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45"/>
  </p:notesMasterIdLst>
  <p:sldIdLst>
    <p:sldId id="256" r:id="rId2"/>
    <p:sldId id="257" r:id="rId3"/>
    <p:sldId id="258" r:id="rId4"/>
    <p:sldId id="259" r:id="rId5"/>
    <p:sldId id="315" r:id="rId6"/>
    <p:sldId id="285" r:id="rId7"/>
    <p:sldId id="261" r:id="rId8"/>
    <p:sldId id="286" r:id="rId9"/>
    <p:sldId id="316" r:id="rId10"/>
    <p:sldId id="262" r:id="rId11"/>
    <p:sldId id="287" r:id="rId12"/>
    <p:sldId id="266" r:id="rId13"/>
    <p:sldId id="288" r:id="rId14"/>
    <p:sldId id="270" r:id="rId15"/>
    <p:sldId id="299" r:id="rId16"/>
    <p:sldId id="301" r:id="rId17"/>
    <p:sldId id="282" r:id="rId18"/>
    <p:sldId id="269" r:id="rId19"/>
    <p:sldId id="271" r:id="rId20"/>
    <p:sldId id="290" r:id="rId21"/>
    <p:sldId id="272" r:id="rId22"/>
    <p:sldId id="318" r:id="rId23"/>
    <p:sldId id="273" r:id="rId24"/>
    <p:sldId id="291" r:id="rId25"/>
    <p:sldId id="274" r:id="rId26"/>
    <p:sldId id="275" r:id="rId27"/>
    <p:sldId id="317" r:id="rId28"/>
    <p:sldId id="277" r:id="rId29"/>
    <p:sldId id="278" r:id="rId30"/>
    <p:sldId id="279" r:id="rId31"/>
    <p:sldId id="280" r:id="rId32"/>
    <p:sldId id="263" r:id="rId33"/>
    <p:sldId id="289" r:id="rId34"/>
    <p:sldId id="323" r:id="rId35"/>
    <p:sldId id="319" r:id="rId36"/>
    <p:sldId id="325" r:id="rId37"/>
    <p:sldId id="320" r:id="rId38"/>
    <p:sldId id="322" r:id="rId39"/>
    <p:sldId id="321" r:id="rId40"/>
    <p:sldId id="324" r:id="rId41"/>
    <p:sldId id="283" r:id="rId42"/>
    <p:sldId id="295" r:id="rId43"/>
    <p:sldId id="284" r:id="rId44"/>
    <p:sldId id="438" r:id="rId45"/>
    <p:sldId id="441" r:id="rId46"/>
    <p:sldId id="442" r:id="rId47"/>
    <p:sldId id="443" r:id="rId48"/>
    <p:sldId id="444" r:id="rId49"/>
    <p:sldId id="445" r:id="rId50"/>
    <p:sldId id="447" r:id="rId51"/>
    <p:sldId id="448" r:id="rId52"/>
    <p:sldId id="449" r:id="rId53"/>
    <p:sldId id="450" r:id="rId54"/>
    <p:sldId id="452" r:id="rId55"/>
    <p:sldId id="453" r:id="rId56"/>
    <p:sldId id="454" r:id="rId57"/>
    <p:sldId id="455" r:id="rId58"/>
    <p:sldId id="456" r:id="rId59"/>
    <p:sldId id="457" r:id="rId60"/>
    <p:sldId id="458" r:id="rId61"/>
    <p:sldId id="459" r:id="rId62"/>
    <p:sldId id="460" r:id="rId63"/>
    <p:sldId id="461" r:id="rId64"/>
    <p:sldId id="462" r:id="rId65"/>
    <p:sldId id="464" r:id="rId66"/>
    <p:sldId id="465" r:id="rId67"/>
    <p:sldId id="466" r:id="rId68"/>
    <p:sldId id="467" r:id="rId69"/>
    <p:sldId id="468" r:id="rId70"/>
    <p:sldId id="469" r:id="rId71"/>
    <p:sldId id="470" r:id="rId72"/>
    <p:sldId id="472" r:id="rId73"/>
    <p:sldId id="473" r:id="rId74"/>
    <p:sldId id="478" r:id="rId75"/>
    <p:sldId id="479" r:id="rId76"/>
    <p:sldId id="480" r:id="rId77"/>
    <p:sldId id="481" r:id="rId78"/>
    <p:sldId id="482" r:id="rId79"/>
    <p:sldId id="483" r:id="rId80"/>
    <p:sldId id="484" r:id="rId81"/>
    <p:sldId id="485" r:id="rId82"/>
    <p:sldId id="486" r:id="rId83"/>
    <p:sldId id="487" r:id="rId84"/>
    <p:sldId id="488" r:id="rId85"/>
    <p:sldId id="489" r:id="rId86"/>
    <p:sldId id="490" r:id="rId87"/>
    <p:sldId id="491" r:id="rId88"/>
    <p:sldId id="492" r:id="rId89"/>
    <p:sldId id="493" r:id="rId90"/>
    <p:sldId id="494" r:id="rId91"/>
    <p:sldId id="495" r:id="rId92"/>
    <p:sldId id="497" r:id="rId93"/>
    <p:sldId id="498" r:id="rId94"/>
    <p:sldId id="500" r:id="rId95"/>
    <p:sldId id="501" r:id="rId96"/>
    <p:sldId id="502" r:id="rId97"/>
    <p:sldId id="503" r:id="rId98"/>
    <p:sldId id="504" r:id="rId99"/>
    <p:sldId id="505" r:id="rId100"/>
    <p:sldId id="390" r:id="rId101"/>
    <p:sldId id="391" r:id="rId102"/>
    <p:sldId id="392" r:id="rId103"/>
    <p:sldId id="393" r:id="rId104"/>
    <p:sldId id="394" r:id="rId105"/>
    <p:sldId id="395" r:id="rId106"/>
    <p:sldId id="396" r:id="rId107"/>
    <p:sldId id="397" r:id="rId108"/>
    <p:sldId id="398" r:id="rId109"/>
    <p:sldId id="399" r:id="rId110"/>
    <p:sldId id="400" r:id="rId111"/>
    <p:sldId id="401" r:id="rId112"/>
    <p:sldId id="402" r:id="rId113"/>
    <p:sldId id="403" r:id="rId114"/>
    <p:sldId id="404" r:id="rId115"/>
    <p:sldId id="405" r:id="rId116"/>
    <p:sldId id="406" r:id="rId117"/>
    <p:sldId id="407" r:id="rId118"/>
    <p:sldId id="408" r:id="rId119"/>
    <p:sldId id="409" r:id="rId120"/>
    <p:sldId id="410" r:id="rId121"/>
    <p:sldId id="411" r:id="rId122"/>
    <p:sldId id="413" r:id="rId123"/>
    <p:sldId id="414" r:id="rId124"/>
    <p:sldId id="415" r:id="rId125"/>
    <p:sldId id="416" r:id="rId126"/>
    <p:sldId id="417" r:id="rId127"/>
    <p:sldId id="418" r:id="rId128"/>
    <p:sldId id="419" r:id="rId129"/>
    <p:sldId id="420" r:id="rId130"/>
    <p:sldId id="421" r:id="rId131"/>
    <p:sldId id="422" r:id="rId132"/>
    <p:sldId id="423" r:id="rId133"/>
    <p:sldId id="424" r:id="rId134"/>
    <p:sldId id="425" r:id="rId135"/>
    <p:sldId id="426" r:id="rId136"/>
    <p:sldId id="427" r:id="rId137"/>
    <p:sldId id="428" r:id="rId138"/>
    <p:sldId id="429" r:id="rId139"/>
    <p:sldId id="430" r:id="rId140"/>
    <p:sldId id="431" r:id="rId141"/>
    <p:sldId id="432" r:id="rId142"/>
    <p:sldId id="433" r:id="rId143"/>
    <p:sldId id="437" r:id="rId14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6429" autoAdjust="0"/>
  </p:normalViewPr>
  <p:slideViewPr>
    <p:cSldViewPr>
      <p:cViewPr varScale="1">
        <p:scale>
          <a:sx n="127" d="100"/>
          <a:sy n="127" d="100"/>
        </p:scale>
        <p:origin x="116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11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07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5E72A-4ABB-4DCF-80F3-A02F8F02E546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3CA49-4D5B-4142-8C54-76D7BCBBBE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229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EC4DA5-73BC-4678-AA1B-CE9C4150D5B2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61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239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E906C0-8881-42F7-8259-62775248EDBD}" type="slidenum">
              <a:rPr lang="cs-CZ" altLang="cs-CZ" sz="1200">
                <a:latin typeface="Arial" charset="0"/>
              </a:rPr>
              <a:pPr/>
              <a:t>67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491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51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1B3B1AA-1F51-477C-BC9F-5C619046FDE2}" type="slidenum">
              <a:rPr lang="cs-CZ" altLang="cs-CZ" sz="1200">
                <a:latin typeface="Arial" charset="0"/>
              </a:rPr>
              <a:pPr/>
              <a:t>68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5120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2051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998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C7D4F3-4568-4137-BDEB-C92D77C8F9DA}" type="slidenum">
              <a:rPr lang="cs-CZ" altLang="cs-CZ" sz="1200">
                <a:latin typeface="Arial" charset="0"/>
              </a:rPr>
              <a:pPr/>
              <a:t>69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532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71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671327-144F-4C31-B62E-3AA25E0EC8CC}" type="slidenum">
              <a:rPr lang="cs-CZ" altLang="cs-CZ" sz="1200">
                <a:latin typeface="Arial" charset="0"/>
              </a:rPr>
              <a:pPr/>
              <a:t>70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554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54A61D-6A07-4DC2-9E32-9151A3970E48}" type="slidenum">
              <a:rPr lang="cs-CZ" altLang="cs-CZ" sz="1200">
                <a:latin typeface="Arial" charset="0"/>
              </a:rPr>
              <a:pPr/>
              <a:t>71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5734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2051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4327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817CB65-5D0D-48D9-9C68-6F125391C3E3}" type="slidenum">
              <a:rPr lang="cs-CZ" altLang="cs-CZ" sz="1200">
                <a:latin typeface="Arial" charset="0"/>
              </a:rPr>
              <a:pPr/>
              <a:t>72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2614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FE19FB-2FEC-4F80-977D-325C1FDA7D03}" type="slidenum">
              <a:rPr lang="cs-CZ" altLang="cs-CZ" sz="1200">
                <a:latin typeface="Arial" charset="0"/>
              </a:rPr>
              <a:pPr/>
              <a:t>74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8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D975712-4C1C-436B-9BEC-F0CA824EF016}" type="slidenum">
              <a:rPr lang="cs-CZ" altLang="cs-CZ" sz="1200">
                <a:latin typeface="Arial" charset="0"/>
              </a:rPr>
              <a:pPr/>
              <a:t>75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6315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CFB17F-65FD-43E2-A6FA-E35765A8159C}" type="slidenum">
              <a:rPr lang="cs-CZ" altLang="cs-CZ" sz="1200">
                <a:latin typeface="Arial" charset="0"/>
              </a:rPr>
              <a:pPr/>
              <a:t>77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091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26C803B-5F90-41E0-A02D-D0BCDD79EA3A}" type="slidenum">
              <a:rPr lang="cs-CZ" altLang="cs-CZ" sz="1200">
                <a:latin typeface="Arial" charset="0"/>
              </a:rPr>
              <a:pPr/>
              <a:t>78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798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434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F0690D-A145-43A4-98AA-441D5F2118AB}" type="slidenum">
              <a:rPr lang="cs-CZ" altLang="cs-CZ" sz="1200">
                <a:latin typeface="Arial" charset="0"/>
              </a:rPr>
              <a:pPr/>
              <a:t>45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197F33-F9A2-4A00-AB9A-26989D03A468}" type="slidenum">
              <a:rPr lang="cs-CZ" altLang="cs-CZ" sz="1200">
                <a:latin typeface="Arial" charset="0"/>
              </a:rPr>
              <a:pPr/>
              <a:t>83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860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7652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0D29867-8140-4FFB-B8C3-BB044C6B6E2F}" type="slidenum">
              <a:rPr lang="cs-CZ" altLang="cs-CZ" sz="1200">
                <a:latin typeface="Arial" charset="0"/>
              </a:rPr>
              <a:pPr/>
              <a:t>84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880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7786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ADFDFA1-B35C-40F2-AB17-0A9AEAB90B30}" type="slidenum">
              <a:rPr lang="cs-CZ" altLang="cs-CZ" sz="1200">
                <a:latin typeface="Arial" charset="0"/>
              </a:rPr>
              <a:pPr/>
              <a:t>85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9011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7757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0CE83D-7AAB-4580-9F87-4BF9492B4151}" type="slidenum">
              <a:rPr lang="cs-CZ" altLang="cs-CZ" sz="1200">
                <a:latin typeface="Arial" charset="0"/>
              </a:rPr>
              <a:pPr/>
              <a:t>86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2177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664737-CC85-4D81-9A1A-066A860A4711}" type="slidenum">
              <a:rPr lang="cs-CZ" altLang="cs-CZ" sz="1200">
                <a:latin typeface="Arial" charset="0"/>
              </a:rPr>
              <a:pPr/>
              <a:t>87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942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7671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59121C-A189-4768-AB7D-ECDE594DB3F3}" type="slidenum">
              <a:rPr lang="cs-CZ" altLang="cs-CZ" sz="1200">
                <a:latin typeface="Arial" charset="0"/>
              </a:rPr>
              <a:pPr/>
              <a:t>88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5770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5FB702-5C56-472A-97AC-669FB9AE77A9}" type="slidenum">
              <a:rPr lang="cs-CZ" altLang="cs-CZ" sz="1200">
                <a:latin typeface="Arial" charset="0"/>
              </a:rPr>
              <a:pPr/>
              <a:t>89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1397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FCDD6AD-041E-4317-AE94-DE4B356BD244}" type="slidenum">
              <a:rPr lang="cs-CZ" altLang="cs-CZ" sz="1200">
                <a:latin typeface="Arial" charset="0"/>
              </a:rPr>
              <a:pPr/>
              <a:t>90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3166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7FBC9C-6226-4539-A1F9-BD0AAF0E055D}" type="slidenum">
              <a:rPr lang="cs-CZ" altLang="cs-CZ" sz="1200">
                <a:latin typeface="Arial" charset="0"/>
              </a:rPr>
              <a:pPr/>
              <a:t>91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9667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235A3E-7CBC-49ED-8646-ED605425515B}" type="slidenum">
              <a:rPr lang="cs-CZ" altLang="cs-CZ" sz="1200">
                <a:latin typeface="Arial" charset="0"/>
              </a:rPr>
              <a:pPr/>
              <a:t>92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930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53B4F6-57F0-427F-B3BE-EAC261B76318}" type="slidenum">
              <a:rPr lang="cs-CZ" altLang="cs-CZ" sz="1200">
                <a:latin typeface="Arial" charset="0"/>
              </a:rPr>
              <a:pPr/>
              <a:t>46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388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EAF9F9-56FA-49D1-ACC7-88EB51BC281F}" type="slidenum">
              <a:rPr lang="cs-CZ" altLang="cs-CZ" sz="1200">
                <a:latin typeface="Arial" charset="0"/>
              </a:rPr>
              <a:pPr/>
              <a:t>97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2907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C89B9F-398E-4C9A-B7EA-B7350237DF4D}" type="slidenum">
              <a:rPr lang="cs-CZ" altLang="cs-CZ" sz="1200">
                <a:latin typeface="Arial" charset="0"/>
              </a:rPr>
              <a:pPr/>
              <a:t>98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2772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38F6C2-4093-4E28-B8A0-014AA79CFC6F}" type="slidenum">
              <a:rPr lang="cs-CZ" altLang="cs-CZ" sz="1200">
                <a:latin typeface="Arial" charset="0"/>
              </a:rPr>
              <a:pPr/>
              <a:t>99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527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E3A5FC3C-D2D5-4719-9BF5-3CCD74644487}" type="slidenum">
              <a:rPr lang="cs-CZ" altLang="cs-CZ" sz="1200">
                <a:latin typeface="Arial" charset="0"/>
              </a:rPr>
              <a:pPr algn="r" eaLnBrk="1" hangingPunct="1"/>
              <a:t>47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455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AC983FF2-4156-4637-9AB8-280348F37104}" type="slidenum">
              <a:rPr lang="cs-CZ" altLang="cs-CZ" sz="1200">
                <a:latin typeface="Arial" charset="0"/>
              </a:rPr>
              <a:pPr algn="r" eaLnBrk="1" hangingPunct="1"/>
              <a:t>50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671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9A3403-0602-487D-A622-5CA96AAA7AB7}" type="slidenum">
              <a:rPr lang="cs-CZ" altLang="cs-CZ" sz="1200">
                <a:latin typeface="Arial" charset="0"/>
              </a:rPr>
              <a:pPr/>
              <a:t>63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38915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2051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870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F021FB-0BD0-485C-A915-2F6340A89475}" type="slidenum">
              <a:rPr lang="cs-CZ" altLang="cs-CZ" sz="1200">
                <a:latin typeface="Arial" charset="0"/>
              </a:rPr>
              <a:pPr/>
              <a:t>64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4096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2051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254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6ECE5A1-5830-4988-8912-20C69280C178}" type="slidenum">
              <a:rPr lang="cs-CZ" altLang="cs-CZ" sz="1200">
                <a:latin typeface="Arial" charset="0"/>
              </a:rPr>
              <a:pPr/>
              <a:t>65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45059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2051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380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FFEBE6-EE8B-456E-8DF7-68952C9F9035}" type="slidenum">
              <a:rPr lang="cs-CZ" altLang="cs-CZ" sz="1200">
                <a:latin typeface="Arial" charset="0"/>
              </a:rPr>
              <a:pPr/>
              <a:t>66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4710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2051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558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A00AB7-5DB6-4EDD-80D4-44B475AE78E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E3955E-CBEA-4A94-8008-E0D8ED5996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43A00-B330-45A1-95A8-043881135F7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7797066-CC21-4F35-B20E-0425C8C76A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5035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8DBEE-415A-41D5-899D-AA69C0CCDE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424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1EC27-8999-4358-AD49-12F12F711C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EFF30-FBD7-487F-B9B1-E7772525C67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3DEB7-D1AB-4383-A8C1-8CE3E7411B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7268C3-4BD6-4A2A-947B-4B5E88B86C4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5551-C522-43F8-B32D-C4CA0D8850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8DD90-C840-4717-8909-47BEB3D6E88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DD253-6693-4E7F-9A1B-46F64BC613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8188F-7224-46E7-804F-6CA11F7072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4DFF3E-E57C-446D-A8C0-24AAA5238A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4290"/>
            <a:ext cx="91440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Mikrobiologický pohled na infekce dýchací, trávicí </a:t>
            </a:r>
            <a:r>
              <a:rPr lang="cs-CZ" smtClean="0">
                <a:effectLst/>
                <a:latin typeface="+mn-lt"/>
              </a:rPr>
              <a:t>a močové</a:t>
            </a:r>
            <a:endParaRPr lang="cs-CZ" sz="4000" dirty="0" smtClean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800600"/>
            <a:ext cx="8297863" cy="18811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cs-CZ" dirty="0" smtClean="0">
                <a:effectLst/>
                <a:latin typeface="+mn-lt"/>
              </a:rPr>
              <a:t>Mikrobiologie a imunologie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>
                <a:effectLst/>
                <a:latin typeface="+mn-lt"/>
              </a:rPr>
              <a:t>BDKM021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>
                <a:effectLst/>
                <a:latin typeface="+mn-lt"/>
              </a:rPr>
              <a:t>Téma 6 + 7 + 8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Ondřej Zahradníček</a:t>
            </a:r>
          </a:p>
        </p:txBody>
      </p:sp>
      <p:pic>
        <p:nvPicPr>
          <p:cNvPr id="13316" name="Picture 4" descr="No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24000"/>
            <a:ext cx="6762750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6831013" cy="1325563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Záněty přínosních dutin (sinusitis acuta)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458200" cy="52578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Přechodný zánětlivý nález v dutinách je normální při klasické rýmě</a:t>
            </a:r>
            <a:r>
              <a:rPr lang="cs-CZ" dirty="0" smtClean="0">
                <a:effectLst/>
                <a:latin typeface="+mn-lt"/>
              </a:rPr>
              <a:t> a není důvodem k léčbě (ani při rtg nálezu)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Důvodem k léčbě je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bolestivý zánět dutin</a:t>
            </a:r>
            <a:r>
              <a:rPr lang="cs-CZ" dirty="0" smtClean="0">
                <a:effectLst/>
                <a:latin typeface="+mn-lt"/>
              </a:rPr>
              <a:t>, který se projevuje bolestí zubů, hlavy, horečkou a trvá aspoň týden, nebo je podrážděný trojklanný nerv (pak ani tak dlouho trvat nemusí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Původcem bývá </a:t>
            </a:r>
            <a:r>
              <a:rPr lang="cs-CZ" b="1" i="1" dirty="0" smtClean="0">
                <a:solidFill>
                  <a:schemeClr val="tx2"/>
                </a:solidFill>
                <a:effectLst/>
                <a:latin typeface="+mn-lt"/>
              </a:rPr>
              <a:t>Streptococcus pneumoniae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 </a:t>
            </a:r>
            <a:r>
              <a:rPr lang="cs-CZ" dirty="0" smtClean="0">
                <a:effectLst/>
                <a:latin typeface="+mn-lt"/>
              </a:rPr>
              <a:t>či </a:t>
            </a:r>
            <a:r>
              <a:rPr lang="cs-CZ" b="1" i="1" dirty="0" smtClean="0">
                <a:solidFill>
                  <a:schemeClr val="tx2"/>
                </a:solidFill>
                <a:effectLst/>
                <a:latin typeface="+mn-lt"/>
              </a:rPr>
              <a:t>Haemophilus influenzae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14600"/>
            <a:ext cx="4357688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Mikrobiologický pohled na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029200"/>
            <a:ext cx="8382000" cy="1828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dirty="0" smtClean="0">
                <a:effectLst/>
                <a:latin typeface="+mn-lt"/>
              </a:rPr>
              <a:t>Mikrobiologie a imunologie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>
                <a:effectLst/>
                <a:latin typeface="+mn-lt"/>
              </a:rPr>
              <a:t>BSKM021p + c + BZMI021p + c Téma 8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Ondřej Zahradníček</a:t>
            </a:r>
          </a:p>
        </p:txBody>
      </p:sp>
      <p:pic>
        <p:nvPicPr>
          <p:cNvPr id="3076" name="Picture 6" descr="Qýtk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80"/>
              </a:clrFrom>
              <a:clrTo>
                <a:srgbClr val="0000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5" y="0"/>
            <a:ext cx="308133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6572250" y="2571750"/>
            <a:ext cx="22098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 eaLnBrk="1" hangingPunct="1">
              <a:defRPr/>
            </a:pPr>
            <a:endParaRPr lang="cs-CZ" sz="4400" dirty="0">
              <a:solidFill>
                <a:schemeClr val="tx2"/>
              </a:solidFill>
            </a:endParaRPr>
          </a:p>
          <a:p>
            <a:pPr algn="ctr" eaLnBrk="1" hangingPunct="1">
              <a:defRPr/>
            </a:pPr>
            <a:r>
              <a:rPr lang="cs-CZ" sz="4400" dirty="0">
                <a:solidFill>
                  <a:schemeClr val="tx2"/>
                </a:solidFill>
              </a:rPr>
              <a:t>močové</a:t>
            </a:r>
          </a:p>
          <a:p>
            <a:pPr algn="ctr" eaLnBrk="1" hangingPunct="1">
              <a:defRPr/>
            </a:pPr>
            <a:r>
              <a:rPr lang="cs-CZ" sz="4400" dirty="0">
                <a:solidFill>
                  <a:schemeClr val="tx2"/>
                </a:solidFill>
              </a:rPr>
              <a:t>infekce </a:t>
            </a:r>
          </a:p>
        </p:txBody>
      </p:sp>
    </p:spTree>
    <p:extLst>
      <p:ext uri="{BB962C8B-B14F-4D97-AF65-F5344CB8AC3E}">
        <p14:creationId xmlns:p14="http://schemas.microsoft.com/office/powerpoint/2010/main" val="308407612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7696200" cy="14478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Význam močových infekcí (IMC, anglická zkratka UTI)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Vedle respiračních infekcí jde o druhou velice významnou skupinu infekcí, která znamená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ekonomické ztráty i nepříjemnosti pro pacienty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Nebezpečná je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možnost komplikací</a:t>
            </a:r>
            <a:r>
              <a:rPr lang="cs-CZ" dirty="0" smtClean="0">
                <a:effectLst/>
                <a:latin typeface="+mn-lt"/>
              </a:rPr>
              <a:t> – například z cystitidy se může stát pyelonefritida a ta se může stát ložiskem vzniku urosepse, tj. infekce krevního řečiště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IMC jsou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velmi časté, zejména u žen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Půvoci jsou většinou bakteriální, a často (i když ne vždy) je proto nutná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antibiotická léčba</a:t>
            </a:r>
          </a:p>
        </p:txBody>
      </p:sp>
    </p:spTree>
    <p:extLst>
      <p:ext uri="{BB962C8B-B14F-4D97-AF65-F5344CB8AC3E}">
        <p14:creationId xmlns:p14="http://schemas.microsoft.com/office/powerpoint/2010/main" val="1942678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Močové cesty zdravého člověka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7630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Ledviny</a:t>
            </a:r>
            <a:r>
              <a:rPr lang="cs-CZ" smtClean="0">
                <a:effectLst/>
                <a:latin typeface="+mn-lt"/>
              </a:rPr>
              <a:t> – normálně bez mikrobů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Pánvičky ledvinné</a:t>
            </a:r>
            <a:r>
              <a:rPr lang="cs-CZ" smtClean="0">
                <a:effectLst/>
                <a:latin typeface="+mn-lt"/>
              </a:rPr>
              <a:t> – normálně bez mikrobů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Močovody (uretery)</a:t>
            </a:r>
            <a:r>
              <a:rPr lang="cs-CZ" smtClean="0">
                <a:effectLst/>
                <a:latin typeface="+mn-lt"/>
              </a:rPr>
              <a:t> – normálně bez mikrobů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Močový měchýř mladých a středně starých osob</a:t>
            </a:r>
            <a:r>
              <a:rPr lang="cs-CZ" smtClean="0">
                <a:effectLst/>
                <a:latin typeface="+mn-lt"/>
              </a:rPr>
              <a:t> – normálně bez mikrobů (nebo aspoň bez běžně kultivovatelných mikrobů)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Močový měchýř seniorů</a:t>
            </a:r>
            <a:r>
              <a:rPr lang="cs-CZ" smtClean="0">
                <a:effectLst/>
                <a:latin typeface="+mn-lt"/>
              </a:rPr>
              <a:t> – i za normálních okolností může být osídlen mikroflórou, která nečiní problémy a stává se „běžnou flórou“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Močová trubice</a:t>
            </a:r>
            <a:r>
              <a:rPr lang="cs-CZ" smtClean="0">
                <a:effectLst/>
                <a:latin typeface="+mn-lt"/>
              </a:rPr>
              <a:t> – normálně bez mikrobů, část přilehlá k ústí však může být osídlena zvenčí</a:t>
            </a:r>
          </a:p>
        </p:txBody>
      </p:sp>
    </p:spTree>
    <p:extLst>
      <p:ext uri="{BB962C8B-B14F-4D97-AF65-F5344CB8AC3E}">
        <p14:creationId xmlns:p14="http://schemas.microsoft.com/office/powerpoint/2010/main" val="224603279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Moč: sterilní tekutina, nebo infekční materiál?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eaLnBrk="1" hangingPunct="1"/>
            <a:r>
              <a:rPr lang="cs-CZ" sz="2800" smtClean="0">
                <a:effectLst/>
                <a:latin typeface="+mn-lt"/>
              </a:rPr>
              <a:t>Oboje může platit. U neznámé moči je ale nutná opatrnost (zvlášť při práci s velkým počtem vzorků)</a:t>
            </a:r>
          </a:p>
          <a:p>
            <a:pPr eaLnBrk="1" hangingPunct="1"/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Moč nemocného člověka může být nebezpečná</a:t>
            </a:r>
            <a:r>
              <a:rPr lang="cs-CZ" sz="2800" smtClean="0">
                <a:effectLst/>
                <a:latin typeface="+mn-lt"/>
              </a:rPr>
              <a:t>, zejména u tyfu je původce onemocnění vylučován močí, která je zdrojem onemocnění. </a:t>
            </a:r>
            <a:r>
              <a:rPr lang="cs-CZ" sz="2800" i="1" smtClean="0">
                <a:solidFill>
                  <a:schemeClr val="accent1"/>
                </a:solidFill>
                <a:effectLst/>
                <a:latin typeface="+mn-lt"/>
              </a:rPr>
              <a:t>Ostatně opatrně zacházíme i s krví, která by přece měla být „ještě víc“ sterilní než moč </a:t>
            </a:r>
            <a:r>
              <a:rPr lang="cs-CZ" sz="2800" i="1" smtClean="0">
                <a:solidFill>
                  <a:schemeClr val="accent1"/>
                </a:solidFill>
                <a:effectLst/>
                <a:latin typeface="+mn-lt"/>
                <a:sym typeface="Wingdings" pitchFamily="2" charset="2"/>
              </a:rPr>
              <a:t></a:t>
            </a:r>
            <a:endParaRPr lang="cs-CZ" sz="2800" i="1" smtClean="0">
              <a:solidFill>
                <a:schemeClr val="accent1"/>
              </a:solidFill>
              <a:effectLst/>
              <a:latin typeface="+mn-lt"/>
            </a:endParaRPr>
          </a:p>
          <a:p>
            <a:pPr eaLnBrk="1" hangingPunct="1"/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Moč zdravého člověka je naproti tomu opravdu téměř sterilní,</a:t>
            </a:r>
            <a:r>
              <a:rPr lang="cs-CZ" sz="2800" smtClean="0">
                <a:effectLst/>
                <a:latin typeface="+mn-lt"/>
              </a:rPr>
              <a:t> alespoň dokud je přítomna v močovém měchýři. Vymočená moč obsahuje malá množství mikrobů z ústí močové trubice, což lze považovat za zanedbatelné</a:t>
            </a:r>
          </a:p>
        </p:txBody>
      </p:sp>
    </p:spTree>
    <p:extLst>
      <p:ext uri="{BB962C8B-B14F-4D97-AF65-F5344CB8AC3E}">
        <p14:creationId xmlns:p14="http://schemas.microsoft.com/office/powerpoint/2010/main" val="174596359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/>
          <p:cNvSpPr>
            <a:spLocks noGrp="1" noChangeArrowheads="1"/>
          </p:cNvSpPr>
          <p:nvPr>
            <p:ph type="title"/>
          </p:nvPr>
        </p:nvSpPr>
        <p:spPr>
          <a:xfrm>
            <a:off x="500063" y="2500313"/>
            <a:ext cx="2355850" cy="792162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Cystitidy</a:t>
            </a:r>
          </a:p>
        </p:txBody>
      </p:sp>
      <p:sp>
        <p:nvSpPr>
          <p:cNvPr id="177157" name="Rectangle 5"/>
          <p:cNvSpPr>
            <a:spLocks noGrp="1" noChangeArrowheads="1"/>
          </p:cNvSpPr>
          <p:nvPr>
            <p:ph idx="1"/>
          </p:nvPr>
        </p:nvSpPr>
        <p:spPr>
          <a:xfrm>
            <a:off x="0" y="3357563"/>
            <a:ext cx="9144000" cy="32766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Jsou to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nejběžnější močové infekce</a:t>
            </a:r>
            <a:r>
              <a:rPr lang="cs-CZ" dirty="0" smtClean="0">
                <a:effectLst/>
                <a:latin typeface="+mn-lt"/>
              </a:rPr>
              <a:t>, časté zejména u žen (mají kratší močovou trubici)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Často jsou spojeny s poruchami funkce pánevního dna (u žen po porodech) či hyperplazií prostaty (u mužů) – slábne proud moče jako přirozená ochrana systému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457200" y="0"/>
            <a:ext cx="77724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cs-CZ" sz="4400" b="0" dirty="0">
                <a:latin typeface="+mn-lt"/>
                <a:ea typeface="+mj-ea"/>
                <a:cs typeface="+mj-cs"/>
              </a:rPr>
              <a:t>Urethritidy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304800" y="857251"/>
            <a:ext cx="8077200" cy="167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cs-CZ" sz="3200" b="0" dirty="0">
                <a:latin typeface="Calibri" pitchFamily="34" charset="0"/>
              </a:rPr>
              <a:t>Bývají součástí </a:t>
            </a:r>
            <a:r>
              <a:rPr lang="cs-CZ" sz="3200" b="0" dirty="0">
                <a:solidFill>
                  <a:schemeClr val="tx2"/>
                </a:solidFill>
                <a:latin typeface="Calibri" pitchFamily="34" charset="0"/>
              </a:rPr>
              <a:t>onemocnění pohlavních orgánů</a:t>
            </a:r>
            <a:r>
              <a:rPr lang="cs-CZ" sz="3200" b="0" dirty="0">
                <a:latin typeface="Calibri" pitchFamily="34" charset="0"/>
              </a:rPr>
              <a:t> a budou probrány příště v rámci této problematiky</a:t>
            </a:r>
          </a:p>
        </p:txBody>
      </p:sp>
    </p:spTree>
    <p:extLst>
      <p:ext uri="{BB962C8B-B14F-4D97-AF65-F5344CB8AC3E}">
        <p14:creationId xmlns:p14="http://schemas.microsoft.com/office/powerpoint/2010/main" val="374514584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0813" cy="6858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noProof="0" dirty="0" smtClean="0">
                <a:effectLst/>
                <a:latin typeface="+mn-lt"/>
              </a:rPr>
              <a:t>Klinický obraz cystitid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7462860" cy="5472112"/>
          </a:xfrm>
        </p:spPr>
        <p:txBody>
          <a:bodyPr/>
          <a:lstStyle/>
          <a:p>
            <a:pPr eaLnBrk="1" hangingPunct="1">
              <a:defRPr/>
            </a:pPr>
            <a:r>
              <a:rPr lang="cs-CZ" b="1" noProof="0" dirty="0" smtClean="0">
                <a:solidFill>
                  <a:schemeClr val="tx2"/>
                </a:solidFill>
                <a:effectLst/>
                <a:latin typeface="+mn-lt"/>
              </a:rPr>
              <a:t>Pálení</a:t>
            </a:r>
            <a:r>
              <a:rPr lang="cs-CZ" noProof="0" dirty="0" smtClean="0">
                <a:effectLst/>
                <a:latin typeface="+mn-lt"/>
              </a:rPr>
              <a:t> při močení</a:t>
            </a:r>
          </a:p>
          <a:p>
            <a:pPr eaLnBrk="1" hangingPunct="1">
              <a:defRPr/>
            </a:pPr>
            <a:r>
              <a:rPr lang="cs-CZ" b="1" noProof="0" dirty="0" smtClean="0">
                <a:solidFill>
                  <a:schemeClr val="tx2"/>
                </a:solidFill>
                <a:effectLst/>
                <a:latin typeface="+mn-lt"/>
              </a:rPr>
              <a:t>Časté</a:t>
            </a:r>
            <a:r>
              <a:rPr lang="cs-CZ" noProof="0" dirty="0" smtClean="0">
                <a:effectLst/>
                <a:latin typeface="+mn-lt"/>
              </a:rPr>
              <a:t> močení, </a:t>
            </a:r>
            <a:r>
              <a:rPr lang="cs-CZ" b="1" noProof="0" dirty="0" smtClean="0">
                <a:solidFill>
                  <a:schemeClr val="tx2"/>
                </a:solidFill>
                <a:effectLst/>
                <a:latin typeface="+mn-lt"/>
              </a:rPr>
              <a:t>malé množství moče (</a:t>
            </a:r>
            <a:r>
              <a:rPr lang="cs-CZ" b="1" i="1" noProof="0" dirty="0" smtClean="0">
                <a:solidFill>
                  <a:schemeClr val="tx2"/>
                </a:solidFill>
                <a:effectLst/>
                <a:latin typeface="+mn-lt"/>
              </a:rPr>
              <a:t>polakisurie</a:t>
            </a:r>
            <a:r>
              <a:rPr lang="cs-CZ" b="1" noProof="0" dirty="0" smtClean="0">
                <a:solidFill>
                  <a:schemeClr val="tx2"/>
                </a:solidFill>
                <a:effectLst/>
                <a:latin typeface="+mn-lt"/>
              </a:rPr>
              <a:t> – jako u ptáků, kteří často močí malá množství moče)</a:t>
            </a:r>
          </a:p>
          <a:p>
            <a:pPr eaLnBrk="1" hangingPunct="1">
              <a:defRPr/>
            </a:pPr>
            <a:r>
              <a:rPr lang="cs-CZ" noProof="0" dirty="0" smtClean="0">
                <a:effectLst/>
                <a:latin typeface="+mn-lt"/>
              </a:rPr>
              <a:t>Někdy </a:t>
            </a:r>
            <a:r>
              <a:rPr lang="cs-CZ" b="1" noProof="0" dirty="0" smtClean="0">
                <a:solidFill>
                  <a:schemeClr val="tx2"/>
                </a:solidFill>
                <a:effectLst/>
                <a:latin typeface="+mn-lt"/>
              </a:rPr>
              <a:t>moč zakalená, krvavá</a:t>
            </a:r>
          </a:p>
          <a:p>
            <a:pPr eaLnBrk="1" hangingPunct="1">
              <a:defRPr/>
            </a:pPr>
            <a:r>
              <a:rPr lang="cs-CZ" b="1" i="1" noProof="0" dirty="0" smtClean="0">
                <a:solidFill>
                  <a:schemeClr val="accent1"/>
                </a:solidFill>
                <a:effectLst/>
                <a:latin typeface="+mn-lt"/>
              </a:rPr>
              <a:t>Jsou-li přítomny i bolesti v zádech, nejde již o cystitidu, ale pyelonefritidu</a:t>
            </a:r>
          </a:p>
          <a:p>
            <a:pPr eaLnBrk="1" hangingPunct="1">
              <a:defRPr/>
            </a:pPr>
            <a:r>
              <a:rPr lang="cs-CZ" b="1" i="1" dirty="0" smtClean="0">
                <a:solidFill>
                  <a:srgbClr val="C00000"/>
                </a:solidFill>
              </a:rPr>
              <a:t>Všechny tyto příznaky mohou být přítomny i při řadě jiných infekčních (pohlavní infekce) i neinfekčních stavů</a:t>
            </a:r>
            <a:endParaRPr lang="cs-CZ" b="1" i="1" noProof="0" dirty="0" smtClean="0">
              <a:solidFill>
                <a:srgbClr val="C0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101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77724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mtClean="0">
                <a:effectLst/>
                <a:latin typeface="+mn-lt"/>
              </a:rPr>
              <a:t>Ne vždy jde o zánět měchýře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915400" cy="57150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smtClean="0">
                <a:effectLst/>
                <a:latin typeface="+mn-lt"/>
              </a:rPr>
              <a:t>Potíže při močení (časté močení, inkontinence, pálení) mohou mít i </a:t>
            </a: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jinou příčinu než cystitidu</a:t>
            </a:r>
            <a:r>
              <a:rPr lang="cs-CZ" sz="2800" smtClean="0">
                <a:effectLst/>
                <a:latin typeface="+mn-lt"/>
              </a:rPr>
              <a:t>, kterou je potřeba odhalit, respektive vyloučit</a:t>
            </a:r>
          </a:p>
          <a:p>
            <a:pPr>
              <a:defRPr/>
            </a:pPr>
            <a:r>
              <a:rPr lang="cs-CZ" sz="2800" smtClean="0">
                <a:effectLst/>
                <a:latin typeface="+mn-lt"/>
              </a:rPr>
              <a:t>Může jít o </a:t>
            </a: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sexuálně přenosnou chorobu</a:t>
            </a:r>
            <a:r>
              <a:rPr lang="cs-CZ" sz="2800" smtClean="0">
                <a:effectLst/>
                <a:latin typeface="+mn-lt"/>
              </a:rPr>
              <a:t> (chlamydie, mykoplasmata, kapavka)</a:t>
            </a:r>
          </a:p>
          <a:p>
            <a:pPr>
              <a:defRPr/>
            </a:pPr>
            <a:r>
              <a:rPr lang="cs-CZ" sz="2800" smtClean="0">
                <a:effectLst/>
                <a:latin typeface="+mn-lt"/>
              </a:rPr>
              <a:t>Může jít také o </a:t>
            </a: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neinfekční zánět</a:t>
            </a:r>
            <a:r>
              <a:rPr lang="cs-CZ" sz="2800" smtClean="0">
                <a:effectLst/>
                <a:latin typeface="+mn-lt"/>
              </a:rPr>
              <a:t> (mechanické dráždění katetrizací apod.) či jinou neinfekční příčinu (třeba i počínající nádor!)</a:t>
            </a:r>
          </a:p>
          <a:p>
            <a:pPr>
              <a:defRPr/>
            </a:pPr>
            <a:r>
              <a:rPr lang="cs-CZ" sz="2800" smtClean="0">
                <a:effectLst/>
                <a:latin typeface="+mn-lt"/>
              </a:rPr>
              <a:t>Je také možné, že jde o </a:t>
            </a: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zánět stěny močového měchýře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Ve všech těchto případech je kultivační nález v moči negativní</a:t>
            </a:r>
          </a:p>
        </p:txBody>
      </p:sp>
    </p:spTree>
    <p:extLst>
      <p:ext uri="{BB962C8B-B14F-4D97-AF65-F5344CB8AC3E}">
        <p14:creationId xmlns:p14="http://schemas.microsoft.com/office/powerpoint/2010/main" val="185426336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3735388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Pyelonefritidy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424862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Pyelonefritida je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zánět pánvičky ledvinné,</a:t>
            </a:r>
            <a:r>
              <a:rPr lang="cs-CZ" smtClean="0">
                <a:effectLst/>
                <a:latin typeface="+mn-lt"/>
              </a:rPr>
              <a:t> na rozdíl od glomerulonefritidy, která postihuje glomeruly a je zpravidla neinfekční. (Může však být autoimunitního původu po prodělané streptokokové infekci)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Závažnější,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postihují zpravidla nejen lumen močových cest, ale i tkáň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Zpravidla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komplikace cystitidy, ale mohou být i hematogenního původu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Komplikací recidivujících pyelonefritid může být také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urolitiáza</a:t>
            </a:r>
            <a:r>
              <a:rPr lang="cs-CZ" smtClean="0">
                <a:effectLst/>
                <a:latin typeface="+mn-lt"/>
              </a:rPr>
              <a:t> (močové kameny)</a:t>
            </a:r>
          </a:p>
        </p:txBody>
      </p:sp>
    </p:spTree>
    <p:extLst>
      <p:ext uri="{BB962C8B-B14F-4D97-AF65-F5344CB8AC3E}">
        <p14:creationId xmlns:p14="http://schemas.microsoft.com/office/powerpoint/2010/main" val="386419785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Vznik močových infekcí I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915400" cy="59436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Většina močových infekcí</a:t>
            </a:r>
            <a:r>
              <a:rPr lang="cs-CZ" dirty="0" smtClean="0">
                <a:solidFill>
                  <a:schemeClr val="tx2"/>
                </a:solidFill>
                <a:effectLst/>
                <a:latin typeface="+mn-lt"/>
              </a:rPr>
              <a:t> </a:t>
            </a:r>
            <a:r>
              <a:rPr lang="cs-CZ" dirty="0" smtClean="0">
                <a:effectLst/>
                <a:latin typeface="+mn-lt"/>
              </a:rPr>
              <a:t>vzniká postupem mikroba od ústí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proti proudu moče</a:t>
            </a:r>
            <a:r>
              <a:rPr lang="cs-CZ" dirty="0" smtClean="0">
                <a:effectLst/>
                <a:latin typeface="+mn-lt"/>
              </a:rPr>
              <a:t>. Snáze to jde v případě zpomalení proudu (zvětšená prostata, ochablé pánevní dno). Častější jsou u žen (krátká močová trubice)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Mohou také pokračovat proti proudu moče, čímž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z cystitidy vzniká pyelonefritida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Původci jsou často bakterie, které jsou součástí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normální mikroflóry ve střevě</a:t>
            </a:r>
            <a:r>
              <a:rPr lang="cs-CZ" dirty="0" smtClean="0">
                <a:effectLst/>
                <a:latin typeface="+mn-lt"/>
              </a:rPr>
              <a:t>, případně ve vagíně. To je dáno anatomickou blízkostí příslušných otvorů</a:t>
            </a:r>
          </a:p>
        </p:txBody>
      </p:sp>
    </p:spTree>
    <p:extLst>
      <p:ext uri="{BB962C8B-B14F-4D97-AF65-F5344CB8AC3E}">
        <p14:creationId xmlns:p14="http://schemas.microsoft.com/office/powerpoint/2010/main" val="1940997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6629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Vznik močových infekcí II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0" y="785813"/>
            <a:ext cx="9144000" cy="6072187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Zejména u žen se tedy může uplatnit i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špatná intimní hygiena </a:t>
            </a:r>
            <a:r>
              <a:rPr lang="cs-CZ" dirty="0" smtClean="0">
                <a:effectLst/>
                <a:latin typeface="+mn-lt"/>
              </a:rPr>
              <a:t>(v dětství důležitá edukace matkou – způsob utírání po WC tak, aby nemohlo dojít k zanesení bakterií z anální oblasti do ústí močové trubice)</a:t>
            </a:r>
            <a:endParaRPr lang="cs-CZ" b="1" dirty="0" smtClean="0">
              <a:solidFill>
                <a:schemeClr val="tx2"/>
              </a:solidFill>
              <a:effectLst/>
              <a:latin typeface="+mn-lt"/>
            </a:endParaRP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Na druhou stranu, ne každý kmen střevní bakterie je schopen způsobit močovou infekci. Například u </a:t>
            </a:r>
            <a:r>
              <a:rPr lang="cs-CZ" i="1" dirty="0" smtClean="0">
                <a:effectLst/>
                <a:latin typeface="+mn-lt"/>
              </a:rPr>
              <a:t>Escherichia coli</a:t>
            </a:r>
            <a:r>
              <a:rPr lang="cs-CZ" dirty="0" smtClean="0">
                <a:effectLst/>
                <a:latin typeface="+mn-lt"/>
              </a:rPr>
              <a:t> jsou to většinou zvláštní kmeny, takzvané UPEC (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u</a:t>
            </a:r>
            <a:r>
              <a:rPr lang="cs-CZ" dirty="0" smtClean="0">
                <a:effectLst/>
                <a:latin typeface="+mn-lt"/>
              </a:rPr>
              <a:t>ro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p</a:t>
            </a:r>
            <a:r>
              <a:rPr lang="cs-CZ" dirty="0" smtClean="0">
                <a:effectLst/>
                <a:latin typeface="+mn-lt"/>
              </a:rPr>
              <a:t>atogenní </a:t>
            </a:r>
            <a:r>
              <a:rPr lang="cs-CZ" b="1" i="1" dirty="0" smtClean="0">
                <a:solidFill>
                  <a:schemeClr val="tx2"/>
                </a:solidFill>
                <a:effectLst/>
                <a:latin typeface="+mn-lt"/>
              </a:rPr>
              <a:t>E</a:t>
            </a:r>
            <a:r>
              <a:rPr lang="cs-CZ" i="1" dirty="0" smtClean="0">
                <a:effectLst/>
                <a:latin typeface="+mn-lt"/>
              </a:rPr>
              <a:t>scherichia </a:t>
            </a:r>
            <a:r>
              <a:rPr lang="cs-CZ" b="1" i="1" dirty="0" smtClean="0">
                <a:solidFill>
                  <a:schemeClr val="tx2"/>
                </a:solidFill>
                <a:effectLst/>
                <a:latin typeface="+mn-lt"/>
              </a:rPr>
              <a:t>c</a:t>
            </a:r>
            <a:r>
              <a:rPr lang="cs-CZ" i="1" dirty="0" smtClean="0">
                <a:effectLst/>
                <a:latin typeface="+mn-lt"/>
              </a:rPr>
              <a:t>oli</a:t>
            </a:r>
            <a:r>
              <a:rPr lang="cs-CZ" dirty="0" smtClean="0">
                <a:effectLst/>
                <a:latin typeface="+mn-lt"/>
              </a:rPr>
              <a:t>). </a:t>
            </a:r>
            <a:r>
              <a:rPr lang="cs-CZ" i="1" dirty="0" smtClean="0">
                <a:solidFill>
                  <a:schemeClr val="accent1"/>
                </a:solidFill>
                <a:effectLst/>
                <a:latin typeface="+mn-lt"/>
              </a:rPr>
              <a:t>Ovšem i ostatní kmeny mohou infekci vyvolat, dostanou-li se do močových cest ve velkém množství</a:t>
            </a:r>
          </a:p>
        </p:txBody>
      </p:sp>
    </p:spTree>
    <p:extLst>
      <p:ext uri="{BB962C8B-B14F-4D97-AF65-F5344CB8AC3E}">
        <p14:creationId xmlns:p14="http://schemas.microsoft.com/office/powerpoint/2010/main" val="280223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7315200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Vyšetřování a léčba infekcí přínosních dutin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447800"/>
            <a:ext cx="8929718" cy="54102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Léčba</a:t>
            </a:r>
            <a:r>
              <a:rPr lang="cs-CZ" sz="2800" dirty="0" smtClean="0">
                <a:effectLst/>
                <a:latin typeface="+mn-lt"/>
              </a:rPr>
              <a:t> sinusitidy pravděpodobného bakteriálního původu by měla být zahájena neprodleně, i bez vyšetření.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Lékem volby</a:t>
            </a:r>
            <a:r>
              <a:rPr lang="cs-CZ" sz="2800" dirty="0" smtClean="0">
                <a:effectLst/>
                <a:latin typeface="+mn-lt"/>
              </a:rPr>
              <a:t> je amoxicilin (např. AMOCLEN), alternativou může být doxycyklin (DOXYBENE), u dětí kotrimoxazol (např. BISEPTOL)</a:t>
            </a:r>
          </a:p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Vyšetřovat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výtěr z nosu či krku je k ničemu</a:t>
            </a:r>
            <a:r>
              <a:rPr lang="cs-CZ" sz="2800" dirty="0" smtClean="0">
                <a:effectLst/>
                <a:latin typeface="+mn-lt"/>
              </a:rPr>
              <a:t>.</a:t>
            </a:r>
          </a:p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Pokud máme pochybnosti o úspěšnosti léčby a chceme léčit cíleně, jediná možnost je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správně provedená punkce či výplach dutin na ORL,</a:t>
            </a:r>
            <a:r>
              <a:rPr lang="cs-CZ" sz="2800" dirty="0" smtClean="0">
                <a:effectLst/>
                <a:latin typeface="+mn-lt"/>
              </a:rPr>
              <a:t> samozřejmě pokud výplach, ne borovou vodou!!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Na žádanku nutno uvést</a:t>
            </a:r>
            <a:r>
              <a:rPr lang="cs-CZ" sz="2800" dirty="0" smtClean="0">
                <a:effectLst/>
                <a:latin typeface="+mn-lt"/>
              </a:rPr>
              <a:t>, zda jde o čistý punktát, nebo proplach fyziologickým roztokem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7772400" cy="6858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Vznik močových infekcí III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87630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>
                <a:effectLst/>
                <a:latin typeface="+mn-lt"/>
              </a:rPr>
              <a:t>Některé infekce ledvin vznikají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hematogenní cestou</a:t>
            </a:r>
            <a:r>
              <a:rPr lang="cs-CZ" smtClean="0">
                <a:effectLst/>
                <a:latin typeface="+mn-lt"/>
              </a:rPr>
              <a:t> (napadená ledvinná tkáň), resp. jsou ledviny součástí celkové infekce, postihující celý organismus. Je to ale velmi vzácný způsob šíření těchto infekci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effectLst/>
                <a:latin typeface="+mn-lt"/>
              </a:rPr>
              <a:t>Jak již bylo řečeno, vyskytují se záněty močové trubice (urethritidy) u některých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pohlavních nákaz</a:t>
            </a:r>
            <a:r>
              <a:rPr lang="cs-CZ" smtClean="0">
                <a:effectLst/>
                <a:latin typeface="+mn-lt"/>
              </a:rPr>
              <a:t> (kapavka), ale i např. u cystitid hraje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pohlavní život</a:t>
            </a:r>
            <a:r>
              <a:rPr lang="cs-CZ" smtClean="0">
                <a:effectLst/>
                <a:latin typeface="+mn-lt"/>
              </a:rPr>
              <a:t> často svou roli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i="1" smtClean="0">
                <a:effectLst/>
                <a:latin typeface="+mn-lt"/>
              </a:rPr>
              <a:t>U mladých žen se používá pojem „líbánková cystitida“, anglicky „honeymoon cystitis“ (zahájení pohlavního života)</a:t>
            </a:r>
          </a:p>
        </p:txBody>
      </p:sp>
    </p:spTree>
    <p:extLst>
      <p:ext uri="{BB962C8B-B14F-4D97-AF65-F5344CB8AC3E}">
        <p14:creationId xmlns:p14="http://schemas.microsoft.com/office/powerpoint/2010/main" val="245446437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772400" cy="754063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Vznik močových infekcí IV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908050"/>
            <a:ext cx="9144000" cy="5429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Močové infekce mohou také vznikat častou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katetrizací (cévkováním) močových cest</a:t>
            </a:r>
            <a:r>
              <a:rPr lang="cs-CZ" dirty="0" smtClean="0">
                <a:effectLst/>
                <a:latin typeface="+mn-lt"/>
              </a:rPr>
              <a:t>. Močové katetry jsou po nějaké době kolonizovány bakteriemi téměř vždy. Otázka ovšem je, zda bakterie zůstávají jen na katetru, nebo osídlí i močový měchýř jako takový.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Z toho vyplývá nutnost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pečlivě zvažovat</a:t>
            </a:r>
            <a:r>
              <a:rPr lang="cs-CZ" dirty="0" smtClean="0">
                <a:effectLst/>
                <a:latin typeface="+mn-lt"/>
              </a:rPr>
              <a:t>, kdy je katetrizace (zejména dlouhodobá) opravdu nezbytná, a kdy ne. To se týká i katetrizace za účelem odběru moče, i když u ní je riziko relativně menší, protože je jednorázová a ne dlouhodobá</a:t>
            </a:r>
          </a:p>
        </p:txBody>
      </p:sp>
    </p:spTree>
    <p:extLst>
      <p:ext uri="{BB962C8B-B14F-4D97-AF65-F5344CB8AC3E}">
        <p14:creationId xmlns:p14="http://schemas.microsoft.com/office/powerpoint/2010/main" val="50655158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786842" cy="6858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cs-CZ" sz="4000" dirty="0" smtClean="0">
                <a:effectLst/>
                <a:latin typeface="+mn-lt"/>
              </a:rPr>
              <a:t>Infekce u pacientů s močovým katetrem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6096000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effectLst/>
                <a:latin typeface="+mn-lt"/>
              </a:rPr>
              <a:t>Riziko bakteriurie při katetrizaci:</a:t>
            </a:r>
          </a:p>
          <a:p>
            <a:pPr lvl="1">
              <a:defRPr/>
            </a:pPr>
            <a:r>
              <a:rPr lang="cs-CZ" dirty="0" smtClean="0">
                <a:effectLst/>
                <a:latin typeface="+mn-lt"/>
              </a:rPr>
              <a:t>v průměru 3–10 %, </a:t>
            </a: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po 30 dnech 100 %</a:t>
            </a:r>
          </a:p>
          <a:p>
            <a:pPr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Definice močové infekce u pacienta s permanentním katetrem</a:t>
            </a:r>
            <a:r>
              <a:rPr lang="cs-CZ" b="1" dirty="0" smtClean="0">
                <a:effectLst/>
                <a:latin typeface="+mn-lt"/>
              </a:rPr>
              <a:t>:</a:t>
            </a:r>
            <a:r>
              <a:rPr lang="cs-CZ" dirty="0" smtClean="0">
                <a:effectLst/>
                <a:latin typeface="+mn-lt"/>
              </a:rPr>
              <a:t> 10</a:t>
            </a:r>
            <a:r>
              <a:rPr lang="cs-CZ" baseline="30000" dirty="0" smtClean="0">
                <a:effectLst/>
                <a:latin typeface="+mn-lt"/>
              </a:rPr>
              <a:t>5</a:t>
            </a:r>
            <a:r>
              <a:rPr lang="cs-CZ" dirty="0" smtClean="0">
                <a:effectLst/>
                <a:latin typeface="+mn-lt"/>
              </a:rPr>
              <a:t>/ml </a:t>
            </a: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+ leukocyturie</a:t>
            </a:r>
            <a:r>
              <a:rPr lang="cs-CZ" dirty="0" smtClean="0">
                <a:effectLst/>
                <a:latin typeface="+mn-lt"/>
              </a:rPr>
              <a:t>, nikoli tedy jen samotný nález bakterií v moči, ten může být i následkem pouhé kolonizace katetru (osídlení, ne infekce).</a:t>
            </a:r>
          </a:p>
          <a:p>
            <a:pPr>
              <a:defRPr/>
            </a:pPr>
            <a:r>
              <a:rPr lang="cs-CZ" dirty="0" smtClean="0">
                <a:effectLst/>
                <a:latin typeface="+mn-lt"/>
              </a:rPr>
              <a:t>Podle různých studií je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17 až 69 % CAUTI</a:t>
            </a:r>
            <a:r>
              <a:rPr lang="cs-CZ" dirty="0" smtClean="0">
                <a:effectLst/>
                <a:latin typeface="+mn-lt"/>
              </a:rPr>
              <a:t> (catether-associated UTI, tedy infekcí močových cest spojených s používáním katetru)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preventabilních</a:t>
            </a:r>
            <a:r>
              <a:rPr lang="cs-CZ" dirty="0" smtClean="0">
                <a:effectLst/>
                <a:latin typeface="+mn-lt"/>
              </a:rPr>
              <a:t>, tedy lze jim předejít</a:t>
            </a:r>
          </a:p>
        </p:txBody>
      </p:sp>
    </p:spTree>
    <p:extLst>
      <p:ext uri="{BB962C8B-B14F-4D97-AF65-F5344CB8AC3E}">
        <p14:creationId xmlns:p14="http://schemas.microsoft.com/office/powerpoint/2010/main" val="63123721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020080" cy="1071546"/>
          </a:xfrm>
        </p:spPr>
        <p:txBody>
          <a:bodyPr/>
          <a:lstStyle/>
          <a:p>
            <a:pPr algn="l">
              <a:defRPr/>
            </a:pPr>
            <a:r>
              <a:rPr lang="cs-CZ" dirty="0" smtClean="0">
                <a:effectLst/>
                <a:latin typeface="+mn-lt"/>
              </a:rPr>
              <a:t>Co dělat proti těmto infekcím 1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8839200" cy="5562600"/>
          </a:xfrm>
        </p:spPr>
        <p:txBody>
          <a:bodyPr/>
          <a:lstStyle/>
          <a:p>
            <a:pPr>
              <a:defRPr/>
            </a:pPr>
            <a:r>
              <a:rPr lang="cs-CZ" smtClean="0">
                <a:effectLst/>
                <a:latin typeface="+mn-lt"/>
              </a:rPr>
              <a:t>Zvažovat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nutnost cévkování</a:t>
            </a:r>
            <a:r>
              <a:rPr lang="cs-CZ" smtClean="0">
                <a:effectLst/>
                <a:latin typeface="+mn-lt"/>
              </a:rPr>
              <a:t> a hlavně použití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permanentních katetrů</a:t>
            </a:r>
          </a:p>
          <a:p>
            <a:pPr>
              <a:defRPr/>
            </a:pPr>
            <a:r>
              <a:rPr lang="cs-CZ" smtClean="0">
                <a:effectLst/>
                <a:latin typeface="+mn-lt"/>
              </a:rPr>
              <a:t>Používat katetry, které svým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materiálem, tvarem a povrchovou úpravou</a:t>
            </a:r>
            <a:r>
              <a:rPr lang="cs-CZ" smtClean="0">
                <a:effectLst/>
                <a:latin typeface="+mn-lt"/>
              </a:rPr>
              <a:t> lépe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vzdorují infekci</a:t>
            </a:r>
          </a:p>
          <a:p>
            <a:pPr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Pečovat o pacienty</a:t>
            </a:r>
            <a:r>
              <a:rPr lang="cs-CZ" smtClean="0">
                <a:effectLst/>
                <a:latin typeface="+mn-lt"/>
              </a:rPr>
              <a:t> se zavedeným katetrem, všímat si příznaků infekce a zvážit možnou výměnu katetru</a:t>
            </a:r>
          </a:p>
          <a:p>
            <a:pPr>
              <a:defRPr/>
            </a:pPr>
            <a:r>
              <a:rPr lang="cs-CZ" smtClean="0">
                <a:effectLst/>
                <a:latin typeface="+mn-lt"/>
              </a:rPr>
              <a:t>Neodebírat zbytečně katetrizovanou moč –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znát pravidla správného odběru moče!</a:t>
            </a:r>
          </a:p>
        </p:txBody>
      </p:sp>
    </p:spTree>
    <p:extLst>
      <p:ext uri="{BB962C8B-B14F-4D97-AF65-F5344CB8AC3E}">
        <p14:creationId xmlns:p14="http://schemas.microsoft.com/office/powerpoint/2010/main" val="172658672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7772400" cy="838200"/>
          </a:xfrm>
        </p:spPr>
        <p:txBody>
          <a:bodyPr/>
          <a:lstStyle/>
          <a:p>
            <a:pPr algn="l">
              <a:defRPr/>
            </a:pPr>
            <a:r>
              <a:rPr lang="cs-CZ" dirty="0" smtClean="0">
                <a:effectLst/>
                <a:latin typeface="+mn-lt"/>
              </a:rPr>
              <a:t>Co dělat proti těmto infekcím 2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9067800" cy="5876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Neřešit použitím katetru prostou inkontinenci, řešitelnou jinak (pleny aj.)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effectLst/>
                <a:latin typeface="+mn-lt"/>
              </a:rPr>
              <a:t>U operovaných neprovádět katetrizaci rutinně, ale jen je-li k tomu konkrétní důvod</a:t>
            </a:r>
          </a:p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Operovaným odstranit katetr co nejdříve</a:t>
            </a:r>
            <a:r>
              <a:rPr lang="cs-CZ" dirty="0" smtClean="0">
                <a:effectLst/>
                <a:latin typeface="+mn-lt"/>
              </a:rPr>
              <a:t>, optimálně do 24 h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effectLst/>
                <a:latin typeface="+mn-lt"/>
              </a:rPr>
              <a:t>Katetry zavádět asepticky a za použití jednorázově balených lubrikačních gelů</a:t>
            </a:r>
          </a:p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Sběrný sáček nesmí ležet na podlaze</a:t>
            </a:r>
          </a:p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Periodické školení všech, kteří se starají o katetry</a:t>
            </a:r>
          </a:p>
        </p:txBody>
      </p:sp>
    </p:spTree>
    <p:extLst>
      <p:ext uri="{BB962C8B-B14F-4D97-AF65-F5344CB8AC3E}">
        <p14:creationId xmlns:p14="http://schemas.microsoft.com/office/powerpoint/2010/main" val="11164885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7391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Původci močových infekcí I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642918"/>
            <a:ext cx="8215370" cy="621508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effectLst/>
                <a:latin typeface="+mn-lt"/>
              </a:rPr>
              <a:t>Infekce tzv.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komunitní</a:t>
            </a:r>
            <a:r>
              <a:rPr lang="cs-CZ" sz="2800" dirty="0" smtClean="0">
                <a:effectLst/>
                <a:latin typeface="+mn-lt"/>
              </a:rPr>
              <a:t> (= pacienti, kteří neleží v nemocnici, přicházejí sami k lékaři): 70–90 % </a:t>
            </a:r>
            <a:r>
              <a:rPr lang="cs-CZ" sz="2800" i="1" dirty="0" smtClean="0">
                <a:effectLst/>
                <a:latin typeface="+mn-lt"/>
              </a:rPr>
              <a:t>Escherichia coli</a:t>
            </a:r>
            <a:r>
              <a:rPr lang="cs-CZ" sz="2800" dirty="0" smtClean="0">
                <a:effectLst/>
                <a:latin typeface="+mn-lt"/>
              </a:rPr>
              <a:t>, zbytek další enterobakterie, enterokoky, streptokoky, stafylokoky. Co se týče stafylokoků, </a:t>
            </a:r>
            <a:r>
              <a:rPr lang="cs-CZ" sz="2800" i="1" dirty="0" smtClean="0">
                <a:effectLst/>
                <a:latin typeface="+mn-lt"/>
              </a:rPr>
              <a:t>S. saprophyticus</a:t>
            </a:r>
            <a:r>
              <a:rPr lang="cs-CZ" sz="2800" dirty="0" smtClean="0">
                <a:effectLst/>
                <a:latin typeface="+mn-lt"/>
              </a:rPr>
              <a:t> a </a:t>
            </a:r>
            <a:r>
              <a:rPr lang="cs-CZ" sz="2800" i="1" dirty="0" smtClean="0">
                <a:effectLst/>
                <a:latin typeface="+mn-lt"/>
              </a:rPr>
              <a:t>S. aureus</a:t>
            </a:r>
            <a:r>
              <a:rPr lang="cs-CZ" sz="2800" dirty="0" smtClean="0">
                <a:effectLst/>
                <a:latin typeface="+mn-lt"/>
              </a:rPr>
              <a:t>, jsou spíše původcem infekce, jiné stafylokoky jsou spíše kontaminace z kůže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effectLst/>
                <a:latin typeface="+mn-lt"/>
              </a:rPr>
              <a:t>U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nemocničních infekcí</a:t>
            </a:r>
            <a:r>
              <a:rPr lang="cs-CZ" sz="2800" dirty="0" smtClean="0">
                <a:effectLst/>
                <a:latin typeface="+mn-lt"/>
              </a:rPr>
              <a:t> </a:t>
            </a:r>
            <a:r>
              <a:rPr lang="cs-CZ" sz="2800" i="1" dirty="0" smtClean="0">
                <a:effectLst/>
                <a:latin typeface="+mn-lt"/>
              </a:rPr>
              <a:t>Escherichia coli</a:t>
            </a:r>
            <a:r>
              <a:rPr lang="cs-CZ" sz="2800" dirty="0" smtClean="0">
                <a:effectLst/>
                <a:latin typeface="+mn-lt"/>
              </a:rPr>
              <a:t> tvoří „jen“ asi 55 %, větší význam tu mají ostatní enterobaktérie, hlavně klebsielly, a kvasinky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effectLst/>
                <a:latin typeface="+mn-lt"/>
              </a:rPr>
              <a:t>I v případě, že se jedná o stejný druh, bývají nemocniční kmeny mnohem méně citlivé na antibiotika, což je potřeba mít na paměti</a:t>
            </a:r>
          </a:p>
        </p:txBody>
      </p:sp>
    </p:spTree>
    <p:extLst>
      <p:ext uri="{BB962C8B-B14F-4D97-AF65-F5344CB8AC3E}">
        <p14:creationId xmlns:p14="http://schemas.microsoft.com/office/powerpoint/2010/main" val="334636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486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Původci močových infekcí II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8915400" cy="6096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smtClean="0">
                <a:solidFill>
                  <a:schemeClr val="accent1"/>
                </a:solidFill>
                <a:effectLst/>
                <a:latin typeface="+mn-lt"/>
              </a:rPr>
              <a:t>Kromě původců, kteří se zachytí při běžné kultivaci, mohou močové infekce způsobovat i jiné mikroby:</a:t>
            </a:r>
          </a:p>
          <a:p>
            <a:pPr eaLnBrk="1" hangingPunct="1">
              <a:defRPr/>
            </a:pP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Bakterie nekultivovatelné na běžných půdách</a:t>
            </a:r>
            <a:r>
              <a:rPr lang="cs-CZ" sz="2800" smtClean="0">
                <a:effectLst/>
                <a:latin typeface="+mn-lt"/>
              </a:rPr>
              <a:t>, např. </a:t>
            </a:r>
            <a:r>
              <a:rPr lang="cs-CZ" sz="2800" i="1" smtClean="0">
                <a:effectLst/>
                <a:latin typeface="+mn-lt"/>
              </a:rPr>
              <a:t>Ureaplasma urealyticum</a:t>
            </a:r>
            <a:r>
              <a:rPr lang="cs-CZ" sz="2800" smtClean="0">
                <a:effectLst/>
                <a:latin typeface="+mn-lt"/>
              </a:rPr>
              <a:t> (patří mezi mykoplasmata bez buněčné stěny)</a:t>
            </a:r>
          </a:p>
          <a:p>
            <a:pPr eaLnBrk="1" hangingPunct="1">
              <a:defRPr/>
            </a:pPr>
            <a:r>
              <a:rPr lang="cs-CZ" sz="2800" b="1" i="1" smtClean="0">
                <a:solidFill>
                  <a:schemeClr val="tx2"/>
                </a:solidFill>
                <a:effectLst/>
                <a:latin typeface="+mn-lt"/>
              </a:rPr>
              <a:t>Mycobacterium tuberculosis:</a:t>
            </a:r>
            <a:r>
              <a:rPr lang="cs-CZ" sz="2800" smtClean="0">
                <a:effectLst/>
                <a:latin typeface="+mn-lt"/>
              </a:rPr>
              <a:t> dnes je vzácné, ale právě proto se ne něj zapomíná!</a:t>
            </a:r>
          </a:p>
          <a:p>
            <a:pPr eaLnBrk="1" hangingPunct="1">
              <a:defRPr/>
            </a:pPr>
            <a:r>
              <a:rPr lang="cs-CZ" sz="2800" smtClean="0">
                <a:effectLst/>
                <a:latin typeface="+mn-lt"/>
              </a:rPr>
              <a:t>Původci </a:t>
            </a: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viroví</a:t>
            </a:r>
            <a:r>
              <a:rPr lang="cs-CZ" sz="2800" smtClean="0">
                <a:solidFill>
                  <a:schemeClr val="tx2"/>
                </a:solidFill>
                <a:effectLst/>
                <a:latin typeface="+mn-lt"/>
              </a:rPr>
              <a:t> </a:t>
            </a:r>
            <a:r>
              <a:rPr lang="cs-CZ" sz="2800" smtClean="0">
                <a:effectLst/>
                <a:latin typeface="+mn-lt"/>
              </a:rPr>
              <a:t>(ale častěji jde jen o vylučování virů močí u systémových nemocí – virurie, např. u chřipky)</a:t>
            </a:r>
          </a:p>
          <a:p>
            <a:pPr eaLnBrk="1" hangingPunct="1">
              <a:defRPr/>
            </a:pPr>
            <a:r>
              <a:rPr lang="cs-CZ" sz="2800" smtClean="0">
                <a:effectLst/>
                <a:latin typeface="+mn-lt"/>
              </a:rPr>
              <a:t>Původci </a:t>
            </a: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parazitární</a:t>
            </a:r>
            <a:r>
              <a:rPr lang="cs-CZ" sz="2800" smtClean="0">
                <a:effectLst/>
                <a:latin typeface="+mn-lt"/>
              </a:rPr>
              <a:t> (schistosomóza – dříve bilharzióza, v subtropech a tropech)</a:t>
            </a:r>
          </a:p>
        </p:txBody>
      </p:sp>
    </p:spTree>
    <p:extLst>
      <p:ext uri="{BB962C8B-B14F-4D97-AF65-F5344CB8AC3E}">
        <p14:creationId xmlns:p14="http://schemas.microsoft.com/office/powerpoint/2010/main" val="219569854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cs-CZ" smtClean="0">
                <a:effectLst/>
                <a:latin typeface="+mn-lt"/>
              </a:rPr>
              <a:t>Urogenitální schistosomóza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Při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koupání ve sladké vodě</a:t>
            </a:r>
            <a:r>
              <a:rPr lang="cs-CZ" smtClean="0">
                <a:effectLst/>
                <a:latin typeface="+mn-lt"/>
              </a:rPr>
              <a:t> v subtropických a tropických zemích může dojít k tomu, že larva schistosomy pronikne do těla (jako jedno z mála agens může proniknout neporušenou kůži) a dostat se do krve</a:t>
            </a:r>
          </a:p>
          <a:p>
            <a:pPr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Poté se parazit usadí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v cévách pleteně obklopující močový měchýř</a:t>
            </a:r>
            <a:r>
              <a:rPr lang="cs-CZ" smtClean="0">
                <a:effectLst/>
                <a:latin typeface="+mn-lt"/>
              </a:rPr>
              <a:t> a odtud se dostává do močového měchýře; někdy ale zůstává v jeho stěně a způsobuje její změny</a:t>
            </a:r>
          </a:p>
          <a:p>
            <a:pPr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Diagnostika je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histologická </a:t>
            </a:r>
            <a:r>
              <a:rPr lang="cs-CZ" smtClean="0">
                <a:effectLst/>
                <a:latin typeface="+mn-lt"/>
              </a:rPr>
              <a:t>(nález schistosom i zánětlivých změn) a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mikrobiologická</a:t>
            </a:r>
            <a:r>
              <a:rPr lang="cs-CZ" smtClean="0">
                <a:effectLst/>
                <a:latin typeface="+mn-lt"/>
              </a:rPr>
              <a:t> (pokus najít vajíčka v moči ovšem nemusí vyjít)</a:t>
            </a:r>
          </a:p>
        </p:txBody>
      </p:sp>
    </p:spTree>
    <p:extLst>
      <p:ext uri="{BB962C8B-B14F-4D97-AF65-F5344CB8AC3E}">
        <p14:creationId xmlns:p14="http://schemas.microsoft.com/office/powerpoint/2010/main" val="399593442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6858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Diagnostika močových infekcí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7543800" cy="5715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Anamnéza</a:t>
            </a:r>
            <a:r>
              <a:rPr lang="cs-CZ" sz="2800" smtClean="0">
                <a:effectLst/>
                <a:latin typeface="+mn-lt"/>
              </a:rPr>
              <a:t>, případně i včetně sexuálního života (kapavka i jiné urethritidy)</a:t>
            </a:r>
            <a:endParaRPr lang="cs-CZ" sz="2800" b="1" smtClean="0">
              <a:solidFill>
                <a:schemeClr val="tx2"/>
              </a:solidFill>
              <a:effectLst/>
              <a:latin typeface="+mn-lt"/>
            </a:endParaRPr>
          </a:p>
          <a:p>
            <a:pPr eaLnBrk="1" hangingPunct="1">
              <a:defRPr/>
            </a:pP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Klinické</a:t>
            </a:r>
            <a:r>
              <a:rPr lang="cs-CZ" sz="2800" smtClean="0">
                <a:effectLst/>
                <a:latin typeface="+mn-lt"/>
              </a:rPr>
              <a:t> vyšetření</a:t>
            </a:r>
          </a:p>
          <a:p>
            <a:pPr eaLnBrk="1" hangingPunct="1">
              <a:defRPr/>
            </a:pPr>
            <a:r>
              <a:rPr lang="cs-CZ" sz="2800" smtClean="0">
                <a:effectLst/>
                <a:latin typeface="+mn-lt"/>
              </a:rPr>
              <a:t>Orientační vyšetření </a:t>
            </a: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diagnostickým proužkem</a:t>
            </a:r>
            <a:r>
              <a:rPr lang="cs-CZ" sz="2800" smtClean="0">
                <a:effectLst/>
                <a:latin typeface="+mn-lt"/>
              </a:rPr>
              <a:t> (přítomnost bakterií v moči)</a:t>
            </a:r>
          </a:p>
          <a:p>
            <a:pPr eaLnBrk="1" hangingPunct="1">
              <a:defRPr/>
            </a:pP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Biochemické</a:t>
            </a:r>
            <a:r>
              <a:rPr lang="cs-CZ" sz="2800" smtClean="0">
                <a:effectLst/>
                <a:latin typeface="+mn-lt"/>
              </a:rPr>
              <a:t> vyšetření – přítomnost bakterií, bílkovin aj.</a:t>
            </a:r>
          </a:p>
          <a:p>
            <a:pPr eaLnBrk="1" hangingPunct="1">
              <a:defRPr/>
            </a:pP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Mikrobiologické</a:t>
            </a:r>
            <a:r>
              <a:rPr lang="cs-CZ" sz="2800" smtClean="0">
                <a:effectLst/>
                <a:latin typeface="+mn-lt"/>
              </a:rPr>
              <a:t> vyšetření – je </a:t>
            </a:r>
            <a:r>
              <a:rPr lang="cs-CZ" sz="2800" b="1" smtClean="0">
                <a:solidFill>
                  <a:schemeClr val="accent1"/>
                </a:solidFill>
                <a:effectLst/>
                <a:latin typeface="+mn-lt"/>
              </a:rPr>
              <a:t>doporučené</a:t>
            </a:r>
            <a:r>
              <a:rPr lang="cs-CZ" sz="2800" smtClean="0">
                <a:effectLst/>
                <a:latin typeface="+mn-lt"/>
              </a:rPr>
              <a:t> u nekomplikovaných a </a:t>
            </a:r>
            <a:r>
              <a:rPr lang="cs-CZ" sz="2800" b="1" smtClean="0">
                <a:solidFill>
                  <a:schemeClr val="accent1"/>
                </a:solidFill>
                <a:effectLst/>
                <a:latin typeface="+mn-lt"/>
              </a:rPr>
              <a:t>nutné</a:t>
            </a:r>
            <a:r>
              <a:rPr lang="cs-CZ" sz="2800" smtClean="0">
                <a:effectLst/>
                <a:latin typeface="+mn-lt"/>
              </a:rPr>
              <a:t> u komplikovaných cystitid (natož např. pyelonefritid)</a:t>
            </a:r>
          </a:p>
        </p:txBody>
      </p:sp>
    </p:spTree>
    <p:extLst>
      <p:ext uri="{BB962C8B-B14F-4D97-AF65-F5344CB8AC3E}">
        <p14:creationId xmlns:p14="http://schemas.microsoft.com/office/powerpoint/2010/main" val="14813736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14290"/>
            <a:ext cx="6248400" cy="6858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Odběr a transport moče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686800" cy="563880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Nejspolehlivější je moč získaná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suprapubickou punkcí</a:t>
            </a:r>
            <a:r>
              <a:rPr lang="cs-CZ" smtClean="0">
                <a:effectLst/>
                <a:latin typeface="+mn-lt"/>
              </a:rPr>
              <a:t>. V praxi se ovšem používá málokdy</a:t>
            </a:r>
          </a:p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Poměrně dobrá je také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katetrizovaná moč</a:t>
            </a:r>
            <a:r>
              <a:rPr lang="cs-CZ" smtClean="0">
                <a:effectLst/>
                <a:latin typeface="+mn-lt"/>
              </a:rPr>
              <a:t> (katetrizace provedená kvůli odběru)</a:t>
            </a:r>
          </a:p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Běžně odebraná moč</a:t>
            </a:r>
            <a:r>
              <a:rPr lang="cs-CZ" smtClean="0">
                <a:effectLst/>
                <a:latin typeface="+mn-lt"/>
              </a:rPr>
              <a:t> nemusí být špatným vzorkem, je-li správně odebrána a zaslána</a:t>
            </a:r>
          </a:p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Moč z permanentního katetru</a:t>
            </a:r>
            <a:r>
              <a:rPr lang="cs-CZ" smtClean="0">
                <a:effectLst/>
                <a:latin typeface="+mn-lt"/>
              </a:rPr>
              <a:t> je nejhorší z možných vzorků, občas nám ovšem nezbývá nic jiného</a:t>
            </a:r>
            <a:endParaRPr lang="cs-CZ" smtClean="0">
              <a:solidFill>
                <a:schemeClr val="tx2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1038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8572528" cy="6858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Zánět středního ucha – otitis media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838200"/>
            <a:ext cx="8429652" cy="6019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800" b="1" i="1" dirty="0" smtClean="0">
                <a:solidFill>
                  <a:schemeClr val="accent1"/>
                </a:solidFill>
                <a:effectLst/>
                <a:latin typeface="+mn-lt"/>
              </a:rPr>
              <a:t>Střední ucho anatomicky souvisí s dýchacím systémem, proto je jeho zánět zmíněn zde.</a:t>
            </a:r>
          </a:p>
          <a:p>
            <a:pPr marL="0" indent="0"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Častý u dětí</a:t>
            </a:r>
            <a:r>
              <a:rPr lang="cs-CZ" sz="2800" dirty="0" smtClean="0">
                <a:effectLst/>
                <a:latin typeface="+mn-lt"/>
              </a:rPr>
              <a:t> (krátká vodorovná Eustachova trubice)</a:t>
            </a:r>
            <a:endParaRPr lang="cs-CZ" sz="2800" b="1" dirty="0" smtClean="0">
              <a:effectLst/>
              <a:latin typeface="+mn-lt"/>
            </a:endParaRPr>
          </a:p>
          <a:p>
            <a:pPr marL="0" indent="0"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Původci:</a:t>
            </a:r>
            <a:r>
              <a:rPr lang="cs-CZ" sz="2800" dirty="0" smtClean="0">
                <a:effectLst/>
                <a:latin typeface="+mn-lt"/>
              </a:rPr>
              <a:t> </a:t>
            </a:r>
            <a:r>
              <a:rPr lang="cs-CZ" sz="2800" i="1" dirty="0" smtClean="0">
                <a:effectLst/>
                <a:latin typeface="+mn-lt"/>
              </a:rPr>
              <a:t>Streptococcus pneumoniae</a:t>
            </a:r>
            <a:r>
              <a:rPr lang="cs-CZ" sz="2800" dirty="0" smtClean="0">
                <a:effectLst/>
                <a:latin typeface="+mn-lt"/>
              </a:rPr>
              <a:t>, </a:t>
            </a:r>
            <a:r>
              <a:rPr lang="cs-CZ" sz="2800" i="1" dirty="0" smtClean="0">
                <a:effectLst/>
                <a:latin typeface="+mn-lt"/>
              </a:rPr>
              <a:t>Haemophilus influenzae, Moraxella catarrhalis</a:t>
            </a:r>
          </a:p>
          <a:p>
            <a:pPr marL="0" indent="0"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U chronických</a:t>
            </a:r>
            <a:r>
              <a:rPr lang="cs-CZ" sz="2800" dirty="0" smtClean="0">
                <a:effectLst/>
                <a:latin typeface="+mn-lt"/>
              </a:rPr>
              <a:t> se mohou uplatnit i některé gramnegativní tyčinky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800" i="1" dirty="0" smtClean="0">
                <a:effectLst/>
                <a:latin typeface="+mn-lt"/>
              </a:rPr>
              <a:t>Nutno odlišit záněty </a:t>
            </a:r>
            <a:r>
              <a:rPr lang="cs-CZ" sz="2800" b="1" i="1" dirty="0" smtClean="0">
                <a:solidFill>
                  <a:schemeClr val="accent1"/>
                </a:solidFill>
                <a:effectLst/>
                <a:latin typeface="+mn-lt"/>
              </a:rPr>
              <a:t>boltce a zevního zvukovodu</a:t>
            </a:r>
            <a:r>
              <a:rPr lang="cs-CZ" sz="2800" i="1" dirty="0" smtClean="0">
                <a:effectLst/>
                <a:latin typeface="+mn-lt"/>
              </a:rPr>
              <a:t>: tady je původcem hlavně Staphylococcus aureus (jako u jiných zánětů kůže), léčba lokálně např. framykoin kapky. Naopak záněty </a:t>
            </a:r>
            <a:r>
              <a:rPr lang="cs-CZ" sz="2800" b="1" i="1" dirty="0" smtClean="0">
                <a:solidFill>
                  <a:schemeClr val="accent1"/>
                </a:solidFill>
                <a:effectLst/>
                <a:latin typeface="+mn-lt"/>
              </a:rPr>
              <a:t>vnitřního ucha</a:t>
            </a:r>
            <a:r>
              <a:rPr lang="cs-CZ" sz="2800" i="1" dirty="0" smtClean="0">
                <a:effectLst/>
                <a:latin typeface="+mn-lt"/>
              </a:rPr>
              <a:t> jsou velmi vzácné a zpravidla souvisejí s mozkovými infekcemi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7772400" cy="6096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Moč z permanentního katetru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Pokud je možno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počkat několik dní</a:t>
            </a:r>
            <a:r>
              <a:rPr lang="cs-CZ" sz="2800" dirty="0" smtClean="0">
                <a:effectLst/>
                <a:latin typeface="+mn-lt"/>
              </a:rPr>
              <a:t> např. na výměnu katetru, je to lepší – výsledek z nově vyměněného katetru bude daleko lépe vypovídat o situaci (je ale vhodné počkat po výměně nějaký čas, až se vyplaví bakterie, které kolonizovaly starý katetr)</a:t>
            </a:r>
          </a:p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Pokud počkat nelze,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moč odebereme, ale musíme počítat s tím, že interpretace je nejednoznačná</a:t>
            </a:r>
          </a:p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Musíme vždy zvažovat,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zda vůbec uvažujeme o léčbě antibiotiky</a:t>
            </a:r>
            <a:r>
              <a:rPr lang="cs-CZ" sz="2800" dirty="0" smtClean="0">
                <a:effectLst/>
                <a:latin typeface="+mn-lt"/>
              </a:rPr>
              <a:t>; pokud ne (asymptomatická bakteriurie), je zřejmě odběr zbytečný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Mikrobiologické vyšetření samotného katetru</a:t>
            </a:r>
            <a:r>
              <a:rPr lang="cs-CZ" sz="2800" dirty="0" smtClean="0">
                <a:effectLst/>
                <a:latin typeface="+mn-lt"/>
              </a:rPr>
              <a:t> se považuje za nevhodné (výsledky se nedají interpretovat), i když mnohé laboratoře ho provádějí</a:t>
            </a:r>
          </a:p>
        </p:txBody>
      </p:sp>
    </p:spTree>
    <p:extLst>
      <p:ext uri="{BB962C8B-B14F-4D97-AF65-F5344CB8AC3E}">
        <p14:creationId xmlns:p14="http://schemas.microsoft.com/office/powerpoint/2010/main" val="358501195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715404" cy="92867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Odběr moče spontánně vymočené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8686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  <a:cs typeface="Arial" charset="0"/>
              </a:rPr>
              <a:t>ze středního proudu moči spontánně vymočené</a:t>
            </a:r>
            <a:r>
              <a:rPr lang="cs-CZ" i="1" smtClean="0">
                <a:effectLst/>
                <a:latin typeface="+mn-lt"/>
                <a:cs typeface="Arial" charset="0"/>
              </a:rPr>
              <a:t> (rutinní typ s rizikem sekundární kontaminace během odběru)</a:t>
            </a:r>
            <a:endParaRPr lang="cs-CZ" smtClean="0">
              <a:effectLst/>
              <a:latin typeface="+mn-lt"/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  <a:cs typeface="Arial" charset="0"/>
              </a:rPr>
              <a:t>postup:</a:t>
            </a:r>
            <a:r>
              <a:rPr lang="cs-CZ" smtClean="0">
                <a:effectLst/>
                <a:latin typeface="+mn-lt"/>
                <a:cs typeface="Arial" charset="0"/>
              </a:rPr>
              <a:t> nádoba pro odběr moči musí být sterilní</a:t>
            </a:r>
            <a:r>
              <a:rPr lang="cs-CZ" i="1" smtClean="0">
                <a:effectLst/>
                <a:latin typeface="+mn-lt"/>
                <a:cs typeface="Arial" charset="0"/>
              </a:rPr>
              <a:t>, </a:t>
            </a:r>
            <a:r>
              <a:rPr lang="cs-CZ" i="1" smtClean="0">
                <a:solidFill>
                  <a:schemeClr val="accent1"/>
                </a:solidFill>
                <a:effectLst/>
                <a:latin typeface="+mn-lt"/>
                <a:cs typeface="Arial" charset="0"/>
              </a:rPr>
              <a:t>se širokým hrdlem (např</a:t>
            </a:r>
            <a:r>
              <a:rPr lang="cs-CZ" i="1" smtClean="0">
                <a:solidFill>
                  <a:schemeClr val="accent1"/>
                </a:solidFill>
                <a:effectLst/>
                <a:latin typeface="+mn-lt"/>
              </a:rPr>
              <a:t>.</a:t>
            </a:r>
            <a:r>
              <a:rPr lang="cs-CZ" i="1" smtClean="0">
                <a:solidFill>
                  <a:schemeClr val="accent1"/>
                </a:solidFill>
                <a:effectLst/>
                <a:latin typeface="+mn-lt"/>
                <a:cs typeface="Arial" charset="0"/>
              </a:rPr>
              <a:t> kádinka)</a:t>
            </a:r>
            <a:r>
              <a:rPr lang="cs-CZ" i="1" smtClean="0">
                <a:solidFill>
                  <a:schemeClr val="accent1"/>
                </a:solidFill>
                <a:effectLst/>
                <a:latin typeface="+mn-lt"/>
              </a:rPr>
              <a:t>*</a:t>
            </a:r>
            <a:r>
              <a:rPr lang="cs-CZ" i="1" smtClean="0">
                <a:solidFill>
                  <a:schemeClr val="accent1"/>
                </a:solidFill>
                <a:effectLst/>
                <a:latin typeface="+mn-lt"/>
                <a:cs typeface="Arial" charset="0"/>
              </a:rPr>
              <a:t>,</a:t>
            </a:r>
            <a:r>
              <a:rPr lang="cs-CZ" smtClean="0">
                <a:effectLst/>
                <a:latin typeface="+mn-lt"/>
                <a:cs typeface="Arial" charset="0"/>
              </a:rPr>
              <a:t> poučený pacient si před odběrem důkladně omyje zevní genitálie vodou a mýdlem a </a:t>
            </a:r>
            <a:r>
              <a:rPr lang="cs-CZ" i="1" smtClean="0">
                <a:solidFill>
                  <a:schemeClr val="accent1"/>
                </a:solidFill>
                <a:effectLst/>
                <a:latin typeface="+mn-lt"/>
              </a:rPr>
              <a:t>(případně i) </a:t>
            </a:r>
            <a:r>
              <a:rPr lang="cs-CZ" smtClean="0">
                <a:effectLst/>
                <a:latin typeface="+mn-lt"/>
                <a:cs typeface="Arial" charset="0"/>
              </a:rPr>
              <a:t>otře si zevní ústí močové trubice tamponem smočeným v dezinfekčním roztoku </a:t>
            </a:r>
            <a:r>
              <a:rPr lang="cs-CZ" i="1" smtClean="0">
                <a:solidFill>
                  <a:schemeClr val="accent1"/>
                </a:solidFill>
                <a:effectLst/>
                <a:latin typeface="+mn-lt"/>
                <a:cs typeface="Arial" charset="0"/>
              </a:rPr>
              <a:t>(</a:t>
            </a:r>
            <a:r>
              <a:rPr lang="cs-CZ" i="1" smtClean="0">
                <a:solidFill>
                  <a:schemeClr val="accent1"/>
                </a:solidFill>
                <a:effectLst/>
                <a:latin typeface="+mn-lt"/>
              </a:rPr>
              <a:t>zejména </a:t>
            </a:r>
            <a:r>
              <a:rPr lang="cs-CZ" i="1" smtClean="0">
                <a:solidFill>
                  <a:schemeClr val="accent1"/>
                </a:solidFill>
                <a:effectLst/>
                <a:latin typeface="+mn-lt"/>
                <a:cs typeface="Arial" charset="0"/>
              </a:rPr>
              <a:t>u dětí se </a:t>
            </a:r>
            <a:r>
              <a:rPr lang="cs-CZ" i="1" smtClean="0">
                <a:solidFill>
                  <a:schemeClr val="accent1"/>
                </a:solidFill>
                <a:effectLst/>
                <a:latin typeface="+mn-lt"/>
              </a:rPr>
              <a:t>ovšem </a:t>
            </a:r>
            <a:r>
              <a:rPr lang="cs-CZ" i="1" smtClean="0">
                <a:solidFill>
                  <a:schemeClr val="accent1"/>
                </a:solidFill>
                <a:effectLst/>
                <a:latin typeface="+mn-lt"/>
                <a:cs typeface="Arial" charset="0"/>
              </a:rPr>
              <a:t>použití dezinfekčního roztoku nedoporučuje).</a:t>
            </a:r>
            <a:r>
              <a:rPr lang="cs-CZ" smtClean="0">
                <a:effectLst/>
                <a:latin typeface="+mn-lt"/>
                <a:cs typeface="Arial" charset="0"/>
              </a:rPr>
              <a:t> </a:t>
            </a:r>
            <a:endParaRPr lang="cs-CZ" smtClean="0">
              <a:effectLst/>
              <a:latin typeface="+mn-lt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57200" y="5643578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i="1" dirty="0">
                <a:latin typeface="+mn-lt"/>
              </a:rPr>
              <a:t>*takto je to psáno v oficiálním doporučení, v praxi ale záleží na situaci; pokud pacient močí přímo do zkumavky, je to lepší</a:t>
            </a:r>
          </a:p>
        </p:txBody>
      </p:sp>
    </p:spTree>
    <p:extLst>
      <p:ext uri="{BB962C8B-B14F-4D97-AF65-F5344CB8AC3E}">
        <p14:creationId xmlns:p14="http://schemas.microsoft.com/office/powerpoint/2010/main" val="150659718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7262842" cy="838200"/>
          </a:xfrm>
        </p:spPr>
        <p:txBody>
          <a:bodyPr/>
          <a:lstStyle/>
          <a:p>
            <a:pPr algn="l">
              <a:defRPr/>
            </a:pPr>
            <a:r>
              <a:rPr lang="cs-CZ" dirty="0" smtClean="0">
                <a:effectLst/>
                <a:latin typeface="+mn-lt"/>
              </a:rPr>
              <a:t>Odběr moče u ženy – postup</a:t>
            </a:r>
          </a:p>
        </p:txBody>
      </p:sp>
      <p:pic>
        <p:nvPicPr>
          <p:cNvPr id="35843" name="Picture 3" descr="moczeny"/>
          <p:cNvPicPr>
            <a:picLocks noChangeAspect="1" noChangeArrowheads="1"/>
          </p:cNvPicPr>
          <p:nvPr/>
        </p:nvPicPr>
        <p:blipFill>
          <a:blip r:embed="rId2"/>
          <a:srcRect t="12222" b="44827"/>
          <a:stretch>
            <a:fillRect/>
          </a:stretch>
        </p:blipFill>
        <p:spPr bwMode="auto">
          <a:xfrm>
            <a:off x="0" y="1293813"/>
            <a:ext cx="9144000" cy="5564187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4495800" y="4038600"/>
            <a:ext cx="3505200" cy="2514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 flipV="1">
            <a:off x="4724400" y="4114800"/>
            <a:ext cx="3429000" cy="2362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H="1">
            <a:off x="827088" y="6453188"/>
            <a:ext cx="2667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>
            <a:off x="1143000" y="6629400"/>
            <a:ext cx="2667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908050"/>
            <a:ext cx="29987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/>
              <a:t>http://www.lab-turnov.ic.cz/schema_1.php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429000" y="6096000"/>
            <a:ext cx="3048000" cy="466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chemeClr val="bg2"/>
                </a:solidFill>
              </a:rPr>
              <a:t>vodou a mýdlem</a:t>
            </a:r>
          </a:p>
        </p:txBody>
      </p:sp>
    </p:spTree>
    <p:extLst>
      <p:ext uri="{BB962C8B-B14F-4D97-AF65-F5344CB8AC3E}">
        <p14:creationId xmlns:p14="http://schemas.microsoft.com/office/powerpoint/2010/main" val="2417302522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7567642" cy="762000"/>
          </a:xfrm>
        </p:spPr>
        <p:txBody>
          <a:bodyPr/>
          <a:lstStyle/>
          <a:p>
            <a:pPr algn="l">
              <a:defRPr/>
            </a:pPr>
            <a:r>
              <a:rPr lang="cs-CZ" dirty="0" smtClean="0">
                <a:effectLst/>
                <a:latin typeface="+mn-lt"/>
              </a:rPr>
              <a:t>Odběr moče u ženy – postup</a:t>
            </a:r>
          </a:p>
        </p:txBody>
      </p:sp>
      <p:pic>
        <p:nvPicPr>
          <p:cNvPr id="36867" name="Picture 3" descr="moczeny"/>
          <p:cNvPicPr>
            <a:picLocks noChangeAspect="1" noChangeArrowheads="1"/>
          </p:cNvPicPr>
          <p:nvPr/>
        </p:nvPicPr>
        <p:blipFill>
          <a:blip r:embed="rId2"/>
          <a:srcRect l="12500" t="55173" r="11667" b="8888"/>
          <a:stretch>
            <a:fillRect/>
          </a:stretch>
        </p:blipFill>
        <p:spPr bwMode="auto">
          <a:xfrm>
            <a:off x="0" y="719138"/>
            <a:ext cx="9144000" cy="613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6400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200">
                <a:solidFill>
                  <a:schemeClr val="bg2"/>
                </a:solidFill>
              </a:rPr>
              <a:t>http://www.lab-turnov.ic.cz/schema_1.php</a:t>
            </a:r>
          </a:p>
        </p:txBody>
      </p:sp>
    </p:spTree>
    <p:extLst>
      <p:ext uri="{BB962C8B-B14F-4D97-AF65-F5344CB8AC3E}">
        <p14:creationId xmlns:p14="http://schemas.microsoft.com/office/powerpoint/2010/main" val="242802985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cs-CZ" smtClean="0">
                <a:effectLst/>
                <a:latin typeface="+mn-lt"/>
              </a:rPr>
              <a:t>Odběr moče u muže – postup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38200"/>
            <a:ext cx="29987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/>
              <a:t>http://www.lab-turnov.ic.cz/schema_2.php</a:t>
            </a:r>
          </a:p>
        </p:txBody>
      </p:sp>
      <p:pic>
        <p:nvPicPr>
          <p:cNvPr id="37892" name="Picture 4" descr="mocmuzi"/>
          <p:cNvPicPr>
            <a:picLocks noChangeAspect="1" noChangeArrowheads="1"/>
          </p:cNvPicPr>
          <p:nvPr/>
        </p:nvPicPr>
        <p:blipFill>
          <a:blip r:embed="rId2"/>
          <a:srcRect t="9894" b="47890"/>
          <a:stretch>
            <a:fillRect/>
          </a:stretch>
        </p:blipFill>
        <p:spPr bwMode="auto">
          <a:xfrm>
            <a:off x="0" y="1389063"/>
            <a:ext cx="9144000" cy="546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4495800" y="4038600"/>
            <a:ext cx="3505200" cy="2514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H="1" flipV="1">
            <a:off x="4419600" y="4191000"/>
            <a:ext cx="3429000" cy="2362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2906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7343804" cy="914400"/>
          </a:xfrm>
        </p:spPr>
        <p:txBody>
          <a:bodyPr/>
          <a:lstStyle/>
          <a:p>
            <a:pPr algn="l">
              <a:defRPr/>
            </a:pPr>
            <a:r>
              <a:rPr lang="cs-CZ" dirty="0" smtClean="0">
                <a:effectLst/>
                <a:latin typeface="+mn-lt"/>
              </a:rPr>
              <a:t>Odběr moče u muže – postup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762000"/>
            <a:ext cx="29987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/>
              <a:t>http://www.lab-turnov.ic.cz/schema_2.php</a:t>
            </a:r>
          </a:p>
        </p:txBody>
      </p:sp>
      <p:pic>
        <p:nvPicPr>
          <p:cNvPr id="38916" name="Picture 4" descr="mocmuzi"/>
          <p:cNvPicPr>
            <a:picLocks noChangeAspect="1" noChangeArrowheads="1"/>
          </p:cNvPicPr>
          <p:nvPr/>
        </p:nvPicPr>
        <p:blipFill>
          <a:blip r:embed="rId2"/>
          <a:srcRect l="10001" t="52110" r="14999" b="10016"/>
          <a:stretch>
            <a:fillRect/>
          </a:stretch>
        </p:blipFill>
        <p:spPr bwMode="auto">
          <a:xfrm>
            <a:off x="1066800" y="1077913"/>
            <a:ext cx="8077200" cy="578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556536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Výjimky z pravidel o odběru moče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U podezření na záněty močové trubice se bere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první porce moče</a:t>
            </a:r>
            <a:r>
              <a:rPr lang="cs-CZ" dirty="0" smtClean="0">
                <a:effectLst/>
                <a:latin typeface="+mn-lt"/>
              </a:rPr>
              <a:t> (spláchnou se mikroby ze stěny trubice).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U zánětů prostaty se naopak hodí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poslední porce moče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Na schistosomózu</a:t>
            </a:r>
            <a:r>
              <a:rPr lang="cs-CZ" dirty="0" smtClean="0">
                <a:effectLst/>
                <a:latin typeface="+mn-lt"/>
              </a:rPr>
              <a:t> se sbírá moč z posledních porcí moče delší dobu, je potřeba zaslat alespoň 20 ml. (V laboratoři se moč nechá usadit a poté se hledají vajíčka parazita v sedimentu na dně).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Transport musí být urychlený.</a:t>
            </a:r>
          </a:p>
        </p:txBody>
      </p:sp>
    </p:spTree>
    <p:extLst>
      <p:ext uri="{BB962C8B-B14F-4D97-AF65-F5344CB8AC3E}">
        <p14:creationId xmlns:p14="http://schemas.microsoft.com/office/powerpoint/2010/main" val="26820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696200" cy="838200"/>
          </a:xfrm>
        </p:spPr>
        <p:txBody>
          <a:bodyPr/>
          <a:lstStyle/>
          <a:p>
            <a:pPr>
              <a:defRPr/>
            </a:pPr>
            <a:r>
              <a:rPr lang="cs-CZ" smtClean="0">
                <a:effectLst/>
                <a:latin typeface="+mn-lt"/>
              </a:rPr>
              <a:t>Odběr moče u malých dětí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153400" cy="4419600"/>
          </a:xfrm>
        </p:spPr>
        <p:txBody>
          <a:bodyPr/>
          <a:lstStyle/>
          <a:p>
            <a:pPr>
              <a:defRPr/>
            </a:pPr>
            <a:r>
              <a:rPr lang="cs-CZ" smtClean="0">
                <a:effectLst/>
                <a:latin typeface="+mn-lt"/>
              </a:rPr>
              <a:t>Moč se získává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sběrem do přilnavých sáčků</a:t>
            </a:r>
          </a:p>
          <a:p>
            <a:pPr>
              <a:defRPr/>
            </a:pPr>
            <a:r>
              <a:rPr lang="cs-CZ" smtClean="0">
                <a:effectLst/>
                <a:latin typeface="+mn-lt"/>
              </a:rPr>
              <a:t>Metoda je zatížená relativně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vysokým rizikem sekundární kontaminace</a:t>
            </a:r>
          </a:p>
          <a:p>
            <a:pPr>
              <a:defRPr/>
            </a:pPr>
            <a:r>
              <a:rPr lang="cs-CZ" smtClean="0">
                <a:effectLst/>
                <a:latin typeface="+mn-lt"/>
              </a:rPr>
              <a:t>Sáček by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neměl být nalepen déle než 30 minut</a:t>
            </a:r>
          </a:p>
          <a:p>
            <a:pPr>
              <a:defRPr/>
            </a:pPr>
            <a:r>
              <a:rPr lang="cs-CZ" smtClean="0">
                <a:effectLst/>
                <a:latin typeface="+mn-lt"/>
              </a:rPr>
              <a:t>Odstraněn by měl být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ihned po vymočení</a:t>
            </a:r>
          </a:p>
        </p:txBody>
      </p:sp>
    </p:spTree>
    <p:extLst>
      <p:ext uri="{BB962C8B-B14F-4D97-AF65-F5344CB8AC3E}">
        <p14:creationId xmlns:p14="http://schemas.microsoft.com/office/powerpoint/2010/main" val="136414725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42672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Transport moče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8763000" cy="579120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Pro hodnocení močové infekce je důležitá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kvantita</a:t>
            </a:r>
            <a:r>
              <a:rPr lang="cs-CZ" smtClean="0">
                <a:effectLst/>
                <a:latin typeface="+mn-lt"/>
              </a:rPr>
              <a:t> – viz dále. Tu však lze hodnotit pouze v případě, že se mikroby v moči během transportu nepomnoží – pokud se pomnoží, kvantitativní poměry se změní</a:t>
            </a:r>
          </a:p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Proto je moč bezpodmínečně nutno dopravit do laboratoře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do dvou hodin</a:t>
            </a:r>
            <a:r>
              <a:rPr lang="cs-CZ" smtClean="0">
                <a:effectLst/>
                <a:latin typeface="+mn-lt"/>
              </a:rPr>
              <a:t> po odběru (raději ještě rychleji)</a:t>
            </a:r>
          </a:p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Pokud zcela výjimečně toto nelze dodržet, je potřeba moč dát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do ledničky</a:t>
            </a:r>
            <a:r>
              <a:rPr lang="cs-CZ" smtClean="0">
                <a:effectLst/>
                <a:latin typeface="+mn-lt"/>
              </a:rPr>
              <a:t> (u jiných vzorků se to naopak nedoporučuje)</a:t>
            </a:r>
          </a:p>
        </p:txBody>
      </p:sp>
    </p:spTree>
    <p:extLst>
      <p:ext uri="{BB962C8B-B14F-4D97-AF65-F5344CB8AC3E}">
        <p14:creationId xmlns:p14="http://schemas.microsoft.com/office/powerpoint/2010/main" val="199452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mtClean="0">
                <a:effectLst/>
                <a:latin typeface="+mn-lt"/>
              </a:rPr>
              <a:t>Soupravy typu uricult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857250"/>
            <a:ext cx="8429684" cy="6000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effectLst/>
                <a:latin typeface="+mn-lt"/>
              </a:rPr>
              <a:t>Smyslem těchto souprav je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odstranit časovou prodlevu</a:t>
            </a:r>
            <a:r>
              <a:rPr lang="cs-CZ" sz="2800" dirty="0" smtClean="0">
                <a:effectLst/>
                <a:latin typeface="+mn-lt"/>
              </a:rPr>
              <a:t> mezi odběrem moče a začátkem kultivace. Moč se odebere a ihned se do ní zanoří speciální destička s kultivačními půdami. Poté se moč vylije a půdy se ihned začínají kultivovat (třeba přímo na oddělení)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effectLst/>
                <a:latin typeface="+mn-lt"/>
              </a:rPr>
              <a:t>Na těchto destičkách se však mikroby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obtížně diagnostikují</a:t>
            </a:r>
            <a:r>
              <a:rPr lang="cs-CZ" sz="2800" dirty="0" smtClean="0">
                <a:effectLst/>
                <a:latin typeface="+mn-lt"/>
              </a:rPr>
              <a:t>. V použití této metody jsou tedy velké rozdíly mezi regiony a jednotlivými laboratořemi – někdo je nepoužívá vůbec, jinde jsou na ně zvyklí a nepoužívají skoro nic jiného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effectLst/>
                <a:latin typeface="+mn-lt"/>
              </a:rPr>
              <a:t>Pokud už se používají, je nutno bezpodmínečně dodržet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správný postup</a:t>
            </a:r>
          </a:p>
        </p:txBody>
      </p:sp>
    </p:spTree>
    <p:extLst>
      <p:ext uri="{BB962C8B-B14F-4D97-AF65-F5344CB8AC3E}">
        <p14:creationId xmlns:p14="http://schemas.microsoft.com/office/powerpoint/2010/main" val="388952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315200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Vyšetřování a léčba infekcí středního ucha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Léčba</a:t>
            </a:r>
            <a:r>
              <a:rPr lang="cs-CZ" smtClean="0">
                <a:effectLst/>
                <a:latin typeface="+mn-lt"/>
              </a:rPr>
              <a:t> má smysl, pokud jde o skutečně prokázaný zánět (bolest, zarudnutí, horečka) a nereaguje na protizánětlivou léčbu</a:t>
            </a:r>
          </a:p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Lékem volby</a:t>
            </a:r>
            <a:r>
              <a:rPr lang="cs-CZ" smtClean="0">
                <a:effectLst/>
                <a:latin typeface="+mn-lt"/>
              </a:rPr>
              <a:t> je amoxicilin (např. AMOCLEN), alternativou může být kotrimoxazol </a:t>
            </a:r>
          </a:p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Vyšetřovat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výtěr ze zvukovodu</a:t>
            </a:r>
            <a:r>
              <a:rPr lang="cs-CZ" smtClean="0">
                <a:effectLst/>
                <a:latin typeface="+mn-lt"/>
              </a:rPr>
              <a:t> má smysl pouze po provedené paracentéze (propíchnutí bubínku)</a:t>
            </a:r>
          </a:p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Jinak má samozřejmě smysl vyšetřit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hnisavou tekutinu</a:t>
            </a:r>
            <a:r>
              <a:rPr lang="cs-CZ" smtClean="0">
                <a:effectLst/>
                <a:latin typeface="+mn-lt"/>
              </a:rPr>
              <a:t>, která je při paracentéze odebrána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7377112" cy="914400"/>
          </a:xfrm>
        </p:spPr>
        <p:txBody>
          <a:bodyPr/>
          <a:lstStyle/>
          <a:p>
            <a:pPr algn="l"/>
            <a:r>
              <a:rPr lang="cs-CZ" altLang="cs-CZ" smtClean="0">
                <a:effectLst/>
                <a:latin typeface="+mn-lt"/>
              </a:rPr>
              <a:t>Jak používat uricult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>
              <a:defRPr/>
            </a:pPr>
            <a:r>
              <a:rPr lang="cs-CZ" altLang="cs-CZ" sz="2800" smtClean="0">
                <a:effectLst/>
                <a:latin typeface="+mn-lt"/>
              </a:rPr>
              <a:t>Víčko s kultivačními půdami </a:t>
            </a:r>
            <a:r>
              <a:rPr lang="cs-CZ" altLang="cs-CZ" sz="2800" b="1" smtClean="0">
                <a:solidFill>
                  <a:schemeClr val="tx2"/>
                </a:solidFill>
                <a:effectLst/>
                <a:latin typeface="+mn-lt"/>
              </a:rPr>
              <a:t>opatrně vyšroubovat</a:t>
            </a:r>
            <a:r>
              <a:rPr lang="cs-CZ" altLang="cs-CZ" sz="2800" smtClean="0">
                <a:effectLst/>
                <a:latin typeface="+mn-lt"/>
              </a:rPr>
              <a:t> (víčko při odběru držet ve vzduchu)</a:t>
            </a:r>
          </a:p>
          <a:p>
            <a:pPr>
              <a:defRPr/>
            </a:pPr>
            <a:r>
              <a:rPr lang="cs-CZ" altLang="cs-CZ" sz="2800" smtClean="0">
                <a:effectLst/>
                <a:latin typeface="+mn-lt"/>
              </a:rPr>
              <a:t>Středním proudem moči </a:t>
            </a:r>
            <a:r>
              <a:rPr lang="cs-CZ" altLang="cs-CZ" sz="2800" b="1" smtClean="0">
                <a:solidFill>
                  <a:schemeClr val="tx2"/>
                </a:solidFill>
                <a:effectLst/>
                <a:latin typeface="+mn-lt"/>
              </a:rPr>
              <a:t>naplnit nádobku uricultu do 3/4</a:t>
            </a:r>
            <a:r>
              <a:rPr lang="cs-CZ" altLang="cs-CZ" sz="2800" smtClean="0">
                <a:effectLst/>
                <a:latin typeface="+mn-lt"/>
              </a:rPr>
              <a:t> (přímo nebo přelitím ze sterilní nádobky).</a:t>
            </a:r>
          </a:p>
          <a:p>
            <a:pPr>
              <a:defRPr/>
            </a:pPr>
            <a:r>
              <a:rPr lang="cs-CZ" altLang="cs-CZ" sz="2800" b="1" smtClean="0">
                <a:solidFill>
                  <a:schemeClr val="tx2"/>
                </a:solidFill>
                <a:effectLst/>
                <a:latin typeface="+mn-lt"/>
              </a:rPr>
              <a:t>Destičku s kultivačními médii zasunout do moči v nádobce</a:t>
            </a:r>
          </a:p>
          <a:p>
            <a:pPr>
              <a:defRPr/>
            </a:pPr>
            <a:r>
              <a:rPr lang="cs-CZ" altLang="cs-CZ" sz="2800" smtClean="0">
                <a:effectLst/>
                <a:latin typeface="+mn-lt"/>
              </a:rPr>
              <a:t>Po několika sekundách </a:t>
            </a:r>
            <a:r>
              <a:rPr lang="cs-CZ" altLang="cs-CZ" sz="2800" b="1" smtClean="0">
                <a:solidFill>
                  <a:schemeClr val="tx2"/>
                </a:solidFill>
                <a:effectLst/>
                <a:latin typeface="+mn-lt"/>
              </a:rPr>
              <a:t>destičku vyjmout</a:t>
            </a:r>
          </a:p>
          <a:p>
            <a:pPr>
              <a:defRPr/>
            </a:pPr>
            <a:r>
              <a:rPr lang="cs-CZ" altLang="cs-CZ" sz="2800" b="1" smtClean="0">
                <a:solidFill>
                  <a:schemeClr val="tx2"/>
                </a:solidFill>
                <a:effectLst/>
                <a:latin typeface="+mn-lt"/>
              </a:rPr>
              <a:t>Přebytek moči nechat stéci</a:t>
            </a:r>
            <a:r>
              <a:rPr lang="cs-CZ" altLang="cs-CZ" sz="2800" smtClean="0">
                <a:effectLst/>
                <a:latin typeface="+mn-lt"/>
              </a:rPr>
              <a:t> na dolní okraj destičky, poté odsát filtračním papírem bez dotyku s půdami</a:t>
            </a:r>
          </a:p>
          <a:p>
            <a:pPr>
              <a:defRPr/>
            </a:pPr>
            <a:r>
              <a:rPr lang="cs-CZ" altLang="cs-CZ" sz="2800" b="1" smtClean="0">
                <a:solidFill>
                  <a:schemeClr val="tx2"/>
                </a:solidFill>
                <a:effectLst/>
                <a:latin typeface="+mn-lt"/>
              </a:rPr>
              <a:t>Moč z nádobky vylít</a:t>
            </a:r>
            <a:r>
              <a:rPr lang="cs-CZ" altLang="cs-CZ" sz="2800" smtClean="0">
                <a:effectLst/>
                <a:latin typeface="+mn-lt"/>
              </a:rPr>
              <a:t> a prudce odstříknout zbytek</a:t>
            </a:r>
          </a:p>
          <a:p>
            <a:pPr>
              <a:defRPr/>
            </a:pPr>
            <a:r>
              <a:rPr lang="cs-CZ" altLang="cs-CZ" sz="2800" i="1" smtClean="0">
                <a:solidFill>
                  <a:schemeClr val="accent1"/>
                </a:solidFill>
                <a:effectLst/>
                <a:latin typeface="+mn-lt"/>
              </a:rPr>
              <a:t>Mimořádně lze provést odběr podržením obou stran půd ve středním proudu moči.</a:t>
            </a:r>
            <a:r>
              <a:rPr lang="cs-CZ" altLang="cs-CZ" sz="2800" smtClean="0">
                <a:effectLst/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392161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2590800" cy="685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l"/>
            <a:r>
              <a:rPr lang="cs-CZ" altLang="cs-CZ" smtClean="0">
                <a:effectLst/>
                <a:latin typeface="+mn-lt"/>
              </a:rPr>
              <a:t>Uricult</a:t>
            </a:r>
          </a:p>
        </p:txBody>
      </p:sp>
      <p:pic>
        <p:nvPicPr>
          <p:cNvPr id="45059" name="Picture 3" descr="F:\Documents\Klinika\20 Uric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4813"/>
            <a:ext cx="8077200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6629400" y="1371600"/>
            <a:ext cx="1417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cs-CZ" altLang="cs-CZ" sz="1200"/>
              <a:t>www.mediost.com</a:t>
            </a:r>
          </a:p>
        </p:txBody>
      </p:sp>
    </p:spTree>
    <p:extLst>
      <p:ext uri="{BB962C8B-B14F-4D97-AF65-F5344CB8AC3E}">
        <p14:creationId xmlns:p14="http://schemas.microsoft.com/office/powerpoint/2010/main" val="397694416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786842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Co se děje v laboratoři: Kvantitativní a semikvantitativní vyšetření moče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524000"/>
            <a:ext cx="891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cs-CZ" sz="3200" dirty="0">
                <a:latin typeface="+mn-lt"/>
              </a:rPr>
              <a:t>Při </a:t>
            </a:r>
            <a:r>
              <a:rPr lang="cs-CZ" sz="3200" b="1" dirty="0">
                <a:solidFill>
                  <a:schemeClr val="tx2"/>
                </a:solidFill>
                <a:latin typeface="+mn-lt"/>
              </a:rPr>
              <a:t>kvantitativním</a:t>
            </a:r>
            <a:r>
              <a:rPr lang="cs-CZ" sz="3200" dirty="0">
                <a:latin typeface="+mn-lt"/>
              </a:rPr>
              <a:t> vyšetření se moč ředí a očkuje se na několik kultivačních půd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cs-CZ" sz="3200" dirty="0">
                <a:latin typeface="+mn-lt"/>
              </a:rPr>
              <a:t>Při </a:t>
            </a:r>
            <a:r>
              <a:rPr lang="cs-CZ" sz="3200" b="1" dirty="0">
                <a:solidFill>
                  <a:schemeClr val="tx2"/>
                </a:solidFill>
                <a:latin typeface="+mn-lt"/>
              </a:rPr>
              <a:t>semikvantitativním</a:t>
            </a:r>
            <a:r>
              <a:rPr lang="cs-CZ" sz="3200" dirty="0">
                <a:latin typeface="+mn-lt"/>
              </a:rPr>
              <a:t> vyšetření se moč neředí, avšak používá se kalibrovaná klička na jedno použití. Vyšetření je méně pracné, ale také méně přesné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cs-CZ" sz="3200" dirty="0">
                <a:latin typeface="+mn-lt"/>
              </a:rPr>
              <a:t>Samozřejmě se hodnotí </a:t>
            </a:r>
            <a:r>
              <a:rPr lang="cs-CZ" sz="3200" b="1" dirty="0">
                <a:solidFill>
                  <a:schemeClr val="tx2"/>
                </a:solidFill>
                <a:latin typeface="+mn-lt"/>
              </a:rPr>
              <a:t>nejen kvantita</a:t>
            </a:r>
            <a:r>
              <a:rPr lang="cs-CZ" sz="3200" dirty="0">
                <a:latin typeface="+mn-lt"/>
              </a:rPr>
              <a:t>, ale zároveň se normálním způsobem diagnostikuje, o kterého mikroba jde</a:t>
            </a:r>
          </a:p>
        </p:txBody>
      </p:sp>
    </p:spTree>
    <p:extLst>
      <p:ext uri="{BB962C8B-B14F-4D97-AF65-F5344CB8AC3E}">
        <p14:creationId xmlns:p14="http://schemas.microsoft.com/office/powerpoint/2010/main" val="363579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Semikvantitativní vyšetření 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Použije se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kalibrovaná klička</a:t>
            </a:r>
            <a:r>
              <a:rPr lang="cs-CZ" smtClean="0">
                <a:effectLst/>
                <a:latin typeface="+mn-lt"/>
              </a:rPr>
              <a:t> o objemu 1µl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To znamená, že při ponoření do vody či tekutiny s podobným povrchovým napětím ulpí v očku kličky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právě jeden mikrolitr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Celý objem se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rozočkuje</a:t>
            </a:r>
            <a:r>
              <a:rPr lang="cs-CZ" smtClean="0">
                <a:effectLst/>
                <a:latin typeface="+mn-lt"/>
              </a:rPr>
              <a:t> na půl nebo celou misku s agarovou půdou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Poté se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normálně inkubuje</a:t>
            </a:r>
            <a:r>
              <a:rPr lang="cs-CZ" smtClean="0">
                <a:effectLst/>
                <a:latin typeface="+mn-lt"/>
              </a:rPr>
              <a:t> (24 h, 37 °C)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Druhý den se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spočítají kolonie</a:t>
            </a:r>
            <a:r>
              <a:rPr lang="cs-CZ" smtClean="0">
                <a:effectLst/>
                <a:latin typeface="+mn-lt"/>
              </a:rPr>
              <a:t>. Podle počtu kolonií se interpretuje výsledek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Používá se zpravidla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krevní agar + jedna další půda.</a:t>
            </a:r>
            <a:r>
              <a:rPr lang="cs-CZ" smtClean="0">
                <a:effectLst/>
                <a:latin typeface="+mn-lt"/>
              </a:rPr>
              <a:t> V naší laboratoři se v poslední době používá chromogenní půda URICHROM.</a:t>
            </a:r>
          </a:p>
        </p:txBody>
      </p:sp>
    </p:spTree>
    <p:extLst>
      <p:ext uri="{BB962C8B-B14F-4D97-AF65-F5344CB8AC3E}">
        <p14:creationId xmlns:p14="http://schemas.microsoft.com/office/powerpoint/2010/main" val="298855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Bakterie na půdě urichrom</a:t>
            </a:r>
          </a:p>
        </p:txBody>
      </p:sp>
      <p:pic>
        <p:nvPicPr>
          <p:cNvPr id="48131" name="Picture 6" descr="P1010007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1152525"/>
            <a:ext cx="588645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Text Box 7"/>
          <p:cNvSpPr txBox="1">
            <a:spLocks noChangeArrowheads="1"/>
          </p:cNvSpPr>
          <p:nvPr/>
        </p:nvSpPr>
        <p:spPr bwMode="auto">
          <a:xfrm>
            <a:off x="0" y="6524625"/>
            <a:ext cx="1692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400"/>
              <a:t>Foto O. Z.</a:t>
            </a:r>
          </a:p>
        </p:txBody>
      </p:sp>
    </p:spTree>
    <p:extLst>
      <p:ext uri="{BB962C8B-B14F-4D97-AF65-F5344CB8AC3E}">
        <p14:creationId xmlns:p14="http://schemas.microsoft.com/office/powerpoint/2010/main" val="3651266753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Semikvantitativní vyšetření II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8763000" cy="6019800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Počet kolonií</a:t>
            </a:r>
            <a:r>
              <a:rPr lang="cs-CZ" smtClean="0">
                <a:effectLst/>
                <a:latin typeface="+mn-lt"/>
              </a:rPr>
              <a:t> po inkubaci odpovídá počtu CFU v 1 µl původní moče</a:t>
            </a:r>
          </a:p>
          <a:p>
            <a:pPr lvl="1" eaLnBrk="1" hangingPunct="1">
              <a:defRPr/>
            </a:pPr>
            <a:r>
              <a:rPr lang="cs-CZ" smtClean="0">
                <a:effectLst/>
                <a:latin typeface="+mn-lt"/>
              </a:rPr>
              <a:t>CFU =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c</a:t>
            </a:r>
            <a:r>
              <a:rPr lang="cs-CZ" smtClean="0">
                <a:effectLst/>
                <a:latin typeface="+mn-lt"/>
              </a:rPr>
              <a:t>olony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f</a:t>
            </a:r>
            <a:r>
              <a:rPr lang="cs-CZ" smtClean="0">
                <a:effectLst/>
                <a:latin typeface="+mn-lt"/>
              </a:rPr>
              <a:t>orming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u</a:t>
            </a:r>
            <a:r>
              <a:rPr lang="cs-CZ" smtClean="0">
                <a:effectLst/>
                <a:latin typeface="+mn-lt"/>
              </a:rPr>
              <a:t>nit, jednotka tvořící kolonii. Jednotlivý mikrob, dvojice, krátký řetízek, malý shluk. V praxi zanedbáváme rozdíl mezi mikrobem a CFU, říkáme tedy, že počítáme mikroby, i když ve skutečnosti počítáme CFU</a:t>
            </a:r>
          </a:p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Pokud tedy počet kolonií zhruba odpovídá počtu mikrobů v 1 µl původní moče, pak počet kolonií × 1000 odpovídá počtu mikrobů v 1 ml původní moče. 10 kolonií – 10</a:t>
            </a:r>
            <a:r>
              <a:rPr lang="cs-CZ" baseline="30000" smtClean="0">
                <a:effectLst/>
                <a:latin typeface="+mn-lt"/>
              </a:rPr>
              <a:t>4</a:t>
            </a:r>
            <a:r>
              <a:rPr lang="cs-CZ" smtClean="0">
                <a:effectLst/>
                <a:latin typeface="+mn-lt"/>
              </a:rPr>
              <a:t> mikrobů v mililitru, 100 kolonií – 10</a:t>
            </a:r>
            <a:r>
              <a:rPr lang="cs-CZ" baseline="30000" smtClean="0">
                <a:effectLst/>
                <a:latin typeface="+mn-lt"/>
              </a:rPr>
              <a:t>5</a:t>
            </a:r>
            <a:r>
              <a:rPr lang="cs-CZ" smtClean="0">
                <a:effectLst/>
                <a:latin typeface="+mn-lt"/>
              </a:rPr>
              <a:t> mik/ml</a:t>
            </a:r>
          </a:p>
        </p:txBody>
      </p:sp>
    </p:spTree>
    <p:extLst>
      <p:ext uri="{BB962C8B-B14F-4D97-AF65-F5344CB8AC3E}">
        <p14:creationId xmlns:p14="http://schemas.microsoft.com/office/powerpoint/2010/main" val="107472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062913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Automatické kultivační systémy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eaLnBrk="1" hangingPunct="1"/>
            <a:r>
              <a:rPr lang="cs-CZ" sz="2800" smtClean="0">
                <a:effectLst/>
                <a:latin typeface="+mn-lt"/>
              </a:rPr>
              <a:t>Některé firmy dnes nabízejí </a:t>
            </a: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automatické kultivační systémy</a:t>
            </a:r>
            <a:r>
              <a:rPr lang="cs-CZ" sz="2800" smtClean="0">
                <a:effectLst/>
                <a:latin typeface="+mn-lt"/>
              </a:rPr>
              <a:t>, které detekují pozitivitu již po čtyřech hodinách a hlásí i antibiotickou citlivost (italský systém UroQuick). Některé, zejména soukromé laboratoře takové systémy vítají a stavějí mikrobiologické vyšetření moče právě na tomto systému.</a:t>
            </a:r>
          </a:p>
          <a:p>
            <a:pPr eaLnBrk="1" hangingPunct="1"/>
            <a:r>
              <a:rPr lang="cs-CZ" sz="2800" smtClean="0">
                <a:effectLst/>
                <a:latin typeface="+mn-lt"/>
              </a:rPr>
              <a:t>Tento přístup je však </a:t>
            </a: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spíše rizikový</a:t>
            </a:r>
            <a:r>
              <a:rPr lang="cs-CZ" sz="2800" smtClean="0">
                <a:effectLst/>
                <a:latin typeface="+mn-lt"/>
              </a:rPr>
              <a:t>, protože antibiotická citlivost bez určení druhu bakterie je velice zrádná. Pokud je takový systém doplněn možností klasické diagnostiky, nemusí být nutně na škodu. </a:t>
            </a: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Je však nepřípustné používat takový systém bez toho, aby jeho výsledky interpretoval mikrobiolog </a:t>
            </a:r>
            <a:r>
              <a:rPr lang="cs-CZ" sz="2800" smtClean="0">
                <a:effectLst/>
                <a:latin typeface="+mn-lt"/>
              </a:rPr>
              <a:t>(např. umístění přístroje do biochemické laboratoře)</a:t>
            </a:r>
          </a:p>
        </p:txBody>
      </p:sp>
    </p:spTree>
    <p:extLst>
      <p:ext uri="{BB962C8B-B14F-4D97-AF65-F5344CB8AC3E}">
        <p14:creationId xmlns:p14="http://schemas.microsoft.com/office/powerpoint/2010/main" val="2483639590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Interpretace vyšetření moče I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875"/>
            <a:ext cx="8915400" cy="5445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chemeClr val="accent1"/>
                </a:solidFill>
                <a:effectLst/>
                <a:latin typeface="+mn-lt"/>
              </a:rPr>
              <a:t>Při nálezu jednoho druhu mikroba platí přibližně následující pravidla: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Kvantita nad 10</a:t>
            </a:r>
            <a:r>
              <a:rPr lang="cs-CZ" b="1" baseline="30000" smtClean="0">
                <a:solidFill>
                  <a:schemeClr val="tx2"/>
                </a:solidFill>
                <a:effectLst/>
                <a:latin typeface="+mn-lt"/>
              </a:rPr>
              <a:t>5</a:t>
            </a:r>
            <a:r>
              <a:rPr lang="cs-CZ" smtClean="0">
                <a:effectLst/>
                <a:latin typeface="+mn-lt"/>
              </a:rPr>
              <a:t> mikrobů v 1 ml se považuje za pravděpodobnou močovou infekci. U starých lidí to ovšem může být kolonizace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Kvantita 10</a:t>
            </a:r>
            <a:r>
              <a:rPr lang="cs-CZ" b="1" baseline="30000" smtClean="0">
                <a:solidFill>
                  <a:schemeClr val="tx2"/>
                </a:solidFill>
                <a:effectLst/>
                <a:latin typeface="+mn-lt"/>
              </a:rPr>
              <a:t>4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–10</a:t>
            </a:r>
            <a:r>
              <a:rPr lang="cs-CZ" b="1" baseline="30000" smtClean="0">
                <a:solidFill>
                  <a:schemeClr val="tx2"/>
                </a:solidFill>
                <a:effectLst/>
                <a:latin typeface="+mn-lt"/>
              </a:rPr>
              <a:t>5</a:t>
            </a:r>
            <a:r>
              <a:rPr lang="cs-CZ" smtClean="0">
                <a:effectLst/>
                <a:latin typeface="+mn-lt"/>
              </a:rPr>
              <a:t> je hraniční. Jsou-li pochybnosti o kvalitě odběru (např. u kojenců), považuje se spíše za kontaminaci. Významná je spíše u mužů a u dětí.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Kvantita pod 10</a:t>
            </a:r>
            <a:r>
              <a:rPr lang="cs-CZ" b="1" baseline="30000" smtClean="0">
                <a:solidFill>
                  <a:schemeClr val="tx2"/>
                </a:solidFill>
                <a:effectLst/>
                <a:latin typeface="+mn-lt"/>
              </a:rPr>
              <a:t>4</a:t>
            </a:r>
            <a:r>
              <a:rPr lang="cs-CZ" smtClean="0">
                <a:effectLst/>
                <a:latin typeface="+mn-lt"/>
              </a:rPr>
              <a:t> se považuje za kontaminaci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effectLst/>
                <a:latin typeface="+mn-lt"/>
              </a:rPr>
              <a:t>Neplatí u punktované a katetrizované moči.</a:t>
            </a:r>
          </a:p>
        </p:txBody>
      </p:sp>
    </p:spTree>
    <p:extLst>
      <p:ext uri="{BB962C8B-B14F-4D97-AF65-F5344CB8AC3E}">
        <p14:creationId xmlns:p14="http://schemas.microsoft.com/office/powerpoint/2010/main" val="34933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620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Interpretace vyšetření moče II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8915400" cy="58674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Při nálezu dvou mikrobů platí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Kvantita do 10</a:t>
            </a:r>
            <a:r>
              <a:rPr lang="cs-CZ" b="1" baseline="30000" dirty="0" smtClean="0">
                <a:solidFill>
                  <a:schemeClr val="tx2"/>
                </a:solidFill>
                <a:effectLst/>
                <a:latin typeface="+mn-lt"/>
              </a:rPr>
              <a:t>5</a:t>
            </a:r>
            <a:r>
              <a:rPr lang="cs-CZ" dirty="0" smtClean="0">
                <a:effectLst/>
                <a:latin typeface="+mn-lt"/>
              </a:rPr>
              <a:t> je zřejmě kontaminace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Kvantita nad 10</a:t>
            </a:r>
            <a:r>
              <a:rPr lang="cs-CZ" b="1" baseline="30000" dirty="0" smtClean="0">
                <a:solidFill>
                  <a:schemeClr val="tx2"/>
                </a:solidFill>
                <a:effectLst/>
                <a:latin typeface="+mn-lt"/>
              </a:rPr>
              <a:t>5</a:t>
            </a:r>
            <a:r>
              <a:rPr lang="cs-CZ" dirty="0" smtClean="0">
                <a:effectLst/>
                <a:latin typeface="+mn-lt"/>
              </a:rPr>
              <a:t> je sporná (hraniční)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Při nálezu tří mikrobů platí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V podstatě vždy se považuje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za kontaminaci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Výjimka:</a:t>
            </a:r>
            <a:r>
              <a:rPr lang="cs-CZ" dirty="0" smtClean="0">
                <a:effectLst/>
                <a:latin typeface="+mn-lt"/>
              </a:rPr>
              <a:t> jeden mikrob v kvantitě nad 10</a:t>
            </a:r>
            <a:r>
              <a:rPr lang="cs-CZ" baseline="30000" dirty="0" smtClean="0">
                <a:effectLst/>
                <a:latin typeface="+mn-lt"/>
              </a:rPr>
              <a:t>5</a:t>
            </a:r>
            <a:r>
              <a:rPr lang="cs-CZ" dirty="0" smtClean="0">
                <a:effectLst/>
                <a:latin typeface="+mn-lt"/>
              </a:rPr>
              <a:t>, ostatní dva naopak pod 10</a:t>
            </a:r>
            <a:r>
              <a:rPr lang="cs-CZ" baseline="30000" dirty="0" smtClean="0">
                <a:effectLst/>
                <a:latin typeface="+mn-lt"/>
              </a:rPr>
              <a:t>4</a:t>
            </a:r>
            <a:r>
              <a:rPr lang="cs-CZ" dirty="0" smtClean="0">
                <a:effectLst/>
                <a:latin typeface="+mn-lt"/>
              </a:rPr>
              <a:t> </a:t>
            </a:r>
            <a:r>
              <a:rPr lang="cs-CZ" dirty="0" smtClean="0">
                <a:effectLst/>
                <a:latin typeface="+mn-lt"/>
                <a:sym typeface="Wingdings" pitchFamily="2" charset="2"/>
              </a:rPr>
              <a:t> </a:t>
            </a:r>
            <a:r>
              <a:rPr lang="cs-CZ" dirty="0" smtClean="0">
                <a:effectLst/>
                <a:latin typeface="+mn-lt"/>
              </a:rPr>
              <a:t>první mikrob se považuje za pravděpodobného původce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V praxi se zohledňuje také </a:t>
            </a:r>
            <a:r>
              <a:rPr lang="cs-CZ" dirty="0" smtClean="0">
                <a:solidFill>
                  <a:schemeClr val="tx2"/>
                </a:solidFill>
                <a:effectLst/>
                <a:latin typeface="+mn-lt"/>
              </a:rPr>
              <a:t>o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jaké mikroby jde</a:t>
            </a:r>
            <a:r>
              <a:rPr lang="cs-CZ" dirty="0" smtClean="0">
                <a:effectLst/>
                <a:latin typeface="+mn-lt"/>
              </a:rPr>
              <a:t> apod. (stafylokoky se berou „méně vážně“)</a:t>
            </a:r>
          </a:p>
        </p:txBody>
      </p:sp>
    </p:spTree>
    <p:extLst>
      <p:ext uri="{BB962C8B-B14F-4D97-AF65-F5344CB8AC3E}">
        <p14:creationId xmlns:p14="http://schemas.microsoft.com/office/powerpoint/2010/main" val="33283413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Asymptomatická bakteriurie (ABU)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Léčit</a:t>
            </a:r>
            <a:r>
              <a:rPr lang="cs-CZ" b="1" dirty="0" smtClean="0">
                <a:effectLst/>
                <a:latin typeface="+mn-lt"/>
              </a:rPr>
              <a:t> </a:t>
            </a:r>
            <a:r>
              <a:rPr lang="cs-CZ" dirty="0" smtClean="0">
                <a:effectLst/>
                <a:latin typeface="+mn-lt"/>
              </a:rPr>
              <a:t>se má jen skutečná infekce, která působí potíže – ne tedy samotná přítomnost bakterií v</a:t>
            </a:r>
            <a:r>
              <a:rPr lang="cs-CZ" dirty="0" smtClean="0">
                <a:solidFill>
                  <a:schemeClr val="bg1"/>
                </a:solidFill>
                <a:effectLst/>
                <a:latin typeface="+mn-lt"/>
              </a:rPr>
              <a:t> </a:t>
            </a:r>
            <a:r>
              <a:rPr lang="cs-CZ" dirty="0" smtClean="0">
                <a:effectLst/>
                <a:latin typeface="+mn-lt"/>
              </a:rPr>
              <a:t>moči (zejména u starších lidí)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Výjimkou však mohou být: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těhotné ženy</a:t>
            </a:r>
            <a:r>
              <a:rPr lang="cs-CZ" dirty="0" smtClean="0">
                <a:effectLst/>
                <a:latin typeface="+mn-lt"/>
              </a:rPr>
              <a:t> – léčíme i ABU, protože močová infekce se může stát ložiskem pro infekci vaginální </a:t>
            </a:r>
            <a:r>
              <a:rPr lang="cs-CZ" dirty="0" smtClean="0">
                <a:effectLst/>
                <a:latin typeface="+mn-lt"/>
                <a:sym typeface="Wingdings" pitchFamily="2" charset="2"/>
              </a:rPr>
              <a:t> infekci při porodu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  <a:sym typeface="Wingdings" pitchFamily="2" charset="2"/>
              </a:rPr>
              <a:t>případně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  <a:sym typeface="Wingdings" pitchFamily="2" charset="2"/>
              </a:rPr>
              <a:t>jiné rizikové situace</a:t>
            </a:r>
            <a:r>
              <a:rPr lang="cs-CZ" dirty="0" smtClean="0">
                <a:effectLst/>
                <a:latin typeface="+mn-lt"/>
                <a:sym typeface="Wingdings" pitchFamily="2" charset="2"/>
              </a:rPr>
              <a:t>, např. osoba s </a:t>
            </a:r>
            <a:r>
              <a:rPr lang="cs-CZ" dirty="0" err="1" smtClean="0">
                <a:effectLst/>
                <a:latin typeface="+mn-lt"/>
                <a:sym typeface="Wingdings" pitchFamily="2" charset="2"/>
              </a:rPr>
              <a:t>imunodeficitem</a:t>
            </a:r>
            <a:r>
              <a:rPr lang="cs-CZ" dirty="0" smtClean="0">
                <a:effectLst/>
                <a:latin typeface="+mn-lt"/>
                <a:sym typeface="Wingdings" pitchFamily="2" charset="2"/>
              </a:rPr>
              <a:t>, kde opět hrozí, že bakterie bude zdrojem infekce dalších orgánů</a:t>
            </a:r>
            <a:endParaRPr lang="cs-CZ" dirty="0" smtClean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2462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558242" cy="128586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Infekce hltanu a mandlí (pharyngitis, tonsilophyryngitis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Akutní záněty hltanu a mandlí: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mtClean="0">
                <a:effectLst/>
                <a:latin typeface="+mn-lt"/>
              </a:rPr>
              <a:t>	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většinou (70–85 %) virové</a:t>
            </a:r>
            <a:r>
              <a:rPr lang="cs-CZ" smtClean="0">
                <a:effectLst/>
                <a:latin typeface="+mn-lt"/>
              </a:rPr>
              <a:t> (rhinoviry, koronaviry, adenoviry, ale i při infekční mononukleóze)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Z bakteriálních nejvýznamnější (více než 95 % případů):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akutní tonsilitida (povlaková angína)</a:t>
            </a:r>
            <a:r>
              <a:rPr lang="cs-CZ" smtClean="0">
                <a:effectLst/>
                <a:latin typeface="+mn-lt"/>
              </a:rPr>
              <a:t> vyvolaná </a:t>
            </a:r>
            <a:r>
              <a:rPr lang="cs-CZ" i="1" smtClean="0">
                <a:effectLst/>
                <a:latin typeface="+mn-lt"/>
              </a:rPr>
              <a:t>Streptococcus pyogenes</a:t>
            </a:r>
            <a:r>
              <a:rPr lang="cs-CZ" smtClean="0">
                <a:effectLst/>
                <a:latin typeface="+mn-lt"/>
              </a:rPr>
              <a:t>  (hemolytický streptokok skupiny A)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Další bakterie:</a:t>
            </a:r>
            <a:r>
              <a:rPr lang="cs-CZ" smtClean="0">
                <a:effectLst/>
                <a:latin typeface="+mn-lt"/>
              </a:rPr>
              <a:t> arkanobakteria, snad také další hemolytické streptokoky, pneumokoky aj.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Vzácné, ale důležité:</a:t>
            </a:r>
            <a:r>
              <a:rPr lang="cs-CZ" smtClean="0">
                <a:effectLst/>
                <a:latin typeface="+mn-lt"/>
              </a:rPr>
              <a:t> záškrt, kapavka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53200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mtClean="0">
                <a:effectLst/>
                <a:latin typeface="+mn-lt"/>
              </a:rPr>
              <a:t>Léčba močových infekcí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U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nekomplikovaných komunitních (= ne nemocničních) cystitid</a:t>
            </a:r>
            <a:r>
              <a:rPr lang="cs-CZ" smtClean="0">
                <a:effectLst/>
                <a:latin typeface="+mn-lt"/>
              </a:rPr>
              <a:t> někdy stačí rostlinné extrakty (brusinky). Z antibiotik je vhodný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nitrofurantoin </a:t>
            </a:r>
            <a:r>
              <a:rPr lang="cs-CZ" smtClean="0">
                <a:effectLst/>
                <a:latin typeface="+mn-lt"/>
              </a:rPr>
              <a:t>(nekoncentruje se v krvi, ale v</a:t>
            </a:r>
            <a:r>
              <a:rPr lang="cs-CZ" smtClean="0">
                <a:solidFill>
                  <a:schemeClr val="bg1"/>
                </a:solidFill>
                <a:effectLst/>
                <a:latin typeface="+mn-lt"/>
              </a:rPr>
              <a:t> </a:t>
            </a:r>
            <a:r>
              <a:rPr lang="cs-CZ" smtClean="0">
                <a:effectLst/>
                <a:latin typeface="+mn-lt"/>
              </a:rPr>
              <a:t>moči). Jinou možností je ko-trimoxazol, amoxicilin, cefalosporiny 2. generace aj.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U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nemocničních cystitid</a:t>
            </a:r>
            <a:r>
              <a:rPr lang="cs-CZ" smtClean="0">
                <a:effectLst/>
                <a:latin typeface="+mn-lt"/>
              </a:rPr>
              <a:t> je třeba volit léčbu podle citlivosti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U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pyelonefritid</a:t>
            </a:r>
            <a:r>
              <a:rPr lang="cs-CZ" smtClean="0">
                <a:solidFill>
                  <a:schemeClr val="tx2"/>
                </a:solidFill>
                <a:effectLst/>
                <a:latin typeface="+mn-lt"/>
              </a:rPr>
              <a:t> </a:t>
            </a:r>
            <a:r>
              <a:rPr lang="cs-CZ" smtClean="0">
                <a:effectLst/>
                <a:latin typeface="+mn-lt"/>
              </a:rPr>
              <a:t>(zánětů pánvičky) musí lék pronikat nejen do moče, ale i do ledvinné tkáně. Nitrofurantoin se tu proto nehodí. Používá se léčba podle citlivosti původce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590675" y="2911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0025038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cs-CZ" smtClean="0">
                <a:effectLst/>
                <a:latin typeface="+mn-lt"/>
              </a:rPr>
              <a:t>Prevence močových infekcí I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Velmi účinné preventivní postupy:</a:t>
            </a:r>
          </a:p>
          <a:p>
            <a:pPr lvl="1">
              <a:defRPr/>
            </a:pPr>
            <a:r>
              <a:rPr lang="cs-CZ" dirty="0" smtClean="0">
                <a:effectLst/>
                <a:latin typeface="+mn-lt"/>
              </a:rPr>
              <a:t>vymočit se bezprostředně po koitu</a:t>
            </a:r>
          </a:p>
          <a:p>
            <a:pPr lvl="1">
              <a:defRPr/>
            </a:pPr>
            <a:r>
              <a:rPr lang="cs-CZ" dirty="0" smtClean="0">
                <a:effectLst/>
                <a:latin typeface="+mn-lt"/>
              </a:rPr>
              <a:t>preferovat hormonální antikoncepci před bariérovou</a:t>
            </a:r>
          </a:p>
          <a:p>
            <a:pPr lvl="1">
              <a:defRPr/>
            </a:pPr>
            <a:r>
              <a:rPr lang="cs-CZ" dirty="0" smtClean="0">
                <a:effectLst/>
                <a:latin typeface="+mn-lt"/>
              </a:rPr>
              <a:t>často měnit menstruační pomůcky</a:t>
            </a:r>
          </a:p>
          <a:p>
            <a:pPr lvl="1">
              <a:defRPr/>
            </a:pPr>
            <a:r>
              <a:rPr lang="cs-CZ" dirty="0" smtClean="0">
                <a:effectLst/>
                <a:latin typeface="+mn-lt"/>
              </a:rPr>
              <a:t>nepoužívat spermicidní krémy, gely nebo parfemované vložky</a:t>
            </a:r>
          </a:p>
          <a:p>
            <a:pPr lvl="1">
              <a:defRPr/>
            </a:pPr>
            <a:r>
              <a:rPr lang="cs-CZ" dirty="0" smtClean="0"/>
              <a:t>včasné </a:t>
            </a:r>
            <a:r>
              <a:rPr lang="cs-CZ" dirty="0"/>
              <a:t>řešení problémů, které k močových infekcím predisponují (poruchy svalového dna, prostata</a:t>
            </a:r>
            <a:r>
              <a:rPr lang="cs-CZ" dirty="0" smtClean="0"/>
              <a:t>…)</a:t>
            </a:r>
          </a:p>
          <a:p>
            <a:pPr lvl="1">
              <a:defRPr/>
            </a:pPr>
            <a:r>
              <a:rPr lang="cs-CZ" dirty="0" smtClean="0"/>
              <a:t>edukace </a:t>
            </a:r>
            <a:r>
              <a:rPr lang="cs-CZ" dirty="0"/>
              <a:t>správné intimní hygieny u </a:t>
            </a:r>
            <a:r>
              <a:rPr lang="cs-CZ" dirty="0" smtClean="0"/>
              <a:t>dívek</a:t>
            </a:r>
            <a:endParaRPr lang="cs-CZ" sz="2400" dirty="0" smtClean="0">
              <a:effectLst/>
              <a:latin typeface="+mn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sz="2400" i="1" dirty="0" smtClean="0">
                <a:solidFill>
                  <a:schemeClr val="accent1"/>
                </a:solidFill>
                <a:effectLst/>
                <a:latin typeface="+mn-lt"/>
              </a:rPr>
              <a:t>Upraveno podle „Doporučeného postupu pro antibiotickou léčbu komunitních infekcí ledvin a močových cest v primární péči“</a:t>
            </a:r>
          </a:p>
        </p:txBody>
      </p:sp>
    </p:spTree>
    <p:extLst>
      <p:ext uri="{BB962C8B-B14F-4D97-AF65-F5344CB8AC3E}">
        <p14:creationId xmlns:p14="http://schemas.microsoft.com/office/powerpoint/2010/main" val="16735069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7924800" cy="836613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Prevence močových infekcí II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643050"/>
            <a:ext cx="7500990" cy="39481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b="1" dirty="0">
                <a:solidFill>
                  <a:schemeClr val="tx2"/>
                </a:solidFill>
              </a:rPr>
              <a:t>Zcela nevhodné a rizikové postupy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/>
              <a:t>přehnaná hygiena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/>
              <a:t>nadužívání tzv. desinfekčních gelů a mýdel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/>
              <a:t>časté koupele v parfemovaných pěnách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effectLst/>
              <a:latin typeface="+mn-lt"/>
            </a:endParaRPr>
          </a:p>
        </p:txBody>
      </p:sp>
      <p:sp>
        <p:nvSpPr>
          <p:cNvPr id="189445" name="Rectangle 5"/>
          <p:cNvSpPr>
            <a:spLocks noChangeArrowheads="1"/>
          </p:cNvSpPr>
          <p:nvPr/>
        </p:nvSpPr>
        <p:spPr bwMode="auto">
          <a:xfrm>
            <a:off x="0" y="2276475"/>
            <a:ext cx="2268538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endParaRPr lang="cs-CZ" sz="32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967137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5334000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Děkuji za pozornost</a:t>
            </a:r>
          </a:p>
        </p:txBody>
      </p:sp>
      <p:pic>
        <p:nvPicPr>
          <p:cNvPr id="60419" name="Picture 5" descr="03 _HSG%20ep%202%20Urine%20sample%2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000125"/>
            <a:ext cx="6696075" cy="502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6"/>
          <p:cNvSpPr>
            <a:spLocks noChangeArrowheads="1"/>
          </p:cNvSpPr>
          <p:nvPr/>
        </p:nvSpPr>
        <p:spPr bwMode="auto">
          <a:xfrm>
            <a:off x="468313" y="6165850"/>
            <a:ext cx="80724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/>
              <a:t>http://manganime.animeblogger.net/wp-content/2006-04/HSGep2/_HSG%20ep%202%20Urine%20sample%2001.jpg</a:t>
            </a:r>
          </a:p>
        </p:txBody>
      </p:sp>
    </p:spTree>
    <p:extLst>
      <p:ext uri="{BB962C8B-B14F-4D97-AF65-F5344CB8AC3E}">
        <p14:creationId xmlns:p14="http://schemas.microsoft.com/office/powerpoint/2010/main" val="90807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7954963" cy="92868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Virová tonsilopharyngitis</a:t>
            </a:r>
          </a:p>
        </p:txBody>
      </p:sp>
      <p:pic>
        <p:nvPicPr>
          <p:cNvPr id="30723" name="Picture 5" descr="06 250px-Pharyngitis viral"/>
          <p:cNvPicPr>
            <a:picLocks noChangeAspect="1" noChangeArrowheads="1"/>
          </p:cNvPicPr>
          <p:nvPr/>
        </p:nvPicPr>
        <p:blipFill>
          <a:blip r:embed="rId2"/>
          <a:srcRect l="996" t="2698" r="1506" b="3172"/>
          <a:stretch>
            <a:fillRect/>
          </a:stretch>
        </p:blipFill>
        <p:spPr bwMode="auto">
          <a:xfrm>
            <a:off x="900113" y="981075"/>
            <a:ext cx="7200900" cy="519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Rectangle 6"/>
          <p:cNvSpPr>
            <a:spLocks noChangeArrowheads="1"/>
          </p:cNvSpPr>
          <p:nvPr/>
        </p:nvSpPr>
        <p:spPr bwMode="auto">
          <a:xfrm>
            <a:off x="914400" y="6172200"/>
            <a:ext cx="6705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0"/>
              <a:t>http://upload.wikimedia.org/wikipedia/commons/thumb/b/b1/Pharyngitis.jpg/250px-Pharyngitis.jpg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0812" cy="10668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Purulentní (= hnisavá) bakteriální tonsilitis (angína)</a:t>
            </a:r>
          </a:p>
        </p:txBody>
      </p:sp>
      <p:pic>
        <p:nvPicPr>
          <p:cNvPr id="32771" name="Picture 5" descr="07 Pharyngit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449388"/>
            <a:ext cx="7777163" cy="510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609600" y="6583363"/>
            <a:ext cx="6070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0"/>
              <a:t>http://www.meddean.luc.edu/lumen/MedEd/medicine/PULMONAR/diseases/pul43b.htm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62966" cy="6858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Vyšetřování a léčba infekcí z krku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685800"/>
            <a:ext cx="7643866" cy="6172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dirty="0" smtClean="0">
                <a:effectLst/>
                <a:latin typeface="+mn-lt"/>
              </a:rPr>
              <a:t>Vždy by měl být proveden </a:t>
            </a:r>
            <a:r>
              <a:rPr lang="cs-CZ" sz="2400" b="1" dirty="0" smtClean="0">
                <a:solidFill>
                  <a:schemeClr val="tx2"/>
                </a:solidFill>
                <a:effectLst/>
                <a:latin typeface="+mn-lt"/>
              </a:rPr>
              <a:t>výtěr z krku</a:t>
            </a:r>
            <a:r>
              <a:rPr lang="cs-CZ" sz="2400" dirty="0" smtClean="0">
                <a:effectLst/>
                <a:latin typeface="+mn-lt"/>
              </a:rPr>
              <a:t> (tonsil) k ověření bakteriálního původu a případně určení původce. </a:t>
            </a:r>
            <a:r>
              <a:rPr lang="cs-CZ" sz="2400" b="1" i="1" dirty="0" smtClean="0">
                <a:solidFill>
                  <a:schemeClr val="accent1"/>
                </a:solidFill>
                <a:effectLst/>
                <a:latin typeface="+mn-lt"/>
              </a:rPr>
              <a:t>(To, že mnozí lékaři výtěry nedělají, ještě neznamená, že je to tak dobře.)</a:t>
            </a:r>
          </a:p>
          <a:p>
            <a:pPr eaLnBrk="1" hangingPunct="1">
              <a:defRPr/>
            </a:pPr>
            <a:r>
              <a:rPr lang="cs-CZ" sz="2400" dirty="0" smtClean="0">
                <a:effectLst/>
                <a:latin typeface="+mn-lt"/>
              </a:rPr>
              <a:t>Protože ale zpravidla není možné čekat na výsledek kultivace, provede se také </a:t>
            </a:r>
            <a:r>
              <a:rPr lang="cs-CZ" sz="2400" b="1" dirty="0" smtClean="0">
                <a:solidFill>
                  <a:schemeClr val="tx2"/>
                </a:solidFill>
                <a:effectLst/>
                <a:latin typeface="+mn-lt"/>
              </a:rPr>
              <a:t>vyšetření CRP</a:t>
            </a:r>
            <a:r>
              <a:rPr lang="cs-CZ" sz="2400" dirty="0" smtClean="0">
                <a:effectLst/>
                <a:latin typeface="+mn-lt"/>
              </a:rPr>
              <a:t> (zvýšený u bakteriálních infekcí), jehož výsledek je k dispozici mnohem dříve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chemeClr val="tx2"/>
                </a:solidFill>
                <a:effectLst/>
                <a:latin typeface="+mn-lt"/>
              </a:rPr>
              <a:t>Léčba by měla být cílená</a:t>
            </a:r>
            <a:r>
              <a:rPr lang="cs-CZ" sz="2400" dirty="0" smtClean="0">
                <a:effectLst/>
                <a:latin typeface="+mn-lt"/>
              </a:rPr>
              <a:t>. U angín způsobených </a:t>
            </a:r>
            <a:r>
              <a:rPr lang="cs-CZ" sz="2400" i="1" dirty="0" smtClean="0">
                <a:effectLst/>
                <a:latin typeface="+mn-lt"/>
              </a:rPr>
              <a:t>Streptococcus pyogenes</a:t>
            </a:r>
            <a:r>
              <a:rPr lang="cs-CZ" sz="2400" dirty="0" smtClean="0">
                <a:effectLst/>
                <a:latin typeface="+mn-lt"/>
              </a:rPr>
              <a:t> (a těch je naprostá většina) je lékem první volby </a:t>
            </a:r>
            <a:r>
              <a:rPr lang="cs-CZ" sz="2400" b="1" dirty="0" smtClean="0">
                <a:solidFill>
                  <a:schemeClr val="tx2"/>
                </a:solidFill>
                <a:effectLst/>
                <a:latin typeface="+mn-lt"/>
              </a:rPr>
              <a:t>V-penicilin.</a:t>
            </a:r>
            <a:r>
              <a:rPr lang="cs-CZ" sz="2400" dirty="0" smtClean="0">
                <a:effectLst/>
                <a:latin typeface="+mn-lt"/>
              </a:rPr>
              <a:t> Makrolidy (RULID, KLACID, SUMAMED, AZITROX) by se měly používat pouze u alergických pacientů.</a:t>
            </a:r>
          </a:p>
          <a:p>
            <a:pPr eaLnBrk="1" hangingPunct="1">
              <a:defRPr/>
            </a:pPr>
            <a:r>
              <a:rPr lang="cs-CZ" sz="2400" dirty="0" smtClean="0">
                <a:effectLst/>
                <a:latin typeface="+mn-lt"/>
              </a:rPr>
              <a:t>Případně serologie EB viru a cytomegaloviru (vyloučení infekční mononukleózy a cytomegalovirózy)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643966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Akutní zánět příklopky hrtanové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991600" cy="58674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Zánět příklopky hrtanové (epiglottitis) je závažné onemocnění, které postihuje hlavně děti ve věku 1–5 let. Dítě nepije, huhňá, v krku je vidět „třešeň“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4000" b="1" dirty="0" smtClean="0">
                <a:solidFill>
                  <a:schemeClr val="folHlink"/>
                </a:solidFill>
                <a:effectLst/>
                <a:latin typeface="+mn-lt"/>
              </a:rPr>
              <a:t>Hrozí, že se dítě udusí!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effectLst/>
                <a:latin typeface="+mn-lt"/>
              </a:rPr>
              <a:t>Prakticky jediný významný původce: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i="1" dirty="0" smtClean="0">
                <a:effectLst/>
                <a:latin typeface="+mn-lt"/>
              </a:rPr>
              <a:t>	</a:t>
            </a:r>
            <a:r>
              <a:rPr lang="cs-CZ" sz="2800" b="1" i="1" dirty="0" smtClean="0">
                <a:solidFill>
                  <a:schemeClr val="tx2"/>
                </a:solidFill>
                <a:effectLst/>
                <a:latin typeface="+mn-lt"/>
              </a:rPr>
              <a:t>Haemophilus influenzae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 typ b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Léčba:</a:t>
            </a:r>
            <a:r>
              <a:rPr lang="cs-CZ" sz="2800" dirty="0" smtClean="0">
                <a:effectLst/>
                <a:latin typeface="+mn-lt"/>
              </a:rPr>
              <a:t> převoz na JIP, zajištění životních funkcí dítěte, z antibiotik i. v.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cefalosporiny III. generace</a:t>
            </a:r>
            <a:r>
              <a:rPr lang="cs-CZ" sz="2800" dirty="0" smtClean="0">
                <a:effectLst/>
                <a:latin typeface="+mn-lt"/>
              </a:rPr>
              <a:t> (u tak výjimečného a závažného onemocnění se na rezistence nebere ohled). Raději se nevyšetřuje, popřípadě se provede kultivace krve (hemokultura)</a:t>
            </a:r>
          </a:p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Díky zavedení očkování se vyskytuje vzácně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7200800" cy="216024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Původci zánětů hrtanu, případně hrtanu a průdušnice (laryngitis, </a:t>
            </a:r>
            <a:r>
              <a:rPr lang="cs-CZ" dirty="0" err="1" smtClean="0">
                <a:effectLst/>
                <a:latin typeface="+mn-lt"/>
              </a:rPr>
              <a:t>laryngotracheitis</a:t>
            </a:r>
            <a:r>
              <a:rPr lang="cs-CZ" dirty="0" smtClean="0">
                <a:effectLst/>
                <a:latin typeface="+mn-lt"/>
              </a:rPr>
              <a:t>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2276872"/>
            <a:ext cx="91440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Nejčastěji onemocní kojenci a batolata, nemoc se projevuje štěkavým kašlem s namáhavým vdechem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Opět jsou mezi původci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respirační viry</a:t>
            </a:r>
            <a:r>
              <a:rPr lang="cs-CZ" dirty="0" smtClean="0">
                <a:effectLst/>
                <a:latin typeface="+mn-lt"/>
              </a:rPr>
              <a:t>, ale jiné než u zánětů nosohltanu: </a:t>
            </a:r>
            <a:r>
              <a:rPr lang="cs-CZ" dirty="0" err="1" smtClean="0">
                <a:effectLst/>
                <a:latin typeface="+mn-lt"/>
              </a:rPr>
              <a:t>parachřipka</a:t>
            </a:r>
            <a:r>
              <a:rPr lang="cs-CZ" dirty="0" smtClean="0">
                <a:effectLst/>
                <a:latin typeface="+mn-lt"/>
              </a:rPr>
              <a:t>, chřipka A </a:t>
            </a:r>
            <a:r>
              <a:rPr lang="cs-CZ" dirty="0" err="1" smtClean="0">
                <a:effectLst/>
                <a:latin typeface="+mn-lt"/>
              </a:rPr>
              <a:t>a</a:t>
            </a:r>
            <a:r>
              <a:rPr lang="cs-CZ" dirty="0" smtClean="0">
                <a:effectLst/>
                <a:latin typeface="+mn-lt"/>
              </a:rPr>
              <a:t> respirační </a:t>
            </a:r>
            <a:r>
              <a:rPr lang="cs-CZ" dirty="0" err="1" smtClean="0">
                <a:effectLst/>
                <a:latin typeface="+mn-lt"/>
              </a:rPr>
              <a:t>synciciální</a:t>
            </a:r>
            <a:r>
              <a:rPr lang="cs-CZ" dirty="0" smtClean="0">
                <a:effectLst/>
                <a:latin typeface="+mn-lt"/>
              </a:rPr>
              <a:t> (RS) viry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Z bakterií</a:t>
            </a:r>
            <a:r>
              <a:rPr lang="cs-CZ" dirty="0" smtClean="0">
                <a:solidFill>
                  <a:schemeClr val="tx2"/>
                </a:solidFill>
                <a:effectLst/>
                <a:latin typeface="+mn-lt"/>
              </a:rPr>
              <a:t> </a:t>
            </a:r>
            <a:r>
              <a:rPr lang="cs-CZ" dirty="0" smtClean="0">
                <a:effectLst/>
                <a:latin typeface="+mn-lt"/>
              </a:rPr>
              <a:t>vzácně chlamydie, </a:t>
            </a:r>
            <a:r>
              <a:rPr lang="cs-CZ" dirty="0" err="1" smtClean="0">
                <a:effectLst/>
                <a:latin typeface="+mn-lt"/>
              </a:rPr>
              <a:t>mykoplasmata</a:t>
            </a:r>
            <a:endParaRPr lang="cs-CZ" dirty="0" smtClean="0">
              <a:solidFill>
                <a:schemeClr val="tx2"/>
              </a:solidFill>
              <a:effectLst/>
              <a:latin typeface="+mn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b="1" i="1" dirty="0" smtClean="0">
                <a:solidFill>
                  <a:schemeClr val="accent1"/>
                </a:solidFill>
                <a:effectLst/>
                <a:latin typeface="+mn-lt"/>
              </a:rPr>
              <a:t>	</a:t>
            </a: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Pablánový zánět hltanu a průdušnice (tzv. </a:t>
            </a:r>
            <a:r>
              <a:rPr lang="cs-CZ" b="1" dirty="0" err="1" smtClean="0">
                <a:solidFill>
                  <a:schemeClr val="accent1"/>
                </a:solidFill>
                <a:effectLst/>
                <a:latin typeface="+mn-lt"/>
              </a:rPr>
              <a:t>croup</a:t>
            </a: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): </a:t>
            </a:r>
            <a:r>
              <a:rPr lang="cs-CZ" b="1" i="1" dirty="0" err="1" smtClean="0">
                <a:solidFill>
                  <a:schemeClr val="accent1"/>
                </a:solidFill>
                <a:effectLst/>
                <a:latin typeface="+mn-lt"/>
              </a:rPr>
              <a:t>Corynebacterium</a:t>
            </a:r>
            <a:r>
              <a:rPr lang="cs-CZ" b="1" i="1" dirty="0" smtClean="0">
                <a:solidFill>
                  <a:schemeClr val="accent1"/>
                </a:solidFill>
                <a:effectLst/>
                <a:latin typeface="+mn-lt"/>
              </a:rPr>
              <a:t> </a:t>
            </a:r>
            <a:r>
              <a:rPr lang="cs-CZ" b="1" i="1" dirty="0" err="1" smtClean="0">
                <a:solidFill>
                  <a:schemeClr val="accent1"/>
                </a:solidFill>
                <a:effectLst/>
                <a:latin typeface="+mn-lt"/>
              </a:rPr>
              <a:t>diphtheriae</a:t>
            </a:r>
            <a:endParaRPr lang="cs-CZ" b="1" i="1" dirty="0" smtClean="0">
              <a:solidFill>
                <a:schemeClr val="accent1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28600"/>
            <a:ext cx="7618412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Význam infekcí dýchacích cest (respiračních nákaz)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57338"/>
            <a:ext cx="8458200" cy="5072062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Jsou to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nejběžnější infekce</a:t>
            </a:r>
            <a:r>
              <a:rPr lang="cs-CZ" smtClean="0">
                <a:effectLst/>
                <a:latin typeface="+mn-lt"/>
              </a:rPr>
              <a:t> v ordinaci praktického lékaře (mikroby se v dýchacích cestách snadno pomnožují)</a:t>
            </a:r>
          </a:p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Mají obrovský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ekonomický dopad</a:t>
            </a:r>
            <a:r>
              <a:rPr lang="cs-CZ" smtClean="0">
                <a:effectLst/>
                <a:latin typeface="+mn-lt"/>
              </a:rPr>
              <a:t> (neschopenky, OČR)</a:t>
            </a:r>
          </a:p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Mají sklon vyskytovat se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v kolektivech</a:t>
            </a:r>
            <a:r>
              <a:rPr lang="cs-CZ" smtClean="0">
                <a:effectLst/>
                <a:latin typeface="+mn-lt"/>
              </a:rPr>
              <a:t> a občas probíhat v podobě epidemií</a:t>
            </a:r>
          </a:p>
          <a:p>
            <a:pPr eaLnBrk="1" hangingPunct="1">
              <a:defRPr/>
            </a:pPr>
            <a:r>
              <a:rPr lang="cs-CZ" smtClean="0">
                <a:effectLst/>
                <a:latin typeface="+mn-lt"/>
              </a:rPr>
              <a:t>Tři čtvrtiny respiračních infekcí (a u dětí ještě více) vyvolávají </a:t>
            </a: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viry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002587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Vyšetřování a léčba zánětů hrtanu (a průdušnice)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91440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Není co vyšetřit. Dělat např. výtěr z krku je nesmyslné, protože v krku jsou úplně jiné bakterie. Mikrobiologické vyšetření se tedy až na výjimky (chronické stavy) neprovádí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Léčba je jen symptomatická</a:t>
            </a:r>
            <a:r>
              <a:rPr lang="cs-CZ" smtClean="0">
                <a:effectLst/>
                <a:latin typeface="+mn-lt"/>
              </a:rPr>
              <a:t>. Antibiotika nejsou indikována prakticky za žádných okolností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451850" cy="160020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cs-CZ" dirty="0" smtClean="0">
                <a:effectLst/>
                <a:latin typeface="+mn-lt"/>
              </a:rPr>
              <a:t>Akutní bronchitis, případně tracheobronchitis (záněty průdušnice a průdušek)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Akutní bronchitis:</a:t>
            </a:r>
          </a:p>
          <a:p>
            <a:pPr lvl="1" eaLnBrk="1" hangingPunct="1">
              <a:defRPr/>
            </a:pPr>
            <a:r>
              <a:rPr lang="cs-CZ" dirty="0" smtClean="0">
                <a:effectLst/>
                <a:latin typeface="+mn-lt"/>
              </a:rPr>
              <a:t>Onemocnění je vyvoláno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téměř výlučně viry, typickým představitelem onemocnění je chřipka.</a:t>
            </a:r>
          </a:p>
          <a:p>
            <a:pPr lvl="1" eaLnBrk="1" hangingPunct="1">
              <a:defRPr/>
            </a:pPr>
            <a:r>
              <a:rPr lang="cs-CZ" dirty="0" smtClean="0">
                <a:effectLst/>
                <a:latin typeface="+mn-lt"/>
              </a:rPr>
              <a:t>Epidemicky související případy u školních dětí a mladších dospělých mohou být způsobeny </a:t>
            </a:r>
            <a:r>
              <a:rPr lang="cs-CZ" b="1" i="1" dirty="0" smtClean="0">
                <a:solidFill>
                  <a:schemeClr val="tx2"/>
                </a:solidFill>
                <a:effectLst/>
                <a:latin typeface="+mn-lt"/>
              </a:rPr>
              <a:t>Mycoplasma pneumoniae</a:t>
            </a:r>
            <a:r>
              <a:rPr lang="cs-CZ" dirty="0" smtClean="0">
                <a:effectLst/>
                <a:latin typeface="+mn-lt"/>
              </a:rPr>
              <a:t>.</a:t>
            </a:r>
          </a:p>
          <a:p>
            <a:pPr lvl="1" eaLnBrk="1" hangingPunct="1">
              <a:defRPr/>
            </a:pPr>
            <a:r>
              <a:rPr lang="cs-CZ" dirty="0" smtClean="0">
                <a:effectLst/>
                <a:latin typeface="+mn-lt"/>
              </a:rPr>
              <a:t>Jiné bakteriální druhy, jako </a:t>
            </a:r>
            <a:r>
              <a:rPr lang="cs-CZ" i="1" dirty="0" smtClean="0">
                <a:effectLst/>
                <a:latin typeface="+mn-lt"/>
              </a:rPr>
              <a:t>Streptococcus pneumoniae</a:t>
            </a:r>
            <a:r>
              <a:rPr lang="cs-CZ" dirty="0" smtClean="0">
                <a:effectLst/>
                <a:latin typeface="+mn-lt"/>
              </a:rPr>
              <a:t> a </a:t>
            </a:r>
            <a:r>
              <a:rPr lang="cs-CZ" i="1" dirty="0" smtClean="0">
                <a:effectLst/>
                <a:latin typeface="+mn-lt"/>
              </a:rPr>
              <a:t>Haemophilus influenzae</a:t>
            </a:r>
            <a:r>
              <a:rPr lang="cs-CZ" dirty="0" smtClean="0">
                <a:effectLst/>
                <a:latin typeface="+mn-lt"/>
              </a:rPr>
              <a:t>, jsou v této diagnóze nevýznamné a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pokud jsou izolovány ze sputa, jejich původ je v horních cestách dýchacích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5256212" cy="1328738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cs-CZ" dirty="0" smtClean="0">
                <a:effectLst/>
                <a:latin typeface="+mn-lt"/>
              </a:rPr>
              <a:t>Chronická bronchitis Bronchiolitis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Chronické bronchitidy (cystická fibróza, oslabení lidé):</a:t>
            </a:r>
            <a:r>
              <a:rPr lang="cs-CZ" smtClean="0">
                <a:solidFill>
                  <a:schemeClr val="tx2"/>
                </a:solidFill>
                <a:effectLst/>
                <a:latin typeface="+mn-lt"/>
              </a:rPr>
              <a:t> </a:t>
            </a:r>
          </a:p>
          <a:p>
            <a:pPr lvl="1" eaLnBrk="1" hangingPunct="1">
              <a:defRPr/>
            </a:pPr>
            <a:r>
              <a:rPr lang="cs-CZ" i="1" smtClean="0">
                <a:effectLst/>
                <a:latin typeface="+mn-lt"/>
              </a:rPr>
              <a:t>Pseudomonas aeruginosa, Burkholderia cepacia, Staphylococcus aureus</a:t>
            </a:r>
          </a:p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Bronchiolotis</a:t>
            </a:r>
            <a:r>
              <a:rPr lang="cs-CZ" smtClean="0">
                <a:effectLst/>
                <a:latin typeface="+mn-lt"/>
              </a:rPr>
              <a:t> (zánět průdušinek): postihuje kojence, batolata a seniory. Původci viroví, někdy je nutná hospitalizace. Cílená léčba není možná.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i="1" smtClean="0">
                <a:solidFill>
                  <a:schemeClr val="accent1"/>
                </a:solidFill>
                <a:effectLst/>
                <a:latin typeface="+mn-lt"/>
              </a:rPr>
              <a:t>Výjimečný je černý kašel (vždy léčit antibiotiky)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7740678" cy="128586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Vyšetřování a léčba zánětů průdušek a průdušinek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628800"/>
            <a:ext cx="8643966" cy="501488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effectLst/>
                <a:latin typeface="+mn-lt"/>
              </a:rPr>
              <a:t>Základem je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klinické vyšetření</a:t>
            </a:r>
            <a:r>
              <a:rPr lang="cs-CZ" sz="2800" dirty="0" smtClean="0">
                <a:effectLst/>
                <a:latin typeface="+mn-lt"/>
              </a:rPr>
              <a:t>, které prokáže rozvoj kašle s vykašláváním, bez nálezu na plicní tkáni (podle rentgenu a klinického vyšetření)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Laboratorní vyšetřování</a:t>
            </a:r>
            <a:r>
              <a:rPr lang="cs-CZ" sz="2800" dirty="0" smtClean="0">
                <a:effectLst/>
                <a:latin typeface="+mn-lt"/>
              </a:rPr>
              <a:t> je většinou zbytečné. U vykašlávání hnisu se zasílá sputum (chrchel), neboť je pravděpodobná sekundární bakteriální infekce. V tom případě má také smysl vyšetřit CRP. Dále je možno poslat krev na serologické vyšetření protilátek proti mykoplasmatům a chlamydiím.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Léčba antibiotiky je většinou zbytečná</a:t>
            </a:r>
            <a:r>
              <a:rPr lang="cs-CZ" sz="2800" dirty="0" smtClean="0">
                <a:effectLst/>
                <a:latin typeface="+mn-lt"/>
              </a:rPr>
              <a:t>, u mykoplasmat a chlamydií se použijí tetracykliny nebo makrolidy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596312" cy="1219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cs-CZ" dirty="0" smtClean="0">
                <a:effectLst/>
                <a:latin typeface="+mn-lt"/>
              </a:rPr>
              <a:t>Zvláštní případ: akutní zhoršení chronické bronchitidy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Charakterizována</a:t>
            </a:r>
          </a:p>
          <a:p>
            <a:pPr lvl="1" eaLnBrk="1" hangingPunct="1">
              <a:defRPr/>
            </a:pPr>
            <a:r>
              <a:rPr lang="cs-CZ" sz="2400" dirty="0" smtClean="0">
                <a:effectLst/>
                <a:latin typeface="+mn-lt"/>
              </a:rPr>
              <a:t>zhoršením kašle</a:t>
            </a:r>
          </a:p>
          <a:p>
            <a:pPr lvl="1" eaLnBrk="1" hangingPunct="1">
              <a:defRPr/>
            </a:pPr>
            <a:r>
              <a:rPr lang="cs-CZ" sz="2400" dirty="0" smtClean="0">
                <a:effectLst/>
                <a:latin typeface="+mn-lt"/>
              </a:rPr>
              <a:t>zvýšenou expektorací a změnou charakteru sputa i jeho barvy</a:t>
            </a:r>
          </a:p>
          <a:p>
            <a:pPr lvl="1" eaLnBrk="1" hangingPunct="1">
              <a:defRPr/>
            </a:pPr>
            <a:r>
              <a:rPr lang="cs-CZ" sz="2400" dirty="0" smtClean="0">
                <a:effectLst/>
                <a:latin typeface="+mn-lt"/>
              </a:rPr>
              <a:t>často zhoršením dušnosti.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Původci jsou do 40% viry</a:t>
            </a:r>
          </a:p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Z baktérií jsou nejčastějšími vyvolavateli </a:t>
            </a:r>
            <a:r>
              <a:rPr lang="cs-CZ" sz="2800" i="1" dirty="0" smtClean="0">
                <a:effectLst/>
                <a:latin typeface="+mn-lt"/>
              </a:rPr>
              <a:t>H. influenzae, Streptococcus pneumoniae</a:t>
            </a:r>
            <a:r>
              <a:rPr lang="cs-CZ" sz="2800" dirty="0" smtClean="0">
                <a:effectLst/>
                <a:latin typeface="+mn-lt"/>
              </a:rPr>
              <a:t> či </a:t>
            </a:r>
            <a:r>
              <a:rPr lang="cs-CZ" sz="2800" i="1" dirty="0" smtClean="0">
                <a:effectLst/>
                <a:latin typeface="+mn-lt"/>
              </a:rPr>
              <a:t>Moraxella catarrhalis.</a:t>
            </a:r>
          </a:p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Rutinní antibiotická léčba pacientů se nedoporučuje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Podání atb má prokazatelný účinek pouze pokud jsou u pacientů přítomny současně všechny tři příznaky onemocnění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Rozdělení zánětů plic (podle toho různí původci)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Akutní – komunitní (ambulantní pacienti)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cs-CZ" sz="2800" dirty="0" smtClean="0">
                <a:effectLst/>
                <a:latin typeface="+mn-lt"/>
              </a:rPr>
              <a:t>u původně zdravých (ještě lze rozdělit – u dětí se poněkud liší poměr původců)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cs-CZ" sz="2800" dirty="0" smtClean="0">
                <a:effectLst/>
                <a:latin typeface="+mn-lt"/>
              </a:rPr>
              <a:t>u oslabených osob a imunodeficitů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cs-CZ" sz="2800" dirty="0" smtClean="0">
                <a:effectLst/>
                <a:latin typeface="+mn-lt"/>
              </a:rPr>
              <a:t>po kontaktu se zvířaty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Akutní – nemocniční</a:t>
            </a:r>
            <a:endParaRPr lang="cs-CZ" sz="2800" b="1" dirty="0" smtClean="0">
              <a:effectLst/>
              <a:latin typeface="+mn-lt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cs-CZ" sz="2800" dirty="0" smtClean="0">
                <a:effectLst/>
                <a:latin typeface="+mn-lt"/>
              </a:rPr>
              <a:t>ventilátorové (pacienti s umělou plicní ventilací)</a:t>
            </a: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cs-CZ" dirty="0" smtClean="0">
                <a:effectLst/>
                <a:latin typeface="+mn-lt"/>
              </a:rPr>
              <a:t>časné (do 4. dne)</a:t>
            </a: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cs-CZ" dirty="0" smtClean="0">
                <a:effectLst/>
                <a:latin typeface="+mn-lt"/>
              </a:rPr>
              <a:t>pozdní (později)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cs-CZ" sz="2800" dirty="0" smtClean="0">
                <a:effectLst/>
                <a:latin typeface="+mn-lt"/>
              </a:rPr>
              <a:t>jiné než ventilátorové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Subakutní a chronické</a:t>
            </a:r>
            <a:endParaRPr lang="cs-CZ" sz="2800" b="1" dirty="0" smtClean="0"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748712" cy="13716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Původci klasických komunitních pneumonií (zánětů plic)</a:t>
            </a:r>
            <a:r>
              <a:rPr lang="cs-CZ" b="1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8915400" cy="5181600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solidFill>
                  <a:schemeClr val="tx2"/>
                </a:solidFill>
                <a:effectLst/>
                <a:latin typeface="+mn-lt"/>
              </a:rPr>
              <a:t>Streptococcus pneumoniae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: převládající (zvláště věk nad 65 let)</a:t>
            </a:r>
          </a:p>
          <a:p>
            <a:pPr eaLnBrk="1" hangingPunct="1">
              <a:defRPr/>
            </a:pPr>
            <a:r>
              <a:rPr lang="cs-CZ" b="1" i="1" dirty="0" smtClean="0">
                <a:solidFill>
                  <a:schemeClr val="tx2"/>
                </a:solidFill>
                <a:effectLst/>
                <a:latin typeface="+mn-lt"/>
              </a:rPr>
              <a:t>Haemophilus influenzae: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 méně obvyklý</a:t>
            </a:r>
          </a:p>
          <a:p>
            <a:pPr eaLnBrk="1" hangingPunct="1">
              <a:defRPr/>
            </a:pPr>
            <a:r>
              <a:rPr lang="cs-CZ" i="1" dirty="0" smtClean="0">
                <a:effectLst/>
                <a:latin typeface="+mn-lt"/>
              </a:rPr>
              <a:t>Moraxella catarrhalis</a:t>
            </a:r>
            <a:r>
              <a:rPr lang="cs-CZ" dirty="0" smtClean="0">
                <a:effectLst/>
                <a:latin typeface="+mn-lt"/>
              </a:rPr>
              <a:t>: vzácný</a:t>
            </a:r>
          </a:p>
          <a:p>
            <a:pPr eaLnBrk="1" hangingPunct="1">
              <a:defRPr/>
            </a:pPr>
            <a:r>
              <a:rPr lang="cs-CZ" i="1" dirty="0" smtClean="0">
                <a:effectLst/>
                <a:latin typeface="+mn-lt"/>
              </a:rPr>
              <a:t>Legionella pneumophila:</a:t>
            </a:r>
            <a:r>
              <a:rPr lang="cs-CZ" dirty="0" smtClean="0">
                <a:effectLst/>
                <a:latin typeface="+mn-lt"/>
              </a:rPr>
              <a:t> vzácný, průběh mezi klasickými a atypickými pneumoniemi</a:t>
            </a:r>
          </a:p>
          <a:p>
            <a:pPr eaLnBrk="1" hangingPunct="1">
              <a:defRPr/>
            </a:pPr>
            <a:r>
              <a:rPr lang="cs-CZ" i="1" dirty="0" smtClean="0">
                <a:effectLst/>
                <a:latin typeface="+mn-lt"/>
              </a:rPr>
              <a:t>Staphylococcus aureus:</a:t>
            </a:r>
            <a:r>
              <a:rPr lang="cs-CZ" dirty="0" smtClean="0">
                <a:effectLst/>
                <a:latin typeface="+mn-lt"/>
              </a:rPr>
              <a:t> velmi vzácný (výskyt se zvyšuje při chřipkové epidemii)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U novorozenců též </a:t>
            </a:r>
            <a:r>
              <a:rPr lang="cs-CZ" i="1" dirty="0" smtClean="0">
                <a:effectLst/>
                <a:latin typeface="+mn-lt"/>
              </a:rPr>
              <a:t>Streptococcus agalactiae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7748587" cy="12954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Původci atypických komunitních pneumonií</a:t>
            </a:r>
            <a:endParaRPr lang="en-US" dirty="0" smtClean="0">
              <a:effectLst/>
              <a:latin typeface="+mn-lt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524000"/>
            <a:ext cx="8358246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U dospělých</a:t>
            </a:r>
            <a:r>
              <a:rPr lang="cs-CZ" dirty="0" smtClean="0">
                <a:effectLst/>
                <a:latin typeface="+mn-lt"/>
              </a:rPr>
              <a:t> nejčastěji atypické bakterie (není možno je prokazovat ze sputa, pouze protilátky v séru):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effectLst/>
                <a:latin typeface="+mn-lt"/>
              </a:rPr>
              <a:t>Mycoplasma pneumoniae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effectLst/>
                <a:latin typeface="+mn-lt"/>
              </a:rPr>
              <a:t>Chlamydia pneumoniae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U malých dětí</a:t>
            </a:r>
            <a:r>
              <a:rPr lang="cs-CZ" dirty="0" smtClean="0">
                <a:effectLst/>
                <a:latin typeface="+mn-lt"/>
              </a:rPr>
              <a:t> převládají respirační viry (RSV, chřipka A, adenoviry)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U novorozenců</a:t>
            </a:r>
            <a:r>
              <a:rPr lang="cs-CZ" dirty="0" smtClean="0">
                <a:effectLst/>
                <a:latin typeface="+mn-lt"/>
              </a:rPr>
              <a:t> případně </a:t>
            </a:r>
            <a:r>
              <a:rPr lang="cs-CZ" i="1" dirty="0" smtClean="0">
                <a:effectLst/>
                <a:latin typeface="+mn-lt"/>
              </a:rPr>
              <a:t>Chlamydia trachomatis</a:t>
            </a:r>
            <a:r>
              <a:rPr lang="cs-CZ" dirty="0" smtClean="0">
                <a:effectLst/>
                <a:latin typeface="+mn-lt"/>
              </a:rPr>
              <a:t>, serotypy D až K (perinatálně získaný)</a:t>
            </a:r>
            <a:endParaRPr lang="en-US" dirty="0" smtClean="0"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1" y="228600"/>
            <a:ext cx="8858280" cy="985822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U oslabených je jiná skladba patogenů</a:t>
            </a:r>
            <a:endParaRPr lang="cs-CZ" dirty="0" smtClean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219200"/>
            <a:ext cx="8115328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Menší stupeň oslabení: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pneumokoky, stafylokoky, hemofily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effectLst/>
                <a:latin typeface="+mn-lt"/>
              </a:rPr>
              <a:t>Klebsiella</a:t>
            </a:r>
            <a:r>
              <a:rPr lang="cs-CZ" dirty="0" smtClean="0">
                <a:effectLst/>
                <a:latin typeface="+mn-lt"/>
              </a:rPr>
              <a:t> </a:t>
            </a:r>
            <a:r>
              <a:rPr lang="cs-CZ" i="1" dirty="0" smtClean="0">
                <a:effectLst/>
                <a:latin typeface="+mn-lt"/>
              </a:rPr>
              <a:t>pneumoniae</a:t>
            </a:r>
            <a:r>
              <a:rPr lang="cs-CZ" dirty="0" smtClean="0">
                <a:effectLst/>
                <a:latin typeface="+mn-lt"/>
              </a:rPr>
              <a:t> (alkoholici)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effectLst/>
                <a:latin typeface="+mn-lt"/>
              </a:rPr>
              <a:t>Legionella</a:t>
            </a:r>
            <a:r>
              <a:rPr lang="cs-CZ" dirty="0" smtClean="0">
                <a:effectLst/>
                <a:latin typeface="+mn-lt"/>
              </a:rPr>
              <a:t> </a:t>
            </a:r>
            <a:r>
              <a:rPr lang="cs-CZ" i="1" dirty="0" smtClean="0">
                <a:effectLst/>
                <a:latin typeface="+mn-lt"/>
              </a:rPr>
              <a:t>pneumophila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Těžší postižení imunity: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effectLst/>
                <a:latin typeface="+mn-lt"/>
              </a:rPr>
              <a:t>Pneumocystis jiroveci </a:t>
            </a:r>
            <a:r>
              <a:rPr lang="cs-CZ" dirty="0" smtClean="0">
                <a:effectLst/>
                <a:latin typeface="+mn-lt"/>
              </a:rPr>
              <a:t>(zvláštní houba)</a:t>
            </a:r>
            <a:endParaRPr lang="cs-CZ" i="1" dirty="0" smtClean="0">
              <a:effectLst/>
              <a:latin typeface="+mn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cytomegalovirus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atypická mykobakteria (příbuzná TBC)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vláknitá bakterie </a:t>
            </a:r>
            <a:r>
              <a:rPr lang="cs-CZ" i="1" dirty="0" smtClean="0">
                <a:effectLst/>
                <a:latin typeface="+mn-lt"/>
              </a:rPr>
              <a:t>Nocardia asteroides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houby (aspergily, kandidy)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Zvláštní případ: kontakt se zvířaty</a:t>
            </a:r>
            <a:endParaRPr lang="cs-CZ" dirty="0" smtClean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82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Bronchopneumonie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effectLst/>
                <a:latin typeface="+mn-lt"/>
              </a:rPr>
              <a:t>Pasteurella multocida</a:t>
            </a:r>
            <a:r>
              <a:rPr lang="cs-CZ" dirty="0" smtClean="0">
                <a:effectLst/>
                <a:latin typeface="+mn-lt"/>
              </a:rPr>
              <a:t> (kontakt s psy a kočkami)</a:t>
            </a:r>
            <a:endParaRPr lang="cs-CZ" i="1" dirty="0" smtClean="0">
              <a:effectLst/>
              <a:latin typeface="+mn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effectLst/>
                <a:latin typeface="+mn-lt"/>
              </a:rPr>
              <a:t>Francisella tularensis</a:t>
            </a:r>
            <a:r>
              <a:rPr lang="cs-CZ" dirty="0" smtClean="0">
                <a:effectLst/>
                <a:latin typeface="+mn-lt"/>
              </a:rPr>
              <a:t> (tularémie – kontakt se zajíci nebo vodou či senem kontaminovaným zajíci)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Atypické pneumonie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effectLst/>
                <a:latin typeface="+mn-lt"/>
              </a:rPr>
              <a:t>Chlamydia psittaci</a:t>
            </a:r>
            <a:r>
              <a:rPr lang="cs-CZ" dirty="0" smtClean="0">
                <a:effectLst/>
                <a:latin typeface="+mn-lt"/>
              </a:rPr>
              <a:t> (psitakóza, ornitóza)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effectLst/>
                <a:latin typeface="+mn-lt"/>
              </a:rPr>
              <a:t>Coxiella burnetii</a:t>
            </a:r>
            <a:r>
              <a:rPr lang="cs-CZ" dirty="0" smtClean="0">
                <a:effectLst/>
                <a:latin typeface="+mn-lt"/>
              </a:rPr>
              <a:t> (Q-horečka)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Umístění nákazy v rámci dýchacích cest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Není jedno, kterou část dýchacích cest infekce postihuje (liší se vyšetřování, léčba i závažnost).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Příznaky infekcí různých částí dýchacího traktu jsou různé (smrkání u rhinitid, kašel u infekcí DCD)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Různí jsou také původci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Proto je třeba rozlišovat infekce: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horních cest dýchacích (plus anatomicky i středního ucha, které s nimi souvisí)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dolních cest dýchacích, včetně plic </a:t>
            </a:r>
            <a:r>
              <a:rPr lang="cs-CZ" b="1" i="1" dirty="0" smtClean="0">
                <a:solidFill>
                  <a:schemeClr val="accent1"/>
                </a:solidFill>
                <a:effectLst/>
                <a:latin typeface="+mn-lt"/>
              </a:rPr>
              <a:t>(někdy se plíce kladou zvlášť, nejde už o „cestu“)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b="1" i="1" dirty="0" smtClean="0">
                <a:solidFill>
                  <a:schemeClr val="tx2"/>
                </a:solidFill>
                <a:effectLst/>
                <a:latin typeface="+mn-lt"/>
              </a:rPr>
              <a:t>Je ale potřeba počítat také s tím, že infekce může postihovat více částí dýchacích cest současně.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52400"/>
            <a:ext cx="5716587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Nemocniční pneumonie akutní</a:t>
            </a:r>
            <a:endParaRPr lang="cs-CZ" dirty="0" smtClean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4582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3600" b="1" smtClean="0">
                <a:solidFill>
                  <a:schemeClr val="tx2"/>
                </a:solidFill>
                <a:effectLst/>
                <a:latin typeface="+mn-lt"/>
              </a:rPr>
              <a:t>VAP (ventilátorové)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časné (do 4. dne hospitalizace):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mtClean="0">
                <a:effectLst/>
                <a:latin typeface="+mn-lt"/>
              </a:rPr>
              <a:t>	citlivé terénní kmeny běžných původců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pozdní (od 5. dne hospitalizace):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mtClean="0">
                <a:effectLst/>
                <a:latin typeface="+mn-lt"/>
              </a:rPr>
              <a:t>	rezistentní nemocniční kmeny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3600" b="1" smtClean="0">
                <a:solidFill>
                  <a:schemeClr val="tx2"/>
                </a:solidFill>
                <a:effectLst/>
                <a:latin typeface="+mn-lt"/>
              </a:rPr>
              <a:t>Jiné</a:t>
            </a:r>
            <a:r>
              <a:rPr lang="cs-CZ" sz="3600" b="1" smtClean="0">
                <a:effectLst/>
                <a:latin typeface="+mn-lt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viry (RS virus, cytomegalovirus)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legionely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6781800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Nemocniční pneumonie subakutní a chronické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05000"/>
            <a:ext cx="8610600" cy="4724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Aspirační pneumonie (vdechnutí např. žaludečního obsahu) a plicní abscesy</a:t>
            </a:r>
            <a:endParaRPr lang="cs-CZ" sz="3600" b="1" smtClean="0">
              <a:solidFill>
                <a:schemeClr val="tx2"/>
              </a:solidFill>
              <a:effectLst/>
              <a:latin typeface="+mn-lt"/>
            </a:endParaRPr>
          </a:p>
          <a:p>
            <a:pPr marL="766763" lvl="1" eaLnBrk="1" hangingPunct="1">
              <a:buClr>
                <a:schemeClr val="accent1"/>
              </a:buClr>
              <a:buSzPct val="60000"/>
              <a:buFont typeface="Wingdings" pitchFamily="2" charset="2"/>
              <a:buChar char="l"/>
              <a:defRPr/>
            </a:pPr>
            <a:r>
              <a:rPr lang="cs-CZ" sz="3200" smtClean="0">
                <a:effectLst/>
                <a:latin typeface="+mn-lt"/>
              </a:rPr>
              <a:t>různé anaerobní bakterie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Plicní tuberkulóza a mykobakteriózy</a:t>
            </a:r>
          </a:p>
          <a:p>
            <a:pPr marL="766763"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cs-CZ" sz="3200" i="1" smtClean="0">
                <a:effectLst/>
                <a:latin typeface="+mn-lt"/>
              </a:rPr>
              <a:t>Mycobacterium tuberculosis</a:t>
            </a:r>
          </a:p>
          <a:p>
            <a:pPr marL="766763"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cs-CZ" sz="3200" i="1" smtClean="0">
                <a:effectLst/>
                <a:latin typeface="+mn-lt"/>
              </a:rPr>
              <a:t>Mycobacterium bovis</a:t>
            </a:r>
          </a:p>
          <a:p>
            <a:pPr marL="766763"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cs-CZ" sz="3200" smtClean="0">
                <a:effectLst/>
                <a:latin typeface="+mn-lt"/>
              </a:rPr>
              <a:t>atypická mykobakteria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7772400" cy="738188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Léčba infekcí DCD a plic</a:t>
            </a:r>
            <a:r>
              <a:rPr lang="cs-CZ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U klasických komunitních pneumonií</a:t>
            </a:r>
            <a:r>
              <a:rPr lang="cs-CZ" smtClean="0">
                <a:effectLst/>
                <a:latin typeface="+mn-lt"/>
              </a:rPr>
              <a:t> amoxicilin, případně dle původce a jeho citlivosti</a:t>
            </a:r>
          </a:p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U atypických pneumonií</a:t>
            </a:r>
            <a:r>
              <a:rPr lang="cs-CZ" smtClean="0">
                <a:effectLst/>
                <a:latin typeface="+mn-lt"/>
              </a:rPr>
              <a:t> tetracykliny či (zejména u dětí &lt; 8) makrolidová antibiotika.</a:t>
            </a:r>
          </a:p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U nemocničních infekcí</a:t>
            </a:r>
            <a:r>
              <a:rPr lang="cs-CZ" smtClean="0">
                <a:effectLst/>
                <a:latin typeface="+mn-lt"/>
              </a:rPr>
              <a:t> nutná léčba podle citlivosti – zejména pseudomonády a burkholderie jsou často velmi rezistentní!</a:t>
            </a:r>
          </a:p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U tuberkulózy</a:t>
            </a:r>
            <a:r>
              <a:rPr lang="cs-CZ" smtClean="0">
                <a:effectLst/>
                <a:latin typeface="+mn-lt"/>
              </a:rPr>
              <a:t> nutná troj- či častěji čtyřkombinace antituberkulotik</a:t>
            </a:r>
            <a:endParaRPr lang="cs-CZ" sz="3600" smtClean="0">
              <a:effectLst/>
              <a:latin typeface="+mn-lt"/>
            </a:endParaRPr>
          </a:p>
          <a:p>
            <a:pPr eaLnBrk="1" hangingPunct="1">
              <a:defRPr/>
            </a:pPr>
            <a:endParaRPr lang="cs-CZ" smtClean="0"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159750" cy="1414463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Odběr vzorků na vyšetření z dýchacích cest obecně (1)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500188"/>
            <a:ext cx="9144000" cy="53578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Na </a:t>
            </a: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bakteriologii</a:t>
            </a:r>
            <a:r>
              <a:rPr lang="cs-CZ" dirty="0" smtClean="0">
                <a:effectLst/>
                <a:latin typeface="+mn-lt"/>
              </a:rPr>
              <a:t> posíláme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výtěry</a:t>
            </a:r>
            <a:r>
              <a:rPr lang="cs-CZ" dirty="0" smtClean="0">
                <a:effectLst/>
                <a:latin typeface="+mn-lt"/>
              </a:rPr>
              <a:t> – (z krku, tonzil, nosu apod.), vždy na tamponu v</a:t>
            </a:r>
            <a:r>
              <a:rPr lang="cs-CZ" dirty="0" smtClean="0">
                <a:solidFill>
                  <a:schemeClr val="bg1"/>
                </a:solidFill>
                <a:effectLst/>
                <a:latin typeface="+mn-lt"/>
              </a:rPr>
              <a:t> 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transportní půdě</a:t>
            </a:r>
            <a:r>
              <a:rPr lang="cs-CZ" dirty="0" smtClean="0">
                <a:effectLst/>
                <a:latin typeface="+mn-lt"/>
              </a:rPr>
              <a:t> (např. Amiesově), popsat odkud je výtěr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sputum, tracheální aspirát či bronchoalveolární laváž</a:t>
            </a:r>
            <a:r>
              <a:rPr lang="cs-CZ" dirty="0" smtClean="0">
                <a:effectLst/>
                <a:latin typeface="+mn-lt"/>
              </a:rPr>
              <a:t>, případně také různé endotracheální kanyly a podobné vzorky, u bronchitid a pneumonií </a:t>
            </a:r>
            <a:r>
              <a:rPr lang="cs-CZ" i="1" dirty="0" smtClean="0">
                <a:solidFill>
                  <a:schemeClr val="accent1"/>
                </a:solidFill>
                <a:effectLst/>
                <a:latin typeface="+mn-lt"/>
              </a:rPr>
              <a:t>(požadavek vyšetření TBC musí být na žádance!)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hemokulturu</a:t>
            </a:r>
            <a:r>
              <a:rPr lang="cs-CZ" dirty="0" smtClean="0">
                <a:effectLst/>
                <a:latin typeface="+mn-lt"/>
              </a:rPr>
              <a:t> u pneumonií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moč </a:t>
            </a:r>
            <a:r>
              <a:rPr lang="cs-CZ" dirty="0" smtClean="0">
                <a:effectLst/>
                <a:latin typeface="+mn-lt"/>
              </a:rPr>
              <a:t>na legionelový antigen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Na </a:t>
            </a: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mykologické vyšetření</a:t>
            </a:r>
            <a:r>
              <a:rPr lang="cs-CZ" dirty="0" smtClean="0">
                <a:effectLst/>
                <a:latin typeface="+mn-lt"/>
              </a:rPr>
              <a:t> volíme výtěr na tamponu v soupravě FungiQuick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14313"/>
            <a:ext cx="8159750" cy="1343025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Odběr vzorků na vyšetření z dýchacích cest obecně (2)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714500"/>
            <a:ext cx="9144000" cy="51435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Viroví </a:t>
            </a:r>
            <a:r>
              <a:rPr lang="cs-CZ" dirty="0" smtClean="0">
                <a:effectLst/>
                <a:latin typeface="+mn-lt"/>
              </a:rPr>
              <a:t>původci se většinou nevyšetřují.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Je-li výjimečně potřeba je vyšetřit, volíme např.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výplachy z nosohltanu </a:t>
            </a:r>
            <a:r>
              <a:rPr lang="cs-CZ" dirty="0" smtClean="0">
                <a:effectLst/>
                <a:latin typeface="+mn-lt"/>
              </a:rPr>
              <a:t>a bronchoalveolární laváže speciálním médiem, či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krev na serologii respiračních virů</a:t>
            </a:r>
            <a:r>
              <a:rPr lang="cs-CZ" dirty="0" smtClean="0">
                <a:effectLst/>
                <a:latin typeface="+mn-lt"/>
              </a:rPr>
              <a:t> (tj. na protilátky – je ale třeba počítat s tím, že protilátky se vytvoří až za týden či dva po propuknutí nemoci)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U viru chřipky</a:t>
            </a:r>
            <a:r>
              <a:rPr lang="cs-CZ" dirty="0" smtClean="0">
                <a:effectLst/>
                <a:latin typeface="+mn-lt"/>
              </a:rPr>
              <a:t> se používá výtěr ze zadní stěny faryngu do speciálního transportního média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7239000" cy="762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sz="4800" dirty="0" smtClean="0">
                <a:effectLst/>
                <a:latin typeface="+mn-lt"/>
              </a:rPr>
              <a:t>Výtěr z krku – technika (1)</a:t>
            </a:r>
            <a:endParaRPr lang="en-US" sz="4800" dirty="0" smtClean="0">
              <a:effectLst/>
              <a:latin typeface="+mn-lt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7772400" cy="5486400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Odběrový materiál:</a:t>
            </a:r>
            <a:r>
              <a:rPr lang="cs-CZ" smtClean="0">
                <a:effectLst/>
                <a:latin typeface="+mn-lt"/>
              </a:rPr>
              <a:t> Tampon na tyčince v transportním mediu podle Amiese.</a:t>
            </a:r>
          </a:p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Uchovávání:</a:t>
            </a:r>
            <a:r>
              <a:rPr lang="cs-CZ" smtClean="0">
                <a:effectLst/>
                <a:latin typeface="+mn-lt"/>
              </a:rPr>
              <a:t> Do 24 hodin při pokojové teplotě </a:t>
            </a:r>
            <a:r>
              <a:rPr lang="cs-CZ" i="1" smtClean="0">
                <a:effectLst/>
                <a:latin typeface="+mn-lt"/>
              </a:rPr>
              <a:t>(na kapavku uchovávat nelze, výtěr je nutno poslat okamžitě – je tedy dobré koordinovat odběr s provozní dobou laboratoře)</a:t>
            </a:r>
          </a:p>
          <a:p>
            <a:pPr eaLnBrk="1" hangingPunct="1"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Transport:</a:t>
            </a:r>
            <a:r>
              <a:rPr lang="cs-CZ" smtClean="0">
                <a:effectLst/>
                <a:latin typeface="+mn-lt"/>
              </a:rPr>
              <a:t> Do 2 hodin při pokojové teplotě.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7239000" cy="762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sz="4800" dirty="0" smtClean="0">
                <a:effectLst/>
                <a:latin typeface="+mn-lt"/>
              </a:rPr>
              <a:t>Výtěr z krku – technika (2)</a:t>
            </a:r>
            <a:endParaRPr lang="en-US" sz="4800" dirty="0" smtClean="0">
              <a:effectLst/>
              <a:latin typeface="+mn-lt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Způsob odběru:</a:t>
            </a:r>
          </a:p>
          <a:p>
            <a:pPr lvl="1" eaLnBrk="1" hangingPunct="1">
              <a:defRPr/>
            </a:pPr>
            <a:r>
              <a:rPr lang="cs-CZ" dirty="0" smtClean="0">
                <a:effectLst/>
                <a:latin typeface="+mn-lt"/>
              </a:rPr>
              <a:t>Pacient by měl být připraven – </a:t>
            </a: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dvě hodiny před odběrem nejíst, nepít, nevyplachovat ústa</a:t>
            </a:r>
          </a:p>
          <a:p>
            <a:pPr lvl="1" eaLnBrk="1" hangingPunct="1">
              <a:defRPr/>
            </a:pPr>
            <a:r>
              <a:rPr lang="cs-CZ" dirty="0" smtClean="0">
                <a:effectLst/>
                <a:latin typeface="+mn-lt"/>
              </a:rPr>
              <a:t>Tampon se zavede za pomoci špátle </a:t>
            </a: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za patrové oblouky</a:t>
            </a:r>
            <a:r>
              <a:rPr lang="cs-CZ" dirty="0" smtClean="0">
                <a:effectLst/>
                <a:latin typeface="+mn-lt"/>
              </a:rPr>
              <a:t>, aniž by došlo k dotyku se sliznicí dutiny ústní.</a:t>
            </a:r>
          </a:p>
          <a:p>
            <a:pPr lvl="1" eaLnBrk="1" hangingPunct="1">
              <a:defRPr/>
            </a:pPr>
            <a:r>
              <a:rPr lang="cs-CZ" dirty="0" smtClean="0">
                <a:effectLst/>
                <a:latin typeface="+mn-lt"/>
              </a:rPr>
              <a:t>Válivým pohybem </a:t>
            </a: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se razantně setře povrch obou tonsil</a:t>
            </a:r>
            <a:r>
              <a:rPr lang="cs-CZ" dirty="0" smtClean="0">
                <a:effectLst/>
                <a:latin typeface="+mn-lt"/>
              </a:rPr>
              <a:t> a patrových oblouků tak, aby se do tamponu nasálo dostatečné množství slizničního sekretu.</a:t>
            </a:r>
          </a:p>
          <a:p>
            <a:pPr lvl="1" eaLnBrk="1" hangingPunct="1">
              <a:defRPr/>
            </a:pPr>
            <a:r>
              <a:rPr lang="cs-CZ" dirty="0" smtClean="0">
                <a:effectLst/>
                <a:latin typeface="+mn-lt"/>
              </a:rPr>
              <a:t>Současně se provede </a:t>
            </a: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výtěr ze zadní stěny faryngu</a:t>
            </a:r>
            <a:r>
              <a:rPr lang="cs-CZ" dirty="0" smtClean="0">
                <a:effectLst/>
                <a:latin typeface="+mn-lt"/>
              </a:rPr>
              <a:t>.</a:t>
            </a:r>
          </a:p>
          <a:p>
            <a:pPr lvl="1" eaLnBrk="1" hangingPunct="1">
              <a:defRPr/>
            </a:pPr>
            <a:r>
              <a:rPr lang="cs-CZ" dirty="0" smtClean="0">
                <a:effectLst/>
                <a:latin typeface="+mn-lt"/>
              </a:rPr>
              <a:t>Tampon se </a:t>
            </a:r>
            <a:r>
              <a:rPr lang="cs-CZ" b="1" dirty="0" smtClean="0">
                <a:solidFill>
                  <a:schemeClr val="accent1"/>
                </a:solidFill>
                <a:effectLst/>
                <a:latin typeface="+mn-lt"/>
              </a:rPr>
              <a:t>opatrně vyjme</a:t>
            </a:r>
            <a:r>
              <a:rPr lang="cs-CZ" dirty="0" smtClean="0">
                <a:effectLst/>
                <a:latin typeface="+mn-lt"/>
              </a:rPr>
              <a:t>, aby se zabránilo jeho kontaminaci, a vloží se do sterilního obalu, nejlépe s transportním médiem.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820150" cy="12192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Výtěr z nosohltanu („pertussoidní“ syndrom, podezření na dávivý kašel)</a:t>
            </a:r>
            <a:endParaRPr lang="en-US" dirty="0" smtClean="0">
              <a:effectLst/>
              <a:latin typeface="+mn-lt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915400" cy="55626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Odběrový materiál:</a:t>
            </a:r>
            <a:r>
              <a:rPr lang="cs-CZ" sz="2800" dirty="0" smtClean="0">
                <a:effectLst/>
                <a:latin typeface="+mn-lt"/>
              </a:rPr>
              <a:t> Tampon </a:t>
            </a:r>
            <a:r>
              <a:rPr lang="cs-CZ" sz="2800" b="1" dirty="0" smtClean="0">
                <a:solidFill>
                  <a:schemeClr val="accent1"/>
                </a:solidFill>
                <a:effectLst/>
                <a:latin typeface="+mn-lt"/>
              </a:rPr>
              <a:t>na drátu</a:t>
            </a:r>
            <a:r>
              <a:rPr lang="cs-CZ" sz="2800" dirty="0" smtClean="0">
                <a:effectLst/>
                <a:latin typeface="+mn-lt"/>
              </a:rPr>
              <a:t>; na bordetely nutno ihned naočkovat na speciální kultivační půdu, na hemofily stačí zaslat v transportní půdě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Způsob odběru:</a:t>
            </a:r>
            <a:r>
              <a:rPr lang="cs-CZ" sz="2800" dirty="0" smtClean="0">
                <a:effectLst/>
                <a:latin typeface="+mn-lt"/>
              </a:rPr>
              <a:t> Koncová část (asi 3 až 4 cm) tamponu na drátě se ohne o hranu odběrové zkumavky do úhlu 90°, zavede se ústní dutinou za patrové oblouky k zadní stěně nasopharyngu, aniž by došlo k dotyku se sliznicí dutiny ústní nebo tonsil. Krouživým, vějířovitým pohybem se provede stěr z faryngeální sliznice (tamponem vzhůru). 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Uchovávání:</a:t>
            </a:r>
            <a:r>
              <a:rPr lang="cs-CZ" sz="2800" dirty="0" smtClean="0">
                <a:effectLst/>
                <a:latin typeface="+mn-lt"/>
              </a:rPr>
              <a:t> Okamžitý transport do laboratoře.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Transport:</a:t>
            </a:r>
            <a:r>
              <a:rPr lang="cs-CZ" sz="2800" dirty="0" smtClean="0">
                <a:effectLst/>
                <a:latin typeface="+mn-lt"/>
              </a:rPr>
              <a:t> Do 2 hodin od odběru při pokojové teplotě.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7358063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Mikrobiologické vyšetřování u infekcí plic</a:t>
            </a:r>
            <a:endParaRPr lang="en-US" dirty="0" smtClean="0">
              <a:effectLst/>
              <a:latin typeface="+mn-lt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U klasických komunitních pneumonií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krev na hemokultivaci (hemokultura)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sputum – mikroskopické a základní kultivační vyšetření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sputum – kultivační průkaz </a:t>
            </a:r>
            <a:r>
              <a:rPr lang="cs-CZ" i="1" smtClean="0">
                <a:effectLst/>
                <a:latin typeface="+mn-lt"/>
              </a:rPr>
              <a:t>Legionella pneumophila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moč – průkaz antigenu </a:t>
            </a:r>
            <a:r>
              <a:rPr lang="cs-CZ" i="1" smtClean="0">
                <a:effectLst/>
                <a:latin typeface="+mn-lt"/>
              </a:rPr>
              <a:t>Legionella pneumophila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U atypických pneumonií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krev – sérologické vyšetření (průkaz protilátek)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hemokultura a sputum na bakteriologii (pro jistotu)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virologické vyšetření (sérologie, přímý průkaz)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>
                <a:effectLst/>
                <a:latin typeface="+mn-lt"/>
              </a:rPr>
              <a:t>sputum – přímý průkaz původce (EIA, PCR)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4484687" cy="762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Odběr sputa</a:t>
            </a:r>
            <a:endParaRPr lang="en-US" dirty="0" smtClean="0">
              <a:effectLst/>
              <a:latin typeface="+mn-lt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/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Odběrový materiál:</a:t>
            </a:r>
            <a:r>
              <a:rPr lang="cs-CZ" sz="2800" dirty="0" smtClean="0">
                <a:effectLst/>
                <a:latin typeface="+mn-lt"/>
              </a:rPr>
              <a:t> Sterilní průhledný kontejner z umělé hmoty se šroubovacím víčkem.</a:t>
            </a:r>
          </a:p>
          <a:p>
            <a:pPr eaLnBrk="1" hangingPunct="1"/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Způsob odběru:</a:t>
            </a:r>
          </a:p>
          <a:p>
            <a:pPr lvl="1" eaLnBrk="1" hangingPunct="1"/>
            <a:r>
              <a:rPr lang="cs-CZ" sz="2400" b="1" dirty="0" smtClean="0">
                <a:solidFill>
                  <a:schemeClr val="accent1"/>
                </a:solidFill>
                <a:effectLst/>
                <a:latin typeface="+mn-lt"/>
              </a:rPr>
              <a:t>Odběr se provádí vždy za dohledu sestry nebo lékaře.</a:t>
            </a:r>
          </a:p>
          <a:p>
            <a:pPr lvl="1" eaLnBrk="1" hangingPunct="1"/>
            <a:r>
              <a:rPr lang="cs-CZ" sz="2400" dirty="0" smtClean="0">
                <a:effectLst/>
                <a:latin typeface="+mn-lt"/>
              </a:rPr>
              <a:t>Pacient si vypláchne ústa a vykloktá vodou (omezení kontaminace ústními bakteriemi)</a:t>
            </a:r>
          </a:p>
          <a:p>
            <a:pPr lvl="1" eaLnBrk="1" hangingPunct="1"/>
            <a:r>
              <a:rPr lang="cs-CZ" sz="2400" b="1" dirty="0" smtClean="0">
                <a:solidFill>
                  <a:schemeClr val="accent1"/>
                </a:solidFill>
                <a:effectLst/>
                <a:latin typeface="+mn-lt"/>
              </a:rPr>
              <a:t>Poté pacient zhluboka zakašle tak, aby vykašlal sekret z dolních dýchacích cest, nikoliv sliny či sekret z nosohltanu</a:t>
            </a:r>
            <a:r>
              <a:rPr lang="cs-CZ" sz="2400" dirty="0" smtClean="0">
                <a:effectLst/>
                <a:latin typeface="+mn-lt"/>
              </a:rPr>
              <a:t>.</a:t>
            </a:r>
          </a:p>
          <a:p>
            <a:pPr lvl="1" eaLnBrk="1" hangingPunct="1"/>
            <a:r>
              <a:rPr lang="cs-CZ" sz="2400" dirty="0" smtClean="0">
                <a:effectLst/>
                <a:latin typeface="+mn-lt"/>
              </a:rPr>
              <a:t>Takto získané sputum zachytí do sterilního kontejneru v objemu nejméně 1ml.</a:t>
            </a:r>
          </a:p>
          <a:p>
            <a:pPr eaLnBrk="1" hangingPunct="1"/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Uchovávání:</a:t>
            </a:r>
            <a:r>
              <a:rPr lang="cs-CZ" sz="2800" dirty="0" smtClean="0">
                <a:effectLst/>
                <a:latin typeface="+mn-lt"/>
              </a:rPr>
              <a:t> Do 24 hodin při chladničkové teplotě</a:t>
            </a:r>
          </a:p>
          <a:p>
            <a:pPr eaLnBrk="1" hangingPunct="1"/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Transport:</a:t>
            </a:r>
            <a:r>
              <a:rPr lang="cs-CZ" sz="2800" dirty="0" smtClean="0">
                <a:effectLst/>
                <a:latin typeface="+mn-lt"/>
              </a:rPr>
              <a:t> Do 2 hodin při pokojové teplotě.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Rozdělení dýchacích infekcí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143000"/>
            <a:ext cx="4572000" cy="5715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HCD a přilehlé orgány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infekce nosu a nosohltanu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infekce ústní části hltanu (faryngu) včetně mandlí</a:t>
            </a:r>
          </a:p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infekce vedlejších dutin nosních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většinou se sem přiřazují z anatomických důvodů také infekce středního ucha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572000" y="1219200"/>
            <a:ext cx="45720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DCD a plíce: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infekce příklopky hrtanové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Infekce hrtanu (laryngu) a průdušnice (trachey)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infekce bronchů (průdušek)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infekce bronchiolů (průdušinek)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infekce plic</a:t>
            </a:r>
            <a:endParaRPr lang="en-US" dirty="0" smtClean="0"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0"/>
            <a:ext cx="9001125" cy="1000125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Co napsat na žádanku o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00125"/>
            <a:ext cx="9144000" cy="585787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effectLst/>
                <a:latin typeface="+mn-lt"/>
              </a:rPr>
              <a:t>Kromě vyplnění obvyklých polí (jméno, číslo pojištěnce…) je důležité pole požadavku, co má být vyšetřeno.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Příklady formulací na žádance:</a:t>
            </a:r>
          </a:p>
          <a:p>
            <a:pPr lvl="1" eaLnBrk="1" hangingPunct="1">
              <a:defRPr/>
            </a:pP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Výtěr z krku na bakteriologii</a:t>
            </a:r>
          </a:p>
          <a:p>
            <a:pPr lvl="1" eaLnBrk="1" hangingPunct="1">
              <a:defRPr/>
            </a:pP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Punktát čelní dutiny na bakteriologii + kvasinky</a:t>
            </a:r>
          </a:p>
          <a:p>
            <a:pPr lvl="1" eaLnBrk="1" hangingPunct="1">
              <a:defRPr/>
            </a:pP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Krev na serologii původců atypických pneumonií</a:t>
            </a:r>
          </a:p>
          <a:p>
            <a:pPr lvl="1" eaLnBrk="1" hangingPunct="1">
              <a:defRPr/>
            </a:pP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Sputum na bakteriologii</a:t>
            </a:r>
          </a:p>
          <a:p>
            <a:pPr lvl="1" eaLnBrk="1" hangingPunct="1">
              <a:defRPr/>
            </a:pP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Sputum na TBC (kultivace + PCR)</a:t>
            </a:r>
          </a:p>
          <a:p>
            <a:pPr lvl="1" eaLnBrk="1" hangingPunct="1">
              <a:defRPr/>
            </a:pP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Hemokultura č. II z periferie</a:t>
            </a:r>
          </a:p>
          <a:p>
            <a:pPr lvl="1" eaLnBrk="1" hangingPunct="1">
              <a:defRPr/>
            </a:pPr>
            <a:r>
              <a:rPr lang="cs-CZ" dirty="0" smtClean="0">
                <a:solidFill>
                  <a:schemeClr val="accent1"/>
                </a:solidFill>
                <a:effectLst/>
                <a:latin typeface="+mn-lt"/>
              </a:rPr>
              <a:t>BAL na </a:t>
            </a:r>
            <a:r>
              <a:rPr lang="cs-CZ" i="1" dirty="0" smtClean="0">
                <a:solidFill>
                  <a:schemeClr val="accent1"/>
                </a:solidFill>
                <a:effectLst/>
                <a:latin typeface="+mn-lt"/>
              </a:rPr>
              <a:t>Pneumocystis jirovecii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643966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Co se se vzorky děje v laboratoři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143000"/>
            <a:ext cx="8348690" cy="5410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Většina výtěrů se kultivuje na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krevním agaru</a:t>
            </a:r>
            <a:r>
              <a:rPr lang="cs-CZ" sz="2800" dirty="0" smtClean="0">
                <a:effectLst/>
                <a:latin typeface="+mn-lt"/>
              </a:rPr>
              <a:t>. Na ten se umisťují disky, jejichž cílem je odclonit běžnou flóru a umožnit záchyt patogenů. Kvůli hemofilovi, který na KA roste jen v přítomnosti např. zlatého stafylokoka, se na agar očkuje stafylokoková čára</a:t>
            </a:r>
          </a:p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U sput apod. se také provádí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mikroskopie</a:t>
            </a:r>
          </a:p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Kromě KA se užívají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další půdy</a:t>
            </a:r>
            <a:r>
              <a:rPr lang="cs-CZ" sz="2800" dirty="0" smtClean="0">
                <a:effectLst/>
                <a:latin typeface="+mn-lt"/>
              </a:rPr>
              <a:t>, např. Endova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Virologické vzorky</a:t>
            </a:r>
            <a:r>
              <a:rPr lang="cs-CZ" sz="2800" dirty="0" smtClean="0">
                <a:effectLst/>
                <a:latin typeface="+mn-lt"/>
              </a:rPr>
              <a:t> se izolují na vajíčkách či tkáňových kulturách, nebo se hledá antigen</a:t>
            </a:r>
          </a:p>
          <a:p>
            <a:pPr eaLnBrk="1" hangingPunct="1">
              <a:defRPr/>
            </a:pPr>
            <a:r>
              <a:rPr lang="cs-CZ" sz="2800" dirty="0" smtClean="0">
                <a:effectLst/>
                <a:latin typeface="+mn-lt"/>
              </a:rPr>
              <a:t>V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serologických vzorcích</a:t>
            </a:r>
            <a:r>
              <a:rPr lang="cs-CZ" sz="2800" dirty="0" smtClean="0">
                <a:effectLst/>
                <a:latin typeface="+mn-lt"/>
              </a:rPr>
              <a:t> se hledají protilátky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Kultivační výsledek výtěru z krku s běžnou flórou</a:t>
            </a:r>
          </a:p>
        </p:txBody>
      </p:sp>
      <p:pic>
        <p:nvPicPr>
          <p:cNvPr id="73731" name="Picture 3" descr="Klin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5257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2" name="Picture 4" descr="Klin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35575" y="2438400"/>
            <a:ext cx="390842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3" name="Oval 6"/>
          <p:cNvSpPr>
            <a:spLocks noChangeArrowheads="1"/>
          </p:cNvSpPr>
          <p:nvPr/>
        </p:nvSpPr>
        <p:spPr bwMode="auto">
          <a:xfrm>
            <a:off x="6096000" y="5486400"/>
            <a:ext cx="2057400" cy="1143000"/>
          </a:xfrm>
          <a:prstGeom prst="ellipse">
            <a:avLst/>
          </a:prstGeom>
          <a:noFill/>
          <a:ln w="57150">
            <a:solidFill>
              <a:srgbClr val="66FF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3734" name="Oval 7"/>
          <p:cNvSpPr>
            <a:spLocks noChangeArrowheads="1"/>
          </p:cNvSpPr>
          <p:nvPr/>
        </p:nvSpPr>
        <p:spPr bwMode="auto">
          <a:xfrm>
            <a:off x="6248400" y="2819400"/>
            <a:ext cx="2057400" cy="1143000"/>
          </a:xfrm>
          <a:prstGeom prst="ellipse">
            <a:avLst/>
          </a:prstGeom>
          <a:noFill/>
          <a:ln w="57150">
            <a:solidFill>
              <a:srgbClr val="66FF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3735" name="Line 8"/>
          <p:cNvSpPr>
            <a:spLocks noChangeShapeType="1"/>
          </p:cNvSpPr>
          <p:nvPr/>
        </p:nvSpPr>
        <p:spPr bwMode="auto">
          <a:xfrm flipH="1" flipV="1">
            <a:off x="6096000" y="1828800"/>
            <a:ext cx="0" cy="411480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3736" name="Line 9"/>
          <p:cNvSpPr>
            <a:spLocks noChangeShapeType="1"/>
          </p:cNvSpPr>
          <p:nvPr/>
        </p:nvSpPr>
        <p:spPr bwMode="auto">
          <a:xfrm flipH="1" flipV="1">
            <a:off x="6096000" y="1828800"/>
            <a:ext cx="457200" cy="106680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3737" name="Text Box 5"/>
          <p:cNvSpPr txBox="1">
            <a:spLocks noChangeArrowheads="1"/>
          </p:cNvSpPr>
          <p:nvPr/>
        </p:nvSpPr>
        <p:spPr bwMode="auto">
          <a:xfrm>
            <a:off x="5486400" y="1447800"/>
            <a:ext cx="335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0" dirty="0"/>
              <a:t>V těchto místech pátráme po hemofilech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0" y="6400800"/>
            <a:ext cx="1295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200" b="0"/>
              <a:t>Foto: archiv MÚ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54102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Co je potřeba vědět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Na průvodku</a:t>
            </a:r>
            <a:r>
              <a:rPr lang="cs-CZ" dirty="0" smtClean="0">
                <a:effectLst/>
                <a:latin typeface="+mn-lt"/>
              </a:rPr>
              <a:t> je nutno uvést, o jaký vzorek jde, jaké vyšetření je požadováno, a případně další podstatné údaje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</a:rPr>
              <a:t>Mikrobiolog má právo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</a:rPr>
              <a:t>odmítnout špatně odebraný vzorek sputa</a:t>
            </a:r>
            <a:r>
              <a:rPr lang="cs-CZ" dirty="0" smtClean="0">
                <a:effectLst/>
                <a:latin typeface="+mn-lt"/>
              </a:rPr>
              <a:t> (nehnisavý, neobsahuje leukocyty, jen epitelie </a:t>
            </a:r>
            <a:r>
              <a:rPr lang="cs-CZ" dirty="0" smtClean="0">
                <a:effectLst/>
                <a:latin typeface="+mn-lt"/>
                <a:sym typeface="Wingdings" pitchFamily="2" charset="2"/>
              </a:rPr>
              <a:t> jsou to sliny!!!)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2"/>
                </a:solidFill>
                <a:effectLst/>
                <a:latin typeface="+mn-lt"/>
                <a:sym typeface="Wingdings" pitchFamily="2" charset="2"/>
              </a:rPr>
              <a:t>Kultivace tuberkulózy</a:t>
            </a:r>
            <a:r>
              <a:rPr lang="cs-CZ" dirty="0" smtClean="0">
                <a:effectLst/>
                <a:latin typeface="+mn-lt"/>
                <a:sym typeface="Wingdings" pitchFamily="2" charset="2"/>
              </a:rPr>
              <a:t> trvá několik týdnů, stejně tak kultivace některých hub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effectLst/>
                <a:latin typeface="+mn-lt"/>
                <a:sym typeface="Wingdings" pitchFamily="2" charset="2"/>
              </a:rPr>
              <a:t>U </a:t>
            </a:r>
            <a:r>
              <a:rPr lang="cs-CZ" b="1" dirty="0" smtClean="0">
                <a:solidFill>
                  <a:schemeClr val="tx2"/>
                </a:solidFill>
                <a:effectLst/>
                <a:latin typeface="+mn-lt"/>
                <a:sym typeface="Wingdings" pitchFamily="2" charset="2"/>
              </a:rPr>
              <a:t>virologie a průkazů různých antigenů</a:t>
            </a:r>
            <a:r>
              <a:rPr lang="cs-CZ" dirty="0" smtClean="0">
                <a:effectLst/>
                <a:latin typeface="+mn-lt"/>
                <a:sym typeface="Wingdings" pitchFamily="2" charset="2"/>
              </a:rPr>
              <a:t> závisí rychlost vyšetření hlavně na organizaci práce</a:t>
            </a:r>
            <a:endParaRPr lang="cs-CZ" dirty="0" smtClean="0"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8170863" cy="1447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5400" dirty="0" smtClean="0">
                <a:latin typeface="+mn-lt"/>
              </a:rPr>
              <a:t>Mikrobiologický pohled na infekce trávicího systému</a:t>
            </a:r>
            <a:endParaRPr lang="cs-CZ" altLang="cs-CZ" sz="4400" dirty="0" smtClean="0"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59338" y="2060575"/>
            <a:ext cx="4284662" cy="446405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3600" dirty="0" smtClean="0"/>
              <a:t>Téma 7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3600" dirty="0" smtClean="0"/>
              <a:t>Ondřej Zahradníček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3600" b="1" dirty="0" smtClean="0">
                <a:solidFill>
                  <a:schemeClr val="accent1"/>
                </a:solidFill>
              </a:rPr>
              <a:t>S využitím částí prezentace doc. </a:t>
            </a:r>
            <a:r>
              <a:rPr lang="cs-CZ" altLang="cs-CZ" sz="3600" b="1" dirty="0" err="1" smtClean="0">
                <a:solidFill>
                  <a:schemeClr val="accent1"/>
                </a:solidFill>
              </a:rPr>
              <a:t>Woznicové</a:t>
            </a:r>
            <a:endParaRPr lang="cs-CZ" altLang="cs-CZ" sz="3600" b="1" dirty="0" smtClean="0">
              <a:solidFill>
                <a:schemeClr val="accent1"/>
              </a:solidFill>
            </a:endParaRPr>
          </a:p>
        </p:txBody>
      </p:sp>
      <p:pic>
        <p:nvPicPr>
          <p:cNvPr id="5124" name="Picture 6" descr="Průniky 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28775"/>
            <a:ext cx="4322763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22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208963" cy="744537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+mn-lt"/>
              </a:rPr>
              <a:t>Význam infekcí trávicích cest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964612" cy="5805487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2800" smtClean="0"/>
              <a:t>Trávicí trakt obsahuje </a:t>
            </a:r>
            <a:r>
              <a:rPr lang="cs-CZ" altLang="cs-CZ" sz="2800" b="1" smtClean="0">
                <a:solidFill>
                  <a:schemeClr val="tx2"/>
                </a:solidFill>
              </a:rPr>
              <a:t>významné množství mikrobů i za fyziologických okolností</a:t>
            </a:r>
            <a:r>
              <a:rPr lang="cs-CZ" altLang="cs-CZ" sz="2800" smtClean="0"/>
              <a:t>. Tyto mikroby mají velký význam – viz dále</a:t>
            </a:r>
          </a:p>
          <a:p>
            <a:pPr eaLnBrk="1" hangingPunct="1"/>
            <a:r>
              <a:rPr lang="cs-CZ" altLang="cs-CZ" sz="2800" smtClean="0"/>
              <a:t>Co se týče infekcí, mnohé jsou přenášeny </a:t>
            </a:r>
            <a:r>
              <a:rPr lang="cs-CZ" altLang="cs-CZ" sz="2800" b="1" smtClean="0">
                <a:solidFill>
                  <a:schemeClr val="tx2"/>
                </a:solidFill>
              </a:rPr>
              <a:t>kontaminovanými potravinami a vodou</a:t>
            </a:r>
          </a:p>
          <a:p>
            <a:pPr eaLnBrk="1" hangingPunct="1"/>
            <a:r>
              <a:rPr lang="cs-CZ" altLang="cs-CZ" sz="2800" smtClean="0"/>
              <a:t>Nepříjemné, </a:t>
            </a:r>
            <a:r>
              <a:rPr lang="cs-CZ" altLang="cs-CZ" sz="2800" b="1" smtClean="0">
                <a:solidFill>
                  <a:schemeClr val="tx2"/>
                </a:solidFill>
              </a:rPr>
              <a:t>ekonomické ztráty</a:t>
            </a:r>
            <a:r>
              <a:rPr lang="cs-CZ" altLang="cs-CZ" sz="2800" smtClean="0"/>
              <a:t> nejen při infekci, ale i při kontaktu s infekcí</a:t>
            </a:r>
          </a:p>
          <a:p>
            <a:pPr eaLnBrk="1" hangingPunct="1"/>
            <a:r>
              <a:rPr lang="cs-CZ" altLang="cs-CZ" sz="2800" smtClean="0"/>
              <a:t>Pro jejich předcházení je zásadní </a:t>
            </a:r>
            <a:r>
              <a:rPr lang="cs-CZ" altLang="cs-CZ" sz="2800" b="1" smtClean="0">
                <a:solidFill>
                  <a:schemeClr val="tx2"/>
                </a:solidFill>
              </a:rPr>
              <a:t>hygiena</a:t>
            </a:r>
            <a:r>
              <a:rPr lang="cs-CZ" altLang="cs-CZ" sz="2800" smtClean="0"/>
              <a:t> v </a:t>
            </a:r>
            <a:r>
              <a:rPr lang="cs-CZ" altLang="cs-CZ" sz="2800" b="1" smtClean="0">
                <a:solidFill>
                  <a:schemeClr val="tx2"/>
                </a:solidFill>
              </a:rPr>
              <a:t>potravinářských výrobnách</a:t>
            </a:r>
            <a:r>
              <a:rPr lang="cs-CZ" altLang="cs-CZ" sz="2800" smtClean="0"/>
              <a:t> a provozovnách a ochrana </a:t>
            </a:r>
            <a:r>
              <a:rPr lang="cs-CZ" altLang="cs-CZ" sz="2800" b="1" smtClean="0">
                <a:solidFill>
                  <a:schemeClr val="tx2"/>
                </a:solidFill>
              </a:rPr>
              <a:t>vodních zdrojů</a:t>
            </a:r>
          </a:p>
          <a:p>
            <a:pPr eaLnBrk="1" hangingPunct="1"/>
            <a:r>
              <a:rPr lang="cs-CZ" altLang="cs-CZ" sz="2800" smtClean="0"/>
              <a:t>Důležitá je také </a:t>
            </a:r>
            <a:r>
              <a:rPr lang="cs-CZ" altLang="cs-CZ" sz="2800" b="1" smtClean="0">
                <a:solidFill>
                  <a:schemeClr val="tx2"/>
                </a:solidFill>
              </a:rPr>
              <a:t>osobní hygiena</a:t>
            </a:r>
            <a:r>
              <a:rPr lang="cs-CZ" altLang="cs-CZ" sz="2800" smtClean="0"/>
              <a:t> včetně hygieny dutiny ústní</a:t>
            </a:r>
            <a:endParaRPr lang="cs-CZ" altLang="cs-CZ" sz="2800" b="1" smtClean="0">
              <a:solidFill>
                <a:schemeClr val="tx2"/>
              </a:solidFill>
            </a:endParaRPr>
          </a:p>
          <a:p>
            <a:pPr eaLnBrk="1" hangingPunct="1"/>
            <a:r>
              <a:rPr lang="cs-CZ" altLang="cs-CZ" sz="2800" smtClean="0"/>
              <a:t>V léčbě </a:t>
            </a:r>
            <a:r>
              <a:rPr lang="cs-CZ" altLang="cs-CZ" sz="2800" b="1" smtClean="0">
                <a:solidFill>
                  <a:schemeClr val="tx2"/>
                </a:solidFill>
              </a:rPr>
              <a:t>jen výjimečné použití antibiotik, </a:t>
            </a:r>
            <a:r>
              <a:rPr lang="cs-CZ" altLang="cs-CZ" sz="2800" smtClean="0"/>
              <a:t>hlavně kvůli nežádoucímu</a:t>
            </a:r>
            <a:r>
              <a:rPr lang="cs-CZ" altLang="cs-CZ" sz="2800" b="1" smtClean="0">
                <a:solidFill>
                  <a:schemeClr val="tx2"/>
                </a:solidFill>
              </a:rPr>
              <a:t> biologickému účinku na střevní mikrobiom</a:t>
            </a:r>
          </a:p>
        </p:txBody>
      </p:sp>
    </p:spTree>
    <p:extLst>
      <p:ext uri="{BB962C8B-B14F-4D97-AF65-F5344CB8AC3E}">
        <p14:creationId xmlns:p14="http://schemas.microsoft.com/office/powerpoint/2010/main" val="31607936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596064" cy="764704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Normální osídlení trávicích cest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Rty</a:t>
            </a:r>
            <a:r>
              <a:rPr lang="cs-CZ" altLang="cs-CZ" sz="2800" smtClean="0"/>
              <a:t> znamenají přechod kožní a ústní flóry, tj. nacházíme směs zástupců obou typů mikroflóry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Ústní dutina</a:t>
            </a:r>
            <a:r>
              <a:rPr lang="cs-CZ" altLang="cs-CZ" sz="2800" smtClean="0"/>
              <a:t> bude rozebrána v dalším textu.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Hltan</a:t>
            </a:r>
            <a:r>
              <a:rPr lang="cs-CZ" altLang="cs-CZ" sz="2800" smtClean="0"/>
              <a:t> byl probrán v rámci dýchacích cest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Jícen a žaludek</a:t>
            </a:r>
            <a:r>
              <a:rPr lang="cs-CZ" altLang="cs-CZ" sz="2800" smtClean="0"/>
              <a:t> jsou za normálních okolností bez většího množství mikrobů (u jícnu jde o rychlý průchod potravy, u žaludku hlavně o nízké pH, které mikrobům dlouhodobé usazení v žaludku neumožňuje)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V tenkém a zejména tlustém střevě</a:t>
            </a:r>
            <a:r>
              <a:rPr lang="cs-CZ" altLang="cs-CZ" sz="2800" smtClean="0"/>
              <a:t> nacházíme velké množství mikrobů – střevní mikrobiom, který představuje nejpočetnější společenství mikrobů v lidském těle vůbec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Řitní kanál</a:t>
            </a:r>
            <a:r>
              <a:rPr lang="cs-CZ" altLang="cs-CZ" sz="2800" smtClean="0"/>
              <a:t> je opět místem přechodu střeva a kůže s výskytem jak střevních, tak kožních mikrobů</a:t>
            </a:r>
          </a:p>
        </p:txBody>
      </p:sp>
    </p:spTree>
    <p:extLst>
      <p:ext uri="{BB962C8B-B14F-4D97-AF65-F5344CB8AC3E}">
        <p14:creationId xmlns:p14="http://schemas.microsoft.com/office/powerpoint/2010/main" val="3291081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134350" cy="8366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Normální situace v ústní dutině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5175"/>
            <a:ext cx="9144000" cy="60928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smtClean="0"/>
              <a:t>Mikrobiom dutiny ústní zahrnuje podle některých odhadů asi 700 druhů bakterií. Tyto bakterie zde žijí ve formě </a:t>
            </a:r>
            <a:r>
              <a:rPr lang="cs-CZ" altLang="cs-CZ" sz="2800" b="1" smtClean="0">
                <a:solidFill>
                  <a:schemeClr val="tx2"/>
                </a:solidFill>
              </a:rPr>
              <a:t>biofilmu. </a:t>
            </a:r>
            <a:r>
              <a:rPr lang="cs-CZ" altLang="cs-CZ" sz="2800" smtClean="0"/>
              <a:t>Jde o vícedruhový strukturovaný biofilm, ve kterém např. anaeroby jsou přítomny ve větší hloubce než aerobní bakterie</a:t>
            </a:r>
          </a:p>
          <a:p>
            <a:pPr eaLnBrk="1" hangingPunct="1"/>
            <a:r>
              <a:rPr lang="cs-CZ" altLang="cs-CZ" sz="2800" smtClean="0"/>
              <a:t>Při kultivaci nacházíme </a:t>
            </a:r>
            <a:r>
              <a:rPr lang="cs-CZ" altLang="cs-CZ" sz="2800" b="1" smtClean="0">
                <a:solidFill>
                  <a:schemeClr val="tx2"/>
                </a:solidFill>
              </a:rPr>
              <a:t>tytéž bakterie jako v hltanu, ale v jiných poměrech</a:t>
            </a:r>
            <a:r>
              <a:rPr lang="cs-CZ" altLang="cs-CZ" sz="2800" smtClean="0"/>
              <a:t>. Více je tzv. ústních streptokoků, méně neisserií. </a:t>
            </a:r>
            <a:r>
              <a:rPr lang="cs-CZ" altLang="cs-CZ" sz="2800" b="1" smtClean="0">
                <a:solidFill>
                  <a:schemeClr val="tx2"/>
                </a:solidFill>
              </a:rPr>
              <a:t>Mnoho bakterií ale nevykultivujeme</a:t>
            </a:r>
            <a:r>
              <a:rPr lang="cs-CZ" altLang="cs-CZ" sz="2800" smtClean="0"/>
              <a:t> (anaeroby, spirochety). Další se vyskytují jen u někoho (hemofily, malá množství pneumokoků a podobně)</a:t>
            </a:r>
          </a:p>
          <a:p>
            <a:pPr eaLnBrk="1" hangingPunct="1"/>
            <a:r>
              <a:rPr lang="cs-CZ" altLang="cs-CZ" sz="2800" smtClean="0"/>
              <a:t>Kromě bakterií mají význam i buňky hostitele. To celé vytváří </a:t>
            </a:r>
            <a:r>
              <a:rPr lang="cs-CZ" altLang="cs-CZ" sz="2800" b="1" smtClean="0">
                <a:solidFill>
                  <a:schemeClr val="tx2"/>
                </a:solidFill>
              </a:rPr>
              <a:t>složitý ekosystém</a:t>
            </a:r>
            <a:r>
              <a:rPr lang="cs-CZ" altLang="cs-CZ" sz="2800" smtClean="0"/>
              <a:t>, složený z různých druhů bakterií, usazených materiálů, lidských buněk a dalších složek. Význam má mj. i tvorba slin.</a:t>
            </a:r>
          </a:p>
        </p:txBody>
      </p:sp>
    </p:spTree>
    <p:extLst>
      <p:ext uri="{BB962C8B-B14F-4D97-AF65-F5344CB8AC3E}">
        <p14:creationId xmlns:p14="http://schemas.microsoft.com/office/powerpoint/2010/main" val="41436152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83084"/>
            <a:ext cx="7239000" cy="6858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altLang="cs-CZ" sz="4400" dirty="0" err="1" smtClean="0">
                <a:latin typeface="+mn-lt"/>
              </a:rPr>
              <a:t>Biofilm</a:t>
            </a:r>
            <a:r>
              <a:rPr lang="cs-CZ" altLang="cs-CZ" sz="4400" dirty="0" smtClean="0">
                <a:latin typeface="+mn-lt"/>
              </a:rPr>
              <a:t> dutiny ústní 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765175"/>
            <a:ext cx="8893175" cy="60928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sz="3200" smtClean="0"/>
              <a:t>Je to přilnavá vrstva. Obsahuje </a:t>
            </a:r>
            <a:r>
              <a:rPr lang="cs-CZ" altLang="cs-CZ" sz="3200" b="1" smtClean="0">
                <a:solidFill>
                  <a:schemeClr val="tx2"/>
                </a:solidFill>
              </a:rPr>
              <a:t>živé i mrtvé bakterie, jejich produkty a složky hostitele (ze slin)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3200" smtClean="0"/>
              <a:t>Nedá se opláchnout, </a:t>
            </a:r>
            <a:r>
              <a:rPr lang="cs-CZ" altLang="cs-CZ" sz="3200" b="1" smtClean="0">
                <a:solidFill>
                  <a:schemeClr val="tx2"/>
                </a:solidFill>
              </a:rPr>
              <a:t>odstranit ho lze pouze mechanicky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3200" smtClean="0"/>
              <a:t>Nejčastěji zastoupeným rodem je </a:t>
            </a:r>
            <a:r>
              <a:rPr lang="cs-CZ" altLang="cs-CZ" sz="3200" b="1" i="1" smtClean="0">
                <a:solidFill>
                  <a:schemeClr val="tx2"/>
                </a:solidFill>
              </a:rPr>
              <a:t>Actinomyces</a:t>
            </a:r>
            <a:r>
              <a:rPr lang="cs-CZ" altLang="cs-CZ" sz="3200" b="1" smtClean="0">
                <a:solidFill>
                  <a:schemeClr val="tx2"/>
                </a:solidFill>
              </a:rPr>
              <a:t> sp.</a:t>
            </a:r>
            <a:r>
              <a:rPr lang="cs-CZ" altLang="cs-CZ" sz="3200" smtClean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3200" smtClean="0"/>
              <a:t>Podle lokalizace se dělí na dva podtypy: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800" b="1" smtClean="0">
                <a:solidFill>
                  <a:schemeClr val="accent1"/>
                </a:solidFill>
              </a:rPr>
              <a:t>Supragingivální plak</a:t>
            </a:r>
            <a:r>
              <a:rPr lang="cs-CZ" altLang="cs-CZ" sz="2800" smtClean="0"/>
              <a:t> (přímo na zubu – významně vyšší množství některých aktinomycet, neisserií, streptokoků)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800" b="1" smtClean="0">
                <a:solidFill>
                  <a:schemeClr val="accent1"/>
                </a:solidFill>
              </a:rPr>
              <a:t>Subgingivální plak</a:t>
            </a:r>
            <a:r>
              <a:rPr lang="cs-CZ" altLang="cs-CZ" sz="2800" smtClean="0"/>
              <a:t> (v tzv. dásňovém žlábku – významně vyšší množství prevotel, </a:t>
            </a:r>
            <a:r>
              <a:rPr lang="cs-CZ" altLang="cs-CZ" sz="2800" i="1" smtClean="0"/>
              <a:t>Tannerella forsythia</a:t>
            </a:r>
            <a:r>
              <a:rPr lang="cs-CZ" altLang="cs-CZ" sz="2800" smtClean="0"/>
              <a:t> a </a:t>
            </a:r>
            <a:r>
              <a:rPr lang="cs-CZ" altLang="cs-CZ" sz="2800" i="1" smtClean="0"/>
              <a:t>P. gingivalis</a:t>
            </a:r>
            <a:r>
              <a:rPr lang="cs-CZ" altLang="cs-CZ" sz="2800" smtClean="0"/>
              <a:t>)</a:t>
            </a:r>
            <a:endParaRPr lang="cs-CZ" altLang="cs-CZ" sz="3200" b="1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3466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45299"/>
            <a:ext cx="7239000" cy="6858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altLang="cs-CZ" sz="4400" dirty="0" err="1" smtClean="0">
                <a:latin typeface="+mn-lt"/>
              </a:rPr>
              <a:t>Biofilm</a:t>
            </a:r>
            <a:r>
              <a:rPr lang="cs-CZ" altLang="cs-CZ" sz="4400" dirty="0" smtClean="0">
                <a:latin typeface="+mn-lt"/>
              </a:rPr>
              <a:t> dutiny ústní II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765175"/>
            <a:ext cx="8893175" cy="60928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smtClean="0"/>
              <a:t>I když bakterie přítomné v biofilmu nejsou patogeny zvenčí, </a:t>
            </a:r>
            <a:r>
              <a:rPr lang="cs-CZ" altLang="cs-CZ" sz="2800" b="1" smtClean="0">
                <a:solidFill>
                  <a:schemeClr val="tx2"/>
                </a:solidFill>
              </a:rPr>
              <a:t>mohou škodit</a:t>
            </a:r>
            <a:endParaRPr lang="cs-CZ" altLang="cs-CZ" sz="2800" smtClean="0"/>
          </a:p>
          <a:p>
            <a:pPr eaLnBrk="1" hangingPunct="1">
              <a:lnSpc>
                <a:spcPct val="100000"/>
              </a:lnSpc>
            </a:pPr>
            <a:r>
              <a:rPr lang="cs-CZ" altLang="cs-CZ" sz="2800" smtClean="0"/>
              <a:t>K problémům dojde typicky tehdy, když se např. jedna složka přemnoží na úkor jiné – viz dále (zubní kaz, gingivitida, parodontitida)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smtClean="0"/>
              <a:t>Předpokládá se i </a:t>
            </a:r>
            <a:r>
              <a:rPr lang="cs-CZ" altLang="cs-CZ" sz="2800" b="1" smtClean="0">
                <a:solidFill>
                  <a:schemeClr val="tx2"/>
                </a:solidFill>
              </a:rPr>
              <a:t>vliv na některé nemoci mimo dutinu ústní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smtClean="0"/>
              <a:t>Biofilm také může zvápenatět – vzniká </a:t>
            </a:r>
            <a:r>
              <a:rPr lang="cs-CZ" altLang="cs-CZ" sz="2800" b="1" smtClean="0">
                <a:solidFill>
                  <a:schemeClr val="tx2"/>
                </a:solidFill>
              </a:rPr>
              <a:t>zubní kámen</a:t>
            </a:r>
          </a:p>
        </p:txBody>
      </p:sp>
    </p:spTree>
    <p:extLst>
      <p:ext uri="{BB962C8B-B14F-4D97-AF65-F5344CB8AC3E}">
        <p14:creationId xmlns:p14="http://schemas.microsoft.com/office/powerpoint/2010/main" val="4281779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062912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Není chřipka jako „chřipka“</a:t>
            </a:r>
            <a:endParaRPr lang="en-US" dirty="0" smtClean="0">
              <a:effectLst/>
              <a:latin typeface="+mn-lt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solidFill>
                  <a:schemeClr val="accent1"/>
                </a:solidFill>
                <a:effectLst/>
                <a:latin typeface="+mn-lt"/>
              </a:rPr>
              <a:t>Většina běžných akutních onemocnění dýchacích cest probíhá jako rhinitidy, faryngitidy nebo smíšené rhinofaryngitidy (záněty nosu a hltanu).</a:t>
            </a:r>
            <a:r>
              <a:rPr lang="cs-CZ" sz="2800" dirty="0" smtClean="0">
                <a:effectLst/>
                <a:latin typeface="+mn-lt"/>
              </a:rPr>
              <a:t> Epidemiologové používají zkratku „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ARI“ – acute respiratory illness (akutní respirační onemocnění).</a:t>
            </a:r>
            <a:r>
              <a:rPr lang="cs-CZ" sz="2800" dirty="0" smtClean="0">
                <a:effectLst/>
                <a:latin typeface="+mn-lt"/>
              </a:rPr>
              <a:t> Lidé často mluví o „chřipce“, ale o tu tady nejde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chemeClr val="accent1"/>
                </a:solidFill>
                <a:effectLst/>
                <a:latin typeface="+mn-lt"/>
              </a:rPr>
              <a:t>Pravá chřipka sice postihuje dýchací cesty, ale spíše dolní, projevuje se suchým kašlem a také celkovými příznaky (schvácenost, horečka). Podobně se ovšem mohou projevovat i například tzv. parachřipky.</a:t>
            </a:r>
            <a:r>
              <a:rPr lang="cs-CZ" sz="2800" dirty="0" smtClean="0">
                <a:effectLst/>
                <a:latin typeface="+mn-lt"/>
              </a:rPr>
              <a:t> Epidemiologové tady používají zkratku </a:t>
            </a: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„ILI“ (influenza-like illness, chřipce podobná onemocnění).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effectLst/>
                <a:latin typeface="+mn-lt"/>
              </a:rPr>
              <a:t>.</a:t>
            </a:r>
            <a:endParaRPr lang="en-US" sz="2800" dirty="0" smtClean="0"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-11405"/>
            <a:ext cx="7912100" cy="8382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Mikroskopie orálního </a:t>
            </a:r>
            <a:r>
              <a:rPr lang="cs-CZ" sz="4400" dirty="0" err="1" smtClean="0">
                <a:latin typeface="+mn-lt"/>
              </a:rPr>
              <a:t>biofilmu</a:t>
            </a:r>
            <a:endParaRPr lang="cs-CZ" sz="4400" dirty="0" smtClean="0">
              <a:latin typeface="+mn-lt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765175"/>
            <a:ext cx="8105775" cy="4895850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V preparátech barvených Gramem</a:t>
            </a:r>
            <a:r>
              <a:rPr lang="cs-CZ" altLang="cs-CZ" sz="3200" smtClean="0"/>
              <a:t> lze pozorovat shluky bakterií (G+ i  G- ) a případně buňky makroorganismu (epitelie apod.)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Jiná barvení, např. barvení alciánovou modří </a:t>
            </a:r>
            <a:r>
              <a:rPr lang="cs-CZ" altLang="cs-CZ" sz="3200" smtClean="0"/>
              <a:t>(na obrázku) umožňují i znázornění polysacharidového materiálu, tj. nebuněčné části biofilmu, buňky jsou zde znázorněny negativním barvením</a:t>
            </a:r>
          </a:p>
          <a:p>
            <a:pPr eaLnBrk="1" hangingPunct="1"/>
            <a:endParaRPr lang="cs-CZ" altLang="cs-CZ" sz="3200" smtClean="0">
              <a:solidFill>
                <a:schemeClr val="tx2"/>
              </a:solidFill>
            </a:endParaRPr>
          </a:p>
        </p:txBody>
      </p:sp>
      <p:pic>
        <p:nvPicPr>
          <p:cNvPr id="21508" name="Picture 4" descr="Alcian 02"/>
          <p:cNvPicPr>
            <a:picLocks noChangeAspect="1" noChangeArrowheads="1"/>
          </p:cNvPicPr>
          <p:nvPr/>
        </p:nvPicPr>
        <p:blipFill>
          <a:blip r:embed="rId3"/>
          <a:srcRect t="14096" b="40372"/>
          <a:stretch>
            <a:fillRect/>
          </a:stretch>
        </p:blipFill>
        <p:spPr bwMode="auto">
          <a:xfrm>
            <a:off x="4856163" y="4941888"/>
            <a:ext cx="4295775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3059113" y="6583363"/>
            <a:ext cx="1295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200">
                <a:latin typeface="Arial" charset="0"/>
              </a:rPr>
              <a:t>Foto: Archiv MÚ</a:t>
            </a:r>
          </a:p>
        </p:txBody>
      </p:sp>
    </p:spTree>
    <p:extLst>
      <p:ext uri="{BB962C8B-B14F-4D97-AF65-F5344CB8AC3E}">
        <p14:creationId xmlns:p14="http://schemas.microsoft.com/office/powerpoint/2010/main" val="11384036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260648"/>
            <a:ext cx="7494587" cy="762001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Plak na zubních náhradách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8027987" cy="525621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Odlišné a kolísavé složení</a:t>
            </a:r>
            <a:r>
              <a:rPr lang="cs-CZ" altLang="cs-CZ" sz="3200" smtClean="0"/>
              <a:t> oproti plaku na zubech</a:t>
            </a:r>
          </a:p>
          <a:p>
            <a:pPr eaLnBrk="1" hangingPunct="1"/>
            <a:r>
              <a:rPr lang="cs-CZ" altLang="cs-CZ" sz="3200" smtClean="0"/>
              <a:t>V oblastech dotýkajících se sliznice převládají </a:t>
            </a:r>
            <a:r>
              <a:rPr lang="cs-CZ" altLang="cs-CZ" sz="3200" b="1" smtClean="0">
                <a:solidFill>
                  <a:schemeClr val="tx2"/>
                </a:solidFill>
              </a:rPr>
              <a:t>streptokoky</a:t>
            </a:r>
            <a:r>
              <a:rPr lang="cs-CZ" altLang="cs-CZ" sz="3200" smtClean="0"/>
              <a:t>, častým nálezem jsou </a:t>
            </a:r>
            <a:r>
              <a:rPr lang="cs-CZ" altLang="cs-CZ" sz="3200" b="1" smtClean="0">
                <a:solidFill>
                  <a:schemeClr val="tx2"/>
                </a:solidFill>
              </a:rPr>
              <a:t>kvasinky </a:t>
            </a:r>
            <a:r>
              <a:rPr lang="cs-CZ" altLang="cs-CZ" sz="3200" smtClean="0"/>
              <a:t>rodu </a:t>
            </a:r>
            <a:r>
              <a:rPr lang="cs-CZ" altLang="cs-CZ" sz="3200" i="1" smtClean="0"/>
              <a:t>Candida</a:t>
            </a:r>
            <a:r>
              <a:rPr lang="cs-CZ" altLang="cs-CZ" sz="3200" smtClean="0"/>
              <a:t>.</a:t>
            </a:r>
          </a:p>
          <a:p>
            <a:pPr eaLnBrk="1" hangingPunct="1"/>
            <a:r>
              <a:rPr lang="cs-CZ" altLang="cs-CZ" sz="3200" smtClean="0"/>
              <a:t>Z </a:t>
            </a:r>
            <a:r>
              <a:rPr lang="cs-CZ" altLang="cs-CZ" sz="3200" b="1" smtClean="0">
                <a:solidFill>
                  <a:schemeClr val="tx2"/>
                </a:solidFill>
              </a:rPr>
              <a:t>anaerobů</a:t>
            </a:r>
            <a:r>
              <a:rPr lang="cs-CZ" altLang="cs-CZ" sz="3200" smtClean="0"/>
              <a:t> grampozitivní tyčinky včetně </a:t>
            </a:r>
            <a:r>
              <a:rPr lang="cs-CZ" altLang="cs-CZ" sz="3200" i="1" smtClean="0"/>
              <a:t>Actinomyces israelii</a:t>
            </a:r>
            <a:r>
              <a:rPr lang="cs-CZ" altLang="cs-CZ" sz="3200" smtClean="0"/>
              <a:t> a veillonely (to jsou gramnegativní anaerobní koky)</a:t>
            </a:r>
          </a:p>
          <a:p>
            <a:pPr eaLnBrk="1" hangingPunct="1"/>
            <a:r>
              <a:rPr lang="cs-CZ" altLang="cs-CZ" sz="3200" smtClean="0"/>
              <a:t>Časté jsou i stafylokoky, hlavně </a:t>
            </a:r>
            <a:r>
              <a:rPr lang="cs-CZ" altLang="cs-CZ" sz="3200" i="1" smtClean="0"/>
              <a:t>Staphylococcus aureus</a:t>
            </a:r>
            <a:endParaRPr lang="cs-CZ" altLang="cs-CZ" sz="2800" i="1" smtClean="0"/>
          </a:p>
        </p:txBody>
      </p:sp>
    </p:spTree>
    <p:extLst>
      <p:ext uri="{BB962C8B-B14F-4D97-AF65-F5344CB8AC3E}">
        <p14:creationId xmlns:p14="http://schemas.microsoft.com/office/powerpoint/2010/main" val="135098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9144000" cy="765175"/>
          </a:xfrm>
          <a:extLst/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altLang="cs-CZ" sz="4400" dirty="0" smtClean="0">
                <a:latin typeface="+mn-lt"/>
              </a:rPr>
              <a:t>Střevní </a:t>
            </a:r>
            <a:r>
              <a:rPr lang="cs-CZ" altLang="cs-CZ" sz="4400" dirty="0" err="1" smtClean="0">
                <a:latin typeface="+mn-lt"/>
              </a:rPr>
              <a:t>mikrobiom</a:t>
            </a:r>
            <a:r>
              <a:rPr lang="cs-CZ" altLang="cs-CZ" sz="4400" dirty="0" smtClean="0">
                <a:latin typeface="+mn-lt"/>
              </a:rPr>
              <a:t> a infekce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893175" cy="558958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V tenkém a zejména tlustém střevě</a:t>
            </a:r>
            <a:r>
              <a:rPr lang="cs-CZ" altLang="cs-CZ" sz="2800" smtClean="0"/>
              <a:t> nacházíme až 1 kg anaerobů, dále enterobakterie, enterokoky, kvasinky, někdy i nepatogenní améby. Celkem se uvádí, že je ve střevě přítomno 300–1000 různých druhů mikrobů, ale 99 % z nich patři k 30–40 druhům.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Složení střevního mikrobiomu</a:t>
            </a:r>
            <a:r>
              <a:rPr lang="cs-CZ" altLang="cs-CZ" sz="2800" smtClean="0"/>
              <a:t> (mikroflóry) významně ovlivňuje infekce ve střevě.</a:t>
            </a:r>
          </a:p>
          <a:p>
            <a:pPr eaLnBrk="1" hangingPunct="1"/>
            <a:r>
              <a:rPr lang="cs-CZ" altLang="cs-CZ" sz="2800" smtClean="0"/>
              <a:t>Existuje tzv. </a:t>
            </a:r>
            <a:r>
              <a:rPr lang="cs-CZ" altLang="cs-CZ" sz="2800" b="1" smtClean="0">
                <a:solidFill>
                  <a:schemeClr val="tx2"/>
                </a:solidFill>
              </a:rPr>
              <a:t>kolonizační rezistence</a:t>
            </a:r>
            <a:r>
              <a:rPr lang="cs-CZ" altLang="cs-CZ" sz="2800" smtClean="0"/>
              <a:t> – střevní sliznice, kolonizovaná normální mikroflórou, je méně náchylná k infekci patogeny (salmonelami, kampylobaktery…)</a:t>
            </a:r>
          </a:p>
          <a:p>
            <a:pPr eaLnBrk="1" hangingPunct="1"/>
            <a:r>
              <a:rPr lang="cs-CZ" altLang="cs-CZ" sz="2800" smtClean="0"/>
              <a:t>S tím souvisí riziko tzv. </a:t>
            </a:r>
            <a:r>
              <a:rPr lang="cs-CZ" altLang="cs-CZ" sz="2800" b="1" smtClean="0">
                <a:solidFill>
                  <a:schemeClr val="tx2"/>
                </a:solidFill>
              </a:rPr>
              <a:t>biologických účinků antibiotik</a:t>
            </a:r>
            <a:r>
              <a:rPr lang="cs-CZ" altLang="cs-CZ" sz="2800" smtClean="0"/>
              <a:t> – kolonizace se snižuje a hrozí přemnožení nežádoucích složek, které jsou rezistentní</a:t>
            </a:r>
          </a:p>
        </p:txBody>
      </p:sp>
    </p:spTree>
    <p:extLst>
      <p:ext uri="{BB962C8B-B14F-4D97-AF65-F5344CB8AC3E}">
        <p14:creationId xmlns:p14="http://schemas.microsoft.com/office/powerpoint/2010/main" val="39966442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5168" y="-86519"/>
            <a:ext cx="8748712" cy="1557338"/>
          </a:xfrm>
          <a:extLst/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altLang="cs-CZ" sz="4400" dirty="0" smtClean="0">
                <a:latin typeface="+mn-lt"/>
              </a:rPr>
              <a:t>Význam střevního </a:t>
            </a:r>
            <a:r>
              <a:rPr lang="cs-CZ" altLang="cs-CZ" sz="4400" dirty="0" err="1" smtClean="0">
                <a:latin typeface="+mn-lt"/>
              </a:rPr>
              <a:t>mikrobiomu</a:t>
            </a:r>
            <a:r>
              <a:rPr lang="cs-CZ" altLang="cs-CZ" sz="4400" dirty="0" smtClean="0">
                <a:latin typeface="+mn-lt"/>
              </a:rPr>
              <a:t> pro neinfekční choroby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748712" cy="530066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Zdá se, že lidé, kteří </a:t>
            </a:r>
            <a:r>
              <a:rPr lang="cs-CZ" altLang="cs-CZ" sz="2800" b="1" smtClean="0">
                <a:solidFill>
                  <a:schemeClr val="tx2"/>
                </a:solidFill>
              </a:rPr>
              <a:t>trpí některými chronickými, případně autoimunitními chorobami</a:t>
            </a:r>
            <a:r>
              <a:rPr lang="cs-CZ" altLang="cs-CZ" sz="2800" smtClean="0"/>
              <a:t>, mají odlišné složení mikrobiomu než ostatní.</a:t>
            </a:r>
          </a:p>
          <a:p>
            <a:pPr eaLnBrk="1" hangingPunct="1"/>
            <a:r>
              <a:rPr lang="cs-CZ" altLang="cs-CZ" sz="2800" smtClean="0"/>
              <a:t>Nejde přitom jen o střevní choroby </a:t>
            </a:r>
            <a:r>
              <a:rPr lang="cs-CZ" altLang="cs-CZ" sz="2800" b="1" smtClean="0">
                <a:solidFill>
                  <a:schemeClr val="tx2"/>
                </a:solidFill>
              </a:rPr>
              <a:t>(Crohnova choroba, ulcerózní kolitida, syndrom dráždivého tračníku),</a:t>
            </a:r>
            <a:r>
              <a:rPr lang="cs-CZ" altLang="cs-CZ" sz="2800" smtClean="0"/>
              <a:t> ale i choroby mimostřevní, případně celkové (cukrovka, alergie, sklon k obezitě, některé choroby jater)</a:t>
            </a:r>
          </a:p>
          <a:p>
            <a:pPr eaLnBrk="1" hangingPunct="1"/>
            <a:r>
              <a:rPr lang="cs-CZ" altLang="cs-CZ" sz="2800" smtClean="0"/>
              <a:t>Někteří badatelé tvrdí, že střevní mikrobiom ovlivňuje i </a:t>
            </a:r>
            <a:r>
              <a:rPr lang="cs-CZ" altLang="cs-CZ" sz="2800" b="1" smtClean="0">
                <a:solidFill>
                  <a:schemeClr val="tx2"/>
                </a:solidFill>
              </a:rPr>
              <a:t>některé typy rakoviny</a:t>
            </a:r>
            <a:r>
              <a:rPr lang="cs-CZ" altLang="cs-CZ" sz="2800" smtClean="0"/>
              <a:t>, a také </a:t>
            </a:r>
            <a:r>
              <a:rPr lang="cs-CZ" altLang="cs-CZ" sz="2800" b="1" smtClean="0">
                <a:solidFill>
                  <a:schemeClr val="tx2"/>
                </a:solidFill>
              </a:rPr>
              <a:t>některé psychiatrické choroby</a:t>
            </a:r>
            <a:r>
              <a:rPr lang="cs-CZ" altLang="cs-CZ" sz="2800" smtClean="0"/>
              <a:t>. To ale nelze považovat za spolehlivě prokázané.</a:t>
            </a:r>
          </a:p>
        </p:txBody>
      </p:sp>
    </p:spTree>
    <p:extLst>
      <p:ext uri="{BB962C8B-B14F-4D97-AF65-F5344CB8AC3E}">
        <p14:creationId xmlns:p14="http://schemas.microsoft.com/office/powerpoint/2010/main" val="127438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116632"/>
            <a:ext cx="7239000" cy="6858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altLang="cs-CZ" sz="4400" dirty="0" smtClean="0">
                <a:latin typeface="+mn-lt"/>
              </a:rPr>
              <a:t>Infekce v dutině ústní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V dutině ústní nacházíme </a:t>
            </a:r>
            <a:r>
              <a:rPr lang="cs-CZ" altLang="cs-CZ" sz="2800" smtClean="0">
                <a:solidFill>
                  <a:schemeClr val="tx2"/>
                </a:solidFill>
              </a:rPr>
              <a:t>jen zřídka klasické exogenní (zvenčí pocházející) infekce</a:t>
            </a:r>
            <a:r>
              <a:rPr lang="cs-CZ" altLang="cs-CZ" sz="2800" smtClean="0"/>
              <a:t>.</a:t>
            </a:r>
          </a:p>
          <a:p>
            <a:pPr eaLnBrk="1" hangingPunct="1"/>
            <a:r>
              <a:rPr lang="cs-CZ" altLang="cs-CZ" sz="2800" smtClean="0"/>
              <a:t>Mnohem častěji nacházíme </a:t>
            </a:r>
            <a:r>
              <a:rPr lang="cs-CZ" altLang="cs-CZ" sz="2800" b="1" smtClean="0">
                <a:solidFill>
                  <a:schemeClr val="tx2"/>
                </a:solidFill>
              </a:rPr>
              <a:t>patologické procesy, za které jsou zodpovědné vlastní bakterie</a:t>
            </a:r>
            <a:r>
              <a:rPr lang="cs-CZ" altLang="cs-CZ" sz="2800" smtClean="0"/>
              <a:t> – změnil se ale poměr jednotlivých složek (tzv. </a:t>
            </a:r>
            <a:r>
              <a:rPr lang="cs-CZ" altLang="cs-CZ" sz="2800" b="1" smtClean="0">
                <a:solidFill>
                  <a:schemeClr val="tx2"/>
                </a:solidFill>
              </a:rPr>
              <a:t>ekologická plaková hypotéza</a:t>
            </a:r>
            <a:r>
              <a:rPr lang="cs-CZ" altLang="cs-CZ" sz="2800" smtClean="0"/>
              <a:t>), případně i celkový objem biofilmu (často při špatné hygieně ústní dutiny a konzumaci substrátů bohatých na sacharidy)</a:t>
            </a:r>
          </a:p>
          <a:p>
            <a:pPr eaLnBrk="1" hangingPunct="1"/>
            <a:r>
              <a:rPr lang="cs-CZ" altLang="cs-CZ" sz="2800" smtClean="0"/>
              <a:t>Přemnožený </a:t>
            </a:r>
            <a:r>
              <a:rPr lang="cs-CZ" altLang="cs-CZ" sz="2800" b="1" smtClean="0">
                <a:solidFill>
                  <a:schemeClr val="tx2"/>
                </a:solidFill>
              </a:rPr>
              <a:t>biofilm na </a:t>
            </a:r>
            <a:r>
              <a:rPr lang="cs-CZ" altLang="cs-CZ" sz="2800" b="1" smtClean="0">
                <a:solidFill>
                  <a:schemeClr val="accent1"/>
                </a:solidFill>
              </a:rPr>
              <a:t>zubu</a:t>
            </a:r>
            <a:r>
              <a:rPr lang="cs-CZ" altLang="cs-CZ" sz="2800" smtClean="0"/>
              <a:t> (zubní plak) může být </a:t>
            </a:r>
            <a:r>
              <a:rPr lang="cs-CZ" altLang="cs-CZ" sz="2800" b="1" smtClean="0">
                <a:solidFill>
                  <a:schemeClr val="tx2"/>
                </a:solidFill>
              </a:rPr>
              <a:t>zdrojem zubního kazu</a:t>
            </a:r>
          </a:p>
          <a:p>
            <a:pPr eaLnBrk="1" hangingPunct="1"/>
            <a:r>
              <a:rPr lang="cs-CZ" altLang="cs-CZ" sz="2800" smtClean="0"/>
              <a:t>Přemnožený </a:t>
            </a:r>
            <a:r>
              <a:rPr lang="cs-CZ" altLang="cs-CZ" sz="2800" b="1" smtClean="0">
                <a:solidFill>
                  <a:schemeClr val="tx2"/>
                </a:solidFill>
              </a:rPr>
              <a:t>biofilm v </a:t>
            </a:r>
            <a:r>
              <a:rPr lang="cs-CZ" altLang="cs-CZ" sz="2800" b="1" smtClean="0">
                <a:solidFill>
                  <a:schemeClr val="accent1"/>
                </a:solidFill>
              </a:rPr>
              <a:t>dásňovém žlábku</a:t>
            </a:r>
            <a:r>
              <a:rPr lang="cs-CZ" altLang="cs-CZ" sz="2800" smtClean="0"/>
              <a:t> (viz dále) může být zdrojem </a:t>
            </a:r>
            <a:r>
              <a:rPr lang="cs-CZ" altLang="cs-CZ" sz="2800" b="1" smtClean="0">
                <a:solidFill>
                  <a:schemeClr val="tx2"/>
                </a:solidFill>
              </a:rPr>
              <a:t>onemocnění závěsného aparátu zubu (parodontu)</a:t>
            </a:r>
          </a:p>
        </p:txBody>
      </p:sp>
    </p:spTree>
    <p:extLst>
      <p:ext uri="{BB962C8B-B14F-4D97-AF65-F5344CB8AC3E}">
        <p14:creationId xmlns:p14="http://schemas.microsoft.com/office/powerpoint/2010/main" val="27888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3609975" cy="6858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800" dirty="0" smtClean="0">
                <a:latin typeface="+mn-lt"/>
                <a:cs typeface="Times New Roman" charset="0"/>
              </a:rPr>
              <a:t>Zubní</a:t>
            </a:r>
            <a:r>
              <a:rPr lang="cs-CZ" sz="4400" dirty="0" smtClean="0">
                <a:latin typeface="+mn-lt"/>
                <a:cs typeface="Times New Roman" charset="0"/>
              </a:rPr>
              <a:t> kaz</a:t>
            </a:r>
            <a:r>
              <a:rPr lang="cs-CZ" sz="4400" dirty="0" smtClean="0">
                <a:latin typeface="+mn-lt"/>
              </a:rPr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25538"/>
            <a:ext cx="8304213" cy="53276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Zubní kaz (caries)</a:t>
            </a:r>
            <a:r>
              <a:rPr lang="cs-CZ" altLang="cs-CZ" sz="3200" smtClean="0"/>
              <a:t> – nejčastější civilizační onemocnění</a:t>
            </a:r>
          </a:p>
          <a:p>
            <a:pPr eaLnBrk="1" hangingPunct="1"/>
            <a:r>
              <a:rPr lang="cs-CZ" altLang="cs-CZ" sz="3200" smtClean="0"/>
              <a:t>Definice – </a:t>
            </a:r>
            <a:r>
              <a:rPr lang="cs-CZ" altLang="cs-CZ" sz="3200" b="1" smtClean="0">
                <a:solidFill>
                  <a:schemeClr val="tx2"/>
                </a:solidFill>
              </a:rPr>
              <a:t>ohraničená destrukce tkání zubu</a:t>
            </a:r>
          </a:p>
          <a:p>
            <a:pPr eaLnBrk="1" hangingPunct="1"/>
            <a:r>
              <a:rPr lang="cs-CZ" altLang="cs-CZ" sz="3200" smtClean="0"/>
              <a:t>Z mikrobiologického hlediska – </a:t>
            </a:r>
            <a:r>
              <a:rPr lang="cs-CZ" altLang="cs-CZ" sz="3200" b="1" smtClean="0">
                <a:solidFill>
                  <a:schemeClr val="tx2"/>
                </a:solidFill>
              </a:rPr>
              <a:t>chronická infekce vyvolaná normální ústní mikroflórou </a:t>
            </a:r>
            <a:r>
              <a:rPr lang="cs-CZ" altLang="cs-CZ" sz="3200" smtClean="0"/>
              <a:t>pocházející ze supragingiválního zubního plaku</a:t>
            </a:r>
          </a:p>
          <a:p>
            <a:pPr eaLnBrk="1" hangingPunct="1"/>
            <a:r>
              <a:rPr lang="cs-CZ" altLang="cs-CZ" sz="3200" smtClean="0"/>
              <a:t>Poškození je výsledkem</a:t>
            </a:r>
          </a:p>
          <a:p>
            <a:pPr lvl="1" eaLnBrk="1" hangingPunct="1"/>
            <a:r>
              <a:rPr lang="cs-CZ" altLang="cs-CZ" sz="2800" b="1" smtClean="0">
                <a:solidFill>
                  <a:schemeClr val="tx2"/>
                </a:solidFill>
              </a:rPr>
              <a:t>demineralizace tvrdých tkání zubu</a:t>
            </a:r>
            <a:endParaRPr lang="cs-CZ" altLang="cs-CZ" sz="2800" smtClean="0"/>
          </a:p>
          <a:p>
            <a:pPr lvl="1" eaLnBrk="1" hangingPunct="1"/>
            <a:r>
              <a:rPr lang="cs-CZ" altLang="cs-CZ" sz="2800" b="1" smtClean="0">
                <a:solidFill>
                  <a:schemeClr val="accent1"/>
                </a:solidFill>
              </a:rPr>
              <a:t>kyselinami produkovanými mikroorganismy zubního plaku</a:t>
            </a:r>
            <a:endParaRPr lang="cs-CZ" altLang="cs-CZ" sz="2800" smtClean="0"/>
          </a:p>
          <a:p>
            <a:pPr lvl="1" eaLnBrk="1" hangingPunct="1"/>
            <a:r>
              <a:rPr lang="cs-CZ" altLang="cs-CZ" sz="2800" b="1" smtClean="0">
                <a:solidFill>
                  <a:schemeClr val="tx2"/>
                </a:solidFill>
              </a:rPr>
              <a:t>při metabolismu sacharidů z potravy</a:t>
            </a:r>
            <a:endParaRPr lang="cs-CZ" altLang="cs-CZ" sz="3200" b="1" smtClean="0">
              <a:solidFill>
                <a:schemeClr val="tx2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0"/>
            <a:ext cx="7772400" cy="8366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Úloha mikrobů v zubním kazu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196975"/>
            <a:ext cx="8362950" cy="446405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3600" b="1" smtClean="0">
                <a:solidFill>
                  <a:schemeClr val="tx2"/>
                </a:solidFill>
              </a:rPr>
              <a:t>Prakticky všechny mikroby zubního plaku</a:t>
            </a:r>
            <a:r>
              <a:rPr lang="cs-CZ" altLang="cs-CZ" sz="3600" smtClean="0"/>
              <a:t> mají kvůli svým biochemickým vlastnostem </a:t>
            </a:r>
            <a:r>
              <a:rPr lang="cs-CZ" altLang="cs-CZ" sz="3600" b="1" smtClean="0">
                <a:solidFill>
                  <a:schemeClr val="tx2"/>
                </a:solidFill>
              </a:rPr>
              <a:t>kariogenní</a:t>
            </a:r>
            <a:r>
              <a:rPr lang="cs-CZ" altLang="cs-CZ" sz="3600" smtClean="0"/>
              <a:t> (= zubní kaz vyvolávající) </a:t>
            </a:r>
            <a:r>
              <a:rPr lang="cs-CZ" altLang="cs-CZ" sz="3600" b="1" smtClean="0">
                <a:solidFill>
                  <a:schemeClr val="tx2"/>
                </a:solidFill>
              </a:rPr>
              <a:t>účinek </a:t>
            </a:r>
          </a:p>
          <a:p>
            <a:pPr eaLnBrk="1" hangingPunct="1"/>
            <a:r>
              <a:rPr lang="cs-CZ" altLang="cs-CZ" sz="3600" b="1" smtClean="0">
                <a:solidFill>
                  <a:schemeClr val="tx2"/>
                </a:solidFill>
              </a:rPr>
              <a:t>Streptokoky skupiny mutans, laktobacily a aktinomycety</a:t>
            </a:r>
            <a:r>
              <a:rPr lang="cs-CZ" altLang="cs-CZ" sz="3600" smtClean="0"/>
              <a:t> jsou při vzniku a vývoji kazu nejdůležitější</a:t>
            </a:r>
          </a:p>
          <a:p>
            <a:pPr eaLnBrk="1" hangingPunct="1"/>
            <a:r>
              <a:rPr lang="cs-CZ" altLang="cs-CZ" sz="3600" smtClean="0"/>
              <a:t>I kombinace jiných mikrobů ale může zahájit proces vzniku zubního kazu.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3200" smtClean="0"/>
          </a:p>
        </p:txBody>
      </p:sp>
    </p:spTree>
    <p:extLst>
      <p:ext uri="{BB962C8B-B14F-4D97-AF65-F5344CB8AC3E}">
        <p14:creationId xmlns:p14="http://schemas.microsoft.com/office/powerpoint/2010/main" val="396226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8750"/>
            <a:ext cx="49657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smtClean="0">
                <a:latin typeface="+mn-lt"/>
              </a:rPr>
              <a:t>Ochranné faktory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96975"/>
            <a:ext cx="8893175" cy="547211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Mléčné výrobky, mléčné bílkoviny</a:t>
            </a:r>
            <a:r>
              <a:rPr lang="cs-CZ" altLang="cs-CZ" sz="3200" smtClean="0"/>
              <a:t> – nárazníková (pufrovací) schopnost, zvýšení pH i díky dekarboxylaci AK z rozštěpeného kaseinu 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Mléčný kasein</a:t>
            </a:r>
            <a:r>
              <a:rPr lang="cs-CZ" altLang="cs-CZ" sz="3200" smtClean="0"/>
              <a:t> – adsorpce na povrch zubů, kaseinová vrstvička horší pro adhezi streptokoků skupiny mutans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Fosfát vápenatý</a:t>
            </a:r>
            <a:r>
              <a:rPr lang="cs-CZ" altLang="cs-CZ" sz="3200" smtClean="0"/>
              <a:t> z kaseinu zesiluje remineralizaci skloviny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Fluoridy</a:t>
            </a:r>
            <a:r>
              <a:rPr lang="cs-CZ" altLang="cs-CZ" sz="3200" smtClean="0"/>
              <a:t> – kromě mineralizace zubu potlačují glykolýzu a poškozují CM a inaktivují enzymy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Xylitol </a:t>
            </a:r>
            <a:r>
              <a:rPr lang="cs-CZ" altLang="cs-CZ" sz="3200" smtClean="0"/>
              <a:t>– inhibuje růst mikrobů</a:t>
            </a:r>
          </a:p>
        </p:txBody>
      </p:sp>
    </p:spTree>
    <p:extLst>
      <p:ext uri="{BB962C8B-B14F-4D97-AF65-F5344CB8AC3E}">
        <p14:creationId xmlns:p14="http://schemas.microsoft.com/office/powerpoint/2010/main" val="41983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Ošetření a prevence zubního kazu </a:t>
            </a:r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84313"/>
            <a:ext cx="8208963" cy="518477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3600" b="1" smtClean="0">
                <a:solidFill>
                  <a:schemeClr val="tx2"/>
                </a:solidFill>
              </a:rPr>
              <a:t>Standardní postup ošetření zubního kazu</a:t>
            </a:r>
          </a:p>
          <a:p>
            <a:pPr lvl="1" eaLnBrk="1" hangingPunct="1"/>
            <a:r>
              <a:rPr lang="cs-CZ" altLang="cs-CZ" sz="3200" smtClean="0"/>
              <a:t>odstranění zničených tkání</a:t>
            </a:r>
          </a:p>
          <a:p>
            <a:pPr lvl="1" eaLnBrk="1" hangingPunct="1"/>
            <a:r>
              <a:rPr lang="cs-CZ" altLang="cs-CZ" sz="3200" smtClean="0"/>
              <a:t>preparace dutiny</a:t>
            </a:r>
          </a:p>
          <a:p>
            <a:pPr lvl="1" eaLnBrk="1" hangingPunct="1"/>
            <a:r>
              <a:rPr lang="cs-CZ" altLang="cs-CZ" sz="3200" smtClean="0"/>
              <a:t>její zaplnění vhodným výplňovým materiálem </a:t>
            </a:r>
          </a:p>
          <a:p>
            <a:pPr eaLnBrk="1" hangingPunct="1"/>
            <a:r>
              <a:rPr lang="cs-CZ" altLang="cs-CZ" sz="3600" b="1" smtClean="0">
                <a:solidFill>
                  <a:schemeClr val="tx2"/>
                </a:solidFill>
              </a:rPr>
              <a:t>Preventivní opatření</a:t>
            </a:r>
          </a:p>
          <a:p>
            <a:pPr lvl="1" eaLnBrk="1" hangingPunct="1"/>
            <a:r>
              <a:rPr lang="cs-CZ" altLang="cs-CZ" sz="3200" smtClean="0"/>
              <a:t>úprava stravovacích zvyklostí</a:t>
            </a:r>
          </a:p>
          <a:p>
            <a:pPr lvl="1" eaLnBrk="1" hangingPunct="1"/>
            <a:r>
              <a:rPr lang="cs-CZ" altLang="cs-CZ" sz="3200" smtClean="0"/>
              <a:t>aplikace fluoridů</a:t>
            </a:r>
          </a:p>
          <a:p>
            <a:pPr lvl="1" eaLnBrk="1" hangingPunct="1"/>
            <a:r>
              <a:rPr lang="cs-CZ" altLang="cs-CZ" sz="3200" smtClean="0"/>
              <a:t>péče o hygienu dutiny ústní</a:t>
            </a:r>
          </a:p>
        </p:txBody>
      </p:sp>
    </p:spTree>
    <p:extLst>
      <p:ext uri="{BB962C8B-B14F-4D97-AF65-F5344CB8AC3E}">
        <p14:creationId xmlns:p14="http://schemas.microsoft.com/office/powerpoint/2010/main" val="294228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-18962"/>
            <a:ext cx="8850700" cy="1484313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altLang="cs-CZ" sz="4400" dirty="0" smtClean="0">
                <a:latin typeface="+mn-lt"/>
              </a:rPr>
              <a:t>Dásňový žlábek – </a:t>
            </a:r>
            <a:r>
              <a:rPr lang="cs-CZ" altLang="cs-CZ" sz="4400" dirty="0" err="1" smtClean="0">
                <a:latin typeface="+mn-lt"/>
              </a:rPr>
              <a:t>sulcus</a:t>
            </a:r>
            <a:r>
              <a:rPr lang="cs-CZ" altLang="cs-CZ" sz="4400" dirty="0" smtClean="0">
                <a:latin typeface="+mn-lt"/>
              </a:rPr>
              <a:t> </a:t>
            </a:r>
            <a:r>
              <a:rPr lang="cs-CZ" altLang="cs-CZ" sz="4400" dirty="0" err="1" smtClean="0">
                <a:latin typeface="+mn-lt"/>
              </a:rPr>
              <a:t>gingivalis</a:t>
            </a:r>
            <a:r>
              <a:rPr lang="cs-CZ" altLang="cs-CZ" sz="4400" dirty="0" smtClean="0">
                <a:latin typeface="+mn-lt"/>
              </a:rPr>
              <a:t> a záněty s ním spojené</a:t>
            </a:r>
          </a:p>
        </p:txBody>
      </p:sp>
      <p:sp>
        <p:nvSpPr>
          <p:cNvPr id="253959" name="Rectangle 7"/>
          <p:cNvSpPr>
            <a:spLocks noChangeArrowheads="1"/>
          </p:cNvSpPr>
          <p:nvPr/>
        </p:nvSpPr>
        <p:spPr bwMode="auto">
          <a:xfrm>
            <a:off x="0" y="1341438"/>
            <a:ext cx="9144000" cy="551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b="0" dirty="0" err="1" smtClean="0">
                <a:latin typeface="+mn-lt"/>
              </a:rPr>
              <a:t>Sulcus</a:t>
            </a:r>
            <a:r>
              <a:rPr lang="cs-CZ" altLang="cs-CZ" sz="2800" b="0" dirty="0" smtClean="0">
                <a:latin typeface="+mn-lt"/>
              </a:rPr>
              <a:t> </a:t>
            </a:r>
            <a:r>
              <a:rPr lang="cs-CZ" altLang="cs-CZ" sz="2800" b="0" dirty="0" err="1" smtClean="0">
                <a:latin typeface="+mn-lt"/>
              </a:rPr>
              <a:t>gingivalis</a:t>
            </a:r>
            <a:r>
              <a:rPr lang="cs-CZ" altLang="cs-CZ" sz="2800" b="0" dirty="0" smtClean="0">
                <a:latin typeface="+mn-lt"/>
              </a:rPr>
              <a:t> je </a:t>
            </a:r>
            <a:r>
              <a:rPr lang="cs-CZ" altLang="cs-CZ" sz="2800" b="0" dirty="0" smtClean="0">
                <a:solidFill>
                  <a:schemeClr val="tx2"/>
                </a:solidFill>
                <a:latin typeface="+mn-lt"/>
              </a:rPr>
              <a:t>úzká štěrbina mezi zubem a okrajem dásně </a:t>
            </a:r>
            <a:r>
              <a:rPr lang="cs-CZ" altLang="cs-CZ" sz="2800" b="0" i="1" dirty="0" smtClean="0">
                <a:solidFill>
                  <a:schemeClr val="accent1"/>
                </a:solidFill>
                <a:latin typeface="+mn-lt"/>
              </a:rPr>
              <a:t>(ne tedy štěrbina mezi rty a zuby!)</a:t>
            </a:r>
            <a:endParaRPr lang="cs-CZ" altLang="cs-CZ" sz="2800" b="0" dirty="0" smtClean="0">
              <a:solidFill>
                <a:schemeClr val="tx2"/>
              </a:solidFill>
              <a:latin typeface="+mn-lt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b="0" dirty="0" smtClean="0">
                <a:solidFill>
                  <a:schemeClr val="tx2"/>
                </a:solidFill>
                <a:latin typeface="+mn-lt"/>
              </a:rPr>
              <a:t>Gingivitida </a:t>
            </a:r>
            <a:r>
              <a:rPr lang="cs-CZ" altLang="cs-CZ" sz="2800" b="0" dirty="0" smtClean="0">
                <a:latin typeface="+mn-lt"/>
              </a:rPr>
              <a:t>je chronický zánět dásně v okolí žlábku. Z ní se vyvíjí </a:t>
            </a:r>
            <a:r>
              <a:rPr lang="cs-CZ" altLang="cs-CZ" sz="2800" b="0" dirty="0" err="1" smtClean="0">
                <a:solidFill>
                  <a:schemeClr val="tx2"/>
                </a:solidFill>
                <a:latin typeface="+mn-lt"/>
              </a:rPr>
              <a:t>parodontitida</a:t>
            </a:r>
            <a:r>
              <a:rPr lang="cs-CZ" altLang="cs-CZ" sz="2800" b="0" dirty="0" smtClean="0">
                <a:latin typeface="+mn-lt"/>
              </a:rPr>
              <a:t> – zánět závěsného aparátu zubu. Tyto choroby postihují </a:t>
            </a:r>
            <a:r>
              <a:rPr lang="cs-CZ" altLang="cs-CZ" sz="2800" b="0" dirty="0" smtClean="0">
                <a:solidFill>
                  <a:schemeClr val="tx2"/>
                </a:solidFill>
                <a:latin typeface="+mn-lt"/>
              </a:rPr>
              <a:t>až 80 % dospělých. Kolonizující bakterie</a:t>
            </a:r>
            <a:r>
              <a:rPr lang="cs-CZ" altLang="cs-CZ" sz="2800" b="0" dirty="0" smtClean="0">
                <a:latin typeface="+mn-lt"/>
              </a:rPr>
              <a:t> mají klíčovou roli při jejich vzniku a vývoji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b="0" dirty="0" smtClean="0">
                <a:latin typeface="+mn-lt"/>
              </a:rPr>
              <a:t>Zánět přitahuje </a:t>
            </a:r>
            <a:r>
              <a:rPr lang="cs-CZ" altLang="cs-CZ" sz="2800" b="0" dirty="0" smtClean="0">
                <a:solidFill>
                  <a:schemeClr val="tx2"/>
                </a:solidFill>
                <a:latin typeface="+mn-lt"/>
              </a:rPr>
              <a:t>anaerobní proteolytické bakterie</a:t>
            </a:r>
            <a:r>
              <a:rPr lang="cs-CZ" altLang="cs-CZ" sz="2800" b="0" dirty="0" smtClean="0">
                <a:latin typeface="+mn-lt"/>
              </a:rPr>
              <a:t>, do místa zánětu přicházejí </a:t>
            </a:r>
            <a:r>
              <a:rPr lang="cs-CZ" altLang="cs-CZ" sz="2800" b="0" dirty="0" smtClean="0">
                <a:solidFill>
                  <a:schemeClr val="tx2"/>
                </a:solidFill>
                <a:latin typeface="+mn-lt"/>
              </a:rPr>
              <a:t>leukocyty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b="0" dirty="0" smtClean="0">
                <a:latin typeface="+mn-lt"/>
              </a:rPr>
              <a:t>Zánět </a:t>
            </a:r>
            <a:r>
              <a:rPr lang="cs-CZ" altLang="cs-CZ" sz="2800" b="0" dirty="0" smtClean="0">
                <a:solidFill>
                  <a:schemeClr val="tx2"/>
                </a:solidFill>
                <a:latin typeface="+mn-lt"/>
              </a:rPr>
              <a:t>naruší funkci spojovacího epitelu</a:t>
            </a:r>
            <a:r>
              <a:rPr lang="cs-CZ" altLang="cs-CZ" sz="2800" b="0" dirty="0" smtClean="0">
                <a:latin typeface="+mn-lt"/>
              </a:rPr>
              <a:t>, plak proniká hlouběji podél zubu do dásně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b="0" dirty="0" smtClean="0">
                <a:latin typeface="+mn-lt"/>
              </a:rPr>
              <a:t>Příznaky </a:t>
            </a:r>
            <a:r>
              <a:rPr lang="cs-CZ" altLang="cs-CZ" sz="2800" b="0" dirty="0" smtClean="0">
                <a:solidFill>
                  <a:schemeClr val="tx2"/>
                </a:solidFill>
                <a:latin typeface="+mn-lt"/>
              </a:rPr>
              <a:t>tím výraznější, čím je plak starší a silnější</a:t>
            </a:r>
          </a:p>
        </p:txBody>
      </p:sp>
    </p:spTree>
    <p:extLst>
      <p:ext uri="{BB962C8B-B14F-4D97-AF65-F5344CB8AC3E}">
        <p14:creationId xmlns:p14="http://schemas.microsoft.com/office/powerpoint/2010/main" val="414668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491566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Normální osídlení dýchacích cest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Nosní dutina</a:t>
            </a:r>
            <a:r>
              <a:rPr lang="cs-CZ" smtClean="0">
                <a:effectLst/>
                <a:latin typeface="+mn-lt"/>
              </a:rPr>
              <a:t> nemá specifickou flóru, přechází tam však mikroflóra z kůže (přední část) a hltanu (zadní část)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V hltanu</a:t>
            </a:r>
            <a:r>
              <a:rPr lang="cs-CZ" smtClean="0">
                <a:effectLst/>
                <a:latin typeface="+mn-lt"/>
              </a:rPr>
              <a:t> (stejně jako v ústní dutině) nacházíme ústní streptokoky, neisserie, nevirulentní kmeny hemofilů aj. Mnohé další tam jsou, ale většinou je nevykultivujeme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Plíce a dolní dýchací cesty</a:t>
            </a:r>
            <a:r>
              <a:rPr lang="cs-CZ" smtClean="0">
                <a:effectLst/>
                <a:latin typeface="+mn-lt"/>
              </a:rPr>
              <a:t> jsou za normálních okolností bez většího množství mikrobů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smtClean="0">
                <a:solidFill>
                  <a:schemeClr val="tx2"/>
                </a:solidFill>
                <a:effectLst/>
                <a:latin typeface="+mn-lt"/>
              </a:rPr>
              <a:t>Na ostatních místech</a:t>
            </a:r>
            <a:r>
              <a:rPr lang="cs-CZ" smtClean="0">
                <a:effectLst/>
                <a:latin typeface="+mn-lt"/>
              </a:rPr>
              <a:t> (hrtan) jsou různé přechody (hrtan – jako v hltanu, ale méně)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8820472" cy="90805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Dásňový žlábek – </a:t>
            </a:r>
            <a:r>
              <a:rPr lang="cs-CZ" sz="4400" dirty="0" err="1" smtClean="0">
                <a:latin typeface="+mn-lt"/>
              </a:rPr>
              <a:t>sulcus</a:t>
            </a:r>
            <a:r>
              <a:rPr lang="cs-CZ" sz="4400" dirty="0" smtClean="0">
                <a:latin typeface="+mn-lt"/>
              </a:rPr>
              <a:t> </a:t>
            </a:r>
            <a:r>
              <a:rPr lang="cs-CZ" sz="4400" dirty="0" err="1" smtClean="0">
                <a:latin typeface="+mn-lt"/>
              </a:rPr>
              <a:t>gingivalis</a:t>
            </a:r>
            <a:endParaRPr lang="cs-CZ" sz="4400" dirty="0" smtClean="0">
              <a:latin typeface="+mn-lt"/>
            </a:endParaRPr>
          </a:p>
        </p:txBody>
      </p:sp>
      <p:sp>
        <p:nvSpPr>
          <p:cNvPr id="253959" name="Rectangle 7"/>
          <p:cNvSpPr>
            <a:spLocks noChangeArrowheads="1"/>
          </p:cNvSpPr>
          <p:nvPr/>
        </p:nvSpPr>
        <p:spPr bwMode="auto">
          <a:xfrm>
            <a:off x="0" y="981075"/>
            <a:ext cx="5292725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b="0" dirty="0" smtClean="0">
                <a:latin typeface="+mn-lt"/>
              </a:rPr>
              <a:t>Vpravo </a:t>
            </a:r>
            <a:r>
              <a:rPr lang="cs-CZ" altLang="cs-CZ" sz="2800" b="0" dirty="0" smtClean="0">
                <a:solidFill>
                  <a:schemeClr val="tx2"/>
                </a:solidFill>
                <a:latin typeface="+mn-lt"/>
              </a:rPr>
              <a:t>zdravý dásňový žlábek</a:t>
            </a:r>
            <a:r>
              <a:rPr lang="cs-CZ" altLang="cs-CZ" sz="2800" b="0" dirty="0" smtClean="0">
                <a:latin typeface="+mn-lt"/>
              </a:rPr>
              <a:t> s normální dásní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b="0" dirty="0" smtClean="0">
                <a:latin typeface="+mn-lt"/>
              </a:rPr>
              <a:t>Vlevo je dásňový žlábek přeměněný v takzvaný </a:t>
            </a:r>
            <a:r>
              <a:rPr lang="cs-CZ" altLang="cs-CZ" sz="2800" b="0" dirty="0" err="1" smtClean="0">
                <a:solidFill>
                  <a:schemeClr val="tx2"/>
                </a:solidFill>
                <a:latin typeface="+mn-lt"/>
              </a:rPr>
              <a:t>parodontální</a:t>
            </a:r>
            <a:r>
              <a:rPr lang="cs-CZ" altLang="cs-CZ" sz="2800" b="0" dirty="0" smtClean="0">
                <a:solidFill>
                  <a:schemeClr val="tx2"/>
                </a:solidFill>
                <a:latin typeface="+mn-lt"/>
              </a:rPr>
              <a:t> chobot, </a:t>
            </a:r>
            <a:r>
              <a:rPr lang="cs-CZ" altLang="cs-CZ" sz="2800" b="0" dirty="0" smtClean="0">
                <a:latin typeface="+mn-lt"/>
              </a:rPr>
              <a:t>který bývá krvácivý a s hnisavým obsahem. Vznikne zánět dásní, </a:t>
            </a:r>
            <a:r>
              <a:rPr lang="cs-CZ" altLang="cs-CZ" sz="2800" b="0" dirty="0" smtClean="0">
                <a:solidFill>
                  <a:schemeClr val="tx2"/>
                </a:solidFill>
                <a:latin typeface="+mn-lt"/>
              </a:rPr>
              <a:t>narušení spojení mezi zubem a dásní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cs-CZ" altLang="cs-CZ" sz="2800" b="0" dirty="0" smtClean="0">
                <a:latin typeface="+mn-lt"/>
              </a:rPr>
              <a:t>Zuby se začínají </a:t>
            </a:r>
            <a:r>
              <a:rPr lang="cs-CZ" altLang="cs-CZ" sz="2800" b="0" dirty="0" smtClean="0">
                <a:solidFill>
                  <a:schemeClr val="tx2"/>
                </a:solidFill>
                <a:latin typeface="+mn-lt"/>
              </a:rPr>
              <a:t>viklat a posouvat</a:t>
            </a:r>
          </a:p>
        </p:txBody>
      </p:sp>
      <p:pic>
        <p:nvPicPr>
          <p:cNvPr id="34820" name="Obrázek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1484313"/>
            <a:ext cx="3816350" cy="325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39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ompl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732588" y="6308725"/>
            <a:ext cx="2771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000000"/>
                </a:solidFill>
                <a:latin typeface="Tahoma" charset="0"/>
              </a:rPr>
              <a:t>Zdroj: Socransky et al. 1998</a:t>
            </a:r>
            <a:r>
              <a:rPr lang="cs-CZ" altLang="cs-CZ">
                <a:solidFill>
                  <a:srgbClr val="000000"/>
                </a:solidFill>
                <a:latin typeface="Tahoma" charset="0"/>
              </a:rPr>
              <a:t>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7092950" y="3573463"/>
            <a:ext cx="1511300" cy="9159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b="1" i="1">
                <a:latin typeface="Tahoma" charset="0"/>
              </a:rPr>
              <a:t>P.gingivalisT.forsythiaT.denticola</a:t>
            </a:r>
            <a:r>
              <a:rPr lang="cs-CZ" altLang="cs-CZ" b="1">
                <a:latin typeface="Tahoma" charset="0"/>
              </a:rPr>
              <a:t> 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924300" y="3357563"/>
            <a:ext cx="2016125" cy="158115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altLang="cs-CZ" sz="1400" b="1" i="1">
                <a:latin typeface="Tahoma" charset="0"/>
              </a:rPr>
              <a:t>P.intermedia</a:t>
            </a:r>
          </a:p>
          <a:p>
            <a:pPr eaLnBrk="1" hangingPunct="1"/>
            <a:r>
              <a:rPr lang="cs-CZ" altLang="cs-CZ" sz="1400" b="1" i="1">
                <a:latin typeface="Tahoma" charset="0"/>
              </a:rPr>
              <a:t>P.nigrescens</a:t>
            </a:r>
          </a:p>
          <a:p>
            <a:pPr eaLnBrk="1" hangingPunct="1"/>
            <a:r>
              <a:rPr lang="cs-CZ" altLang="cs-CZ" sz="1400" b="1" i="1">
                <a:latin typeface="Tahoma" charset="0"/>
              </a:rPr>
              <a:t>P.micros</a:t>
            </a:r>
          </a:p>
          <a:p>
            <a:pPr eaLnBrk="1" hangingPunct="1"/>
            <a:r>
              <a:rPr lang="cs-CZ" altLang="cs-CZ" sz="1400" b="1" i="1">
                <a:latin typeface="Tahoma" charset="0"/>
              </a:rPr>
              <a:t>F.nuc.nucleatum</a:t>
            </a:r>
          </a:p>
          <a:p>
            <a:pPr eaLnBrk="1" hangingPunct="1"/>
            <a:r>
              <a:rPr lang="cs-CZ" altLang="cs-CZ" sz="1400" b="1" i="1">
                <a:latin typeface="Tahoma" charset="0"/>
              </a:rPr>
              <a:t>F.nuc.vincentii</a:t>
            </a:r>
          </a:p>
          <a:p>
            <a:pPr eaLnBrk="1" hangingPunct="1"/>
            <a:r>
              <a:rPr lang="cs-CZ" altLang="cs-CZ" sz="1400" b="1" i="1">
                <a:latin typeface="Tahoma" charset="0"/>
              </a:rPr>
              <a:t>F.nuc.polymorphum</a:t>
            </a:r>
          </a:p>
          <a:p>
            <a:pPr eaLnBrk="1" hangingPunct="1"/>
            <a:r>
              <a:rPr lang="cs-CZ" altLang="cs-CZ" sz="1400" b="1" i="1">
                <a:latin typeface="Tahoma" charset="0"/>
              </a:rPr>
              <a:t>F.periodontium</a:t>
            </a:r>
            <a:endParaRPr lang="cs-CZ" altLang="cs-CZ" sz="1400" i="1">
              <a:latin typeface="Tahoma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331913" y="2636838"/>
            <a:ext cx="1036637" cy="730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400" b="1" i="1">
                <a:solidFill>
                  <a:srgbClr val="000000"/>
                </a:solidFill>
                <a:latin typeface="Tahoma" charset="0"/>
              </a:rPr>
              <a:t>S.mutans</a:t>
            </a:r>
          </a:p>
          <a:p>
            <a:pPr eaLnBrk="1" hangingPunct="1"/>
            <a:r>
              <a:rPr lang="cs-CZ" altLang="cs-CZ" sz="1400" b="1" i="1">
                <a:solidFill>
                  <a:srgbClr val="000000"/>
                </a:solidFill>
                <a:latin typeface="Tahoma" charset="0"/>
              </a:rPr>
              <a:t>S.oralis</a:t>
            </a:r>
          </a:p>
          <a:p>
            <a:pPr eaLnBrk="1" hangingPunct="1"/>
            <a:r>
              <a:rPr lang="cs-CZ" altLang="cs-CZ" sz="1400" b="1" i="1">
                <a:solidFill>
                  <a:srgbClr val="000000"/>
                </a:solidFill>
                <a:latin typeface="Tahoma" charset="0"/>
              </a:rPr>
              <a:t>S.sanguis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692275" y="5013325"/>
            <a:ext cx="1335088" cy="11557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400" b="1" i="1">
                <a:latin typeface="Tahoma" charset="0"/>
              </a:rPr>
              <a:t>E.corrodens</a:t>
            </a:r>
          </a:p>
          <a:p>
            <a:pPr eaLnBrk="1" hangingPunct="1"/>
            <a:r>
              <a:rPr lang="cs-CZ" altLang="cs-CZ" sz="1400" b="1" i="1">
                <a:latin typeface="Tahoma" charset="0"/>
              </a:rPr>
              <a:t>C.gingivalis</a:t>
            </a:r>
          </a:p>
          <a:p>
            <a:pPr eaLnBrk="1" hangingPunct="1"/>
            <a:r>
              <a:rPr lang="cs-CZ" altLang="cs-CZ" sz="1400" b="1" i="1">
                <a:latin typeface="Tahoma" charset="0"/>
              </a:rPr>
              <a:t>C.sputigena</a:t>
            </a:r>
          </a:p>
          <a:p>
            <a:pPr eaLnBrk="1" hangingPunct="1"/>
            <a:r>
              <a:rPr lang="cs-CZ" altLang="cs-CZ" sz="1400" b="1" i="1">
                <a:latin typeface="Tahoma" charset="0"/>
              </a:rPr>
              <a:t>C.ochracea</a:t>
            </a:r>
          </a:p>
          <a:p>
            <a:pPr eaLnBrk="1" hangingPunct="1"/>
            <a:r>
              <a:rPr lang="cs-CZ" altLang="cs-CZ" sz="1400" b="1" i="1">
                <a:latin typeface="Tahoma" charset="0"/>
              </a:rPr>
              <a:t>A.actinomyc.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484438" y="1916113"/>
            <a:ext cx="1574800" cy="517525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400" b="1" i="1">
                <a:latin typeface="Tahoma" charset="0"/>
              </a:rPr>
              <a:t>V.parvula</a:t>
            </a:r>
          </a:p>
          <a:p>
            <a:pPr eaLnBrk="1" hangingPunct="1"/>
            <a:r>
              <a:rPr lang="cs-CZ" altLang="cs-CZ" sz="1400" b="1" i="1">
                <a:latin typeface="Tahoma" charset="0"/>
              </a:rPr>
              <a:t>A.odontolyticus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34963" y="33338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cs-CZ" altLang="cs-CZ" sz="4400">
                <a:solidFill>
                  <a:srgbClr val="C00000"/>
                </a:solidFill>
                <a:latin typeface="Arial" charset="0"/>
              </a:rPr>
              <a:t>Vztah bakteriálních společenství </a:t>
            </a:r>
            <a:br>
              <a:rPr lang="cs-CZ" altLang="cs-CZ" sz="4400">
                <a:solidFill>
                  <a:srgbClr val="C00000"/>
                </a:solidFill>
                <a:latin typeface="Arial" charset="0"/>
              </a:rPr>
            </a:br>
            <a:r>
              <a:rPr lang="cs-CZ" altLang="cs-CZ" sz="4400">
                <a:solidFill>
                  <a:srgbClr val="C00000"/>
                </a:solidFill>
                <a:latin typeface="Arial" charset="0"/>
              </a:rPr>
              <a:t>k parodontitidě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5148263" y="1628775"/>
            <a:ext cx="39957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2800" b="1">
                <a:solidFill>
                  <a:srgbClr val="FF3300"/>
                </a:solidFill>
                <a:latin typeface="Arial" charset="0"/>
              </a:rPr>
              <a:t>Důležitý je hlavně tzv. červený komplex.</a:t>
            </a:r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7812088" y="2565400"/>
            <a:ext cx="144462" cy="6477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00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Rectangle 2051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2760663" cy="6858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  <a:cs typeface="Times New Roman" charset="0"/>
              </a:rPr>
              <a:t>Prevence</a:t>
            </a:r>
          </a:p>
        </p:txBody>
      </p:sp>
      <p:sp>
        <p:nvSpPr>
          <p:cNvPr id="36867" name="Rectangle 2052"/>
          <p:cNvSpPr>
            <a:spLocks noGrp="1" noChangeArrowheads="1"/>
          </p:cNvSpPr>
          <p:nvPr>
            <p:ph type="body" sz="half" idx="1"/>
          </p:nvPr>
        </p:nvSpPr>
        <p:spPr>
          <a:xfrm>
            <a:off x="331788" y="1341438"/>
            <a:ext cx="8561387" cy="5183187"/>
          </a:xfrm>
        </p:spPr>
        <p:txBody>
          <a:bodyPr/>
          <a:lstStyle/>
          <a:p>
            <a:pPr eaLnBrk="1" hangingPunct="1"/>
            <a:r>
              <a:rPr lang="cs-CZ" altLang="cs-CZ" sz="3600" dirty="0" smtClean="0"/>
              <a:t>Soustavné </a:t>
            </a:r>
            <a:r>
              <a:rPr lang="cs-CZ" altLang="cs-CZ" sz="3600" b="1" dirty="0" smtClean="0">
                <a:solidFill>
                  <a:schemeClr val="tx2"/>
                </a:solidFill>
              </a:rPr>
              <a:t>odstraňování zubního plaku pravidelným a správným čištěním zubů (zahrnující i pronikání štětin kartáčku do dásňového žlábku)</a:t>
            </a:r>
          </a:p>
          <a:p>
            <a:pPr eaLnBrk="1" hangingPunct="1"/>
            <a:r>
              <a:rPr lang="cs-CZ" altLang="cs-CZ" sz="3600" dirty="0" smtClean="0"/>
              <a:t>Dokonalé </a:t>
            </a:r>
            <a:r>
              <a:rPr lang="cs-CZ" altLang="cs-CZ" sz="3600" b="1" dirty="0" smtClean="0">
                <a:solidFill>
                  <a:schemeClr val="tx2"/>
                </a:solidFill>
              </a:rPr>
              <a:t>odstranění zubního kamene</a:t>
            </a:r>
          </a:p>
          <a:p>
            <a:pPr eaLnBrk="1" hangingPunct="1"/>
            <a:r>
              <a:rPr lang="cs-CZ" altLang="cs-CZ" sz="3600" b="1" dirty="0" smtClean="0">
                <a:solidFill>
                  <a:schemeClr val="tx2"/>
                </a:solidFill>
              </a:rPr>
              <a:t>Úprava vnějších faktorů</a:t>
            </a:r>
            <a:r>
              <a:rPr lang="cs-CZ" altLang="cs-CZ" sz="3600" dirty="0" smtClean="0"/>
              <a:t> (například vadné protetické náhrady, převislé výplně atd.)</a:t>
            </a:r>
          </a:p>
        </p:txBody>
      </p:sp>
    </p:spTree>
    <p:extLst>
      <p:ext uri="{BB962C8B-B14F-4D97-AF65-F5344CB8AC3E}">
        <p14:creationId xmlns:p14="http://schemas.microsoft.com/office/powerpoint/2010/main" val="223204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39687"/>
            <a:ext cx="8001000" cy="12192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altLang="cs-CZ" sz="4400" dirty="0" smtClean="0">
                <a:latin typeface="+mn-lt"/>
              </a:rPr>
              <a:t>Exogenní (vnější) infekce ústní dutiny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79513"/>
            <a:ext cx="8915400" cy="567848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3200" b="1" dirty="0" smtClean="0">
                <a:solidFill>
                  <a:schemeClr val="tx2"/>
                </a:solidFill>
              </a:rPr>
              <a:t>Viry:</a:t>
            </a:r>
          </a:p>
          <a:p>
            <a:pPr lvl="1" eaLnBrk="1" hangingPunct="1"/>
            <a:r>
              <a:rPr lang="cs-CZ" altLang="cs-CZ" sz="2800" dirty="0" smtClean="0"/>
              <a:t>lokální (např. </a:t>
            </a:r>
            <a:r>
              <a:rPr lang="cs-CZ" altLang="cs-CZ" sz="2800" dirty="0" err="1" smtClean="0"/>
              <a:t>herpesviry</a:t>
            </a:r>
            <a:r>
              <a:rPr lang="cs-CZ" altLang="cs-CZ" sz="2800" dirty="0" smtClean="0"/>
              <a:t>)</a:t>
            </a:r>
          </a:p>
          <a:p>
            <a:pPr lvl="1" eaLnBrk="1" hangingPunct="1"/>
            <a:r>
              <a:rPr lang="cs-CZ" altLang="cs-CZ" sz="2800" dirty="0" smtClean="0"/>
              <a:t>projevy systémových virových infekcí (např. </a:t>
            </a:r>
            <a:r>
              <a:rPr lang="cs-CZ" altLang="cs-CZ" sz="2800" dirty="0" err="1" smtClean="0"/>
              <a:t>Koplikovy</a:t>
            </a:r>
            <a:r>
              <a:rPr lang="cs-CZ" altLang="cs-CZ" sz="2800" dirty="0" smtClean="0"/>
              <a:t> skvrny u spalniček)</a:t>
            </a:r>
            <a:endParaRPr lang="cs-CZ" altLang="cs-CZ" sz="4400" dirty="0" smtClean="0"/>
          </a:p>
          <a:p>
            <a:pPr eaLnBrk="1" hangingPunct="1"/>
            <a:r>
              <a:rPr lang="cs-CZ" altLang="cs-CZ" sz="3200" b="1" dirty="0" smtClean="0">
                <a:solidFill>
                  <a:schemeClr val="tx2"/>
                </a:solidFill>
              </a:rPr>
              <a:t>Bakterie:</a:t>
            </a:r>
            <a:r>
              <a:rPr lang="cs-CZ" altLang="cs-CZ" sz="3200" b="1" dirty="0" smtClean="0"/>
              <a:t> </a:t>
            </a:r>
          </a:p>
          <a:p>
            <a:pPr lvl="1" eaLnBrk="1" hangingPunct="1">
              <a:buFontTx/>
              <a:buNone/>
            </a:pPr>
            <a:r>
              <a:rPr lang="cs-CZ" altLang="cs-CZ" sz="2800" dirty="0" smtClean="0"/>
              <a:t>Bakteriální exogenní infekce jsou v ústní dutině vzácné. Někdy se v ústní dutině projevují celkové infekce (např. malinový jazyk u angíny)</a:t>
            </a:r>
          </a:p>
          <a:p>
            <a:pPr eaLnBrk="1" hangingPunct="1"/>
            <a:r>
              <a:rPr lang="cs-CZ" altLang="cs-CZ" sz="3200" b="1" dirty="0" smtClean="0">
                <a:solidFill>
                  <a:schemeClr val="tx2"/>
                </a:solidFill>
              </a:rPr>
              <a:t>Houby:</a:t>
            </a:r>
            <a:r>
              <a:rPr lang="cs-CZ" altLang="cs-CZ" sz="3200" b="1" dirty="0" smtClean="0"/>
              <a:t> </a:t>
            </a:r>
          </a:p>
          <a:p>
            <a:pPr lvl="1" eaLnBrk="1" hangingPunct="1">
              <a:buFontTx/>
              <a:buNone/>
            </a:pPr>
            <a:r>
              <a:rPr lang="cs-CZ" altLang="cs-CZ" sz="2800" dirty="0" smtClean="0"/>
              <a:t>Ústní mykóza, zvaná soor, je především záležitostí osob s narušenou imunitou (vrozené imunodeficity, HIV pozitivita)</a:t>
            </a:r>
            <a:r>
              <a:rPr lang="cs-CZ" altLang="cs-CZ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49952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7416800" cy="1392237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Vyšetřování a léčba infekcí dutiny ústní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24000"/>
            <a:ext cx="8664575" cy="5334000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Vyšetřování je zpravidla zbytečné, pokud nejde o chronickou záležitost</a:t>
            </a:r>
          </a:p>
          <a:p>
            <a:pPr eaLnBrk="1" hangingPunct="1"/>
            <a:r>
              <a:rPr lang="cs-CZ" altLang="cs-CZ" sz="3200" smtClean="0"/>
              <a:t>Infekce v dutině ústní představují </a:t>
            </a:r>
            <a:r>
              <a:rPr lang="cs-CZ" altLang="cs-CZ" sz="3200" b="1" smtClean="0">
                <a:solidFill>
                  <a:schemeClr val="tx2"/>
                </a:solidFill>
              </a:rPr>
              <a:t>narušený ekosystém</a:t>
            </a:r>
            <a:r>
              <a:rPr lang="cs-CZ" altLang="cs-CZ" sz="3200" smtClean="0"/>
              <a:t>. Je tedy především nutno pátrat po příčině (deficit imunity, jiné oslabení)</a:t>
            </a:r>
          </a:p>
          <a:p>
            <a:pPr eaLnBrk="1" hangingPunct="1"/>
            <a:r>
              <a:rPr lang="cs-CZ" altLang="cs-CZ" sz="3200" smtClean="0"/>
              <a:t>Pokud se </a:t>
            </a:r>
            <a:r>
              <a:rPr lang="cs-CZ" altLang="cs-CZ" sz="3200" b="1" smtClean="0">
                <a:solidFill>
                  <a:schemeClr val="tx2"/>
                </a:solidFill>
              </a:rPr>
              <a:t>léčí</a:t>
            </a:r>
            <a:r>
              <a:rPr lang="cs-CZ" altLang="cs-CZ" sz="3200" smtClean="0"/>
              <a:t>, zpravidla je vhodná lokální léčba: mechanické odstranění plaku, genciánová violeť (proti sooru), různé protibakteriální ústní vody a podobně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Prevence:</a:t>
            </a:r>
            <a:r>
              <a:rPr lang="cs-CZ" altLang="cs-CZ" sz="3200" smtClean="0"/>
              <a:t> správná hygiena ústní dutiny</a:t>
            </a:r>
          </a:p>
        </p:txBody>
      </p:sp>
    </p:spTree>
    <p:extLst>
      <p:ext uri="{BB962C8B-B14F-4D97-AF65-F5344CB8AC3E}">
        <p14:creationId xmlns:p14="http://schemas.microsoft.com/office/powerpoint/2010/main" val="27527672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4495800" cy="762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Jícnové infekce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153400" cy="4572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Infekce </a:t>
            </a:r>
            <a:r>
              <a:rPr lang="cs-CZ" altLang="cs-CZ" sz="3200" b="1" smtClean="0">
                <a:solidFill>
                  <a:schemeClr val="tx2"/>
                </a:solidFill>
              </a:rPr>
              <a:t>jícnu</a:t>
            </a:r>
            <a:r>
              <a:rPr lang="cs-CZ" altLang="cs-CZ" sz="3200" smtClean="0"/>
              <a:t> jsou vzácné, prvotní příčinou je zpravidla narušení sliznice při zvracení, brániční kýla a podobně. V takových případech může být původcem </a:t>
            </a:r>
            <a:r>
              <a:rPr lang="cs-CZ" altLang="cs-CZ" sz="3200" i="1" smtClean="0"/>
              <a:t>Helicobacter pylori</a:t>
            </a:r>
            <a:r>
              <a:rPr lang="cs-CZ" altLang="cs-CZ" sz="3200" smtClean="0"/>
              <a:t> – viz dále u infekcí žaludku.</a:t>
            </a:r>
          </a:p>
          <a:p>
            <a:pPr eaLnBrk="1" hangingPunct="1"/>
            <a:r>
              <a:rPr lang="cs-CZ" altLang="cs-CZ" sz="3200" smtClean="0"/>
              <a:t>Občas se také vyskytuje </a:t>
            </a:r>
            <a:r>
              <a:rPr lang="cs-CZ" altLang="cs-CZ" sz="3200" b="1" smtClean="0">
                <a:solidFill>
                  <a:schemeClr val="tx2"/>
                </a:solidFill>
              </a:rPr>
              <a:t>kvasinková infekce jícnu.</a:t>
            </a:r>
          </a:p>
        </p:txBody>
      </p:sp>
    </p:spTree>
    <p:extLst>
      <p:ext uri="{BB962C8B-B14F-4D97-AF65-F5344CB8AC3E}">
        <p14:creationId xmlns:p14="http://schemas.microsoft.com/office/powerpoint/2010/main" val="38229969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16632"/>
            <a:ext cx="8839200" cy="143192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i="1" dirty="0" err="1" smtClean="0">
                <a:latin typeface="+mn-lt"/>
              </a:rPr>
              <a:t>Helicobacter</a:t>
            </a:r>
            <a:r>
              <a:rPr lang="cs-CZ" i="1" dirty="0" smtClean="0">
                <a:latin typeface="+mn-lt"/>
              </a:rPr>
              <a:t> </a:t>
            </a:r>
            <a:r>
              <a:rPr lang="cs-CZ" i="1" dirty="0" err="1" smtClean="0">
                <a:latin typeface="+mn-lt"/>
              </a:rPr>
              <a:t>pylori</a:t>
            </a:r>
            <a:r>
              <a:rPr lang="cs-CZ" i="1" dirty="0" smtClean="0">
                <a:latin typeface="+mn-lt"/>
              </a:rPr>
              <a:t>: </a:t>
            </a:r>
            <a:r>
              <a:rPr lang="cs-CZ" dirty="0" smtClean="0">
                <a:latin typeface="+mn-lt"/>
              </a:rPr>
              <a:t>Nikoli původce, ale jen spolupachatel</a:t>
            </a:r>
          </a:p>
        </p:txBody>
      </p:sp>
      <p:sp>
        <p:nvSpPr>
          <p:cNvPr id="46083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154988" cy="51054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Peptické (tedy žaludeční + dvanáctníkové) vředy</a:t>
            </a:r>
            <a:r>
              <a:rPr lang="cs-CZ" altLang="cs-CZ" sz="2800" smtClean="0"/>
              <a:t> jsou onemocněním, které vzniká souhrou více příčin. Takovým onemocněním říkáme obvykle </a:t>
            </a:r>
            <a:r>
              <a:rPr lang="cs-CZ" altLang="cs-CZ" sz="2800" b="1" smtClean="0">
                <a:solidFill>
                  <a:schemeClr val="tx2"/>
                </a:solidFill>
              </a:rPr>
              <a:t>multifaktoriální</a:t>
            </a:r>
            <a:r>
              <a:rPr lang="cs-CZ" altLang="cs-CZ" sz="2800" smtClean="0"/>
              <a:t>.</a:t>
            </a:r>
          </a:p>
          <a:p>
            <a:pPr eaLnBrk="1" hangingPunct="1"/>
            <a:r>
              <a:rPr lang="cs-CZ" altLang="cs-CZ" sz="2800" smtClean="0"/>
              <a:t>Významný, ale stále ne přesně určený, je podíl bakterie </a:t>
            </a:r>
            <a:r>
              <a:rPr lang="cs-CZ" altLang="cs-CZ" sz="2800" b="1" i="1" smtClean="0">
                <a:solidFill>
                  <a:schemeClr val="tx2"/>
                </a:solidFill>
              </a:rPr>
              <a:t>Helicobacter pylori</a:t>
            </a:r>
            <a:r>
              <a:rPr lang="cs-CZ" altLang="cs-CZ" sz="2800" smtClean="0"/>
              <a:t> na vředové onemocnění. Jisté je, že existují i zdraví lidé s helikobakterem, takže se zdá, že kromě přítomnosti helikobaktera musí být splněny i nějaké další podmínky (zřejmě hlavně genetická predispozice k tomuto onemocnění)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i="1" smtClean="0">
                <a:solidFill>
                  <a:schemeClr val="accent1"/>
                </a:solidFill>
              </a:rPr>
              <a:t>Proto také léčba vředového onemocnění je směs intervence proti infekci a proti dalším vlivům</a:t>
            </a:r>
          </a:p>
        </p:txBody>
      </p:sp>
    </p:spTree>
    <p:extLst>
      <p:ext uri="{BB962C8B-B14F-4D97-AF65-F5344CB8AC3E}">
        <p14:creationId xmlns:p14="http://schemas.microsoft.com/office/powerpoint/2010/main" val="184483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518702" y="332656"/>
            <a:ext cx="8637588" cy="143192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+mn-lt"/>
              </a:rPr>
              <a:t>Jak bakterie přežívá v extrémně nepříznivém prostředí žaludku?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304213" cy="4876800"/>
          </a:xfrm>
        </p:spPr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Upravuje si své mikroprostředí</a:t>
            </a:r>
            <a:r>
              <a:rPr lang="cs-CZ" altLang="cs-CZ" sz="2800" smtClean="0"/>
              <a:t> – alkalizuje si ho, štěpě močovinu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Močovina</a:t>
            </a:r>
            <a:r>
              <a:rPr lang="cs-CZ" altLang="cs-CZ" sz="2800" smtClean="0"/>
              <a:t> se rozštěpí na kyselý </a:t>
            </a:r>
            <a:r>
              <a:rPr lang="cs-CZ" altLang="cs-CZ" sz="2800" b="1" smtClean="0">
                <a:solidFill>
                  <a:schemeClr val="tx2"/>
                </a:solidFill>
              </a:rPr>
              <a:t>oxid uhličitý</a:t>
            </a:r>
            <a:r>
              <a:rPr lang="cs-CZ" altLang="cs-CZ" sz="2800" smtClean="0"/>
              <a:t>, který vyprchá, a zásaditý </a:t>
            </a:r>
            <a:r>
              <a:rPr lang="cs-CZ" altLang="cs-CZ" sz="2800" b="1" smtClean="0">
                <a:solidFill>
                  <a:schemeClr val="tx2"/>
                </a:solidFill>
              </a:rPr>
              <a:t>čpavek</a:t>
            </a:r>
            <a:r>
              <a:rPr lang="cs-CZ" altLang="cs-CZ" sz="2800" smtClean="0"/>
              <a:t>, který zůstane a alkalizuje prostředí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Štěpení močoviny</a:t>
            </a:r>
            <a:r>
              <a:rPr lang="cs-CZ" altLang="cs-CZ" sz="2800" smtClean="0"/>
              <a:t> probíhá podle reakce: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>
                <a:solidFill>
                  <a:srgbClr val="00B050"/>
                </a:solidFill>
              </a:rPr>
              <a:t>N</a:t>
            </a:r>
            <a:r>
              <a:rPr lang="cs-CZ" altLang="cs-CZ" sz="2800" smtClean="0">
                <a:solidFill>
                  <a:srgbClr val="C00000"/>
                </a:solidFill>
              </a:rPr>
              <a:t>H</a:t>
            </a:r>
            <a:r>
              <a:rPr lang="cs-CZ" altLang="cs-CZ" sz="2800" baseline="-25000" smtClean="0"/>
              <a:t>2</a:t>
            </a:r>
            <a:r>
              <a:rPr lang="cs-CZ" altLang="cs-CZ" sz="2800" smtClean="0"/>
              <a:t>-</a:t>
            </a:r>
            <a:r>
              <a:rPr lang="cs-CZ" altLang="cs-CZ" sz="2800" smtClean="0">
                <a:solidFill>
                  <a:schemeClr val="hlink"/>
                </a:solidFill>
              </a:rPr>
              <a:t>C</a:t>
            </a:r>
            <a:r>
              <a:rPr lang="cs-CZ" altLang="cs-CZ" sz="2800" smtClean="0">
                <a:solidFill>
                  <a:schemeClr val="tx2"/>
                </a:solidFill>
              </a:rPr>
              <a:t>O</a:t>
            </a:r>
            <a:r>
              <a:rPr lang="cs-CZ" altLang="cs-CZ" sz="2800" smtClean="0"/>
              <a:t>-</a:t>
            </a:r>
            <a:r>
              <a:rPr lang="cs-CZ" altLang="cs-CZ" sz="2800" smtClean="0">
                <a:solidFill>
                  <a:srgbClr val="00B050"/>
                </a:solidFill>
              </a:rPr>
              <a:t>N</a:t>
            </a:r>
            <a:r>
              <a:rPr lang="cs-CZ" altLang="cs-CZ" sz="2800" smtClean="0">
                <a:solidFill>
                  <a:srgbClr val="C00000"/>
                </a:solidFill>
              </a:rPr>
              <a:t>H</a:t>
            </a:r>
            <a:r>
              <a:rPr lang="cs-CZ" altLang="cs-CZ" sz="2800" baseline="-25000" smtClean="0"/>
              <a:t>2</a:t>
            </a:r>
            <a:r>
              <a:rPr lang="cs-CZ" altLang="cs-CZ" sz="2800" smtClean="0"/>
              <a:t> + 3 </a:t>
            </a:r>
            <a:r>
              <a:rPr lang="cs-CZ" altLang="cs-CZ" sz="2800" smtClean="0">
                <a:solidFill>
                  <a:srgbClr val="C00000"/>
                </a:solidFill>
              </a:rPr>
              <a:t>H</a:t>
            </a:r>
            <a:r>
              <a:rPr lang="cs-CZ" altLang="cs-CZ" sz="2800" baseline="-25000" smtClean="0"/>
              <a:t>2</a:t>
            </a:r>
            <a:r>
              <a:rPr lang="cs-CZ" altLang="cs-CZ" sz="2800" smtClean="0">
                <a:solidFill>
                  <a:schemeClr val="tx2"/>
                </a:solidFill>
              </a:rPr>
              <a:t>O</a:t>
            </a:r>
            <a:r>
              <a:rPr lang="cs-CZ" altLang="cs-CZ" sz="2800" smtClean="0"/>
              <a:t> </a:t>
            </a:r>
            <a:r>
              <a:rPr lang="cs-CZ" altLang="cs-CZ" sz="2800" smtClean="0">
                <a:sym typeface="Wingdings" pitchFamily="2" charset="2"/>
              </a:rPr>
              <a:t> </a:t>
            </a:r>
            <a:r>
              <a:rPr lang="cs-CZ" altLang="cs-CZ" sz="2800" smtClean="0">
                <a:solidFill>
                  <a:schemeClr val="hlink"/>
                </a:solidFill>
                <a:sym typeface="Wingdings" pitchFamily="2" charset="2"/>
              </a:rPr>
              <a:t>C</a:t>
            </a:r>
            <a:r>
              <a:rPr lang="cs-CZ" altLang="cs-CZ" sz="2800" smtClean="0">
                <a:solidFill>
                  <a:schemeClr val="tx2"/>
                </a:solidFill>
                <a:sym typeface="Wingdings" pitchFamily="2" charset="2"/>
              </a:rPr>
              <a:t>O</a:t>
            </a:r>
            <a:r>
              <a:rPr lang="cs-CZ" altLang="cs-CZ" sz="2800" baseline="-25000" smtClean="0">
                <a:sym typeface="Wingdings" pitchFamily="2" charset="2"/>
              </a:rPr>
              <a:t>2</a:t>
            </a:r>
            <a:r>
              <a:rPr lang="cs-CZ" altLang="cs-CZ" sz="2800" smtClean="0">
                <a:sym typeface="Wingdings" pitchFamily="2" charset="2"/>
              </a:rPr>
              <a:t> + 2 </a:t>
            </a:r>
            <a:r>
              <a:rPr lang="cs-CZ" altLang="cs-CZ" sz="2800" smtClean="0">
                <a:solidFill>
                  <a:srgbClr val="00B050"/>
                </a:solidFill>
                <a:sym typeface="Wingdings" pitchFamily="2" charset="2"/>
              </a:rPr>
              <a:t>N</a:t>
            </a:r>
            <a:r>
              <a:rPr lang="cs-CZ" altLang="cs-CZ" sz="2800" smtClean="0">
                <a:solidFill>
                  <a:srgbClr val="C00000"/>
                </a:solidFill>
                <a:sym typeface="Wingdings" pitchFamily="2" charset="2"/>
              </a:rPr>
              <a:t>H</a:t>
            </a:r>
            <a:r>
              <a:rPr lang="cs-CZ" altLang="cs-CZ" sz="2800" baseline="-25000" smtClean="0">
                <a:sym typeface="Wingdings" pitchFamily="2" charset="2"/>
              </a:rPr>
              <a:t>4</a:t>
            </a:r>
            <a:r>
              <a:rPr lang="cs-CZ" altLang="cs-CZ" sz="2800" smtClean="0">
                <a:solidFill>
                  <a:schemeClr val="tx2"/>
                </a:solidFill>
                <a:sym typeface="Wingdings" pitchFamily="2" charset="2"/>
              </a:rPr>
              <a:t>O</a:t>
            </a:r>
            <a:r>
              <a:rPr lang="cs-CZ" altLang="cs-CZ" sz="2800" smtClean="0">
                <a:solidFill>
                  <a:srgbClr val="C00000"/>
                </a:solidFill>
                <a:sym typeface="Wingdings" pitchFamily="2" charset="2"/>
              </a:rPr>
              <a:t>H</a:t>
            </a:r>
            <a:endParaRPr lang="cs-CZ" altLang="cs-CZ" sz="280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6478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7405688" cy="6858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Vyšetření u vředové choroby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196975"/>
            <a:ext cx="8174037" cy="5303838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Žaludeční biopsie</a:t>
            </a:r>
          </a:p>
          <a:p>
            <a:pPr lvl="1" eaLnBrk="1" hangingPunct="1"/>
            <a:r>
              <a:rPr lang="cs-CZ" altLang="cs-CZ" sz="2800" smtClean="0"/>
              <a:t>histologické vyšetření</a:t>
            </a:r>
          </a:p>
          <a:p>
            <a:pPr lvl="1" eaLnBrk="1" hangingPunct="1"/>
            <a:r>
              <a:rPr lang="cs-CZ" altLang="cs-CZ" sz="2800" smtClean="0"/>
              <a:t>mikrobiologické vyšetření: přímý průkaz ureázové aktivity ve vzorku, mikroskopický a kultivační průkaz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Urea breath test</a:t>
            </a:r>
            <a:r>
              <a:rPr lang="cs-CZ" altLang="cs-CZ" sz="3200" smtClean="0"/>
              <a:t> (močovinový dechový test) – zvláštní test, pro svou neinvazivnost používaný hlavně u dětí</a:t>
            </a:r>
          </a:p>
        </p:txBody>
      </p:sp>
    </p:spTree>
    <p:extLst>
      <p:ext uri="{BB962C8B-B14F-4D97-AF65-F5344CB8AC3E}">
        <p14:creationId xmlns:p14="http://schemas.microsoft.com/office/powerpoint/2010/main" val="367605656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683568" y="411684"/>
            <a:ext cx="4343400" cy="8382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Urea </a:t>
            </a:r>
            <a:r>
              <a:rPr lang="cs-CZ" sz="4400" dirty="0" err="1" smtClean="0">
                <a:latin typeface="+mn-lt"/>
              </a:rPr>
              <a:t>breath</a:t>
            </a:r>
            <a:r>
              <a:rPr lang="cs-CZ" sz="4400" dirty="0" smtClean="0">
                <a:latin typeface="+mn-lt"/>
              </a:rPr>
              <a:t> test</a:t>
            </a:r>
          </a:p>
        </p:txBody>
      </p:sp>
      <p:sp>
        <p:nvSpPr>
          <p:cNvPr id="52227" name="Rectangle 4"/>
          <p:cNvSpPr>
            <a:spLocks noGrp="1" noChangeArrowheads="1"/>
          </p:cNvSpPr>
          <p:nvPr>
            <p:ph idx="1"/>
          </p:nvPr>
        </p:nvSpPr>
        <p:spPr>
          <a:xfrm>
            <a:off x="533400" y="1268413"/>
            <a:ext cx="8610600" cy="5589587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Pacientovi se podá </a:t>
            </a:r>
            <a:r>
              <a:rPr lang="cs-CZ" altLang="cs-CZ" sz="3200" b="1" smtClean="0">
                <a:solidFill>
                  <a:schemeClr val="tx2"/>
                </a:solidFill>
              </a:rPr>
              <a:t>močovina značená izotopem uhlíku </a:t>
            </a:r>
            <a:r>
              <a:rPr lang="cs-CZ" altLang="cs-CZ" sz="3200" b="1" baseline="30000" smtClean="0">
                <a:solidFill>
                  <a:schemeClr val="tx2"/>
                </a:solidFill>
              </a:rPr>
              <a:t>13</a:t>
            </a:r>
            <a:r>
              <a:rPr lang="cs-CZ" altLang="cs-CZ" sz="3200" b="1" smtClean="0">
                <a:solidFill>
                  <a:schemeClr val="tx2"/>
                </a:solidFill>
              </a:rPr>
              <a:t>C nebo radioaktivním </a:t>
            </a:r>
            <a:r>
              <a:rPr lang="cs-CZ" altLang="cs-CZ" sz="3200" b="1" baseline="30000" smtClean="0">
                <a:solidFill>
                  <a:schemeClr val="tx2"/>
                </a:solidFill>
              </a:rPr>
              <a:t>14</a:t>
            </a:r>
            <a:r>
              <a:rPr lang="cs-CZ" altLang="cs-CZ" sz="3200" b="1" smtClean="0">
                <a:solidFill>
                  <a:schemeClr val="tx2"/>
                </a:solidFill>
              </a:rPr>
              <a:t>C</a:t>
            </a:r>
          </a:p>
          <a:p>
            <a:pPr eaLnBrk="1" hangingPunct="1"/>
            <a:r>
              <a:rPr lang="cs-CZ" altLang="cs-CZ" sz="3200" smtClean="0"/>
              <a:t>U</a:t>
            </a:r>
            <a:r>
              <a:rPr lang="cs-CZ" altLang="cs-CZ" sz="3200" smtClean="0">
                <a:solidFill>
                  <a:schemeClr val="tx2"/>
                </a:solidFill>
              </a:rPr>
              <a:t> zdravého</a:t>
            </a:r>
            <a:r>
              <a:rPr lang="cs-CZ" altLang="cs-CZ" sz="3200" smtClean="0"/>
              <a:t> močovina projde do dolní části trávicího traktu a </a:t>
            </a:r>
            <a:r>
              <a:rPr lang="cs-CZ" altLang="cs-CZ" sz="3200" b="1" smtClean="0">
                <a:solidFill>
                  <a:schemeClr val="tx2"/>
                </a:solidFill>
              </a:rPr>
              <a:t>vyloučí se stolicí</a:t>
            </a:r>
          </a:p>
          <a:p>
            <a:pPr eaLnBrk="1" hangingPunct="1"/>
            <a:r>
              <a:rPr lang="cs-CZ" altLang="cs-CZ" sz="3200" smtClean="0"/>
              <a:t>Je-li přítomen </a:t>
            </a:r>
            <a:r>
              <a:rPr lang="cs-CZ" altLang="cs-CZ" sz="3200" b="1" smtClean="0">
                <a:solidFill>
                  <a:schemeClr val="tx2"/>
                </a:solidFill>
              </a:rPr>
              <a:t>helikobakter,</a:t>
            </a:r>
            <a:r>
              <a:rPr lang="cs-CZ" altLang="cs-CZ" sz="3200" smtClean="0"/>
              <a:t> rozštěpí se už v</a:t>
            </a:r>
            <a:r>
              <a:rPr lang="cs-CZ" altLang="cs-CZ" sz="3200" smtClean="0">
                <a:solidFill>
                  <a:schemeClr val="folHlink"/>
                </a:solidFill>
              </a:rPr>
              <a:t> </a:t>
            </a:r>
            <a:r>
              <a:rPr lang="cs-CZ" altLang="cs-CZ" sz="3200" smtClean="0"/>
              <a:t>žaludku a </a:t>
            </a:r>
            <a:r>
              <a:rPr lang="cs-CZ" altLang="cs-CZ" sz="3200" b="1" smtClean="0">
                <a:solidFill>
                  <a:schemeClr val="tx2"/>
                </a:solidFill>
              </a:rPr>
              <a:t>značený CO</a:t>
            </a:r>
            <a:r>
              <a:rPr lang="cs-CZ" altLang="cs-CZ" sz="3200" b="1" baseline="-25000" smtClean="0">
                <a:solidFill>
                  <a:schemeClr val="tx2"/>
                </a:solidFill>
              </a:rPr>
              <a:t>2</a:t>
            </a:r>
            <a:r>
              <a:rPr lang="cs-CZ" altLang="cs-CZ" sz="3200" b="1" smtClean="0">
                <a:solidFill>
                  <a:schemeClr val="tx2"/>
                </a:solidFill>
              </a:rPr>
              <a:t> se objeví ve vydechovaném vzduchu</a:t>
            </a:r>
            <a:r>
              <a:rPr lang="cs-CZ" altLang="cs-CZ" sz="3200" smtClean="0"/>
              <a:t>. </a:t>
            </a:r>
          </a:p>
          <a:p>
            <a:pPr eaLnBrk="1" hangingPunct="1"/>
            <a:r>
              <a:rPr lang="cs-CZ" altLang="cs-CZ" sz="3200" smtClean="0"/>
              <a:t>Detekce se liší pro </a:t>
            </a:r>
            <a:r>
              <a:rPr lang="cs-CZ" altLang="cs-CZ" sz="3200" baseline="30000" smtClean="0"/>
              <a:t>13</a:t>
            </a:r>
            <a:r>
              <a:rPr lang="cs-CZ" altLang="cs-CZ" sz="3200" smtClean="0"/>
              <a:t>C a </a:t>
            </a:r>
            <a:r>
              <a:rPr lang="cs-CZ" altLang="cs-CZ" sz="3200" baseline="30000" smtClean="0"/>
              <a:t>14</a:t>
            </a:r>
            <a:r>
              <a:rPr lang="cs-CZ" altLang="cs-CZ" sz="3200" smtClean="0"/>
              <a:t>C. V každém případě, čím více značeného CO</a:t>
            </a:r>
            <a:r>
              <a:rPr lang="cs-CZ" altLang="cs-CZ" sz="3200" baseline="-25000" smtClean="0"/>
              <a:t>2</a:t>
            </a:r>
            <a:r>
              <a:rPr lang="cs-CZ" altLang="cs-CZ" sz="3200" smtClean="0"/>
              <a:t>, tím více helikobaktera</a:t>
            </a:r>
          </a:p>
        </p:txBody>
      </p:sp>
    </p:spTree>
    <p:extLst>
      <p:ext uri="{BB962C8B-B14F-4D97-AF65-F5344CB8AC3E}">
        <p14:creationId xmlns:p14="http://schemas.microsoft.com/office/powerpoint/2010/main" val="991914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820150" cy="1417638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Infekce nosu, popř. i nosohltanu (rhinitis, rhinopharyngitis acuta)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Původci jsou nejčastěji viry.</a:t>
            </a:r>
            <a:r>
              <a:rPr lang="cs-CZ" sz="2800" b="1" dirty="0" smtClean="0">
                <a:effectLst/>
                <a:latin typeface="+mn-lt"/>
              </a:rPr>
              <a:t> </a:t>
            </a:r>
            <a:r>
              <a:rPr lang="cs-CZ" sz="2800" dirty="0" smtClean="0">
                <a:effectLst/>
                <a:latin typeface="+mn-lt"/>
              </a:rPr>
              <a:t>Virová rhinitida je obyčejná rýma („common cold“). Přes 50 % případů způsobují rhinoviry (viry rýmy), zbytek tzv. koronaviry, zbytek ostatní respirační viry (ne ale viry chřipky!)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  <a:effectLst/>
                <a:latin typeface="+mn-lt"/>
              </a:rPr>
              <a:t>Bakterie </a:t>
            </a:r>
            <a:r>
              <a:rPr lang="cs-CZ" sz="2800" dirty="0" smtClean="0">
                <a:effectLst/>
                <a:latin typeface="+mn-lt"/>
              </a:rPr>
              <a:t>se mohou u akutních infekcí druhotně pomnožit, často jde o bakterie z kůže nebo z hltanu. Samy ale zmizí, antibiotická léčba je zbytečná a většinou stejně neúčinná.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b="1" i="1" dirty="0" smtClean="0">
                <a:solidFill>
                  <a:schemeClr val="accent1"/>
                </a:solidFill>
                <a:effectLst/>
                <a:latin typeface="+mn-lt"/>
              </a:rPr>
              <a:t>Antibiotika se podávají jen tehdy, když hlenohnisavý (ne jen hlenovitý) sekret trvá několik dní a pacient má výrazné potíže, což jsou zcela výjimečné případy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79041" y="332656"/>
            <a:ext cx="7772400" cy="762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Léčba vředového onemocnění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96752"/>
            <a:ext cx="8763000" cy="5486400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Jde o komplexní záležitost</a:t>
            </a:r>
          </a:p>
          <a:p>
            <a:pPr eaLnBrk="1" hangingPunct="1"/>
            <a:r>
              <a:rPr lang="cs-CZ" altLang="cs-CZ" sz="3600" b="1" smtClean="0">
                <a:solidFill>
                  <a:schemeClr val="accent1"/>
                </a:solidFill>
              </a:rPr>
              <a:t>Doporučená je dnes trojkombinace dvou antibiotik + inhibitoru vodíkové pumpy:</a:t>
            </a:r>
            <a:r>
              <a:rPr lang="cs-CZ" altLang="cs-CZ" sz="3600" i="1" smtClean="0"/>
              <a:t> </a:t>
            </a:r>
            <a:r>
              <a:rPr lang="cs-CZ" altLang="cs-CZ" sz="3600" b="1" smtClean="0">
                <a:solidFill>
                  <a:schemeClr val="tx2"/>
                </a:solidFill>
              </a:rPr>
              <a:t>clarithromycin</a:t>
            </a:r>
            <a:r>
              <a:rPr lang="cs-CZ" altLang="cs-CZ" sz="3600" smtClean="0"/>
              <a:t> (makrolidové antibiotikum)</a:t>
            </a:r>
          </a:p>
          <a:p>
            <a:pPr eaLnBrk="1" hangingPunct="1"/>
            <a:r>
              <a:rPr lang="cs-CZ" altLang="cs-CZ" sz="3600" b="1" smtClean="0">
                <a:solidFill>
                  <a:schemeClr val="tx2"/>
                </a:solidFill>
              </a:rPr>
              <a:t>amoxicilin</a:t>
            </a:r>
            <a:r>
              <a:rPr lang="cs-CZ" altLang="cs-CZ" sz="3600" smtClean="0"/>
              <a:t> (penicilinové antibiotikum) nebo metronidazol </a:t>
            </a:r>
          </a:p>
          <a:p>
            <a:pPr eaLnBrk="1" hangingPunct="1"/>
            <a:r>
              <a:rPr lang="cs-CZ" altLang="cs-CZ" sz="3600" b="1" smtClean="0">
                <a:solidFill>
                  <a:schemeClr val="tx2"/>
                </a:solidFill>
              </a:rPr>
              <a:t>omeprazol</a:t>
            </a:r>
            <a:r>
              <a:rPr lang="cs-CZ" altLang="cs-CZ" sz="3600" smtClean="0"/>
              <a:t> (nemá s protibakteriální léčbou nic společného).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3600" i="1" smtClean="0"/>
              <a:t>Používá se také solí vizmutu.</a:t>
            </a:r>
          </a:p>
        </p:txBody>
      </p:sp>
    </p:spTree>
    <p:extLst>
      <p:ext uri="{BB962C8B-B14F-4D97-AF65-F5344CB8AC3E}">
        <p14:creationId xmlns:p14="http://schemas.microsoft.com/office/powerpoint/2010/main" val="82575359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77200" cy="762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Infekce dvanáctníku (duodena)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062912" cy="447198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3200" smtClean="0"/>
              <a:t>Kromě gastroduodenálních vředů může jít zejména o parazitární infekce bičíkovcem </a:t>
            </a:r>
            <a:r>
              <a:rPr lang="cs-CZ" altLang="cs-CZ" sz="3200" b="1" i="1" smtClean="0">
                <a:solidFill>
                  <a:schemeClr val="tx2"/>
                </a:solidFill>
              </a:rPr>
              <a:t>Giardia intestinalis (Giardia lamblia, Lamblia intestinalis)</a:t>
            </a:r>
          </a:p>
          <a:p>
            <a:pPr eaLnBrk="1" hangingPunct="1"/>
            <a:r>
              <a:rPr lang="cs-CZ" altLang="cs-CZ" sz="3200" smtClean="0"/>
              <a:t>Kromě stolice lze v tomto případě </a:t>
            </a:r>
            <a:r>
              <a:rPr lang="cs-CZ" altLang="cs-CZ" sz="3200" b="1" smtClean="0">
                <a:solidFill>
                  <a:schemeClr val="tx2"/>
                </a:solidFill>
              </a:rPr>
              <a:t>vyšetřovat i duodenální šťávu</a:t>
            </a:r>
            <a:r>
              <a:rPr lang="cs-CZ" altLang="cs-CZ" sz="3200" smtClean="0"/>
              <a:t>. Nemá ale zpravidla smysl ji odebírat jen kvůli vyšetření na parazity – většinou se odebírá v případě, že by se prováděla střevní endoskopie tak jako tak</a:t>
            </a:r>
          </a:p>
        </p:txBody>
      </p:sp>
    </p:spTree>
    <p:extLst>
      <p:ext uri="{BB962C8B-B14F-4D97-AF65-F5344CB8AC3E}">
        <p14:creationId xmlns:p14="http://schemas.microsoft.com/office/powerpoint/2010/main" val="4669945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0"/>
            <a:ext cx="88265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Na začátek střevních infekcí báseň…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68313" y="762000"/>
            <a:ext cx="5029200" cy="6096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Nemůžem vždy slepici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kontrolovat stolici.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Jednou projdem drůbežárnou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a stolici najdem zdárnou.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Přiletí však holub bělý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zanese tam salmonely.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Odnesou pak vejce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pro cukráře – strejce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Cukrář – strýček nevinný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nadělá z ní zmrzliny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Mládež sní ji s důvěrou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a všichni se…</a:t>
            </a:r>
          </a:p>
        </p:txBody>
      </p:sp>
    </p:spTree>
    <p:extLst>
      <p:ext uri="{BB962C8B-B14F-4D97-AF65-F5344CB8AC3E}">
        <p14:creationId xmlns:p14="http://schemas.microsoft.com/office/powerpoint/2010/main" val="10328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95288" y="-99392"/>
            <a:ext cx="7135812" cy="140335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+mn-lt"/>
              </a:rPr>
              <a:t>Mikrobiální onemocnění střeva podle původců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748712" cy="5373687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Bakteriální</a:t>
            </a:r>
          </a:p>
          <a:p>
            <a:pPr lvl="1" eaLnBrk="1" hangingPunct="1"/>
            <a:r>
              <a:rPr lang="cs-CZ" altLang="cs-CZ" sz="2800" smtClean="0"/>
              <a:t>bakteriální infekce</a:t>
            </a:r>
          </a:p>
          <a:p>
            <a:pPr lvl="1" eaLnBrk="1" hangingPunct="1"/>
            <a:r>
              <a:rPr lang="cs-CZ" altLang="cs-CZ" sz="2800" smtClean="0"/>
              <a:t>intoxikace bakteriálními toxiny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Virová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Kvasinková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Parazitární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3200" smtClean="0"/>
              <a:t>U kvasinek a parazitů je potřeba počítat s tím, že ne každá přítomnost kvasinky či parazita ve střevě znamená nemoc!</a:t>
            </a:r>
          </a:p>
        </p:txBody>
      </p:sp>
    </p:spTree>
    <p:extLst>
      <p:ext uri="{BB962C8B-B14F-4D97-AF65-F5344CB8AC3E}">
        <p14:creationId xmlns:p14="http://schemas.microsoft.com/office/powerpoint/2010/main" val="238166942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75438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Bakteriální onemocnění střev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765175"/>
            <a:ext cx="7777163" cy="60928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Je nutno rozlišit: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bakteriální intoxikace</a:t>
            </a:r>
            <a:r>
              <a:rPr lang="cs-CZ" altLang="cs-CZ" sz="2800" smtClean="0"/>
              <a:t> (otravy toxickými produkty bakterií, velmi krátká inkubační doba, zpravidla rychle odeznívají)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skutečné střevní infekce</a:t>
            </a:r>
            <a:r>
              <a:rPr lang="cs-CZ" altLang="cs-CZ" sz="2800" smtClean="0"/>
              <a:t> (inkubační doba nejméně den, často týden a více), působené bakteriemi, parazity, viry, popřípadě houbami. </a:t>
            </a:r>
            <a:r>
              <a:rPr lang="cs-CZ" altLang="cs-CZ" sz="2800" b="1" i="1" smtClean="0">
                <a:solidFill>
                  <a:schemeClr val="accent1"/>
                </a:solidFill>
              </a:rPr>
              <a:t>Aby to bylo ještě složitější, i u skutečných střevních infekcí se často uplatňují bakteriální toxiny. Jde ale o toxiny vyrobené bakteriemi až po pomnožení ve střevě, tj. nejde o to, že by pacient toxiny přímo snědl.</a:t>
            </a:r>
          </a:p>
        </p:txBody>
      </p:sp>
    </p:spTree>
    <p:extLst>
      <p:ext uri="{BB962C8B-B14F-4D97-AF65-F5344CB8AC3E}">
        <p14:creationId xmlns:p14="http://schemas.microsoft.com/office/powerpoint/2010/main" val="369717565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350"/>
            <a:ext cx="8062913" cy="5492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dirty="0" smtClean="0">
                <a:latin typeface="+mn-lt"/>
              </a:rPr>
              <a:t>Bakteriální průjmové infekce</a:t>
            </a:r>
            <a:endParaRPr lang="en-US" sz="4800" dirty="0" smtClean="0">
              <a:latin typeface="+mn-lt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3850" y="765175"/>
            <a:ext cx="8820150" cy="60928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i="1" dirty="0" err="1" smtClean="0">
                <a:solidFill>
                  <a:schemeClr val="tx2"/>
                </a:solidFill>
              </a:rPr>
              <a:t>Campylobacter</a:t>
            </a:r>
            <a:r>
              <a:rPr lang="cs-CZ" sz="2800" b="1" i="1" dirty="0" smtClean="0">
                <a:solidFill>
                  <a:schemeClr val="tx2"/>
                </a:solidFill>
              </a:rPr>
              <a:t> </a:t>
            </a:r>
            <a:r>
              <a:rPr lang="cs-CZ" sz="2800" b="1" i="1" dirty="0" err="1" smtClean="0">
                <a:solidFill>
                  <a:schemeClr val="tx2"/>
                </a:solidFill>
              </a:rPr>
              <a:t>jejuni</a:t>
            </a:r>
            <a:r>
              <a:rPr lang="cs-CZ" sz="2800" b="1" i="1" dirty="0" smtClean="0"/>
              <a:t> </a:t>
            </a:r>
            <a:r>
              <a:rPr lang="cs-CZ" sz="2800" dirty="0" smtClean="0"/>
              <a:t>– z kuřecího masa</a:t>
            </a:r>
            <a:endParaRPr lang="cs-CZ" sz="2800" b="1" i="1" dirty="0" smtClean="0">
              <a:solidFill>
                <a:schemeClr val="tx2"/>
              </a:solidFill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i="1" dirty="0" err="1" smtClean="0">
                <a:solidFill>
                  <a:schemeClr val="tx2"/>
                </a:solidFill>
              </a:rPr>
              <a:t>Salmonella</a:t>
            </a:r>
            <a:r>
              <a:rPr lang="cs-CZ" sz="2800" b="1" dirty="0" smtClean="0"/>
              <a:t> </a:t>
            </a:r>
            <a:r>
              <a:rPr lang="cs-CZ" sz="2800" dirty="0" err="1" smtClean="0"/>
              <a:t>sp</a:t>
            </a:r>
            <a:r>
              <a:rPr lang="cs-CZ" sz="2800" dirty="0" smtClean="0"/>
              <a:t>. – nejčastěji z vaječných výrobků</a:t>
            </a:r>
            <a:endParaRPr lang="cs-CZ" sz="2800" i="1" dirty="0" smtClean="0"/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i="1" dirty="0" err="1" smtClean="0">
                <a:solidFill>
                  <a:schemeClr val="tx2"/>
                </a:solidFill>
              </a:rPr>
              <a:t>Escherichia</a:t>
            </a:r>
            <a:r>
              <a:rPr lang="cs-CZ" sz="2800" b="1" i="1" dirty="0" smtClean="0">
                <a:solidFill>
                  <a:schemeClr val="tx2"/>
                </a:solidFill>
              </a:rPr>
              <a:t> coli</a:t>
            </a:r>
            <a:r>
              <a:rPr lang="cs-CZ" sz="2800" b="1" dirty="0" smtClean="0"/>
              <a:t> </a:t>
            </a:r>
            <a:r>
              <a:rPr lang="cs-CZ" sz="2800" dirty="0" smtClean="0"/>
              <a:t>patogenní </a:t>
            </a:r>
            <a:r>
              <a:rPr lang="cs-CZ" sz="2800" dirty="0" err="1" smtClean="0"/>
              <a:t>serotypy</a:t>
            </a:r>
            <a:r>
              <a:rPr lang="cs-CZ" sz="2800" dirty="0" smtClean="0"/>
              <a:t>: ETEC, EIEC, EPEC,VTEC (enterotoxické, </a:t>
            </a:r>
            <a:r>
              <a:rPr lang="cs-CZ" sz="2800" dirty="0" err="1" smtClean="0"/>
              <a:t>enteroinvazivní</a:t>
            </a:r>
            <a:r>
              <a:rPr lang="cs-CZ" sz="2800" dirty="0" smtClean="0"/>
              <a:t>, </a:t>
            </a:r>
            <a:r>
              <a:rPr lang="cs-CZ" sz="2800" dirty="0" err="1" smtClean="0"/>
              <a:t>enteropatogenní</a:t>
            </a:r>
            <a:r>
              <a:rPr lang="cs-CZ" sz="2800" dirty="0" smtClean="0"/>
              <a:t>, </a:t>
            </a:r>
            <a:r>
              <a:rPr lang="cs-CZ" sz="2800" dirty="0" err="1" smtClean="0"/>
              <a:t>verotoxigenní</a:t>
            </a:r>
            <a:r>
              <a:rPr lang="cs-CZ" sz="2800" dirty="0" smtClean="0"/>
              <a:t>)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i="1" dirty="0" err="1" smtClean="0">
                <a:solidFill>
                  <a:schemeClr val="tx2"/>
                </a:solidFill>
              </a:rPr>
              <a:t>Shigella</a:t>
            </a:r>
            <a:r>
              <a:rPr lang="cs-CZ" sz="2800" b="1" dirty="0" smtClean="0"/>
              <a:t> </a:t>
            </a:r>
            <a:r>
              <a:rPr lang="cs-CZ" sz="2800" dirty="0" err="1" smtClean="0"/>
              <a:t>sp</a:t>
            </a:r>
            <a:r>
              <a:rPr lang="cs-CZ" sz="2800" dirty="0" smtClean="0"/>
              <a:t>. (dle současných poznatků rod </a:t>
            </a:r>
            <a:r>
              <a:rPr lang="cs-CZ" sz="2800" i="1" dirty="0" err="1" smtClean="0"/>
              <a:t>Shigella</a:t>
            </a:r>
            <a:r>
              <a:rPr lang="cs-CZ" sz="2800" dirty="0" smtClean="0"/>
              <a:t> vlastně neexistuje a jsou to jen zvláštní kmeny podobné některým </a:t>
            </a:r>
            <a:r>
              <a:rPr lang="cs-CZ" sz="2800" i="1" dirty="0" smtClean="0"/>
              <a:t>E. coli</a:t>
            </a:r>
            <a:r>
              <a:rPr lang="cs-CZ" sz="2800" dirty="0" smtClean="0"/>
              <a:t>)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i="1" dirty="0" err="1" smtClean="0">
                <a:solidFill>
                  <a:schemeClr val="tx2"/>
                </a:solidFill>
              </a:rPr>
              <a:t>Yersinia</a:t>
            </a:r>
            <a:r>
              <a:rPr lang="cs-CZ" sz="2800" b="1" i="1" dirty="0" smtClean="0">
                <a:solidFill>
                  <a:schemeClr val="tx2"/>
                </a:solidFill>
              </a:rPr>
              <a:t> </a:t>
            </a:r>
            <a:r>
              <a:rPr lang="cs-CZ" sz="2800" b="1" i="1" dirty="0" err="1" smtClean="0">
                <a:solidFill>
                  <a:schemeClr val="tx2"/>
                </a:solidFill>
              </a:rPr>
              <a:t>enterocolitica</a:t>
            </a:r>
            <a:r>
              <a:rPr lang="cs-CZ" sz="2800" dirty="0" smtClean="0"/>
              <a:t> – často připomíná apendix</a:t>
            </a:r>
            <a:endParaRPr lang="cs-CZ" sz="2800" b="1" i="1" dirty="0" smtClean="0">
              <a:solidFill>
                <a:schemeClr val="tx2"/>
              </a:solidFill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dirty="0" smtClean="0">
                <a:solidFill>
                  <a:schemeClr val="tx2"/>
                </a:solidFill>
              </a:rPr>
              <a:t>Další </a:t>
            </a:r>
            <a:r>
              <a:rPr lang="cs-CZ" sz="2800" b="1" dirty="0" err="1" smtClean="0">
                <a:solidFill>
                  <a:schemeClr val="tx2"/>
                </a:solidFill>
              </a:rPr>
              <a:t>enterobakterie</a:t>
            </a:r>
            <a:r>
              <a:rPr lang="cs-CZ" sz="2800" dirty="0" smtClean="0"/>
              <a:t> (narušení rovnováhy)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i="1" dirty="0" smtClean="0">
                <a:solidFill>
                  <a:schemeClr val="tx2"/>
                </a:solidFill>
              </a:rPr>
              <a:t>Clostridium </a:t>
            </a:r>
            <a:r>
              <a:rPr lang="cs-CZ" sz="2800" b="1" i="1" dirty="0" err="1" smtClean="0">
                <a:solidFill>
                  <a:schemeClr val="tx2"/>
                </a:solidFill>
              </a:rPr>
              <a:t>difficile</a:t>
            </a:r>
            <a:r>
              <a:rPr lang="en-US" sz="2800" b="1" i="1" dirty="0" smtClean="0"/>
              <a:t> </a:t>
            </a:r>
            <a:r>
              <a:rPr lang="cs-CZ" sz="2800" dirty="0" smtClean="0"/>
              <a:t>– viz dále 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i="1" dirty="0" smtClean="0">
                <a:solidFill>
                  <a:schemeClr val="tx2"/>
                </a:solidFill>
              </a:rPr>
              <a:t>Vibrio </a:t>
            </a:r>
            <a:r>
              <a:rPr lang="cs-CZ" sz="2800" b="1" i="1" dirty="0" err="1" smtClean="0">
                <a:solidFill>
                  <a:schemeClr val="tx2"/>
                </a:solidFill>
              </a:rPr>
              <a:t>cholerae</a:t>
            </a:r>
            <a:r>
              <a:rPr lang="cs-CZ" sz="2800" dirty="0" smtClean="0"/>
              <a:t> – subtropy, tropy, intenzivní průjem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39373489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0638"/>
            <a:ext cx="8839200" cy="7842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Poznámka k salmonelám a </a:t>
            </a:r>
            <a:r>
              <a:rPr lang="cs-CZ" sz="4400" dirty="0" err="1" smtClean="0">
                <a:latin typeface="+mn-lt"/>
              </a:rPr>
              <a:t>shigelám</a:t>
            </a:r>
            <a:endParaRPr lang="cs-CZ" sz="4400" dirty="0" smtClean="0">
              <a:latin typeface="+mn-lt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To, že mezi střevními patogeny jsou rozdíly, ukazuje příklad salmonel a shigel.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Salmonely</a:t>
            </a:r>
            <a:r>
              <a:rPr lang="cs-CZ" altLang="cs-CZ" sz="2800" smtClean="0"/>
              <a:t> potřebují vysokou infekční dávku. Musí se tedy pomnožit v nějaké potravině. </a:t>
            </a:r>
            <a:r>
              <a:rPr lang="cs-CZ" altLang="cs-CZ" sz="2800" b="1" smtClean="0">
                <a:solidFill>
                  <a:schemeClr val="accent1"/>
                </a:solidFill>
              </a:rPr>
              <a:t>Infekce jsou téměř výhradně z potravin</a:t>
            </a:r>
            <a:r>
              <a:rPr lang="cs-CZ" altLang="cs-CZ" sz="2800" smtClean="0"/>
              <a:t>. Mezilidský přenos možný jen při velmi špatné hygieně (děti v MŠ s nedostatečnými hygienickými návyky, na ZŠ už je mají)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Shigelám </a:t>
            </a:r>
            <a:r>
              <a:rPr lang="cs-CZ" altLang="cs-CZ" sz="2800" smtClean="0"/>
              <a:t>naproti tomu stačí malá infekční dávka, takže se snadno přenesou </a:t>
            </a:r>
            <a:r>
              <a:rPr lang="cs-CZ" altLang="cs-CZ" sz="2800" b="1" smtClean="0">
                <a:solidFill>
                  <a:schemeClr val="accent1"/>
                </a:solidFill>
              </a:rPr>
              <a:t>špinavýma rukama</a:t>
            </a:r>
            <a:r>
              <a:rPr lang="cs-CZ" altLang="cs-CZ" sz="2800" smtClean="0"/>
              <a:t>, klikou od záchodu nebo kontaminovanou vodou. Potraviny se naopak neuplatňují už proto, že zvířata nebývají infikována (na rozdíl od salmonelózy jde o čistě lidské onemocnění)</a:t>
            </a:r>
          </a:p>
        </p:txBody>
      </p:sp>
    </p:spTree>
    <p:extLst>
      <p:ext uri="{BB962C8B-B14F-4D97-AF65-F5344CB8AC3E}">
        <p14:creationId xmlns:p14="http://schemas.microsoft.com/office/powerpoint/2010/main" val="33760081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0"/>
            <a:ext cx="6629400" cy="91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smtClean="0">
                <a:latin typeface="+mn-lt"/>
              </a:rPr>
              <a:t>Salmonela na MAL agaru</a:t>
            </a:r>
          </a:p>
        </p:txBody>
      </p:sp>
      <p:pic>
        <p:nvPicPr>
          <p:cNvPr id="76803" name="Picture 5" descr="saenmal2"/>
          <p:cNvPicPr>
            <a:picLocks noChangeAspect="1" noChangeArrowheads="1"/>
          </p:cNvPicPr>
          <p:nvPr/>
        </p:nvPicPr>
        <p:blipFill>
          <a:blip r:embed="rId3">
            <a:lum bright="24000" contrast="12000"/>
          </a:blip>
          <a:srcRect/>
          <a:stretch>
            <a:fillRect/>
          </a:stretch>
        </p:blipFill>
        <p:spPr bwMode="auto">
          <a:xfrm>
            <a:off x="1447800" y="987425"/>
            <a:ext cx="5861050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648200" y="5486400"/>
            <a:ext cx="1066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200">
                <a:latin typeface="Arial" charset="0"/>
              </a:rPr>
              <a:t>Foto O. Z.</a:t>
            </a:r>
          </a:p>
        </p:txBody>
      </p:sp>
    </p:spTree>
    <p:extLst>
      <p:ext uri="{BB962C8B-B14F-4D97-AF65-F5344CB8AC3E}">
        <p14:creationId xmlns:p14="http://schemas.microsoft.com/office/powerpoint/2010/main" val="335526610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91513" cy="762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+mn-lt"/>
              </a:rPr>
              <a:t>Různé patogenní typy</a:t>
            </a:r>
            <a:r>
              <a:rPr lang="cs-CZ" i="1" dirty="0" smtClean="0">
                <a:latin typeface="+mn-lt"/>
              </a:rPr>
              <a:t> E. coli</a:t>
            </a:r>
          </a:p>
        </p:txBody>
      </p:sp>
      <p:sp>
        <p:nvSpPr>
          <p:cNvPr id="176133" name="Rectangle 5"/>
          <p:cNvSpPr>
            <a:spLocks noGrp="1" noChangeArrowheads="1"/>
          </p:cNvSpPr>
          <p:nvPr>
            <p:ph idx="1"/>
          </p:nvPr>
        </p:nvSpPr>
        <p:spPr>
          <a:xfrm>
            <a:off x="0" y="620713"/>
            <a:ext cx="8964613" cy="604837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600" b="1" dirty="0" smtClean="0">
                <a:solidFill>
                  <a:schemeClr val="tx2"/>
                </a:solidFill>
              </a:rPr>
              <a:t>EPEC </a:t>
            </a:r>
            <a:r>
              <a:rPr lang="cs-CZ" sz="3600" dirty="0" smtClean="0"/>
              <a:t>– </a:t>
            </a:r>
            <a:r>
              <a:rPr lang="cs-CZ" sz="3600" dirty="0" err="1" smtClean="0"/>
              <a:t>enteropatogenní</a:t>
            </a:r>
            <a:r>
              <a:rPr lang="cs-CZ" sz="3600" dirty="0" smtClean="0"/>
              <a:t> </a:t>
            </a:r>
            <a:r>
              <a:rPr lang="cs-CZ" sz="3600" i="1" dirty="0" err="1" smtClean="0"/>
              <a:t>Escherichia</a:t>
            </a:r>
            <a:r>
              <a:rPr lang="cs-CZ" sz="3600" i="1" dirty="0" smtClean="0"/>
              <a:t> coli</a:t>
            </a:r>
            <a:r>
              <a:rPr lang="cs-CZ" sz="3600" dirty="0" smtClean="0"/>
              <a:t> – novorozenecké a kojenecké průjmy (do dvou let). U dětí do dvou let proto laboratoř každý nález EPEC „typizuje“, nejde-li o EPEC (kmeny EPEC mají specifické antigeny na svém povrchu)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600" b="1" dirty="0">
                <a:solidFill>
                  <a:schemeClr val="tx2"/>
                </a:solidFill>
              </a:rPr>
              <a:t>ETEC </a:t>
            </a:r>
            <a:r>
              <a:rPr lang="cs-CZ" sz="3600" dirty="0"/>
              <a:t>– enterotoxické E. coli – průjmy </a:t>
            </a:r>
            <a:r>
              <a:rPr lang="cs-CZ" sz="3600" dirty="0" smtClean="0"/>
              <a:t>cestovatelů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600" b="1" dirty="0">
                <a:solidFill>
                  <a:schemeClr val="tx2"/>
                </a:solidFill>
              </a:rPr>
              <a:t>STEC/VTEC a EHEC</a:t>
            </a:r>
            <a:r>
              <a:rPr lang="cs-CZ" sz="3600" dirty="0"/>
              <a:t>, viz </a:t>
            </a:r>
            <a:r>
              <a:rPr lang="cs-CZ" sz="3600" dirty="0" smtClean="0"/>
              <a:t>dále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600" dirty="0" smtClean="0"/>
              <a:t>Jsou </a:t>
            </a:r>
            <a:r>
              <a:rPr lang="cs-CZ" sz="3600" dirty="0"/>
              <a:t>i kmeny </a:t>
            </a:r>
            <a:r>
              <a:rPr lang="cs-CZ" sz="3600" b="1" dirty="0">
                <a:solidFill>
                  <a:schemeClr val="tx2"/>
                </a:solidFill>
              </a:rPr>
              <a:t>patogenní mimo střevo </a:t>
            </a:r>
            <a:r>
              <a:rPr lang="cs-CZ" sz="3600" dirty="0"/>
              <a:t>(např. UPEC v močových </a:t>
            </a:r>
            <a:r>
              <a:rPr lang="cs-CZ" sz="3600" dirty="0" smtClean="0"/>
              <a:t>cestách)</a:t>
            </a:r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600" dirty="0" smtClean="0"/>
              <a:t>Většina </a:t>
            </a:r>
            <a:r>
              <a:rPr lang="cs-CZ" sz="3600" dirty="0"/>
              <a:t>kmenů </a:t>
            </a:r>
            <a:r>
              <a:rPr lang="cs-CZ" sz="3600" i="1" dirty="0"/>
              <a:t>E. coli </a:t>
            </a:r>
            <a:r>
              <a:rPr lang="cs-CZ" sz="3600" dirty="0"/>
              <a:t>je ale „normálních“</a:t>
            </a:r>
            <a:endParaRPr lang="en-US" sz="36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63137762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5831656" cy="836613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STEC/VTEC a EHEC</a:t>
            </a:r>
            <a:endParaRPr lang="en-US" sz="4400" dirty="0" smtClean="0">
              <a:latin typeface="+mn-lt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836613"/>
            <a:ext cx="8820472" cy="511266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2"/>
                </a:solidFill>
              </a:rPr>
              <a:t>STEC</a:t>
            </a:r>
            <a:r>
              <a:rPr lang="cs-CZ" altLang="cs-CZ" sz="2800" dirty="0" smtClean="0"/>
              <a:t> = </a:t>
            </a:r>
            <a:r>
              <a:rPr lang="cs-CZ" altLang="cs-CZ" sz="2800" dirty="0" err="1" smtClean="0"/>
              <a:t>shiga</a:t>
            </a:r>
            <a:r>
              <a:rPr lang="cs-CZ" altLang="cs-CZ" sz="2800" dirty="0" smtClean="0"/>
              <a:t> (či </a:t>
            </a:r>
            <a:r>
              <a:rPr lang="cs-CZ" altLang="cs-CZ" sz="2800" dirty="0" err="1" smtClean="0"/>
              <a:t>shiga-like</a:t>
            </a:r>
            <a:r>
              <a:rPr lang="cs-CZ" altLang="cs-CZ" sz="2800" dirty="0" smtClean="0"/>
              <a:t>) toxigenní kmeny </a:t>
            </a:r>
            <a:r>
              <a:rPr lang="cs-CZ" altLang="cs-CZ" sz="2800" i="1" dirty="0" smtClean="0"/>
              <a:t>E. coli</a:t>
            </a:r>
            <a:r>
              <a:rPr lang="cs-CZ" altLang="cs-CZ" sz="2800" dirty="0" smtClean="0"/>
              <a:t> (mají podobné toxiny jako </a:t>
            </a:r>
            <a:r>
              <a:rPr lang="cs-CZ" altLang="cs-CZ" sz="2800" dirty="0" err="1" smtClean="0"/>
              <a:t>shigely</a:t>
            </a:r>
            <a:r>
              <a:rPr lang="cs-CZ" altLang="cs-CZ" sz="2800" dirty="0" smtClean="0"/>
              <a:t>). Synonymem je název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VTEC</a:t>
            </a:r>
            <a:r>
              <a:rPr lang="cs-CZ" altLang="cs-CZ" sz="2800" dirty="0" smtClean="0"/>
              <a:t> = </a:t>
            </a:r>
            <a:r>
              <a:rPr lang="cs-CZ" altLang="cs-CZ" sz="2800" dirty="0" err="1" smtClean="0"/>
              <a:t>verotoxigenní</a:t>
            </a:r>
            <a:r>
              <a:rPr lang="cs-CZ" altLang="cs-CZ" sz="2800" dirty="0" smtClean="0"/>
              <a:t> kmeny </a:t>
            </a:r>
            <a:r>
              <a:rPr lang="cs-CZ" altLang="cs-CZ" sz="2800" i="1" dirty="0" smtClean="0"/>
              <a:t>E. coli</a:t>
            </a:r>
            <a:r>
              <a:rPr lang="cs-CZ" altLang="cs-CZ" sz="2800" dirty="0" smtClean="0"/>
              <a:t> (jejich toxický účinek je prokazatelný na buněčných liniích Vero)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2"/>
                </a:solidFill>
              </a:rPr>
              <a:t>EHEC</a:t>
            </a:r>
            <a:r>
              <a:rPr lang="cs-CZ" altLang="cs-CZ" sz="2800" dirty="0" smtClean="0"/>
              <a:t> = </a:t>
            </a:r>
            <a:r>
              <a:rPr lang="cs-CZ" altLang="cs-CZ" sz="2800" dirty="0" err="1" smtClean="0"/>
              <a:t>enterohemorhagické</a:t>
            </a:r>
            <a:r>
              <a:rPr lang="cs-CZ" altLang="cs-CZ" sz="2800" dirty="0" smtClean="0"/>
              <a:t> kmeny </a:t>
            </a:r>
            <a:r>
              <a:rPr lang="cs-CZ" altLang="cs-CZ" sz="2800" i="1" dirty="0" smtClean="0"/>
              <a:t>E. coli</a:t>
            </a:r>
          </a:p>
          <a:p>
            <a:pPr eaLnBrk="1" hangingPunct="1"/>
            <a:r>
              <a:rPr lang="cs-CZ" altLang="cs-CZ" sz="2800" i="1" dirty="0" smtClean="0"/>
              <a:t>Obecně platí, že všechny EHEC jsou STEC/VTEC, avšak ne všechny STEC/VTEC jsou EHEC</a:t>
            </a:r>
          </a:p>
          <a:p>
            <a:pPr eaLnBrk="1" hangingPunct="1"/>
            <a:r>
              <a:rPr lang="cs-CZ" altLang="cs-CZ" sz="2800" dirty="0" smtClean="0"/>
              <a:t>Jde o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konkrétní kmeny, nejznámější z nich byl dlouho O:157 H:7*</a:t>
            </a:r>
            <a:r>
              <a:rPr lang="cs-CZ" altLang="cs-CZ" sz="2800" dirty="0" smtClean="0"/>
              <a:t>, ale častější je dnes například O:26 a v roce 2011 se nechvalně „proslavil“ kmen O:104 H:4, původce epidemie v Německu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467544" y="5949280"/>
            <a:ext cx="6336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b="1" i="1">
                <a:solidFill>
                  <a:schemeClr val="accent1"/>
                </a:solidFill>
                <a:latin typeface="+mn-lt"/>
              </a:rPr>
              <a:t>*tělový antigen typu 157, bičíkový typu 7</a:t>
            </a:r>
          </a:p>
        </p:txBody>
      </p:sp>
    </p:spTree>
    <p:extLst>
      <p:ext uri="{BB962C8B-B14F-4D97-AF65-F5344CB8AC3E}">
        <p14:creationId xmlns:p14="http://schemas.microsoft.com/office/powerpoint/2010/main" val="261706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315200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Vyšetřování a léčba infekcí nosu a nosohltanu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8915400" cy="5334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Vyšetřování je zbytečné.</a:t>
            </a:r>
            <a:r>
              <a:rPr lang="cs-CZ" sz="2800" smtClean="0">
                <a:effectLst/>
                <a:latin typeface="+mn-lt"/>
              </a:rPr>
              <a:t> Ani hlenohnisavý sekret není důvodem provádět bakteriologické vyšetření, pokud netrvá delší dobu.</a:t>
            </a:r>
          </a:p>
          <a:p>
            <a:pPr eaLnBrk="1" hangingPunct="1">
              <a:defRPr/>
            </a:pP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Léčba je symptomatická</a:t>
            </a:r>
            <a:r>
              <a:rPr lang="cs-CZ" sz="2800" smtClean="0">
                <a:effectLst/>
                <a:latin typeface="+mn-lt"/>
              </a:rPr>
              <a:t> (při ucpaném nosu kapky, jinak tekutiny, např. čaj; ani antipyretikum není příliš vhodné, protože zvýšená teplota pomáhá proti virům). Antibiotická léčba není indikována. Nanejvýš je možno zkusit lokální léčbu framykoinem.</a:t>
            </a:r>
          </a:p>
          <a:p>
            <a:pPr eaLnBrk="1" hangingPunct="1">
              <a:defRPr/>
            </a:pPr>
            <a:r>
              <a:rPr lang="cs-CZ" sz="2800" b="1" smtClean="0">
                <a:solidFill>
                  <a:schemeClr val="tx2"/>
                </a:solidFill>
                <a:effectLst/>
                <a:latin typeface="+mn-lt"/>
              </a:rPr>
              <a:t>Pouze pokud infekce trvá déle než 10–14 dnů</a:t>
            </a:r>
            <a:r>
              <a:rPr lang="cs-CZ" sz="2800" smtClean="0">
                <a:effectLst/>
                <a:latin typeface="+mn-lt"/>
              </a:rPr>
              <a:t>, je vhodné vyšetřit výtěr z nosu (vyhnout se kontaminaci z kůže!) a léčit cíleně antibiotiky dle citlivosti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"/>
            <a:ext cx="7488560" cy="692696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+mn-lt"/>
              </a:rPr>
              <a:t>STEC/VTEC – onemocnění</a:t>
            </a:r>
            <a:endParaRPr lang="en-US" dirty="0" smtClean="0">
              <a:latin typeface="+mn-lt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8569325" cy="6021387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Pokud kmen vyvolává </a:t>
            </a:r>
            <a:r>
              <a:rPr lang="cs-CZ" altLang="cs-CZ" sz="3200" b="1" smtClean="0">
                <a:solidFill>
                  <a:schemeClr val="tx2"/>
                </a:solidFill>
              </a:rPr>
              <a:t>hemoragické kolitidy</a:t>
            </a:r>
            <a:r>
              <a:rPr lang="cs-CZ" altLang="cs-CZ" sz="3200" smtClean="0"/>
              <a:t>, (záněty střeva s krvácením), jde o EHEC</a:t>
            </a:r>
          </a:p>
          <a:p>
            <a:pPr eaLnBrk="1" hangingPunct="1"/>
            <a:r>
              <a:rPr lang="cs-CZ" altLang="cs-CZ" sz="3200" smtClean="0"/>
              <a:t>Všechny kmeny STEC/VTEC ale přinášejí především riziko vzniku závažného </a:t>
            </a:r>
            <a:r>
              <a:rPr lang="cs-CZ" altLang="cs-CZ" sz="3200" b="1" smtClean="0">
                <a:solidFill>
                  <a:schemeClr val="accent1"/>
                </a:solidFill>
              </a:rPr>
              <a:t>hemolyticko uremického syndromu</a:t>
            </a:r>
            <a:r>
              <a:rPr lang="cs-CZ" altLang="cs-CZ" sz="3200" smtClean="0"/>
              <a:t> (HUS)</a:t>
            </a:r>
          </a:p>
          <a:p>
            <a:pPr eaLnBrk="1" hangingPunct="1"/>
            <a:r>
              <a:rPr lang="cs-CZ" altLang="cs-CZ" sz="3200" smtClean="0"/>
              <a:t>HUS – trojice příznaků:</a:t>
            </a:r>
          </a:p>
          <a:p>
            <a:pPr lvl="1" eaLnBrk="1" hangingPunct="1"/>
            <a:r>
              <a:rPr lang="cs-CZ" altLang="cs-CZ" sz="2800" smtClean="0"/>
              <a:t>Tzv. mikroangiopatická anemie</a:t>
            </a:r>
          </a:p>
          <a:p>
            <a:pPr lvl="1" eaLnBrk="1" hangingPunct="1"/>
            <a:r>
              <a:rPr lang="cs-CZ" altLang="cs-CZ" sz="2800" smtClean="0"/>
              <a:t>Trombocytopenie (nedostatek destiček)</a:t>
            </a:r>
          </a:p>
          <a:p>
            <a:pPr lvl="1" eaLnBrk="1" hangingPunct="1"/>
            <a:r>
              <a:rPr lang="cs-CZ" altLang="cs-CZ" sz="2800" smtClean="0"/>
              <a:t>Akutní selhání ledvin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Smrtnost u HUS je 5 %,</a:t>
            </a:r>
            <a:r>
              <a:rPr lang="cs-CZ" altLang="cs-CZ" sz="3200" smtClean="0"/>
              <a:t> nejvíce u dětí do pěti let, často také zanechává trvalé následky</a:t>
            </a:r>
            <a:endParaRPr lang="en-US" altLang="cs-CZ" sz="3200" smtClean="0"/>
          </a:p>
        </p:txBody>
      </p:sp>
    </p:spTree>
    <p:extLst>
      <p:ext uri="{BB962C8B-B14F-4D97-AF65-F5344CB8AC3E}">
        <p14:creationId xmlns:p14="http://schemas.microsoft.com/office/powerpoint/2010/main" val="421515384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5838825" cy="6858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i="1" dirty="0" smtClean="0">
                <a:latin typeface="+mn-lt"/>
              </a:rPr>
              <a:t>Clostridium </a:t>
            </a:r>
            <a:r>
              <a:rPr lang="cs-CZ" sz="4400" i="1" dirty="0" err="1" smtClean="0">
                <a:latin typeface="+mn-lt"/>
              </a:rPr>
              <a:t>difficile</a:t>
            </a:r>
            <a:endParaRPr lang="cs-CZ" sz="4400" i="1" dirty="0" smtClean="0">
              <a:latin typeface="+mn-lt"/>
            </a:endParaRPr>
          </a:p>
        </p:txBody>
      </p:sp>
      <p:sp>
        <p:nvSpPr>
          <p:cNvPr id="82947" name="Rectangle 1027"/>
          <p:cNvSpPr>
            <a:spLocks noGrp="1" noChangeArrowheads="1"/>
          </p:cNvSpPr>
          <p:nvPr>
            <p:ph idx="1"/>
          </p:nvPr>
        </p:nvSpPr>
        <p:spPr>
          <a:xfrm>
            <a:off x="250825" y="620713"/>
            <a:ext cx="8893175" cy="623728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i="1" dirty="0" smtClean="0"/>
              <a:t>Clostridium </a:t>
            </a:r>
            <a:r>
              <a:rPr lang="cs-CZ" altLang="cs-CZ" sz="2800" i="1" dirty="0" err="1" smtClean="0"/>
              <a:t>difficile</a:t>
            </a:r>
            <a:r>
              <a:rPr lang="cs-CZ" altLang="cs-CZ" sz="2800" dirty="0" smtClean="0"/>
              <a:t> je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obávaný původce nemocničních infekcí.</a:t>
            </a:r>
          </a:p>
          <a:p>
            <a:pPr eaLnBrk="1" hangingPunct="1"/>
            <a:r>
              <a:rPr lang="cs-CZ" altLang="cs-CZ" sz="2800" dirty="0" smtClean="0"/>
              <a:t>Mikrob je často za normálních okolností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přítomen ve střevě zcela zdravých osob</a:t>
            </a:r>
          </a:p>
          <a:p>
            <a:pPr eaLnBrk="1" hangingPunct="1"/>
            <a:r>
              <a:rPr lang="cs-CZ" altLang="cs-CZ" sz="2800" dirty="0" smtClean="0"/>
              <a:t>Rizikové je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přemnožení při vybití jiných mikrobů</a:t>
            </a:r>
            <a:r>
              <a:rPr lang="cs-CZ" altLang="cs-CZ" sz="2800" dirty="0" smtClean="0"/>
              <a:t> (hlavně anaerobů)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antibiotiky</a:t>
            </a:r>
            <a:r>
              <a:rPr lang="cs-CZ" altLang="cs-CZ" sz="2800" dirty="0" smtClean="0"/>
              <a:t>, následná produkce toxinů A </a:t>
            </a:r>
            <a:r>
              <a:rPr lang="cs-CZ" altLang="cs-CZ" sz="2800" dirty="0" err="1" smtClean="0"/>
              <a:t>a</a:t>
            </a:r>
            <a:r>
              <a:rPr lang="cs-CZ" altLang="cs-CZ" sz="2800" dirty="0" smtClean="0"/>
              <a:t> B a vznik </a:t>
            </a:r>
            <a:r>
              <a:rPr lang="cs-CZ" altLang="cs-CZ" sz="2800" dirty="0" err="1" smtClean="0"/>
              <a:t>pseudomembranózní</a:t>
            </a:r>
            <a:r>
              <a:rPr lang="cs-CZ" altLang="cs-CZ" sz="2800" dirty="0" smtClean="0"/>
              <a:t> kolitidy</a:t>
            </a:r>
          </a:p>
          <a:p>
            <a:pPr eaLnBrk="1" hangingPunct="1"/>
            <a:r>
              <a:rPr lang="cs-CZ" altLang="cs-CZ" sz="2800" dirty="0" smtClean="0"/>
              <a:t>Pozor,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nejde o </a:t>
            </a:r>
            <a:r>
              <a:rPr lang="cs-CZ" altLang="cs-CZ" sz="2800" b="1" dirty="0" err="1" smtClean="0">
                <a:solidFill>
                  <a:schemeClr val="tx2"/>
                </a:solidFill>
              </a:rPr>
              <a:t>enterotoxikózu</a:t>
            </a:r>
            <a:r>
              <a:rPr lang="cs-CZ" altLang="cs-CZ" sz="2800" dirty="0" smtClean="0"/>
              <a:t>, protože toxin je produkován bakterií ve střevě, nejde tedy o konzumaci stravy kontaminované přímo toxinem</a:t>
            </a:r>
          </a:p>
          <a:p>
            <a:pPr eaLnBrk="1" hangingPunct="1"/>
            <a:r>
              <a:rPr lang="cs-CZ" altLang="cs-CZ" sz="2800" dirty="0" smtClean="0"/>
              <a:t>Klasicky se klostridiová infekce uvádí u léčby </a:t>
            </a:r>
            <a:r>
              <a:rPr lang="cs-CZ" altLang="cs-CZ" sz="2800" b="1" dirty="0" err="1" smtClean="0">
                <a:solidFill>
                  <a:schemeClr val="tx2"/>
                </a:solidFill>
              </a:rPr>
              <a:t>linkosamidy</a:t>
            </a:r>
            <a:r>
              <a:rPr lang="cs-CZ" altLang="cs-CZ" sz="2800" dirty="0" smtClean="0"/>
              <a:t>, která vybijí většinu ostatních anaerobů. V dnešní době ale přibývá případů, kdy se problém vyskytl při užívání i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jiných skupin antibiotik</a:t>
            </a:r>
            <a:r>
              <a:rPr lang="cs-CZ" altLang="cs-CZ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59118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8366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400" i="1" dirty="0" smtClean="0">
                <a:latin typeface="+mn-lt"/>
              </a:rPr>
              <a:t>Clostridium </a:t>
            </a:r>
            <a:r>
              <a:rPr lang="cs-CZ" altLang="cs-CZ" sz="4400" i="1" dirty="0" err="1" smtClean="0">
                <a:latin typeface="+mn-lt"/>
              </a:rPr>
              <a:t>difficile</a:t>
            </a:r>
            <a:r>
              <a:rPr lang="cs-CZ" altLang="cs-CZ" sz="4400" dirty="0" smtClean="0">
                <a:latin typeface="+mn-lt"/>
              </a:rPr>
              <a:t>: diagnostika, léčba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8893175" cy="59499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Kultivační průkaz </a:t>
            </a:r>
            <a:r>
              <a:rPr lang="cs-CZ" altLang="cs-CZ" sz="2800" smtClean="0"/>
              <a:t>je možný, ale málo užitečný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Imunochromatografický průkaz</a:t>
            </a:r>
            <a:r>
              <a:rPr lang="cs-CZ" altLang="cs-CZ" sz="2800" smtClean="0"/>
              <a:t> strukturálního antigenu + toxinů je doporučenou metodou diagnostiky. Dnes už se ví, že toxiny mohou vyjít falešně negativní </a:t>
            </a:r>
            <a:r>
              <a:rPr lang="cs-CZ" altLang="cs-CZ" sz="2800" smtClean="0">
                <a:sym typeface="Wingdings" pitchFamily="2" charset="2"/>
              </a:rPr>
              <a:t> při odpovídajících příznacích se léčí i v případě, že pozitivní vyšel jen antigen</a:t>
            </a:r>
            <a:endParaRPr lang="cs-CZ" altLang="cs-CZ" sz="2800" smtClean="0"/>
          </a:p>
          <a:p>
            <a:pPr eaLnBrk="1" hangingPunct="1"/>
            <a:r>
              <a:rPr lang="cs-CZ" altLang="cs-CZ" sz="2800" smtClean="0"/>
              <a:t>Na rozdíl od kultivace lze imunochromatografický průkaz provádět jen ze </a:t>
            </a:r>
            <a:r>
              <a:rPr lang="cs-CZ" altLang="cs-CZ" sz="2800" b="1" smtClean="0">
                <a:solidFill>
                  <a:schemeClr val="tx2"/>
                </a:solidFill>
              </a:rPr>
              <a:t>stolice ve zkumavce. Mělo by přitom jít o tekutou stolici, </a:t>
            </a:r>
            <a:r>
              <a:rPr lang="cs-CZ" altLang="cs-CZ" sz="2800" smtClean="0"/>
              <a:t>protože pokud je stolice formovaná, není vlastně k vyšetření důvod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Měřítkem úspěšnosti léčby je vyléčení průjmů</a:t>
            </a:r>
            <a:r>
              <a:rPr lang="cs-CZ" altLang="cs-CZ" sz="2800" smtClean="0"/>
              <a:t>. Na rozdíl od salmonelóz se neprovádí kontrolní vyšetření</a:t>
            </a:r>
          </a:p>
          <a:p>
            <a:pPr eaLnBrk="1" hangingPunct="1"/>
            <a:r>
              <a:rPr lang="cs-CZ" altLang="cs-CZ" sz="2800" smtClean="0"/>
              <a:t>K </a:t>
            </a:r>
            <a:r>
              <a:rPr lang="cs-CZ" altLang="cs-CZ" sz="2800" b="1" smtClean="0">
                <a:solidFill>
                  <a:srgbClr val="C00000"/>
                </a:solidFill>
              </a:rPr>
              <a:t>léčbě</a:t>
            </a:r>
            <a:r>
              <a:rPr lang="cs-CZ" altLang="cs-CZ" sz="2800" smtClean="0"/>
              <a:t> se používá metronidazol, vankomycin perorálně, výjimečně fidaxomicin a tzv. fekální bakterioterapie</a:t>
            </a:r>
          </a:p>
        </p:txBody>
      </p:sp>
    </p:spTree>
    <p:extLst>
      <p:ext uri="{BB962C8B-B14F-4D97-AF65-F5344CB8AC3E}">
        <p14:creationId xmlns:p14="http://schemas.microsoft.com/office/powerpoint/2010/main" val="191726434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7162800" cy="8382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Bakteriální </a:t>
            </a:r>
            <a:r>
              <a:rPr lang="cs-CZ" sz="4400" dirty="0" err="1" smtClean="0">
                <a:latin typeface="+mn-lt"/>
              </a:rPr>
              <a:t>enterotoxikózy</a:t>
            </a:r>
            <a:endParaRPr lang="cs-CZ" sz="4400" dirty="0" smtClean="0">
              <a:latin typeface="+mn-lt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507413" cy="5373687"/>
          </a:xfrm>
        </p:spPr>
        <p:txBody>
          <a:bodyPr/>
          <a:lstStyle/>
          <a:p>
            <a:pPr eaLnBrk="1" hangingPunct="1"/>
            <a:r>
              <a:rPr lang="cs-CZ" altLang="cs-CZ" sz="3200" b="1" i="1" smtClean="0">
                <a:solidFill>
                  <a:schemeClr val="tx2"/>
                </a:solidFill>
              </a:rPr>
              <a:t>Staphylococcus aureus</a:t>
            </a:r>
            <a:r>
              <a:rPr lang="cs-CZ" altLang="cs-CZ" sz="3200" i="1" smtClean="0"/>
              <a:t> </a:t>
            </a:r>
            <a:r>
              <a:rPr lang="cs-CZ" altLang="cs-CZ" sz="3200" smtClean="0"/>
              <a:t>(z infekce kuchařky)</a:t>
            </a:r>
          </a:p>
          <a:p>
            <a:pPr eaLnBrk="1" hangingPunct="1"/>
            <a:r>
              <a:rPr lang="cs-CZ" altLang="cs-CZ" sz="3200" b="1" i="1" smtClean="0">
                <a:solidFill>
                  <a:schemeClr val="tx2"/>
                </a:solidFill>
              </a:rPr>
              <a:t>Bacillus cereus</a:t>
            </a:r>
            <a:r>
              <a:rPr lang="cs-CZ" altLang="cs-CZ" sz="3200" i="1" smtClean="0"/>
              <a:t> </a:t>
            </a:r>
            <a:r>
              <a:rPr lang="cs-CZ" altLang="cs-CZ" sz="3200" smtClean="0"/>
              <a:t>(pokrmy z rýže, těstovin)</a:t>
            </a:r>
          </a:p>
          <a:p>
            <a:pPr eaLnBrk="1" hangingPunct="1"/>
            <a:r>
              <a:rPr lang="cs-CZ" altLang="cs-CZ" sz="3200" b="1" i="1" smtClean="0">
                <a:solidFill>
                  <a:schemeClr val="tx2"/>
                </a:solidFill>
              </a:rPr>
              <a:t>Clostridium perfringens</a:t>
            </a:r>
            <a:r>
              <a:rPr lang="cs-CZ" altLang="cs-CZ" sz="3200" b="1" smtClean="0">
                <a:solidFill>
                  <a:schemeClr val="tx2"/>
                </a:solidFill>
              </a:rPr>
              <a:t> typ A</a:t>
            </a:r>
          </a:p>
          <a:p>
            <a:pPr eaLnBrk="1" hangingPunct="1"/>
            <a:r>
              <a:rPr lang="cs-CZ" altLang="cs-CZ" sz="3200" b="1" i="1" smtClean="0">
                <a:solidFill>
                  <a:schemeClr val="tx2"/>
                </a:solidFill>
              </a:rPr>
              <a:t>Clostridium botulinum</a:t>
            </a:r>
            <a:r>
              <a:rPr lang="cs-CZ" altLang="cs-CZ" sz="3200" i="1" smtClean="0"/>
              <a:t> </a:t>
            </a:r>
            <a:r>
              <a:rPr lang="cs-CZ" altLang="cs-CZ" sz="3200" smtClean="0"/>
              <a:t>(botulotoxin v domácích konzervách – zelenina, klobásy; zavařené ovoce většinou ne, je příliš kyselé). Střevní příznaky jsou méně podstatné, důležité jsou tu příznaky celkové (parézy, dýchací potíže aj.)</a:t>
            </a:r>
          </a:p>
        </p:txBody>
      </p:sp>
    </p:spTree>
    <p:extLst>
      <p:ext uri="{BB962C8B-B14F-4D97-AF65-F5344CB8AC3E}">
        <p14:creationId xmlns:p14="http://schemas.microsoft.com/office/powerpoint/2010/main" val="127512520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855"/>
            <a:ext cx="6629400" cy="762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Viroví původci průjmů</a:t>
            </a:r>
            <a:endParaRPr lang="en-US" sz="4400" dirty="0" smtClean="0">
              <a:latin typeface="+mn-lt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762000"/>
            <a:ext cx="8353425" cy="6096000"/>
          </a:xfrm>
        </p:spPr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Předpokládáme je u negativního bakteriologického vyšetření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Rotaviry</a:t>
            </a:r>
            <a:r>
              <a:rPr lang="cs-CZ" altLang="cs-CZ" sz="2800" smtClean="0"/>
              <a:t> – častí původci zejména u kojenců, přenášejí se zřejmě i vzduchem</a:t>
            </a:r>
          </a:p>
          <a:p>
            <a:pPr eaLnBrk="1" hangingPunct="1"/>
            <a:r>
              <a:rPr lang="cs-CZ" altLang="cs-CZ" sz="2800" smtClean="0"/>
              <a:t>Kaliciviry (</a:t>
            </a:r>
            <a:r>
              <a:rPr lang="cs-CZ" altLang="cs-CZ" sz="2800" b="1" smtClean="0">
                <a:solidFill>
                  <a:schemeClr val="tx2"/>
                </a:solidFill>
              </a:rPr>
              <a:t>noroviry a sapoviry</a:t>
            </a:r>
            <a:r>
              <a:rPr lang="cs-CZ" altLang="cs-CZ" sz="2800" smtClean="0"/>
              <a:t>) – zodpovědné za většinu „střevních chřipek“</a:t>
            </a:r>
          </a:p>
          <a:p>
            <a:pPr eaLnBrk="1" hangingPunct="1"/>
            <a:r>
              <a:rPr lang="cs-CZ" altLang="cs-CZ" sz="2800" smtClean="0"/>
              <a:t>Adenoviry, koronaviry, astroviry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Diagnostika</a:t>
            </a:r>
            <a:r>
              <a:rPr lang="cs-CZ" altLang="cs-CZ" sz="2800" smtClean="0"/>
              <a:t> se provádí zřídka, u rotavirů i některých dalších je možný průkaz antigenu ve stolici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Léčba</a:t>
            </a:r>
            <a:r>
              <a:rPr lang="cs-CZ" altLang="cs-CZ" sz="2800" smtClean="0"/>
              <a:t> je tak jako tak jen symptomatická, u virových průjmů se přitom zpravidla neprovádějí epidemiologická opatření jako např. u salmonelózy</a:t>
            </a:r>
            <a:endParaRPr lang="en-US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40222418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5334000" cy="609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Kvasinky ve střevě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915400" cy="56388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Přítomnost kvasinek ve střevě lze považovat za </a:t>
            </a:r>
            <a:r>
              <a:rPr lang="cs-CZ" altLang="cs-CZ" sz="3200" b="1" smtClean="0">
                <a:solidFill>
                  <a:schemeClr val="tx2"/>
                </a:solidFill>
              </a:rPr>
              <a:t>normální jev</a:t>
            </a:r>
          </a:p>
          <a:p>
            <a:pPr eaLnBrk="1" hangingPunct="1"/>
            <a:r>
              <a:rPr lang="cs-CZ" altLang="cs-CZ" sz="3200" smtClean="0"/>
              <a:t>Pokud se kvasinky přemnoží, nejde o infekci, ale o </a:t>
            </a:r>
            <a:r>
              <a:rPr lang="cs-CZ" altLang="cs-CZ" sz="3200" b="1" smtClean="0">
                <a:solidFill>
                  <a:schemeClr val="tx2"/>
                </a:solidFill>
              </a:rPr>
              <a:t>dysmikrobii</a:t>
            </a:r>
            <a:r>
              <a:rPr lang="cs-CZ" altLang="cs-CZ" sz="3200" smtClean="0"/>
              <a:t> (narušení ekosystému)</a:t>
            </a:r>
          </a:p>
          <a:p>
            <a:pPr eaLnBrk="1" hangingPunct="1"/>
            <a:r>
              <a:rPr lang="cs-CZ" altLang="cs-CZ" sz="3200" smtClean="0"/>
              <a:t>Léčba spíše </a:t>
            </a:r>
            <a:r>
              <a:rPr lang="cs-CZ" altLang="cs-CZ" sz="3200" b="1" smtClean="0">
                <a:solidFill>
                  <a:schemeClr val="tx2"/>
                </a:solidFill>
              </a:rPr>
              <a:t>úpravou střevní mikroflóry</a:t>
            </a:r>
            <a:r>
              <a:rPr lang="cs-CZ" altLang="cs-CZ" sz="3200" smtClean="0"/>
              <a:t> (viz dále) než antimykotiky</a:t>
            </a:r>
          </a:p>
          <a:p>
            <a:pPr eaLnBrk="1" hangingPunct="1"/>
            <a:r>
              <a:rPr lang="cs-CZ" altLang="cs-CZ" sz="3200" smtClean="0"/>
              <a:t>Antimykotika použít, </a:t>
            </a:r>
            <a:r>
              <a:rPr lang="cs-CZ" altLang="cs-CZ" sz="3200" b="1" smtClean="0">
                <a:solidFill>
                  <a:schemeClr val="tx2"/>
                </a:solidFill>
              </a:rPr>
              <a:t>pokud kvasinky dělají trvalé problémy</a:t>
            </a:r>
            <a:r>
              <a:rPr lang="cs-CZ" altLang="cs-CZ" sz="3200" smtClean="0"/>
              <a:t> ve střevě, nebo pokud činí problémy mimo střevo (to je dost častý případ, např. poševní mykózy se střevním rezervoárem) </a:t>
            </a:r>
          </a:p>
        </p:txBody>
      </p:sp>
    </p:spTree>
    <p:extLst>
      <p:ext uri="{BB962C8B-B14F-4D97-AF65-F5344CB8AC3E}">
        <p14:creationId xmlns:p14="http://schemas.microsoft.com/office/powerpoint/2010/main" val="44360449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0757" y="0"/>
            <a:ext cx="8382000" cy="6858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Přítomnost parazitů ve střevě</a:t>
            </a:r>
            <a:endParaRPr lang="en-US" sz="4400" dirty="0" smtClean="0">
              <a:latin typeface="+mn-lt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439738" y="696913"/>
            <a:ext cx="8675687" cy="60928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800" b="1" smtClean="0">
                <a:solidFill>
                  <a:schemeClr val="tx2"/>
                </a:solidFill>
              </a:rPr>
              <a:t>Nemusí být průjem, často nespecifické příznaky, někdy svědění, může být i zácpa, nebo nemusí být vůbec přítomny žádné příznaky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Tasemnice</a:t>
            </a:r>
            <a:r>
              <a:rPr lang="cs-CZ" altLang="cs-CZ" sz="2800" smtClean="0"/>
              <a:t> (dlouhočlenná, bezbranná)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Škrkavky, roupi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Prvoci</a:t>
            </a:r>
          </a:p>
          <a:p>
            <a:pPr lvl="1" eaLnBrk="1" hangingPunct="1"/>
            <a:r>
              <a:rPr lang="cs-CZ" altLang="cs-CZ" sz="2400" i="1" smtClean="0"/>
              <a:t>Giardia lamblia</a:t>
            </a:r>
            <a:r>
              <a:rPr lang="cs-CZ" altLang="cs-CZ" sz="2400" smtClean="0"/>
              <a:t> – bičíkovec</a:t>
            </a:r>
          </a:p>
          <a:p>
            <a:pPr lvl="1" eaLnBrk="1" hangingPunct="1"/>
            <a:r>
              <a:rPr lang="cs-CZ" altLang="cs-CZ" sz="2400" i="1" smtClean="0"/>
              <a:t>Dientamoeba fragilis</a:t>
            </a:r>
            <a:r>
              <a:rPr lang="cs-CZ" altLang="cs-CZ" sz="2400" smtClean="0"/>
              <a:t> – bičíkovec (i přes název „amoeba“)</a:t>
            </a:r>
          </a:p>
          <a:p>
            <a:pPr lvl="1" eaLnBrk="1" hangingPunct="1"/>
            <a:r>
              <a:rPr lang="cs-CZ" altLang="cs-CZ" sz="2400" i="1" smtClean="0"/>
              <a:t>Entamoeba histolytica – </a:t>
            </a:r>
            <a:r>
              <a:rPr lang="cs-CZ" altLang="cs-CZ" sz="2400" smtClean="0"/>
              <a:t>měňavka</a:t>
            </a:r>
          </a:p>
          <a:p>
            <a:pPr lvl="1" eaLnBrk="1" hangingPunct="1">
              <a:buFontTx/>
              <a:buNone/>
            </a:pPr>
            <a:r>
              <a:rPr lang="cs-CZ" altLang="cs-CZ" sz="2400" smtClean="0">
                <a:solidFill>
                  <a:schemeClr val="accent1"/>
                </a:solidFill>
              </a:rPr>
              <a:t>(Zato čtyři jiné druhy měňavek se vyskytují i u zdravých!)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Pokud je podezření na parazitární infekci, je vhodné vyšetřit </a:t>
            </a:r>
            <a:r>
              <a:rPr lang="cs-CZ" altLang="cs-CZ" sz="2800" b="1" smtClean="0">
                <a:solidFill>
                  <a:schemeClr val="tx2"/>
                </a:solidFill>
              </a:rPr>
              <a:t>celkové IgE protilátky.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Na parazitologii se posílá obvykle </a:t>
            </a:r>
            <a:r>
              <a:rPr lang="cs-CZ" altLang="cs-CZ" sz="2800" b="1" smtClean="0">
                <a:solidFill>
                  <a:schemeClr val="tx2"/>
                </a:solidFill>
              </a:rPr>
              <a:t>několik vzorků kusové stolice. </a:t>
            </a:r>
            <a:r>
              <a:rPr lang="cs-CZ" altLang="cs-CZ" sz="2800" smtClean="0"/>
              <a:t>Diagnostika je </a:t>
            </a:r>
            <a:r>
              <a:rPr lang="cs-CZ" altLang="cs-CZ" sz="2800" b="1" smtClean="0">
                <a:solidFill>
                  <a:schemeClr val="tx2"/>
                </a:solidFill>
              </a:rPr>
              <a:t>mikroskopická.</a:t>
            </a:r>
          </a:p>
        </p:txBody>
      </p:sp>
    </p:spTree>
    <p:extLst>
      <p:ext uri="{BB962C8B-B14F-4D97-AF65-F5344CB8AC3E}">
        <p14:creationId xmlns:p14="http://schemas.microsoft.com/office/powerpoint/2010/main" val="169270779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762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Příznaky u střevních infekcí</a:t>
            </a:r>
            <a:endParaRPr lang="en-US" sz="4400" dirty="0" smtClean="0">
              <a:latin typeface="+mn-lt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14705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smtClean="0">
                <a:solidFill>
                  <a:schemeClr val="tx2"/>
                </a:solidFill>
              </a:rPr>
              <a:t>Průjem</a:t>
            </a:r>
            <a:r>
              <a:rPr lang="cs-CZ" altLang="cs-CZ" sz="2800" smtClean="0"/>
              <a:t> (často, ale různé typy – s krví, s hleny, častý, nebo spíše bolestivé nucení). Někdy, zvlášť u parazitárních infekcí, je ale naopak </a:t>
            </a:r>
            <a:r>
              <a:rPr lang="cs-CZ" altLang="cs-CZ" sz="2800" b="1" smtClean="0">
                <a:solidFill>
                  <a:schemeClr val="tx2"/>
                </a:solidFill>
              </a:rPr>
              <a:t>zácpa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smtClean="0">
                <a:solidFill>
                  <a:schemeClr val="tx2"/>
                </a:solidFill>
              </a:rPr>
              <a:t>Zvracení</a:t>
            </a:r>
            <a:r>
              <a:rPr lang="cs-CZ" altLang="cs-CZ" sz="2800" smtClean="0"/>
              <a:t> (spíše u enteritid a enterokolitid než u čistých kolitid)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smtClean="0">
                <a:solidFill>
                  <a:schemeClr val="tx2"/>
                </a:solidFill>
              </a:rPr>
              <a:t>Nechutenství</a:t>
            </a:r>
            <a:r>
              <a:rPr lang="cs-CZ" altLang="cs-CZ" sz="2800" smtClean="0"/>
              <a:t> – ve větší či menší míře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smtClean="0">
                <a:solidFill>
                  <a:schemeClr val="tx2"/>
                </a:solidFill>
              </a:rPr>
              <a:t>Teploty</a:t>
            </a:r>
            <a:r>
              <a:rPr lang="cs-CZ" altLang="cs-CZ" sz="2800" smtClean="0"/>
              <a:t> – mohou a nemusí být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smtClean="0">
                <a:solidFill>
                  <a:schemeClr val="tx2"/>
                </a:solidFill>
              </a:rPr>
              <a:t>Dehydratace</a:t>
            </a:r>
            <a:r>
              <a:rPr lang="cs-CZ" altLang="cs-CZ" sz="2800" smtClean="0"/>
              <a:t> – a z toho plynoucí až šokový stav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cs-CZ" altLang="cs-CZ" sz="2800" b="1" smtClean="0">
                <a:solidFill>
                  <a:schemeClr val="accent1"/>
                </a:solidFill>
              </a:rPr>
              <a:t>Různost příznaků</a:t>
            </a:r>
            <a:r>
              <a:rPr lang="cs-CZ" altLang="cs-CZ" sz="2800" smtClean="0"/>
              <a:t> je dána různými mechanismy působení patogena (různé toxiny, nebo průnik do střevní sliznice, apod.)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cs-CZ" altLang="cs-CZ" sz="2800" smtClean="0"/>
              <a:t>U </a:t>
            </a:r>
            <a:r>
              <a:rPr lang="cs-CZ" altLang="cs-CZ" sz="2800" b="1" smtClean="0">
                <a:solidFill>
                  <a:schemeClr val="accent1"/>
                </a:solidFill>
              </a:rPr>
              <a:t>parazitárních infekcí</a:t>
            </a:r>
            <a:r>
              <a:rPr lang="cs-CZ" altLang="cs-CZ" sz="2800" smtClean="0"/>
              <a:t> mohou být příznaky i jiné, někdy je jedinou známkou infekce dráždění organismu, tvorba histaminu a svědění</a:t>
            </a:r>
            <a:endParaRPr lang="en-US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92949177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1722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Přenos střevních infekcí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685800"/>
            <a:ext cx="8534400" cy="6172200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Ne všechny fekálně-orálně přenášené infekce jsou střevní.</a:t>
            </a:r>
            <a:r>
              <a:rPr lang="cs-CZ" altLang="cs-CZ" sz="3200" smtClean="0"/>
              <a:t> Například dětská obrna se také přenášela střevní cestou</a:t>
            </a:r>
          </a:p>
          <a:p>
            <a:pPr eaLnBrk="1" hangingPunct="1"/>
            <a:r>
              <a:rPr lang="cs-CZ" altLang="cs-CZ" sz="3200" smtClean="0"/>
              <a:t>Naopak </a:t>
            </a:r>
            <a:r>
              <a:rPr lang="cs-CZ" altLang="cs-CZ" sz="3200" b="1" smtClean="0">
                <a:solidFill>
                  <a:schemeClr val="tx2"/>
                </a:solidFill>
              </a:rPr>
              <a:t>ne všechny střevní infekce se přenášejí výhradně fekálně orálně</a:t>
            </a:r>
          </a:p>
          <a:p>
            <a:pPr eaLnBrk="1" hangingPunct="1"/>
            <a:r>
              <a:rPr lang="cs-CZ" altLang="cs-CZ" sz="3200" b="1" smtClean="0">
                <a:solidFill>
                  <a:schemeClr val="tx2"/>
                </a:solidFill>
              </a:rPr>
              <a:t>Fekálně orální přenos</a:t>
            </a:r>
            <a:r>
              <a:rPr lang="cs-CZ" altLang="cs-CZ" sz="3200" smtClean="0"/>
              <a:t> doslova znamená přenos z řiti/fekálií zdroje do úst nakažené osoby. To je ale možné různými způsoby:</a:t>
            </a:r>
          </a:p>
          <a:p>
            <a:pPr lvl="1" eaLnBrk="1" hangingPunct="1"/>
            <a:r>
              <a:rPr lang="cs-CZ" altLang="cs-CZ" sz="2800" smtClean="0">
                <a:solidFill>
                  <a:schemeClr val="accent1"/>
                </a:solidFill>
              </a:rPr>
              <a:t>alimentárně</a:t>
            </a:r>
            <a:r>
              <a:rPr lang="cs-CZ" altLang="cs-CZ" sz="2800" smtClean="0"/>
              <a:t> (kontaminace potravin: salmonely)</a:t>
            </a:r>
          </a:p>
          <a:p>
            <a:pPr lvl="1" eaLnBrk="1" hangingPunct="1"/>
            <a:r>
              <a:rPr lang="cs-CZ" altLang="cs-CZ" sz="2800" smtClean="0"/>
              <a:t>přes </a:t>
            </a:r>
            <a:r>
              <a:rPr lang="cs-CZ" altLang="cs-CZ" sz="2800" smtClean="0">
                <a:solidFill>
                  <a:schemeClr val="accent1"/>
                </a:solidFill>
              </a:rPr>
              <a:t>špinavé ruce a předměty</a:t>
            </a:r>
            <a:r>
              <a:rPr lang="cs-CZ" altLang="cs-CZ" sz="2800" smtClean="0"/>
              <a:t> (shigely)</a:t>
            </a:r>
          </a:p>
          <a:p>
            <a:pPr lvl="1" eaLnBrk="1" hangingPunct="1"/>
            <a:r>
              <a:rPr lang="cs-CZ" altLang="cs-CZ" sz="2800" smtClean="0">
                <a:solidFill>
                  <a:schemeClr val="accent1"/>
                </a:solidFill>
              </a:rPr>
              <a:t>pasivními přenašeči</a:t>
            </a:r>
            <a:r>
              <a:rPr lang="cs-CZ" altLang="cs-CZ" sz="2800" smtClean="0"/>
              <a:t> (mouchy, švábi)</a:t>
            </a:r>
          </a:p>
        </p:txBody>
      </p:sp>
    </p:spTree>
    <p:extLst>
      <p:ext uri="{BB962C8B-B14F-4D97-AF65-F5344CB8AC3E}">
        <p14:creationId xmlns:p14="http://schemas.microsoft.com/office/powerpoint/2010/main" val="76742528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5141913" cy="609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Léčba průjmů</a:t>
            </a:r>
            <a:endParaRPr lang="en-US" sz="4400" dirty="0" smtClean="0">
              <a:latin typeface="+mn-lt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764704"/>
            <a:ext cx="7776864" cy="547260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400" dirty="0" smtClean="0"/>
              <a:t>Léčba průjmových onemocnění 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není přímo závislá na původci</a:t>
            </a:r>
            <a:r>
              <a:rPr lang="cs-CZ" altLang="cs-CZ" sz="2400" dirty="0" smtClean="0"/>
              <a:t> (s výjimkou infekce </a:t>
            </a:r>
            <a:r>
              <a:rPr lang="cs-CZ" altLang="cs-CZ" sz="2400" i="1" dirty="0" smtClean="0"/>
              <a:t>C. </a:t>
            </a:r>
            <a:r>
              <a:rPr lang="cs-CZ" altLang="cs-CZ" sz="2400" i="1" dirty="0" err="1" smtClean="0"/>
              <a:t>difficile</a:t>
            </a:r>
            <a:r>
              <a:rPr lang="cs-CZ" altLang="cs-CZ" sz="2400" dirty="0" smtClean="0"/>
              <a:t>, a také parazitárních průjmů, kde se užívají </a:t>
            </a:r>
            <a:r>
              <a:rPr lang="cs-CZ" altLang="cs-CZ" sz="2400" b="1" dirty="0" err="1" smtClean="0">
                <a:solidFill>
                  <a:schemeClr val="tx2"/>
                </a:solidFill>
              </a:rPr>
              <a:t>antiparazitární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 látky</a:t>
            </a:r>
            <a:r>
              <a:rPr lang="cs-CZ" altLang="cs-CZ" sz="2400" dirty="0" smtClean="0"/>
              <a:t>)</a:t>
            </a:r>
          </a:p>
          <a:p>
            <a:pPr eaLnBrk="1" hangingPunct="1"/>
            <a:r>
              <a:rPr lang="cs-CZ" altLang="cs-CZ" sz="2400" dirty="0" smtClean="0"/>
              <a:t>Hlavní je 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zavodnění a péče o celkový stav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2"/>
                </a:solidFill>
              </a:rPr>
              <a:t>Antibiotika se ani u bakteriálních průjmů nepoužívají</a:t>
            </a:r>
            <a:r>
              <a:rPr lang="cs-CZ" altLang="cs-CZ" sz="2400" dirty="0" smtClean="0"/>
              <a:t> (až na výjimky), protože aktuální stav zlepšují jen nepatrně, zato ale podstatně prodlužují dobu, po kterou pacient vylučuje např. salmonely</a:t>
            </a:r>
          </a:p>
          <a:p>
            <a:pPr eaLnBrk="1" hangingPunct="1"/>
            <a:r>
              <a:rPr lang="cs-CZ" altLang="cs-CZ" sz="2400" dirty="0" smtClean="0"/>
              <a:t>Kromě některých zvláště těžkých infekcí mohou být výjimkou také 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cestovatelské průjmy</a:t>
            </a:r>
            <a:r>
              <a:rPr lang="cs-CZ" altLang="cs-CZ" sz="2400" dirty="0" smtClean="0"/>
              <a:t> (nutnost zvládnout akutní stav, často v polních podmínkách), používají se např. </a:t>
            </a:r>
            <a:r>
              <a:rPr lang="cs-CZ" altLang="cs-CZ" sz="2400" dirty="0" err="1" smtClean="0"/>
              <a:t>chinolony</a:t>
            </a:r>
            <a:endParaRPr lang="cs-CZ" altLang="cs-CZ" sz="2400" dirty="0" smtClean="0"/>
          </a:p>
          <a:p>
            <a:pPr eaLnBrk="1" hangingPunct="1"/>
            <a:r>
              <a:rPr lang="cs-CZ" altLang="cs-CZ" sz="2400" b="1" dirty="0" smtClean="0">
                <a:solidFill>
                  <a:schemeClr val="tx2"/>
                </a:solidFill>
              </a:rPr>
              <a:t>Podává se</a:t>
            </a:r>
            <a:r>
              <a:rPr lang="cs-CZ" altLang="cs-CZ" sz="2400" dirty="0" smtClean="0"/>
              <a:t> „živočišné uhlí“, popřípadě lokálně působící preparáty, jako je ERCEFURYL</a:t>
            </a:r>
            <a:endParaRPr lang="en-US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91932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62484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dirty="0" smtClean="0">
                <a:effectLst/>
                <a:latin typeface="+mn-lt"/>
              </a:rPr>
              <a:t>Co praví odborníci</a:t>
            </a:r>
            <a:endParaRPr lang="en-US" dirty="0" smtClean="0">
              <a:effectLst/>
              <a:latin typeface="+mn-lt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914400"/>
            <a:ext cx="8643966" cy="558643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800" i="1" smtClean="0">
                <a:effectLst/>
                <a:latin typeface="+mn-lt"/>
              </a:rPr>
              <a:t>„Více než 80 % rhinitid je provázeno změnami na sliznicích dutin, proto toto onemocnění bývá nazýváno také rhinosinusitida. Kašel provází asi 60–80 % rhinosinusitid. Hlenovitá sekrece z nosu se do tří dnů od počátku onemocnění mění v hlenohnisavou, obsahující deskvamované epiteliální buňky a kolonizující bakterie běžně se vyskytující v nose. Tato kvalitativní změna sekrece, která bývá často v ambulantní praxi nesprávně považována za bakteriální komplikaci, zejména provede-li se kultivační vyšetření hlenu nebo výtěru z nosu, však patří k přirozenému průběhu virové rhinosinusitidy.“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b="1" i="1" smtClean="0">
                <a:solidFill>
                  <a:schemeClr val="accent1"/>
                </a:solidFill>
                <a:effectLst/>
                <a:latin typeface="+mn-lt"/>
              </a:rPr>
              <a:t>(Respirační infekce – doporučený postup ČLS JEP)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49530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Péče o mikroflóru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620713"/>
            <a:ext cx="8820150" cy="623728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V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rekonvalescenci průjmů</a:t>
            </a:r>
            <a:r>
              <a:rPr lang="cs-CZ" altLang="cs-CZ" sz="2800" dirty="0" smtClean="0"/>
              <a:t>, ale i např.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po celkové antimikrobiální terapii</a:t>
            </a:r>
            <a:r>
              <a:rPr lang="cs-CZ" altLang="cs-CZ" sz="2800" dirty="0" smtClean="0"/>
              <a:t> (kde mohlo dojít k vybití části mikroflóry) je vhodné snažit se o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obnovu normálního stavu</a:t>
            </a:r>
          </a:p>
          <a:p>
            <a:pPr eaLnBrk="1" hangingPunct="1"/>
            <a:r>
              <a:rPr lang="cs-CZ" altLang="cs-CZ" sz="2800" dirty="0" smtClean="0"/>
              <a:t>Používají se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jogurty</a:t>
            </a:r>
            <a:r>
              <a:rPr lang="cs-CZ" altLang="cs-CZ" sz="2800" dirty="0" smtClean="0"/>
              <a:t> (nesladké, netučné),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kyselé zelí</a:t>
            </a:r>
            <a:r>
              <a:rPr lang="cs-CZ" altLang="cs-CZ" sz="2800" dirty="0" smtClean="0"/>
              <a:t>, různé preparáty (</a:t>
            </a:r>
            <a:r>
              <a:rPr lang="cs-CZ" altLang="cs-CZ" sz="2800" dirty="0" err="1" smtClean="0"/>
              <a:t>Hylac</a:t>
            </a:r>
            <a:r>
              <a:rPr lang="cs-CZ" altLang="cs-CZ" sz="2800" dirty="0" smtClean="0"/>
              <a:t>)</a:t>
            </a:r>
          </a:p>
          <a:p>
            <a:pPr lvl="1" eaLnBrk="1" hangingPunct="1"/>
            <a:r>
              <a:rPr lang="cs-CZ" altLang="cs-CZ" sz="2400" dirty="0" smtClean="0"/>
              <a:t>Některé preparáty obsahují přímo složky </a:t>
            </a:r>
            <a:r>
              <a:rPr lang="cs-CZ" altLang="cs-CZ" sz="2400" dirty="0" err="1" smtClean="0"/>
              <a:t>mikrobiomu</a:t>
            </a:r>
            <a:r>
              <a:rPr lang="cs-CZ" altLang="cs-CZ" sz="2400" dirty="0" smtClean="0"/>
              <a:t>, to jsou </a:t>
            </a:r>
            <a:r>
              <a:rPr lang="cs-CZ" altLang="cs-CZ" sz="2400" b="1" dirty="0" err="1" smtClean="0">
                <a:solidFill>
                  <a:schemeClr val="tx2"/>
                </a:solidFill>
              </a:rPr>
              <a:t>probiotika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 </a:t>
            </a:r>
            <a:r>
              <a:rPr lang="cs-CZ" altLang="cs-CZ" sz="2400" dirty="0" smtClean="0"/>
              <a:t>– jistý problém představuje to, že každý má individuální </a:t>
            </a:r>
            <a:r>
              <a:rPr lang="cs-CZ" altLang="cs-CZ" sz="2400" dirty="0" err="1" smtClean="0"/>
              <a:t>mikrobiom</a:t>
            </a:r>
            <a:r>
              <a:rPr lang="cs-CZ" altLang="cs-CZ" sz="2400" dirty="0" smtClean="0"/>
              <a:t> a </a:t>
            </a:r>
            <a:r>
              <a:rPr lang="cs-CZ" altLang="cs-CZ" sz="2400" dirty="0" err="1" smtClean="0"/>
              <a:t>prebiotika</a:t>
            </a:r>
            <a:r>
              <a:rPr lang="cs-CZ" altLang="cs-CZ" sz="2400" dirty="0" smtClean="0"/>
              <a:t> tyto individuální rozdíly nerespektují</a:t>
            </a:r>
          </a:p>
          <a:p>
            <a:pPr lvl="1" eaLnBrk="1" hangingPunct="1"/>
            <a:r>
              <a:rPr lang="cs-CZ" altLang="cs-CZ" sz="2400" dirty="0" smtClean="0"/>
              <a:t>Jiné obsahují substráty pro „dobré“ bakterie, to jsou </a:t>
            </a:r>
            <a:r>
              <a:rPr lang="cs-CZ" altLang="cs-CZ" sz="2400" b="1" dirty="0" err="1" smtClean="0">
                <a:solidFill>
                  <a:schemeClr val="tx2"/>
                </a:solidFill>
              </a:rPr>
              <a:t>prebiotika</a:t>
            </a:r>
            <a:r>
              <a:rPr lang="cs-CZ" altLang="cs-CZ" sz="2400" dirty="0" smtClean="0"/>
              <a:t>. Výhodou je, že je u nich šance na pomnožení vlastních (původních) bakterií </a:t>
            </a:r>
            <a:r>
              <a:rPr lang="cs-CZ" altLang="cs-CZ" sz="2400" dirty="0" err="1" smtClean="0"/>
              <a:t>mikrobiomu</a:t>
            </a:r>
            <a:endParaRPr lang="cs-CZ" altLang="cs-CZ" sz="2400" dirty="0" smtClean="0"/>
          </a:p>
          <a:p>
            <a:pPr lvl="1" eaLnBrk="1" hangingPunct="1"/>
            <a:r>
              <a:rPr lang="cs-CZ" altLang="cs-CZ" sz="2400" dirty="0" smtClean="0"/>
              <a:t>Některé obsahují oboje, to jsou </a:t>
            </a:r>
            <a:r>
              <a:rPr lang="cs-CZ" altLang="cs-CZ" sz="2400" b="1" dirty="0" err="1" smtClean="0">
                <a:solidFill>
                  <a:schemeClr val="tx2"/>
                </a:solidFill>
              </a:rPr>
              <a:t>symbiotika</a:t>
            </a:r>
            <a:endParaRPr lang="cs-CZ" altLang="cs-CZ" sz="24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34226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6032" y="332656"/>
            <a:ext cx="7356425" cy="692696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Prevence střevních infekcí</a:t>
            </a:r>
            <a:endParaRPr lang="en-US" sz="4400" dirty="0" smtClean="0">
              <a:latin typeface="+mn-lt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441325" y="1196975"/>
            <a:ext cx="8162925" cy="525621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smtClean="0"/>
              <a:t>Péče o </a:t>
            </a:r>
            <a:r>
              <a:rPr lang="cs-CZ" altLang="cs-CZ" sz="2800" b="1" smtClean="0">
                <a:solidFill>
                  <a:schemeClr val="tx2"/>
                </a:solidFill>
              </a:rPr>
              <a:t>vodní zdroje</a:t>
            </a:r>
          </a:p>
          <a:p>
            <a:pPr eaLnBrk="1" hangingPunct="1"/>
            <a:r>
              <a:rPr lang="cs-CZ" altLang="cs-CZ" sz="2800" smtClean="0"/>
              <a:t>Důsledná </a:t>
            </a:r>
            <a:r>
              <a:rPr lang="cs-CZ" altLang="cs-CZ" sz="2800" b="1" smtClean="0">
                <a:solidFill>
                  <a:schemeClr val="tx2"/>
                </a:solidFill>
              </a:rPr>
              <a:t>hygiena potravin</a:t>
            </a:r>
            <a:r>
              <a:rPr lang="cs-CZ" altLang="cs-CZ" sz="2800" smtClean="0"/>
              <a:t> (stát a výrobci se o ně starají, dokud si je nekoupíme, pak už je to na zodpovědnosti každého z nás!)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Zábrana sekundární kontaminace</a:t>
            </a:r>
            <a:r>
              <a:rPr lang="cs-CZ" altLang="cs-CZ" sz="2800" smtClean="0"/>
              <a:t> (neskladovat jídla, která teprve budou převařena, společně s těmi, která už jsou hotová)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Osobní hygiena</a:t>
            </a:r>
            <a:r>
              <a:rPr lang="cs-CZ" altLang="cs-CZ" sz="2800" smtClean="0"/>
              <a:t> (návyky od malých dětí)</a:t>
            </a:r>
          </a:p>
          <a:p>
            <a:pPr eaLnBrk="1" hangingPunct="1"/>
            <a:r>
              <a:rPr lang="cs-CZ" altLang="cs-CZ" sz="2800" smtClean="0"/>
              <a:t>Boj s </a:t>
            </a:r>
            <a:r>
              <a:rPr lang="cs-CZ" altLang="cs-CZ" sz="2800" b="1" smtClean="0">
                <a:solidFill>
                  <a:schemeClr val="tx2"/>
                </a:solidFill>
              </a:rPr>
              <a:t>pasivními přenašeči</a:t>
            </a:r>
            <a:r>
              <a:rPr lang="cs-CZ" altLang="cs-CZ" sz="2800" smtClean="0"/>
              <a:t> (mouchy a jiný hmyz)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Hygienická opatření</a:t>
            </a:r>
            <a:r>
              <a:rPr lang="cs-CZ" altLang="cs-CZ" sz="2800" smtClean="0"/>
              <a:t> u osob, vylučujících závažné bakterie (zákaz docházky do školky, zákaz práce v</a:t>
            </a:r>
            <a:r>
              <a:rPr lang="cs-CZ" altLang="cs-CZ" sz="2800" smtClean="0">
                <a:solidFill>
                  <a:schemeClr val="bg1"/>
                </a:solidFill>
              </a:rPr>
              <a:t>.</a:t>
            </a:r>
            <a:r>
              <a:rPr lang="cs-CZ" altLang="cs-CZ" sz="2800" smtClean="0"/>
              <a:t>potravinářství a podobně)</a:t>
            </a:r>
            <a:endParaRPr lang="en-US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163164334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7772400" cy="1371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+mn-lt"/>
              </a:rPr>
              <a:t>Odběr a transport stolice na jednotlivá vyšetření</a:t>
            </a:r>
            <a:endParaRPr lang="en-US" dirty="0" smtClean="0">
              <a:latin typeface="+mn-lt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Bakterie</a:t>
            </a:r>
            <a:r>
              <a:rPr lang="cs-CZ" altLang="cs-CZ" sz="2800" smtClean="0"/>
              <a:t> – v Amiesově transportní půdě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Kvasinky</a:t>
            </a:r>
            <a:r>
              <a:rPr lang="cs-CZ" altLang="cs-CZ" sz="2800" smtClean="0"/>
              <a:t> – lépe sice v půdě FungiQuick, ale v zásadě také  stačí Amiesova transportní půda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Viry</a:t>
            </a:r>
            <a:r>
              <a:rPr lang="cs-CZ" altLang="cs-CZ" sz="2800" smtClean="0"/>
              <a:t> – vzorek velikosti lískového oříšku; má-li být provedena izolace viru, je nutno chladit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Paraziti</a:t>
            </a:r>
            <a:r>
              <a:rPr lang="cs-CZ" altLang="cs-CZ" sz="2800" smtClean="0"/>
              <a:t> – opět velikosti lískového oříšku, nemusí být sterilní. Označit cestovatelskou anamnézu! Zpravidla tři vzorky (jeden negativní nevylučuje pozitivitu)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Toxin </a:t>
            </a:r>
            <a:r>
              <a:rPr lang="cs-CZ" altLang="cs-CZ" sz="2800" b="1" i="1" smtClean="0">
                <a:solidFill>
                  <a:schemeClr val="tx2"/>
                </a:solidFill>
              </a:rPr>
              <a:t>Clostridium difficile</a:t>
            </a:r>
            <a:r>
              <a:rPr lang="cs-CZ" altLang="cs-CZ" sz="2800" smtClean="0"/>
              <a:t> – opět velikosti oříšku</a:t>
            </a:r>
          </a:p>
          <a:p>
            <a:pPr eaLnBrk="1" hangingPunct="1"/>
            <a:r>
              <a:rPr lang="cs-CZ" altLang="cs-CZ" sz="2800" b="1" smtClean="0">
                <a:solidFill>
                  <a:schemeClr val="tx2"/>
                </a:solidFill>
              </a:rPr>
              <a:t>Roupi</a:t>
            </a:r>
            <a:r>
              <a:rPr lang="cs-CZ" altLang="cs-CZ" sz="2800" smtClean="0"/>
              <a:t> – Grahamova metoda – perianální otisk na speciální lepicí pásku, mikroskopuje se</a:t>
            </a:r>
          </a:p>
          <a:p>
            <a:pPr eaLnBrk="1" hangingPunct="1"/>
            <a:r>
              <a:rPr lang="cs-CZ" altLang="cs-CZ" sz="2800" b="1" i="1" smtClean="0">
                <a:solidFill>
                  <a:schemeClr val="tx2"/>
                </a:solidFill>
              </a:rPr>
              <a:t>Otravy bakteriálním toxinem</a:t>
            </a:r>
            <a:r>
              <a:rPr lang="cs-CZ" altLang="cs-CZ" sz="2800" i="1" smtClean="0"/>
              <a:t> – zvratky, zbytky jídel</a:t>
            </a:r>
            <a:endParaRPr lang="en-US" altLang="cs-CZ" sz="2800" i="1" smtClean="0"/>
          </a:p>
        </p:txBody>
      </p:sp>
    </p:spTree>
    <p:extLst>
      <p:ext uri="{BB962C8B-B14F-4D97-AF65-F5344CB8AC3E}">
        <p14:creationId xmlns:p14="http://schemas.microsoft.com/office/powerpoint/2010/main" val="420212407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7620000" cy="762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Odběr stolice na bakteriologii</a:t>
            </a:r>
            <a:endParaRPr lang="en-US" sz="4400" dirty="0" smtClean="0">
              <a:latin typeface="+mn-lt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Pacient stojí (klečí) a opírá se o ruce (lokty) nebo leží.</a:t>
            </a:r>
          </a:p>
          <a:p>
            <a:pPr eaLnBrk="1" hangingPunct="1"/>
            <a:r>
              <a:rPr lang="cs-CZ" altLang="cs-CZ" sz="2800" dirty="0" smtClean="0"/>
              <a:t>Odběrový tampon se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opatrně zavede za anální svěrač</a:t>
            </a:r>
            <a:r>
              <a:rPr lang="cs-CZ" altLang="cs-CZ" sz="2800" dirty="0" smtClean="0"/>
              <a:t>, opatrnou rotací se setře povrch anální sliznice a krypt</a:t>
            </a:r>
          </a:p>
          <a:p>
            <a:pPr eaLnBrk="1" hangingPunct="1"/>
            <a:r>
              <a:rPr lang="cs-CZ" altLang="cs-CZ" sz="2800" dirty="0" smtClean="0"/>
              <a:t>Při správném odběru je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stolice makroskopicky zřetelná</a:t>
            </a:r>
            <a:r>
              <a:rPr lang="cs-CZ" altLang="cs-CZ" sz="2800" dirty="0" smtClean="0"/>
              <a:t> na povrchu tamponu.</a:t>
            </a:r>
          </a:p>
          <a:p>
            <a:pPr eaLnBrk="1" hangingPunct="1"/>
            <a:r>
              <a:rPr lang="cs-CZ" altLang="cs-CZ" sz="2800" dirty="0" smtClean="0"/>
              <a:t>Tampon se vloží do nádobky (zkumavky) určené k transportu, v nádobce s transportním mediem tampon musí být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zanořen hluboko do media</a:t>
            </a:r>
            <a:r>
              <a:rPr lang="cs-CZ" altLang="cs-CZ" sz="2800" dirty="0" smtClean="0"/>
              <a:t>. Nádobka musí být dobře uzavřena.</a:t>
            </a:r>
          </a:p>
          <a:p>
            <a:pPr eaLnBrk="1" hangingPunct="1"/>
            <a:r>
              <a:rPr lang="cs-CZ" altLang="cs-CZ" sz="2800" dirty="0" smtClean="0"/>
              <a:t>Uchovávání a transport probíhají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při pokojové teplotě</a:t>
            </a:r>
            <a:r>
              <a:rPr lang="cs-CZ" altLang="cs-CZ" sz="2800" dirty="0" smtClean="0"/>
              <a:t>, lepší je ovšem doručit vzorek ihned</a:t>
            </a:r>
          </a:p>
          <a:p>
            <a:pPr eaLnBrk="1" hangingPunct="1"/>
            <a:r>
              <a:rPr lang="cs-CZ" altLang="cs-CZ" sz="2800" dirty="0" smtClean="0"/>
              <a:t>Na žádanku je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vhodné uvést adresu pacienta</a:t>
            </a:r>
          </a:p>
        </p:txBody>
      </p:sp>
    </p:spTree>
    <p:extLst>
      <p:ext uri="{BB962C8B-B14F-4D97-AF65-F5344CB8AC3E}">
        <p14:creationId xmlns:p14="http://schemas.microsoft.com/office/powerpoint/2010/main" val="191364518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61938" y="260350"/>
            <a:ext cx="8763000" cy="11430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Odběr kusové stolice (na parazity, toxin </a:t>
            </a:r>
            <a:r>
              <a:rPr lang="cs-CZ" sz="4400" i="1" dirty="0" smtClean="0">
                <a:latin typeface="+mn-lt"/>
              </a:rPr>
              <a:t>C. </a:t>
            </a:r>
            <a:r>
              <a:rPr lang="cs-CZ" sz="4400" i="1" dirty="0" err="1" smtClean="0">
                <a:latin typeface="+mn-lt"/>
              </a:rPr>
              <a:t>difficile</a:t>
            </a:r>
            <a:r>
              <a:rPr lang="cs-CZ" sz="4400" dirty="0" smtClean="0">
                <a:latin typeface="+mn-lt"/>
              </a:rPr>
              <a:t>, případně viry)</a:t>
            </a:r>
            <a:endParaRPr lang="en-US" sz="4400" dirty="0" smtClean="0">
              <a:latin typeface="+mn-lt"/>
            </a:endParaRPr>
          </a:p>
        </p:txBody>
      </p:sp>
      <p:sp>
        <p:nvSpPr>
          <p:cNvPr id="109571" name="Rectangle 1027"/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8991600" cy="4953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dirty="0" smtClean="0"/>
              <a:t>Pro odběr se používá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kontejner s lopatkou, sterilita není striktně vyžadována</a:t>
            </a:r>
            <a:r>
              <a:rPr lang="cs-CZ" altLang="cs-CZ" sz="2800" dirty="0" smtClean="0"/>
              <a:t> (hlavně u parazitů)</a:t>
            </a:r>
          </a:p>
          <a:p>
            <a:pPr eaLnBrk="1" hangingPunct="1"/>
            <a:r>
              <a:rPr lang="cs-CZ" altLang="cs-CZ" sz="2800" dirty="0" smtClean="0"/>
              <a:t>Pacient odebere po defekaci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kousek stolice velikosti lískového ořechu</a:t>
            </a:r>
            <a:r>
              <a:rPr lang="cs-CZ" altLang="cs-CZ" sz="2800" dirty="0" smtClean="0"/>
              <a:t> (ne menší), ne z povrchu stolice, ne tak, aby mohlo dojít ke kontaminaci</a:t>
            </a:r>
          </a:p>
          <a:p>
            <a:pPr eaLnBrk="1" hangingPunct="1"/>
            <a:r>
              <a:rPr lang="cs-CZ" altLang="cs-CZ" sz="2800" dirty="0" smtClean="0"/>
              <a:t>Nutno vyšetřit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několikrát za sebou, zpravidla se provádí tři dny po sobě</a:t>
            </a:r>
          </a:p>
          <a:p>
            <a:pPr eaLnBrk="1" hangingPunct="1"/>
            <a:r>
              <a:rPr lang="cs-CZ" altLang="cs-CZ" sz="2800" dirty="0" smtClean="0"/>
              <a:t>Materiál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lze uchovat v lednici</a:t>
            </a:r>
            <a:r>
              <a:rPr lang="cs-CZ" altLang="cs-CZ" sz="2800" dirty="0" smtClean="0"/>
              <a:t>, ale nesmí zmrznout</a:t>
            </a:r>
          </a:p>
          <a:p>
            <a:pPr eaLnBrk="1" hangingPunct="1"/>
            <a:r>
              <a:rPr lang="cs-CZ" altLang="cs-CZ" sz="2800" dirty="0" smtClean="0"/>
              <a:t>Při vyšetření na </a:t>
            </a:r>
            <a:r>
              <a:rPr lang="cs-CZ" altLang="cs-CZ" sz="2800" dirty="0" err="1" smtClean="0"/>
              <a:t>lamblie</a:t>
            </a:r>
            <a:r>
              <a:rPr lang="cs-CZ" altLang="cs-CZ" sz="2800" dirty="0" smtClean="0"/>
              <a:t> je lépe doručit materiál do laboratoře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čerstvý</a:t>
            </a:r>
            <a:r>
              <a:rPr lang="cs-CZ" altLang="cs-CZ" sz="2800" dirty="0" smtClean="0"/>
              <a:t>; je vhodné domluvit s laboratoří čas odběru. U izolace virů nutno uchovávat při 0 °C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1476157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6126"/>
            <a:ext cx="7162800" cy="762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Ještě ke stolici na parazity</a:t>
            </a:r>
            <a:endParaRPr lang="en-US" sz="4400" dirty="0" smtClean="0">
              <a:latin typeface="+mn-lt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908050"/>
            <a:ext cx="8515350" cy="59499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3200" smtClean="0"/>
              <a:t>Důležité je uvedení tzv. cestovatelské anamnézy, tedy nejen „návrat ze zahraničí“, ale také přesně které oblasti, které pacient navštívil</a:t>
            </a:r>
          </a:p>
          <a:p>
            <a:pPr eaLnBrk="1" hangingPunct="1"/>
            <a:r>
              <a:rPr lang="cs-CZ" altLang="cs-CZ" sz="3200" smtClean="0"/>
              <a:t>Pokud je ve stolici </a:t>
            </a:r>
            <a:r>
              <a:rPr lang="cs-CZ" altLang="cs-CZ" sz="3200" b="1" smtClean="0">
                <a:solidFill>
                  <a:schemeClr val="tx2"/>
                </a:solidFill>
              </a:rPr>
              <a:t>přítomen makroskopicky přítomen celý parazit</a:t>
            </a:r>
            <a:r>
              <a:rPr lang="cs-CZ" altLang="cs-CZ" sz="3200" smtClean="0"/>
              <a:t> (např. škrkavka), lze poslat přímo tohoto parazita ve zkumavce</a:t>
            </a:r>
          </a:p>
          <a:p>
            <a:pPr eaLnBrk="1" hangingPunct="1"/>
            <a:r>
              <a:rPr lang="cs-CZ" altLang="cs-CZ" sz="3200" smtClean="0"/>
              <a:t>Ovšem pozor, často pacienti tvrdí, že si ve WC míse našli parazita a ve skutečnosti jim do mísy živočich (třeba žížala) spadl např. z okenního parapetu</a:t>
            </a:r>
          </a:p>
          <a:p>
            <a:pPr eaLnBrk="1" hangingPunct="1"/>
            <a:r>
              <a:rPr lang="cs-CZ" altLang="cs-CZ" sz="3200" smtClean="0"/>
              <a:t>Někdy je přesvědčení o přítomnosti parazita ve střevě součástí psychiatrické diagnózy pacienta</a:t>
            </a:r>
            <a:endParaRPr lang="en-US" altLang="cs-CZ" sz="3200" smtClean="0"/>
          </a:p>
        </p:txBody>
      </p:sp>
    </p:spTree>
    <p:extLst>
      <p:ext uri="{BB962C8B-B14F-4D97-AF65-F5344CB8AC3E}">
        <p14:creationId xmlns:p14="http://schemas.microsoft.com/office/powerpoint/2010/main" val="61001760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5638800" cy="1295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Odběr na roupy</a:t>
            </a:r>
            <a:br>
              <a:rPr lang="cs-CZ" sz="4400" dirty="0" smtClean="0">
                <a:latin typeface="+mn-lt"/>
              </a:rPr>
            </a:br>
            <a:r>
              <a:rPr lang="cs-CZ" sz="4400" dirty="0" smtClean="0">
                <a:latin typeface="+mn-lt"/>
              </a:rPr>
              <a:t>(Grahamova metoda)</a:t>
            </a:r>
            <a:endParaRPr lang="en-US" sz="4400" dirty="0" smtClean="0">
              <a:latin typeface="+mn-lt"/>
            </a:endParaRPr>
          </a:p>
        </p:txBody>
      </p:sp>
      <p:sp>
        <p:nvSpPr>
          <p:cNvPr id="111619" name="Rectangle 1027"/>
          <p:cNvSpPr>
            <a:spLocks noGrp="1" noChangeArrowheads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Odběr se provádí </a:t>
            </a:r>
            <a:r>
              <a:rPr lang="cs-CZ" altLang="cs-CZ" sz="3200" b="1" smtClean="0">
                <a:solidFill>
                  <a:schemeClr val="tx2"/>
                </a:solidFill>
              </a:rPr>
              <a:t>ráno bez omytí</a:t>
            </a:r>
            <a:r>
              <a:rPr lang="cs-CZ" altLang="cs-CZ" sz="3200" smtClean="0"/>
              <a:t> (samičky roupů přes noc nakladou vajíčka do perianálních řas)</a:t>
            </a:r>
          </a:p>
          <a:p>
            <a:pPr eaLnBrk="1" hangingPunct="1"/>
            <a:r>
              <a:rPr lang="cs-CZ" altLang="cs-CZ" sz="3200" smtClean="0"/>
              <a:t>Před odběrem </a:t>
            </a:r>
            <a:r>
              <a:rPr lang="cs-CZ" altLang="cs-CZ" sz="3200" b="1" smtClean="0">
                <a:solidFill>
                  <a:schemeClr val="tx2"/>
                </a:solidFill>
              </a:rPr>
              <a:t>průhlednou (!) </a:t>
            </a:r>
            <a:r>
              <a:rPr lang="cs-CZ" altLang="cs-CZ" sz="3200" smtClean="0"/>
              <a:t>lepicí pásku opatrně odlepit z podložního skla, přiložit na anální otvor a řasy v jeho okolí, stisknout hýždě proti sobě, pak zase rozevřít a pásku opatrně přemístit zpátky na sklo</a:t>
            </a:r>
          </a:p>
          <a:p>
            <a:pPr eaLnBrk="1" hangingPunct="1"/>
            <a:r>
              <a:rPr lang="cs-CZ" altLang="cs-CZ" sz="3200" smtClean="0"/>
              <a:t>U dospělých (bolestivost kvůli ochlupení) se použije </a:t>
            </a:r>
            <a:r>
              <a:rPr lang="cs-CZ" altLang="cs-CZ" sz="3200" b="1" smtClean="0">
                <a:solidFill>
                  <a:schemeClr val="tx2"/>
                </a:solidFill>
              </a:rPr>
              <a:t>odběr stolice</a:t>
            </a:r>
            <a:r>
              <a:rPr lang="cs-CZ" altLang="cs-CZ" sz="3200" smtClean="0"/>
              <a:t> (je ale menší výtěžnost), případně se použije tzv. </a:t>
            </a:r>
            <a:r>
              <a:rPr lang="cs-CZ" altLang="cs-CZ" sz="3200" b="1" smtClean="0">
                <a:solidFill>
                  <a:schemeClr val="tx2"/>
                </a:solidFill>
              </a:rPr>
              <a:t>Schüffnerova tyčinka</a:t>
            </a:r>
            <a:endParaRPr lang="en-US" altLang="cs-CZ" sz="3200" b="1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8192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76200"/>
            <a:ext cx="8839200" cy="914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Diagnostika střevních infekcí</a:t>
            </a:r>
            <a:endParaRPr lang="en-US" sz="4400" dirty="0" smtClean="0">
              <a:latin typeface="+mn-lt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marL="174625" indent="-174625" eaLnBrk="1" hangingPunct="1"/>
            <a:r>
              <a:rPr lang="cs-CZ" altLang="cs-CZ" sz="2800" b="1" smtClean="0">
                <a:solidFill>
                  <a:srgbClr val="C00000"/>
                </a:solidFill>
              </a:rPr>
              <a:t>Diagnostika bakteriálních původců:</a:t>
            </a:r>
          </a:p>
          <a:p>
            <a:pPr marL="517525" lvl="1" indent="-174625" eaLnBrk="1" hangingPunct="1"/>
            <a:r>
              <a:rPr lang="cs-CZ" altLang="cs-CZ" sz="2500" b="1" smtClean="0">
                <a:solidFill>
                  <a:schemeClr val="tx2"/>
                </a:solidFill>
              </a:rPr>
              <a:t>Mikroskopie</a:t>
            </a:r>
            <a:r>
              <a:rPr lang="cs-CZ" altLang="cs-CZ" sz="2500" smtClean="0"/>
              <a:t> nemá praktický význam</a:t>
            </a:r>
          </a:p>
          <a:p>
            <a:pPr marL="517525" lvl="1" indent="-174625" eaLnBrk="1" hangingPunct="1"/>
            <a:r>
              <a:rPr lang="cs-CZ" altLang="cs-CZ" sz="2500" b="1" smtClean="0">
                <a:solidFill>
                  <a:schemeClr val="tx2"/>
                </a:solidFill>
              </a:rPr>
              <a:t>Kultivace</a:t>
            </a:r>
            <a:r>
              <a:rPr lang="cs-CZ" altLang="cs-CZ" sz="2500" smtClean="0"/>
              <a:t> se provádí na různých půdách (výběr závisí na stáří pacienta a diagnóze, u cestovatelů případně přidáváme i méně obvyklé půdy), nalezené patogeny jsou identifikovány – viz dále</a:t>
            </a:r>
            <a:endParaRPr lang="cs-CZ" altLang="cs-CZ" sz="2500" i="1" smtClean="0"/>
          </a:p>
          <a:p>
            <a:pPr marL="517525" lvl="1" indent="-174625" eaLnBrk="1" hangingPunct="1"/>
            <a:r>
              <a:rPr lang="cs-CZ" altLang="cs-CZ" sz="2500" b="1" smtClean="0">
                <a:solidFill>
                  <a:schemeClr val="tx2"/>
                </a:solidFill>
              </a:rPr>
              <a:t>Přímý průkaz toxinů A</a:t>
            </a:r>
            <a:r>
              <a:rPr lang="cs-CZ" altLang="cs-CZ" sz="2500" b="1" smtClean="0"/>
              <a:t> </a:t>
            </a:r>
            <a:r>
              <a:rPr lang="cs-CZ" altLang="cs-CZ" sz="2500" b="1" smtClean="0">
                <a:solidFill>
                  <a:schemeClr val="tx2"/>
                </a:solidFill>
              </a:rPr>
              <a:t>a B</a:t>
            </a:r>
            <a:r>
              <a:rPr lang="cs-CZ" altLang="cs-CZ" sz="2500" b="1" smtClean="0"/>
              <a:t> </a:t>
            </a:r>
            <a:r>
              <a:rPr lang="cs-CZ" altLang="cs-CZ" sz="2500" b="1" smtClean="0">
                <a:solidFill>
                  <a:schemeClr val="tx2"/>
                </a:solidFill>
              </a:rPr>
              <a:t>(</a:t>
            </a:r>
            <a:r>
              <a:rPr lang="cs-CZ" altLang="cs-CZ" sz="2500" b="1" i="1" smtClean="0">
                <a:solidFill>
                  <a:schemeClr val="tx2"/>
                </a:solidFill>
              </a:rPr>
              <a:t>Clostridium </a:t>
            </a:r>
            <a:r>
              <a:rPr lang="en-US" altLang="cs-CZ" sz="2500" b="1" i="1" smtClean="0">
                <a:solidFill>
                  <a:schemeClr val="tx2"/>
                </a:solidFill>
              </a:rPr>
              <a:t>d</a:t>
            </a:r>
            <a:r>
              <a:rPr lang="cs-CZ" altLang="cs-CZ" sz="2500" b="1" i="1" smtClean="0">
                <a:solidFill>
                  <a:schemeClr val="tx2"/>
                </a:solidFill>
              </a:rPr>
              <a:t>ifficile</a:t>
            </a:r>
            <a:r>
              <a:rPr lang="cs-CZ" altLang="cs-CZ" sz="2500" b="1" smtClean="0">
                <a:solidFill>
                  <a:schemeClr val="tx2"/>
                </a:solidFill>
              </a:rPr>
              <a:t>)</a:t>
            </a:r>
            <a:r>
              <a:rPr lang="cs-CZ" altLang="cs-CZ" sz="2500" smtClean="0"/>
              <a:t> jako antigenu. Průkaz toxinu je důležitější než samotný nález klostridia nebo nález strukturálního antigenu – to mohou mít i zdraví, ale pozitivní průkaz toxinu svědčí o tom, že se něco ve střevě děje</a:t>
            </a:r>
          </a:p>
          <a:p>
            <a:pPr marL="174625" indent="-174625" eaLnBrk="1" hangingPunct="1"/>
            <a:r>
              <a:rPr lang="cs-CZ" altLang="cs-CZ" sz="2800" b="1" smtClean="0">
                <a:solidFill>
                  <a:srgbClr val="C00000"/>
                </a:solidFill>
              </a:rPr>
              <a:t>Diagnostika virových původců: </a:t>
            </a:r>
            <a:r>
              <a:rPr lang="cs-CZ" altLang="cs-CZ" sz="2800" smtClean="0"/>
              <a:t>většinou průkaz antigenu, případně virové nukleové kyseliny.</a:t>
            </a:r>
          </a:p>
          <a:p>
            <a:pPr marL="174625" indent="-174625" eaLnBrk="1" hangingPunct="1"/>
            <a:r>
              <a:rPr lang="cs-CZ" altLang="cs-CZ" sz="2800" b="1" smtClean="0">
                <a:solidFill>
                  <a:srgbClr val="C00000"/>
                </a:solidFill>
              </a:rPr>
              <a:t>Diagnostika parazitárních a houbových původců: </a:t>
            </a:r>
            <a:r>
              <a:rPr lang="cs-CZ" altLang="cs-CZ" sz="2800" smtClean="0"/>
              <a:t>vizte speciální téma věnované této problematice</a:t>
            </a:r>
          </a:p>
          <a:p>
            <a:pPr marL="174625" indent="-174625" eaLnBrk="1" hangingPunct="1"/>
            <a:endParaRPr lang="en-US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80580666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2700" y="571500"/>
            <a:ext cx="3505200" cy="457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smtClean="0">
                <a:latin typeface="+mn-lt"/>
              </a:rPr>
              <a:t>Den 0. (přijatá stolice)</a:t>
            </a:r>
            <a:endParaRPr lang="en-US" sz="2800" smtClean="0">
              <a:latin typeface="+mn-lt"/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5300663"/>
            <a:ext cx="3454400" cy="6858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2"/>
                </a:solidFill>
              </a:rPr>
              <a:t>Negativní výsledek je za 48h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2"/>
                </a:solidFill>
              </a:rPr>
              <a:t>Pozitivní za 72h a déle</a:t>
            </a:r>
            <a:endParaRPr lang="en-US" sz="2800" dirty="0" smtClean="0">
              <a:solidFill>
                <a:schemeClr val="tx2"/>
              </a:solidFill>
            </a:endParaRPr>
          </a:p>
        </p:txBody>
      </p:sp>
      <p:sp>
        <p:nvSpPr>
          <p:cNvPr id="114692" name="AutoShape 4"/>
          <p:cNvSpPr>
            <a:spLocks noChangeArrowheads="1"/>
          </p:cNvSpPr>
          <p:nvPr/>
        </p:nvSpPr>
        <p:spPr bwMode="auto">
          <a:xfrm>
            <a:off x="1828800" y="1981200"/>
            <a:ext cx="228600" cy="533400"/>
          </a:xfrm>
          <a:prstGeom prst="can">
            <a:avLst>
              <a:gd name="adj" fmla="val 58333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693" name="AutoShape 5"/>
          <p:cNvSpPr>
            <a:spLocks noChangeArrowheads="1"/>
          </p:cNvSpPr>
          <p:nvPr/>
        </p:nvSpPr>
        <p:spPr bwMode="auto">
          <a:xfrm>
            <a:off x="2438400" y="2209800"/>
            <a:ext cx="838200" cy="304800"/>
          </a:xfrm>
          <a:prstGeom prst="can">
            <a:avLst>
              <a:gd name="adj" fmla="val 34375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694" name="AutoShape 6"/>
          <p:cNvSpPr>
            <a:spLocks noChangeArrowheads="1"/>
          </p:cNvSpPr>
          <p:nvPr/>
        </p:nvSpPr>
        <p:spPr bwMode="auto">
          <a:xfrm>
            <a:off x="3505200" y="2209800"/>
            <a:ext cx="838200" cy="304800"/>
          </a:xfrm>
          <a:prstGeom prst="can">
            <a:avLst>
              <a:gd name="adj" fmla="val 500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4876800" y="3657600"/>
            <a:ext cx="990600" cy="381000"/>
          </a:xfrm>
          <a:prstGeom prst="can">
            <a:avLst>
              <a:gd name="adj" fmla="val 50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 flipH="1">
            <a:off x="2133600" y="1066800"/>
            <a:ext cx="838200" cy="685800"/>
          </a:xfrm>
          <a:prstGeom prst="line">
            <a:avLst/>
          </a:prstGeom>
          <a:noFill/>
          <a:ln w="9525">
            <a:solidFill>
              <a:srgbClr val="FF33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697" name="Line 9"/>
          <p:cNvSpPr>
            <a:spLocks noChangeShapeType="1"/>
          </p:cNvSpPr>
          <p:nvPr/>
        </p:nvSpPr>
        <p:spPr bwMode="auto">
          <a:xfrm flipH="1">
            <a:off x="2971800" y="1143000"/>
            <a:ext cx="228600" cy="762000"/>
          </a:xfrm>
          <a:prstGeom prst="line">
            <a:avLst/>
          </a:prstGeom>
          <a:noFill/>
          <a:ln w="9525">
            <a:solidFill>
              <a:srgbClr val="FF33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3962400" y="1066800"/>
            <a:ext cx="0" cy="914400"/>
          </a:xfrm>
          <a:prstGeom prst="line">
            <a:avLst/>
          </a:prstGeom>
          <a:noFill/>
          <a:ln w="9525">
            <a:solidFill>
              <a:srgbClr val="FF33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 flipH="1">
            <a:off x="1676400" y="2590800"/>
            <a:ext cx="228600" cy="838200"/>
          </a:xfrm>
          <a:prstGeom prst="line">
            <a:avLst/>
          </a:prstGeom>
          <a:noFill/>
          <a:ln w="9525">
            <a:solidFill>
              <a:srgbClr val="FF33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00" name="Line 12"/>
          <p:cNvSpPr>
            <a:spLocks noChangeShapeType="1"/>
          </p:cNvSpPr>
          <p:nvPr/>
        </p:nvSpPr>
        <p:spPr bwMode="auto">
          <a:xfrm>
            <a:off x="1981200" y="2667000"/>
            <a:ext cx="685800" cy="762000"/>
          </a:xfrm>
          <a:prstGeom prst="line">
            <a:avLst/>
          </a:prstGeom>
          <a:noFill/>
          <a:ln w="9525">
            <a:solidFill>
              <a:srgbClr val="FF33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01" name="Line 13"/>
          <p:cNvSpPr>
            <a:spLocks noChangeShapeType="1"/>
          </p:cNvSpPr>
          <p:nvPr/>
        </p:nvSpPr>
        <p:spPr bwMode="auto">
          <a:xfrm>
            <a:off x="4419600" y="3048000"/>
            <a:ext cx="304800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02" name="AutoShape 14"/>
          <p:cNvSpPr>
            <a:spLocks noChangeArrowheads="1"/>
          </p:cNvSpPr>
          <p:nvPr/>
        </p:nvSpPr>
        <p:spPr bwMode="auto">
          <a:xfrm>
            <a:off x="5562600" y="2209800"/>
            <a:ext cx="838200" cy="304800"/>
          </a:xfrm>
          <a:prstGeom prst="can">
            <a:avLst>
              <a:gd name="adj" fmla="val 3854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703" name="AutoShape 15"/>
          <p:cNvSpPr>
            <a:spLocks noChangeArrowheads="1"/>
          </p:cNvSpPr>
          <p:nvPr/>
        </p:nvSpPr>
        <p:spPr bwMode="auto">
          <a:xfrm>
            <a:off x="4572000" y="2209800"/>
            <a:ext cx="838200" cy="304800"/>
          </a:xfrm>
          <a:prstGeom prst="can">
            <a:avLst>
              <a:gd name="adj" fmla="val 42190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704" name="AutoShape 16"/>
          <p:cNvSpPr>
            <a:spLocks noChangeArrowheads="1"/>
          </p:cNvSpPr>
          <p:nvPr/>
        </p:nvSpPr>
        <p:spPr bwMode="auto">
          <a:xfrm>
            <a:off x="7162800" y="3657600"/>
            <a:ext cx="990600" cy="304800"/>
          </a:xfrm>
          <a:prstGeom prst="can">
            <a:avLst>
              <a:gd name="adj" fmla="val 50000"/>
            </a:avLst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705" name="AutoShape 17"/>
          <p:cNvSpPr>
            <a:spLocks noChangeArrowheads="1"/>
          </p:cNvSpPr>
          <p:nvPr/>
        </p:nvSpPr>
        <p:spPr bwMode="auto">
          <a:xfrm>
            <a:off x="6019800" y="3657600"/>
            <a:ext cx="990600" cy="381000"/>
          </a:xfrm>
          <a:prstGeom prst="ca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706" name="AutoShape 18"/>
          <p:cNvSpPr>
            <a:spLocks noChangeArrowheads="1"/>
          </p:cNvSpPr>
          <p:nvPr/>
        </p:nvSpPr>
        <p:spPr bwMode="auto">
          <a:xfrm>
            <a:off x="4191000" y="4800600"/>
            <a:ext cx="990600" cy="304800"/>
          </a:xfrm>
          <a:prstGeom prst="ca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707" name="AutoShape 19"/>
          <p:cNvSpPr>
            <a:spLocks noChangeArrowheads="1"/>
          </p:cNvSpPr>
          <p:nvPr/>
        </p:nvSpPr>
        <p:spPr bwMode="auto">
          <a:xfrm>
            <a:off x="2514600" y="3505200"/>
            <a:ext cx="990600" cy="381000"/>
          </a:xfrm>
          <a:prstGeom prst="can">
            <a:avLst>
              <a:gd name="adj" fmla="val 500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708" name="AutoShape 20"/>
          <p:cNvSpPr>
            <a:spLocks noChangeArrowheads="1"/>
          </p:cNvSpPr>
          <p:nvPr/>
        </p:nvSpPr>
        <p:spPr bwMode="auto">
          <a:xfrm>
            <a:off x="1371600" y="3505200"/>
            <a:ext cx="990600" cy="381000"/>
          </a:xfrm>
          <a:prstGeom prst="can">
            <a:avLst>
              <a:gd name="adj" fmla="val 5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709" name="Line 21"/>
          <p:cNvSpPr>
            <a:spLocks noChangeShapeType="1"/>
          </p:cNvSpPr>
          <p:nvPr/>
        </p:nvSpPr>
        <p:spPr bwMode="auto">
          <a:xfrm>
            <a:off x="5715000" y="1143000"/>
            <a:ext cx="914400" cy="1981200"/>
          </a:xfrm>
          <a:prstGeom prst="line">
            <a:avLst/>
          </a:prstGeom>
          <a:noFill/>
          <a:ln w="9525">
            <a:solidFill>
              <a:srgbClr val="6600FF"/>
            </a:solidFill>
            <a:prstDash val="dash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3352800" y="39624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 flipH="1">
            <a:off x="50292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 flipH="1">
            <a:off x="5257800" y="41148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 flipH="1">
            <a:off x="5334000" y="4038600"/>
            <a:ext cx="21336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14" name="Text Box 26"/>
          <p:cNvSpPr txBox="1">
            <a:spLocks noChangeArrowheads="1"/>
          </p:cNvSpPr>
          <p:nvPr/>
        </p:nvSpPr>
        <p:spPr bwMode="auto">
          <a:xfrm>
            <a:off x="914400" y="22098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400">
                <a:latin typeface="Arial" charset="0"/>
              </a:rPr>
              <a:t>    selenit</a:t>
            </a:r>
            <a:endParaRPr lang="en-US" altLang="cs-CZ" sz="1400">
              <a:latin typeface="Arial" charset="0"/>
            </a:endParaRPr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4876800" y="10668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16" name="Line 28"/>
          <p:cNvSpPr>
            <a:spLocks noChangeShapeType="1"/>
          </p:cNvSpPr>
          <p:nvPr/>
        </p:nvSpPr>
        <p:spPr bwMode="auto">
          <a:xfrm>
            <a:off x="5486400" y="11430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17" name="Line 29"/>
          <p:cNvSpPr>
            <a:spLocks noChangeShapeType="1"/>
          </p:cNvSpPr>
          <p:nvPr/>
        </p:nvSpPr>
        <p:spPr bwMode="auto">
          <a:xfrm>
            <a:off x="2286000" y="4038600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18" name="AutoShape 30"/>
          <p:cNvSpPr>
            <a:spLocks/>
          </p:cNvSpPr>
          <p:nvPr/>
        </p:nvSpPr>
        <p:spPr bwMode="auto">
          <a:xfrm rot="15975275" flipH="1">
            <a:off x="4298950" y="1414463"/>
            <a:ext cx="247650" cy="2901950"/>
          </a:xfrm>
          <a:prstGeom prst="rightBrace">
            <a:avLst>
              <a:gd name="adj1" fmla="val 292949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719" name="Text Box 31"/>
          <p:cNvSpPr txBox="1">
            <a:spLocks noChangeArrowheads="1"/>
          </p:cNvSpPr>
          <p:nvPr/>
        </p:nvSpPr>
        <p:spPr bwMode="auto">
          <a:xfrm>
            <a:off x="0" y="21336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2000"/>
              <a:t>24hod</a:t>
            </a:r>
            <a:endParaRPr lang="en-US" altLang="cs-CZ" sz="2000"/>
          </a:p>
        </p:txBody>
      </p:sp>
      <p:sp>
        <p:nvSpPr>
          <p:cNvPr id="114720" name="Text Box 32"/>
          <p:cNvSpPr txBox="1">
            <a:spLocks noChangeArrowheads="1"/>
          </p:cNvSpPr>
          <p:nvPr/>
        </p:nvSpPr>
        <p:spPr bwMode="auto">
          <a:xfrm>
            <a:off x="304800" y="3505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48hod</a:t>
            </a:r>
            <a:endParaRPr lang="en-US" altLang="cs-CZ" sz="2000" dirty="0"/>
          </a:p>
        </p:txBody>
      </p:sp>
      <p:sp>
        <p:nvSpPr>
          <p:cNvPr id="114721" name="Text Box 33"/>
          <p:cNvSpPr txBox="1">
            <a:spLocks noChangeArrowheads="1"/>
          </p:cNvSpPr>
          <p:nvPr/>
        </p:nvSpPr>
        <p:spPr bwMode="auto">
          <a:xfrm>
            <a:off x="3657600" y="50292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2400"/>
              <a:t>    </a:t>
            </a:r>
            <a:r>
              <a:rPr lang="cs-CZ" altLang="cs-CZ" sz="2000"/>
              <a:t>identifikace</a:t>
            </a:r>
            <a:endParaRPr lang="en-US" altLang="cs-CZ" sz="2000"/>
          </a:p>
        </p:txBody>
      </p:sp>
      <p:sp>
        <p:nvSpPr>
          <p:cNvPr id="114722" name="AutoShape 34"/>
          <p:cNvSpPr>
            <a:spLocks/>
          </p:cNvSpPr>
          <p:nvPr/>
        </p:nvSpPr>
        <p:spPr bwMode="auto">
          <a:xfrm rot="5363397">
            <a:off x="6438900" y="2247900"/>
            <a:ext cx="381000" cy="22860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723" name="Text Box 35"/>
          <p:cNvSpPr txBox="1">
            <a:spLocks noChangeArrowheads="1"/>
          </p:cNvSpPr>
          <p:nvPr/>
        </p:nvSpPr>
        <p:spPr bwMode="auto">
          <a:xfrm>
            <a:off x="2667000" y="36576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000">
                <a:latin typeface="Arial" charset="0"/>
              </a:rPr>
              <a:t>Endo</a:t>
            </a:r>
            <a:endParaRPr lang="en-US" altLang="cs-CZ" sz="1000">
              <a:latin typeface="Arial" charset="0"/>
            </a:endParaRPr>
          </a:p>
        </p:txBody>
      </p:sp>
      <p:sp>
        <p:nvSpPr>
          <p:cNvPr id="114724" name="Text Box 36"/>
          <p:cNvSpPr txBox="1">
            <a:spLocks noChangeArrowheads="1"/>
          </p:cNvSpPr>
          <p:nvPr/>
        </p:nvSpPr>
        <p:spPr bwMode="auto">
          <a:xfrm>
            <a:off x="3581400" y="22860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000">
                <a:latin typeface="Arial" charset="0"/>
              </a:rPr>
              <a:t>   Endo</a:t>
            </a:r>
            <a:endParaRPr lang="en-US" altLang="cs-CZ" sz="1000">
              <a:latin typeface="Arial" charset="0"/>
            </a:endParaRPr>
          </a:p>
        </p:txBody>
      </p:sp>
      <p:sp>
        <p:nvSpPr>
          <p:cNvPr id="114725" name="Text Box 37"/>
          <p:cNvSpPr txBox="1">
            <a:spLocks noChangeArrowheads="1"/>
          </p:cNvSpPr>
          <p:nvPr/>
        </p:nvSpPr>
        <p:spPr bwMode="auto">
          <a:xfrm>
            <a:off x="2667000" y="22860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000">
                <a:latin typeface="Arial" charset="0"/>
              </a:rPr>
              <a:t>XLD</a:t>
            </a:r>
            <a:endParaRPr lang="en-US" altLang="cs-CZ" sz="1000">
              <a:latin typeface="Arial" charset="0"/>
            </a:endParaRPr>
          </a:p>
        </p:txBody>
      </p:sp>
      <p:sp>
        <p:nvSpPr>
          <p:cNvPr id="114726" name="Text Box 38"/>
          <p:cNvSpPr txBox="1">
            <a:spLocks noChangeArrowheads="1"/>
          </p:cNvSpPr>
          <p:nvPr/>
        </p:nvSpPr>
        <p:spPr bwMode="auto">
          <a:xfrm>
            <a:off x="1447800" y="365760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000">
                <a:latin typeface="Arial" charset="0"/>
              </a:rPr>
              <a:t>     MAL</a:t>
            </a:r>
            <a:endParaRPr lang="en-US" altLang="cs-CZ" sz="1000">
              <a:latin typeface="Arial" charset="0"/>
            </a:endParaRPr>
          </a:p>
        </p:txBody>
      </p:sp>
      <p:sp>
        <p:nvSpPr>
          <p:cNvPr id="114727" name="Line 39"/>
          <p:cNvSpPr>
            <a:spLocks noChangeShapeType="1"/>
          </p:cNvSpPr>
          <p:nvPr/>
        </p:nvSpPr>
        <p:spPr bwMode="auto">
          <a:xfrm flipV="1">
            <a:off x="18288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28" name="Line 40"/>
          <p:cNvSpPr>
            <a:spLocks noChangeShapeType="1"/>
          </p:cNvSpPr>
          <p:nvPr/>
        </p:nvSpPr>
        <p:spPr bwMode="auto">
          <a:xfrm flipV="1">
            <a:off x="20574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4729" name="Text Box 41"/>
          <p:cNvSpPr txBox="1">
            <a:spLocks noChangeArrowheads="1"/>
          </p:cNvSpPr>
          <p:nvPr/>
        </p:nvSpPr>
        <p:spPr bwMode="auto">
          <a:xfrm>
            <a:off x="4572000" y="22860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000">
                <a:latin typeface="Arial" charset="0"/>
              </a:rPr>
              <a:t>    MCs</a:t>
            </a:r>
            <a:endParaRPr lang="en-US" altLang="cs-CZ" sz="1000">
              <a:latin typeface="Arial" charset="0"/>
            </a:endParaRPr>
          </a:p>
        </p:txBody>
      </p:sp>
      <p:sp>
        <p:nvSpPr>
          <p:cNvPr id="114730" name="AutoShape 42"/>
          <p:cNvSpPr>
            <a:spLocks noChangeArrowheads="1"/>
          </p:cNvSpPr>
          <p:nvPr/>
        </p:nvSpPr>
        <p:spPr bwMode="auto">
          <a:xfrm>
            <a:off x="1905000" y="22860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 sz="1200">
              <a:latin typeface="Arial" charset="0"/>
            </a:endParaRPr>
          </a:p>
        </p:txBody>
      </p:sp>
      <p:sp>
        <p:nvSpPr>
          <p:cNvPr id="114731" name="Text Box 43"/>
          <p:cNvSpPr txBox="1">
            <a:spLocks noChangeArrowheads="1"/>
          </p:cNvSpPr>
          <p:nvPr/>
        </p:nvSpPr>
        <p:spPr bwMode="auto">
          <a:xfrm>
            <a:off x="5715000" y="22860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000">
                <a:latin typeface="Arial" charset="0"/>
              </a:rPr>
              <a:t>  KA</a:t>
            </a:r>
            <a:endParaRPr lang="en-US" altLang="cs-CZ" sz="1000">
              <a:latin typeface="Arial" charset="0"/>
            </a:endParaRPr>
          </a:p>
        </p:txBody>
      </p:sp>
      <p:sp>
        <p:nvSpPr>
          <p:cNvPr id="114732" name="Text Box 44"/>
          <p:cNvSpPr txBox="1">
            <a:spLocks noChangeArrowheads="1"/>
          </p:cNvSpPr>
          <p:nvPr/>
        </p:nvSpPr>
        <p:spPr bwMode="auto">
          <a:xfrm>
            <a:off x="7315200" y="3733800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000">
                <a:latin typeface="Arial" charset="0"/>
              </a:rPr>
              <a:t>NaCl</a:t>
            </a:r>
            <a:endParaRPr lang="en-US" altLang="cs-CZ" sz="1000">
              <a:latin typeface="Arial" charset="0"/>
            </a:endParaRPr>
          </a:p>
        </p:txBody>
      </p:sp>
      <p:sp>
        <p:nvSpPr>
          <p:cNvPr id="114733" name="Text Box 45"/>
          <p:cNvSpPr txBox="1">
            <a:spLocks noChangeArrowheads="1"/>
          </p:cNvSpPr>
          <p:nvPr/>
        </p:nvSpPr>
        <p:spPr bwMode="auto">
          <a:xfrm>
            <a:off x="6096000" y="38100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000">
                <a:solidFill>
                  <a:schemeClr val="bg1"/>
                </a:solidFill>
                <a:latin typeface="Arial" charset="0"/>
              </a:rPr>
              <a:t>   CCDA</a:t>
            </a:r>
            <a:endParaRPr lang="en-US" altLang="cs-CZ" sz="1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4734" name="Text Box 46"/>
          <p:cNvSpPr txBox="1">
            <a:spLocks noChangeArrowheads="1"/>
          </p:cNvSpPr>
          <p:nvPr/>
        </p:nvSpPr>
        <p:spPr bwMode="auto">
          <a:xfrm>
            <a:off x="4953000" y="3810000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000">
                <a:latin typeface="Arial" charset="0"/>
              </a:rPr>
              <a:t>    CIN</a:t>
            </a:r>
            <a:endParaRPr lang="en-US" altLang="cs-CZ" sz="1000">
              <a:latin typeface="Arial" charset="0"/>
            </a:endParaRPr>
          </a:p>
        </p:txBody>
      </p:sp>
      <p:sp>
        <p:nvSpPr>
          <p:cNvPr id="114735" name="Text Box 47"/>
          <p:cNvSpPr txBox="1">
            <a:spLocks noChangeArrowheads="1"/>
          </p:cNvSpPr>
          <p:nvPr/>
        </p:nvSpPr>
        <p:spPr bwMode="auto">
          <a:xfrm>
            <a:off x="4267200" y="4648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2400">
                <a:latin typeface="Arial" charset="0"/>
              </a:rPr>
              <a:t>   +</a:t>
            </a:r>
            <a:endParaRPr lang="en-US" altLang="cs-CZ" sz="2400">
              <a:latin typeface="Arial" charset="0"/>
            </a:endParaRPr>
          </a:p>
        </p:txBody>
      </p:sp>
      <p:sp>
        <p:nvSpPr>
          <p:cNvPr id="114736" name="Text Box 48"/>
          <p:cNvSpPr txBox="1">
            <a:spLocks noChangeArrowheads="1"/>
          </p:cNvSpPr>
          <p:nvPr/>
        </p:nvSpPr>
        <p:spPr bwMode="auto">
          <a:xfrm>
            <a:off x="2971800" y="48006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2000"/>
              <a:t>     72hod</a:t>
            </a:r>
            <a:endParaRPr lang="en-US" altLang="cs-CZ" sz="2000"/>
          </a:p>
        </p:txBody>
      </p:sp>
      <p:sp>
        <p:nvSpPr>
          <p:cNvPr id="114737" name="Text Box 49"/>
          <p:cNvSpPr txBox="1">
            <a:spLocks noChangeArrowheads="1"/>
          </p:cNvSpPr>
          <p:nvPr/>
        </p:nvSpPr>
        <p:spPr bwMode="auto">
          <a:xfrm>
            <a:off x="62484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cs-CZ" sz="1000">
                <a:latin typeface="Arial" charset="0"/>
              </a:rPr>
              <a:t>42</a:t>
            </a:r>
            <a:r>
              <a:rPr lang="en-US" altLang="cs-CZ" sz="1000">
                <a:latin typeface="Arial" charset="0"/>
                <a:cs typeface="Arial" charset="0"/>
              </a:rPr>
              <a:t>°C</a:t>
            </a:r>
            <a:endParaRPr lang="en-US" altLang="cs-CZ" sz="1000">
              <a:latin typeface="Arial" charset="0"/>
            </a:endParaRPr>
          </a:p>
        </p:txBody>
      </p:sp>
      <p:sp>
        <p:nvSpPr>
          <p:cNvPr id="114738" name="Text Box 50"/>
          <p:cNvSpPr txBox="1">
            <a:spLocks noChangeArrowheads="1"/>
          </p:cNvSpPr>
          <p:nvPr/>
        </p:nvSpPr>
        <p:spPr bwMode="auto">
          <a:xfrm>
            <a:off x="5105400" y="342900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cs-CZ" sz="1000">
                <a:latin typeface="Arial" charset="0"/>
              </a:rPr>
              <a:t>28</a:t>
            </a:r>
            <a:r>
              <a:rPr lang="en-US" altLang="cs-CZ" sz="1000">
                <a:latin typeface="Arial" charset="0"/>
                <a:cs typeface="Arial" charset="0"/>
              </a:rPr>
              <a:t>°C</a:t>
            </a:r>
            <a:endParaRPr lang="en-US" altLang="cs-CZ" sz="1000">
              <a:latin typeface="Arial" charset="0"/>
            </a:endParaRPr>
          </a:p>
        </p:txBody>
      </p:sp>
      <p:sp>
        <p:nvSpPr>
          <p:cNvPr id="114739" name="Text Box 51"/>
          <p:cNvSpPr txBox="1">
            <a:spLocks noChangeArrowheads="1"/>
          </p:cNvSpPr>
          <p:nvPr/>
        </p:nvSpPr>
        <p:spPr bwMode="auto">
          <a:xfrm>
            <a:off x="0" y="6034088"/>
            <a:ext cx="46799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2800" b="0" dirty="0">
                <a:latin typeface="+mn-lt"/>
              </a:rPr>
              <a:t>*</a:t>
            </a:r>
            <a:r>
              <a:rPr lang="en-US" altLang="cs-CZ" sz="2000" b="0" dirty="0" err="1">
                <a:latin typeface="+mn-lt"/>
              </a:rPr>
              <a:t>Nen</a:t>
            </a:r>
            <a:r>
              <a:rPr lang="cs-CZ" altLang="cs-CZ" sz="2000" b="0" dirty="0">
                <a:latin typeface="+mn-lt"/>
              </a:rPr>
              <a:t>í</a:t>
            </a:r>
            <a:r>
              <a:rPr lang="en-US" altLang="cs-CZ" sz="2000" b="0" dirty="0">
                <a:latin typeface="+mn-lt"/>
              </a:rPr>
              <a:t>-li </a:t>
            </a:r>
            <a:r>
              <a:rPr lang="en-US" altLang="cs-CZ" sz="2000" b="0" dirty="0" err="1">
                <a:latin typeface="+mn-lt"/>
              </a:rPr>
              <a:t>uvedeno</a:t>
            </a:r>
            <a:r>
              <a:rPr lang="en-US" altLang="cs-CZ" sz="2000" b="0" dirty="0">
                <a:latin typeface="+mn-lt"/>
              </a:rPr>
              <a:t> </a:t>
            </a:r>
            <a:r>
              <a:rPr lang="en-US" altLang="cs-CZ" sz="2000" b="0" dirty="0" err="1">
                <a:latin typeface="+mn-lt"/>
              </a:rPr>
              <a:t>jinak</a:t>
            </a:r>
            <a:r>
              <a:rPr lang="en-US" altLang="cs-CZ" sz="2000" b="0" dirty="0">
                <a:latin typeface="+mn-lt"/>
              </a:rPr>
              <a:t> </a:t>
            </a:r>
            <a:r>
              <a:rPr lang="en-US" altLang="cs-CZ" sz="2000" b="0" dirty="0" err="1">
                <a:latin typeface="+mn-lt"/>
              </a:rPr>
              <a:t>kultivace</a:t>
            </a:r>
            <a:r>
              <a:rPr lang="en-US" altLang="cs-CZ" sz="2000" b="0" dirty="0">
                <a:latin typeface="+mn-lt"/>
              </a:rPr>
              <a:t> </a:t>
            </a:r>
            <a:r>
              <a:rPr lang="cs-CZ" altLang="cs-CZ" sz="2000" b="0" dirty="0">
                <a:latin typeface="+mn-lt"/>
              </a:rPr>
              <a:t>probíhá při </a:t>
            </a:r>
            <a:r>
              <a:rPr lang="en-US" altLang="cs-CZ" sz="2000" b="0" dirty="0">
                <a:latin typeface="+mn-lt"/>
              </a:rPr>
              <a:t>37</a:t>
            </a:r>
            <a:r>
              <a:rPr lang="en-US" altLang="cs-CZ" sz="2000" b="0" dirty="0">
                <a:latin typeface="+mn-lt"/>
                <a:cs typeface="Arial" charset="0"/>
              </a:rPr>
              <a:t>°C</a:t>
            </a:r>
            <a:endParaRPr lang="en-US" altLang="cs-CZ" sz="2000" b="0" dirty="0">
              <a:latin typeface="+mn-lt"/>
            </a:endParaRPr>
          </a:p>
        </p:txBody>
      </p:sp>
      <p:sp>
        <p:nvSpPr>
          <p:cNvPr id="114740" name="Rectangle 52"/>
          <p:cNvSpPr>
            <a:spLocks noChangeArrowheads="1"/>
          </p:cNvSpPr>
          <p:nvPr/>
        </p:nvSpPr>
        <p:spPr bwMode="auto">
          <a:xfrm>
            <a:off x="381000" y="0"/>
            <a:ext cx="46021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/>
            <a:r>
              <a:rPr lang="cs-CZ" altLang="cs-CZ" sz="4400" b="0" dirty="0">
                <a:latin typeface="+mn-lt"/>
              </a:rPr>
              <a:t>Kultivace stolice</a:t>
            </a:r>
            <a:endParaRPr lang="en-US" altLang="cs-CZ" sz="4400" b="0" dirty="0">
              <a:latin typeface="+mn-lt"/>
            </a:endParaRPr>
          </a:p>
        </p:txBody>
      </p:sp>
      <p:sp>
        <p:nvSpPr>
          <p:cNvPr id="157749" name="Text Box 53"/>
          <p:cNvSpPr txBox="1">
            <a:spLocks noChangeArrowheads="1"/>
          </p:cNvSpPr>
          <p:nvPr/>
        </p:nvSpPr>
        <p:spPr bwMode="auto">
          <a:xfrm>
            <a:off x="5638800" y="4800600"/>
            <a:ext cx="34813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0" dirty="0" err="1">
                <a:latin typeface="+mj-lt"/>
              </a:rPr>
              <a:t>Selenit</a:t>
            </a:r>
            <a:r>
              <a:rPr lang="cs-CZ" sz="1800" b="0" dirty="0">
                <a:latin typeface="+mj-lt"/>
              </a:rPr>
              <a:t>, XLD, MAL – na salmonely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0" dirty="0">
                <a:latin typeface="+mj-lt"/>
              </a:rPr>
              <a:t>CIN – na </a:t>
            </a:r>
            <a:r>
              <a:rPr lang="cs-CZ" sz="1800" b="0" dirty="0" err="1">
                <a:latin typeface="+mj-lt"/>
              </a:rPr>
              <a:t>yersinie</a:t>
            </a:r>
            <a:endParaRPr lang="cs-CZ" sz="1800" b="0" dirty="0"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0" dirty="0">
                <a:latin typeface="+mj-lt"/>
              </a:rPr>
              <a:t>CCDA – na </a:t>
            </a:r>
            <a:r>
              <a:rPr lang="cs-CZ" sz="1800" b="0" dirty="0" err="1">
                <a:latin typeface="+mj-lt"/>
              </a:rPr>
              <a:t>kampylobaktery</a:t>
            </a:r>
            <a:endParaRPr lang="cs-CZ" sz="1800" b="0" dirty="0"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0" dirty="0" err="1">
                <a:latin typeface="+mj-lt"/>
              </a:rPr>
              <a:t>NaCl</a:t>
            </a:r>
            <a:r>
              <a:rPr lang="cs-CZ" sz="1800" b="0" dirty="0">
                <a:latin typeface="+mj-lt"/>
              </a:rPr>
              <a:t> – na stafylokoky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0" dirty="0">
                <a:latin typeface="+mj-lt"/>
              </a:rPr>
              <a:t>MCS – na některé STEC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0" dirty="0" err="1">
                <a:latin typeface="+mj-lt"/>
              </a:rPr>
              <a:t>Endo</a:t>
            </a:r>
            <a:r>
              <a:rPr lang="cs-CZ" sz="1800" b="0" dirty="0">
                <a:latin typeface="+mj-lt"/>
              </a:rPr>
              <a:t> – na různé </a:t>
            </a:r>
            <a:r>
              <a:rPr lang="cs-CZ" sz="1800" b="0" dirty="0" err="1">
                <a:latin typeface="+mj-lt"/>
              </a:rPr>
              <a:t>enterobakterie</a:t>
            </a:r>
            <a:endParaRPr lang="cs-CZ" sz="1800" b="0" dirty="0"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0" dirty="0">
                <a:latin typeface="+mj-lt"/>
              </a:rPr>
              <a:t>KA – na některé další bakterie</a:t>
            </a:r>
          </a:p>
        </p:txBody>
      </p:sp>
    </p:spTree>
    <p:extLst>
      <p:ext uri="{BB962C8B-B14F-4D97-AF65-F5344CB8AC3E}">
        <p14:creationId xmlns:p14="http://schemas.microsoft.com/office/powerpoint/2010/main" val="299012100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59436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latin typeface="+mn-lt"/>
              </a:rPr>
              <a:t>Identifikace bakterie </a:t>
            </a:r>
            <a:endParaRPr lang="en-US" sz="4400" dirty="0" smtClean="0">
              <a:latin typeface="+mn-lt"/>
            </a:endParaRPr>
          </a:p>
        </p:txBody>
      </p:sp>
      <p:sp>
        <p:nvSpPr>
          <p:cNvPr id="116739" name="Rectangle 1027"/>
          <p:cNvSpPr>
            <a:spLocks noGrp="1" noChangeArrowheads="1"/>
          </p:cNvSpPr>
          <p:nvPr>
            <p:ph idx="1"/>
          </p:nvPr>
        </p:nvSpPr>
        <p:spPr>
          <a:xfrm>
            <a:off x="179388" y="1196975"/>
            <a:ext cx="8583612" cy="49688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3200" smtClean="0"/>
              <a:t>Bakterie </a:t>
            </a:r>
            <a:r>
              <a:rPr lang="cs-CZ" sz="3200" b="1" smtClean="0">
                <a:solidFill>
                  <a:schemeClr val="tx2"/>
                </a:solidFill>
              </a:rPr>
              <a:t>kultivujeme na různých půdách</a:t>
            </a:r>
            <a:r>
              <a:rPr lang="cs-CZ" sz="3200" smtClean="0"/>
              <a:t>, na kterých mají charakteristický vzhled</a:t>
            </a:r>
          </a:p>
          <a:p>
            <a:pPr eaLnBrk="1" hangingPunct="1"/>
            <a:r>
              <a:rPr lang="cs-CZ" sz="3200" smtClean="0"/>
              <a:t>Bakterie dále identifikujeme, zpravidla </a:t>
            </a:r>
            <a:r>
              <a:rPr lang="cs-CZ" sz="3200" b="1" smtClean="0">
                <a:solidFill>
                  <a:schemeClr val="tx2"/>
                </a:solidFill>
              </a:rPr>
              <a:t>biochemickými testy</a:t>
            </a:r>
          </a:p>
          <a:p>
            <a:pPr eaLnBrk="1" hangingPunct="1"/>
            <a:r>
              <a:rPr lang="cs-CZ" sz="3200" smtClean="0"/>
              <a:t>V některých případech (salmonely, escherichie) je žádoucí </a:t>
            </a:r>
            <a:r>
              <a:rPr lang="cs-CZ" sz="3200" b="1" smtClean="0">
                <a:solidFill>
                  <a:schemeClr val="tx2"/>
                </a:solidFill>
              </a:rPr>
              <a:t>antigenní analýza vypěstovaného kmene </a:t>
            </a:r>
            <a:r>
              <a:rPr lang="cs-CZ" sz="3200" smtClean="0"/>
              <a:t>(např. u salmonel nebo některých </a:t>
            </a:r>
            <a:r>
              <a:rPr lang="cs-CZ" sz="3200" i="1" smtClean="0"/>
              <a:t>E. coli)</a:t>
            </a:r>
          </a:p>
          <a:p>
            <a:pPr eaLnBrk="1" hangingPunct="1"/>
            <a:r>
              <a:rPr lang="cs-CZ" sz="3200" smtClean="0"/>
              <a:t>Jiné než bakteriální patogeny se detekují různě. Čas do vydání výsledku je u nich často ovlivněn spíše provozními faktory</a:t>
            </a:r>
            <a:endParaRPr lang="en-US" sz="3200" smtClean="0"/>
          </a:p>
        </p:txBody>
      </p:sp>
    </p:spTree>
    <p:extLst>
      <p:ext uri="{BB962C8B-B14F-4D97-AF65-F5344CB8AC3E}">
        <p14:creationId xmlns:p14="http://schemas.microsoft.com/office/powerpoint/2010/main" val="17518563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1799</TotalTime>
  <Words>7861</Words>
  <Application>Microsoft Office PowerPoint</Application>
  <PresentationFormat>Předvádění na obrazovce (4:3)</PresentationFormat>
  <Paragraphs>862</Paragraphs>
  <Slides>143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143</vt:i4>
      </vt:variant>
    </vt:vector>
  </HeadingPairs>
  <TitlesOfParts>
    <vt:vector size="149" baseType="lpstr">
      <vt:lpstr>Arial</vt:lpstr>
      <vt:lpstr>Calibri</vt:lpstr>
      <vt:lpstr>Tahoma</vt:lpstr>
      <vt:lpstr>Times New Roman</vt:lpstr>
      <vt:lpstr>Wingdings</vt:lpstr>
      <vt:lpstr>Motiv sady Office</vt:lpstr>
      <vt:lpstr>Mikrobiologický pohled na infekce dýchací, trávicí a močové</vt:lpstr>
      <vt:lpstr>Význam infekcí dýchacích cest (respiračních nákaz)</vt:lpstr>
      <vt:lpstr>Umístění nákazy v rámci dýchacích cest</vt:lpstr>
      <vt:lpstr>Rozdělení dýchacích infekcí</vt:lpstr>
      <vt:lpstr>Není chřipka jako „chřipka“</vt:lpstr>
      <vt:lpstr>Normální osídlení dýchacích cest</vt:lpstr>
      <vt:lpstr>Infekce nosu, popř. i nosohltanu (rhinitis, rhinopharyngitis acuta)</vt:lpstr>
      <vt:lpstr>Vyšetřování a léčba infekcí nosu a nosohltanu</vt:lpstr>
      <vt:lpstr>Co praví odborníci</vt:lpstr>
      <vt:lpstr>Záněty přínosních dutin (sinusitis acuta)</vt:lpstr>
      <vt:lpstr>Vyšetřování a léčba infekcí přínosních dutin</vt:lpstr>
      <vt:lpstr>Zánět středního ucha – otitis media</vt:lpstr>
      <vt:lpstr>Vyšetřování a léčba infekcí středního ucha</vt:lpstr>
      <vt:lpstr>Infekce hltanu a mandlí (pharyngitis, tonsilophyryngitis</vt:lpstr>
      <vt:lpstr>Virová tonsilopharyngitis</vt:lpstr>
      <vt:lpstr>Purulentní (= hnisavá) bakteriální tonsilitis (angína)</vt:lpstr>
      <vt:lpstr>Vyšetřování a léčba infekcí z krku</vt:lpstr>
      <vt:lpstr>Akutní zánět příklopky hrtanové</vt:lpstr>
      <vt:lpstr>Původci zánětů hrtanu, případně hrtanu a průdušnice (laryngitis, laryngotracheitis)</vt:lpstr>
      <vt:lpstr>Vyšetřování a léčba zánětů hrtanu (a průdušnice)</vt:lpstr>
      <vt:lpstr>Akutní bronchitis, případně tracheobronchitis (záněty průdušnice a průdušek)</vt:lpstr>
      <vt:lpstr>Chronická bronchitis Bronchiolitis</vt:lpstr>
      <vt:lpstr>Vyšetřování a léčba zánětů průdušek a průdušinek</vt:lpstr>
      <vt:lpstr>Zvláštní případ: akutní zhoršení chronické bronchitidy</vt:lpstr>
      <vt:lpstr>Rozdělení zánětů plic (podle toho různí původci)</vt:lpstr>
      <vt:lpstr>Původci klasických komunitních pneumonií (zánětů plic) </vt:lpstr>
      <vt:lpstr>Původci atypických komunitních pneumonií</vt:lpstr>
      <vt:lpstr>U oslabených je jiná skladba patogenů</vt:lpstr>
      <vt:lpstr>Zvláštní případ: kontakt se zvířaty</vt:lpstr>
      <vt:lpstr>Nemocniční pneumonie akutní</vt:lpstr>
      <vt:lpstr>Nemocniční pneumonie subakutní a chronické</vt:lpstr>
      <vt:lpstr>Léčba infekcí DCD a plic </vt:lpstr>
      <vt:lpstr>Odběr vzorků na vyšetření z dýchacích cest obecně (1)</vt:lpstr>
      <vt:lpstr>Odběr vzorků na vyšetření z dýchacích cest obecně (2)</vt:lpstr>
      <vt:lpstr>Výtěr z krku – technika (1)</vt:lpstr>
      <vt:lpstr>Výtěr z krku – technika (2)</vt:lpstr>
      <vt:lpstr>Výtěr z nosohltanu („pertussoidní“ syndrom, podezření na dávivý kašel)</vt:lpstr>
      <vt:lpstr>Mikrobiologické vyšetřování u infekcí plic</vt:lpstr>
      <vt:lpstr>Odběr sputa</vt:lpstr>
      <vt:lpstr>Co napsat na žádanku o vyšetření</vt:lpstr>
      <vt:lpstr>Co se se vzorky děje v laboratoři</vt:lpstr>
      <vt:lpstr>Kultivační výsledek výtěru z krku s běžnou flórou</vt:lpstr>
      <vt:lpstr>Co je potřeba vědět</vt:lpstr>
      <vt:lpstr>Mikrobiologický pohled na infekce trávicího systému</vt:lpstr>
      <vt:lpstr>Význam infekcí trávicích cest</vt:lpstr>
      <vt:lpstr>Normální osídlení trávicích cest</vt:lpstr>
      <vt:lpstr>Normální situace v ústní dutině</vt:lpstr>
      <vt:lpstr>Biofilm dutiny ústní I</vt:lpstr>
      <vt:lpstr>Biofilm dutiny ústní II</vt:lpstr>
      <vt:lpstr>Mikroskopie orálního biofilmu</vt:lpstr>
      <vt:lpstr>Plak na zubních náhradách</vt:lpstr>
      <vt:lpstr>Střevní mikrobiom a infekce</vt:lpstr>
      <vt:lpstr>Význam střevního mikrobiomu pro neinfekční choroby</vt:lpstr>
      <vt:lpstr>Infekce v dutině ústní</vt:lpstr>
      <vt:lpstr>Zubní kaz </vt:lpstr>
      <vt:lpstr>Úloha mikrobů v zubním kazu</vt:lpstr>
      <vt:lpstr>Ochranné faktory</vt:lpstr>
      <vt:lpstr>Ošetření a prevence zubního kazu </vt:lpstr>
      <vt:lpstr>Dásňový žlábek – sulcus gingivalis a záněty s ním spojené</vt:lpstr>
      <vt:lpstr>Dásňový žlábek – sulcus gingivalis</vt:lpstr>
      <vt:lpstr>Prezentace aplikace PowerPoint</vt:lpstr>
      <vt:lpstr>Prevence</vt:lpstr>
      <vt:lpstr>Exogenní (vnější) infekce ústní dutiny</vt:lpstr>
      <vt:lpstr>Vyšetřování a léčba infekcí dutiny ústní</vt:lpstr>
      <vt:lpstr>Jícnové infekce</vt:lpstr>
      <vt:lpstr>Helicobacter pylori: Nikoli původce, ale jen spolupachatel</vt:lpstr>
      <vt:lpstr>Jak bakterie přežívá v extrémně nepříznivém prostředí žaludku?</vt:lpstr>
      <vt:lpstr>Vyšetření u vředové choroby</vt:lpstr>
      <vt:lpstr>Urea breath test</vt:lpstr>
      <vt:lpstr>Léčba vředového onemocnění</vt:lpstr>
      <vt:lpstr>Infekce dvanáctníku (duodena)</vt:lpstr>
      <vt:lpstr>Na začátek střevních infekcí báseň…</vt:lpstr>
      <vt:lpstr>Mikrobiální onemocnění střeva podle původců</vt:lpstr>
      <vt:lpstr>Bakteriální onemocnění střev</vt:lpstr>
      <vt:lpstr>Bakteriální průjmové infekce</vt:lpstr>
      <vt:lpstr>Poznámka k salmonelám a shigelám</vt:lpstr>
      <vt:lpstr>Salmonela na MAL agaru</vt:lpstr>
      <vt:lpstr>Různé patogenní typy E. coli</vt:lpstr>
      <vt:lpstr>STEC/VTEC a EHEC</vt:lpstr>
      <vt:lpstr>STEC/VTEC – onemocnění</vt:lpstr>
      <vt:lpstr>Clostridium difficile</vt:lpstr>
      <vt:lpstr>Clostridium difficile: diagnostika, léčba</vt:lpstr>
      <vt:lpstr>Bakteriální enterotoxikózy</vt:lpstr>
      <vt:lpstr>Viroví původci průjmů</vt:lpstr>
      <vt:lpstr>Kvasinky ve střevě</vt:lpstr>
      <vt:lpstr>Přítomnost parazitů ve střevě</vt:lpstr>
      <vt:lpstr>Příznaky u střevních infekcí</vt:lpstr>
      <vt:lpstr>Přenos střevních infekcí</vt:lpstr>
      <vt:lpstr>Léčba průjmů</vt:lpstr>
      <vt:lpstr>Péče o mikroflóru</vt:lpstr>
      <vt:lpstr>Prevence střevních infekcí</vt:lpstr>
      <vt:lpstr>Odběr a transport stolice na jednotlivá vyšetření</vt:lpstr>
      <vt:lpstr>Odběr stolice na bakteriologii</vt:lpstr>
      <vt:lpstr>Odběr kusové stolice (na parazity, toxin C. difficile, případně viry)</vt:lpstr>
      <vt:lpstr>Ještě ke stolici na parazity</vt:lpstr>
      <vt:lpstr>Odběr na roupy (Grahamova metoda)</vt:lpstr>
      <vt:lpstr>Diagnostika střevních infekcí</vt:lpstr>
      <vt:lpstr>Den 0. (přijatá stolice)</vt:lpstr>
      <vt:lpstr>Identifikace bakterie </vt:lpstr>
      <vt:lpstr>Mikrobiologický pohled na</vt:lpstr>
      <vt:lpstr>Význam močových infekcí (IMC, anglická zkratka UTI)</vt:lpstr>
      <vt:lpstr>Močové cesty zdravého člověka</vt:lpstr>
      <vt:lpstr>Moč: sterilní tekutina, nebo infekční materiál?</vt:lpstr>
      <vt:lpstr>Cystitidy</vt:lpstr>
      <vt:lpstr>Klinický obraz cystitid</vt:lpstr>
      <vt:lpstr>Ne vždy jde o zánět měchýře</vt:lpstr>
      <vt:lpstr>Pyelonefritidy</vt:lpstr>
      <vt:lpstr>Vznik močových infekcí I</vt:lpstr>
      <vt:lpstr>Vznik močových infekcí II</vt:lpstr>
      <vt:lpstr>Vznik močových infekcí III</vt:lpstr>
      <vt:lpstr>Vznik močových infekcí IV</vt:lpstr>
      <vt:lpstr>Infekce u pacientů s močovým katetrem</vt:lpstr>
      <vt:lpstr>Co dělat proti těmto infekcím 1</vt:lpstr>
      <vt:lpstr>Co dělat proti těmto infekcím 2</vt:lpstr>
      <vt:lpstr>Původci močových infekcí I</vt:lpstr>
      <vt:lpstr>Původci močových infekcí II</vt:lpstr>
      <vt:lpstr>Urogenitální schistosomóza</vt:lpstr>
      <vt:lpstr>Diagnostika močových infekcí</vt:lpstr>
      <vt:lpstr>Odběr a transport moče</vt:lpstr>
      <vt:lpstr>Moč z permanentního katetru</vt:lpstr>
      <vt:lpstr>Odběr moče spontánně vymočené</vt:lpstr>
      <vt:lpstr>Odběr moče u ženy – postup</vt:lpstr>
      <vt:lpstr>Odběr moče u ženy – postup</vt:lpstr>
      <vt:lpstr>Odběr moče u muže – postup</vt:lpstr>
      <vt:lpstr>Odběr moče u muže – postup</vt:lpstr>
      <vt:lpstr>Výjimky z pravidel o odběru moče</vt:lpstr>
      <vt:lpstr>Odběr moče u malých dětí</vt:lpstr>
      <vt:lpstr>Transport moče</vt:lpstr>
      <vt:lpstr>Soupravy typu uricult</vt:lpstr>
      <vt:lpstr>Jak používat uricult</vt:lpstr>
      <vt:lpstr>Uricult</vt:lpstr>
      <vt:lpstr>Co se děje v laboratoři: Kvantitativní a semikvantitativní vyšetření moče</vt:lpstr>
      <vt:lpstr>Semikvantitativní vyšetření I</vt:lpstr>
      <vt:lpstr>Bakterie na půdě urichrom</vt:lpstr>
      <vt:lpstr>Semikvantitativní vyšetření II</vt:lpstr>
      <vt:lpstr>Automatické kultivační systémy</vt:lpstr>
      <vt:lpstr>Interpretace vyšetření moče I</vt:lpstr>
      <vt:lpstr>Interpretace vyšetření moče II</vt:lpstr>
      <vt:lpstr>Asymptomatická bakteriurie (ABU)</vt:lpstr>
      <vt:lpstr>Léčba močových infekcí</vt:lpstr>
      <vt:lpstr>Prevence močových infekcí I</vt:lpstr>
      <vt:lpstr>Prevence močových infekcí II</vt:lpstr>
      <vt:lpstr>Děkuji za pozornost</vt:lpstr>
    </vt:vector>
  </TitlesOfParts>
  <Company>LF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Původci respiračních nákaz</dc:title>
  <dc:creator>Doc. MUDr. Miroslav Votava, CSc.</dc:creator>
  <cp:lastModifiedBy>FNuSA</cp:lastModifiedBy>
  <cp:revision>51</cp:revision>
  <dcterms:created xsi:type="dcterms:W3CDTF">2005-10-22T04:49:53Z</dcterms:created>
  <dcterms:modified xsi:type="dcterms:W3CDTF">2019-05-23T20:00:58Z</dcterms:modified>
</cp:coreProperties>
</file>