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09"/>
  </p:notesMasterIdLst>
  <p:handoutMasterIdLst>
    <p:handoutMasterId r:id="rId210"/>
  </p:handoutMasterIdLst>
  <p:sldIdLst>
    <p:sldId id="294" r:id="rId2"/>
    <p:sldId id="480" r:id="rId3"/>
    <p:sldId id="481" r:id="rId4"/>
    <p:sldId id="482" r:id="rId5"/>
    <p:sldId id="483" r:id="rId6"/>
    <p:sldId id="495" r:id="rId7"/>
    <p:sldId id="485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02" r:id="rId17"/>
    <p:sldId id="371" r:id="rId18"/>
    <p:sldId id="354" r:id="rId19"/>
    <p:sldId id="496" r:id="rId20"/>
    <p:sldId id="336" r:id="rId21"/>
    <p:sldId id="337" r:id="rId22"/>
    <p:sldId id="446" r:id="rId23"/>
    <p:sldId id="447" r:id="rId24"/>
    <p:sldId id="442" r:id="rId25"/>
    <p:sldId id="368" r:id="rId26"/>
    <p:sldId id="445" r:id="rId27"/>
    <p:sldId id="340" r:id="rId28"/>
    <p:sldId id="450" r:id="rId29"/>
    <p:sldId id="454" r:id="rId30"/>
    <p:sldId id="453" r:id="rId31"/>
    <p:sldId id="452" r:id="rId32"/>
    <p:sldId id="451" r:id="rId33"/>
    <p:sldId id="342" r:id="rId34"/>
    <p:sldId id="341" r:id="rId35"/>
    <p:sldId id="457" r:id="rId36"/>
    <p:sldId id="344" r:id="rId37"/>
    <p:sldId id="345" r:id="rId38"/>
    <p:sldId id="459" r:id="rId39"/>
    <p:sldId id="458" r:id="rId40"/>
    <p:sldId id="460" r:id="rId41"/>
    <p:sldId id="471" r:id="rId42"/>
    <p:sldId id="465" r:id="rId43"/>
    <p:sldId id="461" r:id="rId44"/>
    <p:sldId id="467" r:id="rId45"/>
    <p:sldId id="468" r:id="rId46"/>
    <p:sldId id="469" r:id="rId47"/>
    <p:sldId id="346" r:id="rId48"/>
    <p:sldId id="472" r:id="rId49"/>
    <p:sldId id="473" r:id="rId50"/>
    <p:sldId id="474" r:id="rId51"/>
    <p:sldId id="475" r:id="rId52"/>
    <p:sldId id="476" r:id="rId53"/>
    <p:sldId id="443" r:id="rId54"/>
    <p:sldId id="477" r:id="rId55"/>
    <p:sldId id="347" r:id="rId56"/>
    <p:sldId id="478" r:id="rId57"/>
    <p:sldId id="479" r:id="rId58"/>
    <p:sldId id="348" r:id="rId59"/>
    <p:sldId id="350" r:id="rId60"/>
    <p:sldId id="444" r:id="rId61"/>
    <p:sldId id="387" r:id="rId62"/>
    <p:sldId id="349" r:id="rId63"/>
    <p:sldId id="353" r:id="rId64"/>
    <p:sldId id="351" r:id="rId65"/>
    <p:sldId id="352" r:id="rId66"/>
    <p:sldId id="497" r:id="rId67"/>
    <p:sldId id="499" r:id="rId68"/>
    <p:sldId id="500" r:id="rId69"/>
    <p:sldId id="501" r:id="rId70"/>
    <p:sldId id="502" r:id="rId71"/>
    <p:sldId id="503" r:id="rId72"/>
    <p:sldId id="504" r:id="rId73"/>
    <p:sldId id="508" r:id="rId74"/>
    <p:sldId id="509" r:id="rId75"/>
    <p:sldId id="511" r:id="rId76"/>
    <p:sldId id="512" r:id="rId77"/>
    <p:sldId id="513" r:id="rId78"/>
    <p:sldId id="515" r:id="rId79"/>
    <p:sldId id="516" r:id="rId80"/>
    <p:sldId id="517" r:id="rId81"/>
    <p:sldId id="518" r:id="rId82"/>
    <p:sldId id="519" r:id="rId83"/>
    <p:sldId id="520" r:id="rId84"/>
    <p:sldId id="521" r:id="rId85"/>
    <p:sldId id="522" r:id="rId86"/>
    <p:sldId id="524" r:id="rId87"/>
    <p:sldId id="525" r:id="rId88"/>
    <p:sldId id="526" r:id="rId89"/>
    <p:sldId id="527" r:id="rId90"/>
    <p:sldId id="528" r:id="rId91"/>
    <p:sldId id="529" r:id="rId92"/>
    <p:sldId id="530" r:id="rId93"/>
    <p:sldId id="531" r:id="rId94"/>
    <p:sldId id="532" r:id="rId95"/>
    <p:sldId id="533" r:id="rId96"/>
    <p:sldId id="534" r:id="rId97"/>
    <p:sldId id="535" r:id="rId98"/>
    <p:sldId id="536" r:id="rId99"/>
    <p:sldId id="537" r:id="rId100"/>
    <p:sldId id="538" r:id="rId101"/>
    <p:sldId id="539" r:id="rId102"/>
    <p:sldId id="540" r:id="rId103"/>
    <p:sldId id="541" r:id="rId104"/>
    <p:sldId id="544" r:id="rId105"/>
    <p:sldId id="545" r:id="rId106"/>
    <p:sldId id="546" r:id="rId107"/>
    <p:sldId id="547" r:id="rId108"/>
    <p:sldId id="548" r:id="rId109"/>
    <p:sldId id="556" r:id="rId110"/>
    <p:sldId id="557" r:id="rId111"/>
    <p:sldId id="560" r:id="rId112"/>
    <p:sldId id="561" r:id="rId113"/>
    <p:sldId id="562" r:id="rId114"/>
    <p:sldId id="563" r:id="rId115"/>
    <p:sldId id="564" r:id="rId116"/>
    <p:sldId id="565" r:id="rId117"/>
    <p:sldId id="566" r:id="rId118"/>
    <p:sldId id="568" r:id="rId119"/>
    <p:sldId id="569" r:id="rId120"/>
    <p:sldId id="570" r:id="rId121"/>
    <p:sldId id="571" r:id="rId122"/>
    <p:sldId id="572" r:id="rId123"/>
    <p:sldId id="574" r:id="rId124"/>
    <p:sldId id="575" r:id="rId125"/>
    <p:sldId id="578" r:id="rId126"/>
    <p:sldId id="584" r:id="rId127"/>
    <p:sldId id="585" r:id="rId128"/>
    <p:sldId id="589" r:id="rId129"/>
    <p:sldId id="590" r:id="rId130"/>
    <p:sldId id="591" r:id="rId131"/>
    <p:sldId id="592" r:id="rId132"/>
    <p:sldId id="593" r:id="rId133"/>
    <p:sldId id="594" r:id="rId134"/>
    <p:sldId id="595" r:id="rId135"/>
    <p:sldId id="596" r:id="rId136"/>
    <p:sldId id="597" r:id="rId137"/>
    <p:sldId id="599" r:id="rId138"/>
    <p:sldId id="600" r:id="rId139"/>
    <p:sldId id="601" r:id="rId140"/>
    <p:sldId id="602" r:id="rId141"/>
    <p:sldId id="603" r:id="rId142"/>
    <p:sldId id="604" r:id="rId143"/>
    <p:sldId id="605" r:id="rId144"/>
    <p:sldId id="606" r:id="rId145"/>
    <p:sldId id="607" r:id="rId146"/>
    <p:sldId id="611" r:id="rId147"/>
    <p:sldId id="612" r:id="rId148"/>
    <p:sldId id="613" r:id="rId149"/>
    <p:sldId id="614" r:id="rId150"/>
    <p:sldId id="615" r:id="rId151"/>
    <p:sldId id="616" r:id="rId152"/>
    <p:sldId id="617" r:id="rId153"/>
    <p:sldId id="618" r:id="rId154"/>
    <p:sldId id="619" r:id="rId155"/>
    <p:sldId id="620" r:id="rId156"/>
    <p:sldId id="621" r:id="rId157"/>
    <p:sldId id="622" r:id="rId158"/>
    <p:sldId id="623" r:id="rId159"/>
    <p:sldId id="624" r:id="rId160"/>
    <p:sldId id="625" r:id="rId161"/>
    <p:sldId id="626" r:id="rId162"/>
    <p:sldId id="627" r:id="rId163"/>
    <p:sldId id="628" r:id="rId164"/>
    <p:sldId id="629" r:id="rId165"/>
    <p:sldId id="630" r:id="rId166"/>
    <p:sldId id="631" r:id="rId167"/>
    <p:sldId id="632" r:id="rId168"/>
    <p:sldId id="633" r:id="rId169"/>
    <p:sldId id="636" r:id="rId170"/>
    <p:sldId id="637" r:id="rId171"/>
    <p:sldId id="638" r:id="rId172"/>
    <p:sldId id="639" r:id="rId173"/>
    <p:sldId id="640" r:id="rId174"/>
    <p:sldId id="641" r:id="rId175"/>
    <p:sldId id="642" r:id="rId176"/>
    <p:sldId id="643" r:id="rId177"/>
    <p:sldId id="644" r:id="rId178"/>
    <p:sldId id="645" r:id="rId179"/>
    <p:sldId id="646" r:id="rId180"/>
    <p:sldId id="647" r:id="rId181"/>
    <p:sldId id="648" r:id="rId182"/>
    <p:sldId id="649" r:id="rId183"/>
    <p:sldId id="650" r:id="rId184"/>
    <p:sldId id="651" r:id="rId185"/>
    <p:sldId id="652" r:id="rId186"/>
    <p:sldId id="653" r:id="rId187"/>
    <p:sldId id="654" r:id="rId188"/>
    <p:sldId id="655" r:id="rId189"/>
    <p:sldId id="656" r:id="rId190"/>
    <p:sldId id="657" r:id="rId191"/>
    <p:sldId id="658" r:id="rId192"/>
    <p:sldId id="659" r:id="rId193"/>
    <p:sldId id="661" r:id="rId194"/>
    <p:sldId id="662" r:id="rId195"/>
    <p:sldId id="663" r:id="rId196"/>
    <p:sldId id="664" r:id="rId197"/>
    <p:sldId id="665" r:id="rId198"/>
    <p:sldId id="666" r:id="rId199"/>
    <p:sldId id="667" r:id="rId200"/>
    <p:sldId id="668" r:id="rId201"/>
    <p:sldId id="669" r:id="rId202"/>
    <p:sldId id="670" r:id="rId203"/>
    <p:sldId id="671" r:id="rId204"/>
    <p:sldId id="672" r:id="rId205"/>
    <p:sldId id="673" r:id="rId206"/>
    <p:sldId id="675" r:id="rId207"/>
    <p:sldId id="676" r:id="rId20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C66FF"/>
    <a:srgbClr val="99CCFF"/>
    <a:srgbClr val="99FF66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0918" autoAdjust="0"/>
  </p:normalViewPr>
  <p:slideViewPr>
    <p:cSldViewPr>
      <p:cViewPr varScale="1">
        <p:scale>
          <a:sx n="119" d="100"/>
          <a:sy n="119" d="100"/>
        </p:scale>
        <p:origin x="10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3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notesMaster" Target="notesMasters/notesMaster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5D205FA5-E4C2-4C27-AA84-36AA8E4110A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5448F-25CA-4607-A1CA-D95DB4CD719B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ADED0-C70A-46C7-90ED-AA76D42BF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19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C970-00F1-4D17-ACEE-3E913C5EFB9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798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FB6C-F31A-468A-AC88-DDC6FC8A2D4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732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25D7-86A9-4328-83C1-6BBE0742BA9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54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9BF06-EB75-449B-9F2F-AB42612FA2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9760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0D9D77-2302-48E0-B1E2-079BF45A2E8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601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C386FE-35D2-4886-982A-B5F192ACD1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9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BF46-914B-46D9-A84E-9D7601BB08E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753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4DDD-6918-4BAB-AA45-30C2D171E5A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38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C989-1696-4AF1-ADEC-2B497FD48B9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703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DE41-2D09-4262-9668-0FD1696EBA1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001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716F-CFC9-4CFE-A99E-7893DEFC2FD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122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7BD-5005-4F6A-9F54-521E44D2164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594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C888-451B-4ADC-9C49-7D2BEDB2F7B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389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B77B-8757-420C-ADFF-DEF685C5BD8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5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716F-CFC9-4CFE-A99E-7893DEFC2FD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319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Infekce pohlavních orgánů, kůže a oka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4283968" cy="2438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Klinická mikrobiologie BSKM021p + c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Týden 9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Ondřej Zahradníček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dirty="0">
                <a:cs typeface="Times New Roman" pitchFamily="18" charset="0"/>
              </a:rPr>
              <a:t>Klasické pohlavní nemoci – </a:t>
            </a:r>
            <a:r>
              <a:rPr lang="cs-CZ" sz="2000" dirty="0"/>
              <a:t>př</a:t>
            </a:r>
            <a:r>
              <a:rPr lang="cs-CZ" sz="2000" dirty="0">
                <a:cs typeface="Times New Roman" pitchFamily="18" charset="0"/>
              </a:rPr>
              <a:t>ehled, od</a:t>
            </a:r>
            <a:r>
              <a:rPr lang="cs-CZ" sz="2000" dirty="0"/>
              <a:t>bě</a:t>
            </a:r>
            <a:r>
              <a:rPr lang="cs-CZ" sz="2000" dirty="0">
                <a:cs typeface="Times New Roman" pitchFamily="18" charset="0"/>
              </a:rPr>
              <a:t>r materiálu, </a:t>
            </a:r>
            <a:r>
              <a:rPr lang="cs-CZ" sz="2000" dirty="0"/>
              <a:t>př</a:t>
            </a:r>
            <a:r>
              <a:rPr lang="cs-CZ" sz="2000" dirty="0">
                <a:cs typeface="Times New Roman" pitchFamily="18" charset="0"/>
              </a:rPr>
              <a:t>ehled diagnostiky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dirty="0">
                <a:cs typeface="Times New Roman" pitchFamily="18" charset="0"/>
              </a:rPr>
              <a:t>Nemoci pohlavních orgá</a:t>
            </a:r>
            <a:r>
              <a:rPr lang="cs-CZ" sz="2000" dirty="0"/>
              <a:t>nů</a:t>
            </a:r>
            <a:r>
              <a:rPr lang="cs-CZ" sz="2000" dirty="0">
                <a:cs typeface="Times New Roman" pitchFamily="18" charset="0"/>
              </a:rPr>
              <a:t>, které nepa</a:t>
            </a:r>
            <a:r>
              <a:rPr lang="cs-CZ" sz="2000" dirty="0"/>
              <a:t>tř</a:t>
            </a:r>
            <a:r>
              <a:rPr lang="cs-CZ" sz="2000" dirty="0">
                <a:cs typeface="Times New Roman" pitchFamily="18" charset="0"/>
              </a:rPr>
              <a:t>í mezi klasické pohlavní nemoci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dirty="0">
                <a:cs typeface="Times New Roman" pitchFamily="18" charset="0"/>
              </a:rPr>
              <a:t>Nemoci projevující se na </a:t>
            </a:r>
            <a:r>
              <a:rPr lang="cs-CZ" sz="2000" dirty="0"/>
              <a:t>kůži,</a:t>
            </a:r>
            <a:r>
              <a:rPr lang="cs-CZ" sz="2000" dirty="0">
                <a:cs typeface="Times New Roman" pitchFamily="18" charset="0"/>
              </a:rPr>
              <a:t> jejich diagnostika. Infekce oka (základní </a:t>
            </a:r>
            <a:r>
              <a:rPr lang="cs-CZ" sz="2000" dirty="0"/>
              <a:t>př</a:t>
            </a:r>
            <a:r>
              <a:rPr lang="cs-CZ" sz="2000" dirty="0">
                <a:cs typeface="Times New Roman" pitchFamily="18" charset="0"/>
              </a:rPr>
              <a:t>ehled)</a:t>
            </a:r>
            <a:r>
              <a:rPr lang="cs-CZ" sz="2000" dirty="0"/>
              <a:t> </a:t>
            </a:r>
          </a:p>
        </p:txBody>
      </p:sp>
      <p:pic>
        <p:nvPicPr>
          <p:cNvPr id="3077" name="Picture 10" descr="Modrobílé vari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800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7768"/>
            <a:ext cx="5181600" cy="11430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Diagnostika nemocí s kožními projevy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7696200" cy="512636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U řady běžných dětských nemocí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není laboratorní diagnostika nutná</a:t>
            </a:r>
            <a:r>
              <a:rPr lang="cs-CZ" sz="2800" dirty="0" smtClean="0">
                <a:effectLst/>
                <a:latin typeface="+mn-lt"/>
              </a:rPr>
              <a:t>, nemoci jsou poznatelné klinicky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Pokud by se měly diagnostikovat</a:t>
            </a:r>
            <a:r>
              <a:rPr lang="cs-CZ" sz="2800" dirty="0" smtClean="0">
                <a:effectLst/>
                <a:latin typeface="+mn-lt"/>
              </a:rPr>
              <a:t>, dělá se to zpravidla </a:t>
            </a:r>
            <a:r>
              <a:rPr lang="cs-CZ" sz="2800" dirty="0" err="1" smtClean="0">
                <a:effectLst/>
                <a:latin typeface="+mn-lt"/>
              </a:rPr>
              <a:t>serologicky</a:t>
            </a:r>
            <a:endParaRPr lang="cs-CZ" sz="2800" dirty="0" smtClean="0"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U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spály</a:t>
            </a:r>
            <a:r>
              <a:rPr lang="cs-CZ" sz="2800" dirty="0" smtClean="0">
                <a:effectLst/>
                <a:latin typeface="+mn-lt"/>
              </a:rPr>
              <a:t> je podstatné vyšetření výtěru z krku, které odhalí streptokoka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U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skutečných kožních infekcí</a:t>
            </a:r>
            <a:r>
              <a:rPr lang="cs-CZ" sz="2800" dirty="0" smtClean="0">
                <a:effectLst/>
                <a:latin typeface="+mn-lt"/>
              </a:rPr>
              <a:t> se provádějí stěry, otisky apod.; na mykologii se posílají šupiny aj.</a:t>
            </a:r>
          </a:p>
        </p:txBody>
      </p:sp>
    </p:spTree>
    <p:extLst>
      <p:ext uri="{BB962C8B-B14F-4D97-AF65-F5344CB8AC3E}">
        <p14:creationId xmlns:p14="http://schemas.microsoft.com/office/powerpoint/2010/main" val="31395613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4191000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Endokarditidy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153400" cy="5715000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2800" b="1" noProof="0" dirty="0">
                <a:effectLst/>
                <a:latin typeface="+mn-lt"/>
              </a:rPr>
              <a:t>Jsou to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záněty nitroblány srdeční</a:t>
            </a:r>
            <a:r>
              <a:rPr lang="cs-CZ" sz="2800" b="1" noProof="0" dirty="0">
                <a:effectLst/>
                <a:latin typeface="+mn-lt"/>
              </a:rPr>
              <a:t>.</a:t>
            </a:r>
            <a:r>
              <a:rPr lang="cs-CZ" sz="2800" noProof="0" dirty="0">
                <a:effectLst/>
                <a:latin typeface="+mn-lt"/>
              </a:rPr>
              <a:t> Postihují většinou výstelku srdečních chlopní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Akutní se projevují jako sepse</a:t>
            </a:r>
            <a:r>
              <a:rPr lang="cs-CZ" sz="2800" noProof="0" dirty="0">
                <a:effectLst/>
                <a:latin typeface="+mn-lt"/>
              </a:rPr>
              <a:t>. Původcem bývají zlaté stafylokoky, hemolytické streptokoky aj.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Endocarditis/sepsis lenta</a:t>
            </a:r>
            <a:r>
              <a:rPr lang="cs-CZ" sz="2800" noProof="0" dirty="0">
                <a:effectLst/>
                <a:latin typeface="+mn-lt"/>
              </a:rPr>
              <a:t> (loudavý zánět srdeční nitroblány) – vegetace na chlopních bývá větší, ale nenastává tak rychlé zhoršování stavu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Bakterie vniknou do organismu</a:t>
            </a:r>
            <a:r>
              <a:rPr lang="cs-CZ" sz="2800" noProof="0" dirty="0">
                <a:effectLst/>
                <a:latin typeface="+mn-lt"/>
              </a:rPr>
              <a:t> a zpravidla musí zároveň narazit na vhodný terén (chlopeň poškozená revmatickou horečkou nebo s chlopenní náhradou, narkomani)</a:t>
            </a:r>
          </a:p>
        </p:txBody>
      </p:sp>
    </p:spTree>
    <p:extLst>
      <p:ext uri="{BB962C8B-B14F-4D97-AF65-F5344CB8AC3E}">
        <p14:creationId xmlns:p14="http://schemas.microsoft.com/office/powerpoint/2010/main" val="4759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5943600" cy="609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Původci endokarditid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071546"/>
            <a:ext cx="8643966" cy="5786454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Bez přítomnosti umělých materiálů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sz="2800" b="1" i="1" noProof="0" dirty="0">
                <a:solidFill>
                  <a:schemeClr val="accent1"/>
                </a:solidFill>
                <a:effectLst/>
                <a:latin typeface="+mn-lt"/>
              </a:rPr>
              <a:t>(klasické endokarditidy, často na podkladě revmatické horečky – dnes už jsou takové případy spíše vzácné)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Ústní (viridující) streptokoky 40 %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Enterokoky 30 %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Stafylokoky (hlavně koaguláza-negativní) 20 %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Ostatní 10 %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Při umělém materiálu v krevním řečišti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Stafylokoky jsou na prvním místě</a:t>
            </a:r>
          </a:p>
        </p:txBody>
      </p:sp>
    </p:spTree>
    <p:extLst>
      <p:ext uri="{BB962C8B-B14F-4D97-AF65-F5344CB8AC3E}">
        <p14:creationId xmlns:p14="http://schemas.microsoft.com/office/powerpoint/2010/main" val="27679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543692" cy="1219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Operace jako riziko vzniku endokarditidy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714488"/>
            <a:ext cx="8572528" cy="499111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Tam, kde je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vysoké riziko vzniku endokarditidy</a:t>
            </a:r>
            <a:r>
              <a:rPr lang="cs-CZ" sz="3200" noProof="0" dirty="0">
                <a:effectLst/>
                <a:latin typeface="+mn-lt"/>
              </a:rPr>
              <a:t> (umělé chlopenní náhrady, dříve proběhlá endokarditida, vrozené srdeční vady apod.)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a tam, kde je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velké riziko průniku bakterií do krve</a:t>
            </a:r>
            <a:r>
              <a:rPr lang="cs-CZ" sz="3200" noProof="0" dirty="0">
                <a:effectLst/>
                <a:latin typeface="+mn-lt"/>
              </a:rPr>
              <a:t> (zubní zákroky s</a:t>
            </a:r>
            <a:r>
              <a:rPr lang="cs-CZ" sz="3200" noProof="0" dirty="0">
                <a:solidFill>
                  <a:schemeClr val="bg1"/>
                </a:solidFill>
                <a:effectLst/>
                <a:latin typeface="+mn-lt"/>
              </a:rPr>
              <a:t>.</a:t>
            </a:r>
            <a:r>
              <a:rPr lang="cs-CZ" sz="3200" noProof="0" dirty="0">
                <a:effectLst/>
                <a:latin typeface="+mn-lt"/>
              </a:rPr>
              <a:t>krvácením dásní, vyoperování mandlí apod.)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se doporučuje profylaxe antibiotiky (např. ko-amoxicilin + gentamicin)</a:t>
            </a:r>
          </a:p>
        </p:txBody>
      </p:sp>
    </p:spTree>
    <p:extLst>
      <p:ext uri="{BB962C8B-B14F-4D97-AF65-F5344CB8AC3E}">
        <p14:creationId xmlns:p14="http://schemas.microsoft.com/office/powerpoint/2010/main" val="6083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9001156" cy="1142984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cs-CZ" sz="4400" dirty="0">
                <a:latin typeface="+mn-lt"/>
              </a:rPr>
              <a:t>Infekční hepatitidy a HIV infekce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072494" cy="5348302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Systémové infekce</a:t>
            </a:r>
            <a:r>
              <a:rPr lang="cs-CZ" sz="3200" noProof="0" dirty="0">
                <a:effectLst/>
                <a:latin typeface="+mn-lt"/>
              </a:rPr>
              <a:t> jsou takové, které nepostihují jen určitý orgán, ale celý organismus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Typickým příkladem</a:t>
            </a:r>
            <a:r>
              <a:rPr lang="cs-CZ" sz="3200" noProof="0" dirty="0">
                <a:effectLst/>
                <a:latin typeface="+mn-lt"/>
              </a:rPr>
              <a:t> jsou infekční hepatitidy a AIDS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Infekční hepatitidy</a:t>
            </a:r>
            <a:r>
              <a:rPr lang="cs-CZ" sz="3200" noProof="0" dirty="0">
                <a:effectLst/>
                <a:latin typeface="+mn-lt"/>
              </a:rPr>
              <a:t> sice postihují primárně játra, ale jde o postižení celého organismu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AIDS a jeho předstupně</a:t>
            </a:r>
            <a:r>
              <a:rPr lang="cs-CZ" sz="3200" noProof="0" dirty="0">
                <a:effectLst/>
                <a:latin typeface="+mn-lt"/>
              </a:rPr>
              <a:t> postihují buněčnou imunitu </a:t>
            </a:r>
            <a:r>
              <a:rPr lang="cs-CZ" sz="3200" noProof="0" dirty="0">
                <a:effectLst/>
                <a:latin typeface="+mn-lt"/>
                <a:sym typeface="Wingdings" pitchFamily="2" charset="2"/>
              </a:rPr>
              <a:t></a:t>
            </a:r>
            <a:r>
              <a:rPr lang="cs-CZ" sz="3200" noProof="0" dirty="0">
                <a:effectLst/>
                <a:latin typeface="+mn-lt"/>
              </a:rPr>
              <a:t> ovlivňují celé tělo</a:t>
            </a:r>
            <a:endParaRPr lang="cs-CZ" sz="3200" b="1" noProof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9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581400" cy="685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Viry hepatitid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692150"/>
            <a:ext cx="8034366" cy="59372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Existuje pět hlavních typů virových hepatitid VHA až VHE, které způsobují viry HAV až HEV. Každý patří do jiné skupiny,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většina jsou RNA viry, ale virus hepatitidy B je DNA virus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VHA a VHE</a:t>
            </a:r>
            <a:r>
              <a:rPr lang="cs-CZ" sz="3200" noProof="0" dirty="0">
                <a:effectLst/>
                <a:latin typeface="+mn-lt"/>
              </a:rPr>
              <a:t> (pomůcka: samohlásky) se přenášejí </a:t>
            </a:r>
            <a:r>
              <a:rPr lang="cs-CZ" sz="3200" b="1" noProof="0" dirty="0">
                <a:solidFill>
                  <a:schemeClr val="accent1"/>
                </a:solidFill>
                <a:effectLst/>
                <a:latin typeface="+mn-lt"/>
              </a:rPr>
              <a:t>fekálně orální cestou</a:t>
            </a:r>
            <a:r>
              <a:rPr lang="cs-CZ" sz="3200" noProof="0" dirty="0">
                <a:effectLst/>
                <a:latin typeface="+mn-lt"/>
              </a:rPr>
              <a:t> (špinavé ruce), </a:t>
            </a:r>
            <a:r>
              <a:rPr lang="cs-CZ" sz="3200" b="1" noProof="0" dirty="0">
                <a:solidFill>
                  <a:schemeClr val="accent1"/>
                </a:solidFill>
                <a:effectLst/>
                <a:latin typeface="+mn-lt"/>
              </a:rPr>
              <a:t>nepřecházejí do chronicity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VHB, VHC a VHD</a:t>
            </a:r>
            <a:r>
              <a:rPr lang="cs-CZ" sz="3200" noProof="0" dirty="0">
                <a:effectLst/>
                <a:latin typeface="+mn-lt"/>
              </a:rPr>
              <a:t> – přenos </a:t>
            </a:r>
            <a:r>
              <a:rPr lang="cs-CZ" sz="3200" b="1" noProof="0" dirty="0">
                <a:solidFill>
                  <a:schemeClr val="accent1"/>
                </a:solidFill>
                <a:effectLst/>
                <a:latin typeface="+mn-lt"/>
              </a:rPr>
              <a:t>krví, popř. sexuální</a:t>
            </a:r>
            <a:r>
              <a:rPr lang="cs-CZ" sz="3200" noProof="0" dirty="0">
                <a:effectLst/>
                <a:latin typeface="+mn-lt"/>
              </a:rPr>
              <a:t> (u VHC sexuální přenos dosud nebyl prokázán, ale předpokládá se), </a:t>
            </a:r>
            <a:r>
              <a:rPr lang="cs-CZ" sz="3200" b="1" noProof="0" dirty="0">
                <a:solidFill>
                  <a:schemeClr val="accent1"/>
                </a:solidFill>
                <a:effectLst/>
                <a:latin typeface="+mn-lt"/>
              </a:rPr>
              <a:t>přecházejí do chronicity</a:t>
            </a:r>
          </a:p>
        </p:txBody>
      </p:sp>
    </p:spTree>
    <p:extLst>
      <p:ext uri="{BB962C8B-B14F-4D97-AF65-F5344CB8AC3E}">
        <p14:creationId xmlns:p14="http://schemas.microsoft.com/office/powerpoint/2010/main" val="28632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5059363" cy="685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Přehled hepatitid</a:t>
            </a:r>
          </a:p>
        </p:txBody>
      </p:sp>
      <p:graphicFrame>
        <p:nvGraphicFramePr>
          <p:cNvPr id="365571" name="Group 3"/>
          <p:cNvGraphicFramePr>
            <a:graphicFrameLocks noGrp="1"/>
          </p:cNvGraphicFramePr>
          <p:nvPr>
            <p:ph type="tbl" idx="1"/>
          </p:nvPr>
        </p:nvGraphicFramePr>
        <p:xfrm>
          <a:off x="304800" y="1219200"/>
          <a:ext cx="8226425" cy="5448300"/>
        </p:xfrm>
        <a:graphic>
          <a:graphicData uri="http://schemas.openxmlformats.org/drawingml/2006/table">
            <a:tbl>
              <a:tblPr/>
              <a:tblGrid>
                <a:gridCol w="236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Virus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Skupina virů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Přenos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Picornaviridae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fekálně-orální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HBV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Zvláštní skupina DNA virů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sexuální, krví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HCV (a HGV)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Flaviviridae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krví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HDV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Delta agens – viroid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sexuální, krví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Příbuzný kalicivirům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fekálně-orální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8436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5508625" cy="76517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Virus hepatitidy B</a:t>
            </a:r>
          </a:p>
        </p:txBody>
      </p:sp>
      <p:sp>
        <p:nvSpPr>
          <p:cNvPr id="368651" name="Rectangle 11"/>
          <p:cNvSpPr>
            <a:spLocks noGrp="1" noChangeArrowheads="1"/>
          </p:cNvSpPr>
          <p:nvPr>
            <p:ph idx="1"/>
          </p:nvPr>
        </p:nvSpPr>
        <p:spPr>
          <a:xfrm>
            <a:off x="571472" y="836613"/>
            <a:ext cx="8358246" cy="352108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Povrchový antigen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HBsAg (tzv. australský antigen) je nadprodukován</a:t>
            </a:r>
            <a:r>
              <a:rPr lang="cs-CZ" sz="3200" noProof="0" dirty="0">
                <a:effectLst/>
                <a:latin typeface="+mn-lt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V krvi tedy kromě kompletních virových částic kolují i prázdné „kuličky“ samotného HBsAg. Mimo to se uvnitř může ukrývat delta agens – původce hepatitidy D.</a:t>
            </a:r>
          </a:p>
        </p:txBody>
      </p:sp>
      <p:sp>
        <p:nvSpPr>
          <p:cNvPr id="368643" name="Oval 3"/>
          <p:cNvSpPr>
            <a:spLocks noChangeArrowheads="1"/>
          </p:cNvSpPr>
          <p:nvPr/>
        </p:nvSpPr>
        <p:spPr bwMode="auto">
          <a:xfrm>
            <a:off x="5795963" y="4868863"/>
            <a:ext cx="1368425" cy="129698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8644" name="Oval 4"/>
          <p:cNvSpPr>
            <a:spLocks noChangeArrowheads="1"/>
          </p:cNvSpPr>
          <p:nvPr/>
        </p:nvSpPr>
        <p:spPr bwMode="auto">
          <a:xfrm>
            <a:off x="3132138" y="5229225"/>
            <a:ext cx="1150937" cy="10795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8645" name="Oval 5"/>
          <p:cNvSpPr>
            <a:spLocks noChangeArrowheads="1"/>
          </p:cNvSpPr>
          <p:nvPr/>
        </p:nvSpPr>
        <p:spPr bwMode="auto">
          <a:xfrm>
            <a:off x="0" y="4868863"/>
            <a:ext cx="1728788" cy="172878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8646" name="Oval 6"/>
          <p:cNvSpPr>
            <a:spLocks noChangeArrowheads="1"/>
          </p:cNvSpPr>
          <p:nvPr/>
        </p:nvSpPr>
        <p:spPr bwMode="auto">
          <a:xfrm>
            <a:off x="395288" y="5229225"/>
            <a:ext cx="9366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8647" name="Oval 7"/>
          <p:cNvSpPr>
            <a:spLocks noChangeArrowheads="1"/>
          </p:cNvSpPr>
          <p:nvPr/>
        </p:nvSpPr>
        <p:spPr bwMode="auto">
          <a:xfrm>
            <a:off x="6227763" y="5300663"/>
            <a:ext cx="576262" cy="5762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1692275" y="4395787"/>
            <a:ext cx="17287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latin typeface="+mn-lt"/>
              </a:rPr>
              <a:t>Kompletní virion (Daneho tělísko)</a:t>
            </a:r>
          </a:p>
          <a:p>
            <a:pPr>
              <a:spcBef>
                <a:spcPct val="50000"/>
              </a:spcBef>
            </a:pPr>
            <a:r>
              <a:rPr lang="cs-CZ" sz="2800" dirty="0">
                <a:latin typeface="+mn-lt"/>
              </a:rPr>
              <a:t>42 nm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4356100" y="4506912"/>
            <a:ext cx="143034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latin typeface="+mn-lt"/>
              </a:rPr>
              <a:t>Pouhý prázdný HBsAg</a:t>
            </a:r>
          </a:p>
          <a:p>
            <a:pPr>
              <a:spcBef>
                <a:spcPct val="50000"/>
              </a:spcBef>
            </a:pPr>
            <a:r>
              <a:rPr lang="cs-CZ" sz="2800" dirty="0">
                <a:latin typeface="+mn-lt"/>
              </a:rPr>
              <a:t>22 nm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7199313" y="4395787"/>
            <a:ext cx="19446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latin typeface="+mn-lt"/>
              </a:rPr>
              <a:t>HBsAg, uvnitř delta agens (VHD)</a:t>
            </a:r>
          </a:p>
          <a:p>
            <a:pPr>
              <a:spcBef>
                <a:spcPct val="50000"/>
              </a:spcBef>
            </a:pPr>
            <a:r>
              <a:rPr lang="cs-CZ" sz="2800">
                <a:latin typeface="+mn-lt"/>
              </a:rPr>
              <a:t>35 nm</a:t>
            </a:r>
          </a:p>
        </p:txBody>
      </p:sp>
    </p:spTree>
    <p:extLst>
      <p:ext uri="{BB962C8B-B14F-4D97-AF65-F5344CB8AC3E}">
        <p14:creationId xmlns:p14="http://schemas.microsoft.com/office/powerpoint/2010/main" val="144869169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4038600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Delta agens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214422"/>
            <a:ext cx="8077200" cy="4191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Delta agens je </a:t>
            </a:r>
            <a:r>
              <a:rPr lang="cs-CZ" b="1" noProof="0" dirty="0">
                <a:solidFill>
                  <a:schemeClr val="tx2"/>
                </a:solidFill>
                <a:effectLst/>
                <a:latin typeface="+mn-lt"/>
              </a:rPr>
              <a:t>viroid</a:t>
            </a:r>
            <a:r>
              <a:rPr lang="cs-CZ" noProof="0" dirty="0">
                <a:effectLst/>
                <a:latin typeface="+mn-lt"/>
              </a:rPr>
              <a:t>, částice s neurčitou virologickou klasifikací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Delta agens může infikovat člověka buďto zároveň s virem hepatitidy B (</a:t>
            </a:r>
            <a:r>
              <a:rPr lang="cs-CZ" b="1" noProof="0" dirty="0">
                <a:solidFill>
                  <a:schemeClr val="tx2"/>
                </a:solidFill>
                <a:effectLst/>
                <a:latin typeface="+mn-lt"/>
              </a:rPr>
              <a:t>koinfekce</a:t>
            </a:r>
            <a:r>
              <a:rPr lang="cs-CZ" noProof="0" dirty="0">
                <a:effectLst/>
                <a:latin typeface="+mn-lt"/>
              </a:rPr>
              <a:t>), nebo následně po takové infekci (</a:t>
            </a:r>
            <a:r>
              <a:rPr lang="cs-CZ" b="1" noProof="0" dirty="0">
                <a:solidFill>
                  <a:schemeClr val="tx2"/>
                </a:solidFill>
                <a:effectLst/>
                <a:latin typeface="+mn-lt"/>
              </a:rPr>
              <a:t>superinfekce</a:t>
            </a:r>
            <a:r>
              <a:rPr lang="cs-CZ" noProof="0" dirty="0">
                <a:effectLst/>
                <a:latin typeface="+mn-lt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Přítomnost delta agens podstatně zhoršuje prognózu virové hepatitidy</a:t>
            </a:r>
          </a:p>
        </p:txBody>
      </p:sp>
    </p:spTree>
    <p:extLst>
      <p:ext uri="{BB962C8B-B14F-4D97-AF65-F5344CB8AC3E}">
        <p14:creationId xmlns:p14="http://schemas.microsoft.com/office/powerpoint/2010/main" val="189486923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3254375" cy="60007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Hepatitidy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375848" cy="566124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Jde o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infekční záněty jater</a:t>
            </a:r>
            <a:r>
              <a:rPr lang="cs-CZ" sz="3200" noProof="0" dirty="0">
                <a:effectLst/>
                <a:latin typeface="+mn-lt"/>
              </a:rPr>
              <a:t>, lidově zvané žloutenky. Je ovšem nutno odlišit žloutenku jako přenosné virové onemocnění a žloutenku jako příznak, který je přítomen nejen při hepatitidě, ale i např. při obstrukci žlučových cest kameny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Pacient má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horečky, trávicí potíže</a:t>
            </a:r>
            <a:r>
              <a:rPr lang="cs-CZ" sz="3200" noProof="0" dirty="0">
                <a:effectLst/>
                <a:latin typeface="+mn-lt"/>
              </a:rPr>
              <a:t>, může být přítomno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zežloutnutí očního bělma či kůže</a:t>
            </a:r>
            <a:r>
              <a:rPr lang="cs-CZ" sz="3200" noProof="0" dirty="0">
                <a:effectLst/>
                <a:latin typeface="+mn-lt"/>
              </a:rPr>
              <a:t>, změna barvy moče a stolice atd. Hepatitidy B, C a D mohou přecházet do chronicity, a někdy může na jejich podkladě vzniknout i jaterní karcinom</a:t>
            </a:r>
          </a:p>
        </p:txBody>
      </p:sp>
    </p:spTree>
    <p:extLst>
      <p:ext uri="{BB962C8B-B14F-4D97-AF65-F5344CB8AC3E}">
        <p14:creationId xmlns:p14="http://schemas.microsoft.com/office/powerpoint/2010/main" val="78315671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9144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Diagnostika hepatitid A, C, D, E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001000" cy="54102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hlink"/>
                </a:solidFill>
                <a:effectLst/>
                <a:latin typeface="+mn-lt"/>
              </a:rPr>
              <a:t>HAV.</a:t>
            </a:r>
            <a:r>
              <a:rPr lang="cs-CZ" sz="3200" noProof="0" dirty="0">
                <a:effectLst/>
                <a:latin typeface="+mn-lt"/>
              </a:rPr>
              <a:t> Stanovujeme metodou ELISA protilátky proti viru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accent1"/>
                </a:solidFill>
                <a:effectLst/>
                <a:latin typeface="+mn-lt"/>
              </a:rPr>
              <a:t>HCV.</a:t>
            </a:r>
            <a:r>
              <a:rPr lang="cs-CZ" sz="3200" noProof="0" dirty="0">
                <a:effectLst/>
                <a:latin typeface="+mn-lt"/>
              </a:rPr>
              <a:t> Rovněž stanovujeme protilátky metodou ELISA, dále se používá PCR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rgbClr val="FAC0F4"/>
                </a:solidFill>
                <a:effectLst/>
                <a:latin typeface="+mn-lt"/>
              </a:rPr>
              <a:t>HDV.</a:t>
            </a:r>
            <a:r>
              <a:rPr lang="cs-CZ" sz="3200" noProof="0" dirty="0">
                <a:effectLst/>
                <a:latin typeface="+mn-lt"/>
              </a:rPr>
              <a:t> Prokazuje se delta antigen (HDAg), protilátky (anti-HD) či virová RNA PCR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rgbClr val="C00000"/>
                </a:solidFill>
                <a:effectLst/>
                <a:latin typeface="+mn-lt"/>
              </a:rPr>
              <a:t>HEV</a:t>
            </a:r>
            <a:r>
              <a:rPr lang="cs-CZ" sz="3200" b="1" noProof="0" dirty="0">
                <a:solidFill>
                  <a:srgbClr val="F6FCBE"/>
                </a:solidFill>
                <a:effectLst/>
                <a:latin typeface="+mn-lt"/>
              </a:rPr>
              <a:t>.</a:t>
            </a:r>
            <a:r>
              <a:rPr lang="cs-CZ" sz="3200" noProof="0" dirty="0">
                <a:effectLst/>
                <a:latin typeface="+mn-lt"/>
              </a:rPr>
              <a:t> Opět průkaz IgM a IgG protilátek metodou ELISA, ve výzkumu je PCR</a:t>
            </a:r>
            <a:endParaRPr lang="cs-CZ" sz="3200" i="1" noProof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459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9600"/>
            <a:ext cx="8206680" cy="441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2400" dirty="0" smtClean="0">
                <a:effectLst/>
                <a:latin typeface="+mn-lt"/>
              </a:rPr>
              <a:t>Oční infekce</a:t>
            </a:r>
          </a:p>
        </p:txBody>
      </p:sp>
    </p:spTree>
    <p:extLst>
      <p:ext uri="{BB962C8B-B14F-4D97-AF65-F5344CB8AC3E}">
        <p14:creationId xmlns:p14="http://schemas.microsoft.com/office/powerpoint/2010/main" val="332721202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610600" cy="609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Vývoj markerů žloutenky typu A</a:t>
            </a:r>
          </a:p>
        </p:txBody>
      </p:sp>
      <p:pic>
        <p:nvPicPr>
          <p:cNvPr id="404484" name="Picture 4" descr="08 markery HAV průbě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543800" cy="4803775"/>
          </a:xfrm>
          <a:prstGeom prst="rect">
            <a:avLst/>
          </a:prstGeom>
          <a:noFill/>
        </p:spPr>
      </p:pic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457200" y="6019800"/>
            <a:ext cx="294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cs-CZ"/>
              <a:t>www-micro.msb.le.ac.uk/3035/HAV.html.</a:t>
            </a:r>
          </a:p>
        </p:txBody>
      </p:sp>
    </p:spTree>
    <p:extLst>
      <p:ext uri="{BB962C8B-B14F-4D97-AF65-F5344CB8AC3E}">
        <p14:creationId xmlns:p14="http://schemas.microsoft.com/office/powerpoint/2010/main" val="12894647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5270500" cy="685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Diagnostika HBV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857232"/>
            <a:ext cx="8643966" cy="600076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HBV má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tři pro diagnostiku významné antigeny</a:t>
            </a:r>
            <a:r>
              <a:rPr lang="cs-CZ" sz="2800" noProof="0" dirty="0">
                <a:effectLst/>
                <a:latin typeface="+mn-lt"/>
              </a:rPr>
              <a:t>. Jen dva z nich však nalézáme v</a:t>
            </a:r>
            <a:r>
              <a:rPr lang="cs-CZ" sz="2800" noProof="0" dirty="0"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lang="cs-CZ" sz="2800" noProof="0" dirty="0">
                <a:effectLst/>
                <a:latin typeface="+mn-lt"/>
              </a:rPr>
              <a:t>séru: </a:t>
            </a:r>
            <a:r>
              <a:rPr lang="cs-CZ" sz="2800" b="1" noProof="0" dirty="0">
                <a:solidFill>
                  <a:schemeClr val="accent1"/>
                </a:solidFill>
                <a:effectLst/>
                <a:latin typeface="+mn-lt"/>
              </a:rPr>
              <a:t>HBsAg</a:t>
            </a:r>
            <a:r>
              <a:rPr lang="cs-CZ" sz="2800" noProof="0" dirty="0">
                <a:effectLst/>
                <a:latin typeface="+mn-lt"/>
              </a:rPr>
              <a:t> a </a:t>
            </a:r>
            <a:r>
              <a:rPr lang="cs-CZ" sz="2800" b="1" noProof="0" dirty="0">
                <a:solidFill>
                  <a:schemeClr val="accent1"/>
                </a:solidFill>
                <a:effectLst/>
                <a:latin typeface="+mn-lt"/>
              </a:rPr>
              <a:t>HBeAg</a:t>
            </a:r>
            <a:r>
              <a:rPr lang="cs-CZ" sz="2800" noProof="0" dirty="0">
                <a:effectLst/>
                <a:latin typeface="+mn-lt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HBsAg se tvoří v nadbytku</a:t>
            </a:r>
            <a:r>
              <a:rPr lang="cs-CZ" sz="2800" noProof="0" dirty="0">
                <a:effectLst/>
                <a:latin typeface="+mn-lt"/>
              </a:rPr>
              <a:t>, takže je ho vždy v</a:t>
            </a:r>
            <a:r>
              <a:rPr lang="cs-CZ" sz="2800" noProof="0" dirty="0"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lang="cs-CZ" sz="2800" noProof="0" dirty="0">
                <a:effectLst/>
                <a:latin typeface="+mn-lt"/>
              </a:rPr>
              <a:t>séru hodně, proto se hodí pro screening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Protilátky naopak můžeme stanovovat proti všem třem z nich: </a:t>
            </a:r>
            <a:r>
              <a:rPr lang="cs-CZ" sz="2800" b="1" noProof="0" dirty="0">
                <a:solidFill>
                  <a:schemeClr val="accent1"/>
                </a:solidFill>
                <a:effectLst/>
                <a:latin typeface="+mn-lt"/>
              </a:rPr>
              <a:t>anti-HBs</a:t>
            </a:r>
            <a:r>
              <a:rPr lang="cs-CZ" sz="2800" noProof="0" dirty="0">
                <a:effectLst/>
                <a:latin typeface="+mn-lt"/>
              </a:rPr>
              <a:t>, </a:t>
            </a:r>
            <a:r>
              <a:rPr lang="cs-CZ" sz="2800" b="1" noProof="0" dirty="0">
                <a:solidFill>
                  <a:schemeClr val="accent1"/>
                </a:solidFill>
                <a:effectLst/>
                <a:latin typeface="+mn-lt"/>
              </a:rPr>
              <a:t>anti-HBe</a:t>
            </a:r>
            <a:r>
              <a:rPr lang="cs-CZ" sz="2800" noProof="0" dirty="0">
                <a:effectLst/>
                <a:latin typeface="+mn-lt"/>
              </a:rPr>
              <a:t> i </a:t>
            </a:r>
            <a:r>
              <a:rPr lang="cs-CZ" sz="2800" b="1" noProof="0" dirty="0">
                <a:solidFill>
                  <a:schemeClr val="accent1"/>
                </a:solidFill>
                <a:effectLst/>
                <a:latin typeface="+mn-lt"/>
              </a:rPr>
              <a:t>anti-HBc</a:t>
            </a:r>
            <a:r>
              <a:rPr lang="cs-CZ" sz="2800" noProof="0" dirty="0">
                <a:effectLst/>
                <a:latin typeface="+mn-lt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 Diagnostiku případně doplní </a:t>
            </a:r>
            <a:r>
              <a:rPr lang="cs-CZ" sz="2800" b="1" noProof="0" dirty="0">
                <a:solidFill>
                  <a:schemeClr val="accent1"/>
                </a:solidFill>
                <a:effectLst/>
                <a:latin typeface="+mn-lt"/>
              </a:rPr>
              <a:t>PCR</a:t>
            </a:r>
            <a:r>
              <a:rPr lang="cs-CZ" sz="2800" noProof="0" dirty="0">
                <a:effectLst/>
                <a:latin typeface="+mn-lt"/>
              </a:rPr>
              <a:t>, průkaz </a:t>
            </a:r>
            <a:r>
              <a:rPr lang="cs-CZ" sz="2800" b="1" noProof="0" dirty="0">
                <a:solidFill>
                  <a:schemeClr val="accent1"/>
                </a:solidFill>
                <a:effectLst/>
                <a:latin typeface="+mn-lt"/>
              </a:rPr>
              <a:t>jaterních enzymů</a:t>
            </a:r>
            <a:r>
              <a:rPr lang="cs-CZ" sz="2800" noProof="0" dirty="0">
                <a:effectLst/>
                <a:latin typeface="+mn-lt"/>
              </a:rPr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12081288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7416800" cy="685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Stanovení stádia nemoci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714356"/>
            <a:ext cx="8715404" cy="614364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Z kombinace vyšetření plyne interpretace</a:t>
            </a:r>
            <a:r>
              <a:rPr lang="cs-CZ" sz="3200" noProof="0" dirty="0">
                <a:effectLst/>
                <a:latin typeface="+mn-lt"/>
              </a:rPr>
              <a:t> – jen pro ukázku dva následující obrázky (průběh VHB 1) s uzdravením a 2) s přechodem do chronicity).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Všimněte si, že nikdy není současně přítomen antigen i protilátka proti němu. U HBsAg existuje tzv.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diagnostické okénko</a:t>
            </a:r>
            <a:r>
              <a:rPr lang="cs-CZ" sz="3200" noProof="0" dirty="0">
                <a:effectLst/>
                <a:latin typeface="+mn-lt"/>
              </a:rPr>
              <a:t> (několik týdnů, kdy v krvi už není HBsAg a ještě není anti-HBs)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Přibližně platí, že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accent1"/>
                </a:solidFill>
                <a:effectLst/>
                <a:latin typeface="+mn-lt"/>
              </a:rPr>
              <a:t>HBsAg</a:t>
            </a:r>
            <a:r>
              <a:rPr lang="cs-CZ" sz="2800" noProof="0" dirty="0">
                <a:effectLst/>
                <a:latin typeface="+mn-lt"/>
              </a:rPr>
              <a:t> je ukazatelem přítomnosti (i neaktivní) infekce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accent1"/>
                </a:solidFill>
                <a:effectLst/>
                <a:latin typeface="+mn-lt"/>
              </a:rPr>
              <a:t>HBeAg</a:t>
            </a:r>
            <a:r>
              <a:rPr lang="cs-CZ" sz="2800" noProof="0" dirty="0">
                <a:effectLst/>
                <a:latin typeface="+mn-lt"/>
              </a:rPr>
              <a:t> je ukazatelem aktivity infekce</a:t>
            </a:r>
          </a:p>
        </p:txBody>
      </p:sp>
    </p:spTree>
    <p:extLst>
      <p:ext uri="{BB962C8B-B14F-4D97-AF65-F5344CB8AC3E}">
        <p14:creationId xmlns:p14="http://schemas.microsoft.com/office/powerpoint/2010/main" val="16194240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 descr="16 hepb-c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381000" y="6170613"/>
            <a:ext cx="3594100" cy="2746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cs-CZ">
                <a:latin typeface="Tahoma" pitchFamily="34" charset="0"/>
              </a:rPr>
              <a:t>pathmicro.med.sc.edu/virol/hepatitis-disease2.htm</a:t>
            </a:r>
          </a:p>
        </p:txBody>
      </p:sp>
    </p:spTree>
    <p:extLst>
      <p:ext uri="{BB962C8B-B14F-4D97-AF65-F5344CB8AC3E}">
        <p14:creationId xmlns:p14="http://schemas.microsoft.com/office/powerpoint/2010/main" val="391757082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 descr="01 Průběh VHB do chronic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410627" name="Rectangle 3"/>
          <p:cNvSpPr>
            <a:spLocks noChangeArrowheads="1"/>
          </p:cNvSpPr>
          <p:nvPr/>
        </p:nvSpPr>
        <p:spPr bwMode="auto">
          <a:xfrm>
            <a:off x="381000" y="6170613"/>
            <a:ext cx="3594100" cy="2746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cs-CZ">
                <a:latin typeface="Tahoma" pitchFamily="34" charset="0"/>
              </a:rPr>
              <a:t>pathmicro.med.sc.edu/virol/hepatitis-disease2.htm</a:t>
            </a:r>
          </a:p>
        </p:txBody>
      </p:sp>
    </p:spTree>
    <p:extLst>
      <p:ext uri="{BB962C8B-B14F-4D97-AF65-F5344CB8AC3E}">
        <p14:creationId xmlns:p14="http://schemas.microsoft.com/office/powerpoint/2010/main" val="343186586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143750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Prevence a léčba hepatitid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915400" cy="52578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Očkování proti hepatitidě B</a:t>
            </a:r>
            <a:r>
              <a:rPr lang="cs-CZ" sz="3200" noProof="0" dirty="0">
                <a:effectLst/>
                <a:latin typeface="+mn-lt"/>
              </a:rPr>
              <a:t> je nyní součástí normálního očkovacího kalendáře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Očkování proti hepatitidě A</a:t>
            </a:r>
            <a:r>
              <a:rPr lang="cs-CZ" sz="3200" noProof="0" dirty="0">
                <a:effectLst/>
                <a:latin typeface="+mn-lt"/>
              </a:rPr>
              <a:t> je dostupné a doporučené např. i při cestách do jižní Evropy či severní Afriky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U některých hepatitid se používá léčba pomocí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interferonů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Jinak se používají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hepatoprotektiva</a:t>
            </a:r>
            <a:r>
              <a:rPr lang="cs-CZ" sz="3200" noProof="0" dirty="0">
                <a:effectLst/>
                <a:latin typeface="+mn-lt"/>
              </a:rPr>
              <a:t> (látky chránící játra) a jiná podpůrná terapie</a:t>
            </a:r>
          </a:p>
        </p:txBody>
      </p:sp>
    </p:spTree>
    <p:extLst>
      <p:ext uri="{BB962C8B-B14F-4D97-AF65-F5344CB8AC3E}">
        <p14:creationId xmlns:p14="http://schemas.microsoft.com/office/powerpoint/2010/main" val="384484106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4097338" cy="7540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Virus HIV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382000" cy="4800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Patří mezi tzv. retroviry</a:t>
            </a:r>
            <a:r>
              <a:rPr lang="cs-CZ" sz="3200" noProof="0" dirty="0">
                <a:effectLst/>
                <a:latin typeface="+mn-lt"/>
              </a:rPr>
              <a:t>, které disponují reverzní transkriptázou (enzym pro přepis RNA do DNA)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Virus HIV existuje ve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dvou typech</a:t>
            </a:r>
            <a:r>
              <a:rPr lang="cs-CZ" sz="3200" noProof="0" dirty="0">
                <a:effectLst/>
                <a:latin typeface="+mn-lt"/>
              </a:rPr>
              <a:t> s tím, že většinu infekcí způsobuje první typ viru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Přenáší se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krví, pohlavní cestou a také z matky na dítě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Existuje řada</a:t>
            </a:r>
            <a:r>
              <a:rPr lang="cs-CZ" sz="3200" b="1" noProof="0" dirty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léků proti viru HIV,</a:t>
            </a:r>
            <a:r>
              <a:rPr lang="cs-CZ" sz="3200" b="1" noProof="0" dirty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cs-CZ" sz="3200" noProof="0" dirty="0">
                <a:effectLst/>
                <a:latin typeface="+mn-lt"/>
              </a:rPr>
              <a:t>avšak jejich účinnost je omezená.</a:t>
            </a:r>
          </a:p>
        </p:txBody>
      </p:sp>
    </p:spTree>
    <p:extLst>
      <p:ext uri="{BB962C8B-B14F-4D97-AF65-F5344CB8AC3E}">
        <p14:creationId xmlns:p14="http://schemas.microsoft.com/office/powerpoint/2010/main" val="6161757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142288" cy="8699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800" noProof="0" dirty="0">
                <a:effectLst/>
                <a:latin typeface="+mn-lt"/>
              </a:rPr>
              <a:t>Virus HIV – onemocnění</a:t>
            </a:r>
            <a:r>
              <a:rPr lang="cs-CZ" noProof="0" dirty="0">
                <a:effectLst/>
                <a:latin typeface="+mn-lt"/>
              </a:rPr>
              <a:t> 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249181" y="1052513"/>
            <a:ext cx="8321703" cy="5805487"/>
          </a:xfrm>
        </p:spPr>
        <p:txBody>
          <a:bodyPr>
            <a:normAutofit/>
          </a:bodyPr>
          <a:lstStyle/>
          <a:p>
            <a:pPr marL="187325" indent="-187325"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Virus postihuje především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buněčnou imunitu</a:t>
            </a:r>
          </a:p>
          <a:p>
            <a:pPr marL="187325" indent="-187325"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Po nespecifické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primární infekci</a:t>
            </a:r>
            <a:r>
              <a:rPr lang="cs-CZ" sz="3200" noProof="0" dirty="0">
                <a:effectLst/>
                <a:latin typeface="+mn-lt"/>
              </a:rPr>
              <a:t> nastává dlouhé období, kdy se „nic neděje“.</a:t>
            </a:r>
          </a:p>
          <a:p>
            <a:pPr marL="187325" indent="-187325"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Poté se postupně vyvíjí generalizovaná lymfadenopatie, objevují se postupně oportunní infekce a při určitém stupni infekce se již hovoří o rozvinutém onemocnění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AIDS</a:t>
            </a:r>
          </a:p>
          <a:p>
            <a:pPr marL="187325" indent="-187325"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AIDS má jen málo vlastních příznaků. Příznakem nemoci jsou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oportunních infekcí</a:t>
            </a:r>
            <a:r>
              <a:rPr lang="cs-CZ" sz="3200" noProof="0" dirty="0">
                <a:effectLst/>
                <a:latin typeface="+mn-lt"/>
              </a:rPr>
              <a:t> (toxoplasmóza – i možnost reaktivace cyst, které byly neaktivní, pneumocystóza, různé mykózy aj.) a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nádorů</a:t>
            </a:r>
          </a:p>
        </p:txBody>
      </p:sp>
    </p:spTree>
    <p:extLst>
      <p:ext uri="{BB962C8B-B14F-4D97-AF65-F5344CB8AC3E}">
        <p14:creationId xmlns:p14="http://schemas.microsoft.com/office/powerpoint/2010/main" val="836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6126163" cy="71755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5400" noProof="0" dirty="0">
                <a:effectLst/>
                <a:latin typeface="+mn-lt"/>
              </a:rPr>
              <a:t>Diagnostika viru HIV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713788" cy="525780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000" b="1" noProof="0" dirty="0">
                <a:solidFill>
                  <a:schemeClr val="tx2"/>
                </a:solidFill>
                <a:effectLst/>
                <a:latin typeface="+mn-lt"/>
              </a:rPr>
              <a:t>Prokazují se protilátky</a:t>
            </a:r>
            <a:r>
              <a:rPr lang="cs-CZ" sz="4000" noProof="0" dirty="0">
                <a:effectLst/>
                <a:latin typeface="+mn-lt"/>
              </a:rPr>
              <a:t> proti obalovým glykoproteinům pomocí ELISA testů, případně se použije test, který dokáže v jednom kroku detekovat protilátku nebo antigen. Pokud výsledek vyjde jako pozitivní, pošle se vzorek séra do referenční laboratoře, která výsledek ověří </a:t>
            </a:r>
            <a:r>
              <a:rPr lang="cs-CZ" sz="4000" b="1" noProof="0" dirty="0">
                <a:solidFill>
                  <a:schemeClr val="accent1"/>
                </a:solidFill>
                <a:effectLst/>
                <a:latin typeface="+mn-lt"/>
              </a:rPr>
              <a:t>(konfirmuje)</a:t>
            </a:r>
            <a:r>
              <a:rPr lang="cs-CZ" sz="4000" noProof="0" dirty="0">
                <a:effectLst/>
                <a:latin typeface="+mn-lt"/>
              </a:rPr>
              <a:t> opět metodou ELISA a ještě western blottem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000" b="1" noProof="0" dirty="0">
                <a:solidFill>
                  <a:schemeClr val="tx2"/>
                </a:solidFill>
                <a:effectLst/>
                <a:latin typeface="+mn-lt"/>
              </a:rPr>
              <a:t>Přímý průkaz</a:t>
            </a:r>
            <a:r>
              <a:rPr lang="cs-CZ" sz="4000" noProof="0" dirty="0">
                <a:effectLst/>
                <a:latin typeface="+mn-lt"/>
              </a:rPr>
              <a:t> lze provádět i pomocí PCR. Izolace viru je dnes již možná, ale velmi náročná a běžně se neprovádí</a:t>
            </a:r>
          </a:p>
        </p:txBody>
      </p:sp>
    </p:spTree>
    <p:extLst>
      <p:ext uri="{BB962C8B-B14F-4D97-AF65-F5344CB8AC3E}">
        <p14:creationId xmlns:p14="http://schemas.microsoft.com/office/powerpoint/2010/main" val="203643307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657975" cy="79375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5400" noProof="0" dirty="0">
                <a:effectLst/>
                <a:latin typeface="+mn-lt"/>
              </a:rPr>
              <a:t>Léčba HIV infekce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838200"/>
            <a:ext cx="8892480" cy="6019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Léčba stále není schopna zbavit pacienta přítomnosti viru HIV.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Je však možné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tx2"/>
                </a:solidFill>
                <a:effectLst/>
                <a:latin typeface="+mn-lt"/>
              </a:rPr>
              <a:t>udržovat pacienta dlouhou dobu bez potíží</a:t>
            </a:r>
            <a:r>
              <a:rPr lang="cs-CZ" sz="2400" noProof="0" dirty="0">
                <a:effectLst/>
                <a:latin typeface="+mn-lt"/>
              </a:rPr>
              <a:t> (třeba i do konce života) – je to ale individuální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tx2"/>
                </a:solidFill>
                <a:effectLst/>
                <a:latin typeface="+mn-lt"/>
              </a:rPr>
              <a:t>zabránit přenosu z matky na dítě</a:t>
            </a:r>
            <a:r>
              <a:rPr lang="cs-CZ" sz="2400" noProof="0" dirty="0">
                <a:effectLst/>
                <a:latin typeface="+mn-lt"/>
              </a:rPr>
              <a:t> (HIV+ matce se pak narodí HIV– dítě)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Proti HIV infekci se používají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antiretrovirové léky</a:t>
            </a:r>
            <a:r>
              <a:rPr lang="cs-CZ" sz="2800" noProof="0" dirty="0">
                <a:effectLst/>
                <a:latin typeface="+mn-lt"/>
              </a:rPr>
              <a:t>, na vývoji některých se podílejí i čeští vědci (ing. Holý). Používají se dvoj- nebo trojkombinace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Důležité je také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sledování stavu imunity</a:t>
            </a:r>
            <a:r>
              <a:rPr lang="cs-CZ" sz="2800" noProof="0" dirty="0">
                <a:effectLst/>
                <a:latin typeface="+mn-lt"/>
              </a:rPr>
              <a:t> (zejména CD4+ lymfocytů). Při jejich poklesu hrozí rozvoj oportunních infekcí. Pokud k tomu dojde, je třeba tyto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oportunní infekce zavčas zachytit a léčit</a:t>
            </a:r>
          </a:p>
        </p:txBody>
      </p:sp>
    </p:spTree>
    <p:extLst>
      <p:ext uri="{BB962C8B-B14F-4D97-AF65-F5344CB8AC3E}">
        <p14:creationId xmlns:p14="http://schemas.microsoft.com/office/powerpoint/2010/main" val="10134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448872" cy="90872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Oko a jeho infekce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66800"/>
            <a:ext cx="8064896" cy="5486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Infekce oka jsou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dosti vzácné</a:t>
            </a:r>
            <a:r>
              <a:rPr lang="cs-CZ" sz="2800" dirty="0" smtClean="0">
                <a:effectLst/>
                <a:latin typeface="+mn-lt"/>
              </a:rPr>
              <a:t>, zejména když odečteme poměrně nezávažné záněty spojivek (kožního původu). Je to i proto, že většina struktur oka není příliš prokrvena a živiny získává nepřímo, takže se mikroby z krve nemohou do oka přímo dostat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Oko samo je za normálních okolností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prosté jakýchkoli mikrobů</a:t>
            </a:r>
            <a:r>
              <a:rPr lang="cs-CZ" sz="2800" dirty="0" smtClean="0">
                <a:effectLst/>
                <a:latin typeface="+mn-lt"/>
              </a:rPr>
              <a:t>, ovšem ve spojivkovém vaku je možný náhodný nález např. kožních stafylokoků, který nevyžaduje léčbu</a:t>
            </a:r>
          </a:p>
        </p:txBody>
      </p:sp>
    </p:spTree>
    <p:extLst>
      <p:ext uri="{BB962C8B-B14F-4D97-AF65-F5344CB8AC3E}">
        <p14:creationId xmlns:p14="http://schemas.microsoft.com/office/powerpoint/2010/main" val="236389309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7127875" cy="71913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Prevence a osvěta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371600"/>
            <a:ext cx="8358246" cy="54864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K prevenci samozřejmě patří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uvážlivý výběr partnerů</a:t>
            </a:r>
            <a:r>
              <a:rPr lang="cs-CZ" sz="2800" noProof="0" dirty="0">
                <a:effectLst/>
                <a:latin typeface="+mn-lt"/>
              </a:rPr>
              <a:t>, případně pravidla „bezpečnějšího sexu“ (bezpečný sex neexistuje)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Je potřeba také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zdůrazňovat, jak se AIDS nepřenáší</a:t>
            </a:r>
            <a:r>
              <a:rPr lang="cs-CZ" sz="2800" noProof="0" dirty="0">
                <a:effectLst/>
                <a:latin typeface="+mn-lt"/>
              </a:rPr>
              <a:t> (např. potravou, společným nádobím, běžným společenským kontaktem); jinak se může stát, že HIV pozitivním bude více hrozit společenská izolace než samotná nemoc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Kvalitní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informace</a:t>
            </a:r>
            <a:r>
              <a:rPr lang="cs-CZ" sz="2800" noProof="0" dirty="0">
                <a:effectLst/>
                <a:latin typeface="+mn-lt"/>
              </a:rPr>
              <a:t> lze najít například na adrese http://www.aids-pomoc.cz</a:t>
            </a:r>
          </a:p>
        </p:txBody>
      </p:sp>
    </p:spTree>
    <p:extLst>
      <p:ext uri="{BB962C8B-B14F-4D97-AF65-F5344CB8AC3E}">
        <p14:creationId xmlns:p14="http://schemas.microsoft.com/office/powerpoint/2010/main" val="230741819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"/>
            <a:ext cx="8786842" cy="85723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cs-CZ" sz="4400" dirty="0">
                <a:latin typeface="+mn-lt"/>
              </a:rPr>
              <a:t>Infekce nervového systému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000108"/>
            <a:ext cx="8382000" cy="41148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Postižení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periferních nervů</a:t>
            </a:r>
            <a:r>
              <a:rPr lang="cs-CZ" sz="2800" noProof="0" dirty="0">
                <a:effectLst/>
                <a:latin typeface="+mn-lt"/>
              </a:rPr>
              <a:t> (viry prostého a pásového oparu)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Infekce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centrálního nervového systému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Významné jsou i infekce, které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nepostihují přímo nervový systém</a:t>
            </a:r>
            <a:r>
              <a:rPr lang="cs-CZ" sz="2800" noProof="0" dirty="0">
                <a:effectLst/>
                <a:latin typeface="+mn-lt"/>
              </a:rPr>
              <a:t>, ale vyskytují se např. mezi lebkou a mozkem; mohou ovlivňovat CNS nepřímo, např. útlakem</a:t>
            </a:r>
          </a:p>
        </p:txBody>
      </p:sp>
    </p:spTree>
    <p:extLst>
      <p:ext uri="{BB962C8B-B14F-4D97-AF65-F5344CB8AC3E}">
        <p14:creationId xmlns:p14="http://schemas.microsoft.com/office/powerpoint/2010/main" val="39009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6048375" cy="9144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Druhy infekcí CNS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928670"/>
            <a:ext cx="7801004" cy="577693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Hnisavé záněty mozkových blan</a:t>
            </a:r>
            <a:r>
              <a:rPr lang="cs-CZ" sz="3200" noProof="0" dirty="0">
                <a:effectLst/>
                <a:latin typeface="+mn-lt"/>
              </a:rPr>
              <a:t> (meningitidy) akutní a chronické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Mozkové abscesy</a:t>
            </a:r>
            <a:r>
              <a:rPr lang="cs-CZ" sz="3200" noProof="0" dirty="0">
                <a:effectLst/>
                <a:latin typeface="+mn-lt"/>
              </a:rPr>
              <a:t> (hnisavé útvary)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Basilární meningitida</a:t>
            </a:r>
            <a:r>
              <a:rPr lang="cs-CZ" sz="3200" noProof="0" dirty="0">
                <a:effectLst/>
                <a:latin typeface="+mn-lt"/>
              </a:rPr>
              <a:t> (na bazi lební, tuberkulózní původ)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„Aseptické“, většinou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virové meningitidy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Encefalitidy</a:t>
            </a:r>
            <a:r>
              <a:rPr lang="cs-CZ" sz="3200" noProof="0" dirty="0">
                <a:effectLst/>
                <a:latin typeface="+mn-lt"/>
              </a:rPr>
              <a:t> (záněty přímo mozku)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Abscesy a empyémy</a:t>
            </a:r>
            <a:r>
              <a:rPr lang="cs-CZ" sz="3200" noProof="0" dirty="0">
                <a:effectLst/>
                <a:latin typeface="+mn-lt"/>
              </a:rPr>
              <a:t> pod a nad tvrdou plenou mozkovou a podobně</a:t>
            </a:r>
          </a:p>
        </p:txBody>
      </p:sp>
    </p:spTree>
    <p:extLst>
      <p:ext uri="{BB962C8B-B14F-4D97-AF65-F5344CB8AC3E}">
        <p14:creationId xmlns:p14="http://schemas.microsoft.com/office/powerpoint/2010/main" val="35414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6042"/>
            <a:ext cx="6858000" cy="9144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Akutní hnisavé meningitidy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291264" cy="572487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Ze všech neuroinfekcí jejich léčba nejvíc spěchá. Prvotní je obnova životních funkcí, antibiotická léčba až pak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U novorozenců</a:t>
            </a:r>
            <a:r>
              <a:rPr lang="cs-CZ" sz="2800" noProof="0" dirty="0">
                <a:effectLst/>
                <a:latin typeface="+mn-lt"/>
              </a:rPr>
              <a:t> hlavně </a:t>
            </a:r>
            <a:r>
              <a:rPr lang="cs-CZ" sz="2800" i="1" noProof="0" dirty="0">
                <a:effectLst/>
                <a:latin typeface="+mn-lt"/>
              </a:rPr>
              <a:t>Streptococcus agalactiae</a:t>
            </a:r>
            <a:r>
              <a:rPr lang="cs-CZ" sz="2800" noProof="0" dirty="0">
                <a:effectLst/>
                <a:latin typeface="+mn-lt"/>
              </a:rPr>
              <a:t>, listerie, enterobakterie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U batolat</a:t>
            </a:r>
            <a:r>
              <a:rPr lang="cs-CZ" sz="2800" noProof="0" dirty="0">
                <a:effectLst/>
                <a:latin typeface="+mn-lt"/>
              </a:rPr>
              <a:t> dříve </a:t>
            </a:r>
            <a:r>
              <a:rPr lang="cs-CZ" sz="2800" i="1" noProof="0" dirty="0">
                <a:effectLst/>
                <a:latin typeface="+mn-lt"/>
              </a:rPr>
              <a:t>Haemophilus influenzae</a:t>
            </a:r>
            <a:r>
              <a:rPr lang="cs-CZ" sz="2800" noProof="0" dirty="0">
                <a:effectLst/>
                <a:latin typeface="+mn-lt"/>
              </a:rPr>
              <a:t> b, nyní díky očkování klesá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U teenagerů a mladých dospělých</a:t>
            </a:r>
            <a:r>
              <a:rPr lang="cs-CZ" sz="2800" noProof="0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noProof="0" dirty="0">
                <a:effectLst/>
                <a:latin typeface="+mn-lt"/>
              </a:rPr>
              <a:t>meningokok čili </a:t>
            </a:r>
            <a:r>
              <a:rPr lang="cs-CZ" sz="2800" i="1" noProof="0" dirty="0">
                <a:effectLst/>
                <a:latin typeface="+mn-lt"/>
              </a:rPr>
              <a:t>Neisseria meningitidis</a:t>
            </a:r>
            <a:r>
              <a:rPr lang="cs-CZ" sz="2800" noProof="0" dirty="0">
                <a:effectLst/>
                <a:latin typeface="+mn-lt"/>
              </a:rPr>
              <a:t> (skvrnky na kůži!)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U starších osob</a:t>
            </a:r>
            <a:r>
              <a:rPr lang="cs-CZ" sz="2800" noProof="0" dirty="0">
                <a:effectLst/>
                <a:latin typeface="+mn-lt"/>
              </a:rPr>
              <a:t> </a:t>
            </a:r>
            <a:r>
              <a:rPr lang="cs-CZ" sz="2800" i="1" noProof="0" dirty="0">
                <a:effectLst/>
                <a:latin typeface="+mn-lt"/>
              </a:rPr>
              <a:t>Streptococcus pneumoniae</a:t>
            </a:r>
            <a:endParaRPr lang="cs-CZ" sz="2800" b="1" i="1" noProof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4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0971" y="188640"/>
            <a:ext cx="7772400" cy="83661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Purulentní meningitidy klinicky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928671"/>
            <a:ext cx="8501090" cy="556896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Jak se projeví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rychlý rozvoj poruchy vědomí (90 % pacientů)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bezvědomí (různé úrovně dle skórovacích sytémů)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těžká sepse (sepse + orgánové selhání)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K čemu v těle dojde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zánět mozkových plen a otok mozku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poškození mozkových buněk toxiny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porušení hematoencefalické bariéry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zvýšený tlak v nitrolební dutině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zhoršené zásobení mozku kyslíkem</a:t>
            </a:r>
          </a:p>
        </p:txBody>
      </p:sp>
    </p:spTree>
    <p:extLst>
      <p:ext uri="{BB962C8B-B14F-4D97-AF65-F5344CB8AC3E}">
        <p14:creationId xmlns:p14="http://schemas.microsoft.com/office/powerpoint/2010/main" val="11409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7858180" cy="76517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 smtClean="0">
                <a:effectLst/>
                <a:latin typeface="+mn-lt"/>
              </a:rPr>
              <a:t>Původci purulentních meningitid</a:t>
            </a:r>
            <a:endParaRPr lang="cs-CZ" sz="4400" noProof="0" dirty="0">
              <a:effectLst/>
              <a:latin typeface="+mn-lt"/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4422"/>
            <a:ext cx="8915400" cy="551656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i="1" noProof="0" dirty="0" smtClean="0">
                <a:solidFill>
                  <a:schemeClr val="tx2"/>
                </a:solidFill>
                <a:effectLst/>
              </a:rPr>
              <a:t>Neisseria meningitidis</a:t>
            </a:r>
            <a:r>
              <a:rPr lang="cs-CZ" sz="3200" b="1" noProof="0" dirty="0" smtClean="0">
                <a:solidFill>
                  <a:schemeClr val="tx2"/>
                </a:solidFill>
                <a:effectLst/>
              </a:rPr>
              <a:t> (meningokok)</a:t>
            </a:r>
            <a:r>
              <a:rPr lang="cs-CZ" sz="3200" noProof="0" dirty="0" smtClean="0">
                <a:effectLst/>
              </a:rPr>
              <a:t> hlavně u dětí, teenagerů a mladých dospělých; vysoká smrtnost</a:t>
            </a:r>
          </a:p>
          <a:p>
            <a:pPr>
              <a:spcBef>
                <a:spcPts val="0"/>
              </a:spcBef>
            </a:pPr>
            <a:r>
              <a:rPr lang="cs-CZ" sz="3200" b="1" i="1" noProof="0" dirty="0" smtClean="0">
                <a:solidFill>
                  <a:schemeClr val="tx2"/>
                </a:solidFill>
                <a:effectLst/>
              </a:rPr>
              <a:t>Streptococcus pneumoniae</a:t>
            </a:r>
            <a:r>
              <a:rPr lang="cs-CZ" sz="3200" b="1" noProof="0" dirty="0" smtClean="0">
                <a:solidFill>
                  <a:schemeClr val="tx2"/>
                </a:solidFill>
                <a:effectLst/>
              </a:rPr>
              <a:t> (pneumokok)</a:t>
            </a:r>
            <a:r>
              <a:rPr lang="cs-CZ" sz="3200" noProof="0" dirty="0" smtClean="0">
                <a:effectLst/>
              </a:rPr>
              <a:t> především u seniorů, ale výjimou není ani infekce dítěte; vysoké riziko následků</a:t>
            </a:r>
          </a:p>
          <a:p>
            <a:pPr>
              <a:spcBef>
                <a:spcPts val="0"/>
              </a:spcBef>
            </a:pPr>
            <a:r>
              <a:rPr lang="cs-CZ" sz="3200" b="1" i="1" noProof="0" dirty="0" smtClean="0">
                <a:solidFill>
                  <a:schemeClr val="tx2"/>
                </a:solidFill>
                <a:effectLst/>
              </a:rPr>
              <a:t>Haemophilus influenzae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</a:rPr>
              <a:t>skupiny b</a:t>
            </a:r>
            <a:r>
              <a:rPr lang="cs-CZ" sz="3200" noProof="0" dirty="0" smtClean="0">
                <a:effectLst/>
              </a:rPr>
              <a:t> už dnes není častý díky očkování</a:t>
            </a:r>
            <a:endParaRPr lang="cs-CZ" sz="3200" noProof="0" dirty="0">
              <a:solidFill>
                <a:schemeClr val="tx2"/>
              </a:solidFill>
              <a:effectLst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</a:rPr>
              <a:t>U novorozenců jsou jiní typičtí původci – hlavně </a:t>
            </a:r>
            <a:r>
              <a:rPr lang="cs-CZ" sz="3200" b="1" i="1" dirty="0">
                <a:solidFill>
                  <a:schemeClr val="tx2"/>
                </a:solidFill>
              </a:rPr>
              <a:t>Streptococcus agalactiae</a:t>
            </a:r>
            <a:r>
              <a:rPr lang="cs-CZ" sz="3200" noProof="0" dirty="0" smtClean="0">
                <a:effectLst/>
              </a:rPr>
              <a:t>, </a:t>
            </a:r>
            <a:r>
              <a:rPr lang="cs-CZ" sz="3200" b="1" i="1" dirty="0">
                <a:solidFill>
                  <a:schemeClr val="tx2"/>
                </a:solidFill>
              </a:rPr>
              <a:t>Listeria monocytogenes</a:t>
            </a:r>
            <a:r>
              <a:rPr lang="cs-CZ" sz="3200" noProof="0" dirty="0" smtClean="0">
                <a:effectLst/>
              </a:rPr>
              <a:t>, případně i </a:t>
            </a:r>
            <a:r>
              <a:rPr lang="cs-CZ" sz="3200" b="1" i="1" dirty="0">
                <a:solidFill>
                  <a:schemeClr val="tx2"/>
                </a:solidFill>
              </a:rPr>
              <a:t>Escherichia coli</a:t>
            </a:r>
          </a:p>
        </p:txBody>
      </p:sp>
    </p:spTree>
    <p:extLst>
      <p:ext uri="{BB962C8B-B14F-4D97-AF65-F5344CB8AC3E}">
        <p14:creationId xmlns:p14="http://schemas.microsoft.com/office/powerpoint/2010/main" val="100759074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371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Likvorologické odlišení purulentní meningitidy od </a:t>
            </a:r>
            <a:r>
              <a:rPr lang="cs-CZ" sz="4400" noProof="0" dirty="0" smtClean="0">
                <a:effectLst/>
                <a:latin typeface="+mn-lt"/>
              </a:rPr>
              <a:t>„aseptické“ (virové)</a:t>
            </a:r>
            <a:endParaRPr lang="cs-CZ" sz="4400" noProof="0" dirty="0">
              <a:effectLst/>
              <a:latin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676400"/>
            <a:ext cx="8686800" cy="4660900"/>
            <a:chOff x="0" y="0"/>
            <a:chExt cx="3345" cy="19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550" cy="496"/>
              <a:chOff x="0" y="0"/>
              <a:chExt cx="550" cy="496"/>
            </a:xfrm>
          </p:grpSpPr>
          <p:sp>
            <p:nvSpPr>
              <p:cNvPr id="480261" name="Rectangle 5"/>
              <p:cNvSpPr>
                <a:spLocks noChangeArrowheads="1"/>
              </p:cNvSpPr>
              <p:nvPr/>
            </p:nvSpPr>
            <p:spPr bwMode="auto">
              <a:xfrm>
                <a:off x="4" y="4"/>
                <a:ext cx="542" cy="49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znak</a:t>
                </a:r>
                <a:endParaRPr lang="cs-CZ" sz="28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28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26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50" cy="49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550" y="0"/>
              <a:ext cx="825" cy="496"/>
              <a:chOff x="550" y="0"/>
              <a:chExt cx="825" cy="496"/>
            </a:xfrm>
          </p:grpSpPr>
          <p:sp>
            <p:nvSpPr>
              <p:cNvPr id="480264" name="Rectangle 8"/>
              <p:cNvSpPr>
                <a:spLocks noChangeArrowheads="1"/>
              </p:cNvSpPr>
              <p:nvPr/>
            </p:nvSpPr>
            <p:spPr bwMode="auto">
              <a:xfrm>
                <a:off x="554" y="4"/>
                <a:ext cx="817" cy="49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norma</a:t>
                </a:r>
                <a:endParaRPr lang="cs-CZ" sz="28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28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265" name="Rectangle 9"/>
              <p:cNvSpPr>
                <a:spLocks noChangeArrowheads="1"/>
              </p:cNvSpPr>
              <p:nvPr/>
            </p:nvSpPr>
            <p:spPr bwMode="auto">
              <a:xfrm>
                <a:off x="550" y="0"/>
                <a:ext cx="825" cy="49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375" y="0"/>
              <a:ext cx="989" cy="496"/>
              <a:chOff x="1375" y="0"/>
              <a:chExt cx="989" cy="496"/>
            </a:xfrm>
          </p:grpSpPr>
          <p:sp>
            <p:nvSpPr>
              <p:cNvPr id="480267" name="Rectangle 11"/>
              <p:cNvSpPr>
                <a:spLocks noChangeArrowheads="1"/>
              </p:cNvSpPr>
              <p:nvPr/>
            </p:nvSpPr>
            <p:spPr bwMode="auto">
              <a:xfrm>
                <a:off x="1379" y="4"/>
                <a:ext cx="981" cy="49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4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purulentní meningitida</a:t>
                </a:r>
                <a:endParaRPr lang="cs-CZ" sz="24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24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268" name="Rectangle 12"/>
              <p:cNvSpPr>
                <a:spLocks noChangeArrowheads="1"/>
              </p:cNvSpPr>
              <p:nvPr/>
            </p:nvSpPr>
            <p:spPr bwMode="auto">
              <a:xfrm>
                <a:off x="1375" y="0"/>
                <a:ext cx="989" cy="49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64" y="0"/>
              <a:ext cx="981" cy="496"/>
              <a:chOff x="2364" y="0"/>
              <a:chExt cx="981" cy="496"/>
            </a:xfrm>
          </p:grpSpPr>
          <p:sp>
            <p:nvSpPr>
              <p:cNvPr id="480270" name="Rectangle 14"/>
              <p:cNvSpPr>
                <a:spLocks noChangeArrowheads="1"/>
              </p:cNvSpPr>
              <p:nvPr/>
            </p:nvSpPr>
            <p:spPr bwMode="auto">
              <a:xfrm>
                <a:off x="2368" y="4"/>
                <a:ext cx="973" cy="49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4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aseptická meningitida</a:t>
                </a:r>
                <a:endParaRPr lang="cs-CZ" sz="24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20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271" name="Rectangle 15"/>
              <p:cNvSpPr>
                <a:spLocks noChangeArrowheads="1"/>
              </p:cNvSpPr>
              <p:nvPr/>
            </p:nvSpPr>
            <p:spPr bwMode="auto">
              <a:xfrm>
                <a:off x="2364" y="0"/>
                <a:ext cx="981" cy="49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0" y="500"/>
              <a:ext cx="550" cy="476"/>
              <a:chOff x="0" y="500"/>
              <a:chExt cx="550" cy="476"/>
            </a:xfrm>
          </p:grpSpPr>
          <p:sp>
            <p:nvSpPr>
              <p:cNvPr id="480273" name="Rectangle 17"/>
              <p:cNvSpPr>
                <a:spLocks noChangeArrowheads="1"/>
              </p:cNvSpPr>
              <p:nvPr/>
            </p:nvSpPr>
            <p:spPr bwMode="auto">
              <a:xfrm>
                <a:off x="4" y="504"/>
                <a:ext cx="542" cy="47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bu</a:t>
                </a:r>
                <a:r>
                  <a:rPr lang="cs-CZ" sz="2800" b="1">
                    <a:solidFill>
                      <a:srgbClr val="C00000"/>
                    </a:solidFill>
                    <a:latin typeface="+mn-lt"/>
                  </a:rPr>
                  <a:t>ň</a:t>
                </a:r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ky</a:t>
                </a:r>
                <a:endParaRPr lang="cs-CZ" sz="28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/>
                <a:endParaRPr lang="cs-CZ" sz="28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274" name="Rectangle 18"/>
              <p:cNvSpPr>
                <a:spLocks noChangeArrowheads="1"/>
              </p:cNvSpPr>
              <p:nvPr/>
            </p:nvSpPr>
            <p:spPr bwMode="auto">
              <a:xfrm>
                <a:off x="0" y="500"/>
                <a:ext cx="550" cy="47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550" y="500"/>
              <a:ext cx="825" cy="476"/>
              <a:chOff x="550" y="500"/>
              <a:chExt cx="825" cy="476"/>
            </a:xfrm>
          </p:grpSpPr>
          <p:sp>
            <p:nvSpPr>
              <p:cNvPr id="480276" name="Rectangle 20"/>
              <p:cNvSpPr>
                <a:spLocks noChangeArrowheads="1"/>
              </p:cNvSpPr>
              <p:nvPr/>
            </p:nvSpPr>
            <p:spPr bwMode="auto">
              <a:xfrm>
                <a:off x="554" y="504"/>
                <a:ext cx="817" cy="47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0</a:t>
                </a:r>
                <a:r>
                  <a:rPr lang="cs-CZ" sz="2800" b="1">
                    <a:solidFill>
                      <a:srgbClr val="C00000"/>
                    </a:solidFill>
                    <a:latin typeface="+mn-lt"/>
                  </a:rPr>
                  <a:t>–</a:t>
                </a:r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6/μl </a:t>
                </a:r>
                <a:endParaRPr lang="cs-CZ" sz="28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20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277" name="Rectangle 21"/>
              <p:cNvSpPr>
                <a:spLocks noChangeArrowheads="1"/>
              </p:cNvSpPr>
              <p:nvPr/>
            </p:nvSpPr>
            <p:spPr bwMode="auto">
              <a:xfrm>
                <a:off x="550" y="500"/>
                <a:ext cx="825" cy="47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1375" y="500"/>
              <a:ext cx="989" cy="476"/>
              <a:chOff x="1375" y="500"/>
              <a:chExt cx="989" cy="476"/>
            </a:xfrm>
          </p:grpSpPr>
          <p:sp>
            <p:nvSpPr>
              <p:cNvPr id="480279" name="Rectangle 23"/>
              <p:cNvSpPr>
                <a:spLocks noChangeArrowheads="1"/>
              </p:cNvSpPr>
              <p:nvPr/>
            </p:nvSpPr>
            <p:spPr bwMode="auto">
              <a:xfrm>
                <a:off x="1379" y="504"/>
                <a:ext cx="981" cy="47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↑↑↑ (&gt;1000)</a:t>
                </a:r>
                <a:r>
                  <a:rPr lang="cs-CZ" sz="20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 </a:t>
                </a:r>
                <a:endParaRPr lang="cs-CZ" sz="20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20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280" name="Rectangle 24"/>
              <p:cNvSpPr>
                <a:spLocks noChangeArrowheads="1"/>
              </p:cNvSpPr>
              <p:nvPr/>
            </p:nvSpPr>
            <p:spPr bwMode="auto">
              <a:xfrm>
                <a:off x="1375" y="500"/>
                <a:ext cx="989" cy="47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2364" y="500"/>
              <a:ext cx="981" cy="476"/>
              <a:chOff x="2364" y="500"/>
              <a:chExt cx="981" cy="476"/>
            </a:xfrm>
          </p:grpSpPr>
          <p:sp>
            <p:nvSpPr>
              <p:cNvPr id="480282" name="Rectangle 26"/>
              <p:cNvSpPr>
                <a:spLocks noChangeArrowheads="1"/>
              </p:cNvSpPr>
              <p:nvPr/>
            </p:nvSpPr>
            <p:spPr bwMode="auto">
              <a:xfrm>
                <a:off x="2368" y="504"/>
                <a:ext cx="973" cy="47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↑↑(100</a:t>
                </a:r>
                <a:r>
                  <a:rPr lang="cs-CZ" sz="2800" b="1">
                    <a:solidFill>
                      <a:srgbClr val="C00000"/>
                    </a:solidFill>
                    <a:latin typeface="+mn-lt"/>
                  </a:rPr>
                  <a:t>–</a:t>
                </a:r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500)</a:t>
                </a:r>
                <a:endParaRPr lang="cs-CZ" sz="2800" b="1">
                  <a:solidFill>
                    <a:srgbClr val="C00000"/>
                  </a:solidFill>
                  <a:latin typeface="+mn-lt"/>
                </a:endParaRPr>
              </a:p>
              <a:p>
                <a:pPr algn="ctr"/>
                <a:endParaRPr lang="cs-CZ" sz="28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283" name="Rectangle 27"/>
              <p:cNvSpPr>
                <a:spLocks noChangeArrowheads="1"/>
              </p:cNvSpPr>
              <p:nvPr/>
            </p:nvSpPr>
            <p:spPr bwMode="auto">
              <a:xfrm>
                <a:off x="2364" y="500"/>
                <a:ext cx="981" cy="47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0" y="980"/>
              <a:ext cx="550" cy="476"/>
              <a:chOff x="0" y="980"/>
              <a:chExt cx="550" cy="476"/>
            </a:xfrm>
          </p:grpSpPr>
          <p:sp>
            <p:nvSpPr>
              <p:cNvPr id="480285" name="Rectangle 29"/>
              <p:cNvSpPr>
                <a:spLocks noChangeArrowheads="1"/>
              </p:cNvSpPr>
              <p:nvPr/>
            </p:nvSpPr>
            <p:spPr bwMode="auto">
              <a:xfrm>
                <a:off x="4" y="984"/>
                <a:ext cx="542" cy="47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4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proteiny</a:t>
                </a:r>
                <a:endParaRPr lang="cs-CZ" sz="24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20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286" name="Rectangle 30"/>
              <p:cNvSpPr>
                <a:spLocks noChangeArrowheads="1"/>
              </p:cNvSpPr>
              <p:nvPr/>
            </p:nvSpPr>
            <p:spPr bwMode="auto">
              <a:xfrm>
                <a:off x="0" y="980"/>
                <a:ext cx="550" cy="47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550" y="980"/>
              <a:ext cx="825" cy="476"/>
              <a:chOff x="550" y="980"/>
              <a:chExt cx="825" cy="476"/>
            </a:xfrm>
          </p:grpSpPr>
          <p:sp>
            <p:nvSpPr>
              <p:cNvPr id="480288" name="Rectangle 32"/>
              <p:cNvSpPr>
                <a:spLocks noChangeArrowheads="1"/>
              </p:cNvSpPr>
              <p:nvPr/>
            </p:nvSpPr>
            <p:spPr bwMode="auto">
              <a:xfrm>
                <a:off x="554" y="984"/>
                <a:ext cx="817" cy="47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4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20</a:t>
                </a:r>
                <a:r>
                  <a:rPr lang="cs-CZ" sz="2400" b="1">
                    <a:solidFill>
                      <a:srgbClr val="C00000"/>
                    </a:solidFill>
                    <a:latin typeface="+mn-lt"/>
                  </a:rPr>
                  <a:t>–</a:t>
                </a:r>
                <a:r>
                  <a:rPr lang="cs-CZ" sz="24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50 mg/</a:t>
                </a:r>
                <a:r>
                  <a:rPr lang="cs-CZ" sz="2400" b="1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cs-CZ" sz="24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100 ml</a:t>
                </a:r>
                <a:endParaRPr lang="cs-CZ" sz="24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18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289" name="Rectangle 33"/>
              <p:cNvSpPr>
                <a:spLocks noChangeArrowheads="1"/>
              </p:cNvSpPr>
              <p:nvPr/>
            </p:nvSpPr>
            <p:spPr bwMode="auto">
              <a:xfrm>
                <a:off x="550" y="980"/>
                <a:ext cx="825" cy="47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1375" y="980"/>
              <a:ext cx="989" cy="476"/>
              <a:chOff x="1375" y="980"/>
              <a:chExt cx="989" cy="476"/>
            </a:xfrm>
          </p:grpSpPr>
          <p:sp>
            <p:nvSpPr>
              <p:cNvPr id="480291" name="Rectangle 35"/>
              <p:cNvSpPr>
                <a:spLocks noChangeArrowheads="1"/>
              </p:cNvSpPr>
              <p:nvPr/>
            </p:nvSpPr>
            <p:spPr bwMode="auto">
              <a:xfrm>
                <a:off x="1379" y="984"/>
                <a:ext cx="981" cy="47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↑↑ (&gt;100)</a:t>
                </a:r>
                <a:endParaRPr lang="cs-CZ" sz="28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28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292" name="Rectangle 36"/>
              <p:cNvSpPr>
                <a:spLocks noChangeArrowheads="1"/>
              </p:cNvSpPr>
              <p:nvPr/>
            </p:nvSpPr>
            <p:spPr bwMode="auto">
              <a:xfrm>
                <a:off x="1375" y="980"/>
                <a:ext cx="989" cy="47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2364" y="980"/>
              <a:ext cx="981" cy="476"/>
              <a:chOff x="2364" y="980"/>
              <a:chExt cx="981" cy="476"/>
            </a:xfrm>
          </p:grpSpPr>
          <p:sp>
            <p:nvSpPr>
              <p:cNvPr id="480294" name="Rectangle 38"/>
              <p:cNvSpPr>
                <a:spLocks noChangeArrowheads="1"/>
              </p:cNvSpPr>
              <p:nvPr/>
            </p:nvSpPr>
            <p:spPr bwMode="auto">
              <a:xfrm>
                <a:off x="2368" y="984"/>
                <a:ext cx="973" cy="47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↑ (50</a:t>
                </a:r>
                <a:r>
                  <a:rPr lang="cs-CZ" sz="2800" b="1">
                    <a:solidFill>
                      <a:srgbClr val="C00000"/>
                    </a:solidFill>
                    <a:latin typeface="+mn-lt"/>
                  </a:rPr>
                  <a:t>–</a:t>
                </a:r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100)</a:t>
                </a:r>
                <a:endParaRPr lang="cs-CZ" sz="28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28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295" name="Rectangle 39"/>
              <p:cNvSpPr>
                <a:spLocks noChangeArrowheads="1"/>
              </p:cNvSpPr>
              <p:nvPr/>
            </p:nvSpPr>
            <p:spPr bwMode="auto">
              <a:xfrm>
                <a:off x="2364" y="980"/>
                <a:ext cx="981" cy="47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0" y="1460"/>
              <a:ext cx="550" cy="476"/>
              <a:chOff x="0" y="1460"/>
              <a:chExt cx="550" cy="476"/>
            </a:xfrm>
          </p:grpSpPr>
          <p:sp>
            <p:nvSpPr>
              <p:cNvPr id="480297" name="Rectangle 41"/>
              <p:cNvSpPr>
                <a:spLocks noChangeArrowheads="1"/>
              </p:cNvSpPr>
              <p:nvPr/>
            </p:nvSpPr>
            <p:spPr bwMode="auto">
              <a:xfrm>
                <a:off x="4" y="1464"/>
                <a:ext cx="542" cy="47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4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glukóza</a:t>
                </a:r>
                <a:endParaRPr lang="cs-CZ" sz="24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20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298" name="Rectangle 42"/>
              <p:cNvSpPr>
                <a:spLocks noChangeArrowheads="1"/>
              </p:cNvSpPr>
              <p:nvPr/>
            </p:nvSpPr>
            <p:spPr bwMode="auto">
              <a:xfrm>
                <a:off x="0" y="1460"/>
                <a:ext cx="550" cy="47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16" name="Group 43"/>
            <p:cNvGrpSpPr>
              <a:grpSpLocks/>
            </p:cNvGrpSpPr>
            <p:nvPr/>
          </p:nvGrpSpPr>
          <p:grpSpPr bwMode="auto">
            <a:xfrm>
              <a:off x="550" y="1460"/>
              <a:ext cx="825" cy="476"/>
              <a:chOff x="550" y="1460"/>
              <a:chExt cx="825" cy="476"/>
            </a:xfrm>
          </p:grpSpPr>
          <p:sp>
            <p:nvSpPr>
              <p:cNvPr id="480300" name="Rectangle 44"/>
              <p:cNvSpPr>
                <a:spLocks noChangeArrowheads="1"/>
              </p:cNvSpPr>
              <p:nvPr/>
            </p:nvSpPr>
            <p:spPr bwMode="auto">
              <a:xfrm>
                <a:off x="554" y="1464"/>
                <a:ext cx="817" cy="47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4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40</a:t>
                </a:r>
                <a:r>
                  <a:rPr lang="cs-CZ" sz="2400" b="1">
                    <a:solidFill>
                      <a:srgbClr val="C00000"/>
                    </a:solidFill>
                    <a:latin typeface="+mn-lt"/>
                  </a:rPr>
                  <a:t>–</a:t>
                </a:r>
                <a:r>
                  <a:rPr lang="cs-CZ" sz="24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80 mg/</a:t>
                </a:r>
                <a:r>
                  <a:rPr lang="cs-CZ" sz="2400" b="1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cs-CZ" sz="24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100 ml</a:t>
                </a:r>
                <a:r>
                  <a:rPr lang="cs-CZ" sz="1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 </a:t>
                </a:r>
                <a:endParaRPr lang="cs-CZ" sz="18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18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301" name="Rectangle 45"/>
              <p:cNvSpPr>
                <a:spLocks noChangeArrowheads="1"/>
              </p:cNvSpPr>
              <p:nvPr/>
            </p:nvSpPr>
            <p:spPr bwMode="auto">
              <a:xfrm>
                <a:off x="550" y="1460"/>
                <a:ext cx="825" cy="47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17" name="Group 46"/>
            <p:cNvGrpSpPr>
              <a:grpSpLocks/>
            </p:cNvGrpSpPr>
            <p:nvPr/>
          </p:nvGrpSpPr>
          <p:grpSpPr bwMode="auto">
            <a:xfrm>
              <a:off x="1375" y="1460"/>
              <a:ext cx="989" cy="476"/>
              <a:chOff x="1375" y="1460"/>
              <a:chExt cx="989" cy="476"/>
            </a:xfrm>
          </p:grpSpPr>
          <p:sp>
            <p:nvSpPr>
              <p:cNvPr id="480303" name="Rectangle 47"/>
              <p:cNvSpPr>
                <a:spLocks noChangeArrowheads="1"/>
              </p:cNvSpPr>
              <p:nvPr/>
            </p:nvSpPr>
            <p:spPr bwMode="auto">
              <a:xfrm>
                <a:off x="1379" y="1464"/>
                <a:ext cx="981" cy="47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↓ (&lt;30) </a:t>
                </a:r>
                <a:endParaRPr lang="cs-CZ" sz="28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28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304" name="Rectangle 48"/>
              <p:cNvSpPr>
                <a:spLocks noChangeArrowheads="1"/>
              </p:cNvSpPr>
              <p:nvPr/>
            </p:nvSpPr>
            <p:spPr bwMode="auto">
              <a:xfrm>
                <a:off x="1375" y="1460"/>
                <a:ext cx="989" cy="47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2364" y="1460"/>
              <a:ext cx="981" cy="476"/>
              <a:chOff x="2364" y="1460"/>
              <a:chExt cx="981" cy="476"/>
            </a:xfrm>
          </p:grpSpPr>
          <p:sp>
            <p:nvSpPr>
              <p:cNvPr id="480306" name="Rectangle 50"/>
              <p:cNvSpPr>
                <a:spLocks noChangeArrowheads="1"/>
              </p:cNvSpPr>
              <p:nvPr/>
            </p:nvSpPr>
            <p:spPr bwMode="auto">
              <a:xfrm>
                <a:off x="2368" y="1464"/>
                <a:ext cx="973" cy="47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~ (30</a:t>
                </a:r>
                <a:r>
                  <a:rPr lang="cs-CZ" sz="2800" b="1">
                    <a:solidFill>
                      <a:srgbClr val="C00000"/>
                    </a:solidFill>
                    <a:latin typeface="+mn-lt"/>
                  </a:rPr>
                  <a:t>–4</a:t>
                </a:r>
                <a:r>
                  <a:rPr lang="cs-CZ" sz="2800" b="1">
                    <a:solidFill>
                      <a:srgbClr val="C00000"/>
                    </a:solidFill>
                    <a:latin typeface="+mn-lt"/>
                    <a:cs typeface="Arial" charset="0"/>
                  </a:rPr>
                  <a:t>0)</a:t>
                </a:r>
                <a:endParaRPr lang="cs-CZ" sz="280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 eaLnBrk="0" hangingPunct="0"/>
                <a:endParaRPr lang="cs-CZ" sz="28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80307" name="Rectangle 51"/>
              <p:cNvSpPr>
                <a:spLocks noChangeArrowheads="1"/>
              </p:cNvSpPr>
              <p:nvPr/>
            </p:nvSpPr>
            <p:spPr bwMode="auto">
              <a:xfrm>
                <a:off x="2364" y="1460"/>
                <a:ext cx="981" cy="476"/>
              </a:xfrm>
              <a:prstGeom prst="rect">
                <a:avLst/>
              </a:prstGeom>
              <a:noFill/>
              <a:ln w="50800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cs-CZ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20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848600" cy="16002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Bakteriologická diagnostika purulentních meningitid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676456" cy="5076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Vzorek:</a:t>
            </a:r>
            <a:r>
              <a:rPr lang="cs-CZ" sz="3200" noProof="0" dirty="0">
                <a:effectLst/>
                <a:latin typeface="+mn-lt"/>
              </a:rPr>
              <a:t> Mozkomíšní mok (Při odběru měřit tlak likvoru a prohlédnout jeho vzhled!)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Po přijetí do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laboratoře – co lze provést ihned</a:t>
            </a:r>
            <a:endParaRPr lang="cs-CZ" sz="3200" b="1" noProof="0" dirty="0">
              <a:solidFill>
                <a:schemeClr val="tx2"/>
              </a:solidFill>
              <a:effectLst/>
              <a:latin typeface="+mn-lt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accent1"/>
                </a:solidFill>
                <a:effectLst/>
                <a:latin typeface="+mn-lt"/>
              </a:rPr>
              <a:t>mikroskopie </a:t>
            </a:r>
            <a:r>
              <a:rPr lang="cs-CZ" sz="2800" noProof="0" dirty="0">
                <a:effectLst/>
                <a:latin typeface="+mn-lt"/>
              </a:rPr>
              <a:t>(hledají se leukocyty a bakterie)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accent1"/>
                </a:solidFill>
                <a:effectLst/>
                <a:latin typeface="+mn-lt"/>
              </a:rPr>
              <a:t>přímý průkaz antigenu</a:t>
            </a:r>
            <a:r>
              <a:rPr lang="cs-CZ" sz="2800" noProof="0" dirty="0">
                <a:effectLst/>
                <a:latin typeface="+mn-lt"/>
              </a:rPr>
              <a:t> ve vzorku likvoru</a:t>
            </a:r>
          </a:p>
          <a:p>
            <a:pPr lvl="1">
              <a:spcBef>
                <a:spcPts val="0"/>
              </a:spcBef>
            </a:pPr>
            <a:r>
              <a:rPr lang="cs-CZ" sz="2800" b="1" noProof="0" dirty="0" smtClean="0">
                <a:solidFill>
                  <a:schemeClr val="accent1"/>
                </a:solidFill>
                <a:effectLst/>
                <a:latin typeface="+mn-lt"/>
              </a:rPr>
              <a:t>průkaz pomocí PCR</a:t>
            </a:r>
            <a:r>
              <a:rPr lang="cs-CZ" sz="2800" noProof="0" dirty="0" smtClean="0">
                <a:effectLst/>
                <a:latin typeface="+mn-lt"/>
              </a:rPr>
              <a:t> ve vzorku likvoru, je-li k dispozici</a:t>
            </a:r>
          </a:p>
          <a:p>
            <a:pPr>
              <a:spcBef>
                <a:spcPts val="0"/>
              </a:spcBef>
            </a:pPr>
            <a:r>
              <a:rPr lang="cs-CZ" sz="3200" b="1" dirty="0">
                <a:solidFill>
                  <a:schemeClr val="tx2"/>
                </a:solidFill>
              </a:rPr>
              <a:t>Další metody – co trvá delší dobu</a:t>
            </a:r>
          </a:p>
          <a:p>
            <a:pPr lvl="1">
              <a:spcBef>
                <a:spcPts val="0"/>
              </a:spcBef>
            </a:pPr>
            <a:r>
              <a:rPr lang="cs-CZ" sz="2800" b="1" noProof="0" dirty="0" smtClean="0">
                <a:solidFill>
                  <a:schemeClr val="accent1"/>
                </a:solidFill>
                <a:effectLst/>
                <a:latin typeface="+mn-lt"/>
              </a:rPr>
              <a:t>kultivace:</a:t>
            </a:r>
            <a:r>
              <a:rPr lang="cs-CZ" sz="2800" noProof="0" dirty="0" smtClean="0">
                <a:effectLst/>
                <a:latin typeface="+mn-lt"/>
              </a:rPr>
              <a:t> obohacené půdy (čokoládový agar)</a:t>
            </a:r>
          </a:p>
          <a:p>
            <a:pPr lvl="1">
              <a:spcBef>
                <a:spcPts val="0"/>
              </a:spcBef>
            </a:pPr>
            <a:r>
              <a:rPr lang="cs-CZ" sz="2800" noProof="0" dirty="0" smtClean="0">
                <a:effectLst/>
                <a:latin typeface="+mn-lt"/>
              </a:rPr>
              <a:t>Identifikace kmenů, u meningokoků až na úroveň séroskupiny kvůli očkování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cs-CZ" sz="3200" noProof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24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83661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Léčba purulentních </a:t>
            </a:r>
            <a:r>
              <a:rPr lang="cs-CZ" sz="4400" noProof="0" dirty="0" smtClean="0">
                <a:effectLst/>
                <a:latin typeface="+mn-lt"/>
              </a:rPr>
              <a:t>meningitid I</a:t>
            </a:r>
            <a:endParaRPr lang="cs-CZ" sz="4400" noProof="0" dirty="0">
              <a:effectLst/>
              <a:latin typeface="+mn-lt"/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836613"/>
            <a:ext cx="8358246" cy="602138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600" noProof="0" dirty="0">
                <a:effectLst/>
              </a:rPr>
              <a:t>vytvoření </a:t>
            </a:r>
            <a:r>
              <a:rPr lang="cs-CZ" sz="3600" b="1" noProof="0" dirty="0">
                <a:solidFill>
                  <a:schemeClr val="tx2"/>
                </a:solidFill>
                <a:effectLst/>
              </a:rPr>
              <a:t>žilního vstupu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600" noProof="0" dirty="0">
                <a:effectLst/>
              </a:rPr>
              <a:t>udržení </a:t>
            </a:r>
            <a:r>
              <a:rPr lang="cs-CZ" sz="3600" b="1" noProof="0" dirty="0">
                <a:solidFill>
                  <a:schemeClr val="tx2"/>
                </a:solidFill>
                <a:effectLst/>
              </a:rPr>
              <a:t>dýchacích cest</a:t>
            </a:r>
            <a:r>
              <a:rPr lang="cs-CZ" sz="3600" noProof="0" dirty="0">
                <a:effectLst/>
              </a:rPr>
              <a:t> (laryngeální maska, intubace, kyslík, umělá plicní ventilace)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600" noProof="0" dirty="0">
                <a:effectLst/>
              </a:rPr>
              <a:t>léky proti </a:t>
            </a:r>
            <a:r>
              <a:rPr lang="cs-CZ" sz="3600" b="1" noProof="0" dirty="0">
                <a:solidFill>
                  <a:schemeClr val="tx2"/>
                </a:solidFill>
                <a:effectLst/>
              </a:rPr>
              <a:t>otoku</a:t>
            </a:r>
            <a:r>
              <a:rPr lang="cs-CZ" sz="3600" noProof="0" dirty="0">
                <a:effectLst/>
              </a:rPr>
              <a:t> (manitol)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600" noProof="0" dirty="0">
                <a:effectLst/>
              </a:rPr>
              <a:t>rychlý a šetrný </a:t>
            </a:r>
            <a:r>
              <a:rPr lang="cs-CZ" sz="3600" b="1" noProof="0" dirty="0">
                <a:solidFill>
                  <a:schemeClr val="tx2"/>
                </a:solidFill>
                <a:effectLst/>
              </a:rPr>
              <a:t>transport do nemocnice</a:t>
            </a:r>
            <a:r>
              <a:rPr lang="cs-CZ" sz="3600" noProof="0" dirty="0">
                <a:effectLst/>
              </a:rPr>
              <a:t> (JIP)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600" b="1" dirty="0">
                <a:solidFill>
                  <a:schemeClr val="tx2"/>
                </a:solidFill>
              </a:rPr>
              <a:t>antibiotika</a:t>
            </a:r>
            <a:r>
              <a:rPr lang="cs-CZ" sz="3600" noProof="0" dirty="0" smtClean="0">
                <a:effectLst/>
              </a:rPr>
              <a:t> – podle předběžné informace o původci, nejčastěji cefalosporiny III. generace</a:t>
            </a:r>
            <a:endParaRPr lang="cs-CZ" sz="3600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095461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83661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Léčba purulentních </a:t>
            </a:r>
            <a:r>
              <a:rPr lang="cs-CZ" sz="4400" noProof="0" dirty="0" smtClean="0">
                <a:effectLst/>
                <a:latin typeface="+mn-lt"/>
              </a:rPr>
              <a:t>meningitid II</a:t>
            </a:r>
            <a:endParaRPr lang="cs-CZ" sz="4400" noProof="0" dirty="0">
              <a:effectLst/>
              <a:latin typeface="+mn-lt"/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836613"/>
            <a:ext cx="8358246" cy="602138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600" noProof="0" dirty="0" smtClean="0">
                <a:effectLst/>
                <a:latin typeface="+mn-lt"/>
              </a:rPr>
              <a:t>snížení </a:t>
            </a:r>
            <a:r>
              <a:rPr lang="cs-CZ" sz="3600" b="1" noProof="0" dirty="0">
                <a:solidFill>
                  <a:schemeClr val="tx2"/>
                </a:solidFill>
                <a:effectLst/>
                <a:latin typeface="+mn-lt"/>
              </a:rPr>
              <a:t>nitrolebního tlaku</a:t>
            </a:r>
            <a:r>
              <a:rPr lang="cs-CZ" sz="3600" noProof="0" dirty="0">
                <a:effectLst/>
                <a:latin typeface="+mn-lt"/>
              </a:rPr>
              <a:t> (ICP) agresivní léčbou – řízená hypokapnie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600" b="1" noProof="0" dirty="0">
                <a:solidFill>
                  <a:schemeClr val="tx2"/>
                </a:solidFill>
                <a:effectLst/>
                <a:latin typeface="+mn-lt"/>
              </a:rPr>
              <a:t>kortikosteroidy</a:t>
            </a:r>
            <a:r>
              <a:rPr lang="cs-CZ" sz="3600" noProof="0" dirty="0">
                <a:effectLst/>
                <a:latin typeface="+mn-lt"/>
              </a:rPr>
              <a:t> (dexamethason) – významně snižují postižení sluchu u meningitidy vyvolané </a:t>
            </a:r>
            <a:r>
              <a:rPr lang="cs-CZ" sz="3600" i="1" noProof="0" dirty="0">
                <a:effectLst/>
                <a:latin typeface="+mn-lt"/>
              </a:rPr>
              <a:t>Haemophilus influenzae</a:t>
            </a:r>
            <a:r>
              <a:rPr lang="cs-CZ" sz="3600" noProof="0" dirty="0">
                <a:effectLst/>
                <a:latin typeface="+mn-lt"/>
              </a:rPr>
              <a:t> typ b u dětí a rovněž letalitu u pneumokokové meningitidy dospělých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600" b="1" noProof="0" dirty="0">
                <a:solidFill>
                  <a:schemeClr val="tx2"/>
                </a:solidFill>
                <a:effectLst/>
                <a:latin typeface="+mn-lt"/>
              </a:rPr>
              <a:t>Antikoagulační preparáty</a:t>
            </a:r>
            <a:r>
              <a:rPr lang="cs-CZ" sz="3600" noProof="0" dirty="0">
                <a:effectLst/>
                <a:latin typeface="+mn-lt"/>
              </a:rPr>
              <a:t> proti DIK (diseminované intravaskulární koagulaci)</a:t>
            </a:r>
          </a:p>
        </p:txBody>
      </p:sp>
    </p:spTree>
    <p:extLst>
      <p:ext uri="{BB962C8B-B14F-4D97-AF65-F5344CB8AC3E}">
        <p14:creationId xmlns:p14="http://schemas.microsoft.com/office/powerpoint/2010/main" val="217608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5699" y="188640"/>
            <a:ext cx="7232848" cy="76470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Infekce povrchových částí oka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66800"/>
            <a:ext cx="8208912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Infekce </a:t>
            </a:r>
            <a:r>
              <a:rPr lang="cs-CZ" sz="2800" b="1" dirty="0">
                <a:solidFill>
                  <a:schemeClr val="tx2"/>
                </a:solidFill>
              </a:rPr>
              <a:t>spojivky</a:t>
            </a:r>
            <a:r>
              <a:rPr lang="cs-CZ" sz="2800" dirty="0"/>
              <a:t> mohou způsobovat kožní bakterie, zejména zlaté stafylokoky, a také bakterie z horních dýchacích cest, především při rýmě (při smrkání a utírání nosu). Zde je nutno pečlivě odlišit skutečnou infekci od pouhé kolonizace bakteriemi přecházejícími z kůže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Infekce </a:t>
            </a:r>
            <a:r>
              <a:rPr lang="cs-CZ" sz="2800" b="1" dirty="0">
                <a:solidFill>
                  <a:schemeClr val="tx2"/>
                </a:solidFill>
              </a:rPr>
              <a:t>rohovky</a:t>
            </a:r>
            <a:r>
              <a:rPr lang="cs-CZ" sz="2800" dirty="0"/>
              <a:t> mohou způsobovat různé mikroby, např. pseudomonády, nebo také </a:t>
            </a:r>
            <a:r>
              <a:rPr lang="cs-CZ" sz="2800" dirty="0" err="1"/>
              <a:t>herpesviry</a:t>
            </a:r>
            <a:r>
              <a:rPr lang="cs-CZ" sz="2800" dirty="0"/>
              <a:t> (HSV1 a 2, VZV). Vzácná je infekce způsobená prvokem – měňavkou </a:t>
            </a:r>
            <a:r>
              <a:rPr lang="cs-CZ" sz="2800" dirty="0" err="1"/>
              <a:t>akantamébou</a:t>
            </a:r>
            <a:r>
              <a:rPr lang="cs-CZ" sz="2800" dirty="0"/>
              <a:t>. Týká se osob používajících kontaktní čočky.</a:t>
            </a:r>
            <a:endParaRPr lang="cs-CZ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0035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493895" cy="98072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 smtClean="0">
                <a:effectLst/>
                <a:latin typeface="+mn-lt"/>
              </a:rPr>
              <a:t>Specifická prevence – očkování</a:t>
            </a:r>
            <a:endParaRPr lang="cs-CZ" sz="4400" noProof="0" dirty="0">
              <a:effectLst/>
              <a:latin typeface="+mn-lt"/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071547"/>
            <a:ext cx="8321703" cy="510065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Meningokok </a:t>
            </a:r>
            <a:r>
              <a:rPr lang="cs-CZ" sz="2800" noProof="0" dirty="0" smtClean="0">
                <a:effectLst/>
                <a:latin typeface="+mn-lt"/>
              </a:rPr>
              <a:t>– proti seroskupině B je potřeba očkovat zvlášť, očkování bývá méně účinné; proti ostatním seroskupinám lze dohromady (A + C + Y + W135), nebo jen proti některým </a:t>
            </a:r>
            <a:endParaRPr lang="cs-CZ" sz="2800" noProof="0" dirty="0">
              <a:effectLst/>
              <a:latin typeface="+mn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Pneumokok</a:t>
            </a:r>
            <a:r>
              <a:rPr lang="cs-CZ" sz="2800" noProof="0" dirty="0" smtClean="0">
                <a:effectLst/>
                <a:latin typeface="+mn-lt"/>
              </a:rPr>
              <a:t> – u dětí je hrazeno pojišťovnou, stejně tak u rizikových skupin dospělých</a:t>
            </a:r>
            <a:endParaRPr lang="cs-CZ" sz="2800" noProof="0" dirty="0">
              <a:effectLst/>
              <a:latin typeface="+mn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Hemofil</a:t>
            </a:r>
            <a:r>
              <a:rPr lang="cs-CZ" sz="2800" noProof="0" dirty="0" smtClean="0">
                <a:effectLst/>
                <a:latin typeface="+mn-lt"/>
              </a:rPr>
              <a:t> – očkování je součástí pravidelného očkování (je obsaženo v hexavakcíně</a:t>
            </a:r>
            <a:endParaRPr lang="cs-CZ" sz="2800" noProof="0" dirty="0">
              <a:effectLst/>
              <a:latin typeface="+mn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800" i="1" dirty="0" smtClean="0">
                <a:solidFill>
                  <a:srgbClr val="C00000"/>
                </a:solidFill>
              </a:rPr>
              <a:t>Předcházení infekcím novorozenců se děje pomocí screeningu matek na S. agalactiae v průběhu těhotenství.</a:t>
            </a:r>
            <a:endParaRPr lang="cs-CZ" sz="2800" i="1" noProof="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6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0214" y="0"/>
            <a:ext cx="8686800" cy="9144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Ochrana před profesionální nákazou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071546"/>
            <a:ext cx="6858048" cy="378621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kapénková infekce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ústenka + rukavice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antibiotika kontaktům včetně zdravotníků: V-PNC na 7 dní (epidemiologické hlášení)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očkování?</a:t>
            </a:r>
          </a:p>
        </p:txBody>
      </p:sp>
    </p:spTree>
    <p:extLst>
      <p:ext uri="{BB962C8B-B14F-4D97-AF65-F5344CB8AC3E}">
        <p14:creationId xmlns:p14="http://schemas.microsoft.com/office/powerpoint/2010/main" val="177417707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19697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Ostatní nevirové </a:t>
            </a:r>
            <a:r>
              <a:rPr lang="cs-CZ" sz="4400" noProof="0" dirty="0" smtClean="0">
                <a:effectLst/>
                <a:latin typeface="+mn-lt"/>
              </a:rPr>
              <a:t>neuroinfekce:</a:t>
            </a:r>
            <a:br>
              <a:rPr lang="cs-CZ" sz="4400" noProof="0" dirty="0" smtClean="0">
                <a:effectLst/>
                <a:latin typeface="+mn-lt"/>
              </a:rPr>
            </a:br>
            <a:r>
              <a:rPr lang="cs-CZ" sz="2800" noProof="0" dirty="0" smtClean="0">
                <a:effectLst/>
                <a:latin typeface="+mn-lt"/>
              </a:rPr>
              <a:t>mohou </a:t>
            </a:r>
            <a:r>
              <a:rPr lang="cs-CZ" sz="2800" noProof="0" dirty="0">
                <a:effectLst/>
                <a:latin typeface="+mn-lt"/>
              </a:rPr>
              <a:t>být také invazivní, ale neohrožují akutně život</a:t>
            </a:r>
            <a:endParaRPr lang="cs-CZ" sz="4000" noProof="0" dirty="0">
              <a:effectLst/>
              <a:latin typeface="+mn-lt"/>
            </a:endParaRPr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268413"/>
            <a:ext cx="8429652" cy="57975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Chronické meningitidy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Mnohem vzácnější než akutní, původcem může být </a:t>
            </a:r>
            <a:r>
              <a:rPr lang="cs-CZ" sz="2800" i="1" noProof="0" dirty="0">
                <a:effectLst/>
                <a:latin typeface="+mn-lt"/>
              </a:rPr>
              <a:t>Mycobacterium tuberculosis</a:t>
            </a:r>
            <a:r>
              <a:rPr lang="cs-CZ" sz="2800" noProof="0" dirty="0">
                <a:effectLst/>
                <a:latin typeface="+mn-lt"/>
              </a:rPr>
              <a:t> </a:t>
            </a:r>
            <a:r>
              <a:rPr lang="cs-CZ" sz="2400" noProof="0" dirty="0">
                <a:effectLst/>
                <a:latin typeface="+mn-lt"/>
              </a:rPr>
              <a:t>(meningitis basilaris)</a:t>
            </a:r>
            <a:r>
              <a:rPr lang="cs-CZ" sz="2800" noProof="0" dirty="0">
                <a:effectLst/>
                <a:latin typeface="+mn-lt"/>
              </a:rPr>
              <a:t>, případně houby – aspergily, </a:t>
            </a:r>
            <a:r>
              <a:rPr lang="cs-CZ" sz="2800" i="1" noProof="0" dirty="0">
                <a:effectLst/>
                <a:latin typeface="+mn-lt"/>
              </a:rPr>
              <a:t>Cryptococcus neoformans</a:t>
            </a:r>
            <a:r>
              <a:rPr lang="cs-CZ" sz="2800" noProof="0" dirty="0">
                <a:effectLst/>
                <a:latin typeface="+mn-lt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Mozkové abscesy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U akutních:</a:t>
            </a:r>
            <a:r>
              <a:rPr lang="cs-CZ" sz="2800" noProof="0" dirty="0">
                <a:effectLst/>
                <a:latin typeface="+mn-lt"/>
              </a:rPr>
              <a:t> smíšená anaerobní a aerobní flóra – stafylokoky a streptokoky.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U chronických:</a:t>
            </a:r>
            <a:r>
              <a:rPr lang="cs-CZ" sz="2800" noProof="0" dirty="0">
                <a:effectLst/>
                <a:latin typeface="+mn-lt"/>
              </a:rPr>
              <a:t> </a:t>
            </a:r>
            <a:r>
              <a:rPr lang="cs-CZ" sz="2800" i="1" noProof="0" dirty="0">
                <a:effectLst/>
                <a:latin typeface="+mn-lt"/>
              </a:rPr>
              <a:t>Mycobacterium tuberculosis</a:t>
            </a:r>
            <a:r>
              <a:rPr lang="cs-CZ" sz="2800" noProof="0" dirty="0">
                <a:effectLst/>
                <a:latin typeface="+mn-lt"/>
              </a:rPr>
              <a:t>, nokardie, houby, někteří paraziti (boubele).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Spirochetální infekce</a:t>
            </a:r>
            <a:r>
              <a:rPr lang="cs-CZ" sz="2800" noProof="0" dirty="0">
                <a:effectLst/>
                <a:latin typeface="+mn-lt"/>
              </a:rPr>
              <a:t> (borrelióza, neurolues) jsou průběhem více podobné virovým</a:t>
            </a:r>
          </a:p>
        </p:txBody>
      </p:sp>
    </p:spTree>
    <p:extLst>
      <p:ext uri="{BB962C8B-B14F-4D97-AF65-F5344CB8AC3E}">
        <p14:creationId xmlns:p14="http://schemas.microsoft.com/office/powerpoint/2010/main" val="23420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391400" cy="9144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Borreliové neuroinfekce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7848600" cy="5715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noProof="0" dirty="0">
                <a:effectLst/>
                <a:latin typeface="+mn-lt"/>
              </a:rPr>
              <a:t>Borrelie jsou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spirochety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Charakter infekcí CNS</a:t>
            </a:r>
            <a:r>
              <a:rPr lang="cs-CZ" sz="3200" noProof="0" dirty="0">
                <a:effectLst/>
                <a:latin typeface="+mn-lt"/>
              </a:rPr>
              <a:t> blízký spíše virovým infekcím než bakteriálním.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b="1" i="1" noProof="0" dirty="0">
                <a:solidFill>
                  <a:schemeClr val="tx2"/>
                </a:solidFill>
                <a:effectLst/>
                <a:latin typeface="+mn-lt"/>
              </a:rPr>
              <a:t>Borrelia burgdorferi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 sensu lato</a:t>
            </a:r>
            <a:r>
              <a:rPr lang="cs-CZ" sz="3200" noProof="0" dirty="0">
                <a:effectLst/>
                <a:latin typeface="+mn-lt"/>
              </a:rPr>
              <a:t> = druh „v</a:t>
            </a:r>
            <a:r>
              <a:rPr lang="cs-CZ" sz="3200" noProof="0" dirty="0">
                <a:solidFill>
                  <a:schemeClr val="bg1"/>
                </a:solidFill>
                <a:effectLst/>
                <a:latin typeface="+mn-lt"/>
              </a:rPr>
              <a:t>.</a:t>
            </a:r>
            <a:r>
              <a:rPr lang="cs-CZ" sz="3200" noProof="0" dirty="0">
                <a:effectLst/>
                <a:latin typeface="+mn-lt"/>
              </a:rPr>
              <a:t>širším slova smyslu“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noProof="0" dirty="0">
                <a:effectLst/>
                <a:latin typeface="+mn-lt"/>
              </a:rPr>
              <a:t>Zahrnuje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několik klíšťaty přenášených druhů v užším slova smyslu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Nejdůležitější:</a:t>
            </a:r>
            <a:r>
              <a:rPr lang="cs-CZ" sz="3200" noProof="0" dirty="0">
                <a:effectLst/>
                <a:latin typeface="+mn-lt"/>
              </a:rPr>
              <a:t> </a:t>
            </a:r>
            <a:r>
              <a:rPr lang="cs-CZ" sz="3200" i="1" noProof="0" dirty="0">
                <a:effectLst/>
                <a:latin typeface="+mn-lt"/>
              </a:rPr>
              <a:t>Borrelia burgdorferi</a:t>
            </a:r>
            <a:r>
              <a:rPr lang="cs-CZ" sz="3200" noProof="0" dirty="0">
                <a:effectLst/>
                <a:latin typeface="+mn-lt"/>
              </a:rPr>
              <a:t> sensu stricto, </a:t>
            </a:r>
            <a:r>
              <a:rPr lang="cs-CZ" sz="3200" i="1" noProof="0" dirty="0">
                <a:effectLst/>
                <a:latin typeface="+mn-lt"/>
              </a:rPr>
              <a:t>B. garinii</a:t>
            </a:r>
            <a:r>
              <a:rPr lang="cs-CZ" sz="3200" noProof="0" dirty="0">
                <a:effectLst/>
                <a:latin typeface="+mn-lt"/>
              </a:rPr>
              <a:t> a  </a:t>
            </a:r>
            <a:r>
              <a:rPr lang="cs-CZ" sz="3200" i="1" noProof="0" dirty="0">
                <a:effectLst/>
                <a:latin typeface="+mn-lt"/>
              </a:rPr>
              <a:t>B. afzelii</a:t>
            </a:r>
            <a:r>
              <a:rPr lang="cs-CZ" sz="3200" noProof="0" dirty="0">
                <a:effectLst/>
                <a:latin typeface="+mn-lt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noProof="0" dirty="0">
                <a:effectLst/>
                <a:latin typeface="+mn-lt"/>
              </a:rPr>
              <a:t>U nás se vyskytuje hlavně druhá a třetí z</a:t>
            </a:r>
            <a:r>
              <a:rPr lang="cs-CZ" sz="3200" noProof="0" dirty="0">
                <a:solidFill>
                  <a:schemeClr val="bg1"/>
                </a:solidFill>
                <a:effectLst/>
                <a:latin typeface="+mn-lt"/>
              </a:rPr>
              <a:t>.</a:t>
            </a:r>
            <a:r>
              <a:rPr lang="cs-CZ" sz="3200" noProof="0" dirty="0">
                <a:effectLst/>
                <a:latin typeface="+mn-lt"/>
              </a:rPr>
              <a:t>nich</a:t>
            </a:r>
          </a:p>
        </p:txBody>
      </p:sp>
    </p:spTree>
    <p:extLst>
      <p:ext uri="{BB962C8B-B14F-4D97-AF65-F5344CB8AC3E}">
        <p14:creationId xmlns:p14="http://schemas.microsoft.com/office/powerpoint/2010/main" val="18495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6934200" cy="9144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Diagnostika borreliózy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7848600" cy="5715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Přímá diagnostika – málo používaná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mikroskopie z krve pomocí zástinové či fluorescenční mikroskopie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kultivace tak obtížná, že se nepoužívá.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rozvíjejí se genetické metody.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b="1" i="1" noProof="0" dirty="0">
                <a:solidFill>
                  <a:schemeClr val="tx2"/>
                </a:solidFill>
                <a:effectLst/>
                <a:latin typeface="+mn-lt"/>
              </a:rPr>
              <a:t>Základem je ale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Nepřímý průkaz – serologie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nepřímá imunofluorescence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různé varianty metody ELISA a Western blottingu.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nelze tak docela spoléhat na IgG a IgM protilátky</a:t>
            </a:r>
          </a:p>
        </p:txBody>
      </p:sp>
    </p:spTree>
    <p:extLst>
      <p:ext uri="{BB962C8B-B14F-4D97-AF65-F5344CB8AC3E}">
        <p14:creationId xmlns:p14="http://schemas.microsoft.com/office/powerpoint/2010/main" val="25274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5867400" cy="8826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Léčba borreliózy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357298"/>
            <a:ext cx="7929618" cy="4857784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  <a:cs typeface="Arial" charset="0"/>
              </a:rPr>
              <a:t>Zde je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  <a:cs typeface="Arial" charset="0"/>
              </a:rPr>
              <a:t>rozdíl oproti virovým neuroinfekcím:</a:t>
            </a:r>
            <a:r>
              <a:rPr lang="cs-CZ" sz="2800" noProof="0" dirty="0">
                <a:effectLst/>
                <a:latin typeface="+mn-lt"/>
                <a:cs typeface="Arial" charset="0"/>
              </a:rPr>
              <a:t> dají se používat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  <a:cs typeface="Arial" charset="0"/>
              </a:rPr>
              <a:t>antibiotika</a:t>
            </a:r>
            <a:r>
              <a:rPr lang="cs-CZ" sz="2800" noProof="0" dirty="0">
                <a:effectLst/>
                <a:latin typeface="+mn-lt"/>
                <a:cs typeface="Arial" charset="0"/>
              </a:rPr>
              <a:t> </a:t>
            </a:r>
            <a:endParaRPr lang="cs-CZ" sz="2800" noProof="0" dirty="0" smtClean="0">
              <a:effectLst/>
              <a:latin typeface="+mn-lt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cs-CZ" sz="2800" noProof="0" dirty="0" smtClean="0">
                <a:effectLst/>
                <a:latin typeface="+mn-lt"/>
              </a:rPr>
              <a:t>V </a:t>
            </a:r>
            <a:r>
              <a:rPr lang="cs-CZ" sz="2800" noProof="0" dirty="0">
                <a:effectLst/>
                <a:latin typeface="+mn-lt"/>
              </a:rPr>
              <a:t>prvním </a:t>
            </a:r>
            <a:r>
              <a:rPr lang="cs-CZ" sz="2800" noProof="0" dirty="0" smtClean="0">
                <a:effectLst/>
                <a:latin typeface="+mn-lt"/>
              </a:rPr>
              <a:t>stádiu, tj. dokud ještě nedojde k infekci CNS, se dá použít </a:t>
            </a:r>
            <a:r>
              <a:rPr lang="cs-CZ" sz="2800" b="1" noProof="0" dirty="0">
                <a:solidFill>
                  <a:srgbClr val="C00000"/>
                </a:solidFill>
                <a:effectLst/>
                <a:latin typeface="+mn-lt"/>
              </a:rPr>
              <a:t>penicilin či </a:t>
            </a:r>
            <a:r>
              <a:rPr lang="cs-CZ" sz="2800" b="1" noProof="0" dirty="0" smtClean="0">
                <a:solidFill>
                  <a:srgbClr val="C00000"/>
                </a:solidFill>
                <a:effectLst/>
                <a:latin typeface="+mn-lt"/>
              </a:rPr>
              <a:t>doxycyklin</a:t>
            </a:r>
          </a:p>
          <a:p>
            <a:pPr>
              <a:spcBef>
                <a:spcPts val="0"/>
              </a:spcBef>
            </a:pPr>
            <a:r>
              <a:rPr lang="cs-CZ" sz="2800" noProof="0" dirty="0" smtClean="0">
                <a:effectLst/>
                <a:latin typeface="+mn-lt"/>
              </a:rPr>
              <a:t>Pokud už došlo k infekci CNS, použije se </a:t>
            </a:r>
            <a:r>
              <a:rPr lang="cs-CZ" sz="2800" b="1" dirty="0">
                <a:solidFill>
                  <a:srgbClr val="C00000"/>
                </a:solidFill>
              </a:rPr>
              <a:t>nejspíše ceftriaxon</a:t>
            </a:r>
          </a:p>
          <a:p>
            <a:pPr>
              <a:spcBef>
                <a:spcPts val="0"/>
              </a:spcBef>
            </a:pPr>
            <a:r>
              <a:rPr lang="cs-CZ" sz="2800" dirty="0" smtClean="0"/>
              <a:t>Zároveň je potřebná </a:t>
            </a:r>
            <a:r>
              <a:rPr lang="cs-CZ" sz="2800" b="1" dirty="0">
                <a:solidFill>
                  <a:srgbClr val="C00000"/>
                </a:solidFill>
              </a:rPr>
              <a:t>podpůrná léčba</a:t>
            </a:r>
            <a:r>
              <a:rPr lang="cs-CZ" sz="2800" dirty="0" smtClean="0"/>
              <a:t>, řízená neurologem</a:t>
            </a:r>
          </a:p>
          <a:p>
            <a:pPr>
              <a:spcBef>
                <a:spcPts val="0"/>
              </a:spcBef>
            </a:pPr>
            <a:r>
              <a:rPr lang="cs-CZ" sz="2800" noProof="0" dirty="0" smtClean="0">
                <a:effectLst/>
                <a:latin typeface="+mn-lt"/>
              </a:rPr>
              <a:t>Je potřeba myslet i na možnost, že nemusí jít přímo o infekci, ale o </a:t>
            </a:r>
            <a:r>
              <a:rPr lang="cs-CZ" sz="2800" b="1" dirty="0">
                <a:solidFill>
                  <a:srgbClr val="C00000"/>
                </a:solidFill>
              </a:rPr>
              <a:t>postinfekční autoimunitní syndrom</a:t>
            </a:r>
          </a:p>
        </p:txBody>
      </p:sp>
    </p:spTree>
    <p:extLst>
      <p:ext uri="{BB962C8B-B14F-4D97-AF65-F5344CB8AC3E}">
        <p14:creationId xmlns:p14="http://schemas.microsoft.com/office/powerpoint/2010/main" val="16681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58200" cy="142873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Původci aseptických </a:t>
            </a:r>
            <a:r>
              <a:rPr lang="cs-CZ" noProof="0" dirty="0" smtClean="0">
                <a:effectLst/>
                <a:latin typeface="+mn-lt"/>
              </a:rPr>
              <a:t>meningitid a encefalitid</a:t>
            </a:r>
            <a:endParaRPr lang="cs-CZ" noProof="0" dirty="0">
              <a:effectLst/>
              <a:latin typeface="+mn-lt"/>
            </a:endParaRP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7848600" cy="514349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virus klíšťové encefalitidy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virus Ťahyňa a další tzv. arboviry (= ARthropod BOrne, přenášené členovci)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enteroviry: virus dětské obrny, tzv. coxsackieviry, echoviry a další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virus spalniček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virus příušnic (většinou bezpříznaková infekce)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viry oparů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virus HIV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virus vztekliny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prionová agens ("nemoc šílených krav")</a:t>
            </a:r>
          </a:p>
        </p:txBody>
      </p:sp>
    </p:spTree>
    <p:extLst>
      <p:ext uri="{BB962C8B-B14F-4D97-AF65-F5344CB8AC3E}">
        <p14:creationId xmlns:p14="http://schemas.microsoft.com/office/powerpoint/2010/main" val="28507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144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Diagnostika virových neuroinfekcí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71546"/>
            <a:ext cx="8536017" cy="53102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Přímý průkaz:</a:t>
            </a:r>
            <a:r>
              <a:rPr lang="cs-CZ" sz="3200" noProof="0" dirty="0">
                <a:effectLst/>
                <a:latin typeface="+mn-lt"/>
              </a:rPr>
              <a:t> Kultivace virů na tkáňových kulturách a na sajících myšatech; PCR.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Nepřímý průkaz:</a:t>
            </a:r>
            <a:r>
              <a:rPr lang="cs-CZ" sz="3200" noProof="0" dirty="0">
                <a:effectLst/>
                <a:latin typeface="+mn-lt"/>
              </a:rPr>
              <a:t> Srážlivá krev na průkaz protilátek. Podle domluvy z laboratoří je i možnost nevypisovat jednotlivé viry, ale žádat </a:t>
            </a:r>
            <a:r>
              <a:rPr lang="cs-CZ" sz="3200" b="1" noProof="0" dirty="0">
                <a:solidFill>
                  <a:srgbClr val="C00000"/>
                </a:solidFill>
                <a:effectLst/>
                <a:latin typeface="+mn-lt"/>
              </a:rPr>
              <a:t>balík „serologie neurovirů“</a:t>
            </a:r>
            <a:r>
              <a:rPr lang="cs-CZ" sz="3200" noProof="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cs-CZ" sz="3200" noProof="0" dirty="0">
                <a:effectLst/>
                <a:latin typeface="+mn-lt"/>
              </a:rPr>
              <a:t>– provede se vyšetření protilátek proti nejběžnějším virovým, ale případně i bakteriálním agens. Užitečné v tom případě může být zaslání akutního a pak rekonvalescentního vzorku.</a:t>
            </a:r>
          </a:p>
        </p:txBody>
      </p:sp>
    </p:spTree>
    <p:extLst>
      <p:ext uri="{BB962C8B-B14F-4D97-AF65-F5344CB8AC3E}">
        <p14:creationId xmlns:p14="http://schemas.microsoft.com/office/powerpoint/2010/main" val="40627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243918" cy="123351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Léčba a prevence virových neuroinfekcí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76400"/>
            <a:ext cx="8786842" cy="5181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Léčba </a:t>
            </a:r>
            <a:r>
              <a:rPr lang="cs-CZ" sz="3200" noProof="0" dirty="0">
                <a:effectLst/>
                <a:latin typeface="+mn-lt"/>
              </a:rPr>
              <a:t>většinou symptomatická (léčí se příznaky)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Specifická prevence</a:t>
            </a:r>
            <a:r>
              <a:rPr lang="cs-CZ" sz="3200" noProof="0" dirty="0">
                <a:effectLst/>
                <a:latin typeface="+mn-lt"/>
              </a:rPr>
              <a:t> – např. očkování proti klíšťové encefalitidě.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i="1" noProof="0" dirty="0">
                <a:solidFill>
                  <a:srgbClr val="C00000"/>
                </a:solidFill>
                <a:effectLst/>
                <a:latin typeface="+mn-lt"/>
              </a:rPr>
              <a:t>Očkovat proti klíšťové encefalitidě sice lze po celý rok, je ale mnohem lepší absolvovat očkování během zimy, tj. začít už v listopadu či prosinci, na druhou dávku přijít za tři měsíce a na třetí po roce. Jiná (zkrácená) očkovací schémata jsou méně účinná a při letním očkování i riziková</a:t>
            </a:r>
          </a:p>
        </p:txBody>
      </p:sp>
    </p:spTree>
    <p:extLst>
      <p:ext uri="{BB962C8B-B14F-4D97-AF65-F5344CB8AC3E}">
        <p14:creationId xmlns:p14="http://schemas.microsoft.com/office/powerpoint/2010/main" val="38569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6769100" cy="147637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Polyradikulitida (Syndrom Guillain-Barré)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8458200" cy="4876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postinfekční </a:t>
            </a:r>
            <a:r>
              <a:rPr lang="cs-CZ" sz="3200" noProof="0" dirty="0">
                <a:effectLst/>
                <a:latin typeface="+mn-lt"/>
              </a:rPr>
              <a:t>zánětlivý proces periferních nervů (poškození axonů a myelinu)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rychlý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rozvoj poruch čití a motorické slabosti</a:t>
            </a:r>
            <a:r>
              <a:rPr lang="cs-CZ" sz="3200" noProof="0" dirty="0">
                <a:effectLst/>
                <a:latin typeface="+mn-lt"/>
              </a:rPr>
              <a:t> na dolních končetinách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postižení hlavových nervů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progrese respiračního selhání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Asociace s určitými infekčními agens:</a:t>
            </a:r>
            <a:r>
              <a:rPr lang="cs-CZ" sz="3200" noProof="0" dirty="0">
                <a:effectLst/>
                <a:latin typeface="+mn-lt"/>
              </a:rPr>
              <a:t> </a:t>
            </a:r>
            <a:r>
              <a:rPr lang="cs-CZ" sz="3200" i="1" noProof="0" dirty="0">
                <a:effectLst/>
                <a:latin typeface="+mn-lt"/>
              </a:rPr>
              <a:t>Borrelia burgdorferi</a:t>
            </a:r>
            <a:r>
              <a:rPr lang="cs-CZ" sz="3200" noProof="0" dirty="0">
                <a:effectLst/>
                <a:latin typeface="+mn-lt"/>
              </a:rPr>
              <a:t>, CMV, HIV, influenza a </a:t>
            </a:r>
            <a:r>
              <a:rPr lang="cs-CZ" sz="3200" i="1" noProof="0" dirty="0">
                <a:effectLst/>
                <a:latin typeface="+mn-lt"/>
              </a:rPr>
              <a:t>Campylobacter jejuni</a:t>
            </a:r>
          </a:p>
        </p:txBody>
      </p:sp>
    </p:spTree>
    <p:extLst>
      <p:ext uri="{BB962C8B-B14F-4D97-AF65-F5344CB8AC3E}">
        <p14:creationId xmlns:p14="http://schemas.microsoft.com/office/powerpoint/2010/main" val="3501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448872" cy="9807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Infekce hlubších částí oka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66800"/>
            <a:ext cx="8136904" cy="556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Infekce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hlubších částí oka</a:t>
            </a:r>
            <a:r>
              <a:rPr lang="cs-CZ" sz="2800" dirty="0" smtClean="0">
                <a:effectLst/>
                <a:latin typeface="+mn-lt"/>
              </a:rPr>
              <a:t> jsou působeny nejrůznějšími bakteriemi (</a:t>
            </a:r>
            <a:r>
              <a:rPr lang="cs-CZ" sz="2800" i="1" dirty="0" err="1" smtClean="0">
                <a:effectLst/>
                <a:latin typeface="+mn-lt"/>
              </a:rPr>
              <a:t>Moraxella</a:t>
            </a:r>
            <a:r>
              <a:rPr lang="cs-CZ" sz="2800" dirty="0" smtClean="0">
                <a:effectLst/>
                <a:latin typeface="+mn-lt"/>
              </a:rPr>
              <a:t>, dle švýcarského očního lékaře Victora </a:t>
            </a:r>
            <a:r>
              <a:rPr lang="cs-CZ" sz="2800" dirty="0" err="1" smtClean="0">
                <a:effectLst/>
                <a:latin typeface="+mn-lt"/>
              </a:rPr>
              <a:t>Moraxe</a:t>
            </a:r>
            <a:r>
              <a:rPr lang="cs-CZ" sz="2800" dirty="0" smtClean="0">
                <a:effectLst/>
                <a:latin typeface="+mn-lt"/>
              </a:rPr>
              <a:t>), houbami, prvoky (</a:t>
            </a:r>
            <a:r>
              <a:rPr lang="cs-CZ" sz="2800" b="1" i="1" dirty="0" err="1" smtClean="0">
                <a:solidFill>
                  <a:schemeClr val="tx2"/>
                </a:solidFill>
                <a:effectLst/>
                <a:latin typeface="+mn-lt"/>
              </a:rPr>
              <a:t>Toxoplasma</a:t>
            </a:r>
            <a:r>
              <a:rPr lang="cs-CZ" sz="2800" b="1" i="1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b="1" i="1" dirty="0" err="1" smtClean="0">
                <a:solidFill>
                  <a:schemeClr val="tx2"/>
                </a:solidFill>
                <a:effectLst/>
                <a:latin typeface="+mn-lt"/>
              </a:rPr>
              <a:t>gondii</a:t>
            </a:r>
            <a:r>
              <a:rPr lang="cs-CZ" sz="2800" dirty="0" smtClean="0">
                <a:effectLst/>
                <a:latin typeface="+mn-lt"/>
              </a:rPr>
              <a:t>), houbami, viry (</a:t>
            </a:r>
            <a:r>
              <a:rPr lang="cs-CZ" sz="2800" dirty="0" err="1" smtClean="0">
                <a:effectLst/>
                <a:latin typeface="+mn-lt"/>
              </a:rPr>
              <a:t>herpesviry</a:t>
            </a:r>
            <a:r>
              <a:rPr lang="cs-CZ" sz="2800" dirty="0" smtClean="0">
                <a:effectLst/>
                <a:latin typeface="+mn-lt"/>
              </a:rPr>
              <a:t>) a dalšími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Rozdělují se podle toho, která část oka je postižená, s tím souvisejí i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různé příznaky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Často jsou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komplikací infekcí centrálního nervového systému</a:t>
            </a:r>
            <a:r>
              <a:rPr lang="cs-CZ" sz="2800" dirty="0" smtClean="0">
                <a:effectLst/>
                <a:latin typeface="+mn-lt"/>
              </a:rPr>
              <a:t>, nebo naopak jsou infekce CNS komplikací těchto infekcí</a:t>
            </a:r>
          </a:p>
        </p:txBody>
      </p:sp>
    </p:spTree>
    <p:extLst>
      <p:ext uri="{BB962C8B-B14F-4D97-AF65-F5344CB8AC3E}">
        <p14:creationId xmlns:p14="http://schemas.microsoft.com/office/powerpoint/2010/main" val="245810461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350"/>
            <a:ext cx="8676456" cy="172849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Polyradikulitida (polyradikuloneuritida):</a:t>
            </a:r>
            <a:br>
              <a:rPr lang="cs-CZ" sz="4400" noProof="0" dirty="0">
                <a:effectLst/>
                <a:latin typeface="+mn-lt"/>
              </a:rPr>
            </a:br>
            <a:r>
              <a:rPr lang="cs-CZ" sz="4400" noProof="0" dirty="0">
                <a:effectLst/>
                <a:latin typeface="+mn-lt"/>
              </a:rPr>
              <a:t>Výskyt a klinický obraz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88840"/>
            <a:ext cx="8641085" cy="486916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Výskyt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Výskyt 4 nové případy na 1 000 000 osob ročně (v USA)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Klinický obraz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v anamnéze lehká dýchací nebo střevní infekce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symetrické postižení senzorických nervů a postižení motorických nervů dolních končetin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postižení přechází na horní končetiny a dýchací svaly u 5–10% pacientů </a:t>
            </a:r>
          </a:p>
        </p:txBody>
      </p:sp>
    </p:spTree>
    <p:extLst>
      <p:ext uri="{BB962C8B-B14F-4D97-AF65-F5344CB8AC3E}">
        <p14:creationId xmlns:p14="http://schemas.microsoft.com/office/powerpoint/2010/main" val="331713428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3382963" cy="63817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Diagnostika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428736"/>
            <a:ext cx="8043890" cy="512446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charakteristický klinický obraz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vyšetření likvoru:</a:t>
            </a:r>
            <a:r>
              <a:rPr lang="cs-CZ" sz="3200" noProof="0" dirty="0">
                <a:effectLst/>
                <a:latin typeface="+mn-lt"/>
              </a:rPr>
              <a:t> zvýšené množství bílkovin (&gt;1,0 g/l) bez přítomnosti leukocytů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typický nález na EMG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pozitivní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protilátky proti určitým infekčním agens:</a:t>
            </a:r>
            <a:r>
              <a:rPr lang="cs-CZ" sz="3200" noProof="0" dirty="0">
                <a:effectLst/>
                <a:latin typeface="+mn-lt"/>
              </a:rPr>
              <a:t> EBV, CMV, HIV, respirační viry, </a:t>
            </a:r>
            <a:r>
              <a:rPr lang="cs-CZ" sz="3200" i="1" noProof="0" dirty="0">
                <a:effectLst/>
                <a:latin typeface="+mn-lt"/>
              </a:rPr>
              <a:t>Borrelia burgdorferi</a:t>
            </a:r>
            <a:r>
              <a:rPr lang="cs-CZ" sz="3200" noProof="0" dirty="0">
                <a:effectLst/>
                <a:latin typeface="+mn-lt"/>
              </a:rPr>
              <a:t> a </a:t>
            </a:r>
            <a:r>
              <a:rPr lang="cs-CZ" sz="3200" i="1" noProof="0" dirty="0">
                <a:effectLst/>
                <a:latin typeface="+mn-lt"/>
              </a:rPr>
              <a:t>Campylobacter jejuni </a:t>
            </a:r>
          </a:p>
        </p:txBody>
      </p:sp>
    </p:spTree>
    <p:extLst>
      <p:ext uri="{BB962C8B-B14F-4D97-AF65-F5344CB8AC3E}">
        <p14:creationId xmlns:p14="http://schemas.microsoft.com/office/powerpoint/2010/main" val="39181418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2590800" cy="94456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Léčba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8486804" cy="49117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sledování,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aby se zavčas odhalilo případné ventilační selhání</a:t>
            </a:r>
            <a:r>
              <a:rPr lang="cs-CZ" sz="3200" noProof="0" dirty="0">
                <a:effectLst/>
                <a:latin typeface="+mn-lt"/>
              </a:rPr>
              <a:t> (časné známky postižení hlavových nervů – poruchy polykání)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intenzivní nebo intermediární péče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zajištění dýchacích cest a umělá plicní ventilace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vysoké dávky imunoglobulinů (i. v.)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plazmaferéza (alternativní léčebná metoda)</a:t>
            </a:r>
          </a:p>
        </p:txBody>
      </p:sp>
    </p:spTree>
    <p:extLst>
      <p:ext uri="{BB962C8B-B14F-4D97-AF65-F5344CB8AC3E}">
        <p14:creationId xmlns:p14="http://schemas.microsoft.com/office/powerpoint/2010/main" val="288774904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6408738" cy="9906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Komplikace a prognóza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>
          <a:xfrm>
            <a:off x="426713" y="1556792"/>
            <a:ext cx="8686800" cy="319722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Komplikace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progrese paréz hlavových nervů, respirační selhání, přetrvávání reziduálních paréz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Prognóza</a:t>
            </a:r>
            <a:r>
              <a:rPr lang="cs-CZ" sz="3200" noProof="0" dirty="0">
                <a:effectLst/>
                <a:latin typeface="+mn-lt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plná úzdrava u 60% pacientů, letalita: 5–10% </a:t>
            </a:r>
          </a:p>
        </p:txBody>
      </p:sp>
    </p:spTree>
    <p:extLst>
      <p:ext uri="{BB962C8B-B14F-4D97-AF65-F5344CB8AC3E}">
        <p14:creationId xmlns:p14="http://schemas.microsoft.com/office/powerpoint/2010/main" val="58414479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6425" cy="685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Prionová onemocnění CNS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928670"/>
            <a:ext cx="8715404" cy="592933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Priony jsou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přenosné bílkovinné částice</a:t>
            </a:r>
            <a:r>
              <a:rPr lang="cs-CZ" sz="2800" noProof="0" dirty="0">
                <a:effectLst/>
                <a:latin typeface="+mn-lt"/>
              </a:rPr>
              <a:t> (proteinaceous infectious particles). Za prionovou hypotézu obdržel Stanley Prusiner Nobelovu cenu za rok 1997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Způsobují nemoci zvané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přenosné spongiformní encefalopatie</a:t>
            </a:r>
            <a:r>
              <a:rPr lang="cs-CZ" sz="2800" noProof="0" dirty="0">
                <a:effectLst/>
                <a:latin typeface="+mn-lt"/>
              </a:rPr>
              <a:t>. Patří sem choroba scrapie u ovcí, dále „nemoc šílených krav“ čili bovinní spongiformní encefalopatie (BSE) u krav a Creutzfeldova-Jakobova choroba (CJD) a nemoc kuru u člověka.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i="1" noProof="0" dirty="0">
                <a:solidFill>
                  <a:schemeClr val="tx2"/>
                </a:solidFill>
                <a:effectLst/>
                <a:latin typeface="+mn-lt"/>
              </a:rPr>
              <a:t>Jedna z variant BSE možná vede ke vzniku CJD, ale není to dodnes potvrzeno</a:t>
            </a:r>
            <a:r>
              <a:rPr lang="cs-CZ" sz="2800" i="1" noProof="0" dirty="0">
                <a:solidFill>
                  <a:schemeClr val="tx2"/>
                </a:solidFill>
                <a:effectLst/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3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8459787" cy="86677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Epidemiologie, prevence a léčba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51054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Vzhledem k možnému přenosu z krav existují přísná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veterinární opatření</a:t>
            </a:r>
            <a:r>
              <a:rPr lang="cs-CZ" sz="3200" noProof="0" dirty="0">
                <a:effectLst/>
                <a:latin typeface="+mn-lt"/>
              </a:rPr>
              <a:t>, týkající se chovů krav, kde se vyskytla BSE, ale i obecných opatření (zákaz zkrmování masokostní moučky)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Prionové částice jsou velmi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odolné</a:t>
            </a:r>
            <a:r>
              <a:rPr lang="cs-CZ" sz="3200" noProof="0" dirty="0">
                <a:effectLst/>
                <a:latin typeface="+mn-lt"/>
              </a:rPr>
              <a:t>. Při autoklávování by se muselo použít prodloužené expozice, aby byla sterilizace dostatečná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Léčba</a:t>
            </a:r>
            <a:r>
              <a:rPr lang="cs-CZ" sz="3200" noProof="0" dirty="0">
                <a:effectLst/>
                <a:latin typeface="+mn-lt"/>
              </a:rPr>
              <a:t> je zatím ve stádiu výzkumů</a:t>
            </a:r>
          </a:p>
        </p:txBody>
      </p:sp>
    </p:spTree>
    <p:extLst>
      <p:ext uri="{BB962C8B-B14F-4D97-AF65-F5344CB8AC3E}">
        <p14:creationId xmlns:p14="http://schemas.microsoft.com/office/powerpoint/2010/main" val="34804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441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1700" noProof="0" smtClean="0">
                <a:effectLst/>
                <a:latin typeface="+mn-lt"/>
              </a:rPr>
              <a:t>Infekce v těhotenství a při porodu</a:t>
            </a:r>
          </a:p>
        </p:txBody>
      </p:sp>
    </p:spTree>
    <p:extLst>
      <p:ext uri="{BB962C8B-B14F-4D97-AF65-F5344CB8AC3E}">
        <p14:creationId xmlns:p14="http://schemas.microsoft.com/office/powerpoint/2010/main" val="5065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6763072" cy="1371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Infekce související s těhotenstvím a porodem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b="1" noProof="0" dirty="0" smtClean="0">
                <a:solidFill>
                  <a:schemeClr val="tx2"/>
                </a:solidFill>
                <a:effectLst/>
                <a:latin typeface="+mn-lt"/>
              </a:rPr>
              <a:t>Infekce plodu:</a:t>
            </a:r>
            <a:r>
              <a:rPr lang="cs-CZ" noProof="0" dirty="0" smtClean="0">
                <a:effectLst/>
                <a:latin typeface="+mn-lt"/>
              </a:rPr>
              <a:t> infekce kongenitální (vrozené, intrauterinní)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b="1" i="1" noProof="0" dirty="0" smtClean="0">
                <a:solidFill>
                  <a:schemeClr val="tx2"/>
                </a:solidFill>
                <a:effectLst/>
                <a:latin typeface="+mn-lt"/>
              </a:rPr>
              <a:t>Infekce plodu těsně před porodem:</a:t>
            </a:r>
            <a:r>
              <a:rPr lang="cs-CZ" i="1" noProof="0" dirty="0" smtClean="0">
                <a:effectLst/>
                <a:latin typeface="+mn-lt"/>
              </a:rPr>
              <a:t> prenatální.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i="1" noProof="0" dirty="0" smtClean="0">
                <a:solidFill>
                  <a:srgbClr val="C00000"/>
                </a:solidFill>
                <a:effectLst/>
                <a:latin typeface="+mn-lt"/>
              </a:rPr>
              <a:t>Plod může být ohrožen i infekcí matky, která na plod přímo nepřestoupila, mění se však fyziologický stav matky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b="1" noProof="0" dirty="0" smtClean="0">
                <a:solidFill>
                  <a:schemeClr val="tx2"/>
                </a:solidFill>
                <a:effectLst/>
                <a:latin typeface="+mn-lt"/>
              </a:rPr>
              <a:t>Infekce při porodu:</a:t>
            </a:r>
            <a:r>
              <a:rPr lang="cs-CZ" noProof="0" dirty="0" smtClean="0">
                <a:effectLst/>
                <a:latin typeface="+mn-lt"/>
              </a:rPr>
              <a:t> perinatální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b="1" noProof="0" dirty="0" smtClean="0">
                <a:solidFill>
                  <a:schemeClr val="tx2"/>
                </a:solidFill>
                <a:effectLst/>
                <a:latin typeface="+mn-lt"/>
              </a:rPr>
              <a:t>Infekce po porodu:</a:t>
            </a:r>
            <a:r>
              <a:rPr lang="cs-CZ" noProof="0" dirty="0" smtClean="0">
                <a:effectLst/>
                <a:latin typeface="+mn-lt"/>
              </a:rPr>
              <a:t> infekce dítěte (postnatální), infekce matky (puerperální) stále ještě specifické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noProof="0" dirty="0" smtClean="0">
                <a:effectLst/>
                <a:latin typeface="+mn-lt"/>
              </a:rPr>
              <a:t>Všechny jsou podrobněji popsány v prezentacích 5A až 8A, které jsou vám k dispozici</a:t>
            </a:r>
          </a:p>
        </p:txBody>
      </p:sp>
    </p:spTree>
    <p:extLst>
      <p:ext uri="{BB962C8B-B14F-4D97-AF65-F5344CB8AC3E}">
        <p14:creationId xmlns:p14="http://schemas.microsoft.com/office/powerpoint/2010/main" val="337752506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8 přeh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791200"/>
            <a:ext cx="5414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http://www.kcom.edu/faculty/chamberlain/website/lectures/lecture/congen.htm</a:t>
            </a:r>
          </a:p>
        </p:txBody>
      </p:sp>
    </p:spTree>
    <p:extLst>
      <p:ext uri="{BB962C8B-B14F-4D97-AF65-F5344CB8AC3E}">
        <p14:creationId xmlns:p14="http://schemas.microsoft.com/office/powerpoint/2010/main" val="187836657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5628456" cy="1412776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Infekce v těhotenství (kongenitální infekce)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453099" y="1628800"/>
            <a:ext cx="8604448" cy="50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Mnohé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infekce získané v těhotenství</a:t>
            </a:r>
            <a:r>
              <a:rPr lang="cs-CZ" sz="3200" noProof="0" dirty="0" smtClean="0">
                <a:effectLst/>
                <a:latin typeface="+mn-lt"/>
              </a:rPr>
              <a:t> mohou postihovat plod. V první třetině těhotenství jde především o stav „buď anebo“ (infekce často vedou k potratu), u pozdějších infekcí mohou infekce vést k různým deformitám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Některé nemoci mají svoje specifické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kongenitální formy</a:t>
            </a:r>
            <a:r>
              <a:rPr lang="cs-CZ" sz="3200" noProof="0" dirty="0" smtClean="0">
                <a:effectLst/>
                <a:latin typeface="+mn-lt"/>
              </a:rPr>
              <a:t>, (kongenitální syfilis)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Někdy se infekce u matky neprojeví, ale plod je postižen: často u toxoplasmózy, listeriózy a dalších</a:t>
            </a:r>
          </a:p>
        </p:txBody>
      </p:sp>
    </p:spTree>
    <p:extLst>
      <p:ext uri="{BB962C8B-B14F-4D97-AF65-F5344CB8AC3E}">
        <p14:creationId xmlns:p14="http://schemas.microsoft.com/office/powerpoint/2010/main" val="3943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232848" cy="86409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Diagnostika očních infekcí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43000"/>
            <a:ext cx="8208912" cy="5334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V případě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povrchových infekcí</a:t>
            </a:r>
            <a:r>
              <a:rPr lang="cs-CZ" sz="2800" dirty="0" smtClean="0">
                <a:effectLst/>
                <a:latin typeface="+mn-lt"/>
              </a:rPr>
              <a:t> se posílají výtěry ze spojivkového vaku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Při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podezření na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akantaméby</a:t>
            </a:r>
            <a:r>
              <a:rPr lang="cs-CZ" sz="2800" dirty="0" smtClean="0">
                <a:effectLst/>
                <a:latin typeface="+mn-lt"/>
              </a:rPr>
              <a:t> je k vyšetření je nutno poslat celé kontaktní čočky v jejich tekutině, popř. provést seškrab rohovky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V případě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hlubších infekcí</a:t>
            </a:r>
            <a:r>
              <a:rPr lang="cs-CZ" sz="2800" dirty="0" smtClean="0">
                <a:effectLst/>
                <a:latin typeface="+mn-lt"/>
              </a:rPr>
              <a:t> se materiál na přímý průkaz odebírá jen tehdy, je-li to možné bez toho, abychom pacienta vyšetřením poškodili. V některých případech (</a:t>
            </a:r>
            <a:r>
              <a:rPr lang="cs-CZ" sz="2800" dirty="0" err="1" smtClean="0">
                <a:effectLst/>
                <a:latin typeface="+mn-lt"/>
              </a:rPr>
              <a:t>toxoplasmosa</a:t>
            </a:r>
            <a:r>
              <a:rPr lang="cs-CZ" sz="2800" dirty="0" smtClean="0">
                <a:effectLst/>
                <a:latin typeface="+mn-lt"/>
              </a:rPr>
              <a:t>) lze zato hledat protilátky.</a:t>
            </a:r>
          </a:p>
        </p:txBody>
      </p:sp>
    </p:spTree>
    <p:extLst>
      <p:ext uri="{BB962C8B-B14F-4D97-AF65-F5344CB8AC3E}">
        <p14:creationId xmlns:p14="http://schemas.microsoft.com/office/powerpoint/2010/main" val="40843081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7772400" cy="98072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Typické kongenitální infekce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4582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noProof="0" dirty="0" smtClean="0">
                <a:effectLst/>
                <a:latin typeface="+mn-lt"/>
              </a:rPr>
              <a:t>Původně zkratka TORCH, dnes STORCH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S</a:t>
            </a:r>
            <a:r>
              <a:rPr lang="cs-CZ" sz="2800" noProof="0" dirty="0" smtClean="0">
                <a:effectLst/>
                <a:latin typeface="+mn-lt"/>
              </a:rPr>
              <a:t> = syfilis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T</a:t>
            </a:r>
            <a:r>
              <a:rPr lang="cs-CZ" sz="2800" noProof="0" dirty="0" smtClean="0">
                <a:effectLst/>
                <a:latin typeface="+mn-lt"/>
              </a:rPr>
              <a:t> = toxoplasmosa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O</a:t>
            </a:r>
            <a:r>
              <a:rPr lang="cs-CZ" sz="2800" noProof="0" dirty="0" smtClean="0">
                <a:effectLst/>
                <a:latin typeface="+mn-lt"/>
              </a:rPr>
              <a:t> = ostatní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R</a:t>
            </a:r>
            <a:r>
              <a:rPr lang="cs-CZ" sz="2800" noProof="0" dirty="0" smtClean="0">
                <a:effectLst/>
                <a:latin typeface="+mn-lt"/>
              </a:rPr>
              <a:t> = rubeola čili zarděnky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C</a:t>
            </a:r>
            <a:r>
              <a:rPr lang="cs-CZ" sz="2800" noProof="0" dirty="0" smtClean="0">
                <a:effectLst/>
                <a:latin typeface="+mn-lt"/>
              </a:rPr>
              <a:t> = cytomegalovirus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H</a:t>
            </a:r>
            <a:r>
              <a:rPr lang="cs-CZ" sz="2800" noProof="0" dirty="0" smtClean="0">
                <a:effectLst/>
                <a:latin typeface="+mn-lt"/>
              </a:rPr>
              <a:t> = různá virová onemocnění začínající na písmeno H, jako jsou hepatitidy, herpesvirová onemocnění, HIV aj.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noProof="0" dirty="0" smtClean="0">
                <a:effectLst/>
                <a:latin typeface="+mn-lt"/>
              </a:rPr>
              <a:t>Je ale třeba si uvědomit, že v těhotenství se může vyskytnout i jakákoli jiná nákaza.</a:t>
            </a:r>
          </a:p>
        </p:txBody>
      </p:sp>
    </p:spTree>
    <p:extLst>
      <p:ext uri="{BB962C8B-B14F-4D97-AF65-F5344CB8AC3E}">
        <p14:creationId xmlns:p14="http://schemas.microsoft.com/office/powerpoint/2010/main" val="8429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748464" cy="11430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Infekce získané při porodu (perinatální, neonatální infekce)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9"/>
            <a:ext cx="8676456" cy="536483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noProof="0" dirty="0" smtClean="0">
                <a:effectLst/>
                <a:latin typeface="+mn-lt"/>
              </a:rPr>
              <a:t>Dělí se na 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prenatální</a:t>
            </a:r>
            <a:r>
              <a:rPr lang="cs-CZ" sz="2800" noProof="0" dirty="0" smtClean="0">
                <a:effectLst/>
                <a:latin typeface="+mn-lt"/>
              </a:rPr>
              <a:t> (nakažení plodu před porodem, odtéká zakalená plodová voda), 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perinatální</a:t>
            </a:r>
            <a:r>
              <a:rPr lang="cs-CZ" sz="2800" noProof="0" dirty="0" smtClean="0">
                <a:effectLst/>
                <a:latin typeface="+mn-lt"/>
              </a:rPr>
              <a:t> infekce v užším slova smyslu (během porodu) a 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postnatání</a:t>
            </a:r>
            <a:r>
              <a:rPr lang="cs-CZ" sz="2800" noProof="0" dirty="0" smtClean="0">
                <a:effectLst/>
                <a:latin typeface="+mn-lt"/>
              </a:rPr>
              <a:t> po porodu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noProof="0" dirty="0" smtClean="0">
                <a:effectLst/>
                <a:latin typeface="+mn-lt"/>
              </a:rPr>
              <a:t>Někdy se také mluví o 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neonatálních</a:t>
            </a:r>
            <a:r>
              <a:rPr lang="cs-CZ" sz="2800" noProof="0" dirty="0" smtClean="0">
                <a:effectLst/>
                <a:latin typeface="+mn-lt"/>
              </a:rPr>
              <a:t> 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infekcích časných a pozdních</a:t>
            </a:r>
            <a:r>
              <a:rPr lang="cs-CZ" sz="2800" noProof="0" dirty="0" smtClean="0">
                <a:effectLst/>
                <a:latin typeface="+mn-lt"/>
              </a:rPr>
              <a:t> (pozdní jsou většinou postnatální, ale mohou to být i perinatální, které se projeví později. Výhodou této terminologie je, že nemusíme vědět, kdy k nákaze došlo (což často opravdu nevíme)</a:t>
            </a:r>
          </a:p>
        </p:txBody>
      </p:sp>
    </p:spTree>
    <p:extLst>
      <p:ext uri="{BB962C8B-B14F-4D97-AF65-F5344CB8AC3E}">
        <p14:creationId xmlns:p14="http://schemas.microsoft.com/office/powerpoint/2010/main" val="41600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93063" cy="9144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Infekce získané během porodu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24744"/>
            <a:ext cx="8532440" cy="558085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Při porodu je pochva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porodním kanálem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Bakterie, které u ženy byly bezpříznakové, mohou být příčinou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závažné infekce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Typický je v tomto směru </a:t>
            </a:r>
            <a:r>
              <a:rPr lang="cs-CZ" sz="3200" b="1" i="1" noProof="0" dirty="0" err="1" smtClean="0">
                <a:solidFill>
                  <a:schemeClr val="tx2"/>
                </a:solidFill>
                <a:effectLst/>
                <a:latin typeface="+mn-lt"/>
              </a:rPr>
              <a:t>Streptococcus</a:t>
            </a:r>
            <a:r>
              <a:rPr lang="cs-CZ" sz="3200" b="1" i="1" noProof="0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3200" b="1" i="1" noProof="0" dirty="0" err="1" smtClean="0">
                <a:solidFill>
                  <a:schemeClr val="tx2"/>
                </a:solidFill>
                <a:effectLst/>
                <a:latin typeface="+mn-lt"/>
              </a:rPr>
              <a:t>agalactiae</a:t>
            </a:r>
            <a:r>
              <a:rPr lang="cs-CZ" sz="3200" noProof="0" dirty="0" smtClean="0">
                <a:effectLst/>
                <a:latin typeface="+mn-lt"/>
              </a:rPr>
              <a:t>, který se vyskytuje u značného procenta jinak zdravých žen, může ale jít také o </a:t>
            </a:r>
            <a:r>
              <a:rPr lang="cs-CZ" sz="3200" noProof="0" dirty="0" err="1" smtClean="0">
                <a:effectLst/>
                <a:latin typeface="+mn-lt"/>
              </a:rPr>
              <a:t>enterobakterie</a:t>
            </a:r>
            <a:r>
              <a:rPr lang="cs-CZ" sz="3200" noProof="0" dirty="0" smtClean="0">
                <a:effectLst/>
                <a:latin typeface="+mn-lt"/>
              </a:rPr>
              <a:t> a různé další bakterie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Kvůli </a:t>
            </a:r>
            <a:r>
              <a:rPr lang="cs-CZ" sz="3200" i="1" noProof="0" dirty="0" err="1" smtClean="0">
                <a:effectLst/>
                <a:latin typeface="+mn-lt"/>
              </a:rPr>
              <a:t>Streptococcus</a:t>
            </a:r>
            <a:r>
              <a:rPr lang="cs-CZ" sz="3200" i="1" noProof="0" dirty="0" smtClean="0">
                <a:effectLst/>
                <a:latin typeface="+mn-lt"/>
              </a:rPr>
              <a:t> </a:t>
            </a:r>
            <a:r>
              <a:rPr lang="cs-CZ" sz="3200" i="1" noProof="0" dirty="0" err="1" smtClean="0">
                <a:effectLst/>
                <a:latin typeface="+mn-lt"/>
              </a:rPr>
              <a:t>agalactiae</a:t>
            </a:r>
            <a:r>
              <a:rPr lang="cs-CZ" sz="3200" noProof="0" dirty="0" smtClean="0">
                <a:effectLst/>
                <a:latin typeface="+mn-lt"/>
              </a:rPr>
              <a:t> se provádí </a:t>
            </a:r>
            <a:r>
              <a:rPr lang="cs-CZ" sz="3200" b="1" noProof="0" dirty="0" err="1" smtClean="0">
                <a:solidFill>
                  <a:schemeClr val="tx2"/>
                </a:solidFill>
                <a:effectLst/>
                <a:latin typeface="+mn-lt"/>
              </a:rPr>
              <a:t>screening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 v těhotenství</a:t>
            </a:r>
            <a:r>
              <a:rPr lang="cs-CZ" sz="3200" noProof="0" dirty="0" smtClean="0">
                <a:effectLst/>
                <a:latin typeface="+mn-lt"/>
              </a:rPr>
              <a:t>; případné pozitivní nálezy se </a:t>
            </a:r>
            <a:r>
              <a:rPr lang="cs-CZ" sz="3200" noProof="0" dirty="0" err="1" smtClean="0">
                <a:effectLst/>
                <a:latin typeface="+mn-lt"/>
              </a:rPr>
              <a:t>nepřeléčují</a:t>
            </a:r>
            <a:r>
              <a:rPr lang="cs-CZ" sz="3200" noProof="0" dirty="0" smtClean="0">
                <a:effectLst/>
                <a:latin typeface="+mn-lt"/>
              </a:rPr>
              <a:t>, ale zajišťuje se porod</a:t>
            </a:r>
          </a:p>
        </p:txBody>
      </p:sp>
    </p:spTree>
    <p:extLst>
      <p:ext uri="{BB962C8B-B14F-4D97-AF65-F5344CB8AC3E}">
        <p14:creationId xmlns:p14="http://schemas.microsoft.com/office/powerpoint/2010/main" val="28680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748464" cy="648072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Zvláštnosti infekce u novorozence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8720"/>
            <a:ext cx="8748464" cy="594928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Novorozenec je velice zranitelný.</a:t>
            </a:r>
            <a:r>
              <a:rPr lang="cs-CZ" sz="3200" noProof="0" dirty="0" smtClean="0">
                <a:effectLst/>
                <a:latin typeface="+mn-lt"/>
              </a:rPr>
              <a:t> Jeho imunitní systém se ještě vyvíjí. To se týká obzvlášť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nedonošených novorozenců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Infekce se často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generalizují na celý organismus</a:t>
            </a:r>
            <a:r>
              <a:rPr lang="cs-CZ" sz="3200" noProof="0" dirty="0" smtClean="0">
                <a:effectLst/>
                <a:latin typeface="+mn-lt"/>
              </a:rPr>
              <a:t>, protože organismus novorozence tomu nedokáže zabránit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Alespoň částečnou ochranu novorozenci poskytují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mateřské IgG protilátky</a:t>
            </a:r>
            <a:r>
              <a:rPr lang="cs-CZ" sz="3200" noProof="0" dirty="0" smtClean="0">
                <a:effectLst/>
                <a:latin typeface="+mn-lt"/>
              </a:rPr>
              <a:t>; IgM třída neprochází placentou (nález IgM znamená, že jde o vlastní protilátky novorozence)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V ochraně</a:t>
            </a:r>
            <a:r>
              <a:rPr lang="cs-CZ" sz="3200" noProof="0" dirty="0" smtClean="0">
                <a:effectLst/>
                <a:latin typeface="+mn-lt"/>
              </a:rPr>
              <a:t> proti infekci se uplatňuje také kojení mateřským mlékem</a:t>
            </a:r>
          </a:p>
        </p:txBody>
      </p:sp>
    </p:spTree>
    <p:extLst>
      <p:ext uri="{BB962C8B-B14F-4D97-AF65-F5344CB8AC3E}">
        <p14:creationId xmlns:p14="http://schemas.microsoft.com/office/powerpoint/2010/main" val="5023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3431232" cy="4968552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Zdroj infekce</a:t>
            </a:r>
            <a:br>
              <a:rPr lang="cs-CZ" sz="4400" noProof="0" dirty="0" smtClean="0">
                <a:effectLst/>
                <a:latin typeface="+mn-lt"/>
              </a:rPr>
            </a:br>
            <a:r>
              <a:rPr lang="cs-CZ" sz="4400" noProof="0" dirty="0" smtClean="0">
                <a:effectLst/>
                <a:latin typeface="+mn-lt"/>
              </a:rPr>
              <a:t/>
            </a:r>
            <a:br>
              <a:rPr lang="cs-CZ" sz="4400" noProof="0" dirty="0" smtClean="0">
                <a:effectLst/>
                <a:latin typeface="+mn-lt"/>
              </a:rPr>
            </a:br>
            <a:r>
              <a:rPr lang="cs-CZ" sz="4400" dirty="0">
                <a:latin typeface="+mn-lt"/>
              </a:rPr>
              <a:t/>
            </a:r>
            <a:br>
              <a:rPr lang="cs-CZ" sz="4400" dirty="0">
                <a:latin typeface="+mn-lt"/>
              </a:rPr>
            </a:br>
            <a:r>
              <a:rPr lang="cs-CZ" sz="4400" dirty="0" smtClean="0">
                <a:latin typeface="+mn-lt"/>
              </a:rPr>
              <a:t/>
            </a:r>
            <a:br>
              <a:rPr lang="cs-CZ" sz="4400" dirty="0" smtClean="0">
                <a:latin typeface="+mn-lt"/>
              </a:rPr>
            </a:br>
            <a:r>
              <a:rPr lang="cs-CZ" sz="4400" dirty="0">
                <a:latin typeface="+mn-lt"/>
              </a:rPr>
              <a:t/>
            </a:r>
            <a:br>
              <a:rPr lang="cs-CZ" sz="4400" dirty="0">
                <a:latin typeface="+mn-lt"/>
              </a:rPr>
            </a:br>
            <a:r>
              <a:rPr lang="cs-CZ" sz="4400" dirty="0" smtClean="0">
                <a:latin typeface="+mn-lt"/>
              </a:rPr>
              <a:t/>
            </a:r>
            <a:br>
              <a:rPr lang="cs-CZ" sz="4400" dirty="0" smtClean="0">
                <a:latin typeface="+mn-lt"/>
              </a:rPr>
            </a:br>
            <a:r>
              <a:rPr lang="cs-CZ" sz="4400" dirty="0" smtClean="0">
                <a:latin typeface="+mn-lt"/>
              </a:rPr>
              <a:t>Formy infekce</a:t>
            </a:r>
            <a:endParaRPr lang="cs-CZ" sz="4400" noProof="0" dirty="0" smtClean="0">
              <a:effectLst/>
              <a:latin typeface="+mn-lt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92696"/>
            <a:ext cx="8533456" cy="5466928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 smtClean="0">
                <a:solidFill>
                  <a:schemeClr val="tx2"/>
                </a:solidFill>
                <a:effectLst/>
              </a:rPr>
              <a:t>Matka</a:t>
            </a:r>
            <a:r>
              <a:rPr lang="cs-CZ" sz="3200" noProof="0" dirty="0" smtClean="0">
                <a:effectLst/>
              </a:rPr>
              <a:t> – hlavně u časných infekcí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 smtClean="0">
                <a:solidFill>
                  <a:schemeClr val="tx2"/>
                </a:solidFill>
                <a:effectLst/>
              </a:rPr>
              <a:t>Nemocniční prostředí</a:t>
            </a:r>
            <a:r>
              <a:rPr lang="cs-CZ" sz="3200" noProof="0" dirty="0" smtClean="0">
                <a:effectLst/>
              </a:rPr>
              <a:t> – hlavně u pozdních infekcí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</a:rPr>
              <a:t>Toto je velmi důležité, neboť u pozdních infekcí jsou jiní původci a často jsou kmeny daleko více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</a:rPr>
              <a:t>rezistentní na antibiotika. Proto se v primární „léčbě naslepo“ volí jinak u časných a jinak u pozdních </a:t>
            </a:r>
            <a:r>
              <a:rPr lang="cs-CZ" sz="3200" dirty="0" smtClean="0"/>
              <a:t>infekcí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cs-CZ" sz="32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cs-CZ" sz="3200" dirty="0" smtClean="0"/>
          </a:p>
          <a:p>
            <a:pPr>
              <a:spcBef>
                <a:spcPts val="0"/>
              </a:spcBef>
            </a:pPr>
            <a:r>
              <a:rPr lang="cs-CZ" sz="3200" dirty="0" smtClean="0"/>
              <a:t>Sepse</a:t>
            </a:r>
            <a:r>
              <a:rPr lang="cs-CZ" sz="3200" dirty="0"/>
              <a:t>, pneumonie, meningitidy, lokální infekce, různé jiné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cs-CZ" sz="3200" noProof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15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609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Léčba novorozeneckých sepsí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4582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  <a:latin typeface="+mn-lt"/>
              </a:rPr>
              <a:t>po odběru kultivací empiricky ATB – dostatečné dávky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časná sepse:</a:t>
            </a:r>
            <a:r>
              <a:rPr lang="cs-CZ" sz="3200" noProof="0" dirty="0" smtClean="0">
                <a:effectLst/>
                <a:latin typeface="+mn-lt"/>
              </a:rPr>
              <a:t> ampicilin + gentamicin (amikacin, netilmicin) – toto by mělo pokrýt kmeny steptokoků, listerií, popř. escherichií získané od matky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nozokomiální sepse:</a:t>
            </a:r>
            <a:r>
              <a:rPr lang="cs-CZ" sz="3200" noProof="0" dirty="0" smtClean="0">
                <a:effectLst/>
                <a:latin typeface="+mn-lt"/>
              </a:rPr>
              <a:t> např. cefotaxim + netilmicin (širokospektrá kombinace proti nemocničním kmenům)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změna preparátu dle výsledků</a:t>
            </a:r>
            <a:r>
              <a:rPr lang="cs-CZ" sz="3200" noProof="0" dirty="0" smtClean="0">
                <a:effectLst/>
                <a:latin typeface="+mn-lt"/>
              </a:rPr>
              <a:t> kultivací, citlivosti a klinické odpovědi</a:t>
            </a:r>
          </a:p>
        </p:txBody>
      </p:sp>
    </p:spTree>
    <p:extLst>
      <p:ext uri="{BB962C8B-B14F-4D97-AF65-F5344CB8AC3E}">
        <p14:creationId xmlns:p14="http://schemas.microsoft.com/office/powerpoint/2010/main" val="9813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88640"/>
            <a:ext cx="8279383" cy="25654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Z nemocí rodičky po porodu zmiňme alespoň dvě:</a:t>
            </a:r>
            <a:br>
              <a:rPr lang="cs-CZ" sz="4400" noProof="0" dirty="0" smtClean="0">
                <a:effectLst/>
                <a:latin typeface="+mn-lt"/>
              </a:rPr>
            </a:br>
            <a:r>
              <a:rPr lang="cs-CZ" sz="4400" noProof="0" dirty="0" smtClean="0">
                <a:effectLst/>
                <a:latin typeface="+mn-lt"/>
              </a:rPr>
              <a:t>Puerperální mastitidy (záněty prsní bradavky při kojení)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996952"/>
            <a:ext cx="8604448" cy="386104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  <a:latin typeface="+mn-lt"/>
              </a:rPr>
              <a:t>Mohou vznikat zejména při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špatné technice kojení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  <a:latin typeface="+mn-lt"/>
              </a:rPr>
              <a:t>I při technice správné se jim nelze vždy vyhnout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  <a:latin typeface="+mn-lt"/>
              </a:rPr>
              <a:t>Příznakem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vysoké teploty a zarudnutí prsu nad oblastí postižení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  <a:latin typeface="+mn-lt"/>
              </a:rPr>
              <a:t>Vzniká většinou průnikem bakterií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mlékovody nebo ragádami v bradavce</a:t>
            </a:r>
          </a:p>
        </p:txBody>
      </p:sp>
    </p:spTree>
    <p:extLst>
      <p:ext uri="{BB962C8B-B14F-4D97-AF65-F5344CB8AC3E}">
        <p14:creationId xmlns:p14="http://schemas.microsoft.com/office/powerpoint/2010/main" val="37800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3888432" cy="9144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>
                <a:effectLst/>
                <a:latin typeface="+mn-lt"/>
              </a:rPr>
              <a:t>Endometritida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556792"/>
            <a:ext cx="8280920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  <a:latin typeface="+mn-lt"/>
              </a:rPr>
              <a:t>je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jednou z nejzávažnějších infekcí rodiček, naštěstí je poměrně vzácná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  <a:latin typeface="+mn-lt"/>
              </a:rPr>
              <a:t>jako poporodní infekce v 1,5–8 % případů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  <a:latin typeface="+mn-lt"/>
              </a:rPr>
              <a:t>někdy je označována též jako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endomyometritis či endoparametritis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  <a:latin typeface="+mn-lt"/>
              </a:rPr>
              <a:t>vzniká asi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desetkrát častěji po císařském řezu</a:t>
            </a:r>
            <a:r>
              <a:rPr lang="cs-CZ" sz="3200" noProof="0" dirty="0" smtClean="0">
                <a:effectLst/>
                <a:latin typeface="+mn-lt"/>
              </a:rPr>
              <a:t> než po vaginálně vedeném porodu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  <a:latin typeface="+mn-lt"/>
              </a:rPr>
              <a:t>největší riziko je u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komplikovaných</a:t>
            </a:r>
            <a:r>
              <a:rPr lang="cs-CZ" sz="3200" noProof="0" dirty="0" smtClean="0">
                <a:effectLst/>
                <a:latin typeface="+mn-lt"/>
              </a:rPr>
              <a:t> císařských řezů</a:t>
            </a:r>
            <a:endParaRPr lang="cs-CZ" sz="3200" b="1" noProof="0" dirty="0" smtClean="0">
              <a:solidFill>
                <a:schemeClr val="tx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20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441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11700" noProof="0" smtClean="0">
                <a:effectLst/>
                <a:latin typeface="+mn-lt"/>
              </a:rPr>
              <a:t>Infekce pohybového systému</a:t>
            </a:r>
          </a:p>
        </p:txBody>
      </p:sp>
    </p:spTree>
    <p:extLst>
      <p:ext uri="{BB962C8B-B14F-4D97-AF65-F5344CB8AC3E}">
        <p14:creationId xmlns:p14="http://schemas.microsoft.com/office/powerpoint/2010/main" val="12242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593013" cy="8382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Infekce pohybového systému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77724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Infekce kostí</a:t>
            </a:r>
            <a:r>
              <a:rPr lang="cs-CZ" sz="3200" noProof="0" dirty="0" smtClean="0">
                <a:effectLst/>
                <a:latin typeface="+mn-lt"/>
              </a:rPr>
              <a:t> nejsou běžné, avšak často život ohrožující a obtížně léčitelné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Infekce kloubů</a:t>
            </a:r>
            <a:r>
              <a:rPr lang="cs-CZ" sz="3200" noProof="0" dirty="0" smtClean="0">
                <a:effectLst/>
                <a:latin typeface="+mn-lt"/>
              </a:rPr>
              <a:t> se také vyskytují zřídka, je však nutno s nimi počítat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Infekce svalů a svalových obalů</a:t>
            </a:r>
            <a:r>
              <a:rPr lang="cs-CZ" sz="3200" noProof="0" dirty="0" smtClean="0">
                <a:effectLst/>
                <a:latin typeface="+mn-lt"/>
              </a:rPr>
              <a:t> mohou ohrožovat i samotný život pacienta, zvláště u bleskového průběhu</a:t>
            </a:r>
          </a:p>
        </p:txBody>
      </p:sp>
    </p:spTree>
    <p:extLst>
      <p:ext uri="{BB962C8B-B14F-4D97-AF65-F5344CB8AC3E}">
        <p14:creationId xmlns:p14="http://schemas.microsoft.com/office/powerpoint/2010/main" val="113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460432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3800" dirty="0" smtClean="0">
                <a:effectLst/>
                <a:latin typeface="+mn-lt"/>
              </a:rPr>
              <a:t>Infekce</a:t>
            </a:r>
            <a:br>
              <a:rPr lang="cs-CZ" sz="13800" dirty="0" smtClean="0">
                <a:effectLst/>
                <a:latin typeface="+mn-lt"/>
              </a:rPr>
            </a:br>
            <a:r>
              <a:rPr lang="cs-CZ" sz="13800" dirty="0" smtClean="0">
                <a:effectLst/>
                <a:latin typeface="+mn-lt"/>
              </a:rPr>
              <a:t>pohlavních</a:t>
            </a:r>
            <a:br>
              <a:rPr lang="cs-CZ" sz="13800" dirty="0" smtClean="0">
                <a:effectLst/>
                <a:latin typeface="+mn-lt"/>
              </a:rPr>
            </a:br>
            <a:r>
              <a:rPr lang="cs-CZ" sz="13800" dirty="0" smtClean="0">
                <a:effectLst/>
                <a:latin typeface="+mn-lt"/>
              </a:rPr>
              <a:t>orgánů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3733800" cy="685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Infekce kostí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7391400" cy="3962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Osteomyelitidy</a:t>
            </a:r>
            <a:r>
              <a:rPr lang="cs-CZ" sz="3200" noProof="0" dirty="0" smtClean="0">
                <a:effectLst/>
                <a:latin typeface="+mn-lt"/>
              </a:rPr>
              <a:t> (záněty kostní dřeně) bývají nejčastěji hematogenní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Původcem</a:t>
            </a:r>
            <a:r>
              <a:rPr lang="cs-CZ" sz="3200" noProof="0" dirty="0" smtClean="0">
                <a:effectLst/>
                <a:latin typeface="+mn-lt"/>
              </a:rPr>
              <a:t> bývají nejčastěji zlaté stafylokoky, u diabetiků též anaeroby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K léčbě</a:t>
            </a:r>
            <a:r>
              <a:rPr lang="cs-CZ" sz="3200" noProof="0" dirty="0" smtClean="0">
                <a:effectLst/>
                <a:latin typeface="+mn-lt"/>
              </a:rPr>
              <a:t> se používají zejména linkosamidová antibiotika pro dobrý průnik do kosti</a:t>
            </a:r>
          </a:p>
        </p:txBody>
      </p:sp>
    </p:spTree>
    <p:extLst>
      <p:ext uri="{BB962C8B-B14F-4D97-AF65-F5344CB8AC3E}">
        <p14:creationId xmlns:p14="http://schemas.microsoft.com/office/powerpoint/2010/main" val="28338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3886200" cy="685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Infekce kloubů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8720"/>
            <a:ext cx="8215064" cy="564448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Infekce kloubů – arthritidy – nejsou příliš časté, ale zato jsou závažné. Zvláštním případem je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zánět obratlové ploténky</a:t>
            </a:r>
            <a:r>
              <a:rPr lang="cs-CZ" sz="3200" noProof="0" dirty="0" smtClean="0">
                <a:effectLst/>
                <a:latin typeface="+mn-lt"/>
              </a:rPr>
              <a:t> (spondylodiscitis)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Klouby mohou být postiženy infekcemi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různého původu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Nejčastější jsou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zlaté stafylokoky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Je nutno nezapomenout ani na možnost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kapavky</a:t>
            </a:r>
            <a:r>
              <a:rPr lang="cs-CZ" sz="3200" noProof="0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3200" noProof="0" dirty="0" smtClean="0">
                <a:effectLst/>
                <a:latin typeface="+mn-lt"/>
              </a:rPr>
              <a:t>(velké klouby)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Zvláštním případem je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spondylodiscitis</a:t>
            </a:r>
            <a:r>
              <a:rPr lang="cs-CZ" sz="3200" noProof="0" dirty="0" smtClean="0">
                <a:effectLst/>
                <a:latin typeface="+mn-lt"/>
              </a:rPr>
              <a:t> – zánět obratlových plotének</a:t>
            </a:r>
          </a:p>
        </p:txBody>
      </p:sp>
    </p:spTree>
    <p:extLst>
      <p:ext uri="{BB962C8B-B14F-4D97-AF65-F5344CB8AC3E}">
        <p14:creationId xmlns:p14="http://schemas.microsoft.com/office/powerpoint/2010/main" val="34154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5638800" cy="609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Infekce svalů a fascií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836712"/>
            <a:ext cx="7776864" cy="525658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Infekce svalů (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myositidy</a:t>
            </a:r>
            <a:r>
              <a:rPr lang="cs-CZ" sz="3200" noProof="0" dirty="0" smtClean="0">
                <a:effectLst/>
                <a:latin typeface="+mn-lt"/>
              </a:rPr>
              <a:t>) jsou vzácné a nemají společného jmenovatele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Častější jsou záněty svalových obalů –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fasciitidy</a:t>
            </a:r>
            <a:r>
              <a:rPr lang="cs-CZ" sz="3200" noProof="0" dirty="0" smtClean="0">
                <a:effectLst/>
                <a:latin typeface="+mn-lt"/>
              </a:rPr>
              <a:t>. Obávaná je zejména tzv. nekrotizující fasciitida. Může být vyvolána klostridii, případě </a:t>
            </a:r>
            <a:r>
              <a:rPr lang="cs-CZ" sz="3200" i="1" noProof="0" dirty="0" smtClean="0">
                <a:effectLst/>
                <a:latin typeface="+mn-lt"/>
              </a:rPr>
              <a:t>Streptococcus pyogenes</a:t>
            </a:r>
            <a:r>
              <a:rPr lang="cs-CZ" sz="3200" noProof="0" dirty="0" smtClean="0">
                <a:effectLst/>
                <a:latin typeface="+mn-lt"/>
              </a:rPr>
              <a:t>, který je infikován fágem (tzv. „masožravý streptokok“ bulvárních médií)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Léčba</a:t>
            </a:r>
            <a:r>
              <a:rPr lang="cs-CZ" sz="3200" b="1" noProof="0" dirty="0" smtClean="0">
                <a:effectLst/>
                <a:latin typeface="+mn-lt"/>
              </a:rPr>
              <a:t> </a:t>
            </a:r>
            <a:r>
              <a:rPr lang="cs-CZ" sz="3200" noProof="0" dirty="0" smtClean="0">
                <a:effectLst/>
                <a:latin typeface="+mn-lt"/>
              </a:rPr>
              <a:t>podle citlivosti. U streptokoků je stále nejlepším lékem penicilin</a:t>
            </a:r>
          </a:p>
        </p:txBody>
      </p:sp>
    </p:spTree>
    <p:extLst>
      <p:ext uri="{BB962C8B-B14F-4D97-AF65-F5344CB8AC3E}">
        <p14:creationId xmlns:p14="http://schemas.microsoft.com/office/powerpoint/2010/main" val="27805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6388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12700" noProof="0" dirty="0" smtClean="0">
                <a:effectLst/>
                <a:latin typeface="+mn-lt"/>
              </a:rPr>
              <a:t>Infekce ran: úvod a typy ran</a:t>
            </a:r>
          </a:p>
        </p:txBody>
      </p:sp>
    </p:spTree>
    <p:extLst>
      <p:ext uri="{BB962C8B-B14F-4D97-AF65-F5344CB8AC3E}">
        <p14:creationId xmlns:p14="http://schemas.microsoft.com/office/powerpoint/2010/main" val="28748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Infekce ran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cs-CZ" sz="2800" dirty="0"/>
              <a:t>Infekce ran jsou poměrně nesourodá skupina (různý původ rány, různá lokalizace). V každém případě jde o závažné případy, protože </a:t>
            </a:r>
            <a:r>
              <a:rPr lang="cs-CZ" sz="2800" b="1" dirty="0">
                <a:solidFill>
                  <a:schemeClr val="tx2"/>
                </a:solidFill>
              </a:rPr>
              <a:t>mikroby pronikly přes tělní povrch na místa normálně sterilní.</a:t>
            </a: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cs-CZ" sz="2800" dirty="0"/>
              <a:t>Specifickou situací je </a:t>
            </a:r>
            <a:r>
              <a:rPr lang="cs-CZ" sz="2800" b="1" dirty="0">
                <a:solidFill>
                  <a:schemeClr val="tx2"/>
                </a:solidFill>
              </a:rPr>
              <a:t>hnisavý zánět operační rány.</a:t>
            </a:r>
            <a:r>
              <a:rPr lang="cs-CZ" sz="2800" dirty="0"/>
              <a:t> Jeho prevence a léčba je jedním z důležitých témat pro chirurgy. </a:t>
            </a:r>
            <a:r>
              <a:rPr lang="cs-CZ" sz="2800" i="1" dirty="0">
                <a:solidFill>
                  <a:schemeClr val="accent1"/>
                </a:solidFill>
              </a:rPr>
              <a:t>(Dnes se používá pojem SSI – surgical site infection – „infekce v místě chirurgického výkonu.)</a:t>
            </a: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cs-CZ" sz="2800" b="1" dirty="0">
                <a:solidFill>
                  <a:schemeClr val="tx2"/>
                </a:solidFill>
              </a:rPr>
              <a:t>Hnisavé infekce ran</a:t>
            </a:r>
            <a:r>
              <a:rPr lang="cs-CZ" sz="2800" dirty="0"/>
              <a:t> vznikají tehdy, když je bakteriální infekce rány doprovázena infiltrací polymorfonukleárních granulocytů (v důsledku imunitní odpovědi hostitelského organismu).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803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404"/>
            <a:ext cx="6264845" cy="1169715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Infekce běžných povrchových poranění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352928" cy="551723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noProof="0" dirty="0" smtClean="0">
                <a:effectLst/>
                <a:latin typeface="+mn-lt"/>
              </a:rPr>
              <a:t>Nejběžnějším původcem infekcí je </a:t>
            </a:r>
            <a:r>
              <a:rPr lang="cs-CZ" sz="2800" b="1" i="1" noProof="0" dirty="0" smtClean="0">
                <a:solidFill>
                  <a:schemeClr val="tx2"/>
                </a:solidFill>
                <a:effectLst/>
                <a:latin typeface="+mn-lt"/>
              </a:rPr>
              <a:t>Staphylococcus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b="1" i="1" noProof="0" dirty="0" smtClean="0">
                <a:solidFill>
                  <a:schemeClr val="tx2"/>
                </a:solidFill>
                <a:effectLst/>
                <a:latin typeface="+mn-lt"/>
              </a:rPr>
              <a:t>aureus</a:t>
            </a:r>
            <a:r>
              <a:rPr lang="cs-CZ" sz="2800" noProof="0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noProof="0" dirty="0" smtClean="0">
                <a:effectLst/>
                <a:latin typeface="+mn-lt"/>
              </a:rPr>
              <a:t>z kůže</a:t>
            </a:r>
            <a:endParaRPr lang="cs-CZ" sz="2800" b="1" i="1" noProof="0" dirty="0" smtClean="0">
              <a:solidFill>
                <a:schemeClr val="tx2"/>
              </a:solidFill>
              <a:effectLst/>
              <a:latin typeface="+mn-lt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i="1" noProof="0" dirty="0" smtClean="0">
                <a:solidFill>
                  <a:schemeClr val="tx2"/>
                </a:solidFill>
                <a:effectLst/>
                <a:latin typeface="+mn-lt"/>
              </a:rPr>
              <a:t>Streptococcus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b="1" i="1" noProof="0" dirty="0" smtClean="0">
                <a:solidFill>
                  <a:schemeClr val="tx2"/>
                </a:solidFill>
                <a:effectLst/>
                <a:latin typeface="+mn-lt"/>
              </a:rPr>
              <a:t>pyogenes</a:t>
            </a:r>
            <a:r>
              <a:rPr lang="cs-CZ" sz="2800" noProof="0" dirty="0" smtClean="0">
                <a:effectLst/>
                <a:latin typeface="+mn-lt"/>
              </a:rPr>
              <a:t> je nebezpečnější, může vyvolat růži (erysipel) a může vyvolat i ještě horší příznaky pokud je příslušný kmen vybaven mohutnými faktory virulence)</a:t>
            </a:r>
            <a:endParaRPr lang="cs-CZ" sz="2800" i="1" noProof="0" dirty="0" smtClean="0">
              <a:effectLst/>
              <a:latin typeface="+mn-lt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noProof="0" dirty="0" smtClean="0">
                <a:effectLst/>
                <a:latin typeface="+mn-lt"/>
              </a:rPr>
              <a:t>Podílet se mohou i 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beta-hemolytické streptokoky jiných skupin</a:t>
            </a:r>
            <a:r>
              <a:rPr lang="cs-CZ" sz="2800" noProof="0" dirty="0" smtClean="0">
                <a:effectLst/>
                <a:latin typeface="+mn-lt"/>
              </a:rPr>
              <a:t> (G, F, C aj.)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noProof="0" dirty="0" smtClean="0">
                <a:effectLst/>
                <a:latin typeface="+mn-lt"/>
              </a:rPr>
              <a:t>Při cizím tělísku v ráně (tříska, trn) a při hlubších bodných ranách (hlavně vidlemi od koňského hnoje) hrozí i </a:t>
            </a:r>
            <a:r>
              <a:rPr lang="cs-CZ" sz="2800" b="1" i="1" noProof="0" dirty="0" smtClean="0">
                <a:solidFill>
                  <a:schemeClr val="tx2"/>
                </a:solidFill>
                <a:effectLst/>
                <a:latin typeface="+mn-lt"/>
              </a:rPr>
              <a:t>Clostridium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b="1" i="1" noProof="0" dirty="0" smtClean="0">
                <a:solidFill>
                  <a:schemeClr val="tx2"/>
                </a:solidFill>
                <a:effectLst/>
                <a:latin typeface="+mn-lt"/>
              </a:rPr>
              <a:t>tetani</a:t>
            </a:r>
          </a:p>
        </p:txBody>
      </p:sp>
    </p:spTree>
    <p:extLst>
      <p:ext uri="{BB962C8B-B14F-4D97-AF65-F5344CB8AC3E}">
        <p14:creationId xmlns:p14="http://schemas.microsoft.com/office/powerpoint/2010/main" val="10618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88640"/>
            <a:ext cx="8358187" cy="69215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Těžká poranění (se zhmožděním)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980728"/>
            <a:ext cx="8786812" cy="587727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noProof="0" dirty="0" smtClean="0">
                <a:effectLst/>
                <a:latin typeface="+mn-lt"/>
              </a:rPr>
              <a:t>V případě válečných poraněních nebo těžkého zhmoždění (zemětřesení, zhroucení budov) mohou rány napadat tzv. 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klostridia anaerobních </a:t>
            </a:r>
            <a:r>
              <a:rPr lang="cs-CZ" sz="2800" b="1" noProof="0" dirty="0" err="1" smtClean="0">
                <a:solidFill>
                  <a:schemeClr val="tx2"/>
                </a:solidFill>
                <a:effectLst/>
                <a:latin typeface="+mn-lt"/>
              </a:rPr>
              <a:t>traumatóz</a:t>
            </a:r>
            <a:r>
              <a:rPr lang="cs-CZ" sz="2800" noProof="0" dirty="0" smtClean="0">
                <a:effectLst/>
                <a:latin typeface="+mn-lt"/>
              </a:rPr>
              <a:t> (</a:t>
            </a:r>
            <a:r>
              <a:rPr lang="cs-CZ" sz="2800" i="1" noProof="0" dirty="0" smtClean="0">
                <a:effectLst/>
                <a:latin typeface="+mn-lt"/>
              </a:rPr>
              <a:t>Clostridium </a:t>
            </a:r>
            <a:r>
              <a:rPr lang="cs-CZ" sz="2800" i="1" noProof="0" dirty="0" err="1" smtClean="0">
                <a:effectLst/>
                <a:latin typeface="+mn-lt"/>
              </a:rPr>
              <a:t>perfringens</a:t>
            </a:r>
            <a:r>
              <a:rPr lang="cs-CZ" sz="2800" i="1" noProof="0" dirty="0" smtClean="0">
                <a:effectLst/>
                <a:latin typeface="+mn-lt"/>
              </a:rPr>
              <a:t>, C. </a:t>
            </a:r>
            <a:r>
              <a:rPr lang="cs-CZ" sz="2800" i="1" noProof="0" dirty="0" err="1" smtClean="0">
                <a:effectLst/>
                <a:latin typeface="+mn-lt"/>
              </a:rPr>
              <a:t>septicum</a:t>
            </a:r>
            <a:r>
              <a:rPr lang="cs-CZ" sz="2800" i="1" noProof="0" dirty="0" smtClean="0">
                <a:effectLst/>
                <a:latin typeface="+mn-lt"/>
              </a:rPr>
              <a:t>, C. </a:t>
            </a:r>
            <a:r>
              <a:rPr lang="cs-CZ" sz="2800" i="1" noProof="0" dirty="0" err="1" smtClean="0">
                <a:effectLst/>
                <a:latin typeface="+mn-lt"/>
              </a:rPr>
              <a:t>novyi</a:t>
            </a:r>
            <a:r>
              <a:rPr lang="cs-CZ" sz="2800" i="1" noProof="0" dirty="0" smtClean="0">
                <a:effectLst/>
                <a:latin typeface="+mn-lt"/>
              </a:rPr>
              <a:t>, C. </a:t>
            </a:r>
            <a:r>
              <a:rPr lang="cs-CZ" sz="2800" i="1" noProof="0" dirty="0" err="1" smtClean="0">
                <a:effectLst/>
                <a:latin typeface="+mn-lt"/>
              </a:rPr>
              <a:t>histolyticum</a:t>
            </a:r>
            <a:r>
              <a:rPr lang="cs-CZ" sz="2800" i="1" noProof="0" dirty="0" smtClean="0">
                <a:effectLst/>
                <a:latin typeface="+mn-lt"/>
              </a:rPr>
              <a:t>)</a:t>
            </a:r>
            <a:r>
              <a:rPr lang="cs-CZ" sz="2800" noProof="0" dirty="0" smtClean="0">
                <a:effectLst/>
                <a:latin typeface="+mn-lt"/>
              </a:rPr>
              <a:t>. Podmínkou je průnik mikroba a zároveň vznik okrsku, kam neproniká krev (a tedy ani kyslík)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800" b="1" i="1" noProof="0" dirty="0" smtClean="0">
                <a:solidFill>
                  <a:schemeClr val="accent1"/>
                </a:solidFill>
                <a:effectLst/>
                <a:latin typeface="+mn-lt"/>
              </a:rPr>
              <a:t>Synonyma: anaerobní </a:t>
            </a:r>
            <a:r>
              <a:rPr lang="cs-CZ" sz="2800" b="1" i="1" noProof="0" dirty="0" err="1" smtClean="0">
                <a:solidFill>
                  <a:schemeClr val="accent1"/>
                </a:solidFill>
                <a:effectLst/>
                <a:latin typeface="+mn-lt"/>
              </a:rPr>
              <a:t>traumatóza</a:t>
            </a:r>
            <a:r>
              <a:rPr lang="cs-CZ" sz="2800" b="1" i="1" noProof="0" dirty="0" smtClean="0">
                <a:solidFill>
                  <a:schemeClr val="accent1"/>
                </a:solidFill>
                <a:effectLst/>
                <a:latin typeface="+mn-lt"/>
              </a:rPr>
              <a:t> = klostridiová </a:t>
            </a:r>
            <a:r>
              <a:rPr lang="cs-CZ" sz="2800" b="1" i="1" noProof="0" dirty="0" err="1" smtClean="0">
                <a:solidFill>
                  <a:schemeClr val="accent1"/>
                </a:solidFill>
                <a:effectLst/>
                <a:latin typeface="+mn-lt"/>
              </a:rPr>
              <a:t>myonekróza</a:t>
            </a:r>
            <a:r>
              <a:rPr lang="cs-CZ" sz="2800" b="1" i="1" noProof="0" dirty="0" smtClean="0">
                <a:solidFill>
                  <a:schemeClr val="accent1"/>
                </a:solidFill>
                <a:effectLst/>
                <a:latin typeface="+mn-lt"/>
              </a:rPr>
              <a:t> = plynatá sněť (gangréna) = maligní edém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i="1" noProof="0" dirty="0" smtClean="0">
                <a:solidFill>
                  <a:schemeClr val="tx2"/>
                </a:solidFill>
                <a:effectLst/>
                <a:latin typeface="+mn-lt"/>
              </a:rPr>
              <a:t>Clostridium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b="1" i="1" noProof="0" dirty="0" err="1" smtClean="0">
                <a:solidFill>
                  <a:schemeClr val="tx2"/>
                </a:solidFill>
                <a:effectLst/>
                <a:latin typeface="+mn-lt"/>
              </a:rPr>
              <a:t>tetani</a:t>
            </a:r>
            <a:r>
              <a:rPr lang="cs-CZ" sz="2800" noProof="0" dirty="0" smtClean="0">
                <a:effectLst/>
                <a:latin typeface="+mn-lt"/>
              </a:rPr>
              <a:t> se může podílet i zde, ale tomu stačí i drobnější rána: na rozdíl od předchozích nevytváří velké ložisko infekce, ale jen místní zánět, a vlastní projevy v těle jsou způsobeny jeho </a:t>
            </a:r>
            <a:r>
              <a:rPr lang="cs-CZ" sz="2800" b="1" noProof="0" dirty="0" smtClean="0">
                <a:solidFill>
                  <a:schemeClr val="accent1"/>
                </a:solidFill>
                <a:effectLst/>
                <a:latin typeface="+mn-lt"/>
              </a:rPr>
              <a:t>toxiny</a:t>
            </a:r>
            <a:endParaRPr lang="cs-CZ" sz="2800" b="1" i="1" noProof="0" dirty="0" smtClean="0">
              <a:solidFill>
                <a:schemeClr val="accent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4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391400" cy="792163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Poranění utrpěná ve vodě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496622" cy="58054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b="1" noProof="0" dirty="0" smtClean="0">
                <a:solidFill>
                  <a:schemeClr val="accent1"/>
                </a:solidFill>
                <a:effectLst/>
                <a:latin typeface="+mn-lt"/>
              </a:rPr>
              <a:t>Ve sladké vodě: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i="1" noProof="0" dirty="0" smtClean="0">
                <a:effectLst/>
                <a:latin typeface="+mn-lt"/>
              </a:rPr>
              <a:t>Pseudomonas aeruginosa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i="1" noProof="0" dirty="0" smtClean="0">
                <a:effectLst/>
                <a:latin typeface="+mn-lt"/>
              </a:rPr>
              <a:t>Aeromonas hydrophila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jiné pseudomonády a aeromonády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b="1" noProof="0" dirty="0" smtClean="0">
                <a:solidFill>
                  <a:schemeClr val="accent1"/>
                </a:solidFill>
                <a:effectLst/>
                <a:latin typeface="+mn-lt"/>
              </a:rPr>
              <a:t>V mořské vodě: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i="1" noProof="0" dirty="0" smtClean="0">
                <a:effectLst/>
                <a:latin typeface="+mn-lt"/>
              </a:rPr>
              <a:t>Vibrio parahaemolyticus, V. vulnificus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i="1" noProof="0" dirty="0" smtClean="0">
                <a:effectLst/>
                <a:latin typeface="+mn-lt"/>
              </a:rPr>
              <a:t>Mycobacterium marinum </a:t>
            </a:r>
            <a:r>
              <a:rPr lang="cs-CZ" sz="3200" noProof="0" dirty="0" smtClean="0">
                <a:effectLst/>
                <a:latin typeface="+mn-lt"/>
              </a:rPr>
              <a:t>(granulomatózní infekce u plavců – swimming pool granuloma a u akvaristů – fishing tank granuloma)</a:t>
            </a:r>
          </a:p>
        </p:txBody>
      </p:sp>
    </p:spTree>
    <p:extLst>
      <p:ext uri="{BB962C8B-B14F-4D97-AF65-F5344CB8AC3E}">
        <p14:creationId xmlns:p14="http://schemas.microsoft.com/office/powerpoint/2010/main" val="34483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931150" cy="1243013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Poranění kontaminovaná zeminou, zejména v tropech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424863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smtClean="0">
                <a:solidFill>
                  <a:schemeClr val="tx2"/>
                </a:solidFill>
                <a:effectLst/>
                <a:latin typeface="+mn-lt"/>
              </a:rPr>
              <a:t>půdní nokardie</a:t>
            </a:r>
            <a:r>
              <a:rPr lang="cs-CZ" sz="3200" noProof="0" smtClean="0">
                <a:effectLst/>
                <a:latin typeface="+mn-lt"/>
              </a:rPr>
              <a:t> (</a:t>
            </a:r>
            <a:r>
              <a:rPr lang="cs-CZ" sz="3200" i="1" noProof="0" smtClean="0">
                <a:effectLst/>
                <a:latin typeface="+mn-lt"/>
              </a:rPr>
              <a:t>Dermatophilus congolensis, Rhodococcus equi</a:t>
            </a:r>
            <a:r>
              <a:rPr lang="cs-CZ" sz="3200" noProof="0" smtClean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smtClean="0">
                <a:solidFill>
                  <a:schemeClr val="tx2"/>
                </a:solidFill>
                <a:effectLst/>
                <a:latin typeface="+mn-lt"/>
              </a:rPr>
              <a:t>atypická mykobakteria</a:t>
            </a:r>
            <a:r>
              <a:rPr lang="cs-CZ" sz="3200" noProof="0" smtClean="0">
                <a:effectLst/>
                <a:latin typeface="+mn-lt"/>
              </a:rPr>
              <a:t> (</a:t>
            </a:r>
            <a:r>
              <a:rPr lang="cs-CZ" sz="3200" i="1" noProof="0" smtClean="0">
                <a:effectLst/>
                <a:latin typeface="+mn-lt"/>
              </a:rPr>
              <a:t>Mycobacterium ulcerans, Mycobacterium haemophilum</a:t>
            </a:r>
            <a:r>
              <a:rPr lang="cs-CZ" sz="3200" noProof="0" smtClean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smtClean="0">
                <a:solidFill>
                  <a:schemeClr val="tx2"/>
                </a:solidFill>
                <a:effectLst/>
                <a:latin typeface="+mn-lt"/>
              </a:rPr>
              <a:t>mikromycety </a:t>
            </a:r>
            <a:r>
              <a:rPr lang="cs-CZ" sz="3200" noProof="0" smtClean="0">
                <a:effectLst/>
                <a:latin typeface="+mn-lt"/>
              </a:rPr>
              <a:t>(</a:t>
            </a:r>
            <a:r>
              <a:rPr lang="cs-CZ" sz="3200" i="1" noProof="0" smtClean="0">
                <a:effectLst/>
                <a:latin typeface="+mn-lt"/>
              </a:rPr>
              <a:t>Sporothrix schenckii, Paracoccidioides brasiliensis</a:t>
            </a:r>
            <a:r>
              <a:rPr lang="cs-CZ" sz="3200" noProof="0" smtClean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i="1" noProof="0" smtClean="0">
                <a:effectLst/>
                <a:latin typeface="+mn-lt"/>
              </a:rPr>
              <a:t>Všechny tyto infekce mívají</a:t>
            </a:r>
            <a:r>
              <a:rPr lang="cs-CZ" sz="3200" i="1" noProof="0" smtClean="0">
                <a:effectLst/>
                <a:latin typeface="+mn-lt"/>
                <a:cs typeface="Arial" charset="0"/>
              </a:rPr>
              <a:t> spíše chronický průběh</a:t>
            </a:r>
            <a:r>
              <a:rPr lang="cs-CZ" sz="3200" i="1" noProof="0" smtClean="0"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8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3581400" cy="715963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Popáleniny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467145" y="1124744"/>
            <a:ext cx="8676456" cy="541836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800" noProof="0" dirty="0" smtClean="0">
                <a:effectLst/>
                <a:latin typeface="+mn-lt"/>
              </a:rPr>
              <a:t>Popáleniny jsou plošné rány, které svým charakterem výrazně narušují přirozenou kožní bariéru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800" noProof="0" dirty="0" smtClean="0">
                <a:effectLst/>
                <a:latin typeface="+mn-lt"/>
              </a:rPr>
              <a:t>Původcem 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popáleninových infekcí</a:t>
            </a:r>
            <a:r>
              <a:rPr lang="cs-CZ" sz="2800" noProof="0" dirty="0" smtClean="0">
                <a:effectLst/>
                <a:latin typeface="+mn-lt"/>
              </a:rPr>
              <a:t> může být takřka cokoliv, ale především jsou to tito původci: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i="1" noProof="0" dirty="0" smtClean="0">
                <a:effectLst/>
                <a:latin typeface="+mn-lt"/>
              </a:rPr>
              <a:t>Pseudomonas aeruginosa</a:t>
            </a:r>
            <a:r>
              <a:rPr lang="cs-CZ" sz="2800" noProof="0" dirty="0" smtClean="0">
                <a:effectLst/>
                <a:latin typeface="+mn-lt"/>
              </a:rPr>
              <a:t> a další 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gramnegativní nefermentující bakterie</a:t>
            </a:r>
            <a:r>
              <a:rPr lang="cs-CZ" sz="2800" noProof="0" dirty="0" smtClean="0">
                <a:effectLst/>
                <a:latin typeface="+mn-lt"/>
              </a:rPr>
              <a:t> (např. burhkolderie)</a:t>
            </a:r>
            <a:endParaRPr lang="cs-CZ" sz="2800" i="1" noProof="0" dirty="0" smtClean="0"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i="1" noProof="0" dirty="0" smtClean="0">
                <a:effectLst/>
                <a:latin typeface="+mn-lt"/>
              </a:rPr>
              <a:t>Staphylococcus aureus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i="1" noProof="0" dirty="0" smtClean="0">
                <a:effectLst/>
                <a:latin typeface="+mn-lt"/>
              </a:rPr>
              <a:t>Streptococcus pyogenes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noProof="0" dirty="0" smtClean="0">
                <a:effectLst/>
                <a:latin typeface="+mn-lt"/>
              </a:rPr>
              <a:t>jiné streptokoky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noProof="0" dirty="0" smtClean="0">
                <a:effectLst/>
                <a:latin typeface="+mn-lt"/>
              </a:rPr>
              <a:t>enterokoky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noProof="0" dirty="0" smtClean="0">
                <a:effectLst/>
                <a:latin typeface="+mn-lt"/>
              </a:rPr>
              <a:t>kandidy a aspergily</a:t>
            </a:r>
          </a:p>
        </p:txBody>
      </p:sp>
    </p:spTree>
    <p:extLst>
      <p:ext uri="{BB962C8B-B14F-4D97-AF65-F5344CB8AC3E}">
        <p14:creationId xmlns:p14="http://schemas.microsoft.com/office/powerpoint/2010/main" val="28334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57864" cy="653752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Význam této skupiny infekcí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43000"/>
            <a:ext cx="8519864" cy="5410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Infekce pohlavních orgánů patří opět mezi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poměrně časté infekce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Problém je, že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jejich skutečný výskyt lze těžko zjistit</a:t>
            </a:r>
            <a:r>
              <a:rPr lang="cs-CZ" sz="2800" dirty="0" smtClean="0">
                <a:effectLst/>
                <a:latin typeface="+mn-lt"/>
              </a:rPr>
              <a:t>. Nemocní se často pokoušejí o samoléčbu a zůstávají skryti zdravotní péči. Kromě toho často může být infekce bezpříznaková (někdy jsou příznaky viditelné jen u jednoho pohlaví a málo viditelné u opačného)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Dalším problémem je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obtížné zajišťování účinných léčebných a preventivních opatření</a:t>
            </a:r>
            <a:r>
              <a:rPr lang="cs-CZ" sz="2800" dirty="0" smtClean="0">
                <a:effectLst/>
                <a:latin typeface="+mn-lt"/>
              </a:rPr>
              <a:t>. I v případě chorob, kde pohlavní přenos nehraje hlavní roli (např. poševní mykózy) je nutná léčba obou (všech) partnerů 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5943600" cy="715963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Pokousání člověkem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352928" cy="554434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noProof="0" dirty="0" smtClean="0">
                <a:effectLst/>
                <a:latin typeface="+mn-lt"/>
              </a:rPr>
              <a:t>Sice kuriózní, ale stává se, zejména při hospodských rvačkách apod.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  <a:latin typeface="+mn-lt"/>
              </a:rPr>
              <a:t>Na infekci se podílejí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příslušníci ústní mikroflóry</a:t>
            </a:r>
            <a:r>
              <a:rPr lang="cs-CZ" sz="3200" noProof="0" dirty="0" smtClean="0">
                <a:effectLst/>
                <a:latin typeface="+mn-lt"/>
              </a:rPr>
              <a:t>, zejména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„ústní streptokoky“</a:t>
            </a:r>
            <a:r>
              <a:rPr lang="cs-CZ" sz="3200" noProof="0" dirty="0" smtClean="0">
                <a:effectLst/>
                <a:latin typeface="+mn-lt"/>
              </a:rPr>
              <a:t> (</a:t>
            </a:r>
            <a:r>
              <a:rPr lang="cs-CZ" sz="3200" i="1" noProof="0" dirty="0" smtClean="0">
                <a:effectLst/>
                <a:latin typeface="+mn-lt"/>
              </a:rPr>
              <a:t>Streptococcus sanguinis, S. oralis, S. anginosus</a:t>
            </a:r>
            <a:r>
              <a:rPr lang="cs-CZ" sz="3200" noProof="0" dirty="0" smtClean="0">
                <a:effectLst/>
                <a:latin typeface="+mn-lt"/>
              </a:rPr>
              <a:t>), ale také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anaeroby</a:t>
            </a:r>
            <a:r>
              <a:rPr lang="cs-CZ" sz="3200" noProof="0" dirty="0" smtClean="0">
                <a:effectLst/>
                <a:latin typeface="+mn-lt"/>
              </a:rPr>
              <a:t> (</a:t>
            </a:r>
            <a:r>
              <a:rPr lang="cs-CZ" sz="3200" i="1" noProof="0" dirty="0" smtClean="0">
                <a:effectLst/>
                <a:latin typeface="+mn-lt"/>
              </a:rPr>
              <a:t>Fusobacterium nucleatum </a:t>
            </a:r>
            <a:r>
              <a:rPr lang="cs-CZ" sz="3200" noProof="0" dirty="0" smtClean="0">
                <a:effectLst/>
                <a:latin typeface="+mn-lt"/>
              </a:rPr>
              <a:t>ssp. </a:t>
            </a:r>
            <a:r>
              <a:rPr lang="cs-CZ" sz="3200" i="1" noProof="0" dirty="0" smtClean="0">
                <a:effectLst/>
                <a:latin typeface="+mn-lt"/>
              </a:rPr>
              <a:t>nucleatum, Porphyromonas gingivalis</a:t>
            </a:r>
            <a:r>
              <a:rPr lang="cs-CZ" sz="3200" noProof="0" dirty="0" smtClean="0">
                <a:effectLst/>
                <a:latin typeface="+mn-lt"/>
              </a:rPr>
              <a:t>), které se nenajdou při běžné kultivaci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 smtClean="0">
                <a:effectLst/>
                <a:latin typeface="+mn-lt"/>
              </a:rPr>
              <a:t>I tady může být původcem rovněž </a:t>
            </a:r>
            <a:r>
              <a:rPr lang="cs-CZ" sz="3200" b="1" i="1" noProof="0" dirty="0" smtClean="0">
                <a:solidFill>
                  <a:schemeClr val="tx2"/>
                </a:solidFill>
                <a:effectLst/>
                <a:latin typeface="+mn-lt"/>
              </a:rPr>
              <a:t>Staphylococcus aureus</a:t>
            </a:r>
            <a:endParaRPr lang="cs-CZ" sz="3200" b="1" noProof="0" dirty="0" smtClean="0">
              <a:solidFill>
                <a:schemeClr val="tx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9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5943600" cy="715963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Pokousání zvířetem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893175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noProof="0" dirty="0" smtClean="0">
                <a:effectLst/>
                <a:latin typeface="+mn-lt"/>
              </a:rPr>
              <a:t>Při pokousání kterýmkoli zvířetem může být původcem </a:t>
            </a:r>
            <a:r>
              <a:rPr lang="cs-CZ" sz="3200" b="1" noProof="0" dirty="0" smtClean="0">
                <a:solidFill>
                  <a:srgbClr val="C00000"/>
                </a:solidFill>
                <a:effectLst/>
                <a:latin typeface="+mn-lt"/>
              </a:rPr>
              <a:t>zlatý stafylokok</a:t>
            </a:r>
            <a:r>
              <a:rPr lang="cs-CZ" sz="3200" noProof="0" dirty="0" smtClean="0">
                <a:effectLst/>
                <a:latin typeface="+mn-lt"/>
              </a:rPr>
              <a:t>. Jinak původci </a:t>
            </a:r>
            <a:r>
              <a:rPr lang="cs-CZ" sz="3200" b="1" noProof="0" dirty="0" smtClean="0">
                <a:solidFill>
                  <a:srgbClr val="C00000"/>
                </a:solidFill>
                <a:effectLst/>
                <a:latin typeface="+mn-lt"/>
              </a:rPr>
              <a:t>závisí na druhu zvířete: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i="1" noProof="0" dirty="0" smtClean="0">
                <a:effectLst/>
                <a:latin typeface="+mn-lt"/>
              </a:rPr>
              <a:t>Pasteurella multocida </a:t>
            </a:r>
            <a:r>
              <a:rPr lang="cs-CZ" sz="3200" noProof="0" dirty="0" smtClean="0">
                <a:effectLst/>
                <a:latin typeface="+mn-lt"/>
              </a:rPr>
              <a:t>(kočka, pes)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i="1" noProof="0" dirty="0" smtClean="0">
                <a:effectLst/>
                <a:latin typeface="+mn-lt"/>
              </a:rPr>
              <a:t>Capnocytophaga canimorsus </a:t>
            </a:r>
            <a:r>
              <a:rPr lang="cs-CZ" sz="3200" noProof="0" dirty="0" smtClean="0">
                <a:effectLst/>
                <a:latin typeface="+mn-lt"/>
              </a:rPr>
              <a:t>(pes)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i="1" noProof="0" dirty="0" smtClean="0">
                <a:effectLst/>
                <a:latin typeface="+mn-lt"/>
              </a:rPr>
              <a:t>Streptobacillus moniliformis </a:t>
            </a:r>
            <a:r>
              <a:rPr lang="cs-CZ" sz="3200" noProof="0" dirty="0" smtClean="0">
                <a:effectLst/>
                <a:latin typeface="+mn-lt"/>
              </a:rPr>
              <a:t>(krysa)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i="1" noProof="0" dirty="0" smtClean="0">
                <a:effectLst/>
                <a:latin typeface="+mn-lt"/>
              </a:rPr>
              <a:t>Spirillum minus </a:t>
            </a:r>
            <a:r>
              <a:rPr lang="cs-CZ" sz="3200" noProof="0" dirty="0" smtClean="0">
                <a:effectLst/>
                <a:latin typeface="+mn-lt"/>
              </a:rPr>
              <a:t>(myš, krysa, kočka, pes)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virus vztekliny (liška, netopýr)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B-virus (opice)</a:t>
            </a:r>
          </a:p>
        </p:txBody>
      </p:sp>
    </p:spTree>
    <p:extLst>
      <p:ext uri="{BB962C8B-B14F-4D97-AF65-F5344CB8AC3E}">
        <p14:creationId xmlns:p14="http://schemas.microsoft.com/office/powerpoint/2010/main" val="40664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90805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Poranění zvířetem jiné než kousnutí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836712"/>
            <a:ext cx="8568952" cy="60212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noProof="0" dirty="0" smtClean="0">
                <a:effectLst/>
                <a:latin typeface="+mn-lt"/>
              </a:rPr>
              <a:t>Může jít o různé škrábance, kontaminované mikroby, které má zvíře na srsti (a které mohou pocházet i z jeho zažívacího traktu).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noProof="0" dirty="0" smtClean="0">
                <a:effectLst/>
                <a:latin typeface="+mn-lt"/>
              </a:rPr>
              <a:t>Typickými původci jsou </a:t>
            </a:r>
            <a:r>
              <a:rPr lang="cs-CZ" sz="3200" b="1" i="1" noProof="0" dirty="0" smtClean="0">
                <a:solidFill>
                  <a:schemeClr val="tx2"/>
                </a:solidFill>
                <a:effectLst/>
                <a:latin typeface="+mn-lt"/>
              </a:rPr>
              <a:t>Francisella tularensis</a:t>
            </a:r>
            <a:r>
              <a:rPr lang="cs-CZ" sz="3200" i="1" noProof="0" dirty="0" smtClean="0">
                <a:effectLst/>
                <a:latin typeface="+mn-lt"/>
              </a:rPr>
              <a:t> </a:t>
            </a:r>
            <a:r>
              <a:rPr lang="cs-CZ" sz="3200" noProof="0" dirty="0" smtClean="0">
                <a:effectLst/>
                <a:latin typeface="+mn-lt"/>
              </a:rPr>
              <a:t>(hlodavci, zajíci – tularémie), </a:t>
            </a:r>
            <a:r>
              <a:rPr lang="cs-CZ" sz="3200" b="1" i="1" noProof="0" dirty="0" smtClean="0">
                <a:solidFill>
                  <a:schemeClr val="tx2"/>
                </a:solidFill>
                <a:effectLst/>
                <a:latin typeface="+mn-lt"/>
              </a:rPr>
              <a:t>Bartonella henselae</a:t>
            </a:r>
            <a:r>
              <a:rPr lang="cs-CZ" sz="3200" i="1" noProof="0" dirty="0" smtClean="0">
                <a:effectLst/>
                <a:latin typeface="+mn-lt"/>
              </a:rPr>
              <a:t> </a:t>
            </a:r>
            <a:r>
              <a:rPr lang="cs-CZ" sz="3200" noProof="0" dirty="0" smtClean="0">
                <a:effectLst/>
                <a:latin typeface="+mn-lt"/>
              </a:rPr>
              <a:t>(nemoc z kočičího škrábnutí), </a:t>
            </a:r>
            <a:r>
              <a:rPr lang="cs-CZ" sz="3200" b="1" i="1" noProof="0" dirty="0" smtClean="0">
                <a:solidFill>
                  <a:schemeClr val="tx2"/>
                </a:solidFill>
                <a:effectLst/>
                <a:latin typeface="+mn-lt"/>
              </a:rPr>
              <a:t>Erysipelothrix rhusiopathiae</a:t>
            </a:r>
            <a:r>
              <a:rPr lang="cs-CZ" sz="3200" i="1" noProof="0" dirty="0" smtClean="0">
                <a:effectLst/>
                <a:latin typeface="+mn-lt"/>
              </a:rPr>
              <a:t> </a:t>
            </a:r>
            <a:r>
              <a:rPr lang="cs-CZ" sz="3200" noProof="0" dirty="0" smtClean="0">
                <a:effectLst/>
                <a:latin typeface="+mn-lt"/>
              </a:rPr>
              <a:t>(prase, kapr – zvířecí onemocnění se nazývá červenka, lidské erysipeloid), </a:t>
            </a:r>
            <a:r>
              <a:rPr lang="cs-CZ" sz="3200" b="1" i="1" noProof="0" dirty="0" smtClean="0">
                <a:solidFill>
                  <a:schemeClr val="tx2"/>
                </a:solidFill>
                <a:effectLst/>
                <a:latin typeface="+mn-lt"/>
              </a:rPr>
              <a:t>Bacillus anthracis</a:t>
            </a:r>
            <a:r>
              <a:rPr lang="cs-CZ" sz="3200" i="1" noProof="0" dirty="0" smtClean="0">
                <a:effectLst/>
                <a:latin typeface="+mn-lt"/>
              </a:rPr>
              <a:t> </a:t>
            </a:r>
            <a:r>
              <a:rPr lang="cs-CZ" sz="3200" noProof="0" dirty="0" smtClean="0">
                <a:effectLst/>
                <a:latin typeface="+mn-lt"/>
              </a:rPr>
              <a:t>(býložravci – kožní anthrax, pustula maligna), případně </a:t>
            </a:r>
            <a:r>
              <a:rPr lang="cs-CZ" sz="3200" b="1" i="1" noProof="0" dirty="0" smtClean="0">
                <a:solidFill>
                  <a:schemeClr val="tx2"/>
                </a:solidFill>
                <a:effectLst/>
                <a:latin typeface="+mn-lt"/>
              </a:rPr>
              <a:t>Burkholderia mallei</a:t>
            </a:r>
            <a:r>
              <a:rPr lang="cs-CZ" sz="3200" i="1" noProof="0" dirty="0" smtClean="0">
                <a:effectLst/>
                <a:latin typeface="+mn-lt"/>
              </a:rPr>
              <a:t> </a:t>
            </a:r>
            <a:r>
              <a:rPr lang="cs-CZ" sz="3200" noProof="0" dirty="0" smtClean="0">
                <a:effectLst/>
                <a:latin typeface="+mn-lt"/>
              </a:rPr>
              <a:t>(lichokopytníci – vozhřivka, malleus)</a:t>
            </a:r>
            <a:endParaRPr lang="cs-CZ" sz="3200" i="1" noProof="0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4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0648"/>
            <a:ext cx="8610600" cy="7620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Sekundárně kontaminované rány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52513"/>
            <a:ext cx="8763000" cy="5410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Bez ohledu na mechanismus vzniku může dojít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druhotně ke kontaminaci rány</a:t>
            </a:r>
            <a:r>
              <a:rPr lang="cs-CZ" sz="3200" noProof="0" dirty="0" smtClean="0">
                <a:effectLst/>
                <a:latin typeface="+mn-lt"/>
              </a:rPr>
              <a:t> v prostředí, kde se pacient pohybuje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Je-li pacient v nemocničním prostředí, hrozí, že se do rány dostanou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nozokomiální patogeny</a:t>
            </a:r>
            <a:r>
              <a:rPr lang="cs-CZ" sz="3200" noProof="0" dirty="0" smtClean="0">
                <a:effectLst/>
                <a:latin typeface="+mn-lt"/>
              </a:rPr>
              <a:t>, rezistentní na antibiotika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Projeví se změnou charakteru rány (objeví se hnis, zápach apod.)</a:t>
            </a:r>
          </a:p>
        </p:txBody>
      </p:sp>
    </p:spTree>
    <p:extLst>
      <p:ext uri="{BB962C8B-B14F-4D97-AF65-F5344CB8AC3E}">
        <p14:creationId xmlns:p14="http://schemas.microsoft.com/office/powerpoint/2010/main" val="7927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5029200" cy="792163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Operační rány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497069" cy="58053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800" b="1" i="1" noProof="0" dirty="0" smtClean="0">
                <a:solidFill>
                  <a:schemeClr val="tx2"/>
                </a:solidFill>
                <a:effectLst/>
                <a:latin typeface="+mn-lt"/>
              </a:rPr>
              <a:t>Staphylococcus aureus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koagulázanegativní stafylokoky</a:t>
            </a:r>
            <a:r>
              <a:rPr lang="cs-CZ" sz="2800" noProof="0" dirty="0" smtClean="0">
                <a:effectLst/>
                <a:latin typeface="+mn-lt"/>
              </a:rPr>
              <a:t> (hlavně </a:t>
            </a:r>
            <a:r>
              <a:rPr lang="cs-CZ" sz="2800" i="1" noProof="0" dirty="0" smtClean="0">
                <a:effectLst/>
                <a:latin typeface="+mn-lt"/>
              </a:rPr>
              <a:t>Staphylococcus epidermidis</a:t>
            </a:r>
            <a:r>
              <a:rPr lang="cs-CZ" sz="2800" noProof="0" dirty="0" smtClean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enterobakterie</a:t>
            </a:r>
            <a:r>
              <a:rPr lang="cs-CZ" sz="2800" noProof="0" dirty="0" smtClean="0">
                <a:effectLst/>
                <a:latin typeface="+mn-lt"/>
              </a:rPr>
              <a:t> (</a:t>
            </a:r>
            <a:r>
              <a:rPr lang="cs-CZ" sz="2800" i="1" noProof="0" dirty="0" smtClean="0">
                <a:effectLst/>
                <a:latin typeface="+mn-lt"/>
              </a:rPr>
              <a:t>Escherichia coli, Proteus mirabilis</a:t>
            </a:r>
            <a:r>
              <a:rPr lang="cs-CZ" sz="2800" noProof="0" dirty="0" smtClean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i="1" noProof="0" dirty="0" smtClean="0">
                <a:effectLst/>
                <a:latin typeface="+mn-lt"/>
              </a:rPr>
              <a:t>Streptococcus pyogenes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anaeroby </a:t>
            </a:r>
            <a:r>
              <a:rPr lang="cs-CZ" sz="2800" noProof="0" dirty="0" smtClean="0">
                <a:effectLst/>
                <a:latin typeface="+mn-lt"/>
              </a:rPr>
              <a:t>(</a:t>
            </a:r>
            <a:r>
              <a:rPr lang="cs-CZ" sz="2800" i="1" noProof="0" dirty="0" smtClean="0">
                <a:effectLst/>
                <a:latin typeface="+mn-lt"/>
              </a:rPr>
              <a:t>Peptostreptococcus anaerobius, P. micros, Bacteroides fragilis</a:t>
            </a:r>
            <a:r>
              <a:rPr lang="cs-CZ" sz="2800" noProof="0" dirty="0" smtClean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v nemocničním prostředí:</a:t>
            </a:r>
            <a:r>
              <a:rPr lang="cs-CZ" sz="2800" noProof="0" dirty="0" smtClean="0">
                <a:effectLst/>
                <a:latin typeface="+mn-lt"/>
              </a:rPr>
              <a:t> pseudomonády, klebsiely i další enterobakterie, korynebakteria a další</a:t>
            </a:r>
          </a:p>
        </p:txBody>
      </p:sp>
    </p:spTree>
    <p:extLst>
      <p:ext uri="{BB962C8B-B14F-4D97-AF65-F5344CB8AC3E}">
        <p14:creationId xmlns:p14="http://schemas.microsoft.com/office/powerpoint/2010/main" val="36831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524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Plošné rány</a:t>
            </a:r>
            <a:br>
              <a:rPr lang="cs-CZ" sz="4400" noProof="0" dirty="0" smtClean="0">
                <a:effectLst/>
                <a:latin typeface="+mn-lt"/>
              </a:rPr>
            </a:br>
            <a:r>
              <a:rPr lang="cs-CZ" sz="3600" i="1" noProof="0" dirty="0" smtClean="0">
                <a:effectLst/>
                <a:latin typeface="+mn-lt"/>
              </a:rPr>
              <a:t>(diabetické vředy, bércové vředy, proleženiny)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7"/>
            <a:ext cx="8676456" cy="544522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noProof="0" dirty="0" smtClean="0">
                <a:effectLst/>
                <a:latin typeface="+mn-lt"/>
              </a:rPr>
              <a:t>Často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směs různých bakterií</a:t>
            </a:r>
            <a:r>
              <a:rPr lang="cs-CZ" sz="3200" noProof="0" dirty="0" smtClean="0">
                <a:effectLst/>
                <a:latin typeface="+mn-lt"/>
              </a:rPr>
              <a:t>, pravděpodobná je účast bakteriálního biofilmu, léčba musí být hlavně lokální (rozbití biofilmu) a jen někdy i podpůrná celková antibiotická léčba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Původci, kteří jsou nejvýznamnější</a:t>
            </a:r>
            <a:r>
              <a:rPr lang="cs-CZ" sz="3200" noProof="0" dirty="0" smtClean="0">
                <a:effectLst/>
                <a:latin typeface="+mn-lt"/>
              </a:rPr>
              <a:t> a jejich nález nejzávažnější, jsou </a:t>
            </a:r>
            <a:r>
              <a:rPr lang="cs-CZ" sz="3200" i="1" noProof="0" dirty="0" smtClean="0">
                <a:effectLst/>
                <a:latin typeface="+mn-lt"/>
              </a:rPr>
              <a:t>Streptococcus pyogenes Staphylococcus aureus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noProof="0" dirty="0" smtClean="0">
                <a:effectLst/>
                <a:latin typeface="+mn-lt"/>
              </a:rPr>
              <a:t>Mimo to jsou často nalézány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bakterie, které ale spíše ránu jen kolonizují</a:t>
            </a:r>
            <a:r>
              <a:rPr lang="cs-CZ" sz="3200" noProof="0" dirty="0" smtClean="0">
                <a:effectLst/>
                <a:latin typeface="+mn-lt"/>
              </a:rPr>
              <a:t>: </a:t>
            </a:r>
            <a:r>
              <a:rPr lang="cs-CZ" sz="3200" i="1" noProof="0" dirty="0" smtClean="0">
                <a:effectLst/>
                <a:latin typeface="+mn-lt"/>
              </a:rPr>
              <a:t>Escherichia coli, Proteus mirabilis</a:t>
            </a:r>
            <a:r>
              <a:rPr lang="cs-CZ" sz="3200" noProof="0" dirty="0" smtClean="0">
                <a:effectLst/>
                <a:latin typeface="+mn-lt"/>
              </a:rPr>
              <a:t> a další enterobakterie, </a:t>
            </a:r>
            <a:r>
              <a:rPr lang="cs-CZ" sz="3200" i="1" noProof="0" dirty="0" smtClean="0">
                <a:effectLst/>
                <a:latin typeface="+mn-lt"/>
              </a:rPr>
              <a:t>Pseudomonas aeruginosa </a:t>
            </a:r>
            <a:r>
              <a:rPr lang="cs-CZ" sz="3200" noProof="0" dirty="0" smtClean="0">
                <a:effectLst/>
                <a:latin typeface="+mn-lt"/>
              </a:rPr>
              <a:t>a kvasinky</a:t>
            </a:r>
          </a:p>
        </p:txBody>
      </p:sp>
    </p:spTree>
    <p:extLst>
      <p:ext uri="{BB962C8B-B14F-4D97-AF65-F5344CB8AC3E}">
        <p14:creationId xmlns:p14="http://schemas.microsoft.com/office/powerpoint/2010/main" val="17179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6624736" cy="8382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Infekce × kolonizace rány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352928" cy="530120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Někdy je obtížné odlišit,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který mikrob má na svědomí invazivní infekci rány, a který ji pouze osídlil</a:t>
            </a:r>
            <a:r>
              <a:rPr lang="cs-CZ" sz="3200" noProof="0" dirty="0" smtClean="0">
                <a:effectLst/>
                <a:latin typeface="+mn-lt"/>
              </a:rPr>
              <a:t> (a vytvořil v ní biofilm)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Při výrazném patogenním působení se obvykle nachází bakterie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i hlouběji v těle, prokazuje se i např. v hemokultuře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Případy kolonizace nemá význam léčit celkově antibiotikem, lokální léčba je ale většinou indikována, spolu s pečlivým ošetřováním rány i jejího okolí</a:t>
            </a:r>
          </a:p>
        </p:txBody>
      </p:sp>
    </p:spTree>
    <p:extLst>
      <p:ext uri="{BB962C8B-B14F-4D97-AF65-F5344CB8AC3E}">
        <p14:creationId xmlns:p14="http://schemas.microsoft.com/office/powerpoint/2010/main" val="36131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12700" noProof="0" dirty="0" smtClean="0">
                <a:effectLst/>
                <a:latin typeface="+mn-lt"/>
              </a:rPr>
              <a:t>Infekce ran: diagnostika </a:t>
            </a:r>
            <a:r>
              <a:rPr lang="cs-CZ" sz="6000" noProof="0" dirty="0" smtClean="0">
                <a:effectLst/>
                <a:latin typeface="+mn-lt"/>
              </a:rPr>
              <a:t>včetně interpretace nálezu</a:t>
            </a:r>
            <a:r>
              <a:rPr lang="cs-CZ" sz="8800" noProof="0" dirty="0" smtClean="0">
                <a:effectLst/>
                <a:latin typeface="+mn-lt"/>
              </a:rPr>
              <a:t> </a:t>
            </a:r>
            <a:r>
              <a:rPr lang="cs-CZ" sz="12700" noProof="0" dirty="0" smtClean="0">
                <a:effectLst/>
                <a:latin typeface="+mn-lt"/>
              </a:rPr>
              <a:t>a léčba</a:t>
            </a:r>
          </a:p>
        </p:txBody>
      </p:sp>
    </p:spTree>
    <p:extLst>
      <p:ext uri="{BB962C8B-B14F-4D97-AF65-F5344CB8AC3E}">
        <p14:creationId xmlns:p14="http://schemas.microsoft.com/office/powerpoint/2010/main" val="5720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5688632" cy="12954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Odběry u hlubokých ložiskových infekcí (1)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676456" cy="501317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sz="4000" noProof="0" dirty="0" smtClean="0">
                <a:effectLst/>
                <a:latin typeface="+mn-lt"/>
              </a:rPr>
              <a:t>Je-li v ložisku přítomen v dostatečném množství hnis či jiná tekutina (výpotek, obsah cysty a podobně), </a:t>
            </a:r>
            <a:r>
              <a:rPr lang="cs-CZ" sz="4000" b="1" noProof="0" dirty="0" smtClean="0">
                <a:solidFill>
                  <a:schemeClr val="tx2"/>
                </a:solidFill>
                <a:effectLst/>
                <a:latin typeface="+mn-lt"/>
              </a:rPr>
              <a:t>měla by být poslána tato tekutina ve zkumavce</a:t>
            </a:r>
            <a:r>
              <a:rPr lang="cs-CZ" sz="4000" noProof="0" dirty="0" smtClean="0">
                <a:effectLst/>
                <a:latin typeface="+mn-lt"/>
              </a:rPr>
              <a:t> a nikoli pouze stěr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sz="4000" noProof="0" dirty="0" smtClean="0">
                <a:effectLst/>
                <a:latin typeface="+mn-lt"/>
              </a:rPr>
              <a:t>U podezření na </a:t>
            </a:r>
            <a:r>
              <a:rPr lang="cs-CZ" sz="4000" b="1" noProof="0" dirty="0" smtClean="0">
                <a:solidFill>
                  <a:schemeClr val="tx2"/>
                </a:solidFill>
                <a:effectLst/>
                <a:latin typeface="+mn-lt"/>
              </a:rPr>
              <a:t>anaerobních infekci</a:t>
            </a:r>
            <a:r>
              <a:rPr lang="cs-CZ" sz="4000" noProof="0" dirty="0" smtClean="0">
                <a:effectLst/>
                <a:latin typeface="+mn-lt"/>
              </a:rPr>
              <a:t> (zejména hnis z dutiny břišní) je doporučeno zaslání </a:t>
            </a:r>
            <a:r>
              <a:rPr lang="cs-CZ" sz="4000" b="1" noProof="0" dirty="0" smtClean="0">
                <a:solidFill>
                  <a:schemeClr val="tx2"/>
                </a:solidFill>
                <a:effectLst/>
                <a:latin typeface="+mn-lt"/>
              </a:rPr>
              <a:t>ve stříkačce. K uzavření stříkačky</a:t>
            </a:r>
            <a:r>
              <a:rPr lang="cs-CZ" sz="4000" noProof="0" dirty="0" smtClean="0">
                <a:effectLst/>
                <a:latin typeface="+mn-lt"/>
              </a:rPr>
              <a:t> (samotné, bez jehly) je vhodné použít tzv. </a:t>
            </a:r>
            <a:r>
              <a:rPr lang="cs-CZ" sz="4000" b="1" noProof="0" dirty="0" smtClean="0">
                <a:solidFill>
                  <a:schemeClr val="tx2"/>
                </a:solidFill>
                <a:effectLst/>
                <a:latin typeface="+mn-lt"/>
              </a:rPr>
              <a:t>kombi zátku</a:t>
            </a:r>
            <a:r>
              <a:rPr lang="cs-CZ" sz="4000" noProof="0" dirty="0" smtClean="0">
                <a:effectLst/>
                <a:latin typeface="+mn-lt"/>
              </a:rPr>
              <a:t> (na obrázku)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3200" i="1" noProof="0" dirty="0" smtClean="0">
                <a:solidFill>
                  <a:schemeClr val="accent1"/>
                </a:solidFill>
                <a:effectLst/>
                <a:latin typeface="+mn-lt"/>
              </a:rPr>
              <a:t>Zaslání stříkačky s jehlou zabodnutou do sterilní gumové zátky, které bylo doporučováno dříve, je již v podstatě zakázáno z bezpečnostních důvodů (manipulace s jehlou, hrozí ohrožení odebírajícího)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 flipV="1">
            <a:off x="6372225" y="1484313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http://www.mediform.cz/default.asp?nDepartmentID=63&amp;nLanguageID=1</a:t>
            </a:r>
          </a:p>
        </p:txBody>
      </p:sp>
    </p:spTree>
    <p:extLst>
      <p:ext uri="{BB962C8B-B14F-4D97-AF65-F5344CB8AC3E}">
        <p14:creationId xmlns:p14="http://schemas.microsoft.com/office/powerpoint/2010/main" val="20087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010400" cy="12954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Odběry u hlubokých ložiskových infekcí (2)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604448" cy="544522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Není-li možno poslat tekutinu (je nedostatek tekutiny), je bezpodmínečně nutné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použití soupravy s transportní půdou.</a:t>
            </a:r>
            <a:r>
              <a:rPr lang="cs-CZ" sz="3200" noProof="0" dirty="0" smtClean="0">
                <a:effectLst/>
                <a:latin typeface="+mn-lt"/>
              </a:rPr>
              <a:t> V poslední době se používají tzv.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E-swaby</a:t>
            </a:r>
            <a:r>
              <a:rPr lang="cs-CZ" sz="3200" noProof="0" dirty="0" smtClean="0">
                <a:effectLst/>
                <a:latin typeface="+mn-lt"/>
              </a:rPr>
              <a:t> (viz dále)</a:t>
            </a:r>
            <a:endParaRPr lang="cs-CZ" sz="3200" b="1" noProof="0" dirty="0" smtClean="0">
              <a:solidFill>
                <a:schemeClr val="tx2"/>
              </a:solidFill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V některých případech je také vhodný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nátěr, případně otisk tkáně na sklíčko</a:t>
            </a:r>
            <a:r>
              <a:rPr lang="cs-CZ" sz="3200" noProof="0" dirty="0" smtClean="0">
                <a:effectLst/>
                <a:latin typeface="+mn-lt"/>
              </a:rPr>
              <a:t> (zachytí se i patogeny, které se nepodařilo vypěstovat)</a:t>
            </a:r>
            <a:endParaRPr lang="cs-CZ" sz="3200" b="1" noProof="0" dirty="0" smtClean="0">
              <a:solidFill>
                <a:schemeClr val="tx2"/>
              </a:solidFill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V zvláště závažných případech může chirurg přizvat mikrobiologa i přímo na operační sál</a:t>
            </a:r>
          </a:p>
        </p:txBody>
      </p:sp>
    </p:spTree>
    <p:extLst>
      <p:ext uri="{BB962C8B-B14F-4D97-AF65-F5344CB8AC3E}">
        <p14:creationId xmlns:p14="http://schemas.microsoft.com/office/powerpoint/2010/main" val="7149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Normální stav pohlavních orgánů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cs-CZ" altLang="cs-CZ" sz="3600" smtClean="0">
                <a:effectLst/>
                <a:latin typeface="+mn-lt"/>
              </a:rPr>
              <a:t>Za normálních poměrů nejsou mikroby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cs-CZ" altLang="cs-CZ" sz="3200" b="1" smtClean="0">
                <a:solidFill>
                  <a:schemeClr val="tx2"/>
                </a:solidFill>
                <a:effectLst/>
                <a:latin typeface="+mn-lt"/>
              </a:rPr>
              <a:t>U ženy</a:t>
            </a:r>
            <a:r>
              <a:rPr lang="cs-CZ" altLang="cs-CZ" sz="3200" smtClean="0">
                <a:effectLst/>
                <a:latin typeface="+mn-lt"/>
              </a:rPr>
              <a:t> v děloze, vejcovodech, vaječnících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cs-CZ" altLang="cs-CZ" sz="3200" b="1" smtClean="0">
                <a:solidFill>
                  <a:schemeClr val="tx2"/>
                </a:solidFill>
                <a:effectLst/>
                <a:latin typeface="+mn-lt"/>
              </a:rPr>
              <a:t>U muže</a:t>
            </a:r>
            <a:r>
              <a:rPr lang="cs-CZ" altLang="cs-CZ" sz="3200" smtClean="0">
                <a:effectLst/>
                <a:latin typeface="+mn-lt"/>
              </a:rPr>
              <a:t> v prostatě, chámovodech, varlatech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cs-CZ" altLang="cs-CZ" sz="3600" smtClean="0">
                <a:effectLst/>
                <a:latin typeface="+mn-lt"/>
              </a:rPr>
              <a:t>Specifický mikrobiom má </a:t>
            </a:r>
            <a:r>
              <a:rPr lang="cs-CZ" altLang="cs-CZ" sz="3600" b="1" smtClean="0">
                <a:solidFill>
                  <a:schemeClr val="tx2"/>
                </a:solidFill>
                <a:effectLst/>
                <a:latin typeface="+mn-lt"/>
              </a:rPr>
              <a:t>vagina</a:t>
            </a:r>
            <a:r>
              <a:rPr lang="cs-CZ" altLang="cs-CZ" sz="3600" b="1" smtClean="0">
                <a:effectLst/>
                <a:latin typeface="+mn-lt"/>
              </a:rPr>
              <a:t> </a:t>
            </a:r>
            <a:r>
              <a:rPr lang="cs-CZ" altLang="cs-CZ" sz="3600" smtClean="0">
                <a:effectLst/>
                <a:latin typeface="+mn-lt"/>
              </a:rPr>
              <a:t>(laktobacily, příměs různých aerobních i anaerobních mikrobů). Tento mikrobiom se významně podílí na vývoji mikrobiálního osídlení novorozence během porodu. Význam má i podíl jednotlivých druhů laktobacilů navzájem.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cs-CZ" altLang="cs-CZ" sz="3600" smtClean="0">
                <a:effectLst/>
                <a:latin typeface="+mn-lt"/>
              </a:rPr>
              <a:t>Částečně specifická je i flóra </a:t>
            </a:r>
            <a:r>
              <a:rPr lang="cs-CZ" altLang="cs-CZ" sz="3600" b="1" smtClean="0">
                <a:solidFill>
                  <a:schemeClr val="tx2"/>
                </a:solidFill>
                <a:effectLst/>
                <a:latin typeface="+mn-lt"/>
              </a:rPr>
              <a:t>ústí urethry</a:t>
            </a:r>
            <a:r>
              <a:rPr lang="cs-CZ" altLang="cs-CZ" sz="3600" smtClean="0">
                <a:effectLst/>
                <a:latin typeface="+mn-lt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cs-CZ" altLang="cs-CZ" sz="3600" b="1" smtClean="0">
                <a:solidFill>
                  <a:schemeClr val="tx2"/>
                </a:solidFill>
                <a:effectLst/>
                <a:latin typeface="+mn-lt"/>
              </a:rPr>
              <a:t>Vulva</a:t>
            </a:r>
            <a:r>
              <a:rPr lang="cs-CZ" altLang="cs-CZ" sz="3600" smtClean="0">
                <a:effectLst/>
                <a:latin typeface="+mn-lt"/>
              </a:rPr>
              <a:t> tvoří přechod vaginální a kožní flóry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cs-CZ" altLang="cs-CZ" sz="3600" smtClean="0">
                <a:effectLst/>
                <a:latin typeface="+mn-lt"/>
              </a:rPr>
              <a:t>U muže je specifický </a:t>
            </a:r>
            <a:r>
              <a:rPr lang="cs-CZ" altLang="cs-CZ" sz="3600" b="1" smtClean="0">
                <a:solidFill>
                  <a:schemeClr val="tx2"/>
                </a:solidFill>
                <a:effectLst/>
                <a:latin typeface="+mn-lt"/>
              </a:rPr>
              <a:t>předkožkový vak</a:t>
            </a:r>
            <a:r>
              <a:rPr lang="cs-CZ" altLang="cs-CZ" sz="3600" smtClean="0">
                <a:solidFill>
                  <a:schemeClr val="tx2"/>
                </a:solidFill>
                <a:effectLst/>
                <a:latin typeface="+mn-lt"/>
              </a:rPr>
              <a:t>, </a:t>
            </a:r>
            <a:r>
              <a:rPr lang="cs-CZ" altLang="cs-CZ" sz="3600" smtClean="0">
                <a:effectLst/>
                <a:latin typeface="+mn-lt"/>
              </a:rPr>
              <a:t>vedle kožní flóry jsou tu i např. nepatogenní mykobakteria apod.</a:t>
            </a:r>
            <a:endParaRPr lang="cs-CZ" altLang="cs-CZ" sz="3600" smtClean="0">
              <a:solidFill>
                <a:schemeClr val="tx2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3563938" cy="836613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E-swab (1)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764705"/>
            <a:ext cx="8532440" cy="609329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noProof="0" dirty="0" smtClean="0">
                <a:effectLst/>
                <a:latin typeface="+mn-lt"/>
              </a:rPr>
              <a:t>Transportní systém ESwab je sterilní a obsahuje dvě části: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Polypropylénovou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šroubovací zkumavku</a:t>
            </a:r>
            <a:r>
              <a:rPr lang="cs-CZ" sz="3200" noProof="0" dirty="0" smtClean="0">
                <a:effectLst/>
                <a:latin typeface="+mn-lt"/>
              </a:rPr>
              <a:t> s kapalným Amiesovým transportním médiem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Tampon pro vlastní odběr vzorku</a:t>
            </a:r>
            <a:r>
              <a:rPr lang="cs-CZ" sz="3200" noProof="0" dirty="0" smtClean="0">
                <a:effectLst/>
                <a:latin typeface="+mn-lt"/>
              </a:rPr>
              <a:t>, který je zakončen nástřikem měkkých nylonových vláken. Je vyráběn novou technologií nástřiku rovnoběžně orientovaných nylonových vláken v elektrostatickém poli. Není to tedy námotek jako u klasických souprav. Mikroorganismy jsou při odběru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aktivně zachyceny elektrostatickou silou vláken</a:t>
            </a:r>
            <a:r>
              <a:rPr lang="cs-CZ" sz="3200" noProof="0" dirty="0" smtClean="0">
                <a:effectLst/>
                <a:latin typeface="+mn-lt"/>
              </a:rPr>
              <a:t> (u klasického odběru jen pasivně ulpívají v námotku).</a:t>
            </a:r>
          </a:p>
        </p:txBody>
      </p:sp>
    </p:spTree>
    <p:extLst>
      <p:ext uri="{BB962C8B-B14F-4D97-AF65-F5344CB8AC3E}">
        <p14:creationId xmlns:p14="http://schemas.microsoft.com/office/powerpoint/2010/main" val="56011500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0"/>
            <a:ext cx="5040313" cy="836613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E-swab (2)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>
          <a:xfrm>
            <a:off x="3635375" y="836613"/>
            <a:ext cx="5508625" cy="60213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noProof="0" dirty="0" smtClean="0">
                <a:effectLst/>
                <a:latin typeface="+mn-lt"/>
              </a:rPr>
              <a:t>E-swab obsahuje tekuté Amiesovo médium (bez aktivního uhlí, proto není černé).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noProof="0" dirty="0" smtClean="0">
                <a:effectLst/>
                <a:latin typeface="+mn-lt"/>
              </a:rPr>
              <a:t>Médiu je vyrobeno tak, že na rozdíl od klasické soupravy s Amiesovou půdou ho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lze použít i na PCR</a:t>
            </a:r>
            <a:r>
              <a:rPr lang="cs-CZ" sz="3200" noProof="0" dirty="0" smtClean="0">
                <a:effectLst/>
                <a:latin typeface="+mn-lt"/>
              </a:rPr>
              <a:t> (neobsahuje nic, co by mohlo inhibovat amplifikaci)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 l="18121" t="16412" r="21913" b="6944"/>
          <a:stretch>
            <a:fillRect/>
          </a:stretch>
        </p:blipFill>
        <p:spPr bwMode="auto">
          <a:xfrm>
            <a:off x="0" y="0"/>
            <a:ext cx="357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635375" y="6583363"/>
            <a:ext cx="3724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http://www.keywordpicture.com/keyword/e%20swab/</a:t>
            </a:r>
          </a:p>
        </p:txBody>
      </p:sp>
    </p:spTree>
    <p:extLst>
      <p:ext uri="{BB962C8B-B14F-4D97-AF65-F5344CB8AC3E}">
        <p14:creationId xmlns:p14="http://schemas.microsoft.com/office/powerpoint/2010/main" val="15243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696200" cy="7620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Odběry u povrchových ran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052736"/>
            <a:ext cx="8532440" cy="580526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000" noProof="0" dirty="0" smtClean="0">
                <a:effectLst/>
                <a:latin typeface="+mn-lt"/>
              </a:rPr>
              <a:t>Klasickou metodou je opět </a:t>
            </a:r>
            <a:r>
              <a:rPr lang="cs-CZ" sz="4000" b="1" noProof="0" dirty="0" smtClean="0">
                <a:solidFill>
                  <a:schemeClr val="tx2"/>
                </a:solidFill>
                <a:effectLst/>
                <a:latin typeface="+mn-lt"/>
              </a:rPr>
              <a:t>stěr odběrovou soupravou s transportní půdou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000" noProof="0" dirty="0" smtClean="0">
                <a:effectLst/>
                <a:latin typeface="+mn-lt"/>
              </a:rPr>
              <a:t>Odběr je potřeba provést tak, aby byl </a:t>
            </a:r>
            <a:r>
              <a:rPr lang="cs-CZ" sz="4000" b="1" noProof="0" dirty="0" smtClean="0">
                <a:solidFill>
                  <a:schemeClr val="tx2"/>
                </a:solidFill>
                <a:effectLst/>
                <a:latin typeface="+mn-lt"/>
              </a:rPr>
              <a:t>zachycen předpokládaný patogen</a:t>
            </a:r>
            <a:r>
              <a:rPr lang="cs-CZ" sz="4000" noProof="0" dirty="0" smtClean="0">
                <a:effectLst/>
                <a:latin typeface="+mn-lt"/>
              </a:rPr>
              <a:t> (je potřeba se dostat až k ložisku infekce) a zároveň </a:t>
            </a:r>
            <a:r>
              <a:rPr lang="cs-CZ" sz="4000" b="1" noProof="0" dirty="0" smtClean="0">
                <a:solidFill>
                  <a:schemeClr val="tx2"/>
                </a:solidFill>
                <a:effectLst/>
                <a:latin typeface="+mn-lt"/>
              </a:rPr>
              <a:t>nebyla zachycena kontaminace z okolí,</a:t>
            </a:r>
            <a:r>
              <a:rPr lang="cs-CZ" sz="4000" noProof="0" dirty="0" smtClean="0">
                <a:effectLst/>
                <a:latin typeface="+mn-lt"/>
              </a:rPr>
              <a:t> zejména z kůže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000" noProof="0" dirty="0" smtClean="0">
                <a:effectLst/>
                <a:latin typeface="+mn-lt"/>
              </a:rPr>
              <a:t>Je také možné použití </a:t>
            </a:r>
            <a:r>
              <a:rPr lang="cs-CZ" sz="4000" b="1" noProof="0" dirty="0" smtClean="0">
                <a:solidFill>
                  <a:schemeClr val="tx2"/>
                </a:solidFill>
                <a:effectLst/>
                <a:latin typeface="+mn-lt"/>
              </a:rPr>
              <a:t>otiskové metody:</a:t>
            </a:r>
            <a:r>
              <a:rPr lang="cs-CZ" sz="4000" noProof="0" dirty="0" smtClean="0">
                <a:effectLst/>
                <a:latin typeface="+mn-lt"/>
              </a:rPr>
              <a:t> na ránu plošného charakteru (např. diabetický vřed) se na několik vteřin přiloží čtvereček sterilní gázy a ten se pak přenese na kultivační půdu (krevní agar) a v laboratoři se přenese i na další půdy; tím se umožní lepší kvantitativní vyhodnocení nálezu </a:t>
            </a:r>
          </a:p>
        </p:txBody>
      </p:sp>
    </p:spTree>
    <p:extLst>
      <p:ext uri="{BB962C8B-B14F-4D97-AF65-F5344CB8AC3E}">
        <p14:creationId xmlns:p14="http://schemas.microsoft.com/office/powerpoint/2010/main" val="34349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04800"/>
            <a:ext cx="7766248" cy="891952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Stěr nebo otisk?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962400" cy="4114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Char char="•"/>
              <a:defRPr/>
            </a:pPr>
            <a:r>
              <a:rPr lang="cs-CZ" sz="4000" noProof="0" smtClean="0">
                <a:effectLst/>
                <a:latin typeface="+mn-lt"/>
              </a:rPr>
              <a:t>Při stěru z rány používáme sterilní tampon na tyčince, který se transportuje ve zkumavce s transportní půdou dle Amiese, výsledek je </a:t>
            </a:r>
            <a:r>
              <a:rPr lang="cs-CZ" sz="4000" b="1" noProof="0" smtClean="0">
                <a:solidFill>
                  <a:schemeClr val="tx2"/>
                </a:solidFill>
                <a:effectLst/>
                <a:latin typeface="+mn-lt"/>
              </a:rPr>
              <a:t>kvalitativní.</a:t>
            </a:r>
            <a:r>
              <a:rPr lang="cs-CZ" sz="4000" noProof="0" smtClean="0">
                <a:solidFill>
                  <a:srgbClr val="FF0000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Char char="•"/>
              <a:defRPr/>
            </a:pPr>
            <a:r>
              <a:rPr lang="cs-CZ" sz="4000" noProof="0" smtClean="0">
                <a:effectLst/>
                <a:latin typeface="+mn-lt"/>
              </a:rPr>
              <a:t>U otisku přenášíme čtverec sterilního filtračního papíru (v našem případě s rozměry 5x5 cm)  z krevního agaru na vyšetřovanou plochu a zpět. Výsledek je </a:t>
            </a:r>
            <a:r>
              <a:rPr lang="cs-CZ" sz="4000" b="1" noProof="0" smtClean="0">
                <a:solidFill>
                  <a:schemeClr val="tx2"/>
                </a:solidFill>
                <a:effectLst/>
                <a:latin typeface="+mn-lt"/>
              </a:rPr>
              <a:t>semikvantitativní.</a:t>
            </a:r>
            <a:r>
              <a:rPr lang="cs-CZ" sz="4000" noProof="0" smtClean="0">
                <a:solidFill>
                  <a:srgbClr val="FF0000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667000" y="6473825"/>
            <a:ext cx="42386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cs-CZ" i="1"/>
              <a:t>ww.fnkv.cz/kliniky/ustav_lekarske_mikrobiologie/download/200801111-prirucka-pro-odber-materialu.pdf</a:t>
            </a:r>
          </a:p>
        </p:txBody>
      </p:sp>
    </p:spTree>
    <p:extLst>
      <p:ext uri="{BB962C8B-B14F-4D97-AF65-F5344CB8AC3E}">
        <p14:creationId xmlns:p14="http://schemas.microsoft.com/office/powerpoint/2010/main" val="13768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173538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7200" noProof="0" smtClean="0">
                <a:effectLst/>
                <a:latin typeface="+mn-lt"/>
              </a:rPr>
              <a:t>Stěr a otisk</a:t>
            </a:r>
          </a:p>
        </p:txBody>
      </p:sp>
      <p:graphicFrame>
        <p:nvGraphicFramePr>
          <p:cNvPr id="12902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932363" y="1989138"/>
          <a:ext cx="4038600" cy="344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astrový obrázek" r:id="rId3" imgW="7887801" imgH="6725589" progId="Paint.Picture">
                  <p:embed/>
                </p:oleObj>
              </mc:Choice>
              <mc:Fallback>
                <p:oleObj name="Rastrový obrázek" r:id="rId3" imgW="7887801" imgH="6725589" progId="Paint.Picture">
                  <p:embed/>
                  <p:pic>
                    <p:nvPicPr>
                      <p:cNvPr id="1290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989138"/>
                        <a:ext cx="4038600" cy="344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obr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1989138"/>
            <a:ext cx="4321175" cy="3457575"/>
          </a:xfrm>
          <a:noFill/>
        </p:spPr>
      </p:pic>
    </p:spTree>
    <p:extLst>
      <p:ext uri="{BB962C8B-B14F-4D97-AF65-F5344CB8AC3E}">
        <p14:creationId xmlns:p14="http://schemas.microsoft.com/office/powerpoint/2010/main" val="32571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304087" cy="88265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smtClean="0">
                <a:effectLst/>
                <a:latin typeface="+mn-lt"/>
              </a:rPr>
              <a:t>Technika otisku I</a:t>
            </a:r>
          </a:p>
        </p:txBody>
      </p:sp>
      <p:pic>
        <p:nvPicPr>
          <p:cNvPr id="71684" name="Picture 3" descr="P101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25538"/>
            <a:ext cx="5630862" cy="4067175"/>
          </a:xfrm>
          <a:noFill/>
        </p:spPr>
      </p:pic>
      <p:sp>
        <p:nvSpPr>
          <p:cNvPr id="3420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73688"/>
            <a:ext cx="9144000" cy="14843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noProof="0" smtClean="0">
                <a:effectLst/>
                <a:latin typeface="+mn-lt"/>
              </a:rPr>
              <a:t>Chirurg dostane už kultivační půdu se čtverečkem (oboje samozřejmě sterilní)</a:t>
            </a:r>
          </a:p>
        </p:txBody>
      </p:sp>
    </p:spTree>
    <p:extLst>
      <p:ext uri="{BB962C8B-B14F-4D97-AF65-F5344CB8AC3E}">
        <p14:creationId xmlns:p14="http://schemas.microsoft.com/office/powerpoint/2010/main" val="26510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smtClean="0">
                <a:effectLst/>
                <a:latin typeface="+mn-lt"/>
              </a:rPr>
              <a:t>Technika otisku II</a:t>
            </a:r>
          </a:p>
        </p:txBody>
      </p:sp>
      <p:pic>
        <p:nvPicPr>
          <p:cNvPr id="72708" name="Picture 3" descr="P101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827088" y="1052513"/>
            <a:ext cx="5630862" cy="4067175"/>
          </a:xfrm>
          <a:noFill/>
        </p:spPr>
      </p:pic>
      <p:sp>
        <p:nvSpPr>
          <p:cNvPr id="3430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1450" y="5270500"/>
            <a:ext cx="7702550" cy="15875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noProof="0" smtClean="0">
                <a:effectLst/>
                <a:latin typeface="+mn-lt"/>
              </a:rPr>
              <a:t>Nyní chirurg nebo i zkušená sestra přemístí čtvereček do rány tak, aby se všude dotýkal, a ponechá asi minutu</a:t>
            </a:r>
          </a:p>
        </p:txBody>
      </p:sp>
    </p:spTree>
    <p:extLst>
      <p:ext uri="{BB962C8B-B14F-4D97-AF65-F5344CB8AC3E}">
        <p14:creationId xmlns:p14="http://schemas.microsoft.com/office/powerpoint/2010/main" val="9004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smtClean="0">
                <a:effectLst/>
                <a:latin typeface="+mn-lt"/>
              </a:rPr>
              <a:t>Technika otisku III</a:t>
            </a:r>
          </a:p>
        </p:txBody>
      </p:sp>
      <p:pic>
        <p:nvPicPr>
          <p:cNvPr id="73732" name="Picture 3" descr="P1010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981075"/>
            <a:ext cx="5630862" cy="4067175"/>
          </a:xfrm>
          <a:noFill/>
        </p:spPr>
      </p:pic>
      <p:sp>
        <p:nvSpPr>
          <p:cNvPr id="34406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5229225"/>
            <a:ext cx="7702550" cy="108009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Nakonec se čtvereček přemístí zpátky na půdu, z které byl odebrán</a:t>
            </a:r>
          </a:p>
        </p:txBody>
      </p:sp>
    </p:spTree>
    <p:extLst>
      <p:ext uri="{BB962C8B-B14F-4D97-AF65-F5344CB8AC3E}">
        <p14:creationId xmlns:p14="http://schemas.microsoft.com/office/powerpoint/2010/main" val="15333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488832" cy="685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Vyplnění žádanky u výtěrů z ran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980728"/>
            <a:ext cx="8604448" cy="587727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Odebírající lékař (sestra) musí vždy pečlivě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vyplnit žádanku</a:t>
            </a:r>
            <a:r>
              <a:rPr lang="cs-CZ" sz="3200" noProof="0" dirty="0" smtClean="0">
                <a:effectLst/>
                <a:latin typeface="+mn-lt"/>
              </a:rPr>
              <a:t>, nestačí „stěr z rány“, ale specifikovat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typ (původ) rány</a:t>
            </a:r>
            <a:r>
              <a:rPr lang="cs-CZ" sz="2800" noProof="0" dirty="0" smtClean="0">
                <a:effectLst/>
                <a:latin typeface="+mn-lt"/>
              </a:rPr>
              <a:t> – operační rána, rána po pokousání, bodná rána apod.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lokalizaci rány na těle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noProof="0" dirty="0" smtClean="0">
                <a:effectLst/>
                <a:latin typeface="+mn-lt"/>
              </a:rPr>
              <a:t>případně i </a:t>
            </a:r>
            <a:r>
              <a:rPr lang="cs-CZ" sz="2800" b="1" noProof="0" dirty="0" smtClean="0">
                <a:solidFill>
                  <a:schemeClr val="accent1"/>
                </a:solidFill>
                <a:effectLst/>
                <a:latin typeface="+mn-lt"/>
              </a:rPr>
              <a:t>požadovaná speciální vyšetření</a:t>
            </a:r>
            <a:r>
              <a:rPr lang="cs-CZ" sz="2800" noProof="0" dirty="0" smtClean="0">
                <a:effectLst/>
                <a:latin typeface="+mn-lt"/>
              </a:rPr>
              <a:t> (i když např. u ran z břišní dutiny se anaerobní kultivace provede vždy, i pokud to na žádance napsáno není)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Také důležité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anamnestické údaje</a:t>
            </a:r>
            <a:r>
              <a:rPr lang="cs-CZ" sz="3200" noProof="0" dirty="0" smtClean="0">
                <a:effectLst/>
                <a:latin typeface="+mn-lt"/>
              </a:rPr>
              <a:t> (návrat ze zahraničí, práce v zemědělství) je užitečné na průvodku uvést</a:t>
            </a:r>
          </a:p>
        </p:txBody>
      </p:sp>
    </p:spTree>
    <p:extLst>
      <p:ext uri="{BB962C8B-B14F-4D97-AF65-F5344CB8AC3E}">
        <p14:creationId xmlns:p14="http://schemas.microsoft.com/office/powerpoint/2010/main" val="23857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8382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Diagnostika infekcí ran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676456" cy="587727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V laboratoři je u tekutých vzorků provedena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mikroskopie vzorku</a:t>
            </a:r>
            <a:r>
              <a:rPr lang="cs-CZ" sz="3200" noProof="0" dirty="0" smtClean="0">
                <a:effectLst/>
                <a:latin typeface="+mn-lt"/>
              </a:rPr>
              <a:t>, vždy pak jeho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kultivace</a:t>
            </a:r>
            <a:r>
              <a:rPr lang="cs-CZ" sz="3200" b="1" noProof="0" dirty="0" smtClean="0">
                <a:effectLst/>
                <a:latin typeface="+mn-lt"/>
              </a:rPr>
              <a:t>,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bližší určení</a:t>
            </a:r>
            <a:r>
              <a:rPr lang="cs-CZ" sz="3200" noProof="0" dirty="0" smtClean="0">
                <a:effectLst/>
                <a:latin typeface="+mn-lt"/>
              </a:rPr>
              <a:t> odhalených patogenů a vyšetření jejich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citlivosti na antibiotika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U mikroskopie se hodnotí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nejen mikroby, ale i množství leukocytů</a:t>
            </a:r>
            <a:r>
              <a:rPr lang="cs-CZ" sz="3200" noProof="0" dirty="0" smtClean="0">
                <a:effectLst/>
                <a:latin typeface="+mn-lt"/>
              </a:rPr>
              <a:t> apod.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Při kultivaci je užitečné využívat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pomnožovací tekuté půdy</a:t>
            </a:r>
            <a:r>
              <a:rPr lang="cs-CZ" sz="3200" noProof="0" dirty="0" smtClean="0">
                <a:effectLst/>
                <a:latin typeface="+mn-lt"/>
              </a:rPr>
              <a:t> (kdyby bylo mikrobů málo) a také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selektivní půdy</a:t>
            </a:r>
            <a:r>
              <a:rPr lang="cs-CZ" sz="3200" noProof="0" dirty="0" smtClean="0">
                <a:effectLst/>
                <a:latin typeface="+mn-lt"/>
              </a:rPr>
              <a:t> (s NaCl na stafylokoky, s amikacinem na streptokoky), zejména u dekubitů apod.</a:t>
            </a:r>
          </a:p>
        </p:txBody>
      </p:sp>
    </p:spTree>
    <p:extLst>
      <p:ext uri="{BB962C8B-B14F-4D97-AF65-F5344CB8AC3E}">
        <p14:creationId xmlns:p14="http://schemas.microsoft.com/office/powerpoint/2010/main" val="35606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19" y="332656"/>
            <a:ext cx="8569201" cy="642938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Rozdělení pohlavních infekcí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425185" cy="580526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rgbClr val="FFC000"/>
                </a:solidFill>
                <a:effectLst/>
                <a:latin typeface="+mn-lt"/>
              </a:rPr>
              <a:t>Klasické pohlavní nákazy </a:t>
            </a:r>
            <a:r>
              <a:rPr lang="cs-CZ" sz="2800" dirty="0" smtClean="0">
                <a:effectLst/>
                <a:latin typeface="+mn-lt"/>
              </a:rPr>
              <a:t>se přenášejí téměř výhradně pohlavní cestou. Podléhají hlášení a registraci podle zvláštních zákonů. U nás sem patří především </a:t>
            </a:r>
            <a:r>
              <a:rPr lang="cs-CZ" sz="2800" b="1" dirty="0" smtClean="0">
                <a:solidFill>
                  <a:schemeClr val="accent1"/>
                </a:solidFill>
                <a:effectLst/>
                <a:latin typeface="+mn-lt"/>
              </a:rPr>
              <a:t>kapavka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dirty="0" smtClean="0">
                <a:effectLst/>
                <a:latin typeface="+mn-lt"/>
              </a:rPr>
              <a:t>a </a:t>
            </a:r>
            <a:r>
              <a:rPr lang="cs-CZ" sz="2800" b="1" dirty="0" smtClean="0">
                <a:solidFill>
                  <a:schemeClr val="accent1"/>
                </a:solidFill>
                <a:effectLst/>
                <a:latin typeface="+mn-lt"/>
              </a:rPr>
              <a:t>syfilis</a:t>
            </a:r>
            <a:r>
              <a:rPr lang="cs-CZ" sz="2800" dirty="0"/>
              <a:t>, další </a:t>
            </a:r>
            <a:r>
              <a:rPr lang="cs-CZ" sz="2800" dirty="0" smtClean="0"/>
              <a:t>tři se u nás vyskytují méně často</a:t>
            </a:r>
            <a:endParaRPr lang="cs-CZ" sz="28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rgbClr val="FFC000"/>
                </a:solidFill>
              </a:rPr>
              <a:t>Ostatní nákazy pohlavních orgánů </a:t>
            </a:r>
            <a:r>
              <a:rPr lang="cs-CZ" sz="2800" dirty="0" smtClean="0">
                <a:effectLst/>
                <a:latin typeface="+mn-lt"/>
              </a:rPr>
              <a:t>jsou ty, které postihují pohlavní orgány, ale pohlavní přenos u nich většinou není jedinou a často ani nejdůležitější cestou přenosu (mnohé jsou endogenní, například ze střeva)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Mimo to existují i infekce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pohlavní cestou sice přenášené,</a:t>
            </a:r>
            <a:r>
              <a:rPr lang="cs-CZ" sz="2800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dirty="0" smtClean="0">
                <a:effectLst/>
                <a:latin typeface="+mn-lt"/>
              </a:rPr>
              <a:t>ale netýkající se přímo pohlavních orgánů (hepatitida B, AIDS apod.)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sz="2800" i="1" dirty="0" smtClean="0">
                <a:solidFill>
                  <a:schemeClr val="accent1"/>
                </a:solidFill>
                <a:effectLst/>
                <a:latin typeface="+mn-lt"/>
              </a:rPr>
              <a:t>Existuje pojem „sexually transmitted diseases“ – STI. Jeho obsah je ale poměrně proměnlivý.</a:t>
            </a:r>
          </a:p>
        </p:txBody>
      </p:sp>
    </p:spTree>
    <p:extLst>
      <p:ext uri="{BB962C8B-B14F-4D97-AF65-F5344CB8AC3E}">
        <p14:creationId xmlns:p14="http://schemas.microsoft.com/office/powerpoint/2010/main" val="34601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340768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Výtěr z rány (bez anaerobní kultivace):</a:t>
            </a:r>
            <a:br>
              <a:rPr lang="cs-CZ" sz="4400" noProof="0" dirty="0" smtClean="0">
                <a:effectLst/>
                <a:latin typeface="+mn-lt"/>
              </a:rPr>
            </a:br>
            <a:r>
              <a:rPr lang="cs-CZ" sz="4400" noProof="0" dirty="0" smtClean="0">
                <a:effectLst/>
                <a:latin typeface="+mn-lt"/>
              </a:rPr>
              <a:t>Možné diagnostické schéma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748464" cy="551723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3200" b="1" i="1" noProof="0" dirty="0" smtClean="0">
                <a:solidFill>
                  <a:schemeClr val="accent1"/>
                </a:solidFill>
                <a:effectLst/>
                <a:latin typeface="+mn-lt"/>
              </a:rPr>
              <a:t>(Podle okolností se může v praxi lišit)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Den 0:</a:t>
            </a:r>
            <a:r>
              <a:rPr lang="cs-CZ" sz="3200" noProof="0" dirty="0" smtClean="0">
                <a:effectLst/>
                <a:latin typeface="+mn-lt"/>
              </a:rPr>
              <a:t> pouze nasazení kultivací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Den 1:</a:t>
            </a:r>
            <a:r>
              <a:rPr lang="cs-CZ" sz="3200" noProof="0" dirty="0" smtClean="0">
                <a:effectLst/>
                <a:latin typeface="+mn-lt"/>
              </a:rPr>
              <a:t> výsledek primokultivace vzorku na KA, EA, NaCl a KA+AMI. V případě negativity všech pevných půd se prohlíží B, je-li zakalený, vyočkovává se (subkultivace)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Den 2:</a:t>
            </a:r>
            <a:r>
              <a:rPr lang="cs-CZ" sz="3200" noProof="0" dirty="0" smtClean="0">
                <a:effectLst/>
                <a:latin typeface="+mn-lt"/>
              </a:rPr>
              <a:t> expedice všech negativních a mnohých pozitivních výsledků – pro komplikace, rezistence apod. ovšem zdaleka ne všech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Den 3:</a:t>
            </a:r>
            <a:r>
              <a:rPr lang="cs-CZ" sz="3200" noProof="0" dirty="0" smtClean="0">
                <a:effectLst/>
                <a:latin typeface="+mn-lt"/>
              </a:rPr>
              <a:t> expedice dalších pozitivních výsledků</a:t>
            </a:r>
            <a:endParaRPr lang="cs-CZ" sz="3200" noProof="0" dirty="0" smtClean="0">
              <a:solidFill>
                <a:schemeClr val="tx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28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943800" cy="7620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Výtěr z rány – interpretace nálezu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424936" cy="453685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Běžná flóra:</a:t>
            </a:r>
            <a:r>
              <a:rPr lang="cs-CZ" sz="3200" noProof="0" dirty="0" smtClean="0">
                <a:effectLst/>
                <a:latin typeface="+mn-lt"/>
              </a:rPr>
              <a:t> žádná tu není, takže vše, co se najde, se považuje za patogena (pro jistotu i to, o čem máme pochybnosti, není-li to náhodou kontaminace)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Patogeny:</a:t>
            </a:r>
            <a:r>
              <a:rPr lang="cs-CZ" sz="3200" noProof="0" dirty="0" smtClean="0">
                <a:effectLst/>
                <a:latin typeface="+mn-lt"/>
              </a:rPr>
              <a:t> za patogena je považována v podstatě jakákoli bakterie nebo kvasinka, která je vykultivována, snad s výjimkou koagulázanegativních stafylokoků a korynebakterií u povrchových kožních ran</a:t>
            </a:r>
          </a:p>
        </p:txBody>
      </p:sp>
    </p:spTree>
    <p:extLst>
      <p:ext uri="{BB962C8B-B14F-4D97-AF65-F5344CB8AC3E}">
        <p14:creationId xmlns:p14="http://schemas.microsoft.com/office/powerpoint/2010/main" val="15855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6934200" cy="685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Léčba hnisavých infekcí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964488" cy="52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Důležité je vždy lokální ošetřování rány</a:t>
            </a:r>
            <a:r>
              <a:rPr lang="cs-CZ" sz="2800" noProof="0" dirty="0" smtClean="0">
                <a:effectLst/>
                <a:latin typeface="+mn-lt"/>
              </a:rPr>
              <a:t> (lokální aplikace různých preparátů, pravidelné čištění a převazování, podpora hojení, odstraňování nekróz – možností je zde i larvoterapie)</a:t>
            </a:r>
            <a:endParaRPr lang="cs-CZ" sz="2800" b="1" noProof="0" dirty="0" smtClean="0">
              <a:solidFill>
                <a:schemeClr val="tx2"/>
              </a:solidFill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Nepředpokládáme-li anaeroby</a:t>
            </a:r>
            <a:r>
              <a:rPr lang="cs-CZ" sz="2800" noProof="0" dirty="0" smtClean="0">
                <a:effectLst/>
                <a:latin typeface="+mn-lt"/>
              </a:rPr>
              <a:t>, je nejvhodnější naslepo k celkové léčbě oxacilin (klasické protistafylokokové antibiotikum)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noProof="0" dirty="0" smtClean="0">
                <a:effectLst/>
                <a:latin typeface="+mn-lt"/>
              </a:rPr>
              <a:t>Je-li pravděpodobný 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streptokokový původce</a:t>
            </a:r>
            <a:r>
              <a:rPr lang="cs-CZ" sz="2800" noProof="0" dirty="0" smtClean="0">
                <a:effectLst/>
                <a:latin typeface="+mn-lt"/>
              </a:rPr>
              <a:t>, je lékem volby klasický penicilin ve vysokých dávkách.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noProof="0" dirty="0" smtClean="0">
                <a:effectLst/>
                <a:latin typeface="+mn-lt"/>
              </a:rPr>
              <a:t>U </a:t>
            </a:r>
            <a:r>
              <a:rPr lang="cs-CZ" sz="2800" b="1" noProof="0" dirty="0" smtClean="0">
                <a:solidFill>
                  <a:schemeClr val="tx2"/>
                </a:solidFill>
                <a:effectLst/>
                <a:latin typeface="+mn-lt"/>
              </a:rPr>
              <a:t>nemocničních nákaz</a:t>
            </a:r>
            <a:r>
              <a:rPr lang="cs-CZ" sz="2800" noProof="0" dirty="0" smtClean="0">
                <a:effectLst/>
                <a:latin typeface="+mn-lt"/>
              </a:rPr>
              <a:t> nutná cílená léčba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800" i="1" noProof="0" dirty="0" smtClean="0">
                <a:effectLst/>
                <a:latin typeface="+mn-lt"/>
              </a:rPr>
              <a:t>Lingvistická poznámka: infekce jsou </a:t>
            </a:r>
            <a:r>
              <a:rPr lang="cs-CZ" sz="2800" b="1" i="1" noProof="0" dirty="0" smtClean="0">
                <a:solidFill>
                  <a:schemeClr val="tx2"/>
                </a:solidFill>
                <a:effectLst/>
                <a:latin typeface="+mn-lt"/>
              </a:rPr>
              <a:t>ranné</a:t>
            </a:r>
            <a:r>
              <a:rPr lang="cs-CZ" sz="2800" i="1" noProof="0" dirty="0" smtClean="0">
                <a:effectLst/>
                <a:latin typeface="+mn-lt"/>
              </a:rPr>
              <a:t>; </a:t>
            </a:r>
            <a:r>
              <a:rPr lang="cs-CZ" sz="2800" b="1" i="1" noProof="0" dirty="0" smtClean="0">
                <a:solidFill>
                  <a:schemeClr val="tx2"/>
                </a:solidFill>
                <a:effectLst/>
                <a:latin typeface="+mn-lt"/>
              </a:rPr>
              <a:t>rané</a:t>
            </a:r>
            <a:r>
              <a:rPr lang="cs-CZ" sz="2800" b="1" i="1" noProof="0" dirty="0" smtClean="0">
                <a:effectLst/>
                <a:latin typeface="+mn-lt"/>
              </a:rPr>
              <a:t> </a:t>
            </a:r>
            <a:r>
              <a:rPr lang="cs-CZ" sz="2800" i="1" noProof="0" dirty="0" smtClean="0">
                <a:effectLst/>
                <a:latin typeface="+mn-lt"/>
              </a:rPr>
              <a:t>mohou být např. brambory (ale i sepse ve významu „časné“)</a:t>
            </a:r>
            <a:endParaRPr lang="cs-CZ" sz="3600" i="1" noProof="0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48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6388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15300" noProof="0" dirty="0" smtClean="0">
                <a:effectLst/>
                <a:latin typeface="+mn-lt"/>
              </a:rPr>
              <a:t>Anaerobní infekce</a:t>
            </a:r>
          </a:p>
        </p:txBody>
      </p:sp>
    </p:spTree>
    <p:extLst>
      <p:ext uri="{BB962C8B-B14F-4D97-AF65-F5344CB8AC3E}">
        <p14:creationId xmlns:p14="http://schemas.microsoft.com/office/powerpoint/2010/main" val="26306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04800"/>
            <a:ext cx="4714056" cy="675928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Anaerobní infekce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990600"/>
            <a:ext cx="8229600" cy="5867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Pod pojmem „anaerobní infekce“ rozumíme nákazy způsobované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striktními anaeroby</a:t>
            </a:r>
            <a:r>
              <a:rPr lang="cs-CZ" sz="3200" noProof="0" dirty="0" smtClean="0">
                <a:effectLst/>
                <a:latin typeface="+mn-lt"/>
              </a:rPr>
              <a:t>, tj. mikroby rostoucími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pouze</a:t>
            </a:r>
            <a:r>
              <a:rPr lang="cs-CZ" sz="3200" b="1" noProof="0" dirty="0" smtClean="0">
                <a:effectLst/>
                <a:latin typeface="+mn-lt"/>
              </a:rPr>
              <a:t> </a:t>
            </a:r>
            <a:r>
              <a:rPr lang="cs-CZ" sz="3200" noProof="0" dirty="0" smtClean="0">
                <a:effectLst/>
                <a:latin typeface="+mn-lt"/>
              </a:rPr>
              <a:t>v</a:t>
            </a:r>
            <a:r>
              <a:rPr lang="cs-CZ" sz="3200" noProof="0" dirty="0" smtClean="0"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lang="cs-CZ" sz="3200" noProof="0" dirty="0" smtClean="0">
                <a:effectLst/>
                <a:latin typeface="+mn-lt"/>
              </a:rPr>
              <a:t>prostředí bez kyslíku (na rozdíl od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fakultativních anaerobů</a:t>
            </a:r>
            <a:r>
              <a:rPr lang="cs-CZ" sz="3200" noProof="0" dirty="0" smtClean="0">
                <a:effectLst/>
                <a:latin typeface="+mn-lt"/>
              </a:rPr>
              <a:t>, které rostou bez kyslíku i s kyslíkem)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S výjimkou rodu </a:t>
            </a:r>
            <a:r>
              <a:rPr lang="cs-CZ" sz="3200" i="1" noProof="0" dirty="0" smtClean="0">
                <a:effectLst/>
                <a:latin typeface="+mn-lt"/>
              </a:rPr>
              <a:t>Clostridium</a:t>
            </a:r>
            <a:r>
              <a:rPr lang="cs-CZ" sz="3200" noProof="0" dirty="0" smtClean="0">
                <a:effectLst/>
                <a:latin typeface="+mn-lt"/>
              </a:rPr>
              <a:t>, který tvoří spory, je u anaerobních bakterií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obtížný přenos z člověka na člověka</a:t>
            </a:r>
            <a:r>
              <a:rPr lang="cs-CZ" sz="3200" noProof="0" dirty="0" smtClean="0">
                <a:effectLst/>
                <a:latin typeface="+mn-lt"/>
              </a:rPr>
              <a:t> – na vzduchu nevydrží. Většina infekcí je proto endogenní, tj. člověk nakazí sám sebe</a:t>
            </a:r>
          </a:p>
        </p:txBody>
      </p:sp>
    </p:spTree>
    <p:extLst>
      <p:ext uri="{BB962C8B-B14F-4D97-AF65-F5344CB8AC3E}">
        <p14:creationId xmlns:p14="http://schemas.microsoft.com/office/powerpoint/2010/main" val="36802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5486400" cy="5334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Rozdělení anaerobů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676456" cy="580526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Anaeroby se stejně jako ostatní bakterie dělí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podle tvaru</a:t>
            </a:r>
            <a:r>
              <a:rPr lang="cs-CZ" sz="3200" noProof="0" dirty="0" smtClean="0">
                <a:effectLst/>
                <a:latin typeface="+mn-lt"/>
              </a:rPr>
              <a:t> (koky, tyčinky) a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Gramova barvení</a:t>
            </a:r>
            <a:r>
              <a:rPr lang="cs-CZ" sz="3200" noProof="0" dirty="0" smtClean="0">
                <a:solidFill>
                  <a:schemeClr val="tx2"/>
                </a:solidFill>
                <a:effectLst/>
                <a:latin typeface="+mn-lt"/>
              </a:rPr>
              <a:t>.</a:t>
            </a:r>
            <a:r>
              <a:rPr lang="cs-CZ" sz="3200" noProof="0" dirty="0" smtClean="0">
                <a:effectLst/>
                <a:latin typeface="+mn-lt"/>
              </a:rPr>
              <a:t> Není však významný rozdíl mezi jednotlivými druhy anaerobů v patogenitě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Výjimkou je rod </a:t>
            </a:r>
            <a:r>
              <a:rPr lang="cs-CZ" sz="3200" b="1" i="1" noProof="0" dirty="0" smtClean="0">
                <a:solidFill>
                  <a:schemeClr val="tx2"/>
                </a:solidFill>
                <a:effectLst/>
                <a:latin typeface="+mn-lt"/>
              </a:rPr>
              <a:t>Clostridium</a:t>
            </a:r>
            <a:r>
              <a:rPr lang="cs-CZ" sz="3200" noProof="0" dirty="0" smtClean="0">
                <a:effectLst/>
                <a:latin typeface="+mn-lt"/>
              </a:rPr>
              <a:t>, který jako jediný tvoří endospory. Obsahuje významné druhy: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i="1" noProof="0" dirty="0" smtClean="0">
                <a:effectLst/>
                <a:latin typeface="+mn-lt"/>
              </a:rPr>
              <a:t>Clostridium tetani</a:t>
            </a:r>
            <a:r>
              <a:rPr lang="cs-CZ" sz="2800" noProof="0" dirty="0" smtClean="0">
                <a:effectLst/>
                <a:latin typeface="+mn-lt"/>
              </a:rPr>
              <a:t>, původce tetanu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i="1" noProof="0" dirty="0" smtClean="0">
                <a:effectLst/>
                <a:latin typeface="+mn-lt"/>
              </a:rPr>
              <a:t>Clostridium botulinum</a:t>
            </a:r>
            <a:r>
              <a:rPr lang="cs-CZ" sz="2800" noProof="0" dirty="0" smtClean="0">
                <a:effectLst/>
                <a:latin typeface="+mn-lt"/>
              </a:rPr>
              <a:t>, původce botulismu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i="1" noProof="0" dirty="0" smtClean="0">
                <a:effectLst/>
                <a:latin typeface="+mn-lt"/>
              </a:rPr>
              <a:t>Clostridium perfringens</a:t>
            </a:r>
            <a:r>
              <a:rPr lang="cs-CZ" sz="2800" noProof="0" dirty="0" smtClean="0">
                <a:effectLst/>
                <a:latin typeface="+mn-lt"/>
              </a:rPr>
              <a:t> a řada dalších tzv. klostridií plynatých snětí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i="1" noProof="0" dirty="0" smtClean="0">
                <a:effectLst/>
                <a:latin typeface="+mn-lt"/>
              </a:rPr>
              <a:t>Clostridium difficile,</a:t>
            </a:r>
            <a:r>
              <a:rPr lang="cs-CZ" sz="2800" noProof="0" dirty="0" smtClean="0">
                <a:effectLst/>
                <a:latin typeface="+mn-lt"/>
              </a:rPr>
              <a:t> původce enterokolitid</a:t>
            </a:r>
          </a:p>
        </p:txBody>
      </p:sp>
    </p:spTree>
    <p:extLst>
      <p:ext uri="{BB962C8B-B14F-4D97-AF65-F5344CB8AC3E}">
        <p14:creationId xmlns:p14="http://schemas.microsoft.com/office/powerpoint/2010/main" val="40559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7848600" cy="836712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Anaeroby u zdravého člověka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295456" cy="58688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Zdravý člověk nosí ve svém těle asi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kilogram anaerobních bakterií</a:t>
            </a:r>
            <a:r>
              <a:rPr lang="cs-CZ" sz="3200" noProof="0" dirty="0" smtClean="0">
                <a:effectLst/>
                <a:latin typeface="+mn-lt"/>
              </a:rPr>
              <a:t>, z toho většinu ve střevě.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Anaeroby</a:t>
            </a:r>
            <a:r>
              <a:rPr lang="cs-CZ" sz="3200" noProof="0" dirty="0" smtClean="0">
                <a:effectLst/>
                <a:latin typeface="+mn-lt"/>
              </a:rPr>
              <a:t> tvoří 99,9 % mikrobiální flóry tlustého střeva. Podílejí se rozhodujícím způsobem na zpracování vlákniny a jiných nestravitelných částí potravy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Anaeroby</a:t>
            </a:r>
            <a:r>
              <a:rPr lang="cs-CZ" sz="3200" noProof="0" dirty="0" smtClean="0">
                <a:effectLst/>
                <a:latin typeface="+mn-lt"/>
              </a:rPr>
              <a:t> tvoří většinu mikroflóry dutiny ústní (tvoří biofilm společně s druhy, které nejsou striktně anaerobní)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Anaeroby</a:t>
            </a:r>
            <a:r>
              <a:rPr lang="cs-CZ" sz="3200" noProof="0" dirty="0" smtClean="0">
                <a:effectLst/>
                <a:latin typeface="+mn-lt"/>
              </a:rPr>
              <a:t> se vyskytují u 70 % žen v pochvě</a:t>
            </a:r>
          </a:p>
        </p:txBody>
      </p:sp>
    </p:spTree>
    <p:extLst>
      <p:ext uri="{BB962C8B-B14F-4D97-AF65-F5344CB8AC3E}">
        <p14:creationId xmlns:p14="http://schemas.microsoft.com/office/powerpoint/2010/main" val="10298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147050" cy="962025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Lokalizace anaerobních infekcí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7344816" cy="1219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Infekce působené anaeroby se vyskytují zejména v určitých lokalizacích</a:t>
            </a:r>
          </a:p>
        </p:txBody>
      </p:sp>
      <p:graphicFrame>
        <p:nvGraphicFramePr>
          <p:cNvPr id="271400" name="Group 40"/>
          <p:cNvGraphicFramePr>
            <a:graphicFrameLocks noGrp="1"/>
          </p:cNvGraphicFramePr>
          <p:nvPr/>
        </p:nvGraphicFramePr>
        <p:xfrm>
          <a:off x="381000" y="2514600"/>
          <a:ext cx="7848600" cy="3682556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Zdroj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Místo infekce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Střevo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Břišní dutina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(při perforaci střeva)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Vagina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Oblast malé pánve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Dutina ústní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Měkké tkáně tváře a krku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arenR"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Dolní cesty dýchací, zejména při vdechnutí zvratků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5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934200" cy="608013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Léčba anaerobních infekcí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59813" cy="5867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V léčbě</a:t>
            </a:r>
            <a:r>
              <a:rPr lang="cs-CZ" sz="3200" noProof="0" dirty="0" smtClean="0">
                <a:effectLst/>
                <a:latin typeface="+mn-lt"/>
              </a:rPr>
              <a:t> anaerobních infekcí je zpravidla důležitý chirurgický zákrok s okysličením místa zánětu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Antibiotická léčba</a:t>
            </a:r>
            <a:r>
              <a:rPr lang="cs-CZ" sz="3200" noProof="0" dirty="0" smtClean="0">
                <a:effectLst/>
                <a:latin typeface="+mn-lt"/>
              </a:rPr>
              <a:t> je částečně odlišná oproti aerobním infekcím, některá antibiotika (metronidazol) fungují pouze na anaeroby, některá naopak na anaeroby nejsou účinná vůbec. Vedle metronidazolu se používají především peniciliny, cefalosporiny, linkosamidy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dirty="0" smtClean="0">
                <a:effectLst/>
                <a:latin typeface="+mn-lt"/>
              </a:rPr>
              <a:t>U </a:t>
            </a:r>
            <a:r>
              <a:rPr lang="cs-CZ" sz="3200" b="1" noProof="0" dirty="0" smtClean="0">
                <a:solidFill>
                  <a:schemeClr val="tx2"/>
                </a:solidFill>
                <a:effectLst/>
                <a:latin typeface="+mn-lt"/>
              </a:rPr>
              <a:t>tetanu a plynaté sněti</a:t>
            </a:r>
            <a:r>
              <a:rPr lang="cs-CZ" sz="3200" noProof="0" dirty="0" smtClean="0">
                <a:effectLst/>
                <a:latin typeface="+mn-lt"/>
              </a:rPr>
              <a:t> je podstatné podání antiséra</a:t>
            </a:r>
          </a:p>
        </p:txBody>
      </p:sp>
    </p:spTree>
    <p:extLst>
      <p:ext uri="{BB962C8B-B14F-4D97-AF65-F5344CB8AC3E}">
        <p14:creationId xmlns:p14="http://schemas.microsoft.com/office/powerpoint/2010/main" val="28416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85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Odběry u anaerobních infekcí 1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686800" cy="6019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noProof="0" smtClean="0">
                <a:solidFill>
                  <a:schemeClr val="tx2"/>
                </a:solidFill>
                <a:effectLst/>
                <a:latin typeface="+mn-lt"/>
              </a:rPr>
              <a:t>Tekutý vzorek (hnis)</a:t>
            </a:r>
            <a:r>
              <a:rPr lang="cs-CZ" sz="3200" noProof="0" smtClean="0">
                <a:effectLst/>
                <a:latin typeface="+mn-lt"/>
              </a:rPr>
              <a:t> má jednoznačně přednost před výtěrem z ložiska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smtClean="0">
                <a:effectLst/>
                <a:latin typeface="+mn-lt"/>
              </a:rPr>
              <a:t>Nemáme-li k dispozici speciální zkumavky s</a:t>
            </a:r>
            <a:r>
              <a:rPr lang="cs-CZ" sz="3200" noProof="0" smtClean="0"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lang="cs-CZ" sz="3200" noProof="0" smtClean="0">
                <a:effectLst/>
                <a:latin typeface="+mn-lt"/>
              </a:rPr>
              <a:t>CO</a:t>
            </a:r>
            <a:r>
              <a:rPr lang="cs-CZ" sz="3200" baseline="-25000" noProof="0" smtClean="0">
                <a:effectLst/>
                <a:latin typeface="+mn-lt"/>
              </a:rPr>
              <a:t>2</a:t>
            </a:r>
            <a:r>
              <a:rPr lang="cs-CZ" sz="3200" noProof="0" smtClean="0">
                <a:effectLst/>
                <a:latin typeface="+mn-lt"/>
              </a:rPr>
              <a:t> (což u nás na rozdíl od USA nemáme) doporučuje se </a:t>
            </a:r>
            <a:r>
              <a:rPr lang="cs-CZ" sz="3200" b="1" noProof="0" smtClean="0">
                <a:solidFill>
                  <a:schemeClr val="tx2"/>
                </a:solidFill>
                <a:effectLst/>
                <a:latin typeface="+mn-lt"/>
              </a:rPr>
              <a:t>stříkačka s kombi zátkou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smtClean="0">
                <a:effectLst/>
                <a:latin typeface="+mn-lt"/>
              </a:rPr>
              <a:t>U </a:t>
            </a:r>
            <a:r>
              <a:rPr lang="cs-CZ" sz="3200" b="1" noProof="0" smtClean="0">
                <a:solidFill>
                  <a:schemeClr val="tx2"/>
                </a:solidFill>
                <a:effectLst/>
                <a:latin typeface="+mn-lt"/>
              </a:rPr>
              <a:t>výtěrů</a:t>
            </a:r>
            <a:r>
              <a:rPr lang="cs-CZ" sz="3200" noProof="0" smtClean="0">
                <a:effectLst/>
                <a:latin typeface="+mn-lt"/>
              </a:rPr>
              <a:t> nutná transportní půda, popř. e-swab. Lze také dohodnout s mikrobiologem, že přijde na operační sál a vzorek přímo naočkuje na půdu a uzavře do anaerostatu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smtClean="0">
                <a:effectLst/>
                <a:latin typeface="+mn-lt"/>
              </a:rPr>
              <a:t>Vždy důležitý je </a:t>
            </a:r>
            <a:r>
              <a:rPr lang="cs-CZ" sz="3200" b="1" noProof="0" smtClean="0">
                <a:solidFill>
                  <a:schemeClr val="tx2"/>
                </a:solidFill>
                <a:effectLst/>
                <a:latin typeface="+mn-lt"/>
              </a:rPr>
              <a:t>nátěr na sklíčko.</a:t>
            </a:r>
            <a:r>
              <a:rPr lang="cs-CZ" sz="3200" noProof="0" smtClean="0">
                <a:effectLst/>
                <a:latin typeface="+mn-lt"/>
              </a:rPr>
              <a:t> Pokud už mikrob nepřežije, alespoň je na sklíčku</a:t>
            </a:r>
            <a:endParaRPr lang="cs-CZ" sz="3200" noProof="0" smtClean="0">
              <a:solidFill>
                <a:schemeClr val="tx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0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7979" y="692696"/>
            <a:ext cx="8458200" cy="441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2400" dirty="0" smtClean="0">
                <a:effectLst/>
                <a:latin typeface="+mn-lt"/>
              </a:rPr>
              <a:t>Kožní infekce</a:t>
            </a:r>
          </a:p>
        </p:txBody>
      </p:sp>
    </p:spTree>
    <p:extLst>
      <p:ext uri="{BB962C8B-B14F-4D97-AF65-F5344CB8AC3E}">
        <p14:creationId xmlns:p14="http://schemas.microsoft.com/office/powerpoint/2010/main" val="887122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162800" cy="609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Klasické pohlavní nemoci</a:t>
            </a:r>
          </a:p>
        </p:txBody>
      </p:sp>
      <p:graphicFrame>
        <p:nvGraphicFramePr>
          <p:cNvPr id="15981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06629"/>
              </p:ext>
            </p:extLst>
          </p:nvPr>
        </p:nvGraphicFramePr>
        <p:xfrm>
          <a:off x="142875" y="1143000"/>
          <a:ext cx="8858250" cy="5572125"/>
        </p:xfrm>
        <a:graphic>
          <a:graphicData uri="http://schemas.openxmlformats.org/drawingml/2006/table">
            <a:tbl>
              <a:tblPr/>
              <a:tblGrid>
                <a:gridCol w="321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Kapavka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Neisseria gonorrhoeae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(„gonokok“)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Výskyt i u nás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Syfilis (příjice, lues)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Treponema pallidum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Lymfogranuloma venereum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Chlamydia trachomatis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serotypy L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L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L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 poslední době i u nás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Měkký vřed (ulcus molle)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Haemophilus ducreyi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U nás pouze jako 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zavlečené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3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Granuloma inguinale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Calymmatobacterium granulomatis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609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Odběry u anaerobních infekcí 2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153400" cy="6019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smtClean="0">
                <a:effectLst/>
                <a:latin typeface="+mn-lt"/>
              </a:rPr>
              <a:t>Na průvodce </a:t>
            </a:r>
            <a:r>
              <a:rPr lang="cs-CZ" sz="3200" b="1" noProof="0" smtClean="0">
                <a:solidFill>
                  <a:schemeClr val="tx2"/>
                </a:solidFill>
                <a:effectLst/>
                <a:latin typeface="+mn-lt"/>
              </a:rPr>
              <a:t>označit požadavek anaerobní kultivace</a:t>
            </a:r>
            <a:r>
              <a:rPr lang="cs-CZ" sz="3200" noProof="0" smtClean="0">
                <a:effectLst/>
                <a:latin typeface="+mn-lt"/>
              </a:rPr>
              <a:t> a napsat, o jaký vzorek jde a kde je zánět lokalizován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smtClean="0">
                <a:effectLst/>
                <a:latin typeface="+mn-lt"/>
              </a:rPr>
              <a:t>Počítat s tím, že </a:t>
            </a:r>
            <a:r>
              <a:rPr lang="cs-CZ" sz="3200" b="1" noProof="0" smtClean="0">
                <a:solidFill>
                  <a:schemeClr val="tx2"/>
                </a:solidFill>
                <a:effectLst/>
                <a:latin typeface="+mn-lt"/>
              </a:rPr>
              <a:t>diagnostika trvá déle</a:t>
            </a:r>
            <a:r>
              <a:rPr lang="cs-CZ" sz="3200" noProof="0" smtClean="0">
                <a:effectLst/>
                <a:latin typeface="+mn-lt"/>
              </a:rPr>
              <a:t> než u aerobních infekcí – kultivace trvá nejméně 48 h, někdy (aktinomykóza) i déle (týden), + stejnou dobu citlivost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smtClean="0">
                <a:effectLst/>
                <a:latin typeface="+mn-lt"/>
              </a:rPr>
              <a:t>Počítat s tím, že </a:t>
            </a:r>
            <a:r>
              <a:rPr lang="cs-CZ" sz="3200" b="1" noProof="0" smtClean="0">
                <a:solidFill>
                  <a:schemeClr val="tx2"/>
                </a:solidFill>
                <a:effectLst/>
                <a:latin typeface="+mn-lt"/>
              </a:rPr>
              <a:t>zpravidla není vykultivován jeden původce</a:t>
            </a:r>
            <a:r>
              <a:rPr lang="cs-CZ" sz="3200" noProof="0" smtClean="0">
                <a:effectLst/>
                <a:latin typeface="+mn-lt"/>
              </a:rPr>
              <a:t> – většinou jde o směs mikrobů („Veillonova flóra“)</a:t>
            </a:r>
            <a:endParaRPr lang="cs-CZ" sz="3200" noProof="0" smtClean="0">
              <a:solidFill>
                <a:schemeClr val="tx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30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Diagnostika anaerobních infekcí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smtClean="0">
                <a:solidFill>
                  <a:schemeClr val="tx2"/>
                </a:solidFill>
                <a:effectLst/>
                <a:latin typeface="+mn-lt"/>
              </a:rPr>
              <a:t>Mikroskopie</a:t>
            </a:r>
            <a:r>
              <a:rPr lang="cs-CZ" sz="3200" noProof="0" smtClean="0">
                <a:effectLst/>
                <a:latin typeface="+mn-lt"/>
              </a:rPr>
              <a:t> se provádí stejně jako u ostatních bakterií, je však důležitější – tvarové odlišnosti (zaoblené × špičaté konce) jsou u anaerobů časté. U klostridií bývají viditelné spory v různých místech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smtClean="0">
                <a:solidFill>
                  <a:schemeClr val="tx2"/>
                </a:solidFill>
                <a:effectLst/>
                <a:latin typeface="+mn-lt"/>
              </a:rPr>
              <a:t>Kultivace na pevných půdách</a:t>
            </a:r>
            <a:r>
              <a:rPr lang="cs-CZ" sz="3200" noProof="0" smtClean="0">
                <a:effectLst/>
                <a:latin typeface="+mn-lt"/>
              </a:rPr>
              <a:t> vyžaduje odstranění kyslíku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smtClean="0">
                <a:solidFill>
                  <a:schemeClr val="tx2"/>
                </a:solidFill>
                <a:effectLst/>
                <a:latin typeface="+mn-lt"/>
              </a:rPr>
              <a:t>Fyzikálně</a:t>
            </a:r>
            <a:r>
              <a:rPr lang="cs-CZ" sz="2800" noProof="0" smtClean="0">
                <a:effectLst/>
                <a:latin typeface="+mn-lt"/>
              </a:rPr>
              <a:t> – anaerobní boxy (do boxu je vháněna směs plynů z bomby, případně sáčky, do kterých je plyn také vháněn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smtClean="0">
                <a:solidFill>
                  <a:schemeClr val="tx2"/>
                </a:solidFill>
                <a:effectLst/>
                <a:latin typeface="+mn-lt"/>
              </a:rPr>
              <a:t>Chemicky</a:t>
            </a:r>
            <a:r>
              <a:rPr lang="cs-CZ" sz="2800" noProof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noProof="0" smtClean="0">
                <a:effectLst/>
                <a:latin typeface="+mn-lt"/>
              </a:rPr>
              <a:t>– anaerostaty (pomocí generátoru je spotřebován kyslík a nahrazen H</a:t>
            </a:r>
            <a:r>
              <a:rPr lang="cs-CZ" sz="2800" baseline="-25000" noProof="0" smtClean="0">
                <a:effectLst/>
                <a:latin typeface="+mn-lt"/>
              </a:rPr>
              <a:t>2</a:t>
            </a:r>
            <a:r>
              <a:rPr lang="cs-CZ" sz="2800" noProof="0" smtClean="0">
                <a:effectLst/>
                <a:latin typeface="+mn-lt"/>
              </a:rPr>
              <a:t> a CO</a:t>
            </a:r>
            <a:r>
              <a:rPr lang="cs-CZ" sz="2800" baseline="-25000" noProof="0" smtClean="0">
                <a:effectLst/>
                <a:latin typeface="+mn-lt"/>
              </a:rPr>
              <a:t>2</a:t>
            </a:r>
            <a:r>
              <a:rPr lang="cs-CZ" sz="2800" noProof="0" smtClean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smtClean="0">
                <a:solidFill>
                  <a:schemeClr val="tx2"/>
                </a:solidFill>
                <a:effectLst/>
                <a:latin typeface="+mn-lt"/>
              </a:rPr>
              <a:t>VL-bujón</a:t>
            </a:r>
            <a:r>
              <a:rPr lang="cs-CZ" sz="3200" noProof="0" smtClean="0">
                <a:effectLst/>
                <a:latin typeface="+mn-lt"/>
              </a:rPr>
              <a:t> se přelévá parafinovým olejem</a:t>
            </a:r>
          </a:p>
        </p:txBody>
      </p:sp>
    </p:spTree>
    <p:extLst>
      <p:ext uri="{BB962C8B-B14F-4D97-AF65-F5344CB8AC3E}">
        <p14:creationId xmlns:p14="http://schemas.microsoft.com/office/powerpoint/2010/main" val="8391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206680" cy="738336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Přelévání VL-bujonů parafinem</a:t>
            </a:r>
          </a:p>
        </p:txBody>
      </p:sp>
      <p:pic>
        <p:nvPicPr>
          <p:cNvPr id="89091" name="Picture 3" descr="Ana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3725"/>
            <a:ext cx="9144000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0" y="1524000"/>
            <a:ext cx="3733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Foto: archiv Mikrobiologického ústavu</a:t>
            </a:r>
          </a:p>
        </p:txBody>
      </p:sp>
    </p:spTree>
    <p:extLst>
      <p:ext uri="{BB962C8B-B14F-4D97-AF65-F5344CB8AC3E}">
        <p14:creationId xmlns:p14="http://schemas.microsoft.com/office/powerpoint/2010/main" val="9966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1670050" y="3956050"/>
            <a:ext cx="4559300" cy="762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smtClean="0">
                <a:effectLst/>
                <a:latin typeface="+mn-lt"/>
              </a:rPr>
              <a:t>Anaerobní box</a:t>
            </a:r>
          </a:p>
        </p:txBody>
      </p:sp>
      <p:pic>
        <p:nvPicPr>
          <p:cNvPr id="90115" name="Picture 3" descr="Ana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9850"/>
            <a:ext cx="8001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143000" y="6553200"/>
            <a:ext cx="3733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Foto: archiv Mikrobiologického ústavu</a:t>
            </a:r>
          </a:p>
        </p:txBody>
      </p:sp>
    </p:spTree>
    <p:extLst>
      <p:ext uri="{BB962C8B-B14F-4D97-AF65-F5344CB8AC3E}">
        <p14:creationId xmlns:p14="http://schemas.microsoft.com/office/powerpoint/2010/main" val="23446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581400" cy="609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Anaerostat</a:t>
            </a:r>
            <a:endParaRPr lang="cs-CZ" sz="4000" noProof="0" dirty="0" smtClean="0">
              <a:effectLst/>
              <a:latin typeface="+mn-lt"/>
            </a:endParaRPr>
          </a:p>
        </p:txBody>
      </p:sp>
      <p:pic>
        <p:nvPicPr>
          <p:cNvPr id="91139" name="Picture 3" descr="Ana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613" y="0"/>
            <a:ext cx="4116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3352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dirty="0">
                <a:latin typeface="+mn-lt"/>
              </a:rPr>
              <a:t>Palladiový kalalyzátor (pod víčkem) nezbytný pro druhou fázi reakce</a:t>
            </a:r>
          </a:p>
          <a:p>
            <a:pPr>
              <a:spcBef>
                <a:spcPct val="50000"/>
              </a:spcBef>
              <a:defRPr/>
            </a:pPr>
            <a:endParaRPr lang="cs-CZ" sz="24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cs-CZ" sz="2400" dirty="0">
                <a:latin typeface="+mn-lt"/>
              </a:rPr>
              <a:t>Generátor anaerobiózy (sáček s chemikáliemi) nutný pro celou reakci</a:t>
            </a: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3657600" y="2971800"/>
            <a:ext cx="1981200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3810000" y="4724400"/>
            <a:ext cx="304800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flipV="1">
            <a:off x="5638800" y="2743200"/>
            <a:ext cx="144780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791200" y="6553200"/>
            <a:ext cx="335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Foto: archiv Mikrobiologického ústavu</a:t>
            </a:r>
          </a:p>
        </p:txBody>
      </p:sp>
    </p:spTree>
    <p:extLst>
      <p:ext uri="{BB962C8B-B14F-4D97-AF65-F5344CB8AC3E}">
        <p14:creationId xmlns:p14="http://schemas.microsoft.com/office/powerpoint/2010/main" val="27564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029200" cy="5334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noProof="0" smtClean="0">
                <a:effectLst/>
                <a:latin typeface="+mn-lt"/>
              </a:rPr>
              <a:t>Anaerobní bakterie</a:t>
            </a:r>
          </a:p>
        </p:txBody>
      </p:sp>
      <p:pic>
        <p:nvPicPr>
          <p:cNvPr id="92163" name="Picture 3" descr="55 Prmelabo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5720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 descr="60 Clostridium-septic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44196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4267200"/>
            <a:ext cx="599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http://pharmacie.univ-lille2.fr/recherche/labos/Bacteriologie/photos/index.php?album=7</a:t>
            </a:r>
          </a:p>
        </p:txBody>
      </p:sp>
    </p:spTree>
    <p:extLst>
      <p:ext uri="{BB962C8B-B14F-4D97-AF65-F5344CB8AC3E}">
        <p14:creationId xmlns:p14="http://schemas.microsoft.com/office/powerpoint/2010/main" val="42252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88641"/>
            <a:ext cx="7944966" cy="1008112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Aktinomycety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2859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cs-CZ" sz="2800" dirty="0"/>
              <a:t>Nepatří většinou mezi pravé anaeroby, jsou to tzv. mikroaerofilní bakterie, v běžné atmosféře ale nerostou. Kromě toho jsou </a:t>
            </a:r>
            <a:r>
              <a:rPr lang="cs-CZ" sz="2800" b="1" dirty="0">
                <a:solidFill>
                  <a:schemeClr val="tx2"/>
                </a:solidFill>
              </a:rPr>
              <a:t>trochu podobné mykobakteriím</a:t>
            </a:r>
            <a:r>
              <a:rPr lang="cs-CZ" sz="2800" dirty="0"/>
              <a:t> – jsou částečně acidorezistentní. Jsou to grampozitivní </a:t>
            </a:r>
            <a:r>
              <a:rPr lang="cs-CZ" sz="2800" b="1" dirty="0">
                <a:solidFill>
                  <a:schemeClr val="tx2"/>
                </a:solidFill>
              </a:rPr>
              <a:t>vláknité bakterie</a:t>
            </a:r>
            <a:r>
              <a:rPr lang="cs-CZ" sz="2800" dirty="0"/>
              <a:t> jako nokardie.</a:t>
            </a: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cs-CZ" sz="2800" b="1" dirty="0">
                <a:solidFill>
                  <a:schemeClr val="tx2"/>
                </a:solidFill>
              </a:rPr>
              <a:t>Aktinomycety (</a:t>
            </a:r>
            <a:r>
              <a:rPr lang="cs-CZ" sz="2800" b="1" i="1" dirty="0">
                <a:solidFill>
                  <a:schemeClr val="tx2"/>
                </a:solidFill>
              </a:rPr>
              <a:t>Actinomyces</a:t>
            </a:r>
            <a:r>
              <a:rPr lang="cs-CZ" sz="2800" b="1" dirty="0">
                <a:solidFill>
                  <a:schemeClr val="tx2"/>
                </a:solidFill>
              </a:rPr>
              <a:t> sp.) se běžně vyskytují </a:t>
            </a:r>
            <a:r>
              <a:rPr lang="cs-CZ" sz="2800" b="1" dirty="0" smtClean="0">
                <a:solidFill>
                  <a:schemeClr val="tx2"/>
                </a:solidFill>
              </a:rPr>
              <a:t>v ústní </a:t>
            </a:r>
            <a:r>
              <a:rPr lang="cs-CZ" sz="2800" b="1" dirty="0">
                <a:solidFill>
                  <a:schemeClr val="tx2"/>
                </a:solidFill>
              </a:rPr>
              <a:t>dutině zdravých osob</a:t>
            </a:r>
            <a:r>
              <a:rPr lang="cs-CZ" sz="2800" b="1" dirty="0"/>
              <a:t>.</a:t>
            </a:r>
            <a:r>
              <a:rPr lang="cs-CZ" sz="2800" dirty="0"/>
              <a:t> Odtud se za různých okolností mohou dostat do měkkých tkání krku, tváře či hrudníku. Jsou to anaerobní bakterie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12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08720"/>
            <a:ext cx="2971800" cy="1524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noProof="0" dirty="0" smtClean="0">
                <a:effectLst/>
                <a:latin typeface="+mn-lt"/>
              </a:rPr>
              <a:t>Děkuji za pozornost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52" y="188640"/>
            <a:ext cx="592675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2743200" cy="5334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Kapavka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7992888" cy="58688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Původcem</a:t>
            </a:r>
            <a:r>
              <a:rPr lang="cs-CZ" sz="2800" dirty="0" smtClean="0">
                <a:effectLst/>
                <a:latin typeface="+mn-lt"/>
              </a:rPr>
              <a:t> je </a:t>
            </a:r>
            <a:r>
              <a:rPr lang="cs-CZ" sz="2800" i="1" dirty="0" err="1" smtClean="0">
                <a:effectLst/>
                <a:latin typeface="+mn-lt"/>
              </a:rPr>
              <a:t>Neisseria</a:t>
            </a:r>
            <a:r>
              <a:rPr lang="cs-CZ" sz="2800" i="1" dirty="0" smtClean="0">
                <a:effectLst/>
                <a:latin typeface="+mn-lt"/>
              </a:rPr>
              <a:t> </a:t>
            </a:r>
            <a:r>
              <a:rPr lang="cs-CZ" sz="2800" i="1" dirty="0" err="1" smtClean="0">
                <a:effectLst/>
                <a:latin typeface="+mn-lt"/>
              </a:rPr>
              <a:t>gonorrhoeae</a:t>
            </a:r>
            <a:endParaRPr lang="cs-CZ" sz="2800" i="1" dirty="0" smtClean="0"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Akutní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hnisavý zánět</a:t>
            </a:r>
            <a:r>
              <a:rPr lang="cs-CZ" sz="2800" dirty="0" smtClean="0">
                <a:effectLst/>
                <a:latin typeface="+mn-lt"/>
              </a:rPr>
              <a:t>, postihující sliznice urogenitálního traktu. Může způsobit i zánět oční spojivky, rekta a vzácně i sliznice nosu, úst a faryngu (ústní části hltanu).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Krevní cestou</a:t>
            </a:r>
            <a:r>
              <a:rPr lang="cs-CZ" sz="2800" dirty="0" smtClean="0">
                <a:effectLst/>
                <a:latin typeface="+mn-lt"/>
              </a:rPr>
              <a:t> může (zvlášť při špatné léčbě) jako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komplikaci</a:t>
            </a:r>
            <a:r>
              <a:rPr lang="cs-CZ" sz="2800" dirty="0" smtClean="0">
                <a:effectLst/>
                <a:latin typeface="+mn-lt"/>
              </a:rPr>
              <a:t> vyvolat i onemocnění pohybového aparátu (typický je izolovaný zánět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kolenního kloubu</a:t>
            </a:r>
            <a:r>
              <a:rPr lang="cs-CZ" sz="2800" dirty="0" smtClean="0">
                <a:effectLst/>
                <a:latin typeface="+mn-lt"/>
              </a:rPr>
              <a:t>), endokardu (nitroblány srdeční) a oční duhovky. Může se z ní stát také kapavka chronická, bez výrazných příznaků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Poměrně běžná</a:t>
            </a:r>
            <a:r>
              <a:rPr lang="cs-CZ" sz="2800" dirty="0" smtClean="0">
                <a:effectLst/>
                <a:latin typeface="+mn-lt"/>
              </a:rPr>
              <a:t> (údaje podhodnoceny!), i když výskyt velmi zvolna klesá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4876800" cy="6858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Projevy kapavky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85800"/>
            <a:ext cx="8424936" cy="61722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U muže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nejprve v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přední části močové trubice</a:t>
            </a:r>
            <a:r>
              <a:rPr lang="cs-CZ" sz="2400" dirty="0" smtClean="0">
                <a:effectLst/>
                <a:latin typeface="+mn-lt"/>
              </a:rPr>
              <a:t> (přední kapavka), neléčená kapavka se rozšíří i do zadní části </a:t>
            </a:r>
            <a:r>
              <a:rPr lang="cs-CZ" sz="2400" dirty="0" err="1" smtClean="0">
                <a:effectLst/>
                <a:latin typeface="+mn-lt"/>
              </a:rPr>
              <a:t>uretry</a:t>
            </a:r>
            <a:endParaRPr lang="cs-CZ" sz="2400" dirty="0" smtClean="0">
              <a:effectLst/>
              <a:latin typeface="+mn-lt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možný další postup na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močový měchýř a prostatu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může vzniknout až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absces v místě různých žlázek</a:t>
            </a:r>
            <a:r>
              <a:rPr lang="cs-CZ" sz="2400" dirty="0" smtClean="0">
                <a:effectLst/>
                <a:latin typeface="+mn-lt"/>
              </a:rPr>
              <a:t> v okolí močové trubice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U ženy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zánět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hrdla děložního</a:t>
            </a:r>
            <a:r>
              <a:rPr lang="cs-CZ" sz="2400" dirty="0" smtClean="0">
                <a:effectLst/>
                <a:latin typeface="+mn-lt"/>
              </a:rPr>
              <a:t> (hlavně cervikálních žlázek), </a:t>
            </a:r>
            <a:r>
              <a:rPr lang="cs-CZ" sz="2400" dirty="0" err="1" smtClean="0">
                <a:effectLst/>
                <a:latin typeface="+mn-lt"/>
              </a:rPr>
              <a:t>uretra</a:t>
            </a:r>
            <a:r>
              <a:rPr lang="cs-CZ" sz="2400" dirty="0" smtClean="0">
                <a:effectLst/>
                <a:latin typeface="+mn-lt"/>
              </a:rPr>
              <a:t> může být postižena také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příznaky: nejprve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pálení a řezání při močení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později </a:t>
            </a:r>
            <a:r>
              <a:rPr lang="cs-CZ" sz="2400" b="1" dirty="0" err="1" smtClean="0">
                <a:solidFill>
                  <a:schemeClr val="tx2"/>
                </a:solidFill>
                <a:effectLst/>
                <a:latin typeface="+mn-lt"/>
              </a:rPr>
              <a:t>hlenohnisavý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 výtok</a:t>
            </a:r>
            <a:r>
              <a:rPr lang="cs-CZ" sz="2400" dirty="0" smtClean="0">
                <a:effectLst/>
                <a:latin typeface="+mn-lt"/>
              </a:rPr>
              <a:t>, který vyvolává podráždění sliznic malých a velkých stydkých pysků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U obou pohlaví možná také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faryngitida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1516"/>
            <a:ext cx="6516687" cy="76517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4400" dirty="0" smtClean="0">
                <a:effectLst/>
                <a:latin typeface="+mn-lt"/>
              </a:rPr>
              <a:t>Odběry u kapavky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08050"/>
            <a:ext cx="8668072" cy="59499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Pro kultivační vyšetření</a:t>
            </a:r>
            <a:r>
              <a:rPr lang="cs-CZ" sz="2800" dirty="0" smtClean="0">
                <a:effectLst/>
                <a:latin typeface="+mn-lt"/>
              </a:rPr>
              <a:t> se provede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výtěr na tampon s 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Amiesovou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dirty="0" smtClean="0">
                <a:effectLst/>
                <a:latin typeface="+mn-lt"/>
              </a:rPr>
              <a:t>či jinou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transportní půdou. </a:t>
            </a:r>
            <a:r>
              <a:rPr lang="cs-CZ" sz="2800" dirty="0" smtClean="0">
                <a:effectLst/>
                <a:latin typeface="+mn-lt"/>
              </a:rPr>
              <a:t>Vzorek musí být dopraven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do laboratoře co nejdříve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Výtěr se provede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z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uretry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, cervixu, řiti, popř. také faryngu. Poševní výtěr není vhodný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V případě výtěrů z </a:t>
            </a:r>
            <a:r>
              <a:rPr lang="cs-CZ" sz="2800" dirty="0" err="1" smtClean="0">
                <a:effectLst/>
                <a:latin typeface="+mn-lt"/>
              </a:rPr>
              <a:t>uretry</a:t>
            </a:r>
            <a:r>
              <a:rPr lang="cs-CZ" sz="2800" dirty="0" smtClean="0">
                <a:effectLst/>
                <a:latin typeface="+mn-lt"/>
              </a:rPr>
              <a:t> a cervixu se provádí také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nátěr na sklíčko</a:t>
            </a:r>
            <a:r>
              <a:rPr lang="cs-CZ" sz="2800" dirty="0" smtClean="0">
                <a:effectLst/>
                <a:latin typeface="+mn-lt"/>
              </a:rPr>
              <a:t> (když gonokoka nelze kultivovat, je prokázán alespoň mikroskopicky – typický nález G – diplokoků uvnitř leukocytů)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/>
              <a:t>Někdy se provádí také </a:t>
            </a:r>
            <a:r>
              <a:rPr lang="cs-CZ" sz="2800" b="1" dirty="0">
                <a:solidFill>
                  <a:schemeClr val="tx2"/>
                </a:solidFill>
              </a:rPr>
              <a:t>vyšetření nukleové kyseliny gonokoka (genetická sonda, PCR)</a:t>
            </a:r>
            <a:r>
              <a:rPr lang="cs-CZ" sz="2800" dirty="0"/>
              <a:t> v tom případě je nutný výtěr ve speciálním transportním médiu (případně na suchém tamponu) tak, aby bylo možné DNA prokazovat – běžná transportní půda by mohla vést k inhibici reakce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cs-CZ" sz="2800" dirty="0" smtClean="0">
              <a:effectLst/>
              <a:latin typeface="+mn-lt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cs-CZ" sz="2800" b="1" dirty="0" smtClean="0">
              <a:solidFill>
                <a:schemeClr val="tx2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32" y="276509"/>
            <a:ext cx="7772400" cy="685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smtClean="0">
                <a:effectLst/>
                <a:latin typeface="+mn-lt"/>
              </a:rPr>
              <a:t>Přehled odběrů u kapavky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286000"/>
            <a:ext cx="3810000" cy="2438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smtClean="0">
                <a:solidFill>
                  <a:schemeClr val="tx2"/>
                </a:solidFill>
                <a:effectLst/>
                <a:latin typeface="+mn-lt"/>
              </a:rPr>
              <a:t>Muž: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smtClean="0">
                <a:solidFill>
                  <a:schemeClr val="accent1"/>
                </a:solidFill>
                <a:effectLst/>
                <a:latin typeface="+mn-lt"/>
              </a:rPr>
              <a:t>urethra (+ sklo)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smtClean="0">
                <a:effectLst/>
                <a:latin typeface="+mn-lt"/>
              </a:rPr>
              <a:t>řiť (bez skla)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smtClean="0">
                <a:effectLst/>
                <a:latin typeface="+mn-lt"/>
              </a:rPr>
              <a:t>farynx (bez skla)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286000"/>
            <a:ext cx="3810000" cy="2743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smtClean="0">
                <a:solidFill>
                  <a:schemeClr val="tx2"/>
                </a:solidFill>
                <a:effectLst/>
                <a:latin typeface="+mn-lt"/>
              </a:rPr>
              <a:t>Žena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smtClean="0">
                <a:solidFill>
                  <a:schemeClr val="accent1"/>
                </a:solidFill>
                <a:effectLst/>
                <a:latin typeface="+mn-lt"/>
              </a:rPr>
              <a:t>urethra (+ sklo)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smtClean="0">
                <a:solidFill>
                  <a:schemeClr val="accent1"/>
                </a:solidFill>
                <a:effectLst/>
                <a:latin typeface="+mn-lt"/>
              </a:rPr>
              <a:t>cervix (+ sklo)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smtClean="0">
                <a:effectLst/>
                <a:latin typeface="+mn-lt"/>
              </a:rPr>
              <a:t>řiť (bez skla)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smtClean="0">
                <a:effectLst/>
                <a:latin typeface="+mn-lt"/>
              </a:rPr>
              <a:t>farynx (bez skla)</a:t>
            </a: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670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800" dirty="0"/>
              <a:t>V případě potřeby též jiné vzorky, např. hnis </a:t>
            </a:r>
            <a:r>
              <a:rPr lang="cs-CZ" sz="2800" dirty="0" err="1"/>
              <a:t>vypunktovaný</a:t>
            </a:r>
            <a:r>
              <a:rPr lang="cs-CZ" sz="2800" dirty="0"/>
              <a:t> z kolenního kloubu,</a:t>
            </a: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/>
              <a:t>Ve všech případech se provede výtěr do </a:t>
            </a:r>
            <a:r>
              <a:rPr lang="cs-CZ" sz="3200" dirty="0" err="1"/>
              <a:t>Amiesovy</a:t>
            </a:r>
            <a:r>
              <a:rPr lang="cs-CZ" sz="3200" dirty="0"/>
              <a:t> transportní půdy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897688" cy="1052736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Kapavka – mikroskopie</a:t>
            </a:r>
          </a:p>
        </p:txBody>
      </p:sp>
      <p:pic>
        <p:nvPicPr>
          <p:cNvPr id="14339" name="Picture 3" descr="NEGO_MIK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 t="28561" r="28738" b="21768"/>
          <a:stretch>
            <a:fillRect/>
          </a:stretch>
        </p:blipFill>
        <p:spPr bwMode="auto">
          <a:xfrm>
            <a:off x="228600" y="990600"/>
            <a:ext cx="7772400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077200" y="6583363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Foto O. Z.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55467"/>
            <a:ext cx="4419600" cy="60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Léčba kapavky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2000"/>
            <a:ext cx="8280920" cy="6096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Klasický lékem je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penicilin</a:t>
            </a:r>
            <a:r>
              <a:rPr lang="cs-CZ" sz="2800" dirty="0" smtClean="0">
                <a:effectLst/>
                <a:latin typeface="+mn-lt"/>
              </a:rPr>
              <a:t>. Dnes už je ale hodně kmenů rezistentních, proto by se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neměl používat k léčbě naslepo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Alternativou jsou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tetracykliny</a:t>
            </a:r>
            <a:r>
              <a:rPr lang="cs-CZ" sz="2800" dirty="0" smtClean="0">
                <a:effectLst/>
                <a:latin typeface="+mn-lt"/>
              </a:rPr>
              <a:t> (doxycyklin), některé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cefalosporiny</a:t>
            </a:r>
            <a:r>
              <a:rPr lang="cs-CZ" sz="2800" dirty="0" smtClean="0">
                <a:effectLst/>
                <a:latin typeface="+mn-lt"/>
              </a:rPr>
              <a:t> (II. nebo III. generace – zde ale nebezpečí vzniku rezistencí), případně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makrolidy</a:t>
            </a:r>
            <a:endParaRPr lang="cs-CZ" sz="2800" b="1" dirty="0" smtClean="0">
              <a:solidFill>
                <a:schemeClr val="tx2"/>
              </a:solidFill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Některé varianty léčby jsou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jednodávkové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. Nejsou ale příliš spolehlivé</a:t>
            </a:r>
            <a:r>
              <a:rPr lang="cs-CZ" sz="2800" dirty="0" smtClean="0">
                <a:effectLst/>
                <a:latin typeface="+mn-lt"/>
              </a:rPr>
              <a:t> a měly by se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používat je výjimečně</a:t>
            </a:r>
            <a:r>
              <a:rPr lang="cs-CZ" sz="2800" dirty="0" smtClean="0">
                <a:effectLst/>
                <a:latin typeface="+mn-lt"/>
              </a:rPr>
              <a:t> (např. k léčbě osob, u kterých je pravděpodobné, že by se k aplikaci další dávky léku už nedostavily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60648"/>
            <a:ext cx="8610600" cy="609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Syfilis (synonyma: lues, příjice)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43000"/>
            <a:ext cx="8352928" cy="5715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Závažná pohlavně přenosná infekce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Pouze v počátečních stádiích postihuje pohlavní orgány, rozvinutá syfilis napadá různé orgánové soustavy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celého těla</a:t>
            </a:r>
            <a:r>
              <a:rPr lang="cs-CZ" sz="2800" dirty="0" smtClean="0">
                <a:effectLst/>
                <a:latin typeface="+mn-lt"/>
              </a:rPr>
              <a:t> (</a:t>
            </a:r>
            <a:r>
              <a:rPr lang="cs-CZ" sz="2800" dirty="0" err="1" smtClean="0">
                <a:effectLst/>
                <a:latin typeface="+mn-lt"/>
              </a:rPr>
              <a:t>neurolues</a:t>
            </a:r>
            <a:r>
              <a:rPr lang="cs-CZ" sz="2800" dirty="0" smtClean="0">
                <a:effectLst/>
                <a:latin typeface="+mn-lt"/>
              </a:rPr>
              <a:t>, aneurysma aorty a podobně)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Také syfilis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častější, než se myslí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Nebezpečná je vrozená syfilis – lues </a:t>
            </a:r>
            <a:r>
              <a:rPr lang="cs-CZ" sz="2800" dirty="0" err="1" smtClean="0">
                <a:effectLst/>
                <a:latin typeface="+mn-lt"/>
              </a:rPr>
              <a:t>congenita</a:t>
            </a:r>
            <a:r>
              <a:rPr lang="cs-CZ" sz="2800" dirty="0" smtClean="0">
                <a:effectLst/>
                <a:latin typeface="+mn-lt"/>
              </a:rPr>
              <a:t>, proto důležitý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screening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těhotných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Léčba:</a:t>
            </a:r>
            <a:r>
              <a:rPr lang="cs-CZ" sz="2800" dirty="0" smtClean="0">
                <a:effectLst/>
                <a:latin typeface="+mn-lt"/>
              </a:rPr>
              <a:t> velké dávky penicilinu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Získaná syfilis primární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19200"/>
            <a:ext cx="8424936" cy="5638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syphilis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primaria</a:t>
            </a:r>
            <a:r>
              <a:rPr lang="cs-CZ" sz="2800" dirty="0" smtClean="0">
                <a:effectLst/>
                <a:latin typeface="+mn-lt"/>
              </a:rPr>
              <a:t> – první stadium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vzniká cca za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3 týdny po infekci</a:t>
            </a:r>
            <a:r>
              <a:rPr lang="cs-CZ" sz="2800" dirty="0" smtClean="0">
                <a:effectLst/>
                <a:latin typeface="+mn-lt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projevy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v oblasti pohlavních orgánů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popř. v oblasti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rtů, dutiny ústní, faryngu, anální oblasti</a:t>
            </a:r>
            <a:r>
              <a:rPr lang="cs-CZ" sz="2800" dirty="0" smtClean="0">
                <a:effectLst/>
                <a:latin typeface="+mn-lt"/>
              </a:rPr>
              <a:t>, vzácně i např. prsních bradavek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za 1–2 týdny přidává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nebolestivé zduření regionální mízní uzliny</a:t>
            </a:r>
            <a:r>
              <a:rPr lang="cs-CZ" sz="2800" dirty="0" smtClean="0">
                <a:effectLst/>
                <a:latin typeface="+mn-lt"/>
              </a:rPr>
              <a:t> (indolentní bubo, </a:t>
            </a:r>
            <a:r>
              <a:rPr lang="cs-CZ" sz="2800" dirty="0" err="1" smtClean="0">
                <a:effectLst/>
                <a:latin typeface="+mn-lt"/>
              </a:rPr>
              <a:t>lymphadenitis</a:t>
            </a:r>
            <a:r>
              <a:rPr lang="cs-CZ" sz="2800" dirty="0" smtClean="0">
                <a:effectLst/>
                <a:latin typeface="+mn-lt"/>
              </a:rPr>
              <a:t> </a:t>
            </a:r>
            <a:r>
              <a:rPr lang="cs-CZ" sz="2800" dirty="0" err="1" smtClean="0">
                <a:effectLst/>
                <a:latin typeface="+mn-lt"/>
              </a:rPr>
              <a:t>syphilitica</a:t>
            </a:r>
            <a:r>
              <a:rPr lang="cs-CZ" sz="2800" dirty="0" smtClean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základní projev může být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eroze, vřed</a:t>
            </a:r>
            <a:r>
              <a:rPr lang="cs-CZ" sz="2800" dirty="0" smtClean="0">
                <a:effectLst/>
                <a:latin typeface="+mn-lt"/>
              </a:rPr>
              <a:t> (</a:t>
            </a:r>
            <a:r>
              <a:rPr lang="cs-CZ" sz="2800" dirty="0" err="1" smtClean="0">
                <a:effectLst/>
                <a:latin typeface="+mn-lt"/>
              </a:rPr>
              <a:t>ulcus</a:t>
            </a:r>
            <a:r>
              <a:rPr lang="cs-CZ" sz="2800" dirty="0" smtClean="0">
                <a:effectLst/>
                <a:latin typeface="+mn-lt"/>
              </a:rPr>
              <a:t> </a:t>
            </a:r>
            <a:r>
              <a:rPr lang="cs-CZ" sz="2800" dirty="0" err="1" smtClean="0">
                <a:effectLst/>
                <a:latin typeface="+mn-lt"/>
              </a:rPr>
              <a:t>durum</a:t>
            </a:r>
            <a:r>
              <a:rPr lang="cs-CZ" sz="2800" dirty="0" smtClean="0">
                <a:effectLst/>
                <a:latin typeface="+mn-lt"/>
              </a:rPr>
              <a:t>), otok apod.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Získaná syfilis sekundární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839200" cy="6096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syphilis</a:t>
            </a:r>
            <a:r>
              <a:rPr lang="cs-CZ" altLang="cs-CZ" sz="2800" b="1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secundaria</a:t>
            </a:r>
            <a:r>
              <a:rPr lang="cs-CZ" altLang="cs-CZ" sz="2800" dirty="0" smtClean="0">
                <a:effectLst/>
                <a:latin typeface="+mn-lt"/>
              </a:rPr>
              <a:t> – druhé stadium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800" dirty="0" smtClean="0">
                <a:effectLst/>
                <a:latin typeface="+mn-lt"/>
              </a:rPr>
              <a:t>cca za </a:t>
            </a:r>
            <a:r>
              <a:rPr lang="cs-CZ" altLang="cs-CZ" sz="2800" b="1" dirty="0" smtClean="0">
                <a:solidFill>
                  <a:schemeClr val="tx2"/>
                </a:solidFill>
                <a:effectLst/>
                <a:latin typeface="+mn-lt"/>
              </a:rPr>
              <a:t>9–12 týdnů po infekci</a:t>
            </a:r>
            <a:r>
              <a:rPr lang="cs-CZ" altLang="cs-CZ" sz="2800" dirty="0" smtClean="0">
                <a:effectLst/>
                <a:latin typeface="+mn-lt"/>
              </a:rPr>
              <a:t>, po tzv. druhé inkubační době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800" b="1" dirty="0" smtClean="0">
                <a:solidFill>
                  <a:schemeClr val="tx2"/>
                </a:solidFill>
                <a:effectLst/>
                <a:latin typeface="+mn-lt"/>
              </a:rPr>
              <a:t>rozsev </a:t>
            </a:r>
            <a:r>
              <a:rPr lang="cs-CZ" alt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treponemat</a:t>
            </a:r>
            <a:r>
              <a:rPr lang="cs-CZ" altLang="cs-CZ" sz="2800" b="1" dirty="0" smtClean="0">
                <a:solidFill>
                  <a:schemeClr val="tx2"/>
                </a:solidFill>
                <a:effectLst/>
                <a:latin typeface="+mn-lt"/>
              </a:rPr>
              <a:t> v organismu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800" b="1" dirty="0" smtClean="0">
                <a:solidFill>
                  <a:schemeClr val="tx2"/>
                </a:solidFill>
                <a:effectLst/>
                <a:latin typeface="+mn-lt"/>
              </a:rPr>
              <a:t>vyrážky</a:t>
            </a:r>
            <a:r>
              <a:rPr lang="cs-CZ" altLang="cs-CZ" sz="2800" dirty="0" smtClean="0">
                <a:effectLst/>
                <a:latin typeface="+mn-lt"/>
              </a:rPr>
              <a:t> (nejčastěji tzv. roseola </a:t>
            </a:r>
            <a:r>
              <a:rPr lang="cs-CZ" altLang="cs-CZ" sz="2800" dirty="0" err="1" smtClean="0">
                <a:effectLst/>
                <a:latin typeface="+mn-lt"/>
              </a:rPr>
              <a:t>syphilitica</a:t>
            </a:r>
            <a:r>
              <a:rPr lang="cs-CZ" altLang="cs-CZ" sz="2800" dirty="0" smtClean="0">
                <a:effectLst/>
                <a:latin typeface="+mn-lt"/>
              </a:rPr>
              <a:t>) a další </a:t>
            </a:r>
            <a:r>
              <a:rPr lang="cs-CZ" altLang="cs-CZ" sz="2800" b="1" dirty="0" smtClean="0">
                <a:solidFill>
                  <a:schemeClr val="tx2"/>
                </a:solidFill>
                <a:effectLst/>
                <a:latin typeface="+mn-lt"/>
              </a:rPr>
              <a:t>kožní a slizniční příznaky</a:t>
            </a:r>
            <a:r>
              <a:rPr lang="cs-CZ" altLang="cs-CZ" sz="2800" dirty="0" smtClean="0">
                <a:effectLst/>
                <a:latin typeface="+mn-lt"/>
              </a:rPr>
              <a:t>, „chřipkové“ příznaky, </a:t>
            </a:r>
            <a:r>
              <a:rPr lang="cs-CZ" altLang="cs-CZ" sz="2800" b="1" dirty="0" smtClean="0">
                <a:solidFill>
                  <a:schemeClr val="tx2"/>
                </a:solidFill>
                <a:effectLst/>
                <a:latin typeface="+mn-lt"/>
              </a:rPr>
              <a:t>zduření mízních uzlin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800" dirty="0" smtClean="0">
                <a:effectLst/>
                <a:latin typeface="+mn-lt"/>
              </a:rPr>
              <a:t>v oblastech vlhké zapářky silně infekční mokvavé pláty zvané </a:t>
            </a:r>
            <a:r>
              <a:rPr lang="cs-CZ" alt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condylomata</a:t>
            </a:r>
            <a:r>
              <a:rPr lang="cs-CZ" altLang="cs-CZ" sz="2800" b="1" dirty="0" smtClean="0">
                <a:solidFill>
                  <a:schemeClr val="tx2"/>
                </a:solidFill>
                <a:effectLst/>
                <a:latin typeface="+mn-lt"/>
              </a:rPr>
              <a:t> lata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800" dirty="0" smtClean="0">
                <a:effectLst/>
                <a:latin typeface="+mn-lt"/>
              </a:rPr>
              <a:t>případně i spousta různých dalších příznaků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800" dirty="0" smtClean="0">
                <a:effectLst/>
                <a:latin typeface="+mn-lt"/>
              </a:rPr>
              <a:t>druhé stadium </a:t>
            </a:r>
            <a:r>
              <a:rPr lang="cs-CZ" altLang="cs-CZ" sz="2800" b="1" dirty="0" smtClean="0">
                <a:solidFill>
                  <a:schemeClr val="tx2"/>
                </a:solidFill>
                <a:effectLst/>
                <a:latin typeface="+mn-lt"/>
              </a:rPr>
              <a:t>trvá cca 2 roky</a:t>
            </a:r>
            <a:r>
              <a:rPr lang="cs-CZ" altLang="cs-CZ" sz="2800" dirty="0" smtClean="0">
                <a:effectLst/>
                <a:latin typeface="+mn-lt"/>
              </a:rPr>
              <a:t>, přechází do latence. </a:t>
            </a:r>
            <a:r>
              <a:rPr lang="cs-CZ" altLang="cs-CZ" sz="2800" b="1" dirty="0" smtClean="0">
                <a:solidFill>
                  <a:schemeClr val="tx2"/>
                </a:solidFill>
                <a:effectLst/>
                <a:latin typeface="+mn-lt"/>
              </a:rPr>
              <a:t>Postižený je infekční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772400" cy="685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Normální osídlení kůže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14400"/>
            <a:ext cx="8439472" cy="5943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Přestože kůže je pro mikroby nejdostupnější, je její </a:t>
            </a:r>
            <a:r>
              <a:rPr lang="cs-CZ" sz="2800" b="1" dirty="0">
                <a:solidFill>
                  <a:schemeClr val="tx2"/>
                </a:solidFill>
              </a:rPr>
              <a:t>osídlení mnohem chudší</a:t>
            </a:r>
            <a:r>
              <a:rPr lang="cs-CZ" sz="2800" dirty="0"/>
              <a:t> než v případě např. úst, pochvy či tlustého střeva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Mikrob, který chce žít na kůži, musí snášet </a:t>
            </a:r>
            <a:r>
              <a:rPr lang="cs-CZ" sz="2800" b="1" dirty="0">
                <a:solidFill>
                  <a:schemeClr val="tx2"/>
                </a:solidFill>
              </a:rPr>
              <a:t>vyschnutí, změny teplot a vysoké koncentrace solí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chemeClr val="tx2"/>
                </a:solidFill>
              </a:rPr>
              <a:t>To lépe snášejí G+ bakterie, případně některé houby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chemeClr val="tx2"/>
                </a:solidFill>
              </a:rPr>
              <a:t>Na kůži se tedy normálně vyskytují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b="1" dirty="0">
                <a:solidFill>
                  <a:schemeClr val="tx2"/>
                </a:solidFill>
              </a:rPr>
              <a:t>koaguláza negativní druhy stafylokoků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b="1" dirty="0">
                <a:solidFill>
                  <a:schemeClr val="tx2"/>
                </a:solidFill>
              </a:rPr>
              <a:t>zlatý stafylokok</a:t>
            </a:r>
            <a:r>
              <a:rPr lang="cs-CZ" sz="2400" dirty="0"/>
              <a:t> – malé množství je normální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b="1" dirty="0" err="1">
                <a:solidFill>
                  <a:schemeClr val="tx2"/>
                </a:solidFill>
              </a:rPr>
              <a:t>korynebakteria</a:t>
            </a:r>
            <a:r>
              <a:rPr lang="cs-CZ" sz="2400" dirty="0"/>
              <a:t> a příbuzné G+ tyčinky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dirty="0"/>
              <a:t>malá množství </a:t>
            </a:r>
            <a:r>
              <a:rPr lang="cs-CZ" sz="2400" b="1" dirty="0">
                <a:solidFill>
                  <a:schemeClr val="tx2"/>
                </a:solidFill>
              </a:rPr>
              <a:t>kvasinek</a:t>
            </a:r>
          </a:p>
        </p:txBody>
      </p:sp>
    </p:spTree>
    <p:extLst>
      <p:ext uri="{BB962C8B-B14F-4D97-AF65-F5344CB8AC3E}">
        <p14:creationId xmlns:p14="http://schemas.microsoft.com/office/powerpoint/2010/main" val="1175315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6912768" cy="9144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Získaná syfilis terciární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14400"/>
            <a:ext cx="889248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syphilis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terciaria</a:t>
            </a:r>
            <a:r>
              <a:rPr lang="cs-CZ" sz="2800" dirty="0" smtClean="0">
                <a:effectLst/>
                <a:latin typeface="+mn-lt"/>
              </a:rPr>
              <a:t> – třetí stadium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5 až 15 let po infekci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orgánové infekce</a:t>
            </a:r>
            <a:r>
              <a:rPr lang="cs-CZ" sz="2800" dirty="0" smtClean="0">
                <a:effectLst/>
                <a:latin typeface="+mn-lt"/>
              </a:rPr>
              <a:t>, specifický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granulomatózní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charakter* zánětu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přítomna tzv.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gummata</a:t>
            </a:r>
            <a:r>
              <a:rPr lang="cs-CZ" sz="2800" dirty="0" smtClean="0">
                <a:effectLst/>
                <a:latin typeface="+mn-lt"/>
              </a:rPr>
              <a:t> (projev zánětu, který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může být kdekoliv v těle a připomíná nádor</a:t>
            </a:r>
            <a:r>
              <a:rPr lang="cs-CZ" sz="2800" dirty="0" smtClean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například: postižení kůže a podkoží,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perforace patra či nosní přepážky</a:t>
            </a:r>
            <a:r>
              <a:rPr lang="cs-CZ" sz="2800" dirty="0" smtClean="0">
                <a:effectLst/>
                <a:latin typeface="+mn-lt"/>
              </a:rPr>
              <a:t>, zvětšený laločnatý jazyk, postižení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kostí</a:t>
            </a:r>
            <a:r>
              <a:rPr lang="cs-CZ" sz="2800" dirty="0" smtClean="0">
                <a:effectLst/>
                <a:latin typeface="+mn-lt"/>
              </a:rPr>
              <a:t>,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aneurysma aorty</a:t>
            </a:r>
            <a:r>
              <a:rPr lang="cs-CZ" sz="2800" dirty="0" smtClean="0">
                <a:effectLst/>
                <a:latin typeface="+mn-lt"/>
              </a:rPr>
              <a:t> a různé další vady srdce a cév,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změny CNS</a:t>
            </a:r>
            <a:r>
              <a:rPr lang="cs-CZ" sz="2800" dirty="0" smtClean="0">
                <a:effectLst/>
                <a:latin typeface="+mn-lt"/>
              </a:rPr>
              <a:t> včetně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psychických změn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251520" y="5661249"/>
            <a:ext cx="8359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i="1" dirty="0">
                <a:solidFill>
                  <a:srgbClr val="00B050"/>
                </a:solidFill>
              </a:rPr>
              <a:t>*granulom obsahuje tzv. granulační tkáň, což je tkáň složená z nově tvořených cév a vaziva, která přerůstá přes poškozená místa rány a za normálních okolností vede k jejímu hojení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524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Vrozená syfilis (</a:t>
            </a:r>
            <a:r>
              <a:rPr lang="cs-CZ" sz="4400" dirty="0" err="1" smtClean="0">
                <a:effectLst/>
                <a:latin typeface="+mn-lt"/>
              </a:rPr>
              <a:t>syphilis</a:t>
            </a:r>
            <a:r>
              <a:rPr lang="cs-CZ" sz="4400" dirty="0" smtClean="0">
                <a:effectLst/>
                <a:latin typeface="+mn-lt"/>
              </a:rPr>
              <a:t> </a:t>
            </a:r>
            <a:r>
              <a:rPr lang="cs-CZ" sz="4400" dirty="0" err="1" smtClean="0">
                <a:effectLst/>
                <a:latin typeface="+mn-lt"/>
              </a:rPr>
              <a:t>congenita</a:t>
            </a:r>
            <a:r>
              <a:rPr lang="cs-CZ" sz="4400" dirty="0" smtClean="0">
                <a:effectLst/>
                <a:latin typeface="+mn-lt"/>
              </a:rPr>
              <a:t>):</a:t>
            </a:r>
            <a:br>
              <a:rPr lang="cs-CZ" sz="4400" dirty="0" smtClean="0">
                <a:effectLst/>
                <a:latin typeface="+mn-lt"/>
              </a:rPr>
            </a:br>
            <a:r>
              <a:rPr lang="cs-CZ" sz="4400" dirty="0" smtClean="0">
                <a:effectLst/>
                <a:latin typeface="+mn-lt"/>
              </a:rPr>
              <a:t>a) časná forma (s. c. </a:t>
            </a:r>
            <a:r>
              <a:rPr lang="cs-CZ" sz="4400" dirty="0" err="1" smtClean="0">
                <a:effectLst/>
                <a:latin typeface="+mn-lt"/>
              </a:rPr>
              <a:t>recens</a:t>
            </a:r>
            <a:r>
              <a:rPr lang="cs-CZ" sz="4400" dirty="0" smtClean="0">
                <a:effectLst/>
                <a:latin typeface="+mn-lt"/>
              </a:rPr>
              <a:t>)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76400"/>
            <a:ext cx="8568952" cy="5181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vzniká,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má-li matka čerstvou syfilis</a:t>
            </a:r>
            <a:r>
              <a:rPr lang="cs-CZ" sz="2800" dirty="0" smtClean="0">
                <a:effectLst/>
                <a:latin typeface="+mn-lt"/>
              </a:rPr>
              <a:t> (při početí nebo během těhotenství)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charakter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připomíná sekundární stadium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příznaky obvykle již při narození:</a:t>
            </a:r>
            <a:r>
              <a:rPr lang="cs-CZ" sz="2800" dirty="0" smtClean="0">
                <a:effectLst/>
                <a:latin typeface="+mn-lt"/>
              </a:rPr>
              <a:t> </a:t>
            </a:r>
            <a:r>
              <a:rPr lang="cs-CZ" sz="2800" dirty="0" err="1" smtClean="0">
                <a:effectLst/>
                <a:latin typeface="+mn-lt"/>
              </a:rPr>
              <a:t>exantém</a:t>
            </a:r>
            <a:r>
              <a:rPr lang="cs-CZ" sz="2800" dirty="0" smtClean="0">
                <a:effectLst/>
                <a:latin typeface="+mn-lt"/>
              </a:rPr>
              <a:t>, tzv. lakové patičky (na obrázku) a další projevy na kůži a sliznicích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hnisavě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hemoragická rýma</a:t>
            </a:r>
            <a:r>
              <a:rPr lang="cs-CZ" sz="2800" dirty="0" smtClean="0">
                <a:effectLst/>
                <a:latin typeface="+mn-lt"/>
              </a:rPr>
              <a:t> (coryza </a:t>
            </a:r>
            <a:r>
              <a:rPr lang="cs-CZ" sz="2800" dirty="0" err="1" smtClean="0">
                <a:effectLst/>
                <a:latin typeface="+mn-lt"/>
              </a:rPr>
              <a:t>syphilitica</a:t>
            </a:r>
            <a:r>
              <a:rPr lang="cs-CZ" sz="2800" dirty="0" smtClean="0">
                <a:effectLst/>
                <a:latin typeface="+mn-lt"/>
              </a:rPr>
              <a:t>), postižení hlasivek a případně další</a:t>
            </a:r>
          </a:p>
        </p:txBody>
      </p:sp>
      <p:pic>
        <p:nvPicPr>
          <p:cNvPr id="4" name="Picture 3" descr="58 SyphilisFoo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03628"/>
            <a:ext cx="1691680" cy="25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18756" y="6389349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http://www.adhb.govt.nz/newborn/TeachingResources/Dermatology/Syphilis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6764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Vrozená syfilis (</a:t>
            </a:r>
            <a:r>
              <a:rPr lang="cs-CZ" sz="4400" dirty="0" err="1" smtClean="0">
                <a:effectLst/>
                <a:latin typeface="+mn-lt"/>
              </a:rPr>
              <a:t>syphilis</a:t>
            </a:r>
            <a:r>
              <a:rPr lang="cs-CZ" sz="4400" dirty="0" smtClean="0">
                <a:effectLst/>
                <a:latin typeface="+mn-lt"/>
              </a:rPr>
              <a:t> </a:t>
            </a:r>
            <a:r>
              <a:rPr lang="cs-CZ" sz="4400" dirty="0" err="1" smtClean="0">
                <a:effectLst/>
                <a:latin typeface="+mn-lt"/>
              </a:rPr>
              <a:t>congenita</a:t>
            </a:r>
            <a:r>
              <a:rPr lang="cs-CZ" sz="4400" dirty="0" smtClean="0">
                <a:effectLst/>
                <a:latin typeface="+mn-lt"/>
              </a:rPr>
              <a:t>):</a:t>
            </a:r>
            <a:br>
              <a:rPr lang="cs-CZ" sz="4400" dirty="0" smtClean="0">
                <a:effectLst/>
                <a:latin typeface="+mn-lt"/>
              </a:rPr>
            </a:br>
            <a:r>
              <a:rPr lang="cs-CZ" sz="4400" dirty="0" smtClean="0">
                <a:effectLst/>
                <a:latin typeface="+mn-lt"/>
              </a:rPr>
              <a:t>b) pozdní forma (s. c. </a:t>
            </a:r>
            <a:r>
              <a:rPr lang="cs-CZ" sz="4400" dirty="0" err="1" smtClean="0">
                <a:effectLst/>
                <a:latin typeface="+mn-lt"/>
              </a:rPr>
              <a:t>tarda</a:t>
            </a:r>
            <a:r>
              <a:rPr lang="cs-CZ" sz="4400" dirty="0" smtClean="0">
                <a:effectLst/>
                <a:latin typeface="+mn-lt"/>
              </a:rPr>
              <a:t>)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76400"/>
            <a:ext cx="8820472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dirty="0" smtClean="0">
                <a:effectLst/>
                <a:latin typeface="+mn-lt"/>
              </a:rPr>
              <a:t>matky </a:t>
            </a:r>
            <a:r>
              <a:rPr lang="cs-CZ" sz="3200" b="1" dirty="0" smtClean="0">
                <a:solidFill>
                  <a:schemeClr val="tx2"/>
                </a:solidFill>
                <a:effectLst/>
                <a:latin typeface="+mn-lt"/>
              </a:rPr>
              <a:t>měly syfilis už před početím dítěte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dirty="0" smtClean="0">
                <a:solidFill>
                  <a:schemeClr val="tx2"/>
                </a:solidFill>
                <a:effectLst/>
                <a:latin typeface="+mn-lt"/>
              </a:rPr>
              <a:t>projevy opožděné</a:t>
            </a:r>
            <a:r>
              <a:rPr lang="cs-CZ" sz="3200" dirty="0" smtClean="0">
                <a:effectLst/>
                <a:latin typeface="+mn-lt"/>
              </a:rPr>
              <a:t>, někdy po 5 letech či až v pubertě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dirty="0" smtClean="0">
                <a:solidFill>
                  <a:schemeClr val="tx2"/>
                </a:solidFill>
                <a:effectLst/>
                <a:latin typeface="+mn-lt"/>
              </a:rPr>
              <a:t>částečně připomíná terciární stadium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dirty="0" smtClean="0">
                <a:solidFill>
                  <a:schemeClr val="tx2"/>
                </a:solidFill>
                <a:effectLst/>
                <a:latin typeface="+mn-lt"/>
              </a:rPr>
              <a:t>změny zubů, rohovky a hluchota</a:t>
            </a:r>
            <a:r>
              <a:rPr lang="cs-CZ" sz="3200" dirty="0" smtClean="0">
                <a:effectLst/>
                <a:latin typeface="+mn-lt"/>
              </a:rPr>
              <a:t> (</a:t>
            </a:r>
            <a:r>
              <a:rPr lang="cs-CZ" sz="3200" dirty="0" err="1" smtClean="0">
                <a:effectLst/>
                <a:latin typeface="+mn-lt"/>
              </a:rPr>
              <a:t>Hutchinsonova</a:t>
            </a:r>
            <a:r>
              <a:rPr lang="cs-CZ" sz="3200" dirty="0" smtClean="0">
                <a:effectLst/>
                <a:latin typeface="+mn-lt"/>
              </a:rPr>
              <a:t> triáda)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dirty="0" smtClean="0">
                <a:effectLst/>
                <a:latin typeface="+mn-lt"/>
              </a:rPr>
              <a:t>změny </a:t>
            </a:r>
            <a:r>
              <a:rPr lang="cs-CZ" sz="3200" b="1" dirty="0" smtClean="0">
                <a:solidFill>
                  <a:schemeClr val="tx2"/>
                </a:solidFill>
                <a:effectLst/>
                <a:latin typeface="+mn-lt"/>
              </a:rPr>
              <a:t>kostí</a:t>
            </a:r>
            <a:r>
              <a:rPr lang="cs-CZ" sz="3200" dirty="0" smtClean="0">
                <a:effectLst/>
                <a:latin typeface="+mn-lt"/>
              </a:rPr>
              <a:t> (</a:t>
            </a:r>
            <a:r>
              <a:rPr lang="cs-CZ" sz="3200" dirty="0" err="1" smtClean="0">
                <a:effectLst/>
                <a:latin typeface="+mn-lt"/>
              </a:rPr>
              <a:t>caput</a:t>
            </a:r>
            <a:r>
              <a:rPr lang="cs-CZ" sz="3200" dirty="0" smtClean="0">
                <a:effectLst/>
                <a:latin typeface="+mn-lt"/>
              </a:rPr>
              <a:t> </a:t>
            </a:r>
            <a:r>
              <a:rPr lang="cs-CZ" sz="3200" dirty="0" err="1" smtClean="0">
                <a:effectLst/>
                <a:latin typeface="+mn-lt"/>
              </a:rPr>
              <a:t>quadratum</a:t>
            </a:r>
            <a:r>
              <a:rPr lang="cs-CZ" sz="3200" dirty="0" smtClean="0">
                <a:effectLst/>
                <a:latin typeface="+mn-lt"/>
              </a:rPr>
              <a:t> – hranatá hlava, šavlovité </a:t>
            </a:r>
            <a:r>
              <a:rPr lang="cs-CZ" sz="3200" dirty="0" err="1" smtClean="0">
                <a:effectLst/>
                <a:latin typeface="+mn-lt"/>
              </a:rPr>
              <a:t>tibie</a:t>
            </a:r>
            <a:r>
              <a:rPr lang="cs-CZ" sz="3200" dirty="0" smtClean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dirty="0" smtClean="0">
                <a:solidFill>
                  <a:schemeClr val="tx2"/>
                </a:solidFill>
                <a:effectLst/>
                <a:latin typeface="+mn-lt"/>
              </a:rPr>
              <a:t>sedlovitý nos, gotické patro</a:t>
            </a:r>
            <a:r>
              <a:rPr lang="cs-CZ" sz="3200" dirty="0" smtClean="0">
                <a:effectLst/>
                <a:latin typeface="+mn-lt"/>
              </a:rPr>
              <a:t>, možné jsou i změny na vnitřních orgánech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0016"/>
            <a:ext cx="6301358" cy="96071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Přímý průkaz u syfilis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14400"/>
            <a:ext cx="7992888" cy="5943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Původce nelze kultivovat</a:t>
            </a:r>
            <a:r>
              <a:rPr lang="cs-CZ" sz="2800" dirty="0" smtClean="0">
                <a:effectLst/>
                <a:latin typeface="+mn-lt"/>
              </a:rPr>
              <a:t>, mikroskopie je možná v zástinu nebo fluorescencí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Přímý průkaz navíc předpokládá možnost, že je co odebrat. Většinou to v praxi znamená, že pacient musí mít právě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tvrdý vřed</a:t>
            </a:r>
            <a:r>
              <a:rPr lang="cs-CZ" sz="2800" dirty="0" smtClean="0">
                <a:effectLst/>
                <a:latin typeface="+mn-lt"/>
              </a:rPr>
              <a:t>, ze kterého se provede seškrab. Tkáň takto odebranou je možno prohlížet v zástinu, provést přímou imunofluorescence a dnes nejčastěji PCR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Zkouší se sice i přímý průkaz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z plné (nesražené) krve</a:t>
            </a:r>
            <a:r>
              <a:rPr lang="cs-CZ" sz="2800" dirty="0" smtClean="0">
                <a:effectLst/>
                <a:latin typeface="+mn-lt"/>
              </a:rPr>
              <a:t>, to je však možné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jen pomocí PCR</a:t>
            </a:r>
            <a:r>
              <a:rPr lang="cs-CZ" sz="2800" dirty="0" smtClean="0">
                <a:effectLst/>
                <a:latin typeface="+mn-lt"/>
              </a:rPr>
              <a:t> a vyjde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pozitivní jen u části pacientů </a:t>
            </a:r>
            <a:r>
              <a:rPr lang="cs-CZ" sz="2800" dirty="0"/>
              <a:t>(a dělají to jen některé laboratoře)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sz="2800" b="1" i="1" dirty="0" smtClean="0">
                <a:solidFill>
                  <a:schemeClr val="accent1"/>
                </a:solidFill>
                <a:effectLst/>
                <a:latin typeface="+mn-lt"/>
              </a:rPr>
              <a:t>Daleko častější je proto nepřímý průkaz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371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Nepřímý (serologický) průkaz syfilis</a:t>
            </a:r>
            <a:br>
              <a:rPr lang="cs-CZ" sz="4400" dirty="0" smtClean="0">
                <a:effectLst/>
                <a:latin typeface="+mn-lt"/>
              </a:rPr>
            </a:br>
            <a:r>
              <a:rPr lang="cs-CZ" sz="4400" dirty="0" smtClean="0">
                <a:effectLst/>
                <a:latin typeface="+mn-lt"/>
              </a:rPr>
              <a:t>a) screeningové reakce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71600"/>
            <a:ext cx="8352928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smtClean="0">
                <a:solidFill>
                  <a:schemeClr val="tx2"/>
                </a:solidFill>
                <a:effectLst/>
                <a:latin typeface="+mn-lt"/>
              </a:rPr>
              <a:t>Screening</a:t>
            </a:r>
            <a:r>
              <a:rPr lang="cs-CZ" sz="2800" smtClean="0">
                <a:effectLst/>
                <a:latin typeface="+mn-lt"/>
              </a:rPr>
              <a:t> se dělá proto, že je potřeba vyšetřit velké množství osob (těhotné, dárci krve) a nelze u všech dělat kompletní drahé vyšetření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smtClean="0">
                <a:effectLst/>
                <a:latin typeface="+mn-lt"/>
              </a:rPr>
              <a:t>odebírá se srážlivá krev běžným způsobem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smtClean="0">
                <a:effectLst/>
                <a:latin typeface="+mn-lt"/>
              </a:rPr>
              <a:t>první reakce je tzv. </a:t>
            </a:r>
            <a:r>
              <a:rPr lang="cs-CZ" sz="2800" b="1" smtClean="0">
                <a:solidFill>
                  <a:schemeClr val="tx2"/>
                </a:solidFill>
                <a:effectLst/>
                <a:latin typeface="+mn-lt"/>
              </a:rPr>
              <a:t>netreponemová</a:t>
            </a:r>
            <a:r>
              <a:rPr lang="cs-CZ" sz="2800" smtClean="0">
                <a:effectLst/>
                <a:latin typeface="+mn-lt"/>
              </a:rPr>
              <a:t> – jde o protilátky proti kardiolipinu, který se při syfilis uvolňuje do krve, používá se </a:t>
            </a:r>
            <a:r>
              <a:rPr lang="cs-CZ" sz="2800" b="1" smtClean="0">
                <a:solidFill>
                  <a:schemeClr val="tx2"/>
                </a:solidFill>
                <a:effectLst/>
                <a:latin typeface="+mn-lt"/>
              </a:rPr>
              <a:t>RRR</a:t>
            </a:r>
            <a:r>
              <a:rPr lang="cs-CZ" sz="2800" smtClean="0">
                <a:effectLst/>
                <a:latin typeface="+mn-lt"/>
              </a:rPr>
              <a:t> (rychlá reaginová reakce), případně jí podobné reakce </a:t>
            </a:r>
            <a:r>
              <a:rPr lang="cs-CZ" sz="2800" b="1" smtClean="0">
                <a:solidFill>
                  <a:schemeClr val="accent1"/>
                </a:solidFill>
                <a:effectLst/>
                <a:latin typeface="+mn-lt"/>
              </a:rPr>
              <a:t>RPR</a:t>
            </a:r>
            <a:r>
              <a:rPr lang="cs-CZ" sz="2800" smtClean="0">
                <a:effectLst/>
                <a:latin typeface="+mn-lt"/>
              </a:rPr>
              <a:t> či </a:t>
            </a:r>
            <a:r>
              <a:rPr lang="cs-CZ" sz="2800" b="1" smtClean="0">
                <a:solidFill>
                  <a:schemeClr val="accent1"/>
                </a:solidFill>
                <a:effectLst/>
                <a:latin typeface="+mn-lt"/>
              </a:rPr>
              <a:t>VDRL</a:t>
            </a:r>
            <a:r>
              <a:rPr lang="cs-CZ" sz="2800" smtClean="0">
                <a:effectLst/>
                <a:latin typeface="+mn-lt"/>
              </a:rPr>
              <a:t> (naopak klasická BWR se už nedělá)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smtClean="0">
                <a:effectLst/>
                <a:latin typeface="+mn-lt"/>
              </a:rPr>
              <a:t>druhou reakcí je specifičtější </a:t>
            </a:r>
            <a:r>
              <a:rPr lang="cs-CZ" sz="2800" b="1" smtClean="0">
                <a:solidFill>
                  <a:schemeClr val="tx2"/>
                </a:solidFill>
                <a:effectLst/>
                <a:latin typeface="+mn-lt"/>
              </a:rPr>
              <a:t>treponemová</a:t>
            </a:r>
            <a:r>
              <a:rPr lang="cs-CZ" sz="2800" smtClean="0">
                <a:effectLst/>
                <a:latin typeface="+mn-lt"/>
              </a:rPr>
              <a:t> </a:t>
            </a:r>
            <a:r>
              <a:rPr lang="cs-CZ" sz="2800" b="1" smtClean="0">
                <a:solidFill>
                  <a:schemeClr val="tx2"/>
                </a:solidFill>
                <a:effectLst/>
                <a:latin typeface="+mn-lt"/>
              </a:rPr>
              <a:t>TPHA</a:t>
            </a:r>
            <a:r>
              <a:rPr lang="cs-CZ" sz="2800" smtClean="0">
                <a:effectLst/>
                <a:latin typeface="+mn-lt"/>
              </a:rPr>
              <a:t> (</a:t>
            </a:r>
            <a:r>
              <a:rPr lang="cs-CZ" sz="2800" i="1" smtClean="0">
                <a:effectLst/>
                <a:latin typeface="+mn-lt"/>
              </a:rPr>
              <a:t>Treponema pallidum</a:t>
            </a:r>
            <a:r>
              <a:rPr lang="cs-CZ" sz="2800" smtClean="0">
                <a:effectLst/>
                <a:latin typeface="+mn-lt"/>
              </a:rPr>
              <a:t> hemaglutinační test, také </a:t>
            </a:r>
            <a:r>
              <a:rPr lang="cs-CZ" sz="2800" b="1" smtClean="0">
                <a:solidFill>
                  <a:schemeClr val="accent1"/>
                </a:solidFill>
                <a:effectLst/>
                <a:latin typeface="+mn-lt"/>
              </a:rPr>
              <a:t>MHA-TP</a:t>
            </a:r>
            <a:r>
              <a:rPr lang="cs-CZ" sz="2800" smtClean="0">
                <a:effectLst/>
                <a:latin typeface="+mn-lt"/>
              </a:rPr>
              <a:t>) či novější </a:t>
            </a:r>
            <a:r>
              <a:rPr lang="cs-CZ" sz="2800" b="1" smtClean="0">
                <a:solidFill>
                  <a:schemeClr val="accent1"/>
                </a:solidFill>
                <a:effectLst/>
                <a:latin typeface="+mn-lt"/>
              </a:rPr>
              <a:t>TPPA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2954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Nepřímý (serologický) průkaz syfilis</a:t>
            </a:r>
            <a:br>
              <a:rPr lang="cs-CZ" sz="4400" dirty="0" smtClean="0">
                <a:effectLst/>
                <a:latin typeface="+mn-lt"/>
              </a:rPr>
            </a:br>
            <a:r>
              <a:rPr lang="cs-CZ" sz="4400" dirty="0" smtClean="0">
                <a:effectLst/>
                <a:latin typeface="+mn-lt"/>
              </a:rPr>
              <a:t>b) konfirmační (potvrzující) reakce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19" y="1348789"/>
            <a:ext cx="8496945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Konfirmace</a:t>
            </a:r>
            <a:r>
              <a:rPr lang="cs-CZ" sz="2800" dirty="0" smtClean="0">
                <a:effectLst/>
                <a:latin typeface="+mn-lt"/>
              </a:rPr>
              <a:t> se provádí v případě, že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vyšla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pozitivní nebo aspoň hraniční reakce RPR</a:t>
            </a:r>
            <a:r>
              <a:rPr lang="cs-CZ" sz="2400" dirty="0" smtClean="0">
                <a:effectLst/>
                <a:latin typeface="+mn-lt"/>
              </a:rPr>
              <a:t> (RRR, VDRL), </a:t>
            </a:r>
            <a:r>
              <a:rPr lang="cs-CZ" sz="2400" b="1" dirty="0" smtClean="0">
                <a:solidFill>
                  <a:schemeClr val="accent1"/>
                </a:solidFill>
                <a:effectLst/>
                <a:latin typeface="+mn-lt"/>
              </a:rPr>
              <a:t>nebo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vyšla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pozitivní nebo aspoň hraniční reakce TPHA</a:t>
            </a:r>
            <a:r>
              <a:rPr lang="cs-CZ" sz="2400" dirty="0" smtClean="0">
                <a:effectLst/>
                <a:latin typeface="+mn-lt"/>
              </a:rPr>
              <a:t>, </a:t>
            </a:r>
            <a:r>
              <a:rPr lang="cs-CZ" sz="2400" b="1" dirty="0" smtClean="0">
                <a:solidFill>
                  <a:schemeClr val="accent1"/>
                </a:solidFill>
                <a:effectLst/>
                <a:latin typeface="+mn-lt"/>
              </a:rPr>
              <a:t>nebo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pacient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má příznaky syfilis</a:t>
            </a:r>
            <a:r>
              <a:rPr lang="cs-CZ" sz="2400" dirty="0" smtClean="0">
                <a:effectLst/>
                <a:latin typeface="+mn-lt"/>
              </a:rPr>
              <a:t> nebo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byl v kontaktu se syfilitikem</a:t>
            </a:r>
            <a:r>
              <a:rPr lang="cs-CZ" sz="2400" dirty="0" smtClean="0">
                <a:effectLst/>
                <a:latin typeface="+mn-lt"/>
              </a:rPr>
              <a:t> (pak se konfirmuje i při negativitě screeningových reakcí)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Není třeba nový odběr, použije se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stejné sérum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Používají se specifické testy: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imunoflorescence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, ELISA</a:t>
            </a:r>
            <a:r>
              <a:rPr lang="cs-CZ" sz="2800" b="1" dirty="0" smtClean="0">
                <a:effectLst/>
                <a:latin typeface="+mn-lt"/>
              </a:rPr>
              <a:t>,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Western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blotting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.</a:t>
            </a:r>
            <a:r>
              <a:rPr lang="cs-CZ" sz="2800" dirty="0" smtClean="0">
                <a:effectLst/>
                <a:latin typeface="+mn-lt"/>
              </a:rPr>
              <a:t> Jejich kombinací lze zjistit i fázi onemocnění, ověřit úspěšnost předchozí léčby a podobně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98884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Další nemoci, které postihují pohlavní orgány, ale nepatří mezi klasické pohlavní nákazy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204864"/>
            <a:ext cx="7753672" cy="465313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Kromě klasických pohlavních nákaz je také řada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dalších onemocnění</a:t>
            </a:r>
            <a:r>
              <a:rPr lang="cs-CZ" sz="2800" dirty="0" smtClean="0">
                <a:effectLst/>
                <a:latin typeface="+mn-lt"/>
              </a:rPr>
              <a:t>, které se více či méně přenášejí pohlavně.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U některých</a:t>
            </a:r>
            <a:r>
              <a:rPr lang="cs-CZ" sz="2800" dirty="0" smtClean="0">
                <a:effectLst/>
                <a:latin typeface="+mn-lt"/>
              </a:rPr>
              <a:t> (chlamydie, </a:t>
            </a:r>
            <a:r>
              <a:rPr lang="cs-CZ" sz="2800" dirty="0" err="1" smtClean="0">
                <a:effectLst/>
                <a:latin typeface="+mn-lt"/>
              </a:rPr>
              <a:t>papilomaviry</a:t>
            </a:r>
            <a:r>
              <a:rPr lang="cs-CZ" sz="2800" dirty="0" smtClean="0">
                <a:effectLst/>
                <a:latin typeface="+mn-lt"/>
              </a:rPr>
              <a:t>) je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pohlavní přenos stále převažující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U jiných jsou hlavní jiné cesty</a:t>
            </a:r>
            <a:r>
              <a:rPr lang="cs-CZ" sz="2800" dirty="0" smtClean="0">
                <a:effectLst/>
                <a:latin typeface="+mn-lt"/>
              </a:rPr>
              <a:t>, nicméně v případě infekce je nutno léčit oba (či všechny) sexuální partnery (kvasinky)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748464" cy="126876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Papilomavirové infekce – charakteristika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19200"/>
            <a:ext cx="8496944" cy="56388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2800" dirty="0" err="1" smtClean="0">
                <a:effectLst/>
                <a:latin typeface="+mn-lt"/>
              </a:rPr>
              <a:t>Papilomaviry</a:t>
            </a:r>
            <a:r>
              <a:rPr lang="cs-CZ" sz="2800" dirty="0" smtClean="0">
                <a:effectLst/>
                <a:latin typeface="+mn-lt"/>
              </a:rPr>
              <a:t> jsou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DNA viry</a:t>
            </a:r>
            <a:r>
              <a:rPr lang="cs-CZ" sz="2800" dirty="0" smtClean="0">
                <a:effectLst/>
                <a:latin typeface="+mn-lt"/>
              </a:rPr>
              <a:t>, patřící do čeledi </a:t>
            </a:r>
            <a:r>
              <a:rPr lang="cs-CZ" sz="2800" i="1" dirty="0" err="1" smtClean="0">
                <a:effectLst/>
                <a:latin typeface="+mn-lt"/>
              </a:rPr>
              <a:t>Papovaviridae</a:t>
            </a:r>
            <a:r>
              <a:rPr lang="cs-CZ" sz="2800" dirty="0" smtClean="0">
                <a:effectLst/>
                <a:latin typeface="+mn-lt"/>
              </a:rPr>
              <a:t>. Jsou to malé, neobalené viry o velikosti přibližně 55 </a:t>
            </a:r>
            <a:r>
              <a:rPr lang="cs-CZ" sz="2800" dirty="0" err="1" smtClean="0">
                <a:effectLst/>
                <a:latin typeface="+mn-lt"/>
              </a:rPr>
              <a:t>nm</a:t>
            </a:r>
            <a:endParaRPr lang="cs-CZ" sz="2800" dirty="0" smtClean="0">
              <a:effectLst/>
              <a:latin typeface="+mn-lt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Je známo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více než 100 genotypů HPV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jsou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druhově specifické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dělí se na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kožní a slizniční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také se dělí na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nízkorizikové (</a:t>
            </a:r>
            <a:r>
              <a:rPr lang="cs-CZ" sz="2400" b="1" dirty="0" err="1" smtClean="0">
                <a:solidFill>
                  <a:schemeClr val="tx2"/>
                </a:solidFill>
                <a:effectLst/>
                <a:latin typeface="+mn-lt"/>
              </a:rPr>
              <a:t>low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 risk, LR)</a:t>
            </a:r>
            <a:r>
              <a:rPr lang="cs-CZ" sz="2400" dirty="0" smtClean="0">
                <a:effectLst/>
                <a:latin typeface="+mn-lt"/>
              </a:rPr>
              <a:t> a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vysoce–rizikové (</a:t>
            </a:r>
            <a:r>
              <a:rPr lang="cs-CZ" sz="2400" b="1" dirty="0" err="1" smtClean="0">
                <a:solidFill>
                  <a:schemeClr val="tx2"/>
                </a:solidFill>
                <a:effectLst/>
                <a:latin typeface="+mn-lt"/>
              </a:rPr>
              <a:t>high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 risk, HR)</a:t>
            </a:r>
            <a:r>
              <a:rPr lang="cs-CZ" sz="2400" dirty="0" smtClean="0">
                <a:effectLst/>
                <a:latin typeface="+mn-lt"/>
              </a:rPr>
              <a:t> typy.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asi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40 typů infikuje </a:t>
            </a:r>
            <a:r>
              <a:rPr lang="cs-CZ" sz="2400" b="1" dirty="0" err="1" smtClean="0">
                <a:solidFill>
                  <a:schemeClr val="tx2"/>
                </a:solidFill>
                <a:effectLst/>
                <a:latin typeface="+mn-lt"/>
              </a:rPr>
              <a:t>anogenitální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 trakt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více než 20 typů je spojováno s rizikem karcinomu děložního čípku</a:t>
            </a:r>
            <a:r>
              <a:rPr lang="cs-CZ" sz="2400" dirty="0" smtClean="0">
                <a:effectLst/>
                <a:latin typeface="+mn-lt"/>
              </a:rPr>
              <a:t> (nejvíce ale dva – typ 16 a typ 18)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rizikové faktory jsou genetické</a:t>
            </a:r>
            <a:r>
              <a:rPr lang="cs-CZ" sz="2800" dirty="0" smtClean="0">
                <a:effectLst/>
                <a:latin typeface="+mn-lt"/>
              </a:rPr>
              <a:t> (typ HLA hostitele)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9144000" cy="8382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err="1" smtClean="0">
                <a:effectLst/>
                <a:latin typeface="+mn-lt"/>
              </a:rPr>
              <a:t>Papilomavirové</a:t>
            </a:r>
            <a:r>
              <a:rPr lang="cs-CZ" sz="4400" dirty="0" smtClean="0">
                <a:effectLst/>
                <a:latin typeface="+mn-lt"/>
              </a:rPr>
              <a:t> infekce – projevy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762000"/>
            <a:ext cx="8443664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do začátku 80. let minulého století byly infekce lidskými </a:t>
            </a:r>
            <a:r>
              <a:rPr lang="cs-CZ" sz="2400" dirty="0" err="1" smtClean="0">
                <a:effectLst/>
                <a:latin typeface="+mn-lt"/>
              </a:rPr>
              <a:t>papilomaviry</a:t>
            </a:r>
            <a:r>
              <a:rPr lang="cs-CZ" sz="2400" dirty="0" smtClean="0">
                <a:effectLst/>
                <a:latin typeface="+mn-lt"/>
              </a:rPr>
              <a:t> spojovány jen se vznikem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genitálních bradavic (</a:t>
            </a:r>
            <a:r>
              <a:rPr lang="cs-CZ" sz="2400" b="1" dirty="0" err="1" smtClean="0">
                <a:solidFill>
                  <a:schemeClr val="tx2"/>
                </a:solidFill>
                <a:effectLst/>
                <a:latin typeface="+mn-lt"/>
              </a:rPr>
              <a:t>condylomata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effectLst/>
                <a:latin typeface="+mn-lt"/>
              </a:rPr>
              <a:t>accuminata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)</a:t>
            </a:r>
            <a:r>
              <a:rPr lang="cs-CZ" sz="2400" dirty="0" smtClean="0">
                <a:effectLst/>
                <a:latin typeface="+mn-lt"/>
              </a:rPr>
              <a:t> (to je ovšem klinický projev „LR“ typů </a:t>
            </a:r>
            <a:r>
              <a:rPr lang="cs-CZ" sz="2400" dirty="0" err="1" smtClean="0">
                <a:effectLst/>
                <a:latin typeface="+mn-lt"/>
              </a:rPr>
              <a:t>papilomavirů</a:t>
            </a:r>
            <a:r>
              <a:rPr lang="cs-CZ" sz="2400" dirty="0" smtClean="0">
                <a:effectLst/>
                <a:latin typeface="+mn-lt"/>
              </a:rPr>
              <a:t>)</a:t>
            </a:r>
            <a:endParaRPr lang="cs-CZ" sz="2400" b="1" dirty="0" smtClean="0">
              <a:solidFill>
                <a:schemeClr val="tx2"/>
              </a:solidFill>
              <a:effectLst/>
              <a:latin typeface="+mn-lt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dnes víme, že lidské </a:t>
            </a:r>
            <a:r>
              <a:rPr lang="cs-CZ" sz="2400" dirty="0" err="1" smtClean="0">
                <a:effectLst/>
                <a:latin typeface="+mn-lt"/>
              </a:rPr>
              <a:t>papilomaviry</a:t>
            </a:r>
            <a:r>
              <a:rPr lang="cs-CZ" sz="2400" dirty="0" smtClean="0">
                <a:effectLst/>
                <a:latin typeface="+mn-lt"/>
              </a:rPr>
              <a:t> (především „HR“ typy) jsou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hlavní příčinou karcinomu děložního čípku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to se týká především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vysoce rizikových typů</a:t>
            </a:r>
            <a:r>
              <a:rPr lang="cs-CZ" sz="2400" dirty="0" smtClean="0">
                <a:effectLst/>
                <a:latin typeface="+mn-lt"/>
              </a:rPr>
              <a:t> 16 a 18, které se nacházejí v prekancerózních lézích na cervixu, ale i jinde v oblasti genitálií a řiti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většina HPV infekcí genitálního traktu je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latentních</a:t>
            </a:r>
            <a:r>
              <a:rPr lang="cs-CZ" sz="2400" dirty="0" smtClean="0">
                <a:effectLst/>
                <a:latin typeface="+mn-lt"/>
              </a:rPr>
              <a:t> – nelze je zjistit ani cytologicky, jen průkazem virové DNA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885"/>
            <a:ext cx="9144000" cy="685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err="1" smtClean="0">
                <a:effectLst/>
                <a:latin typeface="+mn-lt"/>
              </a:rPr>
              <a:t>Papilomaviry</a:t>
            </a:r>
            <a:r>
              <a:rPr lang="cs-CZ" sz="4400" dirty="0" smtClean="0">
                <a:effectLst/>
                <a:latin typeface="+mn-lt"/>
              </a:rPr>
              <a:t> – diagnostika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699410"/>
            <a:ext cx="889248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dirty="0"/>
              <a:t>Nejvíce používané jsou </a:t>
            </a:r>
            <a:r>
              <a:rPr lang="cs-CZ" sz="2800" b="1" dirty="0">
                <a:solidFill>
                  <a:schemeClr val="tx2"/>
                </a:solidFill>
              </a:rPr>
              <a:t>metody detekce HPV DNA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dirty="0"/>
              <a:t>techniky hybridizační (in </a:t>
            </a:r>
            <a:r>
              <a:rPr lang="cs-CZ" sz="2400" dirty="0" err="1"/>
              <a:t>situ</a:t>
            </a:r>
            <a:r>
              <a:rPr lang="cs-CZ" sz="2400" dirty="0"/>
              <a:t> hybridizace)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dirty="0"/>
              <a:t>techniky amplifikační (PCR)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dirty="0"/>
              <a:t>Používají se také </a:t>
            </a:r>
            <a:r>
              <a:rPr lang="cs-CZ" sz="2800" b="1" dirty="0">
                <a:solidFill>
                  <a:schemeClr val="tx2"/>
                </a:solidFill>
              </a:rPr>
              <a:t>morfologické metody</a:t>
            </a:r>
            <a:r>
              <a:rPr lang="cs-CZ" sz="2000" dirty="0"/>
              <a:t> (cytologie, histologie)</a:t>
            </a:r>
            <a:endParaRPr lang="cs-CZ" sz="2800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dirty="0"/>
              <a:t>cytologické vyšetření stěrů z </a:t>
            </a:r>
            <a:r>
              <a:rPr lang="cs-CZ" sz="2400" dirty="0" err="1"/>
              <a:t>exo</a:t>
            </a:r>
            <a:r>
              <a:rPr lang="cs-CZ" sz="2400" dirty="0"/>
              <a:t>- a </a:t>
            </a:r>
            <a:r>
              <a:rPr lang="cs-CZ" sz="2400" dirty="0" err="1"/>
              <a:t>endocervixu</a:t>
            </a:r>
            <a:r>
              <a:rPr lang="cs-CZ" sz="2400" dirty="0"/>
              <a:t>, barvených dle </a:t>
            </a:r>
            <a:r>
              <a:rPr lang="cs-CZ" sz="2400" dirty="0" err="1"/>
              <a:t>Papanicolauea</a:t>
            </a:r>
            <a:endParaRPr lang="cs-CZ" sz="2400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dirty="0"/>
              <a:t>nová tzv. </a:t>
            </a:r>
            <a:r>
              <a:rPr lang="cs-CZ" sz="2400" dirty="0" err="1"/>
              <a:t>liquid</a:t>
            </a:r>
            <a:r>
              <a:rPr lang="cs-CZ" sz="2400" dirty="0"/>
              <a:t>–</a:t>
            </a:r>
            <a:r>
              <a:rPr lang="cs-CZ" sz="2400" dirty="0" err="1"/>
              <a:t>based</a:t>
            </a:r>
            <a:r>
              <a:rPr lang="cs-CZ" sz="2400" dirty="0"/>
              <a:t> cytology dosahuje lepších výsledků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i="1" dirty="0">
                <a:solidFill>
                  <a:schemeClr val="accent1"/>
                </a:solidFill>
              </a:rPr>
              <a:t>Elektronově–mikroskopické metody jsou pro rutinní praxi příliš náročné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i="1" dirty="0">
                <a:solidFill>
                  <a:schemeClr val="accent1"/>
                </a:solidFill>
              </a:rPr>
              <a:t>Průkazy antigenu jsou málo citlivé i málo specifické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000" i="1" dirty="0">
                <a:solidFill>
                  <a:schemeClr val="accent1"/>
                </a:solidFill>
              </a:rPr>
              <a:t>Sérologické metody (ELISA, Western–</a:t>
            </a:r>
            <a:r>
              <a:rPr lang="cs-CZ" sz="2000" i="1" dirty="0" err="1">
                <a:solidFill>
                  <a:schemeClr val="accent1"/>
                </a:solidFill>
              </a:rPr>
              <a:t>blotting</a:t>
            </a:r>
            <a:r>
              <a:rPr lang="cs-CZ" sz="2000" i="1" dirty="0">
                <a:solidFill>
                  <a:schemeClr val="accent1"/>
                </a:solidFill>
              </a:rPr>
              <a:t>) se používají zřídka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b="1" dirty="0">
                <a:solidFill>
                  <a:schemeClr val="tx2"/>
                </a:solidFill>
              </a:rPr>
              <a:t>Jako vzorek se používají stěry na suchém tampónu, často pomocí </a:t>
            </a:r>
            <a:r>
              <a:rPr lang="cs-CZ" sz="2800" b="1" dirty="0" err="1">
                <a:solidFill>
                  <a:schemeClr val="tx2"/>
                </a:solidFill>
              </a:rPr>
              <a:t>výtěrovek</a:t>
            </a:r>
            <a:r>
              <a:rPr lang="cs-CZ" sz="2800" b="1" dirty="0">
                <a:solidFill>
                  <a:schemeClr val="tx2"/>
                </a:solidFill>
              </a:rPr>
              <a:t> s kartáčkem (</a:t>
            </a:r>
            <a:r>
              <a:rPr lang="cs-CZ" sz="2800" b="1" dirty="0" err="1">
                <a:solidFill>
                  <a:schemeClr val="tx2"/>
                </a:solidFill>
              </a:rPr>
              <a:t>brush</a:t>
            </a:r>
            <a:r>
              <a:rPr lang="cs-CZ" sz="2800" b="1" dirty="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315200" cy="685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Infekce projevují se na kůži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Na kůži se mohou projevovat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onemocnění, postihujících přímo kůži</a:t>
            </a:r>
            <a:r>
              <a:rPr lang="cs-CZ" sz="2800" dirty="0" smtClean="0">
                <a:effectLst/>
                <a:latin typeface="+mn-lt"/>
              </a:rPr>
              <a:t>. (dále)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Na kůži mohou probíhat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projevy mnoha virových a některých bakteriálních</a:t>
            </a:r>
            <a:r>
              <a:rPr lang="cs-CZ" sz="2800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onemocnění</a:t>
            </a:r>
            <a:r>
              <a:rPr lang="cs-CZ" sz="2800" dirty="0" smtClean="0">
                <a:effectLst/>
                <a:latin typeface="+mn-lt"/>
              </a:rPr>
              <a:t>, jejichž průběh je celkový (dále)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Na kůži může být také přítomna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toxická či alergická reakce</a:t>
            </a:r>
            <a:r>
              <a:rPr lang="cs-CZ" sz="2800" dirty="0" smtClean="0">
                <a:effectLst/>
                <a:latin typeface="+mn-lt"/>
              </a:rPr>
              <a:t> na přítomnost mikroba, či v souvislosti s imunitní reakcí, s podáním antibiotika a podobně. Jako alergie probíhají i infestace ektoparazity (např. svrab).</a:t>
            </a:r>
          </a:p>
        </p:txBody>
      </p:sp>
    </p:spTree>
    <p:extLst>
      <p:ext uri="{BB962C8B-B14F-4D97-AF65-F5344CB8AC3E}">
        <p14:creationId xmlns:p14="http://schemas.microsoft.com/office/powerpoint/2010/main" val="126820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Prevence </a:t>
            </a:r>
            <a:r>
              <a:rPr lang="cs-CZ" sz="4400" dirty="0" err="1" smtClean="0">
                <a:effectLst/>
                <a:latin typeface="+mn-lt"/>
              </a:rPr>
              <a:t>papilomavirových</a:t>
            </a:r>
            <a:r>
              <a:rPr lang="cs-CZ" sz="4400" dirty="0" smtClean="0">
                <a:effectLst/>
                <a:latin typeface="+mn-lt"/>
              </a:rPr>
              <a:t> infekcí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34589" y="980728"/>
            <a:ext cx="8991600" cy="56388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Prevence</a:t>
            </a:r>
            <a:r>
              <a:rPr lang="cs-CZ" sz="2800" dirty="0" smtClean="0">
                <a:effectLst/>
                <a:latin typeface="+mn-lt"/>
              </a:rPr>
              <a:t> je dnes možná pomocí očkování za úhradu. U třináctiletých je nyní hrazeno pojišťovnou, očkování ale provázejí organizační problémy. Dostupné jsou dvě vakcíny. Proti HR typům (tedy proti rakovině děložního čípku) chrání zhruba stejně dobře, i když výrobci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Cervarixu</a:t>
            </a:r>
            <a:r>
              <a:rPr lang="cs-CZ" sz="2800" dirty="0" smtClean="0">
                <a:effectLst/>
                <a:latin typeface="+mn-lt"/>
              </a:rPr>
              <a:t> tvrdí, že jejich vakcína vyvolává lepší imunitu. Vakcína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Gardasil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dirty="0" smtClean="0">
                <a:effectLst/>
                <a:latin typeface="+mn-lt"/>
              </a:rPr>
              <a:t>zase navíc chrání i proti LR typům 6 a 11.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Očkování je nejúčinnější, provede-li se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před zahájením pohlavního života</a:t>
            </a:r>
            <a:r>
              <a:rPr lang="cs-CZ" sz="2800" dirty="0" smtClean="0">
                <a:effectLst/>
                <a:latin typeface="+mn-lt"/>
              </a:rPr>
              <a:t>, nicméně je možné ho provést i později do 26 let; v tom případě by ale měla očkování předcházet prohlídka u gynekologa (je-li už infekce aktivní, je očkování neúčinné)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001000" cy="9906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Léčba </a:t>
            </a:r>
            <a:r>
              <a:rPr lang="cs-CZ" sz="4400" dirty="0" err="1" smtClean="0">
                <a:effectLst/>
                <a:latin typeface="+mn-lt"/>
              </a:rPr>
              <a:t>papilomavirových</a:t>
            </a:r>
            <a:r>
              <a:rPr lang="cs-CZ" sz="4400" dirty="0" smtClean="0">
                <a:effectLst/>
                <a:latin typeface="+mn-lt"/>
              </a:rPr>
              <a:t> infekcí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90600"/>
            <a:ext cx="8352928" cy="5867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u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kondylomat</a:t>
            </a:r>
            <a:r>
              <a:rPr lang="cs-CZ" sz="2800" dirty="0" smtClean="0">
                <a:effectLst/>
                <a:latin typeface="+mn-lt"/>
              </a:rPr>
              <a:t> se provádí např. aplikací </a:t>
            </a:r>
            <a:r>
              <a:rPr lang="cs-CZ" sz="2800" dirty="0" err="1" smtClean="0">
                <a:effectLst/>
                <a:latin typeface="+mn-lt"/>
              </a:rPr>
              <a:t>podofylinu</a:t>
            </a:r>
            <a:r>
              <a:rPr lang="cs-CZ" sz="2800" dirty="0" smtClean="0">
                <a:effectLst/>
                <a:latin typeface="+mn-lt"/>
              </a:rPr>
              <a:t> (pacienti většinou docházejí na </a:t>
            </a:r>
            <a:r>
              <a:rPr lang="cs-CZ" sz="2800" dirty="0" err="1" smtClean="0">
                <a:effectLst/>
                <a:latin typeface="+mn-lt"/>
              </a:rPr>
              <a:t>dermatovenerologii</a:t>
            </a:r>
            <a:r>
              <a:rPr lang="cs-CZ" sz="2800" dirty="0" smtClean="0">
                <a:effectLst/>
                <a:latin typeface="+mn-lt"/>
              </a:rPr>
              <a:t>, kde je jim </a:t>
            </a:r>
            <a:r>
              <a:rPr lang="cs-CZ" sz="2800" dirty="0" err="1" smtClean="0">
                <a:effectLst/>
                <a:latin typeface="+mn-lt"/>
              </a:rPr>
              <a:t>podofylin</a:t>
            </a:r>
            <a:r>
              <a:rPr lang="cs-CZ" sz="2800" dirty="0" smtClean="0">
                <a:effectLst/>
                <a:latin typeface="+mn-lt"/>
              </a:rPr>
              <a:t> aplikován)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podávají se také </a:t>
            </a:r>
            <a:r>
              <a:rPr lang="cs-CZ" sz="2800" b="1" dirty="0" smtClean="0">
                <a:solidFill>
                  <a:schemeClr val="accent1"/>
                </a:solidFill>
                <a:effectLst/>
                <a:latin typeface="+mn-lt"/>
              </a:rPr>
              <a:t>látky blokující nadměrné bujení kožních buněk</a:t>
            </a:r>
            <a:r>
              <a:rPr lang="cs-CZ" sz="2800" dirty="0" smtClean="0">
                <a:effectLst/>
                <a:latin typeface="+mn-lt"/>
              </a:rPr>
              <a:t> (např. </a:t>
            </a:r>
            <a:r>
              <a:rPr lang="cs-CZ" sz="2800" dirty="0" err="1" smtClean="0">
                <a:effectLst/>
                <a:latin typeface="+mn-lt"/>
              </a:rPr>
              <a:t>imiquimod</a:t>
            </a:r>
            <a:r>
              <a:rPr lang="cs-CZ" sz="2800" dirty="0" smtClean="0">
                <a:effectLst/>
                <a:latin typeface="+mn-lt"/>
              </a:rPr>
              <a:t> – ALDARA)</a:t>
            </a:r>
            <a:endParaRPr lang="cs-CZ" sz="2800" b="1" dirty="0" smtClean="0">
              <a:solidFill>
                <a:schemeClr val="accent1"/>
              </a:solidFill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u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prekanceróz </a:t>
            </a:r>
            <a:r>
              <a:rPr lang="cs-CZ" sz="2800" dirty="0" smtClean="0">
                <a:effectLst/>
                <a:latin typeface="+mn-lt"/>
              </a:rPr>
              <a:t>léčba spočívá zpravidla v chirurgickém zákroku na děložním čípku (či jiném místě, kde se prekanceróza nachází)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11"/>
            <a:ext cx="6400800" cy="83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err="1" smtClean="0">
                <a:effectLst/>
                <a:latin typeface="+mn-lt"/>
              </a:rPr>
              <a:t>Molluscum</a:t>
            </a:r>
            <a:r>
              <a:rPr lang="cs-CZ" sz="4400" dirty="0" smtClean="0">
                <a:effectLst/>
                <a:latin typeface="+mn-lt"/>
              </a:rPr>
              <a:t> </a:t>
            </a:r>
            <a:r>
              <a:rPr lang="cs-CZ" sz="4400" dirty="0" err="1" smtClean="0">
                <a:effectLst/>
                <a:latin typeface="+mn-lt"/>
              </a:rPr>
              <a:t>contagiosum</a:t>
            </a:r>
            <a:endParaRPr lang="cs-CZ" sz="4400" dirty="0" smtClean="0">
              <a:effectLst/>
              <a:latin typeface="+mn-lt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838200"/>
            <a:ext cx="8496944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kožní onemocnění, časté u HIV+.</a:t>
            </a:r>
            <a:r>
              <a:rPr lang="cs-CZ" sz="2800" dirty="0" smtClean="0">
                <a:effectLst/>
                <a:latin typeface="+mn-lt"/>
              </a:rPr>
              <a:t> Virus je příbuzný vyhubenému viru pravých neštovic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hladké, perleťově lesklé uzlíky velké 2 až 5 mm</a:t>
            </a:r>
            <a:r>
              <a:rPr lang="cs-CZ" sz="2800" dirty="0" smtClean="0">
                <a:effectLst/>
                <a:latin typeface="+mn-lt"/>
              </a:rPr>
              <a:t>, lze vytlačit mléčně zbarvenou tekutinu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kožní přenos</a:t>
            </a:r>
            <a:r>
              <a:rPr lang="cs-CZ" sz="2800" dirty="0" smtClean="0">
                <a:effectLst/>
                <a:latin typeface="+mn-lt"/>
              </a:rPr>
              <a:t> (u dětí, hlavně v tropech; uzlíky jsou pak např. na obličeji, hrudi či na rtech) a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přenos pohlavní</a:t>
            </a:r>
            <a:r>
              <a:rPr lang="cs-CZ" sz="2800" dirty="0" smtClean="0">
                <a:effectLst/>
                <a:latin typeface="+mn-lt"/>
              </a:rPr>
              <a:t> (uzlíky v genitální oblasti)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diagnostika</a:t>
            </a:r>
            <a:r>
              <a:rPr lang="cs-CZ" sz="2800" dirty="0" smtClean="0">
                <a:effectLst/>
                <a:latin typeface="+mn-lt"/>
              </a:rPr>
              <a:t> na základě klinického obrazu léze, případně cytologická; mikrobiologická diagnostika se běžně nedělá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léčba:</a:t>
            </a:r>
            <a:r>
              <a:rPr lang="cs-CZ" sz="2800" dirty="0" smtClean="0">
                <a:effectLst/>
                <a:latin typeface="+mn-lt"/>
              </a:rPr>
              <a:t> chirurgické odstranění, někdy se vyhojí samo, zkouší se </a:t>
            </a:r>
            <a:r>
              <a:rPr lang="cs-CZ" sz="2800" dirty="0" err="1" smtClean="0">
                <a:effectLst/>
                <a:latin typeface="+mn-lt"/>
              </a:rPr>
              <a:t>podofylin</a:t>
            </a:r>
            <a:r>
              <a:rPr lang="cs-CZ" sz="2800" dirty="0" smtClean="0">
                <a:effectLst/>
                <a:latin typeface="+mn-lt"/>
              </a:rPr>
              <a:t> nebo i celková </a:t>
            </a:r>
            <a:r>
              <a:rPr lang="cs-CZ" sz="2800" dirty="0" err="1" smtClean="0">
                <a:effectLst/>
                <a:latin typeface="+mn-lt"/>
              </a:rPr>
              <a:t>antivirotická</a:t>
            </a:r>
            <a:r>
              <a:rPr lang="cs-CZ" sz="2800" dirty="0" smtClean="0">
                <a:effectLst/>
                <a:latin typeface="+mn-lt"/>
              </a:rPr>
              <a:t> léčba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1755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Infekce viry prostého oparu (HSV)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717550"/>
            <a:ext cx="8892480" cy="61404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dirty="0" smtClean="0">
                <a:effectLst/>
                <a:latin typeface="+mn-lt"/>
              </a:rPr>
              <a:t>virus se vyskytuje ve dvou typech (HSV 1 a 2)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dirty="0" smtClean="0">
                <a:effectLst/>
                <a:latin typeface="+mn-lt"/>
              </a:rPr>
              <a:t>oba typy patří mezi </a:t>
            </a:r>
            <a:r>
              <a:rPr lang="cs-CZ" sz="3600" b="1" dirty="0" err="1" smtClean="0">
                <a:solidFill>
                  <a:schemeClr val="tx2"/>
                </a:solidFill>
                <a:effectLst/>
                <a:latin typeface="+mn-lt"/>
              </a:rPr>
              <a:t>herpesviry</a:t>
            </a:r>
            <a:r>
              <a:rPr lang="cs-CZ" sz="3600" dirty="0" smtClean="0">
                <a:effectLst/>
                <a:latin typeface="+mn-lt"/>
              </a:rPr>
              <a:t>, u infekce je typická tzv. latence – přežívání viru v nervovém systému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dirty="0" smtClean="0">
                <a:effectLst/>
                <a:latin typeface="+mn-lt"/>
              </a:rPr>
              <a:t>oba typy způsobují </a:t>
            </a: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orální i genitální infekce</a:t>
            </a:r>
            <a:r>
              <a:rPr lang="cs-CZ" sz="3600" dirty="0" smtClean="0">
                <a:effectLst/>
                <a:latin typeface="+mn-lt"/>
              </a:rPr>
              <a:t>, latence se ale vyskytuje </a:t>
            </a: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u HSV1 téměř výhradně v oblasti obličeje</a:t>
            </a:r>
            <a:r>
              <a:rPr lang="cs-CZ" sz="3600" dirty="0" smtClean="0">
                <a:effectLst/>
                <a:latin typeface="+mn-lt"/>
              </a:rPr>
              <a:t> a </a:t>
            </a: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u HSV2 v genitální oblasti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dirty="0" smtClean="0">
                <a:effectLst/>
                <a:latin typeface="+mn-lt"/>
              </a:rPr>
              <a:t>genomy obou typů jsou z 83 % shodné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primární infekce:</a:t>
            </a:r>
            <a:r>
              <a:rPr lang="cs-CZ" sz="3600" dirty="0" smtClean="0">
                <a:effectLst/>
                <a:latin typeface="+mn-lt"/>
              </a:rPr>
              <a:t> někdy bezpříznaková, jindy </a:t>
            </a:r>
            <a:r>
              <a:rPr lang="cs-CZ" sz="3600" b="1" dirty="0" smtClean="0">
                <a:solidFill>
                  <a:schemeClr val="accent1"/>
                </a:solidFill>
                <a:effectLst/>
                <a:latin typeface="+mn-lt"/>
              </a:rPr>
              <a:t>bolestivé puchýřky</a:t>
            </a:r>
            <a:r>
              <a:rPr lang="cs-CZ" sz="3600" dirty="0" smtClean="0">
                <a:effectLst/>
                <a:latin typeface="+mn-lt"/>
              </a:rPr>
              <a:t> v dutině ústní nebo na genitálu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dirty="0" smtClean="0">
                <a:effectLst/>
                <a:latin typeface="+mn-lt"/>
              </a:rPr>
              <a:t>poté latence v gangliích senzorických nervů (trojklanného nervu, nebo v bederní oblasti)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sekundární infekce:</a:t>
            </a:r>
            <a:r>
              <a:rPr lang="cs-CZ" sz="3600" dirty="0" smtClean="0">
                <a:effectLst/>
                <a:latin typeface="+mn-lt"/>
              </a:rPr>
              <a:t> mírně odlišná oproti primární, </a:t>
            </a:r>
            <a:r>
              <a:rPr lang="cs-CZ" sz="3600" b="1" dirty="0" smtClean="0">
                <a:solidFill>
                  <a:schemeClr val="accent1"/>
                </a:solidFill>
                <a:effectLst/>
                <a:latin typeface="+mn-lt"/>
              </a:rPr>
              <a:t>opar rtu</a:t>
            </a:r>
            <a:r>
              <a:rPr lang="cs-CZ" sz="3600" dirty="0" smtClean="0">
                <a:effectLst/>
                <a:latin typeface="+mn-lt"/>
              </a:rPr>
              <a:t> (herpes </a:t>
            </a:r>
            <a:r>
              <a:rPr lang="cs-CZ" sz="3600" dirty="0" err="1" smtClean="0">
                <a:effectLst/>
                <a:latin typeface="+mn-lt"/>
              </a:rPr>
              <a:t>labialis</a:t>
            </a:r>
            <a:r>
              <a:rPr lang="cs-CZ" sz="3600" dirty="0" smtClean="0">
                <a:effectLst/>
                <a:latin typeface="+mn-lt"/>
              </a:rPr>
              <a:t>) či </a:t>
            </a:r>
            <a:r>
              <a:rPr lang="cs-CZ" sz="3600" b="1" dirty="0" smtClean="0">
                <a:solidFill>
                  <a:schemeClr val="accent1"/>
                </a:solidFill>
                <a:effectLst/>
                <a:latin typeface="+mn-lt"/>
              </a:rPr>
              <a:t>genitálií</a:t>
            </a:r>
            <a:r>
              <a:rPr lang="cs-CZ" sz="3600" dirty="0" smtClean="0">
                <a:effectLst/>
                <a:latin typeface="+mn-lt"/>
              </a:rPr>
              <a:t> (herpes </a:t>
            </a:r>
            <a:r>
              <a:rPr lang="cs-CZ" sz="3600" dirty="0" err="1" smtClean="0">
                <a:effectLst/>
                <a:latin typeface="+mn-lt"/>
              </a:rPr>
              <a:t>genitalis</a:t>
            </a:r>
            <a:r>
              <a:rPr lang="cs-CZ" sz="3600" dirty="0" smtClean="0">
                <a:effectLst/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7772400" cy="762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Diagnostika infekcí HSV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762000"/>
            <a:ext cx="8712968" cy="6096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sz="3600" dirty="0" smtClean="0">
                <a:effectLst/>
                <a:latin typeface="+mn-lt"/>
              </a:rPr>
              <a:t>Je ve většina případů </a:t>
            </a: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klinická</a:t>
            </a:r>
            <a:r>
              <a:rPr lang="cs-CZ" sz="3600" dirty="0" smtClean="0">
                <a:effectLst/>
                <a:latin typeface="+mn-lt"/>
              </a:rPr>
              <a:t> (typické projevy). Z mikrobiologických testů se používá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300" b="1" dirty="0" smtClean="0">
                <a:solidFill>
                  <a:schemeClr val="tx2"/>
                </a:solidFill>
                <a:effectLst/>
                <a:latin typeface="+mn-lt"/>
              </a:rPr>
              <a:t>nepřímý průkaz:</a:t>
            </a:r>
            <a:r>
              <a:rPr lang="cs-CZ" sz="3300" dirty="0" smtClean="0">
                <a:effectLst/>
                <a:latin typeface="+mn-lt"/>
              </a:rPr>
              <a:t> Zpravidla metodou ELISA. Většina běžně používaných testů není schopna rozlišit infekci virem HSV1 a virem HSV2.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300" b="1" dirty="0" smtClean="0">
                <a:solidFill>
                  <a:schemeClr val="tx2"/>
                </a:solidFill>
                <a:effectLst/>
                <a:latin typeface="+mn-lt"/>
              </a:rPr>
              <a:t>přímý průkaz:</a:t>
            </a:r>
            <a:r>
              <a:rPr lang="cs-CZ" sz="3300" dirty="0" smtClean="0">
                <a:effectLst/>
                <a:latin typeface="+mn-lt"/>
              </a:rPr>
              <a:t> </a:t>
            </a:r>
            <a:r>
              <a:rPr lang="cs-CZ" sz="3300" b="1" dirty="0" smtClean="0">
                <a:solidFill>
                  <a:schemeClr val="accent1"/>
                </a:solidFill>
                <a:effectLst/>
                <a:latin typeface="+mn-lt"/>
              </a:rPr>
              <a:t>izolace viru na buněčných </a:t>
            </a:r>
            <a:r>
              <a:rPr lang="cs-CZ" sz="3300" dirty="0" smtClean="0">
                <a:effectLst/>
                <a:latin typeface="+mn-lt"/>
              </a:rPr>
              <a:t>(tkáňových) </a:t>
            </a:r>
            <a:r>
              <a:rPr lang="cs-CZ" sz="3300" b="1" dirty="0" smtClean="0">
                <a:solidFill>
                  <a:schemeClr val="accent1"/>
                </a:solidFill>
                <a:effectLst/>
                <a:latin typeface="+mn-lt"/>
              </a:rPr>
              <a:t>kulturách</a:t>
            </a:r>
            <a:r>
              <a:rPr lang="cs-CZ" sz="3300" dirty="0" smtClean="0">
                <a:effectLst/>
                <a:latin typeface="+mn-lt"/>
              </a:rPr>
              <a:t>, za 5 dní vznikne cytopatický efekt (CPE); v rámci přímého průkazu se zkouší i </a:t>
            </a:r>
            <a:r>
              <a:rPr lang="cs-CZ" sz="3300" b="1" dirty="0" smtClean="0">
                <a:solidFill>
                  <a:schemeClr val="accent1"/>
                </a:solidFill>
                <a:effectLst/>
                <a:latin typeface="+mn-lt"/>
              </a:rPr>
              <a:t>testování citlivost viru na </a:t>
            </a:r>
            <a:r>
              <a:rPr lang="cs-CZ" sz="3300" b="1" dirty="0" err="1" smtClean="0">
                <a:solidFill>
                  <a:schemeClr val="accent1"/>
                </a:solidFill>
                <a:effectLst/>
                <a:latin typeface="+mn-lt"/>
              </a:rPr>
              <a:t>antivirotika</a:t>
            </a:r>
            <a:r>
              <a:rPr lang="cs-CZ" sz="3300" dirty="0" smtClean="0">
                <a:effectLst/>
                <a:latin typeface="+mn-lt"/>
              </a:rPr>
              <a:t>. PCR – výjimečně u podezření na </a:t>
            </a:r>
            <a:r>
              <a:rPr lang="cs-CZ" sz="3300" dirty="0" err="1" smtClean="0">
                <a:effectLst/>
                <a:latin typeface="+mn-lt"/>
              </a:rPr>
              <a:t>herpesvirovou</a:t>
            </a:r>
            <a:r>
              <a:rPr lang="cs-CZ" sz="3300" dirty="0" smtClean="0">
                <a:effectLst/>
                <a:latin typeface="+mn-lt"/>
              </a:rPr>
              <a:t> neuroinfekci (v tom případě se odebere mozkomíšní mok)</a:t>
            </a:r>
            <a:endParaRPr lang="cs-CZ" sz="3300" b="1" dirty="0" smtClean="0">
              <a:solidFill>
                <a:schemeClr val="accent1"/>
              </a:solidFill>
              <a:effectLst/>
              <a:latin typeface="+mn-lt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300" b="1" dirty="0" smtClean="0">
                <a:solidFill>
                  <a:schemeClr val="accent1"/>
                </a:solidFill>
                <a:effectLst/>
                <a:latin typeface="+mn-lt"/>
              </a:rPr>
              <a:t>Pro úspěšnost izolace je zásadním krokem správný odběr materiálu a jeho uchovávání </a:t>
            </a:r>
            <a:r>
              <a:rPr lang="cs-CZ" sz="3300" dirty="0"/>
              <a:t>– podrobnosti viz e-</a:t>
            </a:r>
            <a:r>
              <a:rPr lang="cs-CZ" sz="3300" dirty="0" err="1"/>
              <a:t>learningová</a:t>
            </a:r>
            <a:r>
              <a:rPr lang="cs-CZ" sz="3300" dirty="0"/>
              <a:t> verze prezentace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772400" cy="76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Odběr vzorku na izolaci HSV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208912" cy="60212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HSV je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značně termolabilní</a:t>
            </a:r>
            <a:r>
              <a:rPr lang="cs-CZ" sz="2800" dirty="0" smtClean="0">
                <a:effectLst/>
                <a:latin typeface="+mn-lt"/>
              </a:rPr>
              <a:t> (choulostivý na změny teploty) a při nesprávné manipulaci může dojít k jeho inaktivaci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odebrané vzorky se ihned ponoří do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speciálního virologického transportního média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na ledu (při teplotě 0 °C) se vzorky dopraví do laboratoře a zde se nasadí na kultury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nedojde-li ihned k transportu, je vzorky nutno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uložit při –70 °C</a:t>
            </a:r>
            <a:r>
              <a:rPr lang="cs-CZ" sz="2800" dirty="0" smtClean="0">
                <a:effectLst/>
                <a:latin typeface="+mn-lt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sz="2800" b="1" i="1" dirty="0" smtClean="0">
                <a:solidFill>
                  <a:schemeClr val="accent1"/>
                </a:solidFill>
                <a:effectLst/>
                <a:latin typeface="+mn-lt"/>
              </a:rPr>
              <a:t>Neplatí pro PCR a </a:t>
            </a:r>
            <a:r>
              <a:rPr lang="cs-CZ" sz="2800" b="1" i="1" dirty="0" err="1" smtClean="0">
                <a:solidFill>
                  <a:schemeClr val="accent1"/>
                </a:solidFill>
                <a:effectLst/>
                <a:latin typeface="+mn-lt"/>
              </a:rPr>
              <a:t>serologii</a:t>
            </a:r>
            <a:r>
              <a:rPr lang="cs-CZ" sz="2800" b="1" i="1" dirty="0" smtClean="0">
                <a:solidFill>
                  <a:schemeClr val="accent1"/>
                </a:solidFill>
                <a:effectLst/>
                <a:latin typeface="+mn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772400" cy="91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Léčba infekcí HSV1 a HSV2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14400"/>
            <a:ext cx="8820472" cy="5943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lékem volby je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acyklovir</a:t>
            </a:r>
            <a:r>
              <a:rPr lang="cs-CZ" sz="2800" dirty="0" smtClean="0">
                <a:effectLst/>
                <a:latin typeface="+mn-lt"/>
              </a:rPr>
              <a:t> (ACV)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kmeny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rezistentní k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acykloviru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hlavně u imunodeficientních osob</a:t>
            </a:r>
            <a:r>
              <a:rPr lang="cs-CZ" sz="2800" dirty="0" smtClean="0">
                <a:effectLst/>
                <a:latin typeface="+mn-lt"/>
              </a:rPr>
              <a:t> dlouhodobě léčených ACV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ACV nezabrání ustavení latentní infekce</a:t>
            </a:r>
            <a:r>
              <a:rPr lang="cs-CZ" sz="2800" dirty="0" smtClean="0">
                <a:effectLst/>
                <a:latin typeface="+mn-lt"/>
              </a:rPr>
              <a:t> v gangliích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další možnosti léčby jsou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valacyklovir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a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famcyklovir</a:t>
            </a:r>
            <a:r>
              <a:rPr lang="cs-CZ" sz="2800" dirty="0" smtClean="0">
                <a:effectLst/>
                <a:latin typeface="+mn-lt"/>
              </a:rPr>
              <a:t> (deriváty ACV).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u ACV-resistentních infekcí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foskarnet</a:t>
            </a:r>
            <a:r>
              <a:rPr lang="cs-CZ" sz="2800" dirty="0" smtClean="0">
                <a:effectLst/>
                <a:latin typeface="+mn-lt"/>
              </a:rPr>
              <a:t>, </a:t>
            </a:r>
            <a:r>
              <a:rPr lang="cs-CZ" sz="2800" dirty="0" err="1" smtClean="0">
                <a:effectLst/>
                <a:latin typeface="+mn-lt"/>
              </a:rPr>
              <a:t>narozdíl</a:t>
            </a:r>
            <a:r>
              <a:rPr lang="cs-CZ" sz="2800" dirty="0" smtClean="0">
                <a:effectLst/>
                <a:latin typeface="+mn-lt"/>
              </a:rPr>
              <a:t> od ACV však značně toxický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experimentálně připravovaná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vakcína proti HSV</a:t>
            </a:r>
            <a:r>
              <a:rPr lang="cs-CZ" sz="2800" dirty="0" smtClean="0">
                <a:effectLst/>
                <a:latin typeface="+mn-lt"/>
              </a:rPr>
              <a:t> (spíše pro léčbu než pro prevenci)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609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Urogenitální chlamydiová infekce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764704"/>
            <a:ext cx="8424936" cy="609329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Chlamydie jsou sice bakterie, ale svými vlastnostmi blízké virům</a:t>
            </a:r>
            <a:r>
              <a:rPr lang="cs-CZ" sz="2800" dirty="0" smtClean="0">
                <a:effectLst/>
                <a:latin typeface="+mn-lt"/>
              </a:rPr>
              <a:t> (pro své množení potřebují nezbytně hostitelskou buňku)</a:t>
            </a:r>
            <a:endParaRPr lang="cs-CZ" sz="2800" b="1" dirty="0" smtClean="0">
              <a:solidFill>
                <a:schemeClr val="tx2"/>
              </a:solidFill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Urogenitální chamydiové infekce způsobuje druh </a:t>
            </a:r>
            <a:r>
              <a:rPr lang="cs-CZ" sz="2800" b="1" i="1" dirty="0" smtClean="0">
                <a:solidFill>
                  <a:schemeClr val="tx2"/>
                </a:solidFill>
                <a:effectLst/>
                <a:latin typeface="+mn-lt"/>
              </a:rPr>
              <a:t>Chlamydia trachomatis</a:t>
            </a:r>
            <a:r>
              <a:rPr lang="cs-CZ" sz="2800" dirty="0" smtClean="0">
                <a:effectLst/>
                <a:latin typeface="+mn-lt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rgbClr val="C00000"/>
                </a:solidFill>
              </a:rPr>
              <a:t>serotypy A, B, Ba a C </a:t>
            </a:r>
            <a:r>
              <a:rPr lang="cs-CZ" sz="2800" dirty="0" smtClean="0">
                <a:effectLst/>
                <a:latin typeface="+mn-lt"/>
              </a:rPr>
              <a:t>způsobují trachom (viz dále u infekcí oka)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rgbClr val="C00000"/>
                </a:solidFill>
              </a:rPr>
              <a:t>serotypy L1, L2 a L3</a:t>
            </a:r>
            <a:r>
              <a:rPr lang="cs-CZ" sz="2800" dirty="0" smtClean="0">
                <a:effectLst/>
                <a:latin typeface="+mn-lt"/>
              </a:rPr>
              <a:t>, které způsobují klasickou pohlavní nemoc v</a:t>
            </a:r>
            <a:r>
              <a:rPr lang="cs-CZ" sz="2800" dirty="0" smtClean="0"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lang="cs-CZ" sz="2800" dirty="0" smtClean="0">
                <a:effectLst/>
                <a:latin typeface="+mn-lt"/>
              </a:rPr>
              <a:t>tropech, ale v poslední době jsou i </a:t>
            </a:r>
            <a:r>
              <a:rPr lang="cs-CZ" sz="2800" b="1" dirty="0">
                <a:solidFill>
                  <a:schemeClr val="tx2"/>
                </a:solidFill>
              </a:rPr>
              <a:t>případy přenosu v rámci Evropy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rgbClr val="C00000"/>
                </a:solidFill>
                <a:effectLst/>
                <a:latin typeface="+mn-lt"/>
              </a:rPr>
              <a:t>serotypy D až K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jsou běžné ve vyspělých zemích</a:t>
            </a:r>
            <a:r>
              <a:rPr lang="cs-CZ" sz="2800" dirty="0" smtClean="0">
                <a:effectLst/>
                <a:latin typeface="+mn-lt"/>
              </a:rPr>
              <a:t> a způsobují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méně specifické postižení pohlavních orgánů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772400" cy="83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Význam </a:t>
            </a:r>
            <a:r>
              <a:rPr lang="cs-CZ" sz="4400" dirty="0" err="1" smtClean="0">
                <a:effectLst/>
                <a:latin typeface="+mn-lt"/>
              </a:rPr>
              <a:t>chamydiových</a:t>
            </a:r>
            <a:r>
              <a:rPr lang="cs-CZ" sz="4400" dirty="0" smtClean="0">
                <a:effectLst/>
                <a:latin typeface="+mn-lt"/>
              </a:rPr>
              <a:t> infekcí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>
          <a:xfrm>
            <a:off x="251519" y="838200"/>
            <a:ext cx="8640961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Chlamydie jsou jedním z nejčastějších sexuálně přenosných bakteriálních agens ve vyspělých zemích. Výskyt chlamydiové infekce v posledních desetiletích </a:t>
            </a:r>
            <a:r>
              <a:rPr lang="cs-CZ" sz="2800" b="1" dirty="0">
                <a:solidFill>
                  <a:schemeClr val="tx2"/>
                </a:solidFill>
              </a:rPr>
              <a:t>neustále stoupá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Nejvyšší prevalence onemocnění je </a:t>
            </a:r>
            <a:r>
              <a:rPr lang="cs-CZ" sz="2800" b="1" dirty="0">
                <a:solidFill>
                  <a:schemeClr val="tx2"/>
                </a:solidFill>
              </a:rPr>
              <a:t>u mladých, sexuálně aktivních lidí ve věku kolem 20 let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Odhaduje se, že představují </a:t>
            </a:r>
            <a:r>
              <a:rPr lang="cs-CZ" sz="2800" b="1" dirty="0">
                <a:solidFill>
                  <a:schemeClr val="tx2"/>
                </a:solidFill>
              </a:rPr>
              <a:t>kolem 50 % všech bakteriálních, sexuálně přenosných urogenitálních nákaz</a:t>
            </a:r>
            <a:endParaRPr lang="cs-CZ" sz="28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Rozšíření je závislé na </a:t>
            </a:r>
            <a:r>
              <a:rPr lang="cs-CZ" sz="2800" b="1" dirty="0">
                <a:solidFill>
                  <a:schemeClr val="tx2"/>
                </a:solidFill>
              </a:rPr>
              <a:t>stupni sexuální promiskuity obyvatelstva</a:t>
            </a:r>
            <a:r>
              <a:rPr lang="cs-CZ" sz="2800" dirty="0"/>
              <a:t> a na projevech infekce.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Chlamydiové infekce jsou dnes </a:t>
            </a:r>
            <a:r>
              <a:rPr lang="cs-CZ" sz="2800" b="1" dirty="0">
                <a:solidFill>
                  <a:schemeClr val="tx2"/>
                </a:solidFill>
              </a:rPr>
              <a:t>častější než infekce gonokokové</a:t>
            </a:r>
            <a:endParaRPr lang="cs-CZ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Chlamydiové infekce klinicky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762000"/>
            <a:ext cx="8820472" cy="609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infekce u žen probíhá v epitelu </a:t>
            </a:r>
            <a:r>
              <a:rPr lang="cs-CZ" sz="2800" b="1" dirty="0">
                <a:solidFill>
                  <a:schemeClr val="tx2"/>
                </a:solidFill>
              </a:rPr>
              <a:t>cervixu a </a:t>
            </a:r>
            <a:r>
              <a:rPr lang="cs-CZ" sz="2800" b="1" dirty="0" err="1">
                <a:solidFill>
                  <a:schemeClr val="tx2"/>
                </a:solidFill>
              </a:rPr>
              <a:t>parauretrálních</a:t>
            </a:r>
            <a:r>
              <a:rPr lang="cs-CZ" sz="2800" b="1" dirty="0">
                <a:solidFill>
                  <a:schemeClr val="tx2"/>
                </a:solidFill>
              </a:rPr>
              <a:t> žláz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cs-CZ" sz="2800" i="1" dirty="0">
                <a:solidFill>
                  <a:srgbClr val="00B050"/>
                </a:solidFill>
              </a:rPr>
              <a:t>(žláz v okolí močové trubice)</a:t>
            </a:r>
            <a:endParaRPr lang="cs-CZ" sz="2800" b="1" i="1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muže přejít do </a:t>
            </a:r>
            <a:r>
              <a:rPr lang="cs-CZ" sz="2800" b="1" dirty="0">
                <a:solidFill>
                  <a:schemeClr val="tx2"/>
                </a:solidFill>
              </a:rPr>
              <a:t>dělohy</a:t>
            </a:r>
            <a:r>
              <a:rPr lang="cs-CZ" sz="2800" dirty="0"/>
              <a:t>, vejcovodu i do břišní dutiny, může vzniknout i </a:t>
            </a:r>
            <a:r>
              <a:rPr lang="cs-CZ" sz="2800" b="1" dirty="0" err="1">
                <a:solidFill>
                  <a:schemeClr val="tx2"/>
                </a:solidFill>
              </a:rPr>
              <a:t>Fitz-Hugh-Curtisův</a:t>
            </a:r>
            <a:r>
              <a:rPr lang="cs-CZ" sz="2800" b="1" dirty="0">
                <a:solidFill>
                  <a:schemeClr val="tx2"/>
                </a:solidFill>
              </a:rPr>
              <a:t> syndrom</a:t>
            </a:r>
            <a:r>
              <a:rPr lang="cs-CZ" sz="2800" dirty="0"/>
              <a:t> (srůsty v malé pánvi, kolem sleziny a ledvin). Někdy také </a:t>
            </a:r>
            <a:r>
              <a:rPr lang="cs-CZ" sz="2800" b="1" dirty="0">
                <a:solidFill>
                  <a:schemeClr val="tx2"/>
                </a:solidFill>
              </a:rPr>
              <a:t>zánět močové trubice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nejzávažnější </a:t>
            </a:r>
            <a:r>
              <a:rPr lang="cs-CZ" sz="2800" b="1" dirty="0">
                <a:solidFill>
                  <a:schemeClr val="tx2"/>
                </a:solidFill>
              </a:rPr>
              <a:t>komplikace</a:t>
            </a:r>
            <a:r>
              <a:rPr lang="cs-CZ" sz="2800" dirty="0"/>
              <a:t>: hluboký pánevní zánět (PID), následná neplodnost, chronická pánevní bolest a mimoděložní těhotenství.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chemeClr val="tx2"/>
                </a:solidFill>
              </a:rPr>
              <a:t>velká část ale zcela asymptomatická</a:t>
            </a:r>
            <a:r>
              <a:rPr lang="cs-CZ" sz="2800" dirty="0"/>
              <a:t>, nebo jen s minimálními příznaky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chemeClr val="tx2"/>
                </a:solidFill>
              </a:rPr>
              <a:t>u mužů</a:t>
            </a:r>
            <a:r>
              <a:rPr lang="cs-CZ" sz="2800" dirty="0"/>
              <a:t> mohou být příznaky zánětu močové trubice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136904" cy="68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>
                <a:latin typeface="+mn-lt"/>
              </a:rPr>
              <a:t>Původci vlastních kožních infekcí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692696"/>
            <a:ext cx="8964488" cy="61206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chemeClr val="tx2"/>
                </a:solidFill>
              </a:rPr>
              <a:t>Stafylokoky</a:t>
            </a:r>
            <a:r>
              <a:rPr lang="cs-CZ" sz="2800" dirty="0"/>
              <a:t> mohou způsobovat infekce jak přímo na kůži, tak i na tzv. kožních </a:t>
            </a:r>
            <a:r>
              <a:rPr lang="cs-CZ" sz="2800" dirty="0" err="1"/>
              <a:t>adnexách</a:t>
            </a:r>
            <a:r>
              <a:rPr lang="cs-CZ" sz="2800" dirty="0"/>
              <a:t> (chlupy, vlasy, nehty). Původcem je zlatý stafylokok, sám či ve směsi s jinými mikroby. Přitom ale malé množství zlatých stafylokoků na kůži může být normální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chemeClr val="tx2"/>
                </a:solidFill>
              </a:rPr>
              <a:t>Dermatofyty</a:t>
            </a:r>
            <a:r>
              <a:rPr lang="cs-CZ" sz="2800" dirty="0"/>
              <a:t> jsou vláknité houby, snášející vyschnutí a specializované na infekce kůže (viz dále)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chemeClr val="tx2"/>
                </a:solidFill>
              </a:rPr>
              <a:t>Kvasinky</a:t>
            </a:r>
            <a:r>
              <a:rPr lang="cs-CZ" sz="2800" dirty="0"/>
              <a:t> naopak mohou kromě kůže napadat i sliznice a případně i vnitřní orgány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err="1">
                <a:solidFill>
                  <a:schemeClr val="tx2"/>
                </a:solidFill>
              </a:rPr>
              <a:t>Papillomaviry</a:t>
            </a:r>
            <a:r>
              <a:rPr lang="cs-CZ" sz="2800" dirty="0"/>
              <a:t> mohou způsobovat na kůži bradavice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/>
              <a:t>Nemoci způsobené </a:t>
            </a:r>
            <a:r>
              <a:rPr lang="cs-CZ" sz="2800" b="1" dirty="0" err="1">
                <a:solidFill>
                  <a:schemeClr val="tx2"/>
                </a:solidFill>
              </a:rPr>
              <a:t>herpesviry</a:t>
            </a:r>
            <a:r>
              <a:rPr lang="cs-CZ" sz="2800" dirty="0"/>
              <a:t> HSV1, HSV2 a VZV nejsou klasické kožní infekce – postižena je i nervová tkáň. Plané neštovice jsou celková nemoc.</a:t>
            </a:r>
          </a:p>
        </p:txBody>
      </p:sp>
    </p:spTree>
    <p:extLst>
      <p:ext uri="{BB962C8B-B14F-4D97-AF65-F5344CB8AC3E}">
        <p14:creationId xmlns:p14="http://schemas.microsoft.com/office/powerpoint/2010/main" val="30954730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371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Jaké potíže ženy udávají a co se najde v biochemické laboratoři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375848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dirty="0" smtClean="0">
                <a:solidFill>
                  <a:schemeClr val="tx2"/>
                </a:solidFill>
                <a:effectLst/>
                <a:latin typeface="+mn-lt"/>
              </a:rPr>
              <a:t>hnisavý nebo </a:t>
            </a:r>
            <a:r>
              <a:rPr lang="cs-CZ" sz="3200" b="1" dirty="0" err="1" smtClean="0">
                <a:solidFill>
                  <a:schemeClr val="tx2"/>
                </a:solidFill>
                <a:effectLst/>
                <a:latin typeface="+mn-lt"/>
              </a:rPr>
              <a:t>hlenohnisavý</a:t>
            </a:r>
            <a:r>
              <a:rPr lang="cs-CZ" sz="3200" b="1" dirty="0" smtClean="0">
                <a:solidFill>
                  <a:schemeClr val="tx2"/>
                </a:solidFill>
                <a:effectLst/>
                <a:latin typeface="+mn-lt"/>
              </a:rPr>
              <a:t> výtok</a:t>
            </a:r>
            <a:r>
              <a:rPr lang="cs-CZ" sz="3200" dirty="0" smtClean="0">
                <a:effectLst/>
                <a:latin typeface="+mn-lt"/>
              </a:rPr>
              <a:t>, gynekolog najde oteklé hrdlo, které při vyšetření může na dotyk krvácet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dirty="0" smtClean="0">
                <a:effectLst/>
                <a:latin typeface="+mn-lt"/>
              </a:rPr>
              <a:t>mohou se objevit </a:t>
            </a:r>
            <a:r>
              <a:rPr lang="cs-CZ" sz="3200" b="1" dirty="0" smtClean="0">
                <a:solidFill>
                  <a:schemeClr val="tx2"/>
                </a:solidFill>
                <a:effectLst/>
                <a:latin typeface="+mn-lt"/>
              </a:rPr>
              <a:t>menstruační obtíže</a:t>
            </a:r>
            <a:r>
              <a:rPr lang="cs-CZ" sz="3200" dirty="0" smtClean="0">
                <a:effectLst/>
                <a:latin typeface="+mn-lt"/>
              </a:rPr>
              <a:t>, bolest v podbřišku a při styku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dirty="0" smtClean="0">
                <a:effectLst/>
                <a:latin typeface="+mn-lt"/>
              </a:rPr>
              <a:t>ve vaginálním sekretu je mnoho </a:t>
            </a:r>
            <a:r>
              <a:rPr lang="cs-CZ" sz="3200" b="1" dirty="0" smtClean="0">
                <a:solidFill>
                  <a:schemeClr val="tx2"/>
                </a:solidFill>
                <a:effectLst/>
                <a:latin typeface="+mn-lt"/>
              </a:rPr>
              <a:t>granulocytů a lymfocytů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dirty="0" smtClean="0">
                <a:solidFill>
                  <a:schemeClr val="tx2"/>
                </a:solidFill>
                <a:effectLst/>
                <a:latin typeface="+mn-lt"/>
              </a:rPr>
              <a:t>zvýšená sedimentace při normálním počtu leukocytů</a:t>
            </a:r>
            <a:r>
              <a:rPr lang="cs-CZ" sz="3200" dirty="0" smtClean="0">
                <a:effectLst/>
                <a:latin typeface="+mn-lt"/>
              </a:rPr>
              <a:t> v krevním obraze.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820472" cy="11430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Odběry a mikrobiologická diagnostika u chlamydiových infekcí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748464" cy="558924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průkaz antigenu</a:t>
            </a:r>
            <a:r>
              <a:rPr lang="cs-CZ" sz="3600" dirty="0" smtClean="0">
                <a:effectLst/>
                <a:latin typeface="+mn-lt"/>
              </a:rPr>
              <a:t> pomocí přímé imunofluorescence (IMF) či ELISA. </a:t>
            </a:r>
            <a:r>
              <a:rPr lang="cs-CZ" sz="3600" b="1" dirty="0" smtClean="0">
                <a:solidFill>
                  <a:schemeClr val="accent1"/>
                </a:solidFill>
                <a:effectLst/>
                <a:latin typeface="+mn-lt"/>
              </a:rPr>
              <a:t>Vzorek:</a:t>
            </a:r>
            <a:r>
              <a:rPr lang="cs-CZ" sz="3600" dirty="0" smtClean="0">
                <a:effectLst/>
                <a:latin typeface="+mn-lt"/>
              </a:rPr>
              <a:t> u IMF nefixovaný preparát na podložním skle nebo tekutý materiál, u ELISA výtěr na suchém tamponu nebo opět tekutý materiál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průkaz DNA</a:t>
            </a:r>
            <a:r>
              <a:rPr lang="cs-CZ" sz="3600" dirty="0" smtClean="0">
                <a:effectLst/>
                <a:latin typeface="+mn-lt"/>
              </a:rPr>
              <a:t> (PCR a podobné metody). </a:t>
            </a:r>
            <a:r>
              <a:rPr lang="cs-CZ" sz="3600" b="1" dirty="0" smtClean="0">
                <a:solidFill>
                  <a:schemeClr val="accent1"/>
                </a:solidFill>
                <a:effectLst/>
                <a:latin typeface="+mn-lt"/>
              </a:rPr>
              <a:t>Vzorek:</a:t>
            </a:r>
            <a:r>
              <a:rPr lang="cs-CZ" sz="3600" dirty="0" smtClean="0">
                <a:effectLst/>
                <a:latin typeface="+mn-lt"/>
              </a:rPr>
              <a:t> výtěr na suchém tamponu, případně tekutý materiál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průkaz protilátek</a:t>
            </a:r>
            <a:r>
              <a:rPr lang="cs-CZ" sz="3600" dirty="0" smtClean="0">
                <a:effectLst/>
                <a:latin typeface="+mn-lt"/>
              </a:rPr>
              <a:t> – pozor, u některých metod hrozí zkřížené reakce (pacient může mít plicní chlamydiovou infekci). </a:t>
            </a:r>
            <a:r>
              <a:rPr lang="cs-CZ" sz="3600" b="1" dirty="0" smtClean="0">
                <a:solidFill>
                  <a:schemeClr val="accent1"/>
                </a:solidFill>
                <a:effectLst/>
                <a:latin typeface="+mn-lt"/>
              </a:rPr>
              <a:t>Vzorek:</a:t>
            </a:r>
            <a:r>
              <a:rPr lang="cs-CZ" sz="3600" dirty="0" smtClean="0">
                <a:effectLst/>
                <a:latin typeface="+mn-lt"/>
              </a:rPr>
              <a:t> srážlivá krev (sérum)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sz="3600" i="1" dirty="0" smtClean="0">
                <a:solidFill>
                  <a:schemeClr val="accent1"/>
                </a:solidFill>
                <a:effectLst/>
                <a:latin typeface="+mn-lt"/>
              </a:rPr>
              <a:t>Ne všechny laboratoře provádějí všechna uvedená vyšetření. V praxi je třeba se řídit nabídkou konkrétní laboratoře a její laboratorní příručkou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2008"/>
            <a:ext cx="7484368" cy="126876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Léčba  a prevence chlamydiových infekcí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496944" cy="530120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Léčba</a:t>
            </a:r>
            <a:r>
              <a:rPr lang="cs-CZ" sz="2800" dirty="0" smtClean="0">
                <a:effectLst/>
                <a:latin typeface="+mn-lt"/>
              </a:rPr>
              <a:t> by měla trvat aspoň týden, používají se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tetracykliny:</a:t>
            </a:r>
            <a:r>
              <a:rPr lang="cs-CZ" sz="2400" dirty="0" smtClean="0">
                <a:effectLst/>
                <a:latin typeface="+mn-lt"/>
              </a:rPr>
              <a:t> doxycyklin.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b="1" dirty="0" err="1" smtClean="0">
                <a:solidFill>
                  <a:schemeClr val="tx2"/>
                </a:solidFill>
                <a:effectLst/>
                <a:latin typeface="+mn-lt"/>
              </a:rPr>
              <a:t>makrolidy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 a </a:t>
            </a:r>
            <a:r>
              <a:rPr lang="cs-CZ" sz="2400" b="1" dirty="0" err="1" smtClean="0">
                <a:solidFill>
                  <a:schemeClr val="tx2"/>
                </a:solidFill>
                <a:effectLst/>
                <a:latin typeface="+mn-lt"/>
              </a:rPr>
              <a:t>azalidy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:</a:t>
            </a:r>
            <a:r>
              <a:rPr lang="cs-CZ" sz="2400" dirty="0" smtClean="0">
                <a:effectLst/>
                <a:latin typeface="+mn-lt"/>
              </a:rPr>
              <a:t> </a:t>
            </a:r>
            <a:r>
              <a:rPr lang="cs-CZ" sz="2400" dirty="0" err="1" smtClean="0">
                <a:effectLst/>
                <a:latin typeface="+mn-lt"/>
              </a:rPr>
              <a:t>azitromycin</a:t>
            </a:r>
            <a:r>
              <a:rPr lang="cs-CZ" sz="2400" dirty="0" smtClean="0">
                <a:effectLst/>
                <a:latin typeface="+mn-lt"/>
              </a:rPr>
              <a:t>, </a:t>
            </a:r>
            <a:r>
              <a:rPr lang="cs-CZ" sz="2400" dirty="0" err="1" smtClean="0">
                <a:effectLst/>
                <a:latin typeface="+mn-lt"/>
              </a:rPr>
              <a:t>roxitromycin</a:t>
            </a:r>
            <a:r>
              <a:rPr lang="cs-CZ" sz="2400" dirty="0" smtClean="0">
                <a:effectLst/>
                <a:latin typeface="+mn-lt"/>
              </a:rPr>
              <a:t>, </a:t>
            </a:r>
            <a:r>
              <a:rPr lang="cs-CZ" sz="2400" dirty="0" err="1" smtClean="0">
                <a:effectLst/>
                <a:latin typeface="+mn-lt"/>
              </a:rPr>
              <a:t>spiramycin</a:t>
            </a:r>
            <a:r>
              <a:rPr lang="cs-CZ" sz="2400" dirty="0" smtClean="0">
                <a:effectLst/>
                <a:latin typeface="+mn-lt"/>
              </a:rPr>
              <a:t> a </a:t>
            </a:r>
            <a:r>
              <a:rPr lang="cs-CZ" sz="2400" dirty="0" err="1" smtClean="0">
                <a:effectLst/>
                <a:latin typeface="+mn-lt"/>
              </a:rPr>
              <a:t>josamycin</a:t>
            </a:r>
            <a:r>
              <a:rPr lang="cs-CZ" sz="2400" dirty="0" smtClean="0">
                <a:effectLst/>
                <a:latin typeface="+mn-lt"/>
              </a:rPr>
              <a:t>. Další terapeutickou možností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b="1" dirty="0" err="1" smtClean="0">
                <a:solidFill>
                  <a:schemeClr val="tx2"/>
                </a:solidFill>
                <a:effectLst/>
                <a:latin typeface="+mn-lt"/>
              </a:rPr>
              <a:t>chinolony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:</a:t>
            </a:r>
            <a:r>
              <a:rPr lang="cs-CZ" sz="2400" dirty="0" smtClean="0">
                <a:effectLst/>
                <a:latin typeface="+mn-lt"/>
              </a:rPr>
              <a:t> </a:t>
            </a:r>
            <a:r>
              <a:rPr lang="cs-CZ" sz="2400" dirty="0" err="1" smtClean="0">
                <a:effectLst/>
                <a:latin typeface="+mn-lt"/>
              </a:rPr>
              <a:t>ciprofloxacin</a:t>
            </a:r>
            <a:r>
              <a:rPr lang="cs-CZ" sz="2400" dirty="0" smtClean="0">
                <a:effectLst/>
                <a:latin typeface="+mn-lt"/>
              </a:rPr>
              <a:t>, </a:t>
            </a:r>
            <a:r>
              <a:rPr lang="cs-CZ" sz="2400" dirty="0" err="1" smtClean="0">
                <a:effectLst/>
                <a:latin typeface="+mn-lt"/>
              </a:rPr>
              <a:t>ofloxacin</a:t>
            </a:r>
            <a:endParaRPr lang="cs-CZ" sz="2400" dirty="0" smtClean="0"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Základem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prevence</a:t>
            </a:r>
            <a:r>
              <a:rPr lang="cs-CZ" sz="2800" dirty="0" smtClean="0">
                <a:effectLst/>
                <a:latin typeface="+mn-lt"/>
              </a:rPr>
              <a:t> v přenosu chlamydiových infekcí urogenitálního traktu je partnerská věrnost. K prevenci patří i </a:t>
            </a:r>
            <a:r>
              <a:rPr lang="cs-CZ" sz="2800" dirty="0" err="1" smtClean="0">
                <a:effectLst/>
                <a:latin typeface="+mn-lt"/>
              </a:rPr>
              <a:t>přeléčení</a:t>
            </a:r>
            <a:r>
              <a:rPr lang="cs-CZ" sz="2800" dirty="0" smtClean="0">
                <a:effectLst/>
                <a:latin typeface="+mn-lt"/>
              </a:rPr>
              <a:t> všech sexuálních partnerů a důsledná léčba těhotných k zábraně přenosu na novorozence.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04"/>
            <a:ext cx="4267200" cy="762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err="1" smtClean="0">
                <a:effectLst/>
                <a:latin typeface="+mn-lt"/>
              </a:rPr>
              <a:t>Mykoplasmata</a:t>
            </a:r>
            <a:endParaRPr lang="cs-CZ" sz="4400" dirty="0" smtClean="0">
              <a:effectLst/>
              <a:latin typeface="+mn-lt"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24744"/>
            <a:ext cx="8839200" cy="573325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err="1" smtClean="0">
                <a:effectLst/>
                <a:latin typeface="+mn-lt"/>
              </a:rPr>
              <a:t>Mykoplasmata</a:t>
            </a:r>
            <a:r>
              <a:rPr lang="cs-CZ" sz="2800" dirty="0" smtClean="0">
                <a:effectLst/>
                <a:latin typeface="+mn-lt"/>
              </a:rPr>
              <a:t> (</a:t>
            </a:r>
            <a:r>
              <a:rPr lang="cs-CZ" sz="2800" b="1" i="1" dirty="0" err="1" smtClean="0">
                <a:solidFill>
                  <a:schemeClr val="tx2"/>
                </a:solidFill>
                <a:effectLst/>
                <a:latin typeface="+mn-lt"/>
              </a:rPr>
              <a:t>Mycoplasma</a:t>
            </a:r>
            <a:r>
              <a:rPr lang="cs-CZ" sz="2800" b="1" i="1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b="1" i="1" dirty="0" err="1" smtClean="0">
                <a:solidFill>
                  <a:schemeClr val="tx2"/>
                </a:solidFill>
                <a:effectLst/>
                <a:latin typeface="+mn-lt"/>
              </a:rPr>
              <a:t>hominis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a </a:t>
            </a:r>
            <a:r>
              <a:rPr lang="cs-CZ" sz="2800" b="1" i="1" dirty="0" err="1" smtClean="0">
                <a:solidFill>
                  <a:schemeClr val="tx2"/>
                </a:solidFill>
                <a:effectLst/>
                <a:latin typeface="+mn-lt"/>
              </a:rPr>
              <a:t>Ureaplasma</a:t>
            </a:r>
            <a:r>
              <a:rPr lang="cs-CZ" sz="2800" b="1" i="1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b="1" i="1" dirty="0" err="1" smtClean="0">
                <a:solidFill>
                  <a:schemeClr val="tx2"/>
                </a:solidFill>
                <a:effectLst/>
                <a:latin typeface="+mn-lt"/>
              </a:rPr>
              <a:t>urealyticum</a:t>
            </a:r>
            <a:r>
              <a:rPr lang="cs-CZ" sz="2800" dirty="0" smtClean="0">
                <a:effectLst/>
                <a:latin typeface="+mn-lt"/>
              </a:rPr>
              <a:t>) jsou bakterie bez buněčné stěny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Bývají nalézána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v pochvě i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uretře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značného procenta žen i mužů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Klinické projevy jsou na další obrazovce. </a:t>
            </a:r>
            <a:r>
              <a:rPr lang="cs-CZ" sz="2800" dirty="0" err="1" smtClean="0">
                <a:effectLst/>
                <a:latin typeface="+mn-lt"/>
              </a:rPr>
              <a:t>Mykoplasmata</a:t>
            </a:r>
            <a:r>
              <a:rPr lang="cs-CZ" sz="2800" dirty="0" smtClean="0">
                <a:effectLst/>
                <a:latin typeface="+mn-lt"/>
              </a:rPr>
              <a:t> ovšem bývají velmi často přítomna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i u zdravých osob</a:t>
            </a:r>
            <a:r>
              <a:rPr lang="cs-CZ" sz="2800" dirty="0" smtClean="0">
                <a:effectLst/>
                <a:latin typeface="+mn-lt"/>
              </a:rPr>
              <a:t>, v podstatě se neví, na čem závisí, zda infekci vyvolají nebo ne</a:t>
            </a:r>
            <a:endParaRPr lang="cs-CZ" sz="2800" b="1" dirty="0" smtClean="0">
              <a:solidFill>
                <a:schemeClr val="tx2"/>
              </a:solidFill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Diagnostika možná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kultivací ve speciální tekuté půdě</a:t>
            </a:r>
            <a:r>
              <a:rPr lang="cs-CZ" sz="2800" dirty="0" smtClean="0">
                <a:effectLst/>
                <a:latin typeface="+mn-lt"/>
              </a:rPr>
              <a:t> (trvá téměř týden, nutno označit na průvodce)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Léčba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doxycyklinem,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makrolidovými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antibiotiky</a:t>
            </a:r>
            <a:r>
              <a:rPr lang="cs-CZ" sz="2800" dirty="0" smtClean="0">
                <a:effectLst/>
                <a:latin typeface="+mn-lt"/>
              </a:rPr>
              <a:t> apod.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err="1" smtClean="0">
                <a:effectLst/>
                <a:latin typeface="+mn-lt"/>
              </a:rPr>
              <a:t>Mykoplasmata</a:t>
            </a:r>
            <a:r>
              <a:rPr lang="cs-CZ" sz="4400" dirty="0" smtClean="0">
                <a:effectLst/>
                <a:latin typeface="+mn-lt"/>
              </a:rPr>
              <a:t> – onemocnění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838200"/>
            <a:ext cx="8496944" cy="601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err="1" smtClean="0">
                <a:effectLst/>
                <a:latin typeface="+mn-lt"/>
              </a:rPr>
              <a:t>Mykoplasmata</a:t>
            </a:r>
            <a:r>
              <a:rPr lang="cs-CZ" sz="2800" dirty="0" smtClean="0">
                <a:effectLst/>
                <a:latin typeface="+mn-lt"/>
              </a:rPr>
              <a:t> mají vztah k těmto onemocněním: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negonokoková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uretritida</a:t>
            </a:r>
            <a:r>
              <a:rPr lang="cs-CZ" sz="2800" dirty="0" smtClean="0">
                <a:effectLst/>
                <a:latin typeface="+mn-lt"/>
              </a:rPr>
              <a:t> a nespecifické záněty v oblasti genitálií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jako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komplikace</a:t>
            </a:r>
            <a:r>
              <a:rPr lang="cs-CZ" sz="2800" dirty="0" smtClean="0">
                <a:effectLst/>
                <a:latin typeface="+mn-lt"/>
              </a:rPr>
              <a:t>: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dirty="0" smtClean="0">
                <a:effectLst/>
                <a:latin typeface="+mn-lt"/>
              </a:rPr>
              <a:t>zánět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pánvičky ledvinné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pánevní zánětlivá choroba</a:t>
            </a:r>
            <a:r>
              <a:rPr lang="cs-CZ" sz="2400" dirty="0" smtClean="0">
                <a:effectLst/>
                <a:latin typeface="+mn-lt"/>
              </a:rPr>
              <a:t> (</a:t>
            </a:r>
            <a:r>
              <a:rPr lang="cs-CZ" sz="2400" dirty="0" err="1" smtClean="0">
                <a:effectLst/>
                <a:latin typeface="+mn-lt"/>
              </a:rPr>
              <a:t>pelvic</a:t>
            </a:r>
            <a:r>
              <a:rPr lang="cs-CZ" sz="2400" dirty="0" smtClean="0">
                <a:effectLst/>
                <a:latin typeface="+mn-lt"/>
              </a:rPr>
              <a:t> </a:t>
            </a:r>
            <a:r>
              <a:rPr lang="cs-CZ" sz="2400" dirty="0" err="1" smtClean="0">
                <a:effectLst/>
                <a:latin typeface="+mn-lt"/>
              </a:rPr>
              <a:t>inflammatory</a:t>
            </a:r>
            <a:r>
              <a:rPr lang="cs-CZ" sz="2400" dirty="0" smtClean="0">
                <a:effectLst/>
                <a:latin typeface="+mn-lt"/>
              </a:rPr>
              <a:t> </a:t>
            </a:r>
            <a:r>
              <a:rPr lang="cs-CZ" sz="2400" dirty="0" err="1" smtClean="0">
                <a:effectLst/>
                <a:latin typeface="+mn-lt"/>
              </a:rPr>
              <a:t>disease</a:t>
            </a:r>
            <a:r>
              <a:rPr lang="cs-CZ" sz="2400" dirty="0" smtClean="0">
                <a:effectLst/>
                <a:latin typeface="+mn-lt"/>
              </a:rPr>
              <a:t> – PID)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poporodní horečka</a:t>
            </a:r>
            <a:r>
              <a:rPr lang="cs-CZ" sz="2400" dirty="0" smtClean="0">
                <a:effectLst/>
                <a:latin typeface="+mn-lt"/>
              </a:rPr>
              <a:t>, podíl na neplodnosti (infertilitě), poporodní endometritidě a dalších infekcích spojených s těhotenstvím a porodem; sem patří také </a:t>
            </a:r>
            <a:r>
              <a:rPr lang="cs-CZ" sz="2400" b="1" dirty="0" smtClean="0">
                <a:solidFill>
                  <a:schemeClr val="tx2"/>
                </a:solidFill>
                <a:effectLst/>
                <a:latin typeface="+mn-lt"/>
              </a:rPr>
              <a:t>pneumonie, bakteriémie a meningitidy u novorozenců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200"/>
            <a:ext cx="8839200" cy="1066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i="1" dirty="0" err="1" smtClean="0">
                <a:effectLst/>
                <a:latin typeface="+mn-lt"/>
              </a:rPr>
              <a:t>Trichomonas</a:t>
            </a:r>
            <a:r>
              <a:rPr lang="cs-CZ" sz="4400" i="1" dirty="0" smtClean="0">
                <a:effectLst/>
                <a:latin typeface="+mn-lt"/>
              </a:rPr>
              <a:t> </a:t>
            </a:r>
            <a:r>
              <a:rPr lang="cs-CZ" sz="4400" i="1" dirty="0" err="1" smtClean="0">
                <a:effectLst/>
                <a:latin typeface="+mn-lt"/>
              </a:rPr>
              <a:t>vaginalis</a:t>
            </a:r>
            <a:r>
              <a:rPr lang="cs-CZ" sz="4400" dirty="0" smtClean="0">
                <a:effectLst/>
                <a:latin typeface="+mn-lt"/>
              </a:rPr>
              <a:t> – bičenka poševní a nemoci jí způsobené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820472" cy="551723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i="1" dirty="0" smtClean="0">
                <a:effectLst/>
                <a:latin typeface="+mn-lt"/>
              </a:rPr>
              <a:t>T. </a:t>
            </a:r>
            <a:r>
              <a:rPr lang="cs-CZ" altLang="cs-CZ" sz="2400" i="1" dirty="0" err="1" smtClean="0">
                <a:effectLst/>
                <a:latin typeface="+mn-lt"/>
              </a:rPr>
              <a:t>vaginalis</a:t>
            </a:r>
            <a:r>
              <a:rPr lang="cs-CZ" altLang="cs-CZ" sz="2400" dirty="0" smtClean="0">
                <a:effectLst/>
                <a:latin typeface="+mn-lt"/>
              </a:rPr>
              <a:t> je </a:t>
            </a:r>
            <a:r>
              <a:rPr lang="cs-CZ" altLang="cs-CZ" sz="2400" b="1" dirty="0" smtClean="0">
                <a:solidFill>
                  <a:schemeClr val="tx2"/>
                </a:solidFill>
                <a:effectLst/>
                <a:latin typeface="+mn-lt"/>
              </a:rPr>
              <a:t>prvok</a:t>
            </a:r>
            <a:r>
              <a:rPr lang="cs-CZ" altLang="cs-CZ" sz="2400" dirty="0" smtClean="0">
                <a:effectLst/>
                <a:latin typeface="+mn-lt"/>
              </a:rPr>
              <a:t> – bičíkovec. </a:t>
            </a:r>
            <a:r>
              <a:rPr lang="cs-CZ" altLang="cs-CZ" sz="2400" b="1" dirty="0" smtClean="0">
                <a:solidFill>
                  <a:schemeClr val="tx2"/>
                </a:solidFill>
                <a:effectLst/>
                <a:latin typeface="+mn-lt"/>
              </a:rPr>
              <a:t>Česky: bičenka poševní, slovensky: bičíkovec </a:t>
            </a:r>
            <a:r>
              <a:rPr lang="cs-CZ" altLang="cs-CZ" sz="2400" b="1" dirty="0" err="1" smtClean="0">
                <a:solidFill>
                  <a:schemeClr val="tx2"/>
                </a:solidFill>
                <a:effectLst/>
                <a:latin typeface="+mn-lt"/>
              </a:rPr>
              <a:t>pošvový</a:t>
            </a:r>
            <a:endParaRPr lang="cs-CZ" altLang="cs-CZ" sz="2400" dirty="0" smtClean="0">
              <a:effectLst/>
              <a:latin typeface="+mn-lt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b="1" dirty="0" smtClean="0">
                <a:solidFill>
                  <a:schemeClr val="tx2"/>
                </a:solidFill>
                <a:effectLst/>
                <a:latin typeface="+mn-lt"/>
              </a:rPr>
              <a:t>Počet případů u nás výrazně klesá</a:t>
            </a:r>
            <a:r>
              <a:rPr lang="cs-CZ" altLang="cs-CZ" sz="2400" dirty="0" smtClean="0">
                <a:effectLst/>
                <a:latin typeface="+mn-lt"/>
              </a:rPr>
              <a:t>, snad i díky dobře dostupné léčbě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b="1" dirty="0" smtClean="0">
                <a:solidFill>
                  <a:schemeClr val="tx2"/>
                </a:solidFill>
                <a:effectLst/>
                <a:latin typeface="+mn-lt"/>
              </a:rPr>
              <a:t>Přenos</a:t>
            </a:r>
            <a:r>
              <a:rPr lang="cs-CZ" altLang="cs-CZ" sz="2400" dirty="0" smtClean="0">
                <a:effectLst/>
                <a:latin typeface="+mn-lt"/>
              </a:rPr>
              <a:t> převážně pohlavní, čistě teoreticky i ručníkem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b="1" dirty="0" smtClean="0">
                <a:solidFill>
                  <a:schemeClr val="tx2"/>
                </a:solidFill>
                <a:effectLst/>
                <a:latin typeface="+mn-lt"/>
              </a:rPr>
              <a:t>Diagnostika:</a:t>
            </a:r>
            <a:r>
              <a:rPr lang="cs-CZ" altLang="cs-CZ" sz="2400" dirty="0" smtClean="0">
                <a:effectLst/>
                <a:latin typeface="+mn-lt"/>
              </a:rPr>
              <a:t> jedna či obě ze dvou možností: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b="1" dirty="0" smtClean="0">
                <a:solidFill>
                  <a:schemeClr val="accent1"/>
                </a:solidFill>
                <a:effectLst/>
                <a:latin typeface="+mn-lt"/>
              </a:rPr>
              <a:t>nátěr na sklíčko</a:t>
            </a:r>
            <a:r>
              <a:rPr lang="cs-CZ" altLang="cs-CZ" sz="2400" dirty="0" smtClean="0">
                <a:effectLst/>
                <a:latin typeface="+mn-lt"/>
              </a:rPr>
              <a:t>, nutno barvit </a:t>
            </a:r>
            <a:r>
              <a:rPr lang="cs-CZ" altLang="cs-CZ" sz="2400" dirty="0" err="1" smtClean="0">
                <a:effectLst/>
                <a:latin typeface="+mn-lt"/>
              </a:rPr>
              <a:t>Giemsou</a:t>
            </a:r>
            <a:r>
              <a:rPr lang="cs-CZ" altLang="cs-CZ" sz="2400" dirty="0" smtClean="0">
                <a:effectLst/>
                <a:latin typeface="+mn-lt"/>
              </a:rPr>
              <a:t>, nikoli Gramem (nebo poslat dvě sklíčka jako klasický mikrobiální obraz poševní)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b="1" dirty="0" smtClean="0">
                <a:solidFill>
                  <a:schemeClr val="accent1"/>
                </a:solidFill>
                <a:effectLst/>
                <a:latin typeface="+mn-lt"/>
              </a:rPr>
              <a:t>výtěr pomocí soupravy C. A. T</a:t>
            </a:r>
            <a:r>
              <a:rPr lang="cs-CZ" altLang="cs-CZ" sz="2400" dirty="0" smtClean="0">
                <a:effectLst/>
                <a:latin typeface="+mn-lt"/>
              </a:rPr>
              <a:t>. (</a:t>
            </a:r>
            <a:r>
              <a:rPr lang="cs-CZ" altLang="cs-CZ" sz="2400" dirty="0" err="1" smtClean="0">
                <a:effectLst/>
                <a:latin typeface="+mn-lt"/>
              </a:rPr>
              <a:t>Candida</a:t>
            </a:r>
            <a:r>
              <a:rPr lang="cs-CZ" altLang="cs-CZ" sz="2400" dirty="0" smtClean="0">
                <a:effectLst/>
                <a:latin typeface="+mn-lt"/>
              </a:rPr>
              <a:t> and </a:t>
            </a:r>
            <a:r>
              <a:rPr lang="cs-CZ" altLang="cs-CZ" sz="2400" dirty="0" err="1" smtClean="0">
                <a:effectLst/>
                <a:latin typeface="+mn-lt"/>
              </a:rPr>
              <a:t>Trichomonas</a:t>
            </a:r>
            <a:r>
              <a:rPr lang="cs-CZ" altLang="cs-CZ" sz="2400" dirty="0" smtClean="0">
                <a:effectLst/>
                <a:latin typeface="+mn-lt"/>
              </a:rPr>
              <a:t>), ten slouží zároveň na kvasinky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b="1" dirty="0" smtClean="0">
                <a:solidFill>
                  <a:schemeClr val="tx2"/>
                </a:solidFill>
                <a:effectLst/>
                <a:latin typeface="+mn-lt"/>
              </a:rPr>
              <a:t>Léčba</a:t>
            </a:r>
            <a:r>
              <a:rPr lang="cs-CZ" altLang="cs-CZ" sz="2400" dirty="0" smtClean="0">
                <a:effectLst/>
                <a:latin typeface="+mn-lt"/>
              </a:rPr>
              <a:t> – </a:t>
            </a:r>
            <a:r>
              <a:rPr lang="cs-CZ" altLang="cs-CZ" sz="2400" dirty="0" err="1" smtClean="0">
                <a:effectLst/>
                <a:latin typeface="+mn-lt"/>
              </a:rPr>
              <a:t>metronidazol</a:t>
            </a:r>
            <a:r>
              <a:rPr lang="cs-CZ" altLang="cs-CZ" sz="2400" dirty="0" smtClean="0">
                <a:effectLst/>
                <a:latin typeface="+mn-lt"/>
              </a:rPr>
              <a:t>, kromě trichomonád je účinný i na poševní anaeroby. Je nutno léčit oba (všechny) sexuální partnery!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/>
          <a:stretch>
            <a:fillRect/>
          </a:stretch>
        </p:blipFill>
        <p:spPr bwMode="auto">
          <a:xfrm>
            <a:off x="0" y="134938"/>
            <a:ext cx="9144000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732240" y="6453336"/>
            <a:ext cx="24117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Foto: Archiv </a:t>
            </a:r>
            <a:r>
              <a:rPr lang="cs-CZ" dirty="0" err="1" smtClean="0"/>
              <a:t>MiÚ</a:t>
            </a:r>
            <a:endParaRPr lang="en-GB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35888" cy="110676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err="1" smtClean="0">
                <a:effectLst/>
                <a:latin typeface="+mn-lt"/>
              </a:rPr>
              <a:t>Trichomonóza</a:t>
            </a:r>
            <a:r>
              <a:rPr lang="cs-CZ" sz="4400" dirty="0" smtClean="0">
                <a:effectLst/>
                <a:latin typeface="+mn-lt"/>
              </a:rPr>
              <a:t> (trichomoniáza) – klinické projevy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u žen</a:t>
            </a:r>
            <a:r>
              <a:rPr lang="cs-CZ" sz="2800" dirty="0" smtClean="0">
                <a:effectLst/>
                <a:latin typeface="+mn-lt"/>
              </a:rPr>
              <a:t> poševní výtok, většinou hojný, řídký, zpěněný, zásaditý a nasládlý; dále zduření a zrudnutí poševního vchodu a jahodové zbarvení poševní sliznice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u mužů</a:t>
            </a:r>
            <a:r>
              <a:rPr lang="cs-CZ" sz="2800" dirty="0" smtClean="0">
                <a:effectLst/>
                <a:latin typeface="+mn-lt"/>
              </a:rPr>
              <a:t> je projev nemoci obecně mírnější či bez příznaků, případný projev může postihovat prostatu, semenné váčky a močovou trubici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u obou pohlaví</a:t>
            </a:r>
            <a:r>
              <a:rPr lang="cs-CZ" sz="2800" dirty="0" smtClean="0">
                <a:effectLst/>
                <a:latin typeface="+mn-lt"/>
              </a:rPr>
              <a:t> se pak může projevovat uretritidou a obtížemi při močení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nemoc se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často probíhá asymptomaticky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v případě neléčení přejde nemoc do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chronické fáze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usnadňuje průnik HIV infekce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800600" cy="6858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Poševní mykózy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685800"/>
            <a:ext cx="8748464" cy="6172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Houbové (kvasinkové)</a:t>
            </a:r>
            <a:r>
              <a:rPr lang="cs-CZ" sz="3600" dirty="0" smtClean="0">
                <a:effectLst/>
                <a:latin typeface="+mn-lt"/>
              </a:rPr>
              <a:t> onemocnění pochvy, častější  v těhotenství a u diabetiček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Pohlavní přenos relativně málo významný.</a:t>
            </a:r>
            <a:r>
              <a:rPr lang="cs-CZ" sz="3600" dirty="0" smtClean="0">
                <a:effectLst/>
                <a:latin typeface="+mn-lt"/>
              </a:rPr>
              <a:t> Infekce se do pochvy dostává náhodnou manipulací nebo ze střevního rezervoáru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dirty="0" smtClean="0">
                <a:effectLst/>
                <a:latin typeface="+mn-lt"/>
              </a:rPr>
              <a:t>Nicméně i v tomto případě je nutno </a:t>
            </a: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léčit oba (všechny) sexuální partnery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Specifická léčba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dirty="0" smtClean="0">
                <a:effectLst/>
                <a:latin typeface="+mn-lt"/>
              </a:rPr>
              <a:t>u </a:t>
            </a: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nekomplikované mykózy </a:t>
            </a:r>
            <a:r>
              <a:rPr lang="cs-CZ" sz="3600" dirty="0" smtClean="0">
                <a:effectLst/>
                <a:latin typeface="+mn-lt"/>
              </a:rPr>
              <a:t>většinou stačí </a:t>
            </a: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lokální antimykotikum </a:t>
            </a:r>
            <a:r>
              <a:rPr lang="cs-CZ" sz="3600" dirty="0" smtClean="0">
                <a:effectLst/>
                <a:latin typeface="+mn-lt"/>
              </a:rPr>
              <a:t>(čípky, vaginální krémy)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dirty="0" smtClean="0">
                <a:effectLst/>
                <a:latin typeface="+mn-lt"/>
              </a:rPr>
              <a:t>u </a:t>
            </a: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opakovaných mykóz </a:t>
            </a:r>
            <a:r>
              <a:rPr lang="cs-CZ" sz="3600" dirty="0" smtClean="0">
                <a:effectLst/>
                <a:latin typeface="+mn-lt"/>
              </a:rPr>
              <a:t>nutno kombinovat</a:t>
            </a: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3600" dirty="0" smtClean="0">
                <a:effectLst/>
                <a:latin typeface="+mn-lt"/>
              </a:rPr>
              <a:t>s </a:t>
            </a: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celkovým podáním antimykotik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3600" dirty="0" smtClean="0">
                <a:effectLst/>
                <a:latin typeface="+mn-lt"/>
              </a:rPr>
              <a:t>V léčbě významná</a:t>
            </a:r>
            <a:r>
              <a:rPr lang="cs-CZ" sz="3600" b="1" dirty="0" smtClean="0">
                <a:solidFill>
                  <a:schemeClr val="tx2"/>
                </a:solidFill>
                <a:effectLst/>
                <a:latin typeface="+mn-lt"/>
              </a:rPr>
              <a:t> dieta, úprava menstruačního cyklu, kompenzace diabetu </a:t>
            </a:r>
            <a:r>
              <a:rPr lang="cs-CZ" sz="3600" dirty="0" smtClean="0">
                <a:effectLst/>
                <a:latin typeface="+mn-lt"/>
              </a:rPr>
              <a:t>apod.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010400" cy="98072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Bakteriální </a:t>
            </a:r>
            <a:r>
              <a:rPr lang="cs-CZ" sz="4400" dirty="0" err="1" smtClean="0">
                <a:effectLst/>
                <a:latin typeface="+mn-lt"/>
              </a:rPr>
              <a:t>vaginózy</a:t>
            </a:r>
            <a:r>
              <a:rPr lang="cs-CZ" sz="4400" dirty="0" smtClean="0">
                <a:effectLst/>
                <a:latin typeface="+mn-lt"/>
              </a:rPr>
              <a:t> (BV)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686800" cy="587727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Bakteriální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vaginóza</a:t>
            </a:r>
            <a:r>
              <a:rPr lang="cs-CZ" sz="2800" dirty="0" smtClean="0">
                <a:effectLst/>
                <a:latin typeface="+mn-lt"/>
              </a:rPr>
              <a:t> je stav, kdy normální flóra poševní je narušena a v pochvě se nacházejí ve větší míře bakterie rodů např. </a:t>
            </a:r>
            <a:r>
              <a:rPr lang="cs-CZ" sz="2800" i="1" dirty="0" err="1" smtClean="0">
                <a:effectLst/>
                <a:latin typeface="+mn-lt"/>
              </a:rPr>
              <a:t>Gardnerella</a:t>
            </a:r>
            <a:r>
              <a:rPr lang="cs-CZ" sz="2800" i="1" dirty="0" smtClean="0">
                <a:effectLst/>
                <a:latin typeface="+mn-lt"/>
              </a:rPr>
              <a:t>, </a:t>
            </a:r>
            <a:r>
              <a:rPr lang="cs-CZ" sz="2800" i="1" dirty="0" err="1" smtClean="0">
                <a:effectLst/>
                <a:latin typeface="+mn-lt"/>
              </a:rPr>
              <a:t>Mobiluncus</a:t>
            </a:r>
            <a:r>
              <a:rPr lang="cs-CZ" sz="2800" i="1" dirty="0" smtClean="0">
                <a:effectLst/>
                <a:latin typeface="+mn-lt"/>
              </a:rPr>
              <a:t>, </a:t>
            </a:r>
            <a:r>
              <a:rPr lang="cs-CZ" sz="2800" dirty="0" smtClean="0">
                <a:effectLst/>
                <a:latin typeface="+mn-lt"/>
              </a:rPr>
              <a:t>a anaerobní bakterie. Ty všechny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mohou být v pochvě i normálně, ale bývá jich méně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Nedá se určit jednoznačný původce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Téměř nejsou přítomny leukocyty</a:t>
            </a:r>
            <a:r>
              <a:rPr lang="cs-CZ" sz="2800" dirty="0" smtClean="0">
                <a:effectLst/>
                <a:latin typeface="+mn-lt"/>
              </a:rPr>
              <a:t> (hnis). Některé bakterie totiž blokují jejich migraci do místa zánětu. V mikroskopii zato vidíme </a:t>
            </a:r>
            <a:r>
              <a:rPr lang="cs-CZ" sz="2800" dirty="0" err="1" smtClean="0">
                <a:effectLst/>
                <a:latin typeface="+mn-lt"/>
              </a:rPr>
              <a:t>epitelie</a:t>
            </a:r>
            <a:r>
              <a:rPr lang="cs-CZ" sz="2800" dirty="0" smtClean="0">
                <a:effectLst/>
                <a:latin typeface="+mn-lt"/>
              </a:rPr>
              <a:t> pokryté bakteriemi –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clue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cells</a:t>
            </a:r>
            <a:endParaRPr lang="cs-CZ" sz="2800" b="1" dirty="0" smtClean="0">
              <a:solidFill>
                <a:schemeClr val="tx2"/>
              </a:solidFill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Léčba:</a:t>
            </a:r>
            <a:r>
              <a:rPr lang="cs-CZ" sz="2800" dirty="0" smtClean="0">
                <a:effectLst/>
                <a:latin typeface="+mn-lt"/>
              </a:rPr>
              <a:t> </a:t>
            </a:r>
            <a:r>
              <a:rPr lang="cs-CZ" sz="2800" dirty="0" err="1" smtClean="0">
                <a:effectLst/>
                <a:latin typeface="+mn-lt"/>
              </a:rPr>
              <a:t>metronidazol</a:t>
            </a:r>
            <a:r>
              <a:rPr lang="cs-CZ" sz="2800" dirty="0" smtClean="0">
                <a:effectLst/>
                <a:latin typeface="+mn-lt"/>
              </a:rPr>
              <a:t>, úprava flóry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975798" cy="864097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Dermatofyty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205663"/>
            <a:ext cx="8208912" cy="514461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800" dirty="0" smtClean="0"/>
              <a:t>Jsou </a:t>
            </a:r>
            <a:r>
              <a:rPr lang="cs-CZ" sz="2800" dirty="0"/>
              <a:t>to specializované, tzv. </a:t>
            </a:r>
            <a:r>
              <a:rPr lang="cs-CZ" sz="2800" b="1" dirty="0" err="1">
                <a:solidFill>
                  <a:schemeClr val="tx2"/>
                </a:solidFill>
              </a:rPr>
              <a:t>keratinofilní</a:t>
            </a:r>
            <a:r>
              <a:rPr lang="cs-CZ" sz="2800" b="1" dirty="0">
                <a:solidFill>
                  <a:schemeClr val="tx2"/>
                </a:solidFill>
              </a:rPr>
              <a:t> houby</a:t>
            </a:r>
            <a:r>
              <a:rPr lang="cs-CZ" sz="2800" dirty="0"/>
              <a:t>, vůbec nejčastější původci </a:t>
            </a:r>
            <a:r>
              <a:rPr lang="cs-CZ" sz="2800" b="1" dirty="0">
                <a:solidFill>
                  <a:schemeClr val="tx2"/>
                </a:solidFill>
              </a:rPr>
              <a:t>infekcí kůže, nehtů, vlasů a </a:t>
            </a:r>
            <a:r>
              <a:rPr lang="cs-CZ" sz="2800" b="1" dirty="0" smtClean="0">
                <a:solidFill>
                  <a:schemeClr val="tx2"/>
                </a:solidFill>
              </a:rPr>
              <a:t>chlupů.</a:t>
            </a:r>
            <a:endParaRPr lang="cs-CZ" sz="2800" b="1" dirty="0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800" dirty="0" smtClean="0"/>
              <a:t>Patří </a:t>
            </a:r>
            <a:r>
              <a:rPr lang="cs-CZ" sz="2800" dirty="0"/>
              <a:t>sem rody </a:t>
            </a:r>
            <a:r>
              <a:rPr lang="cs-CZ" sz="2800" b="1" i="1" dirty="0" err="1">
                <a:solidFill>
                  <a:schemeClr val="tx2"/>
                </a:solidFill>
              </a:rPr>
              <a:t>Trichophyton</a:t>
            </a:r>
            <a:r>
              <a:rPr lang="cs-CZ" sz="2800" b="1" i="1" dirty="0">
                <a:solidFill>
                  <a:schemeClr val="tx2"/>
                </a:solidFill>
              </a:rPr>
              <a:t>, </a:t>
            </a:r>
            <a:r>
              <a:rPr lang="cs-CZ" sz="2800" b="1" i="1" dirty="0" err="1">
                <a:solidFill>
                  <a:schemeClr val="tx2"/>
                </a:solidFill>
              </a:rPr>
              <a:t>Epidermophyton</a:t>
            </a:r>
            <a:r>
              <a:rPr lang="cs-CZ" sz="2800" b="1" dirty="0">
                <a:solidFill>
                  <a:schemeClr val="tx2"/>
                </a:solidFill>
              </a:rPr>
              <a:t> a </a:t>
            </a:r>
            <a:r>
              <a:rPr lang="cs-CZ" sz="2800" b="1" i="1" dirty="0" err="1" smtClean="0">
                <a:solidFill>
                  <a:schemeClr val="tx2"/>
                </a:solidFill>
              </a:rPr>
              <a:t>Microsporum</a:t>
            </a:r>
            <a:endParaRPr lang="cs-CZ" sz="2800" b="1" i="1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800" dirty="0" smtClean="0"/>
              <a:t>Některé </a:t>
            </a:r>
            <a:r>
              <a:rPr lang="cs-CZ" sz="2800" dirty="0"/>
              <a:t>druhy se přenášejí </a:t>
            </a:r>
            <a:r>
              <a:rPr lang="cs-CZ" sz="2800" b="1" dirty="0">
                <a:solidFill>
                  <a:schemeClr val="tx2"/>
                </a:solidFill>
              </a:rPr>
              <a:t>mezi lidmi, jiné ze zvířat či z </a:t>
            </a:r>
            <a:r>
              <a:rPr lang="cs-CZ" sz="2800" b="1" dirty="0" smtClean="0">
                <a:solidFill>
                  <a:schemeClr val="tx2"/>
                </a:solidFill>
              </a:rPr>
              <a:t>prostředí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800" b="1" dirty="0" smtClean="0">
                <a:solidFill>
                  <a:schemeClr val="tx2"/>
                </a:solidFill>
              </a:rPr>
              <a:t>Rostou </a:t>
            </a:r>
            <a:r>
              <a:rPr lang="cs-CZ" sz="2800" b="1" dirty="0">
                <a:solidFill>
                  <a:schemeClr val="tx2"/>
                </a:solidFill>
              </a:rPr>
              <a:t>velmi pomalu</a:t>
            </a:r>
            <a:r>
              <a:rPr lang="cs-CZ" sz="2800" dirty="0"/>
              <a:t> in </a:t>
            </a:r>
            <a:r>
              <a:rPr lang="cs-CZ" sz="2800" dirty="0" err="1"/>
              <a:t>vivo</a:t>
            </a:r>
            <a:r>
              <a:rPr lang="cs-CZ" sz="2800" dirty="0"/>
              <a:t> i in vitro. Kultivace trvá několik týdnů. Také průběh a léčba je </a:t>
            </a:r>
            <a:r>
              <a:rPr lang="cs-CZ" sz="2800" dirty="0" smtClean="0"/>
              <a:t>zdlouhavá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800" i="1" dirty="0" smtClean="0">
                <a:solidFill>
                  <a:schemeClr val="accent1"/>
                </a:solidFill>
              </a:rPr>
              <a:t>Vedle </a:t>
            </a:r>
            <a:r>
              <a:rPr lang="cs-CZ" sz="2800" i="1" dirty="0">
                <a:solidFill>
                  <a:schemeClr val="accent1"/>
                </a:solidFill>
              </a:rPr>
              <a:t>dermatofytů existují v tropech i původci infekcí, které zasahují hlouběji do podkoží a vyvolávají znetvoření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cs-CZ" sz="2800" i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4800600" cy="76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err="1" smtClean="0">
                <a:effectLst/>
                <a:latin typeface="+mn-lt"/>
              </a:rPr>
              <a:t>Nugentovo</a:t>
            </a:r>
            <a:r>
              <a:rPr lang="cs-CZ" sz="4400" dirty="0" smtClean="0">
                <a:effectLst/>
                <a:latin typeface="+mn-lt"/>
              </a:rPr>
              <a:t> skóre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15064" cy="529776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Některé laboratoře využívají </a:t>
            </a:r>
            <a:r>
              <a:rPr lang="cs-CZ" sz="2800" b="1" dirty="0">
                <a:solidFill>
                  <a:schemeClr val="tx2"/>
                </a:solidFill>
              </a:rPr>
              <a:t>mikroskopický obraz poševní</a:t>
            </a:r>
            <a:r>
              <a:rPr lang="cs-CZ" sz="2800" dirty="0"/>
              <a:t> k tomu, že počítají tzv. </a:t>
            </a:r>
            <a:r>
              <a:rPr lang="cs-CZ" sz="2800" dirty="0" err="1"/>
              <a:t>Nugentovo</a:t>
            </a:r>
            <a:r>
              <a:rPr lang="cs-CZ" sz="2800" dirty="0"/>
              <a:t> skóre.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/>
              <a:t>Zde se „kladné body“ připočítávají za bakterie tvarově vypadající jako </a:t>
            </a:r>
            <a:r>
              <a:rPr lang="cs-CZ" sz="2800" dirty="0" err="1"/>
              <a:t>gardnerely</a:t>
            </a:r>
            <a:r>
              <a:rPr lang="cs-CZ" sz="2800" dirty="0"/>
              <a:t> (drobné </a:t>
            </a:r>
            <a:r>
              <a:rPr lang="cs-CZ" sz="2800" dirty="0" err="1"/>
              <a:t>gramlabilní</a:t>
            </a:r>
            <a:r>
              <a:rPr lang="cs-CZ" sz="2800" dirty="0"/>
              <a:t> tyčinky) nebo </a:t>
            </a:r>
            <a:r>
              <a:rPr lang="cs-CZ" sz="2800" dirty="0" err="1"/>
              <a:t>mobilunky</a:t>
            </a:r>
            <a:r>
              <a:rPr lang="cs-CZ" sz="2800" dirty="0"/>
              <a:t> (drobné zahnuté G- tyčinky) a odpočítávají za bakterie připomínající </a:t>
            </a:r>
            <a:r>
              <a:rPr lang="cs-CZ" sz="2800" dirty="0" err="1"/>
              <a:t>laktobacily</a:t>
            </a:r>
            <a:r>
              <a:rPr lang="cs-CZ" sz="28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>
                <a:solidFill>
                  <a:schemeClr val="tx2"/>
                </a:solidFill>
              </a:rPr>
              <a:t>Skóre nad 10 znamená téměř jistou přítomnost </a:t>
            </a:r>
            <a:r>
              <a:rPr lang="cs-CZ" sz="2800" b="1" dirty="0" err="1">
                <a:solidFill>
                  <a:schemeClr val="tx2"/>
                </a:solidFill>
              </a:rPr>
              <a:t>vaginózy</a:t>
            </a:r>
            <a:endParaRPr lang="cs-CZ" sz="2800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2800" i="1" dirty="0">
                <a:solidFill>
                  <a:srgbClr val="00B050"/>
                </a:solidFill>
              </a:rPr>
              <a:t>V současnosti se ukazuje, že realita je ve skutečnosti ještě složitější a zvlášť v případě skóre 4–6 není interpretace jednoduchá. Bude tedy potřeba hledat pro tyto případy ještě další systémy, zejména vzít v úvahu, že i </a:t>
            </a:r>
            <a:r>
              <a:rPr lang="cs-CZ" sz="2800" i="1" dirty="0" err="1">
                <a:solidFill>
                  <a:srgbClr val="00B050"/>
                </a:solidFill>
              </a:rPr>
              <a:t>laktobacilů</a:t>
            </a:r>
            <a:r>
              <a:rPr lang="cs-CZ" sz="2800" i="1" dirty="0">
                <a:solidFill>
                  <a:srgbClr val="00B050"/>
                </a:solidFill>
              </a:rPr>
              <a:t> je více druhů a podtypů.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3124200" cy="5334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smtClean="0">
                <a:effectLst/>
                <a:latin typeface="+mn-lt"/>
              </a:rPr>
              <a:t>Clue cells</a:t>
            </a:r>
          </a:p>
        </p:txBody>
      </p:sp>
      <p:pic>
        <p:nvPicPr>
          <p:cNvPr id="73731" name="Picture 4" descr="11 cl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/>
          <a:stretch>
            <a:fillRect/>
          </a:stretch>
        </p:blipFill>
        <p:spPr bwMode="auto">
          <a:xfrm>
            <a:off x="0" y="1066800"/>
            <a:ext cx="9144000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1066800" y="6570663"/>
            <a:ext cx="5718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http://www.kcom.edu/faculty/chamberlain/Website/lectures/lecture/image/clue2.jpg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7162800" cy="685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Aerobní vaginitidy (AV)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1461"/>
            <a:ext cx="8568952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Vedle bakteriální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vaginózy</a:t>
            </a:r>
            <a:r>
              <a:rPr lang="cs-CZ" sz="2800" dirty="0" smtClean="0">
                <a:effectLst/>
                <a:latin typeface="+mn-lt"/>
              </a:rPr>
              <a:t> jsou možné i klasické (tj. leukocyty naopak obsahující) bakteriální záněty pochvy (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kolpitidy</a:t>
            </a:r>
            <a:r>
              <a:rPr lang="cs-CZ" sz="2800" dirty="0" smtClean="0">
                <a:effectLst/>
                <a:latin typeface="+mn-lt"/>
              </a:rPr>
              <a:t>; avšak pojem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vaginitida</a:t>
            </a:r>
            <a:r>
              <a:rPr lang="cs-CZ" sz="2800" dirty="0" smtClean="0">
                <a:effectLst/>
                <a:latin typeface="+mn-lt"/>
              </a:rPr>
              <a:t>, utvořený nesprávně kombinací latiny a řečtiny, se bohužel ujal)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Je však velmi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obtížné odlišit původce</a:t>
            </a:r>
            <a:r>
              <a:rPr lang="cs-CZ" sz="2800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zánětu</a:t>
            </a:r>
            <a:r>
              <a:rPr lang="cs-CZ" sz="2800" b="1" dirty="0" smtClean="0">
                <a:effectLst/>
                <a:latin typeface="+mn-lt"/>
              </a:rPr>
              <a:t> </a:t>
            </a:r>
            <a:r>
              <a:rPr lang="cs-CZ" sz="2800" dirty="0" smtClean="0">
                <a:effectLst/>
                <a:latin typeface="+mn-lt"/>
              </a:rPr>
              <a:t>od náhodného nálezu nebo kolonizace pochvy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Nejčastěji</a:t>
            </a:r>
            <a:r>
              <a:rPr lang="cs-CZ" sz="2800" dirty="0" smtClean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cs-CZ" sz="2800" dirty="0" smtClean="0">
                <a:effectLst/>
                <a:latin typeface="+mn-lt"/>
              </a:rPr>
              <a:t>nalézáme </a:t>
            </a:r>
            <a:r>
              <a:rPr lang="cs-CZ" sz="2800" dirty="0" err="1" smtClean="0">
                <a:effectLst/>
                <a:latin typeface="+mn-lt"/>
              </a:rPr>
              <a:t>enterobakterie</a:t>
            </a:r>
            <a:r>
              <a:rPr lang="cs-CZ" sz="2800" dirty="0" smtClean="0">
                <a:effectLst/>
                <a:latin typeface="+mn-lt"/>
              </a:rPr>
              <a:t>, enterokoky, </a:t>
            </a:r>
            <a:r>
              <a:rPr lang="cs-CZ" sz="2800" i="1" dirty="0" err="1" smtClean="0">
                <a:effectLst/>
                <a:latin typeface="+mn-lt"/>
              </a:rPr>
              <a:t>Streptococcus</a:t>
            </a:r>
            <a:r>
              <a:rPr lang="cs-CZ" sz="2800" i="1" dirty="0" smtClean="0">
                <a:effectLst/>
                <a:latin typeface="+mn-lt"/>
              </a:rPr>
              <a:t> </a:t>
            </a:r>
            <a:r>
              <a:rPr lang="cs-CZ" sz="2800" i="1" dirty="0" err="1" smtClean="0">
                <a:effectLst/>
                <a:latin typeface="+mn-lt"/>
              </a:rPr>
              <a:t>agalactiae</a:t>
            </a:r>
            <a:r>
              <a:rPr lang="cs-CZ" sz="2800" dirty="0" smtClean="0">
                <a:effectLst/>
                <a:latin typeface="+mn-lt"/>
              </a:rPr>
              <a:t>, </a:t>
            </a:r>
            <a:r>
              <a:rPr lang="cs-CZ" sz="2800" i="1" dirty="0" err="1" smtClean="0">
                <a:effectLst/>
                <a:latin typeface="+mn-lt"/>
              </a:rPr>
              <a:t>Staphylococcus</a:t>
            </a:r>
            <a:r>
              <a:rPr lang="cs-CZ" sz="2800" i="1" dirty="0" smtClean="0">
                <a:effectLst/>
                <a:latin typeface="+mn-lt"/>
              </a:rPr>
              <a:t> aureus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Léčba</a:t>
            </a:r>
            <a:r>
              <a:rPr lang="cs-CZ" sz="2800" dirty="0" smtClean="0">
                <a:effectLst/>
                <a:latin typeface="+mn-lt"/>
              </a:rPr>
              <a:t> závisí na přítomnosti příznaků, s výjimkou </a:t>
            </a:r>
            <a:r>
              <a:rPr lang="cs-CZ" sz="2800" i="1" dirty="0" err="1" smtClean="0">
                <a:effectLst/>
                <a:latin typeface="+mn-lt"/>
              </a:rPr>
              <a:t>Streptococcus</a:t>
            </a:r>
            <a:r>
              <a:rPr lang="cs-CZ" sz="2800" i="1" dirty="0" smtClean="0">
                <a:effectLst/>
                <a:latin typeface="+mn-lt"/>
              </a:rPr>
              <a:t> </a:t>
            </a:r>
            <a:r>
              <a:rPr lang="cs-CZ" sz="2800" i="1" dirty="0" err="1" smtClean="0">
                <a:effectLst/>
                <a:latin typeface="+mn-lt"/>
              </a:rPr>
              <a:t>agalactiae</a:t>
            </a:r>
            <a:r>
              <a:rPr lang="cs-CZ" sz="2800" dirty="0" smtClean="0">
                <a:effectLst/>
                <a:latin typeface="+mn-lt"/>
              </a:rPr>
              <a:t> (zde se mimo těhotenství doporučuje spíše ženu </a:t>
            </a:r>
            <a:r>
              <a:rPr lang="cs-CZ" sz="2800" dirty="0" err="1" smtClean="0">
                <a:effectLst/>
                <a:latin typeface="+mn-lt"/>
              </a:rPr>
              <a:t>přeléčit</a:t>
            </a:r>
            <a:r>
              <a:rPr lang="cs-CZ" sz="2800" dirty="0" smtClean="0">
                <a:effectLst/>
                <a:latin typeface="+mn-lt"/>
              </a:rPr>
              <a:t>, kvůli přenosu na novorozence; v těhotenství už se ale </a:t>
            </a:r>
            <a:r>
              <a:rPr lang="cs-CZ" sz="2800" dirty="0" err="1" smtClean="0">
                <a:effectLst/>
                <a:latin typeface="+mn-lt"/>
              </a:rPr>
              <a:t>nepřeléčuje</a:t>
            </a:r>
            <a:r>
              <a:rPr lang="cs-CZ" sz="2800" dirty="0" smtClean="0">
                <a:effectLst/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85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Další pohlavně přenosné nákazy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90600"/>
            <a:ext cx="8064896" cy="5181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Pohlavní přenos je jednou z cest přenosu u některých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systémových onemocnění</a:t>
            </a:r>
            <a:r>
              <a:rPr lang="cs-CZ" sz="2800" dirty="0" smtClean="0">
                <a:effectLst/>
                <a:latin typeface="+mn-lt"/>
              </a:rPr>
              <a:t>, zejména u  hepatitidy B, snad i C, a u HIV infekce. O těchto infekcích je řeč v jiných prezentacích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Zvláštním případem je přenos některých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ektoparazitů</a:t>
            </a:r>
            <a:r>
              <a:rPr lang="cs-CZ" sz="2800" dirty="0" smtClean="0">
                <a:effectLst/>
                <a:latin typeface="+mn-lt"/>
              </a:rPr>
              <a:t>, především jde o veš muňku (</a:t>
            </a:r>
            <a:r>
              <a:rPr lang="cs-CZ" sz="2800" i="1" dirty="0" err="1" smtClean="0">
                <a:effectLst/>
                <a:latin typeface="+mn-lt"/>
              </a:rPr>
              <a:t>Phthirus</a:t>
            </a:r>
            <a:r>
              <a:rPr lang="cs-CZ" sz="2800" i="1" dirty="0" smtClean="0">
                <a:effectLst/>
                <a:latin typeface="+mn-lt"/>
              </a:rPr>
              <a:t> </a:t>
            </a:r>
            <a:r>
              <a:rPr lang="cs-CZ" sz="2800" i="1" dirty="0" err="1" smtClean="0">
                <a:effectLst/>
                <a:latin typeface="+mn-lt"/>
              </a:rPr>
              <a:t>pubis</a:t>
            </a:r>
            <a:r>
              <a:rPr lang="cs-CZ" sz="2800" dirty="0" smtClean="0">
                <a:effectLst/>
                <a:latin typeface="+mn-lt"/>
              </a:rPr>
              <a:t>, „filcka“) – viz obrázek dále. Zde je přenos také nejčastější při pohlavním styku, i když „výjimky potvrzují pravidlo“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062664" cy="118296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Diagnostika infekcí pohlavního systému – obecné shrnutí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92805"/>
            <a:ext cx="838004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Ke kultivaci se používá transportně kultivační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souprava C. A. T.</a:t>
            </a:r>
            <a:r>
              <a:rPr lang="cs-CZ" sz="2800" dirty="0" smtClean="0">
                <a:effectLst/>
                <a:latin typeface="+mn-lt"/>
              </a:rPr>
              <a:t> (kvasinky a trichomonády) a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Amies</a:t>
            </a:r>
            <a:r>
              <a:rPr lang="cs-CZ" sz="2800" b="1" dirty="0" smtClean="0">
                <a:effectLst/>
                <a:latin typeface="+mn-lt"/>
              </a:rPr>
              <a:t> </a:t>
            </a:r>
            <a:r>
              <a:rPr lang="cs-CZ" sz="2800" dirty="0" smtClean="0">
                <a:effectLst/>
                <a:latin typeface="+mn-lt"/>
              </a:rPr>
              <a:t>(bakterie včetně </a:t>
            </a:r>
            <a:r>
              <a:rPr lang="cs-CZ" sz="2800" dirty="0" err="1" smtClean="0">
                <a:effectLst/>
                <a:latin typeface="+mn-lt"/>
              </a:rPr>
              <a:t>gardnerel</a:t>
            </a:r>
            <a:r>
              <a:rPr lang="cs-CZ" sz="2800" dirty="0" smtClean="0">
                <a:effectLst/>
                <a:latin typeface="+mn-lt"/>
              </a:rPr>
              <a:t>, </a:t>
            </a:r>
            <a:r>
              <a:rPr lang="cs-CZ" sz="2800" dirty="0" err="1" smtClean="0">
                <a:effectLst/>
                <a:latin typeface="+mn-lt"/>
              </a:rPr>
              <a:t>mykolplasmat</a:t>
            </a:r>
            <a:r>
              <a:rPr lang="cs-CZ" sz="2800" dirty="0" smtClean="0">
                <a:effectLst/>
                <a:latin typeface="+mn-lt"/>
              </a:rPr>
              <a:t> a anaerobů). Z </a:t>
            </a:r>
            <a:r>
              <a:rPr lang="cs-CZ" sz="2800" dirty="0" err="1" smtClean="0">
                <a:effectLst/>
                <a:latin typeface="+mn-lt"/>
              </a:rPr>
              <a:t>CATu</a:t>
            </a:r>
            <a:r>
              <a:rPr lang="cs-CZ" sz="2800" dirty="0" smtClean="0">
                <a:effectLst/>
                <a:latin typeface="+mn-lt"/>
              </a:rPr>
              <a:t> se provádí mikroskopie ve formě nativního preparátu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Doporučuje se také poslat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sklíčko nebo dvě sklíčka</a:t>
            </a:r>
            <a:r>
              <a:rPr lang="cs-CZ" sz="2800" dirty="0" smtClean="0">
                <a:effectLst/>
                <a:latin typeface="+mn-lt"/>
              </a:rPr>
              <a:t> (podle situace) na barvení. Klasické zaslání dvou sklíček je MOP – mikrobní obraz poševní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V případě běžně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nekultivovatelných patogenů</a:t>
            </a:r>
            <a:r>
              <a:rPr lang="cs-CZ" sz="2800" dirty="0" smtClean="0">
                <a:effectLst/>
                <a:latin typeface="+mn-lt"/>
              </a:rPr>
              <a:t> (viry, chlamydie) je nutný suchý tampon, tekutý materiál (sperma, sekret) sérum či jiný vhodný vzorek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06680" cy="76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MOP – mikrobní obraz poševní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685800"/>
            <a:ext cx="8892480" cy="61722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Při klasickém vyšetření MOP se posílají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dvě sklíčka</a:t>
            </a:r>
            <a:r>
              <a:rPr lang="cs-CZ" sz="2800" dirty="0" smtClean="0">
                <a:effectLst/>
                <a:latin typeface="+mn-lt"/>
              </a:rPr>
              <a:t>. Jedno se obarví dle </a:t>
            </a:r>
            <a:r>
              <a:rPr lang="cs-CZ" sz="2800" dirty="0" err="1" smtClean="0">
                <a:effectLst/>
                <a:latin typeface="+mn-lt"/>
              </a:rPr>
              <a:t>Grama</a:t>
            </a:r>
            <a:r>
              <a:rPr lang="cs-CZ" sz="2800" dirty="0" smtClean="0">
                <a:effectLst/>
                <a:latin typeface="+mn-lt"/>
              </a:rPr>
              <a:t>, druhé dle </a:t>
            </a:r>
            <a:r>
              <a:rPr lang="cs-CZ" sz="2800" dirty="0" err="1" smtClean="0">
                <a:effectLst/>
                <a:latin typeface="+mn-lt"/>
              </a:rPr>
              <a:t>Giemsy</a:t>
            </a:r>
            <a:r>
              <a:rPr lang="cs-CZ" sz="2800" dirty="0" smtClean="0">
                <a:effectLst/>
                <a:latin typeface="+mn-lt"/>
              </a:rPr>
              <a:t> (hlavně kvůli trichomonádám)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Hodnotí se jednak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kvantita jednotlivých útvarů</a:t>
            </a:r>
            <a:r>
              <a:rPr lang="cs-CZ" sz="2800" dirty="0" smtClean="0">
                <a:effectLst/>
                <a:latin typeface="+mn-lt"/>
              </a:rPr>
              <a:t>, jednak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celkový vzhled</a:t>
            </a:r>
            <a:r>
              <a:rPr lang="cs-CZ" sz="2800" dirty="0" smtClean="0">
                <a:effectLst/>
                <a:latin typeface="+mn-lt"/>
              </a:rPr>
              <a:t> preparátu.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Klasické hodnocení jako MOP I až VI se už příliš nepoužívá, přesto ho zde uveďme: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b="1" i="1" dirty="0" smtClean="0">
                <a:solidFill>
                  <a:schemeClr val="accent1"/>
                </a:solidFill>
                <a:effectLst/>
                <a:latin typeface="+mn-lt"/>
              </a:rPr>
              <a:t>MOP I – tzv. normální obraz zdravé ženy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b="1" i="1" dirty="0" smtClean="0">
                <a:solidFill>
                  <a:schemeClr val="accent1"/>
                </a:solidFill>
                <a:effectLst/>
                <a:latin typeface="+mn-lt"/>
              </a:rPr>
              <a:t>MOP II – bakteriální nehnisavý (má ho ale i mnoho zdravých žen, na druhou stranu se vyskytuje při BV)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b="1" i="1" dirty="0" smtClean="0">
                <a:solidFill>
                  <a:schemeClr val="accent1"/>
                </a:solidFill>
                <a:effectLst/>
                <a:latin typeface="+mn-lt"/>
              </a:rPr>
              <a:t>MOP III – bakteriální hnisavý (typicky při AV)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b="1" i="1" dirty="0" smtClean="0">
                <a:solidFill>
                  <a:schemeClr val="accent1"/>
                </a:solidFill>
                <a:effectLst/>
                <a:latin typeface="+mn-lt"/>
              </a:rPr>
              <a:t>MOP IV – kapavka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b="1" i="1" dirty="0" smtClean="0">
                <a:solidFill>
                  <a:schemeClr val="accent1"/>
                </a:solidFill>
                <a:effectLst/>
                <a:latin typeface="+mn-lt"/>
              </a:rPr>
              <a:t>MOP V – </a:t>
            </a:r>
            <a:r>
              <a:rPr lang="cs-CZ" sz="2400" b="1" i="1" dirty="0" err="1" smtClean="0">
                <a:solidFill>
                  <a:schemeClr val="accent1"/>
                </a:solidFill>
                <a:effectLst/>
                <a:latin typeface="+mn-lt"/>
              </a:rPr>
              <a:t>trichomonóza</a:t>
            </a:r>
            <a:endParaRPr lang="cs-CZ" sz="2400" b="1" i="1" dirty="0" smtClean="0">
              <a:solidFill>
                <a:schemeClr val="accent1"/>
              </a:solidFill>
              <a:effectLst/>
              <a:latin typeface="+mn-lt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b="1" i="1" dirty="0" smtClean="0">
                <a:solidFill>
                  <a:schemeClr val="accent1"/>
                </a:solidFill>
                <a:effectLst/>
                <a:latin typeface="+mn-lt"/>
              </a:rPr>
              <a:t>MOP VI – kvasinková infekce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214290"/>
            <a:ext cx="8305800" cy="128587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Sepse, endokarditidy, systémové virózy, neuroinfekce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4953000"/>
            <a:ext cx="8382000" cy="1905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>
                <a:effectLst/>
                <a:latin typeface="+mn-lt"/>
              </a:rPr>
              <a:t>Mikrobiologie a imunologie – BSKM021p + c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>
                <a:effectLst/>
                <a:latin typeface="+mn-lt"/>
              </a:rPr>
              <a:t>Týden 11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>
                <a:effectLst/>
                <a:latin typeface="+mn-lt"/>
              </a:rPr>
              <a:t>Ondřej Zahradníček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250825" y="1447800"/>
            <a:ext cx="4397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sz="2800" dirty="0">
                <a:cs typeface="Arial" charset="0"/>
              </a:rPr>
              <a:t>Infekce krevního řečiště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sz="2800" dirty="0">
                <a:solidFill>
                  <a:schemeClr val="accent1"/>
                </a:solidFill>
                <a:cs typeface="Arial" charset="0"/>
              </a:rPr>
              <a:t>Infekční hepatitidy a AIDS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sz="2800" dirty="0">
                <a:cs typeface="Arial" charset="0"/>
              </a:rPr>
              <a:t>Purulentní meningitidy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sz="2800" dirty="0">
                <a:solidFill>
                  <a:schemeClr val="accent1"/>
                </a:solidFill>
                <a:cs typeface="Arial" charset="0"/>
              </a:rPr>
              <a:t>Virové infekce nervového systému, lymeská borelióza</a:t>
            </a:r>
          </a:p>
        </p:txBody>
      </p:sp>
      <p:pic>
        <p:nvPicPr>
          <p:cNvPr id="80906" name="Picture 10" descr="Tmavohnědá srd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35100"/>
            <a:ext cx="4343400" cy="3471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63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96188" cy="76517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Přítomnost mikrobů v krvi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71546"/>
            <a:ext cx="8715404" cy="551181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V krvi jsou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za normálních okolností</a:t>
            </a:r>
            <a:r>
              <a:rPr lang="cs-CZ" sz="2800" noProof="0" dirty="0">
                <a:effectLst/>
                <a:latin typeface="+mn-lt"/>
              </a:rPr>
              <a:t> bakterie přítomny nanejvýš přechodně (dostanou se tam např. při čištění zubů). V srdeční tkání a v endotelu cév by neměly být samozřejmě vůbec.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Pojem „infekce krevního řečiště“ (IKŘ) se používá zpravidla pro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bakteriální</a:t>
            </a:r>
            <a:r>
              <a:rPr lang="cs-CZ" sz="2800" noProof="0" dirty="0">
                <a:effectLst/>
                <a:latin typeface="+mn-lt"/>
              </a:rPr>
              <a:t>, případně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mykotické </a:t>
            </a:r>
            <a:r>
              <a:rPr lang="cs-CZ" sz="2800" noProof="0" dirty="0">
                <a:effectLst/>
                <a:latin typeface="+mn-lt"/>
              </a:rPr>
              <a:t>(kvasinkové) infekce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Virémie</a:t>
            </a:r>
            <a:r>
              <a:rPr lang="cs-CZ" sz="2800" noProof="0" dirty="0">
                <a:effectLst/>
                <a:latin typeface="+mn-lt"/>
              </a:rPr>
              <a:t> (přítomnost virů v krvi) je součástí různých virových nemocí, zejména hepatitid a HIV infekce (bude probráno v další části této prezentace)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Mezi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krevní parazity</a:t>
            </a:r>
            <a:r>
              <a:rPr lang="cs-CZ" sz="2800" noProof="0" dirty="0">
                <a:effectLst/>
                <a:latin typeface="+mn-lt"/>
              </a:rPr>
              <a:t> patří malarická plasmodia, trypanosomy a filárie </a:t>
            </a:r>
            <a:r>
              <a:rPr lang="cs-CZ" sz="2000" noProof="0" dirty="0">
                <a:effectLst/>
                <a:latin typeface="+mn-lt"/>
              </a:rPr>
              <a:t>(viz parazitologická přednáška)</a:t>
            </a:r>
          </a:p>
        </p:txBody>
      </p:sp>
    </p:spTree>
    <p:extLst>
      <p:ext uri="{BB962C8B-B14F-4D97-AF65-F5344CB8AC3E}">
        <p14:creationId xmlns:p14="http://schemas.microsoft.com/office/powerpoint/2010/main" val="2466708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715404" cy="177323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+mn-lt"/>
              </a:rPr>
              <a:t>Bakteriální (případně </a:t>
            </a:r>
            <a:r>
              <a:rPr lang="cs-CZ" dirty="0" smtClean="0">
                <a:latin typeface="+mn-lt"/>
              </a:rPr>
              <a:t>houbové) </a:t>
            </a:r>
            <a:r>
              <a:rPr lang="cs-CZ" dirty="0">
                <a:latin typeface="+mn-lt"/>
              </a:rPr>
              <a:t>infekce krevního řečiště (IKŘ)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9144000" cy="5157787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4000" b="1" noProof="0" dirty="0">
                <a:solidFill>
                  <a:schemeClr val="tx2"/>
                </a:solidFill>
                <a:effectLst/>
                <a:latin typeface="+mn-lt"/>
              </a:rPr>
              <a:t>Sepse</a:t>
            </a:r>
            <a:r>
              <a:rPr lang="cs-CZ" sz="4000" noProof="0" dirty="0">
                <a:effectLst/>
                <a:latin typeface="+mn-lt"/>
              </a:rPr>
              <a:t> postihují krevní řečiště jako takové, zároveň jsou to systémové infekce postihující celý organismus. Mohou být primární (např. u tyfu) nebo sekundární (katetrové sepse, urosepse). Způsobují je bakterie či kvasinky.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4000" b="1" noProof="0" dirty="0">
                <a:solidFill>
                  <a:schemeClr val="tx2"/>
                </a:solidFill>
                <a:effectLst/>
                <a:latin typeface="+mn-lt"/>
              </a:rPr>
              <a:t>Endokarditidy</a:t>
            </a:r>
            <a:r>
              <a:rPr lang="cs-CZ" sz="4000" noProof="0" dirty="0">
                <a:effectLst/>
                <a:latin typeface="+mn-lt"/>
              </a:rPr>
              <a:t> s předchozími těsně souvisejí, ale kromě přítomnosti mikroba v krvi je zde těsnější vazba na nitroblánu srdeční, obvykle v případě, že je narušena nějakým předchozím onemocněním (revmatická horečka, implantát)</a:t>
            </a:r>
          </a:p>
        </p:txBody>
      </p:sp>
    </p:spTree>
    <p:extLst>
      <p:ext uri="{BB962C8B-B14F-4D97-AF65-F5344CB8AC3E}">
        <p14:creationId xmlns:p14="http://schemas.microsoft.com/office/powerpoint/2010/main" val="20665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4367242" cy="78579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Důležité pojmy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3600" b="1" noProof="0" dirty="0">
                <a:solidFill>
                  <a:schemeClr val="tx2"/>
                </a:solidFill>
                <a:effectLst/>
                <a:latin typeface="+mn-lt"/>
              </a:rPr>
              <a:t>Sepse</a:t>
            </a:r>
            <a:r>
              <a:rPr lang="cs-CZ" sz="3600" noProof="0" dirty="0">
                <a:effectLst/>
                <a:latin typeface="+mn-lt"/>
              </a:rPr>
              <a:t> je komplexní pojem, znamená přítomnost bakterií v krvi PLUS klinické příznaky (existují klinická kritéria, která musí být splněna)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3600" b="1" noProof="0" dirty="0">
                <a:solidFill>
                  <a:schemeClr val="tx2"/>
                </a:solidFill>
                <a:effectLst/>
                <a:latin typeface="+mn-lt"/>
              </a:rPr>
              <a:t>Bakteriémie</a:t>
            </a:r>
            <a:r>
              <a:rPr lang="cs-CZ" sz="3600" noProof="0" dirty="0">
                <a:effectLst/>
                <a:latin typeface="+mn-lt"/>
              </a:rPr>
              <a:t> (případně fungémie, tedy přítomnost kvasinek) je pouhé konstatování přítomnosti bakterií (hub v krvi, bez hodnocení jejich klinického významu. </a:t>
            </a:r>
            <a:r>
              <a:rPr lang="cs-CZ" sz="3600" b="1" noProof="0" dirty="0">
                <a:solidFill>
                  <a:schemeClr val="accent1"/>
                </a:solidFill>
                <a:effectLst/>
                <a:latin typeface="+mn-lt"/>
              </a:rPr>
              <a:t>Přechodná bakteriémie</a:t>
            </a:r>
            <a:r>
              <a:rPr lang="cs-CZ" sz="3600" noProof="0" dirty="0">
                <a:effectLst/>
                <a:latin typeface="+mn-lt"/>
              </a:rPr>
              <a:t> může být součástí šíření bakterií v organismu, aniž by šlo o IKŘ (u pneumonií či pyelonefritid).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3600" b="1" noProof="0" dirty="0">
                <a:solidFill>
                  <a:schemeClr val="tx2"/>
                </a:solidFill>
                <a:effectLst/>
                <a:latin typeface="+mn-lt"/>
              </a:rPr>
              <a:t>Pseudobakteriémie</a:t>
            </a:r>
            <a:r>
              <a:rPr lang="cs-CZ" sz="3600" noProof="0" dirty="0">
                <a:effectLst/>
                <a:latin typeface="+mn-lt"/>
              </a:rPr>
              <a:t> je situace, kdy hemokultivace je pozitivní bez skutečné přítomnosti bakterií v krvi. Probereme dále.</a:t>
            </a:r>
          </a:p>
        </p:txBody>
      </p:sp>
    </p:spTree>
    <p:extLst>
      <p:ext uri="{BB962C8B-B14F-4D97-AF65-F5344CB8AC3E}">
        <p14:creationId xmlns:p14="http://schemas.microsoft.com/office/powerpoint/2010/main" val="12421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6553200" cy="762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Diagnostika dermatofytů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2000"/>
            <a:ext cx="7992888" cy="6096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Odběry:</a:t>
            </a:r>
            <a:r>
              <a:rPr lang="cs-CZ" sz="2800" dirty="0" smtClean="0">
                <a:effectLst/>
                <a:latin typeface="+mn-lt"/>
              </a:rPr>
              <a:t> šupiny z kůže, ústřižky nehtů, vlasů apod.; vždy je potřeba odebrat vzorek tak, aby bylo zachyceno místo, kde je zánět aktivní, a zároveň nezachytit kontaminace; doporučuje se i povrchová desinfekce (likvidace kontaminant z povrchu kůže)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Vlastní diagnostika:</a:t>
            </a:r>
            <a:r>
              <a:rPr lang="cs-CZ" sz="2800" dirty="0" smtClean="0">
                <a:effectLst/>
                <a:latin typeface="+mn-lt"/>
              </a:rPr>
              <a:t> mikroskopická (nález vláken ve tkáni) a kultivační. Ale zatímco kultivace je nejednoznačná (mohli jsme vypěstovat i kontaminaci), mikroskopický průkaz šupiny prorůstající vláknem je jasný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Léčba</a:t>
            </a:r>
            <a:r>
              <a:rPr lang="cs-CZ" sz="2800" dirty="0" smtClean="0">
                <a:effectLst/>
                <a:latin typeface="+mn-lt"/>
              </a:rPr>
              <a:t> je zpravidla lokální (masti, šampony)</a:t>
            </a:r>
            <a:endParaRPr lang="cs-CZ" sz="4400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36173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4894263" cy="611188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5400" noProof="0" dirty="0">
                <a:effectLst/>
                <a:latin typeface="+mn-lt"/>
              </a:rPr>
              <a:t>Druhy sepsí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382000" cy="571500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4000" b="1" noProof="0" dirty="0">
                <a:solidFill>
                  <a:schemeClr val="tx2"/>
                </a:solidFill>
                <a:effectLst/>
                <a:latin typeface="+mn-lt"/>
              </a:rPr>
              <a:t>Primární sepse</a:t>
            </a:r>
            <a:r>
              <a:rPr lang="cs-CZ" sz="4000" noProof="0" dirty="0">
                <a:effectLst/>
                <a:latin typeface="+mn-lt"/>
              </a:rPr>
              <a:t> – některé baktérie mají sepse „v popisu práce“, třeba tyfové salmonely nebo do jisté míry i meningokoky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4000" b="1" noProof="0" dirty="0">
                <a:solidFill>
                  <a:schemeClr val="tx2"/>
                </a:solidFill>
                <a:effectLst/>
                <a:latin typeface="+mn-lt"/>
              </a:rPr>
              <a:t>Sekundární sepse</a:t>
            </a:r>
            <a:r>
              <a:rPr lang="cs-CZ" sz="4000" noProof="0" dirty="0">
                <a:effectLst/>
                <a:latin typeface="+mn-lt"/>
              </a:rPr>
              <a:t> – sepse následující po předchozím postižení nějakého orgánu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4000" b="1" noProof="0" dirty="0">
                <a:solidFill>
                  <a:schemeClr val="tx2"/>
                </a:solidFill>
                <a:effectLst/>
                <a:latin typeface="+mn-lt"/>
              </a:rPr>
              <a:t>Zvláštní typy sepsí:</a:t>
            </a:r>
            <a:endParaRPr lang="cs-CZ" sz="4000" b="1" noProof="0" dirty="0">
              <a:effectLst/>
              <a:latin typeface="+mn-lt"/>
            </a:endParaRP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cs-CZ" sz="3600" b="1" noProof="0" dirty="0">
                <a:solidFill>
                  <a:srgbClr val="C00000"/>
                </a:solidFill>
                <a:effectLst/>
                <a:latin typeface="+mn-lt"/>
              </a:rPr>
              <a:t>urosepse</a:t>
            </a:r>
            <a:r>
              <a:rPr lang="cs-CZ" sz="3600" b="1" noProof="0" dirty="0">
                <a:effectLst/>
                <a:latin typeface="+mn-lt"/>
              </a:rPr>
              <a:t> </a:t>
            </a:r>
            <a:r>
              <a:rPr lang="cs-CZ" sz="3600" noProof="0" dirty="0">
                <a:effectLst/>
                <a:latin typeface="+mn-lt"/>
              </a:rPr>
              <a:t>– sepse při onemocnění ledvin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cs-CZ" sz="3600" noProof="0" dirty="0">
                <a:effectLst/>
                <a:latin typeface="+mn-lt"/>
              </a:rPr>
              <a:t>sepse </a:t>
            </a:r>
            <a:r>
              <a:rPr lang="cs-CZ" sz="3600" b="1" noProof="0" dirty="0">
                <a:solidFill>
                  <a:srgbClr val="C00000"/>
                </a:solidFill>
                <a:effectLst/>
                <a:latin typeface="+mn-lt"/>
              </a:rPr>
              <a:t>při onemocnění plic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cs-CZ" sz="3600" noProof="0" dirty="0">
                <a:effectLst/>
                <a:latin typeface="+mn-lt"/>
              </a:rPr>
              <a:t>sepse </a:t>
            </a:r>
            <a:r>
              <a:rPr lang="cs-CZ" sz="3600" b="1" noProof="0" dirty="0">
                <a:solidFill>
                  <a:srgbClr val="C00000"/>
                </a:solidFill>
                <a:effectLst/>
                <a:latin typeface="+mn-lt"/>
              </a:rPr>
              <a:t>abdominálního (břišního) původu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cs-CZ" sz="3600" b="1" noProof="0" dirty="0">
                <a:solidFill>
                  <a:srgbClr val="C00000"/>
                </a:solidFill>
                <a:effectLst/>
                <a:latin typeface="+mn-lt"/>
              </a:rPr>
              <a:t>katetrová sepse</a:t>
            </a:r>
            <a:r>
              <a:rPr lang="cs-CZ" sz="3600" noProof="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cs-CZ" sz="3600" noProof="0" dirty="0">
                <a:effectLst/>
                <a:latin typeface="+mn-lt"/>
              </a:rPr>
              <a:t>jako nozokomiální onemocnění (většinou působí stafylokoky)</a:t>
            </a:r>
          </a:p>
        </p:txBody>
      </p:sp>
    </p:spTree>
    <p:extLst>
      <p:ext uri="{BB962C8B-B14F-4D97-AF65-F5344CB8AC3E}">
        <p14:creationId xmlns:p14="http://schemas.microsoft.com/office/powerpoint/2010/main" val="14158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649288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5400" noProof="0" dirty="0">
                <a:effectLst/>
                <a:latin typeface="+mn-lt"/>
              </a:rPr>
              <a:t>Stafylokoky v hemokultuře</a:t>
            </a:r>
          </a:p>
        </p:txBody>
      </p:sp>
      <p:pic>
        <p:nvPicPr>
          <p:cNvPr id="323587" name="Picture 3" descr="Hemokultura - mikroskopie 2. Klikni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6804025" cy="5748337"/>
          </a:xfrm>
          <a:prstGeom prst="rect">
            <a:avLst/>
          </a:prstGeom>
          <a:noFill/>
        </p:spPr>
      </p:pic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6781800" y="6583363"/>
            <a:ext cx="1781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/>
              <a:t>Foto: archiv MiÚ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6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5707063" cy="7302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Klinický obraz sepse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08"/>
            <a:ext cx="8893175" cy="558958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horečka, ale i hypotermie</a:t>
            </a:r>
            <a:r>
              <a:rPr lang="cs-CZ" sz="2800" noProof="0" dirty="0">
                <a:effectLst/>
                <a:latin typeface="+mn-lt"/>
              </a:rPr>
              <a:t>, často kolísání teplot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snížený tlak a/nebo zrychlený tep</a:t>
            </a:r>
            <a:r>
              <a:rPr lang="cs-CZ" sz="2800" noProof="0" dirty="0">
                <a:effectLst/>
                <a:latin typeface="+mn-lt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někdy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žloutenka</a:t>
            </a:r>
            <a:r>
              <a:rPr lang="cs-CZ" sz="2800" noProof="0" dirty="0">
                <a:effectLst/>
                <a:latin typeface="+mn-lt"/>
              </a:rPr>
              <a:t> (obstrukce žlučových cest)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porucha vědomí, meningeální dráždění</a:t>
            </a:r>
            <a:r>
              <a:rPr lang="cs-CZ" sz="2800" noProof="0" dirty="0">
                <a:effectLst/>
                <a:latin typeface="+mn-lt"/>
              </a:rPr>
              <a:t>, známky zánětu středouší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nálezy upozorňující na původ sepse: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accent1"/>
                </a:solidFill>
                <a:effectLst/>
                <a:latin typeface="+mn-lt"/>
              </a:rPr>
              <a:t>plíce</a:t>
            </a:r>
            <a:r>
              <a:rPr lang="cs-CZ" sz="2400" noProof="0" dirty="0">
                <a:effectLst/>
                <a:latin typeface="+mn-lt"/>
              </a:rPr>
              <a:t> – známky zánětu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accent1"/>
                </a:solidFill>
                <a:effectLst/>
                <a:latin typeface="+mn-lt"/>
              </a:rPr>
              <a:t>nitrobřišní</a:t>
            </a:r>
            <a:r>
              <a:rPr lang="cs-CZ" sz="2400" noProof="0" dirty="0">
                <a:effectLst/>
                <a:latin typeface="+mn-lt"/>
              </a:rPr>
              <a:t> abscesy, </a:t>
            </a:r>
            <a:r>
              <a:rPr lang="cs-CZ" sz="2400" b="1" noProof="0" dirty="0">
                <a:solidFill>
                  <a:schemeClr val="accent1"/>
                </a:solidFill>
                <a:effectLst/>
                <a:latin typeface="+mn-lt"/>
              </a:rPr>
              <a:t>gynekologická</a:t>
            </a:r>
            <a:r>
              <a:rPr lang="cs-CZ" sz="2400" noProof="0" dirty="0">
                <a:effectLst/>
                <a:latin typeface="+mn-lt"/>
              </a:rPr>
              <a:t> ložiska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accent1"/>
                </a:solidFill>
                <a:effectLst/>
                <a:latin typeface="+mn-lt"/>
              </a:rPr>
              <a:t>končetiny </a:t>
            </a:r>
            <a:r>
              <a:rPr lang="cs-CZ" sz="2400" noProof="0" dirty="0">
                <a:effectLst/>
                <a:latin typeface="+mn-lt"/>
              </a:rPr>
              <a:t>– septické artritidy, flebitidy, erysipel, ranné infekce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accent1"/>
                </a:solidFill>
                <a:effectLst/>
                <a:latin typeface="+mn-lt"/>
              </a:rPr>
              <a:t>kůže</a:t>
            </a:r>
            <a:r>
              <a:rPr lang="cs-CZ" sz="2400" noProof="0" dirty="0">
                <a:effectLst/>
                <a:latin typeface="+mn-lt"/>
              </a:rPr>
              <a:t> – furunkly, záněty žilních vstupů, petechie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accent1"/>
                </a:solidFill>
                <a:effectLst/>
                <a:latin typeface="+mn-lt"/>
              </a:rPr>
              <a:t>třísky pod nehty</a:t>
            </a:r>
            <a:r>
              <a:rPr lang="cs-CZ" sz="2400" noProof="0" dirty="0">
                <a:effectLst/>
                <a:latin typeface="+mn-lt"/>
              </a:rPr>
              <a:t> a jiná poranění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400" noProof="0" dirty="0">
                <a:effectLst/>
                <a:latin typeface="+mn-lt"/>
              </a:rPr>
              <a:t>z anamnézy (i odebrané od okolí) – např. pokousání apod.</a:t>
            </a:r>
          </a:p>
        </p:txBody>
      </p:sp>
    </p:spTree>
    <p:extLst>
      <p:ext uri="{BB962C8B-B14F-4D97-AF65-F5344CB8AC3E}">
        <p14:creationId xmlns:p14="http://schemas.microsoft.com/office/powerpoint/2010/main" val="34724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5902325" cy="87471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Nozokomiální sepse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74713"/>
            <a:ext cx="8358246" cy="5711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800" noProof="0" dirty="0">
                <a:effectLst/>
                <a:latin typeface="+mn-lt"/>
              </a:rPr>
              <a:t>Jsou závažné, často jsou způsobeny rezistentními kmeny, ze všech nozokomiálních infekcí by se nejvíce měly sledovat, vznikají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jako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komplikace pneumonie,</a:t>
            </a:r>
            <a:r>
              <a:rPr lang="cs-CZ" sz="2800" noProof="0" dirty="0">
                <a:effectLst/>
                <a:latin typeface="+mn-lt"/>
              </a:rPr>
              <a:t> nejčastěji ventilátorové u pacientů s umělou plicní ventilací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jako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katetrové sepse</a:t>
            </a:r>
            <a:r>
              <a:rPr lang="cs-CZ" sz="2800" noProof="0" dirty="0">
                <a:effectLst/>
                <a:latin typeface="+mn-lt"/>
              </a:rPr>
              <a:t> – často spojené se vznikem biofilmu na katétru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jako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urosepse</a:t>
            </a:r>
            <a:r>
              <a:rPr lang="cs-CZ" sz="2800" noProof="0" dirty="0">
                <a:effectLst/>
                <a:latin typeface="+mn-lt"/>
              </a:rPr>
              <a:t> (komplikace pyelonefritidy)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800" b="1" noProof="0" dirty="0">
                <a:solidFill>
                  <a:schemeClr val="accent1"/>
                </a:solidFill>
                <a:effectLst/>
                <a:latin typeface="+mn-lt"/>
              </a:rPr>
              <a:t>Často vznikají sepse způsobené kvasinkami u pacientů léčených dlouhodobě antibiotiky</a:t>
            </a:r>
          </a:p>
        </p:txBody>
      </p:sp>
    </p:spTree>
    <p:extLst>
      <p:ext uri="{BB962C8B-B14F-4D97-AF65-F5344CB8AC3E}">
        <p14:creationId xmlns:p14="http://schemas.microsoft.com/office/powerpoint/2010/main" val="1789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7772400" cy="8382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Katetrová sepse a biofilm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857232"/>
            <a:ext cx="8477280" cy="600076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Velmi podstatné je, že v řadě případů katetrových sepsí je patogen (zejména u stafylokoků) přítomen ve formě biofilmu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V takových případech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není směrodatné, jaká vyjde hodnota MIC,</a:t>
            </a:r>
            <a:r>
              <a:rPr lang="cs-CZ" sz="2800" noProof="0" dirty="0">
                <a:effectLst/>
                <a:latin typeface="+mn-lt"/>
              </a:rPr>
              <a:t> protože ta platí pouze pro planktonickou formu bakterií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Relevantní by snad bylo zjištění tzv. MBEC, to však zatím není součástí rutinního schematu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Nutno použít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kombinace vysoce účinných antibiotik</a:t>
            </a:r>
            <a:r>
              <a:rPr lang="cs-CZ" sz="2800" noProof="0" dirty="0">
                <a:effectLst/>
                <a:latin typeface="+mn-lt"/>
              </a:rPr>
              <a:t>, a především volit také jiné než čistě antibiotické léčebné postupy (zejména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výměnu katetru</a:t>
            </a:r>
            <a:r>
              <a:rPr lang="cs-CZ" sz="2800" noProof="0" dirty="0">
                <a:effectLst/>
                <a:latin typeface="+mn-lt"/>
              </a:rPr>
              <a:t>, s jeho zasláním na mikrobiologii)</a:t>
            </a:r>
          </a:p>
        </p:txBody>
      </p:sp>
    </p:spTree>
    <p:extLst>
      <p:ext uri="{BB962C8B-B14F-4D97-AF65-F5344CB8AC3E}">
        <p14:creationId xmlns:p14="http://schemas.microsoft.com/office/powerpoint/2010/main" val="31497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5041" y="332656"/>
            <a:ext cx="7543800" cy="9144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Nejčastější původci sepsí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8715404" cy="54292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Dnes patří k nejběžnějším</a:t>
            </a:r>
            <a:r>
              <a:rPr lang="cs-CZ" sz="3200" noProof="0" dirty="0">
                <a:effectLst/>
                <a:latin typeface="+mn-lt"/>
              </a:rPr>
              <a:t> stafylokoky, enterokoky, enterobaktérie, gramnegativní nefermentující tyčinky, popřípadě kvasinky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„Klasičtí původci“</a:t>
            </a:r>
            <a:r>
              <a:rPr lang="cs-CZ" sz="3200" noProof="0" dirty="0">
                <a:effectLst/>
                <a:latin typeface="+mn-lt"/>
              </a:rPr>
              <a:t> (tyfové salmonely, meningokoky, pneumokoky) jsou dnes méně častí</a:t>
            </a:r>
            <a:endParaRPr lang="cs-CZ" sz="3200" b="1" noProof="0" dirty="0">
              <a:effectLst/>
              <a:latin typeface="+mn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Častý je nozokomiální původ sepsí</a:t>
            </a:r>
            <a:r>
              <a:rPr lang="cs-CZ" sz="3200" noProof="0" dirty="0">
                <a:effectLst/>
                <a:latin typeface="+mn-lt"/>
              </a:rPr>
              <a:t>, což vedle spektra původců (stafylokoky, pseudomonády) znamená také časté rezistence bakterií na antibiotika</a:t>
            </a:r>
          </a:p>
        </p:txBody>
      </p:sp>
    </p:spTree>
    <p:extLst>
      <p:ext uri="{BB962C8B-B14F-4D97-AF65-F5344CB8AC3E}">
        <p14:creationId xmlns:p14="http://schemas.microsoft.com/office/powerpoint/2010/main" val="25105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5105400" cy="8382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Diagnostika sepse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838200"/>
            <a:ext cx="8286808" cy="6019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hemokultury (viz dále)</a:t>
            </a:r>
            <a:r>
              <a:rPr lang="cs-CZ" sz="2800" noProof="0" dirty="0">
                <a:effectLst/>
                <a:latin typeface="+mn-lt"/>
              </a:rPr>
              <a:t> a další mikrobiologická vyšetření (vyměněný katetr, sputum, moč dle předpokládaného původního ložiska, lumbální punkce při podezření na meningitidu)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biochemická laboratoř</a:t>
            </a:r>
            <a:r>
              <a:rPr lang="cs-CZ" sz="2800" noProof="0" dirty="0">
                <a:effectLst/>
                <a:latin typeface="+mn-lt"/>
              </a:rPr>
              <a:t> – zánětlivé ukazatele (CRP, prokalcitonin, diferenciální krevní obraz)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laboratorní známky diseminované intravaskulární koagulace (DIC):</a:t>
            </a:r>
            <a:r>
              <a:rPr lang="cs-CZ" sz="2800" noProof="0" dirty="0">
                <a:effectLst/>
                <a:latin typeface="+mn-lt"/>
              </a:rPr>
              <a:t> trombocytopenie, snížení AT III apod.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zjištění infekčních ložisek:</a:t>
            </a:r>
            <a:r>
              <a:rPr lang="cs-CZ" sz="2800" noProof="0" dirty="0">
                <a:effectLst/>
                <a:latin typeface="+mn-lt"/>
              </a:rPr>
              <a:t> RTG srdce a plic, ORL vyšetření, ultrazvuk (jícnový – ložiska na srdci), CT a další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neurologické vyšetření </a:t>
            </a:r>
          </a:p>
        </p:txBody>
      </p:sp>
    </p:spTree>
    <p:extLst>
      <p:ext uri="{BB962C8B-B14F-4D97-AF65-F5344CB8AC3E}">
        <p14:creationId xmlns:p14="http://schemas.microsoft.com/office/powerpoint/2010/main" val="40492536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7467600" cy="9144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Hemokultury – odběr krve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785794"/>
            <a:ext cx="8429684" cy="58674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Jedná se o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nesrážlivou krev</a:t>
            </a:r>
            <a:r>
              <a:rPr lang="cs-CZ" sz="2800" noProof="0" dirty="0">
                <a:effectLst/>
                <a:latin typeface="+mn-lt"/>
              </a:rPr>
              <a:t>, principiálně zcela odlišné vyšetření než vyšetření serologická </a:t>
            </a:r>
            <a:r>
              <a:rPr lang="cs-CZ" sz="2800" b="1" i="1" noProof="0" dirty="0">
                <a:solidFill>
                  <a:schemeClr val="accent1"/>
                </a:solidFill>
                <a:effectLst/>
                <a:latin typeface="+mn-lt"/>
              </a:rPr>
              <a:t>(nejde o průkaz protilátky ani antigenu, mikrob musí zůstat živý a prokazuje se kultivačně)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Dnes zpravidla odběr do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speciálních lahviček</a:t>
            </a:r>
            <a:r>
              <a:rPr lang="cs-CZ" sz="2800" noProof="0" dirty="0">
                <a:effectLst/>
                <a:latin typeface="+mn-lt"/>
              </a:rPr>
              <a:t> pro automatickou kultivaci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Nutno zabezpečit tak, aby se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minimalizovalo riziko pseudobakteriémie</a:t>
            </a:r>
            <a:r>
              <a:rPr lang="cs-CZ" sz="2800" noProof="0" dirty="0">
                <a:effectLst/>
                <a:latin typeface="+mn-lt"/>
              </a:rPr>
              <a:t> (viz dále)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U dospělých se odebírá 20 až 30 ml krve, u dětí zpravidla 1–5 ml podle věku</a:t>
            </a:r>
            <a:r>
              <a:rPr lang="cs-CZ" sz="2800" noProof="0" dirty="0">
                <a:effectLst/>
                <a:latin typeface="+mn-lt"/>
              </a:rPr>
              <a:t> (odběr je u nich náročnější než u dospělých, a také platí, že u dětí má význam i méně bakterií)</a:t>
            </a:r>
          </a:p>
        </p:txBody>
      </p:sp>
    </p:spTree>
    <p:extLst>
      <p:ext uri="{BB962C8B-B14F-4D97-AF65-F5344CB8AC3E}">
        <p14:creationId xmlns:p14="http://schemas.microsoft.com/office/powerpoint/2010/main" val="22809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447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Příklady nádobek na hemokultivaci – systém BacT/ALERT</a:t>
            </a:r>
          </a:p>
        </p:txBody>
      </p:sp>
      <p:pic>
        <p:nvPicPr>
          <p:cNvPr id="516099" name="Picture 3" descr="Kultivační flaštič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3350"/>
            <a:ext cx="6477000" cy="5454650"/>
          </a:xfrm>
          <a:prstGeom prst="rect">
            <a:avLst/>
          </a:prstGeom>
          <a:noFill/>
        </p:spPr>
      </p:pic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6553200" y="655320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/>
              <a:t>Foto: Archiv MiÚ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3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827088" y="2276475"/>
            <a:ext cx="7345362" cy="20161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Příklady nádobek na hemokultivaci – systém BACTEC</a:t>
            </a:r>
          </a:p>
        </p:txBody>
      </p:sp>
      <p:pic>
        <p:nvPicPr>
          <p:cNvPr id="517125" name="Picture 5" descr="mat_lahev_bacte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288" y="1844675"/>
            <a:ext cx="8280400" cy="5189538"/>
          </a:xfrm>
          <a:noFill/>
          <a:ln/>
        </p:spPr>
      </p:pic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468313" y="6524625"/>
            <a:ext cx="7920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http://www.lkmstbk.cz/material.php</a:t>
            </a:r>
          </a:p>
        </p:txBody>
      </p:sp>
    </p:spTree>
    <p:extLst>
      <p:ext uri="{BB962C8B-B14F-4D97-AF65-F5344CB8AC3E}">
        <p14:creationId xmlns:p14="http://schemas.microsoft.com/office/powerpoint/2010/main" val="173391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305800" cy="609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Virová </a:t>
            </a:r>
            <a:r>
              <a:rPr lang="cs-CZ" sz="4400" dirty="0" err="1" smtClean="0">
                <a:effectLst/>
                <a:latin typeface="+mn-lt"/>
              </a:rPr>
              <a:t>exantémová</a:t>
            </a:r>
            <a:r>
              <a:rPr lang="cs-CZ" sz="4400" dirty="0" smtClean="0">
                <a:effectLst/>
                <a:latin typeface="+mn-lt"/>
              </a:rPr>
              <a:t> onemocnění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90600"/>
            <a:ext cx="7992888" cy="5867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Charakter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exantému</a:t>
            </a:r>
            <a:r>
              <a:rPr lang="cs-CZ" sz="2800" dirty="0" smtClean="0">
                <a:effectLst/>
                <a:latin typeface="+mn-lt"/>
              </a:rPr>
              <a:t> je často typický a zkušený lékař je schopen určit nemoc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Prostý opar</a:t>
            </a:r>
            <a:r>
              <a:rPr lang="cs-CZ" sz="2800" dirty="0" smtClean="0">
                <a:effectLst/>
                <a:latin typeface="+mn-lt"/>
              </a:rPr>
              <a:t> I. či II. typu, většinou lokálně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Pásový opar</a:t>
            </a:r>
            <a:r>
              <a:rPr lang="cs-CZ" sz="2800" dirty="0" smtClean="0">
                <a:effectLst/>
                <a:latin typeface="+mn-lt"/>
              </a:rPr>
              <a:t> (VZV) podél nervů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Týž virus dělá i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plané neštovice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Očkování zredukovalo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spalničky i zarděnky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smtClean="0">
                <a:effectLst/>
                <a:latin typeface="+mn-lt"/>
              </a:rPr>
              <a:t>Vyskytuje se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Pátá dětská nemoc</a:t>
            </a:r>
            <a:r>
              <a:rPr lang="cs-CZ" sz="2800" dirty="0" smtClean="0">
                <a:effectLst/>
                <a:latin typeface="+mn-lt"/>
              </a:rPr>
              <a:t> – </a:t>
            </a:r>
            <a:r>
              <a:rPr lang="cs-CZ" sz="2800" dirty="0" err="1" smtClean="0">
                <a:effectLst/>
                <a:latin typeface="+mn-lt"/>
              </a:rPr>
              <a:t>megalerythema</a:t>
            </a:r>
            <a:r>
              <a:rPr lang="cs-CZ" sz="2800" dirty="0" smtClean="0">
                <a:effectLst/>
                <a:latin typeface="+mn-lt"/>
              </a:rPr>
              <a:t> </a:t>
            </a:r>
            <a:r>
              <a:rPr lang="cs-CZ" sz="2800" dirty="0" err="1" smtClean="0">
                <a:effectLst/>
                <a:latin typeface="+mn-lt"/>
              </a:rPr>
              <a:t>infectiosum</a:t>
            </a:r>
            <a:r>
              <a:rPr lang="cs-CZ" sz="2800" dirty="0" smtClean="0">
                <a:effectLst/>
                <a:latin typeface="+mn-lt"/>
              </a:rPr>
              <a:t>, a také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Šestá dětská nemoc</a:t>
            </a:r>
            <a:r>
              <a:rPr lang="cs-CZ" sz="2800" dirty="0" smtClean="0">
                <a:effectLst/>
                <a:latin typeface="+mn-lt"/>
              </a:rPr>
              <a:t> – roseola </a:t>
            </a:r>
            <a:r>
              <a:rPr lang="cs-CZ" sz="2800" dirty="0" err="1" smtClean="0">
                <a:effectLst/>
                <a:latin typeface="+mn-lt"/>
              </a:rPr>
              <a:t>infantum</a:t>
            </a:r>
            <a:endParaRPr lang="cs-CZ" sz="2800" dirty="0" smtClean="0">
              <a:effectLst/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dirty="0" err="1" smtClean="0">
                <a:effectLst/>
                <a:latin typeface="+mn-lt"/>
              </a:rPr>
              <a:t>Exantém</a:t>
            </a:r>
            <a:r>
              <a:rPr lang="cs-CZ" sz="2800" dirty="0" smtClean="0">
                <a:effectLst/>
                <a:latin typeface="+mn-lt"/>
              </a:rPr>
              <a:t> bývá i u 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EB virózy</a:t>
            </a:r>
            <a:r>
              <a:rPr lang="cs-CZ" sz="2800" dirty="0" smtClean="0">
                <a:effectLst/>
                <a:latin typeface="+mn-lt"/>
              </a:rPr>
              <a:t> a dalších</a:t>
            </a:r>
          </a:p>
        </p:txBody>
      </p:sp>
    </p:spTree>
    <p:extLst>
      <p:ext uri="{BB962C8B-B14F-4D97-AF65-F5344CB8AC3E}">
        <p14:creationId xmlns:p14="http://schemas.microsoft.com/office/powerpoint/2010/main" val="31491741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7543800" cy="9144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Pseudobakteriémie – příčiny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486804" cy="5334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Nevhodně provedený odběr</a:t>
            </a:r>
            <a:r>
              <a:rPr lang="cs-CZ" sz="3200" noProof="0" dirty="0">
                <a:effectLst/>
                <a:latin typeface="+mn-lt"/>
              </a:rPr>
              <a:t>, nedostatek asepse při odběru krve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Odběr pouze ze zavedených vstupů</a:t>
            </a:r>
            <a:r>
              <a:rPr lang="cs-CZ" sz="3200" noProof="0" dirty="0">
                <a:effectLst/>
                <a:latin typeface="+mn-lt"/>
              </a:rPr>
              <a:t> (zachytí se bakterie kolonizující vstup, která však nemusí být původcem skutečné bakteriémie, natož sepse)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3200" i="1" noProof="0" dirty="0">
                <a:solidFill>
                  <a:schemeClr val="tx2"/>
                </a:solidFill>
                <a:effectLst/>
                <a:latin typeface="+mn-lt"/>
              </a:rPr>
              <a:t>Proč vadí pseudobakteriémie? Znamená, že pacient je zbytečně léčen pro neexistující infekci. Je také možné, že infekce existuje, ale místo jejího původce byl nalezen jiný mikrob.</a:t>
            </a:r>
          </a:p>
        </p:txBody>
      </p:sp>
    </p:spTree>
    <p:extLst>
      <p:ext uri="{BB962C8B-B14F-4D97-AF65-F5344CB8AC3E}">
        <p14:creationId xmlns:p14="http://schemas.microsoft.com/office/powerpoint/2010/main" val="34391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715404" cy="107154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Jak zamezit pseudobakteriémii – I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071546"/>
            <a:ext cx="8415366" cy="517685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Odebírat hemokultury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cíleně</a:t>
            </a:r>
            <a:r>
              <a:rPr lang="cs-CZ" sz="2800" noProof="0" dirty="0">
                <a:effectLst/>
                <a:latin typeface="+mn-lt"/>
              </a:rPr>
              <a:t>, když je přítomnost bakterií v krvi pravděpodobná, naopak neodebírat „z</a:t>
            </a:r>
            <a:r>
              <a:rPr lang="cs-CZ" sz="2800" noProof="0" dirty="0"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lang="cs-CZ" sz="2800" noProof="0" dirty="0">
                <a:effectLst/>
                <a:latin typeface="+mn-lt"/>
              </a:rPr>
              <a:t>rozpaků“ když je indikováno jiné vyšetření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Odebírat hemokultury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v dostatečné kvantitě:</a:t>
            </a:r>
            <a:r>
              <a:rPr lang="cs-CZ" sz="2800" noProof="0" dirty="0">
                <a:effectLst/>
                <a:latin typeface="+mn-lt"/>
              </a:rPr>
              <a:t> jedna je </a:t>
            </a:r>
            <a:r>
              <a:rPr lang="cs-CZ" sz="2800" noProof="0" dirty="0" smtClean="0">
                <a:effectLst/>
                <a:latin typeface="+mn-lt"/>
              </a:rPr>
              <a:t>k ničemu</a:t>
            </a:r>
            <a:r>
              <a:rPr lang="cs-CZ" sz="2800" noProof="0" dirty="0">
                <a:effectLst/>
                <a:latin typeface="+mn-lt"/>
              </a:rPr>
              <a:t>, i dvě jsou málo, tři je optimum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Odebírat hemokultury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z vhodných míst:</a:t>
            </a:r>
            <a:r>
              <a:rPr lang="cs-CZ" sz="2800" noProof="0" dirty="0">
                <a:effectLst/>
                <a:latin typeface="+mn-lt"/>
              </a:rPr>
              <a:t> nejméně jednu z nové venepunkce, ideálně tři venepunkce plus odběr z žilního katetru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Odebírat hemokultury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ve vhodnou chvíli</a:t>
            </a:r>
            <a:r>
              <a:rPr lang="cs-CZ" sz="2800" noProof="0" dirty="0">
                <a:effectLst/>
                <a:latin typeface="+mn-lt"/>
              </a:rPr>
              <a:t>, u septických stavů typicky při vzestupu teploty</a:t>
            </a:r>
          </a:p>
        </p:txBody>
      </p:sp>
    </p:spTree>
    <p:extLst>
      <p:ext uri="{BB962C8B-B14F-4D97-AF65-F5344CB8AC3E}">
        <p14:creationId xmlns:p14="http://schemas.microsoft.com/office/powerpoint/2010/main" val="19215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715404" cy="10668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Jak zamezit pseudobakteriémii – II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928670"/>
            <a:ext cx="8486804" cy="592933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Odebírat hemokultury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správně</a:t>
            </a:r>
            <a:r>
              <a:rPr lang="cs-CZ" sz="2800" noProof="0" dirty="0">
                <a:effectLst/>
                <a:latin typeface="+mn-lt"/>
              </a:rPr>
              <a:t>, velmi důležité a často opomíjené je dodržení aseptického odběru (desinfikovat, ne jen čistit kůži, a desinfekci nechat opravdu zaschnout)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Odebírat hemokultury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do správné soupravy:</a:t>
            </a:r>
            <a:r>
              <a:rPr lang="cs-CZ" sz="2800" noProof="0" dirty="0">
                <a:effectLst/>
                <a:latin typeface="+mn-lt"/>
              </a:rPr>
              <a:t> zpravidla není důvod posílat i anaerobní, není-li skutečné podezření na anaeroby (předpokládaný původ sepse v břišní dutině). Odběr do lahviček s aktivním uhlím je nutný přinejmenším tam, kde je pacient již zaléčen antibiotikem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Doprovodit hemokultury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dobře vyplněnou průvodkou:</a:t>
            </a:r>
            <a:r>
              <a:rPr lang="cs-CZ" sz="2800" noProof="0" dirty="0">
                <a:effectLst/>
                <a:latin typeface="+mn-lt"/>
              </a:rPr>
              <a:t> nutné je nejen datum, ale i čas a místo odběru – pro interpretaci nálezu</a:t>
            </a:r>
          </a:p>
        </p:txBody>
      </p:sp>
    </p:spTree>
    <p:extLst>
      <p:ext uri="{BB962C8B-B14F-4D97-AF65-F5344CB8AC3E}">
        <p14:creationId xmlns:p14="http://schemas.microsoft.com/office/powerpoint/2010/main" val="10278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786842" cy="10668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Jak zamezit pseudobakteriémii – III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71546"/>
            <a:ext cx="8486804" cy="553562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U podezření na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kontaminovaný cévní katetr</a:t>
            </a:r>
            <a:r>
              <a:rPr lang="cs-CZ" sz="3200" noProof="0" dirty="0">
                <a:effectLst/>
                <a:latin typeface="+mn-lt"/>
              </a:rPr>
              <a:t> se katetr mění. Starý katetr nevyhazujeme, nýbrž pošleme na bakteriologii. Dnes již existují metody schopné odhadnout, zda jde o skutečné osídlení katetru či náhodný nález (viz dále)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Totéž samozřejmě platí pro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jakékoli implantáty, které se vyjímají z těla</a:t>
            </a:r>
            <a:r>
              <a:rPr lang="cs-CZ" sz="3200" noProof="0" dirty="0">
                <a:effectLst/>
                <a:latin typeface="+mn-lt"/>
              </a:rPr>
              <a:t> – jejich mikrobiologické vyšetření může přinést podstatnou informaci pro další léčbu</a:t>
            </a:r>
          </a:p>
        </p:txBody>
      </p:sp>
    </p:spTree>
    <p:extLst>
      <p:ext uri="{BB962C8B-B14F-4D97-AF65-F5344CB8AC3E}">
        <p14:creationId xmlns:p14="http://schemas.microsoft.com/office/powerpoint/2010/main" val="31042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740650" cy="148431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Jak zjistit pseudobakteriémii, když už k ní došlo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28735"/>
            <a:ext cx="8748464" cy="48085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600" noProof="0" dirty="0">
                <a:effectLst/>
                <a:latin typeface="+mn-lt"/>
              </a:rPr>
              <a:t>Typické pro pseudobakteriemii (falešnou pozitivitu hemokultury) je, že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je pozitivní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jen jedna ze tří hemokultur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nebo jsou pozitivní i všechny, ale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z každé vyroste jiný kmen</a:t>
            </a:r>
            <a:r>
              <a:rPr lang="cs-CZ" sz="3200" noProof="0" dirty="0">
                <a:effectLst/>
                <a:latin typeface="+mn-lt"/>
              </a:rPr>
              <a:t> (jinak citlivý, jiný vzhled kolonií) a vyroste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za různě dlouhou dobu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klinické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potíže pacienta neodpovídají nálezu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případně se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stejný kmen najde i na kůži pacienta</a:t>
            </a:r>
          </a:p>
        </p:txBody>
      </p:sp>
    </p:spTree>
    <p:extLst>
      <p:ext uri="{BB962C8B-B14F-4D97-AF65-F5344CB8AC3E}">
        <p14:creationId xmlns:p14="http://schemas.microsoft.com/office/powerpoint/2010/main" val="42356774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7" y="0"/>
            <a:ext cx="8715404" cy="76517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Posouzení času pozitivity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928670"/>
            <a:ext cx="8715404" cy="592933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Čas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od odběru do okamžiku, kdy automat hlásí pozitivitu</a:t>
            </a:r>
            <a:r>
              <a:rPr lang="cs-CZ" sz="2800" noProof="0" dirty="0">
                <a:effectLst/>
                <a:latin typeface="+mn-lt"/>
              </a:rPr>
              <a:t> (pípá a na monitoru se objeví červený obdélník) je kratší v případě masivní přítomnosti bakterií v krvi a delší tehdy, když je bakterií málo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U skutečných bakteriémií je čas většinou kratší (do 48 hodin) a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u všech odebraných hemokultur přibližně stejný</a:t>
            </a:r>
            <a:r>
              <a:rPr lang="cs-CZ" sz="2800" noProof="0" dirty="0">
                <a:effectLst/>
                <a:latin typeface="+mn-lt"/>
              </a:rPr>
              <a:t> (plus mínus dvě hodiny)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Případně může být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kratší u hemokultury z místa, které je zdrojem infekce</a:t>
            </a:r>
            <a:r>
              <a:rPr lang="cs-CZ" sz="2800" noProof="0" dirty="0">
                <a:effectLst/>
                <a:latin typeface="+mn-lt"/>
              </a:rPr>
              <a:t> (například hemokultura z CVK, když tento CVK je zdrojem katetrové sepse)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Už chápete, proč je tak důležité psát na žádanky čas a místo odběru?</a:t>
            </a:r>
          </a:p>
        </p:txBody>
      </p:sp>
    </p:spTree>
    <p:extLst>
      <p:ext uri="{BB962C8B-B14F-4D97-AF65-F5344CB8AC3E}">
        <p14:creationId xmlns:p14="http://schemas.microsoft.com/office/powerpoint/2010/main" val="4510372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7772400" cy="8382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Automat na hemokultury</a:t>
            </a:r>
          </a:p>
        </p:txBody>
      </p:sp>
      <p:pic>
        <p:nvPicPr>
          <p:cNvPr id="346115" name="Picture 3" descr="BacTAlert - přístroj  pro automatizování hemokultivace. Klikni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7588"/>
            <a:ext cx="7740650" cy="5840412"/>
          </a:xfrm>
          <a:prstGeom prst="rect">
            <a:avLst/>
          </a:prstGeom>
          <a:noFill/>
        </p:spPr>
      </p:pic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457200" y="6583363"/>
            <a:ext cx="1871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Foto: O. Z.</a:t>
            </a:r>
          </a:p>
        </p:txBody>
      </p:sp>
    </p:spTree>
    <p:extLst>
      <p:ext uri="{BB962C8B-B14F-4D97-AF65-F5344CB8AC3E}">
        <p14:creationId xmlns:p14="http://schemas.microsoft.com/office/powerpoint/2010/main" val="30792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9144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noProof="0" dirty="0">
                <a:effectLst/>
                <a:latin typeface="+mn-lt"/>
              </a:rPr>
              <a:t>Hemokultivační automat otevřený</a:t>
            </a:r>
          </a:p>
        </p:txBody>
      </p:sp>
      <p:pic>
        <p:nvPicPr>
          <p:cNvPr id="347139" name="Picture 3" descr="BacTAlert - přístroj  pro automatizování hemokultivace. Klikni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9013"/>
            <a:ext cx="6804025" cy="5868987"/>
          </a:xfrm>
          <a:prstGeom prst="rect">
            <a:avLst/>
          </a:prstGeom>
          <a:noFill/>
        </p:spPr>
      </p:pic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457200" y="6583363"/>
            <a:ext cx="1871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Foto: O. Z.</a:t>
            </a:r>
          </a:p>
        </p:txBody>
      </p:sp>
    </p:spTree>
    <p:extLst>
      <p:ext uri="{BB962C8B-B14F-4D97-AF65-F5344CB8AC3E}">
        <p14:creationId xmlns:p14="http://schemas.microsoft.com/office/powerpoint/2010/main" val="1257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685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Když je hemokultura pozitivní…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81075"/>
            <a:ext cx="8305800" cy="5715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Lahvička je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vyjmuta z přístroje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Je nutno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zaevidovat čas, resp. dobu od příjmu do pozitivity</a:t>
            </a:r>
            <a:r>
              <a:rPr lang="cs-CZ" sz="3200" noProof="0" dirty="0">
                <a:effectLst/>
                <a:latin typeface="+mn-lt"/>
              </a:rPr>
              <a:t>. Čím delší je tato doba, tím je pravděpodobnější, že jde o kontaminaci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Provádí se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vyočkování na pevné půdy</a:t>
            </a:r>
            <a:r>
              <a:rPr lang="cs-CZ" sz="3200" b="1" noProof="0" dirty="0">
                <a:effectLst/>
                <a:latin typeface="+mn-lt"/>
              </a:rPr>
              <a:t>,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nátěr na sklo barvený Gramem</a:t>
            </a:r>
            <a:r>
              <a:rPr lang="cs-CZ" sz="3200" noProof="0" dirty="0">
                <a:effectLst/>
                <a:latin typeface="+mn-lt"/>
              </a:rPr>
              <a:t> a podle jeho výsledku zpravidla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„napřímo“ orientační diskový test citlivosti;</a:t>
            </a:r>
            <a:r>
              <a:rPr lang="cs-CZ" sz="3200" noProof="0" dirty="0">
                <a:effectLst/>
                <a:latin typeface="+mn-lt"/>
              </a:rPr>
              <a:t> místo standardní suspenze se použije přímo tekutina z lahvičky </a:t>
            </a:r>
            <a:r>
              <a:rPr lang="cs-CZ" sz="3200" noProof="0" dirty="0">
                <a:effectLst/>
                <a:latin typeface="+mn-lt"/>
                <a:sym typeface="Wingdings" pitchFamily="2" charset="2"/>
              </a:rPr>
              <a:t> není spolehlivé</a:t>
            </a:r>
            <a:endParaRPr lang="cs-CZ" sz="3200" noProof="0" dirty="0">
              <a:solidFill>
                <a:schemeClr val="tx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7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429000" cy="685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Další postup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434734" y="914400"/>
            <a:ext cx="8572528" cy="460283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Je třeba počítat s tím, že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testy „napřímo“ jsou jen orientační</a:t>
            </a:r>
            <a:r>
              <a:rPr lang="cs-CZ" sz="2800" noProof="0" dirty="0">
                <a:effectLst/>
                <a:latin typeface="+mn-lt"/>
              </a:rPr>
              <a:t>, už pro nestandardní obsah baktérií v jednotlivých krvích. Zpravidla se proto v dalším kroku provádí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řádné vyšetření citlivosti</a:t>
            </a:r>
            <a:r>
              <a:rPr lang="cs-CZ" sz="2800" noProof="0" dirty="0">
                <a:effectLst/>
                <a:latin typeface="+mn-lt"/>
              </a:rPr>
              <a:t>. (To také znamená, že předběžně nahlášená citlivost se ještě může změnit!)</a:t>
            </a:r>
            <a:endParaRPr lang="cs-CZ" sz="2800" b="1" noProof="0" dirty="0">
              <a:solidFill>
                <a:schemeClr val="tx2"/>
              </a:solidFill>
              <a:effectLst/>
              <a:latin typeface="+mn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Výjimkou jsou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případy, kdy jde asi o kontaminaci</a:t>
            </a:r>
            <a:r>
              <a:rPr lang="cs-CZ" sz="2800" noProof="0" dirty="0">
                <a:effectLst/>
                <a:latin typeface="+mn-lt"/>
              </a:rPr>
              <a:t> (pozitivní jen jedna hemokultura ze tří, nebo pozitivní všechny, ale evidentně různé kmeny, pozitivita až za delší dobu, koaguláza negativní stafylokoky), pak se většinou upřesňující testy již neprovádějí</a:t>
            </a:r>
          </a:p>
        </p:txBody>
      </p:sp>
    </p:spTree>
    <p:extLst>
      <p:ext uri="{BB962C8B-B14F-4D97-AF65-F5344CB8AC3E}">
        <p14:creationId xmlns:p14="http://schemas.microsoft.com/office/powerpoint/2010/main" val="7545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239000" cy="11430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dirty="0" smtClean="0">
                <a:effectLst/>
                <a:latin typeface="+mn-lt"/>
              </a:rPr>
              <a:t>Některá bakteriální </a:t>
            </a:r>
            <a:r>
              <a:rPr lang="cs-CZ" sz="4400" dirty="0" err="1" smtClean="0">
                <a:effectLst/>
                <a:latin typeface="+mn-lt"/>
              </a:rPr>
              <a:t>exantémová</a:t>
            </a:r>
            <a:r>
              <a:rPr lang="cs-CZ" sz="4400" dirty="0" smtClean="0">
                <a:effectLst/>
                <a:latin typeface="+mn-lt"/>
              </a:rPr>
              <a:t> onemocnění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76400"/>
            <a:ext cx="7317432" cy="495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Spála – 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scarlatina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:</a:t>
            </a:r>
            <a:r>
              <a:rPr lang="cs-CZ" sz="2800" dirty="0" smtClean="0">
                <a:effectLst/>
                <a:latin typeface="+mn-lt"/>
              </a:rPr>
              <a:t> způsobuje ji </a:t>
            </a:r>
            <a:r>
              <a:rPr lang="cs-CZ" sz="2800" i="1" dirty="0" err="1" smtClean="0">
                <a:effectLst/>
                <a:latin typeface="+mn-lt"/>
              </a:rPr>
              <a:t>Streptococcus</a:t>
            </a:r>
            <a:r>
              <a:rPr lang="cs-CZ" sz="2800" i="1" dirty="0" smtClean="0">
                <a:effectLst/>
                <a:latin typeface="+mn-lt"/>
              </a:rPr>
              <a:t> </a:t>
            </a:r>
            <a:r>
              <a:rPr lang="cs-CZ" sz="2800" i="1" dirty="0" err="1" smtClean="0">
                <a:effectLst/>
                <a:latin typeface="+mn-lt"/>
              </a:rPr>
              <a:t>pyogenes</a:t>
            </a:r>
            <a:r>
              <a:rPr lang="cs-CZ" sz="2800" dirty="0" smtClean="0">
                <a:effectLst/>
                <a:latin typeface="+mn-lt"/>
              </a:rPr>
              <a:t>, kmeny produkující tzv. </a:t>
            </a:r>
            <a:r>
              <a:rPr lang="cs-CZ" sz="2800" dirty="0" err="1" smtClean="0">
                <a:effectLst/>
                <a:latin typeface="+mn-lt"/>
              </a:rPr>
              <a:t>erythrogenní</a:t>
            </a:r>
            <a:r>
              <a:rPr lang="cs-CZ" sz="2800" dirty="0" smtClean="0">
                <a:effectLst/>
                <a:latin typeface="+mn-lt"/>
              </a:rPr>
              <a:t> toxin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Erysipel – růži</a:t>
            </a:r>
            <a:r>
              <a:rPr lang="cs-CZ" sz="2800" dirty="0" smtClean="0">
                <a:effectLst/>
                <a:latin typeface="+mn-lt"/>
              </a:rPr>
              <a:t> vyvolává týž mikrob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Petechie (</a:t>
            </a:r>
            <a:r>
              <a:rPr lang="cs-CZ" sz="2800" b="1" dirty="0" err="1" smtClean="0">
                <a:solidFill>
                  <a:schemeClr val="tx2"/>
                </a:solidFill>
                <a:effectLst/>
                <a:latin typeface="+mn-lt"/>
              </a:rPr>
              <a:t>prokrvácené</a:t>
            </a: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 skvrnky) u meningokokové meningitidy</a:t>
            </a:r>
            <a:r>
              <a:rPr lang="cs-CZ" sz="2800" dirty="0" smtClean="0">
                <a:effectLst/>
                <a:latin typeface="+mn-lt"/>
              </a:rPr>
              <a:t> jsou často tím jediným, co ji odliší od jiných onemocnění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tx2"/>
                </a:solidFill>
                <a:effectLst/>
                <a:latin typeface="+mn-lt"/>
              </a:rPr>
              <a:t>Některé nemoci od zvířat</a:t>
            </a:r>
            <a:r>
              <a:rPr lang="cs-CZ" sz="2800" dirty="0" smtClean="0">
                <a:effectLst/>
                <a:latin typeface="+mn-lt"/>
              </a:rPr>
              <a:t>, např. </a:t>
            </a:r>
            <a:r>
              <a:rPr lang="cs-CZ" sz="2800" dirty="0" err="1" smtClean="0">
                <a:effectLst/>
                <a:latin typeface="+mn-lt"/>
              </a:rPr>
              <a:t>erysipeloid</a:t>
            </a:r>
            <a:r>
              <a:rPr lang="cs-CZ" sz="2800" dirty="0" smtClean="0">
                <a:effectLst/>
                <a:latin typeface="+mn-lt"/>
              </a:rPr>
              <a:t> – červenka, mohou mít také projevy na kůži</a:t>
            </a:r>
          </a:p>
        </p:txBody>
      </p:sp>
    </p:spTree>
    <p:extLst>
      <p:ext uri="{BB962C8B-B14F-4D97-AF65-F5344CB8AC3E}">
        <p14:creationId xmlns:p14="http://schemas.microsoft.com/office/powerpoint/2010/main" val="25006840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24800" cy="838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5400" noProof="0">
                <a:effectLst/>
                <a:latin typeface="+mn-lt"/>
              </a:rPr>
              <a:t>Ukázky výsledků – 1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867400"/>
            <a:ext cx="6705600" cy="60960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4000" noProof="0">
                <a:effectLst/>
                <a:latin typeface="+mn-lt"/>
              </a:rPr>
              <a:t>Hemokultura s nálezem stafylokoka</a:t>
            </a:r>
          </a:p>
        </p:txBody>
      </p:sp>
      <p:pic>
        <p:nvPicPr>
          <p:cNvPr id="516100" name="Picture 4" descr="stafoušková hemoš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486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9288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24800" cy="838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5400" noProof="0">
                <a:effectLst/>
                <a:latin typeface="+mn-lt"/>
              </a:rPr>
              <a:t>Ukázky výsledků – 2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867400"/>
            <a:ext cx="7620000" cy="60960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4000" noProof="0">
                <a:effectLst/>
                <a:latin typeface="+mn-lt"/>
              </a:rPr>
              <a:t>Jiná hemokultura s nálezem stafylokoka</a:t>
            </a:r>
          </a:p>
        </p:txBody>
      </p:sp>
      <p:pic>
        <p:nvPicPr>
          <p:cNvPr id="517124" name="Picture 4" descr="stafoušková hemošk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44000" cy="4395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1353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24800" cy="838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5400" noProof="0">
                <a:effectLst/>
                <a:latin typeface="+mn-lt"/>
              </a:rPr>
              <a:t>Ukázky výsledků – 3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867400"/>
            <a:ext cx="6705600" cy="6096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4000" noProof="0">
                <a:effectLst/>
                <a:latin typeface="+mn-lt"/>
              </a:rPr>
              <a:t>Ukázka negativní hemokultury</a:t>
            </a:r>
          </a:p>
        </p:txBody>
      </p:sp>
      <p:pic>
        <p:nvPicPr>
          <p:cNvPr id="518148" name="Picture 4" descr="negativní hemošk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0325"/>
            <a:ext cx="9144000" cy="417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5395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24800" cy="838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5400" noProof="0">
                <a:effectLst/>
                <a:latin typeface="+mn-lt"/>
              </a:rPr>
              <a:t>Ukázky výsledků – 4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867400"/>
            <a:ext cx="6705600" cy="6096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4000" noProof="0">
                <a:effectLst/>
                <a:latin typeface="+mn-lt"/>
              </a:rPr>
              <a:t>Hemokultura s nálezem </a:t>
            </a:r>
            <a:r>
              <a:rPr lang="cs-CZ" sz="4000" i="1" noProof="0">
                <a:effectLst/>
                <a:latin typeface="+mn-lt"/>
              </a:rPr>
              <a:t>E. coli</a:t>
            </a:r>
          </a:p>
        </p:txBody>
      </p:sp>
      <p:pic>
        <p:nvPicPr>
          <p:cNvPr id="519172" name="Picture 4" descr="hemoška es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7113"/>
            <a:ext cx="9144000" cy="487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3385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24800" cy="838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5400" noProof="0">
                <a:effectLst/>
                <a:latin typeface="+mn-lt"/>
              </a:rPr>
              <a:t>Ukázky výsledků – 5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6248400"/>
            <a:ext cx="7086600" cy="60960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4000" noProof="0">
                <a:effectLst/>
                <a:latin typeface="+mn-lt"/>
              </a:rPr>
              <a:t>Hemokultura s neobvyklým nálezem</a:t>
            </a:r>
          </a:p>
        </p:txBody>
      </p:sp>
      <p:pic>
        <p:nvPicPr>
          <p:cNvPr id="520196" name="Picture 4" descr="hemoška capnocytophag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538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82383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144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Spolupráce laboratoř – oddělení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124852" cy="5715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Laboratoř se snaží v průběhu vyšetření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spolupracovat s oddělením</a:t>
            </a:r>
            <a:r>
              <a:rPr lang="cs-CZ" sz="3200" noProof="0" dirty="0">
                <a:effectLst/>
                <a:latin typeface="+mn-lt"/>
              </a:rPr>
              <a:t>, nejlépe formou telefonického hlášení, zasílání mezivýsledků (i v případě negativních hemokultur) apod.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Užitečná je také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dlouhodobá evidence pozitivních nálezů</a:t>
            </a:r>
            <a:r>
              <a:rPr lang="cs-CZ" sz="3200" noProof="0" dirty="0">
                <a:effectLst/>
                <a:latin typeface="+mn-lt"/>
              </a:rPr>
              <a:t> v rámci soustavného sledování nozokomiálních nákaz.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Konkrétní formy spolupráce</a:t>
            </a:r>
            <a:r>
              <a:rPr lang="cs-CZ" sz="3200" noProof="0" dirty="0">
                <a:effectLst/>
                <a:latin typeface="+mn-lt"/>
              </a:rPr>
              <a:t> je třeba dohodnout vždy individuálně</a:t>
            </a:r>
          </a:p>
        </p:txBody>
      </p:sp>
    </p:spTree>
    <p:extLst>
      <p:ext uri="{BB962C8B-B14F-4D97-AF65-F5344CB8AC3E}">
        <p14:creationId xmlns:p14="http://schemas.microsoft.com/office/powerpoint/2010/main" val="979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477000" cy="113982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Mikrobiologické vyšetření cévních katetrů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24000"/>
            <a:ext cx="8643966" cy="5334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Katetry se dnes zpravidla posílají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ve sterilní zkumavce</a:t>
            </a:r>
            <a:r>
              <a:rPr lang="cs-CZ" sz="2800" noProof="0" dirty="0">
                <a:effectLst/>
                <a:latin typeface="+mn-lt"/>
              </a:rPr>
              <a:t>, aniž by se něčím zalévaly. V laboratoři se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400" noProof="0" dirty="0">
                <a:effectLst/>
                <a:latin typeface="+mn-lt"/>
              </a:rPr>
              <a:t>buďto rozbije biofilm na katetru </a:t>
            </a:r>
            <a:r>
              <a:rPr lang="cs-CZ" sz="2400" b="1" noProof="0" dirty="0">
                <a:solidFill>
                  <a:schemeClr val="tx2"/>
                </a:solidFill>
                <a:effectLst/>
                <a:latin typeface="+mn-lt"/>
              </a:rPr>
              <a:t>ultrazvukem</a:t>
            </a:r>
            <a:r>
              <a:rPr lang="cs-CZ" sz="2400" noProof="0" dirty="0">
                <a:effectLst/>
                <a:latin typeface="+mn-lt"/>
              </a:rPr>
              <a:t> a uvolní do roztoku (tzv. sonikace)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cs-CZ" sz="2400" noProof="0" dirty="0">
                <a:effectLst/>
                <a:latin typeface="+mn-lt"/>
              </a:rPr>
              <a:t>nebo se katetr </a:t>
            </a:r>
            <a:r>
              <a:rPr lang="cs-CZ" sz="2400" b="1" noProof="0" dirty="0">
                <a:solidFill>
                  <a:schemeClr val="tx2"/>
                </a:solidFill>
                <a:effectLst/>
                <a:latin typeface="+mn-lt"/>
              </a:rPr>
              <a:t>poválí po povrchu</a:t>
            </a:r>
            <a:r>
              <a:rPr lang="cs-CZ" sz="2400" noProof="0" dirty="0">
                <a:effectLst/>
                <a:latin typeface="+mn-lt"/>
              </a:rPr>
              <a:t> agarové půdy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Obě metody jsou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semikvantitativní</a:t>
            </a:r>
            <a:r>
              <a:rPr lang="cs-CZ" sz="2800" noProof="0" dirty="0">
                <a:effectLst/>
                <a:latin typeface="+mn-lt"/>
              </a:rPr>
              <a:t>, tj. z výsledku se dá odvodit, zda jde pravděpodobně o významný nález, nebo kontaminaci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Tradiční metoda, kdy se katetr pouze vhodil do bujónu a zde se pomnožovaly bakterie, se již považuje za zastaralou</a:t>
            </a:r>
          </a:p>
        </p:txBody>
      </p:sp>
    </p:spTree>
    <p:extLst>
      <p:ext uri="{BB962C8B-B14F-4D97-AF65-F5344CB8AC3E}">
        <p14:creationId xmlns:p14="http://schemas.microsoft.com/office/powerpoint/2010/main" val="4348024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Další mikrobiologické možnosti při vyšetření infekcí krevního řečiště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Vyšetření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moče, sputa, mozkomíšního moku</a:t>
            </a:r>
            <a:r>
              <a:rPr lang="cs-CZ" sz="3200" noProof="0" dirty="0">
                <a:effectLst/>
                <a:latin typeface="+mn-lt"/>
              </a:rPr>
              <a:t> apod. se provádí podle podezření na zdroj sepse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200" noProof="0" dirty="0">
                <a:effectLst/>
                <a:latin typeface="+mn-lt"/>
              </a:rPr>
              <a:t>U některých mikrobů je možný </a:t>
            </a:r>
            <a:r>
              <a:rPr lang="cs-CZ" sz="3200" b="1" noProof="0" dirty="0">
                <a:solidFill>
                  <a:schemeClr val="tx2"/>
                </a:solidFill>
                <a:effectLst/>
                <a:latin typeface="+mn-lt"/>
              </a:rPr>
              <a:t>přímý průkaz antigenů</a:t>
            </a:r>
            <a:r>
              <a:rPr lang="cs-CZ" sz="3200" noProof="0" dirty="0">
                <a:effectLst/>
                <a:latin typeface="+mn-lt"/>
              </a:rPr>
              <a:t> (povrchových struktur bakterií) v krvi bez kultivace, tj. s možností téměř okamžitého získání výsledku: mananové antigeny u kvasinek, případně antigeny původců meningitid, původce tyfu a podobně</a:t>
            </a:r>
          </a:p>
        </p:txBody>
      </p:sp>
    </p:spTree>
    <p:extLst>
      <p:ext uri="{BB962C8B-B14F-4D97-AF65-F5344CB8AC3E}">
        <p14:creationId xmlns:p14="http://schemas.microsoft.com/office/powerpoint/2010/main" val="36627978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4102100" cy="94456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Léčba sepse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785794"/>
            <a:ext cx="8643966" cy="607220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symptomatická terapie</a:t>
            </a:r>
            <a:r>
              <a:rPr lang="cs-CZ" sz="2800" noProof="0" dirty="0">
                <a:effectLst/>
                <a:latin typeface="+mn-lt"/>
              </a:rPr>
              <a:t> – JIP a intermediární péče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monitorování, doplnění cirkulujících tekutin, kyslík, oběhová podpora (noradrenalin), zavedení periferních i centrálních katétrů, umělá plicní ventilace apod.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antibiotika</a:t>
            </a:r>
            <a:r>
              <a:rPr lang="cs-CZ" sz="2800" noProof="0" dirty="0">
                <a:effectLst/>
                <a:latin typeface="+mn-lt"/>
              </a:rPr>
              <a:t> (úvodní terapie naslepo, později cílená)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v případě přítomnosti abscesů jejich </a:t>
            </a: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chirurgické odstranění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kortikosteroidy</a:t>
            </a:r>
            <a:r>
              <a:rPr lang="cs-CZ" sz="2800" noProof="0" dirty="0">
                <a:effectLst/>
                <a:latin typeface="+mn-lt"/>
              </a:rPr>
              <a:t> – v iniciální fázi sepse cca 300 mg hydrokortizonu (do 3 dnů)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b="1" noProof="0" dirty="0">
                <a:solidFill>
                  <a:schemeClr val="tx2"/>
                </a:solidFill>
                <a:effectLst/>
                <a:latin typeface="+mn-lt"/>
              </a:rPr>
              <a:t>antikoagulační léčba</a:t>
            </a:r>
            <a:r>
              <a:rPr lang="cs-CZ" sz="2800" noProof="0" dirty="0">
                <a:effectLst/>
                <a:latin typeface="+mn-lt"/>
              </a:rPr>
              <a:t> – pouze v případě známek diseminované intravaskulární koagulace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800" noProof="0" dirty="0">
                <a:effectLst/>
                <a:latin typeface="+mn-lt"/>
              </a:rPr>
              <a:t>úprava glykémie, hladiny vápníku a další</a:t>
            </a:r>
          </a:p>
        </p:txBody>
      </p:sp>
    </p:spTree>
    <p:extLst>
      <p:ext uri="{BB962C8B-B14F-4D97-AF65-F5344CB8AC3E}">
        <p14:creationId xmlns:p14="http://schemas.microsoft.com/office/powerpoint/2010/main" val="42229023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6172200" cy="113982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4400" noProof="0" dirty="0">
                <a:effectLst/>
                <a:latin typeface="+mn-lt"/>
              </a:rPr>
              <a:t>Komplikace a prognóza bakteriální sepse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428736"/>
            <a:ext cx="8786842" cy="408849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tx2"/>
                </a:solidFill>
                <a:effectLst/>
                <a:latin typeface="+mn-lt"/>
              </a:rPr>
              <a:t>syndrom akutního respiračního selhání:</a:t>
            </a:r>
            <a:r>
              <a:rPr lang="cs-CZ" sz="2400" noProof="0" dirty="0">
                <a:effectLst/>
                <a:latin typeface="+mn-lt"/>
              </a:rPr>
              <a:t> 40 % septických nemocných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tx2"/>
                </a:solidFill>
                <a:effectLst/>
                <a:latin typeface="+mn-lt"/>
              </a:rPr>
              <a:t>akutní selhání ledvin</a:t>
            </a:r>
            <a:r>
              <a:rPr lang="cs-CZ" sz="2400" noProof="0" dirty="0">
                <a:effectLst/>
                <a:latin typeface="+mn-lt"/>
              </a:rPr>
              <a:t> (zvýšená urea a kreatinin)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tx2"/>
                </a:solidFill>
                <a:effectLst/>
                <a:latin typeface="+mn-lt"/>
              </a:rPr>
              <a:t>oběhové selhání</a:t>
            </a:r>
            <a:r>
              <a:rPr lang="cs-CZ" sz="2400" noProof="0" dirty="0">
                <a:effectLst/>
                <a:latin typeface="+mn-lt"/>
              </a:rPr>
              <a:t> – pokles tlaku (systolický tlak &lt; 90 mmHg)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tx2"/>
                </a:solidFill>
                <a:effectLst/>
                <a:latin typeface="+mn-lt"/>
              </a:rPr>
              <a:t>diseminovaná intravaskulární koagulace</a:t>
            </a:r>
            <a:r>
              <a:rPr lang="cs-CZ" sz="2400" noProof="0" dirty="0">
                <a:effectLst/>
                <a:latin typeface="+mn-lt"/>
              </a:rPr>
              <a:t> – gramnegativní sepse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tx2"/>
                </a:solidFill>
                <a:effectLst/>
                <a:latin typeface="+mn-lt"/>
              </a:rPr>
              <a:t>selhání trávicího traktu</a:t>
            </a:r>
            <a:r>
              <a:rPr lang="cs-CZ" sz="2400" noProof="0" dirty="0">
                <a:effectLst/>
                <a:latin typeface="+mn-lt"/>
              </a:rPr>
              <a:t> – zvracení, průjem, krvácení (stresový vřed)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tx2"/>
                </a:solidFill>
                <a:effectLst/>
                <a:latin typeface="+mn-lt"/>
              </a:rPr>
              <a:t>jaterní selhání</a:t>
            </a:r>
            <a:r>
              <a:rPr lang="cs-CZ" sz="2400" noProof="0" dirty="0">
                <a:effectLst/>
                <a:latin typeface="+mn-lt"/>
              </a:rPr>
              <a:t> – zvýšený bilirubin, ALT, AST a další.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400" noProof="0" dirty="0">
                <a:effectLst/>
                <a:latin typeface="+mn-lt"/>
              </a:rPr>
              <a:t>poškození CNS – alterace vědomí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accent1"/>
                </a:solidFill>
                <a:effectLst/>
                <a:latin typeface="+mn-lt"/>
              </a:rPr>
              <a:t>celková smrtnost (letalita) sepse cca 40 %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400" b="1" noProof="0" dirty="0">
                <a:solidFill>
                  <a:schemeClr val="accent1"/>
                </a:solidFill>
                <a:effectLst/>
                <a:latin typeface="+mn-lt"/>
              </a:rPr>
              <a:t>letalita septického šoku 70–90 %</a:t>
            </a:r>
          </a:p>
        </p:txBody>
      </p:sp>
    </p:spTree>
    <p:extLst>
      <p:ext uri="{BB962C8B-B14F-4D97-AF65-F5344CB8AC3E}">
        <p14:creationId xmlns:p14="http://schemas.microsoft.com/office/powerpoint/2010/main" val="19524159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</TotalTime>
  <Words>10370</Words>
  <Application>Microsoft Office PowerPoint</Application>
  <PresentationFormat>Předvádění na obrazovce (4:3)</PresentationFormat>
  <Paragraphs>1063</Paragraphs>
  <Slides>207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207</vt:i4>
      </vt:variant>
    </vt:vector>
  </HeadingPairs>
  <TitlesOfParts>
    <vt:vector size="215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Rastrový obrázek</vt:lpstr>
      <vt:lpstr>Infekce pohlavních orgánů, kůže a oka </vt:lpstr>
      <vt:lpstr>Kožní infekce</vt:lpstr>
      <vt:lpstr>Normální osídlení kůže</vt:lpstr>
      <vt:lpstr>Infekce projevují se na kůži</vt:lpstr>
      <vt:lpstr>Původci vlastních kožních infekcí</vt:lpstr>
      <vt:lpstr>Dermatofyty</vt:lpstr>
      <vt:lpstr>Diagnostika dermatofytů</vt:lpstr>
      <vt:lpstr>Virová exantémová onemocnění</vt:lpstr>
      <vt:lpstr>Některá bakteriální exantémová onemocnění</vt:lpstr>
      <vt:lpstr>Diagnostika nemocí s kožními projevy</vt:lpstr>
      <vt:lpstr>Oční infekce</vt:lpstr>
      <vt:lpstr>Oko a jeho infekce</vt:lpstr>
      <vt:lpstr>Infekce povrchových částí oka</vt:lpstr>
      <vt:lpstr>Infekce hlubších částí oka</vt:lpstr>
      <vt:lpstr>Diagnostika očních infekcí</vt:lpstr>
      <vt:lpstr>Infekce pohlavních orgánů</vt:lpstr>
      <vt:lpstr>Význam této skupiny infekcí</vt:lpstr>
      <vt:lpstr>Normální stav pohlavních orgánů</vt:lpstr>
      <vt:lpstr>Rozdělení pohlavních infekcí</vt:lpstr>
      <vt:lpstr>Klasické pohlavní nemoci</vt:lpstr>
      <vt:lpstr>Kapavka</vt:lpstr>
      <vt:lpstr>Projevy kapavky</vt:lpstr>
      <vt:lpstr>Odběry u kapavky</vt:lpstr>
      <vt:lpstr>Přehled odběrů u kapavky</vt:lpstr>
      <vt:lpstr>Kapavka – mikroskopie</vt:lpstr>
      <vt:lpstr>Léčba kapavky</vt:lpstr>
      <vt:lpstr>Syfilis (synonyma: lues, příjice)</vt:lpstr>
      <vt:lpstr>Získaná syfilis primární</vt:lpstr>
      <vt:lpstr>Získaná syfilis sekundární</vt:lpstr>
      <vt:lpstr>Získaná syfilis terciární</vt:lpstr>
      <vt:lpstr>Vrozená syfilis (syphilis congenita): a) časná forma (s. c. recens)</vt:lpstr>
      <vt:lpstr>Vrozená syfilis (syphilis congenita): b) pozdní forma (s. c. tarda)</vt:lpstr>
      <vt:lpstr>Přímý průkaz u syfilis</vt:lpstr>
      <vt:lpstr>Nepřímý (serologický) průkaz syfilis a) screeningové reakce</vt:lpstr>
      <vt:lpstr>Nepřímý (serologický) průkaz syfilis b) konfirmační (potvrzující) reakce</vt:lpstr>
      <vt:lpstr>Další nemoci, které postihují pohlavní orgány, ale nepatří mezi klasické pohlavní nákazy</vt:lpstr>
      <vt:lpstr>Papilomavirové infekce – charakteristika</vt:lpstr>
      <vt:lpstr>Papilomavirové infekce – projevy</vt:lpstr>
      <vt:lpstr>Papilomaviry – diagnostika</vt:lpstr>
      <vt:lpstr>Prevence papilomavirových infekcí</vt:lpstr>
      <vt:lpstr>Léčba papilomavirových infekcí</vt:lpstr>
      <vt:lpstr>Molluscum contagiosum</vt:lpstr>
      <vt:lpstr>Infekce viry prostého oparu (HSV)</vt:lpstr>
      <vt:lpstr>Diagnostika infekcí HSV</vt:lpstr>
      <vt:lpstr>Odběr vzorku na izolaci HSV</vt:lpstr>
      <vt:lpstr>Léčba infekcí HSV1 a HSV2</vt:lpstr>
      <vt:lpstr>Urogenitální chlamydiová infekce</vt:lpstr>
      <vt:lpstr>Význam chamydiových infekcí</vt:lpstr>
      <vt:lpstr>Chlamydiové infekce klinicky</vt:lpstr>
      <vt:lpstr>Jaké potíže ženy udávají a co se najde v biochemické laboratoři</vt:lpstr>
      <vt:lpstr>Odběry a mikrobiologická diagnostika u chlamydiových infekcí</vt:lpstr>
      <vt:lpstr>Léčba  a prevence chlamydiových infekcí</vt:lpstr>
      <vt:lpstr>Mykoplasmata</vt:lpstr>
      <vt:lpstr>Mykoplasmata – onemocnění</vt:lpstr>
      <vt:lpstr>Trichomonas vaginalis – bičenka poševní a nemoci jí způsobené</vt:lpstr>
      <vt:lpstr>Prezentace aplikace PowerPoint</vt:lpstr>
      <vt:lpstr>Trichomonóza (trichomoniáza) – klinické projevy</vt:lpstr>
      <vt:lpstr>Poševní mykózy</vt:lpstr>
      <vt:lpstr>Bakteriální vaginózy (BV)</vt:lpstr>
      <vt:lpstr>Nugentovo skóre</vt:lpstr>
      <vt:lpstr>Clue cells</vt:lpstr>
      <vt:lpstr>Aerobní vaginitidy (AV)</vt:lpstr>
      <vt:lpstr>Další pohlavně přenosné nákazy</vt:lpstr>
      <vt:lpstr>Diagnostika infekcí pohlavního systému – obecné shrnutí</vt:lpstr>
      <vt:lpstr>MOP – mikrobní obraz poševní</vt:lpstr>
      <vt:lpstr>Sepse, endokarditidy, systémové virózy, neuroinfekce</vt:lpstr>
      <vt:lpstr>Přítomnost mikrobů v krvi</vt:lpstr>
      <vt:lpstr>Bakteriální (případně houbové) infekce krevního řečiště (IKŘ)</vt:lpstr>
      <vt:lpstr>Důležité pojmy</vt:lpstr>
      <vt:lpstr>Druhy sepsí</vt:lpstr>
      <vt:lpstr>Stafylokoky v hemokultuře</vt:lpstr>
      <vt:lpstr>Klinický obraz sepse</vt:lpstr>
      <vt:lpstr>Nozokomiální sepse</vt:lpstr>
      <vt:lpstr>Katetrová sepse a biofilm</vt:lpstr>
      <vt:lpstr>Nejčastější původci sepsí</vt:lpstr>
      <vt:lpstr>Diagnostika sepse</vt:lpstr>
      <vt:lpstr>Hemokultury – odběr krve</vt:lpstr>
      <vt:lpstr>Příklady nádobek na hemokultivaci – systém BacT/ALERT</vt:lpstr>
      <vt:lpstr>Příklady nádobek na hemokultivaci – systém BACTEC</vt:lpstr>
      <vt:lpstr>Pseudobakteriémie – příčiny</vt:lpstr>
      <vt:lpstr>Jak zamezit pseudobakteriémii – I</vt:lpstr>
      <vt:lpstr>Jak zamezit pseudobakteriémii – II</vt:lpstr>
      <vt:lpstr>Jak zamezit pseudobakteriémii – III</vt:lpstr>
      <vt:lpstr>Jak zjistit pseudobakteriémii, když už k ní došlo</vt:lpstr>
      <vt:lpstr>Posouzení času pozitivity</vt:lpstr>
      <vt:lpstr>Automat na hemokultury</vt:lpstr>
      <vt:lpstr>Hemokultivační automat otevřený</vt:lpstr>
      <vt:lpstr>Když je hemokultura pozitivní…</vt:lpstr>
      <vt:lpstr>Další postup</vt:lpstr>
      <vt:lpstr>Ukázky výsledků – 1</vt:lpstr>
      <vt:lpstr>Ukázky výsledků – 2</vt:lpstr>
      <vt:lpstr>Ukázky výsledků – 3</vt:lpstr>
      <vt:lpstr>Ukázky výsledků – 4</vt:lpstr>
      <vt:lpstr>Ukázky výsledků – 5</vt:lpstr>
      <vt:lpstr>Spolupráce laboratoř – oddělení</vt:lpstr>
      <vt:lpstr>Mikrobiologické vyšetření cévních katetrů</vt:lpstr>
      <vt:lpstr>Další mikrobiologické možnosti při vyšetření infekcí krevního řečiště</vt:lpstr>
      <vt:lpstr>Léčba sepse</vt:lpstr>
      <vt:lpstr>Komplikace a prognóza bakteriální sepse</vt:lpstr>
      <vt:lpstr>Endokarditidy</vt:lpstr>
      <vt:lpstr>Původci endokarditid</vt:lpstr>
      <vt:lpstr>Operace jako riziko vzniku endokarditidy</vt:lpstr>
      <vt:lpstr>Infekční hepatitidy a HIV infekce</vt:lpstr>
      <vt:lpstr>Viry hepatitid</vt:lpstr>
      <vt:lpstr>Přehled hepatitid</vt:lpstr>
      <vt:lpstr>Virus hepatitidy B</vt:lpstr>
      <vt:lpstr>Delta agens</vt:lpstr>
      <vt:lpstr>Hepatitidy</vt:lpstr>
      <vt:lpstr>Diagnostika hepatitid A, C, D, E</vt:lpstr>
      <vt:lpstr>Vývoj markerů žloutenky typu A</vt:lpstr>
      <vt:lpstr>Diagnostika HBV</vt:lpstr>
      <vt:lpstr>Stanovení stádia nemoci</vt:lpstr>
      <vt:lpstr>Prezentace aplikace PowerPoint</vt:lpstr>
      <vt:lpstr>Prezentace aplikace PowerPoint</vt:lpstr>
      <vt:lpstr>Prevence a léčba hepatitid</vt:lpstr>
      <vt:lpstr>Virus HIV</vt:lpstr>
      <vt:lpstr>Virus HIV – onemocnění </vt:lpstr>
      <vt:lpstr>Diagnostika viru HIV</vt:lpstr>
      <vt:lpstr>Léčba HIV infekce</vt:lpstr>
      <vt:lpstr>Prevence a osvěta</vt:lpstr>
      <vt:lpstr>Infekce nervového systému</vt:lpstr>
      <vt:lpstr>Druhy infekcí CNS</vt:lpstr>
      <vt:lpstr>Akutní hnisavé meningitidy</vt:lpstr>
      <vt:lpstr>Purulentní meningitidy klinicky</vt:lpstr>
      <vt:lpstr>Původci purulentních meningitid</vt:lpstr>
      <vt:lpstr>Likvorologické odlišení purulentní meningitidy od „aseptické“ (virové)</vt:lpstr>
      <vt:lpstr>Bakteriologická diagnostika purulentních meningitid</vt:lpstr>
      <vt:lpstr>Léčba purulentních meningitid I</vt:lpstr>
      <vt:lpstr>Léčba purulentních meningitid II</vt:lpstr>
      <vt:lpstr>Specifická prevence – očkování</vt:lpstr>
      <vt:lpstr>Ochrana před profesionální nákazou</vt:lpstr>
      <vt:lpstr>Ostatní nevirové neuroinfekce: mohou být také invazivní, ale neohrožují akutně život</vt:lpstr>
      <vt:lpstr>Borreliové neuroinfekce</vt:lpstr>
      <vt:lpstr>Diagnostika borreliózy</vt:lpstr>
      <vt:lpstr>Léčba borreliózy</vt:lpstr>
      <vt:lpstr>Původci aseptických meningitid a encefalitid</vt:lpstr>
      <vt:lpstr>Diagnostika virových neuroinfekcí</vt:lpstr>
      <vt:lpstr>Léčba a prevence virových neuroinfekcí</vt:lpstr>
      <vt:lpstr>Polyradikulitida (Syndrom Guillain-Barré)</vt:lpstr>
      <vt:lpstr>Polyradikulitida (polyradikuloneuritida): Výskyt a klinický obraz</vt:lpstr>
      <vt:lpstr>Diagnostika</vt:lpstr>
      <vt:lpstr>Léčba</vt:lpstr>
      <vt:lpstr>Komplikace a prognóza</vt:lpstr>
      <vt:lpstr>Prionová onemocnění CNS</vt:lpstr>
      <vt:lpstr>Epidemiologie, prevence a léčba</vt:lpstr>
      <vt:lpstr>Infekce v těhotenství a při porodu</vt:lpstr>
      <vt:lpstr>Infekce související s těhotenstvím a porodem</vt:lpstr>
      <vt:lpstr>Prezentace aplikace PowerPoint</vt:lpstr>
      <vt:lpstr>Infekce v těhotenství (kongenitální infekce)</vt:lpstr>
      <vt:lpstr>Typické kongenitální infekce</vt:lpstr>
      <vt:lpstr>Infekce získané při porodu (perinatální, neonatální infekce)</vt:lpstr>
      <vt:lpstr>Infekce získané během porodu</vt:lpstr>
      <vt:lpstr>Zvláštnosti infekce u novorozence</vt:lpstr>
      <vt:lpstr>Zdroj infekce      Formy infekce</vt:lpstr>
      <vt:lpstr>Léčba novorozeneckých sepsí</vt:lpstr>
      <vt:lpstr>Z nemocí rodičky po porodu zmiňme alespoň dvě: Puerperální mastitidy (záněty prsní bradavky při kojení)</vt:lpstr>
      <vt:lpstr>Endometritida</vt:lpstr>
      <vt:lpstr>Infekce pohybového systému</vt:lpstr>
      <vt:lpstr>Infekce pohybového systému</vt:lpstr>
      <vt:lpstr>Infekce kostí</vt:lpstr>
      <vt:lpstr>Infekce kloubů</vt:lpstr>
      <vt:lpstr>Infekce svalů a fascií</vt:lpstr>
      <vt:lpstr>Infekce ran: úvod a typy ran</vt:lpstr>
      <vt:lpstr>Infekce ran</vt:lpstr>
      <vt:lpstr>Infekce běžných povrchových poranění</vt:lpstr>
      <vt:lpstr>Těžká poranění (se zhmožděním)</vt:lpstr>
      <vt:lpstr>Poranění utrpěná ve vodě</vt:lpstr>
      <vt:lpstr>Poranění kontaminovaná zeminou, zejména v tropech</vt:lpstr>
      <vt:lpstr>Popáleniny</vt:lpstr>
      <vt:lpstr>Pokousání člověkem</vt:lpstr>
      <vt:lpstr>Pokousání zvířetem</vt:lpstr>
      <vt:lpstr>Poranění zvířetem jiné než kousnutí</vt:lpstr>
      <vt:lpstr>Sekundárně kontaminované rány</vt:lpstr>
      <vt:lpstr>Operační rány</vt:lpstr>
      <vt:lpstr>Plošné rány (diabetické vředy, bércové vředy, proleženiny)</vt:lpstr>
      <vt:lpstr>Infekce × kolonizace rány</vt:lpstr>
      <vt:lpstr>Infekce ran: diagnostika včetně interpretace nálezu a léčba</vt:lpstr>
      <vt:lpstr>Odběry u hlubokých ložiskových infekcí (1)</vt:lpstr>
      <vt:lpstr>Odběry u hlubokých ložiskových infekcí (2)</vt:lpstr>
      <vt:lpstr>E-swab (1)</vt:lpstr>
      <vt:lpstr>E-swab (2)</vt:lpstr>
      <vt:lpstr>Odběry u povrchových ran</vt:lpstr>
      <vt:lpstr>Stěr nebo otisk?</vt:lpstr>
      <vt:lpstr>Stěr a otisk</vt:lpstr>
      <vt:lpstr>Technika otisku I</vt:lpstr>
      <vt:lpstr>Technika otisku II</vt:lpstr>
      <vt:lpstr>Technika otisku III</vt:lpstr>
      <vt:lpstr>Vyplnění žádanky u výtěrů z ran</vt:lpstr>
      <vt:lpstr>Diagnostika infekcí ran</vt:lpstr>
      <vt:lpstr>Výtěr z rány (bez anaerobní kultivace): Možné diagnostické schéma</vt:lpstr>
      <vt:lpstr>Výtěr z rány – interpretace nálezu</vt:lpstr>
      <vt:lpstr>Léčba hnisavých infekcí</vt:lpstr>
      <vt:lpstr>Anaerobní infekce</vt:lpstr>
      <vt:lpstr>Anaerobní infekce</vt:lpstr>
      <vt:lpstr>Rozdělení anaerobů</vt:lpstr>
      <vt:lpstr>Anaeroby u zdravého člověka</vt:lpstr>
      <vt:lpstr>Lokalizace anaerobních infekcí</vt:lpstr>
      <vt:lpstr>Léčba anaerobních infekcí</vt:lpstr>
      <vt:lpstr>Odběry u anaerobních infekcí 1</vt:lpstr>
      <vt:lpstr>Odběry u anaerobních infekcí 2</vt:lpstr>
      <vt:lpstr>Diagnostika anaerobních infekcí</vt:lpstr>
      <vt:lpstr>Přelévání VL-bujonů parafinem</vt:lpstr>
      <vt:lpstr>Anaerobní box</vt:lpstr>
      <vt:lpstr>Anaerostat</vt:lpstr>
      <vt:lpstr>Anaerobní bakterie</vt:lpstr>
      <vt:lpstr>Aktinomycety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 antimikrobiální léčby</dc:title>
  <dc:creator>Zahradníčkovi</dc:creator>
  <cp:lastModifiedBy>FNuSA</cp:lastModifiedBy>
  <cp:revision>66</cp:revision>
  <dcterms:created xsi:type="dcterms:W3CDTF">2006-03-05T08:23:04Z</dcterms:created>
  <dcterms:modified xsi:type="dcterms:W3CDTF">2019-06-05T08:16:58Z</dcterms:modified>
</cp:coreProperties>
</file>