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72" r:id="rId11"/>
    <p:sldId id="271" r:id="rId12"/>
    <p:sldId id="266" r:id="rId13"/>
    <p:sldId id="273" r:id="rId14"/>
    <p:sldId id="274" r:id="rId15"/>
    <p:sldId id="267" r:id="rId16"/>
    <p:sldId id="269" r:id="rId17"/>
    <p:sldId id="268" r:id="rId18"/>
  </p:sldIdLst>
  <p:sldSz cx="12192000" cy="6858000"/>
  <p:notesSz cx="6858000" cy="9144000"/>
  <p:custDataLst>
    <p:tags r:id="rId1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ina Večeřová" userId="117bccb6-8dbe-44d7-86ef-17b469070c76" providerId="ADAL" clId="{87BAF6FE-0514-4680-9FE5-9EE159598401}"/>
    <pc:docChg chg="modSld sldOrd">
      <pc:chgData name="Jiřina Večeřová" userId="117bccb6-8dbe-44d7-86ef-17b469070c76" providerId="ADAL" clId="{87BAF6FE-0514-4680-9FE5-9EE159598401}" dt="2020-03-17T06:46:22.188" v="0"/>
      <pc:docMkLst>
        <pc:docMk/>
      </pc:docMkLst>
      <pc:sldChg chg="ord">
        <pc:chgData name="Jiřina Večeřová" userId="117bccb6-8dbe-44d7-86ef-17b469070c76" providerId="ADAL" clId="{87BAF6FE-0514-4680-9FE5-9EE159598401}" dt="2020-03-17T06:46:22.188" v="0"/>
        <pc:sldMkLst>
          <pc:docMk/>
          <pc:sldMk cId="527416739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05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4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02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31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6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9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2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5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8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48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8868-52F4-4287-AB33-65C48251EAEE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8F995-220A-48BD-9B55-9D6963C5D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75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CeoZl_LpY" TargetMode="External"/><Relationship Id="rId2" Type="http://schemas.openxmlformats.org/officeDocument/2006/relationships/hyperlink" Target="https://www.youtube.com/watch?v=RZH28baA5l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1638" y="5271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KOMUNITNÍ OŠETŘOVATELSKÁ PÉČE O ŽENU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7" y="2651453"/>
            <a:ext cx="8640793" cy="5024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98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https://www.youtube.com/watch?v=RZH28baA5l8</a:t>
            </a:r>
            <a:endParaRPr lang="cs-CZ" dirty="0"/>
          </a:p>
          <a:p>
            <a:r>
              <a:rPr lang="cs-CZ">
                <a:hlinkClick r:id="rId3"/>
              </a:rPr>
              <a:t>https://www.youtube.com/watch?v=CHCeoZl_LpY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47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976" y="1308040"/>
            <a:ext cx="11350926" cy="4351338"/>
          </a:xfrm>
        </p:spPr>
        <p:txBody>
          <a:bodyPr/>
          <a:lstStyle/>
          <a:p>
            <a:r>
              <a:rPr lang="cs-CZ" b="1" dirty="0"/>
              <a:t>Klimakterium a </a:t>
            </a:r>
            <a:r>
              <a:rPr lang="cs-CZ" b="1" dirty="0" err="1"/>
              <a:t>senium</a:t>
            </a:r>
            <a:r>
              <a:rPr lang="cs-CZ" b="1" dirty="0"/>
              <a:t>: </a:t>
            </a:r>
            <a:r>
              <a:rPr lang="cs-CZ" dirty="0"/>
              <a:t>většina doporučení pro úspěšné stárnutí se shoduje se zásadami zdravého životního stylu. Větší počet žen se dožívá vyššího věku, proto se tomuto období věnuje větší pozornost. V boji proti nádorovým onemocněním , které se v klimakteriu často vyskytují je důležitá prevence. Zahrnuje gynekologické                                                                                   vyšetření 1-2 krát ročně </a:t>
            </a:r>
            <a:r>
              <a:rPr lang="cs-CZ" dirty="0" err="1"/>
              <a:t>prebioptické</a:t>
            </a:r>
            <a:r>
              <a:rPr lang="cs-CZ" dirty="0"/>
              <a:t>                                                                                                              metody- kolposkopie a cytologie.                                                                                                            Od pacientek se očekává spolupráce                                                                            navazující na edukaci o                                                                                                              důležitosti vyšetření.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1CF"/>
              </a:clrFrom>
              <a:clrTo>
                <a:srgbClr val="FEF1C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6978770" y="3047822"/>
            <a:ext cx="4866736" cy="38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6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prevence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02589"/>
            <a:ext cx="11074879" cy="5236234"/>
          </a:xfrm>
        </p:spPr>
        <p:txBody>
          <a:bodyPr>
            <a:normAutofit/>
          </a:bodyPr>
          <a:lstStyle/>
          <a:p>
            <a:r>
              <a:rPr lang="cs-CZ" dirty="0" err="1"/>
              <a:t>screening</a:t>
            </a:r>
            <a:r>
              <a:rPr lang="cs-CZ" dirty="0"/>
              <a:t>, dispenzarizace a léčba již vniklých onemocnění</a:t>
            </a:r>
          </a:p>
          <a:p>
            <a:r>
              <a:rPr lang="cs-CZ" b="1" dirty="0"/>
              <a:t>úloha komunitní sestry spočívá v edukaci </a:t>
            </a:r>
            <a:r>
              <a:rPr lang="cs-CZ" dirty="0"/>
              <a:t>( zaměřena na samovyšetření prsu),doporučení na mamografické vyšetřeni a onkologickou cytologii. Preventivní onkologické prohlídky se organizuj u žen nad 20 let. Velký význam má vyhledáváni prekanceróz metodami – kolposkopie, cytologie, diagnostická kyretáž, laparoskopie, vaginální sonografie</a:t>
            </a:r>
          </a:p>
        </p:txBody>
      </p:sp>
    </p:spTree>
    <p:extLst>
      <p:ext uri="{BB962C8B-B14F-4D97-AF65-F5344CB8AC3E}">
        <p14:creationId xmlns:p14="http://schemas.microsoft.com/office/powerpoint/2010/main" val="60643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189" y="71827"/>
            <a:ext cx="10515600" cy="1325563"/>
          </a:xfrm>
        </p:spPr>
        <p:txBody>
          <a:bodyPr/>
          <a:lstStyle/>
          <a:p>
            <a:r>
              <a:rPr lang="cs-CZ" dirty="0"/>
              <a:t>Sekundární prevence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96" y="1233577"/>
            <a:ext cx="10767204" cy="4808449"/>
          </a:xfrm>
        </p:spPr>
        <p:txBody>
          <a:bodyPr/>
          <a:lstStyle/>
          <a:p>
            <a:r>
              <a:rPr lang="cs-CZ" b="1" dirty="0"/>
              <a:t>Léčba infertility- </a:t>
            </a:r>
            <a:r>
              <a:rPr lang="cs-CZ" dirty="0"/>
              <a:t>doporučena specialistou. Komunitní sestra vyhledává případy a dohlíží na dodržování doporučení, podporuje pacientku a poukazuje na alternativní metody řešení problému, </a:t>
            </a:r>
            <a:r>
              <a:rPr lang="cs-CZ" dirty="0" err="1"/>
              <a:t>edukuje</a:t>
            </a:r>
            <a:r>
              <a:rPr lang="cs-CZ" dirty="0"/>
              <a:t> a podporuje v oblasti plánovaného rodičovství související s antikoncepcí vhodnou pro konkrétní pár. Cílova skupina je tvořena mladistvými matkami a dívkami po </a:t>
            </a:r>
            <a:r>
              <a:rPr lang="cs-CZ" dirty="0" err="1"/>
              <a:t>interupci</a:t>
            </a:r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701" y="3429000"/>
            <a:ext cx="8606993" cy="34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0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5940"/>
            <a:ext cx="10515600" cy="5202178"/>
          </a:xfrm>
        </p:spPr>
        <p:txBody>
          <a:bodyPr/>
          <a:lstStyle/>
          <a:p>
            <a:r>
              <a:rPr lang="cs-CZ" dirty="0"/>
              <a:t>V klimakteriu je sekundární prevence zaměřena na </a:t>
            </a:r>
          </a:p>
          <a:p>
            <a:pPr lvl="1"/>
            <a:r>
              <a:rPr lang="cs-CZ" dirty="0"/>
              <a:t>rakovinu prsu, pohlavních orgánů a tlustého střeva</a:t>
            </a:r>
          </a:p>
          <a:p>
            <a:pPr lvl="1"/>
            <a:r>
              <a:rPr lang="cs-CZ" dirty="0"/>
              <a:t>vznik osteoporózy</a:t>
            </a:r>
          </a:p>
          <a:p>
            <a:pPr lvl="1"/>
            <a:r>
              <a:rPr lang="cs-CZ" dirty="0"/>
              <a:t>riziko obezity</a:t>
            </a:r>
          </a:p>
          <a:p>
            <a:r>
              <a:rPr lang="cs-CZ" dirty="0"/>
              <a:t>Sekundární prevence se také zaobírá i sexuálním násilím a problémy s ním spojenými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96" y="3575874"/>
            <a:ext cx="5570777" cy="324206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2E8738D-7A51-430C-A5B9-5ED010F2643F}"/>
              </a:ext>
            </a:extLst>
          </p:cNvPr>
          <p:cNvSpPr/>
          <p:nvPr/>
        </p:nvSpPr>
        <p:spPr>
          <a:xfrm>
            <a:off x="931653" y="222400"/>
            <a:ext cx="622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>
                <a:latin typeface="+mj-lt"/>
              </a:rPr>
              <a:t>Sekundární prevence </a:t>
            </a:r>
          </a:p>
        </p:txBody>
      </p:sp>
    </p:spTree>
    <p:extLst>
      <p:ext uri="{BB962C8B-B14F-4D97-AF65-F5344CB8AC3E}">
        <p14:creationId xmlns:p14="http://schemas.microsoft.com/office/powerpoint/2010/main" val="297639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Terciární prevence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a zabránění obnovení problému </a:t>
            </a:r>
          </a:p>
          <a:p>
            <a:r>
              <a:rPr lang="cs-CZ" dirty="0"/>
              <a:t>velmi důležitá při nechtěném těhotenství, sexuálním zneužívání a pohlavně přenosných chorobách </a:t>
            </a:r>
          </a:p>
          <a:p>
            <a:r>
              <a:rPr lang="cs-CZ" dirty="0"/>
              <a:t>zahrnuje efektivní užívání antikoncepce, v případe sexuálního násilí sestra doporučí vhodné instituce následné péče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81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HANZLÍKOVÁ, A. a kol. </a:t>
            </a:r>
            <a:r>
              <a:rPr lang="cs-CZ" i="1" dirty="0"/>
              <a:t>Komunitní ošetřovatelství</a:t>
            </a:r>
            <a:r>
              <a:rPr lang="cs-CZ" dirty="0"/>
              <a:t>. 1. vyd. Martin: </a:t>
            </a:r>
            <a:r>
              <a:rPr lang="cs-CZ" dirty="0" err="1"/>
              <a:t>Osveta</a:t>
            </a:r>
            <a:r>
              <a:rPr lang="cs-CZ" dirty="0"/>
              <a:t>, 2006. ISBN 9788080632571.</a:t>
            </a:r>
          </a:p>
        </p:txBody>
      </p:sp>
    </p:spTree>
    <p:extLst>
      <p:ext uri="{BB962C8B-B14F-4D97-AF65-F5344CB8AC3E}">
        <p14:creationId xmlns:p14="http://schemas.microsoft.com/office/powerpoint/2010/main" val="52741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6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196" y="6368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ASPEKTY ZDRAVOTNÍ PÉČE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Faktory ovlivňující péči o ženu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2025623"/>
            <a:ext cx="10749770" cy="4195481"/>
          </a:xfrm>
        </p:spPr>
        <p:txBody>
          <a:bodyPr>
            <a:normAutofit/>
          </a:bodyPr>
          <a:lstStyle/>
          <a:p>
            <a:pPr lvl="0"/>
            <a:r>
              <a:rPr lang="cs-CZ" sz="2400" b="1" dirty="0"/>
              <a:t>Častější využívání systému zdravotní péče </a:t>
            </a:r>
            <a:r>
              <a:rPr lang="cs-CZ" sz="2400" dirty="0"/>
              <a:t>(nemoci související s graviditou, delší střední délka života, oběti násilí)</a:t>
            </a:r>
          </a:p>
          <a:p>
            <a:pPr lvl="0"/>
            <a:r>
              <a:rPr lang="cs-CZ" sz="2400" b="1" dirty="0"/>
              <a:t>Ekonomicky slabší </a:t>
            </a:r>
            <a:r>
              <a:rPr lang="cs-CZ" sz="2400" dirty="0"/>
              <a:t>(nižší mzda, matky samoživitelky, náročnost hledání zaměstnání s malými dětmi)</a:t>
            </a:r>
          </a:p>
          <a:p>
            <a:pPr lvl="0"/>
            <a:r>
              <a:rPr lang="cs-CZ" sz="2400" b="1" dirty="0"/>
              <a:t>Postoj žen ve společnosti </a:t>
            </a:r>
            <a:r>
              <a:rPr lang="cs-CZ" sz="2400" dirty="0"/>
              <a:t>(předsudky ze sociálních, kulturních, náboženských tradic, „nástroj“ pro reprodukci)</a:t>
            </a:r>
          </a:p>
          <a:p>
            <a:pPr lvl="0"/>
            <a:r>
              <a:rPr lang="cs-CZ" sz="2400" b="1" dirty="0"/>
              <a:t>Fyziologické mechanismy se v medicíně posuzují převážně z mužského pohledu </a:t>
            </a:r>
            <a:r>
              <a:rPr lang="cs-CZ" sz="2400" dirty="0"/>
              <a:t>(pohled jako na lékařské diagnózy, např. gravidita, menopauza, porod jako chirurgická záležitost, chybí holistický přístup)</a:t>
            </a:r>
          </a:p>
        </p:txBody>
      </p:sp>
    </p:spTree>
    <p:extLst>
      <p:ext uri="{BB962C8B-B14F-4D97-AF65-F5344CB8AC3E}">
        <p14:creationId xmlns:p14="http://schemas.microsoft.com/office/powerpoint/2010/main" val="149373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MODEL PREVENCE PÉČE O ŽENU </a:t>
            </a:r>
            <a:br>
              <a:rPr lang="cs-CZ" b="1" dirty="0"/>
            </a:br>
            <a:r>
              <a:rPr lang="cs-CZ" dirty="0"/>
              <a:t>(ošetřovatelský proces)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Posuzování faktorů</a:t>
            </a:r>
          </a:p>
          <a:p>
            <a:pPr lvl="0"/>
            <a:r>
              <a:rPr lang="cs-CZ" sz="2800" dirty="0"/>
              <a:t>Ošetřovatelská diagnóza</a:t>
            </a:r>
          </a:p>
          <a:p>
            <a:pPr lvl="0"/>
            <a:r>
              <a:rPr lang="cs-CZ" sz="2800" dirty="0"/>
              <a:t>Plánování úrovně prevence (primární, sekundární, terciální)</a:t>
            </a:r>
          </a:p>
          <a:p>
            <a:pPr lvl="0"/>
            <a:r>
              <a:rPr lang="cs-CZ" sz="2800" dirty="0"/>
              <a:t>Realizace</a:t>
            </a:r>
          </a:p>
          <a:p>
            <a:pPr lvl="0"/>
            <a:r>
              <a:rPr lang="cs-CZ" sz="2800" dirty="0"/>
              <a:t>Vyhodnocení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Posuzování (základní 4 faktory)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322" y="1362974"/>
            <a:ext cx="10964560" cy="5322498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Biologické</a:t>
            </a:r>
            <a:r>
              <a:rPr lang="cs-CZ" dirty="0"/>
              <a:t> (geneticky podmíněné onemocnění v rodině, dospívání - </a:t>
            </a:r>
            <a:r>
              <a:rPr lang="cs-CZ" dirty="0" err="1"/>
              <a:t>menarché</a:t>
            </a:r>
            <a:r>
              <a:rPr lang="cs-CZ" dirty="0"/>
              <a:t>, zralost – gravidita, infertilita, gynekologická onemocnění, sexuálně přenosné choroby, stárnutí – menopauza)</a:t>
            </a:r>
          </a:p>
          <a:p>
            <a:pPr lvl="0"/>
            <a:r>
              <a:rPr lang="cs-CZ" b="1" dirty="0"/>
              <a:t>Prostředí </a:t>
            </a:r>
            <a:r>
              <a:rPr lang="cs-CZ" dirty="0"/>
              <a:t>(pracoviště nebo domácnost, fyzikální – teplé, vlhké prostředí, chemikálie, záření, infekční, hlučné prostředí, sedavý způsob života, psychologické a sociální – vnímání sexuality, hodnotový systém, sklony k násilí a závislostem, schopnost vypořádat se s problémy)</a:t>
            </a:r>
          </a:p>
          <a:p>
            <a:pPr lvl="0"/>
            <a:r>
              <a:rPr lang="cs-CZ" b="1" dirty="0"/>
              <a:t>Životní styl </a:t>
            </a:r>
            <a:r>
              <a:rPr lang="cs-CZ" dirty="0"/>
              <a:t>(kouření, alkohol, stravovací návyky, odpočinek, pohybová aktivita, sexuální život, antikoncepce, plánované rodičovství, </a:t>
            </a:r>
            <a:r>
              <a:rPr lang="cs-CZ" dirty="0" err="1"/>
              <a:t>compliance</a:t>
            </a:r>
            <a:r>
              <a:rPr lang="cs-CZ" dirty="0"/>
              <a:t>)</a:t>
            </a:r>
          </a:p>
          <a:p>
            <a:pPr lvl="0"/>
            <a:r>
              <a:rPr lang="cs-CZ" b="1" dirty="0"/>
              <a:t>Zdravotnický systém péče </a:t>
            </a:r>
            <a:r>
              <a:rPr lang="cs-CZ" dirty="0"/>
              <a:t>(poskytování prevence je ovlivněno zájmem zdravotnických pracovníků, financováním preventivních programů, marketing zdravotnických služeb, ekonomickou situací ženy, </a:t>
            </a:r>
          </a:p>
        </p:txBody>
      </p:sp>
    </p:spTree>
    <p:extLst>
      <p:ext uri="{BB962C8B-B14F-4D97-AF65-F5344CB8AC3E}">
        <p14:creationId xmlns:p14="http://schemas.microsoft.com/office/powerpoint/2010/main" val="304463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Ošetřovatelská diagnóza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dirty="0"/>
              <a:t>Stanoví se na základě posouzení</a:t>
            </a:r>
          </a:p>
          <a:p>
            <a:pPr lvl="1"/>
            <a:r>
              <a:rPr lang="cs-CZ" dirty="0"/>
              <a:t>Zdravotní stav</a:t>
            </a:r>
          </a:p>
          <a:p>
            <a:pPr lvl="1"/>
            <a:r>
              <a:rPr lang="cs-CZ" dirty="0"/>
              <a:t>Existující/potenciální zdravotní problémy</a:t>
            </a:r>
          </a:p>
          <a:p>
            <a:pPr lvl="1"/>
            <a:r>
              <a:rPr lang="cs-CZ" dirty="0"/>
              <a:t>Faktory ovlivňující zdravotní stav</a:t>
            </a:r>
          </a:p>
          <a:p>
            <a:pPr lvl="1"/>
            <a:r>
              <a:rPr lang="cs-CZ" dirty="0"/>
              <a:t>Zdravotní problémy ženy jako jedince</a:t>
            </a:r>
          </a:p>
          <a:p>
            <a:pPr lvl="1"/>
            <a:r>
              <a:rPr lang="cs-CZ" dirty="0"/>
              <a:t>Celková úroveň zdravotních potřeb skupiny žen</a:t>
            </a:r>
          </a:p>
          <a:p>
            <a:pPr lvl="0"/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97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Plánování a realizace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Mít na paměti specifické potřeby žen</a:t>
            </a:r>
          </a:p>
          <a:p>
            <a:r>
              <a:rPr lang="cs-CZ" dirty="0"/>
              <a:t>Podporovat v rozhodování o vlastní péči</a:t>
            </a:r>
          </a:p>
          <a:p>
            <a:r>
              <a:rPr lang="cs-CZ" dirty="0"/>
              <a:t>Respektovat specifické okolnosti</a:t>
            </a:r>
          </a:p>
          <a:p>
            <a:r>
              <a:rPr lang="cs-CZ" dirty="0"/>
              <a:t>Zahrnout financování služeb</a:t>
            </a:r>
          </a:p>
          <a:p>
            <a:r>
              <a:rPr lang="cs-CZ" dirty="0"/>
              <a:t>Vypracování intervenčních opatření primární, sekundární a terciární prevence</a:t>
            </a:r>
          </a:p>
          <a:p>
            <a:pPr lvl="0"/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4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Primární prevence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418" y="944863"/>
            <a:ext cx="10402019" cy="5141793"/>
          </a:xfrm>
        </p:spPr>
        <p:txBody>
          <a:bodyPr>
            <a:normAutofit/>
          </a:bodyPr>
          <a:lstStyle/>
          <a:p>
            <a:r>
              <a:rPr lang="cs-CZ" dirty="0"/>
              <a:t>identifikace rizikových faktorů, edukace a rozvinutí náležitých zručností. (prováděno na základe fyziologických období ženy)</a:t>
            </a:r>
          </a:p>
          <a:p>
            <a:r>
              <a:rPr lang="cs-CZ" b="1" dirty="0"/>
              <a:t>Adolescence: </a:t>
            </a:r>
            <a:r>
              <a:rPr lang="cs-CZ" dirty="0"/>
              <a:t>zdravotně výchovné přednášky o první menstruaci, s navazující sexuální výchovou. Je nutný citlivý přístup k jednotlivci s důrazem na podporu a pochopení od komunitní sestry a rodiny. Je důležitá edukace v oblasti plánovaného rodičovství a pohlavně přenosných onemocnění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38" y="3524544"/>
            <a:ext cx="4684143" cy="31246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15065" y="4806563"/>
            <a:ext cx="284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Jízda na hormonální vlně</a:t>
            </a:r>
          </a:p>
        </p:txBody>
      </p:sp>
      <p:sp>
        <p:nvSpPr>
          <p:cNvPr id="6" name="TextovéPole 5"/>
          <p:cNvSpPr txBox="1"/>
          <p:nvPr/>
        </p:nvSpPr>
        <p:spPr>
          <a:xfrm rot="235738">
            <a:off x="2209800" y="3987658"/>
            <a:ext cx="405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Bodoni MT" panose="02070603080606020203" pitchFamily="18" charset="0"/>
              </a:rPr>
              <a:t>A je tu první menstruace</a:t>
            </a:r>
          </a:p>
        </p:txBody>
      </p:sp>
      <p:sp>
        <p:nvSpPr>
          <p:cNvPr id="7" name="TextovéPole 6"/>
          <p:cNvSpPr txBox="1"/>
          <p:nvPr/>
        </p:nvSpPr>
        <p:spPr>
          <a:xfrm rot="21411770">
            <a:off x="2803585" y="5372653"/>
            <a:ext cx="268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  <a:latin typeface="Engravers MT" panose="02090707080505020304" pitchFamily="18" charset="0"/>
              </a:rPr>
              <a:t>Biologie protivných holek</a:t>
            </a:r>
          </a:p>
        </p:txBody>
      </p:sp>
      <p:sp>
        <p:nvSpPr>
          <p:cNvPr id="8" name="TextovéPole 7"/>
          <p:cNvSpPr txBox="1"/>
          <p:nvPr/>
        </p:nvSpPr>
        <p:spPr>
          <a:xfrm rot="18576436">
            <a:off x="270294" y="4416023"/>
            <a:ext cx="264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  <a:latin typeface="Harrington" panose="04040505050A02020702" pitchFamily="82" charset="0"/>
              </a:rPr>
              <a:t>Ženskost je třeba si chránit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4351" y="6107920"/>
            <a:ext cx="336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  <a:latin typeface="Broadway" panose="04040905080B02020502" pitchFamily="82" charset="0"/>
              </a:rPr>
              <a:t>Vztah otce a dcery</a:t>
            </a:r>
          </a:p>
        </p:txBody>
      </p:sp>
    </p:spTree>
    <p:extLst>
      <p:ext uri="{BB962C8B-B14F-4D97-AF65-F5344CB8AC3E}">
        <p14:creationId xmlns:p14="http://schemas.microsoft.com/office/powerpoint/2010/main" val="340236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Reprodukční období: </a:t>
            </a:r>
            <a:r>
              <a:rPr lang="cs-CZ" dirty="0"/>
              <a:t>období fertility, žena plní své biologické poslání. Nejčastější zdravotní problémy jsou spojeny se záněty. Mezi rizikové faktory zařazujeme nedostatečnou hygienu, početné nachlazení, promiskuita, </a:t>
            </a:r>
            <a:r>
              <a:rPr lang="cs-CZ" dirty="0" err="1"/>
              <a:t>interupce</a:t>
            </a:r>
            <a:r>
              <a:rPr lang="cs-CZ" dirty="0"/>
              <a:t> nebo dlouhodobé používáni nitroděložního tělíska.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223" y="4335390"/>
            <a:ext cx="3276690" cy="21820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9" y="4978520"/>
            <a:ext cx="3341297" cy="18794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457" y="3449318"/>
            <a:ext cx="4718649" cy="34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7487"/>
            <a:ext cx="10515600" cy="1325563"/>
          </a:xfrm>
        </p:spPr>
        <p:txBody>
          <a:bodyPr/>
          <a:lstStyle/>
          <a:p>
            <a:r>
              <a:rPr lang="cs-CZ" dirty="0"/>
              <a:t>Primární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Gravidita: </a:t>
            </a:r>
            <a:r>
              <a:rPr lang="cs-CZ" dirty="0"/>
              <a:t>období kdy žena vyžaduje zvláštní zdravotní péči, v tele matky se vyvíjí další organizmus. Prenatální a postnatální péči zabezpečují porodníci, lůžkové sestry, komunitní sestry a porodní asistentky. Porodní asistentky navštíví těhotnou dle potřeby, nejméně 2-3 krát po dobu gravidity. Sestra se zaměřuje na péči o nedělku a dítě.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672" y="3785633"/>
            <a:ext cx="5128313" cy="28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KOMUNITNÍ OŠETŘOVATELSKÁ PÉČE O ŽENU[201903051616536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840</Words>
  <Application>Microsoft Office PowerPoint</Application>
  <PresentationFormat>Širokoúhlá obrazovka</PresentationFormat>
  <Paragraphs>64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Bodoni MT</vt:lpstr>
      <vt:lpstr>Broadway</vt:lpstr>
      <vt:lpstr>Calibri</vt:lpstr>
      <vt:lpstr>Calibri Light</vt:lpstr>
      <vt:lpstr>Engravers MT</vt:lpstr>
      <vt:lpstr>Harrington</vt:lpstr>
      <vt:lpstr>Impact</vt:lpstr>
      <vt:lpstr>Motiv Office</vt:lpstr>
      <vt:lpstr>KOMUNITNÍ OŠETŘOVATELSKÁ PÉČE O ŽENU</vt:lpstr>
      <vt:lpstr>ASPEKTY ZDRAVOTNÍ PÉČE  Faktory ovlivňující péči o ženu </vt:lpstr>
      <vt:lpstr>MODEL PREVENCE PÉČE O ŽENU  (ošetřovatelský proces) </vt:lpstr>
      <vt:lpstr>Posuzování (základní 4 faktory) </vt:lpstr>
      <vt:lpstr>Ošetřovatelská diagnóza</vt:lpstr>
      <vt:lpstr>Plánování a realizace </vt:lpstr>
      <vt:lpstr>Primární prevence </vt:lpstr>
      <vt:lpstr>Primární prevence</vt:lpstr>
      <vt:lpstr>Primární prevence</vt:lpstr>
      <vt:lpstr>Prezentace aplikace PowerPoint</vt:lpstr>
      <vt:lpstr>Primární prevence</vt:lpstr>
      <vt:lpstr>Sekundární prevence  </vt:lpstr>
      <vt:lpstr>Sekundární prevence </vt:lpstr>
      <vt:lpstr>Prezentace aplikace PowerPoint</vt:lpstr>
      <vt:lpstr>Terciární prevence  </vt:lpstr>
      <vt:lpstr>Zdroje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Jiřina Večeřová</dc:creator>
  <cp:lastModifiedBy>Jiřina Večeřová</cp:lastModifiedBy>
  <cp:revision>12</cp:revision>
  <dcterms:created xsi:type="dcterms:W3CDTF">2019-03-05T12:30:16Z</dcterms:created>
  <dcterms:modified xsi:type="dcterms:W3CDTF">2020-03-17T07:01:29Z</dcterms:modified>
</cp:coreProperties>
</file>