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6"/>
  </p:handoutMasterIdLst>
  <p:sldIdLst>
    <p:sldId id="257" r:id="rId2"/>
    <p:sldId id="455" r:id="rId3"/>
    <p:sldId id="456" r:id="rId4"/>
    <p:sldId id="457" r:id="rId5"/>
    <p:sldId id="458" r:id="rId6"/>
    <p:sldId id="287" r:id="rId7"/>
    <p:sldId id="491" r:id="rId8"/>
    <p:sldId id="288" r:id="rId9"/>
    <p:sldId id="289" r:id="rId10"/>
    <p:sldId id="290" r:id="rId11"/>
    <p:sldId id="273" r:id="rId12"/>
    <p:sldId id="274" r:id="rId13"/>
    <p:sldId id="497" r:id="rId14"/>
    <p:sldId id="275" r:id="rId15"/>
    <p:sldId id="276" r:id="rId16"/>
    <p:sldId id="278" r:id="rId17"/>
    <p:sldId id="279" r:id="rId18"/>
    <p:sldId id="280" r:id="rId19"/>
    <p:sldId id="281" r:id="rId20"/>
    <p:sldId id="282" r:id="rId21"/>
    <p:sldId id="498" r:id="rId22"/>
    <p:sldId id="283" r:id="rId23"/>
    <p:sldId id="284" r:id="rId24"/>
    <p:sldId id="285" r:id="rId25"/>
    <p:sldId id="499" r:id="rId26"/>
    <p:sldId id="500" r:id="rId27"/>
    <p:sldId id="256" r:id="rId28"/>
    <p:sldId id="492" r:id="rId29"/>
    <p:sldId id="493" r:id="rId30"/>
    <p:sldId id="292" r:id="rId31"/>
    <p:sldId id="321" r:id="rId32"/>
    <p:sldId id="494" r:id="rId33"/>
    <p:sldId id="322" r:id="rId34"/>
    <p:sldId id="495" r:id="rId35"/>
    <p:sldId id="258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93" r:id="rId44"/>
    <p:sldId id="296" r:id="rId45"/>
    <p:sldId id="297" r:id="rId46"/>
    <p:sldId id="302" r:id="rId47"/>
    <p:sldId id="306" r:id="rId48"/>
    <p:sldId id="309" r:id="rId49"/>
    <p:sldId id="310" r:id="rId50"/>
    <p:sldId id="311" r:id="rId51"/>
    <p:sldId id="312" r:id="rId52"/>
    <p:sldId id="325" r:id="rId53"/>
    <p:sldId id="330" r:id="rId54"/>
    <p:sldId id="496" r:id="rId55"/>
    <p:sldId id="300" r:id="rId56"/>
    <p:sldId id="327" r:id="rId57"/>
    <p:sldId id="328" r:id="rId58"/>
    <p:sldId id="329" r:id="rId59"/>
    <p:sldId id="313" r:id="rId60"/>
    <p:sldId id="314" r:id="rId61"/>
    <p:sldId id="315" r:id="rId62"/>
    <p:sldId id="336" r:id="rId63"/>
    <p:sldId id="351" r:id="rId64"/>
    <p:sldId id="332" r:id="rId65"/>
    <p:sldId id="352" r:id="rId66"/>
    <p:sldId id="333" r:id="rId67"/>
    <p:sldId id="334" r:id="rId68"/>
    <p:sldId id="331" r:id="rId69"/>
    <p:sldId id="294" r:id="rId70"/>
    <p:sldId id="337" r:id="rId71"/>
    <p:sldId id="338" r:id="rId72"/>
    <p:sldId id="324" r:id="rId73"/>
    <p:sldId id="303" r:id="rId74"/>
    <p:sldId id="350" r:id="rId75"/>
    <p:sldId id="347" r:id="rId76"/>
    <p:sldId id="301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53" r:id="rId85"/>
  </p:sldIdLst>
  <p:sldSz cx="12192000" cy="6858000"/>
  <p:notesSz cx="6669088" cy="9926638"/>
  <p:custDataLst>
    <p:tags r:id="rId87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FD14B-7750-45BD-A10B-18AE002CD01E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889938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28630"/>
            <a:ext cx="2889938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17D5E-6156-4A78-9DE8-1FCA1C03D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92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66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9338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22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141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95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840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6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21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382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50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37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25877-9FF4-49CF-9CBF-2EF9DE364D59}" type="datetimeFigureOut">
              <a:rPr lang="cs-CZ" smtClean="0"/>
              <a:t>03.03.2020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5003A-0511-49C8-8D06-C1D211A5CA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32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ivysilani/1185258379-cesty-viry/307298380070006-manzelstvi-v-promenach-doby/titulky" TargetMode="External"/><Relationship Id="rId2" Type="http://schemas.openxmlformats.org/officeDocument/2006/relationships/hyperlink" Target="http://www.ceskatelevize.cz/ivysilani/10091190217-tykadlo/21254311415-manzelstvi%20-a-rodin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skatelevize.cz/ivysilani/10121061347-q/212562210900015/obsah/205030-stejnopohlavni-rodicovstvi-v-norsku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prozeny.blesk.cz/clanek/pro-zeny-zdravi-zdravi/508075/video-duslednejsi-prevence-u-senioru-muze-vest-k-zachrane-zivotu-i-financnim-usporam.htm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9X4Jga8DYM" TargetMode="External"/><Relationship Id="rId2" Type="http://schemas.openxmlformats.org/officeDocument/2006/relationships/hyperlink" Target="https://youtu.be/LBLPrWOMb0o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3Bk9QqH4b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Komunitní péče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3. 3. 2020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228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Skupiny: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839787" y="1278732"/>
            <a:ext cx="5157787" cy="82391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VÝHODY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89318" y="2505075"/>
            <a:ext cx="5382882" cy="3684588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anose="05000000000000000000" pitchFamily="2" charset="2"/>
              <a:buChar char=""/>
            </a:pPr>
            <a:r>
              <a:rPr lang="cs-CZ" sz="2400" dirty="0"/>
              <a:t>zdroj podpůrné síly 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"/>
            </a:pPr>
            <a:r>
              <a:rPr lang="cs-CZ" sz="2400" dirty="0"/>
              <a:t>podpora při sociální změně 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"/>
            </a:pPr>
            <a:r>
              <a:rPr lang="cs-CZ" sz="2400" dirty="0"/>
              <a:t>možnost výměny informací, zkušeností 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"/>
            </a:pPr>
            <a:r>
              <a:rPr lang="cs-CZ" sz="2400" dirty="0"/>
              <a:t>motivace 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"/>
            </a:pPr>
            <a:r>
              <a:rPr lang="cs-CZ" sz="2400" dirty="0"/>
              <a:t>zážitek, že někdo pomohl 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"/>
            </a:pPr>
            <a:r>
              <a:rPr lang="cs-CZ" sz="2400" dirty="0"/>
              <a:t>vědomí vlastní prospěšnosti 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86910" y="1273970"/>
            <a:ext cx="5183188" cy="823912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NEVÝHODY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26678" y="2505075"/>
            <a:ext cx="5503653" cy="368458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"/>
            </a:pPr>
            <a:r>
              <a:rPr lang="cs-CZ" sz="2400" dirty="0"/>
              <a:t>útlak těch, kteří mají nízké sebevědomí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"/>
            </a:pPr>
            <a:r>
              <a:rPr lang="cs-CZ" sz="2400" dirty="0"/>
              <a:t>manipulace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"/>
            </a:pPr>
            <a:r>
              <a:rPr lang="cs-CZ" sz="2400" dirty="0"/>
              <a:t>obava se projevit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7183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/>
              <a:t>Komunitní  práce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6473" y="517236"/>
            <a:ext cx="10753436" cy="61883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400" b="1" dirty="0">
                <a:solidFill>
                  <a:schemeClr val="accent1"/>
                </a:solidFill>
              </a:rPr>
              <a:t>Metoda</a:t>
            </a:r>
            <a:r>
              <a:rPr lang="cs-CZ" sz="2400" dirty="0">
                <a:solidFill>
                  <a:schemeClr val="accent1"/>
                </a:solidFill>
              </a:rPr>
              <a:t>,</a:t>
            </a:r>
            <a:r>
              <a:rPr lang="cs-CZ" sz="2400" dirty="0"/>
              <a:t> ve které jsou jednotlivci, skupiny a organizace zapojeny do plánované činnosti s cílem ovlivnit společné problémy.</a:t>
            </a:r>
          </a:p>
          <a:p>
            <a:pPr marL="0" indent="0">
              <a:buNone/>
            </a:pPr>
            <a:r>
              <a:rPr lang="cs-CZ" sz="2400" dirty="0"/>
              <a:t>Napomáhá rozvoji společenských institucí.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accent4"/>
                </a:solidFill>
              </a:rPr>
              <a:t> Zahrnuje dva  procesy</a:t>
            </a:r>
          </a:p>
          <a:p>
            <a:pPr lvl="1"/>
            <a:r>
              <a:rPr lang="cs-CZ" i="1" dirty="0">
                <a:solidFill>
                  <a:schemeClr val="accent1"/>
                </a:solidFill>
              </a:rPr>
              <a:t>plánování -</a:t>
            </a:r>
            <a:r>
              <a:rPr lang="cs-CZ" i="1" dirty="0"/>
              <a:t> </a:t>
            </a:r>
            <a:r>
              <a:rPr lang="cs-CZ" dirty="0"/>
              <a:t>vymezení problémových oblastí, diagnostikování případů a zformulování řešení,</a:t>
            </a:r>
          </a:p>
          <a:p>
            <a:pPr lvl="1"/>
            <a:r>
              <a:rPr lang="cs-CZ" i="1" dirty="0">
                <a:solidFill>
                  <a:schemeClr val="accent1"/>
                </a:solidFill>
              </a:rPr>
              <a:t>organizace </a:t>
            </a:r>
            <a:r>
              <a:rPr lang="cs-CZ" dirty="0"/>
              <a:t>– stanovení  strategií pro ovlivnění činnosti. </a:t>
            </a:r>
          </a:p>
          <a:p>
            <a:pPr marL="0" indent="0">
              <a:buNone/>
            </a:pPr>
            <a:r>
              <a:rPr lang="cs-CZ" sz="2400" dirty="0"/>
              <a:t>Úsilí  na podporu kolektivní aktivity lidí  (potřebu). </a:t>
            </a:r>
          </a:p>
          <a:p>
            <a:pPr marL="0" indent="0">
              <a:buNone/>
            </a:pPr>
            <a:r>
              <a:rPr lang="cs-CZ" sz="2400" dirty="0"/>
              <a:t>Pomoc  lidem, aby společným úsilím zlepšili svoji vlastní komunitu. </a:t>
            </a:r>
          </a:p>
          <a:p>
            <a:pPr marL="0" indent="0">
              <a:buNone/>
            </a:pPr>
            <a:r>
              <a:rPr lang="cs-CZ" sz="2400" b="1" dirty="0">
                <a:solidFill>
                  <a:schemeClr val="accent1"/>
                </a:solidFill>
              </a:rPr>
              <a:t>Metoda</a:t>
            </a:r>
            <a:r>
              <a:rPr lang="cs-CZ" sz="2400" dirty="0">
                <a:solidFill>
                  <a:schemeClr val="accent1"/>
                </a:solidFill>
              </a:rPr>
              <a:t> </a:t>
            </a:r>
            <a:r>
              <a:rPr lang="cs-CZ" sz="2400" dirty="0"/>
              <a:t>řešení sociální podpory společenství – komunit, v místech, kde lidé žijí a kde problémy vznikají. </a:t>
            </a:r>
          </a:p>
          <a:p>
            <a:pPr marL="0" indent="0">
              <a:buNone/>
            </a:pPr>
            <a:r>
              <a:rPr lang="cs-CZ" sz="2400" b="1" dirty="0">
                <a:solidFill>
                  <a:schemeClr val="accent1"/>
                </a:solidFill>
              </a:rPr>
              <a:t>Metoda</a:t>
            </a:r>
            <a:r>
              <a:rPr lang="cs-CZ" sz="2400" dirty="0">
                <a:solidFill>
                  <a:schemeClr val="accent1"/>
                </a:solidFill>
              </a:rPr>
              <a:t> </a:t>
            </a:r>
            <a:r>
              <a:rPr lang="cs-CZ" sz="2400" dirty="0"/>
              <a:t>směřující  - komunita má více sil a možností než jedinec. </a:t>
            </a:r>
          </a:p>
          <a:p>
            <a:pPr marL="0" indent="0">
              <a:buNone/>
            </a:pPr>
            <a:r>
              <a:rPr lang="cs-CZ" sz="2400" dirty="0"/>
              <a:t>Cílem je podpořit vlastní aktivitu lidí, navodit prostředí, ve které spolu mohou  účinněji než dosud komunikovat o určitém problematickém tématu. </a:t>
            </a:r>
          </a:p>
          <a:p>
            <a:pPr marL="0" indent="0">
              <a:buNone/>
            </a:pPr>
            <a:r>
              <a:rPr lang="cs-CZ" sz="2400" dirty="0"/>
              <a:t>Téma musí být  lidem společné. </a:t>
            </a:r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2579046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880" y="175344"/>
            <a:ext cx="10515600" cy="62691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Historie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6880" y="1185713"/>
            <a:ext cx="10938293" cy="5496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900" dirty="0"/>
              <a:t>Prvotní </a:t>
            </a:r>
            <a:r>
              <a:rPr lang="cs-CZ" sz="2900" b="1" dirty="0"/>
              <a:t>pospolné společnosti  </a:t>
            </a:r>
            <a:r>
              <a:rPr lang="cs-CZ" sz="2900" dirty="0"/>
              <a:t>- péče o přestárlé či nemocné příslušníky </a:t>
            </a:r>
          </a:p>
          <a:p>
            <a:r>
              <a:rPr lang="cs-CZ" sz="2900" b="1" dirty="0"/>
              <a:t>První sociální opatření -</a:t>
            </a:r>
            <a:r>
              <a:rPr lang="cs-CZ" sz="2900" dirty="0"/>
              <a:t> rozdávání chleba, nařízené římskými císaři. </a:t>
            </a:r>
          </a:p>
          <a:p>
            <a:r>
              <a:rPr lang="cs-CZ" sz="2900" b="1" dirty="0"/>
              <a:t>Ve středověku</a:t>
            </a:r>
            <a:r>
              <a:rPr lang="cs-CZ" sz="2900" dirty="0"/>
              <a:t> vznikaly </a:t>
            </a:r>
            <a:r>
              <a:rPr lang="cs-CZ" sz="2900" b="1" dirty="0"/>
              <a:t>svépomocné podpůrné spolky </a:t>
            </a:r>
            <a:r>
              <a:rPr lang="cs-CZ" sz="2900" dirty="0"/>
              <a:t>(hornická bratrstva). </a:t>
            </a:r>
          </a:p>
          <a:p>
            <a:r>
              <a:rPr lang="cs-CZ" sz="2900" b="1" dirty="0"/>
              <a:t>V roce 1661 </a:t>
            </a:r>
            <a:r>
              <a:rPr lang="cs-CZ" sz="2900" dirty="0"/>
              <a:t>byl v českých zemích </a:t>
            </a:r>
            <a:r>
              <a:rPr lang="cs-CZ" sz="2900" b="1" dirty="0"/>
              <a:t>přijat patent o tulácích a žebrácích</a:t>
            </a:r>
            <a:r>
              <a:rPr lang="cs-CZ" sz="2900" dirty="0"/>
              <a:t>, právo žebrat pouze práce neschopné chudině. </a:t>
            </a:r>
          </a:p>
          <a:p>
            <a:r>
              <a:rPr lang="cs-CZ" sz="2900" b="1" dirty="0"/>
              <a:t>Církev péče o </a:t>
            </a:r>
            <a:r>
              <a:rPr lang="pt-BR" sz="2900" b="1" dirty="0"/>
              <a:t>práceneschopné, staré a nemocné</a:t>
            </a:r>
            <a:r>
              <a:rPr lang="cs-CZ" sz="2900" dirty="0"/>
              <a:t>. Později tato povinnost pečovat o chudé byla přenesena na obce. </a:t>
            </a:r>
          </a:p>
          <a:p>
            <a:r>
              <a:rPr lang="cs-CZ" sz="2900" dirty="0"/>
              <a:t>Velký přelom </a:t>
            </a:r>
            <a:r>
              <a:rPr lang="cs-CZ" sz="2900" b="1" dirty="0"/>
              <a:t>za vlády Marie Terezie </a:t>
            </a:r>
            <a:r>
              <a:rPr lang="cs-CZ" sz="2900" dirty="0"/>
              <a:t>– </a:t>
            </a:r>
            <a:r>
              <a:rPr lang="cs-CZ" sz="2900" b="1" dirty="0"/>
              <a:t>přiznání penzí ovdovělým manželkách vojáků. </a:t>
            </a:r>
          </a:p>
          <a:p>
            <a:r>
              <a:rPr lang="cs-CZ" sz="2900" dirty="0"/>
              <a:t>Reforma  O. V. </a:t>
            </a:r>
            <a:r>
              <a:rPr lang="cs-CZ" sz="2900" dirty="0" err="1"/>
              <a:t>Bismark</a:t>
            </a:r>
            <a:endParaRPr lang="cs-CZ" sz="29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1462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A0296-7773-4352-B805-5A602914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72" y="0"/>
            <a:ext cx="10515600" cy="1325563"/>
          </a:xfrm>
        </p:spPr>
        <p:txBody>
          <a:bodyPr/>
          <a:lstStyle/>
          <a:p>
            <a:r>
              <a:rPr lang="cs-CZ" b="1" dirty="0"/>
              <a:t>Historie počátek 20 stol.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EC8632-AF80-409A-BBD9-9320AA32A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45" y="1339562"/>
            <a:ext cx="11647055" cy="53892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Profesionalizace </a:t>
            </a:r>
          </a:p>
          <a:p>
            <a:r>
              <a:rPr lang="cs-CZ" b="1" dirty="0"/>
              <a:t>60. léta   </a:t>
            </a:r>
            <a:r>
              <a:rPr lang="cs-CZ" dirty="0"/>
              <a:t>zaměřují se zejména: </a:t>
            </a:r>
          </a:p>
          <a:p>
            <a:pPr marL="0" indent="0">
              <a:buNone/>
            </a:pPr>
            <a:r>
              <a:rPr lang="pl-PL" i="1" dirty="0"/>
              <a:t>          - na pomoc lidem v rámci místní komunity </a:t>
            </a:r>
            <a:endParaRPr lang="pl-PL" dirty="0"/>
          </a:p>
          <a:p>
            <a:pPr marL="0" indent="0">
              <a:buNone/>
            </a:pPr>
            <a:r>
              <a:rPr lang="cs-CZ" i="1" dirty="0"/>
              <a:t>          - snaží se určit jejich sociální potřeby 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          - zvážit nejúčinnější způsoby jejich uspokojení (naplnění) </a:t>
            </a:r>
            <a:endParaRPr lang="cs-CZ" dirty="0"/>
          </a:p>
          <a:p>
            <a:pPr marL="0" indent="0">
              <a:buNone/>
            </a:pPr>
            <a:r>
              <a:rPr lang="pl-PL" i="1" dirty="0"/>
              <a:t>          - začít na nich pracovat podle toho, jak to umožňují zdroje, které jsou k dispozici </a:t>
            </a:r>
          </a:p>
          <a:p>
            <a:r>
              <a:rPr lang="pt-BR" b="1" dirty="0"/>
              <a:t>70. léta  </a:t>
            </a:r>
            <a:r>
              <a:rPr lang="cs-CZ" b="1" dirty="0"/>
              <a:t>- </a:t>
            </a:r>
            <a:r>
              <a:rPr lang="pt-BR" dirty="0"/>
              <a:t>solidarit</a:t>
            </a:r>
            <a:r>
              <a:rPr lang="cs-CZ" dirty="0"/>
              <a:t>a ( duševně nemocní)</a:t>
            </a:r>
            <a:r>
              <a:rPr lang="pt-BR" dirty="0"/>
              <a:t> </a:t>
            </a:r>
            <a:endParaRPr lang="cs-CZ" dirty="0"/>
          </a:p>
          <a:p>
            <a:r>
              <a:rPr lang="cs-CZ" b="1" dirty="0"/>
              <a:t>80. léta  - </a:t>
            </a:r>
            <a:r>
              <a:rPr lang="cs-CZ" dirty="0"/>
              <a:t>otázky nerovností </a:t>
            </a:r>
          </a:p>
          <a:p>
            <a:pPr lvl="1"/>
            <a:r>
              <a:rPr lang="cs-CZ" i="1" dirty="0"/>
              <a:t>(péče o staré lidi, o tělesně a mentálně postižené, etnické minority, závislosti    drogové nezaměstnané, osoby s nedostatečným vzděláním, sociálně nepřizpůsobivé … )</a:t>
            </a:r>
          </a:p>
          <a:p>
            <a:pPr lvl="1"/>
            <a:r>
              <a:rPr lang="cs-CZ" dirty="0"/>
              <a:t>role komunitní aktivista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090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1872" y="-96693"/>
            <a:ext cx="10515600" cy="1325563"/>
          </a:xfrm>
        </p:spPr>
        <p:txBody>
          <a:bodyPr/>
          <a:lstStyle/>
          <a:p>
            <a:r>
              <a:rPr lang="cs-CZ" b="1" dirty="0"/>
              <a:t>Současnost: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1872" y="1423358"/>
            <a:ext cx="11162581" cy="533765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/>
              <a:t>  V 90. letech</a:t>
            </a:r>
          </a:p>
          <a:p>
            <a:r>
              <a:rPr lang="cs-CZ" dirty="0"/>
              <a:t> komunitní sociální práce -  součást sociálních služeb</a:t>
            </a:r>
          </a:p>
          <a:p>
            <a:r>
              <a:rPr lang="cs-CZ" dirty="0"/>
              <a:t> hlavním cílem je předcházet nedostatkům v lidských vztazích (prevence, usměrňování) </a:t>
            </a:r>
          </a:p>
          <a:p>
            <a:r>
              <a:rPr lang="cs-CZ" dirty="0"/>
              <a:t> Pro komunitního pracovníka platí: </a:t>
            </a:r>
          </a:p>
          <a:p>
            <a:pPr marL="0" indent="0">
              <a:buNone/>
            </a:pPr>
            <a:r>
              <a:rPr lang="cs-CZ" i="1" dirty="0"/>
              <a:t>       </a:t>
            </a:r>
            <a:r>
              <a:rPr lang="cs-CZ" i="1" dirty="0">
                <a:solidFill>
                  <a:srgbClr val="FF0000"/>
                </a:solidFill>
              </a:rPr>
              <a:t>své okolí zaktivizujete tak, jak zaktivizujete sami sebe. 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/>
              <a:t>      komunitní práce velmi ovlivněna společenským vývojem.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Cíle komunitní práce </a:t>
            </a:r>
          </a:p>
          <a:p>
            <a:r>
              <a:rPr lang="cs-CZ" dirty="0"/>
              <a:t>studium sociálních potřeb a problémů lokality </a:t>
            </a:r>
          </a:p>
          <a:p>
            <a:r>
              <a:rPr lang="cs-CZ" dirty="0"/>
              <a:t>zpracování návrhů řešení potřeb a problémů </a:t>
            </a:r>
          </a:p>
          <a:p>
            <a:r>
              <a:rPr lang="cs-CZ" dirty="0"/>
              <a:t>zajištění podpory pro navrhovaná řešení (podpora např. města, regionu) </a:t>
            </a:r>
          </a:p>
          <a:p>
            <a:r>
              <a:rPr lang="cs-CZ" dirty="0"/>
              <a:t>integrace všech dostupných prostředků komunity k realizaci projektu (využití i </a:t>
            </a:r>
            <a:r>
              <a:rPr lang="cs-CZ" dirty="0" err="1"/>
              <a:t>zahr</a:t>
            </a:r>
            <a:r>
              <a:rPr lang="cs-CZ" dirty="0"/>
              <a:t>. zkušeností)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2875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Fáze (etapy) komunitní práce – aktivní kroky: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85336"/>
            <a:ext cx="10515600" cy="54260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Monitoring</a:t>
            </a:r>
            <a:r>
              <a:rPr lang="cs-CZ" dirty="0"/>
              <a:t> - porozumění komunitě , sociálním problémům (průběžné sledování, odhalení problémů a získání  informací, sběr a vyhodnocování informací). </a:t>
            </a:r>
          </a:p>
          <a:p>
            <a:pPr>
              <a:lnSpc>
                <a:spcPct val="120000"/>
              </a:lnSpc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Porozumění  a propojení systému </a:t>
            </a:r>
            <a:r>
              <a:rPr lang="cs-CZ" dirty="0"/>
              <a:t>sociálních služeb v komunitě. </a:t>
            </a:r>
          </a:p>
          <a:p>
            <a:pPr>
              <a:lnSpc>
                <a:spcPct val="120000"/>
              </a:lnSpc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Výzkum a analýza, příprava </a:t>
            </a:r>
            <a:r>
              <a:rPr lang="cs-CZ" dirty="0"/>
              <a:t>intervence – zásahu – na makroúrovni ( využít výzkum – dotazník, expertní rozhovor aj.). </a:t>
            </a:r>
          </a:p>
          <a:p>
            <a:pPr>
              <a:lnSpc>
                <a:spcPct val="120000"/>
              </a:lnSpc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Projektování, rozvoj </a:t>
            </a:r>
            <a:r>
              <a:rPr lang="cs-CZ" dirty="0"/>
              <a:t>intervenční strategie (navržení projektu,  cílem  odstranění nebo zmírnění problému</a:t>
            </a:r>
          </a:p>
          <a:p>
            <a:pPr lvl="1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cs-CZ" dirty="0"/>
              <a:t>identifikace problému lokality, cíle projektu, zdroje, které budou při jeho realizaci využity</a:t>
            </a:r>
          </a:p>
          <a:p>
            <a:pPr lvl="1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cs-CZ" dirty="0"/>
              <a:t>konkretizuje  (plán, - problém – cíl - výsledek). </a:t>
            </a:r>
          </a:p>
          <a:p>
            <a:pPr>
              <a:lnSpc>
                <a:spcPct val="120000"/>
              </a:lnSpc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Výběr</a:t>
            </a:r>
            <a:r>
              <a:rPr lang="cs-CZ" dirty="0"/>
              <a:t> vhodné strategie a vhodných taktik (metod, technik). </a:t>
            </a:r>
          </a:p>
          <a:p>
            <a:pPr>
              <a:lnSpc>
                <a:spcPct val="120000"/>
              </a:lnSpc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Implementace</a:t>
            </a:r>
            <a:r>
              <a:rPr lang="cs-CZ" dirty="0"/>
              <a:t> (provedení, uskutečnění) – jde o vlastní činnost. </a:t>
            </a:r>
          </a:p>
          <a:p>
            <a:pPr>
              <a:lnSpc>
                <a:spcPct val="120000"/>
              </a:lnSpc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Hodnocení – evaluace </a:t>
            </a:r>
            <a:r>
              <a:rPr lang="cs-CZ" dirty="0"/>
              <a:t>(hodnotící výzkum) uskutečněné intervence –  přinést informaci o efektivitě daného programu.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277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Organizace rozvíjející postupy komunitní práce: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r>
              <a:rPr lang="cs-CZ" i="1" dirty="0"/>
              <a:t>Komunitní nadace </a:t>
            </a:r>
            <a:endParaRPr lang="cs-CZ" dirty="0"/>
          </a:p>
          <a:p>
            <a:r>
              <a:rPr lang="cs-CZ" i="1" dirty="0"/>
              <a:t>Komunitní koalice </a:t>
            </a:r>
            <a:endParaRPr lang="cs-CZ" dirty="0"/>
          </a:p>
          <a:p>
            <a:r>
              <a:rPr lang="cs-CZ" i="1" dirty="0"/>
              <a:t>Organizace zaměřené na komunitní práci v sociální a zdravotní sféře </a:t>
            </a:r>
          </a:p>
          <a:p>
            <a:r>
              <a:rPr lang="cs-CZ" i="1" dirty="0"/>
              <a:t>Organizace zaměřené na účast veřejnosti v přípravě rozvojových plánů </a:t>
            </a:r>
            <a:endParaRPr lang="cs-CZ" dirty="0"/>
          </a:p>
          <a:p>
            <a:r>
              <a:rPr lang="cs-CZ" i="1" dirty="0"/>
              <a:t>Organizace zaměřené na ochranu životního prostředí </a:t>
            </a:r>
            <a:endParaRPr lang="cs-CZ" dirty="0"/>
          </a:p>
          <a:p>
            <a:r>
              <a:rPr lang="cs-CZ" i="1" dirty="0"/>
              <a:t>Informační a kulturní centra </a:t>
            </a:r>
            <a:endParaRPr lang="cs-CZ" dirty="0"/>
          </a:p>
          <a:p>
            <a:r>
              <a:rPr lang="cs-CZ" i="1" dirty="0"/>
              <a:t>Organizace přímo zaměřené na rozvoj dané komunity</a:t>
            </a:r>
            <a:endParaRPr lang="cs-CZ" dirty="0"/>
          </a:p>
          <a:p>
            <a:r>
              <a:rPr lang="cs-CZ" i="1" dirty="0"/>
              <a:t>Komunitní školy </a:t>
            </a:r>
            <a:endParaRPr lang="cs-CZ" dirty="0"/>
          </a:p>
          <a:p>
            <a:r>
              <a:rPr lang="cs-CZ" i="1" dirty="0"/>
              <a:t>Komunitní akce – rituály  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2543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Komunitní péče </a:t>
            </a:r>
            <a:r>
              <a:rPr lang="cs-CZ" dirty="0"/>
              <a:t>(</a:t>
            </a:r>
            <a:r>
              <a:rPr lang="cs-CZ" dirty="0" err="1"/>
              <a:t>Community</a:t>
            </a:r>
            <a:r>
              <a:rPr lang="cs-CZ" dirty="0"/>
              <a:t> care)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8355" y="1500996"/>
            <a:ext cx="10715445" cy="527074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/>
              <a:t>Tvoří ji zdravotní, sociální a další služby, které jsou poskytovány nemocným, ale i zdravým občanům, rodinám = skupinám určité komunity (geografické, etnické).</a:t>
            </a:r>
          </a:p>
          <a:p>
            <a:pPr>
              <a:lnSpc>
                <a:spcPct val="120000"/>
              </a:lnSpc>
            </a:pPr>
            <a:r>
              <a:rPr lang="cs-CZ" dirty="0"/>
              <a:t>Cílem péče (ošetřovatelství) je orientovat se na péči v domácím prostředí, v komunitě, i při onemocnění či závislosti,  ale i na zdraví člověka, rodiny a komunity.</a:t>
            </a:r>
          </a:p>
          <a:p>
            <a:pPr>
              <a:lnSpc>
                <a:spcPct val="120000"/>
              </a:lnSpc>
            </a:pPr>
            <a:r>
              <a:rPr lang="cs-CZ" dirty="0"/>
              <a:t>Strategie WHO (</a:t>
            </a: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Healt</a:t>
            </a:r>
            <a:r>
              <a:rPr lang="cs-CZ" dirty="0"/>
              <a:t>- Světová zdravotnická organizace) prosazuje  rodinnou sestru (zdraví celých rodin).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     - péči o jedince v jeho domácím prostředí,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     - prevence a podpora zdraví,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     - zvyšování vlastní odpovědnosti  jednotlivce o své zdraví,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     - edukace populace v péči o své zdraví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     - monitoring potřeb jednotlivce,  analýza a poskytnutí pomoci. </a:t>
            </a:r>
          </a:p>
        </p:txBody>
      </p:sp>
    </p:spTree>
    <p:extLst>
      <p:ext uri="{BB962C8B-B14F-4D97-AF65-F5344CB8AC3E}">
        <p14:creationId xmlns:p14="http://schemas.microsoft.com/office/powerpoint/2010/main" val="121547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Komunitní péče je péče o zdraví populace v komunitě - mimo nemocnici 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>
                <a:solidFill>
                  <a:schemeClr val="accent2"/>
                </a:solidFill>
              </a:rPr>
              <a:t>systém  státních i nestátních služeb </a:t>
            </a:r>
            <a:r>
              <a:rPr lang="cs-CZ" dirty="0"/>
              <a:t>- dostupné členům komunity</a:t>
            </a:r>
          </a:p>
          <a:p>
            <a:r>
              <a:rPr lang="cs-CZ" dirty="0"/>
              <a:t>péče </a:t>
            </a:r>
            <a:r>
              <a:rPr lang="cs-CZ" dirty="0">
                <a:solidFill>
                  <a:schemeClr val="accent2"/>
                </a:solidFill>
              </a:rPr>
              <a:t>poskytovaná členy komunity </a:t>
            </a:r>
            <a:r>
              <a:rPr lang="cs-CZ" dirty="0"/>
              <a:t>(svépomocný charakter -  sousedé, rodiny, různá neformální společenství). </a:t>
            </a:r>
          </a:p>
          <a:p>
            <a:r>
              <a:rPr lang="cs-CZ" dirty="0"/>
              <a:t> </a:t>
            </a:r>
            <a:r>
              <a:rPr lang="cs-CZ" b="1" dirty="0">
                <a:solidFill>
                  <a:schemeClr val="accent4"/>
                </a:solidFill>
              </a:rPr>
              <a:t>Je zaměřena: </a:t>
            </a:r>
            <a:endParaRPr lang="cs-CZ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cs-CZ" dirty="0"/>
              <a:t>1) na péči o nemocného člověka v domácím prostředí </a:t>
            </a:r>
          </a:p>
          <a:p>
            <a:pPr marL="0" indent="0">
              <a:buNone/>
            </a:pPr>
            <a:r>
              <a:rPr lang="pl-PL" dirty="0"/>
              <a:t>2) na prevenci, upevnění a podporu zdraví  </a:t>
            </a:r>
          </a:p>
          <a:p>
            <a:pPr marL="0" indent="0">
              <a:buNone/>
            </a:pPr>
            <a:r>
              <a:rPr lang="pl-PL" dirty="0"/>
              <a:t>3) na edukaci populace v péči o své zdraví </a:t>
            </a:r>
          </a:p>
          <a:p>
            <a:pPr marL="0" indent="0">
              <a:buNone/>
            </a:pPr>
            <a:r>
              <a:rPr lang="cs-CZ" dirty="0"/>
              <a:t>4) na zvyšování odpovědnosti každého občana za své zdraví </a:t>
            </a:r>
          </a:p>
          <a:p>
            <a:pPr marL="0" indent="0">
              <a:buNone/>
            </a:pPr>
            <a:r>
              <a:rPr lang="cs-CZ" dirty="0"/>
              <a:t>5) na odhalování potřeb jedince a poskytnutí pomoci (poradny, střediska …) </a:t>
            </a:r>
          </a:p>
        </p:txBody>
      </p:sp>
    </p:spTree>
    <p:extLst>
      <p:ext uri="{BB962C8B-B14F-4D97-AF65-F5344CB8AC3E}">
        <p14:creationId xmlns:p14="http://schemas.microsoft.com/office/powerpoint/2010/main" val="1542706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455" y="0"/>
            <a:ext cx="10515600" cy="1325563"/>
          </a:xfrm>
        </p:spPr>
        <p:txBody>
          <a:bodyPr/>
          <a:lstStyle/>
          <a:p>
            <a:r>
              <a:rPr lang="cs-CZ" b="1" dirty="0"/>
              <a:t>Komunitní sestra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449238"/>
            <a:ext cx="10988615" cy="526211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má k lidem blízko, získává jejich důvěru a je schopna pracovat samostatně. </a:t>
            </a:r>
          </a:p>
          <a:p>
            <a:r>
              <a:rPr lang="cs-CZ" dirty="0"/>
              <a:t>Obecně  označením:</a:t>
            </a:r>
          </a:p>
          <a:p>
            <a:pPr marL="0" indent="0">
              <a:buNone/>
            </a:pPr>
            <a:r>
              <a:rPr lang="cs-CZ" dirty="0"/>
              <a:t>      -  sestra pro veřejné zdravotnictví (public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nurse</a:t>
            </a:r>
            <a:r>
              <a:rPr lang="cs-CZ" dirty="0"/>
              <a:t>), </a:t>
            </a:r>
          </a:p>
          <a:p>
            <a:pPr marL="0" indent="0">
              <a:buNone/>
            </a:pPr>
            <a:r>
              <a:rPr lang="cs-CZ" dirty="0"/>
              <a:t>      -  sestra pro návštěvní službu (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visitors</a:t>
            </a:r>
            <a:r>
              <a:rPr lang="cs-CZ" dirty="0"/>
              <a:t> </a:t>
            </a:r>
            <a:r>
              <a:rPr lang="cs-CZ" dirty="0" err="1"/>
              <a:t>nurse</a:t>
            </a:r>
            <a:r>
              <a:rPr lang="cs-CZ" dirty="0"/>
              <a:t>), </a:t>
            </a:r>
          </a:p>
          <a:p>
            <a:pPr marL="0" indent="0">
              <a:buNone/>
            </a:pPr>
            <a:r>
              <a:rPr lang="cs-CZ" dirty="0"/>
              <a:t>      -  sestra pro domácí péči, </a:t>
            </a:r>
          </a:p>
          <a:p>
            <a:pPr marL="0" indent="0">
              <a:buNone/>
            </a:pPr>
            <a:r>
              <a:rPr lang="cs-CZ" dirty="0"/>
              <a:t>      -  sestra pro zdravotní výchovu,</a:t>
            </a:r>
          </a:p>
          <a:p>
            <a:pPr marL="0" indent="0">
              <a:buNone/>
            </a:pPr>
            <a:r>
              <a:rPr lang="cs-CZ" dirty="0"/>
              <a:t>      -  rodinná sestra (</a:t>
            </a:r>
            <a:r>
              <a:rPr lang="cs-CZ" dirty="0" err="1"/>
              <a:t>family</a:t>
            </a:r>
            <a:r>
              <a:rPr lang="cs-CZ" dirty="0"/>
              <a:t> </a:t>
            </a:r>
            <a:r>
              <a:rPr lang="cs-CZ" dirty="0" err="1"/>
              <a:t>nurse</a:t>
            </a:r>
            <a:r>
              <a:rPr lang="cs-CZ" dirty="0"/>
              <a:t>) … . </a:t>
            </a:r>
          </a:p>
          <a:p>
            <a:r>
              <a:rPr lang="cs-CZ" dirty="0"/>
              <a:t>Sestry pracují ve státním zájmu samostatně v terénu.</a:t>
            </a:r>
          </a:p>
          <a:p>
            <a:r>
              <a:rPr lang="cs-CZ" dirty="0"/>
              <a:t>Jsou součástí veřejného zdravotnictví.</a:t>
            </a:r>
          </a:p>
          <a:p>
            <a:r>
              <a:rPr lang="cs-CZ" dirty="0"/>
              <a:t>Odměňovány jsou z veřejných prostředků.</a:t>
            </a:r>
          </a:p>
          <a:p>
            <a:r>
              <a:rPr lang="cs-CZ" dirty="0"/>
              <a:t>Připravovány v různých specializačních kurzech.</a:t>
            </a:r>
          </a:p>
        </p:txBody>
      </p:sp>
    </p:spTree>
    <p:extLst>
      <p:ext uri="{BB962C8B-B14F-4D97-AF65-F5344CB8AC3E}">
        <p14:creationId xmlns:p14="http://schemas.microsoft.com/office/powerpoint/2010/main" val="233736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Komunita, komunitní práce, komunitní péče, komunitní ošetřovatelství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49238"/>
            <a:ext cx="10515600" cy="4727725"/>
          </a:xfrm>
        </p:spPr>
        <p:txBody>
          <a:bodyPr>
            <a:normAutofit fontScale="92500"/>
          </a:bodyPr>
          <a:lstStyle/>
          <a:p>
            <a:endParaRPr lang="cs-CZ" dirty="0"/>
          </a:p>
          <a:p>
            <a:r>
              <a:rPr lang="cs-CZ" dirty="0"/>
              <a:t>význam základních pojmů </a:t>
            </a:r>
          </a:p>
          <a:p>
            <a:r>
              <a:rPr lang="cs-CZ" dirty="0"/>
              <a:t>vybrané  historické ukazatele komunitní práce </a:t>
            </a:r>
          </a:p>
          <a:p>
            <a:r>
              <a:rPr lang="cs-CZ" dirty="0"/>
              <a:t>terminologie - komunitní péče a komunitní ošetřovatelství </a:t>
            </a:r>
          </a:p>
          <a:p>
            <a:r>
              <a:rPr lang="cs-CZ" dirty="0"/>
              <a:t>činnosti komunitní sestry </a:t>
            </a:r>
          </a:p>
          <a:p>
            <a:r>
              <a:rPr lang="cs-CZ" dirty="0"/>
              <a:t>ošetřovatelský proces v komunitě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Pojmy: </a:t>
            </a:r>
            <a:endParaRPr lang="cs-CZ" dirty="0"/>
          </a:p>
          <a:p>
            <a:r>
              <a:rPr lang="cs-CZ" dirty="0"/>
              <a:t>komunita, komunitní práce, komunitní pracovník, role komunitní sestry, komunitní ošetřovatelství, skupina, ošetřovatelský proces v komunitě </a:t>
            </a:r>
          </a:p>
        </p:txBody>
      </p:sp>
    </p:spTree>
    <p:extLst>
      <p:ext uri="{BB962C8B-B14F-4D97-AF65-F5344CB8AC3E}">
        <p14:creationId xmlns:p14="http://schemas.microsoft.com/office/powerpoint/2010/main" val="3902741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Komunitní sestra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Komunitní sestra -  </a:t>
            </a:r>
            <a:r>
              <a:rPr lang="cs-CZ" b="1" dirty="0"/>
              <a:t>všeobecná sestra se specializovanou způsobilostí.</a:t>
            </a:r>
          </a:p>
          <a:p>
            <a:r>
              <a:rPr lang="cs-CZ" dirty="0"/>
              <a:t>Specializační vzdělávání -  z oblasti domácí péče, péče o rodinu, péče o seniory, péče v prevenci pracovních rizik apod. (nařízení vlády č. 463/2004 Sb. v oboru komunitní ošetřovatelská péče (komunitní péče pro porodní asistenci)). </a:t>
            </a:r>
          </a:p>
          <a:p>
            <a:r>
              <a:rPr lang="cs-CZ" dirty="0"/>
              <a:t>Podmínkou pro přijetí  je úspěšně ukončené kvalifikační studium, které opravňuje k získání způsobilosti všeobecná sestra. M</a:t>
            </a:r>
          </a:p>
          <a:p>
            <a:r>
              <a:rPr lang="cs-CZ" dirty="0"/>
              <a:t>Musí mít  praxi minimálně 24 měsíců na klinickém pracovišti. </a:t>
            </a:r>
          </a:p>
          <a:p>
            <a:r>
              <a:rPr lang="cs-CZ" dirty="0"/>
              <a:t>Činnosti komunitní sestry jsou dány vyhláškou č. 424/2004 Sb.</a:t>
            </a:r>
          </a:p>
          <a:p>
            <a:r>
              <a:rPr lang="cs-CZ" dirty="0"/>
              <a:t>Komunitní sestra  spolupracuje s lékařem, sociálními pracovníky, odborným pracovníkem v ochraně veřejného zdraví … . </a:t>
            </a:r>
          </a:p>
        </p:txBody>
      </p:sp>
    </p:spTree>
    <p:extLst>
      <p:ext uri="{BB962C8B-B14F-4D97-AF65-F5344CB8AC3E}">
        <p14:creationId xmlns:p14="http://schemas.microsoft.com/office/powerpoint/2010/main" val="431657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42E4B-283B-430F-8335-05638D6F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ED606FBE-B69C-415A-B31F-A329A51017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959634"/>
              </p:ext>
            </p:extLst>
          </p:nvPr>
        </p:nvGraphicFramePr>
        <p:xfrm>
          <a:off x="838200" y="1163782"/>
          <a:ext cx="10597110" cy="539403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72127">
                  <a:extLst>
                    <a:ext uri="{9D8B030D-6E8A-4147-A177-3AD203B41FA5}">
                      <a16:colId xmlns:a16="http://schemas.microsoft.com/office/drawing/2014/main" val="1776641076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349275398"/>
                    </a:ext>
                  </a:extLst>
                </a:gridCol>
                <a:gridCol w="2078182">
                  <a:extLst>
                    <a:ext uri="{9D8B030D-6E8A-4147-A177-3AD203B41FA5}">
                      <a16:colId xmlns:a16="http://schemas.microsoft.com/office/drawing/2014/main" val="3481362566"/>
                    </a:ext>
                  </a:extLst>
                </a:gridCol>
                <a:gridCol w="2074579">
                  <a:extLst>
                    <a:ext uri="{9D8B030D-6E8A-4147-A177-3AD203B41FA5}">
                      <a16:colId xmlns:a16="http://schemas.microsoft.com/office/drawing/2014/main" val="3392182384"/>
                    </a:ext>
                  </a:extLst>
                </a:gridCol>
                <a:gridCol w="2119422">
                  <a:extLst>
                    <a:ext uri="{9D8B030D-6E8A-4147-A177-3AD203B41FA5}">
                      <a16:colId xmlns:a16="http://schemas.microsoft.com/office/drawing/2014/main" val="961432192"/>
                    </a:ext>
                  </a:extLst>
                </a:gridCol>
              </a:tblGrid>
              <a:tr h="1320531">
                <a:tc>
                  <a:txBody>
                    <a:bodyPr/>
                    <a:lstStyle/>
                    <a:p>
                      <a:pPr algn="l" fontAlgn="t"/>
                      <a:r>
                        <a:rPr lang="cs-CZ" sz="2400">
                          <a:effectLst/>
                        </a:rPr>
                        <a:t> </a:t>
                      </a: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2400" b="1" dirty="0">
                          <a:effectLst/>
                        </a:rPr>
                        <a:t>Název modulu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b="1" dirty="0">
                          <a:effectLst/>
                        </a:rPr>
                        <a:t>teoretická část</a:t>
                      </a:r>
                      <a:br>
                        <a:rPr lang="cs-CZ" sz="2000" b="1" dirty="0">
                          <a:effectLst/>
                        </a:rPr>
                      </a:br>
                      <a:r>
                        <a:rPr lang="cs-CZ" sz="2000" b="1" dirty="0">
                          <a:effectLst/>
                        </a:rPr>
                        <a:t>– počet týdnů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b="1" dirty="0">
                          <a:effectLst/>
                        </a:rPr>
                        <a:t>praktická část</a:t>
                      </a:r>
                      <a:br>
                        <a:rPr lang="cs-CZ" sz="2000" b="1" dirty="0">
                          <a:effectLst/>
                        </a:rPr>
                      </a:br>
                      <a:r>
                        <a:rPr lang="cs-CZ" sz="2000" b="1" dirty="0">
                          <a:effectLst/>
                        </a:rPr>
                        <a:t>- počet týdnů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b="1" dirty="0">
                          <a:effectLst/>
                        </a:rPr>
                        <a:t>praktická část na</a:t>
                      </a:r>
                      <a:br>
                        <a:rPr lang="cs-CZ" sz="2000" b="1" dirty="0">
                          <a:effectLst/>
                        </a:rPr>
                      </a:br>
                      <a:r>
                        <a:rPr lang="cs-CZ" sz="2000" b="1" dirty="0">
                          <a:effectLst/>
                        </a:rPr>
                        <a:t>akreditovaném pracovišti</a:t>
                      </a:r>
                      <a:br>
                        <a:rPr lang="cs-CZ" sz="2000" b="1" dirty="0">
                          <a:effectLst/>
                        </a:rPr>
                      </a:br>
                      <a:r>
                        <a:rPr lang="cs-CZ" sz="2000" b="1" dirty="0">
                          <a:effectLst/>
                        </a:rPr>
                        <a:t>– počet týdnů</a:t>
                      </a:r>
                    </a:p>
                  </a:txBody>
                  <a:tcPr marL="45138" marR="45138" marT="45138" marB="45138" anchor="ctr"/>
                </a:tc>
                <a:extLst>
                  <a:ext uri="{0D108BD9-81ED-4DB2-BD59-A6C34878D82A}">
                    <a16:rowId xmlns:a16="http://schemas.microsoft.com/office/drawing/2014/main" val="915186390"/>
                  </a:ext>
                </a:extLst>
              </a:tr>
              <a:tr h="514784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dirty="0">
                          <a:effectLst/>
                        </a:rPr>
                        <a:t>1.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dirty="0">
                          <a:effectLst/>
                        </a:rPr>
                        <a:t>Základní modul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>
                          <a:effectLst/>
                        </a:rPr>
                        <a:t>1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dirty="0">
                          <a:effectLst/>
                        </a:rPr>
                        <a:t>0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dirty="0">
                          <a:effectLst/>
                        </a:rPr>
                        <a:t>0</a:t>
                      </a:r>
                    </a:p>
                  </a:txBody>
                  <a:tcPr marL="45138" marR="45138" marT="45138" marB="45138" anchor="ctr"/>
                </a:tc>
                <a:extLst>
                  <a:ext uri="{0D108BD9-81ED-4DB2-BD59-A6C34878D82A}">
                    <a16:rowId xmlns:a16="http://schemas.microsoft.com/office/drawing/2014/main" val="3472099298"/>
                  </a:ext>
                </a:extLst>
              </a:tr>
              <a:tr h="917658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>
                          <a:effectLst/>
                        </a:rPr>
                        <a:t>2.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dirty="0">
                          <a:effectLst/>
                        </a:rPr>
                        <a:t>Odborný modul 1</a:t>
                      </a:r>
                      <a:br>
                        <a:rPr lang="cs-CZ" sz="2000" dirty="0">
                          <a:effectLst/>
                        </a:rPr>
                      </a:br>
                      <a:r>
                        <a:rPr lang="cs-CZ" sz="2000" dirty="0">
                          <a:effectLst/>
                        </a:rPr>
                        <a:t>Komunitní péče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dirty="0">
                          <a:effectLst/>
                        </a:rPr>
                        <a:t>1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dirty="0">
                          <a:effectLst/>
                        </a:rPr>
                        <a:t>1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dirty="0">
                          <a:effectLst/>
                        </a:rPr>
                        <a:t>0</a:t>
                      </a:r>
                    </a:p>
                  </a:txBody>
                  <a:tcPr marL="45138" marR="45138" marT="45138" marB="45138" anchor="ctr"/>
                </a:tc>
                <a:extLst>
                  <a:ext uri="{0D108BD9-81ED-4DB2-BD59-A6C34878D82A}">
                    <a16:rowId xmlns:a16="http://schemas.microsoft.com/office/drawing/2014/main" val="1204046046"/>
                  </a:ext>
                </a:extLst>
              </a:tr>
              <a:tr h="1521968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>
                          <a:effectLst/>
                        </a:rPr>
                        <a:t>3.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dirty="0">
                          <a:effectLst/>
                        </a:rPr>
                        <a:t>Odborný modul 2</a:t>
                      </a:r>
                      <a:br>
                        <a:rPr lang="cs-CZ" sz="2000" dirty="0">
                          <a:effectLst/>
                        </a:rPr>
                      </a:br>
                      <a:r>
                        <a:rPr lang="cs-CZ" sz="2000" dirty="0">
                          <a:effectLst/>
                        </a:rPr>
                        <a:t>Komunitní péče u vybraných</a:t>
                      </a:r>
                      <a:br>
                        <a:rPr lang="cs-CZ" sz="2000" dirty="0">
                          <a:effectLst/>
                        </a:rPr>
                      </a:br>
                      <a:r>
                        <a:rPr lang="cs-CZ" sz="2000" dirty="0">
                          <a:effectLst/>
                        </a:rPr>
                        <a:t>onemocnění a postižení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dirty="0">
                          <a:effectLst/>
                        </a:rPr>
                        <a:t>2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dirty="0">
                          <a:effectLst/>
                        </a:rPr>
                        <a:t>2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dirty="0">
                          <a:effectLst/>
                        </a:rPr>
                        <a:t>1</a:t>
                      </a:r>
                    </a:p>
                  </a:txBody>
                  <a:tcPr marL="45138" marR="45138" marT="45138" marB="45138" anchor="ctr"/>
                </a:tc>
                <a:extLst>
                  <a:ext uri="{0D108BD9-81ED-4DB2-BD59-A6C34878D82A}">
                    <a16:rowId xmlns:a16="http://schemas.microsoft.com/office/drawing/2014/main" val="2795779734"/>
                  </a:ext>
                </a:extLst>
              </a:tr>
              <a:tr h="1119095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>
                          <a:effectLst/>
                        </a:rPr>
                        <a:t>4.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dirty="0">
                          <a:effectLst/>
                        </a:rPr>
                        <a:t>Odborný modul 3c</a:t>
                      </a:r>
                      <a:br>
                        <a:rPr lang="cs-CZ" sz="2000" dirty="0">
                          <a:effectLst/>
                        </a:rPr>
                      </a:br>
                      <a:r>
                        <a:rPr lang="cs-CZ" sz="2000" dirty="0">
                          <a:effectLst/>
                        </a:rPr>
                        <a:t>Komunitní péče o seniory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>
                          <a:effectLst/>
                        </a:rPr>
                        <a:t>2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>
                          <a:effectLst/>
                        </a:rPr>
                        <a:t>2</a:t>
                      </a:r>
                    </a:p>
                  </a:txBody>
                  <a:tcPr marL="45138" marR="45138" marT="45138" marB="451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dirty="0">
                          <a:effectLst/>
                        </a:rPr>
                        <a:t>1</a:t>
                      </a:r>
                    </a:p>
                  </a:txBody>
                  <a:tcPr marL="45138" marR="45138" marT="45138" marB="45138" anchor="ctr"/>
                </a:tc>
                <a:extLst>
                  <a:ext uri="{0D108BD9-81ED-4DB2-BD59-A6C34878D82A}">
                    <a16:rowId xmlns:a16="http://schemas.microsoft.com/office/drawing/2014/main" val="149208266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4189565-DEA4-491D-BEE2-EB717AABF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955" y="148119"/>
            <a:ext cx="10515600" cy="10156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rgbClr val="2079AE"/>
                </a:solidFill>
                <a:effectLst/>
                <a:latin typeface="PT Serif"/>
              </a:rPr>
              <a:t>Specializační vzdělávání v oboru Komunitní ošetřovatelská péče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101010"/>
                </a:solidFill>
                <a:effectLst/>
                <a:latin typeface="PT Sans"/>
              </a:rPr>
              <a:t>Akreditace vzdělávacího programu je udělena na období od 1. 11. 2015 do 31. 10. 2020</a:t>
            </a:r>
            <a:b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101010"/>
                </a:solidFill>
                <a:effectLst/>
                <a:latin typeface="PT Sans"/>
              </a:rPr>
            </a:br>
            <a:b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101010"/>
                </a:solidFill>
                <a:effectLst/>
                <a:latin typeface="PT Sans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61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Činnosti komunitní sestry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509623"/>
            <a:ext cx="10945483" cy="5253486"/>
          </a:xfrm>
        </p:spPr>
        <p:txBody>
          <a:bodyPr>
            <a:normAutofit/>
          </a:bodyPr>
          <a:lstStyle/>
          <a:p>
            <a:r>
              <a:rPr lang="cs-CZ" dirty="0"/>
              <a:t>Činnosti komunitní sestry jsou dány vyhláškou č. 424/2004 Sb.</a:t>
            </a:r>
          </a:p>
          <a:p>
            <a:r>
              <a:rPr lang="cs-CZ" dirty="0"/>
              <a:t> Po získání specializované způsobilosti vykonává činnosti dle § 4činnosti všeobecné sestry bez odborného dohledu:</a:t>
            </a:r>
          </a:p>
          <a:p>
            <a:pPr lvl="1"/>
            <a:r>
              <a:rPr lang="cs-CZ" dirty="0"/>
              <a:t>organizuje a metodicky řídí ošetřovatelskou péči</a:t>
            </a:r>
          </a:p>
          <a:p>
            <a:pPr lvl="1"/>
            <a:r>
              <a:rPr lang="cs-CZ" dirty="0"/>
              <a:t>vykonává a řídí specializované činnosti ve svém oboru </a:t>
            </a:r>
          </a:p>
          <a:p>
            <a:pPr lvl="1"/>
            <a:r>
              <a:rPr lang="cs-CZ" dirty="0"/>
              <a:t>edukace, hodnocení stavu klienta, koordinace práce členů týmu,</a:t>
            </a:r>
          </a:p>
          <a:p>
            <a:pPr lvl="1"/>
            <a:r>
              <a:rPr lang="cs-CZ" dirty="0"/>
              <a:t>příprava  standardů v oblasti specializace,</a:t>
            </a:r>
          </a:p>
          <a:p>
            <a:pPr lvl="1"/>
            <a:r>
              <a:rPr lang="cs-CZ" dirty="0"/>
              <a:t>vede specializační vzdělávání,</a:t>
            </a:r>
          </a:p>
          <a:p>
            <a:pPr lvl="1"/>
            <a:r>
              <a:rPr lang="cs-CZ" dirty="0"/>
              <a:t>analyzuje zdravotní a sociální situaci klienta a jeho blízkých osob ve vlastním sociálním prostředí, </a:t>
            </a:r>
          </a:p>
          <a:p>
            <a:pPr lvl="1"/>
            <a:r>
              <a:rPr lang="cs-CZ" dirty="0"/>
              <a:t>realizuje poradenství… § 48, § 52 vyhlášky č. 424/2004 Sb.).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485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Komunitní ošetřovatelství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453" y="1552754"/>
            <a:ext cx="11524889" cy="5089585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Primární zdravotní péče </a:t>
            </a:r>
            <a:r>
              <a:rPr lang="cs-CZ" dirty="0"/>
              <a:t>- poskytovaná praktickým lékařem při prvním kontaktu s nemocným.</a:t>
            </a:r>
          </a:p>
          <a:p>
            <a:r>
              <a:rPr lang="cs-CZ" dirty="0"/>
              <a:t>Plnění zdravotní politiky v komunitě. </a:t>
            </a:r>
          </a:p>
          <a:p>
            <a:r>
              <a:rPr lang="cs-CZ" dirty="0"/>
              <a:t>Přesunutí péče z akutních zařízení do komunitních.</a:t>
            </a:r>
          </a:p>
          <a:p>
            <a:r>
              <a:rPr lang="cs-CZ" dirty="0"/>
              <a:t>Zaměřuje se na  rehabilitaci.</a:t>
            </a:r>
          </a:p>
          <a:p>
            <a:r>
              <a:rPr lang="cs-CZ" dirty="0"/>
              <a:t>Edukace rodinných příslušníků pro poskytování laické ošetřovatelské péče.</a:t>
            </a:r>
          </a:p>
          <a:p>
            <a:r>
              <a:rPr lang="cs-CZ" dirty="0"/>
              <a:t>Součástí komunitní péče se stává primární, sekundární a terciální péče, prevence.</a:t>
            </a:r>
          </a:p>
          <a:p>
            <a:r>
              <a:rPr lang="cs-CZ" dirty="0"/>
              <a:t>Spolupracuje se sociálním, ekonomickým a politickým sektorem v komunitě.</a:t>
            </a:r>
          </a:p>
          <a:p>
            <a:r>
              <a:rPr lang="cs-CZ" dirty="0"/>
              <a:t>Práce s klientem a jeho rodinou v  přirozeném prostředí.</a:t>
            </a:r>
          </a:p>
          <a:p>
            <a:r>
              <a:rPr lang="cs-CZ" dirty="0"/>
              <a:t>Zasahuje do všech oblastí života od narození (početí) po úmrtí, péče o pozůstalé -  doprovázení.</a:t>
            </a:r>
          </a:p>
        </p:txBody>
      </p:sp>
    </p:spTree>
    <p:extLst>
      <p:ext uri="{BB962C8B-B14F-4D97-AF65-F5344CB8AC3E}">
        <p14:creationId xmlns:p14="http://schemas.microsoft.com/office/powerpoint/2010/main" val="1728342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Stupně komunitního ošetřovatelství: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Rozdělená podle potřeb</a:t>
            </a:r>
          </a:p>
          <a:p>
            <a:pPr marL="0" indent="0">
              <a:buNone/>
            </a:pPr>
            <a:r>
              <a:rPr lang="cs-CZ" dirty="0"/>
              <a:t>Nejnižší stupeň = podpůrné působení, nejvyšší stupeň = péče v plném rozsahu.</a:t>
            </a:r>
          </a:p>
          <a:p>
            <a:pPr>
              <a:buAutoNum type="arabicPeriod"/>
            </a:pPr>
            <a:r>
              <a:rPr lang="cs-CZ" b="1" dirty="0">
                <a:solidFill>
                  <a:schemeClr val="accent4"/>
                </a:solidFill>
              </a:rPr>
              <a:t>Podpůrné působení </a:t>
            </a:r>
          </a:p>
          <a:p>
            <a:pPr marL="0" indent="0">
              <a:buNone/>
            </a:pPr>
            <a:r>
              <a:rPr lang="cs-CZ" b="1" dirty="0"/>
              <a:t>    </a:t>
            </a:r>
            <a:r>
              <a:rPr lang="cs-CZ" dirty="0"/>
              <a:t>- povědomí o zodpovědnosti za vlastní zdraví a úroveň </a:t>
            </a:r>
          </a:p>
          <a:p>
            <a:pPr marL="0" indent="0">
              <a:buNone/>
            </a:pPr>
            <a:r>
              <a:rPr lang="cs-CZ" dirty="0"/>
              <a:t>       zdravotního uvědomění je nízká a vyžaduje doplnění. </a:t>
            </a:r>
          </a:p>
          <a:p>
            <a:pPr marL="0" indent="0">
              <a:buNone/>
            </a:pPr>
            <a:r>
              <a:rPr lang="cs-CZ" dirty="0"/>
              <a:t>    - má dostatečné  vědomosti, nemá dostatek vůle dodržovat opatření. 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4"/>
                </a:solidFill>
              </a:rPr>
              <a:t>2. Edukační činnost </a:t>
            </a:r>
            <a:endParaRPr lang="cs-CZ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cs-CZ" dirty="0"/>
              <a:t>      - neznalost péče o zdraví , má chybné návyky </a:t>
            </a:r>
          </a:p>
          <a:p>
            <a:pPr marL="0" indent="0">
              <a:buNone/>
            </a:pPr>
            <a:r>
              <a:rPr lang="cs-CZ" dirty="0"/>
              <a:t>      - nedostatečná zručnost v péči o své zdraví. 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4"/>
                </a:solidFill>
              </a:rPr>
              <a:t>3. Péče v plném rozsahu </a:t>
            </a:r>
            <a:endParaRPr lang="cs-CZ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cs-CZ" dirty="0"/>
              <a:t>     -  převzetí zodpovědnosti za klienta, který ztratil soběstačnost, nezávislost.</a:t>
            </a:r>
          </a:p>
        </p:txBody>
      </p:sp>
    </p:spTree>
    <p:extLst>
      <p:ext uri="{BB962C8B-B14F-4D97-AF65-F5344CB8AC3E}">
        <p14:creationId xmlns:p14="http://schemas.microsoft.com/office/powerpoint/2010/main" val="969401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28DDD1-B151-4292-83A2-9611B8A52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Praktická část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BEED27-A890-4411-9D7F-E02B85DE6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Vytvořte plakát na téma:</a:t>
            </a:r>
          </a:p>
          <a:p>
            <a:endParaRPr lang="cs-CZ" dirty="0"/>
          </a:p>
          <a:p>
            <a:pPr lvl="1"/>
            <a:r>
              <a:rPr lang="cs-CZ" sz="4000" dirty="0"/>
              <a:t>Rodina</a:t>
            </a:r>
          </a:p>
          <a:p>
            <a:pPr lvl="1"/>
            <a:r>
              <a:rPr lang="cs-CZ" sz="4000" dirty="0"/>
              <a:t>Přátelství </a:t>
            </a:r>
          </a:p>
          <a:p>
            <a:pPr lvl="1"/>
            <a:r>
              <a:rPr lang="cs-CZ" sz="4000" dirty="0"/>
              <a:t>Láska</a:t>
            </a:r>
          </a:p>
          <a:p>
            <a:pPr lvl="1"/>
            <a:endParaRPr lang="cs-CZ" sz="4000" dirty="0"/>
          </a:p>
          <a:p>
            <a:r>
              <a:rPr lang="cs-CZ" dirty="0"/>
              <a:t>Čas: 20 - 30 min</a:t>
            </a:r>
          </a:p>
          <a:p>
            <a:r>
              <a:rPr lang="cs-CZ" dirty="0"/>
              <a:t>Prezentace plakátu </a:t>
            </a:r>
          </a:p>
        </p:txBody>
      </p:sp>
    </p:spTree>
    <p:extLst>
      <p:ext uri="{BB962C8B-B14F-4D97-AF65-F5344CB8AC3E}">
        <p14:creationId xmlns:p14="http://schemas.microsoft.com/office/powerpoint/2010/main" val="1713514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22F03-7704-408D-A1B0-46608058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7B0B09-8480-4181-8EE4-264C8370E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http://www.ceskatelevize.cz/ivysilani/10091190217-tykadlo/21254311415-manzelstvi -a-rodina/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https://www.ceskatelevize.cz/ivysilani/1185258379-cesty-viry/307298380070006-manzelstvi-v-promenach-doby/titulky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4"/>
              </a:rPr>
              <a:t>http://www.ceskatelevize.cz/ivysilani/10121061347-q/212562210900015/obsah/205030-stejnopohlavni-rodicovstvi-v-norsku</a:t>
            </a:r>
            <a:r>
              <a:rPr lang="cs-CZ" sz="2400" dirty="0">
                <a:hlinkClick r:id="rId4"/>
              </a:rPr>
              <a:t>/</a:t>
            </a:r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8088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Komunitní péče </a:t>
            </a:r>
            <a:r>
              <a:rPr lang="cs-CZ"/>
              <a:t>o seniory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058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Stereotypizace</a:t>
            </a:r>
            <a:r>
              <a:rPr lang="cs-CZ" dirty="0"/>
              <a:t> stáří (mýty o stáří)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Staří = důchodci  (a jsou v podstatě stejní)</a:t>
            </a:r>
          </a:p>
          <a:p>
            <a:r>
              <a:rPr lang="cs-CZ" dirty="0"/>
              <a:t>Stáří = nemoc</a:t>
            </a:r>
          </a:p>
          <a:p>
            <a:r>
              <a:rPr lang="cs-CZ" dirty="0"/>
              <a:t>Staří potřebují ústavy (téměř oficiální politický názor), jsou bezmocní…</a:t>
            </a:r>
          </a:p>
          <a:p>
            <a:r>
              <a:rPr lang="cs-CZ" dirty="0"/>
              <a:t>Ošklivost, šedivost a neatraktivnost stáří</a:t>
            </a:r>
          </a:p>
          <a:p>
            <a:r>
              <a:rPr lang="cs-CZ" dirty="0"/>
              <a:t>Staří jsou politováníhodní (gerontologové taky)</a:t>
            </a:r>
          </a:p>
          <a:p>
            <a:r>
              <a:rPr lang="cs-CZ" dirty="0"/>
              <a:t>Jsou asexuální</a:t>
            </a:r>
          </a:p>
          <a:p>
            <a:r>
              <a:rPr lang="cs-CZ" dirty="0"/>
              <a:t>Neproduktivní  bez programu a už se nic nenaučí…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9519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„Etnocentrický“ pohled na stáří a starší lidi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Jsou to „oni“ – senioři, důchodci…</a:t>
            </a:r>
          </a:p>
          <a:p>
            <a:r>
              <a:rPr lang="cs-CZ" dirty="0"/>
              <a:t>Reklama „pro seniory“ - bolesti kloubů, poruchy erekce, inkontinence, přilepení zubních protéz, pravidelná stolice…</a:t>
            </a:r>
          </a:p>
          <a:p>
            <a:r>
              <a:rPr lang="cs-CZ" dirty="0"/>
              <a:t>Zpravodajský obraz:  důchodce jako mnohdy naivní oběť kriminálního činu,  kuriozity, „šmejdi“</a:t>
            </a:r>
          </a:p>
          <a:p>
            <a:r>
              <a:rPr lang="cs-CZ" dirty="0"/>
              <a:t>Mediální obraz: směs veškerých mýtů a stereotypů  (o „nich“)</a:t>
            </a:r>
          </a:p>
          <a:p>
            <a:r>
              <a:rPr lang="cs-CZ" dirty="0"/>
              <a:t>Politikové: „nebude pro ně na důchody“ a „postavíme jim ústavy“</a:t>
            </a:r>
          </a:p>
          <a:p>
            <a:r>
              <a:rPr lang="cs-CZ" dirty="0"/>
              <a:t>Akce a zábavy „pro seniory“… </a:t>
            </a:r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1490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9188" y="0"/>
            <a:ext cx="10515600" cy="1325563"/>
          </a:xfrm>
        </p:spPr>
        <p:txBody>
          <a:bodyPr/>
          <a:lstStyle/>
          <a:p>
            <a:r>
              <a:rPr lang="cs-CZ" b="1" dirty="0"/>
              <a:t>Komunita </a:t>
            </a:r>
            <a:r>
              <a:rPr lang="cs-CZ" sz="2800" dirty="0"/>
              <a:t>(</a:t>
            </a:r>
            <a:r>
              <a:rPr lang="cs-CZ" sz="2800" dirty="0" err="1"/>
              <a:t>Jarvis</a:t>
            </a:r>
            <a:r>
              <a:rPr lang="cs-CZ" sz="28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302588"/>
            <a:ext cx="11152517" cy="54260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Slovo </a:t>
            </a:r>
            <a:r>
              <a:rPr lang="cs-CZ" b="1" dirty="0"/>
              <a:t>komunita</a:t>
            </a:r>
            <a:r>
              <a:rPr lang="cs-CZ" dirty="0"/>
              <a:t> pochází z latinského </a:t>
            </a:r>
            <a:r>
              <a:rPr lang="cs-CZ" i="1" dirty="0" err="1"/>
              <a:t>cum</a:t>
            </a:r>
            <a:r>
              <a:rPr lang="cs-CZ" dirty="0"/>
              <a:t> – spolu, mezi sebou a </a:t>
            </a:r>
            <a:r>
              <a:rPr lang="cs-CZ" i="1" dirty="0" err="1"/>
              <a:t>munere</a:t>
            </a:r>
            <a:r>
              <a:rPr lang="cs-CZ" dirty="0"/>
              <a:t> – darovat</a:t>
            </a:r>
          </a:p>
          <a:p>
            <a:pPr marL="0" indent="0">
              <a:buNone/>
            </a:pPr>
            <a:r>
              <a:rPr lang="cs-CZ" dirty="0"/>
              <a:t> nebo z latinského slova „</a:t>
            </a:r>
            <a:r>
              <a:rPr lang="cs-CZ" dirty="0" err="1"/>
              <a:t>communitas</a:t>
            </a:r>
            <a:r>
              <a:rPr lang="cs-CZ" dirty="0"/>
              <a:t>“, které má v překladu význam „společenství“.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Komunita je skupina lidí, kteří žijí nebo pracují společně. </a:t>
            </a:r>
          </a:p>
          <a:p>
            <a:r>
              <a:rPr lang="cs-CZ" dirty="0"/>
              <a:t>Komunitu představuje jakákoliv geografická oblast, v níž lidé žijí a jsou ve vzájemné interakci. </a:t>
            </a:r>
          </a:p>
          <a:p>
            <a:r>
              <a:rPr lang="cs-CZ" dirty="0"/>
              <a:t>Vzdělávací činnost skupiny lidí, kteří se vzdělávají mimo zdi školské instituce.</a:t>
            </a:r>
          </a:p>
          <a:p>
            <a:r>
              <a:rPr lang="cs-CZ" dirty="0"/>
              <a:t>Komunita je ideální uspořádání lidí, kteří žijí a pracují v dokonalé harmonii. </a:t>
            </a:r>
          </a:p>
          <a:p>
            <a:endParaRPr lang="cs-CZ" dirty="0"/>
          </a:p>
          <a:p>
            <a:r>
              <a:rPr lang="cs-CZ" b="1" i="1" dirty="0">
                <a:solidFill>
                  <a:schemeClr val="accent4"/>
                </a:solidFill>
              </a:rPr>
              <a:t>Komunita je sociální místo, kde člověk může získávat </a:t>
            </a:r>
          </a:p>
          <a:p>
            <a:pPr marL="0" indent="0">
              <a:buNone/>
            </a:pPr>
            <a:r>
              <a:rPr lang="cs-CZ" b="1" i="1" dirty="0">
                <a:solidFill>
                  <a:schemeClr val="accent4"/>
                </a:solidFill>
              </a:rPr>
              <a:t>      - lidskou - emocionální podporu,</a:t>
            </a:r>
          </a:p>
          <a:p>
            <a:pPr marL="0" indent="0">
              <a:buNone/>
            </a:pPr>
            <a:r>
              <a:rPr lang="cs-CZ" b="1" i="1" dirty="0">
                <a:solidFill>
                  <a:schemeClr val="accent4"/>
                </a:solidFill>
              </a:rPr>
              <a:t>     -  ocenění </a:t>
            </a:r>
          </a:p>
          <a:p>
            <a:pPr marL="0" indent="0">
              <a:buNone/>
            </a:pPr>
            <a:r>
              <a:rPr lang="cs-CZ" b="1" i="1" dirty="0">
                <a:solidFill>
                  <a:schemeClr val="accent4"/>
                </a:solidFill>
              </a:rPr>
              <a:t>      - praktickou pomoc v každodenním životě. </a:t>
            </a:r>
            <a:endParaRPr lang="cs-CZ" dirty="0">
              <a:solidFill>
                <a:schemeClr val="accent4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6028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hQSERQUExQWFRUWGBcYFhgYFxcVFxUZGBgYGBcVGRgYHSYeGBojGRcXHy8gIycpLCwsFR4xNTAqNSYrLCkBCQoKDgwOGA8PGiwcHyQpKSkpLCkpKSkpLCwqLCkpKSksLCwsKSkpLCwpLCkpKSkpKSkpKSksLCksKSwsLCwpKf/AABEIALIBHAMBIgACEQEDEQH/xAAcAAAABwEBAAAAAAAAAAAAAAAAAQIDBAUGBwj/xABGEAABAgQDBQUFBQYEBAcAAAABAhEAAyExBBJBBRNRYXEGIjKBkQdCobHwFFJyksEjYoKi0eEkM7LxQ1PC0hUWRHOjs+L/xAAaAQADAQEBAQAAAAAAAAAAAAAAAQIDBAUG/8QAKBEAAgICAgIDAAEEAwAAAAAAAAECEQMSITEEEyJBUXEjM2GBMqHw/9oADAMBAAIRAxEAPwCnywbQ6UvAEuPpT5+hoIhWWHcsHkhgHInlMLnYjNCMkDLEaq7L2dUR58wJBUogDiafRiJgsaqcoBEokd45itKfCz903uLH3hELtbPUgySCQl1ZqOBQaa0NjwtC9lzpKykLchKPEEAMWqwsRvAOL5BzjzfJ8ucJ6x4o9Dx/FhKO0uS8nYNaGzoUh7ZkkO124+UNhEdS2Ngpa8DLBOZCrE967hq8x6iOfbTwG6nLQ75Sz04A6UesdHjeU8vDXJz+R46x8or8sHlh3JBhEdtnHQzlgZIeywMkFjoaywMsPZIbxM9MtOZTtwFzyHOJlLVWxqLk6QWSBlix7OYz7QtWRARLCcozEuQbZiLqVUZWbSsWXaLs8JCZSwCMwZSTVlAO45Go8qXpyY/NhklqjqyeJKEdjOhMDJD4lQBLjs2OWhnLB5Ye3cDLBYUNhMHlh0IgZILGN5YPLDhTAywrGNNB5YcyQeSAKGcsGlMO5IGSFZROk7UypZKQCeAhuTPmJqPW0MpcQ9KnkF/nWMnFFqT/AElleIXx5aegibh9jzZiSCCX1UWpwcxGlbeUmw/SFL7STPqsYuM/pGqlH7Y+OyaR45iUnk/6w+Oz2FTQrJ5vFXN23NXcgtyEEnFKNSQ/1whOOT7Y7h+FEEQe7h/JBhEddnHQxu4UJcPiXChLg2HRH3cHkiZJwxUQlIcmgHGK7aO1USZu5UFb0FCSlrFbZQTxILsNIl5EuylBy6EY/AbxBTrdPJVW8mJB5ExltlKllZlryy/ChWUEkEkZVj77LplPurbSNENupWO5TvFJs7gseUFgZ4lElIAUaqUwdRu5JuY87yoe1px7PS8V+tNT6+i82diMRhpapSs5loUQAG7+dScinclktUEhnqzPDOLmla1KLkqJNSSfU1MO/b974iH1PHVzz5wZw5i/Cx+pPbsy8yfsa1XCIu7gbuJO7gbuPQ2OGiNu4G7iTu4LdwbBRHyRSdq5+SWijkqavCj/ADH0I0SwAHJAA1JAA8zCMZ2fRikJSqYAMyVd0ZiWBbgnXnaxjk8zLFY2mzr8PHJ5U64Mb2Y2rlnEZSpLd5ILE1FBq4d+Ijr/AGnxImYGUpNAqYmju/cUK8LA1hvYGwZMhIEtwONKvxFotdu7K30nKhs6VBQsnPQgg6OxfybWPF8fIllTfR6vkwvG1EwGSBliSvDlJIIIIoQaEHgRBbuPo9jwKGMsHkh/dwMkGwDIRBZYf3cGJcFhRHyweSH93BlEGwUMZYGSHxLgxLhWFEfdwsS4eyQMsFjoZyQAiH8kDJCsdDOWCKIfyQRRBYyPkgZIfyQWSCwGAiFhEPLkKTdKg13BDW4jmPWCiN0+g1YgIh1OGV90+hhUxADOoAnTXz4ROxG11ZWoXcBQJdiK6PrEPI/otY19ln2Z2KlX7RR1pWnmNDHH+2O1j/4tjVMGlTJigeKpcvcSzT99j5x0nZGOMtdsz0AdhHFe1Kz9vxJPvT5r+cwn0f5Ry5L2tnZiqqRZ9n8Tx1sNaBlH1EWuIxLEc4zOJm7tcttJSP5gVH4q+EWMyZnR3VDMmwOrN+sOwovezm094Vg+6povtobTEpMtd/2mWmoyLVl88rdVCOe7Exxky1TanJNRvBxQu/n3Fj+KL7amNMtaMxzIBK0nQlImMrzlmWfOCwaOh4KSAXKQqliMyb8/MecaHaOz5cyWlaZaXS4yMwKSGuOFCIzHY7aaVSyFEgFBI1qG0roT6RczdtKCQlOnGxpDblJ8GVRiuShmSWJHM/OE7uJcypf5Uiu23i9zJUoeI91P4jY+Qc+QjpeRRjbOeMNpKK+zH9sdp51iUguEGrWUtviA7eao0WytqIlplofuoTu+ObIombN9VSUJHEqvpjhhAUlYIBSRT7z6egVXlE7ZeIyrExVUoAWU/eyqCpUv+KaUk9FHSPnM2Z5JWz6jDgWOCijruGnBm1z5CP3soUR5AiLWVM5xgtgYpQCQTmUlSkg/8zETTmxEx7NLR3XsMq+AjXJnp7ofuj4n+sYWRKJP2tsVOJQ4DTQO6qzt7quI+UYYyuTcrNyjoWDnuKOLCvOx9YyGLxCZ80rBSnMrKq7BQSkl6XZaRSPW8PyHejPK8rBa3RW7uBuotU7OKfGk6sagFjpStePGLXa0mUcMFAJCwQzAJPMN+keg8ytJHD63Vsym6g93EndwN3GuxnRGyQrdxJEqD3ULYKIu6gxKiTu4VLkuQLORU2HOFsVRE3cHuos52y1JVlbMSHGWrjjy84j7lrwt0w1aIolQ6rBHJn5s36w6mS9oNUoihgchpEPcwDKiYJLw9IwDmqkpDXJEJzGo2V255iEbuNAnYqCKTATyY/C8RxsYH/iJ9FRPtRXrZyfbeKxS5cszCVAIBSyy4QWVVRYzG3dnoUlrRA2djpqf2mZbChJ71CSA5t4jYx25PsxwoNN5d2KgRpyB0hE/2WYZXvLH5D8CLuAY8Rbro9RqDOSSdvT86s6gsBmow8TEvUinebiDZ40+DdaQoKDHza1CxZ41afZJId96rpu0EDVw5cCxa1IZmeyVLn/ELAZmTLyFjocqwDaOnF5GSD5VownhjLp0VOHQUkGj3F9KxzDbnZ055/fMxUoqK1AULXUQ7gOamoBJ0jssr2UlIaXi5iXbxJJF30mUjnGBkbv7Ypa3KhPk1KsylElGbm9SXOnrOfyW0qVG/i4Fbvkx20SSoE+EoRlOhSBkf1Sr0ibiMPmlBaAc4SnMkAnxN3g2nyeLPZGzJ32d5EwhecoyqKN2ZTKU4Ku6e8qoPH0mJ7HbRIDgcgJ0tPokTExv7kvpjXjuX2l/spNkSiiZNRNlzDKmIUiYyS7pZYUDxCw4PPV2hzGYGZM3eHlLE1IQqYlXhKkJS1qlJCAxQ570tV9dhsf2fYtS0Z8OpIWtIVMlzilSEkjMtkz1AsHLZbtEfG9nMd9vmIwaJ01WEdImryiYtMwUJ3hCT77NccNBZVL/AATPDKH2n/DLHsbgScOVnEpQqSzhSAElLuQVqWGJSWB5i8aOZMCQSohI4qLD1NI5xtns9ipaEjEIXJWp1BJCSlRB8XcJTqOj2tGfmImLUEnMspYMSVZQKJCQTQBtIzwZ5W4y5Y/J8eLSnHhHV53abCpocRLfkrMP5Xii7Q7STiDLTKUFILgEOASaE1AsGHrGGVgpgoUr/Kq9v0aLnYPaCUmYjfIUJaaAp74alxQswuC+og8nLLWg8PDHfa7oLGKyA9fkFf0+MHIB7odi4L8DYE9A58zCJ53y0tUHvk1t9fOJcnCGYtKBTOWc2SLqUeQSCegjy2qfJ7Vprg1fZyUVhARTeAypL+5IQXxE8/vLUAnyIjRS9toRPMqYRIyuEGaWSoAhlBVi4q8N9kJKSlUxmExOSUk0KZCO6gdVVUeZJ1ibJ2YA6CtakPUFSsoH3WesSzmk1ZdYXGFIJmFKkspSFpqlYCSoofRaWJ5jpGC7NqWvDEqb9pMKx+VLnlVurRrJGxJMkKCETJSF91QDqkkEGpSonJQHvJZiRHJ+1u3Z+Ek4NEieEhSJpVkKFVE0gVY6NaOrx/7sf9nNm/szS+2jqH/iaijIEpApRyajUa1/rD2Mx5mJAUlgC/6Fo4Ae1WNXfFzvJZH+loaVhZs05pkxSzxUtSj6l49VyijzFjk/s7zJXLegzPo4JHMN/SHZsoFKQEKChehqI8+jZwSXIbmCP94WnErTabMvotT9b84XtQ3gZ3kym0gBGump4fpHCZO18SmqZ05PAiYvp96EY/HzZ3+bNmL/ABrWocLEsIfuIWBnb5vbLBYYKTPmy1P7qVZ1+SUOX9Iox7ScCV5QqaATRSpZCR1YlXwjkYw/LWmkH9naxqIj28miwnpDZG2MyUrRMSuWoUKCFDjcUetol4xUlfe94kPcUAjzlsvaE/DrzyVlB1INFfiB7qh1eN3sX2qkgIxUkU/4ktgeHeQSx8iOkCyRvkHjdHSEypZHvA+v6QncID1/r8IqcJ2rwq0umdLrotQlqHUKavRxE/B7QlTiUy5ktagzhC0rPUhJNI0v/JlqPrlISkGp9PKkSMBMSpIUxGVyGy2LuC0Va8MxUHZyYl7HnKQovbhWvSB9AkAz0pmZkg3r0JqQ9otJWPQkUmEh3qS9YrZ8kXBvoQzO7wgYfiR8/wBYTpj6Ndm9IImGlK+vq0KP1pHCdQxjMROSxlSkTPvBU0yiPw9xQJ6kQzJx88nvYbKA1p0tRLu7ADRhch39ZpW0Vm2sctICZctS3IBPfASOIKRU8gQ0ADk7tAlExKCCFEm6pYZiGLBbkK0YdWjg+JwpUZwCmO+KU81TJhTTmASegMdam4XOp1yyPJlDm7Vq145PiMSg7QCUqBT9qVqHotV03B8ozmraOjx3W38HSexmyEJogISpIAOaWlYUKgGtUlmDpULWMbbCy293KW7wSteRzozsPSMh2SSrflIDhqvyqn9Y0G2cXu0FINe6KkuVFQU5PBkqfrHXZzPsupU9T2Kg3EO/ma/2jA9odtLTjN/JBBSjdnMKKAclJH4rGtRzjUbOxgTJUoE91CiTqVGrkehbQKEYbEesCQELbnapeLlGXMCSxCkkZQUqGoIHqHFOcY/D4o4TFImskpqiYClK0qSpnooMWLK6pEaJWxkZj3JZrxIUdX4PUxG2l2eC5akhCQwtxu4Z6cufWMckOdo9o0w5KuEun/0F2h2snczDuhLUUrCT9mTKcpoWO7FuUY/DSDMyIJCQSB+EC6vTSJG0MckYTKojehaUMfEU0O8yt90ZTzD1eLDsnPWl5ssINkd5IVwURlUmulmiZ/1JRro1xN4Mc77J83ApQnurzA0Aawr8mEM4aXmWEk5Qs5VEXCTRTcyKevGJuJxpmqrKRLIocgypVq7OQC2gAiIpHeH9Y5vImnlZ2eJBxwq2dF2RikTEDdBvdL+4zADh5xPJSil+mnFucZTszj0oJQaBVeAcH+59YscXtiWk+JzyqBR3fp+nGMVz0OSp8mw2XPzcK6XvRjx/vHJ+0GwUy5pksCiSqYiW4JZBmFaEuCHYKAeOm7Ewk9MrPuqEOE5mmMzgZWbMToSG1jnXavbQ+1zc8tTuAa2UlISsd137wPWPQ8WLUuTzfKl8Wo/ZSTNhSvuofoofF7aw1/5eliyE/mUP0idI2ogKYoPE+IMOrM/KF4nactNSVNranxj0rPLqRWq2Gg6q/O/zEIT2fl8/VB5vaLj7RKKQyhUA1v0b+kEmbJNAtJPP+paHwFyKg9mJZ1V5pTDCuyMqzkfwt8lRo/s6SKEHlf5UghLIuTy0f1/SDgW7M+nshLbxqflmt6wF9mk6TFN+GvP340Ck6EkdX/WG0oeyyT9dYTiv/UV7ZfpQHYDWUDa7g/AmG5/Z8kUWKvZQFP4vONOJJ49XH9BDZl00PoW/WFovwr3S/TJzeyh8OY+RobaNDkvslNll0qIIZil0q5sQx5GNX9nSp7G/KCRg2p4Ty11/WFqvwftf6HsPtHipCck5C8QB4VEkTByKjmzp6h63MWg7dEXws3yUD80iKwyCnUXuS3OzwYkKuC/1ygDYsz2/TrInfyE+QevlAV29l/8AInf/AB/90U8wKFi/F/mHhBkHn9ecOg2O3EtxMLCoQu1vr4QUp2qb6Xbz1jzTtHXgPBQYEUIPNHnPtnNTLx84pplxM1vCHyzCVAXV5vqKCPRccv7e+zValTJ+FlibvQreSyxWkqUFkyioPVQ0IUKgEhVIl+m+FpNplx2d2i+EE5Jqs5UkXISO8r5esOYvEqmZQas9XqdKnkkNELZ8rd4aTKNChAzMG76+/MLNTvFv4RCVzjmSlNSogDq8U2TXLLBG0csrd6EkniRQtzcgekVOJBJpSJDs5IHANc/0pAKnsLdI1RBP2Jh3SQW8RerUIFgaE/WkWH2dANRTm/xaIGyUulXUfXwiy3pDPUa8frrEsVHCu2OwVImrzS1SikzCi2VcsLWEqSX4IfzB1EbzsBsLLgEKUknelcwdCciedkWpG3mYJKwklCVC4zJSpnFQxdj04QWHkbmWES0shKQlKNAlIYBzwA1jOC1ZrlyeyNHPMdsTLOmBCkpBWogMRlZqcqCJmC7OpAzzCSWOUeEHQEtVvOsWszZ4XiZi1BkJUpk6qJLseQDdXh+eCa/VqRi4Rts3WaeqVkfBYRKV2GUA5i1cuUpfmovTm0QVYgb5a0pBeYSlNw4yhCQ3upKR1KRzgtsYhSAyRU24E2SH4Oz8og7I2WtXiNEkAkPl4ZXNzQ0HPnFW/ohL7Z1bs7i1qQAseEd42dmNupr/AHjkWJkhUxa6rzKUvvAE1OZ611jr+ycEiThXSwzIdzxI1MYtewZakkAtyBIHBqX9NY6YnJk7MijAoUP8stZ/AXfw6uesNfYJVgFJNAM6itNDwBLH0jV4jYeSWQhDqIIdWUhjWpckiooOEV6MJOQQkywoMWLS0AEWSe9TkQDGu5jRnxs8s6ZgFwwD15EVBhjEYJV1Kc00AA5HKxPWNRNw70mYbO1yChfVmNeFoqsRLlhWXcrS1RQA1DMwY+kUsq+ydTPZEs4SoPqkZrcVAE+rwpE41CVMQaMyjb90/OLCbJfwrfkU5mL1c1NGt1iOpCwRvJcvKGAUkl+LAlNLaxeyFqyGcXMR/wAQj8YIB50aJknaxCXKkqPJb9aEPfnD2HZdAq/UetHhybgpYVV3NSR3n484eyfQOI5htppVdKh1BOg4OImIUksQCx1SMw9HcRUzMFLV4VBx91WUgcdYNWziRUlfByFfJj8YexOiLQ4QNdhxylQ8wCD8IBAA/wAxCmuxyfy0+MVpkmWGStXkpShyooPCPtc33lS1O7ZgB0r4oVsXrJ+YguCtuIqD0DwmYq2YF9CWSaaMC/rEJGJeqkISbFldeLA9WhvEKngkpUq3hMxHDTuP8Wh2L1k6bjEgAFQQSfeYObamB9oOpfy//UVyZs0uVoluf3Uv1JCnheaWPEhD8gpv9UGwtDvkGBCRCnjzj0BYhUNgwp4YCngCEkwzMn8IAo5/tR0lXeZiQSdGLO0QNhY5CsXITvCt1iwyoBZTHUku2rRY+1FbYeUwAzTqsALS1t8/hGX7ByM+Mlg+6Su98iSr5gRlPI9lFHXjxpwcma+cXJBpUt6lvg3rDE1SgmiVKawAPn/vEDtttubIxJTLICShCiCkGpdzxqwhPYfbkyfigmYoKG7WQMqQHGUg0HB41WVdGXqeuxrNgyFBKswZyC9WN7E3HOLGZLh8wgiG2ZEdKWtDy/rq316wDLgiiFYGR7T7X3Kw6CreKU1kBk5QVOXe409NSwOMTNDpPUHxDqP1FOcRvadMSkYb72dZB4AJAb1aMvgpRmFIAJUqgADnmzVJaOWeRqdHbjxxljvo30nZ29SSzse67gMGPm9oo9qdoDKVLlICVIAClCzKWWYKFQcgRoekbPsxid7IzoCXUbWCQKBIBHBqc6xySfLO+moDApmTeFGWrhGmW4VRngSm3Z17ZW1M+FEsIyk0DLCrVJqm1P8AaEG3uuLMmt9MxIfpxiLslJTKQC7s5u1f7RMSFMGHUFmN7EWvZovHPZWznyxSlwOKIVQAjXKo95+Qdn9YrZyFmyS4FhqLgKBFfO/GLMoG7KfdcOmtBZw5s3DhEKZJ1SCpuRzAcWLEDTW0a2YUNS8MN2Sl0kGiQSQ93ymif7RFxCBMTlXLRqO/ncdCCGq/CJpSQKOX4HN6oVX0PlDCWsnS+VQDdZatYbFRnp/YuWofsVKldDnS9y2eoJua60ihx2y52HmALmEjipLhqXFfkbx0GStwLebIVp7r1hzGuzKqDQOAX9WpDiwaObqw6SaEZgB7ykhQZ3uwo3CHJ0hSQk17wsSgBhwzVP00avFbGlKHgQWfRL87VilVstUsl3WnlRSABwYgt101tF/wIjYfDZrh+RDE3sUgZhyLw3PwLVldxWrux4CgpEeYFhWVH7YP4spzJ6hIoRqS0SjiiynPhHeuVM9PDpS8S5J9lUQSJoUcxzJYFmBF9KfAteHhLlmrD0YFr3h7DqSQ4US4scqmrYBTiv6QqSDVIUXTdLBKuNstW4vDi6+7F2VmL2dLIa3IsoekFLweUDI7fukfFJUA3QRahSnqkL5qv6xAn4SWuinT+HMl+dCG9YtSsVCPtZCe+oAC+jHyIYwPtyP+aPgfixh47NKahQIOi0q/1hz8YhTMCH8CfJYb4h40TIaO9iDBhAP08KBjhOsWDBwh4MqgsAlqiKqHphhlomxmR9puGKsGFf8ALmoJ5BQUh/Up9Yyfs7mf42WBrvP/AK1x1HaOzkz5MySvwzElJ5PZXkWV5Ry32ZyVI2kqVM8csTkKH7yQUqb4+UYyXyTOrHL+m4l97T8GwlzQPEDLL8U95J9FK/LGe9n08px0kU7yZifzIUfmBGu9qCf8NK/93/oVGT7E4b/G4c8Fn0CVP8Id1IcHeM63AaFtBRrZyUIKYTkh0wgTBmygjN91xm4+G9q+cFjo5R7TcSTjUoq0uWhuDqJJ9aekX/s92WMu9NTlIAYMAq56kBuVeMVPtCwwOP5mVLPxUBToI3PZjZ26w0sEMogE9DYeh+Mcq5yHZJ64UM9ndnfZpk5Alr3RZSapcCoPhPeDq1DgVL3jAdp8OZGOnEpy5yZiAQ1JhCmbSpWPKOsKlhTAtQhRdrBQJv0jnXtjAGJwygXeWqv4Zj+dVKjoyLaNmHjup0bHZ5zS5ai4/ZizEP6iHZcyo71NNdWu1KRB7Oz80qWWBcEuwVerh+nWJ5mkO/l3S1NSQpvhE4n8Scq+Q4ggvcMeBD1anCHDLuVZjoFBweNuFBpEdaXbKQFO9Na0BJsKtzgJnFyDTQXZTGtPdY0aNdjFoOcitRcPmSGr+8z1a3WxiHi0M5UXQTQp7qx1DAH8QidKmM+VQro1K6HgeQMDM1QGcHXMi35knlWsVZDRXTZag5PfTdiATRgTmYKZnhWGWkuEhnvLPeSQNXDqAPwiROlsKFY4lHetUUNTVtIJGFK/GEqPEJTdrkP3T/SDgKIsyQCO6lKTyqCdCK3von9Ihy0uKKY2p5el7RYiblUxV3ag5gFAEWY8ITjMICl8pIuFAnrZVD8XeGmJogzdmSFD9sjviy0slQP3nBDRR4rY+IknOlWZJBy5w+v3gQRTiLdYvSWBrmSGdr1tR2hQ2gwY/tEhgNFAHTNVJ6EGH2IxEzGlKv2yTLVQsHSFB65XFaO1dIcxOLkzaAnOGao63AfyPwjU7VwSFyVrlI3qRUoyjMgniCQBa4cFvKMJi5UtKmS0pQNpgIe9jpX+0JcMfZbJC0Ad4nWqXHwNR0NojfagVK7kpZuQlTLPMIUGp1iINrLljxgpoFAGgpqwYsSz8TpDkmelaqB7HgoE8HL+hiuXyhddjgxdW7qOHeynoXFTzcwZnkUyq8ikg+ai8QtpYWckOlIUKkKB8sqg9PSESVkhygA8N4lPwekLdrtDqza7C9rkoy/8WFJmA0MuWVJUOLZu6eVosB7XMEwpP6bpNPMrDxxVIg41eOJWzO6SfalgFCs1aeSpMx/5QofGJUv2hYBVsUgfiTMT80COAwKwvUg2PRknbuHmVRiJKhymy/8AueH5WLQoslaFHgFpJ9AY81lLwe7ifSv0rY7x2u7Yo2eJe8lKmbwqHdUhJSwBqFVq5ajUNePLez21Vz9sb5LpVNnpUNDlWsBi13SWLUvGW3FX18ostiTpSZo+0KnZMpGaVkMxNXAAWWyu5YG5eIniVcGuKdNnYPaagfZUE3TNFNWKFh/lFf2M2UET5cwqSxlrKQSASpkoID3LLJpGIxW0cCQUyJWI3hIaZOmINHqN2gNUUvGqx228DIEuTi8KZ6ky0qScqFBIXcDMoFJOV3HKOaUH7KNousTOlEQ3NmpQkqUpKUgOVKISAOJJoBGET7XsIkACTPAAAA/ZBgKAeOCPthw6qJw0+YTTKDKL8mBLv0jbSRz2brDYhMwZkKSscUKSseqSfjHK/alsybKUZ6EKMtS0TCsOd0sJ3ZSpQZSHYKSritQ4QxtLDzZ6t5gtkYjCzHcTUKmyv5AlEuvleL3ZWL22kFM7Cy56CGUJq5CVKSxBBUldaE+JJhShwXCWrsyOw9rzsbiZG/VnWSiUDlAJSFPXL4j3jW9I7fl9NB9fVIxHZXsNkxf2oyjhkpKimQVonBJUkh0LQqiQ7gKDjRxWN1ljCKptmuWSkkkMziyVd0q5BnN3YG55Ryv2lSAcVhkpBCd2nukFLFU5YUMumkdWmSX4gixFCDy+mjm/tOlFOIw6yQQpKglgxGVaSxqx8Y4RWSXxonCvmXvYXDqMhCXIygsRwBpXpF8oFQINWchyRbW3xrEXsfKKJQU1GAar2CtLgP8ACLEzqkrTcuCxA0fW3OmkLGvhYZpfNkABhZzzUT8r6aPCFEhqJTysbmjODrErHSbNY2fNc6UUKiIS5Yo4algxc9XoBFXRkLSsgDvBw3J+rHg9KW84UnEsBmBS5YEBRGl9OHrCUrCX8JZ9bvodAzA/7wtc92BANWD63YA6tX1ikyWiRInBVSqvEWpxBJZ+EKmyWrR+JGU/hJdndw4GkQkElnQTQhLF+BejE60qNYlS5ocMGUTUt5OKM7cHsIuyaCVKCk5SAXa6VAJ4e6S/NmrppBkTjLJAGVGvvBJryYC1/vaaTVEAhR1sbGhcjhUfRhBI1AUKs4DgC96E39YZNDGKZZBSHNapJSoFiLsWHI0+cQ9xnDAd5I7wJYqu1PVmiZMllJOV2IdncJcO6RxrYHgwDRFEliVJD2ClAAlnyl0kOL+IcIYqKsTZktWeWWNCQHANSMpQT3uheJc/ZcnGIrKQggWygAGxIDUc6F9InzglSczAl8pIBFg7hQAfpS96RDVMCSDkKXepBNRZYKhzh2FFIrs2uXRKspBbw5TQFqJDEMekVU/YE0rJLUOYMcoIAGZK8odjQghjeNmjFlRqpWYJfLmJc3cWHk0U07FLmCoCKkZiVEUuAxcmvBoV0BlgiZKpOvoEGihqavXzBr5RHyLNUhJHNv0i2m7FSHKpqy5fLTKCeRH9/jDZ2AigMxdABcBugagilJCOn4vs1hZvjw0lR47tIPqkAxR4v2V4FdUpmSj+5McekwKjWgwYjPZo1OcYv2MpP+ViSOAmS3/mQof6YpMV7IsYnw7mZ+GZl+C0pjsghTxXskKjhEz2b7QH/plHoqUfkuIyuw2PD/4Sf5If0Y18o9AQMsHtY9TzXjNnTpP+bKmS/wActaPioCIcubSPT6iWv/SKbaHZLBz/APNw0lROoQEK/PLyq+MP2/qHRwHZa95OSkcU+blj1/vG27f7EnHHfs5S5iVSUHuJUtsrpPhelRdqmNOr2QYRM4TZC50opsklM1B/My6N96NvhcLkOYrKjlSmwA7pUXYPfMfQeeLfz2RtstNTjGG7W4jDMJkmQpqNOw0tKvzJShXmXi/wHtdCWC8KEp1MlYT/AClIB/NHTp7KDKAUOCgFD0NIpMb2Owc7x4aU/FKd0rq8vKYvZPszIGz/AGjYKdeaZSuE1OT+YOn+aNBhcXLmh5cxCx+4pK/9JMYrH+yLDqrKnTZR4KCZqf8ApV8TGfxPsmxcsvJmSltYhSpK/iGB/ihVBhZ1t4KOXYVO3cN7syake6oy8QPgorGljExPtQnyqYvATE8SkTJf8s1JH80Tq/oZ0Qxz32pTQqbg5V1vNV0CjLQn1UlX5TDO0/bJh1SJglIxAmqQoJ/y0hCiGCioLJpegjD9hp5nY/DhTnvpSXJLEOQa18RJiMkGo2a4f+VnccHhSiUkHwkIYVDGrk+qfSJacYlwlbOSQnmxrXTWkSsIXlpdvCAdaih+URMbgAxbVqGoo9n8J5xceEkYy5bGDQFBDpfSqdbFut+ERsThCKizOO69dHFS99KvEzZUpTGoLeJAoElrcq15OOkPlisux0BowH614w3H7FZUbo8xWt2PC9xX60SkkipAA6moS9PIHlDhKR3SpJre5H66wyogF60uQ4I4A0tQXaMyhMzukHMsAgvQryEHkcyQ/BxTWJe/CwKqdqFwpympTo5186M7RD8KhQkkn8LAPZrCzcUs/FWKllaDRJq6XJcirM4qz2f4w7E0S5I7tS4VweigPCxZx3h04sxKSshWUqBTfvJUNAAXN66Vt6sScYWBCQ7kMBkLitXOXzBfvaw7iVrCH7hqPEEkp1ooM5A62vFJk0LRMcKJXnOrKyKSGYAeXTSCMl1Fg7UYkhaaWdr8XMMyJ2ZIUe7MBpXKCKCpLhR71B1EKz1JUpqi+VZYAsb3opiYtMloQopCQwHeYKDJckVSQzVHEc+MRMThaE94kCjFSn4syTlFLHjEyYE5ilZzE2sa0IUFJNKNQc4JQUAMuZwbqKgQ4Zgz5dA9RSusMRz6YqZLmkr7wmK7rpQmoP3srjg3K4izlzkFDXNbl6MCGGlmcFrWtGgxoEwFZNjZQa1AFFDMxANaUjP43ZswZipJBorugFCnNXIJKAxDEvZnrA0ICEomKAdaDUi+Vm4uAk0NH0rEHFzt2rKVzNPCgrDEcQkxIXilkvmUQtIOXNdncAZiCABR9NIk4DaJlpypUkB9HTdvuUPWJ6A6KIMKhIgAwGg4IN4SDAJ+rwCHBBZoJ4DxJQZEJaDhSRAAmDf6+HzEOKlMCSW4ebVinwm1FfaFyJgDkGbLUlg8ssnKsXzheatiCLWhDLUQQhTQCIYWEBAgQRhAJWIUrkT5FoGsE8ICv2j2fw08ftpEmZzVLSVfmbMPWKbA+zbBSZyZslC5akqCgAsqS4tRb/ONT+sAQDTa5QcohIYPc3rUkk184NU16aQiBgVZt44qhbN+6QClXmD0cGGlfAn+lfgcNuytSEsFKJU1UjMVUBBIcOaGldIc3zKvmL2Brwe0PqAc0ABDDLR3LOUkN/vEKcwOhpSht68Rato0tLgkfm4Qu9C7HnxcsGpFcogUAPRRdtCOX94VKVNKiQkpF7NUdCDWukGJ73DKt3jT9SOsZsvoYz0a5ZnZ2qe6BYUOoq/KESsZLC+9mCQKAJJBcu597k1q+cWKMItQLFLK0zlyNGzJ+RFojT5MxPioBqQfUGvzhUIQqXIUcwJJajJFA71BIc09D6EokkBJJAdqCg/CamlLaw2qYk90ueDFiehD0q8Ll7JC3BoWBykLI6gjX0h9iGcJiElOfM6QSSEpKVEME5XKWHk14cXjUOHSopFtCORynhxETRs4slgKAOSCQWFjX3urw3g8TcJSPDRkCmtXJVTTro0UhMZXMl0ckAO2UZr6FyzeXvDjRaBKLMSP3goKyt+6UBhpQs0Klz5a8yVMWDk1TU8MtzWlOOkR6BQypCEv4kp8RI5ip46ODa8VZNClyjY1DUIIDiwDG92ubxFILPlvxBHMH5ekTF4bK/efKQlQILhw7tQ24jQwJ+HR7q0u/vAitjUAg+nCoihFStCSkhUsnMR3kqKFBvezJob8x1ipxeynU+8Y65mBJ490B+pcu9TGlmoUh3fUjKolgHcpc1GtBp6RFYZ7JSocXb5wAaoQoQUCILFjSFQIEAglCFGBAiSgKhYsen6QUCAA8aWdqVHyisw0sfaVlg4loALVAUqYVAcASAT0ECBCfY10W0NqgQIYglQR084ECJGA6Qf9oECACPgFky5ZJJJQCSaua1POJCNYECAAD9YaxlE5hQix1F7GBAhrsB5duorzuaxXYlZ3c+psj5iBAjRkBYiqHNSCGJqRXjELHqKp6AouGl0NRYaQUCCXQ0JE5Wc1Omp0jTbNLpD161gQIcAkUm2pKQSyRfgPuxB3pSgMSKixbQwIEQNk7CTlNL7xqK1NevGCWP2p/hPm6Q/pAgQ39Eor8WHQHq6i71fumH8b4UDQItpRKQPhAgRBQeypCTKnkpBIBIcA2S4PrEKUafXGCgRojMeNVEGoyE141r1hEr9E/wChMHAig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hQSERQUExQWFRUWGBcYFhgYFxcVFxUZGBgYGBcVGRgYHSYeGBojGRcXHy8gIycpLCwsFR4xNTAqNSYrLCkBCQoKDgwOGA8PGiwcHyQpKSkpLCkpKSkpLCwqLCkpKSksLCwsKSkpLCwpLCkpKSkpKSkpKSksLCksKSwsLCwpKf/AABEIALIBHAMBIgACEQEDEQH/xAAcAAAABwEBAAAAAAAAAAAAAAAAAQIDBAUGBwj/xABGEAABAgQDBQUFBQYEBAcAAAABAhEAAyExBBJBBRNRYXEGIjKBkQdCobHwFFJyksEjYoKi0eEkM7LxQ1PC0hUWRHOjs+L/xAAaAQADAQEBAQAAAAAAAAAAAAAAAQIDBAUG/8QAKBEAAgICAgIDAAEEAwAAAAAAAAECEQMSITEEEyJBUXEjM2GBMqHw/9oADAMBAAIRAxEAPwCnywbQ6UvAEuPpT5+hoIhWWHcsHkhgHInlMLnYjNCMkDLEaq7L2dUR58wJBUogDiafRiJgsaqcoBEokd45itKfCz903uLH3hELtbPUgySCQl1ZqOBQaa0NjwtC9lzpKykLchKPEEAMWqwsRvAOL5BzjzfJ8ucJ6x4o9Dx/FhKO0uS8nYNaGzoUh7ZkkO124+UNhEdS2Ngpa8DLBOZCrE967hq8x6iOfbTwG6nLQ75Sz04A6UesdHjeU8vDXJz+R46x8or8sHlh3JBhEdtnHQzlgZIeywMkFjoaywMsPZIbxM9MtOZTtwFzyHOJlLVWxqLk6QWSBlix7OYz7QtWRARLCcozEuQbZiLqVUZWbSsWXaLs8JCZSwCMwZSTVlAO45Go8qXpyY/NhklqjqyeJKEdjOhMDJD4lQBLjs2OWhnLB5Ye3cDLBYUNhMHlh0IgZILGN5YPLDhTAywrGNNB5YcyQeSAKGcsGlMO5IGSFZROk7UypZKQCeAhuTPmJqPW0MpcQ9KnkF/nWMnFFqT/AElleIXx5aegibh9jzZiSCCX1UWpwcxGlbeUmw/SFL7STPqsYuM/pGqlH7Y+OyaR45iUnk/6w+Oz2FTQrJ5vFXN23NXcgtyEEnFKNSQ/1whOOT7Y7h+FEEQe7h/JBhEddnHQxu4UJcPiXChLg2HRH3cHkiZJwxUQlIcmgHGK7aO1USZu5UFb0FCSlrFbZQTxILsNIl5EuylBy6EY/AbxBTrdPJVW8mJB5ExltlKllZlryy/ChWUEkEkZVj77LplPurbSNENupWO5TvFJs7gseUFgZ4lElIAUaqUwdRu5JuY87yoe1px7PS8V+tNT6+i82diMRhpapSs5loUQAG7+dScinclktUEhnqzPDOLmla1KLkqJNSSfU1MO/b974iH1PHVzz5wZw5i/Cx+pPbsy8yfsa1XCIu7gbuJO7gbuPQ2OGiNu4G7iTu4LdwbBRHyRSdq5+SWijkqavCj/ADH0I0SwAHJAA1JAA8zCMZ2fRikJSqYAMyVd0ZiWBbgnXnaxjk8zLFY2mzr8PHJ5U64Mb2Y2rlnEZSpLd5ILE1FBq4d+Ijr/AGnxImYGUpNAqYmju/cUK8LA1hvYGwZMhIEtwONKvxFotdu7K30nKhs6VBQsnPQgg6OxfybWPF8fIllTfR6vkwvG1EwGSBliSvDlJIIIIoQaEHgRBbuPo9jwKGMsHkh/dwMkGwDIRBZYf3cGJcFhRHyweSH93BlEGwUMZYGSHxLgxLhWFEfdwsS4eyQMsFjoZyQAiH8kDJCsdDOWCKIfyQRRBYyPkgZIfyQWSCwGAiFhEPLkKTdKg13BDW4jmPWCiN0+g1YgIh1OGV90+hhUxADOoAnTXz4ROxG11ZWoXcBQJdiK6PrEPI/otY19ln2Z2KlX7RR1pWnmNDHH+2O1j/4tjVMGlTJigeKpcvcSzT99j5x0nZGOMtdsz0AdhHFe1Kz9vxJPvT5r+cwn0f5Ry5L2tnZiqqRZ9n8Tx1sNaBlH1EWuIxLEc4zOJm7tcttJSP5gVH4q+EWMyZnR3VDMmwOrN+sOwovezm094Vg+6povtobTEpMtd/2mWmoyLVl88rdVCOe7Exxky1TanJNRvBxQu/n3Fj+KL7amNMtaMxzIBK0nQlImMrzlmWfOCwaOh4KSAXKQqliMyb8/MecaHaOz5cyWlaZaXS4yMwKSGuOFCIzHY7aaVSyFEgFBI1qG0roT6RczdtKCQlOnGxpDblJ8GVRiuShmSWJHM/OE7uJcypf5Uiu23i9zJUoeI91P4jY+Qc+QjpeRRjbOeMNpKK+zH9sdp51iUguEGrWUtviA7eao0WytqIlplofuoTu+ObIombN9VSUJHEqvpjhhAUlYIBSRT7z6egVXlE7ZeIyrExVUoAWU/eyqCpUv+KaUk9FHSPnM2Z5JWz6jDgWOCijruGnBm1z5CP3soUR5AiLWVM5xgtgYpQCQTmUlSkg/8zETTmxEx7NLR3XsMq+AjXJnp7ofuj4n+sYWRKJP2tsVOJQ4DTQO6qzt7quI+UYYyuTcrNyjoWDnuKOLCvOx9YyGLxCZ80rBSnMrKq7BQSkl6XZaRSPW8PyHejPK8rBa3RW7uBuotU7OKfGk6sagFjpStePGLXa0mUcMFAJCwQzAJPMN+keg8ytJHD63Vsym6g93EndwN3GuxnRGyQrdxJEqD3ULYKIu6gxKiTu4VLkuQLORU2HOFsVRE3cHuos52y1JVlbMSHGWrjjy84j7lrwt0w1aIolQ6rBHJn5s36w6mS9oNUoihgchpEPcwDKiYJLw9IwDmqkpDXJEJzGo2V255iEbuNAnYqCKTATyY/C8RxsYH/iJ9FRPtRXrZyfbeKxS5cszCVAIBSyy4QWVVRYzG3dnoUlrRA2djpqf2mZbChJ71CSA5t4jYx25PsxwoNN5d2KgRpyB0hE/2WYZXvLH5D8CLuAY8Rbro9RqDOSSdvT86s6gsBmow8TEvUinebiDZ40+DdaQoKDHza1CxZ41afZJId96rpu0EDVw5cCxa1IZmeyVLn/ELAZmTLyFjocqwDaOnF5GSD5VownhjLp0VOHQUkGj3F9KxzDbnZ055/fMxUoqK1AULXUQ7gOamoBJ0jssr2UlIaXi5iXbxJJF30mUjnGBkbv7Ypa3KhPk1KsylElGbm9SXOnrOfyW0qVG/i4Fbvkx20SSoE+EoRlOhSBkf1Sr0ibiMPmlBaAc4SnMkAnxN3g2nyeLPZGzJ32d5EwhecoyqKN2ZTKU4Ku6e8qoPH0mJ7HbRIDgcgJ0tPokTExv7kvpjXjuX2l/spNkSiiZNRNlzDKmIUiYyS7pZYUDxCw4PPV2hzGYGZM3eHlLE1IQqYlXhKkJS1qlJCAxQ570tV9dhsf2fYtS0Z8OpIWtIVMlzilSEkjMtkz1AsHLZbtEfG9nMd9vmIwaJ01WEdImryiYtMwUJ3hCT77NccNBZVL/AATPDKH2n/DLHsbgScOVnEpQqSzhSAElLuQVqWGJSWB5i8aOZMCQSohI4qLD1NI5xtns9ipaEjEIXJWp1BJCSlRB8XcJTqOj2tGfmImLUEnMspYMSVZQKJCQTQBtIzwZ5W4y5Y/J8eLSnHhHV53abCpocRLfkrMP5Xii7Q7STiDLTKUFILgEOASaE1AsGHrGGVgpgoUr/Kq9v0aLnYPaCUmYjfIUJaaAp74alxQswuC+og8nLLWg8PDHfa7oLGKyA9fkFf0+MHIB7odi4L8DYE9A58zCJ53y0tUHvk1t9fOJcnCGYtKBTOWc2SLqUeQSCegjy2qfJ7Vprg1fZyUVhARTeAypL+5IQXxE8/vLUAnyIjRS9toRPMqYRIyuEGaWSoAhlBVi4q8N9kJKSlUxmExOSUk0KZCO6gdVVUeZJ1ibJ2YA6CtakPUFSsoH3WesSzmk1ZdYXGFIJmFKkspSFpqlYCSoofRaWJ5jpGC7NqWvDEqb9pMKx+VLnlVurRrJGxJMkKCETJSF91QDqkkEGpSonJQHvJZiRHJ+1u3Z+Ek4NEieEhSJpVkKFVE0gVY6NaOrx/7sf9nNm/szS+2jqH/iaijIEpApRyajUa1/rD2Mx5mJAUlgC/6Fo4Ae1WNXfFzvJZH+loaVhZs05pkxSzxUtSj6l49VyijzFjk/s7zJXLegzPo4JHMN/SHZsoFKQEKChehqI8+jZwSXIbmCP94WnErTabMvotT9b84XtQ3gZ3kym0gBGump4fpHCZO18SmqZ05PAiYvp96EY/HzZ3+bNmL/ABrWocLEsIfuIWBnb5vbLBYYKTPmy1P7qVZ1+SUOX9Iox7ScCV5QqaATRSpZCR1YlXwjkYw/LWmkH9naxqIj28miwnpDZG2MyUrRMSuWoUKCFDjcUetol4xUlfe94kPcUAjzlsvaE/DrzyVlB1INFfiB7qh1eN3sX2qkgIxUkU/4ktgeHeQSx8iOkCyRvkHjdHSEypZHvA+v6QncID1/r8IqcJ2rwq0umdLrotQlqHUKavRxE/B7QlTiUy5ktagzhC0rPUhJNI0v/JlqPrlISkGp9PKkSMBMSpIUxGVyGy2LuC0Va8MxUHZyYl7HnKQovbhWvSB9AkAz0pmZkg3r0JqQ9otJWPQkUmEh3qS9YrZ8kXBvoQzO7wgYfiR8/wBYTpj6Ndm9IImGlK+vq0KP1pHCdQxjMROSxlSkTPvBU0yiPw9xQJ6kQzJx88nvYbKA1p0tRLu7ADRhch39ZpW0Vm2sctICZctS3IBPfASOIKRU8gQ0ADk7tAlExKCCFEm6pYZiGLBbkK0YdWjg+JwpUZwCmO+KU81TJhTTmASegMdam4XOp1yyPJlDm7Vq145PiMSg7QCUqBT9qVqHotV03B8ozmraOjx3W38HSexmyEJogISpIAOaWlYUKgGtUlmDpULWMbbCy293KW7wSteRzozsPSMh2SSrflIDhqvyqn9Y0G2cXu0FINe6KkuVFQU5PBkqfrHXZzPsupU9T2Kg3EO/ma/2jA9odtLTjN/JBBSjdnMKKAclJH4rGtRzjUbOxgTJUoE91CiTqVGrkehbQKEYbEesCQELbnapeLlGXMCSxCkkZQUqGoIHqHFOcY/D4o4TFImskpqiYClK0qSpnooMWLK6pEaJWxkZj3JZrxIUdX4PUxG2l2eC5akhCQwtxu4Z6cufWMckOdo9o0w5KuEun/0F2h2snczDuhLUUrCT9mTKcpoWO7FuUY/DSDMyIJCQSB+EC6vTSJG0MckYTKojehaUMfEU0O8yt90ZTzD1eLDsnPWl5ssINkd5IVwURlUmulmiZ/1JRro1xN4Mc77J83ApQnurzA0Aawr8mEM4aXmWEk5Qs5VEXCTRTcyKevGJuJxpmqrKRLIocgypVq7OQC2gAiIpHeH9Y5vImnlZ2eJBxwq2dF2RikTEDdBvdL+4zADh5xPJSil+mnFucZTszj0oJQaBVeAcH+59YscXtiWk+JzyqBR3fp+nGMVz0OSp8mw2XPzcK6XvRjx/vHJ+0GwUy5pksCiSqYiW4JZBmFaEuCHYKAeOm7Ewk9MrPuqEOE5mmMzgZWbMToSG1jnXavbQ+1zc8tTuAa2UlISsd137wPWPQ8WLUuTzfKl8Wo/ZSTNhSvuofoofF7aw1/5eliyE/mUP0idI2ogKYoPE+IMOrM/KF4nactNSVNranxj0rPLqRWq2Gg6q/O/zEIT2fl8/VB5vaLj7RKKQyhUA1v0b+kEmbJNAtJPP+paHwFyKg9mJZ1V5pTDCuyMqzkfwt8lRo/s6SKEHlf5UghLIuTy0f1/SDgW7M+nshLbxqflmt6wF9mk6TFN+GvP340Ck6EkdX/WG0oeyyT9dYTiv/UV7ZfpQHYDWUDa7g/AmG5/Z8kUWKvZQFP4vONOJJ49XH9BDZl00PoW/WFovwr3S/TJzeyh8OY+RobaNDkvslNll0qIIZil0q5sQx5GNX9nSp7G/KCRg2p4Ty11/WFqvwftf6HsPtHipCck5C8QB4VEkTByKjmzp6h63MWg7dEXws3yUD80iKwyCnUXuS3OzwYkKuC/1ygDYsz2/TrInfyE+QevlAV29l/8AInf/AB/90U8wKFi/F/mHhBkHn9ecOg2O3EtxMLCoQu1vr4QUp2qb6Xbz1jzTtHXgPBQYEUIPNHnPtnNTLx84pplxM1vCHyzCVAXV5vqKCPRccv7e+zValTJ+FlibvQreSyxWkqUFkyioPVQ0IUKgEhVIl+m+FpNplx2d2i+EE5Jqs5UkXISO8r5esOYvEqmZQas9XqdKnkkNELZ8rd4aTKNChAzMG76+/MLNTvFv4RCVzjmSlNSogDq8U2TXLLBG0csrd6EkniRQtzcgekVOJBJpSJDs5IHANc/0pAKnsLdI1RBP2Jh3SQW8RerUIFgaE/WkWH2dANRTm/xaIGyUulXUfXwiy3pDPUa8frrEsVHCu2OwVImrzS1SikzCi2VcsLWEqSX4IfzB1EbzsBsLLgEKUknelcwdCciedkWpG3mYJKwklCVC4zJSpnFQxdj04QWHkbmWES0shKQlKNAlIYBzwA1jOC1ZrlyeyNHPMdsTLOmBCkpBWogMRlZqcqCJmC7OpAzzCSWOUeEHQEtVvOsWszZ4XiZi1BkJUpk6qJLseQDdXh+eCa/VqRi4Rts3WaeqVkfBYRKV2GUA5i1cuUpfmovTm0QVYgb5a0pBeYSlNw4yhCQ3upKR1KRzgtsYhSAyRU24E2SH4Oz8og7I2WtXiNEkAkPl4ZXNzQ0HPnFW/ohL7Z1bs7i1qQAseEd42dmNupr/AHjkWJkhUxa6rzKUvvAE1OZ611jr+ycEiThXSwzIdzxI1MYtewZakkAtyBIHBqX9NY6YnJk7MijAoUP8stZ/AXfw6uesNfYJVgFJNAM6itNDwBLH0jV4jYeSWQhDqIIdWUhjWpckiooOEV6MJOQQkywoMWLS0AEWSe9TkQDGu5jRnxs8s6ZgFwwD15EVBhjEYJV1Kc00AA5HKxPWNRNw70mYbO1yChfVmNeFoqsRLlhWXcrS1RQA1DMwY+kUsq+ydTPZEs4SoPqkZrcVAE+rwpE41CVMQaMyjb90/OLCbJfwrfkU5mL1c1NGt1iOpCwRvJcvKGAUkl+LAlNLaxeyFqyGcXMR/wAQj8YIB50aJknaxCXKkqPJb9aEPfnD2HZdAq/UetHhybgpYVV3NSR3n484eyfQOI5htppVdKh1BOg4OImIUksQCx1SMw9HcRUzMFLV4VBx91WUgcdYNWziRUlfByFfJj8YexOiLQ4QNdhxylQ8wCD8IBAA/wAxCmuxyfy0+MVpkmWGStXkpShyooPCPtc33lS1O7ZgB0r4oVsXrJ+YguCtuIqD0DwmYq2YF9CWSaaMC/rEJGJeqkISbFldeLA9WhvEKngkpUq3hMxHDTuP8Wh2L1k6bjEgAFQQSfeYObamB9oOpfy//UVyZs0uVoluf3Uv1JCnheaWPEhD8gpv9UGwtDvkGBCRCnjzj0BYhUNgwp4YCngCEkwzMn8IAo5/tR0lXeZiQSdGLO0QNhY5CsXITvCt1iwyoBZTHUku2rRY+1FbYeUwAzTqsALS1t8/hGX7ByM+Mlg+6Su98iSr5gRlPI9lFHXjxpwcma+cXJBpUt6lvg3rDE1SgmiVKawAPn/vEDtttubIxJTLICShCiCkGpdzxqwhPYfbkyfigmYoKG7WQMqQHGUg0HB41WVdGXqeuxrNgyFBKswZyC9WN7E3HOLGZLh8wgiG2ZEdKWtDy/rq316wDLgiiFYGR7T7X3Kw6CreKU1kBk5QVOXe409NSwOMTNDpPUHxDqP1FOcRvadMSkYb72dZB4AJAb1aMvgpRmFIAJUqgADnmzVJaOWeRqdHbjxxljvo30nZ29SSzse67gMGPm9oo9qdoDKVLlICVIAClCzKWWYKFQcgRoekbPsxid7IzoCXUbWCQKBIBHBqc6xySfLO+moDApmTeFGWrhGmW4VRngSm3Z17ZW1M+FEsIyk0DLCrVJqm1P8AaEG3uuLMmt9MxIfpxiLslJTKQC7s5u1f7RMSFMGHUFmN7EWvZovHPZWznyxSlwOKIVQAjXKo95+Qdn9YrZyFmyS4FhqLgKBFfO/GLMoG7KfdcOmtBZw5s3DhEKZJ1SCpuRzAcWLEDTW0a2YUNS8MN2Sl0kGiQSQ93ymif7RFxCBMTlXLRqO/ncdCCGq/CJpSQKOX4HN6oVX0PlDCWsnS+VQDdZatYbFRnp/YuWofsVKldDnS9y2eoJua60ihx2y52HmALmEjipLhqXFfkbx0GStwLebIVp7r1hzGuzKqDQOAX9WpDiwaObqw6SaEZgB7ykhQZ3uwo3CHJ0hSQk17wsSgBhwzVP00avFbGlKHgQWfRL87VilVstUsl3WnlRSABwYgt101tF/wIjYfDZrh+RDE3sUgZhyLw3PwLVldxWrux4CgpEeYFhWVH7YP4spzJ6hIoRqS0SjiiynPhHeuVM9PDpS8S5J9lUQSJoUcxzJYFmBF9KfAteHhLlmrD0YFr3h7DqSQ4US4scqmrYBTiv6QqSDVIUXTdLBKuNstW4vDi6+7F2VmL2dLIa3IsoekFLweUDI7fukfFJUA3QRahSnqkL5qv6xAn4SWuinT+HMl+dCG9YtSsVCPtZCe+oAC+jHyIYwPtyP+aPgfixh47NKahQIOi0q/1hz8YhTMCH8CfJYb4h40TIaO9iDBhAP08KBjhOsWDBwh4MqgsAlqiKqHphhlomxmR9puGKsGFf8ALmoJ5BQUh/Up9Yyfs7mf42WBrvP/AK1x1HaOzkz5MySvwzElJ5PZXkWV5Ry32ZyVI2kqVM8csTkKH7yQUqb4+UYyXyTOrHL+m4l97T8GwlzQPEDLL8U95J9FK/LGe9n08px0kU7yZifzIUfmBGu9qCf8NK/93/oVGT7E4b/G4c8Fn0CVP8Id1IcHeM63AaFtBRrZyUIKYTkh0wgTBmygjN91xm4+G9q+cFjo5R7TcSTjUoq0uWhuDqJJ9aekX/s92WMu9NTlIAYMAq56kBuVeMVPtCwwOP5mVLPxUBToI3PZjZ26w0sEMogE9DYeh+Mcq5yHZJ64UM9ndnfZpk5Alr3RZSapcCoPhPeDq1DgVL3jAdp8OZGOnEpy5yZiAQ1JhCmbSpWPKOsKlhTAtQhRdrBQJv0jnXtjAGJwygXeWqv4Zj+dVKjoyLaNmHjup0bHZ5zS5ai4/ZizEP6iHZcyo71NNdWu1KRB7Oz80qWWBcEuwVerh+nWJ5mkO/l3S1NSQpvhE4n8Scq+Q4ggvcMeBD1anCHDLuVZjoFBweNuFBpEdaXbKQFO9Na0BJsKtzgJnFyDTQXZTGtPdY0aNdjFoOcitRcPmSGr+8z1a3WxiHi0M5UXQTQp7qx1DAH8QidKmM+VQro1K6HgeQMDM1QGcHXMi35knlWsVZDRXTZag5PfTdiATRgTmYKZnhWGWkuEhnvLPeSQNXDqAPwiROlsKFY4lHetUUNTVtIJGFK/GEqPEJTdrkP3T/SDgKIsyQCO6lKTyqCdCK3von9Ihy0uKKY2p5el7RYiblUxV3ag5gFAEWY8ITjMICl8pIuFAnrZVD8XeGmJogzdmSFD9sjviy0slQP3nBDRR4rY+IknOlWZJBy5w+v3gQRTiLdYvSWBrmSGdr1tR2hQ2gwY/tEhgNFAHTNVJ6EGH2IxEzGlKv2yTLVQsHSFB65XFaO1dIcxOLkzaAnOGao63AfyPwjU7VwSFyVrlI3qRUoyjMgniCQBa4cFvKMJi5UtKmS0pQNpgIe9jpX+0JcMfZbJC0Ad4nWqXHwNR0NojfagVK7kpZuQlTLPMIUGp1iINrLljxgpoFAGgpqwYsSz8TpDkmelaqB7HgoE8HL+hiuXyhddjgxdW7qOHeynoXFTzcwZnkUyq8ikg+ai8QtpYWckOlIUKkKB8sqg9PSESVkhygA8N4lPwekLdrtDqza7C9rkoy/8WFJmA0MuWVJUOLZu6eVosB7XMEwpP6bpNPMrDxxVIg41eOJWzO6SfalgFCs1aeSpMx/5QofGJUv2hYBVsUgfiTMT80COAwKwvUg2PRknbuHmVRiJKhymy/8AueH5WLQoslaFHgFpJ9AY81lLwe7ifSv0rY7x2u7Yo2eJe8lKmbwqHdUhJSwBqFVq5ajUNePLez21Vz9sb5LpVNnpUNDlWsBi13SWLUvGW3FX18ostiTpSZo+0KnZMpGaVkMxNXAAWWyu5YG5eIniVcGuKdNnYPaagfZUE3TNFNWKFh/lFf2M2UET5cwqSxlrKQSASpkoID3LLJpGIxW0cCQUyJWI3hIaZOmINHqN2gNUUvGqx228DIEuTi8KZ6ky0qScqFBIXcDMoFJOV3HKOaUH7KNousTOlEQ3NmpQkqUpKUgOVKISAOJJoBGET7XsIkACTPAAAA/ZBgKAeOCPthw6qJw0+YTTKDKL8mBLv0jbSRz2brDYhMwZkKSscUKSseqSfjHK/alsybKUZ6EKMtS0TCsOd0sJ3ZSpQZSHYKSritQ4QxtLDzZ6t5gtkYjCzHcTUKmyv5AlEuvleL3ZWL22kFM7Cy56CGUJq5CVKSxBBUldaE+JJhShwXCWrsyOw9rzsbiZG/VnWSiUDlAJSFPXL4j3jW9I7fl9NB9fVIxHZXsNkxf2oyjhkpKimQVonBJUkh0LQqiQ7gKDjRxWN1ljCKptmuWSkkkMziyVd0q5BnN3YG55Ryv2lSAcVhkpBCd2nukFLFU5YUMumkdWmSX4gixFCDy+mjm/tOlFOIw6yQQpKglgxGVaSxqx8Y4RWSXxonCvmXvYXDqMhCXIygsRwBpXpF8oFQINWchyRbW3xrEXsfKKJQU1GAar2CtLgP8ACLEzqkrTcuCxA0fW3OmkLGvhYZpfNkABhZzzUT8r6aPCFEhqJTysbmjODrErHSbNY2fNc6UUKiIS5Yo4algxc9XoBFXRkLSsgDvBw3J+rHg9KW84UnEsBmBS5YEBRGl9OHrCUrCX8JZ9bvodAzA/7wtc92BANWD63YA6tX1ikyWiRInBVSqvEWpxBJZ+EKmyWrR+JGU/hJdndw4GkQkElnQTQhLF+BejE60qNYlS5ocMGUTUt5OKM7cHsIuyaCVKCk5SAXa6VAJ4e6S/NmrppBkTjLJAGVGvvBJryYC1/vaaTVEAhR1sbGhcjhUfRhBI1AUKs4DgC96E39YZNDGKZZBSHNapJSoFiLsWHI0+cQ9xnDAd5I7wJYqu1PVmiZMllJOV2IdncJcO6RxrYHgwDRFEliVJD2ClAAlnyl0kOL+IcIYqKsTZktWeWWNCQHANSMpQT3uheJc/ZcnGIrKQggWygAGxIDUc6F9InzglSczAl8pIBFg7hQAfpS96RDVMCSDkKXepBNRZYKhzh2FFIrs2uXRKspBbw5TQFqJDEMekVU/YE0rJLUOYMcoIAGZK8odjQghjeNmjFlRqpWYJfLmJc3cWHk0U07FLmCoCKkZiVEUuAxcmvBoV0BlgiZKpOvoEGihqavXzBr5RHyLNUhJHNv0i2m7FSHKpqy5fLTKCeRH9/jDZ2AigMxdABcBugagilJCOn4vs1hZvjw0lR47tIPqkAxR4v2V4FdUpmSj+5McekwKjWgwYjPZo1OcYv2MpP+ViSOAmS3/mQof6YpMV7IsYnw7mZ+GZl+C0pjsghTxXskKjhEz2b7QH/plHoqUfkuIyuw2PD/4Sf5If0Y18o9AQMsHtY9TzXjNnTpP+bKmS/wActaPioCIcubSPT6iWv/SKbaHZLBz/APNw0lROoQEK/PLyq+MP2/qHRwHZa95OSkcU+blj1/vG27f7EnHHfs5S5iVSUHuJUtsrpPhelRdqmNOr2QYRM4TZC50opsklM1B/My6N96NvhcLkOYrKjlSmwA7pUXYPfMfQeeLfz2RtstNTjGG7W4jDMJkmQpqNOw0tKvzJShXmXi/wHtdCWC8KEp1MlYT/AClIB/NHTp7KDKAUOCgFD0NIpMb2Owc7x4aU/FKd0rq8vKYvZPszIGz/AGjYKdeaZSuE1OT+YOn+aNBhcXLmh5cxCx+4pK/9JMYrH+yLDqrKnTZR4KCZqf8ApV8TGfxPsmxcsvJmSltYhSpK/iGB/ihVBhZ1t4KOXYVO3cN7syake6oy8QPgorGljExPtQnyqYvATE8SkTJf8s1JH80Tq/oZ0Qxz32pTQqbg5V1vNV0CjLQn1UlX5TDO0/bJh1SJglIxAmqQoJ/y0hCiGCioLJpegjD9hp5nY/DhTnvpSXJLEOQa18RJiMkGo2a4f+VnccHhSiUkHwkIYVDGrk+qfSJacYlwlbOSQnmxrXTWkSsIXlpdvCAdaih+URMbgAxbVqGoo9n8J5xceEkYy5bGDQFBDpfSqdbFut+ERsThCKizOO69dHFS99KvEzZUpTGoLeJAoElrcq15OOkPlisux0BowH614w3H7FZUbo8xWt2PC9xX60SkkipAA6moS9PIHlDhKR3SpJre5H66wyogF60uQ4I4A0tQXaMyhMzukHMsAgvQryEHkcyQ/BxTWJe/CwKqdqFwpympTo5186M7RD8KhQkkn8LAPZrCzcUs/FWKllaDRJq6XJcirM4qz2f4w7E0S5I7tS4VweigPCxZx3h04sxKSshWUqBTfvJUNAAXN66Vt6sScYWBCQ7kMBkLitXOXzBfvaw7iVrCH7hqPEEkp1ooM5A62vFJk0LRMcKJXnOrKyKSGYAeXTSCMl1Fg7UYkhaaWdr8XMMyJ2ZIUe7MBpXKCKCpLhR71B1EKz1JUpqi+VZYAsb3opiYtMloQopCQwHeYKDJckVSQzVHEc+MRMThaE94kCjFSn4syTlFLHjEyYE5ilZzE2sa0IUFJNKNQc4JQUAMuZwbqKgQ4Zgz5dA9RSusMRz6YqZLmkr7wmK7rpQmoP3srjg3K4izlzkFDXNbl6MCGGlmcFrWtGgxoEwFZNjZQa1AFFDMxANaUjP43ZswZipJBorugFCnNXIJKAxDEvZnrA0ICEomKAdaDUi+Vm4uAk0NH0rEHFzt2rKVzNPCgrDEcQkxIXilkvmUQtIOXNdncAZiCABR9NIk4DaJlpypUkB9HTdvuUPWJ6A6KIMKhIgAwGg4IN4SDAJ+rwCHBBZoJ4DxJQZEJaDhSRAAmDf6+HzEOKlMCSW4ebVinwm1FfaFyJgDkGbLUlg8ssnKsXzheatiCLWhDLUQQhTQCIYWEBAgQRhAJWIUrkT5FoGsE8ICv2j2fw08ftpEmZzVLSVfmbMPWKbA+zbBSZyZslC5akqCgAsqS4tRb/ONT+sAQDTa5QcohIYPc3rUkk184NU16aQiBgVZt44qhbN+6QClXmD0cGGlfAn+lfgcNuytSEsFKJU1UjMVUBBIcOaGldIc3zKvmL2Brwe0PqAc0ABDDLR3LOUkN/vEKcwOhpSht68Rato0tLgkfm4Qu9C7HnxcsGpFcogUAPRRdtCOX94VKVNKiQkpF7NUdCDWukGJ73DKt3jT9SOsZsvoYz0a5ZnZ2qe6BYUOoq/KESsZLC+9mCQKAJJBcu597k1q+cWKMItQLFLK0zlyNGzJ+RFojT5MxPioBqQfUGvzhUIQqXIUcwJJajJFA71BIc09D6EokkBJJAdqCg/CamlLaw2qYk90ueDFiehD0q8Ll7JC3BoWBykLI6gjX0h9iGcJiElOfM6QSSEpKVEME5XKWHk14cXjUOHSopFtCORynhxETRs4slgKAOSCQWFjX3urw3g8TcJSPDRkCmtXJVTTro0UhMZXMl0ckAO2UZr6FyzeXvDjRaBKLMSP3goKyt+6UBhpQs0Klz5a8yVMWDk1TU8MtzWlOOkR6BQypCEv4kp8RI5ip46ODa8VZNClyjY1DUIIDiwDG92ubxFILPlvxBHMH5ekTF4bK/efKQlQILhw7tQ24jQwJ+HR7q0u/vAitjUAg+nCoihFStCSkhUsnMR3kqKFBvezJob8x1ipxeynU+8Y65mBJ490B+pcu9TGlmoUh3fUjKolgHcpc1GtBp6RFYZ7JSocXb5wAaoQoQUCILFjSFQIEAglCFGBAiSgKhYsen6QUCAA8aWdqVHyisw0sfaVlg4loALVAUqYVAcASAT0ECBCfY10W0NqgQIYglQR084ECJGA6Qf9oECACPgFky5ZJJJQCSaua1POJCNYECAAD9YaxlE5hQix1F7GBAhrsB5duorzuaxXYlZ3c+psj5iBAjRkBYiqHNSCGJqRXjELHqKp6AouGl0NRYaQUCCXQ0JE5Wc1Omp0jTbNLpD161gQIcAkUm2pKQSyRfgPuxB3pSgMSKixbQwIEQNk7CTlNL7xqK1NevGCWP2p/hPm6Q/pAgQ39Eor8WHQHq6i71fumH8b4UDQItpRKQPhAgRBQeypCTKnkpBIBIcA2S4PrEKUafXGCgRojMeNVEGoyE141r1hEr9E/wChMHAig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hQSERQUExQWFRUWGBcYFhgYFxcVFxUZGBgYGBcVGRgYHSYeGBojGRcXHy8gIycpLCwsFR4xNTAqNSYrLCkBCQoKDgwOGA8PGiwcHyQpKSkpLCkpKSkpLCwqLCkpKSksLCwsKSkpLCwpLCkpKSkpKSkpKSksLCksKSwsLCwpKf/AABEIALIBHAMBIgACEQEDEQH/xAAcAAAABwEBAAAAAAAAAAAAAAAAAQIDBAUGBwj/xABGEAABAgQDBQUFBQYEBAcAAAABAhEAAyExBBJBBRNRYXEGIjKBkQdCobHwFFJyksEjYoKi0eEkM7LxQ1PC0hUWRHOjs+L/xAAaAQADAQEBAQAAAAAAAAAAAAAAAQIDBAUG/8QAKBEAAgICAgIDAAEEAwAAAAAAAAECEQMSITEEEyJBUXEjM2GBMqHw/9oADAMBAAIRAxEAPwCnywbQ6UvAEuPpT5+hoIhWWHcsHkhgHInlMLnYjNCMkDLEaq7L2dUR58wJBUogDiafRiJgsaqcoBEokd45itKfCz903uLH3hELtbPUgySCQl1ZqOBQaa0NjwtC9lzpKykLchKPEEAMWqwsRvAOL5BzjzfJ8ucJ6x4o9Dx/FhKO0uS8nYNaGzoUh7ZkkO124+UNhEdS2Ngpa8DLBOZCrE967hq8x6iOfbTwG6nLQ75Sz04A6UesdHjeU8vDXJz+R46x8or8sHlh3JBhEdtnHQzlgZIeywMkFjoaywMsPZIbxM9MtOZTtwFzyHOJlLVWxqLk6QWSBlix7OYz7QtWRARLCcozEuQbZiLqVUZWbSsWXaLs8JCZSwCMwZSTVlAO45Go8qXpyY/NhklqjqyeJKEdjOhMDJD4lQBLjs2OWhnLB5Ye3cDLBYUNhMHlh0IgZILGN5YPLDhTAywrGNNB5YcyQeSAKGcsGlMO5IGSFZROk7UypZKQCeAhuTPmJqPW0MpcQ9KnkF/nWMnFFqT/AElleIXx5aegibh9jzZiSCCX1UWpwcxGlbeUmw/SFL7STPqsYuM/pGqlH7Y+OyaR45iUnk/6w+Oz2FTQrJ5vFXN23NXcgtyEEnFKNSQ/1whOOT7Y7h+FEEQe7h/JBhEddnHQxu4UJcPiXChLg2HRH3cHkiZJwxUQlIcmgHGK7aO1USZu5UFb0FCSlrFbZQTxILsNIl5EuylBy6EY/AbxBTrdPJVW8mJB5ExltlKllZlryy/ChWUEkEkZVj77LplPurbSNENupWO5TvFJs7gseUFgZ4lElIAUaqUwdRu5JuY87yoe1px7PS8V+tNT6+i82diMRhpapSs5loUQAG7+dScinclktUEhnqzPDOLmla1KLkqJNSSfU1MO/b974iH1PHVzz5wZw5i/Cx+pPbsy8yfsa1XCIu7gbuJO7gbuPQ2OGiNu4G7iTu4LdwbBRHyRSdq5+SWijkqavCj/ADH0I0SwAHJAA1JAA8zCMZ2fRikJSqYAMyVd0ZiWBbgnXnaxjk8zLFY2mzr8PHJ5U64Mb2Y2rlnEZSpLd5ILE1FBq4d+Ijr/AGnxImYGUpNAqYmju/cUK8LA1hvYGwZMhIEtwONKvxFotdu7K30nKhs6VBQsnPQgg6OxfybWPF8fIllTfR6vkwvG1EwGSBliSvDlJIIIIoQaEHgRBbuPo9jwKGMsHkh/dwMkGwDIRBZYf3cGJcFhRHyweSH93BlEGwUMZYGSHxLgxLhWFEfdwsS4eyQMsFjoZyQAiH8kDJCsdDOWCKIfyQRRBYyPkgZIfyQWSCwGAiFhEPLkKTdKg13BDW4jmPWCiN0+g1YgIh1OGV90+hhUxADOoAnTXz4ROxG11ZWoXcBQJdiK6PrEPI/otY19ln2Z2KlX7RR1pWnmNDHH+2O1j/4tjVMGlTJigeKpcvcSzT99j5x0nZGOMtdsz0AdhHFe1Kz9vxJPvT5r+cwn0f5Ry5L2tnZiqqRZ9n8Tx1sNaBlH1EWuIxLEc4zOJm7tcttJSP5gVH4q+EWMyZnR3VDMmwOrN+sOwovezm094Vg+6povtobTEpMtd/2mWmoyLVl88rdVCOe7Exxky1TanJNRvBxQu/n3Fj+KL7amNMtaMxzIBK0nQlImMrzlmWfOCwaOh4KSAXKQqliMyb8/MecaHaOz5cyWlaZaXS4yMwKSGuOFCIzHY7aaVSyFEgFBI1qG0roT6RczdtKCQlOnGxpDblJ8GVRiuShmSWJHM/OE7uJcypf5Uiu23i9zJUoeI91P4jY+Qc+QjpeRRjbOeMNpKK+zH9sdp51iUguEGrWUtviA7eao0WytqIlplofuoTu+ObIombN9VSUJHEqvpjhhAUlYIBSRT7z6egVXlE7ZeIyrExVUoAWU/eyqCpUv+KaUk9FHSPnM2Z5JWz6jDgWOCijruGnBm1z5CP3soUR5AiLWVM5xgtgYpQCQTmUlSkg/8zETTmxEx7NLR3XsMq+AjXJnp7ofuj4n+sYWRKJP2tsVOJQ4DTQO6qzt7quI+UYYyuTcrNyjoWDnuKOLCvOx9YyGLxCZ80rBSnMrKq7BQSkl6XZaRSPW8PyHejPK8rBa3RW7uBuotU7OKfGk6sagFjpStePGLXa0mUcMFAJCwQzAJPMN+keg8ytJHD63Vsym6g93EndwN3GuxnRGyQrdxJEqD3ULYKIu6gxKiTu4VLkuQLORU2HOFsVRE3cHuos52y1JVlbMSHGWrjjy84j7lrwt0w1aIolQ6rBHJn5s36w6mS9oNUoihgchpEPcwDKiYJLw9IwDmqkpDXJEJzGo2V255iEbuNAnYqCKTATyY/C8RxsYH/iJ9FRPtRXrZyfbeKxS5cszCVAIBSyy4QWVVRYzG3dnoUlrRA2djpqf2mZbChJ71CSA5t4jYx25PsxwoNN5d2KgRpyB0hE/2WYZXvLH5D8CLuAY8Rbro9RqDOSSdvT86s6gsBmow8TEvUinebiDZ40+DdaQoKDHza1CxZ41afZJId96rpu0EDVw5cCxa1IZmeyVLn/ELAZmTLyFjocqwDaOnF5GSD5VownhjLp0VOHQUkGj3F9KxzDbnZ055/fMxUoqK1AULXUQ7gOamoBJ0jssr2UlIaXi5iXbxJJF30mUjnGBkbv7Ypa3KhPk1KsylElGbm9SXOnrOfyW0qVG/i4Fbvkx20SSoE+EoRlOhSBkf1Sr0ibiMPmlBaAc4SnMkAnxN3g2nyeLPZGzJ32d5EwhecoyqKN2ZTKU4Ku6e8qoPH0mJ7HbRIDgcgJ0tPokTExv7kvpjXjuX2l/spNkSiiZNRNlzDKmIUiYyS7pZYUDxCw4PPV2hzGYGZM3eHlLE1IQqYlXhKkJS1qlJCAxQ570tV9dhsf2fYtS0Z8OpIWtIVMlzilSEkjMtkz1AsHLZbtEfG9nMd9vmIwaJ01WEdImryiYtMwUJ3hCT77NccNBZVL/AATPDKH2n/DLHsbgScOVnEpQqSzhSAElLuQVqWGJSWB5i8aOZMCQSohI4qLD1NI5xtns9ipaEjEIXJWp1BJCSlRB8XcJTqOj2tGfmImLUEnMspYMSVZQKJCQTQBtIzwZ5W4y5Y/J8eLSnHhHV53abCpocRLfkrMP5Xii7Q7STiDLTKUFILgEOASaE1AsGHrGGVgpgoUr/Kq9v0aLnYPaCUmYjfIUJaaAp74alxQswuC+og8nLLWg8PDHfa7oLGKyA9fkFf0+MHIB7odi4L8DYE9A58zCJ53y0tUHvk1t9fOJcnCGYtKBTOWc2SLqUeQSCegjy2qfJ7Vprg1fZyUVhARTeAypL+5IQXxE8/vLUAnyIjRS9toRPMqYRIyuEGaWSoAhlBVi4q8N9kJKSlUxmExOSUk0KZCO6gdVVUeZJ1ibJ2YA6CtakPUFSsoH3WesSzmk1ZdYXGFIJmFKkspSFpqlYCSoofRaWJ5jpGC7NqWvDEqb9pMKx+VLnlVurRrJGxJMkKCETJSF91QDqkkEGpSonJQHvJZiRHJ+1u3Z+Ek4NEieEhSJpVkKFVE0gVY6NaOrx/7sf9nNm/szS+2jqH/iaijIEpApRyajUa1/rD2Mx5mJAUlgC/6Fo4Ae1WNXfFzvJZH+loaVhZs05pkxSzxUtSj6l49VyijzFjk/s7zJXLegzPo4JHMN/SHZsoFKQEKChehqI8+jZwSXIbmCP94WnErTabMvotT9b84XtQ3gZ3kym0gBGump4fpHCZO18SmqZ05PAiYvp96EY/HzZ3+bNmL/ABrWocLEsIfuIWBnb5vbLBYYKTPmy1P7qVZ1+SUOX9Iox7ScCV5QqaATRSpZCR1YlXwjkYw/LWmkH9naxqIj28miwnpDZG2MyUrRMSuWoUKCFDjcUetol4xUlfe94kPcUAjzlsvaE/DrzyVlB1INFfiB7qh1eN3sX2qkgIxUkU/4ktgeHeQSx8iOkCyRvkHjdHSEypZHvA+v6QncID1/r8IqcJ2rwq0umdLrotQlqHUKavRxE/B7QlTiUy5ktagzhC0rPUhJNI0v/JlqPrlISkGp9PKkSMBMSpIUxGVyGy2LuC0Va8MxUHZyYl7HnKQovbhWvSB9AkAz0pmZkg3r0JqQ9otJWPQkUmEh3qS9YrZ8kXBvoQzO7wgYfiR8/wBYTpj6Ndm9IImGlK+vq0KP1pHCdQxjMROSxlSkTPvBU0yiPw9xQJ6kQzJx88nvYbKA1p0tRLu7ADRhch39ZpW0Vm2sctICZctS3IBPfASOIKRU8gQ0ADk7tAlExKCCFEm6pYZiGLBbkK0YdWjg+JwpUZwCmO+KU81TJhTTmASegMdam4XOp1yyPJlDm7Vq145PiMSg7QCUqBT9qVqHotV03B8ozmraOjx3W38HSexmyEJogISpIAOaWlYUKgGtUlmDpULWMbbCy293KW7wSteRzozsPSMh2SSrflIDhqvyqn9Y0G2cXu0FINe6KkuVFQU5PBkqfrHXZzPsupU9T2Kg3EO/ma/2jA9odtLTjN/JBBSjdnMKKAclJH4rGtRzjUbOxgTJUoE91CiTqVGrkehbQKEYbEesCQELbnapeLlGXMCSxCkkZQUqGoIHqHFOcY/D4o4TFImskpqiYClK0qSpnooMWLK6pEaJWxkZj3JZrxIUdX4PUxG2l2eC5akhCQwtxu4Z6cufWMckOdo9o0w5KuEun/0F2h2snczDuhLUUrCT9mTKcpoWO7FuUY/DSDMyIJCQSB+EC6vTSJG0MckYTKojehaUMfEU0O8yt90ZTzD1eLDsnPWl5ssINkd5IVwURlUmulmiZ/1JRro1xN4Mc77J83ApQnurzA0Aawr8mEM4aXmWEk5Qs5VEXCTRTcyKevGJuJxpmqrKRLIocgypVq7OQC2gAiIpHeH9Y5vImnlZ2eJBxwq2dF2RikTEDdBvdL+4zADh5xPJSil+mnFucZTszj0oJQaBVeAcH+59YscXtiWk+JzyqBR3fp+nGMVz0OSp8mw2XPzcK6XvRjx/vHJ+0GwUy5pksCiSqYiW4JZBmFaEuCHYKAeOm7Ewk9MrPuqEOE5mmMzgZWbMToSG1jnXavbQ+1zc8tTuAa2UlISsd137wPWPQ8WLUuTzfKl8Wo/ZSTNhSvuofoofF7aw1/5eliyE/mUP0idI2ogKYoPE+IMOrM/KF4nactNSVNranxj0rPLqRWq2Gg6q/O/zEIT2fl8/VB5vaLj7RKKQyhUA1v0b+kEmbJNAtJPP+paHwFyKg9mJZ1V5pTDCuyMqzkfwt8lRo/s6SKEHlf5UghLIuTy0f1/SDgW7M+nshLbxqflmt6wF9mk6TFN+GvP340Ck6EkdX/WG0oeyyT9dYTiv/UV7ZfpQHYDWUDa7g/AmG5/Z8kUWKvZQFP4vONOJJ49XH9BDZl00PoW/WFovwr3S/TJzeyh8OY+RobaNDkvslNll0qIIZil0q5sQx5GNX9nSp7G/KCRg2p4Ty11/WFqvwftf6HsPtHipCck5C8QB4VEkTByKjmzp6h63MWg7dEXws3yUD80iKwyCnUXuS3OzwYkKuC/1ygDYsz2/TrInfyE+QevlAV29l/8AInf/AB/90U8wKFi/F/mHhBkHn9ecOg2O3EtxMLCoQu1vr4QUp2qb6Xbz1jzTtHXgPBQYEUIPNHnPtnNTLx84pplxM1vCHyzCVAXV5vqKCPRccv7e+zValTJ+FlibvQreSyxWkqUFkyioPVQ0IUKgEhVIl+m+FpNplx2d2i+EE5Jqs5UkXISO8r5esOYvEqmZQas9XqdKnkkNELZ8rd4aTKNChAzMG76+/MLNTvFv4RCVzjmSlNSogDq8U2TXLLBG0csrd6EkniRQtzcgekVOJBJpSJDs5IHANc/0pAKnsLdI1RBP2Jh3SQW8RerUIFgaE/WkWH2dANRTm/xaIGyUulXUfXwiy3pDPUa8frrEsVHCu2OwVImrzS1SikzCi2VcsLWEqSX4IfzB1EbzsBsLLgEKUknelcwdCciedkWpG3mYJKwklCVC4zJSpnFQxdj04QWHkbmWES0shKQlKNAlIYBzwA1jOC1ZrlyeyNHPMdsTLOmBCkpBWogMRlZqcqCJmC7OpAzzCSWOUeEHQEtVvOsWszZ4XiZi1BkJUpk6qJLseQDdXh+eCa/VqRi4Rts3WaeqVkfBYRKV2GUA5i1cuUpfmovTm0QVYgb5a0pBeYSlNw4yhCQ3upKR1KRzgtsYhSAyRU24E2SH4Oz8og7I2WtXiNEkAkPl4ZXNzQ0HPnFW/ohL7Z1bs7i1qQAseEd42dmNupr/AHjkWJkhUxa6rzKUvvAE1OZ611jr+ycEiThXSwzIdzxI1MYtewZakkAtyBIHBqX9NY6YnJk7MijAoUP8stZ/AXfw6uesNfYJVgFJNAM6itNDwBLH0jV4jYeSWQhDqIIdWUhjWpckiooOEV6MJOQQkywoMWLS0AEWSe9TkQDGu5jRnxs8s6ZgFwwD15EVBhjEYJV1Kc00AA5HKxPWNRNw70mYbO1yChfVmNeFoqsRLlhWXcrS1RQA1DMwY+kUsq+ydTPZEs4SoPqkZrcVAE+rwpE41CVMQaMyjb90/OLCbJfwrfkU5mL1c1NGt1iOpCwRvJcvKGAUkl+LAlNLaxeyFqyGcXMR/wAQj8YIB50aJknaxCXKkqPJb9aEPfnD2HZdAq/UetHhybgpYVV3NSR3n484eyfQOI5htppVdKh1BOg4OImIUksQCx1SMw9HcRUzMFLV4VBx91WUgcdYNWziRUlfByFfJj8YexOiLQ4QNdhxylQ8wCD8IBAA/wAxCmuxyfy0+MVpkmWGStXkpShyooPCPtc33lS1O7ZgB0r4oVsXrJ+YguCtuIqD0DwmYq2YF9CWSaaMC/rEJGJeqkISbFldeLA9WhvEKngkpUq3hMxHDTuP8Wh2L1k6bjEgAFQQSfeYObamB9oOpfy//UVyZs0uVoluf3Uv1JCnheaWPEhD8gpv9UGwtDvkGBCRCnjzj0BYhUNgwp4YCngCEkwzMn8IAo5/tR0lXeZiQSdGLO0QNhY5CsXITvCt1iwyoBZTHUku2rRY+1FbYeUwAzTqsALS1t8/hGX7ByM+Mlg+6Su98iSr5gRlPI9lFHXjxpwcma+cXJBpUt6lvg3rDE1SgmiVKawAPn/vEDtttubIxJTLICShCiCkGpdzxqwhPYfbkyfigmYoKG7WQMqQHGUg0HB41WVdGXqeuxrNgyFBKswZyC9WN7E3HOLGZLh8wgiG2ZEdKWtDy/rq316wDLgiiFYGR7T7X3Kw6CreKU1kBk5QVOXe409NSwOMTNDpPUHxDqP1FOcRvadMSkYb72dZB4AJAb1aMvgpRmFIAJUqgADnmzVJaOWeRqdHbjxxljvo30nZ29SSzse67gMGPm9oo9qdoDKVLlICVIAClCzKWWYKFQcgRoekbPsxid7IzoCXUbWCQKBIBHBqc6xySfLO+moDApmTeFGWrhGmW4VRngSm3Z17ZW1M+FEsIyk0DLCrVJqm1P8AaEG3uuLMmt9MxIfpxiLslJTKQC7s5u1f7RMSFMGHUFmN7EWvZovHPZWznyxSlwOKIVQAjXKo95+Qdn9YrZyFmyS4FhqLgKBFfO/GLMoG7KfdcOmtBZw5s3DhEKZJ1SCpuRzAcWLEDTW0a2YUNS8MN2Sl0kGiQSQ93ymif7RFxCBMTlXLRqO/ncdCCGq/CJpSQKOX4HN6oVX0PlDCWsnS+VQDdZatYbFRnp/YuWofsVKldDnS9y2eoJua60ihx2y52HmALmEjipLhqXFfkbx0GStwLebIVp7r1hzGuzKqDQOAX9WpDiwaObqw6SaEZgB7ykhQZ3uwo3CHJ0hSQk17wsSgBhwzVP00avFbGlKHgQWfRL87VilVstUsl3WnlRSABwYgt101tF/wIjYfDZrh+RDE3sUgZhyLw3PwLVldxWrux4CgpEeYFhWVH7YP4spzJ6hIoRqS0SjiiynPhHeuVM9PDpS8S5J9lUQSJoUcxzJYFmBF9KfAteHhLlmrD0YFr3h7DqSQ4US4scqmrYBTiv6QqSDVIUXTdLBKuNstW4vDi6+7F2VmL2dLIa3IsoekFLweUDI7fukfFJUA3QRahSnqkL5qv6xAn4SWuinT+HMl+dCG9YtSsVCPtZCe+oAC+jHyIYwPtyP+aPgfixh47NKahQIOi0q/1hz8YhTMCH8CfJYb4h40TIaO9iDBhAP08KBjhOsWDBwh4MqgsAlqiKqHphhlomxmR9puGKsGFf8ALmoJ5BQUh/Up9Yyfs7mf42WBrvP/AK1x1HaOzkz5MySvwzElJ5PZXkWV5Ry32ZyVI2kqVM8csTkKH7yQUqb4+UYyXyTOrHL+m4l97T8GwlzQPEDLL8U95J9FK/LGe9n08px0kU7yZifzIUfmBGu9qCf8NK/93/oVGT7E4b/G4c8Fn0CVP8Id1IcHeM63AaFtBRrZyUIKYTkh0wgTBmygjN91xm4+G9q+cFjo5R7TcSTjUoq0uWhuDqJJ9aekX/s92WMu9NTlIAYMAq56kBuVeMVPtCwwOP5mVLPxUBToI3PZjZ26w0sEMogE9DYeh+Mcq5yHZJ64UM9ndnfZpk5Alr3RZSapcCoPhPeDq1DgVL3jAdp8OZGOnEpy5yZiAQ1JhCmbSpWPKOsKlhTAtQhRdrBQJv0jnXtjAGJwygXeWqv4Zj+dVKjoyLaNmHjup0bHZ5zS5ai4/ZizEP6iHZcyo71NNdWu1KRB7Oz80qWWBcEuwVerh+nWJ5mkO/l3S1NSQpvhE4n8Scq+Q4ggvcMeBD1anCHDLuVZjoFBweNuFBpEdaXbKQFO9Na0BJsKtzgJnFyDTQXZTGtPdY0aNdjFoOcitRcPmSGr+8z1a3WxiHi0M5UXQTQp7qx1DAH8QidKmM+VQro1K6HgeQMDM1QGcHXMi35knlWsVZDRXTZag5PfTdiATRgTmYKZnhWGWkuEhnvLPeSQNXDqAPwiROlsKFY4lHetUUNTVtIJGFK/GEqPEJTdrkP3T/SDgKIsyQCO6lKTyqCdCK3von9Ihy0uKKY2p5el7RYiblUxV3ag5gFAEWY8ITjMICl8pIuFAnrZVD8XeGmJogzdmSFD9sjviy0slQP3nBDRR4rY+IknOlWZJBy5w+v3gQRTiLdYvSWBrmSGdr1tR2hQ2gwY/tEhgNFAHTNVJ6EGH2IxEzGlKv2yTLVQsHSFB65XFaO1dIcxOLkzaAnOGao63AfyPwjU7VwSFyVrlI3qRUoyjMgniCQBa4cFvKMJi5UtKmS0pQNpgIe9jpX+0JcMfZbJC0Ad4nWqXHwNR0NojfagVK7kpZuQlTLPMIUGp1iINrLljxgpoFAGgpqwYsSz8TpDkmelaqB7HgoE8HL+hiuXyhddjgxdW7qOHeynoXFTzcwZnkUyq8ikg+ai8QtpYWckOlIUKkKB8sqg9PSESVkhygA8N4lPwekLdrtDqza7C9rkoy/8WFJmA0MuWVJUOLZu6eVosB7XMEwpP6bpNPMrDxxVIg41eOJWzO6SfalgFCs1aeSpMx/5QofGJUv2hYBVsUgfiTMT80COAwKwvUg2PRknbuHmVRiJKhymy/8AueH5WLQoslaFHgFpJ9AY81lLwe7ifSv0rY7x2u7Yo2eJe8lKmbwqHdUhJSwBqFVq5ajUNePLez21Vz9sb5LpVNnpUNDlWsBi13SWLUvGW3FX18ostiTpSZo+0KnZMpGaVkMxNXAAWWyu5YG5eIniVcGuKdNnYPaagfZUE3TNFNWKFh/lFf2M2UET5cwqSxlrKQSASpkoID3LLJpGIxW0cCQUyJWI3hIaZOmINHqN2gNUUvGqx228DIEuTi8KZ6ky0qScqFBIXcDMoFJOV3HKOaUH7KNousTOlEQ3NmpQkqUpKUgOVKISAOJJoBGET7XsIkACTPAAAA/ZBgKAeOCPthw6qJw0+YTTKDKL8mBLv0jbSRz2brDYhMwZkKSscUKSseqSfjHK/alsybKUZ6EKMtS0TCsOd0sJ3ZSpQZSHYKSritQ4QxtLDzZ6t5gtkYjCzHcTUKmyv5AlEuvleL3ZWL22kFM7Cy56CGUJq5CVKSxBBUldaE+JJhShwXCWrsyOw9rzsbiZG/VnWSiUDlAJSFPXL4j3jW9I7fl9NB9fVIxHZXsNkxf2oyjhkpKimQVonBJUkh0LQqiQ7gKDjRxWN1ljCKptmuWSkkkMziyVd0q5BnN3YG55Ryv2lSAcVhkpBCd2nukFLFU5YUMumkdWmSX4gixFCDy+mjm/tOlFOIw6yQQpKglgxGVaSxqx8Y4RWSXxonCvmXvYXDqMhCXIygsRwBpXpF8oFQINWchyRbW3xrEXsfKKJQU1GAar2CtLgP8ACLEzqkrTcuCxA0fW3OmkLGvhYZpfNkABhZzzUT8r6aPCFEhqJTysbmjODrErHSbNY2fNc6UUKiIS5Yo4algxc9XoBFXRkLSsgDvBw3J+rHg9KW84UnEsBmBS5YEBRGl9OHrCUrCX8JZ9bvodAzA/7wtc92BANWD63YA6tX1ikyWiRInBVSqvEWpxBJZ+EKmyWrR+JGU/hJdndw4GkQkElnQTQhLF+BejE60qNYlS5ocMGUTUt5OKM7cHsIuyaCVKCk5SAXa6VAJ4e6S/NmrppBkTjLJAGVGvvBJryYC1/vaaTVEAhR1sbGhcjhUfRhBI1AUKs4DgC96E39YZNDGKZZBSHNapJSoFiLsWHI0+cQ9xnDAd5I7wJYqu1PVmiZMllJOV2IdncJcO6RxrYHgwDRFEliVJD2ClAAlnyl0kOL+IcIYqKsTZktWeWWNCQHANSMpQT3uheJc/ZcnGIrKQggWygAGxIDUc6F9InzglSczAl8pIBFg7hQAfpS96RDVMCSDkKXepBNRZYKhzh2FFIrs2uXRKspBbw5TQFqJDEMekVU/YE0rJLUOYMcoIAGZK8odjQghjeNmjFlRqpWYJfLmJc3cWHk0U07FLmCoCKkZiVEUuAxcmvBoV0BlgiZKpOvoEGihqavXzBr5RHyLNUhJHNv0i2m7FSHKpqy5fLTKCeRH9/jDZ2AigMxdABcBugagilJCOn4vs1hZvjw0lR47tIPqkAxR4v2V4FdUpmSj+5McekwKjWgwYjPZo1OcYv2MpP+ViSOAmS3/mQof6YpMV7IsYnw7mZ+GZl+C0pjsghTxXskKjhEz2b7QH/plHoqUfkuIyuw2PD/4Sf5If0Y18o9AQMsHtY9TzXjNnTpP+bKmS/wActaPioCIcubSPT6iWv/SKbaHZLBz/APNw0lROoQEK/PLyq+MP2/qHRwHZa95OSkcU+blj1/vG27f7EnHHfs5S5iVSUHuJUtsrpPhelRdqmNOr2QYRM4TZC50opsklM1B/My6N96NvhcLkOYrKjlSmwA7pUXYPfMfQeeLfz2RtstNTjGG7W4jDMJkmQpqNOw0tKvzJShXmXi/wHtdCWC8KEp1MlYT/AClIB/NHTp7KDKAUOCgFD0NIpMb2Owc7x4aU/FKd0rq8vKYvZPszIGz/AGjYKdeaZSuE1OT+YOn+aNBhcXLmh5cxCx+4pK/9JMYrH+yLDqrKnTZR4KCZqf8ApV8TGfxPsmxcsvJmSltYhSpK/iGB/ihVBhZ1t4KOXYVO3cN7syake6oy8QPgorGljExPtQnyqYvATE8SkTJf8s1JH80Tq/oZ0Qxz32pTQqbg5V1vNV0CjLQn1UlX5TDO0/bJh1SJglIxAmqQoJ/y0hCiGCioLJpegjD9hp5nY/DhTnvpSXJLEOQa18RJiMkGo2a4f+VnccHhSiUkHwkIYVDGrk+qfSJacYlwlbOSQnmxrXTWkSsIXlpdvCAdaih+URMbgAxbVqGoo9n8J5xceEkYy5bGDQFBDpfSqdbFut+ERsThCKizOO69dHFS99KvEzZUpTGoLeJAoElrcq15OOkPlisux0BowH614w3H7FZUbo8xWt2PC9xX60SkkipAA6moS9PIHlDhKR3SpJre5H66wyogF60uQ4I4A0tQXaMyhMzukHMsAgvQryEHkcyQ/BxTWJe/CwKqdqFwpympTo5186M7RD8KhQkkn8LAPZrCzcUs/FWKllaDRJq6XJcirM4qz2f4w7E0S5I7tS4VweigPCxZx3h04sxKSshWUqBTfvJUNAAXN66Vt6sScYWBCQ7kMBkLitXOXzBfvaw7iVrCH7hqPEEkp1ooM5A62vFJk0LRMcKJXnOrKyKSGYAeXTSCMl1Fg7UYkhaaWdr8XMMyJ2ZIUe7MBpXKCKCpLhR71B1EKz1JUpqi+VZYAsb3opiYtMloQopCQwHeYKDJckVSQzVHEc+MRMThaE94kCjFSn4syTlFLHjEyYE5ilZzE2sa0IUFJNKNQc4JQUAMuZwbqKgQ4Zgz5dA9RSusMRz6YqZLmkr7wmK7rpQmoP3srjg3K4izlzkFDXNbl6MCGGlmcFrWtGgxoEwFZNjZQa1AFFDMxANaUjP43ZswZipJBorugFCnNXIJKAxDEvZnrA0ICEomKAdaDUi+Vm4uAk0NH0rEHFzt2rKVzNPCgrDEcQkxIXilkvmUQtIOXNdncAZiCABR9NIk4DaJlpypUkB9HTdvuUPWJ6A6KIMKhIgAwGg4IN4SDAJ+rwCHBBZoJ4DxJQZEJaDhSRAAmDf6+HzEOKlMCSW4ebVinwm1FfaFyJgDkGbLUlg8ssnKsXzheatiCLWhDLUQQhTQCIYWEBAgQRhAJWIUrkT5FoGsE8ICv2j2fw08ftpEmZzVLSVfmbMPWKbA+zbBSZyZslC5akqCgAsqS4tRb/ONT+sAQDTa5QcohIYPc3rUkk184NU16aQiBgVZt44qhbN+6QClXmD0cGGlfAn+lfgcNuytSEsFKJU1UjMVUBBIcOaGldIc3zKvmL2Brwe0PqAc0ABDDLR3LOUkN/vEKcwOhpSht68Rato0tLgkfm4Qu9C7HnxcsGpFcogUAPRRdtCOX94VKVNKiQkpF7NUdCDWukGJ73DKt3jT9SOsZsvoYz0a5ZnZ2qe6BYUOoq/KESsZLC+9mCQKAJJBcu597k1q+cWKMItQLFLK0zlyNGzJ+RFojT5MxPioBqQfUGvzhUIQqXIUcwJJajJFA71BIc09D6EokkBJJAdqCg/CamlLaw2qYk90ueDFiehD0q8Ll7JC3BoWBykLI6gjX0h9iGcJiElOfM6QSSEpKVEME5XKWHk14cXjUOHSopFtCORynhxETRs4slgKAOSCQWFjX3urw3g8TcJSPDRkCmtXJVTTro0UhMZXMl0ckAO2UZr6FyzeXvDjRaBKLMSP3goKyt+6UBhpQs0Klz5a8yVMWDk1TU8MtzWlOOkR6BQypCEv4kp8RI5ip46ODa8VZNClyjY1DUIIDiwDG92ubxFILPlvxBHMH5ekTF4bK/efKQlQILhw7tQ24jQwJ+HR7q0u/vAitjUAg+nCoihFStCSkhUsnMR3kqKFBvezJob8x1ipxeynU+8Y65mBJ490B+pcu9TGlmoUh3fUjKolgHcpc1GtBp6RFYZ7JSocXb5wAaoQoQUCILFjSFQIEAglCFGBAiSgKhYsen6QUCAA8aWdqVHyisw0sfaVlg4loALVAUqYVAcASAT0ECBCfY10W0NqgQIYglQR084ECJGA6Qf9oECACPgFky5ZJJJQCSaua1POJCNYECAAD9YaxlE5hQix1F7GBAhrsB5duorzuaxXYlZ3c+psj5iBAjRkBYiqHNSCGJqRXjELHqKp6AouGl0NRYaQUCCXQ0JE5Wc1Omp0jTbNLpD161gQIcAkUm2pKQSyRfgPuxB3pSgMSKixbQwIEQNk7CTlNL7xqK1NevGCWP2p/hPm6Q/pAgQ39Eor8WHQHq6i71fumH8b4UDQItpRKQPhAgRBQeypCTKnkpBIBIcA2S4PrEKUafXGCgRojMeNVEGoyE141r1hEr9E/wChMHAig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7528" name="Picture 8" descr="http://i.telegraph.co.uk/multimedia/archive/01113/PF-overseaspension_1113086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253752"/>
            <a:ext cx="4381500" cy="2743201"/>
          </a:xfrm>
          <a:prstGeom prst="rect">
            <a:avLst/>
          </a:prstGeom>
          <a:noFill/>
        </p:spPr>
      </p:pic>
      <p:pic>
        <p:nvPicPr>
          <p:cNvPr id="107530" name="Picture 10" descr="http://static.guim.co.uk/sys-images/MONEY/Pix/pictures/2011/7/8/1310137265361/pensioner-retire-beach-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3248372"/>
            <a:ext cx="4381500" cy="2628900"/>
          </a:xfrm>
          <a:prstGeom prst="rect">
            <a:avLst/>
          </a:prstGeom>
          <a:noFill/>
        </p:spPr>
      </p:pic>
      <p:pic>
        <p:nvPicPr>
          <p:cNvPr id="107534" name="Picture 14" descr="http://www.edmontonjournal.com/cms/binary/7345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1596" y="368960"/>
            <a:ext cx="4136892" cy="2700000"/>
          </a:xfrm>
          <a:prstGeom prst="rect">
            <a:avLst/>
          </a:prstGeom>
          <a:noFill/>
        </p:spPr>
      </p:pic>
      <p:pic>
        <p:nvPicPr>
          <p:cNvPr id="107536" name="Picture 16" descr="http://blog.ecaring.com/ecaringcms/wp-content/uploads/2012/07/frail-elderly-ma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2025" y="3212976"/>
            <a:ext cx="4241453" cy="259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5542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379" y="856623"/>
            <a:ext cx="10997242" cy="48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04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1" t="6349" r="12396" b="8202"/>
          <a:stretch>
            <a:fillRect/>
          </a:stretch>
        </p:blipFill>
        <p:spPr bwMode="auto">
          <a:xfrm>
            <a:off x="69011" y="0"/>
            <a:ext cx="11662914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961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098" y="149466"/>
            <a:ext cx="10515600" cy="480264"/>
          </a:xfrm>
        </p:spPr>
        <p:txBody>
          <a:bodyPr>
            <a:normAutofit fontScale="90000"/>
          </a:bodyPr>
          <a:lstStyle/>
          <a:p>
            <a:r>
              <a:rPr lang="cs-CZ" dirty="0"/>
              <a:t>Naděje dožití ve zdraví 2016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6279" y="780066"/>
            <a:ext cx="6124754" cy="594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4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Definování stáří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Kalendářní stáří</a:t>
            </a:r>
          </a:p>
          <a:p>
            <a:pPr lvl="0"/>
            <a:r>
              <a:rPr lang="cs-CZ" b="1" dirty="0"/>
              <a:t>65 – 74 let: mladí senioři </a:t>
            </a:r>
            <a:r>
              <a:rPr lang="cs-CZ" dirty="0"/>
              <a:t>– problematika penzionování, volného času, aktivit, seberealizace</a:t>
            </a:r>
          </a:p>
          <a:p>
            <a:pPr lvl="0"/>
            <a:r>
              <a:rPr lang="cs-CZ" b="1" dirty="0"/>
              <a:t>75 – 84 let: staří senioři</a:t>
            </a:r>
            <a:r>
              <a:rPr lang="cs-CZ" dirty="0"/>
              <a:t> – problematika adaptace, tolerance zátěže, specifického stonání, osamělosti</a:t>
            </a:r>
          </a:p>
          <a:p>
            <a:pPr lvl="0"/>
            <a:r>
              <a:rPr lang="cs-CZ" b="1" dirty="0"/>
              <a:t>85 let a více: velmi staří senioři</a:t>
            </a:r>
            <a:r>
              <a:rPr lang="cs-CZ" dirty="0"/>
              <a:t> – problematika soběstačnosti a zabezpečenosti.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6113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Definování stáří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Biologický věk </a:t>
            </a:r>
            <a:r>
              <a:rPr lang="cs-CZ" dirty="0"/>
              <a:t>poukazuje na objektivní stav fyzického vývoje či degenerace. Obecně je tento pojem užíván poměrně volně k vyjádření celkového stavu lidského organismu. </a:t>
            </a:r>
          </a:p>
          <a:p>
            <a:r>
              <a:rPr lang="cs-CZ" b="1" dirty="0"/>
              <a:t>Sociální stáří </a:t>
            </a:r>
            <a:r>
              <a:rPr lang="cs-CZ" dirty="0"/>
              <a:t>je období vymezené kombinací několika sociálních změn či splněním určitého kritéria – nejčastěji penzionování, resp. dosažení věku, v němž vzniká nárok na odchod do starobního důchodu. </a:t>
            </a:r>
          </a:p>
        </p:txBody>
      </p:sp>
    </p:spTree>
    <p:extLst>
      <p:ext uri="{BB962C8B-B14F-4D97-AF65-F5344CB8AC3E}">
        <p14:creationId xmlns:p14="http://schemas.microsoft.com/office/powerpoint/2010/main" val="3629100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Celkový postup stárnutí </a:t>
            </a:r>
            <a:r>
              <a:rPr lang="cs-CZ" sz="2000" dirty="0"/>
              <a:t>(Kubešová 2006)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b="1" dirty="0"/>
              <a:t>Kategorie </a:t>
            </a:r>
            <a:r>
              <a:rPr lang="cs-CZ" b="1" dirty="0" err="1"/>
              <a:t>elite</a:t>
            </a:r>
            <a:r>
              <a:rPr lang="cs-CZ" b="1" dirty="0"/>
              <a:t> - </a:t>
            </a:r>
            <a:r>
              <a:rPr lang="cs-CZ" dirty="0"/>
              <a:t>senioři ve vynikající kondici, schopni i ve vysokém věku sportovních aktivit</a:t>
            </a:r>
          </a:p>
          <a:p>
            <a:pPr lvl="0"/>
            <a:r>
              <a:rPr lang="cs-CZ" b="1" dirty="0"/>
              <a:t>Kategorie fit</a:t>
            </a:r>
            <a:r>
              <a:rPr lang="cs-CZ" dirty="0"/>
              <a:t> – senioři schopni zabezpečit sebe sama a navíc pěstovat koníčky (zahrada apod.) a vypomáhat rodinám svých dětí v péči o vnoučata</a:t>
            </a:r>
          </a:p>
          <a:p>
            <a:pPr lvl="0"/>
            <a:r>
              <a:rPr lang="cs-CZ" b="1" dirty="0"/>
              <a:t>Kategorie independent</a:t>
            </a:r>
            <a:r>
              <a:rPr lang="cs-CZ" dirty="0"/>
              <a:t> – senioři v dobré kondici, schopni pečovat o sebe        a svůj příbytek bez pomoci zvenčí</a:t>
            </a:r>
          </a:p>
          <a:p>
            <a:pPr lvl="0"/>
            <a:r>
              <a:rPr lang="cs-CZ" b="1" dirty="0"/>
              <a:t>Kategorie </a:t>
            </a:r>
            <a:r>
              <a:rPr lang="cs-CZ" b="1" dirty="0" err="1"/>
              <a:t>dependent</a:t>
            </a:r>
            <a:r>
              <a:rPr lang="cs-CZ" dirty="0"/>
              <a:t> – senioři trvale závislí na pomoci zvenčí ale schopni žít ve svém vlastním sociálním prostředí</a:t>
            </a:r>
          </a:p>
          <a:p>
            <a:r>
              <a:rPr lang="cs-CZ" b="1" dirty="0"/>
              <a:t>Kategorie </a:t>
            </a:r>
            <a:r>
              <a:rPr lang="cs-CZ" b="1" dirty="0" err="1"/>
              <a:t>disabled</a:t>
            </a:r>
            <a:r>
              <a:rPr lang="cs-CZ" dirty="0"/>
              <a:t> – senioři trvale odkázáni na pomoc jiné osoby                    i v základních úkonech soběstačnosti a </a:t>
            </a:r>
            <a:r>
              <a:rPr lang="cs-CZ" dirty="0" err="1"/>
              <a:t>sebepéče</a:t>
            </a:r>
            <a:r>
              <a:rPr lang="cs-CZ" dirty="0"/>
              <a:t> (většinou již institucionalizovaní</a:t>
            </a:r>
          </a:p>
        </p:txBody>
      </p:sp>
    </p:spTree>
    <p:extLst>
      <p:ext uri="{BB962C8B-B14F-4D97-AF65-F5344CB8AC3E}">
        <p14:creationId xmlns:p14="http://schemas.microsoft.com/office/powerpoint/2010/main" val="834830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Projevy stárnutí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b="1" dirty="0" err="1"/>
              <a:t>Polymorbidita</a:t>
            </a:r>
            <a:r>
              <a:rPr lang="cs-CZ" dirty="0"/>
              <a:t> – s rostoucím věkem roste i počet chorob, pacienti se léčí pro několik onemocnění a tím dochází k vyššímu riziko lékových interakcí a zvýšenému riziko nežádoucích účinků léků</a:t>
            </a:r>
          </a:p>
          <a:p>
            <a:pPr lvl="0"/>
            <a:r>
              <a:rPr lang="cs-CZ" b="1" dirty="0" err="1"/>
              <a:t>Mikrosymptomatologie</a:t>
            </a:r>
            <a:r>
              <a:rPr lang="cs-CZ" dirty="0"/>
              <a:t> – minimální příznaky přítomnosti choroby (nebývá horečka, jsou mírné známky zánětu atd.)</a:t>
            </a:r>
          </a:p>
          <a:p>
            <a:pPr lvl="0"/>
            <a:r>
              <a:rPr lang="cs-CZ" b="1" dirty="0" err="1"/>
              <a:t>Oligosymptomatologie</a:t>
            </a:r>
            <a:r>
              <a:rPr lang="cs-CZ" dirty="0"/>
              <a:t> - několik málo typických příznaků choroby (např. pneumonie bez výrazných teplot – jen ztížené dýchání)</a:t>
            </a:r>
          </a:p>
          <a:p>
            <a:pPr lvl="0"/>
            <a:r>
              <a:rPr lang="cs-CZ" b="1" dirty="0"/>
              <a:t>Příznak ledovce</a:t>
            </a:r>
            <a:r>
              <a:rPr lang="cs-CZ" dirty="0"/>
              <a:t> - kdy se projeví jen část symptomů při vážném onemocnění (únava při srdečním selhávání, únava při selhávání ledvin…)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012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Projevy stárnutí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3743"/>
            <a:ext cx="10515600" cy="5106838"/>
          </a:xfrm>
        </p:spPr>
        <p:txBody>
          <a:bodyPr>
            <a:normAutofit/>
          </a:bodyPr>
          <a:lstStyle/>
          <a:p>
            <a:pPr lvl="0"/>
            <a:r>
              <a:rPr lang="cs-CZ" b="1" dirty="0"/>
              <a:t>Syndrom postižení nejkřehčího orgánu</a:t>
            </a:r>
            <a:r>
              <a:rPr lang="cs-CZ" dirty="0"/>
              <a:t> – u geriatrických pacientů nejčastěji reaguje mozek a srdce – projeví se zmateností např. při mírně zvýšené teplotě, při zánětech močových cest, při uremii, při pneumonii může dojít k selhání srdce atd.</a:t>
            </a:r>
          </a:p>
          <a:p>
            <a:pPr lvl="0"/>
            <a:r>
              <a:rPr lang="cs-CZ" b="1" dirty="0"/>
              <a:t>Zvýšená úmrtnost na běžné nemoci</a:t>
            </a:r>
            <a:r>
              <a:rPr lang="cs-CZ" dirty="0"/>
              <a:t> – např. chřipka je u geriatrických pacientů často příčinou smrti.</a:t>
            </a:r>
          </a:p>
          <a:p>
            <a:pPr lvl="0"/>
            <a:r>
              <a:rPr lang="cs-CZ" b="1" dirty="0"/>
              <a:t>Fenomén kaskády</a:t>
            </a:r>
            <a:r>
              <a:rPr lang="cs-CZ" dirty="0"/>
              <a:t> – při určitém onemocnění se přidružují další, které komplikují zdravotní stav a nakonec mohou skončit smrtí (jako příklad můžeme uvést zlomeniny krčku u starých lidí kdy při imobilitě často dojde k rozvoji ortostatické bronchopneumonie, následně k srdečnímu selhání, k selhání ledvin, k rozvoji dekubitů a k rozvoji sepse, na kterou pacient umírá)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5714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Stárnutí jednotlivých systémů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Mobilita</a:t>
            </a:r>
          </a:p>
          <a:p>
            <a:r>
              <a:rPr lang="cs-CZ" b="1" dirty="0"/>
              <a:t>Adaptace </a:t>
            </a:r>
          </a:p>
          <a:p>
            <a:r>
              <a:rPr lang="cs-CZ" b="1" dirty="0"/>
              <a:t>Respirační systém</a:t>
            </a:r>
          </a:p>
          <a:p>
            <a:r>
              <a:rPr lang="cs-CZ" b="1" dirty="0"/>
              <a:t>Gastrointestinální trakt</a:t>
            </a:r>
            <a:endParaRPr lang="cs-CZ" dirty="0"/>
          </a:p>
          <a:p>
            <a:r>
              <a:rPr lang="cs-CZ" b="1" dirty="0"/>
              <a:t>Hormonální změny </a:t>
            </a:r>
          </a:p>
          <a:p>
            <a:r>
              <a:rPr lang="cs-CZ" b="1" dirty="0"/>
              <a:t>Nervový systém</a:t>
            </a:r>
            <a:r>
              <a:rPr lang="cs-CZ" dirty="0"/>
              <a:t> </a:t>
            </a:r>
            <a:endParaRPr lang="cs-CZ" b="1" dirty="0"/>
          </a:p>
          <a:p>
            <a:r>
              <a:rPr lang="cs-CZ" b="1" dirty="0"/>
              <a:t>Výživa</a:t>
            </a:r>
            <a:endParaRPr lang="cs-CZ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1499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b="1" dirty="0"/>
              <a:t>Obecné dělení</a:t>
            </a:r>
            <a:r>
              <a:rPr lang="cs-CZ" dirty="0"/>
              <a:t>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37094"/>
            <a:ext cx="10515600" cy="4839869"/>
          </a:xfrm>
          <a:ln>
            <a:solidFill>
              <a:schemeClr val="accent4"/>
            </a:solidFill>
          </a:ln>
        </p:spPr>
        <p:txBody>
          <a:bodyPr>
            <a:normAutofit fontScale="92500"/>
          </a:bodyPr>
          <a:lstStyle/>
          <a:p>
            <a:r>
              <a:rPr lang="cs-CZ" b="1" dirty="0"/>
              <a:t>a)</a:t>
            </a:r>
            <a:r>
              <a:rPr lang="cs-CZ" b="1" dirty="0">
                <a:solidFill>
                  <a:srgbClr val="FF0000"/>
                </a:solidFill>
              </a:rPr>
              <a:t> Sociologicky 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dirty="0"/>
              <a:t>      - </a:t>
            </a:r>
            <a:r>
              <a:rPr lang="cs-CZ" i="1" dirty="0">
                <a:solidFill>
                  <a:schemeClr val="accent1"/>
                </a:solidFill>
              </a:rPr>
              <a:t>Teritoriální (sídelní, ekologická) </a:t>
            </a:r>
            <a:r>
              <a:rPr lang="cs-CZ" i="1" dirty="0"/>
              <a:t>- </a:t>
            </a:r>
            <a:r>
              <a:rPr lang="cs-CZ" dirty="0"/>
              <a:t>je to souhrn osob, které žijí v určitém vymezeném prostoru, kde vykonávají každodenní aktivity a obvykle tvoří autonomní jednotku (velikost nerozhoduje - obce, sousedství, kraj, stát ...). </a:t>
            </a:r>
          </a:p>
          <a:p>
            <a:pPr marL="0" indent="0">
              <a:buNone/>
            </a:pPr>
            <a:r>
              <a:rPr lang="cs-CZ" dirty="0"/>
              <a:t>     - </a:t>
            </a:r>
            <a:r>
              <a:rPr lang="cs-CZ" i="1" dirty="0">
                <a:solidFill>
                  <a:schemeClr val="accent1"/>
                </a:solidFill>
              </a:rPr>
              <a:t>Zájmová (morální, psychická, spirituální) </a:t>
            </a:r>
            <a:r>
              <a:rPr lang="cs-CZ" dirty="0"/>
              <a:t>– skupina lidí, kteří mají společné zájmy, myšlenky a ideje, lidé se stejným etnickým původem, postižením apod.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b) </a:t>
            </a:r>
            <a:r>
              <a:rPr lang="cs-CZ" b="1" dirty="0">
                <a:solidFill>
                  <a:srgbClr val="FF0000"/>
                </a:solidFill>
              </a:rPr>
              <a:t>Psychologicky 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/>
              <a:t>     - Typ organizace, kde jsou </a:t>
            </a:r>
            <a:r>
              <a:rPr lang="cs-CZ" dirty="0">
                <a:solidFill>
                  <a:srgbClr val="FF0000"/>
                </a:solidFill>
              </a:rPr>
              <a:t>odstraněny</a:t>
            </a:r>
            <a:r>
              <a:rPr lang="cs-CZ" dirty="0"/>
              <a:t> vztahy nadřízenosti a podřízenosti,</a:t>
            </a:r>
          </a:p>
          <a:p>
            <a:pPr marL="0" indent="0">
              <a:buNone/>
            </a:pPr>
            <a:r>
              <a:rPr lang="cs-CZ" dirty="0"/>
              <a:t>       </a:t>
            </a:r>
            <a:r>
              <a:rPr lang="pl-PL" dirty="0"/>
              <a:t>se dosahuje lepší komunikace a spolupráce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5002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změny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materiální zabezpečení,</a:t>
            </a:r>
          </a:p>
          <a:p>
            <a:r>
              <a:rPr lang="cs-CZ" dirty="0"/>
              <a:t>kvalita bydlení, </a:t>
            </a:r>
          </a:p>
          <a:p>
            <a:r>
              <a:rPr lang="cs-CZ" dirty="0"/>
              <a:t>rodinný stav</a:t>
            </a:r>
          </a:p>
          <a:p>
            <a:r>
              <a:rPr lang="cs-CZ" dirty="0"/>
              <a:t>zdravotní stav</a:t>
            </a:r>
          </a:p>
          <a:p>
            <a:r>
              <a:rPr lang="cs-CZ" dirty="0"/>
              <a:t>zhoršení soběstačnosti a </a:t>
            </a:r>
            <a:r>
              <a:rPr lang="cs-CZ" dirty="0" err="1"/>
              <a:t>sebepéče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Změna společenského statusu !</a:t>
            </a:r>
          </a:p>
        </p:txBody>
      </p:sp>
    </p:spTree>
    <p:extLst>
      <p:ext uri="{BB962C8B-B14F-4D97-AF65-F5344CB8AC3E}">
        <p14:creationId xmlns:p14="http://schemas.microsoft.com/office/powerpoint/2010/main" val="2771946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211"/>
          </a:xfrm>
        </p:spPr>
        <p:txBody>
          <a:bodyPr/>
          <a:lstStyle/>
          <a:p>
            <a:r>
              <a:rPr lang="cs-CZ" dirty="0"/>
              <a:t>Soužití různých generací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52756"/>
            <a:ext cx="10764328" cy="530524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b="1" dirty="0"/>
              <a:t>Rovnocenné (realistické) soužití </a:t>
            </a:r>
            <a:r>
              <a:rPr lang="cs-CZ" dirty="0"/>
              <a:t>– pohoda mezi generacemi. Předpokladem jsou vyvážené osobnosti, které vzájemně akceptují své zájmy.</a:t>
            </a:r>
          </a:p>
          <a:p>
            <a:pPr lvl="0"/>
            <a:r>
              <a:rPr lang="cs-CZ" b="1" dirty="0"/>
              <a:t>Liberální (volné) soužití </a:t>
            </a:r>
            <a:r>
              <a:rPr lang="cs-CZ" dirty="0"/>
              <a:t>– každý si dělá, co chce, nejsou pravidla a určení hranic. Je zde patrné zeslabení citových vazeb, neuvědomování si povinností ke starším generacím a nerespektování jejich citových, fyzických a hmotných potřeb zejména v období nesoběstačnosti.</a:t>
            </a:r>
          </a:p>
          <a:p>
            <a:pPr lvl="0"/>
            <a:r>
              <a:rPr lang="cs-CZ" b="1" dirty="0"/>
              <a:t>Podbízivé soužití </a:t>
            </a:r>
            <a:r>
              <a:rPr lang="cs-CZ" dirty="0"/>
              <a:t>– rodiče si kupují své děti, zvláště v případech, kdy o ně nemají zájem. Je zde patrná bezmocnost vůči mladší generaci a snaha o zachování dobrých vztahů.</a:t>
            </a:r>
          </a:p>
          <a:p>
            <a:pPr lvl="0"/>
            <a:r>
              <a:rPr lang="cs-CZ" b="1" dirty="0"/>
              <a:t>Nesmiřitelné soužití </a:t>
            </a:r>
            <a:r>
              <a:rPr lang="cs-CZ" dirty="0"/>
              <a:t>– je zde silně negativně vyhraněný, sobecký a nemorální postoj, který nepřipouští vzájemný styk mezi mladší a starší generací.</a:t>
            </a:r>
          </a:p>
          <a:p>
            <a:pPr lvl="0"/>
            <a:r>
              <a:rPr lang="cs-CZ" b="1" dirty="0"/>
              <a:t>Vynucené soužití </a:t>
            </a:r>
            <a:r>
              <a:rPr lang="cs-CZ" dirty="0"/>
              <a:t>– několik generací je nuceno bydlet spolu, jedná se o nedobrovolné soužití generací, které však nemusí mít vždy v sobě negativní stanoviska (péče o seniory v době nemoci).</a:t>
            </a:r>
          </a:p>
          <a:p>
            <a:r>
              <a:rPr lang="cs-CZ" b="1" dirty="0"/>
              <a:t>Vychytralé soužití </a:t>
            </a:r>
            <a:r>
              <a:rPr lang="cs-CZ" dirty="0"/>
              <a:t>– využívání rodičů nebo prarodičů s předstíraným zájmem   o ně (finanční podpora, pomoc s dětmi, v domácnosti atd.) 			</a:t>
            </a:r>
          </a:p>
          <a:p>
            <a:pPr marL="457200" lvl="1" indent="0">
              <a:buNone/>
            </a:pPr>
            <a:r>
              <a:rPr lang="cs-CZ" sz="1700" dirty="0"/>
              <a:t>									(Klevetová, Dlabalová, 2008)</a:t>
            </a:r>
            <a:endParaRPr lang="cs-CZ" dirty="0"/>
          </a:p>
          <a:p>
            <a:pPr lvl="0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3183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901" y="192596"/>
            <a:ext cx="10936857" cy="1325563"/>
          </a:xfrm>
        </p:spPr>
        <p:txBody>
          <a:bodyPr/>
          <a:lstStyle/>
          <a:p>
            <a:r>
              <a:rPr lang="cs-CZ" dirty="0"/>
              <a:t>Předpoklady pro dobrou péči o seniora v rodině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dirty="0"/>
              <a:t>moci pečovat</a:t>
            </a:r>
            <a:r>
              <a:rPr lang="cs-CZ" dirty="0"/>
              <a:t> – mít podmínky fyzické, sociální, psychické, bytové, časové, finanční atd.,</a:t>
            </a:r>
          </a:p>
          <a:p>
            <a:pPr lvl="0"/>
            <a:r>
              <a:rPr lang="cs-CZ" b="1" dirty="0"/>
              <a:t>chtít pečovat</a:t>
            </a:r>
            <a:r>
              <a:rPr lang="cs-CZ" dirty="0"/>
              <a:t> – mít dobrou vůli, snažit se hledat možnosti a řešení v dané situaci za přispění všech členů rodiny,</a:t>
            </a:r>
          </a:p>
          <a:p>
            <a:pPr lvl="0"/>
            <a:r>
              <a:rPr lang="cs-CZ" b="1" dirty="0"/>
              <a:t>umět pečovat</a:t>
            </a:r>
            <a:r>
              <a:rPr lang="cs-CZ" dirty="0"/>
              <a:t> – vědět, jak pomoci, znát rozsah poskytované pomoci.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9967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05442" y="336430"/>
            <a:ext cx="11464505" cy="6443932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endParaRPr lang="cs-CZ" sz="2400" dirty="0"/>
          </a:p>
          <a:p>
            <a:pPr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European Innovation Partnership on Active and Healthy Ageing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</a:rPr>
              <a:t> (EIP AHA):</a:t>
            </a:r>
          </a:p>
          <a:p>
            <a:pPr>
              <a:buNone/>
              <a:defRPr/>
            </a:pP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cs-CZ" sz="2400" dirty="0" err="1">
                <a:solidFill>
                  <a:schemeClr val="tx2">
                    <a:lumMod val="75000"/>
                  </a:schemeClr>
                </a:solidFill>
              </a:rPr>
              <a:t>novativní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 přístupy a služby podporující aktivní a zdravé stárnutí</a:t>
            </a:r>
          </a:p>
          <a:p>
            <a:pPr>
              <a:buNone/>
              <a:defRPr/>
            </a:pPr>
            <a:endParaRPr lang="cs-CZ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-  </a:t>
            </a:r>
            <a:r>
              <a:rPr lang="en-US" sz="2400" dirty="0" err="1">
                <a:solidFill>
                  <a:srgbClr val="FF0000"/>
                </a:solidFill>
              </a:rPr>
              <a:t>Preven</a:t>
            </a:r>
            <a:r>
              <a:rPr lang="cs-CZ" sz="2400" dirty="0" err="1">
                <a:solidFill>
                  <a:srgbClr val="FF0000"/>
                </a:solidFill>
              </a:rPr>
              <a:t>ce</a:t>
            </a:r>
            <a:endParaRPr lang="cs-CZ" sz="2400" dirty="0">
              <a:solidFill>
                <a:srgbClr val="FF0000"/>
              </a:solidFill>
            </a:endParaRPr>
          </a:p>
          <a:p>
            <a:pPr>
              <a:buNone/>
              <a:defRPr/>
            </a:pP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-  </a:t>
            </a:r>
            <a:r>
              <a:rPr lang="cs-CZ" sz="2400" dirty="0" err="1">
                <a:solidFill>
                  <a:schemeClr val="tx2">
                    <a:lumMod val="75000"/>
                  </a:schemeClr>
                </a:solidFill>
              </a:rPr>
              <a:t>Skrínink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 a včasná diagnóza</a:t>
            </a:r>
          </a:p>
          <a:p>
            <a:pPr>
              <a:buFontTx/>
              <a:buChar char="-"/>
              <a:defRPr/>
            </a:pP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Care and </a:t>
            </a:r>
            <a:r>
              <a:rPr lang="cs-CZ" sz="2400" dirty="0" err="1">
                <a:solidFill>
                  <a:schemeClr val="tx2">
                    <a:lumMod val="75000"/>
                  </a:schemeClr>
                </a:solidFill>
              </a:rPr>
              <a:t>cure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 – poměr mezi léčbou a péčí</a:t>
            </a:r>
          </a:p>
          <a:p>
            <a:pPr>
              <a:buFontTx/>
              <a:buChar char="-"/>
              <a:defRPr/>
            </a:pPr>
            <a:r>
              <a:rPr lang="cs-CZ" sz="2400" dirty="0" err="1">
                <a:solidFill>
                  <a:schemeClr val="tx2">
                    <a:lumMod val="75000"/>
                  </a:schemeClr>
                </a:solidFill>
              </a:rPr>
              <a:t>Ak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</a:rPr>
              <a:t>tiv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ní stárnutí </a:t>
            </a:r>
          </a:p>
          <a:p>
            <a:pPr>
              <a:buFontTx/>
              <a:buChar char="-"/>
              <a:defRPr/>
            </a:pP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Nezávislý život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cs-CZ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354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64234" y="698740"/>
            <a:ext cx="10964174" cy="5024199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cs-CZ" sz="3500" b="1" dirty="0">
                <a:solidFill>
                  <a:schemeClr val="tx2">
                    <a:lumMod val="75000"/>
                  </a:schemeClr>
                </a:solidFill>
              </a:rPr>
              <a:t>Péče o zdraví  - součást života (moderní) společnosti</a:t>
            </a:r>
          </a:p>
          <a:p>
            <a:pPr>
              <a:buNone/>
              <a:defRPr/>
            </a:pPr>
            <a:endParaRPr lang="cs-CZ" sz="35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Náklady na zdravotní péči:</a:t>
            </a:r>
          </a:p>
          <a:p>
            <a:pPr>
              <a:buNone/>
              <a:defRPr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- moderní metody, technologie, demografické změny</a:t>
            </a:r>
          </a:p>
          <a:p>
            <a:pPr>
              <a:buNone/>
              <a:defRPr/>
            </a:pP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Náklady na dlouhodobou péči  </a:t>
            </a:r>
          </a:p>
          <a:p>
            <a:pPr>
              <a:buNone/>
              <a:defRPr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- stárnutí populace, chronická onemocnění a jejich následky, prevalence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frailty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, snížené soběstačnosti, demence </a:t>
            </a:r>
          </a:p>
          <a:p>
            <a:pPr>
              <a:buNone/>
              <a:defRPr/>
            </a:pP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  <a:defRPr/>
            </a:pPr>
            <a:endParaRPr lang="cs-CZ" sz="2400" dirty="0">
              <a:solidFill>
                <a:schemeClr val="accent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cs-CZ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6775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46981" y="224288"/>
            <a:ext cx="10990053" cy="6374920"/>
          </a:xfrm>
        </p:spPr>
        <p:txBody>
          <a:bodyPr rtlCol="0">
            <a:normAutofit lnSpcReduction="10000"/>
          </a:bodyPr>
          <a:lstStyle/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sz="3200" b="1" dirty="0">
                <a:solidFill>
                  <a:schemeClr val="tx2"/>
                </a:solidFill>
              </a:rPr>
              <a:t>Budoucí potřeba dlouhodobé péče pro starší občany bude záležet na následujících faktorech</a:t>
            </a:r>
            <a:r>
              <a:rPr lang="en-US" sz="3200" b="1" dirty="0">
                <a:solidFill>
                  <a:schemeClr val="tx2"/>
                </a:solidFill>
              </a:rPr>
              <a:t>:</a:t>
            </a:r>
            <a:endParaRPr lang="cs-CZ" sz="3200" b="1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US" sz="900" dirty="0">
                <a:solidFill>
                  <a:schemeClr val="tx2"/>
                </a:solidFill>
              </a:rPr>
              <a:t> </a:t>
            </a:r>
            <a:endParaRPr lang="cs-CZ" sz="540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sz="2800" dirty="0">
                <a:solidFill>
                  <a:schemeClr val="tx2"/>
                </a:solidFill>
              </a:rPr>
              <a:t>Počet lidí starších 80 let</a:t>
            </a:r>
            <a:endParaRPr lang="cs-CZ" sz="540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sz="2800" dirty="0">
                <a:solidFill>
                  <a:schemeClr val="tx2"/>
                </a:solidFill>
              </a:rPr>
              <a:t>Potřeba dlouhodobé péče odpovídá také průměrnému zdravotnímu stavu populace a pravděpodobnosti jeho zhoršení se stárnutím, chronickými nemocemi a </a:t>
            </a:r>
            <a:r>
              <a:rPr lang="cs-CZ" sz="2800" dirty="0" err="1">
                <a:solidFill>
                  <a:schemeClr val="tx2"/>
                </a:solidFill>
              </a:rPr>
              <a:t>multimorbiditou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en-US" sz="900" dirty="0">
                <a:solidFill>
                  <a:schemeClr val="tx2"/>
                </a:solidFill>
              </a:rPr>
              <a:t> </a:t>
            </a:r>
            <a:endParaRPr lang="cs-CZ" sz="540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sz="2800" dirty="0">
                <a:solidFill>
                  <a:schemeClr val="tx2"/>
                </a:solidFill>
              </a:rPr>
              <a:t>Schopnost žít samostatně v původním prostředí i před disabilitu</a:t>
            </a:r>
          </a:p>
          <a:p>
            <a:pPr marL="457200" lvl="1" indent="0">
              <a:buNone/>
              <a:defRPr/>
            </a:pPr>
            <a:endParaRPr lang="cs-CZ" sz="28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cs-CZ" sz="3200" b="1" dirty="0">
                <a:solidFill>
                  <a:schemeClr val="tx2"/>
                </a:solidFill>
              </a:rPr>
              <a:t>Limitování potřeby a nákladů na dlouhodobou péči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endParaRPr lang="cs-CZ" dirty="0">
              <a:solidFill>
                <a:schemeClr val="tx2"/>
              </a:solidFill>
            </a:endParaRPr>
          </a:p>
          <a:p>
            <a:pPr marL="715963" indent="-266700">
              <a:defRPr/>
            </a:pPr>
            <a:r>
              <a:rPr lang="en-US" dirty="0" err="1">
                <a:solidFill>
                  <a:schemeClr val="tx2"/>
                </a:solidFill>
              </a:rPr>
              <a:t>Preven</a:t>
            </a:r>
            <a:r>
              <a:rPr lang="cs-CZ" dirty="0" err="1">
                <a:solidFill>
                  <a:schemeClr val="tx2"/>
                </a:solidFill>
              </a:rPr>
              <a:t>ce</a:t>
            </a:r>
            <a:r>
              <a:rPr lang="cs-CZ" dirty="0">
                <a:solidFill>
                  <a:schemeClr val="tx2"/>
                </a:solidFill>
              </a:rPr>
              <a:t>, podpora zdraví rehabilitace</a:t>
            </a:r>
          </a:p>
          <a:p>
            <a:pPr marL="715963" indent="-266700">
              <a:defRPr/>
            </a:pPr>
            <a:r>
              <a:rPr lang="cs-CZ" dirty="0">
                <a:solidFill>
                  <a:schemeClr val="tx2"/>
                </a:solidFill>
              </a:rPr>
              <a:t>Efektivnost poskytované zdravotní péče </a:t>
            </a:r>
          </a:p>
          <a:p>
            <a:pPr marL="715963" indent="-266700">
              <a:defRPr/>
            </a:pPr>
            <a:r>
              <a:rPr lang="cs-CZ" dirty="0">
                <a:solidFill>
                  <a:schemeClr val="tx2"/>
                </a:solidFill>
              </a:rPr>
              <a:t>Opatření, která umožní i starším lidem, a to i křehkým a s disabilitou, žít samostatně v původním prostředí</a:t>
            </a:r>
          </a:p>
          <a:p>
            <a:pPr lvl="1">
              <a:defRPr/>
            </a:pP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cs-CZ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3172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potřebujeme?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Terénní, ambulantní a </a:t>
            </a:r>
            <a:r>
              <a:rPr lang="cs-CZ" dirty="0" err="1"/>
              <a:t>semimurální</a:t>
            </a:r>
            <a:r>
              <a:rPr lang="cs-CZ" dirty="0"/>
              <a:t> služby a podporu samostatného života i v situaci disability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Funkční  lůžkovou zdravotní péči včetně geriatrické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Prevenci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673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924" y="71827"/>
            <a:ext cx="10515600" cy="1325563"/>
          </a:xfrm>
        </p:spPr>
        <p:txBody>
          <a:bodyPr/>
          <a:lstStyle/>
          <a:p>
            <a:r>
              <a:rPr lang="cs-CZ" dirty="0"/>
              <a:t>Prevence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2923" y="1268761"/>
            <a:ext cx="11092133" cy="5287314"/>
          </a:xfrm>
        </p:spPr>
        <p:txBody>
          <a:bodyPr>
            <a:normAutofit/>
          </a:bodyPr>
          <a:lstStyle/>
          <a:p>
            <a:r>
              <a:rPr lang="cs-CZ" u="sng" dirty="0"/>
              <a:t>Primární prevence </a:t>
            </a:r>
            <a:r>
              <a:rPr lang="cs-CZ" dirty="0"/>
              <a:t>– ovlivnění rizikových faktorů u zdravé populace (zdravá dieta, více pohybu, omezení škodlivých návyků, nehodovosti…úrazů ve vyšším věku)</a:t>
            </a:r>
          </a:p>
          <a:p>
            <a:r>
              <a:rPr lang="cs-CZ" u="sng" dirty="0"/>
              <a:t>Sekundární prevence </a:t>
            </a:r>
            <a:r>
              <a:rPr lang="cs-CZ" dirty="0"/>
              <a:t>– ovlivnění rizikových faktorů, které již existují (obezita, hypertenze, </a:t>
            </a:r>
            <a:r>
              <a:rPr lang="cs-CZ" dirty="0" err="1"/>
              <a:t>hyperlipoproteinemie</a:t>
            </a:r>
            <a:r>
              <a:rPr lang="cs-CZ" dirty="0"/>
              <a:t>…. osteoporóza, </a:t>
            </a:r>
            <a:r>
              <a:rPr lang="cs-CZ" dirty="0" err="1"/>
              <a:t>sarkopenie</a:t>
            </a:r>
            <a:r>
              <a:rPr lang="cs-CZ" dirty="0"/>
              <a:t>), </a:t>
            </a:r>
            <a:r>
              <a:rPr lang="cs-CZ" dirty="0" err="1"/>
              <a:t>skrínink</a:t>
            </a:r>
            <a:r>
              <a:rPr lang="cs-CZ" dirty="0"/>
              <a:t> nemocí v časných stadiích</a:t>
            </a:r>
          </a:p>
          <a:p>
            <a:r>
              <a:rPr lang="cs-CZ" u="sng" dirty="0"/>
              <a:t>Terciární prevence </a:t>
            </a:r>
            <a:r>
              <a:rPr lang="cs-CZ" dirty="0"/>
              <a:t>– zmírnění disability a dalších následků onemocnění</a:t>
            </a:r>
          </a:p>
          <a:p>
            <a:r>
              <a:rPr lang="cs-CZ" dirty="0"/>
              <a:t>(Kvartérní prevence – vyvarování se nepřiměřených a nadměrných intervencí) </a:t>
            </a:r>
          </a:p>
          <a:p>
            <a:r>
              <a:rPr lang="cs-CZ" dirty="0">
                <a:solidFill>
                  <a:schemeClr val="accent1"/>
                </a:solidFill>
              </a:rPr>
              <a:t>Efektivita primární a sekundární vs. terciární prevence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3098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Péče o zdraví  a primární prevence (nejen) ve vyšším věku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Ovlivnění základních rizikových faktorů, škodlivých návyků</a:t>
            </a:r>
          </a:p>
          <a:p>
            <a:r>
              <a:rPr lang="cs-CZ" dirty="0"/>
              <a:t>Společenská podpora zdraví, sociální marketing</a:t>
            </a:r>
          </a:p>
          <a:p>
            <a:r>
              <a:rPr lang="cs-CZ" dirty="0"/>
              <a:t>Zdravotní gramotnost – obecná doporučení dovedena do konkrétních opatření</a:t>
            </a:r>
          </a:p>
          <a:p>
            <a:r>
              <a:rPr lang="cs-CZ" dirty="0"/>
              <a:t>Možnost zdravého stravování – nabídka - vyšší dostupnost zdravých produktů oproti nezdravým</a:t>
            </a:r>
            <a:endParaRPr lang="en-GB" dirty="0"/>
          </a:p>
          <a:p>
            <a:r>
              <a:rPr lang="cs-CZ" dirty="0"/>
              <a:t>Dostatek pohybu – každodenního – bezbariérové prostředí (včetně nabídky bezpečných cest, cyklostezek….)</a:t>
            </a:r>
          </a:p>
          <a:p>
            <a:r>
              <a:rPr lang="cs-CZ" dirty="0"/>
              <a:t>Bezpečí</a:t>
            </a:r>
          </a:p>
        </p:txBody>
      </p:sp>
    </p:spTree>
    <p:extLst>
      <p:ext uri="{BB962C8B-B14F-4D97-AF65-F5344CB8AC3E}">
        <p14:creationId xmlns:p14="http://schemas.microsoft.com/office/powerpoint/2010/main" val="15525787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1310826" y="-105494"/>
            <a:ext cx="8183562" cy="93662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cs-CZ" sz="3600" b="1" dirty="0"/>
              <a:t>PREVENCE SE VYPLATÍ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19178" y="500334"/>
            <a:ext cx="11429999" cy="5446324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  <a:buFont typeface="Wingdings 2" pitchFamily="18" charset="2"/>
              <a:buNone/>
            </a:pPr>
            <a:r>
              <a:rPr lang="cs-CZ" b="1" u="sng" dirty="0"/>
              <a:t>CHŘIPKA</a:t>
            </a:r>
          </a:p>
          <a:p>
            <a:pPr eaLnBrk="1" hangingPunct="1">
              <a:buClr>
                <a:schemeClr val="tx1"/>
              </a:buClr>
              <a:buFont typeface="Wingdings 2" pitchFamily="18" charset="2"/>
              <a:buNone/>
            </a:pPr>
            <a:endParaRPr lang="cs-CZ" sz="1800" b="1" u="sng" dirty="0"/>
          </a:p>
          <a:p>
            <a:pPr eaLnBrk="1" hangingPunct="1">
              <a:buClr>
                <a:schemeClr val="tx1"/>
              </a:buClr>
            </a:pPr>
            <a:r>
              <a:rPr lang="cs-CZ" sz="2400" dirty="0"/>
              <a:t>Na 10mil. osob dochází v důsledku onemocnění chřipkou k hospitalizacím </a:t>
            </a:r>
            <a:r>
              <a:rPr lang="cs-CZ" sz="2400" b="1" dirty="0"/>
              <a:t>7-16 000 </a:t>
            </a:r>
            <a:r>
              <a:rPr lang="cs-CZ" sz="2400" dirty="0"/>
              <a:t>osob (na následky zemře 1500-2000 osob)</a:t>
            </a:r>
          </a:p>
          <a:p>
            <a:pPr eaLnBrk="1" hangingPunct="1">
              <a:buClr>
                <a:schemeClr val="tx1"/>
              </a:buClr>
            </a:pPr>
            <a:r>
              <a:rPr lang="cs-CZ" sz="2400" dirty="0"/>
              <a:t>2012 hospitalizováno na JIP/ARO 574 závažných případů chřipky, z toho 151 úmrtí</a:t>
            </a:r>
          </a:p>
          <a:p>
            <a:pPr eaLnBrk="1" hangingPunct="1">
              <a:buClr>
                <a:schemeClr val="tx1"/>
              </a:buClr>
            </a:pPr>
            <a:r>
              <a:rPr lang="cs-CZ" sz="2400" b="1" dirty="0">
                <a:solidFill>
                  <a:srgbClr val="FF0000"/>
                </a:solidFill>
              </a:rPr>
              <a:t>Náklady na léčbu jedné chřipky činí </a:t>
            </a:r>
            <a:r>
              <a:rPr lang="cs-CZ" sz="2400" b="1" u="sng" dirty="0">
                <a:solidFill>
                  <a:srgbClr val="FF0000"/>
                </a:solidFill>
              </a:rPr>
              <a:t>58 696 </a:t>
            </a:r>
            <a:r>
              <a:rPr lang="cs-CZ" sz="2400" b="1" dirty="0">
                <a:solidFill>
                  <a:srgbClr val="FF0000"/>
                </a:solidFill>
              </a:rPr>
              <a:t>Kč = lze ušetřit ROČNÍ NÁKLADY 41 mil. – 939 mil. Kč na léčbu chřipky!</a:t>
            </a:r>
          </a:p>
          <a:p>
            <a:pPr>
              <a:buFont typeface="Wingdings 2" pitchFamily="18" charset="2"/>
              <a:buNone/>
            </a:pPr>
            <a:endParaRPr lang="cs-CZ" sz="2000" i="1" dirty="0"/>
          </a:p>
          <a:p>
            <a:pPr>
              <a:buFont typeface="Wingdings 2" pitchFamily="18" charset="2"/>
              <a:buNone/>
            </a:pPr>
            <a:r>
              <a:rPr lang="cs-CZ" sz="2000" i="1" dirty="0"/>
              <a:t>      „</a:t>
            </a:r>
            <a:r>
              <a:rPr lang="cs-CZ" sz="2000" i="1" dirty="0" err="1"/>
              <a:t>Proočkovanost</a:t>
            </a:r>
            <a:r>
              <a:rPr lang="cs-CZ" sz="2000" i="1" dirty="0"/>
              <a:t> proti chřipce se v Česku pohybuje pouze okolo pěti procent populace, ideální by však bylo třikrát tolik. </a:t>
            </a:r>
            <a:r>
              <a:rPr lang="cs-CZ" sz="2000" i="1" u="sng" dirty="0"/>
              <a:t>Dosažení takového čísla by stálo 300 milionů, ušetřilo by se ale 1,1 miliardy korun</a:t>
            </a:r>
            <a:r>
              <a:rPr lang="cs-CZ" sz="2000" i="1" dirty="0"/>
              <a:t>“  Doc. Leoš Heger 2013</a:t>
            </a:r>
          </a:p>
          <a:p>
            <a:pPr>
              <a:buFont typeface="Wingdings 2" pitchFamily="18" charset="2"/>
              <a:buNone/>
            </a:pPr>
            <a:endParaRPr lang="cs-CZ" sz="2000" i="1" dirty="0"/>
          </a:p>
          <a:p>
            <a:pPr>
              <a:buFont typeface="Wingdings 2" pitchFamily="18" charset="2"/>
              <a:buNone/>
            </a:pPr>
            <a:r>
              <a:rPr lang="cs-CZ" sz="2400" dirty="0"/>
              <a:t>Očkování je plně hrazeno pouze seniorům nad 65let a rizikovým skupinám. </a:t>
            </a:r>
            <a:r>
              <a:rPr lang="cs-CZ" sz="2400" b="1" dirty="0"/>
              <a:t>Státu se však vyplatí plně hradit 50+</a:t>
            </a:r>
            <a:r>
              <a:rPr lang="cs-CZ" sz="2400" dirty="0"/>
              <a:t> (méně pracovní neschopnosti, méně zdravotních komplikací, méně nákladů na léčbu, delší pracovní schopnost)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endParaRPr lang="cs-CZ" sz="1800" dirty="0"/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Ø"/>
            </a:pPr>
            <a:endParaRPr lang="cs-CZ" sz="1800" dirty="0"/>
          </a:p>
          <a:p>
            <a:pPr eaLnBrk="1" hangingPunct="1">
              <a:buClr>
                <a:schemeClr val="tx1"/>
              </a:buClr>
              <a:buFont typeface="Wingdings 2" pitchFamily="18" charset="2"/>
              <a:buNone/>
            </a:pPr>
            <a:endParaRPr lang="cs-CZ" dirty="0"/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§"/>
            </a:pPr>
            <a:endParaRPr lang="cs-CZ" b="1" i="1" dirty="0"/>
          </a:p>
        </p:txBody>
      </p:sp>
      <p:pic>
        <p:nvPicPr>
          <p:cNvPr id="6148" name="Picture 2" descr="http://www.bioquellus.com/interface/assets/images/content/Influenza_virus_2008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2798" y="5411965"/>
            <a:ext cx="1780024" cy="133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3080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Další dělení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20184"/>
            <a:ext cx="10515600" cy="5015122"/>
          </a:xfrm>
        </p:spPr>
        <p:txBody>
          <a:bodyPr>
            <a:normAutofit/>
          </a:bodyPr>
          <a:lstStyle/>
          <a:p>
            <a:r>
              <a:rPr lang="cs-CZ" b="1" i="1" dirty="0">
                <a:solidFill>
                  <a:schemeClr val="accent4"/>
                </a:solidFill>
              </a:rPr>
              <a:t>Terapeutickou </a:t>
            </a:r>
            <a:r>
              <a:rPr lang="cs-CZ" i="1" dirty="0">
                <a:solidFill>
                  <a:schemeClr val="accent4"/>
                </a:solidFill>
              </a:rPr>
              <a:t>(léčebnou) </a:t>
            </a:r>
            <a:r>
              <a:rPr lang="cs-CZ" b="1" i="1" dirty="0">
                <a:solidFill>
                  <a:schemeClr val="accent4"/>
                </a:solidFill>
              </a:rPr>
              <a:t>komunitu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cs-CZ" dirty="0"/>
              <a:t>specifická forma organizace léčebné instituce,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cs-CZ" dirty="0"/>
              <a:t>umožňuje otevřenou komunikaci všech členů instituce včetně pacientů a jejich spolurozhodování a podílení se na léčbě.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i="1" dirty="0">
                <a:solidFill>
                  <a:schemeClr val="accent4"/>
                </a:solidFill>
              </a:rPr>
              <a:t>Výcvikovou komunitu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cs-CZ" dirty="0"/>
              <a:t>zaměření na sebepoznání,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cs-CZ" dirty="0"/>
              <a:t>nácvik nezbytných dovedností (komunikace apod.),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cs-CZ" dirty="0"/>
              <a:t>postojů … . </a:t>
            </a:r>
          </a:p>
        </p:txBody>
      </p:sp>
    </p:spTree>
    <p:extLst>
      <p:ext uri="{BB962C8B-B14F-4D97-AF65-F5344CB8AC3E}">
        <p14:creationId xmlns:p14="http://schemas.microsoft.com/office/powerpoint/2010/main" val="203251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4140291" y="60202"/>
            <a:ext cx="8183562" cy="105092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cs-CZ" sz="3600" b="1" dirty="0"/>
              <a:t>PREVENCE SE VYPLATÍ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046" y="1087112"/>
            <a:ext cx="11915954" cy="5710686"/>
          </a:xfrm>
        </p:spPr>
        <p:txBody>
          <a:bodyPr>
            <a:normAutofit fontScale="70000" lnSpcReduction="20000"/>
          </a:bodyPr>
          <a:lstStyle/>
          <a:p>
            <a:pPr marL="265176" indent="-265176">
              <a:buClr>
                <a:schemeClr val="tx1"/>
              </a:buClr>
              <a:buNone/>
              <a:defRPr/>
            </a:pPr>
            <a:r>
              <a:rPr lang="cs-CZ" sz="4000" b="1" u="sng" dirty="0"/>
              <a:t>PNEUMOKOKOVÉ INFEKCE</a:t>
            </a:r>
          </a:p>
          <a:p>
            <a:pPr>
              <a:buClr>
                <a:schemeClr val="tx1"/>
              </a:buClr>
              <a:defRPr/>
            </a:pPr>
            <a:r>
              <a:rPr lang="cs-CZ" sz="2900" dirty="0"/>
              <a:t>Záněty mozkových blan, plic aj. závažná (invazivní) onemocnění</a:t>
            </a:r>
          </a:p>
          <a:p>
            <a:pPr>
              <a:buClr>
                <a:schemeClr val="tx1"/>
              </a:buClr>
              <a:defRPr/>
            </a:pPr>
            <a:endParaRPr lang="cs-CZ" sz="2900" dirty="0"/>
          </a:p>
          <a:p>
            <a:pPr>
              <a:buClr>
                <a:schemeClr val="tx1"/>
              </a:buClr>
              <a:defRPr/>
            </a:pPr>
            <a:r>
              <a:rPr lang="cs-CZ" sz="2900" dirty="0">
                <a:solidFill>
                  <a:srgbClr val="FF0000"/>
                </a:solidFill>
              </a:rPr>
              <a:t>Průměrné přímé náklady na léčbu jednoho pacienta s pneumokok. meningitidou činí cca </a:t>
            </a:r>
            <a:r>
              <a:rPr lang="cs-CZ" sz="2900" b="1" dirty="0">
                <a:solidFill>
                  <a:srgbClr val="FF0000"/>
                </a:solidFill>
              </a:rPr>
              <a:t>142.180 Kč</a:t>
            </a:r>
            <a:r>
              <a:rPr lang="cs-CZ" sz="2900" dirty="0">
                <a:solidFill>
                  <a:srgbClr val="FF0000"/>
                </a:solidFill>
              </a:rPr>
              <a:t>* </a:t>
            </a:r>
            <a:r>
              <a:rPr lang="cs-CZ" sz="2600" dirty="0">
                <a:solidFill>
                  <a:srgbClr val="FF0000"/>
                </a:solidFill>
              </a:rPr>
              <a:t>(s nepřímými o mnoho více)</a:t>
            </a: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cs-CZ" sz="2900" dirty="0">
                <a:solidFill>
                  <a:srgbClr val="FF0000"/>
                </a:solidFill>
              </a:rPr>
              <a:t>     ALE náklady na očkování jedné osoby cca 1500 Kč</a:t>
            </a:r>
          </a:p>
          <a:p>
            <a:pPr>
              <a:buClr>
                <a:schemeClr val="tx1"/>
              </a:buClr>
              <a:defRPr/>
            </a:pPr>
            <a:endParaRPr lang="cs-CZ" sz="2900" dirty="0"/>
          </a:p>
          <a:p>
            <a:pPr>
              <a:buClr>
                <a:schemeClr val="tx1"/>
              </a:buClr>
              <a:defRPr/>
            </a:pPr>
            <a:endParaRPr lang="cs-CZ" sz="2900" dirty="0"/>
          </a:p>
          <a:p>
            <a:pPr>
              <a:buClr>
                <a:schemeClr val="tx1"/>
              </a:buClr>
              <a:defRPr/>
            </a:pPr>
            <a:r>
              <a:rPr lang="cs-CZ" sz="2900" dirty="0" err="1"/>
              <a:t>Proočkovanost</a:t>
            </a:r>
            <a:r>
              <a:rPr lang="cs-CZ" sz="2900" dirty="0"/>
              <a:t> seniorů proti pneumokoku v ČR alarmující: </a:t>
            </a:r>
          </a:p>
          <a:p>
            <a:pPr>
              <a:buClr>
                <a:schemeClr val="tx1"/>
              </a:buClr>
              <a:defRPr/>
            </a:pPr>
            <a:r>
              <a:rPr lang="cs-CZ" sz="2900" dirty="0"/>
              <a:t> 			 </a:t>
            </a:r>
            <a:r>
              <a:rPr lang="cs-CZ" sz="2900" b="1" dirty="0"/>
              <a:t>&lt;1% seniorů nad 65 let</a:t>
            </a:r>
          </a:p>
          <a:p>
            <a:pPr>
              <a:buClr>
                <a:schemeClr val="tx1"/>
              </a:buClr>
              <a:defRPr/>
            </a:pPr>
            <a:endParaRPr lang="cs-CZ" sz="2900" b="1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cs-CZ" sz="2900" dirty="0"/>
              <a:t>Mezi seniory nedostatečná informovanost o tomto druhu infekce, její závažnosti a možných důsledcích – možná role státu</a:t>
            </a:r>
          </a:p>
          <a:p>
            <a:pPr>
              <a:buClr>
                <a:schemeClr val="tx1"/>
              </a:buClr>
              <a:defRPr/>
            </a:pPr>
            <a:r>
              <a:rPr lang="cs-CZ" sz="2900" dirty="0"/>
              <a:t>Prevence ve formě očkování hrazena pouze rizikovým skupinám – </a:t>
            </a:r>
            <a:r>
              <a:rPr lang="cs-CZ" sz="2900" dirty="0" err="1"/>
              <a:t>seniorní</a:t>
            </a:r>
            <a:r>
              <a:rPr lang="cs-CZ" sz="2900" dirty="0"/>
              <a:t> populace není chráněna jako celek</a:t>
            </a:r>
          </a:p>
          <a:p>
            <a:pPr>
              <a:buClr>
                <a:schemeClr val="tx1"/>
              </a:buClr>
              <a:defRPr/>
            </a:pPr>
            <a:endParaRPr lang="cs-CZ" sz="2300" dirty="0"/>
          </a:p>
          <a:p>
            <a:pPr marL="265176" indent="-265176">
              <a:buClr>
                <a:schemeClr val="tx1"/>
              </a:buClr>
              <a:buNone/>
              <a:defRPr/>
            </a:pPr>
            <a:r>
              <a:rPr lang="cs-CZ" sz="2900" dirty="0">
                <a:hlinkClick r:id="rId2"/>
              </a:rPr>
              <a:t>https://prozeny.blesk.cz/clanek/pro-zeny-zdravi-zdravi/508075/video-duslednejsi-prevence-u-senioru-muze-vest-k-zachrane-zivotu-i-financnim-usporam.html</a:t>
            </a:r>
            <a:endParaRPr lang="cs-CZ" sz="2900" dirty="0"/>
          </a:p>
          <a:p>
            <a:pPr marL="265176" indent="-265176">
              <a:buClr>
                <a:schemeClr val="tx1"/>
              </a:buClr>
              <a:buNone/>
              <a:defRPr/>
            </a:pPr>
            <a:endParaRPr lang="cs-CZ" sz="2900" dirty="0"/>
          </a:p>
          <a:p>
            <a:pPr marL="265176" indent="-265176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cs-CZ" sz="3400" dirty="0"/>
          </a:p>
          <a:p>
            <a:pPr marL="548640" lvl="1" indent="-201168"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cs-CZ" b="1" i="1" dirty="0"/>
          </a:p>
        </p:txBody>
      </p:sp>
      <p:pic>
        <p:nvPicPr>
          <p:cNvPr id="7172" name="Picture 7" descr="C:\Data\Pfizer\Prevenar 13 (Vaccines)\Prezentace\Pictures, photos\Streptococcus_pneumoniae-263.jpg"/>
          <p:cNvPicPr>
            <a:picLocks noChangeAspect="1" noChangeArrowheads="1"/>
          </p:cNvPicPr>
          <p:nvPr/>
        </p:nvPicPr>
        <p:blipFill>
          <a:blip r:embed="rId3" cstate="print"/>
          <a:srcRect t="13284" r="12054"/>
          <a:stretch>
            <a:fillRect/>
          </a:stretch>
        </p:blipFill>
        <p:spPr bwMode="auto">
          <a:xfrm>
            <a:off x="8476385" y="2642541"/>
            <a:ext cx="2578537" cy="177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8208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682" y="350868"/>
            <a:ext cx="10964173" cy="117600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b="1" dirty="0">
                <a:solidFill>
                  <a:schemeClr val="tx1"/>
                </a:solidFill>
                <a:effectLst/>
              </a:rPr>
              <a:t>Důvody nízké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proočkovanosti</a:t>
            </a:r>
            <a:r>
              <a:rPr lang="cs-CZ" b="1" dirty="0">
                <a:solidFill>
                  <a:schemeClr val="tx1"/>
                </a:solidFill>
                <a:effectLst/>
              </a:rPr>
              <a:t> u dospělých osob                        (a tedy seniorů)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569342" y="1785669"/>
            <a:ext cx="10748513" cy="493430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cs-CZ" dirty="0"/>
              <a:t>Míra aktivity lékaře – informace, doporučení, zajištění, ochota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cs-CZ" dirty="0"/>
              <a:t>Dospělí si očkování hradí z vlastní kapsy  </a:t>
            </a:r>
            <a:r>
              <a:rPr lang="cs-CZ" sz="2400" dirty="0"/>
              <a:t>–   </a:t>
            </a:r>
            <a:r>
              <a:rPr lang="cs-CZ" sz="2400" b="1" dirty="0"/>
              <a:t>senioři 65+ hrazeno očkování proti chřipce a pneumokokům 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cs-CZ" dirty="0"/>
              <a:t>Nedostatek informací o možnosti/nutnosti očkování mezi seniory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cs-CZ" dirty="0"/>
              <a:t>Malá role státu v podpoře očkování dospělých a seniorů </a:t>
            </a:r>
            <a:r>
              <a:rPr lang="cs-CZ" sz="2400" dirty="0"/>
              <a:t>(informační mediální kampaně, motivace lékařů, není plně hrazeno)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cs-CZ" dirty="0"/>
              <a:t>Mediální prostor pro odpůrce vakcinace (</a:t>
            </a:r>
            <a:r>
              <a:rPr lang="cs-CZ" dirty="0" err="1"/>
              <a:t>antivakcinační</a:t>
            </a:r>
            <a:r>
              <a:rPr lang="cs-CZ" dirty="0"/>
              <a:t> kampaně)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cs-CZ" sz="1800" dirty="0"/>
          </a:p>
        </p:txBody>
      </p:sp>
      <p:pic>
        <p:nvPicPr>
          <p:cNvPr id="8196" name="Picture 2" descr="http://azkexpert.com/wp-content/uploads/2012/07/Invention-Of-Vaccin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5261" y="5291855"/>
            <a:ext cx="203835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58394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8958" y="1"/>
            <a:ext cx="11343736" cy="1043795"/>
          </a:xfrm>
        </p:spPr>
        <p:txBody>
          <a:bodyPr/>
          <a:lstStyle/>
          <a:p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Ageing</a:t>
            </a:r>
            <a:r>
              <a:rPr lang="cs-CZ" dirty="0"/>
              <a:t>: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sz="3600" dirty="0"/>
              <a:t>(WHO 2002)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8958" y="1242204"/>
            <a:ext cx="10844842" cy="561579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/>
              <a:t>Plán, který podporuje a podněcuje obyvatelstvo ke zdravému a aktivnímu stáří</a:t>
            </a:r>
            <a:r>
              <a:rPr lang="cs-CZ" dirty="0"/>
              <a:t>.</a:t>
            </a:r>
          </a:p>
          <a:p>
            <a:r>
              <a:rPr lang="cs-CZ" dirty="0"/>
              <a:t>Celosvětový růst lidí nad 60 let v populaci.</a:t>
            </a:r>
          </a:p>
          <a:p>
            <a:r>
              <a:rPr lang="cs-CZ" dirty="0"/>
              <a:t>Formulace programu a konceptu aktivního stárnutí, které má za cíl stát se úspěšnou politikou.</a:t>
            </a:r>
          </a:p>
          <a:p>
            <a:r>
              <a:rPr lang="cs-CZ" b="1" dirty="0"/>
              <a:t>Shrnutí hlavních faktorů, které určují, zda jedinec prožije pozitivní a kvalitní průběh života. </a:t>
            </a:r>
            <a:r>
              <a:rPr lang="cs-CZ" dirty="0"/>
              <a:t>Mezi tyto faktory patří: ekonomické, sociálního prostředí, fyzického prostředí, behaviorální determinanty, determinanty pojící se ke zdraví, systému sociálních služeb a k osobním faktorům.</a:t>
            </a:r>
          </a:p>
          <a:p>
            <a:r>
              <a:rPr lang="cs-CZ" dirty="0"/>
              <a:t>Popisuje </a:t>
            </a:r>
            <a:r>
              <a:rPr lang="cs-CZ" b="1" dirty="0"/>
              <a:t>sedm hlavních problematik </a:t>
            </a:r>
            <a:r>
              <a:rPr lang="cs-CZ" dirty="0"/>
              <a:t>pojících se ke stárnoucí populaci pro vládní, nevládní, akademické a soukromé sektor. Těmito problematikami jsou zdvojnásobená zátěž nemocemi, zvětšující se riziko postižení, poskytování péče pro stárnoucí populaci, feminizace stárnutí, etika a nespravedlnost, ekonomický kontext a vytvoření nového paradigmatu ohledně stáří.</a:t>
            </a:r>
          </a:p>
          <a:p>
            <a:r>
              <a:rPr lang="cs-CZ" b="1" dirty="0"/>
              <a:t>Představuje politický rámec a konkrétní podněty pro klíčové politické návrhy, </a:t>
            </a:r>
            <a:r>
              <a:rPr lang="cs-CZ" dirty="0"/>
              <a:t>které mají sloužit jako základ pro více specifické kroky na regionálních, národních a lokálních úrovních Hlavními pilíři je participace, zdraví a bezpečí.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29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0786" y="47498"/>
            <a:ext cx="4848044" cy="676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107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Zástupný symbol pro obsah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324518"/>
              </p:ext>
            </p:extLst>
          </p:nvPr>
        </p:nvGraphicFramePr>
        <p:xfrm>
          <a:off x="733245" y="2582862"/>
          <a:ext cx="10524229" cy="3567771"/>
        </p:xfrm>
        <a:graphic>
          <a:graphicData uri="http://schemas.openxmlformats.org/drawingml/2006/table">
            <a:tbl>
              <a:tblPr/>
              <a:tblGrid>
                <a:gridCol w="1402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5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1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1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04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417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98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EU27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2008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2020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2030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2040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2050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2060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lvl="0" indent="19050" algn="l" defTabSz="914400" rtl="0" eaLnBrk="1" fontAlgn="base" latinLnBrk="0" hangingPunct="1">
                        <a:lnSpc>
                          <a:spcPct val="114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 change 2008-2060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919"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65+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84,6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87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103,7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123,5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143,1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149,9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152,7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80,50%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5131"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Of which: 80+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21,8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23,3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29,7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36,6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48,8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57,5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62,2</a:t>
                      </a:r>
                      <a:endParaRPr kumimoji="0" 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185,40%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cs-CZ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313" name="TextovéPole 2"/>
          <p:cNvSpPr txBox="1">
            <a:spLocks noChangeArrowheads="1"/>
          </p:cNvSpPr>
          <p:nvPr/>
        </p:nvSpPr>
        <p:spPr bwMode="auto">
          <a:xfrm>
            <a:off x="2711451" y="1557338"/>
            <a:ext cx="7078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314" name="TextovéPole 13"/>
          <p:cNvSpPr txBox="1">
            <a:spLocks noChangeArrowheads="1"/>
          </p:cNvSpPr>
          <p:nvPr/>
        </p:nvSpPr>
        <p:spPr bwMode="auto">
          <a:xfrm>
            <a:off x="733245" y="1647810"/>
            <a:ext cx="829513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cs typeface="Times New Roman" pitchFamily="18" charset="0"/>
              </a:rPr>
              <a:t>Development in number of people 65+ and 80 + </a:t>
            </a:r>
            <a:endParaRPr lang="cs-CZ" altLang="en-US" b="1" dirty="0">
              <a:cs typeface="Times New Roman" pitchFamily="18" charset="0"/>
            </a:endParaRPr>
          </a:p>
          <a:p>
            <a:pPr eaLnBrk="1" hangingPunct="1"/>
            <a:r>
              <a:rPr lang="en-US" altLang="en-US" b="1" dirty="0">
                <a:cs typeface="Times New Roman" pitchFamily="18" charset="0"/>
              </a:rPr>
              <a:t>in EU27</a:t>
            </a:r>
            <a:r>
              <a:rPr lang="cs-CZ" altLang="en-US" b="1" dirty="0">
                <a:cs typeface="Times New Roman" pitchFamily="18" charset="0"/>
              </a:rPr>
              <a:t>,    </a:t>
            </a:r>
            <a:r>
              <a:rPr lang="en-US" altLang="en-US" b="1" dirty="0">
                <a:cs typeface="Times New Roman" pitchFamily="18" charset="0"/>
              </a:rPr>
              <a:t>2008-2060, millions</a:t>
            </a:r>
            <a:r>
              <a:rPr lang="cs-CZ" altLang="en-US" b="1" dirty="0">
                <a:cs typeface="Times New Roman" pitchFamily="18" charset="0"/>
              </a:rPr>
              <a:t>         </a:t>
            </a:r>
          </a:p>
          <a:p>
            <a:pPr eaLnBrk="1" hangingPunct="1"/>
            <a:r>
              <a:rPr lang="cs-CZ" altLang="en-US" b="1" dirty="0">
                <a:cs typeface="Times New Roman" pitchFamily="18" charset="0"/>
              </a:rPr>
              <a:t>                                                               </a:t>
            </a:r>
            <a:r>
              <a:rPr lang="cs-CZ" altLang="en-US" sz="1200" b="1" dirty="0">
                <a:cs typeface="Times New Roman" pitchFamily="18" charset="0"/>
              </a:rPr>
              <a:t>(EUROPOP 2010, SWD 2013, 41)</a:t>
            </a:r>
            <a:endParaRPr lang="en-US" altLang="en-US" sz="1200" b="1" dirty="0">
              <a:cs typeface="Times New Roman" pitchFamily="18" charset="0"/>
            </a:endParaRPr>
          </a:p>
          <a:p>
            <a:pPr eaLnBrk="1" hangingPunct="1"/>
            <a:endParaRPr lang="cs-CZ" altLang="en-US" dirty="0"/>
          </a:p>
        </p:txBody>
      </p:sp>
      <p:sp>
        <p:nvSpPr>
          <p:cNvPr id="11315" name="Rectangle 7"/>
          <p:cNvSpPr>
            <a:spLocks noChangeArrowheads="1"/>
          </p:cNvSpPr>
          <p:nvPr/>
        </p:nvSpPr>
        <p:spPr bwMode="auto">
          <a:xfrm>
            <a:off x="1524001" y="67018"/>
            <a:ext cx="114745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1645" rIns="604647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1316" name="Group 58"/>
          <p:cNvGrpSpPr>
            <a:grpSpLocks/>
          </p:cNvGrpSpPr>
          <p:nvPr/>
        </p:nvGrpSpPr>
        <p:grpSpPr bwMode="auto">
          <a:xfrm>
            <a:off x="8145464" y="5972175"/>
            <a:ext cx="1587" cy="0"/>
            <a:chOff x="10427" y="277"/>
            <a:chExt cx="2" cy="2"/>
          </a:xfrm>
        </p:grpSpPr>
        <p:sp>
          <p:nvSpPr>
            <p:cNvPr id="11317" name="Freeform 59"/>
            <p:cNvSpPr>
              <a:spLocks/>
            </p:cNvSpPr>
            <p:nvPr/>
          </p:nvSpPr>
          <p:spPr bwMode="auto">
            <a:xfrm>
              <a:off x="10427" y="277"/>
              <a:ext cx="2" cy="2"/>
            </a:xfrm>
            <a:custGeom>
              <a:avLst/>
              <a:gdLst>
                <a:gd name="T0" fmla="*/ 0 w 1"/>
                <a:gd name="T1" fmla="*/ 0 h 2"/>
                <a:gd name="T2" fmla="*/ 8 w 1"/>
                <a:gd name="T3" fmla="*/ 0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0"/>
                  </a:lnTo>
                </a:path>
              </a:pathLst>
            </a:custGeom>
            <a:noFill/>
            <a:ln w="762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Obdélník 6"/>
          <p:cNvSpPr/>
          <p:nvPr/>
        </p:nvSpPr>
        <p:spPr>
          <a:xfrm>
            <a:off x="1075759" y="357917"/>
            <a:ext cx="8592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/>
              <a:t>1 téma: Celosvětový růst lidí nad 60 let v populaci</a:t>
            </a:r>
          </a:p>
        </p:txBody>
      </p:sp>
    </p:spTree>
    <p:extLst>
      <p:ext uri="{BB962C8B-B14F-4D97-AF65-F5344CB8AC3E}">
        <p14:creationId xmlns:p14="http://schemas.microsoft.com/office/powerpoint/2010/main" val="752777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25509" y="2144700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cs-CZ" sz="4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BEDEKR</a:t>
            </a:r>
          </a:p>
        </p:txBody>
      </p:sp>
      <p:pic>
        <p:nvPicPr>
          <p:cNvPr id="1843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4" y="2002713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4" y="6186489"/>
            <a:ext cx="18923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619" y="6309519"/>
            <a:ext cx="30289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05" y="6194426"/>
            <a:ext cx="9096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784" y="6186489"/>
            <a:ext cx="81597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045" y="3528843"/>
            <a:ext cx="8287036" cy="2362624"/>
          </a:xfrm>
        </p:spPr>
      </p:pic>
      <p:sp>
        <p:nvSpPr>
          <p:cNvPr id="8" name="Obdélník 7"/>
          <p:cNvSpPr/>
          <p:nvPr/>
        </p:nvSpPr>
        <p:spPr>
          <a:xfrm>
            <a:off x="737822" y="2064189"/>
            <a:ext cx="1043854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600" b="1" dirty="0">
                <a:solidFill>
                  <a:schemeClr val="accent5">
                    <a:lumMod val="75000"/>
                  </a:schemeClr>
                </a:solidFill>
              </a:rPr>
              <a:t>Bedekr aktivního stárnutí</a:t>
            </a:r>
            <a:endParaRPr lang="cs-CZ" sz="26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cs-CZ" sz="2600" b="1" dirty="0">
                <a:solidFill>
                  <a:schemeClr val="accent5">
                    <a:lumMod val="75000"/>
                  </a:schemeClr>
                </a:solidFill>
              </a:rPr>
              <a:t> aneb </a:t>
            </a:r>
          </a:p>
          <a:p>
            <a:pPr algn="ctr">
              <a:defRPr/>
            </a:pPr>
            <a:r>
              <a:rPr lang="cs-CZ" sz="2600" b="1" i="1" dirty="0">
                <a:solidFill>
                  <a:schemeClr val="accent5">
                    <a:lumMod val="75000"/>
                  </a:schemeClr>
                </a:solidFill>
              </a:rPr>
              <a:t>Jak se orientovat v krajině aktivního stárnutí a dlouhodobé péče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783" y="156527"/>
            <a:ext cx="110103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605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402" y="0"/>
            <a:ext cx="10860640" cy="1325563"/>
          </a:xfrm>
        </p:spPr>
        <p:txBody>
          <a:bodyPr>
            <a:normAutofit/>
          </a:bodyPr>
          <a:lstStyle/>
          <a:p>
            <a:r>
              <a:rPr lang="cs-CZ" dirty="0"/>
              <a:t>3 téma : Hlavní faktory, které určují, zda jedinec prožije pozitivní a kvalitní průběh života.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479" y="1525167"/>
            <a:ext cx="7957179" cy="49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85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 téma: sedm hlavních problematik pojících se ke stárnoucí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zdvojnásobená zátěž nemocemi, </a:t>
            </a:r>
          </a:p>
          <a:p>
            <a:r>
              <a:rPr lang="cs-CZ" dirty="0"/>
              <a:t>zvětšující se riziko postižení,</a:t>
            </a:r>
          </a:p>
          <a:p>
            <a:r>
              <a:rPr lang="cs-CZ" dirty="0"/>
              <a:t>poskytování péče pro stárnoucí populaci,</a:t>
            </a:r>
          </a:p>
          <a:p>
            <a:r>
              <a:rPr lang="cs-CZ" dirty="0"/>
              <a:t>feminizace stárnutí, </a:t>
            </a:r>
          </a:p>
          <a:p>
            <a:r>
              <a:rPr lang="cs-CZ" dirty="0"/>
              <a:t>etika a nespravedlnost,</a:t>
            </a:r>
          </a:p>
          <a:p>
            <a:r>
              <a:rPr lang="cs-CZ" dirty="0"/>
              <a:t>ekonomický kontext </a:t>
            </a:r>
          </a:p>
          <a:p>
            <a:r>
              <a:rPr lang="cs-CZ" dirty="0"/>
              <a:t>vytvoření nového paradigmatu ohledně stáří.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Určeno  pro vládní, nevládní, akademické a soukromé sektor.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4906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 téma: podněty pro klíčové politické návrhy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1490" y="1394111"/>
            <a:ext cx="10515600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32" y="1506557"/>
            <a:ext cx="76962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997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"/>
          <a:stretch/>
        </p:blipFill>
        <p:spPr bwMode="auto">
          <a:xfrm>
            <a:off x="1018426" y="92469"/>
            <a:ext cx="10155148" cy="660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683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/>
              <a:t>Sociální skupina, sounáležitost, identita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1325563"/>
            <a:ext cx="11861321" cy="49602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Skupinová příslušnost </a:t>
            </a:r>
            <a:r>
              <a:rPr lang="cs-CZ" b="1" dirty="0"/>
              <a:t>je životní potřebou člověka </a:t>
            </a:r>
            <a:r>
              <a:rPr lang="cs-CZ" dirty="0"/>
              <a:t>(rodina, školní kolektiv, pracovní kolektiv..) </a:t>
            </a:r>
          </a:p>
          <a:p>
            <a:pPr>
              <a:lnSpc>
                <a:spcPct val="100000"/>
              </a:lnSpc>
            </a:pPr>
            <a:r>
              <a:rPr lang="cs-CZ" dirty="0"/>
              <a:t>Skupina je pro jedince </a:t>
            </a:r>
            <a:r>
              <a:rPr lang="cs-CZ" b="1" dirty="0"/>
              <a:t>přitažlivá podle uspokojení jeho potřeby a očekávání</a:t>
            </a:r>
            <a:r>
              <a:rPr lang="cs-CZ" dirty="0"/>
              <a:t>. </a:t>
            </a:r>
          </a:p>
          <a:p>
            <a:pPr>
              <a:lnSpc>
                <a:spcPct val="100000"/>
              </a:lnSpc>
            </a:pPr>
            <a:r>
              <a:rPr lang="cs-CZ" dirty="0"/>
              <a:t>Může vzniknout </a:t>
            </a:r>
            <a:r>
              <a:rPr lang="cs-CZ" b="1" dirty="0"/>
              <a:t>fixace na skupinu.</a:t>
            </a:r>
          </a:p>
          <a:p>
            <a:pPr>
              <a:lnSpc>
                <a:spcPct val="100000"/>
              </a:lnSpc>
            </a:pPr>
            <a:r>
              <a:rPr lang="cs-CZ" dirty="0"/>
              <a:t>Příslušnost k určité skupině </a:t>
            </a:r>
            <a:r>
              <a:rPr lang="cs-CZ" b="1" dirty="0"/>
              <a:t>se projevuje sociálním chováním v interakci s ostatními členy</a:t>
            </a:r>
            <a:r>
              <a:rPr lang="cs-CZ" dirty="0"/>
              <a:t>.</a:t>
            </a:r>
          </a:p>
          <a:p>
            <a:pPr>
              <a:lnSpc>
                <a:spcPct val="100000"/>
              </a:lnSpc>
            </a:pPr>
            <a:r>
              <a:rPr lang="cs-CZ" dirty="0"/>
              <a:t>Každý sociální systém </a:t>
            </a:r>
            <a:r>
              <a:rPr lang="cs-CZ" b="1" dirty="0"/>
              <a:t>má vlastní systém norem a kritérií </a:t>
            </a:r>
            <a:r>
              <a:rPr lang="cs-CZ" dirty="0"/>
              <a:t>(požadované nebo očekávané chování) </a:t>
            </a:r>
          </a:p>
        </p:txBody>
      </p:sp>
    </p:spTree>
    <p:extLst>
      <p:ext uri="{BB962C8B-B14F-4D97-AF65-F5344CB8AC3E}">
        <p14:creationId xmlns:p14="http://schemas.microsoft.com/office/powerpoint/2010/main" val="24017095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28" y="264215"/>
            <a:ext cx="10153544" cy="611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113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601325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5306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hlinkClick r:id="rId2"/>
            </a:endParaRPr>
          </a:p>
          <a:p>
            <a:r>
              <a:rPr lang="cs-CZ" dirty="0">
                <a:hlinkClick r:id="rId3"/>
              </a:rPr>
              <a:t>https://www.youtube.com/watch?v=19X4Jga8DYM</a:t>
            </a:r>
            <a:endParaRPr lang="cs-CZ" dirty="0"/>
          </a:p>
          <a:p>
            <a:endParaRPr lang="cs-CZ" dirty="0">
              <a:hlinkClick r:id="rId2"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67579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935"/>
            <a:ext cx="9852799" cy="65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951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47" y="551629"/>
            <a:ext cx="11230693" cy="52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55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15" t="14478" r="19099" b="9022"/>
          <a:stretch/>
        </p:blipFill>
        <p:spPr>
          <a:xfrm>
            <a:off x="986319" y="81330"/>
            <a:ext cx="9935110" cy="677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11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010" y="365125"/>
            <a:ext cx="11061223" cy="614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818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34" y="339439"/>
            <a:ext cx="11937129" cy="6020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085671" y="5096373"/>
            <a:ext cx="1160979" cy="497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1489753" y="4294598"/>
            <a:ext cx="863029" cy="318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0467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chronické onemocnění ve stáří </a:t>
            </a:r>
            <a:br>
              <a:rPr lang="cs-CZ" dirty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16449" y="1305342"/>
            <a:ext cx="103768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/>
              <a:t>• Kardiovaskulární choroby</a:t>
            </a:r>
          </a:p>
          <a:p>
            <a:r>
              <a:rPr lang="cs-CZ" sz="3200" dirty="0"/>
              <a:t>• Hypertenze</a:t>
            </a:r>
          </a:p>
          <a:p>
            <a:r>
              <a:rPr lang="cs-CZ" sz="3200" dirty="0"/>
              <a:t>• CMP</a:t>
            </a:r>
          </a:p>
          <a:p>
            <a:r>
              <a:rPr lang="cs-CZ" sz="3200" dirty="0"/>
              <a:t>• Diabetes</a:t>
            </a:r>
          </a:p>
          <a:p>
            <a:r>
              <a:rPr lang="cs-CZ" sz="3200" dirty="0"/>
              <a:t>• Onkologická onemocnění </a:t>
            </a:r>
          </a:p>
          <a:p>
            <a:r>
              <a:rPr lang="cs-CZ" sz="3200" dirty="0"/>
              <a:t>• Chronická obstrukční plicní nemoc choroba</a:t>
            </a:r>
          </a:p>
          <a:p>
            <a:r>
              <a:rPr lang="cs-CZ" sz="3200" dirty="0"/>
              <a:t>• Artritida a osteoporóza</a:t>
            </a:r>
          </a:p>
          <a:p>
            <a:r>
              <a:rPr lang="cs-CZ" sz="3200" dirty="0"/>
              <a:t>• </a:t>
            </a:r>
            <a:r>
              <a:rPr lang="cs-CZ" sz="3200" dirty="0" err="1"/>
              <a:t>Neurodegenerativní</a:t>
            </a:r>
            <a:r>
              <a:rPr lang="cs-CZ" sz="3200" dirty="0"/>
              <a:t> onemocnění (demence a deprese)</a:t>
            </a:r>
          </a:p>
          <a:p>
            <a:r>
              <a:rPr lang="cs-CZ" sz="3200" dirty="0"/>
              <a:t>• Zhoršení kvality zraku a sluchu</a:t>
            </a:r>
          </a:p>
        </p:txBody>
      </p:sp>
    </p:spTree>
    <p:extLst>
      <p:ext uri="{BB962C8B-B14F-4D97-AF65-F5344CB8AC3E}">
        <p14:creationId xmlns:p14="http://schemas.microsoft.com/office/powerpoint/2010/main" val="33937124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Neurodegenerativní</a:t>
            </a:r>
            <a:r>
              <a:rPr lang="cs-CZ" dirty="0"/>
              <a:t> onemocnění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Alzheimerova nemoc a podobná onemocnění - problém 21. století </a:t>
            </a:r>
          </a:p>
          <a:p>
            <a:r>
              <a:rPr lang="cs-CZ" dirty="0"/>
              <a:t>Počátek ve středním věku (každý třetí doživší)</a:t>
            </a:r>
          </a:p>
          <a:p>
            <a:r>
              <a:rPr lang="cs-CZ" dirty="0" err="1"/>
              <a:t>Preventabilita</a:t>
            </a:r>
            <a:r>
              <a:rPr lang="cs-CZ" dirty="0"/>
              <a:t>? Léčba?  - Výzkum</a:t>
            </a:r>
          </a:p>
          <a:p>
            <a:r>
              <a:rPr lang="cs-CZ" dirty="0"/>
              <a:t>G 8 Summit v Londýně 11. prosinec 2013</a:t>
            </a:r>
          </a:p>
          <a:p>
            <a:endParaRPr lang="cs-CZ" dirty="0"/>
          </a:p>
          <a:p>
            <a:pPr marL="0" indent="0">
              <a:buNone/>
            </a:pPr>
            <a:r>
              <a:rPr lang="en-GB" i="1" dirty="0"/>
              <a:t> </a:t>
            </a:r>
            <a:r>
              <a:rPr lang="cs-CZ" i="1" dirty="0"/>
              <a:t>„Jednou z největších krizí naší doby je ta, kterou bych nazval tichou krizí….krade životy ze srdcí rodin, ale jaké její dopady opravdu jsou , nedokážeme zatím ani dohlédnout.“ (D. </a:t>
            </a:r>
            <a:r>
              <a:rPr lang="cs-CZ" i="1" dirty="0" err="1"/>
              <a:t>Cameron</a:t>
            </a:r>
            <a:r>
              <a:rPr lang="cs-CZ" i="1" dirty="0"/>
              <a:t>)</a:t>
            </a:r>
            <a:endParaRPr lang="en-GB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864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52FE7AD-160D-499D-BA0E-B7C3A49AD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6"/>
          <a:stretch/>
        </p:blipFill>
        <p:spPr>
          <a:xfrm>
            <a:off x="226233" y="59619"/>
            <a:ext cx="3105150" cy="20457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F0881E4-038D-4FD6-9FEA-AC6A28FF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898" y="0"/>
            <a:ext cx="2638407" cy="20457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7AE70B-C7BA-4407-A37B-C259105CC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75" b="3455"/>
          <a:stretch/>
        </p:blipFill>
        <p:spPr>
          <a:xfrm>
            <a:off x="8482031" y="30219"/>
            <a:ext cx="2870944" cy="201893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DF6C8D9-5707-433D-890A-368573523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20" y="2342085"/>
            <a:ext cx="2897775" cy="212613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E6A6C31-C632-4692-BFEE-1BBF0CA86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896" y="2342085"/>
            <a:ext cx="2741259" cy="205785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9C5AE48-06DB-4224-89A7-01041D1C4D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8919" y="2365933"/>
            <a:ext cx="2701013" cy="21618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76C2703-5F1C-41BF-9ECB-E252F6B52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233" y="4676715"/>
            <a:ext cx="2888832" cy="21172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63988AD-CFCE-4217-953D-82747C246B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5898" y="4791338"/>
            <a:ext cx="2741259" cy="207404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679833D-5215-40D3-A97D-A75638C56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7123" y="4846448"/>
            <a:ext cx="2924607" cy="201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6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Demence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Azheimerova</a:t>
            </a:r>
            <a:r>
              <a:rPr lang="cs-CZ" dirty="0"/>
              <a:t> nemoc narušuje část mozku a způsobuje pokles takzvaných kognitivních funkcí – myšlení, paměti, úsudku. Bývá nejčastější příčinou </a:t>
            </a:r>
            <a:r>
              <a:rPr lang="cs-CZ" b="1" dirty="0"/>
              <a:t>demence</a:t>
            </a:r>
            <a:r>
              <a:rPr lang="cs-CZ" dirty="0"/>
              <a:t>, která vede postupně k závislosti nemocného na každodenní pomoci jiného člověka.</a:t>
            </a:r>
          </a:p>
          <a:p>
            <a:r>
              <a:rPr lang="cs-CZ" dirty="0"/>
              <a:t>Alzheimerovu nemoc poprvé popsal německý lékař Alois Alzheimer v roce 1907. V té době se považovala za nemoc vzácnou. Nyní se nějaká forma demence </a:t>
            </a:r>
            <a:r>
              <a:rPr lang="cs-CZ" b="1" dirty="0"/>
              <a:t>vyskytuje</a:t>
            </a:r>
            <a:r>
              <a:rPr lang="cs-CZ" dirty="0"/>
              <a:t> u více než sedmi miliónů obyvatel Evropy.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71245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Práva pacientů trpících Alzheimerovou chorobou nebo jinými formami demence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4"/>
            <a:ext cx="11090097" cy="47190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1. Být informován o své chorobě.</a:t>
            </a:r>
          </a:p>
          <a:p>
            <a:pPr marL="0" indent="0">
              <a:buNone/>
            </a:pPr>
            <a:r>
              <a:rPr lang="cs-CZ" dirty="0"/>
              <a:t>2. Mít vhodnou a soustavnou lékařskou péči.</a:t>
            </a:r>
          </a:p>
          <a:p>
            <a:pPr marL="0" indent="0">
              <a:buNone/>
            </a:pPr>
            <a:r>
              <a:rPr lang="cs-CZ" dirty="0"/>
              <a:t>3. Být užitečný při práci a zábavě tak dlouho, jak jen to je možné.</a:t>
            </a:r>
          </a:p>
          <a:p>
            <a:pPr marL="0" indent="0">
              <a:buNone/>
            </a:pPr>
            <a:r>
              <a:rPr lang="cs-CZ" dirty="0"/>
              <a:t>4. Být vnímán při jakémkoli zacházení jako dospělý člověk, ne jako dítě.</a:t>
            </a:r>
          </a:p>
          <a:p>
            <a:pPr marL="0" indent="0">
              <a:buNone/>
            </a:pPr>
            <a:r>
              <a:rPr lang="cs-CZ" dirty="0"/>
              <a:t>5. Při vyjadřování svých pocitů být brán vážně.</a:t>
            </a:r>
          </a:p>
          <a:p>
            <a:pPr marL="0" indent="0">
              <a:buNone/>
            </a:pPr>
            <a:r>
              <a:rPr lang="cs-CZ" dirty="0"/>
              <a:t>6. Je-li to možné, nebýt léčen psychotropními látkami.</a:t>
            </a:r>
          </a:p>
          <a:p>
            <a:pPr marL="0" indent="0">
              <a:buNone/>
            </a:pPr>
            <a:r>
              <a:rPr lang="cs-CZ" dirty="0"/>
              <a:t>7. Žít v bezpečném, srozumitelném a předvídatelném prostředí.</a:t>
            </a:r>
          </a:p>
          <a:p>
            <a:pPr marL="0" indent="0">
              <a:buNone/>
            </a:pPr>
            <a:r>
              <a:rPr lang="cs-CZ" dirty="0"/>
              <a:t>8. Mít potěšení z každodenních činností, které dávají životu smysl.</a:t>
            </a:r>
          </a:p>
          <a:p>
            <a:pPr marL="0" indent="0">
              <a:buNone/>
            </a:pPr>
            <a:r>
              <a:rPr lang="cs-CZ" dirty="0"/>
              <a:t>9. Mít možnost chodit pravidelně ven.</a:t>
            </a:r>
          </a:p>
          <a:p>
            <a:pPr marL="0" indent="0">
              <a:buNone/>
            </a:pPr>
            <a:r>
              <a:rPr lang="cs-CZ" dirty="0"/>
              <a:t>10. Pociťovat tělesný kontakt včetně objetí, pohlazení a podržení ruky.</a:t>
            </a:r>
          </a:p>
          <a:p>
            <a:pPr marL="0" indent="0">
              <a:buNone/>
            </a:pPr>
            <a:r>
              <a:rPr lang="cs-CZ" dirty="0"/>
              <a:t>11. Být s lidmi, kteří znají život nemocného, včetně jeho kulturních a náboženských zvyklostí.</a:t>
            </a:r>
          </a:p>
          <a:p>
            <a:pPr marL="0" indent="0">
              <a:buNone/>
            </a:pPr>
            <a:r>
              <a:rPr lang="cs-CZ" dirty="0"/>
              <a:t>12. Být ošetřován pracovníky, kteří jsou vyškoleni pro péči o osoby s demencí.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92714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Péče o seniory</a:t>
            </a:r>
            <a:br>
              <a:rPr lang="cs-CZ" dirty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068511" y="1335639"/>
            <a:ext cx="91953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/>
              <a:t>1. nemocničním zařízení</a:t>
            </a:r>
          </a:p>
          <a:p>
            <a:r>
              <a:rPr lang="cs-CZ" sz="3600" dirty="0"/>
              <a:t>2. léčebnách dlouhodobě nemocných</a:t>
            </a:r>
          </a:p>
          <a:p>
            <a:r>
              <a:rPr lang="cs-CZ" sz="3600" dirty="0"/>
              <a:t>3. domech s pečovatelskou službou</a:t>
            </a:r>
          </a:p>
          <a:p>
            <a:r>
              <a:rPr lang="cs-CZ" sz="3600" dirty="0"/>
              <a:t>4. domovech pro seniory</a:t>
            </a:r>
          </a:p>
          <a:p>
            <a:r>
              <a:rPr lang="cs-CZ" sz="3600" dirty="0"/>
              <a:t>5. rodinném prostředí</a:t>
            </a:r>
          </a:p>
        </p:txBody>
      </p:sp>
    </p:spTree>
    <p:extLst>
      <p:ext uri="{BB962C8B-B14F-4D97-AF65-F5344CB8AC3E}">
        <p14:creationId xmlns:p14="http://schemas.microsoft.com/office/powerpoint/2010/main" val="14688220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Aktivní (</a:t>
            </a:r>
            <a:r>
              <a:rPr lang="cs-CZ" dirty="0" err="1"/>
              <a:t>enabling</a:t>
            </a:r>
            <a:r>
              <a:rPr lang="cs-CZ" dirty="0"/>
              <a:t> model) 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321745" y="1690688"/>
            <a:ext cx="5181600" cy="4351338"/>
          </a:xfrm>
        </p:spPr>
        <p:txBody>
          <a:bodyPr>
            <a:noAutofit/>
          </a:bodyPr>
          <a:lstStyle/>
          <a:p>
            <a:r>
              <a:rPr lang="cs-CZ" sz="2400" dirty="0"/>
              <a:t>Funkční systém jednotlivých na sebe navazujících typů péče</a:t>
            </a:r>
          </a:p>
          <a:p>
            <a:endParaRPr lang="cs-CZ" sz="2400" dirty="0"/>
          </a:p>
          <a:p>
            <a:r>
              <a:rPr lang="cs-CZ" sz="2400" b="1" dirty="0"/>
              <a:t>Akutní hospitalizace: </a:t>
            </a:r>
            <a:r>
              <a:rPr lang="cs-CZ" sz="2400" dirty="0"/>
              <a:t>nejdražší lůžko včasná diagnostika, intenzivní péče, s návratem ve stavu kompenzace do domácího prostředí ( doba 3 týdnů)</a:t>
            </a:r>
          </a:p>
          <a:p>
            <a:r>
              <a:rPr lang="cs-CZ" sz="2400" b="1" dirty="0"/>
              <a:t>Doléčení a rehabilitace: </a:t>
            </a:r>
            <a:r>
              <a:rPr lang="cs-CZ" sz="2400" dirty="0"/>
              <a:t>středně drahé lůžko-pac., neschopni po zvládnutí akutní fáze návratu domů, šetrné a dostatečně intenzivní doléčení s návratem do původního prostředí ( max. 3 měsíce)</a:t>
            </a:r>
          </a:p>
          <a:p>
            <a:endParaRPr lang="cs-CZ" sz="2400" dirty="0"/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5638265" y="1951120"/>
            <a:ext cx="3097212" cy="1008063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/>
              <a:t>Adekvátní dg a terapie</a:t>
            </a: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5700235" y="3585211"/>
            <a:ext cx="3097212" cy="1008063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5670269" y="5260060"/>
            <a:ext cx="3097212" cy="1008062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922681" y="3908679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Doléčení a rehabilitace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922681" y="5649703"/>
            <a:ext cx="2592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Péče o nesoběstačné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0777538" y="2391185"/>
            <a:ext cx="1081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 Domů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0888298" y="4019788"/>
            <a:ext cx="1008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Domů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0924016" y="5605431"/>
            <a:ext cx="93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Domů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8870398" y="2333540"/>
            <a:ext cx="1800225" cy="503238"/>
          </a:xfrm>
          <a:prstGeom prst="rightArrow">
            <a:avLst>
              <a:gd name="adj1" fmla="val 50000"/>
              <a:gd name="adj2" fmla="val 894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8942760" y="4040044"/>
            <a:ext cx="1800225" cy="433388"/>
          </a:xfrm>
          <a:prstGeom prst="rightArrow">
            <a:avLst>
              <a:gd name="adj1" fmla="val 50000"/>
              <a:gd name="adj2" fmla="val 1038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7186871" y="3138096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7218875" y="478809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10580686" y="5312729"/>
            <a:ext cx="2334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Kvalita života</a:t>
            </a:r>
            <a:endParaRPr lang="en-US" dirty="0"/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8942760" y="5649703"/>
            <a:ext cx="1800225" cy="433388"/>
          </a:xfrm>
          <a:prstGeom prst="rightArrow">
            <a:avLst>
              <a:gd name="adj1" fmla="val 50000"/>
              <a:gd name="adj2" fmla="val 1038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" name="Zástupný symbol pro obsah 2"/>
          <p:cNvSpPr>
            <a:spLocks noGrp="1"/>
          </p:cNvSpPr>
          <p:nvPr>
            <p:ph sz="half" idx="2"/>
          </p:nvPr>
        </p:nvSpPr>
        <p:spPr>
          <a:xfrm>
            <a:off x="8842392" y="1983390"/>
            <a:ext cx="2293652" cy="542199"/>
          </a:xfrm>
        </p:spPr>
        <p:txBody>
          <a:bodyPr>
            <a:noAutofit/>
          </a:bodyPr>
          <a:lstStyle/>
          <a:p>
            <a:pPr marL="0" indent="0">
              <a:lnSpc>
                <a:spcPts val="1200"/>
              </a:lnSpc>
              <a:buNone/>
            </a:pPr>
            <a:r>
              <a:rPr lang="cs-CZ" sz="1800" dirty="0"/>
              <a:t>Lékařské obory </a:t>
            </a:r>
          </a:p>
          <a:p>
            <a:pPr marL="0" indent="0">
              <a:lnSpc>
                <a:spcPts val="1200"/>
              </a:lnSpc>
              <a:buNone/>
            </a:pPr>
            <a:r>
              <a:rPr lang="cs-CZ" sz="1800" dirty="0"/>
              <a:t>Geriatrie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019893" y="3467862"/>
            <a:ext cx="2091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Rehabilitace  Geriatrie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797447" y="5126804"/>
            <a:ext cx="1945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Geriatrie, PL, paliativní medicína</a:t>
            </a:r>
          </a:p>
        </p:txBody>
      </p:sp>
    </p:spTree>
    <p:extLst>
      <p:ext uri="{BB962C8B-B14F-4D97-AF65-F5344CB8AC3E}">
        <p14:creationId xmlns:p14="http://schemas.microsoft.com/office/powerpoint/2010/main" val="20384502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dirty="0"/>
              <a:t>Diskriminační, pasivní (</a:t>
            </a:r>
            <a:r>
              <a:rPr lang="cs-CZ" sz="4000" dirty="0" err="1"/>
              <a:t>disabling</a:t>
            </a:r>
            <a:r>
              <a:rPr lang="cs-CZ" sz="4000" dirty="0"/>
              <a:t>) model 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6978715" y="2049357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 vyléčení akutního onemocnění se nemocný ocitá v léčebnách dlouhodobě nemocných (většinou již trvale) je nevýhodný jak pro samotného pacienta, tak i pro systém zdravotní péče </a:t>
            </a:r>
          </a:p>
          <a:p>
            <a:r>
              <a:rPr lang="cs-CZ" dirty="0"/>
              <a:t>Pokud podceníme adekvátní léčení, doléčení, rehabilitaci – tak se do systému dlouhodobé péče propadnou i ti, kteří mohli být buď zcela fit, soběstační nebo aspoň žít ve vyhovujícím domácím prostředí </a:t>
            </a: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006178" y="2230825"/>
            <a:ext cx="2233612" cy="5048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Dg a terapie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976139" y="3089068"/>
            <a:ext cx="3097212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794249" y="3785703"/>
            <a:ext cx="6164400" cy="27368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078881" y="3055278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Doléčení a rehabilitace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927351" y="5084764"/>
            <a:ext cx="47529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Nedostatečně aktivní, „odkladová“ péče o nesoběstačné</a:t>
            </a:r>
          </a:p>
        </p:txBody>
      </p:sp>
      <p:sp>
        <p:nvSpPr>
          <p:cNvPr id="8200" name="AutoShape 12"/>
          <p:cNvSpPr>
            <a:spLocks noChangeArrowheads="1"/>
          </p:cNvSpPr>
          <p:nvPr/>
        </p:nvSpPr>
        <p:spPr bwMode="auto">
          <a:xfrm rot="5715897">
            <a:off x="4436344" y="1602265"/>
            <a:ext cx="2230437" cy="2017712"/>
          </a:xfrm>
          <a:prstGeom prst="rightArrow">
            <a:avLst>
              <a:gd name="adj1" fmla="val 50000"/>
              <a:gd name="adj2" fmla="val 276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881423" y="3079583"/>
            <a:ext cx="192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Pryč s nimi</a:t>
            </a:r>
          </a:p>
        </p:txBody>
      </p:sp>
    </p:spTree>
    <p:extLst>
      <p:ext uri="{BB962C8B-B14F-4D97-AF65-F5344CB8AC3E}">
        <p14:creationId xmlns:p14="http://schemas.microsoft.com/office/powerpoint/2010/main" val="16415799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Důvody diskriminace „neakutní“ péče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Staří pacienti, zejména (staré) ženy</a:t>
            </a:r>
          </a:p>
          <a:p>
            <a:pPr marL="0" indent="0">
              <a:buNone/>
            </a:pPr>
            <a:r>
              <a:rPr lang="cs-CZ" sz="2800" dirty="0"/>
              <a:t>Feminizace personálu (91% žen) </a:t>
            </a:r>
          </a:p>
          <a:p>
            <a:pPr marL="0" indent="0">
              <a:buNone/>
            </a:pPr>
            <a:r>
              <a:rPr lang="cs-CZ" sz="2800" dirty="0"/>
              <a:t>Punc neodbornosti</a:t>
            </a:r>
          </a:p>
          <a:p>
            <a:pPr marL="0" indent="0">
              <a:buNone/>
            </a:pPr>
            <a:r>
              <a:rPr lang="cs-CZ" sz="2800" dirty="0"/>
              <a:t>Dlouhodobé podhodnocení společenské i finanční</a:t>
            </a:r>
          </a:p>
        </p:txBody>
      </p:sp>
    </p:spTree>
    <p:extLst>
      <p:ext uri="{BB962C8B-B14F-4D97-AF65-F5344CB8AC3E}">
        <p14:creationId xmlns:p14="http://schemas.microsoft.com/office/powerpoint/2010/main" val="31181887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777815" y="0"/>
            <a:ext cx="10515600" cy="1325563"/>
          </a:xfrm>
        </p:spPr>
        <p:txBody>
          <a:bodyPr/>
          <a:lstStyle/>
          <a:p>
            <a:r>
              <a:rPr lang="cs-CZ" altLang="cs-CZ" dirty="0"/>
              <a:t>Zařízení dlouhodobé péče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1706" y="1124744"/>
            <a:ext cx="11438626" cy="5544616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en-US" sz="2400" dirty="0"/>
              <a:t>ČR 1,64 milionu lidí 65+, z toho 387 tis 80+</a:t>
            </a:r>
          </a:p>
          <a:p>
            <a:pPr>
              <a:lnSpc>
                <a:spcPct val="90000"/>
              </a:lnSpc>
            </a:pPr>
            <a:r>
              <a:rPr lang="cs-CZ" altLang="en-US" sz="2400" dirty="0"/>
              <a:t>471 domovů pro seniory (</a:t>
            </a:r>
            <a:r>
              <a:rPr lang="cs-CZ" altLang="en-US" sz="2400" dirty="0" err="1"/>
              <a:t>DpS</a:t>
            </a:r>
            <a:r>
              <a:rPr lang="cs-CZ" altLang="en-US" sz="2400" dirty="0"/>
              <a:t>) – 37 616 lidí</a:t>
            </a:r>
          </a:p>
          <a:p>
            <a:pPr>
              <a:lnSpc>
                <a:spcPct val="90000"/>
              </a:lnSpc>
            </a:pPr>
            <a:r>
              <a:rPr lang="cs-CZ" altLang="en-US" sz="2400" dirty="0"/>
              <a:t>189 domovů se zvláštním režimem – 9 727 lidí</a:t>
            </a:r>
            <a:endParaRPr lang="cs-CZ" altLang="en-US" sz="2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altLang="en-US" sz="2700" dirty="0">
                <a:solidFill>
                  <a:srgbClr val="FF0000"/>
                </a:solidFill>
              </a:rPr>
              <a:t>Minimálně 2,9% populace 65+ žije v registrovaných institucích pro seniory sociálního typu</a:t>
            </a:r>
            <a:endParaRPr lang="cs-CZ" altLang="en-US" sz="2200" dirty="0"/>
          </a:p>
          <a:p>
            <a:pPr marL="0" indent="0">
              <a:buNone/>
            </a:pPr>
            <a:r>
              <a:rPr lang="cs-CZ" altLang="en-US" sz="2400" dirty="0"/>
              <a:t>K tomu přičtěme: další pobytová zařízení (soukromá, DPS…)</a:t>
            </a:r>
          </a:p>
          <a:p>
            <a:pPr marL="0" indent="0">
              <a:buNone/>
            </a:pPr>
            <a:r>
              <a:rPr lang="cs-CZ" altLang="en-US" sz="2400" dirty="0"/>
              <a:t>A zdravotnická: 72 LDN (7 172 lůžek) + </a:t>
            </a:r>
            <a:r>
              <a:rPr lang="cs-CZ" altLang="en-US" sz="2400" dirty="0" err="1"/>
              <a:t>gerontopsychiatrie</a:t>
            </a:r>
            <a:r>
              <a:rPr lang="cs-CZ" altLang="en-US" sz="2400" dirty="0"/>
              <a:t>, následná péče, ošetřovatelská lůžka….</a:t>
            </a:r>
          </a:p>
          <a:p>
            <a:pPr marL="0" indent="0">
              <a:buNone/>
            </a:pPr>
            <a:endParaRPr lang="cs-CZ" altLang="en-US" sz="2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altLang="en-US" sz="2700" dirty="0">
                <a:solidFill>
                  <a:srgbClr val="FF0000"/>
                </a:solidFill>
              </a:rPr>
              <a:t>Další instituce nepotřebujeme !!!</a:t>
            </a:r>
            <a:endParaRPr lang="cs-CZ" altLang="en-US" sz="2700" dirty="0"/>
          </a:p>
          <a:p>
            <a:pPr marL="0" indent="0">
              <a:buNone/>
            </a:pPr>
            <a:r>
              <a:rPr lang="cs-CZ" altLang="en-US" sz="2700" dirty="0">
                <a:solidFill>
                  <a:srgbClr val="FF0000"/>
                </a:solidFill>
              </a:rPr>
              <a:t>ALE: nemáme dostatek terénních služeb</a:t>
            </a:r>
          </a:p>
          <a:p>
            <a:pPr>
              <a:lnSpc>
                <a:spcPct val="90000"/>
              </a:lnSpc>
            </a:pPr>
            <a:r>
              <a:rPr lang="cs-CZ" altLang="en-US" sz="2100" dirty="0"/>
              <a:t>Pečovatelská služba 113 490 tis osob (všech)</a:t>
            </a:r>
          </a:p>
          <a:p>
            <a:pPr>
              <a:lnSpc>
                <a:spcPct val="90000"/>
              </a:lnSpc>
            </a:pPr>
            <a:r>
              <a:rPr lang="cs-CZ" altLang="en-US" sz="2100" dirty="0"/>
              <a:t>Domácí péče: 147 tis pacientů (všech) (7% seniorů)</a:t>
            </a:r>
          </a:p>
          <a:p>
            <a:pPr>
              <a:lnSpc>
                <a:spcPct val="90000"/>
              </a:lnSpc>
            </a:pPr>
            <a:r>
              <a:rPr lang="cs-CZ" altLang="en-US" sz="2100" dirty="0"/>
              <a:t>Stacionáře, denní centra – minimum a skomírání</a:t>
            </a:r>
          </a:p>
        </p:txBody>
      </p:sp>
    </p:spTree>
    <p:extLst>
      <p:ext uri="{BB962C8B-B14F-4D97-AF65-F5344CB8AC3E}">
        <p14:creationId xmlns:p14="http://schemas.microsoft.com/office/powerpoint/2010/main" val="6927121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Bydlení pro seniory a DPS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Bydlení pro seniory a Domy s pečovatelskou službou je komerční bydlení formou nájmu, nebo koupí bytu. Obvykle v moderních komplexech, které jsou přizpůsobeny potřebám seniorů. Pečovatelská služba je poskytována buď daným zařízením, nebo externě.</a:t>
            </a:r>
          </a:p>
          <a:p>
            <a:r>
              <a:rPr lang="cs-CZ" dirty="0"/>
              <a:t>Určeny pro seniory, jejichž zdravotní stav nevyžaduje komplexní péči.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834" y="4001294"/>
            <a:ext cx="4249280" cy="26824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100" y="5927818"/>
            <a:ext cx="4871126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1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Domovy pro seniory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976" y="1147530"/>
            <a:ext cx="11203112" cy="4351338"/>
          </a:xfrm>
        </p:spPr>
        <p:txBody>
          <a:bodyPr>
            <a:normAutofit/>
          </a:bodyPr>
          <a:lstStyle/>
          <a:p>
            <a:r>
              <a:rPr lang="cs-CZ" dirty="0"/>
              <a:t>Domovy pro seniory poskytují dlouhodobé pobytové služby seniorům, jejichž situace vyžaduje pomoc jiné osoby. </a:t>
            </a:r>
          </a:p>
          <a:p>
            <a:r>
              <a:rPr lang="cs-CZ" dirty="0"/>
              <a:t>Služba obsahuje pomoc při zvládání běžných úkonů péče o vlastní osobu, pomoc při osobní hygieně nebo poskytnutí podmínek pro osobní hygienu, poskytnutí celodenní stravy, poskytnutí ubytování, zprostředkování kontaktu se společenským prostředím, aktivizační činnosti a pomoc při prosazování práv a zájmů. </a:t>
            </a:r>
          </a:p>
          <a:p>
            <a:r>
              <a:rPr lang="cs-CZ" dirty="0"/>
              <a:t>Služba se poskytuje za úplatu.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384" y="3584766"/>
            <a:ext cx="5845996" cy="327323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77429" y="6172683"/>
            <a:ext cx="359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Domov Duha Máchova</a:t>
            </a:r>
          </a:p>
          <a:p>
            <a:r>
              <a:rPr lang="cs-CZ"/>
              <a:t>Máchova 1435/19, 741 01 Nový Jičín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27344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Krátkodobé odlehčovací služby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Odlehčovací služby jsou ambulantní nebo pobytové služby poskytované osobám se zdravotním postižením a seniorům, jejichž situace vyžaduje pomoc jiné osoby, o které jinak pečuje osoba blízká v domácnosti.</a:t>
            </a:r>
          </a:p>
          <a:p>
            <a:r>
              <a:rPr lang="cs-CZ" dirty="0"/>
              <a:t>Odlehčovací služba může být poskytována v určité dny nebo hodiny v domácnostech, nebo v zařízeních s denním, týdenním, nebo dlouhodobým pobytem. </a:t>
            </a:r>
          </a:p>
          <a:p>
            <a:r>
              <a:rPr lang="cs-CZ" dirty="0"/>
              <a:t>Po ukončení poskytování služby se klient navrací do domácího prostředí. </a:t>
            </a:r>
          </a:p>
        </p:txBody>
      </p:sp>
    </p:spTree>
    <p:extLst>
      <p:ext uri="{BB962C8B-B14F-4D97-AF65-F5344CB8AC3E}">
        <p14:creationId xmlns:p14="http://schemas.microsoft.com/office/powerpoint/2010/main" val="197913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Společná východiska skupiny: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4683" y="1273534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b="1" dirty="0">
                <a:solidFill>
                  <a:schemeClr val="accent4"/>
                </a:solidFill>
              </a:rPr>
              <a:t>Sdílení společného skupinového cíle </a:t>
            </a:r>
            <a:r>
              <a:rPr lang="cs-CZ" dirty="0"/>
              <a:t>– (sdílí společné obtíže, má společné problémy  i nepříjemné zkušenosti )</a:t>
            </a:r>
          </a:p>
          <a:p>
            <a:r>
              <a:rPr lang="cs-CZ" b="1" dirty="0">
                <a:solidFill>
                  <a:schemeClr val="accent4"/>
                </a:solidFill>
              </a:rPr>
              <a:t>Růst sebeúcty a sebedůvěry </a:t>
            </a:r>
            <a:r>
              <a:rPr lang="cs-CZ" dirty="0"/>
              <a:t>– individuální posílení, při skupinové interakci  může být </a:t>
            </a:r>
            <a:r>
              <a:rPr lang="cs-CZ" i="1" dirty="0"/>
              <a:t>pomáhajícím nebo kterému je pomáháno (</a:t>
            </a:r>
            <a:r>
              <a:rPr lang="cs-CZ" dirty="0"/>
              <a:t>zpětná vazba). </a:t>
            </a:r>
          </a:p>
          <a:p>
            <a:r>
              <a:rPr lang="cs-CZ" b="1" dirty="0">
                <a:solidFill>
                  <a:schemeClr val="accent4"/>
                </a:solidFill>
              </a:rPr>
              <a:t>Příležitost ke změně </a:t>
            </a:r>
            <a:r>
              <a:rPr lang="cs-CZ" dirty="0"/>
              <a:t>– změnit postoje, pocity,  příležitost k učení. Dovednosti mohou být nacvičeny v bezpečí skupiny.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89987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Léčebny dlouhodobě nemocných - LDN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LDN jsou součástí zdravotnických zařízení, která poskytují lůžkovou a rehabilitační péči pro chronicky nemocné pacienty u kterých je nutný dlouhodobější pobyt a jsou špatně léčitelní.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68614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Alzheimer centra a DZR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4256" y="1013965"/>
            <a:ext cx="10819544" cy="4554627"/>
          </a:xfrm>
        </p:spPr>
        <p:txBody>
          <a:bodyPr/>
          <a:lstStyle/>
          <a:p>
            <a:r>
              <a:rPr lang="cs-CZ" dirty="0"/>
              <a:t>Alzheimer centra, nebo také Domovy se zvláštním režimem, je označení pro celoroční pobytová zařízení pro lidi, kteří z důvodu svého onemocnění či postižení potřebují speciální služby přizpůsobené této nemoci či postižení (potřebují „zvláštní režim“ ). Kromě ubytování a stravy nabízí domovy obvykle také řadu denních aktivit (např. cvičení, vycházky, poslech četby…) přizpůsobených potřebám lidí se syndromem demence.  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9" y="4356243"/>
            <a:ext cx="3586700" cy="238874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228" y="4331672"/>
            <a:ext cx="3611661" cy="24053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349" y="4331672"/>
            <a:ext cx="3623593" cy="24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242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0654" y="68547"/>
            <a:ext cx="10515600" cy="1325563"/>
          </a:xfrm>
        </p:spPr>
        <p:txBody>
          <a:bodyPr/>
          <a:lstStyle/>
          <a:p>
            <a:r>
              <a:rPr lang="cs-CZ" dirty="0"/>
              <a:t>Terénní služby a centra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708" y="1219449"/>
            <a:ext cx="9559247" cy="4729287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Zdravotní péče (</a:t>
            </a:r>
            <a:r>
              <a:rPr lang="cs-CZ" b="1" dirty="0" err="1"/>
              <a:t>home</a:t>
            </a:r>
            <a:r>
              <a:rPr lang="cs-CZ" b="1" dirty="0"/>
              <a:t> care) </a:t>
            </a:r>
            <a:r>
              <a:rPr lang="cs-CZ" dirty="0"/>
              <a:t>- jsou poskytovány seniorům v jejich vlastním prostředí na základě doporučení registrujícího praktického lékaře, nebo ošetřujícího lékaře </a:t>
            </a:r>
          </a:p>
          <a:p>
            <a:r>
              <a:rPr lang="cs-CZ" b="1" dirty="0"/>
              <a:t>Denní centra </a:t>
            </a:r>
            <a:r>
              <a:rPr lang="cs-CZ" dirty="0"/>
              <a:t>poskytují ambulantní služby ve specializovaném zařízení s cílem posílit samostatnost a soběstačnost seniorů v nepříznivé sociální situaci, která může vést k sociálnímu vyloučení.</a:t>
            </a:r>
          </a:p>
          <a:p>
            <a:r>
              <a:rPr lang="cs-CZ" b="1" dirty="0"/>
              <a:t>Stacionáře</a:t>
            </a:r>
            <a:r>
              <a:rPr lang="cs-CZ" dirty="0"/>
              <a:t> poskytují ambulantní služby seniorům a osobám se zdravotním postižením, jejichž situace vyžaduje pravidelnou pomoc jiné osoby.</a:t>
            </a:r>
          </a:p>
          <a:p>
            <a:r>
              <a:rPr lang="cs-CZ" b="1" dirty="0"/>
              <a:t>Pečovatelská služba</a:t>
            </a:r>
            <a:r>
              <a:rPr lang="cs-CZ" dirty="0"/>
              <a:t> - služba je poskytována seniorům,                                kteří mají sníženou soběstačnost z důvodu věku                                                        a nejsou již schopni vlastními silami zvládat péči o sebe a domácnost.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55" y="1394110"/>
            <a:ext cx="2316180" cy="18992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515" y="4253501"/>
            <a:ext cx="2986159" cy="24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876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Rezidence a 55+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4362" y="1147530"/>
            <a:ext cx="10515600" cy="4351338"/>
          </a:xfrm>
        </p:spPr>
        <p:txBody>
          <a:bodyPr/>
          <a:lstStyle/>
          <a:p>
            <a:r>
              <a:rPr lang="cs-CZ" dirty="0"/>
              <a:t>Seniorské rezidence jsou soukromá zařízení, která slouží pro dlouhodobý pobyt klientů realizovaný formou pronájmu bytu, koupí bytu do vlastnictví, nebo chráněného bydlení s možností využívání širokého spektra služeb dle individuálních potřeb a požadavků. Rezidence jsou určeny pro ty, kteří chtějí žít samostatný, aktivní život i v pokročilejším věku. 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759" y="3174867"/>
            <a:ext cx="7810500" cy="35433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97952" y="6071836"/>
            <a:ext cx="4089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/>
              <a:t>Formóza - vesnička pro seniory</a:t>
            </a:r>
          </a:p>
          <a:p>
            <a:r>
              <a:rPr lang="cs-CZ"/>
              <a:t>Brod nad Dyjí 220, 691 81 Brod nad Dyjí</a:t>
            </a:r>
          </a:p>
        </p:txBody>
      </p:sp>
    </p:spTree>
    <p:extLst>
      <p:ext uri="{BB962C8B-B14F-4D97-AF65-F5344CB8AC3E}">
        <p14:creationId xmlns:p14="http://schemas.microsoft.com/office/powerpoint/2010/main" val="268266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https://www.youtube.com/watch?v=G3Bk9QqH4bk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4555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Typy skupin - cíl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2309" y="1690688"/>
            <a:ext cx="11731925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a) </a:t>
            </a:r>
            <a:r>
              <a:rPr lang="cs-CZ" b="1" dirty="0">
                <a:solidFill>
                  <a:schemeClr val="accent4"/>
                </a:solidFill>
              </a:rPr>
              <a:t>terapeutické </a:t>
            </a:r>
            <a:r>
              <a:rPr lang="cs-CZ" dirty="0"/>
              <a:t>(</a:t>
            </a:r>
            <a:r>
              <a:rPr lang="cs-CZ" b="1" dirty="0"/>
              <a:t>cílem je dosažení terapeutického cíle)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b) </a:t>
            </a:r>
            <a:r>
              <a:rPr lang="cs-CZ" b="1" dirty="0">
                <a:solidFill>
                  <a:schemeClr val="accent4"/>
                </a:solidFill>
              </a:rPr>
              <a:t>reciproční</a:t>
            </a:r>
            <a:r>
              <a:rPr lang="cs-CZ" b="1" dirty="0"/>
              <a:t> </a:t>
            </a:r>
            <a:r>
              <a:rPr lang="cs-CZ" dirty="0"/>
              <a:t>(cílem je </a:t>
            </a:r>
            <a:r>
              <a:rPr lang="cs-CZ" b="1" dirty="0"/>
              <a:t>vzájemná pomoc mezi členy </a:t>
            </a:r>
            <a:r>
              <a:rPr lang="cs-CZ" dirty="0"/>
              <a:t>– svépomocné skupiny)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c) </a:t>
            </a:r>
            <a:r>
              <a:rPr lang="cs-CZ" b="1" dirty="0">
                <a:solidFill>
                  <a:schemeClr val="accent4"/>
                </a:solidFill>
              </a:rPr>
              <a:t>skupiny se sociálním cílem </a:t>
            </a:r>
            <a:r>
              <a:rPr lang="cs-CZ" dirty="0"/>
              <a:t>(</a:t>
            </a:r>
            <a:r>
              <a:rPr lang="cs-CZ" b="1" dirty="0"/>
              <a:t>získat dovednost </a:t>
            </a:r>
            <a:r>
              <a:rPr lang="cs-CZ" dirty="0"/>
              <a:t>komunikace, cvičení sestavy…). </a:t>
            </a:r>
          </a:p>
        </p:txBody>
      </p:sp>
    </p:spTree>
    <p:extLst>
      <p:ext uri="{BB962C8B-B14F-4D97-AF65-F5344CB8AC3E}">
        <p14:creationId xmlns:p14="http://schemas.microsoft.com/office/powerpoint/2010/main" val="7656749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Komunitní péče 26_2_2019[20190226144938900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</TotalTime>
  <Words>5247</Words>
  <Application>Microsoft Office PowerPoint</Application>
  <PresentationFormat>Širokoúhlá obrazovka</PresentationFormat>
  <Paragraphs>583</Paragraphs>
  <Slides>84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94" baseType="lpstr">
      <vt:lpstr>Arial</vt:lpstr>
      <vt:lpstr>Calibri</vt:lpstr>
      <vt:lpstr>Calibri Light</vt:lpstr>
      <vt:lpstr>PT Sans</vt:lpstr>
      <vt:lpstr>PT Serif</vt:lpstr>
      <vt:lpstr>Symbol</vt:lpstr>
      <vt:lpstr>Times New Roman</vt:lpstr>
      <vt:lpstr>Wingdings</vt:lpstr>
      <vt:lpstr>Wingdings 2</vt:lpstr>
      <vt:lpstr>Motiv Office</vt:lpstr>
      <vt:lpstr>Komunitní péče</vt:lpstr>
      <vt:lpstr>Komunita, komunitní práce, komunitní péče, komunitní ošetřovatelství  </vt:lpstr>
      <vt:lpstr>Komunita (Jarvis)</vt:lpstr>
      <vt:lpstr>Obecné dělení: </vt:lpstr>
      <vt:lpstr>Další dělení </vt:lpstr>
      <vt:lpstr>Sociální skupina, sounáležitost, identita</vt:lpstr>
      <vt:lpstr>Prezentace aplikace PowerPoint</vt:lpstr>
      <vt:lpstr>Společná východiska skupiny:  </vt:lpstr>
      <vt:lpstr>Typy skupin - cíl</vt:lpstr>
      <vt:lpstr>Skupiny: </vt:lpstr>
      <vt:lpstr>Komunitní  práce </vt:lpstr>
      <vt:lpstr>Historie </vt:lpstr>
      <vt:lpstr>Historie počátek 20 stol.</vt:lpstr>
      <vt:lpstr>Současnost:</vt:lpstr>
      <vt:lpstr>Fáze (etapy) komunitní práce – aktivní kroky: </vt:lpstr>
      <vt:lpstr>Organizace rozvíjející postupy komunitní práce: </vt:lpstr>
      <vt:lpstr>Komunitní péče (Community care) </vt:lpstr>
      <vt:lpstr>Komunitní péče je péče o zdraví populace v komunitě - mimo nemocnici </vt:lpstr>
      <vt:lpstr>Komunitní sestra</vt:lpstr>
      <vt:lpstr>Komunitní sestra </vt:lpstr>
      <vt:lpstr>Prezentace aplikace PowerPoint</vt:lpstr>
      <vt:lpstr>Činnosti komunitní sestry</vt:lpstr>
      <vt:lpstr>Komunitní ošetřovatelství</vt:lpstr>
      <vt:lpstr>Stupně komunitního ošetřovatelství:</vt:lpstr>
      <vt:lpstr>Praktická část </vt:lpstr>
      <vt:lpstr>Prezentace aplikace PowerPoint</vt:lpstr>
      <vt:lpstr>Komunitní péče o seniory</vt:lpstr>
      <vt:lpstr>Stereotypizace stáří (mýty o stáří)</vt:lpstr>
      <vt:lpstr>„Etnocentrický“ pohled na stáří a starší lidi</vt:lpstr>
      <vt:lpstr>Prezentace aplikace PowerPoint</vt:lpstr>
      <vt:lpstr>Prezentace aplikace PowerPoint</vt:lpstr>
      <vt:lpstr>Prezentace aplikace PowerPoint</vt:lpstr>
      <vt:lpstr>Naděje dožití ve zdraví 2016</vt:lpstr>
      <vt:lpstr>Definování stáří</vt:lpstr>
      <vt:lpstr>Definování stáří</vt:lpstr>
      <vt:lpstr>Celkový postup stárnutí (Kubešová 2006)</vt:lpstr>
      <vt:lpstr>Projevy stárnutí </vt:lpstr>
      <vt:lpstr>Projevy stárnutí</vt:lpstr>
      <vt:lpstr>Stárnutí jednotlivých systémů </vt:lpstr>
      <vt:lpstr>Sociální změny </vt:lpstr>
      <vt:lpstr>Soužití různých generací</vt:lpstr>
      <vt:lpstr>Předpoklady pro dobrou péči o seniora v rodině </vt:lpstr>
      <vt:lpstr>Prezentace aplikace PowerPoint</vt:lpstr>
      <vt:lpstr>Prezentace aplikace PowerPoint</vt:lpstr>
      <vt:lpstr>Prezentace aplikace PowerPoint</vt:lpstr>
      <vt:lpstr>Co potřebujeme?</vt:lpstr>
      <vt:lpstr>Prevence</vt:lpstr>
      <vt:lpstr>Péče o zdraví  a primární prevence (nejen) ve vyšším věku</vt:lpstr>
      <vt:lpstr>PREVENCE SE VYPLATÍ</vt:lpstr>
      <vt:lpstr>PREVENCE SE VYPLATÍ</vt:lpstr>
      <vt:lpstr>Důvody nízké proočkovanosti u dospělých osob                        (a tedy seniorů)</vt:lpstr>
      <vt:lpstr>Active Ageing: Policy Framework (WHO 2002)</vt:lpstr>
      <vt:lpstr>Prezentace aplikace PowerPoint</vt:lpstr>
      <vt:lpstr>Prezentace aplikace PowerPoint</vt:lpstr>
      <vt:lpstr>Prezentace aplikace PowerPoint</vt:lpstr>
      <vt:lpstr>3 téma : Hlavní faktory, které určují, zda jedinec prožije pozitivní a kvalitní průběh života. </vt:lpstr>
      <vt:lpstr>4 téma: sedm hlavních problematik pojících se ke stárnoucí </vt:lpstr>
      <vt:lpstr>5 téma: podněty pro klíčové politické návrhy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Významné chronické onemocnění ve stáří  </vt:lpstr>
      <vt:lpstr>Neurodegenerativní onemocnění</vt:lpstr>
      <vt:lpstr>Demence</vt:lpstr>
      <vt:lpstr>Práva pacientů trpících Alzheimerovou chorobou nebo jinými formami demence </vt:lpstr>
      <vt:lpstr>Péče o seniory </vt:lpstr>
      <vt:lpstr>Aktivní (enabling model) </vt:lpstr>
      <vt:lpstr>Diskriminační, pasivní (disabling) model </vt:lpstr>
      <vt:lpstr>Důvody diskriminace „neakutní“ péče</vt:lpstr>
      <vt:lpstr>Zařízení dlouhodobé péče</vt:lpstr>
      <vt:lpstr>Bydlení pro seniory a DPS </vt:lpstr>
      <vt:lpstr>Domovy pro seniory </vt:lpstr>
      <vt:lpstr>Krátkodobé odlehčovací služby </vt:lpstr>
      <vt:lpstr>Léčebny dlouhodobě nemocných - LDN </vt:lpstr>
      <vt:lpstr>Alzheimer centra a DZR </vt:lpstr>
      <vt:lpstr>Terénní služby a centra </vt:lpstr>
      <vt:lpstr>Rezidence a 55+ 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Komunitní péče</dc:title>
  <dc:creator>Jiřina Večeřová</dc:creator>
  <cp:lastModifiedBy>Jiřina Večeřová</cp:lastModifiedBy>
  <cp:revision>50</cp:revision>
  <cp:lastPrinted>2019-02-26T13:34:17Z</cp:lastPrinted>
  <dcterms:created xsi:type="dcterms:W3CDTF">2019-02-26T08:42:36Z</dcterms:created>
  <dcterms:modified xsi:type="dcterms:W3CDTF">2020-03-03T13:46:40Z</dcterms:modified>
</cp:coreProperties>
</file>