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custDataLst>
    <p:tags r:id="rId2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E1797-90A3-4F89-81C3-C80C025B3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26875F-370D-41A0-9361-32445ED7D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C8750D-F227-425B-9831-264B0E65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708BFF-0E57-4922-AA46-FA9A207A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0AC417-3EE3-4F84-83E9-8BF144D5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1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A4249-4632-4D93-AF06-B375843C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A7E274-E7CF-4126-9509-4D3FC0541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1507F6-01A3-46D9-9CF8-0AC75833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895430-9955-437F-B8AB-72FE62B6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38D40C-2FE2-4624-ADE0-D7737CE7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36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47042D-43A0-4328-96C2-B0AA3EF80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0C9211-C8CD-4F85-A378-43B08DD8D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17BB6F-772D-4992-B73E-2E105D89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C3701E-7BD3-4A0E-953F-7A96600F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D3B8E6-526C-4CA6-91AF-579225D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6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A78DE-2E6E-49FA-A3DC-BC6D6590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B627C5-3FDE-42D0-A4D4-53C4B815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1CE0A8-AFFD-4B66-A31A-9A3240EC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3E5A50-FA92-43D4-8E57-2DC52723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31669-66E3-4C09-A871-C1F2937A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05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32106-F3FF-4549-B437-EEB52FDE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A78E78-C3CE-4170-890C-D374FBEC2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F8DE2C-60F4-4B7E-8740-06E01626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CD489C-8E18-45D3-A122-A5A3966C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7C24BB-5A5C-4183-AC70-715D585E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6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2B9A6-47D4-4AE5-8F4E-A3678FED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2BCE7-F3ED-49E5-A6C5-785E74A24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4F2575E-7D00-45F7-A661-F0BBAE0CA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39B45C-88B3-4EFE-8992-1ECB4AFD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405989-DA23-4D36-9F29-6D599B00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3BD3A4-3EA1-46C5-A23F-73E4D965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32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D126E-C0E6-4640-BC9D-5DF3FE59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EBA59A-6AE1-480A-94A3-950C1B790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DA4C8A-2C61-472D-B1B8-65C309D1B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83033F-6ECE-47F8-B8D5-2CA1BAF2B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89D840A-F62C-4E19-AE6F-148FF7DFC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8922BB9-3B4D-4276-8A15-F5946226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8C5685-C4AE-41D1-BE6A-2F31AFA5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7207CE-4FAE-4F6F-9313-B71C562A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54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B71C8-F29B-450D-93F5-DDFC1385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F68566-D670-43A2-BDD7-7C8EF335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B1DD3E-4A14-425F-A52B-48D9EAA1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25F268-00AE-4FE6-99A3-A4EEBD6C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27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5CDD3E-6F50-47FA-B5A0-BDEBA0B4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A21FBE-7F25-4817-8A5D-BDC1886D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9EEC7B-3FF1-4D0B-AF16-5B8E235A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6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7C7A0-9932-497D-9B44-F1AA4A85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E61C83-9914-4B62-827F-4D8C7FA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042946-7AF9-4856-8B08-D27DDBFF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67A534-1923-4BA0-B71E-99AAD4A3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AD5C67-8006-4BD0-9E15-E6A2A8CB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70377D-DD8F-4577-9653-5F04A172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47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2BC34-ABB1-4C97-A680-B889E402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80EE5B-2EBE-4889-BEDF-FA439B334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DE6F77-B1FF-4143-B026-4A47FB54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51D57A-1BDE-416D-B3E1-EC7A58E5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239CF0-4D7A-417E-A571-E1222124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4822E5-095B-423F-BBCD-496DA859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7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BEAE8E-6B56-4700-8EE2-6BA01231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077AD3-11D8-4C4A-8A76-D9AB28F6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2FDC8B-0EF6-4B5B-BC49-D0971BD43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9E32-6D08-413D-BB0E-EF8BD6208622}" type="datetimeFigureOut">
              <a:rPr lang="cs-CZ" smtClean="0"/>
              <a:t>04.03.2020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F420F-2A31-4359-A279-EC2F8DB2D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7D0C06-E494-4968-A1B0-D29B85826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98FF-B90F-48E3-87D0-7598BAA1B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zakony/341-2017-narizeni-vlady-o-platovych-pomerech-zamestnancu-ve-verejnych-sluzbach-a-sprave/paragraf-3/#paragraf-3" TargetMode="External"/><Relationship Id="rId2" Type="http://schemas.openxmlformats.org/officeDocument/2006/relationships/hyperlink" Target="https://www.kurzy.cz/zakony/341-2017-narizeni-vlady-o-platovych-pomerech-zamestnancu-ve-verejnych-sluzbach-a-sprave/paragraf-3/#paragraf-3H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urzy.cz/zakony/341-2017-narizeni-vlady-o-platovych-pomerech-zamestnancu-ve-verejnych-sluzbach-a-sprave/paragraf-2/#paragraf-2H1" TargetMode="External"/><Relationship Id="rId4" Type="http://schemas.openxmlformats.org/officeDocument/2006/relationships/hyperlink" Target="https://www.kurzy.cz/zakony/262-2006-zakonik-prace/paragraf-123/#paragraf-123H6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zakony/341-2017-narizeni-vlady-o-platovych-pomerech-zamestnancu-ve-verejnych-sluzbach-a-sprave/paragraf-3/#paragraf-3" TargetMode="External"/><Relationship Id="rId2" Type="http://schemas.openxmlformats.org/officeDocument/2006/relationships/hyperlink" Target="https://www.kurzy.cz/zakony/341-2017-narizeni-vlady-o-platovych-pomerech-zamestnancu-ve-verejnych-sluzbach-a-sprave/paragraf-3/#paragraf-3H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urzy.cz/zakony/341-2017-narizeni-vlady-o-platovych-pomerech-zamestnancu-ve-verejnych-sluzbach-a-sprave/paragraf-3/#paragraf-3I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zakony/341-2017-narizeni-vlady-o-platovych-pomerech-zamestnancu-ve-verejnych-sluzbach-a-sprave/paragraf-123/#paragraf-123H2^G123H9" TargetMode="External"/><Relationship Id="rId2" Type="http://schemas.openxmlformats.org/officeDocument/2006/relationships/hyperlink" Target="https://www.kurzy.cz/zakony/262-2006-zakonik-prace/paragraf-123/#paragraf-123H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zakony/341-2017-narizeni-vlady-o-platovych-pomerech-zamestnancu-ve-verejnych-sluzbach-a-sprave/paragraf-7/#paragraf-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zakony/341-2017-narizeni-vlady-o-platovych-pomerech-zamestnancu-ve-verejnych-sluzbach-a-sprave/priloha-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zakony/341-2017-narizeni-vlady-o-platovych-pomerech-zamestnancu-ve-verejnych-sluzbach-a-sprave/paragraf-2/#paragraf-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rzy.cz/zakony/341-2017-narizeni-vlady-o-platovych-pomerech-zamestnancu-ve-verejnych-sluzbach-a-sprav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documents/20142/372793/Na%C5%99%C3%ADzen%C3%AD+vl%C3%A1dy+%C4%8D.+222_2010+Sb..pdf/02aab315-a81a-ceab-1914-95065bd0295c" TargetMode="External"/><Relationship Id="rId2" Type="http://schemas.openxmlformats.org/officeDocument/2006/relationships/hyperlink" Target="https://www.kurzy.cz/zakony/262-2006-zakonik-prace/paragraf-123/#paragraf-123H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118BC-ADDC-4766-8472-F2AE3002A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Platové ohodnocení všeobecných sester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9FA84E-F732-4EB9-8D73-2644857EB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81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ACA0D-B404-4685-A642-7B899534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§ 3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Zařazení zaměstnance do platové třídy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6F3FC6-5CCC-4D9B-88E0-609DD8B3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42440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(2) Zaměstnavatel zařadí zaměstnance do platové třídy podle </a:t>
            </a:r>
            <a:r>
              <a:rPr lang="cs-CZ" u="sng" dirty="0">
                <a:hlinkClick r:id="rId2"/>
              </a:rPr>
              <a:t>odstavce 1</a:t>
            </a:r>
            <a:r>
              <a:rPr lang="cs-CZ" dirty="0"/>
              <a:t>, pokud pro výkon práce zařazené v této platové třídě splňuje potřebné vzdělání.</a:t>
            </a:r>
          </a:p>
          <a:p>
            <a:r>
              <a:rPr lang="cs-CZ" dirty="0"/>
              <a:t>(3) Zaměstnavatel může zaměstnance výjimečně zařadit do platové třídy, pro kterou nesplňuje potřebné vzdělání, jestliže jiný právní předpis</a:t>
            </a:r>
            <a:r>
              <a:rPr lang="cs-CZ" u="sng" dirty="0">
                <a:hlinkClick r:id="rId3"/>
              </a:rPr>
              <a:t>1)</a:t>
            </a:r>
            <a:r>
              <a:rPr lang="cs-CZ" dirty="0"/>
              <a:t> nestanoví jinak, a jestliže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důvodem je zvláštní povaha vykonávané práce podle </a:t>
            </a:r>
            <a:r>
              <a:rPr lang="cs-CZ" u="sng" dirty="0">
                <a:hlinkClick r:id="rId4"/>
              </a:rPr>
              <a:t>§ 123 odst. 6 písm. e) zákoníku práce</a:t>
            </a:r>
            <a:r>
              <a:rPr lang="cs-CZ" dirty="0"/>
              <a:t>, která spočívá v umělecké činnosti, </a:t>
            </a:r>
            <a:r>
              <a:rPr lang="cs-CZ" dirty="0" err="1"/>
              <a:t>uměleckopedagogické</a:t>
            </a:r>
            <a:r>
              <a:rPr lang="cs-CZ" dirty="0"/>
              <a:t> činnosti, v činnosti sportovce nebo trenéra, nebo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jiný právní předpis</a:t>
            </a:r>
            <a:r>
              <a:rPr lang="cs-CZ" u="sng" dirty="0">
                <a:hlinkClick r:id="rId3"/>
              </a:rPr>
              <a:t>2)</a:t>
            </a:r>
            <a:r>
              <a:rPr lang="cs-CZ" dirty="0"/>
              <a:t> stanoví pro výkon některých prací nižší vzdělání než potřebné vzdělání podle </a:t>
            </a:r>
            <a:r>
              <a:rPr lang="cs-CZ" u="sng" dirty="0">
                <a:hlinkClick r:id="rId5"/>
              </a:rPr>
              <a:t>§ 2 odst. 1</a:t>
            </a:r>
            <a:r>
              <a:rPr lang="cs-CZ" dirty="0"/>
              <a:t> nebo pro jejich výkon stanoví jiný kvalifikační předpoklad.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6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92661-B015-4B60-934A-1D6D753D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4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+mn-lt"/>
              </a:rPr>
              <a:t>§ 3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Zařazení zaměstnance do platové třídy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7AAD87-D295-4C46-AFE7-9BAB227E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(4)Nemůže-li zaměstnavatel obsadit pracovní místo zaměstnancem, který dosáhl potřebného vzdělání, nebo zaměstnancem, kterého může výjimečně zařadit do platové třídy podle </a:t>
            </a:r>
            <a:r>
              <a:rPr lang="cs-CZ" u="sng" dirty="0">
                <a:hlinkClick r:id="rId2"/>
              </a:rPr>
              <a:t>odstavce 3</a:t>
            </a:r>
            <a:r>
              <a:rPr lang="cs-CZ" dirty="0"/>
              <a:t>, a nestanoví- </a:t>
            </a:r>
            <a:r>
              <a:rPr lang="cs-CZ" dirty="0" err="1"/>
              <a:t>li</a:t>
            </a:r>
            <a:r>
              <a:rPr lang="cs-CZ" dirty="0"/>
              <a:t> jiný právní předpis</a:t>
            </a:r>
            <a:r>
              <a:rPr lang="cs-CZ" u="sng" dirty="0">
                <a:hlinkClick r:id="rId3"/>
              </a:rPr>
              <a:t>1)</a:t>
            </a:r>
            <a:r>
              <a:rPr lang="cs-CZ" dirty="0"/>
              <a:t> jinak, může zaměstnance výjimečně zařadit do platové třídy, pro kterou nesplňuje potřebné vzdělání,</a:t>
            </a:r>
          </a:p>
          <a:p>
            <a:r>
              <a:rPr lang="cs-CZ" dirty="0"/>
              <a:t>a) až na dobu 4 roků,</a:t>
            </a:r>
          </a:p>
          <a:p>
            <a:r>
              <a:rPr lang="cs-CZ" dirty="0"/>
              <a:t>b) na dobu delší, jestliže předchozí praxí nebo po dobu výjimečného zařazení podle </a:t>
            </a:r>
            <a:r>
              <a:rPr lang="cs-CZ" u="sng" dirty="0">
                <a:hlinkClick r:id="rId4"/>
              </a:rPr>
              <a:t>písmene a)</a:t>
            </a:r>
            <a:r>
              <a:rPr lang="cs-CZ" dirty="0"/>
              <a:t> prokázal schopnost k výkonu požadované práce.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11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514C-761F-4025-9E23-A96DD084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+mn-lt"/>
              </a:rPr>
              <a:t>§ 4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Zařazení zaměstnance do platového stupně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664280-5D1D-48B0-852F-213BFB1C9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(1) Zaměstnavatel zařadí zaměstnance do platového stupně příslušné platové třídy podle započitatelné praxe podle </a:t>
            </a:r>
            <a:r>
              <a:rPr lang="cs-CZ" u="sng" dirty="0">
                <a:hlinkClick r:id="rId2"/>
              </a:rPr>
              <a:t>§ 123 odst. 4 zákoníku práce</a:t>
            </a:r>
            <a:r>
              <a:rPr lang="cs-CZ" dirty="0"/>
              <a:t> a míry jejího zápočtu určené podle </a:t>
            </a:r>
            <a:r>
              <a:rPr lang="cs-CZ" u="sng" dirty="0">
                <a:hlinkClick r:id="rId3"/>
              </a:rPr>
              <a:t>odstavců 2 až 9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0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EBB1-F50D-4FFE-BF87-1E8D98B8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>
                <a:latin typeface="+mn-lt"/>
              </a:rPr>
              <a:t>§7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Příplatek za práci ve ztíženém pracovním prostředí</a:t>
            </a:r>
            <a:br>
              <a:rPr lang="cs-CZ" sz="3600" b="1" dirty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813C8B-64FE-42EA-8ADF-39F2875B6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(1) Příplatek za práci ve ztíženém pracovním prostředí</a:t>
            </a:r>
            <a:r>
              <a:rPr lang="cs-CZ" u="sng" dirty="0">
                <a:hlinkClick r:id="rId2"/>
              </a:rPr>
              <a:t>6)</a:t>
            </a:r>
            <a:r>
              <a:rPr lang="cs-CZ" dirty="0"/>
              <a:t> určí zaměstnanci zaměstnavatel podle míry rizika, intenzity a doby působení ztěžujících vlivů.</a:t>
            </a:r>
          </a:p>
          <a:p>
            <a:r>
              <a:rPr lang="cs-CZ" dirty="0"/>
              <a:t>(2) Výše příplatku za práci ve ztíženém pracovním prostředí činí 500 až 1 800 Kč měsíčně.</a:t>
            </a:r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64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00A01-DE74-47AF-B6AB-2DF17B3C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23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§ 8</a:t>
            </a:r>
            <a:br>
              <a:rPr lang="cs-CZ" sz="3200" b="1" dirty="0">
                <a:latin typeface="+mn-lt"/>
              </a:rPr>
            </a:br>
            <a:r>
              <a:rPr lang="cs-CZ" sz="3200" b="1" dirty="0">
                <a:latin typeface="+mn-lt"/>
              </a:rPr>
              <a:t>Zvláštní příplatek (lidově za směnnost)</a:t>
            </a:r>
            <a:br>
              <a:rPr lang="cs-CZ" sz="3200" b="1" dirty="0">
                <a:latin typeface="+mn-lt"/>
              </a:rPr>
            </a:b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62D85F-1646-445F-A3A9-54E91DA11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203650"/>
            <a:ext cx="10831286" cy="5654350"/>
          </a:xfrm>
        </p:spPr>
        <p:txBody>
          <a:bodyPr>
            <a:normAutofit/>
          </a:bodyPr>
          <a:lstStyle/>
          <a:p>
            <a:r>
              <a:rPr lang="cs-CZ" dirty="0"/>
              <a:t>(1) Zvláštní příplatek určí zaměstnanci zaměstnavatel v rámci rozpětí příplatku stanoveného pro příslušnou skupinu prací. stanoví </a:t>
            </a:r>
            <a:r>
              <a:rPr lang="cs-CZ" u="sng" dirty="0">
                <a:hlinkClick r:id="rId2"/>
              </a:rPr>
              <a:t>příloha č. 5 k tomuto nařízení</a:t>
            </a:r>
            <a:r>
              <a:rPr lang="cs-CZ" dirty="0"/>
              <a:t>.</a:t>
            </a:r>
          </a:p>
          <a:p>
            <a:r>
              <a:rPr lang="cs-CZ" dirty="0"/>
              <a:t>(2) Výše zvláštního příplatku činí měsíčně ve skupině</a:t>
            </a:r>
          </a:p>
          <a:p>
            <a:r>
              <a:rPr lang="cs-CZ" dirty="0"/>
              <a:t>a) I. 500 až 1 300 Kč,</a:t>
            </a:r>
          </a:p>
          <a:p>
            <a:r>
              <a:rPr lang="cs-CZ" dirty="0"/>
              <a:t>b) II. 750 až 2 500 Kč,</a:t>
            </a:r>
          </a:p>
          <a:p>
            <a:r>
              <a:rPr lang="cs-CZ" dirty="0">
                <a:highlight>
                  <a:srgbClr val="FFFF00"/>
                </a:highlight>
              </a:rPr>
              <a:t>c) III. 1 250 až 5 000 Kč,</a:t>
            </a:r>
          </a:p>
          <a:p>
            <a:r>
              <a:rPr lang="cs-CZ" dirty="0"/>
              <a:t>d) IV. 1 880 až 7 500 Kč,</a:t>
            </a:r>
          </a:p>
          <a:p>
            <a:r>
              <a:rPr lang="cs-CZ" dirty="0"/>
              <a:t>e) V. 2 500 až 10 000 Kč.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11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B20CA-592E-4AF7-A043-8C22EE73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2" y="10464"/>
            <a:ext cx="11300927" cy="670573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+mn-lt"/>
              </a:rPr>
              <a:t>Rozdělení prací podle míry ztěžujících vlivů pracovních podmínek do skupin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0D9C99-2D28-4705-8B8D-18FCB617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72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III. skupina </a:t>
            </a:r>
            <a:r>
              <a:rPr lang="cs-CZ" dirty="0"/>
              <a:t>- Práce se značnou mírou neuropsychické zátěže a práce se zvýšeným rizikem ohrožení života nebo zdraví</a:t>
            </a:r>
          </a:p>
          <a:p>
            <a:pPr lvl="1"/>
            <a:r>
              <a:rPr lang="cs-CZ" b="1" dirty="0"/>
              <a:t>8.</a:t>
            </a:r>
            <a:r>
              <a:rPr lang="cs-CZ" dirty="0"/>
              <a:t> Pravidelné poskytování zdravotních služeb zdravotnickými pracovníky vykonávajícími nelékařské zdravotnické povolání bez odborného dohledu v rozsahu alespoň 3 hodin po sobě jdoucích</a:t>
            </a:r>
          </a:p>
          <a:p>
            <a:pPr lvl="1"/>
            <a:r>
              <a:rPr lang="cs-CZ" b="1" dirty="0"/>
              <a:t>8.1.</a:t>
            </a:r>
            <a:r>
              <a:rPr lang="cs-CZ" dirty="0"/>
              <a:t> u poskytovatelů zdravotních služeb lůžkové péče v době, pro kterou stanoví vyhláška o požadavcích na minimální personální zabezpečení zdravotních služeb nižší požadavky na personální zabezpečení,</a:t>
            </a:r>
          </a:p>
          <a:p>
            <a:pPr lvl="1"/>
            <a:r>
              <a:rPr lang="cs-CZ" b="1" dirty="0"/>
              <a:t>8.2.</a:t>
            </a:r>
            <a:r>
              <a:rPr lang="cs-CZ" dirty="0"/>
              <a:t> v pobytových zařízeních sociálních služeb v době od 16 hodin do 7 hodin následujícího dne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32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1BABF-08BD-4A35-8E78-B05F092F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80" y="-92075"/>
            <a:ext cx="11747239" cy="1325563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+mn-lt"/>
              </a:rPr>
              <a:t>Rozdělení prací podle míry ztěžujících vlivů pracovních podmínek do skupin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3CE85-43F4-473C-A841-F4A0C0A7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4" y="1233488"/>
            <a:ext cx="11027229" cy="54845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IV. skupina </a:t>
            </a:r>
            <a:r>
              <a:rPr lang="cs-CZ" dirty="0"/>
              <a:t>- Práce s nejvyšší mírou neuropsychické zátěže a práce s vysokým rizikem ohrožení života nebo zdraví</a:t>
            </a:r>
          </a:p>
          <a:p>
            <a:pPr marL="0" indent="0">
              <a:buNone/>
            </a:pPr>
            <a:r>
              <a:rPr lang="cs-CZ" b="1" dirty="0"/>
              <a:t>4.</a:t>
            </a:r>
            <a:r>
              <a:rPr lang="cs-CZ" dirty="0"/>
              <a:t> Poskytování neodkladné zdravotní péče členy výjezdové skupiny zdravotnické záchranné služby.</a:t>
            </a:r>
          </a:p>
          <a:p>
            <a:pPr marL="0" indent="0">
              <a:buNone/>
            </a:pPr>
            <a:r>
              <a:rPr lang="cs-CZ" b="1" dirty="0"/>
              <a:t>5.</a:t>
            </a:r>
            <a:r>
              <a:rPr lang="cs-CZ" dirty="0"/>
              <a:t> Soustavné poskytování zdravotních služeb na</a:t>
            </a:r>
          </a:p>
          <a:p>
            <a:pPr marL="0" indent="0">
              <a:buNone/>
            </a:pPr>
            <a:r>
              <a:rPr lang="cs-CZ" b="1" dirty="0"/>
              <a:t>5.1.</a:t>
            </a:r>
            <a:r>
              <a:rPr lang="cs-CZ" dirty="0"/>
              <a:t> operačních a porodních sálech,</a:t>
            </a:r>
          </a:p>
          <a:p>
            <a:pPr marL="0" indent="0">
              <a:buNone/>
            </a:pPr>
            <a:r>
              <a:rPr lang="cs-CZ" b="1" dirty="0"/>
              <a:t>5.2.</a:t>
            </a:r>
            <a:r>
              <a:rPr lang="cs-CZ" dirty="0"/>
              <a:t> anesteziologickoresuscitačních odděleních a odděleních urgentního příjmu,</a:t>
            </a:r>
          </a:p>
          <a:p>
            <a:pPr marL="0" indent="0">
              <a:buNone/>
            </a:pPr>
            <a:r>
              <a:rPr lang="cs-CZ" b="1" dirty="0"/>
              <a:t>5.3.</a:t>
            </a:r>
            <a:r>
              <a:rPr lang="cs-CZ" dirty="0"/>
              <a:t> jednotkách intenzivní péče,</a:t>
            </a:r>
          </a:p>
          <a:p>
            <a:pPr marL="0" indent="0">
              <a:buNone/>
            </a:pPr>
            <a:r>
              <a:rPr lang="cs-CZ" b="1" dirty="0"/>
              <a:t>5.4.</a:t>
            </a:r>
            <a:r>
              <a:rPr lang="cs-CZ" dirty="0"/>
              <a:t> onkologických odděleních.</a:t>
            </a:r>
          </a:p>
          <a:p>
            <a:pPr marL="0" indent="0">
              <a:buNone/>
            </a:pPr>
            <a:r>
              <a:rPr lang="cs-CZ" b="1" dirty="0"/>
              <a:t>6.</a:t>
            </a:r>
            <a:r>
              <a:rPr lang="cs-CZ" dirty="0"/>
              <a:t> Soustavné poskytování přímé zdravotní nebo přímé obslužné péče osobám u poskytovatele zdravotních služeb a v zařízeních sociálních služeb</a:t>
            </a:r>
          </a:p>
          <a:p>
            <a:pPr marL="0" indent="0">
              <a:buNone/>
            </a:pPr>
            <a:r>
              <a:rPr lang="cs-CZ" b="1" dirty="0"/>
              <a:t>6.1.</a:t>
            </a:r>
            <a:r>
              <a:rPr lang="cs-CZ" dirty="0"/>
              <a:t> v psychiatrických a gerontologických odděleních lůžkových zařízení,</a:t>
            </a:r>
          </a:p>
          <a:p>
            <a:pPr marL="0" indent="0">
              <a:buNone/>
            </a:pPr>
            <a:r>
              <a:rPr lang="cs-CZ" b="1" dirty="0"/>
              <a:t>6.2.</a:t>
            </a:r>
            <a:r>
              <a:rPr lang="cs-CZ" dirty="0"/>
              <a:t> v samostatných ošetřovatelských odděleních pro osoby upoutané na lůžko nebo vyžadující jinou náročnou ošetřovatelskou péči, případně v samostatných ošetřovatelských odděleních pro ošetřování osob s demencí,</a:t>
            </a:r>
          </a:p>
          <a:p>
            <a:pPr marL="0" indent="0">
              <a:buNone/>
            </a:pPr>
            <a:r>
              <a:rPr lang="cs-CZ" b="1" dirty="0"/>
              <a:t>6.3.</a:t>
            </a:r>
            <a:r>
              <a:rPr lang="cs-CZ" dirty="0"/>
              <a:t> s tělesným postižením, duševní poruchou nebo poruchou chování.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66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4DB3F-F247-4E0A-82E9-066FDF47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www.osetrovatelstvi.info/wp-content/uploads/2018/12/zvlastni-priplatekII-1024x720.png">
            <a:extLst>
              <a:ext uri="{FF2B5EF4-FFF2-40B4-BE49-F238E27FC236}">
                <a16:creationId xmlns:a16="http://schemas.microsoft.com/office/drawing/2014/main" id="{34992E86-BE0E-485D-B0EB-A4D6C59B7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07"/>
            <a:ext cx="12101804" cy="68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9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0A60E-90F6-4595-8F34-4D1606F6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28" y="-133693"/>
            <a:ext cx="10515600" cy="399985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sz="4000" b="1" dirty="0">
                <a:latin typeface="+mn-lt"/>
              </a:rPr>
              <a:t>Zákoník práce č. 262/2006 Sb.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336EA0-A4F4-4221-B456-C064295F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817919"/>
            <a:ext cx="11092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§ 125 Příplatek za noční práci</a:t>
            </a:r>
          </a:p>
          <a:p>
            <a:pPr marL="0" indent="0">
              <a:buNone/>
            </a:pPr>
            <a:r>
              <a:rPr lang="cs-CZ" sz="2400" dirty="0"/>
              <a:t>Zaměstnanci přísluší za hodinu noční práce příplatek ve výši </a:t>
            </a:r>
            <a:r>
              <a:rPr lang="cs-CZ" sz="2400" b="1" dirty="0">
                <a:solidFill>
                  <a:srgbClr val="FF0000"/>
                </a:solidFill>
              </a:rPr>
              <a:t>20 % průměrného hodinového výdělku.</a:t>
            </a:r>
            <a:endParaRPr lang="cs-CZ" sz="2400" b="1" dirty="0"/>
          </a:p>
          <a:p>
            <a:pPr marL="0" indent="0">
              <a:buNone/>
            </a:pPr>
            <a:r>
              <a:rPr lang="cs-CZ" b="1" dirty="0"/>
              <a:t>§ 126 Příplatek za práci v sobotu a v neděli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/>
              <a:t>Zaměstnanci přísluší za hodinu práce v sobotu nebo v neděli příplatek </a:t>
            </a:r>
            <a:r>
              <a:rPr lang="cs-CZ" sz="2400" b="1" dirty="0">
                <a:solidFill>
                  <a:srgbClr val="FF0000"/>
                </a:solidFill>
              </a:rPr>
              <a:t>ve výši 25 % průměrného hodinového výdělku.</a:t>
            </a: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/>
              <a:t>§135 Příplatek za svátek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E22913D-E4F0-45BC-AD02-789BA165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9440"/>
              </p:ext>
            </p:extLst>
          </p:nvPr>
        </p:nvGraphicFramePr>
        <p:xfrm>
          <a:off x="261256" y="4445914"/>
          <a:ext cx="11541967" cy="304800"/>
        </p:xfrm>
        <a:graphic>
          <a:graphicData uri="http://schemas.openxmlformats.org/drawingml/2006/table">
            <a:tbl>
              <a:tblPr/>
              <a:tblGrid>
                <a:gridCol w="11541967">
                  <a:extLst>
                    <a:ext uri="{9D8B030D-6E8A-4147-A177-3AD203B41FA5}">
                      <a16:colId xmlns:a16="http://schemas.microsoft.com/office/drawing/2014/main" val="4912811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(1)</a:t>
                      </a:r>
                      <a:r>
                        <a:rPr lang="cs-CZ" sz="2000" dirty="0">
                          <a:effectLst/>
                        </a:rPr>
                        <a:t> Zaměstnanci, který nepracoval proto, že svátek připadl na jeho obvyklý pracovní den, se plat nekrátí.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451029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68DEBEE6-3D33-47F1-BB2D-D8207F323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41577"/>
              </p:ext>
            </p:extLst>
          </p:nvPr>
        </p:nvGraphicFramePr>
        <p:xfrm>
          <a:off x="261256" y="4909211"/>
          <a:ext cx="11669487" cy="914400"/>
        </p:xfrm>
        <a:graphic>
          <a:graphicData uri="http://schemas.openxmlformats.org/drawingml/2006/table">
            <a:tbl>
              <a:tblPr/>
              <a:tblGrid>
                <a:gridCol w="11669487">
                  <a:extLst>
                    <a:ext uri="{9D8B030D-6E8A-4147-A177-3AD203B41FA5}">
                      <a16:colId xmlns:a16="http://schemas.microsoft.com/office/drawing/2014/main" val="1733287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(2)</a:t>
                      </a:r>
                      <a:r>
                        <a:rPr lang="cs-CZ" sz="2000" dirty="0">
                          <a:effectLst/>
                        </a:rPr>
                        <a:t> Za práci ve svátek poskytne zaměstnavatel zaměstnanci náhradní volno v rozsahu práce konané ve svátek, a to nejpozději do konce třetího kalendářního měsíce následujícího po výkonu práce ve svátek nebo v jinak dohodnuté době. Za dobu čerpání náhradního volna se plat nekrátí.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360093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5267315-98D5-40D0-BB96-3140996C0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09628"/>
              </p:ext>
            </p:extLst>
          </p:nvPr>
        </p:nvGraphicFramePr>
        <p:xfrm>
          <a:off x="261256" y="5982108"/>
          <a:ext cx="11669487" cy="609600"/>
        </p:xfrm>
        <a:graphic>
          <a:graphicData uri="http://schemas.openxmlformats.org/drawingml/2006/table">
            <a:tbl>
              <a:tblPr/>
              <a:tblGrid>
                <a:gridCol w="11669487">
                  <a:extLst>
                    <a:ext uri="{9D8B030D-6E8A-4147-A177-3AD203B41FA5}">
                      <a16:colId xmlns:a16="http://schemas.microsoft.com/office/drawing/2014/main" val="2450345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(3)</a:t>
                      </a:r>
                      <a:r>
                        <a:rPr lang="cs-CZ" sz="2000" dirty="0">
                          <a:effectLst/>
                        </a:rPr>
                        <a:t> Zaměstnavatel se může se zaměstnancem dohodnout na poskytnutí příplatku ve výši průměrného hodinového výdělku za hodinu práce ve svátek místo náhradního volna.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54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42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51440E8-A07C-4858-B23A-3955E15D3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278858"/>
              </p:ext>
            </p:extLst>
          </p:nvPr>
        </p:nvGraphicFramePr>
        <p:xfrm>
          <a:off x="474307" y="-76208"/>
          <a:ext cx="10515600" cy="19507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35122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br>
                        <a:rPr lang="cs-CZ" sz="3200" b="1" dirty="0"/>
                      </a:br>
                      <a:r>
                        <a:rPr lang="cs-CZ" sz="3200" b="1" dirty="0"/>
                        <a:t>Zákoník práce č. 262/2006 Sb.</a:t>
                      </a:r>
                    </a:p>
                    <a:p>
                      <a:pPr algn="l"/>
                      <a:endParaRPr lang="cs-CZ" sz="3200" b="1" dirty="0"/>
                    </a:p>
                    <a:p>
                      <a:pPr algn="l"/>
                      <a:r>
                        <a:rPr lang="cs-CZ" sz="3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§131 </a:t>
                      </a:r>
                      <a:r>
                        <a:rPr lang="cs-CZ" sz="3200" b="1" dirty="0">
                          <a:effectLst/>
                        </a:rPr>
                        <a:t>Osobní příplatek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061670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BD68070-4975-429A-BABD-AC2B65E77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9703"/>
              </p:ext>
            </p:extLst>
          </p:nvPr>
        </p:nvGraphicFramePr>
        <p:xfrm>
          <a:off x="474307" y="1929410"/>
          <a:ext cx="10515600" cy="1691011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201684379"/>
                    </a:ext>
                  </a:extLst>
                </a:gridCol>
              </a:tblGrid>
              <a:tr h="1691011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(</a:t>
                      </a:r>
                      <a:r>
                        <a:rPr lang="cs-CZ" sz="2400" b="1" dirty="0">
                          <a:effectLst/>
                        </a:rPr>
                        <a:t>1)</a:t>
                      </a:r>
                      <a:r>
                        <a:rPr lang="cs-CZ" sz="2400" dirty="0">
                          <a:effectLst/>
                        </a:rPr>
                        <a:t> Zaměstnanci, který dlouhodobě dosahuje velmi dobrých pracovních výsledků nebo plní větší rozsah pracovních úkolů než ostatní zaměstnanci, může zaměstnavatel poskytovat osobní příplatek až do výše 50 % platového tarifu nejvyššího platového stupně v platové třídě, do které je zaměstnanec zařazen.</a:t>
                      </a:r>
                      <a:endParaRPr lang="cs-CZ" sz="20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41122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BC79DA2-9244-4B7E-BEBF-4E97994E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71749"/>
              </p:ext>
            </p:extLst>
          </p:nvPr>
        </p:nvGraphicFramePr>
        <p:xfrm>
          <a:off x="474307" y="4083084"/>
          <a:ext cx="10515600" cy="1800809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00041030"/>
                    </a:ext>
                  </a:extLst>
                </a:gridCol>
              </a:tblGrid>
              <a:tr h="1800809">
                <a:tc>
                  <a:txBody>
                    <a:bodyPr/>
                    <a:lstStyle/>
                    <a:p>
                      <a:r>
                        <a:rPr lang="cs-CZ" sz="2400" b="1" dirty="0">
                          <a:effectLst/>
                        </a:rPr>
                        <a:t>(2)</a:t>
                      </a:r>
                      <a:r>
                        <a:rPr lang="cs-CZ" sz="2400" dirty="0">
                          <a:effectLst/>
                        </a:rPr>
                        <a:t> Zaměstnanci, který je vynikajícím, všeobecně uznávaným odborníkem a vykonává práce zařazené do desáté až šestnácté platové třídy, může zaměstnavatel poskytovat osobní příplatek až do výše 100 % platového tarifu nejvyššího platového stupně v platové třídě, do které je zaměstnanec zařazen.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19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8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B937D-CF7E-40F8-8F2D-3AA48657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img1.kurzy.cz/mzda/platove-tabulky-2020-zdravotni-cislo-2.png">
            <a:extLst>
              <a:ext uri="{FF2B5EF4-FFF2-40B4-BE49-F238E27FC236}">
                <a16:creationId xmlns:a16="http://schemas.microsoft.com/office/drawing/2014/main" id="{F759AAB9-4D2E-4FD0-AAA3-D7DDBD7777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9" y="480710"/>
            <a:ext cx="11765901" cy="58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6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09F18-7319-46BC-8332-9D56F726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platní páska učitelky s praxí 26 let. Vyšší je hlavně kvůli odměně">
            <a:extLst>
              <a:ext uri="{FF2B5EF4-FFF2-40B4-BE49-F238E27FC236}">
                <a16:creationId xmlns:a16="http://schemas.microsoft.com/office/drawing/2014/main" id="{A02FAB5A-E19A-4E97-874B-4BFE48DC8A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74830"/>
            <a:ext cx="9815804" cy="7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4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F6F626D-9CC0-4B68-9008-AB0FC4C7F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7" t="29021" r="47498" b="22089"/>
          <a:stretch/>
        </p:blipFill>
        <p:spPr>
          <a:xfrm>
            <a:off x="1138334" y="248818"/>
            <a:ext cx="9675845" cy="645056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96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48071-0193-40C3-BCB3-1A53DDBE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924592" cy="73588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§ 2</a:t>
            </a:r>
            <a:b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Kvalifikační předpoklady</a:t>
            </a:r>
            <a:b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2000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5C22DD-2AE7-4880-A2F7-A913D62F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49086"/>
            <a:ext cx="12083143" cy="592493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(1) Kvalifikační předpoklady vzdělání pro výkon prací v jednotlivých platových třídách (dále jen "potřebné vzdělání") jsou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a) v první platové třídě: základní vzdělání nebo základy vzdělání,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b) ve druhé platové třídě: základní vzdělání nebo základy vzdělání,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c) ve třetí platové třídě: střední vzdělání,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d) ve čtvrté platové třídě: střední vzdělání s výučním listem nebo střední vzdělání,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e) v páté platové třídě: střední vzdělání s výučním listem,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f) v šesté platové třídě: střední vzdělání s maturitní zkouškou nebo střední vzdělání s výučním listem,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g) v sedmé platové třídě: střední vzdělání s maturitní zkouškou,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h) v osmé platové třídě: střední vzdělání s maturitní zkouškou,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i) v deváté platové třídě: vyšší odborné vzdělání nebo střední vzdělání s maturitní zkouškou,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j) v desáté platové třídě: vysokoškolské vzdělání v bakalářském studijním programu nebo vyšší odborné vzdělání,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k) v jedenácté platové třídě: vysokoškolské vzdělání v magisterském studijním programu nebo vysokoškolské vzdělání v bakalářském studijním programu,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l) ve dvanácté platové třídě: vysokoškolské vzdělání v magisterském studijním programu nebo vysokoškolské vzdělání v bakalářském studijním programu,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m) ve třinácté platové třídě: vysokoškolské vzdělání v magisterském studijním programu,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n) ve čtrnácté platové třídě: vysokoškolské vzdělání v magisterském studijním programu,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o) v patnácté platové třídě: vysokoškolské vzdělání v magisterském studijním programu,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p) v šestnácté platové třídě: vysokoškolské vzdělání v magisterském studijním programu.</a:t>
            </a:r>
          </a:p>
          <a:p>
            <a:pPr algn="just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(2) Potřebné vzdělání nenahrazuje kvalifikační předpoklady, které pro výkon stejných prací stanoví jiný právní předpis</a:t>
            </a:r>
            <a:r>
              <a:rPr lang="cs-CZ" u="sng" dirty="0">
                <a:solidFill>
                  <a:srgbClr val="0000FF"/>
                </a:solidFill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572D7-1A0B-4560-9037-BCFD3876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BF753-CCA0-4855-8130-9E3CF325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>
                <a:hlinkClick r:id="rId2" tooltip="NAŘÍZENÍ VLÁDY O PLATOVÝCH POMĚRECH ZAMĚSTNANCŮ VE VEŘEJNÝCH SLUŽBÁCH A SPRÁVĚ, úplné znění nařízení vlády č. 341/2017 Sb."/>
              </a:rPr>
              <a:t>Nařízení vlády o platových poměrech zaměstnanců ve veřejných službách a správě č. 341/2017 Sb.</a:t>
            </a:r>
            <a:r>
              <a:rPr lang="cs-CZ" b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18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351C1-2AC7-4028-8CF9-C1BC822C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6" y="406399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latin typeface="+mn-lt"/>
              </a:rPr>
              <a:t>§ 3 </a:t>
            </a:r>
            <a:br>
              <a:rPr lang="cs-CZ" sz="2400" b="1" dirty="0">
                <a:latin typeface="+mn-lt"/>
              </a:rPr>
            </a:br>
            <a:r>
              <a:rPr lang="cs-CZ" sz="2400" b="1" dirty="0">
                <a:latin typeface="+mn-lt"/>
              </a:rPr>
              <a:t>Zařazení zaměstnance do platové třídy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ED58F5-5CF2-4C9E-94B4-CEFB6FBB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Zařazení zaměstnance do platové třídy</a:t>
            </a:r>
          </a:p>
          <a:p>
            <a:r>
              <a:rPr lang="cs-CZ" dirty="0"/>
              <a:t>(1) Zaměstnavatel zařadí zaměstnance podle </a:t>
            </a:r>
            <a:r>
              <a:rPr lang="cs-CZ" u="sng" dirty="0">
                <a:hlinkClick r:id="rId2"/>
              </a:rPr>
              <a:t>§ 123 odst. 2 zákoníku práce</a:t>
            </a:r>
            <a:r>
              <a:rPr lang="cs-CZ" dirty="0"/>
              <a:t> do platové třídy, ve které je podle nařízení vlády o katalogu prací ve veřejných službách a správě (dále jen "</a:t>
            </a:r>
            <a:r>
              <a:rPr lang="cs-CZ" dirty="0">
                <a:hlinkClick r:id="rId3"/>
              </a:rPr>
              <a:t>katalog prací</a:t>
            </a:r>
            <a:r>
              <a:rPr lang="cs-CZ" dirty="0"/>
              <a:t>") zařazena nejnáročnější práce, jejíž výkon zaměstnavatel na zaměstnanci požaduje. Pokud není tato práce v katalogu prací uvedena, zařadí zaměstnavatel zaměstnance do platové třídy, ve které jsou v katalogu prací zahrnuty příklady prací porovnatelné s ní z hlediska složitosti, odpovědnosti a namáhavosti.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5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E0A7A-FC69-4B4D-8579-C472A240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736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dirty="0"/>
              <a:t>2.19.13 VŠEOBECNÁ SESTRA </a:t>
            </a:r>
            <a:br>
              <a:rPr lang="cs-CZ" sz="2800" b="1" dirty="0"/>
            </a:br>
            <a:r>
              <a:rPr lang="cs-CZ" sz="2800" b="1" dirty="0">
                <a:latin typeface="+mn-lt"/>
              </a:rPr>
              <a:t>10. platová třída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B0AD3A-9943-46BF-9F15-1CFE01C8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214827"/>
            <a:ext cx="11828106" cy="499945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Plánování ošetřovatelské péče formou ošetřovatelského procesu.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Poskytování ošetřovatelské péče prostřednictvím ošetřovatelského procesu.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Provádění základní zdravotní výchovy pacientů i laické veřejnosti v oblasti ochrany a podpory zdraví a v ošetřovatelských postupech.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 Zajišťování komplexního sterilizačního procesu včetně monitoringu na centrálních sterilizacích.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Poskytování vysoce specializované ošetřovatelské péče pod odborným dohledem.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Provádění specializovaných diagnostických, léčebných, ošetřovatelských nebo rehabilitačních postupů a výkonů zvlášť náročných z hlediska zvýšeného rizika pro pacienta nebo z hlediska technologické náročnosti provedení pod odborným dohledem</a:t>
            </a:r>
          </a:p>
        </p:txBody>
      </p:sp>
    </p:spTree>
    <p:extLst>
      <p:ext uri="{BB962C8B-B14F-4D97-AF65-F5344CB8AC3E}">
        <p14:creationId xmlns:p14="http://schemas.microsoft.com/office/powerpoint/2010/main" val="47111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73AD2-ED9B-4281-A437-AD97605D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2.19.13 VŠEOBECNÁ SESTRA </a:t>
            </a:r>
            <a:br>
              <a:rPr lang="cs-CZ" sz="3100" b="1" dirty="0"/>
            </a:br>
            <a:r>
              <a:rPr lang="cs-CZ" sz="3100" b="1" dirty="0">
                <a:latin typeface="+mn-lt"/>
              </a:rPr>
              <a:t>11. platová třída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843E52-FAFB-4A5D-8537-CC51D83F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253331"/>
            <a:ext cx="11728580" cy="540872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Poskytování ošetřovatelské péče, k jejímuž výkonu je nezbytné získání specializované nebo zvláštní odborné způsobilosti.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Provádění specializovaných diagnostických, léčebných, ošetřovatelských nebo rehabilitačních postupů a výkonů, zvlášť náročných z hlediska zvýšeného rizika pro pacienta nebo z hlediska technologické náročnosti provedení, k jejímuž výkonu je nezbytné získání specializované nebo zvláštní odborné způsobilosti.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Příprava a obsluha přístrojového vybavení na operačních sálech nebo na specializovaných diagnostických nebo terapeutických pracovištích, instrumentace při operačních diagnostických a terapeutických výkonech, ke které je nezbytné získání specializované nebo zvláštní odborné způsobilosti.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Provádění zdravotní výchovy pacientů všech věkových kategorií a jimi určených osob, případně jiných osob ve specializovaných ošetřovatelských postupech v rámci hospitalizace a přípravy na poskytování péče ve vlastním sociálním prostředí nebo před diagnostickým a terapeutickým výkonem včetně přípravy informačních materiálů.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Organizace a koordinace činností nelékařských zdravotnických pracovníků a zajišťování mezioborové spolupráce, zajišťování kvality péče a bezpečí pacientů v rámci organizačních celků. Zajišťování a provádění celoživotního vzdělávání zdravotnických pracovníků včetně specializačního vzdělávání v oboru příslušné specializace.</a:t>
            </a:r>
          </a:p>
        </p:txBody>
      </p:sp>
    </p:spTree>
    <p:extLst>
      <p:ext uri="{BB962C8B-B14F-4D97-AF65-F5344CB8AC3E}">
        <p14:creationId xmlns:p14="http://schemas.microsoft.com/office/powerpoint/2010/main" val="216417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2E1BB-0395-4258-A7A9-A4984501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b="1" dirty="0"/>
              <a:t>2.19.13 VŠEOBECNÁ SESTRA </a:t>
            </a:r>
            <a:br>
              <a:rPr lang="cs-CZ" sz="2800" b="1" dirty="0"/>
            </a:br>
            <a:r>
              <a:rPr lang="cs-CZ" sz="2800" b="1" dirty="0">
                <a:latin typeface="+mn-lt"/>
              </a:rPr>
              <a:t>12. platová třída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921D6C-C794-4926-97E4-4B8CDC35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455576"/>
            <a:ext cx="10980576" cy="54024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Samostatné provádění nejnáročnějších vysoce specializovaných ošetřovatelských a léčebných výkonů, například péče o rizikového novorozence na základě specializované nebo zvláštní odborné způsobilosti na úzce specializovaných pracovištích, které jsou vysoce náročné z hlediska techniky provedení a možného rizika pro pacienta.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Samostatné provádění a vyhodnocování diagnostických vysoce specifických vyšetření v klinických oborech, například pletysmografické metody, </a:t>
            </a:r>
            <a:r>
              <a:rPr lang="cs-CZ" dirty="0" err="1"/>
              <a:t>holterovského</a:t>
            </a:r>
            <a:r>
              <a:rPr lang="cs-CZ" dirty="0"/>
              <a:t>, ultrazvukového nebo </a:t>
            </a:r>
            <a:r>
              <a:rPr lang="cs-CZ" dirty="0" err="1"/>
              <a:t>urodynamického</a:t>
            </a:r>
            <a:r>
              <a:rPr lang="cs-CZ" dirty="0"/>
              <a:t> vyšetření.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Stanovování zásadní strategie a koncepce ošetřovatelské péče nebo koncepce přípravy a realizace projektů podpory zdraví včetně koncepce zdravotní výchovy, celoživotního vzdělávání zdravotnických pracovníků, metodické usměrňování ošetřovatelské péče v rámci oboru nebo zdravotnického zařízení včetně zajišťování její realizace a kontroly, zavádění systému kvality péče a bezpečí pacientů ve zdravotnickém zařízení. Aplikace výsledků výzkumu a vývoje v oboru ošetřovatelství do klinické praxe na vlastním pracovišti i v rámci oboru.</a:t>
            </a:r>
          </a:p>
        </p:txBody>
      </p:sp>
    </p:spTree>
    <p:extLst>
      <p:ext uri="{BB962C8B-B14F-4D97-AF65-F5344CB8AC3E}">
        <p14:creationId xmlns:p14="http://schemas.microsoft.com/office/powerpoint/2010/main" val="21013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C793D-2A0B-4D8C-A236-D47C29B4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2663"/>
          </a:xfrm>
        </p:spPr>
        <p:txBody>
          <a:bodyPr>
            <a:noAutofit/>
          </a:bodyPr>
          <a:lstStyle/>
          <a:p>
            <a:r>
              <a:rPr lang="cs-CZ" sz="3600" b="1" dirty="0"/>
              <a:t>2.19.12 PRAKTICKÁ SESTRA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70355F-EB0B-4B66-B20C-C9142A22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8" y="961053"/>
            <a:ext cx="10515600" cy="56823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7</a:t>
            </a:r>
            <a:r>
              <a:rPr lang="cs-CZ" sz="3400" b="1" dirty="0"/>
              <a:t>. platová třída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/>
              <a:t>Provádění odborných zdravotnických dokumentačních a evidenčních činností, například v kartotékách zdravotnických zařízení. </a:t>
            </a:r>
          </a:p>
          <a:p>
            <a:pPr marL="514350" indent="-514350">
              <a:buFont typeface="+mj-lt"/>
              <a:buAutoNum type="arabicPeriod"/>
            </a:pPr>
            <a:endParaRPr lang="cs-CZ" sz="3400" dirty="0"/>
          </a:p>
          <a:p>
            <a:pPr marL="0" indent="0">
              <a:buNone/>
            </a:pPr>
            <a:r>
              <a:rPr lang="cs-CZ" sz="3400" b="1" dirty="0"/>
              <a:t>8. platová třída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/>
              <a:t>Provádění dílčích výkonů základní ošetřovatelské péče. </a:t>
            </a:r>
          </a:p>
          <a:p>
            <a:pPr marL="514350" indent="-514350">
              <a:buFont typeface="+mj-lt"/>
              <a:buAutoNum type="arabicPeriod"/>
            </a:pPr>
            <a:endParaRPr lang="cs-CZ" sz="3400" dirty="0"/>
          </a:p>
          <a:p>
            <a:pPr marL="0" indent="0">
              <a:buNone/>
            </a:pPr>
            <a:r>
              <a:rPr lang="cs-CZ" sz="3400" b="1" dirty="0"/>
              <a:t>9. platová třída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/>
              <a:t>Poskytování základní ošetřovatelské péče v rámci ošetřovatelského plánu.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/>
              <a:t>Poskytování specializované ošetřovatelské péče v rámci ošetřovatelského plánu pod odborným dohledem.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/>
              <a:t>Provádění dílčích výkonů, které jsou součástí vysoce specializované ošetřovatelské péče pod přímým vedením, například péče o základní potřeby pacientů ohrožených selháním základních životních funkcí, usměrňování herních aktivit dětí při poskytování zdravotní péče.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/>
              <a:t>Provádění dílčích zvlášť náročných specializovaných ošetřovatelských nebo rehabilitačních výkonů, které jsou náročné z hlediska zvýšeného rizika pro pacienta nebo z hlediska technologické náročnosti provedení, a pro něž je nutné získání zvláštní odborné způsobilosti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798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latové ohodnocení všeobecných sester[20200304153846302].mdb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1920</Words>
  <Application>Microsoft Office PowerPoint</Application>
  <PresentationFormat>Širokoúhlá obrazovka</PresentationFormat>
  <Paragraphs>109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inherit</vt:lpstr>
      <vt:lpstr>Motiv Office</vt:lpstr>
      <vt:lpstr>Platové ohodnocení všeobecných sester </vt:lpstr>
      <vt:lpstr>Prezentace aplikace PowerPoint</vt:lpstr>
      <vt:lpstr>§ 2 Kvalifikační předpoklady </vt:lpstr>
      <vt:lpstr>Prezentace aplikace PowerPoint</vt:lpstr>
      <vt:lpstr>§ 3  Zařazení zaměstnance do platové třídy</vt:lpstr>
      <vt:lpstr>2.19.13 VŠEOBECNÁ SESTRA  10. platová třída </vt:lpstr>
      <vt:lpstr>2.19.13 VŠEOBECNÁ SESTRA  11. platová třída  </vt:lpstr>
      <vt:lpstr>2.19.13 VŠEOBECNÁ SESTRA  12. platová třída </vt:lpstr>
      <vt:lpstr>2.19.12 PRAKTICKÁ SESTRA </vt:lpstr>
      <vt:lpstr>§ 3  Zařazení zaměstnance do platové třídy</vt:lpstr>
      <vt:lpstr>§ 3  Zařazení zaměstnance do platové třídy</vt:lpstr>
      <vt:lpstr>§ 4 Zařazení zaměstnance do platového stupně </vt:lpstr>
      <vt:lpstr>§7  Příplatek za práci ve ztíženém pracovním prostředí </vt:lpstr>
      <vt:lpstr>§ 8 Zvláštní příplatek (lidově za směnnost) </vt:lpstr>
      <vt:lpstr>Rozdělení prací podle míry ztěžujících vlivů pracovních podmínek do skupin</vt:lpstr>
      <vt:lpstr>Rozdělení prací podle míry ztěžujících vlivů pracovních podmínek do skupin</vt:lpstr>
      <vt:lpstr>Prezentace aplikace PowerPoint</vt:lpstr>
      <vt:lpstr> Zákoník práce č. 262/2006 Sb.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Jiřina Večeřová</dc:creator>
  <cp:lastModifiedBy>ucitel</cp:lastModifiedBy>
  <cp:revision>32</cp:revision>
  <dcterms:created xsi:type="dcterms:W3CDTF">2020-03-04T11:57:29Z</dcterms:created>
  <dcterms:modified xsi:type="dcterms:W3CDTF">2020-03-04T14:38:46Z</dcterms:modified>
</cp:coreProperties>
</file>