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6" r:id="rId3"/>
    <p:sldId id="265" r:id="rId4"/>
    <p:sldId id="267" r:id="rId5"/>
    <p:sldId id="295" r:id="rId6"/>
    <p:sldId id="269" r:id="rId7"/>
    <p:sldId id="296" r:id="rId8"/>
    <p:sldId id="270" r:id="rId9"/>
    <p:sldId id="277" r:id="rId10"/>
    <p:sldId id="297" r:id="rId11"/>
    <p:sldId id="274" r:id="rId12"/>
    <p:sldId id="276" r:id="rId13"/>
    <p:sldId id="298" r:id="rId14"/>
    <p:sldId id="271" r:id="rId15"/>
    <p:sldId id="299" r:id="rId16"/>
    <p:sldId id="275" r:id="rId17"/>
    <p:sldId id="278" r:id="rId18"/>
    <p:sldId id="293" r:id="rId19"/>
    <p:sldId id="292" r:id="rId20"/>
    <p:sldId id="300" r:id="rId21"/>
    <p:sldId id="273" r:id="rId22"/>
    <p:sldId id="287" r:id="rId23"/>
    <p:sldId id="288" r:id="rId24"/>
    <p:sldId id="279" r:id="rId25"/>
    <p:sldId id="290" r:id="rId26"/>
    <p:sldId id="280" r:id="rId27"/>
    <p:sldId id="291" r:id="rId28"/>
    <p:sldId id="281" r:id="rId29"/>
    <p:sldId id="282" r:id="rId30"/>
    <p:sldId id="283" r:id="rId31"/>
    <p:sldId id="284" r:id="rId32"/>
    <p:sldId id="285" r:id="rId33"/>
  </p:sldIdLst>
  <p:sldSz cx="12192000" cy="6858000"/>
  <p:notesSz cx="6858000" cy="9144000"/>
  <p:custDataLst>
    <p:tags r:id="rId35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9DB951-47B7-4D87-A724-D7BEFB75C3D3}" type="doc">
      <dgm:prSet loTypeId="urn:microsoft.com/office/officeart/2005/8/layout/orgChart1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71C1C6D2-6AD1-49DE-B3FA-13EC0644B36C}">
      <dgm:prSet phldrT="[Text]"/>
      <dgm:spPr/>
      <dgm:t>
        <a:bodyPr/>
        <a:lstStyle/>
        <a:p>
          <a:r>
            <a:rPr lang="cs-CZ" dirty="0"/>
            <a:t>VEŘEJNÉ ZDRAVOTNÍ POJIŠTĚNÍ </a:t>
          </a:r>
        </a:p>
      </dgm:t>
    </dgm:pt>
    <dgm:pt modelId="{10354C17-511E-4141-98E8-B58106B98C13}" type="parTrans" cxnId="{F315CCFF-0D2E-40FC-9C41-00D2DFAD5177}">
      <dgm:prSet/>
      <dgm:spPr/>
      <dgm:t>
        <a:bodyPr/>
        <a:lstStyle/>
        <a:p>
          <a:endParaRPr lang="cs-CZ"/>
        </a:p>
      </dgm:t>
    </dgm:pt>
    <dgm:pt modelId="{4EEDC445-6416-49B6-B68D-FD071EBBBBF6}" type="sibTrans" cxnId="{F315CCFF-0D2E-40FC-9C41-00D2DFAD5177}">
      <dgm:prSet/>
      <dgm:spPr/>
      <dgm:t>
        <a:bodyPr/>
        <a:lstStyle/>
        <a:p>
          <a:endParaRPr lang="cs-CZ"/>
        </a:p>
      </dgm:t>
    </dgm:pt>
    <dgm:pt modelId="{CB495A35-0D69-41DE-BC99-4F581EF5AF43}">
      <dgm:prSet phldrT="[Text]"/>
      <dgm:spPr/>
      <dgm:t>
        <a:bodyPr/>
        <a:lstStyle/>
        <a:p>
          <a:r>
            <a:rPr lang="cs-CZ" dirty="0"/>
            <a:t>Základní sazba pro vymezení základu pojistného  13,5%</a:t>
          </a:r>
        </a:p>
      </dgm:t>
    </dgm:pt>
    <dgm:pt modelId="{0615868F-EC95-469C-B12C-421F4CE654D8}" type="parTrans" cxnId="{B0200984-F0CE-45E6-B764-9728CE4F1E33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 w="28575"/>
      </dgm:spPr>
      <dgm:t>
        <a:bodyPr/>
        <a:lstStyle/>
        <a:p>
          <a:endParaRPr lang="cs-CZ"/>
        </a:p>
      </dgm:t>
    </dgm:pt>
    <dgm:pt modelId="{116500AC-364B-4831-AE49-66837F284938}" type="sibTrans" cxnId="{B0200984-F0CE-45E6-B764-9728CE4F1E33}">
      <dgm:prSet/>
      <dgm:spPr/>
      <dgm:t>
        <a:bodyPr/>
        <a:lstStyle/>
        <a:p>
          <a:endParaRPr lang="cs-CZ"/>
        </a:p>
      </dgm:t>
    </dgm:pt>
    <dgm:pt modelId="{626FD931-35C3-4BE2-84D8-9D6E3193A77A}">
      <dgm:prSet/>
      <dgm:spPr/>
      <dgm:t>
        <a:bodyPr/>
        <a:lstStyle/>
        <a:p>
          <a:r>
            <a:rPr lang="cs-CZ" dirty="0"/>
            <a:t>zaměstnanec</a:t>
          </a:r>
        </a:p>
      </dgm:t>
    </dgm:pt>
    <dgm:pt modelId="{DE2E1E66-C41C-4072-AEB3-6B3B2FA6A227}" type="parTrans" cxnId="{8FC25FA7-47C2-49AB-9E40-755A407937FC}">
      <dgm:prSet/>
      <dgm:spPr>
        <a:ln w="28575"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cs-CZ"/>
        </a:p>
      </dgm:t>
    </dgm:pt>
    <dgm:pt modelId="{9B6DF89D-ED8F-44A4-95BB-9CCD13323AF2}" type="sibTrans" cxnId="{8FC25FA7-47C2-49AB-9E40-755A407937FC}">
      <dgm:prSet/>
      <dgm:spPr/>
      <dgm:t>
        <a:bodyPr/>
        <a:lstStyle/>
        <a:p>
          <a:endParaRPr lang="cs-CZ"/>
        </a:p>
      </dgm:t>
    </dgm:pt>
    <dgm:pt modelId="{272881EB-A185-4497-BAB0-C0378D924FAD}">
      <dgm:prSet/>
      <dgm:spPr/>
      <dgm:t>
        <a:bodyPr/>
        <a:lstStyle/>
        <a:p>
          <a:r>
            <a:rPr lang="cs-CZ" dirty="0"/>
            <a:t>zaměstnavatel</a:t>
          </a:r>
        </a:p>
      </dgm:t>
    </dgm:pt>
    <dgm:pt modelId="{C7EE3519-B26C-414D-822E-6B7A2071D9B4}" type="parTrans" cxnId="{29DEA3F6-947B-4C34-B5BC-113DB5C68D80}">
      <dgm:prSet/>
      <dgm:spPr>
        <a:ln w="28575"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cs-CZ"/>
        </a:p>
      </dgm:t>
    </dgm:pt>
    <dgm:pt modelId="{02BE4D8E-045A-4628-9217-614C75E860E9}" type="sibTrans" cxnId="{29DEA3F6-947B-4C34-B5BC-113DB5C68D80}">
      <dgm:prSet/>
      <dgm:spPr/>
      <dgm:t>
        <a:bodyPr/>
        <a:lstStyle/>
        <a:p>
          <a:endParaRPr lang="cs-CZ"/>
        </a:p>
      </dgm:t>
    </dgm:pt>
    <dgm:pt modelId="{9D17DBC6-BCA5-4745-9DA7-FE2E35F9046F}">
      <dgm:prSet/>
      <dgm:spPr/>
      <dgm:t>
        <a:bodyPr/>
        <a:lstStyle/>
        <a:p>
          <a:r>
            <a:rPr lang="cs-CZ" dirty="0"/>
            <a:t>1/3 = 4,5%</a:t>
          </a:r>
        </a:p>
      </dgm:t>
    </dgm:pt>
    <dgm:pt modelId="{5D8F6084-9E28-4344-ABF9-59A0A5F34808}" type="parTrans" cxnId="{B636216F-2B44-4B19-B164-3B5C01ABF115}">
      <dgm:prSet/>
      <dgm:spPr>
        <a:ln>
          <a:solidFill>
            <a:schemeClr val="bg1"/>
          </a:solidFill>
        </a:ln>
      </dgm:spPr>
      <dgm:t>
        <a:bodyPr/>
        <a:lstStyle/>
        <a:p>
          <a:endParaRPr lang="cs-CZ"/>
        </a:p>
      </dgm:t>
    </dgm:pt>
    <dgm:pt modelId="{0467FAAF-CB9E-44D1-A059-AAF470CB8222}" type="sibTrans" cxnId="{B636216F-2B44-4B19-B164-3B5C01ABF115}">
      <dgm:prSet/>
      <dgm:spPr/>
      <dgm:t>
        <a:bodyPr/>
        <a:lstStyle/>
        <a:p>
          <a:endParaRPr lang="cs-CZ"/>
        </a:p>
      </dgm:t>
    </dgm:pt>
    <dgm:pt modelId="{C95EB156-DD99-4321-937B-3168965CF030}">
      <dgm:prSet/>
      <dgm:spPr/>
      <dgm:t>
        <a:bodyPr/>
        <a:lstStyle/>
        <a:p>
          <a:r>
            <a:rPr lang="cs-CZ" dirty="0"/>
            <a:t>2/3 = 9%</a:t>
          </a:r>
        </a:p>
      </dgm:t>
    </dgm:pt>
    <dgm:pt modelId="{7B71533B-F490-48F2-9BC9-1319D5FCA6F6}" type="parTrans" cxnId="{516FBDD7-6721-4445-AEC5-F69047CC8876}">
      <dgm:prSet/>
      <dgm:spPr>
        <a:ln>
          <a:solidFill>
            <a:schemeClr val="bg1"/>
          </a:solidFill>
        </a:ln>
      </dgm:spPr>
      <dgm:t>
        <a:bodyPr/>
        <a:lstStyle/>
        <a:p>
          <a:endParaRPr lang="cs-CZ"/>
        </a:p>
      </dgm:t>
    </dgm:pt>
    <dgm:pt modelId="{96315666-4158-4EB2-9354-C2EB947672C0}" type="sibTrans" cxnId="{516FBDD7-6721-4445-AEC5-F69047CC8876}">
      <dgm:prSet/>
      <dgm:spPr/>
      <dgm:t>
        <a:bodyPr/>
        <a:lstStyle/>
        <a:p>
          <a:endParaRPr lang="cs-CZ"/>
        </a:p>
      </dgm:t>
    </dgm:pt>
    <dgm:pt modelId="{5C232922-681A-4492-BDBD-419062D6DF71}" type="pres">
      <dgm:prSet presAssocID="{D19DB951-47B7-4D87-A724-D7BEFB75C3D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C04BCEA-7BB2-479D-B98B-D7C5469C18F6}" type="pres">
      <dgm:prSet presAssocID="{71C1C6D2-6AD1-49DE-B3FA-13EC0644B36C}" presName="hierRoot1" presStyleCnt="0">
        <dgm:presLayoutVars>
          <dgm:hierBranch val="init"/>
        </dgm:presLayoutVars>
      </dgm:prSet>
      <dgm:spPr/>
    </dgm:pt>
    <dgm:pt modelId="{7F66B6E1-0B97-4432-AF7E-017E586BB429}" type="pres">
      <dgm:prSet presAssocID="{71C1C6D2-6AD1-49DE-B3FA-13EC0644B36C}" presName="rootComposite1" presStyleCnt="0"/>
      <dgm:spPr/>
    </dgm:pt>
    <dgm:pt modelId="{C56639E1-BC99-4C90-8769-B311E80A6B8D}" type="pres">
      <dgm:prSet presAssocID="{71C1C6D2-6AD1-49DE-B3FA-13EC0644B36C}" presName="rootText1" presStyleLbl="node0" presStyleIdx="0" presStyleCnt="1">
        <dgm:presLayoutVars>
          <dgm:chPref val="3"/>
        </dgm:presLayoutVars>
      </dgm:prSet>
      <dgm:spPr/>
    </dgm:pt>
    <dgm:pt modelId="{29EF193C-BF8C-424A-8C01-3CB5FD6D49B5}" type="pres">
      <dgm:prSet presAssocID="{71C1C6D2-6AD1-49DE-B3FA-13EC0644B36C}" presName="rootConnector1" presStyleLbl="node1" presStyleIdx="0" presStyleCnt="0"/>
      <dgm:spPr/>
    </dgm:pt>
    <dgm:pt modelId="{07E6AC9A-C28E-4BFD-BD0E-989FD5B839F3}" type="pres">
      <dgm:prSet presAssocID="{71C1C6D2-6AD1-49DE-B3FA-13EC0644B36C}" presName="hierChild2" presStyleCnt="0"/>
      <dgm:spPr/>
    </dgm:pt>
    <dgm:pt modelId="{F80A447D-F216-4706-A6C0-269221182B0C}" type="pres">
      <dgm:prSet presAssocID="{0615868F-EC95-469C-B12C-421F4CE654D8}" presName="Name37" presStyleLbl="parChTrans1D2" presStyleIdx="0" presStyleCnt="1"/>
      <dgm:spPr/>
    </dgm:pt>
    <dgm:pt modelId="{6FC99514-CEB4-416D-918C-7DFF9302A6B0}" type="pres">
      <dgm:prSet presAssocID="{CB495A35-0D69-41DE-BC99-4F581EF5AF43}" presName="hierRoot2" presStyleCnt="0">
        <dgm:presLayoutVars>
          <dgm:hierBranch val="init"/>
        </dgm:presLayoutVars>
      </dgm:prSet>
      <dgm:spPr/>
    </dgm:pt>
    <dgm:pt modelId="{5D127FBD-8B20-47E5-9CB6-A3537B435E9D}" type="pres">
      <dgm:prSet presAssocID="{CB495A35-0D69-41DE-BC99-4F581EF5AF43}" presName="rootComposite" presStyleCnt="0"/>
      <dgm:spPr/>
    </dgm:pt>
    <dgm:pt modelId="{06771488-236E-4150-9CCC-4E682959D8E8}" type="pres">
      <dgm:prSet presAssocID="{CB495A35-0D69-41DE-BC99-4F581EF5AF43}" presName="rootText" presStyleLbl="node2" presStyleIdx="0" presStyleCnt="1" custScaleX="185339">
        <dgm:presLayoutVars>
          <dgm:chPref val="3"/>
        </dgm:presLayoutVars>
      </dgm:prSet>
      <dgm:spPr/>
    </dgm:pt>
    <dgm:pt modelId="{4EE37A74-6AC4-4007-B6DD-DA28D413AEDB}" type="pres">
      <dgm:prSet presAssocID="{CB495A35-0D69-41DE-BC99-4F581EF5AF43}" presName="rootConnector" presStyleLbl="node2" presStyleIdx="0" presStyleCnt="1"/>
      <dgm:spPr/>
    </dgm:pt>
    <dgm:pt modelId="{3D09BE3C-5A8F-4030-8452-512B23A1DFA8}" type="pres">
      <dgm:prSet presAssocID="{CB495A35-0D69-41DE-BC99-4F581EF5AF43}" presName="hierChild4" presStyleCnt="0"/>
      <dgm:spPr/>
    </dgm:pt>
    <dgm:pt modelId="{3014F67F-7F1D-4D93-909F-B423F46B542B}" type="pres">
      <dgm:prSet presAssocID="{DE2E1E66-C41C-4072-AEB3-6B3B2FA6A227}" presName="Name37" presStyleLbl="parChTrans1D3" presStyleIdx="0" presStyleCnt="2"/>
      <dgm:spPr/>
    </dgm:pt>
    <dgm:pt modelId="{582C6F5B-0049-4915-A18B-CD6E06E1219F}" type="pres">
      <dgm:prSet presAssocID="{626FD931-35C3-4BE2-84D8-9D6E3193A77A}" presName="hierRoot2" presStyleCnt="0">
        <dgm:presLayoutVars>
          <dgm:hierBranch val="r"/>
        </dgm:presLayoutVars>
      </dgm:prSet>
      <dgm:spPr/>
    </dgm:pt>
    <dgm:pt modelId="{0614154E-0301-417B-AB8F-832965E24446}" type="pres">
      <dgm:prSet presAssocID="{626FD931-35C3-4BE2-84D8-9D6E3193A77A}" presName="rootComposite" presStyleCnt="0"/>
      <dgm:spPr/>
    </dgm:pt>
    <dgm:pt modelId="{5CC77145-10C0-49DF-A184-9D1FA0B84C28}" type="pres">
      <dgm:prSet presAssocID="{626FD931-35C3-4BE2-84D8-9D6E3193A77A}" presName="rootText" presStyleLbl="node3" presStyleIdx="0" presStyleCnt="2" custLinFactNeighborX="-62851" custLinFactNeighborY="1648">
        <dgm:presLayoutVars>
          <dgm:chPref val="3"/>
        </dgm:presLayoutVars>
      </dgm:prSet>
      <dgm:spPr/>
    </dgm:pt>
    <dgm:pt modelId="{E939454B-C14E-4E62-BEAD-6F19AB400027}" type="pres">
      <dgm:prSet presAssocID="{626FD931-35C3-4BE2-84D8-9D6E3193A77A}" presName="rootConnector" presStyleLbl="node3" presStyleIdx="0" presStyleCnt="2"/>
      <dgm:spPr/>
    </dgm:pt>
    <dgm:pt modelId="{D981EC08-782F-4102-ACF4-EB6E7DC5A047}" type="pres">
      <dgm:prSet presAssocID="{626FD931-35C3-4BE2-84D8-9D6E3193A77A}" presName="hierChild4" presStyleCnt="0"/>
      <dgm:spPr/>
    </dgm:pt>
    <dgm:pt modelId="{C2601E72-0035-4E60-A5D0-EF54E25A8FDF}" type="pres">
      <dgm:prSet presAssocID="{5D8F6084-9E28-4344-ABF9-59A0A5F34808}" presName="Name50" presStyleLbl="parChTrans1D4" presStyleIdx="0" presStyleCnt="2"/>
      <dgm:spPr/>
    </dgm:pt>
    <dgm:pt modelId="{0DA53638-80BA-4901-8F61-F342367A9D22}" type="pres">
      <dgm:prSet presAssocID="{9D17DBC6-BCA5-4745-9DA7-FE2E35F9046F}" presName="hierRoot2" presStyleCnt="0">
        <dgm:presLayoutVars>
          <dgm:hierBranch val="init"/>
        </dgm:presLayoutVars>
      </dgm:prSet>
      <dgm:spPr/>
    </dgm:pt>
    <dgm:pt modelId="{ADD9B30F-3420-40FD-87F7-AD933CA6CF7E}" type="pres">
      <dgm:prSet presAssocID="{9D17DBC6-BCA5-4745-9DA7-FE2E35F9046F}" presName="rootComposite" presStyleCnt="0"/>
      <dgm:spPr/>
    </dgm:pt>
    <dgm:pt modelId="{88DBFFA4-7E6F-49F5-84E3-D80A63F33BA4}" type="pres">
      <dgm:prSet presAssocID="{9D17DBC6-BCA5-4745-9DA7-FE2E35F9046F}" presName="rootText" presStyleLbl="node4" presStyleIdx="0" presStyleCnt="2" custLinFactX="-55431" custLinFactNeighborX="-100000" custLinFactNeighborY="2558">
        <dgm:presLayoutVars>
          <dgm:chPref val="3"/>
        </dgm:presLayoutVars>
      </dgm:prSet>
      <dgm:spPr/>
    </dgm:pt>
    <dgm:pt modelId="{C244A14A-83B3-4A27-AB63-B77AC4E5824C}" type="pres">
      <dgm:prSet presAssocID="{9D17DBC6-BCA5-4745-9DA7-FE2E35F9046F}" presName="rootConnector" presStyleLbl="node4" presStyleIdx="0" presStyleCnt="2"/>
      <dgm:spPr/>
    </dgm:pt>
    <dgm:pt modelId="{6D6AAB7C-0DD0-4636-AAF9-371A0ABD48FF}" type="pres">
      <dgm:prSet presAssocID="{9D17DBC6-BCA5-4745-9DA7-FE2E35F9046F}" presName="hierChild4" presStyleCnt="0"/>
      <dgm:spPr/>
    </dgm:pt>
    <dgm:pt modelId="{0306E173-E8E5-4431-A160-8489DCACCE9D}" type="pres">
      <dgm:prSet presAssocID="{9D17DBC6-BCA5-4745-9DA7-FE2E35F9046F}" presName="hierChild5" presStyleCnt="0"/>
      <dgm:spPr/>
    </dgm:pt>
    <dgm:pt modelId="{DF6E7B90-818B-4496-8FDD-307DFB44AAD6}" type="pres">
      <dgm:prSet presAssocID="{626FD931-35C3-4BE2-84D8-9D6E3193A77A}" presName="hierChild5" presStyleCnt="0"/>
      <dgm:spPr/>
    </dgm:pt>
    <dgm:pt modelId="{E0166359-A841-4E01-8188-9A2060E7330E}" type="pres">
      <dgm:prSet presAssocID="{C7EE3519-B26C-414D-822E-6B7A2071D9B4}" presName="Name37" presStyleLbl="parChTrans1D3" presStyleIdx="1" presStyleCnt="2"/>
      <dgm:spPr/>
    </dgm:pt>
    <dgm:pt modelId="{A9642902-5E30-4920-9A65-015DE23681D2}" type="pres">
      <dgm:prSet presAssocID="{272881EB-A185-4497-BAB0-C0378D924FAD}" presName="hierRoot2" presStyleCnt="0">
        <dgm:presLayoutVars>
          <dgm:hierBranch val="init"/>
        </dgm:presLayoutVars>
      </dgm:prSet>
      <dgm:spPr/>
    </dgm:pt>
    <dgm:pt modelId="{45A8D143-E830-47F3-84B0-D9B2208885E7}" type="pres">
      <dgm:prSet presAssocID="{272881EB-A185-4497-BAB0-C0378D924FAD}" presName="rootComposite" presStyleCnt="0"/>
      <dgm:spPr/>
    </dgm:pt>
    <dgm:pt modelId="{1A22791A-AC54-4D58-8672-4000907105F4}" type="pres">
      <dgm:prSet presAssocID="{272881EB-A185-4497-BAB0-C0378D924FAD}" presName="rootText" presStyleLbl="node3" presStyleIdx="1" presStyleCnt="2" custLinFactNeighborX="70393" custLinFactNeighborY="3352">
        <dgm:presLayoutVars>
          <dgm:chPref val="3"/>
        </dgm:presLayoutVars>
      </dgm:prSet>
      <dgm:spPr/>
    </dgm:pt>
    <dgm:pt modelId="{B6C4D439-14F6-4B79-92B8-A0E8A2DBA301}" type="pres">
      <dgm:prSet presAssocID="{272881EB-A185-4497-BAB0-C0378D924FAD}" presName="rootConnector" presStyleLbl="node3" presStyleIdx="1" presStyleCnt="2"/>
      <dgm:spPr/>
    </dgm:pt>
    <dgm:pt modelId="{120BD424-5C27-489B-AB37-2F03855E8AD3}" type="pres">
      <dgm:prSet presAssocID="{272881EB-A185-4497-BAB0-C0378D924FAD}" presName="hierChild4" presStyleCnt="0"/>
      <dgm:spPr/>
    </dgm:pt>
    <dgm:pt modelId="{EC598790-161B-454F-B9B8-6AC83C919597}" type="pres">
      <dgm:prSet presAssocID="{7B71533B-F490-48F2-9BC9-1319D5FCA6F6}" presName="Name37" presStyleLbl="parChTrans1D4" presStyleIdx="1" presStyleCnt="2"/>
      <dgm:spPr/>
    </dgm:pt>
    <dgm:pt modelId="{34F84536-2F99-4C9E-B2D5-FA31B40A25F2}" type="pres">
      <dgm:prSet presAssocID="{C95EB156-DD99-4321-937B-3168965CF030}" presName="hierRoot2" presStyleCnt="0">
        <dgm:presLayoutVars>
          <dgm:hierBranch val="init"/>
        </dgm:presLayoutVars>
      </dgm:prSet>
      <dgm:spPr/>
    </dgm:pt>
    <dgm:pt modelId="{15F1022D-13E0-4A2E-8DE1-380E1F83F84C}" type="pres">
      <dgm:prSet presAssocID="{C95EB156-DD99-4321-937B-3168965CF030}" presName="rootComposite" presStyleCnt="0"/>
      <dgm:spPr/>
    </dgm:pt>
    <dgm:pt modelId="{C1C4DC01-EC1C-416D-9621-2871B88DDB70}" type="pres">
      <dgm:prSet presAssocID="{C95EB156-DD99-4321-937B-3168965CF030}" presName="rootText" presStyleLbl="node4" presStyleIdx="1" presStyleCnt="2" custLinFactNeighborX="47191" custLinFactNeighborY="-2495">
        <dgm:presLayoutVars>
          <dgm:chPref val="3"/>
        </dgm:presLayoutVars>
      </dgm:prSet>
      <dgm:spPr/>
    </dgm:pt>
    <dgm:pt modelId="{753E183A-09B0-4D2B-AACF-724D7696B622}" type="pres">
      <dgm:prSet presAssocID="{C95EB156-DD99-4321-937B-3168965CF030}" presName="rootConnector" presStyleLbl="node4" presStyleIdx="1" presStyleCnt="2"/>
      <dgm:spPr/>
    </dgm:pt>
    <dgm:pt modelId="{CC0FE892-4195-420E-A5A5-D5F2D03B7F9F}" type="pres">
      <dgm:prSet presAssocID="{C95EB156-DD99-4321-937B-3168965CF030}" presName="hierChild4" presStyleCnt="0"/>
      <dgm:spPr/>
    </dgm:pt>
    <dgm:pt modelId="{2E059D39-4EEC-492A-99BE-6C3F31DC45C3}" type="pres">
      <dgm:prSet presAssocID="{C95EB156-DD99-4321-937B-3168965CF030}" presName="hierChild5" presStyleCnt="0"/>
      <dgm:spPr/>
    </dgm:pt>
    <dgm:pt modelId="{DB5971CC-551A-48D2-97AC-B666036C4E41}" type="pres">
      <dgm:prSet presAssocID="{272881EB-A185-4497-BAB0-C0378D924FAD}" presName="hierChild5" presStyleCnt="0"/>
      <dgm:spPr/>
    </dgm:pt>
    <dgm:pt modelId="{87E89AB4-1947-4378-893B-3F9F1FCCBC95}" type="pres">
      <dgm:prSet presAssocID="{CB495A35-0D69-41DE-BC99-4F581EF5AF43}" presName="hierChild5" presStyleCnt="0"/>
      <dgm:spPr/>
    </dgm:pt>
    <dgm:pt modelId="{85932E6F-2EF3-40EB-BFDA-A2AC871C3D74}" type="pres">
      <dgm:prSet presAssocID="{71C1C6D2-6AD1-49DE-B3FA-13EC0644B36C}" presName="hierChild3" presStyleCnt="0"/>
      <dgm:spPr/>
    </dgm:pt>
  </dgm:ptLst>
  <dgm:cxnLst>
    <dgm:cxn modelId="{CDC7EF01-9612-4111-954A-B06AE9A9C6B1}" type="presOf" srcId="{272881EB-A185-4497-BAB0-C0378D924FAD}" destId="{B6C4D439-14F6-4B79-92B8-A0E8A2DBA301}" srcOrd="1" destOrd="0" presId="urn:microsoft.com/office/officeart/2005/8/layout/orgChart1"/>
    <dgm:cxn modelId="{F35D2C13-BF21-4CB5-B6BB-5D6B4A55A599}" type="presOf" srcId="{C95EB156-DD99-4321-937B-3168965CF030}" destId="{753E183A-09B0-4D2B-AACF-724D7696B622}" srcOrd="1" destOrd="0" presId="urn:microsoft.com/office/officeart/2005/8/layout/orgChart1"/>
    <dgm:cxn modelId="{7CD54A2D-E854-4D23-B3B7-795E41812114}" type="presOf" srcId="{626FD931-35C3-4BE2-84D8-9D6E3193A77A}" destId="{E939454B-C14E-4E62-BEAD-6F19AB400027}" srcOrd="1" destOrd="0" presId="urn:microsoft.com/office/officeart/2005/8/layout/orgChart1"/>
    <dgm:cxn modelId="{441DD43B-BB91-4AF5-8342-FE4934DC054E}" type="presOf" srcId="{71C1C6D2-6AD1-49DE-B3FA-13EC0644B36C}" destId="{29EF193C-BF8C-424A-8C01-3CB5FD6D49B5}" srcOrd="1" destOrd="0" presId="urn:microsoft.com/office/officeart/2005/8/layout/orgChart1"/>
    <dgm:cxn modelId="{2DCDE161-099E-4C50-BFCA-9016DD7D57F7}" type="presOf" srcId="{272881EB-A185-4497-BAB0-C0378D924FAD}" destId="{1A22791A-AC54-4D58-8672-4000907105F4}" srcOrd="0" destOrd="0" presId="urn:microsoft.com/office/officeart/2005/8/layout/orgChart1"/>
    <dgm:cxn modelId="{DC53ED63-08AD-4268-96DF-93ED430059A2}" type="presOf" srcId="{DE2E1E66-C41C-4072-AEB3-6B3B2FA6A227}" destId="{3014F67F-7F1D-4D93-909F-B423F46B542B}" srcOrd="0" destOrd="0" presId="urn:microsoft.com/office/officeart/2005/8/layout/orgChart1"/>
    <dgm:cxn modelId="{B79F266A-6598-46D8-A348-91DF916130B0}" type="presOf" srcId="{7B71533B-F490-48F2-9BC9-1319D5FCA6F6}" destId="{EC598790-161B-454F-B9B8-6AC83C919597}" srcOrd="0" destOrd="0" presId="urn:microsoft.com/office/officeart/2005/8/layout/orgChart1"/>
    <dgm:cxn modelId="{B636216F-2B44-4B19-B164-3B5C01ABF115}" srcId="{626FD931-35C3-4BE2-84D8-9D6E3193A77A}" destId="{9D17DBC6-BCA5-4745-9DA7-FE2E35F9046F}" srcOrd="0" destOrd="0" parTransId="{5D8F6084-9E28-4344-ABF9-59A0A5F34808}" sibTransId="{0467FAAF-CB9E-44D1-A059-AAF470CB8222}"/>
    <dgm:cxn modelId="{971B6153-D44C-471B-B1D5-3F58F1D402FD}" type="presOf" srcId="{9D17DBC6-BCA5-4745-9DA7-FE2E35F9046F}" destId="{C244A14A-83B3-4A27-AB63-B77AC4E5824C}" srcOrd="1" destOrd="0" presId="urn:microsoft.com/office/officeart/2005/8/layout/orgChart1"/>
    <dgm:cxn modelId="{61C16579-21C0-4C8A-959B-E012F8355F12}" type="presOf" srcId="{C7EE3519-B26C-414D-822E-6B7A2071D9B4}" destId="{E0166359-A841-4E01-8188-9A2060E7330E}" srcOrd="0" destOrd="0" presId="urn:microsoft.com/office/officeart/2005/8/layout/orgChart1"/>
    <dgm:cxn modelId="{B0200984-F0CE-45E6-B764-9728CE4F1E33}" srcId="{71C1C6D2-6AD1-49DE-B3FA-13EC0644B36C}" destId="{CB495A35-0D69-41DE-BC99-4F581EF5AF43}" srcOrd="0" destOrd="0" parTransId="{0615868F-EC95-469C-B12C-421F4CE654D8}" sibTransId="{116500AC-364B-4831-AE49-66837F284938}"/>
    <dgm:cxn modelId="{D646E893-4ADE-475E-8D80-ABACFCAB93F4}" type="presOf" srcId="{5D8F6084-9E28-4344-ABF9-59A0A5F34808}" destId="{C2601E72-0035-4E60-A5D0-EF54E25A8FDF}" srcOrd="0" destOrd="0" presId="urn:microsoft.com/office/officeart/2005/8/layout/orgChart1"/>
    <dgm:cxn modelId="{3494BC98-0E93-497F-8790-7FB257BCA519}" type="presOf" srcId="{D19DB951-47B7-4D87-A724-D7BEFB75C3D3}" destId="{5C232922-681A-4492-BDBD-419062D6DF71}" srcOrd="0" destOrd="0" presId="urn:microsoft.com/office/officeart/2005/8/layout/orgChart1"/>
    <dgm:cxn modelId="{22B4D7A5-DB3A-4B96-B056-E7BE54878AB7}" type="presOf" srcId="{CB495A35-0D69-41DE-BC99-4F581EF5AF43}" destId="{06771488-236E-4150-9CCC-4E682959D8E8}" srcOrd="0" destOrd="0" presId="urn:microsoft.com/office/officeart/2005/8/layout/orgChart1"/>
    <dgm:cxn modelId="{8FC25FA7-47C2-49AB-9E40-755A407937FC}" srcId="{CB495A35-0D69-41DE-BC99-4F581EF5AF43}" destId="{626FD931-35C3-4BE2-84D8-9D6E3193A77A}" srcOrd="0" destOrd="0" parTransId="{DE2E1E66-C41C-4072-AEB3-6B3B2FA6A227}" sibTransId="{9B6DF89D-ED8F-44A4-95BB-9CCD13323AF2}"/>
    <dgm:cxn modelId="{8F9D0DAF-CCF3-46D7-B1E3-7B1D1D52C9F4}" type="presOf" srcId="{0615868F-EC95-469C-B12C-421F4CE654D8}" destId="{F80A447D-F216-4706-A6C0-269221182B0C}" srcOrd="0" destOrd="0" presId="urn:microsoft.com/office/officeart/2005/8/layout/orgChart1"/>
    <dgm:cxn modelId="{FF200ABE-C3D1-4B39-9CA6-6D3779F46864}" type="presOf" srcId="{71C1C6D2-6AD1-49DE-B3FA-13EC0644B36C}" destId="{C56639E1-BC99-4C90-8769-B311E80A6B8D}" srcOrd="0" destOrd="0" presId="urn:microsoft.com/office/officeart/2005/8/layout/orgChart1"/>
    <dgm:cxn modelId="{FB53E1C2-F898-4290-AE3E-C3AD352EAC5A}" type="presOf" srcId="{626FD931-35C3-4BE2-84D8-9D6E3193A77A}" destId="{5CC77145-10C0-49DF-A184-9D1FA0B84C28}" srcOrd="0" destOrd="0" presId="urn:microsoft.com/office/officeart/2005/8/layout/orgChart1"/>
    <dgm:cxn modelId="{87D608C7-31AB-4C1C-B665-77C6EBC11140}" type="presOf" srcId="{C95EB156-DD99-4321-937B-3168965CF030}" destId="{C1C4DC01-EC1C-416D-9621-2871B88DDB70}" srcOrd="0" destOrd="0" presId="urn:microsoft.com/office/officeart/2005/8/layout/orgChart1"/>
    <dgm:cxn modelId="{D00D1ACF-AC33-427B-AC27-3ABA4EAC1DFD}" type="presOf" srcId="{9D17DBC6-BCA5-4745-9DA7-FE2E35F9046F}" destId="{88DBFFA4-7E6F-49F5-84E3-D80A63F33BA4}" srcOrd="0" destOrd="0" presId="urn:microsoft.com/office/officeart/2005/8/layout/orgChart1"/>
    <dgm:cxn modelId="{516FBDD7-6721-4445-AEC5-F69047CC8876}" srcId="{272881EB-A185-4497-BAB0-C0378D924FAD}" destId="{C95EB156-DD99-4321-937B-3168965CF030}" srcOrd="0" destOrd="0" parTransId="{7B71533B-F490-48F2-9BC9-1319D5FCA6F6}" sibTransId="{96315666-4158-4EB2-9354-C2EB947672C0}"/>
    <dgm:cxn modelId="{1E6FCAF3-2980-4374-BEEF-3253B27CD087}" type="presOf" srcId="{CB495A35-0D69-41DE-BC99-4F581EF5AF43}" destId="{4EE37A74-6AC4-4007-B6DD-DA28D413AEDB}" srcOrd="1" destOrd="0" presId="urn:microsoft.com/office/officeart/2005/8/layout/orgChart1"/>
    <dgm:cxn modelId="{29DEA3F6-947B-4C34-B5BC-113DB5C68D80}" srcId="{CB495A35-0D69-41DE-BC99-4F581EF5AF43}" destId="{272881EB-A185-4497-BAB0-C0378D924FAD}" srcOrd="1" destOrd="0" parTransId="{C7EE3519-B26C-414D-822E-6B7A2071D9B4}" sibTransId="{02BE4D8E-045A-4628-9217-614C75E860E9}"/>
    <dgm:cxn modelId="{F315CCFF-0D2E-40FC-9C41-00D2DFAD5177}" srcId="{D19DB951-47B7-4D87-A724-D7BEFB75C3D3}" destId="{71C1C6D2-6AD1-49DE-B3FA-13EC0644B36C}" srcOrd="0" destOrd="0" parTransId="{10354C17-511E-4141-98E8-B58106B98C13}" sibTransId="{4EEDC445-6416-49B6-B68D-FD071EBBBBF6}"/>
    <dgm:cxn modelId="{40D42D29-5438-409F-95FA-2A2BC6983D9B}" type="presParOf" srcId="{5C232922-681A-4492-BDBD-419062D6DF71}" destId="{8C04BCEA-7BB2-479D-B98B-D7C5469C18F6}" srcOrd="0" destOrd="0" presId="urn:microsoft.com/office/officeart/2005/8/layout/orgChart1"/>
    <dgm:cxn modelId="{D11160F8-F435-4F06-8E26-1C6C0D90A5BD}" type="presParOf" srcId="{8C04BCEA-7BB2-479D-B98B-D7C5469C18F6}" destId="{7F66B6E1-0B97-4432-AF7E-017E586BB429}" srcOrd="0" destOrd="0" presId="urn:microsoft.com/office/officeart/2005/8/layout/orgChart1"/>
    <dgm:cxn modelId="{E800728A-9CC6-4DBF-8D32-F51F531996E9}" type="presParOf" srcId="{7F66B6E1-0B97-4432-AF7E-017E586BB429}" destId="{C56639E1-BC99-4C90-8769-B311E80A6B8D}" srcOrd="0" destOrd="0" presId="urn:microsoft.com/office/officeart/2005/8/layout/orgChart1"/>
    <dgm:cxn modelId="{AB5BDD4E-6036-4B93-A967-7D28BC0902D3}" type="presParOf" srcId="{7F66B6E1-0B97-4432-AF7E-017E586BB429}" destId="{29EF193C-BF8C-424A-8C01-3CB5FD6D49B5}" srcOrd="1" destOrd="0" presId="urn:microsoft.com/office/officeart/2005/8/layout/orgChart1"/>
    <dgm:cxn modelId="{1835183A-D382-40C3-9171-8E4FA9DB5DD7}" type="presParOf" srcId="{8C04BCEA-7BB2-479D-B98B-D7C5469C18F6}" destId="{07E6AC9A-C28E-4BFD-BD0E-989FD5B839F3}" srcOrd="1" destOrd="0" presId="urn:microsoft.com/office/officeart/2005/8/layout/orgChart1"/>
    <dgm:cxn modelId="{B0D0132D-DF1A-4F15-A664-DF6E98319943}" type="presParOf" srcId="{07E6AC9A-C28E-4BFD-BD0E-989FD5B839F3}" destId="{F80A447D-F216-4706-A6C0-269221182B0C}" srcOrd="0" destOrd="0" presId="urn:microsoft.com/office/officeart/2005/8/layout/orgChart1"/>
    <dgm:cxn modelId="{7690A7E8-2E8D-4104-8A84-EA8B137024D5}" type="presParOf" srcId="{07E6AC9A-C28E-4BFD-BD0E-989FD5B839F3}" destId="{6FC99514-CEB4-416D-918C-7DFF9302A6B0}" srcOrd="1" destOrd="0" presId="urn:microsoft.com/office/officeart/2005/8/layout/orgChart1"/>
    <dgm:cxn modelId="{67DF80B3-F609-4044-9CD5-2CF87F9CCFFF}" type="presParOf" srcId="{6FC99514-CEB4-416D-918C-7DFF9302A6B0}" destId="{5D127FBD-8B20-47E5-9CB6-A3537B435E9D}" srcOrd="0" destOrd="0" presId="urn:microsoft.com/office/officeart/2005/8/layout/orgChart1"/>
    <dgm:cxn modelId="{F420AFE4-B792-42BF-BF1D-D27F3979E94B}" type="presParOf" srcId="{5D127FBD-8B20-47E5-9CB6-A3537B435E9D}" destId="{06771488-236E-4150-9CCC-4E682959D8E8}" srcOrd="0" destOrd="0" presId="urn:microsoft.com/office/officeart/2005/8/layout/orgChart1"/>
    <dgm:cxn modelId="{D3BE0A6D-A768-4826-9C03-06AC5B1CDCF8}" type="presParOf" srcId="{5D127FBD-8B20-47E5-9CB6-A3537B435E9D}" destId="{4EE37A74-6AC4-4007-B6DD-DA28D413AEDB}" srcOrd="1" destOrd="0" presId="urn:microsoft.com/office/officeart/2005/8/layout/orgChart1"/>
    <dgm:cxn modelId="{58090986-BA54-4F4C-B4C3-0FC428E8B8FE}" type="presParOf" srcId="{6FC99514-CEB4-416D-918C-7DFF9302A6B0}" destId="{3D09BE3C-5A8F-4030-8452-512B23A1DFA8}" srcOrd="1" destOrd="0" presId="urn:microsoft.com/office/officeart/2005/8/layout/orgChart1"/>
    <dgm:cxn modelId="{32650713-331D-4929-898E-77A7C7EDFD15}" type="presParOf" srcId="{3D09BE3C-5A8F-4030-8452-512B23A1DFA8}" destId="{3014F67F-7F1D-4D93-909F-B423F46B542B}" srcOrd="0" destOrd="0" presId="urn:microsoft.com/office/officeart/2005/8/layout/orgChart1"/>
    <dgm:cxn modelId="{ACBCC5E4-6C0A-4BD6-8376-0220DA10A935}" type="presParOf" srcId="{3D09BE3C-5A8F-4030-8452-512B23A1DFA8}" destId="{582C6F5B-0049-4915-A18B-CD6E06E1219F}" srcOrd="1" destOrd="0" presId="urn:microsoft.com/office/officeart/2005/8/layout/orgChart1"/>
    <dgm:cxn modelId="{354B9138-F0F3-4BF6-91C8-491A49295CAF}" type="presParOf" srcId="{582C6F5B-0049-4915-A18B-CD6E06E1219F}" destId="{0614154E-0301-417B-AB8F-832965E24446}" srcOrd="0" destOrd="0" presId="urn:microsoft.com/office/officeart/2005/8/layout/orgChart1"/>
    <dgm:cxn modelId="{EA74C4D8-63F0-47D1-A4F1-687B0C97CE82}" type="presParOf" srcId="{0614154E-0301-417B-AB8F-832965E24446}" destId="{5CC77145-10C0-49DF-A184-9D1FA0B84C28}" srcOrd="0" destOrd="0" presId="urn:microsoft.com/office/officeart/2005/8/layout/orgChart1"/>
    <dgm:cxn modelId="{7CE5AD76-2B26-41F5-B425-A45625A6A0D0}" type="presParOf" srcId="{0614154E-0301-417B-AB8F-832965E24446}" destId="{E939454B-C14E-4E62-BEAD-6F19AB400027}" srcOrd="1" destOrd="0" presId="urn:microsoft.com/office/officeart/2005/8/layout/orgChart1"/>
    <dgm:cxn modelId="{7C4F0FA2-8234-436A-AF1A-BBD73CB4E87F}" type="presParOf" srcId="{582C6F5B-0049-4915-A18B-CD6E06E1219F}" destId="{D981EC08-782F-4102-ACF4-EB6E7DC5A047}" srcOrd="1" destOrd="0" presId="urn:microsoft.com/office/officeart/2005/8/layout/orgChart1"/>
    <dgm:cxn modelId="{864D4219-4C10-46AE-A18B-70BA56440947}" type="presParOf" srcId="{D981EC08-782F-4102-ACF4-EB6E7DC5A047}" destId="{C2601E72-0035-4E60-A5D0-EF54E25A8FDF}" srcOrd="0" destOrd="0" presId="urn:microsoft.com/office/officeart/2005/8/layout/orgChart1"/>
    <dgm:cxn modelId="{6C20732D-54C1-43BC-832B-F2C76293412C}" type="presParOf" srcId="{D981EC08-782F-4102-ACF4-EB6E7DC5A047}" destId="{0DA53638-80BA-4901-8F61-F342367A9D22}" srcOrd="1" destOrd="0" presId="urn:microsoft.com/office/officeart/2005/8/layout/orgChart1"/>
    <dgm:cxn modelId="{FEDC9B6F-A1AC-4880-B1EC-DE685C2E7BB1}" type="presParOf" srcId="{0DA53638-80BA-4901-8F61-F342367A9D22}" destId="{ADD9B30F-3420-40FD-87F7-AD933CA6CF7E}" srcOrd="0" destOrd="0" presId="urn:microsoft.com/office/officeart/2005/8/layout/orgChart1"/>
    <dgm:cxn modelId="{12B92CF6-8A31-444D-B665-4600FCAE05E4}" type="presParOf" srcId="{ADD9B30F-3420-40FD-87F7-AD933CA6CF7E}" destId="{88DBFFA4-7E6F-49F5-84E3-D80A63F33BA4}" srcOrd="0" destOrd="0" presId="urn:microsoft.com/office/officeart/2005/8/layout/orgChart1"/>
    <dgm:cxn modelId="{23CCBDA5-1529-4C42-977B-FA642A9AE30F}" type="presParOf" srcId="{ADD9B30F-3420-40FD-87F7-AD933CA6CF7E}" destId="{C244A14A-83B3-4A27-AB63-B77AC4E5824C}" srcOrd="1" destOrd="0" presId="urn:microsoft.com/office/officeart/2005/8/layout/orgChart1"/>
    <dgm:cxn modelId="{12277190-08F1-4F42-A074-FF646435F30B}" type="presParOf" srcId="{0DA53638-80BA-4901-8F61-F342367A9D22}" destId="{6D6AAB7C-0DD0-4636-AAF9-371A0ABD48FF}" srcOrd="1" destOrd="0" presId="urn:microsoft.com/office/officeart/2005/8/layout/orgChart1"/>
    <dgm:cxn modelId="{26FC375D-EC53-4D10-B39B-8060D3E7E15F}" type="presParOf" srcId="{0DA53638-80BA-4901-8F61-F342367A9D22}" destId="{0306E173-E8E5-4431-A160-8489DCACCE9D}" srcOrd="2" destOrd="0" presId="urn:microsoft.com/office/officeart/2005/8/layout/orgChart1"/>
    <dgm:cxn modelId="{0B4610F7-A694-41CB-AAA4-903041B6704B}" type="presParOf" srcId="{582C6F5B-0049-4915-A18B-CD6E06E1219F}" destId="{DF6E7B90-818B-4496-8FDD-307DFB44AAD6}" srcOrd="2" destOrd="0" presId="urn:microsoft.com/office/officeart/2005/8/layout/orgChart1"/>
    <dgm:cxn modelId="{4F1B9C65-F76A-471F-B1FB-1218872ADB3B}" type="presParOf" srcId="{3D09BE3C-5A8F-4030-8452-512B23A1DFA8}" destId="{E0166359-A841-4E01-8188-9A2060E7330E}" srcOrd="2" destOrd="0" presId="urn:microsoft.com/office/officeart/2005/8/layout/orgChart1"/>
    <dgm:cxn modelId="{5F2BEA04-C5FF-4CCF-A033-2E92CF156E67}" type="presParOf" srcId="{3D09BE3C-5A8F-4030-8452-512B23A1DFA8}" destId="{A9642902-5E30-4920-9A65-015DE23681D2}" srcOrd="3" destOrd="0" presId="urn:microsoft.com/office/officeart/2005/8/layout/orgChart1"/>
    <dgm:cxn modelId="{D476F1CF-15C4-4F17-8639-423E37E59809}" type="presParOf" srcId="{A9642902-5E30-4920-9A65-015DE23681D2}" destId="{45A8D143-E830-47F3-84B0-D9B2208885E7}" srcOrd="0" destOrd="0" presId="urn:microsoft.com/office/officeart/2005/8/layout/orgChart1"/>
    <dgm:cxn modelId="{048D550E-C416-4660-8AB7-DFEC4B4D133D}" type="presParOf" srcId="{45A8D143-E830-47F3-84B0-D9B2208885E7}" destId="{1A22791A-AC54-4D58-8672-4000907105F4}" srcOrd="0" destOrd="0" presId="urn:microsoft.com/office/officeart/2005/8/layout/orgChart1"/>
    <dgm:cxn modelId="{29E2D591-F076-45E0-A671-4EC2316CC715}" type="presParOf" srcId="{45A8D143-E830-47F3-84B0-D9B2208885E7}" destId="{B6C4D439-14F6-4B79-92B8-A0E8A2DBA301}" srcOrd="1" destOrd="0" presId="urn:microsoft.com/office/officeart/2005/8/layout/orgChart1"/>
    <dgm:cxn modelId="{65E36D2D-97F2-41BD-B5D3-FFBB9787D919}" type="presParOf" srcId="{A9642902-5E30-4920-9A65-015DE23681D2}" destId="{120BD424-5C27-489B-AB37-2F03855E8AD3}" srcOrd="1" destOrd="0" presId="urn:microsoft.com/office/officeart/2005/8/layout/orgChart1"/>
    <dgm:cxn modelId="{D322FDB1-F690-44B8-90A2-6602C2077BEA}" type="presParOf" srcId="{120BD424-5C27-489B-AB37-2F03855E8AD3}" destId="{EC598790-161B-454F-B9B8-6AC83C919597}" srcOrd="0" destOrd="0" presId="urn:microsoft.com/office/officeart/2005/8/layout/orgChart1"/>
    <dgm:cxn modelId="{210AAA53-E5D8-4FF0-A0A9-9CC49082F120}" type="presParOf" srcId="{120BD424-5C27-489B-AB37-2F03855E8AD3}" destId="{34F84536-2F99-4C9E-B2D5-FA31B40A25F2}" srcOrd="1" destOrd="0" presId="urn:microsoft.com/office/officeart/2005/8/layout/orgChart1"/>
    <dgm:cxn modelId="{612EF0A7-4E90-4B5B-AB21-DAD1C4F4AEB1}" type="presParOf" srcId="{34F84536-2F99-4C9E-B2D5-FA31B40A25F2}" destId="{15F1022D-13E0-4A2E-8DE1-380E1F83F84C}" srcOrd="0" destOrd="0" presId="urn:microsoft.com/office/officeart/2005/8/layout/orgChart1"/>
    <dgm:cxn modelId="{12F49560-C3E8-42D7-8D64-13E1C3527B75}" type="presParOf" srcId="{15F1022D-13E0-4A2E-8DE1-380E1F83F84C}" destId="{C1C4DC01-EC1C-416D-9621-2871B88DDB70}" srcOrd="0" destOrd="0" presId="urn:microsoft.com/office/officeart/2005/8/layout/orgChart1"/>
    <dgm:cxn modelId="{CEB06844-F82A-4F8A-8381-28CBE52DC9FB}" type="presParOf" srcId="{15F1022D-13E0-4A2E-8DE1-380E1F83F84C}" destId="{753E183A-09B0-4D2B-AACF-724D7696B622}" srcOrd="1" destOrd="0" presId="urn:microsoft.com/office/officeart/2005/8/layout/orgChart1"/>
    <dgm:cxn modelId="{F9EDF087-6C5C-4FDA-9B91-DD55360D2811}" type="presParOf" srcId="{34F84536-2F99-4C9E-B2D5-FA31B40A25F2}" destId="{CC0FE892-4195-420E-A5A5-D5F2D03B7F9F}" srcOrd="1" destOrd="0" presId="urn:microsoft.com/office/officeart/2005/8/layout/orgChart1"/>
    <dgm:cxn modelId="{F0EFC67F-34F6-49BC-8F0F-9A7A3737013C}" type="presParOf" srcId="{34F84536-2F99-4C9E-B2D5-FA31B40A25F2}" destId="{2E059D39-4EEC-492A-99BE-6C3F31DC45C3}" srcOrd="2" destOrd="0" presId="urn:microsoft.com/office/officeart/2005/8/layout/orgChart1"/>
    <dgm:cxn modelId="{E445C24A-6A36-4C38-9953-4C173A744096}" type="presParOf" srcId="{A9642902-5E30-4920-9A65-015DE23681D2}" destId="{DB5971CC-551A-48D2-97AC-B666036C4E41}" srcOrd="2" destOrd="0" presId="urn:microsoft.com/office/officeart/2005/8/layout/orgChart1"/>
    <dgm:cxn modelId="{1104497A-28FA-4A95-81D6-D8720061E3BD}" type="presParOf" srcId="{6FC99514-CEB4-416D-918C-7DFF9302A6B0}" destId="{87E89AB4-1947-4378-893B-3F9F1FCCBC95}" srcOrd="2" destOrd="0" presId="urn:microsoft.com/office/officeart/2005/8/layout/orgChart1"/>
    <dgm:cxn modelId="{BD680DD1-8211-4581-9EB3-886A6F7DA26A}" type="presParOf" srcId="{8C04BCEA-7BB2-479D-B98B-D7C5469C18F6}" destId="{85932E6F-2EF3-40EB-BFDA-A2AC871C3D74}" srcOrd="2" destOrd="0" presId="urn:microsoft.com/office/officeart/2005/8/layout/orgChart1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598790-161B-454F-B9B8-6AC83C919597}">
      <dsp:nvSpPr>
        <dsp:cNvPr id="0" name=""/>
        <dsp:cNvSpPr/>
      </dsp:nvSpPr>
      <dsp:spPr>
        <a:xfrm>
          <a:off x="3857072" y="3902714"/>
          <a:ext cx="201381" cy="867482"/>
        </a:xfrm>
        <a:custGeom>
          <a:avLst/>
          <a:gdLst/>
          <a:ahLst/>
          <a:cxnLst/>
          <a:rect l="0" t="0" r="0" b="0"/>
          <a:pathLst>
            <a:path>
              <a:moveTo>
                <a:pt x="201381" y="0"/>
              </a:moveTo>
              <a:lnTo>
                <a:pt x="0" y="867482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166359-A841-4E01-8188-9A2060E7330E}">
      <dsp:nvSpPr>
        <dsp:cNvPr id="0" name=""/>
        <dsp:cNvSpPr/>
      </dsp:nvSpPr>
      <dsp:spPr>
        <a:xfrm>
          <a:off x="2683718" y="2439150"/>
          <a:ext cx="2180263" cy="4566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202"/>
              </a:lnTo>
              <a:lnTo>
                <a:pt x="2180263" y="245202"/>
              </a:lnTo>
              <a:lnTo>
                <a:pt x="2180263" y="456653"/>
              </a:lnTo>
            </a:path>
          </a:pathLst>
        </a:custGeom>
        <a:noFill/>
        <a:ln w="28575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601E72-0035-4E60-A5D0-EF54E25A8FDF}">
      <dsp:nvSpPr>
        <dsp:cNvPr id="0" name=""/>
        <dsp:cNvSpPr/>
      </dsp:nvSpPr>
      <dsp:spPr>
        <a:xfrm>
          <a:off x="0" y="3885556"/>
          <a:ext cx="201381" cy="912192"/>
        </a:xfrm>
        <a:custGeom>
          <a:avLst/>
          <a:gdLst/>
          <a:ahLst/>
          <a:cxnLst/>
          <a:rect l="0" t="0" r="0" b="0"/>
          <a:pathLst>
            <a:path>
              <a:moveTo>
                <a:pt x="201381" y="0"/>
              </a:moveTo>
              <a:lnTo>
                <a:pt x="0" y="912192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14F67F-7F1D-4D93-909F-B423F46B542B}">
      <dsp:nvSpPr>
        <dsp:cNvPr id="0" name=""/>
        <dsp:cNvSpPr/>
      </dsp:nvSpPr>
      <dsp:spPr>
        <a:xfrm>
          <a:off x="1006909" y="2439150"/>
          <a:ext cx="1676809" cy="439495"/>
        </a:xfrm>
        <a:custGeom>
          <a:avLst/>
          <a:gdLst/>
          <a:ahLst/>
          <a:cxnLst/>
          <a:rect l="0" t="0" r="0" b="0"/>
          <a:pathLst>
            <a:path>
              <a:moveTo>
                <a:pt x="1676809" y="0"/>
              </a:moveTo>
              <a:lnTo>
                <a:pt x="1676809" y="228044"/>
              </a:lnTo>
              <a:lnTo>
                <a:pt x="0" y="228044"/>
              </a:lnTo>
              <a:lnTo>
                <a:pt x="0" y="439495"/>
              </a:lnTo>
            </a:path>
          </a:pathLst>
        </a:custGeom>
        <a:noFill/>
        <a:ln w="28575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0A447D-F216-4706-A6C0-269221182B0C}">
      <dsp:nvSpPr>
        <dsp:cNvPr id="0" name=""/>
        <dsp:cNvSpPr/>
      </dsp:nvSpPr>
      <dsp:spPr>
        <a:xfrm>
          <a:off x="2637998" y="1009339"/>
          <a:ext cx="91440" cy="4229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2902"/>
              </a:lnTo>
            </a:path>
          </a:pathLst>
        </a:custGeom>
        <a:noFill/>
        <a:ln w="28575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C56639E1-BC99-4C90-8769-B311E80A6B8D}">
      <dsp:nvSpPr>
        <dsp:cNvPr id="0" name=""/>
        <dsp:cNvSpPr/>
      </dsp:nvSpPr>
      <dsp:spPr>
        <a:xfrm>
          <a:off x="1676809" y="2429"/>
          <a:ext cx="2013819" cy="1006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VEŘEJNÉ ZDRAVOTNÍ POJIŠTĚNÍ </a:t>
          </a:r>
        </a:p>
      </dsp:txBody>
      <dsp:txXfrm>
        <a:off x="1676809" y="2429"/>
        <a:ext cx="2013819" cy="1006909"/>
      </dsp:txXfrm>
    </dsp:sp>
    <dsp:sp modelId="{06771488-236E-4150-9CCC-4E682959D8E8}">
      <dsp:nvSpPr>
        <dsp:cNvPr id="0" name=""/>
        <dsp:cNvSpPr/>
      </dsp:nvSpPr>
      <dsp:spPr>
        <a:xfrm>
          <a:off x="817522" y="1432241"/>
          <a:ext cx="3732392" cy="10069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Základní sazba pro vymezení základu pojistného  13,5%</a:t>
          </a:r>
        </a:p>
      </dsp:txBody>
      <dsp:txXfrm>
        <a:off x="817522" y="1432241"/>
        <a:ext cx="3732392" cy="1006909"/>
      </dsp:txXfrm>
    </dsp:sp>
    <dsp:sp modelId="{5CC77145-10C0-49DF-A184-9D1FA0B84C28}">
      <dsp:nvSpPr>
        <dsp:cNvPr id="0" name=""/>
        <dsp:cNvSpPr/>
      </dsp:nvSpPr>
      <dsp:spPr>
        <a:xfrm>
          <a:off x="0" y="2878646"/>
          <a:ext cx="2013819" cy="10069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zaměstnanec</a:t>
          </a:r>
        </a:p>
      </dsp:txBody>
      <dsp:txXfrm>
        <a:off x="0" y="2878646"/>
        <a:ext cx="2013819" cy="1006909"/>
      </dsp:txXfrm>
    </dsp:sp>
    <dsp:sp modelId="{88DBFFA4-7E6F-49F5-84E3-D80A63F33BA4}">
      <dsp:nvSpPr>
        <dsp:cNvPr id="0" name=""/>
        <dsp:cNvSpPr/>
      </dsp:nvSpPr>
      <dsp:spPr>
        <a:xfrm>
          <a:off x="0" y="4294294"/>
          <a:ext cx="2013819" cy="100690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1/3 = 4,5%</a:t>
          </a:r>
        </a:p>
      </dsp:txBody>
      <dsp:txXfrm>
        <a:off x="0" y="4294294"/>
        <a:ext cx="2013819" cy="1006909"/>
      </dsp:txXfrm>
    </dsp:sp>
    <dsp:sp modelId="{1A22791A-AC54-4D58-8672-4000907105F4}">
      <dsp:nvSpPr>
        <dsp:cNvPr id="0" name=""/>
        <dsp:cNvSpPr/>
      </dsp:nvSpPr>
      <dsp:spPr>
        <a:xfrm>
          <a:off x="3857072" y="2895804"/>
          <a:ext cx="2013819" cy="10069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zaměstnavatel</a:t>
          </a:r>
        </a:p>
      </dsp:txBody>
      <dsp:txXfrm>
        <a:off x="3857072" y="2895804"/>
        <a:ext cx="2013819" cy="1006909"/>
      </dsp:txXfrm>
    </dsp:sp>
    <dsp:sp modelId="{C1C4DC01-EC1C-416D-9621-2871B88DDB70}">
      <dsp:nvSpPr>
        <dsp:cNvPr id="0" name=""/>
        <dsp:cNvSpPr/>
      </dsp:nvSpPr>
      <dsp:spPr>
        <a:xfrm>
          <a:off x="3857072" y="4266742"/>
          <a:ext cx="2013819" cy="100690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2/3 = 9%</a:t>
          </a:r>
        </a:p>
      </dsp:txBody>
      <dsp:txXfrm>
        <a:off x="3857072" y="4266742"/>
        <a:ext cx="2013819" cy="1006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FABB4-88D3-4672-9036-982D6ED7908A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D0448-BFC3-47DD-9C4C-256249D718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399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C6771-B6BC-453B-8B2A-C4F19BDD1155}" type="datetime1">
              <a:rPr lang="cs-CZ" smtClean="0"/>
              <a:t>25.02.2020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A21E-129C-4A2D-AD80-3AC50F848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7678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D569A-09A4-4338-BA49-B06864241EF6}" type="datetime1">
              <a:rPr lang="cs-CZ" smtClean="0"/>
              <a:t>25.02.2020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A21E-129C-4A2D-AD80-3AC50F848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5096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8BD7-16B7-4A9C-BB03-A3C267A6F81C}" type="datetime1">
              <a:rPr lang="cs-CZ" smtClean="0"/>
              <a:t>25.02.2020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A21E-129C-4A2D-AD80-3AC50F848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8010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A1D06-6D8B-42C6-BEED-CC042A53B34D}" type="datetime1">
              <a:rPr lang="cs-CZ" smtClean="0"/>
              <a:t>25.02.2020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A21E-129C-4A2D-AD80-3AC50F848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645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3A48F-06D2-4E3E-BF81-A75FC19779DD}" type="datetime1">
              <a:rPr lang="cs-CZ" smtClean="0"/>
              <a:t>25.02.2020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A21E-129C-4A2D-AD80-3AC50F848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499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9F61-6998-4325-80D6-7663E162751F}" type="datetime1">
              <a:rPr lang="cs-CZ" smtClean="0"/>
              <a:t>25.02.2020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A21E-129C-4A2D-AD80-3AC50F848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01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D2FA0-3840-4290-9EA8-745C48498476}" type="datetime1">
              <a:rPr lang="cs-CZ" smtClean="0"/>
              <a:t>25.02.2020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A21E-129C-4A2D-AD80-3AC50F848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211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4164A-DBC7-434C-A5D4-7E8D89BB027D}" type="datetime1">
              <a:rPr lang="cs-CZ" smtClean="0"/>
              <a:t>25.02.2020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A21E-129C-4A2D-AD80-3AC50F848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166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F6E99-6EE5-43AA-B7FD-FC8AAD333569}" type="datetime1">
              <a:rPr lang="cs-CZ" smtClean="0"/>
              <a:t>25.02.2020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A21E-129C-4A2D-AD80-3AC50F848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1006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20416-40E2-41CC-BE52-52BC0831F6E3}" type="datetime1">
              <a:rPr lang="cs-CZ" smtClean="0"/>
              <a:t>25.02.2020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A21E-129C-4A2D-AD80-3AC50F848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5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FFD30-C74A-478B-B9A5-F1D80A342AF4}" type="datetime1">
              <a:rPr lang="cs-CZ" smtClean="0"/>
              <a:t>25.02.2020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A21E-129C-4A2D-AD80-3AC50F848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1390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8AC17-D1D1-40F4-B4DB-5B5C2611D4F7}" type="datetime1">
              <a:rPr lang="cs-CZ" smtClean="0"/>
              <a:t>25.02.2020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0A21E-129C-4A2D-AD80-3AC50F848B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60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8l1xL9bmlb8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we2OlPU8TlM&amp;t=345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7MIWfMpZVyI&amp;t=42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akonievsetin.cz/" TargetMode="External"/><Relationship Id="rId2" Type="http://schemas.openxmlformats.org/officeDocument/2006/relationships/hyperlink" Target="https://rajhrad.charita.cz/jak-pomaham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gel.cz/index.html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dicachirurgica.cz/jednodenni-pece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e4scVQ9fNo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U7smpBWHs5k" TargetMode="Externa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lecebnelazne.cz/vse-o-laznich/jak-do-lazni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tdDQVJh1PL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zyDWUJQsq6E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Zdravotní systémy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25. 2. 2020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58E8CB-100C-4655-9637-A92409DB2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2B8FD-92D5-4AE9-AEF6-702858CCDDB9}" type="datetime1">
              <a:rPr lang="cs-CZ" smtClean="0"/>
              <a:t>25.02.2020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1529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76C4A-5353-4CB4-9026-C0EC7ED2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https://www.youtube.com/watch?v=8l1xL9bmlb8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19AB54E-4DCF-4CE8-9639-02C8420B8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05" t="17053" r="34345" b="26696"/>
          <a:stretch/>
        </p:blipFill>
        <p:spPr>
          <a:xfrm>
            <a:off x="1385454" y="1264372"/>
            <a:ext cx="8977745" cy="4998114"/>
          </a:xfrm>
          <a:prstGeom prst="rect">
            <a:avLst/>
          </a:prstGeom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8BA6DD8-366E-45BD-8A29-F2F842121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32482-8BC8-443C-8683-1E9CABF7ADC4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944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713177"/>
          </a:xfrm>
        </p:spPr>
        <p:txBody>
          <a:bodyPr/>
          <a:lstStyle/>
          <a:p>
            <a:r>
              <a:rPr lang="cs-CZ" b="1" dirty="0"/>
              <a:t>Tržní zdravotnictví USA - liberální model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956122" y="967776"/>
            <a:ext cx="4141466" cy="823912"/>
          </a:xfrm>
        </p:spPr>
        <p:txBody>
          <a:bodyPr/>
          <a:lstStyle/>
          <a:p>
            <a:r>
              <a:rPr lang="cs-CZ" dirty="0">
                <a:solidFill>
                  <a:srgbClr val="00B050"/>
                </a:solidFill>
              </a:rPr>
              <a:t>+ výhody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39800" y="1829608"/>
            <a:ext cx="5157787" cy="3684588"/>
          </a:xfrm>
        </p:spPr>
        <p:txBody>
          <a:bodyPr>
            <a:normAutofit/>
          </a:bodyPr>
          <a:lstStyle/>
          <a:p>
            <a:r>
              <a:rPr lang="cs-CZ" sz="2400" dirty="0"/>
              <a:t>Velký výběr kvalitních služeb</a:t>
            </a:r>
          </a:p>
          <a:p>
            <a:r>
              <a:rPr lang="cs-CZ" sz="2400" dirty="0"/>
              <a:t>Podpora medicínských technologií a postupů</a:t>
            </a:r>
          </a:p>
          <a:p>
            <a:r>
              <a:rPr lang="cs-CZ" sz="2400" dirty="0"/>
              <a:t>Podpora soutěživosti mezi poskytovateli zdravotní péče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7361498" y="967776"/>
            <a:ext cx="3993889" cy="823912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- nevýhody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1791688"/>
            <a:ext cx="5183188" cy="3684588"/>
          </a:xfrm>
        </p:spPr>
        <p:txBody>
          <a:bodyPr>
            <a:normAutofit/>
          </a:bodyPr>
          <a:lstStyle/>
          <a:p>
            <a:r>
              <a:rPr lang="cs-CZ" sz="2400" dirty="0"/>
              <a:t>Nízká dostupnost kvalitní péče pro nebohaté</a:t>
            </a:r>
          </a:p>
          <a:p>
            <a:r>
              <a:rPr lang="cs-CZ" sz="2400" dirty="0"/>
              <a:t>Vysoký podíl nákladů na administrativu</a:t>
            </a:r>
          </a:p>
          <a:p>
            <a:r>
              <a:rPr lang="cs-CZ" sz="2400" dirty="0"/>
              <a:t>Nedostatečná preventivní péče</a:t>
            </a:r>
          </a:p>
          <a:p>
            <a:r>
              <a:rPr lang="cs-CZ" sz="2400" dirty="0"/>
              <a:t>Nedostatečná návaznost péče</a:t>
            </a:r>
          </a:p>
          <a:p>
            <a:r>
              <a:rPr lang="cs-CZ" sz="2400" dirty="0"/>
              <a:t>Péče je velmi nákladná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5373537-2020-477D-89CE-223C8EC6C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4F567-094D-4590-A011-05CAA7477B28}" type="datetime1">
              <a:rPr lang="cs-CZ" smtClean="0"/>
              <a:t>25.02.2020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911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867845" cy="69592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Tržní zdravotnictví USA  - liberální model </a:t>
            </a:r>
            <a:br>
              <a:rPr lang="cs-CZ" b="1" dirty="0"/>
            </a:br>
            <a:r>
              <a:rPr lang="cs-CZ" b="1" dirty="0">
                <a:solidFill>
                  <a:srgbClr val="FF0000"/>
                </a:solidFill>
              </a:rPr>
              <a:t>financování</a:t>
            </a:r>
            <a:r>
              <a:rPr lang="cs-CZ" b="1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57864"/>
            <a:ext cx="10515600" cy="5400135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/>
              <a:t>Náklady na zdravotnictví jsou hrazeny z komerčního (soukromého) zdravotního pojištění. Veřejné (povinné) zdravotní pojištění neexistuje.</a:t>
            </a:r>
          </a:p>
          <a:p>
            <a:r>
              <a:rPr lang="cs-CZ" sz="2400" dirty="0"/>
              <a:t>Zdravotní pojištění v USA je dobrovolné a nenárokové. Pojišťovna nemá povinnost žadatele pojistit resp. pojistit v plném rozsahu, v případě již existujících zdravotních problémů žadatele. </a:t>
            </a:r>
          </a:p>
          <a:p>
            <a:r>
              <a:rPr lang="cs-CZ" sz="2400" dirty="0"/>
              <a:t>Existuje ve dvou formách, a to jako zaměstnanecké nebo individuální zdravotní pojištění.</a:t>
            </a:r>
          </a:p>
          <a:p>
            <a:r>
              <a:rPr lang="cs-CZ" sz="2400" b="1" dirty="0"/>
              <a:t>Zaměstnanecké zdravotní pojištění</a:t>
            </a:r>
          </a:p>
          <a:p>
            <a:pPr lvl="1"/>
            <a:r>
              <a:rPr lang="cs-CZ" sz="2000" dirty="0"/>
              <a:t>se týká 2/3 všech pojištěných;</a:t>
            </a:r>
          </a:p>
          <a:p>
            <a:pPr lvl="1"/>
            <a:r>
              <a:rPr lang="cs-CZ" sz="2000" dirty="0"/>
              <a:t>je hrazeno zaměstnavateli, v rámci svých sociálních programů dobrovolně hradí zdravotní pojištění svým zaměstnancům;</a:t>
            </a:r>
          </a:p>
          <a:p>
            <a:pPr lvl="1"/>
            <a:r>
              <a:rPr lang="cs-CZ" sz="2000" dirty="0"/>
              <a:t>rozsah je různý.</a:t>
            </a:r>
          </a:p>
          <a:p>
            <a:r>
              <a:rPr lang="cs-CZ" sz="2400" b="1" dirty="0"/>
              <a:t>Individuální zdravotní pojištění</a:t>
            </a:r>
          </a:p>
          <a:p>
            <a:pPr lvl="1"/>
            <a:r>
              <a:rPr lang="cs-CZ" sz="2000" dirty="0"/>
              <a:t>se týká asi 5 % populace;</a:t>
            </a:r>
          </a:p>
          <a:p>
            <a:pPr lvl="1"/>
            <a:r>
              <a:rPr lang="cs-CZ" sz="2000" dirty="0"/>
              <a:t>je přizpůsobeno míře individuálního rizika;</a:t>
            </a:r>
          </a:p>
          <a:p>
            <a:pPr lvl="1"/>
            <a:r>
              <a:rPr lang="cs-CZ" sz="2000" dirty="0"/>
              <a:t>má různý rozsah, často kryje pouze hospitalizaci.</a:t>
            </a:r>
          </a:p>
          <a:p>
            <a:pPr lvl="1"/>
            <a:r>
              <a:rPr lang="cs-CZ" sz="2000" dirty="0"/>
              <a:t>v plném rozsahu je velmi nákladné, mnoho lidí má sjednáno pouze částečné pojištění, pojistné podmínky jsou komplikované, často klientům ne zcela jasné.</a:t>
            </a:r>
            <a:endParaRPr lang="cs-CZ" sz="17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53D187-4130-46E0-AE1F-543C94716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80D80-0BD0-4824-986C-B36B6FA99D3F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4571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C49CD08-2FFD-4717-BB47-A160BA6AA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5" y="2092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https://www.youtube.com/watch?v=we2OlPU8TlM&amp;t=345s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FB7FD0-E474-48B7-A151-4F95A6B7C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" t="17643" r="34512" b="26061"/>
          <a:stretch/>
        </p:blipFill>
        <p:spPr>
          <a:xfrm>
            <a:off x="976745" y="1207180"/>
            <a:ext cx="9525000" cy="5285695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7DC37B3-44E7-4138-81B4-276E37E13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F8235-BEF3-4CD0-A484-5FAFA8D8F73A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3956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218476"/>
            <a:ext cx="10515600" cy="1023727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Systémy postavené na všeobecném zdravotním pojištění – </a:t>
            </a:r>
            <a:r>
              <a:rPr lang="cs-CZ" b="1" dirty="0" err="1"/>
              <a:t>bismarckovský</a:t>
            </a:r>
            <a:r>
              <a:rPr lang="cs-CZ" b="1" dirty="0"/>
              <a:t> model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36270" y="5850610"/>
            <a:ext cx="11352213" cy="823912"/>
          </a:xfrm>
        </p:spPr>
        <p:txBody>
          <a:bodyPr>
            <a:normAutofit/>
          </a:bodyPr>
          <a:lstStyle/>
          <a:p>
            <a:r>
              <a:rPr lang="cs-CZ" b="0" i="1" dirty="0"/>
              <a:t>Německo, Rakousko, Švýcarsko, Francie, Holandsko, Belgie, </a:t>
            </a:r>
            <a:r>
              <a:rPr lang="cs-CZ" i="1" dirty="0"/>
              <a:t>Česká republika</a:t>
            </a:r>
            <a:r>
              <a:rPr lang="cs-CZ" b="0" i="1" dirty="0"/>
              <a:t>, Slovensko, Maďarsko, Polsko a další státy</a:t>
            </a:r>
            <a:endParaRPr lang="cs-CZ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927101" y="2001829"/>
            <a:ext cx="5157787" cy="3684588"/>
          </a:xfrm>
        </p:spPr>
        <p:txBody>
          <a:bodyPr>
            <a:normAutofit/>
          </a:bodyPr>
          <a:lstStyle/>
          <a:p>
            <a:r>
              <a:rPr lang="cs-CZ" sz="2400" dirty="0"/>
              <a:t>Vysoká dostupnost </a:t>
            </a:r>
            <a:r>
              <a:rPr lang="cs-CZ" sz="2400" dirty="0" err="1"/>
              <a:t>zdr</a:t>
            </a:r>
            <a:r>
              <a:rPr lang="cs-CZ" sz="2400" dirty="0"/>
              <a:t>. péče pro všechny</a:t>
            </a:r>
          </a:p>
          <a:p>
            <a:r>
              <a:rPr lang="cs-CZ" sz="2400" dirty="0"/>
              <a:t>Pestrá nabídka služeb</a:t>
            </a:r>
          </a:p>
          <a:p>
            <a:r>
              <a:rPr lang="cs-CZ" sz="2400" dirty="0"/>
              <a:t>Vyhovující síť </a:t>
            </a:r>
            <a:r>
              <a:rPr lang="cs-CZ" sz="2400" dirty="0" err="1"/>
              <a:t>zdr</a:t>
            </a:r>
            <a:r>
              <a:rPr lang="cs-CZ" sz="2400" dirty="0"/>
              <a:t>. zařízení</a:t>
            </a:r>
          </a:p>
          <a:p>
            <a:r>
              <a:rPr lang="cs-CZ" sz="2400" dirty="0"/>
              <a:t>Celkem vyhovují návaznost</a:t>
            </a:r>
          </a:p>
          <a:p>
            <a:r>
              <a:rPr lang="cs-CZ" sz="2400" dirty="0"/>
              <a:t>Podpora primární péče</a:t>
            </a:r>
          </a:p>
          <a:p>
            <a:r>
              <a:rPr lang="cs-CZ" sz="2400" dirty="0"/>
              <a:t>Přiměřené náklady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7385496" y="1142296"/>
            <a:ext cx="3969891" cy="823912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- nevýhody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5520906" y="2066115"/>
            <a:ext cx="6280030" cy="3684588"/>
          </a:xfrm>
        </p:spPr>
        <p:txBody>
          <a:bodyPr>
            <a:normAutofit/>
          </a:bodyPr>
          <a:lstStyle/>
          <a:p>
            <a:r>
              <a:rPr lang="cs-CZ" sz="2400" dirty="0"/>
              <a:t>Část prostředků odčerpávají pojišťovny pro svou činnost</a:t>
            </a:r>
          </a:p>
          <a:p>
            <a:r>
              <a:rPr lang="cs-CZ" sz="2400" dirty="0"/>
              <a:t>Důraz kladen na kurativní péči</a:t>
            </a:r>
          </a:p>
          <a:p>
            <a:r>
              <a:rPr lang="cs-CZ" sz="2400" dirty="0"/>
              <a:t>Občasné finanční potíže pojišťoven – řešení problémů na vrub občanů a </a:t>
            </a:r>
            <a:r>
              <a:rPr lang="cs-CZ" sz="2400" dirty="0" err="1"/>
              <a:t>zdr</a:t>
            </a:r>
            <a:r>
              <a:rPr lang="cs-CZ" sz="2400" dirty="0"/>
              <a:t>. poskytovatelů</a:t>
            </a:r>
          </a:p>
          <a:p>
            <a:r>
              <a:rPr lang="cs-CZ" sz="2400" dirty="0"/>
              <a:t>Administrativní těžkopádnost</a:t>
            </a:r>
          </a:p>
          <a:p>
            <a:endParaRPr lang="cs-CZ" sz="2400" dirty="0"/>
          </a:p>
        </p:txBody>
      </p:sp>
      <p:sp>
        <p:nvSpPr>
          <p:cNvPr id="8" name="Zástupný symbol pro text 5"/>
          <p:cNvSpPr txBox="1">
            <a:spLocks/>
          </p:cNvSpPr>
          <p:nvPr/>
        </p:nvSpPr>
        <p:spPr>
          <a:xfrm>
            <a:off x="2053086" y="1242203"/>
            <a:ext cx="4119113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00B050"/>
                </a:solidFill>
              </a:rPr>
              <a:t>+ výhody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0681A6-FC09-4BD0-B50C-0B30243C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1C49-AD1E-48B6-960C-CCAECBD4042B}" type="datetime1">
              <a:rPr lang="cs-CZ" smtClean="0"/>
              <a:t>25.02.2020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3168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53F4466D-BA2C-451A-B388-BEDF4A09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82745" cy="1325563"/>
          </a:xfrm>
        </p:spPr>
        <p:txBody>
          <a:bodyPr>
            <a:noAutofit/>
          </a:bodyPr>
          <a:lstStyle/>
          <a:p>
            <a:r>
              <a:rPr lang="cs-CZ" sz="3200" dirty="0">
                <a:hlinkClick r:id="rId2"/>
              </a:rPr>
              <a:t>https://www.youtube.com/watch?v=7MIWfMpZVyI&amp;t=42s</a:t>
            </a:r>
            <a:br>
              <a:rPr lang="cs-CZ" sz="3200" dirty="0"/>
            </a:br>
            <a:endParaRPr lang="cs-CZ" sz="3200" dirty="0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3E4CF90C-1840-4111-9C31-7D32DFFC0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02" t="14931" r="34213" b="26696"/>
          <a:stretch/>
        </p:blipFill>
        <p:spPr>
          <a:xfrm>
            <a:off x="1189181" y="1209963"/>
            <a:ext cx="9423401" cy="5501986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4C7E65D-55A6-4109-B848-5E0CD4C1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A670A-08CC-4523-B758-6AD59D209A46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2878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79563" y="267419"/>
            <a:ext cx="11740551" cy="132556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Systémy postavené na všeobecném zdravotním pojištění – </a:t>
            </a:r>
            <a:r>
              <a:rPr lang="cs-CZ" b="1" dirty="0" err="1"/>
              <a:t>bismarckovský</a:t>
            </a:r>
            <a:r>
              <a:rPr lang="cs-CZ" b="1" dirty="0"/>
              <a:t> model</a:t>
            </a:r>
            <a:br>
              <a:rPr lang="cs-CZ" b="1" dirty="0"/>
            </a:br>
            <a:r>
              <a:rPr lang="cs-CZ" b="1" dirty="0">
                <a:solidFill>
                  <a:srgbClr val="FF0000"/>
                </a:solidFill>
              </a:rPr>
              <a:t>financování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838200" y="1708030"/>
            <a:ext cx="11135264" cy="5149970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/>
              <a:t>Zdravotní péče </a:t>
            </a:r>
            <a:r>
              <a:rPr lang="cs-CZ" sz="2400" b="1" dirty="0"/>
              <a:t>je hrazena z veřejného (povinného) zdravotního pojištění </a:t>
            </a:r>
            <a:r>
              <a:rPr lang="cs-CZ" altLang="cs-CZ" sz="2400" dirty="0"/>
              <a:t>– příspěvky zaměstnanců, zaměstnavatelů a státu</a:t>
            </a:r>
          </a:p>
          <a:p>
            <a:r>
              <a:rPr lang="cs-CZ" altLang="cs-CZ" sz="2400" dirty="0"/>
              <a:t>Obyvatelé jsou pojištěni u některé z pojišťoven, u které se registrují. V některých státech se pojištění vztahuje i na rodinné příslušníky, kteří nejsou zaměstnáni. Pojišťovny jsou nestátní organizace, které spravují pojišťovací fondy.</a:t>
            </a:r>
          </a:p>
          <a:p>
            <a:r>
              <a:rPr lang="cs-CZ" altLang="cs-CZ" sz="2400" dirty="0"/>
              <a:t>Ambulantní zdravotnické služby jsou vykonávány soukromými lékaři na základě smluv se zdravotními pojišťovnami</a:t>
            </a:r>
          </a:p>
          <a:p>
            <a:r>
              <a:rPr lang="cs-CZ" altLang="cs-CZ" sz="2400" dirty="0"/>
              <a:t>Ambulantní lékaři jsou placeni </a:t>
            </a:r>
            <a:r>
              <a:rPr lang="cs-CZ" altLang="cs-CZ" sz="2400" dirty="0" err="1"/>
              <a:t>kapitací</a:t>
            </a:r>
            <a:r>
              <a:rPr lang="cs-CZ" altLang="cs-CZ" sz="2400" dirty="0"/>
              <a:t> nebo podle výkonů</a:t>
            </a:r>
          </a:p>
          <a:p>
            <a:r>
              <a:rPr lang="cs-CZ" altLang="cs-CZ" sz="2400" dirty="0"/>
              <a:t>Nemocnice jsou v převážné míře veřejné nebo soukromé založené na neziskovém principu. Jen menší část nemocnic má komerční charakter. U fakultních  nemocnic je zřizovatelem stát.</a:t>
            </a:r>
          </a:p>
          <a:p>
            <a:r>
              <a:rPr lang="cs-CZ" altLang="cs-CZ" sz="2400" dirty="0"/>
              <a:t>Přímé platby obyvatel nepřekračují 15% - jde o příplatky za léky, stomatologické služby, pomůcky, pobyt v nemocnici</a:t>
            </a:r>
          </a:p>
          <a:p>
            <a:r>
              <a:rPr lang="cs-CZ" altLang="cs-CZ" sz="2400" dirty="0"/>
              <a:t>Účast státu  je legislativní, při finančním usměrňování ZP, při kontrole a dalších veřejně zdravotnických činnostech</a:t>
            </a:r>
          </a:p>
          <a:p>
            <a:r>
              <a:rPr lang="cs-CZ" altLang="cs-CZ" sz="2400" b="1" dirty="0"/>
              <a:t>Konkrétní formy tohoto systému jsou v různých státech odlišné</a:t>
            </a:r>
          </a:p>
          <a:p>
            <a:endParaRPr lang="cs-CZ" altLang="cs-CZ" dirty="0"/>
          </a:p>
          <a:p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31B0524-E1A4-4FFC-9168-A76E79C73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321F-C05B-4626-81FA-C530A523F8AE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0871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80455"/>
            <a:ext cx="10515600" cy="695924"/>
          </a:xfrm>
        </p:spPr>
        <p:txBody>
          <a:bodyPr/>
          <a:lstStyle/>
          <a:p>
            <a:r>
              <a:rPr lang="cs-CZ" dirty="0"/>
              <a:t>Financování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2046" y="888520"/>
            <a:ext cx="5648445" cy="5771071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cs-CZ" dirty="0"/>
              <a:t>Na území ČR jsou poskytovány zdravotní služby převážně na základě povinného veřejného zdravotního pojištění. Zákon č. 48/1997 </a:t>
            </a:r>
            <a:r>
              <a:rPr lang="cs-CZ" dirty="0" err="1"/>
              <a:t>Sb.</a:t>
            </a:r>
            <a:r>
              <a:rPr lang="cs-CZ" i="1" dirty="0" err="1"/>
              <a:t>Zákon</a:t>
            </a:r>
            <a:r>
              <a:rPr lang="cs-CZ" i="1" dirty="0"/>
              <a:t> o veřejném zdravotním pojištění a o změně a doplnění některých souvisejících zákonů</a:t>
            </a:r>
            <a:endParaRPr lang="cs-CZ" dirty="0"/>
          </a:p>
          <a:p>
            <a:pPr algn="just"/>
            <a:r>
              <a:rPr lang="cs-CZ" dirty="0"/>
              <a:t>V některých případech je plátcem pojistného tohoto pojištění stát (například za nezaopatřené děti, důchodce aj.) </a:t>
            </a:r>
          </a:p>
          <a:p>
            <a:pPr algn="just"/>
            <a:r>
              <a:rPr lang="cs-CZ" dirty="0"/>
              <a:t>Cizinec je účasten veřejného zdravotního pojištění, pokud má trvalý pobyt v ČR a nemá-li trvalý pobyt, pak je-li zaměstnancem zaměstnavatele se sídlem nebo trvalým pobytem v ČR. Získá tím stejné nároky na poskytování zdravotních služeb hrazených z veřejného zdravotního pojištění (dále „hrazené zdravotní služby“) jako ostatní pojištěnci.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209487823"/>
              </p:ext>
            </p:extLst>
          </p:nvPr>
        </p:nvGraphicFramePr>
        <p:xfrm>
          <a:off x="5923711" y="578735"/>
          <a:ext cx="5870892" cy="5301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26" name="Přímá spojnice 25"/>
          <p:cNvCxnSpPr/>
          <p:nvPr/>
        </p:nvCxnSpPr>
        <p:spPr>
          <a:xfrm flipH="1">
            <a:off x="10729732" y="4423167"/>
            <a:ext cx="11574" cy="565522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H="1">
            <a:off x="6609144" y="4423167"/>
            <a:ext cx="16379" cy="476745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2C9CC7-848F-4766-B1B2-22069795D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C7CF5-855C-4B97-8BB1-A3765C837E29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3262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Zdravotní pojišťovny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96" y="81023"/>
            <a:ext cx="12019140" cy="6678592"/>
          </a:xfrm>
          <a:prstGeom prst="rect">
            <a:avLst/>
          </a:prstGeom>
        </p:spPr>
      </p:pic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9FA8A68-BFB8-4308-A338-8DDC9857F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DF9B7-3409-4A39-AF41-4E91D0D0AF5B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9312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8833" y="133632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Současné trendy ve vývoji zdravotnictví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4771" y="1279002"/>
            <a:ext cx="11564556" cy="557899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Zdravotnictví a jeho fungování se ve společnosti mění. Za celospolečenskou strategii se považuje prevence chorob není oddálení výskytu nemoci.</a:t>
            </a:r>
          </a:p>
          <a:p>
            <a:r>
              <a:rPr lang="cs-CZ" dirty="0"/>
              <a:t>Vývojové trendy v řízení zdravotnictví</a:t>
            </a:r>
          </a:p>
          <a:p>
            <a:pPr lvl="1"/>
            <a:r>
              <a:rPr lang="cs-CZ" b="1" dirty="0"/>
              <a:t>Nadresortní přístup </a:t>
            </a:r>
            <a:r>
              <a:rPr lang="cs-CZ" dirty="0"/>
              <a:t>v péči o zdraví „</a:t>
            </a:r>
            <a:r>
              <a:rPr lang="cs-CZ" i="1" dirty="0" err="1"/>
              <a:t>healthy</a:t>
            </a:r>
            <a:r>
              <a:rPr lang="cs-CZ" i="1" dirty="0"/>
              <a:t> public </a:t>
            </a:r>
            <a:r>
              <a:rPr lang="cs-CZ" i="1" dirty="0" err="1"/>
              <a:t>policy</a:t>
            </a:r>
            <a:r>
              <a:rPr lang="cs-CZ" dirty="0"/>
              <a:t>“ – všechny společenské resorty musí zohledňovat ve svých strategických rozhodnutích dopady na zdraví a to zejména v oblasti životních podmínek.</a:t>
            </a:r>
          </a:p>
          <a:p>
            <a:pPr lvl="1"/>
            <a:r>
              <a:rPr lang="cs-CZ" b="1" dirty="0"/>
              <a:t>Preventivní zaměření zdravotnictví </a:t>
            </a:r>
            <a:r>
              <a:rPr lang="cs-CZ" dirty="0"/>
              <a:t>– podpora zdravé výživy, nekuřáctví,… (významná role MŠMT)</a:t>
            </a:r>
          </a:p>
          <a:p>
            <a:pPr lvl="1"/>
            <a:r>
              <a:rPr lang="cs-CZ" b="1" dirty="0"/>
              <a:t>Regulace nákladů </a:t>
            </a:r>
            <a:r>
              <a:rPr lang="cs-CZ" dirty="0"/>
              <a:t>– snaha udržet náklady v současné výši (8-10% HDP)</a:t>
            </a:r>
          </a:p>
          <a:p>
            <a:pPr lvl="1"/>
            <a:r>
              <a:rPr lang="cs-CZ" b="1" dirty="0"/>
              <a:t>Větší akcentace na ambulantní péči – </a:t>
            </a:r>
            <a:r>
              <a:rPr lang="cs-CZ" dirty="0"/>
              <a:t>podpora rozvoje primární péče</a:t>
            </a:r>
          </a:p>
          <a:p>
            <a:pPr lvl="1"/>
            <a:r>
              <a:rPr lang="cs-CZ" b="1" dirty="0"/>
              <a:t>Komunitní péče jako důležitá součást zdravotní péče – </a:t>
            </a:r>
            <a:r>
              <a:rPr lang="cs-CZ" dirty="0"/>
              <a:t>přiblížení se více do místa bydliště nemocných (profit pro nemocné) za současně nižších finančních nákladů</a:t>
            </a:r>
          </a:p>
          <a:p>
            <a:pPr lvl="1"/>
            <a:r>
              <a:rPr lang="cs-CZ" b="1" dirty="0"/>
              <a:t>Důraz na kontrolu kvality služeb </a:t>
            </a:r>
          </a:p>
          <a:p>
            <a:pPr lvl="1"/>
            <a:r>
              <a:rPr lang="cs-CZ" b="1" dirty="0"/>
              <a:t>Změna paternalistického pojetí lékař x pacient – </a:t>
            </a:r>
            <a:r>
              <a:rPr lang="cs-CZ" dirty="0"/>
              <a:t>aktivní podíl pacienta své léčbě- Lékař a pacient jsou partneři.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D5F61F-015A-4386-8A30-E8BD5F37D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58A7F-1D3B-479C-AB75-963BD3AC7E21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3640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Historický vývoj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64908"/>
            <a:ext cx="10143226" cy="5386058"/>
          </a:xfrm>
        </p:spPr>
        <p:txBody>
          <a:bodyPr>
            <a:normAutofit/>
          </a:bodyPr>
          <a:lstStyle/>
          <a:p>
            <a:r>
              <a:rPr lang="cs-CZ" dirty="0"/>
              <a:t>Do II. svět. války v západní a střední Evropě</a:t>
            </a:r>
          </a:p>
          <a:p>
            <a:pPr lvl="1"/>
            <a:r>
              <a:rPr lang="cs-CZ" dirty="0"/>
              <a:t>neexistuje ucelený zdravotnický systém</a:t>
            </a:r>
          </a:p>
          <a:p>
            <a:pPr lvl="1"/>
            <a:r>
              <a:rPr lang="cs-CZ" dirty="0"/>
              <a:t>nejsou stanoveny jasné strategické cíle v oblast zdravotnictví </a:t>
            </a:r>
          </a:p>
          <a:p>
            <a:r>
              <a:rPr lang="cs-CZ" dirty="0"/>
              <a:t>Po II. Svět válce  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r>
              <a:rPr lang="cs-CZ" sz="2800" dirty="0"/>
              <a:t>Vznik různých zdravotnický </a:t>
            </a:r>
            <a:r>
              <a:rPr lang="cs-CZ" sz="2800" dirty="0" err="1"/>
              <a:t>makrosystémů</a:t>
            </a:r>
            <a:r>
              <a:rPr lang="cs-CZ" sz="2800" dirty="0"/>
              <a:t> </a:t>
            </a:r>
          </a:p>
          <a:p>
            <a:pPr lvl="1"/>
            <a:endParaRPr lang="cs-CZ" dirty="0"/>
          </a:p>
        </p:txBody>
      </p:sp>
      <p:sp>
        <p:nvSpPr>
          <p:cNvPr id="4" name="Šipka dolů 3"/>
          <p:cNvSpPr/>
          <p:nvPr/>
        </p:nvSpPr>
        <p:spPr>
          <a:xfrm>
            <a:off x="3209026" y="5357004"/>
            <a:ext cx="284672" cy="8626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838200" y="3081626"/>
            <a:ext cx="6106064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792163" lvl="2" indent="-342900">
              <a:buFont typeface="Arial" panose="020B0604020202020204" pitchFamily="34" charset="0"/>
              <a:buChar char="•"/>
            </a:pPr>
            <a:r>
              <a:rPr lang="cs-CZ" sz="2400" dirty="0"/>
              <a:t>Zdravotní stav obyvatelstva po válce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Rozvoj medicínských věd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Změny socioekonomického prostředí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Vlivy ideologické a politické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Kulturní vývoj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Vědecko-technický pokrok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FC681EE-113D-406C-831C-2FF80556F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40B3E-507E-4450-99B4-4BFE05BD7B4D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8379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8D9991-6D95-4D72-B57C-45290CB7B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Poskytovatelé zdravotních služeb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8EA57D6-AF9A-4302-A1C6-4D31AA44D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Veřejní </a:t>
            </a:r>
          </a:p>
          <a:p>
            <a:pPr lvl="1"/>
            <a:r>
              <a:rPr lang="cs-CZ" dirty="0"/>
              <a:t>Zřizovatel:</a:t>
            </a:r>
          </a:p>
          <a:p>
            <a:pPr lvl="2"/>
            <a:r>
              <a:rPr lang="cs-CZ" dirty="0"/>
              <a:t>Stát (Fakultní nemocnice)</a:t>
            </a:r>
          </a:p>
          <a:p>
            <a:pPr lvl="2"/>
            <a:r>
              <a:rPr lang="cs-CZ" dirty="0"/>
              <a:t>Uzemní samospráva (Městské, okresní nemocnice…)</a:t>
            </a:r>
          </a:p>
          <a:p>
            <a:r>
              <a:rPr lang="cs-CZ" b="1" dirty="0"/>
              <a:t>Soukromý sektor:</a:t>
            </a:r>
          </a:p>
          <a:p>
            <a:pPr lvl="1"/>
            <a:r>
              <a:rPr lang="cs-CZ" dirty="0"/>
              <a:t>Zřizovatel:</a:t>
            </a:r>
          </a:p>
          <a:p>
            <a:pPr lvl="2"/>
            <a:r>
              <a:rPr lang="cs-CZ" dirty="0"/>
              <a:t>Církev (</a:t>
            </a:r>
            <a:r>
              <a:rPr lang="cs-CZ" dirty="0">
                <a:hlinkClick r:id="rId2"/>
              </a:rPr>
              <a:t>charita</a:t>
            </a:r>
            <a:r>
              <a:rPr lang="cs-CZ" dirty="0"/>
              <a:t>, </a:t>
            </a:r>
            <a:r>
              <a:rPr lang="cs-CZ" dirty="0">
                <a:hlinkClick r:id="rId3"/>
              </a:rPr>
              <a:t>diakonie</a:t>
            </a:r>
            <a:r>
              <a:rPr lang="cs-CZ" dirty="0"/>
              <a:t>…)</a:t>
            </a:r>
          </a:p>
          <a:p>
            <a:pPr lvl="2"/>
            <a:r>
              <a:rPr lang="cs-CZ" dirty="0"/>
              <a:t>Komerční  či družstevní instituce (</a:t>
            </a:r>
            <a:r>
              <a:rPr lang="cs-CZ" dirty="0" err="1">
                <a:hlinkClick r:id="rId4"/>
              </a:rPr>
              <a:t>Agel</a:t>
            </a:r>
            <a:r>
              <a:rPr lang="cs-CZ" dirty="0"/>
              <a:t>, kliniky plastické </a:t>
            </a:r>
            <a:r>
              <a:rPr lang="cs-CZ" dirty="0" err="1"/>
              <a:t>chrirurgie</a:t>
            </a:r>
            <a:r>
              <a:rPr lang="cs-CZ" dirty="0"/>
              <a:t>, reprodukční centra…)</a:t>
            </a:r>
          </a:p>
          <a:p>
            <a:pPr lvl="2"/>
            <a:r>
              <a:rPr lang="cs-CZ" dirty="0"/>
              <a:t>Fyzická osoba – (osobní lékařská praxe)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AE30C4-93B7-4408-82CB-C491EDFFD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ABC93-E910-4026-8683-0747D798BD4C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782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Druhy zdravotní péče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Předpis č. 372/2011 Sb. Zákon o zdravotních službách a podmínkách jejich poskytování (zákon o zdravotních službách)</a:t>
            </a:r>
          </a:p>
          <a:p>
            <a:pPr marL="0" indent="0">
              <a:buNone/>
            </a:pPr>
            <a:r>
              <a:rPr lang="cs-CZ" dirty="0"/>
              <a:t>Upravuje:</a:t>
            </a:r>
          </a:p>
          <a:p>
            <a:pPr lvl="1"/>
            <a:r>
              <a:rPr lang="cs-CZ" dirty="0"/>
              <a:t>zdravotní služby a podmínky jejich poskytování</a:t>
            </a:r>
          </a:p>
          <a:p>
            <a:pPr lvl="1"/>
            <a:r>
              <a:rPr lang="cs-CZ" dirty="0"/>
              <a:t>druhy a formy zdravotní péče</a:t>
            </a:r>
          </a:p>
          <a:p>
            <a:pPr lvl="1"/>
            <a:r>
              <a:rPr lang="cs-CZ" dirty="0"/>
              <a:t>práva a povinnosti pacientů a osob pacientům blízkých</a:t>
            </a:r>
          </a:p>
          <a:p>
            <a:pPr lvl="1"/>
            <a:r>
              <a:rPr lang="cs-CZ" dirty="0"/>
              <a:t>práva a povinnosti poskytovatelů zdravotních služeb</a:t>
            </a:r>
          </a:p>
          <a:p>
            <a:pPr lvl="1"/>
            <a:r>
              <a:rPr lang="cs-CZ" dirty="0"/>
              <a:t>práva a povinnosti zdravotnických pracovníků, jiných </a:t>
            </a:r>
          </a:p>
          <a:p>
            <a:pPr lvl="1"/>
            <a:r>
              <a:rPr lang="cs-CZ" dirty="0"/>
              <a:t>odborných pracovníků a dalších osob v souvislosti s </a:t>
            </a:r>
          </a:p>
          <a:p>
            <a:pPr lvl="1"/>
            <a:r>
              <a:rPr lang="cs-CZ" dirty="0"/>
              <a:t>poskytováním zdravotních služeb</a:t>
            </a:r>
          </a:p>
          <a:p>
            <a:pPr lvl="1"/>
            <a:r>
              <a:rPr lang="cs-CZ" dirty="0"/>
              <a:t>podmínky hodnocení kvality a bezpečnosti zdravotních služeb</a:t>
            </a:r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7C0C03-3A19-4103-8270-F98CF79B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B4A81-CF6A-465E-9B5C-FF86F0C910B1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4029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18448" cy="1325563"/>
          </a:xfrm>
        </p:spPr>
        <p:txBody>
          <a:bodyPr/>
          <a:lstStyle/>
          <a:p>
            <a:r>
              <a:rPr lang="cs-CZ" dirty="0"/>
              <a:t>Druhy zdravotní péče podle časové naléhavosti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i="1" dirty="0"/>
              <a:t>a)</a:t>
            </a:r>
            <a:r>
              <a:rPr lang="cs-CZ" dirty="0"/>
              <a:t> </a:t>
            </a:r>
            <a:r>
              <a:rPr lang="cs-CZ" b="1" dirty="0"/>
              <a:t>neodkladná péče</a:t>
            </a:r>
            <a:r>
              <a:rPr lang="cs-CZ" dirty="0"/>
              <a:t>, jejímž účelem je zamezit nebo omezit vznik náhlých stavů, které bezprostředně ohrožují život nebo by mohly vést k náhlé smrti nebo vážnému ohrožení zdraví, </a:t>
            </a:r>
          </a:p>
          <a:p>
            <a:pPr marL="0" indent="0">
              <a:buNone/>
            </a:pPr>
            <a:r>
              <a:rPr lang="cs-CZ" b="1" i="1" dirty="0"/>
              <a:t>b)</a:t>
            </a:r>
            <a:r>
              <a:rPr lang="cs-CZ" dirty="0"/>
              <a:t> </a:t>
            </a:r>
            <a:r>
              <a:rPr lang="cs-CZ" b="1" dirty="0"/>
              <a:t>akutní péče</a:t>
            </a:r>
            <a:r>
              <a:rPr lang="cs-CZ" dirty="0"/>
              <a:t>, jejímž účelem je odvrácení vážného zhoršení zdravotního stavu nebo snížení rizika vážného zhoršení zdravotního stavu </a:t>
            </a:r>
          </a:p>
          <a:p>
            <a:pPr marL="0" indent="0">
              <a:buNone/>
            </a:pPr>
            <a:r>
              <a:rPr lang="cs-CZ" b="1" i="1" dirty="0"/>
              <a:t>c)</a:t>
            </a:r>
            <a:r>
              <a:rPr lang="cs-CZ" dirty="0"/>
              <a:t> </a:t>
            </a:r>
            <a:r>
              <a:rPr lang="cs-CZ" b="1" dirty="0"/>
              <a:t>nezbytná péče</a:t>
            </a:r>
            <a:r>
              <a:rPr lang="cs-CZ" dirty="0"/>
              <a:t>, kterou z lékařského hlediska vyžaduje zdravotní stav pacienta, který je zahraničním pojištěncem, </a:t>
            </a:r>
          </a:p>
          <a:p>
            <a:pPr marL="0" indent="0">
              <a:buNone/>
            </a:pPr>
            <a:r>
              <a:rPr lang="cs-CZ" b="1" i="1" dirty="0"/>
              <a:t>d)</a:t>
            </a:r>
            <a:r>
              <a:rPr lang="cs-CZ" dirty="0"/>
              <a:t> </a:t>
            </a:r>
            <a:r>
              <a:rPr lang="cs-CZ" b="1" dirty="0"/>
              <a:t>plánovaná péče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F7BD13-FD0D-4048-B29E-55AF2FEE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0C1DF-E163-4441-8CB8-F8138F2E0A2B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9242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4860"/>
          </a:xfrm>
        </p:spPr>
        <p:txBody>
          <a:bodyPr>
            <a:normAutofit/>
          </a:bodyPr>
          <a:lstStyle/>
          <a:p>
            <a:r>
              <a:rPr lang="cs-CZ" b="1" dirty="0"/>
              <a:t>Druhy zdravotní péče podle účelu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80655" y="1759352"/>
            <a:ext cx="7509164" cy="4768770"/>
          </a:xfrm>
        </p:spPr>
        <p:txBody>
          <a:bodyPr>
            <a:noAutofit/>
          </a:bodyPr>
          <a:lstStyle/>
          <a:p>
            <a:pPr marL="457200" indent="-457200">
              <a:buAutoNum type="alphaLcParenR"/>
            </a:pPr>
            <a:r>
              <a:rPr lang="cs-CZ" sz="2400" dirty="0"/>
              <a:t>preventivní péče, </a:t>
            </a:r>
          </a:p>
          <a:p>
            <a:pPr marL="457200" indent="-457200">
              <a:buAutoNum type="alphaLcParenR"/>
            </a:pPr>
            <a:r>
              <a:rPr lang="cs-CZ" sz="2400" dirty="0"/>
              <a:t>diagnostická péče</a:t>
            </a:r>
          </a:p>
          <a:p>
            <a:pPr marL="457200" indent="-457200">
              <a:buAutoNum type="alphaLcParenR"/>
            </a:pPr>
            <a:r>
              <a:rPr lang="cs-CZ" sz="2400" dirty="0"/>
              <a:t>dispenzární péče</a:t>
            </a:r>
          </a:p>
          <a:p>
            <a:pPr marL="457200" indent="-457200">
              <a:buAutoNum type="alphaLcParenR"/>
            </a:pPr>
            <a:r>
              <a:rPr lang="cs-CZ" sz="2400" dirty="0"/>
              <a:t>léčebná péče</a:t>
            </a:r>
          </a:p>
          <a:p>
            <a:pPr marL="457200" indent="-457200">
              <a:buAutoNum type="alphaLcParenR"/>
            </a:pPr>
            <a:r>
              <a:rPr lang="cs-CZ" sz="2400" dirty="0"/>
              <a:t>posudková péče</a:t>
            </a:r>
          </a:p>
          <a:p>
            <a:pPr marL="457200" indent="-457200">
              <a:buAutoNum type="alphaLcParenR"/>
            </a:pPr>
            <a:r>
              <a:rPr lang="cs-CZ" sz="2400" dirty="0"/>
              <a:t>léčebně rehabilitační péče</a:t>
            </a:r>
            <a:endParaRPr lang="cs-CZ" sz="2400" i="1" dirty="0"/>
          </a:p>
          <a:p>
            <a:pPr marL="457200" indent="-457200">
              <a:buAutoNum type="alphaLcParenR"/>
            </a:pPr>
            <a:r>
              <a:rPr lang="cs-CZ" sz="2400" dirty="0"/>
              <a:t>ošetřovatelská péče</a:t>
            </a:r>
          </a:p>
          <a:p>
            <a:pPr marL="457200" indent="-457200">
              <a:buAutoNum type="alphaLcParenR"/>
            </a:pPr>
            <a:r>
              <a:rPr lang="cs-CZ" sz="2400" dirty="0"/>
              <a:t>paliativní péče</a:t>
            </a:r>
          </a:p>
          <a:p>
            <a:pPr marL="457200" indent="-457200">
              <a:buAutoNum type="alphaLcParenR"/>
            </a:pPr>
            <a:r>
              <a:rPr lang="cs-CZ" sz="2400" dirty="0"/>
              <a:t>lékárenská péče a klinicko-farmaceutická péče</a:t>
            </a:r>
          </a:p>
          <a:p>
            <a:pPr marL="457200" indent="-457200">
              <a:buAutoNum type="alphaLcParenR"/>
            </a:pPr>
            <a:endParaRPr lang="cs-CZ" sz="2400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C973FA-B435-400C-A62F-B6B53353D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58BB-4366-401F-8F9E-0D5085B76DF4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9701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 </a:t>
            </a:r>
            <a:r>
              <a:rPr lang="cs-CZ" b="1" u="sng" dirty="0"/>
              <a:t>Forma péče  </a:t>
            </a:r>
            <a:r>
              <a:rPr lang="cs-CZ" dirty="0"/>
              <a:t>- </a:t>
            </a:r>
            <a:r>
              <a:rPr lang="cs-CZ" b="1" dirty="0"/>
              <a:t>ambulantní péče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3194613"/>
            <a:ext cx="8467846" cy="3148313"/>
          </a:xfrm>
        </p:spPr>
        <p:txBody>
          <a:bodyPr numCol="2"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Lékaři specialisté </a:t>
            </a:r>
          </a:p>
          <a:p>
            <a:r>
              <a:rPr lang="cs-CZ" dirty="0"/>
              <a:t>Gynekolog </a:t>
            </a:r>
          </a:p>
          <a:p>
            <a:r>
              <a:rPr lang="cs-CZ" dirty="0"/>
              <a:t>Stomatolog Alergolog</a:t>
            </a:r>
          </a:p>
          <a:p>
            <a:r>
              <a:rPr lang="cs-CZ" dirty="0"/>
              <a:t>Diabetolog </a:t>
            </a:r>
          </a:p>
          <a:p>
            <a:r>
              <a:rPr lang="cs-CZ" dirty="0"/>
              <a:t>Endokrinolog</a:t>
            </a:r>
          </a:p>
          <a:p>
            <a:r>
              <a:rPr lang="cs-CZ" dirty="0"/>
              <a:t>Urolog</a:t>
            </a:r>
          </a:p>
          <a:p>
            <a:r>
              <a:rPr lang="cs-CZ" dirty="0"/>
              <a:t>Oftalmolog</a:t>
            </a:r>
          </a:p>
          <a:p>
            <a:endParaRPr lang="cs-CZ" dirty="0"/>
          </a:p>
          <a:p>
            <a:r>
              <a:rPr lang="cs-CZ" dirty="0"/>
              <a:t>Chirurg </a:t>
            </a:r>
          </a:p>
          <a:p>
            <a:r>
              <a:rPr lang="cs-CZ" dirty="0"/>
              <a:t>Internista </a:t>
            </a:r>
          </a:p>
          <a:p>
            <a:r>
              <a:rPr lang="cs-CZ" dirty="0"/>
              <a:t>Ortoped </a:t>
            </a:r>
          </a:p>
          <a:p>
            <a:r>
              <a:rPr lang="cs-CZ" dirty="0"/>
              <a:t>Hematolog  </a:t>
            </a:r>
          </a:p>
          <a:p>
            <a:r>
              <a:rPr lang="cs-CZ" dirty="0"/>
              <a:t>Dermatolog Psychiatr</a:t>
            </a:r>
          </a:p>
          <a:p>
            <a:r>
              <a:rPr lang="cs-CZ" dirty="0"/>
              <a:t>Psycholog a další….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52354" y="1261641"/>
            <a:ext cx="102088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je poskytována všeobecnými lékaři nebo specialisty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každý občan je zaregistrován u svého ošetřujícího lékaře, kterého si sám vybral (praktický lékař pro dospělé, praktický lékař pro děti a dorost) 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B84992-276A-4243-90EA-5E8DA6FBB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2919-E636-4BB5-81DF-70CFEC9B2C89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8551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Forma péče  </a:t>
            </a:r>
            <a:r>
              <a:rPr lang="cs-CZ" dirty="0"/>
              <a:t>- </a:t>
            </a:r>
            <a:r>
              <a:rPr lang="cs-CZ" b="1" dirty="0"/>
              <a:t>jednodenní péče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Jednodenní péče </a:t>
            </a:r>
            <a:r>
              <a:rPr lang="cs-CZ" dirty="0"/>
              <a:t>je zdravotní péčí, při jejímž poskytnutí se vyžaduje pobyt pacienta na lůžku po dobu kratší než 24 hodin, a to s ohledem na charakter a délku poskytovaných zdravotních výkonů. Při poskytování jednodenní péče musí být zajištěna nepřetržitá dostupnost akutní lůžkové péče intenzivní.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95229A-CB66-487E-94BE-61C1D2DF6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FAC1-DB9E-4964-9226-391387A457B4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8565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u="sng" dirty="0"/>
              <a:t>Forma péče  </a:t>
            </a:r>
            <a:r>
              <a:rPr lang="cs-CZ" dirty="0"/>
              <a:t>- </a:t>
            </a:r>
            <a:r>
              <a:rPr lang="cs-CZ" b="1" dirty="0"/>
              <a:t>ústavní (lůžková) péče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9936" y="1304764"/>
            <a:ext cx="113036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Lůžková péče je zdravotní péčí, kterou nelze poskytnout ambulantně a pro její poskytnutí je nezbytná hospitalizace pacienta. Lůžková péče musí být poskytována v rámci nepřetržitého provozu.  </a:t>
            </a:r>
          </a:p>
          <a:p>
            <a:pPr lvl="1"/>
            <a:r>
              <a:rPr lang="cs-CZ" sz="2800" b="1" dirty="0"/>
              <a:t>Akutní lůžková péče</a:t>
            </a:r>
          </a:p>
          <a:p>
            <a:pPr lvl="2"/>
            <a:r>
              <a:rPr lang="cs-CZ" sz="2400" dirty="0"/>
              <a:t>akutní intenzivní </a:t>
            </a:r>
          </a:p>
          <a:p>
            <a:pPr lvl="2"/>
            <a:r>
              <a:rPr lang="cs-CZ" sz="2400" dirty="0"/>
              <a:t>akutní standartní </a:t>
            </a:r>
          </a:p>
          <a:p>
            <a:pPr lvl="1"/>
            <a:r>
              <a:rPr lang="cs-CZ" sz="2800" b="1" dirty="0"/>
              <a:t>Následná lůžková péče</a:t>
            </a:r>
          </a:p>
          <a:p>
            <a:pPr lvl="1"/>
            <a:r>
              <a:rPr lang="cs-CZ" sz="2800" b="1" dirty="0"/>
              <a:t>Dlouhodobá lůžková péče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117" y="2996015"/>
            <a:ext cx="5181895" cy="3368232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2D8916-2CCC-48C2-B887-607851545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07C70-A0D5-449E-AE7B-668B086CCABC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558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b="1" u="sng" dirty="0"/>
              <a:t>Forma péče </a:t>
            </a:r>
            <a:r>
              <a:rPr lang="cs-CZ" dirty="0"/>
              <a:t>- </a:t>
            </a:r>
            <a:r>
              <a:rPr lang="cs-CZ" b="1" dirty="0"/>
              <a:t>zdravotní péče poskytovaná ve vlastním sociálním prostředí pacienta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87732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https://www.youtube.com/watch?v=Ie4scVQ9fNo</a:t>
            </a:r>
            <a:endParaRPr lang="cs-CZ" dirty="0"/>
          </a:p>
          <a:p>
            <a:pPr marL="0" indent="0">
              <a:buNone/>
            </a:pPr>
            <a:r>
              <a:rPr lang="cs-CZ" b="1" i="1" dirty="0"/>
              <a:t>a)</a:t>
            </a:r>
            <a:r>
              <a:rPr lang="cs-CZ" dirty="0"/>
              <a:t> návštěvní služba,</a:t>
            </a:r>
          </a:p>
          <a:p>
            <a:pPr marL="0" indent="0">
              <a:buNone/>
            </a:pPr>
            <a:r>
              <a:rPr lang="cs-CZ" b="1" i="1" dirty="0"/>
              <a:t>b)</a:t>
            </a:r>
            <a:r>
              <a:rPr lang="cs-CZ" dirty="0"/>
              <a:t> domácí péče, kterou je ošetřovatelská péče, léčebně rehabilitační péče nebo paliativní péče.</a:t>
            </a:r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FAE3B7-F3DB-43AE-B83A-6E0266981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B932-408D-4E28-9DE4-8A8CEBE2FE83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004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Zdravotnická záchranná služba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0418" y="1157864"/>
            <a:ext cx="10515600" cy="4351338"/>
          </a:xfrm>
        </p:spPr>
        <p:txBody>
          <a:bodyPr/>
          <a:lstStyle/>
          <a:p>
            <a:r>
              <a:rPr lang="cs-CZ" dirty="0"/>
              <a:t>poskytuje občanům odbornou první pomoc při ohrožení zdraví s následným transportem do zdravotnického zařízení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35015" r="7090"/>
          <a:stretch/>
        </p:blipFill>
        <p:spPr>
          <a:xfrm>
            <a:off x="5188501" y="2207167"/>
            <a:ext cx="6313081" cy="30791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18" y="2207167"/>
            <a:ext cx="3801416" cy="191712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B81038-42F3-41C0-AA58-B8AD6F58D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18" y="4406791"/>
            <a:ext cx="3801416" cy="2204821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15539599-809C-44D6-9C79-ECAC60DAF047}"/>
              </a:ext>
            </a:extLst>
          </p:cNvPr>
          <p:cNvSpPr/>
          <p:nvPr/>
        </p:nvSpPr>
        <p:spPr>
          <a:xfrm>
            <a:off x="5440218" y="5627352"/>
            <a:ext cx="6313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https://www.youtube.com/watch?v=U7smpBWHs5k</a:t>
            </a:r>
            <a:endParaRPr lang="cs-CZ" dirty="0"/>
          </a:p>
          <a:p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8EDE579-E589-4C2E-A3C3-A85FAD64B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A65EB-428D-4EA9-93F1-F52D8B64A840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5756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Pohotovostní služba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4236" y="1576243"/>
            <a:ext cx="10515600" cy="4351338"/>
          </a:xfrm>
        </p:spPr>
        <p:txBody>
          <a:bodyPr/>
          <a:lstStyle/>
          <a:p>
            <a:r>
              <a:rPr lang="cs-CZ" dirty="0"/>
              <a:t> zdravotnická péče při méně závažném náhlém onemocnění nebo úrazu v době mimo ordinační hodiny lékaře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837" y="2837115"/>
            <a:ext cx="6528122" cy="3672068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F76CFB-5A5C-497D-A26B-52B6EA3E3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374E7-4B8F-4450-A98E-0A007774AFA6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8726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Zdravotnický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Zdravotnictví jako ucelený specifický společenský systém vznikal jako ostatní společenské systémy v průběhu historického vývoje potřeb obyvatelstva. </a:t>
            </a:r>
          </a:p>
          <a:p>
            <a:r>
              <a:rPr lang="cs-CZ" dirty="0"/>
              <a:t>Definice z hlediska:</a:t>
            </a:r>
          </a:p>
          <a:p>
            <a:pPr marL="457200" lvl="1" indent="0">
              <a:buNone/>
            </a:pPr>
            <a:r>
              <a:rPr lang="cs-CZ" b="1" dirty="0" err="1"/>
              <a:t>Národo-hospodářkého</a:t>
            </a:r>
            <a:r>
              <a:rPr lang="cs-CZ" dirty="0"/>
              <a:t> - je zdravotní systém jedním z odvětví národního hospodářství produkující zdravotní služby.</a:t>
            </a:r>
          </a:p>
          <a:p>
            <a:pPr marL="457200" lvl="1" indent="0">
              <a:buNone/>
            </a:pPr>
            <a:r>
              <a:rPr lang="cs-CZ" b="1" dirty="0"/>
              <a:t>Organizačně-institucionálního </a:t>
            </a:r>
            <a:r>
              <a:rPr lang="cs-CZ" dirty="0"/>
              <a:t>představuje zdravotní systém soustavu zdravotnických zařízení a institucí</a:t>
            </a:r>
          </a:p>
          <a:p>
            <a:pPr marL="457200" lvl="1" indent="0">
              <a:buNone/>
            </a:pPr>
            <a:r>
              <a:rPr lang="cs-CZ" b="1" dirty="0"/>
              <a:t>Funkčního</a:t>
            </a:r>
            <a:r>
              <a:rPr lang="cs-CZ" dirty="0"/>
              <a:t> – je zdravotnický systém součástí systému péče o zdraví</a:t>
            </a:r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254A3D-8579-4074-82D5-E7FE0E0D6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0E14-A5A3-4018-B913-E1899727EB6B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8523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Lázeňská péče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1945" y="1253331"/>
            <a:ext cx="10515600" cy="4351338"/>
          </a:xfrm>
        </p:spPr>
        <p:txBody>
          <a:bodyPr/>
          <a:lstStyle/>
          <a:p>
            <a:r>
              <a:rPr lang="cs-CZ" dirty="0"/>
              <a:t>určena pacientům k doléčení a rehabilitaci (např. po úrazech, operacích, u oslabených jedinců a chronicky nemocných dětí)</a:t>
            </a:r>
          </a:p>
          <a:p>
            <a:r>
              <a:rPr lang="cs-CZ" dirty="0">
                <a:hlinkClick r:id="rId2"/>
              </a:rPr>
              <a:t>http://www.lecebnelazne.cz/vse-o-laznich/jak-do-lazni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629" y="2836076"/>
            <a:ext cx="5873911" cy="3859999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43015C2-265E-43C5-8CEA-2AD19FDAC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7AF81-00DB-4B06-ABB5-5455A21B9515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8349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Lékárenské péče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0388" y="1888625"/>
            <a:ext cx="4722472" cy="4351338"/>
          </a:xfrm>
        </p:spPr>
        <p:txBody>
          <a:bodyPr/>
          <a:lstStyle/>
          <a:p>
            <a:r>
              <a:rPr lang="cs-CZ" dirty="0"/>
              <a:t>zajišťuje distribuci léků a zdravotnických potřeb na základě lékařského předpisu i bez něj (volný prodej)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880" y="3376009"/>
            <a:ext cx="2143125" cy="21431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2091" t="4474"/>
          <a:stretch/>
        </p:blipFill>
        <p:spPr>
          <a:xfrm>
            <a:off x="5092860" y="636608"/>
            <a:ext cx="6728036" cy="5774602"/>
          </a:xfrm>
          <a:prstGeom prst="rect">
            <a:avLst/>
          </a:prstGeom>
        </p:spPr>
      </p:pic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54C1B624-792C-41B1-BEF7-C407D6A64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1D8A-0FAF-4780-B5D5-4FC3AE5D0AA5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7347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82C04E74-9282-47AD-AF77-AE0CF09BA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pozornost…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1F5971B7-EDEA-4945-ABEF-6005DB700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9909DF7-CC79-47E9-962E-85D8B5216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E881D-1BD1-4C48-8749-BE73E36394EB}" type="datetime1">
              <a:rPr lang="cs-CZ" smtClean="0"/>
              <a:t>25.02.2020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587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9607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Činitele zdravotnických systémů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14732"/>
            <a:ext cx="10515600" cy="520172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Stanovení strategických cílů státu v oblasti ochrany zdraví a rozvoj zdraví (</a:t>
            </a:r>
            <a:r>
              <a:rPr lang="cs-CZ" b="1" dirty="0"/>
              <a:t>zdravotní politika</a:t>
            </a:r>
            <a:r>
              <a:rPr lang="cs-CZ" dirty="0"/>
              <a:t>).</a:t>
            </a:r>
          </a:p>
          <a:p>
            <a:endParaRPr lang="cs-CZ" dirty="0"/>
          </a:p>
          <a:p>
            <a:r>
              <a:rPr lang="cs-CZ" dirty="0"/>
              <a:t>Způsob </a:t>
            </a:r>
            <a:r>
              <a:rPr lang="cs-CZ" b="1" dirty="0"/>
              <a:t>zajištění dostupnosti </a:t>
            </a:r>
            <a:r>
              <a:rPr lang="cs-CZ" dirty="0"/>
              <a:t>základní zdravotní péče pro občany.</a:t>
            </a:r>
          </a:p>
          <a:p>
            <a:endParaRPr lang="cs-CZ" dirty="0"/>
          </a:p>
          <a:p>
            <a:r>
              <a:rPr lang="cs-CZ" b="1" dirty="0"/>
              <a:t>Způsob financování</a:t>
            </a:r>
            <a:r>
              <a:rPr lang="cs-CZ" dirty="0"/>
              <a:t>. </a:t>
            </a:r>
          </a:p>
          <a:p>
            <a:endParaRPr lang="cs-CZ" dirty="0"/>
          </a:p>
          <a:p>
            <a:r>
              <a:rPr lang="cs-CZ" b="1" dirty="0"/>
              <a:t>Řešení vztahů mezi </a:t>
            </a:r>
            <a:r>
              <a:rPr lang="cs-CZ" dirty="0"/>
              <a:t>různými </a:t>
            </a:r>
            <a:r>
              <a:rPr lang="cs-CZ" b="1" dirty="0"/>
              <a:t>účastníky procesu poskytování zdravotní péče </a:t>
            </a:r>
            <a:r>
              <a:rPr lang="cs-CZ" dirty="0"/>
              <a:t>(občané, poskytovatelé, plátci, další správní a samosprávní instituce).</a:t>
            </a:r>
          </a:p>
          <a:p>
            <a:endParaRPr lang="cs-CZ" dirty="0"/>
          </a:p>
          <a:p>
            <a:r>
              <a:rPr lang="cs-CZ" dirty="0"/>
              <a:t>Podíl </a:t>
            </a:r>
            <a:r>
              <a:rPr lang="cs-CZ" b="1" dirty="0"/>
              <a:t>účasti státu </a:t>
            </a:r>
            <a:r>
              <a:rPr lang="cs-CZ" dirty="0"/>
              <a:t>a jeho orgánů </a:t>
            </a:r>
            <a:r>
              <a:rPr lang="cs-CZ" b="1" dirty="0"/>
              <a:t>na vlastnictví a řízení zdravotnických organizací.</a:t>
            </a:r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2F5ADF-6F11-412C-B0C4-236790937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961C8-5F3D-463A-A569-E8F646C22C3E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9597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DA4C4ED-3AC9-4538-B15F-3DB911B2C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5588"/>
            <a:ext cx="10515600" cy="4351338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https://www.youtube.com/watch?v=tdDQVJh1PLU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7BD8BB8-C35D-4F81-9EB4-C309E7C31A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" t="16700" r="34344" b="26600"/>
          <a:stretch/>
        </p:blipFill>
        <p:spPr>
          <a:xfrm>
            <a:off x="838200" y="1320799"/>
            <a:ext cx="9410998" cy="5172364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3001138-C4EF-428E-AADE-9A7007A4C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7DC4-2C31-42D0-978C-104FC2AB535C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0999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132212"/>
            <a:ext cx="10515600" cy="747683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b="1" dirty="0"/>
              <a:t>Národní zdravotní služba - </a:t>
            </a:r>
            <a:r>
              <a:rPr lang="cs-CZ" b="1" dirty="0" err="1"/>
              <a:t>Semaškův</a:t>
            </a:r>
            <a:r>
              <a:rPr lang="cs-CZ" b="1" dirty="0"/>
              <a:t> model</a:t>
            </a:r>
            <a:r>
              <a:rPr lang="cs-CZ" dirty="0"/>
              <a:t>: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839788" y="1278732"/>
            <a:ext cx="3723586" cy="823912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00B050"/>
                </a:solidFill>
              </a:rPr>
              <a:t>+ výhody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839788" y="2102644"/>
            <a:ext cx="5157787" cy="3684588"/>
          </a:xfrm>
        </p:spPr>
        <p:txBody>
          <a:bodyPr/>
          <a:lstStyle/>
          <a:p>
            <a:r>
              <a:rPr lang="cs-CZ" dirty="0"/>
              <a:t>Všeobecná dostupnost</a:t>
            </a:r>
          </a:p>
          <a:p>
            <a:r>
              <a:rPr lang="cs-CZ" dirty="0"/>
              <a:t>Zaměření na prevenci</a:t>
            </a:r>
          </a:p>
          <a:p>
            <a:r>
              <a:rPr lang="cs-CZ" dirty="0"/>
              <a:t>Návaznost péče</a:t>
            </a:r>
          </a:p>
          <a:p>
            <a:r>
              <a:rPr lang="cs-CZ" dirty="0"/>
              <a:t>Racionálně zvolená síť </a:t>
            </a:r>
            <a:r>
              <a:rPr lang="cs-CZ" dirty="0" err="1"/>
              <a:t>zdr</a:t>
            </a:r>
            <a:r>
              <a:rPr lang="cs-CZ" dirty="0"/>
              <a:t>, zařízení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172200" y="1278732"/>
            <a:ext cx="4239883" cy="823912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- nevýhody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6172200" y="2102644"/>
            <a:ext cx="5183188" cy="3684588"/>
          </a:xfrm>
        </p:spPr>
        <p:txBody>
          <a:bodyPr/>
          <a:lstStyle/>
          <a:p>
            <a:r>
              <a:rPr lang="cs-CZ" dirty="0"/>
              <a:t>Nízká výkonnost systému</a:t>
            </a:r>
          </a:p>
          <a:p>
            <a:r>
              <a:rPr lang="cs-CZ" dirty="0"/>
              <a:t>Stálý nedostatek prostředků</a:t>
            </a:r>
          </a:p>
          <a:p>
            <a:r>
              <a:rPr lang="cs-CZ" dirty="0"/>
              <a:t>Nekonkurenční prostředí</a:t>
            </a:r>
          </a:p>
          <a:p>
            <a:r>
              <a:rPr lang="cs-CZ" dirty="0"/>
              <a:t>Nízké finanční ohodnocení zdravotníků</a:t>
            </a:r>
          </a:p>
          <a:p>
            <a:r>
              <a:rPr lang="cs-CZ" dirty="0"/>
              <a:t>Nedostatečný technický rozvoj z důvodu nedostatku financí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93357" y="6090249"/>
            <a:ext cx="532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(</a:t>
            </a:r>
            <a:r>
              <a:rPr lang="cs-CZ" sz="2800" i="1" dirty="0"/>
              <a:t>Kuba a některé země bývalé SSSR) 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7953794-BAF4-49DC-9EE2-C9F2CCC57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6EBBE-BC74-4E63-A4B9-F40A399E1530}" type="datetime1">
              <a:rPr lang="cs-CZ" smtClean="0"/>
              <a:t>25.02.2020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8971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BF9D08E8-D3B7-4FBB-A385-BB3C7262A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91" y="365125"/>
            <a:ext cx="10670309" cy="1325563"/>
          </a:xfrm>
        </p:spPr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https://www.youtube.com/watch?v=zyDWUJQsq6E</a:t>
            </a:r>
            <a:br>
              <a:rPr lang="cs-CZ" dirty="0"/>
            </a:br>
            <a:endParaRPr lang="cs-CZ" dirty="0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90A2ACF8-4D3D-46C8-9D41-2B6E231AA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69" t="16418" r="34345" b="26483"/>
          <a:stretch/>
        </p:blipFill>
        <p:spPr>
          <a:xfrm>
            <a:off x="988292" y="1484974"/>
            <a:ext cx="8979218" cy="5128261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1CB28BB-3069-4054-BB9A-D734FCF1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40EB-282B-47C2-A2AA-0BA29C6E11DF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7120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8573" y="213292"/>
            <a:ext cx="11421373" cy="81461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Národní zdravotní služba - </a:t>
            </a:r>
            <a:r>
              <a:rPr lang="cs-CZ" b="1" dirty="0" err="1"/>
              <a:t>Beveridgův</a:t>
            </a:r>
            <a:r>
              <a:rPr lang="cs-CZ" b="1" dirty="0"/>
              <a:t> model </a:t>
            </a:r>
            <a:br>
              <a:rPr lang="cs-CZ" b="1" dirty="0"/>
            </a:br>
            <a:r>
              <a:rPr lang="cs-CZ" sz="3100" b="1" dirty="0" err="1"/>
              <a:t>National</a:t>
            </a:r>
            <a:r>
              <a:rPr lang="cs-CZ" sz="3100" b="1" dirty="0"/>
              <a:t> </a:t>
            </a:r>
            <a:r>
              <a:rPr lang="cs-CZ" sz="3100" b="1" dirty="0" err="1"/>
              <a:t>Health</a:t>
            </a:r>
            <a:r>
              <a:rPr lang="cs-CZ" sz="3100" b="1" dirty="0"/>
              <a:t> </a:t>
            </a:r>
            <a:r>
              <a:rPr lang="cs-CZ" sz="3100" b="1" dirty="0" err="1"/>
              <a:t>Service</a:t>
            </a:r>
            <a:r>
              <a:rPr lang="cs-CZ" sz="3100" b="1" dirty="0"/>
              <a:t> (NHS):</a:t>
            </a:r>
            <a:r>
              <a:rPr lang="cs-CZ" sz="1800" b="1" dirty="0"/>
              <a:t> 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681488" y="5296619"/>
            <a:ext cx="10940570" cy="1328468"/>
          </a:xfrm>
        </p:spPr>
        <p:txBody>
          <a:bodyPr>
            <a:normAutofit/>
          </a:bodyPr>
          <a:lstStyle/>
          <a:p>
            <a:r>
              <a:rPr lang="cs-CZ" b="0" i="1" dirty="0"/>
              <a:t>Velká Británie </a:t>
            </a:r>
            <a:r>
              <a:rPr lang="cs-CZ" i="1" dirty="0"/>
              <a:t>,</a:t>
            </a:r>
            <a:r>
              <a:rPr lang="cs-CZ" b="0" i="1" dirty="0"/>
              <a:t>varianty tohoto modelu v Itálii, Portugalsku, Španělsku, Řecku, Irsku, ve Skandinávii v Austrálii, v Kanadě, na Novém Zélandu, ale také v Kostarice, Mexiku či některých rozvojových zemích, například v Botswaně </a:t>
            </a:r>
            <a:endParaRPr lang="cs-CZ" i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27100" y="1851818"/>
            <a:ext cx="5157787" cy="3684588"/>
          </a:xfrm>
        </p:spPr>
        <p:txBody>
          <a:bodyPr>
            <a:normAutofit/>
          </a:bodyPr>
          <a:lstStyle/>
          <a:p>
            <a:r>
              <a:rPr lang="cs-CZ" sz="2400" dirty="0"/>
              <a:t>Obecná dostupnost služeb</a:t>
            </a:r>
          </a:p>
          <a:p>
            <a:r>
              <a:rPr lang="cs-CZ" sz="2400" dirty="0"/>
              <a:t>Dostatečná nabídka služeb</a:t>
            </a:r>
          </a:p>
          <a:p>
            <a:r>
              <a:rPr lang="cs-CZ" sz="2400" dirty="0"/>
              <a:t>Připřená prevence</a:t>
            </a:r>
          </a:p>
          <a:p>
            <a:r>
              <a:rPr lang="cs-CZ" sz="2400" dirty="0"/>
              <a:t>Nízké náklady na zdravotní služby</a:t>
            </a:r>
          </a:p>
          <a:p>
            <a:r>
              <a:rPr lang="cs-CZ" sz="2400" dirty="0"/>
              <a:t>Koordinace zájmů účastníků 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7366958" y="1179739"/>
            <a:ext cx="3988430" cy="672079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-  nevýhody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943600" y="1851818"/>
            <a:ext cx="6142007" cy="3684588"/>
          </a:xfrm>
        </p:spPr>
        <p:txBody>
          <a:bodyPr>
            <a:normAutofit/>
          </a:bodyPr>
          <a:lstStyle/>
          <a:p>
            <a:r>
              <a:rPr lang="cs-CZ" sz="2400" dirty="0"/>
              <a:t>Nedostatek prostředků na investování a rozvoj</a:t>
            </a:r>
          </a:p>
          <a:p>
            <a:r>
              <a:rPr lang="cs-CZ" sz="2400" dirty="0"/>
              <a:t>Problémy s financování v době ekonom. recese</a:t>
            </a:r>
          </a:p>
          <a:p>
            <a:r>
              <a:rPr lang="cs-CZ" sz="2400" dirty="0"/>
              <a:t>Dlouhé čekací doby  na neurgentní operace</a:t>
            </a:r>
          </a:p>
          <a:p>
            <a:r>
              <a:rPr lang="cs-CZ" sz="2400" dirty="0"/>
              <a:t>Nedostatečná motivace obyvatel  k péči o vlastní zdraví</a:t>
            </a:r>
          </a:p>
          <a:p>
            <a:r>
              <a:rPr lang="cs-CZ" sz="2400" dirty="0"/>
              <a:t>Podpora nesoutěživého klimatu</a:t>
            </a:r>
          </a:p>
        </p:txBody>
      </p:sp>
      <p:sp>
        <p:nvSpPr>
          <p:cNvPr id="7" name="Zástupný symbol pro text 4"/>
          <p:cNvSpPr txBox="1">
            <a:spLocks/>
          </p:cNvSpPr>
          <p:nvPr/>
        </p:nvSpPr>
        <p:spPr>
          <a:xfrm>
            <a:off x="1906438" y="1027906"/>
            <a:ext cx="419115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00B050"/>
                </a:solidFill>
              </a:rPr>
              <a:t>+  výhody</a:t>
            </a:r>
          </a:p>
        </p:txBody>
      </p:sp>
      <p:sp>
        <p:nvSpPr>
          <p:cNvPr id="8" name="Zástupný symbol pro datum 7">
            <a:extLst>
              <a:ext uri="{FF2B5EF4-FFF2-40B4-BE49-F238E27FC236}">
                <a16:creationId xmlns:a16="http://schemas.microsoft.com/office/drawing/2014/main" id="{6FF03A31-3BC1-4230-9726-597D2F8D7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1E68-29EC-4ACF-B8F2-DE8902481ACD}" type="datetime1">
              <a:rPr lang="cs-CZ" smtClean="0"/>
              <a:t>25.02.2020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197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700178" y="1308039"/>
            <a:ext cx="11264660" cy="498924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je zdravotnictví financováno z daní, tj. </a:t>
            </a:r>
            <a:r>
              <a:rPr lang="cs-CZ" b="1" dirty="0"/>
              <a:t>prostřednictvím státního rozpočtu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 err="1"/>
              <a:t>Semaškův</a:t>
            </a:r>
            <a:r>
              <a:rPr lang="cs-CZ" b="1" dirty="0"/>
              <a:t> model </a:t>
            </a:r>
          </a:p>
          <a:p>
            <a:r>
              <a:rPr lang="cs-CZ" altLang="cs-CZ" dirty="0"/>
              <a:t>zdravotnická zařízení jsou majetkem státu</a:t>
            </a:r>
          </a:p>
          <a:p>
            <a:r>
              <a:rPr lang="cs-CZ" altLang="cs-CZ" dirty="0"/>
              <a:t>zdravotnictví je centrálně plánováno</a:t>
            </a:r>
          </a:p>
          <a:p>
            <a:r>
              <a:rPr lang="cs-CZ" altLang="cs-CZ" dirty="0"/>
              <a:t>služby se poskytují „bezplatně“</a:t>
            </a:r>
          </a:p>
          <a:p>
            <a:r>
              <a:rPr lang="cs-CZ" altLang="cs-CZ" dirty="0"/>
              <a:t>Zdravotnictví se pokládá za neproduktivní odvětví, což má za následek nízkou ekonomickou prioritu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 err="1"/>
              <a:t>Beveridgův</a:t>
            </a:r>
            <a:r>
              <a:rPr lang="cs-CZ" b="1" dirty="0"/>
              <a:t> model </a:t>
            </a:r>
            <a:r>
              <a:rPr lang="cs-CZ" dirty="0"/>
              <a:t>rozdíl oproti </a:t>
            </a:r>
            <a:r>
              <a:rPr lang="cs-CZ" dirty="0" err="1"/>
              <a:t>Semaškovu</a:t>
            </a:r>
            <a:r>
              <a:rPr lang="cs-CZ" dirty="0"/>
              <a:t> modelu</a:t>
            </a:r>
          </a:p>
          <a:p>
            <a:r>
              <a:rPr lang="cs-CZ" dirty="0"/>
              <a:t> existují soukromé zdravotní služby, jako doplňkový charakter, obvykle tvoří 15−20 % zdravotní péče, jejich podíl však roste, navíc lze uzavřít soukromé zdravotní pojištění;</a:t>
            </a:r>
          </a:p>
          <a:p>
            <a:r>
              <a:rPr lang="cs-CZ" dirty="0"/>
              <a:t>Existuje určitá míra spoluúčasti (léky, zubní péče, hospitalizační a ambulantní poplatky);</a:t>
            </a:r>
          </a:p>
          <a:p>
            <a:r>
              <a:rPr lang="cs-CZ" dirty="0"/>
              <a:t>trend k decentralizaci  - rozhodování na regiony až obce.</a:t>
            </a:r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777815" y="71827"/>
            <a:ext cx="10515600" cy="989222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b="1" dirty="0"/>
              <a:t>Národní zdravotní služba </a:t>
            </a:r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6B0CE62-F607-4282-B421-99FF2E353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69EB0-990D-454F-9449-25A13A4FF7C2}" type="datetime1">
              <a:rPr lang="cs-CZ" smtClean="0"/>
              <a:t>25.02.2020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31358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Zdravotní systémy 20_2_2019[20190220145151393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1848</Words>
  <Application>Microsoft Office PowerPoint</Application>
  <PresentationFormat>Širokoúhlá obrazovka</PresentationFormat>
  <Paragraphs>261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Motiv Office</vt:lpstr>
      <vt:lpstr>Zdravotní systémy</vt:lpstr>
      <vt:lpstr>Historický vývoj  </vt:lpstr>
      <vt:lpstr>Zdravotnický systém</vt:lpstr>
      <vt:lpstr>Činitele zdravotnických systémů  </vt:lpstr>
      <vt:lpstr>Prezentace aplikace PowerPoint</vt:lpstr>
      <vt:lpstr> Národní zdravotní služba - Semaškův model:</vt:lpstr>
      <vt:lpstr>https://www.youtube.com/watch?v=zyDWUJQsq6E </vt:lpstr>
      <vt:lpstr>Národní zdravotní služba - Beveridgův model  National Health Service (NHS): </vt:lpstr>
      <vt:lpstr> Národní zdravotní služba </vt:lpstr>
      <vt:lpstr>https://www.youtube.com/watch?v=8l1xL9bmlb8 </vt:lpstr>
      <vt:lpstr>Tržní zdravotnictví USA - liberální model</vt:lpstr>
      <vt:lpstr>Tržní zdravotnictví USA  - liberální model  financování </vt:lpstr>
      <vt:lpstr>Prezentace aplikace PowerPoint</vt:lpstr>
      <vt:lpstr>Systémy postavené na všeobecném zdravotním pojištění – bismarckovský model</vt:lpstr>
      <vt:lpstr>https://www.youtube.com/watch?v=7MIWfMpZVyI&amp;t=42s </vt:lpstr>
      <vt:lpstr>Systémy postavené na všeobecném zdravotním pojištění – bismarckovský model financování</vt:lpstr>
      <vt:lpstr>Financování v ČR</vt:lpstr>
      <vt:lpstr>Zdravotní pojišťovny</vt:lpstr>
      <vt:lpstr>Současné trendy ve vývoji zdravotnictví </vt:lpstr>
      <vt:lpstr>Poskytovatelé zdravotních služeb </vt:lpstr>
      <vt:lpstr>Druhy zdravotní péče</vt:lpstr>
      <vt:lpstr>Druhy zdravotní péče podle časové naléhavosti</vt:lpstr>
      <vt:lpstr>Druhy zdravotní péče podle účelu</vt:lpstr>
      <vt:lpstr> Forma péče  - ambulantní péče </vt:lpstr>
      <vt:lpstr>Forma péče  - jednodenní péče</vt:lpstr>
      <vt:lpstr>Forma péče  - ústavní (lůžková) péče </vt:lpstr>
      <vt:lpstr>Forma péče - zdravotní péče poskytovaná ve vlastním sociálním prostředí pacienta </vt:lpstr>
      <vt:lpstr>Zdravotnická záchranná služba </vt:lpstr>
      <vt:lpstr>Pohotovostní služba</vt:lpstr>
      <vt:lpstr>Lázeňská péče </vt:lpstr>
      <vt:lpstr>Lékárenské péče </vt:lpstr>
      <vt:lpstr>Děkuji za pozornost…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Zdravotní systémy</dc:title>
  <dc:creator>Jiřina Večeřová</dc:creator>
  <cp:lastModifiedBy>Jiřina Večeřová</cp:lastModifiedBy>
  <cp:revision>58</cp:revision>
  <dcterms:created xsi:type="dcterms:W3CDTF">2019-02-07T09:48:58Z</dcterms:created>
  <dcterms:modified xsi:type="dcterms:W3CDTF">2020-02-25T13:41:26Z</dcterms:modified>
</cp:coreProperties>
</file>