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281" r:id="rId3"/>
    <p:sldId id="290" r:id="rId4"/>
    <p:sldId id="292" r:id="rId5"/>
    <p:sldId id="321" r:id="rId6"/>
    <p:sldId id="287" r:id="rId7"/>
    <p:sldId id="322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93" r:id="rId18"/>
    <p:sldId id="296" r:id="rId19"/>
    <p:sldId id="297" r:id="rId20"/>
    <p:sldId id="298" r:id="rId21"/>
    <p:sldId id="302" r:id="rId22"/>
    <p:sldId id="306" r:id="rId23"/>
    <p:sldId id="309" r:id="rId24"/>
    <p:sldId id="310" r:id="rId25"/>
    <p:sldId id="311" r:id="rId26"/>
    <p:sldId id="312" r:id="rId27"/>
    <p:sldId id="325" r:id="rId28"/>
    <p:sldId id="330" r:id="rId29"/>
    <p:sldId id="285" r:id="rId30"/>
    <p:sldId id="300" r:id="rId31"/>
    <p:sldId id="327" r:id="rId32"/>
    <p:sldId id="328" r:id="rId33"/>
    <p:sldId id="329" r:id="rId34"/>
    <p:sldId id="313" r:id="rId35"/>
    <p:sldId id="314" r:id="rId36"/>
    <p:sldId id="315" r:id="rId37"/>
    <p:sldId id="336" r:id="rId38"/>
    <p:sldId id="351" r:id="rId39"/>
    <p:sldId id="332" r:id="rId40"/>
    <p:sldId id="352" r:id="rId41"/>
    <p:sldId id="333" r:id="rId42"/>
    <p:sldId id="334" r:id="rId43"/>
    <p:sldId id="331" r:id="rId44"/>
    <p:sldId id="294" r:id="rId45"/>
    <p:sldId id="337" r:id="rId46"/>
    <p:sldId id="338" r:id="rId47"/>
    <p:sldId id="324" r:id="rId48"/>
    <p:sldId id="303" r:id="rId49"/>
    <p:sldId id="350" r:id="rId50"/>
    <p:sldId id="347" r:id="rId51"/>
    <p:sldId id="301" r:id="rId52"/>
    <p:sldId id="339" r:id="rId53"/>
    <p:sldId id="340" r:id="rId54"/>
    <p:sldId id="341" r:id="rId55"/>
    <p:sldId id="342" r:id="rId56"/>
    <p:sldId id="343" r:id="rId57"/>
    <p:sldId id="344" r:id="rId58"/>
    <p:sldId id="345" r:id="rId59"/>
    <p:sldId id="353" r:id="rId6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9EB00-F028-4067-82DF-0CC6500F91A3}" type="datetimeFigureOut">
              <a:rPr lang="cs-CZ" smtClean="0"/>
              <a:t>06.03.2019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FCE0DE-7649-4240-A7B5-B0F785CA2C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9852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0F25-75F7-4B2C-88E1-6602AE5FF96B}" type="datetimeFigureOut">
              <a:rPr lang="cs-CZ" smtClean="0"/>
              <a:t>06.03.2019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AF69-3D50-4F4C-B0B6-4C81E6040C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0643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0F25-75F7-4B2C-88E1-6602AE5FF96B}" type="datetimeFigureOut">
              <a:rPr lang="cs-CZ" smtClean="0"/>
              <a:t>06.03.2019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AF69-3D50-4F4C-B0B6-4C81E6040C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5057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0F25-75F7-4B2C-88E1-6602AE5FF96B}" type="datetimeFigureOut">
              <a:rPr lang="cs-CZ" smtClean="0"/>
              <a:t>06.03.2019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AF69-3D50-4F4C-B0B6-4C81E6040C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8310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0F25-75F7-4B2C-88E1-6602AE5FF96B}" type="datetimeFigureOut">
              <a:rPr lang="cs-CZ" smtClean="0"/>
              <a:t>06.03.2019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AF69-3D50-4F4C-B0B6-4C81E6040C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2957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0F25-75F7-4B2C-88E1-6602AE5FF96B}" type="datetimeFigureOut">
              <a:rPr lang="cs-CZ" smtClean="0"/>
              <a:t>06.03.2019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AF69-3D50-4F4C-B0B6-4C81E6040C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5244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0F25-75F7-4B2C-88E1-6602AE5FF96B}" type="datetimeFigureOut">
              <a:rPr lang="cs-CZ" smtClean="0"/>
              <a:t>06.03.2019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AF69-3D50-4F4C-B0B6-4C81E6040C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3790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0F25-75F7-4B2C-88E1-6602AE5FF96B}" type="datetimeFigureOut">
              <a:rPr lang="cs-CZ" smtClean="0"/>
              <a:t>06.03.2019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AF69-3D50-4F4C-B0B6-4C81E6040C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7989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0F25-75F7-4B2C-88E1-6602AE5FF96B}" type="datetimeFigureOut">
              <a:rPr lang="cs-CZ" smtClean="0"/>
              <a:t>06.03.2019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AF69-3D50-4F4C-B0B6-4C81E6040C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4297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0F25-75F7-4B2C-88E1-6602AE5FF96B}" type="datetimeFigureOut">
              <a:rPr lang="cs-CZ" smtClean="0"/>
              <a:t>06.03.2019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AF69-3D50-4F4C-B0B6-4C81E6040C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7909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0F25-75F7-4B2C-88E1-6602AE5FF96B}" type="datetimeFigureOut">
              <a:rPr lang="cs-CZ" smtClean="0"/>
              <a:t>06.03.2019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AF69-3D50-4F4C-B0B6-4C81E6040C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131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0F25-75F7-4B2C-88E1-6602AE5FF96B}" type="datetimeFigureOut">
              <a:rPr lang="cs-CZ" smtClean="0"/>
              <a:t>06.03.2019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AF69-3D50-4F4C-B0B6-4C81E6040C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8984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D0F25-75F7-4B2C-88E1-6602AE5FF96B}" type="datetimeFigureOut">
              <a:rPr lang="cs-CZ" smtClean="0"/>
              <a:t>06.03.2019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8AF69-3D50-4F4C-B0B6-4C81E6040C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2132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prozeny.blesk.cz/clanek/pro-zeny-zdravi-zdravi/508075/video-duslednejsi-prevence-u-senioru-muze-vest-k-zachrane-zivotu-i-financnim-usporam.html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9X4Jga8DYM" TargetMode="External"/><Relationship Id="rId2" Type="http://schemas.openxmlformats.org/officeDocument/2006/relationships/hyperlink" Target="https://youtu.be/LBLPrWOMb0o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3Bk9QqH4bk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Komunitní péče </a:t>
            </a:r>
            <a:r>
              <a:rPr lang="cs-CZ" smtClean="0"/>
              <a:t>o seniory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5058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Celkový </a:t>
            </a:r>
            <a:r>
              <a:rPr lang="cs-CZ" dirty="0"/>
              <a:t>postup stárnutí </a:t>
            </a:r>
            <a:r>
              <a:rPr lang="cs-CZ" sz="2000" dirty="0" smtClean="0"/>
              <a:t>(</a:t>
            </a:r>
            <a:r>
              <a:rPr lang="cs-CZ" sz="2000" dirty="0"/>
              <a:t>K</a:t>
            </a:r>
            <a:r>
              <a:rPr lang="cs-CZ" sz="2000" dirty="0" smtClean="0"/>
              <a:t>ubešová 2006)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cs-CZ" b="1" dirty="0"/>
              <a:t>Kategorie </a:t>
            </a:r>
            <a:r>
              <a:rPr lang="cs-CZ" b="1" dirty="0" err="1"/>
              <a:t>elite</a:t>
            </a:r>
            <a:r>
              <a:rPr lang="cs-CZ" b="1" dirty="0"/>
              <a:t> - </a:t>
            </a:r>
            <a:r>
              <a:rPr lang="cs-CZ" dirty="0"/>
              <a:t>senioři ve vynikající kondici, schopni i ve vysokém věku sportovních aktivit</a:t>
            </a:r>
          </a:p>
          <a:p>
            <a:pPr lvl="0"/>
            <a:r>
              <a:rPr lang="cs-CZ" b="1" dirty="0"/>
              <a:t>Kategorie fit</a:t>
            </a:r>
            <a:r>
              <a:rPr lang="cs-CZ" dirty="0"/>
              <a:t> – senioři schopni zabezpečit sebe sama a navíc pěstovat koníčky (zahrada apod.) a vypomáhat rodinám svých dětí v péči o vnoučata</a:t>
            </a:r>
          </a:p>
          <a:p>
            <a:pPr lvl="0"/>
            <a:r>
              <a:rPr lang="cs-CZ" b="1" dirty="0"/>
              <a:t>Kategorie independent</a:t>
            </a:r>
            <a:r>
              <a:rPr lang="cs-CZ" dirty="0"/>
              <a:t> – senioři v dobré kondici, schopni pečovat o sebe        a svůj příbytek bez pomoci zvenčí</a:t>
            </a:r>
          </a:p>
          <a:p>
            <a:pPr lvl="0"/>
            <a:r>
              <a:rPr lang="cs-CZ" b="1" dirty="0"/>
              <a:t>Kategorie </a:t>
            </a:r>
            <a:r>
              <a:rPr lang="cs-CZ" b="1" dirty="0" err="1"/>
              <a:t>dependent</a:t>
            </a:r>
            <a:r>
              <a:rPr lang="cs-CZ" dirty="0"/>
              <a:t> – senioři trvale závislí na pomoci zvenčí ale schopni žít ve svém vlastním sociálním prostředí</a:t>
            </a:r>
          </a:p>
          <a:p>
            <a:r>
              <a:rPr lang="cs-CZ" b="1" dirty="0"/>
              <a:t>Kategorie </a:t>
            </a:r>
            <a:r>
              <a:rPr lang="cs-CZ" b="1" dirty="0" err="1"/>
              <a:t>disabled</a:t>
            </a:r>
            <a:r>
              <a:rPr lang="cs-CZ" dirty="0"/>
              <a:t> – senioři trvale odkázáni na pomoc jiné osoby                    i v základních úkonech soběstačnosti a </a:t>
            </a:r>
            <a:r>
              <a:rPr lang="cs-CZ" dirty="0" err="1"/>
              <a:t>sebepéče</a:t>
            </a:r>
            <a:r>
              <a:rPr lang="cs-CZ" dirty="0"/>
              <a:t> (většinou již institucionalizovaní</a:t>
            </a:r>
          </a:p>
        </p:txBody>
      </p:sp>
    </p:spTree>
    <p:extLst>
      <p:ext uri="{BB962C8B-B14F-4D97-AF65-F5344CB8AC3E}">
        <p14:creationId xmlns:p14="http://schemas.microsoft.com/office/powerpoint/2010/main" val="834830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Projevy stárnutí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b="1" dirty="0" err="1"/>
              <a:t>Polymorbidita</a:t>
            </a:r>
            <a:r>
              <a:rPr lang="cs-CZ" dirty="0"/>
              <a:t> – s rostoucím věkem roste i počet chorob, pacienti se léčí pro několik onemocnění a tím dochází k vyššímu riziko lékových interakcí </a:t>
            </a:r>
            <a:r>
              <a:rPr lang="cs-CZ" dirty="0" smtClean="0"/>
              <a:t>a </a:t>
            </a:r>
            <a:r>
              <a:rPr lang="cs-CZ" dirty="0"/>
              <a:t>zvýšenému riziko nežádoucích účinků léků</a:t>
            </a:r>
          </a:p>
          <a:p>
            <a:pPr lvl="0"/>
            <a:r>
              <a:rPr lang="cs-CZ" b="1" dirty="0" err="1"/>
              <a:t>Mikrosymptomatologie</a:t>
            </a:r>
            <a:r>
              <a:rPr lang="cs-CZ" dirty="0"/>
              <a:t> – minimální příznaky přítomnosti choroby (nebývá horečka, jsou mírné známky zánětu atd.)</a:t>
            </a:r>
          </a:p>
          <a:p>
            <a:pPr lvl="0"/>
            <a:r>
              <a:rPr lang="cs-CZ" b="1" dirty="0" err="1"/>
              <a:t>Oligosymptomatologie</a:t>
            </a:r>
            <a:r>
              <a:rPr lang="cs-CZ" dirty="0"/>
              <a:t> - několik málo typických příznaků choroby (např. pneumonie bez výrazných teplot – jen ztížené dýchání)</a:t>
            </a:r>
          </a:p>
          <a:p>
            <a:pPr lvl="0"/>
            <a:r>
              <a:rPr lang="cs-CZ" b="1" dirty="0"/>
              <a:t>Příznak ledovce</a:t>
            </a:r>
            <a:r>
              <a:rPr lang="cs-CZ" dirty="0"/>
              <a:t> - kdy se projeví jen část symptomů při vážném onemocnění (únava při srdečním selhávání, únava při selhávání ledvin…)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012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Projevy stárnutí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cs-CZ" b="1" dirty="0" smtClean="0"/>
              <a:t>Syndrom postižení nejkřehčího orgánu</a:t>
            </a:r>
            <a:r>
              <a:rPr lang="cs-CZ" dirty="0" smtClean="0"/>
              <a:t> – u geriatrických pacientů nejčastěji reaguje mozek a srdce – projeví se zmateností např. při mírně zvýšené teplotě, při zánětech močových cest, při uremii, při pneumonii může dojít k selhání srdce atd.</a:t>
            </a:r>
          </a:p>
          <a:p>
            <a:pPr lvl="0"/>
            <a:r>
              <a:rPr lang="cs-CZ" b="1" dirty="0" smtClean="0"/>
              <a:t>Zvýšená úmrtnost na běžné nemoci</a:t>
            </a:r>
            <a:r>
              <a:rPr lang="cs-CZ" dirty="0" smtClean="0"/>
              <a:t> – např. chřipka je u geriatrických pacientů často příčinou smrti.</a:t>
            </a:r>
          </a:p>
          <a:p>
            <a:pPr lvl="0"/>
            <a:r>
              <a:rPr lang="cs-CZ" b="1" dirty="0" smtClean="0"/>
              <a:t>Fenomén kaskády</a:t>
            </a:r>
            <a:r>
              <a:rPr lang="cs-CZ" dirty="0" smtClean="0"/>
              <a:t> – při určitém onemocnění se přidružují další, které komplikují zdravotní stav a nakonec mohou skončit smrtí (jako příklad můžeme uvést zlomeniny krčku u starých lidí kdy při imobilitě často dojde k rozvoji ortostatické bronchopneumonie, následně k srdečnímu selhání, k selhání ledvin, k rozvoji dekubitů a k rozvoji sepse, na kterou pacient umírá)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5714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Stárnutí jednotlivých systémů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M</a:t>
            </a:r>
            <a:r>
              <a:rPr lang="cs-CZ" b="1" dirty="0" smtClean="0"/>
              <a:t>obilita</a:t>
            </a:r>
          </a:p>
          <a:p>
            <a:r>
              <a:rPr lang="cs-CZ" b="1" dirty="0" smtClean="0"/>
              <a:t>Adaptace </a:t>
            </a:r>
          </a:p>
          <a:p>
            <a:r>
              <a:rPr lang="cs-CZ" b="1" dirty="0"/>
              <a:t>respirační </a:t>
            </a:r>
            <a:r>
              <a:rPr lang="cs-CZ" b="1" dirty="0" smtClean="0"/>
              <a:t>systém</a:t>
            </a:r>
          </a:p>
          <a:p>
            <a:r>
              <a:rPr lang="cs-CZ" b="1" dirty="0"/>
              <a:t>Gastrointestinální </a:t>
            </a:r>
            <a:r>
              <a:rPr lang="cs-CZ" b="1" dirty="0" smtClean="0"/>
              <a:t>trakt</a:t>
            </a:r>
            <a:endParaRPr lang="cs-CZ" dirty="0" smtClean="0"/>
          </a:p>
          <a:p>
            <a:r>
              <a:rPr lang="cs-CZ" b="1" dirty="0"/>
              <a:t>Hormonální změny </a:t>
            </a:r>
            <a:endParaRPr lang="cs-CZ" b="1" dirty="0" smtClean="0"/>
          </a:p>
          <a:p>
            <a:r>
              <a:rPr lang="cs-CZ" b="1" dirty="0" smtClean="0"/>
              <a:t>Nervový </a:t>
            </a:r>
            <a:r>
              <a:rPr lang="cs-CZ" b="1" dirty="0"/>
              <a:t>systém</a:t>
            </a:r>
            <a:r>
              <a:rPr lang="cs-CZ" dirty="0"/>
              <a:t> </a:t>
            </a:r>
            <a:endParaRPr lang="cs-CZ" b="1" dirty="0"/>
          </a:p>
          <a:p>
            <a:r>
              <a:rPr lang="cs-CZ" b="1" dirty="0"/>
              <a:t>V</a:t>
            </a:r>
            <a:r>
              <a:rPr lang="cs-CZ" b="1" dirty="0" smtClean="0"/>
              <a:t>ýživa</a:t>
            </a:r>
            <a:endParaRPr lang="cs-CZ" dirty="0" smtClean="0"/>
          </a:p>
          <a:p>
            <a:endParaRPr lang="cs-CZ" b="1" dirty="0" smtClean="0"/>
          </a:p>
        </p:txBody>
      </p:sp>
    </p:spTree>
    <p:extLst>
      <p:ext uri="{BB962C8B-B14F-4D97-AF65-F5344CB8AC3E}">
        <p14:creationId xmlns:p14="http://schemas.microsoft.com/office/powerpoint/2010/main" val="2914994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Sociální změny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materiální </a:t>
            </a:r>
            <a:r>
              <a:rPr lang="cs-CZ" dirty="0"/>
              <a:t>zabezpečení</a:t>
            </a:r>
            <a:r>
              <a:rPr lang="cs-CZ" dirty="0" smtClean="0"/>
              <a:t>,</a:t>
            </a:r>
          </a:p>
          <a:p>
            <a:r>
              <a:rPr lang="cs-CZ" dirty="0" smtClean="0"/>
              <a:t>kvalita </a:t>
            </a:r>
            <a:r>
              <a:rPr lang="cs-CZ" dirty="0"/>
              <a:t>bydlení, </a:t>
            </a:r>
            <a:endParaRPr lang="cs-CZ" dirty="0" smtClean="0"/>
          </a:p>
          <a:p>
            <a:r>
              <a:rPr lang="cs-CZ" dirty="0" smtClean="0"/>
              <a:t>rodinný stav</a:t>
            </a:r>
          </a:p>
          <a:p>
            <a:r>
              <a:rPr lang="cs-CZ" dirty="0" smtClean="0"/>
              <a:t>zdravotní stav</a:t>
            </a:r>
          </a:p>
          <a:p>
            <a:r>
              <a:rPr lang="cs-CZ" dirty="0"/>
              <a:t>z</a:t>
            </a:r>
            <a:r>
              <a:rPr lang="cs-CZ" dirty="0" smtClean="0"/>
              <a:t>horšení </a:t>
            </a:r>
            <a:r>
              <a:rPr lang="cs-CZ" dirty="0"/>
              <a:t>soběstačnosti a </a:t>
            </a:r>
            <a:r>
              <a:rPr lang="cs-CZ" dirty="0" err="1" smtClean="0"/>
              <a:t>sebepéče</a:t>
            </a:r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r>
              <a:rPr lang="cs-CZ" b="1" dirty="0" smtClean="0"/>
              <a:t>Změna </a:t>
            </a:r>
            <a:r>
              <a:rPr lang="cs-CZ" b="1" dirty="0"/>
              <a:t>společenského statusu </a:t>
            </a:r>
            <a:r>
              <a:rPr lang="cs-CZ" b="1" dirty="0" smtClean="0"/>
              <a:t>!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771946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0211"/>
          </a:xfrm>
        </p:spPr>
        <p:txBody>
          <a:bodyPr/>
          <a:lstStyle/>
          <a:p>
            <a:r>
              <a:rPr lang="cs-CZ" dirty="0"/>
              <a:t>Soužití různých </a:t>
            </a:r>
            <a:r>
              <a:rPr lang="cs-CZ" dirty="0" smtClean="0"/>
              <a:t>generací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52756"/>
            <a:ext cx="10764328" cy="5305244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cs-CZ" b="1" dirty="0"/>
              <a:t>Rovnocenné (realistické) soužití </a:t>
            </a:r>
            <a:r>
              <a:rPr lang="cs-CZ" dirty="0" smtClean="0"/>
              <a:t>– pohoda </a:t>
            </a:r>
            <a:r>
              <a:rPr lang="cs-CZ" dirty="0"/>
              <a:t>mezi generacemi. Předpokladem jsou vyvážené osobnosti, které </a:t>
            </a:r>
            <a:r>
              <a:rPr lang="cs-CZ" dirty="0" smtClean="0"/>
              <a:t>vzájemně akceptují své zájmy.</a:t>
            </a:r>
            <a:endParaRPr lang="cs-CZ" dirty="0"/>
          </a:p>
          <a:p>
            <a:pPr lvl="0"/>
            <a:r>
              <a:rPr lang="cs-CZ" b="1" dirty="0"/>
              <a:t>Liberální (volné) soužití </a:t>
            </a:r>
            <a:r>
              <a:rPr lang="cs-CZ" dirty="0"/>
              <a:t>– každý si dělá, co chce, nejsou pravidla a určení hranic. Je zde patrné zeslabení citových vazeb, neuvědomování si povinností ke starším generacím a nerespektování jejich citových, fyzických a hmotných potřeb zejména v období nesoběstačnosti.</a:t>
            </a:r>
          </a:p>
          <a:p>
            <a:pPr lvl="0"/>
            <a:r>
              <a:rPr lang="cs-CZ" b="1" dirty="0"/>
              <a:t>Podbízivé soužití </a:t>
            </a:r>
            <a:r>
              <a:rPr lang="cs-CZ" dirty="0"/>
              <a:t>– rodiče si kupují své děti, zvláště v případech, kdy o ně nemají zájem. Je zde patrná bezmocnost vůči mladší generaci a </a:t>
            </a:r>
            <a:r>
              <a:rPr lang="cs-CZ" dirty="0" smtClean="0"/>
              <a:t>snaha o zachování </a:t>
            </a:r>
            <a:r>
              <a:rPr lang="cs-CZ" dirty="0"/>
              <a:t>dobrých vztahů.</a:t>
            </a:r>
          </a:p>
          <a:p>
            <a:pPr lvl="0"/>
            <a:r>
              <a:rPr lang="cs-CZ" b="1" dirty="0"/>
              <a:t>Nesmiřitelné soužití </a:t>
            </a:r>
            <a:r>
              <a:rPr lang="cs-CZ" dirty="0"/>
              <a:t>– je zde silně negativně vyhraněný, sobecký a nemorální postoj, který nepřipouští vzájemný styk mezi mladší a starší generací.</a:t>
            </a:r>
          </a:p>
          <a:p>
            <a:pPr lvl="0"/>
            <a:r>
              <a:rPr lang="cs-CZ" b="1" dirty="0"/>
              <a:t>Vynucené soužití </a:t>
            </a:r>
            <a:r>
              <a:rPr lang="cs-CZ" dirty="0"/>
              <a:t>– několik generací je nuceno bydlet spolu, jedná se </a:t>
            </a:r>
            <a:r>
              <a:rPr lang="cs-CZ" dirty="0" smtClean="0"/>
              <a:t>o </a:t>
            </a:r>
            <a:r>
              <a:rPr lang="cs-CZ" dirty="0"/>
              <a:t>nedobrovolné soužití generací, které však nemusí mít vždy v sobě negativní stanoviska (péče o seniory v době nemoci</a:t>
            </a:r>
            <a:r>
              <a:rPr lang="cs-CZ" dirty="0" smtClean="0"/>
              <a:t>).</a:t>
            </a:r>
          </a:p>
          <a:p>
            <a:r>
              <a:rPr lang="cs-CZ" b="1" dirty="0"/>
              <a:t>Vychytralé soužití </a:t>
            </a:r>
            <a:r>
              <a:rPr lang="cs-CZ" dirty="0"/>
              <a:t>– využívání rodičů nebo prarodičů s předstíraným zájmem   o ně (finanční podpora, pomoc s dětmi, v domácnosti atd.) 	</a:t>
            </a:r>
            <a:r>
              <a:rPr lang="cs-CZ" dirty="0" smtClean="0"/>
              <a:t>		</a:t>
            </a:r>
          </a:p>
          <a:p>
            <a:pPr marL="457200" lvl="1" indent="0">
              <a:buNone/>
            </a:pPr>
            <a:r>
              <a:rPr lang="cs-CZ" sz="1700" dirty="0"/>
              <a:t>	</a:t>
            </a:r>
            <a:r>
              <a:rPr lang="cs-CZ" sz="1700" dirty="0" smtClean="0"/>
              <a:t>								(</a:t>
            </a:r>
            <a:r>
              <a:rPr lang="cs-CZ" sz="1700" dirty="0"/>
              <a:t>Klevetová, Dlabalová, 2008</a:t>
            </a:r>
            <a:r>
              <a:rPr lang="cs-CZ" sz="1700" dirty="0" smtClean="0"/>
              <a:t>)</a:t>
            </a:r>
            <a:endParaRPr lang="cs-CZ" dirty="0"/>
          </a:p>
          <a:p>
            <a:pPr lvl="0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3183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</a:t>
            </a:r>
            <a:r>
              <a:rPr lang="cs-CZ" dirty="0" smtClean="0"/>
              <a:t>ředpoklady pro dobrou péči o seniora v rodině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b="1" dirty="0"/>
              <a:t>moci pečovat</a:t>
            </a:r>
            <a:r>
              <a:rPr lang="cs-CZ" dirty="0"/>
              <a:t> – mít podmínky fyzické, sociální, psychické, bytové, časové, finanční atd.,</a:t>
            </a:r>
          </a:p>
          <a:p>
            <a:pPr lvl="0"/>
            <a:r>
              <a:rPr lang="cs-CZ" b="1" dirty="0"/>
              <a:t>chtít pečovat</a:t>
            </a:r>
            <a:r>
              <a:rPr lang="cs-CZ" dirty="0"/>
              <a:t> – mít dobrou vůli, snažit se hledat možnosti a řešení v dané situaci za přispění všech členů rodiny,</a:t>
            </a:r>
          </a:p>
          <a:p>
            <a:pPr lvl="0"/>
            <a:r>
              <a:rPr lang="cs-CZ" b="1" dirty="0"/>
              <a:t>umět pečovat</a:t>
            </a:r>
            <a:r>
              <a:rPr lang="cs-CZ" dirty="0"/>
              <a:t> – vědět, jak pomoci, znát rozsah poskytované pomoci.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9967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05442" y="336430"/>
            <a:ext cx="11464505" cy="6443932"/>
          </a:xfrm>
        </p:spPr>
        <p:txBody>
          <a:bodyPr rtlCol="0">
            <a:normAutofit/>
          </a:bodyPr>
          <a:lstStyle/>
          <a:p>
            <a:pPr>
              <a:buNone/>
              <a:defRPr/>
            </a:pPr>
            <a:endParaRPr lang="cs-CZ" sz="2400" dirty="0"/>
          </a:p>
          <a:p>
            <a:pPr>
              <a:buNone/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European Innovation Partnership on Active and Healthy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Ageing</a:t>
            </a:r>
            <a:r>
              <a:rPr lang="cs-CZ" b="1" dirty="0" smtClean="0">
                <a:solidFill>
                  <a:schemeClr val="tx2">
                    <a:lumMod val="75000"/>
                  </a:schemeClr>
                </a:solidFill>
              </a:rPr>
              <a:t> (EIP AHA):</a:t>
            </a:r>
          </a:p>
          <a:p>
            <a:pPr>
              <a:buNone/>
              <a:defRPr/>
            </a:pPr>
            <a:r>
              <a:rPr lang="en-GB" sz="2400" dirty="0">
                <a:solidFill>
                  <a:schemeClr val="tx2">
                    <a:lumMod val="75000"/>
                  </a:schemeClr>
                </a:solidFill>
              </a:rPr>
              <a:t>I</a:t>
            </a:r>
            <a:r>
              <a:rPr lang="cs-CZ" sz="2400" dirty="0" err="1">
                <a:solidFill>
                  <a:schemeClr val="tx2">
                    <a:lumMod val="75000"/>
                  </a:schemeClr>
                </a:solidFill>
              </a:rPr>
              <a:t>novativní</a:t>
            </a:r>
            <a:r>
              <a:rPr lang="cs-CZ" sz="2400" dirty="0">
                <a:solidFill>
                  <a:schemeClr val="tx2">
                    <a:lumMod val="75000"/>
                  </a:schemeClr>
                </a:solidFill>
              </a:rPr>
              <a:t> přístupy a služby podporující aktivní a zdravé stárnutí</a:t>
            </a:r>
          </a:p>
          <a:p>
            <a:pPr>
              <a:buNone/>
              <a:defRPr/>
            </a:pPr>
            <a:endParaRPr lang="cs-CZ" sz="24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  <a:defRPr/>
            </a:pPr>
            <a:r>
              <a:rPr lang="cs-CZ" sz="2400" dirty="0">
                <a:solidFill>
                  <a:schemeClr val="tx2">
                    <a:lumMod val="75000"/>
                  </a:schemeClr>
                </a:solidFill>
              </a:rPr>
              <a:t>-  </a:t>
            </a:r>
            <a:r>
              <a:rPr lang="en-US" sz="2400" dirty="0" err="1" smtClean="0">
                <a:solidFill>
                  <a:srgbClr val="FF0000"/>
                </a:solidFill>
              </a:rPr>
              <a:t>Preven</a:t>
            </a:r>
            <a:r>
              <a:rPr lang="cs-CZ" sz="2400" dirty="0" err="1">
                <a:solidFill>
                  <a:srgbClr val="FF0000"/>
                </a:solidFill>
              </a:rPr>
              <a:t>ce</a:t>
            </a:r>
            <a:endParaRPr lang="cs-CZ" sz="2400" dirty="0">
              <a:solidFill>
                <a:srgbClr val="FF0000"/>
              </a:solidFill>
            </a:endParaRPr>
          </a:p>
          <a:p>
            <a:pPr>
              <a:buNone/>
              <a:defRPr/>
            </a:pPr>
            <a:r>
              <a:rPr lang="cs-CZ" sz="2400" dirty="0">
                <a:solidFill>
                  <a:schemeClr val="tx2">
                    <a:lumMod val="75000"/>
                  </a:schemeClr>
                </a:solidFill>
              </a:rPr>
              <a:t>-  </a:t>
            </a:r>
            <a:r>
              <a:rPr lang="cs-CZ" sz="2400" dirty="0" err="1" smtClean="0">
                <a:solidFill>
                  <a:schemeClr val="tx2">
                    <a:lumMod val="75000"/>
                  </a:schemeClr>
                </a:solidFill>
              </a:rPr>
              <a:t>Skrínink</a:t>
            </a:r>
            <a:r>
              <a:rPr lang="cs-CZ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2400" dirty="0">
                <a:solidFill>
                  <a:schemeClr val="tx2">
                    <a:lumMod val="75000"/>
                  </a:schemeClr>
                </a:solidFill>
              </a:rPr>
              <a:t>a včasná diagnóza</a:t>
            </a:r>
          </a:p>
          <a:p>
            <a:pPr>
              <a:buFontTx/>
              <a:buChar char="-"/>
              <a:defRPr/>
            </a:pPr>
            <a:r>
              <a:rPr lang="cs-CZ" sz="2400" dirty="0">
                <a:solidFill>
                  <a:schemeClr val="tx2">
                    <a:lumMod val="75000"/>
                  </a:schemeClr>
                </a:solidFill>
              </a:rPr>
              <a:t>Care and </a:t>
            </a:r>
            <a:r>
              <a:rPr lang="cs-CZ" sz="2400" dirty="0" err="1">
                <a:solidFill>
                  <a:schemeClr val="tx2">
                    <a:lumMod val="75000"/>
                  </a:schemeClr>
                </a:solidFill>
              </a:rPr>
              <a:t>cure</a:t>
            </a:r>
            <a:r>
              <a:rPr lang="cs-CZ" sz="2400" dirty="0">
                <a:solidFill>
                  <a:schemeClr val="tx2">
                    <a:lumMod val="75000"/>
                  </a:schemeClr>
                </a:solidFill>
              </a:rPr>
              <a:t> – poměr mezi léčbou a péčí</a:t>
            </a:r>
          </a:p>
          <a:p>
            <a:pPr>
              <a:buFontTx/>
              <a:buChar char="-"/>
              <a:defRPr/>
            </a:pPr>
            <a:r>
              <a:rPr lang="cs-CZ" sz="2400" dirty="0" err="1">
                <a:solidFill>
                  <a:schemeClr val="tx2">
                    <a:lumMod val="75000"/>
                  </a:schemeClr>
                </a:solidFill>
              </a:rPr>
              <a:t>Ak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</a:rPr>
              <a:t>tiv</a:t>
            </a:r>
            <a:r>
              <a:rPr lang="cs-CZ" sz="2400" dirty="0">
                <a:solidFill>
                  <a:schemeClr val="tx2">
                    <a:lumMod val="75000"/>
                  </a:schemeClr>
                </a:solidFill>
              </a:rPr>
              <a:t>ní stárnutí </a:t>
            </a:r>
          </a:p>
          <a:p>
            <a:pPr>
              <a:buFontTx/>
              <a:buChar char="-"/>
              <a:defRPr/>
            </a:pPr>
            <a:r>
              <a:rPr lang="cs-CZ" sz="2400" dirty="0">
                <a:solidFill>
                  <a:schemeClr val="tx2">
                    <a:lumMod val="75000"/>
                  </a:schemeClr>
                </a:solidFill>
              </a:rPr>
              <a:t>Nezávislý život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963864" y="115889"/>
            <a:ext cx="7596187" cy="936625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endParaRPr lang="cs-CZ" sz="3200" b="1" dirty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235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664234" y="698740"/>
            <a:ext cx="10964174" cy="5024199"/>
          </a:xfrm>
        </p:spPr>
        <p:txBody>
          <a:bodyPr rtlCol="0">
            <a:normAutofit/>
          </a:bodyPr>
          <a:lstStyle/>
          <a:p>
            <a:pPr>
              <a:buNone/>
              <a:defRPr/>
            </a:pPr>
            <a:r>
              <a:rPr lang="cs-CZ" sz="3500" b="1" dirty="0">
                <a:solidFill>
                  <a:schemeClr val="tx2">
                    <a:lumMod val="75000"/>
                  </a:schemeClr>
                </a:solidFill>
              </a:rPr>
              <a:t>Péče o zdraví  - součást života (moderní) </a:t>
            </a:r>
            <a:r>
              <a:rPr lang="cs-CZ" sz="3500" b="1" dirty="0" smtClean="0">
                <a:solidFill>
                  <a:schemeClr val="tx2">
                    <a:lumMod val="75000"/>
                  </a:schemeClr>
                </a:solidFill>
              </a:rPr>
              <a:t>společnosti</a:t>
            </a:r>
          </a:p>
          <a:p>
            <a:pPr>
              <a:buNone/>
              <a:defRPr/>
            </a:pPr>
            <a:endParaRPr lang="cs-CZ" sz="35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  <a:defRPr/>
            </a:pPr>
            <a:r>
              <a:rPr lang="cs-CZ" dirty="0" smtClean="0">
                <a:solidFill>
                  <a:schemeClr val="tx2">
                    <a:lumMod val="75000"/>
                  </a:schemeClr>
                </a:solidFill>
              </a:rPr>
              <a:t>Náklady 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na zdravotní péči:</a:t>
            </a:r>
          </a:p>
          <a:p>
            <a:pPr>
              <a:buNone/>
              <a:defRPr/>
            </a:pP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- moderní metody, technologie, demografické změny</a:t>
            </a:r>
          </a:p>
          <a:p>
            <a:pPr>
              <a:buNone/>
              <a:defRPr/>
            </a:pPr>
            <a:endParaRPr lang="cs-CZ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  <a:defRPr/>
            </a:pP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Náklady na dlouhodobou péči  </a:t>
            </a:r>
            <a:endParaRPr lang="cs-CZ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  <a:defRPr/>
            </a:pPr>
            <a:r>
              <a:rPr lang="cs-CZ" dirty="0" smtClean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stárnutí populace, chronická onemocnění a jejich následky, prevalence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frailty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, snížené soběstačnosti, demence </a:t>
            </a:r>
          </a:p>
          <a:p>
            <a:pPr>
              <a:buNone/>
              <a:defRPr/>
            </a:pPr>
            <a:endParaRPr lang="cs-CZ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  <a:defRPr/>
            </a:pPr>
            <a:endParaRPr lang="cs-CZ" sz="2400" dirty="0">
              <a:solidFill>
                <a:schemeClr val="accent1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963864" y="115889"/>
            <a:ext cx="7596187" cy="936625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endParaRPr lang="cs-CZ" sz="3200" b="1" dirty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5677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836761" y="439946"/>
            <a:ext cx="10800273" cy="6159261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r>
              <a:rPr lang="cs-CZ" b="1" dirty="0" smtClean="0">
                <a:solidFill>
                  <a:schemeClr val="tx2"/>
                </a:solidFill>
              </a:rPr>
              <a:t>Budoucí potřeba dlouhodobé péče pro starší občany bude záležet na následujících faktorech</a:t>
            </a:r>
            <a:r>
              <a:rPr lang="en-US" b="1" dirty="0" smtClean="0">
                <a:solidFill>
                  <a:schemeClr val="tx2"/>
                </a:solidFill>
              </a:rPr>
              <a:t>:</a:t>
            </a:r>
            <a:endParaRPr lang="cs-CZ" b="1" dirty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r>
              <a:rPr lang="en-US" sz="800" dirty="0">
                <a:solidFill>
                  <a:schemeClr val="tx2"/>
                </a:solidFill>
              </a:rPr>
              <a:t> </a:t>
            </a:r>
            <a:endParaRPr lang="cs-CZ" sz="4800" dirty="0">
              <a:solidFill>
                <a:schemeClr val="tx2"/>
              </a:solidFill>
            </a:endParaRPr>
          </a:p>
          <a:p>
            <a:pPr lvl="1">
              <a:defRPr/>
            </a:pPr>
            <a:r>
              <a:rPr lang="cs-CZ" dirty="0" smtClean="0">
                <a:solidFill>
                  <a:schemeClr val="tx2"/>
                </a:solidFill>
              </a:rPr>
              <a:t>Počet lidí starších 80 let</a:t>
            </a:r>
            <a:endParaRPr lang="cs-CZ" sz="4800" dirty="0">
              <a:solidFill>
                <a:schemeClr val="tx2"/>
              </a:solidFill>
            </a:endParaRPr>
          </a:p>
          <a:p>
            <a:pPr lvl="1">
              <a:defRPr/>
            </a:pPr>
            <a:r>
              <a:rPr lang="cs-CZ" dirty="0" smtClean="0">
                <a:solidFill>
                  <a:schemeClr val="tx2"/>
                </a:solidFill>
              </a:rPr>
              <a:t>Potřeba dlouhodobé péče odpovídá také průměrnému zdravotnímu stavu populace a pravděpodobnosti jeho zhoršení se stárnutím, chronickými nemocemi a </a:t>
            </a:r>
            <a:r>
              <a:rPr lang="cs-CZ" dirty="0" err="1" smtClean="0">
                <a:solidFill>
                  <a:schemeClr val="tx2"/>
                </a:solidFill>
              </a:rPr>
              <a:t>multimorbiditou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en-US" sz="800" dirty="0">
                <a:solidFill>
                  <a:schemeClr val="tx2"/>
                </a:solidFill>
              </a:rPr>
              <a:t> </a:t>
            </a:r>
            <a:endParaRPr lang="cs-CZ" sz="4800" dirty="0">
              <a:solidFill>
                <a:schemeClr val="tx2"/>
              </a:solidFill>
            </a:endParaRPr>
          </a:p>
          <a:p>
            <a:pPr lvl="1">
              <a:defRPr/>
            </a:pPr>
            <a:r>
              <a:rPr lang="cs-CZ" dirty="0" smtClean="0">
                <a:solidFill>
                  <a:schemeClr val="tx2"/>
                </a:solidFill>
              </a:rPr>
              <a:t>Schopnost žít samostatně v původním prostředí i před disabilitu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963864" y="115889"/>
            <a:ext cx="7596187" cy="936625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endParaRPr lang="cs-CZ" sz="3200" b="1" dirty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9317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Stereotypizace</a:t>
            </a:r>
            <a:r>
              <a:rPr lang="cs-CZ" dirty="0" smtClean="0"/>
              <a:t> stáří (mýty o stáří)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Staří = důchodci  (a jsou v podstatě stejní)</a:t>
            </a:r>
          </a:p>
          <a:p>
            <a:r>
              <a:rPr lang="cs-CZ" dirty="0" smtClean="0"/>
              <a:t>Stáří = nemoc</a:t>
            </a:r>
          </a:p>
          <a:p>
            <a:r>
              <a:rPr lang="cs-CZ" dirty="0" smtClean="0"/>
              <a:t>Staří potřebují ústavy (téměř oficiální politický názor), jsou bezmocní…</a:t>
            </a:r>
          </a:p>
          <a:p>
            <a:r>
              <a:rPr lang="cs-CZ" dirty="0" smtClean="0"/>
              <a:t>Ošklivost, šedivost a neatraktivnost stáří</a:t>
            </a:r>
          </a:p>
          <a:p>
            <a:r>
              <a:rPr lang="cs-CZ" dirty="0"/>
              <a:t>S</a:t>
            </a:r>
            <a:r>
              <a:rPr lang="cs-CZ" dirty="0" smtClean="0"/>
              <a:t>taří jsou politováníhodní (gerontologové taky)</a:t>
            </a:r>
          </a:p>
          <a:p>
            <a:r>
              <a:rPr lang="cs-CZ" dirty="0" smtClean="0"/>
              <a:t>Jsou asexuální</a:t>
            </a:r>
          </a:p>
          <a:p>
            <a:r>
              <a:rPr lang="cs-CZ" dirty="0" smtClean="0"/>
              <a:t>Neproduktivní  bez programu a už se nic nenaučí…</a:t>
            </a:r>
          </a:p>
          <a:p>
            <a:pPr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11951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1207698" y="422694"/>
            <a:ext cx="10601863" cy="5710687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cs-CZ" b="1" dirty="0" smtClean="0">
                <a:solidFill>
                  <a:schemeClr val="tx2"/>
                </a:solidFill>
              </a:rPr>
              <a:t>Limitování potřeby a nákladů na dlouhodobou péči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</a:p>
          <a:p>
            <a:pPr marL="0" indent="0">
              <a:buNone/>
              <a:defRPr/>
            </a:pPr>
            <a:r>
              <a:rPr lang="en-US" sz="2400" dirty="0">
                <a:solidFill>
                  <a:schemeClr val="tx2"/>
                </a:solidFill>
              </a:rPr>
              <a:t> </a:t>
            </a:r>
            <a:endParaRPr lang="cs-CZ" sz="2400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en-US" sz="2400" dirty="0" err="1">
                <a:solidFill>
                  <a:schemeClr val="tx2"/>
                </a:solidFill>
              </a:rPr>
              <a:t>Preven</a:t>
            </a:r>
            <a:r>
              <a:rPr lang="cs-CZ" sz="2400" dirty="0" err="1">
                <a:solidFill>
                  <a:schemeClr val="tx2"/>
                </a:solidFill>
              </a:rPr>
              <a:t>ce</a:t>
            </a:r>
            <a:r>
              <a:rPr lang="cs-CZ" sz="2400" dirty="0">
                <a:solidFill>
                  <a:schemeClr val="tx2"/>
                </a:solidFill>
              </a:rPr>
              <a:t>, podpora zdraví rehabilitace</a:t>
            </a:r>
          </a:p>
          <a:p>
            <a:pPr marL="0" indent="0">
              <a:buNone/>
              <a:defRPr/>
            </a:pPr>
            <a:r>
              <a:rPr lang="en-US" sz="2400" dirty="0">
                <a:solidFill>
                  <a:schemeClr val="tx2"/>
                </a:solidFill>
              </a:rPr>
              <a:t> </a:t>
            </a:r>
            <a:endParaRPr lang="cs-CZ" sz="2400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cs-CZ" sz="2400" dirty="0">
                <a:solidFill>
                  <a:schemeClr val="tx2"/>
                </a:solidFill>
              </a:rPr>
              <a:t>Efektivnost poskytované zdravotní péče </a:t>
            </a:r>
          </a:p>
          <a:p>
            <a:pPr>
              <a:defRPr/>
            </a:pPr>
            <a:endParaRPr lang="cs-CZ" sz="2400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cs-CZ" sz="2400" dirty="0">
                <a:solidFill>
                  <a:schemeClr val="tx2"/>
                </a:solidFill>
              </a:rPr>
              <a:t>Opatření, která umožní i starším lidem, a to i křehkým a s disabilitou, žít samostatně v původním prostředí</a:t>
            </a:r>
          </a:p>
          <a:p>
            <a:pPr marL="0" indent="0">
              <a:buNone/>
              <a:defRPr/>
            </a:pPr>
            <a:endParaRPr lang="cs-CZ" sz="2400" dirty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endParaRPr lang="cs-CZ" sz="2400" dirty="0">
              <a:solidFill>
                <a:schemeClr val="tx2"/>
              </a:solidFill>
            </a:endParaRPr>
          </a:p>
          <a:p>
            <a:pPr>
              <a:buNone/>
              <a:defRPr/>
            </a:pPr>
            <a:endParaRPr lang="cs-CZ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963864" y="115889"/>
            <a:ext cx="7596187" cy="936625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endParaRPr lang="cs-CZ" sz="3200" b="1" dirty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1125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potřebujeme?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Terénní, ambulantní a </a:t>
            </a:r>
            <a:r>
              <a:rPr lang="cs-CZ" dirty="0" err="1" smtClean="0"/>
              <a:t>semimurální</a:t>
            </a:r>
            <a:r>
              <a:rPr lang="cs-CZ" dirty="0" smtClean="0"/>
              <a:t> služby a podporu samostatného života i v situaci disability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Funkční  lůžkovou zdravotní péči včetně geriatrické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Prevenci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467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2924" y="71827"/>
            <a:ext cx="10515600" cy="1325563"/>
          </a:xfrm>
        </p:spPr>
        <p:txBody>
          <a:bodyPr/>
          <a:lstStyle/>
          <a:p>
            <a:r>
              <a:rPr lang="cs-CZ" dirty="0" smtClean="0"/>
              <a:t>Prevence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2923" y="1268761"/>
            <a:ext cx="11092133" cy="5287314"/>
          </a:xfrm>
        </p:spPr>
        <p:txBody>
          <a:bodyPr>
            <a:normAutofit/>
          </a:bodyPr>
          <a:lstStyle/>
          <a:p>
            <a:r>
              <a:rPr lang="cs-CZ" u="sng" dirty="0" smtClean="0"/>
              <a:t>Primární prevence </a:t>
            </a:r>
            <a:r>
              <a:rPr lang="cs-CZ" dirty="0" smtClean="0"/>
              <a:t>– ovlivnění rizikových faktorů u zdravé populace (zdravá dieta, více pohybu, omezení škodlivých návyků, nehodovosti…úrazů ve vyšším věku)</a:t>
            </a:r>
          </a:p>
          <a:p>
            <a:r>
              <a:rPr lang="cs-CZ" u="sng" dirty="0" smtClean="0"/>
              <a:t>Sekundární prevence </a:t>
            </a:r>
            <a:r>
              <a:rPr lang="cs-CZ" dirty="0" smtClean="0"/>
              <a:t>– ovlivnění rizikových faktorů, které již existují (obezita, hypertenze, </a:t>
            </a:r>
            <a:r>
              <a:rPr lang="cs-CZ" dirty="0" err="1" smtClean="0"/>
              <a:t>hyperlipoproteinemie</a:t>
            </a:r>
            <a:r>
              <a:rPr lang="cs-CZ" dirty="0" smtClean="0"/>
              <a:t>…. osteoporóza, </a:t>
            </a:r>
            <a:r>
              <a:rPr lang="cs-CZ" dirty="0" err="1" smtClean="0"/>
              <a:t>sarkopenie</a:t>
            </a:r>
            <a:r>
              <a:rPr lang="cs-CZ" dirty="0" smtClean="0"/>
              <a:t>), </a:t>
            </a:r>
            <a:r>
              <a:rPr lang="cs-CZ" dirty="0" err="1" smtClean="0"/>
              <a:t>skrínink</a:t>
            </a:r>
            <a:r>
              <a:rPr lang="cs-CZ" dirty="0" smtClean="0"/>
              <a:t> nemocí v časných stadiích</a:t>
            </a:r>
          </a:p>
          <a:p>
            <a:r>
              <a:rPr lang="cs-CZ" u="sng" dirty="0" smtClean="0"/>
              <a:t>Terciární prevence </a:t>
            </a:r>
            <a:r>
              <a:rPr lang="cs-CZ" dirty="0" smtClean="0"/>
              <a:t>– zmírnění disability a dalších následků onemocnění</a:t>
            </a:r>
          </a:p>
          <a:p>
            <a:r>
              <a:rPr lang="cs-CZ" dirty="0" smtClean="0"/>
              <a:t>(Kvartérní prevence – vyvarování se nepřiměřených a nadměrných intervencí) </a:t>
            </a:r>
          </a:p>
          <a:p>
            <a:r>
              <a:rPr lang="cs-CZ" dirty="0" smtClean="0">
                <a:solidFill>
                  <a:schemeClr val="accent1"/>
                </a:solidFill>
              </a:rPr>
              <a:t>Efektivita primární a sekundární vs. </a:t>
            </a:r>
            <a:r>
              <a:rPr lang="cs-CZ" dirty="0">
                <a:solidFill>
                  <a:schemeClr val="accent1"/>
                </a:solidFill>
              </a:rPr>
              <a:t>t</a:t>
            </a:r>
            <a:r>
              <a:rPr lang="cs-CZ" dirty="0" smtClean="0">
                <a:solidFill>
                  <a:schemeClr val="accent1"/>
                </a:solidFill>
              </a:rPr>
              <a:t>erciární prevence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62309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Péče o zdraví  a primární prevence (nejen) ve vyšším věku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Ovlivnění základních rizikových faktorů, škodlivých návyků</a:t>
            </a:r>
          </a:p>
          <a:p>
            <a:r>
              <a:rPr lang="cs-CZ" dirty="0" smtClean="0"/>
              <a:t>Společenská podpora zdraví, sociální marketing</a:t>
            </a:r>
          </a:p>
          <a:p>
            <a:r>
              <a:rPr lang="cs-CZ" dirty="0" smtClean="0"/>
              <a:t>Zdravotní gramotnost – obecná doporučení dovedena do konkrétních opatření</a:t>
            </a:r>
          </a:p>
          <a:p>
            <a:r>
              <a:rPr lang="cs-CZ" dirty="0" smtClean="0"/>
              <a:t>Možnost zdravého stravování – nabídka - vyšší </a:t>
            </a:r>
            <a:r>
              <a:rPr lang="cs-CZ" dirty="0"/>
              <a:t>dostupnost zdravých produktů oproti nezdravým</a:t>
            </a:r>
            <a:endParaRPr lang="en-GB" dirty="0"/>
          </a:p>
          <a:p>
            <a:r>
              <a:rPr lang="cs-CZ" dirty="0" smtClean="0"/>
              <a:t>Dostatek pohybu – každodenního – bezbariérové prostředí (včetně nabídky bezpečných cest, cyklostezek….)</a:t>
            </a:r>
          </a:p>
          <a:p>
            <a:r>
              <a:rPr lang="cs-CZ" dirty="0" smtClean="0"/>
              <a:t>Bezpečí</a:t>
            </a:r>
          </a:p>
        </p:txBody>
      </p:sp>
    </p:spTree>
    <p:extLst>
      <p:ext uri="{BB962C8B-B14F-4D97-AF65-F5344CB8AC3E}">
        <p14:creationId xmlns:p14="http://schemas.microsoft.com/office/powerpoint/2010/main" val="155257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 bwMode="auto">
          <a:xfrm>
            <a:off x="1992313" y="404814"/>
            <a:ext cx="8183562" cy="936625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cs-CZ" sz="2800" b="1" dirty="0"/>
              <a:t>PREVENCE SE VYPLATÍ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91707" y="1078303"/>
            <a:ext cx="9781008" cy="5446324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Wingdings 2" pitchFamily="18" charset="2"/>
              <a:buNone/>
            </a:pPr>
            <a:r>
              <a:rPr lang="cs-CZ" b="1" u="sng" dirty="0"/>
              <a:t>CHŘIPKA</a:t>
            </a:r>
          </a:p>
          <a:p>
            <a:pPr eaLnBrk="1" hangingPunct="1">
              <a:buClr>
                <a:schemeClr val="tx1"/>
              </a:buClr>
              <a:buFont typeface="Wingdings 2" pitchFamily="18" charset="2"/>
              <a:buNone/>
            </a:pPr>
            <a:endParaRPr lang="cs-CZ" sz="1800" b="1" u="sng" dirty="0"/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</a:pPr>
            <a:r>
              <a:rPr lang="cs-CZ" sz="1800" dirty="0"/>
              <a:t>Na 10mil. osob dochází v důsledku onemocnění chřipkou k hospitalizacím </a:t>
            </a:r>
            <a:r>
              <a:rPr lang="cs-CZ" sz="1800" b="1" dirty="0"/>
              <a:t>7-16 000 </a:t>
            </a:r>
            <a:r>
              <a:rPr lang="cs-CZ" sz="1800" dirty="0"/>
              <a:t>osob (na následky zemře 1500-2000 osob)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</a:pPr>
            <a:r>
              <a:rPr lang="cs-CZ" sz="1800" dirty="0"/>
              <a:t>2012 hospitalizováno na JIP/ARO 574 závažných případů chřipky, z toho 151 úmrtí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</a:pPr>
            <a:r>
              <a:rPr lang="cs-CZ" sz="1800" b="1" dirty="0">
                <a:solidFill>
                  <a:srgbClr val="FF0000"/>
                </a:solidFill>
              </a:rPr>
              <a:t>Náklady na léčbu jedné chřipky činí </a:t>
            </a:r>
            <a:r>
              <a:rPr lang="cs-CZ" sz="1800" b="1" u="sng" dirty="0">
                <a:solidFill>
                  <a:srgbClr val="FF0000"/>
                </a:solidFill>
              </a:rPr>
              <a:t>58 696 </a:t>
            </a:r>
            <a:r>
              <a:rPr lang="cs-CZ" sz="1800" b="1" dirty="0">
                <a:solidFill>
                  <a:srgbClr val="FF0000"/>
                </a:solidFill>
              </a:rPr>
              <a:t>Kč = lze ušetřit ROČNÍ NÁKLADY 41 mil. – 939 mil. Kč na léčbu chřipky!</a:t>
            </a:r>
          </a:p>
          <a:p>
            <a:pPr>
              <a:buFont typeface="Wingdings 2" pitchFamily="18" charset="2"/>
              <a:buNone/>
            </a:pPr>
            <a:endParaRPr lang="cs-CZ" sz="1600" i="1" dirty="0"/>
          </a:p>
          <a:p>
            <a:pPr>
              <a:buFont typeface="Wingdings 2" pitchFamily="18" charset="2"/>
              <a:buNone/>
            </a:pPr>
            <a:r>
              <a:rPr lang="cs-CZ" sz="1600" i="1" dirty="0"/>
              <a:t>      „</a:t>
            </a:r>
            <a:r>
              <a:rPr lang="cs-CZ" sz="1600" i="1" dirty="0" err="1"/>
              <a:t>Proočkovanost</a:t>
            </a:r>
            <a:r>
              <a:rPr lang="cs-CZ" sz="1600" i="1" dirty="0"/>
              <a:t> proti chřipce se v Česku pohybuje pouze okolo pěti procent populace, ideální by však bylo třikrát tolik. </a:t>
            </a:r>
            <a:r>
              <a:rPr lang="cs-CZ" sz="1600" i="1" u="sng" dirty="0"/>
              <a:t>Dosažení takového čísla by stálo 300 milionů, ušetřilo by se ale 1,1 miliardy korun</a:t>
            </a:r>
            <a:r>
              <a:rPr lang="cs-CZ" sz="1600" i="1" dirty="0"/>
              <a:t>“  Doc. Leoš Heger 2013</a:t>
            </a:r>
          </a:p>
          <a:p>
            <a:pPr>
              <a:buFont typeface="Wingdings 2" pitchFamily="18" charset="2"/>
              <a:buNone/>
            </a:pPr>
            <a:endParaRPr lang="cs-CZ" sz="1600" i="1" dirty="0"/>
          </a:p>
          <a:p>
            <a:pPr>
              <a:buFont typeface="Wingdings 2" pitchFamily="18" charset="2"/>
              <a:buNone/>
            </a:pPr>
            <a:r>
              <a:rPr lang="cs-CZ" sz="1800" dirty="0"/>
              <a:t>Očkování je plně hrazeno pouze seniorům nad 65let a rizikovým skupinám. </a:t>
            </a:r>
            <a:r>
              <a:rPr lang="cs-CZ" sz="1800" b="1" dirty="0"/>
              <a:t>Státu se však vyplatí plně hradit 50+</a:t>
            </a:r>
            <a:r>
              <a:rPr lang="cs-CZ" sz="1800" dirty="0"/>
              <a:t> (méně pracovní neschopnosti, méně zdravotních komplikací, méně nákladů na léčbu, delší pracovní schopnost)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</a:pPr>
            <a:endParaRPr lang="cs-CZ" sz="1800" dirty="0"/>
          </a:p>
          <a:p>
            <a:pPr lvl="1" eaLnBrk="1" hangingPunct="1">
              <a:buClr>
                <a:schemeClr val="tx1"/>
              </a:buClr>
              <a:buFont typeface="Wingdings" pitchFamily="2" charset="2"/>
              <a:buChar char="Ø"/>
            </a:pPr>
            <a:endParaRPr lang="cs-CZ" sz="1800" dirty="0"/>
          </a:p>
          <a:p>
            <a:pPr eaLnBrk="1" hangingPunct="1">
              <a:buClr>
                <a:schemeClr val="tx1"/>
              </a:buClr>
              <a:buFont typeface="Wingdings 2" pitchFamily="18" charset="2"/>
              <a:buNone/>
            </a:pPr>
            <a:endParaRPr lang="cs-CZ" dirty="0" smtClean="0"/>
          </a:p>
          <a:p>
            <a:pPr lvl="1" eaLnBrk="1" hangingPunct="1">
              <a:buClr>
                <a:schemeClr val="tx1"/>
              </a:buClr>
              <a:buFont typeface="Wingdings" pitchFamily="2" charset="2"/>
              <a:buChar char="§"/>
            </a:pPr>
            <a:endParaRPr lang="cs-CZ" b="1" i="1" dirty="0" smtClean="0"/>
          </a:p>
        </p:txBody>
      </p:sp>
      <p:pic>
        <p:nvPicPr>
          <p:cNvPr id="6148" name="Picture 2" descr="http://www.bioquellus.com/interface/assets/images/content/Influenza_virus_20087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72265" y="332656"/>
            <a:ext cx="1330325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308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 bwMode="auto">
          <a:xfrm>
            <a:off x="1992313" y="260351"/>
            <a:ext cx="8183562" cy="1050925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cs-CZ" sz="2800" b="1" dirty="0"/>
              <a:t>PREVENCE SE VYPLATÍ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838" y="1268414"/>
            <a:ext cx="10886535" cy="5304914"/>
          </a:xfrm>
        </p:spPr>
        <p:txBody>
          <a:bodyPr>
            <a:normAutofit fontScale="77500" lnSpcReduction="20000"/>
          </a:bodyPr>
          <a:lstStyle/>
          <a:p>
            <a:pPr marL="265176" indent="-265176">
              <a:buClr>
                <a:schemeClr val="tx1"/>
              </a:buClr>
              <a:buNone/>
              <a:defRPr/>
            </a:pPr>
            <a:r>
              <a:rPr lang="cs-CZ" sz="3100" b="1" u="sng" dirty="0"/>
              <a:t>PNEUMOKOKOVÉ INFEKCE</a:t>
            </a:r>
          </a:p>
          <a:p>
            <a:pPr marL="265176" indent="-265176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cs-CZ" sz="2300" dirty="0"/>
              <a:t>Záněty mozkových blan, plic aj. závažná (invazivní) onemocnění</a:t>
            </a:r>
          </a:p>
          <a:p>
            <a:pPr marL="265176" indent="-265176">
              <a:buClr>
                <a:schemeClr val="tx1"/>
              </a:buClr>
              <a:buNone/>
              <a:defRPr/>
            </a:pPr>
            <a:endParaRPr lang="cs-CZ" sz="2300" dirty="0"/>
          </a:p>
          <a:p>
            <a:pPr marL="265176" indent="-265176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cs-CZ" sz="2300" dirty="0">
                <a:solidFill>
                  <a:srgbClr val="FF0000"/>
                </a:solidFill>
              </a:rPr>
              <a:t>Průměrné přímé náklady na léčbu jednoho pacienta s pneumokok. meningitidou činí cca </a:t>
            </a:r>
            <a:r>
              <a:rPr lang="cs-CZ" sz="2300" b="1" dirty="0">
                <a:solidFill>
                  <a:srgbClr val="FF0000"/>
                </a:solidFill>
              </a:rPr>
              <a:t>142.180 Kč</a:t>
            </a:r>
            <a:r>
              <a:rPr lang="cs-CZ" sz="2300" dirty="0">
                <a:solidFill>
                  <a:srgbClr val="FF0000"/>
                </a:solidFill>
              </a:rPr>
              <a:t>* </a:t>
            </a:r>
            <a:r>
              <a:rPr lang="cs-CZ" sz="2100" dirty="0">
                <a:solidFill>
                  <a:srgbClr val="FF0000"/>
                </a:solidFill>
              </a:rPr>
              <a:t>(s nepřímými o mnoho více)</a:t>
            </a:r>
          </a:p>
          <a:p>
            <a:pPr marL="265176" indent="-265176">
              <a:buClr>
                <a:schemeClr val="tx1"/>
              </a:buClr>
              <a:buNone/>
              <a:defRPr/>
            </a:pPr>
            <a:r>
              <a:rPr lang="cs-CZ" sz="2300" dirty="0">
                <a:solidFill>
                  <a:srgbClr val="FF0000"/>
                </a:solidFill>
              </a:rPr>
              <a:t>      ALE náklady na očkování jedné osoby cca 1500 Kč</a:t>
            </a:r>
          </a:p>
          <a:p>
            <a:pPr marL="265176" indent="-265176">
              <a:buClr>
                <a:schemeClr val="tx1"/>
              </a:buClr>
              <a:buNone/>
              <a:defRPr/>
            </a:pPr>
            <a:endParaRPr lang="cs-CZ" sz="2300" dirty="0"/>
          </a:p>
          <a:p>
            <a:pPr marL="265176" indent="-265176">
              <a:buClr>
                <a:schemeClr val="tx1"/>
              </a:buClr>
              <a:buNone/>
              <a:defRPr/>
            </a:pPr>
            <a:endParaRPr lang="cs-CZ" sz="2300" dirty="0"/>
          </a:p>
          <a:p>
            <a:pPr marL="265176" indent="-265176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cs-CZ" sz="2300" dirty="0" err="1"/>
              <a:t>Proočkovanost</a:t>
            </a:r>
            <a:r>
              <a:rPr lang="cs-CZ" sz="2300" dirty="0"/>
              <a:t> seniorů proti pneumokoku v ČR alarmující: </a:t>
            </a:r>
          </a:p>
          <a:p>
            <a:pPr marL="265176" indent="-265176">
              <a:buClr>
                <a:schemeClr val="tx1"/>
              </a:buClr>
              <a:buNone/>
              <a:defRPr/>
            </a:pPr>
            <a:r>
              <a:rPr lang="cs-CZ" sz="2300" dirty="0"/>
              <a:t> 			 </a:t>
            </a:r>
            <a:r>
              <a:rPr lang="cs-CZ" sz="2300" b="1" dirty="0"/>
              <a:t>&lt;1% seniorů nad 65 let</a:t>
            </a:r>
          </a:p>
          <a:p>
            <a:pPr marL="265176" indent="-265176">
              <a:buClr>
                <a:schemeClr val="tx1"/>
              </a:buClr>
              <a:buNone/>
              <a:defRPr/>
            </a:pPr>
            <a:endParaRPr lang="cs-CZ" sz="2300" b="1" dirty="0">
              <a:solidFill>
                <a:srgbClr val="FF0000"/>
              </a:solidFill>
            </a:endParaRPr>
          </a:p>
          <a:p>
            <a:pPr marL="265176" indent="-265176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cs-CZ" sz="2300" dirty="0"/>
              <a:t>Mezi seniory nedostatečná informovanost o tomto druhu infekce, její závažnosti a možných důsledcích – možná role státu</a:t>
            </a:r>
          </a:p>
          <a:p>
            <a:pPr marL="265176" indent="-265176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cs-CZ" sz="2300" dirty="0"/>
              <a:t>Prevence ve formě očkování hrazena pouze rizikovým skupinám – </a:t>
            </a:r>
            <a:r>
              <a:rPr lang="cs-CZ" sz="2300" dirty="0" err="1"/>
              <a:t>seniorní</a:t>
            </a:r>
            <a:r>
              <a:rPr lang="cs-CZ" sz="2300" dirty="0"/>
              <a:t> populace není chráněna jako celek</a:t>
            </a:r>
          </a:p>
          <a:p>
            <a:pPr marL="265176" indent="-265176">
              <a:buClr>
                <a:schemeClr val="tx1"/>
              </a:buClr>
              <a:buNone/>
              <a:defRPr/>
            </a:pPr>
            <a:endParaRPr lang="cs-CZ" sz="1800" dirty="0"/>
          </a:p>
          <a:p>
            <a:pPr marL="265176" indent="-265176">
              <a:buClr>
                <a:schemeClr val="tx1"/>
              </a:buClr>
              <a:buNone/>
              <a:defRPr/>
            </a:pPr>
            <a:r>
              <a:rPr lang="cs-CZ" sz="2400" dirty="0">
                <a:hlinkClick r:id="rId2"/>
              </a:rPr>
              <a:t>https://</a:t>
            </a:r>
            <a:r>
              <a:rPr lang="cs-CZ" sz="2400" dirty="0" smtClean="0">
                <a:hlinkClick r:id="rId2"/>
              </a:rPr>
              <a:t>prozeny.blesk.cz/clanek/pro-zeny-zdravi-zdravi/508075/video-duslednejsi-prevence-u-senioru-muze-vest-k-zachrane-zivotu-i-financnim-usporam.html</a:t>
            </a:r>
            <a:endParaRPr lang="cs-CZ" sz="2400" dirty="0" smtClean="0"/>
          </a:p>
          <a:p>
            <a:pPr marL="265176" indent="-265176">
              <a:buClr>
                <a:schemeClr val="tx1"/>
              </a:buClr>
              <a:buNone/>
              <a:defRPr/>
            </a:pPr>
            <a:endParaRPr lang="cs-CZ" sz="2400" dirty="0"/>
          </a:p>
          <a:p>
            <a:pPr marL="265176" indent="-265176"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cs-CZ" dirty="0" smtClean="0"/>
          </a:p>
          <a:p>
            <a:pPr marL="548640" lvl="1" indent="-201168">
              <a:buClr>
                <a:schemeClr val="tx1"/>
              </a:buClr>
              <a:buFont typeface="Wingdings" pitchFamily="2" charset="2"/>
              <a:buChar char="§"/>
              <a:defRPr/>
            </a:pPr>
            <a:endParaRPr lang="cs-CZ" b="1" i="1" dirty="0"/>
          </a:p>
        </p:txBody>
      </p:sp>
      <p:pic>
        <p:nvPicPr>
          <p:cNvPr id="7172" name="Picture 7" descr="C:\Data\Pfizer\Prevenar 13 (Vaccines)\Prezentace\Pictures, photos\Streptococcus_pneumoniae-263.jpg"/>
          <p:cNvPicPr>
            <a:picLocks noChangeAspect="1" noChangeArrowheads="1"/>
          </p:cNvPicPr>
          <p:nvPr/>
        </p:nvPicPr>
        <p:blipFill>
          <a:blip r:embed="rId3" cstate="print"/>
          <a:srcRect t="13284" r="12054"/>
          <a:stretch>
            <a:fillRect/>
          </a:stretch>
        </p:blipFill>
        <p:spPr bwMode="auto">
          <a:xfrm>
            <a:off x="8333878" y="2702926"/>
            <a:ext cx="1978140" cy="1360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820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682" y="350868"/>
            <a:ext cx="10964173" cy="117600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dirty="0" smtClean="0">
                <a:solidFill>
                  <a:schemeClr val="tx1"/>
                </a:solidFill>
                <a:effectLst/>
              </a:rPr>
              <a:t>Důvody nízké </a:t>
            </a:r>
            <a:r>
              <a:rPr lang="cs-CZ" dirty="0" err="1" smtClean="0">
                <a:solidFill>
                  <a:schemeClr val="tx1"/>
                </a:solidFill>
                <a:effectLst/>
              </a:rPr>
              <a:t>proočkovanosti</a:t>
            </a:r>
            <a:r>
              <a:rPr lang="cs-CZ" dirty="0" smtClean="0">
                <a:solidFill>
                  <a:schemeClr val="tx1"/>
                </a:solidFill>
                <a:effectLst/>
              </a:rPr>
              <a:t> u dospělých osob (a tedy seniorů)</a:t>
            </a:r>
            <a:endParaRPr lang="cs-CZ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664234" y="1699405"/>
            <a:ext cx="10748513" cy="4934308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cs-CZ" dirty="0"/>
              <a:t>Míra aktivity lékaře – informace, doporučení, zajištění, ochota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cs-CZ" dirty="0"/>
              <a:t>Dospělí </a:t>
            </a:r>
            <a:r>
              <a:rPr lang="cs-CZ" dirty="0" smtClean="0"/>
              <a:t>si </a:t>
            </a:r>
            <a:r>
              <a:rPr lang="cs-CZ" dirty="0"/>
              <a:t>očkování hradí z vlastní kapsy </a:t>
            </a:r>
            <a:r>
              <a:rPr lang="cs-CZ" dirty="0" smtClean="0"/>
              <a:t> </a:t>
            </a:r>
            <a:r>
              <a:rPr lang="cs-CZ" sz="2400" dirty="0"/>
              <a:t>– </a:t>
            </a:r>
            <a:r>
              <a:rPr lang="cs-CZ" sz="2400" dirty="0" smtClean="0"/>
              <a:t>a senioři 65+ hrazeno </a:t>
            </a:r>
            <a:r>
              <a:rPr lang="cs-CZ" sz="2400" dirty="0" err="1" smtClean="0"/>
              <a:t>očokování</a:t>
            </a:r>
            <a:r>
              <a:rPr lang="cs-CZ" sz="2400" dirty="0" smtClean="0"/>
              <a:t> proti chřipce a pneumokokům 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cs-CZ" dirty="0" smtClean="0"/>
              <a:t>Nedostatek </a:t>
            </a:r>
            <a:r>
              <a:rPr lang="cs-CZ" dirty="0"/>
              <a:t>informací o možnosti/nutnosti očkování mezi seniory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cs-CZ" dirty="0"/>
              <a:t>Malá role státu v podpoře očkování dospělých a seniorů </a:t>
            </a:r>
            <a:r>
              <a:rPr lang="cs-CZ" sz="2400" dirty="0"/>
              <a:t>(informační mediální kampaně, motivace lékařů, není plně hrazeno)</a:t>
            </a:r>
            <a:endParaRPr lang="en-US" sz="2400" dirty="0"/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cs-CZ" dirty="0"/>
              <a:t>Mediální prostor pro odpůrce vakcinace (</a:t>
            </a:r>
            <a:r>
              <a:rPr lang="cs-CZ" dirty="0" err="1"/>
              <a:t>antivakcinační</a:t>
            </a:r>
            <a:r>
              <a:rPr lang="cs-CZ" dirty="0"/>
              <a:t> kampaně)</a:t>
            </a: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None/>
            </a:pPr>
            <a:endParaRPr lang="cs-CZ" sz="1800" dirty="0"/>
          </a:p>
        </p:txBody>
      </p:sp>
      <p:pic>
        <p:nvPicPr>
          <p:cNvPr id="8196" name="Picture 2" descr="http://azkexpert.com/wp-content/uploads/2012/07/Invention-Of-Vaccin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55261" y="5291855"/>
            <a:ext cx="2038350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583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Active</a:t>
            </a:r>
            <a:r>
              <a:rPr lang="cs-CZ" dirty="0" smtClean="0"/>
              <a:t> </a:t>
            </a:r>
            <a:r>
              <a:rPr lang="cs-CZ" dirty="0" err="1" smtClean="0"/>
              <a:t>Ageing</a:t>
            </a:r>
            <a:r>
              <a:rPr lang="cs-CZ" dirty="0" smtClean="0"/>
              <a:t>: </a:t>
            </a:r>
            <a:r>
              <a:rPr lang="cs-CZ" dirty="0" err="1" smtClean="0"/>
              <a:t>Policy</a:t>
            </a:r>
            <a:r>
              <a:rPr lang="cs-CZ" dirty="0" smtClean="0"/>
              <a:t> Framework </a:t>
            </a:r>
            <a:r>
              <a:rPr lang="cs-CZ" sz="3600" dirty="0" smtClean="0"/>
              <a:t>(WHO 2002)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8958" y="1544128"/>
            <a:ext cx="10844842" cy="53138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lán</a:t>
            </a:r>
            <a:r>
              <a:rPr lang="cs-CZ" dirty="0"/>
              <a:t>, který podporuje a podněcuje obyvatelstvo ke zdravému a aktivnímu stáří.</a:t>
            </a:r>
          </a:p>
          <a:p>
            <a:r>
              <a:rPr lang="cs-CZ" dirty="0" smtClean="0"/>
              <a:t>Celosvětový </a:t>
            </a:r>
            <a:r>
              <a:rPr lang="cs-CZ" dirty="0"/>
              <a:t>růst lidí nad 60 let v populaci.</a:t>
            </a:r>
          </a:p>
          <a:p>
            <a:r>
              <a:rPr lang="cs-CZ" dirty="0"/>
              <a:t>Formulace programu a konceptu aktivního stárnutí, které má za cíl stát se úspěšnou politikou.</a:t>
            </a:r>
          </a:p>
          <a:p>
            <a:r>
              <a:rPr lang="cs-CZ" dirty="0"/>
              <a:t>Shrnutí hlavních faktorů, které určují, zda jedinec prožije pozitivní a kvalitní průběh života. Mezi tyto faktory patří: ekonomické, sociálního prostředí, fyzického prostředí, behaviorální determinanty, determinanty pojící se ke zdraví, systému sociálních služeb a k osobním faktorům.</a:t>
            </a:r>
          </a:p>
          <a:p>
            <a:r>
              <a:rPr lang="cs-CZ" dirty="0"/>
              <a:t>Popisuje sedm hlavních problematik pojících se ke stárnoucí populaci pro vládní, nevládní, akademické a soukromé sektor. Těmito problematikami jsou zdvojnásobená zátěž nemocemi, zvětšující se riziko postižení, poskytování péče pro stárnoucí populaci, feminizace stárnutí, etika a nespravedlnost, ekonomický kontext a vytvoření nového paradigmatu ohledně stáří.</a:t>
            </a:r>
          </a:p>
          <a:p>
            <a:r>
              <a:rPr lang="cs-CZ" dirty="0"/>
              <a:t>Představuje politický rámec a konkrétní podněty pro klíčové politické návrhy, které mají sloužit jako základ pro více specifické kroky na regionálních, národních a lokálních úrovních Hlavními pilíři je participace, zdraví a bezpečí.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29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5856" y="1825625"/>
            <a:ext cx="312028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107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Zástupný symbol pro obsah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9905947"/>
              </p:ext>
            </p:extLst>
          </p:nvPr>
        </p:nvGraphicFramePr>
        <p:xfrm>
          <a:off x="1604514" y="2708274"/>
          <a:ext cx="9652960" cy="3442359"/>
        </p:xfrm>
        <a:graphic>
          <a:graphicData uri="http://schemas.openxmlformats.org/drawingml/2006/table">
            <a:tbl>
              <a:tblPr/>
              <a:tblGrid>
                <a:gridCol w="1286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01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26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0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26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26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50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42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1412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3495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endParaRPr kumimoji="0" lang="cs-CZ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EU27</a:t>
                      </a:r>
                      <a:endParaRPr kumimoji="0" lang="cs-CZ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endParaRPr kumimoji="0" lang="cs-CZ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2008</a:t>
                      </a:r>
                      <a:endParaRPr kumimoji="0" lang="cs-CZ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endParaRPr kumimoji="0" lang="cs-CZ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2010</a:t>
                      </a:r>
                      <a:endParaRPr kumimoji="0" lang="cs-CZ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endParaRPr kumimoji="0" lang="cs-CZ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2020</a:t>
                      </a:r>
                      <a:endParaRPr kumimoji="0" lang="cs-CZ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endParaRPr kumimoji="0" lang="cs-CZ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2030</a:t>
                      </a:r>
                      <a:endParaRPr kumimoji="0" lang="cs-CZ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endParaRPr kumimoji="0" lang="cs-CZ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2040</a:t>
                      </a:r>
                      <a:endParaRPr kumimoji="0" lang="cs-CZ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endParaRPr kumimoji="0" lang="cs-CZ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2050</a:t>
                      </a:r>
                      <a:endParaRPr kumimoji="0" lang="cs-CZ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endParaRPr kumimoji="0" lang="cs-CZ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2060</a:t>
                      </a:r>
                      <a:endParaRPr kumimoji="0" lang="cs-CZ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82550" marR="0" lvl="0" indent="19050" algn="l" defTabSz="914400" rtl="0" eaLnBrk="1" fontAlgn="base" latinLnBrk="0" hangingPunct="1">
                        <a:lnSpc>
                          <a:spcPct val="114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% change 2008-2060</a:t>
                      </a:r>
                      <a:endParaRPr kumimoji="0" lang="cs-CZ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6872">
                <a:tc>
                  <a:txBody>
                    <a:bodyPr/>
                    <a:lstStyle/>
                    <a:p>
                      <a:pPr marL="17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65+</a:t>
                      </a:r>
                      <a:endParaRPr kumimoji="0" lang="cs-CZ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7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84,6</a:t>
                      </a:r>
                      <a:endParaRPr kumimoji="0" 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5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87</a:t>
                      </a:r>
                      <a:endParaRPr kumimoji="0" 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5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103,7</a:t>
                      </a:r>
                      <a:endParaRPr kumimoji="0" 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5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123,5</a:t>
                      </a:r>
                      <a:endParaRPr kumimoji="0" 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5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143,1</a:t>
                      </a:r>
                      <a:endParaRPr kumimoji="0" 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7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149,9</a:t>
                      </a:r>
                      <a:endParaRPr kumimoji="0" 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7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152,7</a:t>
                      </a:r>
                      <a:endParaRPr kumimoji="0" 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7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80,50%</a:t>
                      </a:r>
                      <a:endParaRPr kumimoji="0" lang="cs-CZ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5933">
                <a:tc>
                  <a:txBody>
                    <a:bodyPr/>
                    <a:lstStyle/>
                    <a:p>
                      <a:pPr marL="17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Of which: 80+</a:t>
                      </a:r>
                      <a:endParaRPr kumimoji="0" lang="cs-CZ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7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21,8</a:t>
                      </a:r>
                      <a:endParaRPr kumimoji="0" lang="cs-CZ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5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23,3</a:t>
                      </a:r>
                      <a:endParaRPr kumimoji="0" lang="cs-CZ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5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29,7</a:t>
                      </a:r>
                      <a:endParaRPr kumimoji="0" lang="cs-CZ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5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36,6</a:t>
                      </a:r>
                      <a:endParaRPr kumimoji="0" lang="cs-CZ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58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48,8</a:t>
                      </a:r>
                      <a:endParaRPr kumimoji="0" lang="cs-CZ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7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57,5</a:t>
                      </a:r>
                      <a:endParaRPr kumimoji="0" lang="cs-CZ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7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62,2</a:t>
                      </a:r>
                      <a:endParaRPr kumimoji="0" lang="cs-CZ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74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185,40%</a:t>
                      </a:r>
                      <a:endParaRPr kumimoji="0" lang="cs-CZ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963864" y="115889"/>
            <a:ext cx="7596187" cy="936625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endParaRPr lang="cs-CZ" sz="3200" b="1" dirty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1313" name="TextovéPole 2"/>
          <p:cNvSpPr txBox="1">
            <a:spLocks noChangeArrowheads="1"/>
          </p:cNvSpPr>
          <p:nvPr/>
        </p:nvSpPr>
        <p:spPr bwMode="auto">
          <a:xfrm>
            <a:off x="2711451" y="1557338"/>
            <a:ext cx="7078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314" name="TextovéPole 13"/>
          <p:cNvSpPr txBox="1">
            <a:spLocks noChangeArrowheads="1"/>
          </p:cNvSpPr>
          <p:nvPr/>
        </p:nvSpPr>
        <p:spPr bwMode="auto">
          <a:xfrm>
            <a:off x="1604514" y="1709738"/>
            <a:ext cx="8295136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cs typeface="Times New Roman" pitchFamily="18" charset="0"/>
              </a:rPr>
              <a:t>Development in number of people 65+ and 80 + </a:t>
            </a:r>
            <a:endParaRPr lang="cs-CZ" altLang="en-US" b="1" dirty="0">
              <a:cs typeface="Times New Roman" pitchFamily="18" charset="0"/>
            </a:endParaRPr>
          </a:p>
          <a:p>
            <a:pPr eaLnBrk="1" hangingPunct="1"/>
            <a:r>
              <a:rPr lang="en-US" altLang="en-US" b="1" dirty="0">
                <a:cs typeface="Times New Roman" pitchFamily="18" charset="0"/>
              </a:rPr>
              <a:t>in EU27</a:t>
            </a:r>
            <a:r>
              <a:rPr lang="cs-CZ" altLang="en-US" b="1" dirty="0">
                <a:cs typeface="Times New Roman" pitchFamily="18" charset="0"/>
              </a:rPr>
              <a:t>,    </a:t>
            </a:r>
            <a:r>
              <a:rPr lang="en-US" altLang="en-US" b="1" dirty="0">
                <a:cs typeface="Times New Roman" pitchFamily="18" charset="0"/>
              </a:rPr>
              <a:t>2008-2060, millions</a:t>
            </a:r>
            <a:r>
              <a:rPr lang="cs-CZ" altLang="en-US" b="1" dirty="0">
                <a:cs typeface="Times New Roman" pitchFamily="18" charset="0"/>
              </a:rPr>
              <a:t>         </a:t>
            </a:r>
          </a:p>
          <a:p>
            <a:pPr eaLnBrk="1" hangingPunct="1"/>
            <a:r>
              <a:rPr lang="cs-CZ" altLang="en-US" b="1" dirty="0">
                <a:cs typeface="Times New Roman" pitchFamily="18" charset="0"/>
              </a:rPr>
              <a:t>                                                               </a:t>
            </a:r>
            <a:r>
              <a:rPr lang="cs-CZ" altLang="en-US" sz="1200" b="1" dirty="0">
                <a:cs typeface="Times New Roman" pitchFamily="18" charset="0"/>
              </a:rPr>
              <a:t>(EUROPOP 2010, SWD 2013, 41)</a:t>
            </a:r>
            <a:endParaRPr lang="en-US" altLang="en-US" sz="1200" b="1" dirty="0">
              <a:cs typeface="Times New Roman" pitchFamily="18" charset="0"/>
            </a:endParaRPr>
          </a:p>
          <a:p>
            <a:pPr eaLnBrk="1" hangingPunct="1"/>
            <a:endParaRPr lang="cs-CZ" altLang="en-US" dirty="0"/>
          </a:p>
        </p:txBody>
      </p:sp>
      <p:sp>
        <p:nvSpPr>
          <p:cNvPr id="11315" name="Rectangle 7"/>
          <p:cNvSpPr>
            <a:spLocks noChangeArrowheads="1"/>
          </p:cNvSpPr>
          <p:nvPr/>
        </p:nvSpPr>
        <p:spPr bwMode="auto">
          <a:xfrm>
            <a:off x="1524001" y="67018"/>
            <a:ext cx="1147453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1645" rIns="604647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1316" name="Group 58"/>
          <p:cNvGrpSpPr>
            <a:grpSpLocks/>
          </p:cNvGrpSpPr>
          <p:nvPr/>
        </p:nvGrpSpPr>
        <p:grpSpPr bwMode="auto">
          <a:xfrm>
            <a:off x="8145464" y="5972175"/>
            <a:ext cx="1587" cy="0"/>
            <a:chOff x="10427" y="277"/>
            <a:chExt cx="2" cy="2"/>
          </a:xfrm>
        </p:grpSpPr>
        <p:sp>
          <p:nvSpPr>
            <p:cNvPr id="11317" name="Freeform 59"/>
            <p:cNvSpPr>
              <a:spLocks/>
            </p:cNvSpPr>
            <p:nvPr/>
          </p:nvSpPr>
          <p:spPr bwMode="auto">
            <a:xfrm>
              <a:off x="10427" y="277"/>
              <a:ext cx="2" cy="2"/>
            </a:xfrm>
            <a:custGeom>
              <a:avLst/>
              <a:gdLst>
                <a:gd name="T0" fmla="*/ 0 w 1"/>
                <a:gd name="T1" fmla="*/ 0 h 2"/>
                <a:gd name="T2" fmla="*/ 8 w 1"/>
                <a:gd name="T3" fmla="*/ 0 h 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1" y="0"/>
                  </a:lnTo>
                </a:path>
              </a:pathLst>
            </a:custGeom>
            <a:noFill/>
            <a:ln w="762">
              <a:solidFill>
                <a:srgbClr val="DADC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Obdélník 6"/>
          <p:cNvSpPr/>
          <p:nvPr/>
        </p:nvSpPr>
        <p:spPr>
          <a:xfrm>
            <a:off x="1075759" y="357917"/>
            <a:ext cx="85922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smtClean="0"/>
              <a:t>1 téma: Celosvětový růst lidí nad 60 let v populaci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75277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8964488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„Etnocentrický“ pohled na stáří a starší lidi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Jsou to „oni“ – senioři, důchodci…</a:t>
            </a:r>
          </a:p>
          <a:p>
            <a:r>
              <a:rPr lang="cs-CZ" dirty="0" smtClean="0"/>
              <a:t>Reklama „pro seniory“ - bolesti kloubů, poruchy erekce, inkontinence, přilepení zubních protéz, pravidelná stolice…</a:t>
            </a:r>
          </a:p>
          <a:p>
            <a:r>
              <a:rPr lang="cs-CZ" dirty="0" smtClean="0"/>
              <a:t>Zpravodajský obraz:  důchodce jako mnohdy naivní oběť kriminálního činu,  kuriozity, „šmejdi“</a:t>
            </a:r>
          </a:p>
          <a:p>
            <a:r>
              <a:rPr lang="cs-CZ" dirty="0" smtClean="0"/>
              <a:t>Mediální obraz: směs veškerých mýtů a stereotypů  ( o „nich“)</a:t>
            </a:r>
          </a:p>
          <a:p>
            <a:r>
              <a:rPr lang="cs-CZ" dirty="0" smtClean="0"/>
              <a:t>Politikové: „nebude pro ně na důchody“ a „postavíme jim ústavy“</a:t>
            </a:r>
          </a:p>
          <a:p>
            <a:r>
              <a:rPr lang="cs-CZ" dirty="0" smtClean="0"/>
              <a:t>Akce a zábavy „pro seniory“… </a:t>
            </a:r>
          </a:p>
          <a:p>
            <a:endParaRPr lang="cs-CZ" dirty="0" smtClean="0"/>
          </a:p>
          <a:p>
            <a:endParaRPr lang="cs-CZ" dirty="0" smtClean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149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025509" y="2144700"/>
            <a:ext cx="7596187" cy="936625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r>
              <a:rPr lang="cs-CZ" sz="40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+mj-ea"/>
                <a:cs typeface="+mj-cs"/>
              </a:rPr>
              <a:t>BEDEKR</a:t>
            </a:r>
          </a:p>
        </p:txBody>
      </p:sp>
      <p:pic>
        <p:nvPicPr>
          <p:cNvPr id="18435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4" y="2002713"/>
            <a:ext cx="1331913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4" y="6186489"/>
            <a:ext cx="189230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619" y="6309519"/>
            <a:ext cx="30289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105" y="6194426"/>
            <a:ext cx="90963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784" y="6186489"/>
            <a:ext cx="815975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7430" y="3801640"/>
            <a:ext cx="8287036" cy="2362624"/>
          </a:xfrm>
        </p:spPr>
      </p:pic>
      <p:sp>
        <p:nvSpPr>
          <p:cNvPr id="8" name="Obdélník 7"/>
          <p:cNvSpPr/>
          <p:nvPr/>
        </p:nvSpPr>
        <p:spPr>
          <a:xfrm>
            <a:off x="737822" y="2326839"/>
            <a:ext cx="1043854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600" b="1" dirty="0">
                <a:solidFill>
                  <a:schemeClr val="accent5">
                    <a:lumMod val="75000"/>
                  </a:schemeClr>
                </a:solidFill>
              </a:rPr>
              <a:t>Bedekr aktivního stárnutí</a:t>
            </a:r>
            <a:endParaRPr lang="cs-CZ" sz="2600" b="1" i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cs-CZ" sz="2600" b="1" dirty="0">
                <a:solidFill>
                  <a:schemeClr val="accent5">
                    <a:lumMod val="75000"/>
                  </a:schemeClr>
                </a:solidFill>
              </a:rPr>
              <a:t> aneb </a:t>
            </a:r>
          </a:p>
          <a:p>
            <a:pPr algn="ctr">
              <a:defRPr/>
            </a:pPr>
            <a:r>
              <a:rPr lang="cs-CZ" sz="2600" b="1" i="1" dirty="0">
                <a:solidFill>
                  <a:schemeClr val="accent5">
                    <a:lumMod val="75000"/>
                  </a:schemeClr>
                </a:solidFill>
              </a:rPr>
              <a:t>Jak se orientovat v krajině aktivního stárnutí a dlouhodobé péče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783" y="156527"/>
            <a:ext cx="1101033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6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7402" y="0"/>
            <a:ext cx="10860640" cy="1325563"/>
          </a:xfrm>
        </p:spPr>
        <p:txBody>
          <a:bodyPr>
            <a:normAutofit/>
          </a:bodyPr>
          <a:lstStyle/>
          <a:p>
            <a:r>
              <a:rPr lang="cs-CZ" dirty="0" smtClean="0"/>
              <a:t>3 téma : Hlavní faktory, které určují, zda jedinec prožije pozitivní a kvalitní průběh života.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8479" y="1525167"/>
            <a:ext cx="7957179" cy="497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852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 téma: sedm hlavních problematik pojících se ke stárnoucí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zdvojnásobená zátěž nemocemi, </a:t>
            </a:r>
          </a:p>
          <a:p>
            <a:r>
              <a:rPr lang="cs-CZ" dirty="0" smtClean="0"/>
              <a:t>zvětšující se riziko postižení,</a:t>
            </a:r>
          </a:p>
          <a:p>
            <a:r>
              <a:rPr lang="cs-CZ" dirty="0" smtClean="0"/>
              <a:t>poskytování péče pro stárnoucí populaci,</a:t>
            </a:r>
          </a:p>
          <a:p>
            <a:r>
              <a:rPr lang="cs-CZ" dirty="0" smtClean="0"/>
              <a:t>feminizace stárnutí, </a:t>
            </a:r>
          </a:p>
          <a:p>
            <a:r>
              <a:rPr lang="cs-CZ" dirty="0" smtClean="0"/>
              <a:t>etika a nespravedlnost,</a:t>
            </a:r>
          </a:p>
          <a:p>
            <a:r>
              <a:rPr lang="cs-CZ" dirty="0" smtClean="0"/>
              <a:t>ekonomický kontext </a:t>
            </a:r>
          </a:p>
          <a:p>
            <a:r>
              <a:rPr lang="cs-CZ" dirty="0" smtClean="0"/>
              <a:t>vytvoření nového paradigmatu ohledně stáří. 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Určeno  pro vládní, nevládní, akademické a soukromé sektor.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74906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5 téma: podněty pro klíčové politické návrhy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1490" y="1394111"/>
            <a:ext cx="10515600" cy="4351338"/>
          </a:xfrm>
        </p:spPr>
        <p:txBody>
          <a:bodyPr/>
          <a:lstStyle/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432" y="1506557"/>
            <a:ext cx="769620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99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0"/>
          <a:stretch/>
        </p:blipFill>
        <p:spPr bwMode="auto">
          <a:xfrm>
            <a:off x="1018426" y="92469"/>
            <a:ext cx="10155148" cy="660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68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28" y="264215"/>
            <a:ext cx="10153544" cy="611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1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10601325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53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>
              <a:hlinkClick r:id="rId2"/>
            </a:endParaRPr>
          </a:p>
          <a:p>
            <a:r>
              <a:rPr lang="cs-CZ" dirty="0" smtClean="0">
                <a:hlinkClick r:id="rId3"/>
              </a:rPr>
              <a:t>https://www.youtube.com/watch?v=19X4Jga8DYM</a:t>
            </a:r>
            <a:endParaRPr lang="cs-CZ" dirty="0" smtClean="0"/>
          </a:p>
          <a:p>
            <a:endParaRPr lang="cs-CZ" dirty="0">
              <a:hlinkClick r:id="rId2"/>
            </a:endParaRP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67579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4935"/>
            <a:ext cx="9852799" cy="659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951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847" y="551629"/>
            <a:ext cx="11230693" cy="524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35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AutoShape 2" descr="data:image/jpeg;base64,/9j/4AAQSkZJRgABAQAAAQABAAD/2wCEAAkGBhQSERQUExQWFRUWGBcYFhgYFxcVFxUZGBgYGBcVGRgYHSYeGBojGRcXHy8gIycpLCwsFR4xNTAqNSYrLCkBCQoKDgwOGA8PGiwcHyQpKSkpLCkpKSkpLCwqLCkpKSksLCwsKSkpLCwpLCkpKSkpKSkpKSksLCksKSwsLCwpKf/AABEIALIBHAMBIgACEQEDEQH/xAAcAAAABwEBAAAAAAAAAAAAAAAAAQIDBAUGBwj/xABGEAABAgQDBQUFBQYEBAcAAAABAhEAAyExBBJBBRNRYXEGIjKBkQdCobHwFFJyksEjYoKi0eEkM7LxQ1PC0hUWRHOjs+L/xAAaAQADAQEBAQAAAAAAAAAAAAAAAQIDBAUG/8QAKBEAAgICAgIDAAEEAwAAAAAAAAECEQMSITEEEyJBUXEjM2GBMqHw/9oADAMBAAIRAxEAPwCnywbQ6UvAEuPpT5+hoIhWWHcsHkhgHInlMLnYjNCMkDLEaq7L2dUR58wJBUogDiafRiJgsaqcoBEokd45itKfCz903uLH3hELtbPUgySCQl1ZqOBQaa0NjwtC9lzpKykLchKPEEAMWqwsRvAOL5BzjzfJ8ucJ6x4o9Dx/FhKO0uS8nYNaGzoUh7ZkkO124+UNhEdS2Ngpa8DLBOZCrE967hq8x6iOfbTwG6nLQ75Sz04A6UesdHjeU8vDXJz+R46x8or8sHlh3JBhEdtnHQzlgZIeywMkFjoaywMsPZIbxM9MtOZTtwFzyHOJlLVWxqLk6QWSBlix7OYz7QtWRARLCcozEuQbZiLqVUZWbSsWXaLs8JCZSwCMwZSTVlAO45Go8qXpyY/NhklqjqyeJKEdjOhMDJD4lQBLjs2OWhnLB5Ye3cDLBYUNhMHlh0IgZILGN5YPLDhTAywrGNNB5YcyQeSAKGcsGlMO5IGSFZROk7UypZKQCeAhuTPmJqPW0MpcQ9KnkF/nWMnFFqT/AElleIXx5aegibh9jzZiSCCX1UWpwcxGlbeUmw/SFL7STPqsYuM/pGqlH7Y+OyaR45iUnk/6w+Oz2FTQrJ5vFXN23NXcgtyEEnFKNSQ/1whOOT7Y7h+FEEQe7h/JBhEddnHQxu4UJcPiXChLg2HRH3cHkiZJwxUQlIcmgHGK7aO1USZu5UFb0FCSlrFbZQTxILsNIl5EuylBy6EY/AbxBTrdPJVW8mJB5ExltlKllZlryy/ChWUEkEkZVj77LplPurbSNENupWO5TvFJs7gseUFgZ4lElIAUaqUwdRu5JuY87yoe1px7PS8V+tNT6+i82diMRhpapSs5loUQAG7+dScinclktUEhnqzPDOLmla1KLkqJNSSfU1MO/b974iH1PHVzz5wZw5i/Cx+pPbsy8yfsa1XCIu7gbuJO7gbuPQ2OGiNu4G7iTu4LdwbBRHyRSdq5+SWijkqavCj/ADH0I0SwAHJAA1JAA8zCMZ2fRikJSqYAMyVd0ZiWBbgnXnaxjk8zLFY2mzr8PHJ5U64Mb2Y2rlnEZSpLd5ILE1FBq4d+Ijr/AGnxImYGUpNAqYmju/cUK8LA1hvYGwZMhIEtwONKvxFotdu7K30nKhs6VBQsnPQgg6OxfybWPF8fIllTfR6vkwvG1EwGSBliSvDlJIIIIoQaEHgRBbuPo9jwKGMsHkh/dwMkGwDIRBZYf3cGJcFhRHyweSH93BlEGwUMZYGSHxLgxLhWFEfdwsS4eyQMsFjoZyQAiH8kDJCsdDOWCKIfyQRRBYyPkgZIfyQWSCwGAiFhEPLkKTdKg13BDW4jmPWCiN0+g1YgIh1OGV90+hhUxADOoAnTXz4ROxG11ZWoXcBQJdiK6PrEPI/otY19ln2Z2KlX7RR1pWnmNDHH+2O1j/4tjVMGlTJigeKpcvcSzT99j5x0nZGOMtdsz0AdhHFe1Kz9vxJPvT5r+cwn0f5Ry5L2tnZiqqRZ9n8Tx1sNaBlH1EWuIxLEc4zOJm7tcttJSP5gVH4q+EWMyZnR3VDMmwOrN+sOwovezm094Vg+6povtobTEpMtd/2mWmoyLVl88rdVCOe7Exxky1TanJNRvBxQu/n3Fj+KL7amNMtaMxzIBK0nQlImMrzlmWfOCwaOh4KSAXKQqliMyb8/MecaHaOz5cyWlaZaXS4yMwKSGuOFCIzHY7aaVSyFEgFBI1qG0roT6RczdtKCQlOnGxpDblJ8GVRiuShmSWJHM/OE7uJcypf5Uiu23i9zJUoeI91P4jY+Qc+QjpeRRjbOeMNpKK+zH9sdp51iUguEGrWUtviA7eao0WytqIlplofuoTu+ObIombN9VSUJHEqvpjhhAUlYIBSRT7z6egVXlE7ZeIyrExVUoAWU/eyqCpUv+KaUk9FHSPnM2Z5JWz6jDgWOCijruGnBm1z5CP3soUR5AiLWVM5xgtgYpQCQTmUlSkg/8zETTmxEx7NLR3XsMq+AjXJnp7ofuj4n+sYWRKJP2tsVOJQ4DTQO6qzt7quI+UYYyuTcrNyjoWDnuKOLCvOx9YyGLxCZ80rBSnMrKq7BQSkl6XZaRSPW8PyHejPK8rBa3RW7uBuotU7OKfGk6sagFjpStePGLXa0mUcMFAJCwQzAJPMN+keg8ytJHD63Vsym6g93EndwN3GuxnRGyQrdxJEqD3ULYKIu6gxKiTu4VLkuQLORU2HOFsVRE3cHuos52y1JVlbMSHGWrjjy84j7lrwt0w1aIolQ6rBHJn5s36w6mS9oNUoihgchpEPcwDKiYJLw9IwDmqkpDXJEJzGo2V255iEbuNAnYqCKTATyY/C8RxsYH/iJ9FRPtRXrZyfbeKxS5cszCVAIBSyy4QWVVRYzG3dnoUlrRA2djpqf2mZbChJ71CSA5t4jYx25PsxwoNN5d2KgRpyB0hE/2WYZXvLH5D8CLuAY8Rbro9RqDOSSdvT86s6gsBmow8TEvUinebiDZ40+DdaQoKDHza1CxZ41afZJId96rpu0EDVw5cCxa1IZmeyVLn/ELAZmTLyFjocqwDaOnF5GSD5VownhjLp0VOHQUkGj3F9KxzDbnZ055/fMxUoqK1AULXUQ7gOamoBJ0jssr2UlIaXi5iXbxJJF30mUjnGBkbv7Ypa3KhPk1KsylElGbm9SXOnrOfyW0qVG/i4Fbvkx20SSoE+EoRlOhSBkf1Sr0ibiMPmlBaAc4SnMkAnxN3g2nyeLPZGzJ32d5EwhecoyqKN2ZTKU4Ku6e8qoPH0mJ7HbRIDgcgJ0tPokTExv7kvpjXjuX2l/spNkSiiZNRNlzDKmIUiYyS7pZYUDxCw4PPV2hzGYGZM3eHlLE1IQqYlXhKkJS1qlJCAxQ570tV9dhsf2fYtS0Z8OpIWtIVMlzilSEkjMtkz1AsHLZbtEfG9nMd9vmIwaJ01WEdImryiYtMwUJ3hCT77NccNBZVL/AATPDKH2n/DLHsbgScOVnEpQqSzhSAElLuQVqWGJSWB5i8aOZMCQSohI4qLD1NI5xtns9ipaEjEIXJWp1BJCSlRB8XcJTqOj2tGfmImLUEnMspYMSVZQKJCQTQBtIzwZ5W4y5Y/J8eLSnHhHV53abCpocRLfkrMP5Xii7Q7STiDLTKUFILgEOASaE1AsGHrGGVgpgoUr/Kq9v0aLnYPaCUmYjfIUJaaAp74alxQswuC+og8nLLWg8PDHfa7oLGKyA9fkFf0+MHIB7odi4L8DYE9A58zCJ53y0tUHvk1t9fOJcnCGYtKBTOWc2SLqUeQSCegjy2qfJ7Vprg1fZyUVhARTeAypL+5IQXxE8/vLUAnyIjRS9toRPMqYRIyuEGaWSoAhlBVi4q8N9kJKSlUxmExOSUk0KZCO6gdVVUeZJ1ibJ2YA6CtakPUFSsoH3WesSzmk1ZdYXGFIJmFKkspSFpqlYCSoofRaWJ5jpGC7NqWvDEqb9pMKx+VLnlVurRrJGxJMkKCETJSF91QDqkkEGpSonJQHvJZiRHJ+1u3Z+Ek4NEieEhSJpVkKFVE0gVY6NaOrx/7sf9nNm/szS+2jqH/iaijIEpApRyajUa1/rD2Mx5mJAUlgC/6Fo4Ae1WNXfFzvJZH+loaVhZs05pkxSzxUtSj6l49VyijzFjk/s7zJXLegzPo4JHMN/SHZsoFKQEKChehqI8+jZwSXIbmCP94WnErTabMvotT9b84XtQ3gZ3kym0gBGump4fpHCZO18SmqZ05PAiYvp96EY/HzZ3+bNmL/ABrWocLEsIfuIWBnb5vbLBYYKTPmy1P7qVZ1+SUOX9Iox7ScCV5QqaATRSpZCR1YlXwjkYw/LWmkH9naxqIj28miwnpDZG2MyUrRMSuWoUKCFDjcUetol4xUlfe94kPcUAjzlsvaE/DrzyVlB1INFfiB7qh1eN3sX2qkgIxUkU/4ktgeHeQSx8iOkCyRvkHjdHSEypZHvA+v6QncID1/r8IqcJ2rwq0umdLrotQlqHUKavRxE/B7QlTiUy5ktagzhC0rPUhJNI0v/JlqPrlISkGp9PKkSMBMSpIUxGVyGy2LuC0Va8MxUHZyYl7HnKQovbhWvSB9AkAz0pmZkg3r0JqQ9otJWPQkUmEh3qS9YrZ8kXBvoQzO7wgYfiR8/wBYTpj6Ndm9IImGlK+vq0KP1pHCdQxjMROSxlSkTPvBU0yiPw9xQJ6kQzJx88nvYbKA1p0tRLu7ADRhch39ZpW0Vm2sctICZctS3IBPfASOIKRU8gQ0ADk7tAlExKCCFEm6pYZiGLBbkK0YdWjg+JwpUZwCmO+KU81TJhTTmASegMdam4XOp1yyPJlDm7Vq145PiMSg7QCUqBT9qVqHotV03B8ozmraOjx3W38HSexmyEJogISpIAOaWlYUKgGtUlmDpULWMbbCy293KW7wSteRzozsPSMh2SSrflIDhqvyqn9Y0G2cXu0FINe6KkuVFQU5PBkqfrHXZzPsupU9T2Kg3EO/ma/2jA9odtLTjN/JBBSjdnMKKAclJH4rGtRzjUbOxgTJUoE91CiTqVGrkehbQKEYbEesCQELbnapeLlGXMCSxCkkZQUqGoIHqHFOcY/D4o4TFImskpqiYClK0qSpnooMWLK6pEaJWxkZj3JZrxIUdX4PUxG2l2eC5akhCQwtxu4Z6cufWMckOdo9o0w5KuEun/0F2h2snczDuhLUUrCT9mTKcpoWO7FuUY/DSDMyIJCQSB+EC6vTSJG0MckYTKojehaUMfEU0O8yt90ZTzD1eLDsnPWl5ssINkd5IVwURlUmulmiZ/1JRro1xN4Mc77J83ApQnurzA0Aawr8mEM4aXmWEk5Qs5VEXCTRTcyKevGJuJxpmqrKRLIocgypVq7OQC2gAiIpHeH9Y5vImnlZ2eJBxwq2dF2RikTEDdBvdL+4zADh5xPJSil+mnFucZTszj0oJQaBVeAcH+59YscXtiWk+JzyqBR3fp+nGMVz0OSp8mw2XPzcK6XvRjx/vHJ+0GwUy5pksCiSqYiW4JZBmFaEuCHYKAeOm7Ewk9MrPuqEOE5mmMzgZWbMToSG1jnXavbQ+1zc8tTuAa2UlISsd137wPWPQ8WLUuTzfKl8Wo/ZSTNhSvuofoofF7aw1/5eliyE/mUP0idI2ogKYoPE+IMOrM/KF4nactNSVNranxj0rPLqRWq2Gg6q/O/zEIT2fl8/VB5vaLj7RKKQyhUA1v0b+kEmbJNAtJPP+paHwFyKg9mJZ1V5pTDCuyMqzkfwt8lRo/s6SKEHlf5UghLIuTy0f1/SDgW7M+nshLbxqflmt6wF9mk6TFN+GvP340Ck6EkdX/WG0oeyyT9dYTiv/UV7ZfpQHYDWUDa7g/AmG5/Z8kUWKvZQFP4vONOJJ49XH9BDZl00PoW/WFovwr3S/TJzeyh8OY+RobaNDkvslNll0qIIZil0q5sQx5GNX9nSp7G/KCRg2p4Ty11/WFqvwftf6HsPtHipCck5C8QB4VEkTByKjmzp6h63MWg7dEXws3yUD80iKwyCnUXuS3OzwYkKuC/1ygDYsz2/TrInfyE+QevlAV29l/8AInf/AB/90U8wKFi/F/mHhBkHn9ecOg2O3EtxMLCoQu1vr4QUp2qb6Xbz1jzTtHXgPBQYEUIPNHnPtnNTLx84pplxM1vCHyzCVAXV5vqKCPRccv7e+zValTJ+FlibvQreSyxWkqUFkyioPVQ0IUKgEhVIl+m+FpNplx2d2i+EE5Jqs5UkXISO8r5esOYvEqmZQas9XqdKnkkNELZ8rd4aTKNChAzMG76+/MLNTvFv4RCVzjmSlNSogDq8U2TXLLBG0csrd6EkniRQtzcgekVOJBJpSJDs5IHANc/0pAKnsLdI1RBP2Jh3SQW8RerUIFgaE/WkWH2dANRTm/xaIGyUulXUfXwiy3pDPUa8frrEsVHCu2OwVImrzS1SikzCi2VcsLWEqSX4IfzB1EbzsBsLLgEKUknelcwdCciedkWpG3mYJKwklCVC4zJSpnFQxdj04QWHkbmWES0shKQlKNAlIYBzwA1jOC1ZrlyeyNHPMdsTLOmBCkpBWogMRlZqcqCJmC7OpAzzCSWOUeEHQEtVvOsWszZ4XiZi1BkJUpk6qJLseQDdXh+eCa/VqRi4Rts3WaeqVkfBYRKV2GUA5i1cuUpfmovTm0QVYgb5a0pBeYSlNw4yhCQ3upKR1KRzgtsYhSAyRU24E2SH4Oz8og7I2WtXiNEkAkPl4ZXNzQ0HPnFW/ohL7Z1bs7i1qQAseEd42dmNupr/AHjkWJkhUxa6rzKUvvAE1OZ611jr+ycEiThXSwzIdzxI1MYtewZakkAtyBIHBqX9NY6YnJk7MijAoUP8stZ/AXfw6uesNfYJVgFJNAM6itNDwBLH0jV4jYeSWQhDqIIdWUhjWpckiooOEV6MJOQQkywoMWLS0AEWSe9TkQDGu5jRnxs8s6ZgFwwD15EVBhjEYJV1Kc00AA5HKxPWNRNw70mYbO1yChfVmNeFoqsRLlhWXcrS1RQA1DMwY+kUsq+ydTPZEs4SoPqkZrcVAE+rwpE41CVMQaMyjb90/OLCbJfwrfkU5mL1c1NGt1iOpCwRvJcvKGAUkl+LAlNLaxeyFqyGcXMR/wAQj8YIB50aJknaxCXKkqPJb9aEPfnD2HZdAq/UetHhybgpYVV3NSR3n484eyfQOI5htppVdKh1BOg4OImIUksQCx1SMw9HcRUzMFLV4VBx91WUgcdYNWziRUlfByFfJj8YexOiLQ4QNdhxylQ8wCD8IBAA/wAxCmuxyfy0+MVpkmWGStXkpShyooPCPtc33lS1O7ZgB0r4oVsXrJ+YguCtuIqD0DwmYq2YF9CWSaaMC/rEJGJeqkISbFldeLA9WhvEKngkpUq3hMxHDTuP8Wh2L1k6bjEgAFQQSfeYObamB9oOpfy//UVyZs0uVoluf3Uv1JCnheaWPEhD8gpv9UGwtDvkGBCRCnjzj0BYhUNgwp4YCngCEkwzMn8IAo5/tR0lXeZiQSdGLO0QNhY5CsXITvCt1iwyoBZTHUku2rRY+1FbYeUwAzTqsALS1t8/hGX7ByM+Mlg+6Su98iSr5gRlPI9lFHXjxpwcma+cXJBpUt6lvg3rDE1SgmiVKawAPn/vEDtttubIxJTLICShCiCkGpdzxqwhPYfbkyfigmYoKG7WQMqQHGUg0HB41WVdGXqeuxrNgyFBKswZyC9WN7E3HOLGZLh8wgiG2ZEdKWtDy/rq316wDLgiiFYGR7T7X3Kw6CreKU1kBk5QVOXe409NSwOMTNDpPUHxDqP1FOcRvadMSkYb72dZB4AJAb1aMvgpRmFIAJUqgADnmzVJaOWeRqdHbjxxljvo30nZ29SSzse67gMGPm9oo9qdoDKVLlICVIAClCzKWWYKFQcgRoekbPsxid7IzoCXUbWCQKBIBHBqc6xySfLO+moDApmTeFGWrhGmW4VRngSm3Z17ZW1M+FEsIyk0DLCrVJqm1P8AaEG3uuLMmt9MxIfpxiLslJTKQC7s5u1f7RMSFMGHUFmN7EWvZovHPZWznyxSlwOKIVQAjXKo95+Qdn9YrZyFmyS4FhqLgKBFfO/GLMoG7KfdcOmtBZw5s3DhEKZJ1SCpuRzAcWLEDTW0a2YUNS8MN2Sl0kGiQSQ93ymif7RFxCBMTlXLRqO/ncdCCGq/CJpSQKOX4HN6oVX0PlDCWsnS+VQDdZatYbFRnp/YuWofsVKldDnS9y2eoJua60ihx2y52HmALmEjipLhqXFfkbx0GStwLebIVp7r1hzGuzKqDQOAX9WpDiwaObqw6SaEZgB7ykhQZ3uwo3CHJ0hSQk17wsSgBhwzVP00avFbGlKHgQWfRL87VilVstUsl3WnlRSABwYgt101tF/wIjYfDZrh+RDE3sUgZhyLw3PwLVldxWrux4CgpEeYFhWVH7YP4spzJ6hIoRqS0SjiiynPhHeuVM9PDpS8S5J9lUQSJoUcxzJYFmBF9KfAteHhLlmrD0YFr3h7DqSQ4US4scqmrYBTiv6QqSDVIUXTdLBKuNstW4vDi6+7F2VmL2dLIa3IsoekFLweUDI7fukfFJUA3QRahSnqkL5qv6xAn4SWuinT+HMl+dCG9YtSsVCPtZCe+oAC+jHyIYwPtyP+aPgfixh47NKahQIOi0q/1hz8YhTMCH8CfJYb4h40TIaO9iDBhAP08KBjhOsWDBwh4MqgsAlqiKqHphhlomxmR9puGKsGFf8ALmoJ5BQUh/Up9Yyfs7mf42WBrvP/AK1x1HaOzkz5MySvwzElJ5PZXkWV5Ry32ZyVI2kqVM8csTkKH7yQUqb4+UYyXyTOrHL+m4l97T8GwlzQPEDLL8U95J9FK/LGe9n08px0kU7yZifzIUfmBGu9qCf8NK/93/oVGT7E4b/G4c8Fn0CVP8Id1IcHeM63AaFtBRrZyUIKYTkh0wgTBmygjN91xm4+G9q+cFjo5R7TcSTjUoq0uWhuDqJJ9aekX/s92WMu9NTlIAYMAq56kBuVeMVPtCwwOP5mVLPxUBToI3PZjZ26w0sEMogE9DYeh+Mcq5yHZJ64UM9ndnfZpk5Alr3RZSapcCoPhPeDq1DgVL3jAdp8OZGOnEpy5yZiAQ1JhCmbSpWPKOsKlhTAtQhRdrBQJv0jnXtjAGJwygXeWqv4Zj+dVKjoyLaNmHjup0bHZ5zS5ai4/ZizEP6iHZcyo71NNdWu1KRB7Oz80qWWBcEuwVerh+nWJ5mkO/l3S1NSQpvhE4n8Scq+Q4ggvcMeBD1anCHDLuVZjoFBweNuFBpEdaXbKQFO9Na0BJsKtzgJnFyDTQXZTGtPdY0aNdjFoOcitRcPmSGr+8z1a3WxiHi0M5UXQTQp7qx1DAH8QidKmM+VQro1K6HgeQMDM1QGcHXMi35knlWsVZDRXTZag5PfTdiATRgTmYKZnhWGWkuEhnvLPeSQNXDqAPwiROlsKFY4lHetUUNTVtIJGFK/GEqPEJTdrkP3T/SDgKIsyQCO6lKTyqCdCK3von9Ihy0uKKY2p5el7RYiblUxV3ag5gFAEWY8ITjMICl8pIuFAnrZVD8XeGmJogzdmSFD9sjviy0slQP3nBDRR4rY+IknOlWZJBy5w+v3gQRTiLdYvSWBrmSGdr1tR2hQ2gwY/tEhgNFAHTNVJ6EGH2IxEzGlKv2yTLVQsHSFB65XFaO1dIcxOLkzaAnOGao63AfyPwjU7VwSFyVrlI3qRUoyjMgniCQBa4cFvKMJi5UtKmS0pQNpgIe9jpX+0JcMfZbJC0Ad4nWqXHwNR0NojfagVK7kpZuQlTLPMIUGp1iINrLljxgpoFAGgpqwYsSz8TpDkmelaqB7HgoE8HL+hiuXyhddjgxdW7qOHeynoXFTzcwZnkUyq8ikg+ai8QtpYWckOlIUKkKB8sqg9PSESVkhygA8N4lPwekLdrtDqza7C9rkoy/8WFJmA0MuWVJUOLZu6eVosB7XMEwpP6bpNPMrDxxVIg41eOJWzO6SfalgFCs1aeSpMx/5QofGJUv2hYBVsUgfiTMT80COAwKwvUg2PRknbuHmVRiJKhymy/8AueH5WLQoslaFHgFpJ9AY81lLwe7ifSv0rY7x2u7Yo2eJe8lKmbwqHdUhJSwBqFVq5ajUNePLez21Vz9sb5LpVNnpUNDlWsBi13SWLUvGW3FX18ostiTpSZo+0KnZMpGaVkMxNXAAWWyu5YG5eIniVcGuKdNnYPaagfZUE3TNFNWKFh/lFf2M2UET5cwqSxlrKQSASpkoID3LLJpGIxW0cCQUyJWI3hIaZOmINHqN2gNUUvGqx228DIEuTi8KZ6ky0qScqFBIXcDMoFJOV3HKOaUH7KNousTOlEQ3NmpQkqUpKUgOVKISAOJJoBGET7XsIkACTPAAAA/ZBgKAeOCPthw6qJw0+YTTKDKL8mBLv0jbSRz2brDYhMwZkKSscUKSseqSfjHK/alsybKUZ6EKMtS0TCsOd0sJ3ZSpQZSHYKSritQ4QxtLDzZ6t5gtkYjCzHcTUKmyv5AlEuvleL3ZWL22kFM7Cy56CGUJq5CVKSxBBUldaE+JJhShwXCWrsyOw9rzsbiZG/VnWSiUDlAJSFPXL4j3jW9I7fl9NB9fVIxHZXsNkxf2oyjhkpKimQVonBJUkh0LQqiQ7gKDjRxWN1ljCKptmuWSkkkMziyVd0q5BnN3YG55Ryv2lSAcVhkpBCd2nukFLFU5YUMumkdWmSX4gixFCDy+mjm/tOlFOIw6yQQpKglgxGVaSxqx8Y4RWSXxonCvmXvYXDqMhCXIygsRwBpXpF8oFQINWchyRbW3xrEXsfKKJQU1GAar2CtLgP8ACLEzqkrTcuCxA0fW3OmkLGvhYZpfNkABhZzzUT8r6aPCFEhqJTysbmjODrErHSbNY2fNc6UUKiIS5Yo4algxc9XoBFXRkLSsgDvBw3J+rHg9KW84UnEsBmBS5YEBRGl9OHrCUrCX8JZ9bvodAzA/7wtc92BANWD63YA6tX1ikyWiRInBVSqvEWpxBJZ+EKmyWrR+JGU/hJdndw4GkQkElnQTQhLF+BejE60qNYlS5ocMGUTUt5OKM7cHsIuyaCVKCk5SAXa6VAJ4e6S/NmrppBkTjLJAGVGvvBJryYC1/vaaTVEAhR1sbGhcjhUfRhBI1AUKs4DgC96E39YZNDGKZZBSHNapJSoFiLsWHI0+cQ9xnDAd5I7wJYqu1PVmiZMllJOV2IdncJcO6RxrYHgwDRFEliVJD2ClAAlnyl0kOL+IcIYqKsTZktWeWWNCQHANSMpQT3uheJc/ZcnGIrKQggWygAGxIDUc6F9InzglSczAl8pIBFg7hQAfpS96RDVMCSDkKXepBNRZYKhzh2FFIrs2uXRKspBbw5TQFqJDEMekVU/YE0rJLUOYMcoIAGZK8odjQghjeNmjFlRqpWYJfLmJc3cWHk0U07FLmCoCKkZiVEUuAxcmvBoV0BlgiZKpOvoEGihqavXzBr5RHyLNUhJHNv0i2m7FSHKpqy5fLTKCeRH9/jDZ2AigMxdABcBugagilJCOn4vs1hZvjw0lR47tIPqkAxR4v2V4FdUpmSj+5McekwKjWgwYjPZo1OcYv2MpP+ViSOAmS3/mQof6YpMV7IsYnw7mZ+GZl+C0pjsghTxXskKjhEz2b7QH/plHoqUfkuIyuw2PD/4Sf5If0Y18o9AQMsHtY9TzXjNnTpP+bKmS/wActaPioCIcubSPT6iWv/SKbaHZLBz/APNw0lROoQEK/PLyq+MP2/qHRwHZa95OSkcU+blj1/vG27f7EnHHfs5S5iVSUHuJUtsrpPhelRdqmNOr2QYRM4TZC50opsklM1B/My6N96NvhcLkOYrKjlSmwA7pUXYPfMfQeeLfz2RtstNTjGG7W4jDMJkmQpqNOw0tKvzJShXmXi/wHtdCWC8KEp1MlYT/AClIB/NHTp7KDKAUOCgFD0NIpMb2Owc7x4aU/FKd0rq8vKYvZPszIGz/AGjYKdeaZSuE1OT+YOn+aNBhcXLmh5cxCx+4pK/9JMYrH+yLDqrKnTZR4KCZqf8ApV8TGfxPsmxcsvJmSltYhSpK/iGB/ihVBhZ1t4KOXYVO3cN7syake6oy8QPgorGljExPtQnyqYvATE8SkTJf8s1JH80Tq/oZ0Qxz32pTQqbg5V1vNV0CjLQn1UlX5TDO0/bJh1SJglIxAmqQoJ/y0hCiGCioLJpegjD9hp5nY/DhTnvpSXJLEOQa18RJiMkGo2a4f+VnccHhSiUkHwkIYVDGrk+qfSJacYlwlbOSQnmxrXTWkSsIXlpdvCAdaih+URMbgAxbVqGoo9n8J5xceEkYy5bGDQFBDpfSqdbFut+ERsThCKizOO69dHFS99KvEzZUpTGoLeJAoElrcq15OOkPlisux0BowH614w3H7FZUbo8xWt2PC9xX60SkkipAA6moS9PIHlDhKR3SpJre5H66wyogF60uQ4I4A0tQXaMyhMzukHMsAgvQryEHkcyQ/BxTWJe/CwKqdqFwpympTo5186M7RD8KhQkkn8LAPZrCzcUs/FWKllaDRJq6XJcirM4qz2f4w7E0S5I7tS4VweigPCxZx3h04sxKSshWUqBTfvJUNAAXN66Vt6sScYWBCQ7kMBkLitXOXzBfvaw7iVrCH7hqPEEkp1ooM5A62vFJk0LRMcKJXnOrKyKSGYAeXTSCMl1Fg7UYkhaaWdr8XMMyJ2ZIUe7MBpXKCKCpLhR71B1EKz1JUpqi+VZYAsb3opiYtMloQopCQwHeYKDJckVSQzVHEc+MRMThaE94kCjFSn4syTlFLHjEyYE5ilZzE2sa0IUFJNKNQc4JQUAMuZwbqKgQ4Zgz5dA9RSusMRz6YqZLmkr7wmK7rpQmoP3srjg3K4izlzkFDXNbl6MCGGlmcFrWtGgxoEwFZNjZQa1AFFDMxANaUjP43ZswZipJBorugFCnNXIJKAxDEvZnrA0ICEomKAdaDUi+Vm4uAk0NH0rEHFzt2rKVzNPCgrDEcQkxIXilkvmUQtIOXNdncAZiCABR9NIk4DaJlpypUkB9HTdvuUPWJ6A6KIMKhIgAwGg4IN4SDAJ+rwCHBBZoJ4DxJQZEJaDhSRAAmDf6+HzEOKlMCSW4ebVinwm1FfaFyJgDkGbLUlg8ssnKsXzheatiCLWhDLUQQhTQCIYWEBAgQRhAJWIUrkT5FoGsE8ICv2j2fw08ftpEmZzVLSVfmbMPWKbA+zbBSZyZslC5akqCgAsqS4tRb/ONT+sAQDTa5QcohIYPc3rUkk184NU16aQiBgVZt44qhbN+6QClXmD0cGGlfAn+lfgcNuytSEsFKJU1UjMVUBBIcOaGldIc3zKvmL2Brwe0PqAc0ABDDLR3LOUkN/vEKcwOhpSht68Rato0tLgkfm4Qu9C7HnxcsGpFcogUAPRRdtCOX94VKVNKiQkpF7NUdCDWukGJ73DKt3jT9SOsZsvoYz0a5ZnZ2qe6BYUOoq/KESsZLC+9mCQKAJJBcu597k1q+cWKMItQLFLK0zlyNGzJ+RFojT5MxPioBqQfUGvzhUIQqXIUcwJJajJFA71BIc09D6EokkBJJAdqCg/CamlLaw2qYk90ueDFiehD0q8Ll7JC3BoWBykLI6gjX0h9iGcJiElOfM6QSSEpKVEME5XKWHk14cXjUOHSopFtCORynhxETRs4slgKAOSCQWFjX3urw3g8TcJSPDRkCmtXJVTTro0UhMZXMl0ckAO2UZr6FyzeXvDjRaBKLMSP3goKyt+6UBhpQs0Klz5a8yVMWDk1TU8MtzWlOOkR6BQypCEv4kp8RI5ip46ODa8VZNClyjY1DUIIDiwDG92ubxFILPlvxBHMH5ekTF4bK/efKQlQILhw7tQ24jQwJ+HR7q0u/vAitjUAg+nCoihFStCSkhUsnMR3kqKFBvezJob8x1ipxeynU+8Y65mBJ490B+pcu9TGlmoUh3fUjKolgHcpc1GtBp6RFYZ7JSocXb5wAaoQoQUCILFjSFQIEAglCFGBAiSgKhYsen6QUCAA8aWdqVHyisw0sfaVlg4loALVAUqYVAcASAT0ECBCfY10W0NqgQIYglQR084ECJGA6Qf9oECACPgFky5ZJJJQCSaua1POJCNYECAAD9YaxlE5hQix1F7GBAhrsB5duorzuaxXYlZ3c+psj5iBAjRkBYiqHNSCGJqRXjELHqKp6AouGl0NRYaQUCCXQ0JE5Wc1Omp0jTbNLpD161gQIcAkUm2pKQSyRfgPuxB3pSgMSKixbQwIEQNk7CTlNL7xqK1NevGCWP2p/hPm6Q/pAgQ39Eor8WHQHq6i71fumH8b4UDQItpRKQPhAgRBQeypCTKnkpBIBIcA2S4PrEKUafXGCgRojMeNVEGoyE141r1hEr9E/wChMHAigP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7524" name="AutoShape 4" descr="data:image/jpeg;base64,/9j/4AAQSkZJRgABAQAAAQABAAD/2wCEAAkGBhQSERQUExQWFRUWGBcYFhgYFxcVFxUZGBgYGBcVGRgYHSYeGBojGRcXHy8gIycpLCwsFR4xNTAqNSYrLCkBCQoKDgwOGA8PGiwcHyQpKSkpLCkpKSkpLCwqLCkpKSksLCwsKSkpLCwpLCkpKSkpKSkpKSksLCksKSwsLCwpKf/AABEIALIBHAMBIgACEQEDEQH/xAAcAAAABwEBAAAAAAAAAAAAAAAAAQIDBAUGBwj/xABGEAABAgQDBQUFBQYEBAcAAAABAhEAAyExBBJBBRNRYXEGIjKBkQdCobHwFFJyksEjYoKi0eEkM7LxQ1PC0hUWRHOjs+L/xAAaAQADAQEBAQAAAAAAAAAAAAAAAQIDBAUG/8QAKBEAAgICAgIDAAEEAwAAAAAAAAECEQMSITEEEyJBUXEjM2GBMqHw/9oADAMBAAIRAxEAPwCnywbQ6UvAEuPpT5+hoIhWWHcsHkhgHInlMLnYjNCMkDLEaq7L2dUR58wJBUogDiafRiJgsaqcoBEokd45itKfCz903uLH3hELtbPUgySCQl1ZqOBQaa0NjwtC9lzpKykLchKPEEAMWqwsRvAOL5BzjzfJ8ucJ6x4o9Dx/FhKO0uS8nYNaGzoUh7ZkkO124+UNhEdS2Ngpa8DLBOZCrE967hq8x6iOfbTwG6nLQ75Sz04A6UesdHjeU8vDXJz+R46x8or8sHlh3JBhEdtnHQzlgZIeywMkFjoaywMsPZIbxM9MtOZTtwFzyHOJlLVWxqLk6QWSBlix7OYz7QtWRARLCcozEuQbZiLqVUZWbSsWXaLs8JCZSwCMwZSTVlAO45Go8qXpyY/NhklqjqyeJKEdjOhMDJD4lQBLjs2OWhnLB5Ye3cDLBYUNhMHlh0IgZILGN5YPLDhTAywrGNNB5YcyQeSAKGcsGlMO5IGSFZROk7UypZKQCeAhuTPmJqPW0MpcQ9KnkF/nWMnFFqT/AElleIXx5aegibh9jzZiSCCX1UWpwcxGlbeUmw/SFL7STPqsYuM/pGqlH7Y+OyaR45iUnk/6w+Oz2FTQrJ5vFXN23NXcgtyEEnFKNSQ/1whOOT7Y7h+FEEQe7h/JBhEddnHQxu4UJcPiXChLg2HRH3cHkiZJwxUQlIcmgHGK7aO1USZu5UFb0FCSlrFbZQTxILsNIl5EuylBy6EY/AbxBTrdPJVW8mJB5ExltlKllZlryy/ChWUEkEkZVj77LplPurbSNENupWO5TvFJs7gseUFgZ4lElIAUaqUwdRu5JuY87yoe1px7PS8V+tNT6+i82diMRhpapSs5loUQAG7+dScinclktUEhnqzPDOLmla1KLkqJNSSfU1MO/b974iH1PHVzz5wZw5i/Cx+pPbsy8yfsa1XCIu7gbuJO7gbuPQ2OGiNu4G7iTu4LdwbBRHyRSdq5+SWijkqavCj/ADH0I0SwAHJAA1JAA8zCMZ2fRikJSqYAMyVd0ZiWBbgnXnaxjk8zLFY2mzr8PHJ5U64Mb2Y2rlnEZSpLd5ILE1FBq4d+Ijr/AGnxImYGUpNAqYmju/cUK8LA1hvYGwZMhIEtwONKvxFotdu7K30nKhs6VBQsnPQgg6OxfybWPF8fIllTfR6vkwvG1EwGSBliSvDlJIIIIoQaEHgRBbuPo9jwKGMsHkh/dwMkGwDIRBZYf3cGJcFhRHyweSH93BlEGwUMZYGSHxLgxLhWFEfdwsS4eyQMsFjoZyQAiH8kDJCsdDOWCKIfyQRRBYyPkgZIfyQWSCwGAiFhEPLkKTdKg13BDW4jmPWCiN0+g1YgIh1OGV90+hhUxADOoAnTXz4ROxG11ZWoXcBQJdiK6PrEPI/otY19ln2Z2KlX7RR1pWnmNDHH+2O1j/4tjVMGlTJigeKpcvcSzT99j5x0nZGOMtdsz0AdhHFe1Kz9vxJPvT5r+cwn0f5Ry5L2tnZiqqRZ9n8Tx1sNaBlH1EWuIxLEc4zOJm7tcttJSP5gVH4q+EWMyZnR3VDMmwOrN+sOwovezm094Vg+6povtobTEpMtd/2mWmoyLVl88rdVCOe7Exxky1TanJNRvBxQu/n3Fj+KL7amNMtaMxzIBK0nQlImMrzlmWfOCwaOh4KSAXKQqliMyb8/MecaHaOz5cyWlaZaXS4yMwKSGuOFCIzHY7aaVSyFEgFBI1qG0roT6RczdtKCQlOnGxpDblJ8GVRiuShmSWJHM/OE7uJcypf5Uiu23i9zJUoeI91P4jY+Qc+QjpeRRjbOeMNpKK+zH9sdp51iUguEGrWUtviA7eao0WytqIlplofuoTu+ObIombN9VSUJHEqvpjhhAUlYIBSRT7z6egVXlE7ZeIyrExVUoAWU/eyqCpUv+KaUk9FHSPnM2Z5JWz6jDgWOCijruGnBm1z5CP3soUR5AiLWVM5xgtgYpQCQTmUlSkg/8zETTmxEx7NLR3XsMq+AjXJnp7ofuj4n+sYWRKJP2tsVOJQ4DTQO6qzt7quI+UYYyuTcrNyjoWDnuKOLCvOx9YyGLxCZ80rBSnMrKq7BQSkl6XZaRSPW8PyHejPK8rBa3RW7uBuotU7OKfGk6sagFjpStePGLXa0mUcMFAJCwQzAJPMN+keg8ytJHD63Vsym6g93EndwN3GuxnRGyQrdxJEqD3ULYKIu6gxKiTu4VLkuQLORU2HOFsVRE3cHuos52y1JVlbMSHGWrjjy84j7lrwt0w1aIolQ6rBHJn5s36w6mS9oNUoihgchpEPcwDKiYJLw9IwDmqkpDXJEJzGo2V255iEbuNAnYqCKTATyY/C8RxsYH/iJ9FRPtRXrZyfbeKxS5cszCVAIBSyy4QWVVRYzG3dnoUlrRA2djpqf2mZbChJ71CSA5t4jYx25PsxwoNN5d2KgRpyB0hE/2WYZXvLH5D8CLuAY8Rbro9RqDOSSdvT86s6gsBmow8TEvUinebiDZ40+DdaQoKDHza1CxZ41afZJId96rpu0EDVw5cCxa1IZmeyVLn/ELAZmTLyFjocqwDaOnF5GSD5VownhjLp0VOHQUkGj3F9KxzDbnZ055/fMxUoqK1AULXUQ7gOamoBJ0jssr2UlIaXi5iXbxJJF30mUjnGBkbv7Ypa3KhPk1KsylElGbm9SXOnrOfyW0qVG/i4Fbvkx20SSoE+EoRlOhSBkf1Sr0ibiMPmlBaAc4SnMkAnxN3g2nyeLPZGzJ32d5EwhecoyqKN2ZTKU4Ku6e8qoPH0mJ7HbRIDgcgJ0tPokTExv7kvpjXjuX2l/spNkSiiZNRNlzDKmIUiYyS7pZYUDxCw4PPV2hzGYGZM3eHlLE1IQqYlXhKkJS1qlJCAxQ570tV9dhsf2fYtS0Z8OpIWtIVMlzilSEkjMtkz1AsHLZbtEfG9nMd9vmIwaJ01WEdImryiYtMwUJ3hCT77NccNBZVL/AATPDKH2n/DLHsbgScOVnEpQqSzhSAElLuQVqWGJSWB5i8aOZMCQSohI4qLD1NI5xtns9ipaEjEIXJWp1BJCSlRB8XcJTqOj2tGfmImLUEnMspYMSVZQKJCQTQBtIzwZ5W4y5Y/J8eLSnHhHV53abCpocRLfkrMP5Xii7Q7STiDLTKUFILgEOASaE1AsGHrGGVgpgoUr/Kq9v0aLnYPaCUmYjfIUJaaAp74alxQswuC+og8nLLWg8PDHfa7oLGKyA9fkFf0+MHIB7odi4L8DYE9A58zCJ53y0tUHvk1t9fOJcnCGYtKBTOWc2SLqUeQSCegjy2qfJ7Vprg1fZyUVhARTeAypL+5IQXxE8/vLUAnyIjRS9toRPMqYRIyuEGaWSoAhlBVi4q8N9kJKSlUxmExOSUk0KZCO6gdVVUeZJ1ibJ2YA6CtakPUFSsoH3WesSzmk1ZdYXGFIJmFKkspSFpqlYCSoofRaWJ5jpGC7NqWvDEqb9pMKx+VLnlVurRrJGxJMkKCETJSF91QDqkkEGpSonJQHvJZiRHJ+1u3Z+Ek4NEieEhSJpVkKFVE0gVY6NaOrx/7sf9nNm/szS+2jqH/iaijIEpApRyajUa1/rD2Mx5mJAUlgC/6Fo4Ae1WNXfFzvJZH+loaVhZs05pkxSzxUtSj6l49VyijzFjk/s7zJXLegzPo4JHMN/SHZsoFKQEKChehqI8+jZwSXIbmCP94WnErTabMvotT9b84XtQ3gZ3kym0gBGump4fpHCZO18SmqZ05PAiYvp96EY/HzZ3+bNmL/ABrWocLEsIfuIWBnb5vbLBYYKTPmy1P7qVZ1+SUOX9Iox7ScCV5QqaATRSpZCR1YlXwjkYw/LWmkH9naxqIj28miwnpDZG2MyUrRMSuWoUKCFDjcUetol4xUlfe94kPcUAjzlsvaE/DrzyVlB1INFfiB7qh1eN3sX2qkgIxUkU/4ktgeHeQSx8iOkCyRvkHjdHSEypZHvA+v6QncID1/r8IqcJ2rwq0umdLrotQlqHUKavRxE/B7QlTiUy5ktagzhC0rPUhJNI0v/JlqPrlISkGp9PKkSMBMSpIUxGVyGy2LuC0Va8MxUHZyYl7HnKQovbhWvSB9AkAz0pmZkg3r0JqQ9otJWPQkUmEh3qS9YrZ8kXBvoQzO7wgYfiR8/wBYTpj6Ndm9IImGlK+vq0KP1pHCdQxjMROSxlSkTPvBU0yiPw9xQJ6kQzJx88nvYbKA1p0tRLu7ADRhch39ZpW0Vm2sctICZctS3IBPfASOIKRU8gQ0ADk7tAlExKCCFEm6pYZiGLBbkK0YdWjg+JwpUZwCmO+KU81TJhTTmASegMdam4XOp1yyPJlDm7Vq145PiMSg7QCUqBT9qVqHotV03B8ozmraOjx3W38HSexmyEJogISpIAOaWlYUKgGtUlmDpULWMbbCy293KW7wSteRzozsPSMh2SSrflIDhqvyqn9Y0G2cXu0FINe6KkuVFQU5PBkqfrHXZzPsupU9T2Kg3EO/ma/2jA9odtLTjN/JBBSjdnMKKAclJH4rGtRzjUbOxgTJUoE91CiTqVGrkehbQKEYbEesCQELbnapeLlGXMCSxCkkZQUqGoIHqHFOcY/D4o4TFImskpqiYClK0qSpnooMWLK6pEaJWxkZj3JZrxIUdX4PUxG2l2eC5akhCQwtxu4Z6cufWMckOdo9o0w5KuEun/0F2h2snczDuhLUUrCT9mTKcpoWO7FuUY/DSDMyIJCQSB+EC6vTSJG0MckYTKojehaUMfEU0O8yt90ZTzD1eLDsnPWl5ssINkd5IVwURlUmulmiZ/1JRro1xN4Mc77J83ApQnurzA0Aawr8mEM4aXmWEk5Qs5VEXCTRTcyKevGJuJxpmqrKRLIocgypVq7OQC2gAiIpHeH9Y5vImnlZ2eJBxwq2dF2RikTEDdBvdL+4zADh5xPJSil+mnFucZTszj0oJQaBVeAcH+59YscXtiWk+JzyqBR3fp+nGMVz0OSp8mw2XPzcK6XvRjx/vHJ+0GwUy5pksCiSqYiW4JZBmFaEuCHYKAeOm7Ewk9MrPuqEOE5mmMzgZWbMToSG1jnXavbQ+1zc8tTuAa2UlISsd137wPWPQ8WLUuTzfKl8Wo/ZSTNhSvuofoofF7aw1/5eliyE/mUP0idI2ogKYoPE+IMOrM/KF4nactNSVNranxj0rPLqRWq2Gg6q/O/zEIT2fl8/VB5vaLj7RKKQyhUA1v0b+kEmbJNAtJPP+paHwFyKg9mJZ1V5pTDCuyMqzkfwt8lRo/s6SKEHlf5UghLIuTy0f1/SDgW7M+nshLbxqflmt6wF9mk6TFN+GvP340Ck6EkdX/WG0oeyyT9dYTiv/UV7ZfpQHYDWUDa7g/AmG5/Z8kUWKvZQFP4vONOJJ49XH9BDZl00PoW/WFovwr3S/TJzeyh8OY+RobaNDkvslNll0qIIZil0q5sQx5GNX9nSp7G/KCRg2p4Ty11/WFqvwftf6HsPtHipCck5C8QB4VEkTByKjmzp6h63MWg7dEXws3yUD80iKwyCnUXuS3OzwYkKuC/1ygDYsz2/TrInfyE+QevlAV29l/8AInf/AB/90U8wKFi/F/mHhBkHn9ecOg2O3EtxMLCoQu1vr4QUp2qb6Xbz1jzTtHXgPBQYEUIPNHnPtnNTLx84pplxM1vCHyzCVAXV5vqKCPRccv7e+zValTJ+FlibvQreSyxWkqUFkyioPVQ0IUKgEhVIl+m+FpNplx2d2i+EE5Jqs5UkXISO8r5esOYvEqmZQas9XqdKnkkNELZ8rd4aTKNChAzMG76+/MLNTvFv4RCVzjmSlNSogDq8U2TXLLBG0csrd6EkniRQtzcgekVOJBJpSJDs5IHANc/0pAKnsLdI1RBP2Jh3SQW8RerUIFgaE/WkWH2dANRTm/xaIGyUulXUfXwiy3pDPUa8frrEsVHCu2OwVImrzS1SikzCi2VcsLWEqSX4IfzB1EbzsBsLLgEKUknelcwdCciedkWpG3mYJKwklCVC4zJSpnFQxdj04QWHkbmWES0shKQlKNAlIYBzwA1jOC1ZrlyeyNHPMdsTLOmBCkpBWogMRlZqcqCJmC7OpAzzCSWOUeEHQEtVvOsWszZ4XiZi1BkJUpk6qJLseQDdXh+eCa/VqRi4Rts3WaeqVkfBYRKV2GUA5i1cuUpfmovTm0QVYgb5a0pBeYSlNw4yhCQ3upKR1KRzgtsYhSAyRU24E2SH4Oz8og7I2WtXiNEkAkPl4ZXNzQ0HPnFW/ohL7Z1bs7i1qQAseEd42dmNupr/AHjkWJkhUxa6rzKUvvAE1OZ611jr+ycEiThXSwzIdzxI1MYtewZakkAtyBIHBqX9NY6YnJk7MijAoUP8stZ/AXfw6uesNfYJVgFJNAM6itNDwBLH0jV4jYeSWQhDqIIdWUhjWpckiooOEV6MJOQQkywoMWLS0AEWSe9TkQDGu5jRnxs8s6ZgFwwD15EVBhjEYJV1Kc00AA5HKxPWNRNw70mYbO1yChfVmNeFoqsRLlhWXcrS1RQA1DMwY+kUsq+ydTPZEs4SoPqkZrcVAE+rwpE41CVMQaMyjb90/OLCbJfwrfkU5mL1c1NGt1iOpCwRvJcvKGAUkl+LAlNLaxeyFqyGcXMR/wAQj8YIB50aJknaxCXKkqPJb9aEPfnD2HZdAq/UetHhybgpYVV3NSR3n484eyfQOI5htppVdKh1BOg4OImIUksQCx1SMw9HcRUzMFLV4VBx91WUgcdYNWziRUlfByFfJj8YexOiLQ4QNdhxylQ8wCD8IBAA/wAxCmuxyfy0+MVpkmWGStXkpShyooPCPtc33lS1O7ZgB0r4oVsXrJ+YguCtuIqD0DwmYq2YF9CWSaaMC/rEJGJeqkISbFldeLA9WhvEKngkpUq3hMxHDTuP8Wh2L1k6bjEgAFQQSfeYObamB9oOpfy//UVyZs0uVoluf3Uv1JCnheaWPEhD8gpv9UGwtDvkGBCRCnjzj0BYhUNgwp4YCngCEkwzMn8IAo5/tR0lXeZiQSdGLO0QNhY5CsXITvCt1iwyoBZTHUku2rRY+1FbYeUwAzTqsALS1t8/hGX7ByM+Mlg+6Su98iSr5gRlPI9lFHXjxpwcma+cXJBpUt6lvg3rDE1SgmiVKawAPn/vEDtttubIxJTLICShCiCkGpdzxqwhPYfbkyfigmYoKG7WQMqQHGUg0HB41WVdGXqeuxrNgyFBKswZyC9WN7E3HOLGZLh8wgiG2ZEdKWtDy/rq316wDLgiiFYGR7T7X3Kw6CreKU1kBk5QVOXe409NSwOMTNDpPUHxDqP1FOcRvadMSkYb72dZB4AJAb1aMvgpRmFIAJUqgADnmzVJaOWeRqdHbjxxljvo30nZ29SSzse67gMGPm9oo9qdoDKVLlICVIAClCzKWWYKFQcgRoekbPsxid7IzoCXUbWCQKBIBHBqc6xySfLO+moDApmTeFGWrhGmW4VRngSm3Z17ZW1M+FEsIyk0DLCrVJqm1P8AaEG3uuLMmt9MxIfpxiLslJTKQC7s5u1f7RMSFMGHUFmN7EWvZovHPZWznyxSlwOKIVQAjXKo95+Qdn9YrZyFmyS4FhqLgKBFfO/GLMoG7KfdcOmtBZw5s3DhEKZJ1SCpuRzAcWLEDTW0a2YUNS8MN2Sl0kGiQSQ93ymif7RFxCBMTlXLRqO/ncdCCGq/CJpSQKOX4HN6oVX0PlDCWsnS+VQDdZatYbFRnp/YuWofsVKldDnS9y2eoJua60ihx2y52HmALmEjipLhqXFfkbx0GStwLebIVp7r1hzGuzKqDQOAX9WpDiwaObqw6SaEZgB7ykhQZ3uwo3CHJ0hSQk17wsSgBhwzVP00avFbGlKHgQWfRL87VilVstUsl3WnlRSABwYgt101tF/wIjYfDZrh+RDE3sUgZhyLw3PwLVldxWrux4CgpEeYFhWVH7YP4spzJ6hIoRqS0SjiiynPhHeuVM9PDpS8S5J9lUQSJoUcxzJYFmBF9KfAteHhLlmrD0YFr3h7DqSQ4US4scqmrYBTiv6QqSDVIUXTdLBKuNstW4vDi6+7F2VmL2dLIa3IsoekFLweUDI7fukfFJUA3QRahSnqkL5qv6xAn4SWuinT+HMl+dCG9YtSsVCPtZCe+oAC+jHyIYwPtyP+aPgfixh47NKahQIOi0q/1hz8YhTMCH8CfJYb4h40TIaO9iDBhAP08KBjhOsWDBwh4MqgsAlqiKqHphhlomxmR9puGKsGFf8ALmoJ5BQUh/Up9Yyfs7mf42WBrvP/AK1x1HaOzkz5MySvwzElJ5PZXkWV5Ry32ZyVI2kqVM8csTkKH7yQUqb4+UYyXyTOrHL+m4l97T8GwlzQPEDLL8U95J9FK/LGe9n08px0kU7yZifzIUfmBGu9qCf8NK/93/oVGT7E4b/G4c8Fn0CVP8Id1IcHeM63AaFtBRrZyUIKYTkh0wgTBmygjN91xm4+G9q+cFjo5R7TcSTjUoq0uWhuDqJJ9aekX/s92WMu9NTlIAYMAq56kBuVeMVPtCwwOP5mVLPxUBToI3PZjZ26w0sEMogE9DYeh+Mcq5yHZJ64UM9ndnfZpk5Alr3RZSapcCoPhPeDq1DgVL3jAdp8OZGOnEpy5yZiAQ1JhCmbSpWPKOsKlhTAtQhRdrBQJv0jnXtjAGJwygXeWqv4Zj+dVKjoyLaNmHjup0bHZ5zS5ai4/ZizEP6iHZcyo71NNdWu1KRB7Oz80qWWBcEuwVerh+nWJ5mkO/l3S1NSQpvhE4n8Scq+Q4ggvcMeBD1anCHDLuVZjoFBweNuFBpEdaXbKQFO9Na0BJsKtzgJnFyDTQXZTGtPdY0aNdjFoOcitRcPmSGr+8z1a3WxiHi0M5UXQTQp7qx1DAH8QidKmM+VQro1K6HgeQMDM1QGcHXMi35knlWsVZDRXTZag5PfTdiATRgTmYKZnhWGWkuEhnvLPeSQNXDqAPwiROlsKFY4lHetUUNTVtIJGFK/GEqPEJTdrkP3T/SDgKIsyQCO6lKTyqCdCK3von9Ihy0uKKY2p5el7RYiblUxV3ag5gFAEWY8ITjMICl8pIuFAnrZVD8XeGmJogzdmSFD9sjviy0slQP3nBDRR4rY+IknOlWZJBy5w+v3gQRTiLdYvSWBrmSGdr1tR2hQ2gwY/tEhgNFAHTNVJ6EGH2IxEzGlKv2yTLVQsHSFB65XFaO1dIcxOLkzaAnOGao63AfyPwjU7VwSFyVrlI3qRUoyjMgniCQBa4cFvKMJi5UtKmS0pQNpgIe9jpX+0JcMfZbJC0Ad4nWqXHwNR0NojfagVK7kpZuQlTLPMIUGp1iINrLljxgpoFAGgpqwYsSz8TpDkmelaqB7HgoE8HL+hiuXyhddjgxdW7qOHeynoXFTzcwZnkUyq8ikg+ai8QtpYWckOlIUKkKB8sqg9PSESVkhygA8N4lPwekLdrtDqza7C9rkoy/8WFJmA0MuWVJUOLZu6eVosB7XMEwpP6bpNPMrDxxVIg41eOJWzO6SfalgFCs1aeSpMx/5QofGJUv2hYBVsUgfiTMT80COAwKwvUg2PRknbuHmVRiJKhymy/8AueH5WLQoslaFHgFpJ9AY81lLwe7ifSv0rY7x2u7Yo2eJe8lKmbwqHdUhJSwBqFVq5ajUNePLez21Vz9sb5LpVNnpUNDlWsBi13SWLUvGW3FX18ostiTpSZo+0KnZMpGaVkMxNXAAWWyu5YG5eIniVcGuKdNnYPaagfZUE3TNFNWKFh/lFf2M2UET5cwqSxlrKQSASpkoID3LLJpGIxW0cCQUyJWI3hIaZOmINHqN2gNUUvGqx228DIEuTi8KZ6ky0qScqFBIXcDMoFJOV3HKOaUH7KNousTOlEQ3NmpQkqUpKUgOVKISAOJJoBGET7XsIkACTPAAAA/ZBgKAeOCPthw6qJw0+YTTKDKL8mBLv0jbSRz2brDYhMwZkKSscUKSseqSfjHK/alsybKUZ6EKMtS0TCsOd0sJ3ZSpQZSHYKSritQ4QxtLDzZ6t5gtkYjCzHcTUKmyv5AlEuvleL3ZWL22kFM7Cy56CGUJq5CVKSxBBUldaE+JJhShwXCWrsyOw9rzsbiZG/VnWSiUDlAJSFPXL4j3jW9I7fl9NB9fVIxHZXsNkxf2oyjhkpKimQVonBJUkh0LQqiQ7gKDjRxWN1ljCKptmuWSkkkMziyVd0q5BnN3YG55Ryv2lSAcVhkpBCd2nukFLFU5YUMumkdWmSX4gixFCDy+mjm/tOlFOIw6yQQpKglgxGVaSxqx8Y4RWSXxonCvmXvYXDqMhCXIygsRwBpXpF8oFQINWchyRbW3xrEXsfKKJQU1GAar2CtLgP8ACLEzqkrTcuCxA0fW3OmkLGvhYZpfNkABhZzzUT8r6aPCFEhqJTysbmjODrErHSbNY2fNc6UUKiIS5Yo4algxc9XoBFXRkLSsgDvBw3J+rHg9KW84UnEsBmBS5YEBRGl9OHrCUrCX8JZ9bvodAzA/7wtc92BANWD63YA6tX1ikyWiRInBVSqvEWpxBJZ+EKmyWrR+JGU/hJdndw4GkQkElnQTQhLF+BejE60qNYlS5ocMGUTUt5OKM7cHsIuyaCVKCk5SAXa6VAJ4e6S/NmrppBkTjLJAGVGvvBJryYC1/vaaTVEAhR1sbGhcjhUfRhBI1AUKs4DgC96E39YZNDGKZZBSHNapJSoFiLsWHI0+cQ9xnDAd5I7wJYqu1PVmiZMllJOV2IdncJcO6RxrYHgwDRFEliVJD2ClAAlnyl0kOL+IcIYqKsTZktWeWWNCQHANSMpQT3uheJc/ZcnGIrKQggWygAGxIDUc6F9InzglSczAl8pIBFg7hQAfpS96RDVMCSDkKXepBNRZYKhzh2FFIrs2uXRKspBbw5TQFqJDEMekVU/YE0rJLUOYMcoIAGZK8odjQghjeNmjFlRqpWYJfLmJc3cWHk0U07FLmCoCKkZiVEUuAxcmvBoV0BlgiZKpOvoEGihqavXzBr5RHyLNUhJHNv0i2m7FSHKpqy5fLTKCeRH9/jDZ2AigMxdABcBugagilJCOn4vs1hZvjw0lR47tIPqkAxR4v2V4FdUpmSj+5McekwKjWgwYjPZo1OcYv2MpP+ViSOAmS3/mQof6YpMV7IsYnw7mZ+GZl+C0pjsghTxXskKjhEz2b7QH/plHoqUfkuIyuw2PD/4Sf5If0Y18o9AQMsHtY9TzXjNnTpP+bKmS/wActaPioCIcubSPT6iWv/SKbaHZLBz/APNw0lROoQEK/PLyq+MP2/qHRwHZa95OSkcU+blj1/vG27f7EnHHfs5S5iVSUHuJUtsrpPhelRdqmNOr2QYRM4TZC50opsklM1B/My6N96NvhcLkOYrKjlSmwA7pUXYPfMfQeeLfz2RtstNTjGG7W4jDMJkmQpqNOw0tKvzJShXmXi/wHtdCWC8KEp1MlYT/AClIB/NHTp7KDKAUOCgFD0NIpMb2Owc7x4aU/FKd0rq8vKYvZPszIGz/AGjYKdeaZSuE1OT+YOn+aNBhcXLmh5cxCx+4pK/9JMYrH+yLDqrKnTZR4KCZqf8ApV8TGfxPsmxcsvJmSltYhSpK/iGB/ihVBhZ1t4KOXYVO3cN7syake6oy8QPgorGljExPtQnyqYvATE8SkTJf8s1JH80Tq/oZ0Qxz32pTQqbg5V1vNV0CjLQn1UlX5TDO0/bJh1SJglIxAmqQoJ/y0hCiGCioLJpegjD9hp5nY/DhTnvpSXJLEOQa18RJiMkGo2a4f+VnccHhSiUkHwkIYVDGrk+qfSJacYlwlbOSQnmxrXTWkSsIXlpdvCAdaih+URMbgAxbVqGoo9n8J5xceEkYy5bGDQFBDpfSqdbFut+ERsThCKizOO69dHFS99KvEzZUpTGoLeJAoElrcq15OOkPlisux0BowH614w3H7FZUbo8xWt2PC9xX60SkkipAA6moS9PIHlDhKR3SpJre5H66wyogF60uQ4I4A0tQXaMyhMzukHMsAgvQryEHkcyQ/BxTWJe/CwKqdqFwpympTo5186M7RD8KhQkkn8LAPZrCzcUs/FWKllaDRJq6XJcirM4qz2f4w7E0S5I7tS4VweigPCxZx3h04sxKSshWUqBTfvJUNAAXN66Vt6sScYWBCQ7kMBkLitXOXzBfvaw7iVrCH7hqPEEkp1ooM5A62vFJk0LRMcKJXnOrKyKSGYAeXTSCMl1Fg7UYkhaaWdr8XMMyJ2ZIUe7MBpXKCKCpLhR71B1EKz1JUpqi+VZYAsb3opiYtMloQopCQwHeYKDJckVSQzVHEc+MRMThaE94kCjFSn4syTlFLHjEyYE5ilZzE2sa0IUFJNKNQc4JQUAMuZwbqKgQ4Zgz5dA9RSusMRz6YqZLmkr7wmK7rpQmoP3srjg3K4izlzkFDXNbl6MCGGlmcFrWtGgxoEwFZNjZQa1AFFDMxANaUjP43ZswZipJBorugFCnNXIJKAxDEvZnrA0ICEomKAdaDUi+Vm4uAk0NH0rEHFzt2rKVzNPCgrDEcQkxIXilkvmUQtIOXNdncAZiCABR9NIk4DaJlpypUkB9HTdvuUPWJ6A6KIMKhIgAwGg4IN4SDAJ+rwCHBBZoJ4DxJQZEJaDhSRAAmDf6+HzEOKlMCSW4ebVinwm1FfaFyJgDkGbLUlg8ssnKsXzheatiCLWhDLUQQhTQCIYWEBAgQRhAJWIUrkT5FoGsE8ICv2j2fw08ftpEmZzVLSVfmbMPWKbA+zbBSZyZslC5akqCgAsqS4tRb/ONT+sAQDTa5QcohIYPc3rUkk184NU16aQiBgVZt44qhbN+6QClXmD0cGGlfAn+lfgcNuytSEsFKJU1UjMVUBBIcOaGldIc3zKvmL2Brwe0PqAc0ABDDLR3LOUkN/vEKcwOhpSht68Rato0tLgkfm4Qu9C7HnxcsGpFcogUAPRRdtCOX94VKVNKiQkpF7NUdCDWukGJ73DKt3jT9SOsZsvoYz0a5ZnZ2qe6BYUOoq/KESsZLC+9mCQKAJJBcu597k1q+cWKMItQLFLK0zlyNGzJ+RFojT5MxPioBqQfUGvzhUIQqXIUcwJJajJFA71BIc09D6EokkBJJAdqCg/CamlLaw2qYk90ueDFiehD0q8Ll7JC3BoWBykLI6gjX0h9iGcJiElOfM6QSSEpKVEME5XKWHk14cXjUOHSopFtCORynhxETRs4slgKAOSCQWFjX3urw3g8TcJSPDRkCmtXJVTTro0UhMZXMl0ckAO2UZr6FyzeXvDjRaBKLMSP3goKyt+6UBhpQs0Klz5a8yVMWDk1TU8MtzWlOOkR6BQypCEv4kp8RI5ip46ODa8VZNClyjY1DUIIDiwDG92ubxFILPlvxBHMH5ekTF4bK/efKQlQILhw7tQ24jQwJ+HR7q0u/vAitjUAg+nCoihFStCSkhUsnMR3kqKFBvezJob8x1ipxeynU+8Y65mBJ490B+pcu9TGlmoUh3fUjKolgHcpc1GtBp6RFYZ7JSocXb5wAaoQoQUCILFjSFQIEAglCFGBAiSgKhYsen6QUCAA8aWdqVHyisw0sfaVlg4loALVAUqYVAcASAT0ECBCfY10W0NqgQIYglQR084ECJGA6Qf9oECACPgFky5ZJJJQCSaua1POJCNYECAAD9YaxlE5hQix1F7GBAhrsB5duorzuaxXYlZ3c+psj5iBAjRkBYiqHNSCGJqRXjELHqKp6AouGl0NRYaQUCCXQ0JE5Wc1Omp0jTbNLpD161gQIcAkUm2pKQSyRfgPuxB3pSgMSKixbQwIEQNk7CTlNL7xqK1NevGCWP2p/hPm6Q/pAgQ39Eor8WHQHq6i71fumH8b4UDQItpRKQPhAgRBQeypCTKnkpBIBIcA2S4PrEKUafXGCgRojMeNVEGoyE141r1hEr9E/wChMHAigP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7526" name="AutoShape 6" descr="data:image/jpeg;base64,/9j/4AAQSkZJRgABAQAAAQABAAD/2wCEAAkGBhQSERQUExQWFRUWGBcYFhgYFxcVFxUZGBgYGBcVGRgYHSYeGBojGRcXHy8gIycpLCwsFR4xNTAqNSYrLCkBCQoKDgwOGA8PGiwcHyQpKSkpLCkpKSkpLCwqLCkpKSksLCwsKSkpLCwpLCkpKSkpKSkpKSksLCksKSwsLCwpKf/AABEIALIBHAMBIgACEQEDEQH/xAAcAAAABwEBAAAAAAAAAAAAAAAAAQIDBAUGBwj/xABGEAABAgQDBQUFBQYEBAcAAAABAhEAAyExBBJBBRNRYXEGIjKBkQdCobHwFFJyksEjYoKi0eEkM7LxQ1PC0hUWRHOjs+L/xAAaAQADAQEBAQAAAAAAAAAAAAAAAQIDBAUG/8QAKBEAAgICAgIDAAEEAwAAAAAAAAECEQMSITEEEyJBUXEjM2GBMqHw/9oADAMBAAIRAxEAPwCnywbQ6UvAEuPpT5+hoIhWWHcsHkhgHInlMLnYjNCMkDLEaq7L2dUR58wJBUogDiafRiJgsaqcoBEokd45itKfCz903uLH3hELtbPUgySCQl1ZqOBQaa0NjwtC9lzpKykLchKPEEAMWqwsRvAOL5BzjzfJ8ucJ6x4o9Dx/FhKO0uS8nYNaGzoUh7ZkkO124+UNhEdS2Ngpa8DLBOZCrE967hq8x6iOfbTwG6nLQ75Sz04A6UesdHjeU8vDXJz+R46x8or8sHlh3JBhEdtnHQzlgZIeywMkFjoaywMsPZIbxM9MtOZTtwFzyHOJlLVWxqLk6QWSBlix7OYz7QtWRARLCcozEuQbZiLqVUZWbSsWXaLs8JCZSwCMwZSTVlAO45Go8qXpyY/NhklqjqyeJKEdjOhMDJD4lQBLjs2OWhnLB5Ye3cDLBYUNhMHlh0IgZILGN5YPLDhTAywrGNNB5YcyQeSAKGcsGlMO5IGSFZROk7UypZKQCeAhuTPmJqPW0MpcQ9KnkF/nWMnFFqT/AElleIXx5aegibh9jzZiSCCX1UWpwcxGlbeUmw/SFL7STPqsYuM/pGqlH7Y+OyaR45iUnk/6w+Oz2FTQrJ5vFXN23NXcgtyEEnFKNSQ/1whOOT7Y7h+FEEQe7h/JBhEddnHQxu4UJcPiXChLg2HRH3cHkiZJwxUQlIcmgHGK7aO1USZu5UFb0FCSlrFbZQTxILsNIl5EuylBy6EY/AbxBTrdPJVW8mJB5ExltlKllZlryy/ChWUEkEkZVj77LplPurbSNENupWO5TvFJs7gseUFgZ4lElIAUaqUwdRu5JuY87yoe1px7PS8V+tNT6+i82diMRhpapSs5loUQAG7+dScinclktUEhnqzPDOLmla1KLkqJNSSfU1MO/b974iH1PHVzz5wZw5i/Cx+pPbsy8yfsa1XCIu7gbuJO7gbuPQ2OGiNu4G7iTu4LdwbBRHyRSdq5+SWijkqavCj/ADH0I0SwAHJAA1JAA8zCMZ2fRikJSqYAMyVd0ZiWBbgnXnaxjk8zLFY2mzr8PHJ5U64Mb2Y2rlnEZSpLd5ILE1FBq4d+Ijr/AGnxImYGUpNAqYmju/cUK8LA1hvYGwZMhIEtwONKvxFotdu7K30nKhs6VBQsnPQgg6OxfybWPF8fIllTfR6vkwvG1EwGSBliSvDlJIIIIoQaEHgRBbuPo9jwKGMsHkh/dwMkGwDIRBZYf3cGJcFhRHyweSH93BlEGwUMZYGSHxLgxLhWFEfdwsS4eyQMsFjoZyQAiH8kDJCsdDOWCKIfyQRRBYyPkgZIfyQWSCwGAiFhEPLkKTdKg13BDW4jmPWCiN0+g1YgIh1OGV90+hhUxADOoAnTXz4ROxG11ZWoXcBQJdiK6PrEPI/otY19ln2Z2KlX7RR1pWnmNDHH+2O1j/4tjVMGlTJigeKpcvcSzT99j5x0nZGOMtdsz0AdhHFe1Kz9vxJPvT5r+cwn0f5Ry5L2tnZiqqRZ9n8Tx1sNaBlH1EWuIxLEc4zOJm7tcttJSP5gVH4q+EWMyZnR3VDMmwOrN+sOwovezm094Vg+6povtobTEpMtd/2mWmoyLVl88rdVCOe7Exxky1TanJNRvBxQu/n3Fj+KL7amNMtaMxzIBK0nQlImMrzlmWfOCwaOh4KSAXKQqliMyb8/MecaHaOz5cyWlaZaXS4yMwKSGuOFCIzHY7aaVSyFEgFBI1qG0roT6RczdtKCQlOnGxpDblJ8GVRiuShmSWJHM/OE7uJcypf5Uiu23i9zJUoeI91P4jY+Qc+QjpeRRjbOeMNpKK+zH9sdp51iUguEGrWUtviA7eao0WytqIlplofuoTu+ObIombN9VSUJHEqvpjhhAUlYIBSRT7z6egVXlE7ZeIyrExVUoAWU/eyqCpUv+KaUk9FHSPnM2Z5JWz6jDgWOCijruGnBm1z5CP3soUR5AiLWVM5xgtgYpQCQTmUlSkg/8zETTmxEx7NLR3XsMq+AjXJnp7ofuj4n+sYWRKJP2tsVOJQ4DTQO6qzt7quI+UYYyuTcrNyjoWDnuKOLCvOx9YyGLxCZ80rBSnMrKq7BQSkl6XZaRSPW8PyHejPK8rBa3RW7uBuotU7OKfGk6sagFjpStePGLXa0mUcMFAJCwQzAJPMN+keg8ytJHD63Vsym6g93EndwN3GuxnRGyQrdxJEqD3ULYKIu6gxKiTu4VLkuQLORU2HOFsVRE3cHuos52y1JVlbMSHGWrjjy84j7lrwt0w1aIolQ6rBHJn5s36w6mS9oNUoihgchpEPcwDKiYJLw9IwDmqkpDXJEJzGo2V255iEbuNAnYqCKTATyY/C8RxsYH/iJ9FRPtRXrZyfbeKxS5cszCVAIBSyy4QWVVRYzG3dnoUlrRA2djpqf2mZbChJ71CSA5t4jYx25PsxwoNN5d2KgRpyB0hE/2WYZXvLH5D8CLuAY8Rbro9RqDOSSdvT86s6gsBmow8TEvUinebiDZ40+DdaQoKDHza1CxZ41afZJId96rpu0EDVw5cCxa1IZmeyVLn/ELAZmTLyFjocqwDaOnF5GSD5VownhjLp0VOHQUkGj3F9KxzDbnZ055/fMxUoqK1AULXUQ7gOamoBJ0jssr2UlIaXi5iXbxJJF30mUjnGBkbv7Ypa3KhPk1KsylElGbm9SXOnrOfyW0qVG/i4Fbvkx20SSoE+EoRlOhSBkf1Sr0ibiMPmlBaAc4SnMkAnxN3g2nyeLPZGzJ32d5EwhecoyqKN2ZTKU4Ku6e8qoPH0mJ7HbRIDgcgJ0tPokTExv7kvpjXjuX2l/spNkSiiZNRNlzDKmIUiYyS7pZYUDxCw4PPV2hzGYGZM3eHlLE1IQqYlXhKkJS1qlJCAxQ570tV9dhsf2fYtS0Z8OpIWtIVMlzilSEkjMtkz1AsHLZbtEfG9nMd9vmIwaJ01WEdImryiYtMwUJ3hCT77NccNBZVL/AATPDKH2n/DLHsbgScOVnEpQqSzhSAElLuQVqWGJSWB5i8aOZMCQSohI4qLD1NI5xtns9ipaEjEIXJWp1BJCSlRB8XcJTqOj2tGfmImLUEnMspYMSVZQKJCQTQBtIzwZ5W4y5Y/J8eLSnHhHV53abCpocRLfkrMP5Xii7Q7STiDLTKUFILgEOASaE1AsGHrGGVgpgoUr/Kq9v0aLnYPaCUmYjfIUJaaAp74alxQswuC+og8nLLWg8PDHfa7oLGKyA9fkFf0+MHIB7odi4L8DYE9A58zCJ53y0tUHvk1t9fOJcnCGYtKBTOWc2SLqUeQSCegjy2qfJ7Vprg1fZyUVhARTeAypL+5IQXxE8/vLUAnyIjRS9toRPMqYRIyuEGaWSoAhlBVi4q8N9kJKSlUxmExOSUk0KZCO6gdVVUeZJ1ibJ2YA6CtakPUFSsoH3WesSzmk1ZdYXGFIJmFKkspSFpqlYCSoofRaWJ5jpGC7NqWvDEqb9pMKx+VLnlVurRrJGxJMkKCETJSF91QDqkkEGpSonJQHvJZiRHJ+1u3Z+Ek4NEieEhSJpVkKFVE0gVY6NaOrx/7sf9nNm/szS+2jqH/iaijIEpApRyajUa1/rD2Mx5mJAUlgC/6Fo4Ae1WNXfFzvJZH+loaVhZs05pkxSzxUtSj6l49VyijzFjk/s7zJXLegzPo4JHMN/SHZsoFKQEKChehqI8+jZwSXIbmCP94WnErTabMvotT9b84XtQ3gZ3kym0gBGump4fpHCZO18SmqZ05PAiYvp96EY/HzZ3+bNmL/ABrWocLEsIfuIWBnb5vbLBYYKTPmy1P7qVZ1+SUOX9Iox7ScCV5QqaATRSpZCR1YlXwjkYw/LWmkH9naxqIj28miwnpDZG2MyUrRMSuWoUKCFDjcUetol4xUlfe94kPcUAjzlsvaE/DrzyVlB1INFfiB7qh1eN3sX2qkgIxUkU/4ktgeHeQSx8iOkCyRvkHjdHSEypZHvA+v6QncID1/r8IqcJ2rwq0umdLrotQlqHUKavRxE/B7QlTiUy5ktagzhC0rPUhJNI0v/JlqPrlISkGp9PKkSMBMSpIUxGVyGy2LuC0Va8MxUHZyYl7HnKQovbhWvSB9AkAz0pmZkg3r0JqQ9otJWPQkUmEh3qS9YrZ8kXBvoQzO7wgYfiR8/wBYTpj6Ndm9IImGlK+vq0KP1pHCdQxjMROSxlSkTPvBU0yiPw9xQJ6kQzJx88nvYbKA1p0tRLu7ADRhch39ZpW0Vm2sctICZctS3IBPfASOIKRU8gQ0ADk7tAlExKCCFEm6pYZiGLBbkK0YdWjg+JwpUZwCmO+KU81TJhTTmASegMdam4XOp1yyPJlDm7Vq145PiMSg7QCUqBT9qVqHotV03B8ozmraOjx3W38HSexmyEJogISpIAOaWlYUKgGtUlmDpULWMbbCy293KW7wSteRzozsPSMh2SSrflIDhqvyqn9Y0G2cXu0FINe6KkuVFQU5PBkqfrHXZzPsupU9T2Kg3EO/ma/2jA9odtLTjN/JBBSjdnMKKAclJH4rGtRzjUbOxgTJUoE91CiTqVGrkehbQKEYbEesCQELbnapeLlGXMCSxCkkZQUqGoIHqHFOcY/D4o4TFImskpqiYClK0qSpnooMWLK6pEaJWxkZj3JZrxIUdX4PUxG2l2eC5akhCQwtxu4Z6cufWMckOdo9o0w5KuEun/0F2h2snczDuhLUUrCT9mTKcpoWO7FuUY/DSDMyIJCQSB+EC6vTSJG0MckYTKojehaUMfEU0O8yt90ZTzD1eLDsnPWl5ssINkd5IVwURlUmulmiZ/1JRro1xN4Mc77J83ApQnurzA0Aawr8mEM4aXmWEk5Qs5VEXCTRTcyKevGJuJxpmqrKRLIocgypVq7OQC2gAiIpHeH9Y5vImnlZ2eJBxwq2dF2RikTEDdBvdL+4zADh5xPJSil+mnFucZTszj0oJQaBVeAcH+59YscXtiWk+JzyqBR3fp+nGMVz0OSp8mw2XPzcK6XvRjx/vHJ+0GwUy5pksCiSqYiW4JZBmFaEuCHYKAeOm7Ewk9MrPuqEOE5mmMzgZWbMToSG1jnXavbQ+1zc8tTuAa2UlISsd137wPWPQ8WLUuTzfKl8Wo/ZSTNhSvuofoofF7aw1/5eliyE/mUP0idI2ogKYoPE+IMOrM/KF4nactNSVNranxj0rPLqRWq2Gg6q/O/zEIT2fl8/VB5vaLj7RKKQyhUA1v0b+kEmbJNAtJPP+paHwFyKg9mJZ1V5pTDCuyMqzkfwt8lRo/s6SKEHlf5UghLIuTy0f1/SDgW7M+nshLbxqflmt6wF9mk6TFN+GvP340Ck6EkdX/WG0oeyyT9dYTiv/UV7ZfpQHYDWUDa7g/AmG5/Z8kUWKvZQFP4vONOJJ49XH9BDZl00PoW/WFovwr3S/TJzeyh8OY+RobaNDkvslNll0qIIZil0q5sQx5GNX9nSp7G/KCRg2p4Ty11/WFqvwftf6HsPtHipCck5C8QB4VEkTByKjmzp6h63MWg7dEXws3yUD80iKwyCnUXuS3OzwYkKuC/1ygDYsz2/TrInfyE+QevlAV29l/8AInf/AB/90U8wKFi/F/mHhBkHn9ecOg2O3EtxMLCoQu1vr4QUp2qb6Xbz1jzTtHXgPBQYEUIPNHnPtnNTLx84pplxM1vCHyzCVAXV5vqKCPRccv7e+zValTJ+FlibvQreSyxWkqUFkyioPVQ0IUKgEhVIl+m+FpNplx2d2i+EE5Jqs5UkXISO8r5esOYvEqmZQas9XqdKnkkNELZ8rd4aTKNChAzMG76+/MLNTvFv4RCVzjmSlNSogDq8U2TXLLBG0csrd6EkniRQtzcgekVOJBJpSJDs5IHANc/0pAKnsLdI1RBP2Jh3SQW8RerUIFgaE/WkWH2dANRTm/xaIGyUulXUfXwiy3pDPUa8frrEsVHCu2OwVImrzS1SikzCi2VcsLWEqSX4IfzB1EbzsBsLLgEKUknelcwdCciedkWpG3mYJKwklCVC4zJSpnFQxdj04QWHkbmWES0shKQlKNAlIYBzwA1jOC1ZrlyeyNHPMdsTLOmBCkpBWogMRlZqcqCJmC7OpAzzCSWOUeEHQEtVvOsWszZ4XiZi1BkJUpk6qJLseQDdXh+eCa/VqRi4Rts3WaeqVkfBYRKV2GUA5i1cuUpfmovTm0QVYgb5a0pBeYSlNw4yhCQ3upKR1KRzgtsYhSAyRU24E2SH4Oz8og7I2WtXiNEkAkPl4ZXNzQ0HPnFW/ohL7Z1bs7i1qQAseEd42dmNupr/AHjkWJkhUxa6rzKUvvAE1OZ611jr+ycEiThXSwzIdzxI1MYtewZakkAtyBIHBqX9NY6YnJk7MijAoUP8stZ/AXfw6uesNfYJVgFJNAM6itNDwBLH0jV4jYeSWQhDqIIdWUhjWpckiooOEV6MJOQQkywoMWLS0AEWSe9TkQDGu5jRnxs8s6ZgFwwD15EVBhjEYJV1Kc00AA5HKxPWNRNw70mYbO1yChfVmNeFoqsRLlhWXcrS1RQA1DMwY+kUsq+ydTPZEs4SoPqkZrcVAE+rwpE41CVMQaMyjb90/OLCbJfwrfkU5mL1c1NGt1iOpCwRvJcvKGAUkl+LAlNLaxeyFqyGcXMR/wAQj8YIB50aJknaxCXKkqPJb9aEPfnD2HZdAq/UetHhybgpYVV3NSR3n484eyfQOI5htppVdKh1BOg4OImIUksQCx1SMw9HcRUzMFLV4VBx91WUgcdYNWziRUlfByFfJj8YexOiLQ4QNdhxylQ8wCD8IBAA/wAxCmuxyfy0+MVpkmWGStXkpShyooPCPtc33lS1O7ZgB0r4oVsXrJ+YguCtuIqD0DwmYq2YF9CWSaaMC/rEJGJeqkISbFldeLA9WhvEKngkpUq3hMxHDTuP8Wh2L1k6bjEgAFQQSfeYObamB9oOpfy//UVyZs0uVoluf3Uv1JCnheaWPEhD8gpv9UGwtDvkGBCRCnjzj0BYhUNgwp4YCngCEkwzMn8IAo5/tR0lXeZiQSdGLO0QNhY5CsXITvCt1iwyoBZTHUku2rRY+1FbYeUwAzTqsALS1t8/hGX7ByM+Mlg+6Su98iSr5gRlPI9lFHXjxpwcma+cXJBpUt6lvg3rDE1SgmiVKawAPn/vEDtttubIxJTLICShCiCkGpdzxqwhPYfbkyfigmYoKG7WQMqQHGUg0HB41WVdGXqeuxrNgyFBKswZyC9WN7E3HOLGZLh8wgiG2ZEdKWtDy/rq316wDLgiiFYGR7T7X3Kw6CreKU1kBk5QVOXe409NSwOMTNDpPUHxDqP1FOcRvadMSkYb72dZB4AJAb1aMvgpRmFIAJUqgADnmzVJaOWeRqdHbjxxljvo30nZ29SSzse67gMGPm9oo9qdoDKVLlICVIAClCzKWWYKFQcgRoekbPsxid7IzoCXUbWCQKBIBHBqc6xySfLO+moDApmTeFGWrhGmW4VRngSm3Z17ZW1M+FEsIyk0DLCrVJqm1P8AaEG3uuLMmt9MxIfpxiLslJTKQC7s5u1f7RMSFMGHUFmN7EWvZovHPZWznyxSlwOKIVQAjXKo95+Qdn9YrZyFmyS4FhqLgKBFfO/GLMoG7KfdcOmtBZw5s3DhEKZJ1SCpuRzAcWLEDTW0a2YUNS8MN2Sl0kGiQSQ93ymif7RFxCBMTlXLRqO/ncdCCGq/CJpSQKOX4HN6oVX0PlDCWsnS+VQDdZatYbFRnp/YuWofsVKldDnS9y2eoJua60ihx2y52HmALmEjipLhqXFfkbx0GStwLebIVp7r1hzGuzKqDQOAX9WpDiwaObqw6SaEZgB7ykhQZ3uwo3CHJ0hSQk17wsSgBhwzVP00avFbGlKHgQWfRL87VilVstUsl3WnlRSABwYgt101tF/wIjYfDZrh+RDE3sUgZhyLw3PwLVldxWrux4CgpEeYFhWVH7YP4spzJ6hIoRqS0SjiiynPhHeuVM9PDpS8S5J9lUQSJoUcxzJYFmBF9KfAteHhLlmrD0YFr3h7DqSQ4US4scqmrYBTiv6QqSDVIUXTdLBKuNstW4vDi6+7F2VmL2dLIa3IsoekFLweUDI7fukfFJUA3QRahSnqkL5qv6xAn4SWuinT+HMl+dCG9YtSsVCPtZCe+oAC+jHyIYwPtyP+aPgfixh47NKahQIOi0q/1hz8YhTMCH8CfJYb4h40TIaO9iDBhAP08KBjhOsWDBwh4MqgsAlqiKqHphhlomxmR9puGKsGFf8ALmoJ5BQUh/Up9Yyfs7mf42WBrvP/AK1x1HaOzkz5MySvwzElJ5PZXkWV5Ry32ZyVI2kqVM8csTkKH7yQUqb4+UYyXyTOrHL+m4l97T8GwlzQPEDLL8U95J9FK/LGe9n08px0kU7yZifzIUfmBGu9qCf8NK/93/oVGT7E4b/G4c8Fn0CVP8Id1IcHeM63AaFtBRrZyUIKYTkh0wgTBmygjN91xm4+G9q+cFjo5R7TcSTjUoq0uWhuDqJJ9aekX/s92WMu9NTlIAYMAq56kBuVeMVPtCwwOP5mVLPxUBToI3PZjZ26w0sEMogE9DYeh+Mcq5yHZJ64UM9ndnfZpk5Alr3RZSapcCoPhPeDq1DgVL3jAdp8OZGOnEpy5yZiAQ1JhCmbSpWPKOsKlhTAtQhRdrBQJv0jnXtjAGJwygXeWqv4Zj+dVKjoyLaNmHjup0bHZ5zS5ai4/ZizEP6iHZcyo71NNdWu1KRB7Oz80qWWBcEuwVerh+nWJ5mkO/l3S1NSQpvhE4n8Scq+Q4ggvcMeBD1anCHDLuVZjoFBweNuFBpEdaXbKQFO9Na0BJsKtzgJnFyDTQXZTGtPdY0aNdjFoOcitRcPmSGr+8z1a3WxiHi0M5UXQTQp7qx1DAH8QidKmM+VQro1K6HgeQMDM1QGcHXMi35knlWsVZDRXTZag5PfTdiATRgTmYKZnhWGWkuEhnvLPeSQNXDqAPwiROlsKFY4lHetUUNTVtIJGFK/GEqPEJTdrkP3T/SDgKIsyQCO6lKTyqCdCK3von9Ihy0uKKY2p5el7RYiblUxV3ag5gFAEWY8ITjMICl8pIuFAnrZVD8XeGmJogzdmSFD9sjviy0slQP3nBDRR4rY+IknOlWZJBy5w+v3gQRTiLdYvSWBrmSGdr1tR2hQ2gwY/tEhgNFAHTNVJ6EGH2IxEzGlKv2yTLVQsHSFB65XFaO1dIcxOLkzaAnOGao63AfyPwjU7VwSFyVrlI3qRUoyjMgniCQBa4cFvKMJi5UtKmS0pQNpgIe9jpX+0JcMfZbJC0Ad4nWqXHwNR0NojfagVK7kpZuQlTLPMIUGp1iINrLljxgpoFAGgpqwYsSz8TpDkmelaqB7HgoE8HL+hiuXyhddjgxdW7qOHeynoXFTzcwZnkUyq8ikg+ai8QtpYWckOlIUKkKB8sqg9PSESVkhygA8N4lPwekLdrtDqza7C9rkoy/8WFJmA0MuWVJUOLZu6eVosB7XMEwpP6bpNPMrDxxVIg41eOJWzO6SfalgFCs1aeSpMx/5QofGJUv2hYBVsUgfiTMT80COAwKwvUg2PRknbuHmVRiJKhymy/8AueH5WLQoslaFHgFpJ9AY81lLwe7ifSv0rY7x2u7Yo2eJe8lKmbwqHdUhJSwBqFVq5ajUNePLez21Vz9sb5LpVNnpUNDlWsBi13SWLUvGW3FX18ostiTpSZo+0KnZMpGaVkMxNXAAWWyu5YG5eIniVcGuKdNnYPaagfZUE3TNFNWKFh/lFf2M2UET5cwqSxlrKQSASpkoID3LLJpGIxW0cCQUyJWI3hIaZOmINHqN2gNUUvGqx228DIEuTi8KZ6ky0qScqFBIXcDMoFJOV3HKOaUH7KNousTOlEQ3NmpQkqUpKUgOVKISAOJJoBGET7XsIkACTPAAAA/ZBgKAeOCPthw6qJw0+YTTKDKL8mBLv0jbSRz2brDYhMwZkKSscUKSseqSfjHK/alsybKUZ6EKMtS0TCsOd0sJ3ZSpQZSHYKSritQ4QxtLDzZ6t5gtkYjCzHcTUKmyv5AlEuvleL3ZWL22kFM7Cy56CGUJq5CVKSxBBUldaE+JJhShwXCWrsyOw9rzsbiZG/VnWSiUDlAJSFPXL4j3jW9I7fl9NB9fVIxHZXsNkxf2oyjhkpKimQVonBJUkh0LQqiQ7gKDjRxWN1ljCKptmuWSkkkMziyVd0q5BnN3YG55Ryv2lSAcVhkpBCd2nukFLFU5YUMumkdWmSX4gixFCDy+mjm/tOlFOIw6yQQpKglgxGVaSxqx8Y4RWSXxonCvmXvYXDqMhCXIygsRwBpXpF8oFQINWchyRbW3xrEXsfKKJQU1GAar2CtLgP8ACLEzqkrTcuCxA0fW3OmkLGvhYZpfNkABhZzzUT8r6aPCFEhqJTysbmjODrErHSbNY2fNc6UUKiIS5Yo4algxc9XoBFXRkLSsgDvBw3J+rHg9KW84UnEsBmBS5YEBRGl9OHrCUrCX8JZ9bvodAzA/7wtc92BANWD63YA6tX1ikyWiRInBVSqvEWpxBJZ+EKmyWrR+JGU/hJdndw4GkQkElnQTQhLF+BejE60qNYlS5ocMGUTUt5OKM7cHsIuyaCVKCk5SAXa6VAJ4e6S/NmrppBkTjLJAGVGvvBJryYC1/vaaTVEAhR1sbGhcjhUfRhBI1AUKs4DgC96E39YZNDGKZZBSHNapJSoFiLsWHI0+cQ9xnDAd5I7wJYqu1PVmiZMllJOV2IdncJcO6RxrYHgwDRFEliVJD2ClAAlnyl0kOL+IcIYqKsTZktWeWWNCQHANSMpQT3uheJc/ZcnGIrKQggWygAGxIDUc6F9InzglSczAl8pIBFg7hQAfpS96RDVMCSDkKXepBNRZYKhzh2FFIrs2uXRKspBbw5TQFqJDEMekVU/YE0rJLUOYMcoIAGZK8odjQghjeNmjFlRqpWYJfLmJc3cWHk0U07FLmCoCKkZiVEUuAxcmvBoV0BlgiZKpOvoEGihqavXzBr5RHyLNUhJHNv0i2m7FSHKpqy5fLTKCeRH9/jDZ2AigMxdABcBugagilJCOn4vs1hZvjw0lR47tIPqkAxR4v2V4FdUpmSj+5McekwKjWgwYjPZo1OcYv2MpP+ViSOAmS3/mQof6YpMV7IsYnw7mZ+GZl+C0pjsghTxXskKjhEz2b7QH/plHoqUfkuIyuw2PD/4Sf5If0Y18o9AQMsHtY9TzXjNnTpP+bKmS/wActaPioCIcubSPT6iWv/SKbaHZLBz/APNw0lROoQEK/PLyq+MP2/qHRwHZa95OSkcU+blj1/vG27f7EnHHfs5S5iVSUHuJUtsrpPhelRdqmNOr2QYRM4TZC50opsklM1B/My6N96NvhcLkOYrKjlSmwA7pUXYPfMfQeeLfz2RtstNTjGG7W4jDMJkmQpqNOw0tKvzJShXmXi/wHtdCWC8KEp1MlYT/AClIB/NHTp7KDKAUOCgFD0NIpMb2Owc7x4aU/FKd0rq8vKYvZPszIGz/AGjYKdeaZSuE1OT+YOn+aNBhcXLmh5cxCx+4pK/9JMYrH+yLDqrKnTZR4KCZqf8ApV8TGfxPsmxcsvJmSltYhSpK/iGB/ihVBhZ1t4KOXYVO3cN7syake6oy8QPgorGljExPtQnyqYvATE8SkTJf8s1JH80Tq/oZ0Qxz32pTQqbg5V1vNV0CjLQn1UlX5TDO0/bJh1SJglIxAmqQoJ/y0hCiGCioLJpegjD9hp5nY/DhTnvpSXJLEOQa18RJiMkGo2a4f+VnccHhSiUkHwkIYVDGrk+qfSJacYlwlbOSQnmxrXTWkSsIXlpdvCAdaih+URMbgAxbVqGoo9n8J5xceEkYy5bGDQFBDpfSqdbFut+ERsThCKizOO69dHFS99KvEzZUpTGoLeJAoElrcq15OOkPlisux0BowH614w3H7FZUbo8xWt2PC9xX60SkkipAA6moS9PIHlDhKR3SpJre5H66wyogF60uQ4I4A0tQXaMyhMzukHMsAgvQryEHkcyQ/BxTWJe/CwKqdqFwpympTo5186M7RD8KhQkkn8LAPZrCzcUs/FWKllaDRJq6XJcirM4qz2f4w7E0S5I7tS4VweigPCxZx3h04sxKSshWUqBTfvJUNAAXN66Vt6sScYWBCQ7kMBkLitXOXzBfvaw7iVrCH7hqPEEkp1ooM5A62vFJk0LRMcKJXnOrKyKSGYAeXTSCMl1Fg7UYkhaaWdr8XMMyJ2ZIUe7MBpXKCKCpLhR71B1EKz1JUpqi+VZYAsb3opiYtMloQopCQwHeYKDJckVSQzVHEc+MRMThaE94kCjFSn4syTlFLHjEyYE5ilZzE2sa0IUFJNKNQc4JQUAMuZwbqKgQ4Zgz5dA9RSusMRz6YqZLmkr7wmK7rpQmoP3srjg3K4izlzkFDXNbl6MCGGlmcFrWtGgxoEwFZNjZQa1AFFDMxANaUjP43ZswZipJBorugFCnNXIJKAxDEvZnrA0ICEomKAdaDUi+Vm4uAk0NH0rEHFzt2rKVzNPCgrDEcQkxIXilkvmUQtIOXNdncAZiCABR9NIk4DaJlpypUkB9HTdvuUPWJ6A6KIMKhIgAwGg4IN4SDAJ+rwCHBBZoJ4DxJQZEJaDhSRAAmDf6+HzEOKlMCSW4ebVinwm1FfaFyJgDkGbLUlg8ssnKsXzheatiCLWhDLUQQhTQCIYWEBAgQRhAJWIUrkT5FoGsE8ICv2j2fw08ftpEmZzVLSVfmbMPWKbA+zbBSZyZslC5akqCgAsqS4tRb/ONT+sAQDTa5QcohIYPc3rUkk184NU16aQiBgVZt44qhbN+6QClXmD0cGGlfAn+lfgcNuytSEsFKJU1UjMVUBBIcOaGldIc3zKvmL2Brwe0PqAc0ABDDLR3LOUkN/vEKcwOhpSht68Rato0tLgkfm4Qu9C7HnxcsGpFcogUAPRRdtCOX94VKVNKiQkpF7NUdCDWukGJ73DKt3jT9SOsZsvoYz0a5ZnZ2qe6BYUOoq/KESsZLC+9mCQKAJJBcu597k1q+cWKMItQLFLK0zlyNGzJ+RFojT5MxPioBqQfUGvzhUIQqXIUcwJJajJFA71BIc09D6EokkBJJAdqCg/CamlLaw2qYk90ueDFiehD0q8Ll7JC3BoWBykLI6gjX0h9iGcJiElOfM6QSSEpKVEME5XKWHk14cXjUOHSopFtCORynhxETRs4slgKAOSCQWFjX3urw3g8TcJSPDRkCmtXJVTTro0UhMZXMl0ckAO2UZr6FyzeXvDjRaBKLMSP3goKyt+6UBhpQs0Klz5a8yVMWDk1TU8MtzWlOOkR6BQypCEv4kp8RI5ip46ODa8VZNClyjY1DUIIDiwDG92ubxFILPlvxBHMH5ekTF4bK/efKQlQILhw7tQ24jQwJ+HR7q0u/vAitjUAg+nCoihFStCSkhUsnMR3kqKFBvezJob8x1ipxeynU+8Y65mBJ490B+pcu9TGlmoUh3fUjKolgHcpc1GtBp6RFYZ7JSocXb5wAaoQoQUCILFjSFQIEAglCFGBAiSgKhYsen6QUCAA8aWdqVHyisw0sfaVlg4loALVAUqYVAcASAT0ECBCfY10W0NqgQIYglQR084ECJGA6Qf9oECACPgFky5ZJJJQCSaua1POJCNYECAAD9YaxlE5hQix1F7GBAhrsB5duorzuaxXYlZ3c+psj5iBAjRkBYiqHNSCGJqRXjELHqKp6AouGl0NRYaQUCCXQ0JE5Wc1Omp0jTbNLpD161gQIcAkUm2pKQSyRfgPuxB3pSgMSKixbQwIEQNk7CTlNL7xqK1NevGCWP2p/hPm6Q/pAgQ39Eor8WHQHq6i71fumH8b4UDQItpRKQPhAgRBQeypCTKnkpBIBIcA2S4PrEKUafXGCgRojMeNVEGoyE141r1hEr9E/wChMHAigP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7528" name="Picture 8" descr="http://i.telegraph.co.uk/multimedia/archive/01113/PF-overseaspension_1113086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520" y="253752"/>
            <a:ext cx="4381500" cy="2743201"/>
          </a:xfrm>
          <a:prstGeom prst="rect">
            <a:avLst/>
          </a:prstGeom>
          <a:noFill/>
        </p:spPr>
      </p:pic>
      <p:pic>
        <p:nvPicPr>
          <p:cNvPr id="107530" name="Picture 10" descr="http://static.guim.co.uk/sys-images/MONEY/Pix/pictures/2011/7/8/1310137265361/pensioner-retire-beach-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528" y="3248372"/>
            <a:ext cx="4381500" cy="2628900"/>
          </a:xfrm>
          <a:prstGeom prst="rect">
            <a:avLst/>
          </a:prstGeom>
          <a:noFill/>
        </p:spPr>
      </p:pic>
      <p:pic>
        <p:nvPicPr>
          <p:cNvPr id="107534" name="Picture 14" descr="http://www.edmontonjournal.com/cms/binary/73458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1596" y="368960"/>
            <a:ext cx="4136892" cy="2700000"/>
          </a:xfrm>
          <a:prstGeom prst="rect">
            <a:avLst/>
          </a:prstGeom>
          <a:noFill/>
        </p:spPr>
      </p:pic>
      <p:pic>
        <p:nvPicPr>
          <p:cNvPr id="107536" name="Picture 16" descr="http://blog.ecaring.com/ecaringcms/wp-content/uploads/2012/07/frail-elderly-man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2025" y="3212976"/>
            <a:ext cx="4241453" cy="259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554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815" t="14478" r="19099" b="9022"/>
          <a:stretch/>
        </p:blipFill>
        <p:spPr>
          <a:xfrm>
            <a:off x="986319" y="81330"/>
            <a:ext cx="9935110" cy="677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611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010" y="365125"/>
            <a:ext cx="11061223" cy="614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818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434" y="339439"/>
            <a:ext cx="11937129" cy="6020656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3085671" y="5096373"/>
            <a:ext cx="1160979" cy="4979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1489753" y="4294598"/>
            <a:ext cx="863029" cy="3184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60467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Významné chronické onemocnění ve stáří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616449" y="1305342"/>
            <a:ext cx="1037689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smtClean="0"/>
              <a:t>• Kardiovaskulární choroby</a:t>
            </a:r>
          </a:p>
          <a:p>
            <a:r>
              <a:rPr lang="cs-CZ" sz="3200" dirty="0" smtClean="0"/>
              <a:t>• Hypertenze</a:t>
            </a:r>
          </a:p>
          <a:p>
            <a:r>
              <a:rPr lang="cs-CZ" sz="3200" dirty="0" smtClean="0"/>
              <a:t>• CMP</a:t>
            </a:r>
          </a:p>
          <a:p>
            <a:r>
              <a:rPr lang="cs-CZ" sz="3200" dirty="0" smtClean="0"/>
              <a:t>• Diabetes</a:t>
            </a:r>
          </a:p>
          <a:p>
            <a:r>
              <a:rPr lang="cs-CZ" sz="3200" dirty="0" smtClean="0"/>
              <a:t>• Onkologická onemocnění </a:t>
            </a:r>
          </a:p>
          <a:p>
            <a:r>
              <a:rPr lang="cs-CZ" sz="3200" dirty="0" smtClean="0"/>
              <a:t>• Chronická obstrukční plicní nemoc choroba</a:t>
            </a:r>
          </a:p>
          <a:p>
            <a:r>
              <a:rPr lang="cs-CZ" sz="3200" dirty="0" smtClean="0"/>
              <a:t>• Artritida a osteoporóza</a:t>
            </a:r>
          </a:p>
          <a:p>
            <a:r>
              <a:rPr lang="cs-CZ" sz="3200" dirty="0" smtClean="0"/>
              <a:t>• </a:t>
            </a:r>
            <a:r>
              <a:rPr lang="cs-CZ" sz="3200" dirty="0" err="1" smtClean="0"/>
              <a:t>Neurodegenerativní</a:t>
            </a:r>
            <a:r>
              <a:rPr lang="cs-CZ" sz="3200" dirty="0" smtClean="0"/>
              <a:t> onemocnění (demence a deprese)</a:t>
            </a:r>
          </a:p>
          <a:p>
            <a:r>
              <a:rPr lang="cs-CZ" sz="3200" dirty="0" smtClean="0"/>
              <a:t>• Zhoršení kvality zraku a sluchu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3937124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Neurodegenerativní</a:t>
            </a:r>
            <a:r>
              <a:rPr lang="cs-CZ" dirty="0" smtClean="0"/>
              <a:t> onemocnění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Alzheimerova nemoc a podobná onemocnění - problém 21. století </a:t>
            </a:r>
          </a:p>
          <a:p>
            <a:r>
              <a:rPr lang="cs-CZ" dirty="0" smtClean="0"/>
              <a:t>Počátek ve středním věku (každý třetí doživší)</a:t>
            </a:r>
          </a:p>
          <a:p>
            <a:r>
              <a:rPr lang="cs-CZ" dirty="0" err="1" smtClean="0"/>
              <a:t>Preventabilita</a:t>
            </a:r>
            <a:r>
              <a:rPr lang="cs-CZ" dirty="0" smtClean="0"/>
              <a:t>? Léčba?  - Výzkum</a:t>
            </a:r>
          </a:p>
          <a:p>
            <a:r>
              <a:rPr lang="cs-CZ" dirty="0" smtClean="0"/>
              <a:t>G 8 Summit v Londýně 11. prosinec 2013</a:t>
            </a:r>
          </a:p>
          <a:p>
            <a:endParaRPr lang="cs-CZ" dirty="0"/>
          </a:p>
          <a:p>
            <a:pPr marL="0" indent="0">
              <a:buNone/>
            </a:pPr>
            <a:r>
              <a:rPr lang="en-GB" i="1" dirty="0"/>
              <a:t> </a:t>
            </a:r>
            <a:r>
              <a:rPr lang="cs-CZ" i="1" dirty="0"/>
              <a:t>„Jednou z největších </a:t>
            </a:r>
            <a:r>
              <a:rPr lang="cs-CZ" i="1" dirty="0" smtClean="0"/>
              <a:t>krizí naší </a:t>
            </a:r>
            <a:r>
              <a:rPr lang="cs-CZ" i="1" dirty="0"/>
              <a:t>doby je ta, kterou bych nazval tichou </a:t>
            </a:r>
            <a:r>
              <a:rPr lang="cs-CZ" i="1" dirty="0" smtClean="0"/>
              <a:t>krizí….krade životy </a:t>
            </a:r>
            <a:r>
              <a:rPr lang="cs-CZ" i="1" dirty="0"/>
              <a:t>ze srdcí rodin, ale jaké její dopady opravdu jsou , nedokážeme zatím ani dohlédnout</a:t>
            </a:r>
            <a:r>
              <a:rPr lang="cs-CZ" i="1" dirty="0" smtClean="0"/>
              <a:t>.“ (D. </a:t>
            </a:r>
            <a:r>
              <a:rPr lang="cs-CZ" i="1" dirty="0" err="1" smtClean="0"/>
              <a:t>Cameron</a:t>
            </a:r>
            <a:r>
              <a:rPr lang="cs-CZ" i="1" dirty="0" smtClean="0"/>
              <a:t>)</a:t>
            </a:r>
            <a:endParaRPr lang="en-GB" i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864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Demence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Azheimerova</a:t>
            </a:r>
            <a:r>
              <a:rPr lang="cs-CZ" dirty="0" smtClean="0"/>
              <a:t> </a:t>
            </a:r>
            <a:r>
              <a:rPr lang="cs-CZ" dirty="0"/>
              <a:t>nemoc narušuje část mozku a způsobuje pokles takzvaných kognitivních funkcí – myšlení, paměti, úsudku. Bývá nejčastější příčinou </a:t>
            </a:r>
            <a:r>
              <a:rPr lang="cs-CZ" b="1" dirty="0" smtClean="0"/>
              <a:t>demence</a:t>
            </a:r>
            <a:r>
              <a:rPr lang="cs-CZ" dirty="0" smtClean="0"/>
              <a:t>, která </a:t>
            </a:r>
            <a:r>
              <a:rPr lang="cs-CZ" dirty="0"/>
              <a:t>vede postupně k závislosti nemocného na každodenní pomoci jiného člověka.</a:t>
            </a:r>
          </a:p>
          <a:p>
            <a:r>
              <a:rPr lang="cs-CZ" dirty="0"/>
              <a:t>Alzheimerovu nemoc poprvé popsal německý lékař Alois Alzheimer v roce 1907. V té době se považovala za nemoc vzácnou. Nyní se nějaká forma demence </a:t>
            </a:r>
            <a:r>
              <a:rPr lang="cs-CZ" b="1" dirty="0" smtClean="0"/>
              <a:t>vyskytuje</a:t>
            </a:r>
            <a:r>
              <a:rPr lang="cs-CZ" dirty="0" smtClean="0"/>
              <a:t> u </a:t>
            </a:r>
            <a:r>
              <a:rPr lang="cs-CZ" dirty="0"/>
              <a:t>více než sedmi miliónů obyvatel Evropy.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71245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Práva pacientů trpících Alzheimerovou chorobou nebo jinými formami demence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4"/>
            <a:ext cx="11090097" cy="471901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 smtClean="0"/>
              <a:t>1</a:t>
            </a:r>
            <a:r>
              <a:rPr lang="cs-CZ" dirty="0"/>
              <a:t>. Být informován o své chorobě.</a:t>
            </a:r>
          </a:p>
          <a:p>
            <a:pPr marL="0" indent="0">
              <a:buNone/>
            </a:pPr>
            <a:r>
              <a:rPr lang="cs-CZ" dirty="0"/>
              <a:t>2. Mít vhodnou a soustavnou lékařskou péči.</a:t>
            </a:r>
          </a:p>
          <a:p>
            <a:pPr marL="0" indent="0">
              <a:buNone/>
            </a:pPr>
            <a:r>
              <a:rPr lang="cs-CZ" dirty="0"/>
              <a:t>3. Být užitečný při práci a zábavě tak dlouho, jak jen to je možné.</a:t>
            </a:r>
          </a:p>
          <a:p>
            <a:pPr marL="0" indent="0">
              <a:buNone/>
            </a:pPr>
            <a:r>
              <a:rPr lang="cs-CZ" dirty="0"/>
              <a:t>4. Být vnímán při jakémkoli zacházení jako dospělý člověk, ne jako dítě.</a:t>
            </a:r>
          </a:p>
          <a:p>
            <a:pPr marL="0" indent="0">
              <a:buNone/>
            </a:pPr>
            <a:r>
              <a:rPr lang="cs-CZ" dirty="0"/>
              <a:t>5. Při vyjadřování svých pocitů být brán vážně.</a:t>
            </a:r>
          </a:p>
          <a:p>
            <a:pPr marL="0" indent="0">
              <a:buNone/>
            </a:pPr>
            <a:r>
              <a:rPr lang="cs-CZ" dirty="0"/>
              <a:t>6. Je-li to možné, nebýt léčen psychotropními látkami.</a:t>
            </a:r>
          </a:p>
          <a:p>
            <a:pPr marL="0" indent="0">
              <a:buNone/>
            </a:pPr>
            <a:r>
              <a:rPr lang="cs-CZ" dirty="0"/>
              <a:t>7. Žít v bezpečném, srozumitelném a předvídatelném prostředí.</a:t>
            </a:r>
          </a:p>
          <a:p>
            <a:pPr marL="0" indent="0">
              <a:buNone/>
            </a:pPr>
            <a:r>
              <a:rPr lang="cs-CZ" dirty="0"/>
              <a:t>8. Mít potěšení z každodenních činností, které dávají životu smysl.</a:t>
            </a:r>
          </a:p>
          <a:p>
            <a:pPr marL="0" indent="0">
              <a:buNone/>
            </a:pPr>
            <a:r>
              <a:rPr lang="cs-CZ" dirty="0"/>
              <a:t>9. Mít možnost chodit pravidelně ven.</a:t>
            </a:r>
          </a:p>
          <a:p>
            <a:pPr marL="0" indent="0">
              <a:buNone/>
            </a:pPr>
            <a:r>
              <a:rPr lang="cs-CZ" dirty="0"/>
              <a:t>10. Pociťovat tělesný kontakt včetně objetí, pohlazení a podržení ruky.</a:t>
            </a:r>
          </a:p>
          <a:p>
            <a:pPr marL="0" indent="0">
              <a:buNone/>
            </a:pPr>
            <a:r>
              <a:rPr lang="cs-CZ" dirty="0"/>
              <a:t>11. Být s lidmi, kteří znají život nemocného, včetně jeho kulturních a náboženských zvyklostí.</a:t>
            </a:r>
          </a:p>
          <a:p>
            <a:pPr marL="0" indent="0">
              <a:buNone/>
            </a:pPr>
            <a:r>
              <a:rPr lang="cs-CZ" dirty="0"/>
              <a:t>12. Být ošetřován pracovníky, kteří jsou vyškoleni pro péči o osoby s demencí.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92714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</a:t>
            </a:r>
            <a:r>
              <a:rPr lang="cs-CZ" b="1" dirty="0" smtClean="0"/>
              <a:t>éče o seniory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1068511" y="1335639"/>
            <a:ext cx="91953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smtClean="0"/>
              <a:t>1. nemocničním zařízení</a:t>
            </a:r>
          </a:p>
          <a:p>
            <a:r>
              <a:rPr lang="cs-CZ" sz="3600" dirty="0" smtClean="0"/>
              <a:t>2. léčebnách dlouhodobě nemocných</a:t>
            </a:r>
          </a:p>
          <a:p>
            <a:r>
              <a:rPr lang="cs-CZ" sz="3600" dirty="0" smtClean="0"/>
              <a:t>3. domech s pečovatelskou službou</a:t>
            </a:r>
          </a:p>
          <a:p>
            <a:r>
              <a:rPr lang="cs-CZ" sz="3600" dirty="0" smtClean="0"/>
              <a:t>4. domovech pro seniory</a:t>
            </a:r>
          </a:p>
          <a:p>
            <a:r>
              <a:rPr lang="cs-CZ" sz="3600" dirty="0" smtClean="0"/>
              <a:t>5. rodinném prostředí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4688220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Aktivní (</a:t>
            </a:r>
            <a:r>
              <a:rPr lang="cs-CZ" dirty="0" err="1" smtClean="0"/>
              <a:t>enabling</a:t>
            </a:r>
            <a:r>
              <a:rPr lang="cs-CZ" dirty="0" smtClean="0"/>
              <a:t> model) 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>
          <a:xfrm>
            <a:off x="321745" y="1690688"/>
            <a:ext cx="5181600" cy="4351338"/>
          </a:xfrm>
        </p:spPr>
        <p:txBody>
          <a:bodyPr>
            <a:noAutofit/>
          </a:bodyPr>
          <a:lstStyle/>
          <a:p>
            <a:r>
              <a:rPr lang="cs-CZ" sz="2400" dirty="0"/>
              <a:t>Funkční systém jednotlivých na sebe navazujících typů péče</a:t>
            </a:r>
          </a:p>
          <a:p>
            <a:endParaRPr lang="cs-CZ" sz="2400" dirty="0"/>
          </a:p>
          <a:p>
            <a:r>
              <a:rPr lang="cs-CZ" sz="2400" b="1" dirty="0"/>
              <a:t>Akutní hospitalizace: </a:t>
            </a:r>
            <a:r>
              <a:rPr lang="cs-CZ" sz="2400" dirty="0"/>
              <a:t>nejdražší lůžko včasná diagnostika, intenzivní péče, s návratem ve stavu kompenzace do domácího prostředí ( doba 3 týdnů)</a:t>
            </a:r>
          </a:p>
          <a:p>
            <a:r>
              <a:rPr lang="cs-CZ" sz="2400" b="1" dirty="0"/>
              <a:t>Doléčení a rehabilitace: </a:t>
            </a:r>
            <a:r>
              <a:rPr lang="cs-CZ" sz="2400" dirty="0"/>
              <a:t>středně drahé lůžko-pac., neschopni po zvládnutí akutní fáze návratu domů, šetrné a dostatečně intenzivní doléčení s návratem do původního prostředí ( max. 3 měsíce)</a:t>
            </a:r>
          </a:p>
          <a:p>
            <a:endParaRPr lang="cs-CZ" sz="2400" dirty="0"/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5638265" y="1951120"/>
            <a:ext cx="3097212" cy="1008063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dirty="0"/>
              <a:t>Adekvátní dg a terapie</a:t>
            </a: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5700235" y="3585211"/>
            <a:ext cx="3097212" cy="1008063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5670269" y="5260060"/>
            <a:ext cx="3097212" cy="1008062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5922681" y="3908679"/>
            <a:ext cx="2663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dirty="0"/>
              <a:t>Doléčení a rehabilitace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5922681" y="5649703"/>
            <a:ext cx="25923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dirty="0"/>
              <a:t>Péče o nesoběstačné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10777538" y="2391185"/>
            <a:ext cx="10810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dirty="0"/>
              <a:t> Domů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10888298" y="4019788"/>
            <a:ext cx="10080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dirty="0"/>
              <a:t>Domů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10924016" y="5605431"/>
            <a:ext cx="936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dirty="0"/>
              <a:t>Domů</a:t>
            </a:r>
          </a:p>
        </p:txBody>
      </p:sp>
      <p:sp>
        <p:nvSpPr>
          <p:cNvPr id="7179" name="AutoShape 11"/>
          <p:cNvSpPr>
            <a:spLocks noChangeArrowheads="1"/>
          </p:cNvSpPr>
          <p:nvPr/>
        </p:nvSpPr>
        <p:spPr bwMode="auto">
          <a:xfrm>
            <a:off x="8870398" y="2333540"/>
            <a:ext cx="1800225" cy="503238"/>
          </a:xfrm>
          <a:prstGeom prst="rightArrow">
            <a:avLst>
              <a:gd name="adj1" fmla="val 50000"/>
              <a:gd name="adj2" fmla="val 8943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80" name="AutoShape 12"/>
          <p:cNvSpPr>
            <a:spLocks noChangeArrowheads="1"/>
          </p:cNvSpPr>
          <p:nvPr/>
        </p:nvSpPr>
        <p:spPr bwMode="auto">
          <a:xfrm>
            <a:off x="8942760" y="4040044"/>
            <a:ext cx="1800225" cy="433388"/>
          </a:xfrm>
          <a:prstGeom prst="rightArrow">
            <a:avLst>
              <a:gd name="adj1" fmla="val 50000"/>
              <a:gd name="adj2" fmla="val 1038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>
            <a:off x="7186871" y="3138096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>
            <a:off x="7218875" y="478809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10580686" y="5312729"/>
            <a:ext cx="2334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dirty="0" smtClean="0"/>
              <a:t>Kvalita života</a:t>
            </a:r>
            <a:endParaRPr lang="en-US" dirty="0"/>
          </a:p>
        </p:txBody>
      </p:sp>
      <p:sp>
        <p:nvSpPr>
          <p:cNvPr id="18" name="AutoShape 12"/>
          <p:cNvSpPr>
            <a:spLocks noChangeArrowheads="1"/>
          </p:cNvSpPr>
          <p:nvPr/>
        </p:nvSpPr>
        <p:spPr bwMode="auto">
          <a:xfrm>
            <a:off x="8942760" y="5649703"/>
            <a:ext cx="1800225" cy="433388"/>
          </a:xfrm>
          <a:prstGeom prst="rightArrow">
            <a:avLst>
              <a:gd name="adj1" fmla="val 50000"/>
              <a:gd name="adj2" fmla="val 1038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2" name="Zástupný symbol pro obsah 2"/>
          <p:cNvSpPr>
            <a:spLocks noGrp="1"/>
          </p:cNvSpPr>
          <p:nvPr>
            <p:ph sz="half" idx="2"/>
          </p:nvPr>
        </p:nvSpPr>
        <p:spPr>
          <a:xfrm>
            <a:off x="8842392" y="1983390"/>
            <a:ext cx="2293652" cy="542199"/>
          </a:xfrm>
        </p:spPr>
        <p:txBody>
          <a:bodyPr>
            <a:noAutofit/>
          </a:bodyPr>
          <a:lstStyle/>
          <a:p>
            <a:pPr marL="0" indent="0">
              <a:lnSpc>
                <a:spcPts val="1200"/>
              </a:lnSpc>
              <a:buNone/>
            </a:pPr>
            <a:r>
              <a:rPr lang="cs-CZ" sz="1800" dirty="0" smtClean="0"/>
              <a:t>Lékařské obory </a:t>
            </a:r>
          </a:p>
          <a:p>
            <a:pPr marL="0" indent="0">
              <a:lnSpc>
                <a:spcPts val="1200"/>
              </a:lnSpc>
              <a:buNone/>
            </a:pPr>
            <a:r>
              <a:rPr lang="cs-CZ" sz="1800" dirty="0" smtClean="0"/>
              <a:t>Geriatrie</a:t>
            </a:r>
            <a:endParaRPr lang="cs-CZ" sz="1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9019893" y="3467862"/>
            <a:ext cx="2091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Rehabilitace  Geriatrie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8797447" y="5126804"/>
            <a:ext cx="1945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Geriatrie, PL, paliativní medicína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845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sz="4000" dirty="0"/>
              <a:t>Diskriminační, pasivní (</a:t>
            </a:r>
            <a:r>
              <a:rPr lang="cs-CZ" sz="4000" dirty="0" err="1"/>
              <a:t>disabling</a:t>
            </a:r>
            <a:r>
              <a:rPr lang="cs-CZ" sz="4000" dirty="0"/>
              <a:t>) model 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6978715" y="2049357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</a:t>
            </a:r>
            <a:r>
              <a:rPr lang="cs-CZ" dirty="0" smtClean="0"/>
              <a:t>o vyléčení akutního onemocnění se nemocný ocitá v léčebnách dlouhodobě nemocných (většinou již trvale) je nevýhodný jak pro samotného pacienta, tak i pro systém zdravotní péče </a:t>
            </a:r>
          </a:p>
          <a:p>
            <a:r>
              <a:rPr lang="cs-CZ" dirty="0" smtClean="0"/>
              <a:t>Pokud podceníme adekvátní léčení, doléčení, rehabilitaci – tak se do systému dlouhodobé péče propadnou i ti, kteří mohli být buď zcela fit, soběstační nebo aspoň žít ve vyhovujícím domácím prostředí </a:t>
            </a:r>
            <a:endParaRPr lang="cs-CZ" dirty="0"/>
          </a:p>
        </p:txBody>
      </p:sp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1006178" y="2230825"/>
            <a:ext cx="2233612" cy="504825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/>
              <a:t>Dg a terapie</a:t>
            </a:r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976139" y="3089068"/>
            <a:ext cx="3097212" cy="4318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794249" y="3785703"/>
            <a:ext cx="6164400" cy="27368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078881" y="3055278"/>
            <a:ext cx="2663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dirty="0"/>
              <a:t>Doléčení a rehabilitace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2927351" y="5084764"/>
            <a:ext cx="47529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2400"/>
              <a:t>Nedostatečně aktivní, „odkladová“ péče o nesoběstačné</a:t>
            </a:r>
          </a:p>
        </p:txBody>
      </p:sp>
      <p:sp>
        <p:nvSpPr>
          <p:cNvPr id="8200" name="AutoShape 12"/>
          <p:cNvSpPr>
            <a:spLocks noChangeArrowheads="1"/>
          </p:cNvSpPr>
          <p:nvPr/>
        </p:nvSpPr>
        <p:spPr bwMode="auto">
          <a:xfrm rot="5715897">
            <a:off x="4436344" y="1602265"/>
            <a:ext cx="2230437" cy="2017712"/>
          </a:xfrm>
          <a:prstGeom prst="rightArrow">
            <a:avLst>
              <a:gd name="adj1" fmla="val 50000"/>
              <a:gd name="adj2" fmla="val 2763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881423" y="3079583"/>
            <a:ext cx="1927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Pryč s nimi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157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379" y="856623"/>
            <a:ext cx="10997242" cy="480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044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Důvody diskriminace „neakutní“ péče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Staří pacienti, zejména (staré) ženy</a:t>
            </a:r>
          </a:p>
          <a:p>
            <a:pPr marL="0" indent="0">
              <a:buNone/>
            </a:pPr>
            <a:r>
              <a:rPr lang="cs-CZ" sz="2800" dirty="0" smtClean="0"/>
              <a:t>Feminizace personálu (91% žen) </a:t>
            </a:r>
          </a:p>
          <a:p>
            <a:pPr marL="0" indent="0">
              <a:buNone/>
            </a:pPr>
            <a:r>
              <a:rPr lang="cs-CZ" sz="2800" dirty="0" smtClean="0"/>
              <a:t>Punc neodbornosti</a:t>
            </a:r>
          </a:p>
          <a:p>
            <a:pPr marL="0" indent="0">
              <a:buNone/>
            </a:pPr>
            <a:r>
              <a:rPr lang="cs-CZ" sz="2800" dirty="0" smtClean="0"/>
              <a:t>Dlouhodobé podhodnocení společenské i finanční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1181887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777815" y="0"/>
            <a:ext cx="10515600" cy="1325563"/>
          </a:xfrm>
        </p:spPr>
        <p:txBody>
          <a:bodyPr/>
          <a:lstStyle/>
          <a:p>
            <a:r>
              <a:rPr lang="cs-CZ" altLang="cs-CZ" dirty="0" smtClean="0"/>
              <a:t>Zařízení dlouhodobé péče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1706" y="1124744"/>
            <a:ext cx="11438626" cy="5544616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cs-CZ" altLang="en-US" sz="2400" dirty="0"/>
              <a:t>ČR 1,64 milionu lidí 65+, z toho 387 tis 80+</a:t>
            </a:r>
          </a:p>
          <a:p>
            <a:pPr>
              <a:lnSpc>
                <a:spcPct val="90000"/>
              </a:lnSpc>
            </a:pPr>
            <a:r>
              <a:rPr lang="cs-CZ" altLang="en-US" sz="2400" dirty="0"/>
              <a:t>471 domovů pro seniory (</a:t>
            </a:r>
            <a:r>
              <a:rPr lang="cs-CZ" altLang="en-US" sz="2400" dirty="0" err="1"/>
              <a:t>DpS</a:t>
            </a:r>
            <a:r>
              <a:rPr lang="cs-CZ" altLang="en-US" sz="2400" dirty="0"/>
              <a:t>) – 37 616 lidí</a:t>
            </a:r>
          </a:p>
          <a:p>
            <a:pPr>
              <a:lnSpc>
                <a:spcPct val="90000"/>
              </a:lnSpc>
            </a:pPr>
            <a:r>
              <a:rPr lang="cs-CZ" altLang="en-US" sz="2400" dirty="0"/>
              <a:t>189 domovů se zvláštním režimem – 9 727 </a:t>
            </a:r>
            <a:r>
              <a:rPr lang="cs-CZ" altLang="en-US" sz="2400" dirty="0" smtClean="0"/>
              <a:t>lidí</a:t>
            </a:r>
            <a:endParaRPr lang="cs-CZ" altLang="en-US" sz="27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altLang="en-US" sz="2700" dirty="0">
                <a:solidFill>
                  <a:srgbClr val="FF0000"/>
                </a:solidFill>
              </a:rPr>
              <a:t>Minimálně 2,9% populace 65+ žije v registrovaných institucích pro seniory sociálního </a:t>
            </a:r>
            <a:r>
              <a:rPr lang="cs-CZ" altLang="en-US" sz="2700" dirty="0" smtClean="0">
                <a:solidFill>
                  <a:srgbClr val="FF0000"/>
                </a:solidFill>
              </a:rPr>
              <a:t>typu</a:t>
            </a:r>
            <a:endParaRPr lang="cs-CZ" altLang="en-US" sz="2200" dirty="0"/>
          </a:p>
          <a:p>
            <a:pPr marL="0" indent="0">
              <a:buNone/>
            </a:pPr>
            <a:r>
              <a:rPr lang="cs-CZ" altLang="en-US" sz="2400" dirty="0"/>
              <a:t>K tomu přičtěme: další pobytová zařízení (soukromá, DPS…)</a:t>
            </a:r>
          </a:p>
          <a:p>
            <a:pPr marL="0" indent="0">
              <a:buNone/>
            </a:pPr>
            <a:r>
              <a:rPr lang="cs-CZ" altLang="en-US" sz="2400" dirty="0"/>
              <a:t>A zdravotnická: 72 LDN (7 172 lůžek) + </a:t>
            </a:r>
            <a:r>
              <a:rPr lang="cs-CZ" altLang="en-US" sz="2400" dirty="0" err="1"/>
              <a:t>gerontopsychiatrie</a:t>
            </a:r>
            <a:r>
              <a:rPr lang="cs-CZ" altLang="en-US" sz="2400" dirty="0"/>
              <a:t>, následná péče, ošetřovatelská lůžka….</a:t>
            </a:r>
          </a:p>
          <a:p>
            <a:pPr marL="0" indent="0">
              <a:buNone/>
            </a:pPr>
            <a:endParaRPr lang="cs-CZ" altLang="en-US" sz="27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altLang="en-US" sz="2700" dirty="0">
                <a:solidFill>
                  <a:srgbClr val="FF0000"/>
                </a:solidFill>
              </a:rPr>
              <a:t>Další instituce nepotřebujeme </a:t>
            </a:r>
            <a:r>
              <a:rPr lang="cs-CZ" altLang="en-US" sz="2700" dirty="0" smtClean="0">
                <a:solidFill>
                  <a:srgbClr val="FF0000"/>
                </a:solidFill>
              </a:rPr>
              <a:t>!!!</a:t>
            </a:r>
            <a:endParaRPr lang="cs-CZ" altLang="en-US" sz="2700" dirty="0"/>
          </a:p>
          <a:p>
            <a:pPr marL="0" indent="0">
              <a:buNone/>
            </a:pPr>
            <a:r>
              <a:rPr lang="cs-CZ" altLang="en-US" sz="2700" dirty="0">
                <a:solidFill>
                  <a:srgbClr val="FF0000"/>
                </a:solidFill>
              </a:rPr>
              <a:t>ALE: nemáme dostatek terénních služeb</a:t>
            </a:r>
          </a:p>
          <a:p>
            <a:pPr>
              <a:lnSpc>
                <a:spcPct val="90000"/>
              </a:lnSpc>
            </a:pPr>
            <a:r>
              <a:rPr lang="cs-CZ" altLang="en-US" sz="2100" dirty="0"/>
              <a:t>Pečovatelská služba 113 490 tis osob (všech)</a:t>
            </a:r>
          </a:p>
          <a:p>
            <a:pPr>
              <a:lnSpc>
                <a:spcPct val="90000"/>
              </a:lnSpc>
            </a:pPr>
            <a:r>
              <a:rPr lang="cs-CZ" altLang="en-US" sz="2100" dirty="0"/>
              <a:t>Domácí péče: 147 tis pacientů (všech) (7% seniorů)</a:t>
            </a:r>
          </a:p>
          <a:p>
            <a:pPr>
              <a:lnSpc>
                <a:spcPct val="90000"/>
              </a:lnSpc>
            </a:pPr>
            <a:r>
              <a:rPr lang="cs-CZ" altLang="en-US" sz="2100" dirty="0"/>
              <a:t>Stacionáře, denní centra – minimum a skomírání</a:t>
            </a:r>
          </a:p>
        </p:txBody>
      </p:sp>
    </p:spTree>
    <p:extLst>
      <p:ext uri="{BB962C8B-B14F-4D97-AF65-F5344CB8AC3E}">
        <p14:creationId xmlns:p14="http://schemas.microsoft.com/office/powerpoint/2010/main" val="69271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Bydlení pro seniory a DPS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Bydlení </a:t>
            </a:r>
            <a:r>
              <a:rPr lang="cs-CZ" dirty="0"/>
              <a:t>pro seniory a Domy s pečovatelskou službou je komerční bydlení formou nájmu, nebo koupí bytu. Obvykle v moderních komplexech, které jsou přizpůsobeny potřebám seniorů. Pečovatelská služba je poskytována buď daným zařízením, nebo externě.</a:t>
            </a:r>
          </a:p>
          <a:p>
            <a:r>
              <a:rPr lang="cs-CZ" dirty="0"/>
              <a:t>U</a:t>
            </a:r>
            <a:r>
              <a:rPr lang="cs-CZ" dirty="0" smtClean="0"/>
              <a:t>rčeny </a:t>
            </a:r>
            <a:r>
              <a:rPr lang="cs-CZ" dirty="0"/>
              <a:t>pro seniory, jejichž zdravotní stav nevyžaduje komplexní péči.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834" y="4001294"/>
            <a:ext cx="4249280" cy="26824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100" y="5927818"/>
            <a:ext cx="4871126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1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Domovy pro seniory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9976" y="1147530"/>
            <a:ext cx="11203112" cy="4351338"/>
          </a:xfrm>
        </p:spPr>
        <p:txBody>
          <a:bodyPr>
            <a:normAutofit/>
          </a:bodyPr>
          <a:lstStyle/>
          <a:p>
            <a:r>
              <a:rPr lang="cs-CZ" dirty="0" smtClean="0"/>
              <a:t>Domovy </a:t>
            </a:r>
            <a:r>
              <a:rPr lang="cs-CZ" dirty="0"/>
              <a:t>pro seniory poskytují dlouhodobé pobytové služby seniorům, jejichž situace vyžaduje pomoc jiné osoby. </a:t>
            </a:r>
            <a:endParaRPr lang="cs-CZ" dirty="0" smtClean="0"/>
          </a:p>
          <a:p>
            <a:r>
              <a:rPr lang="cs-CZ" dirty="0" smtClean="0"/>
              <a:t>Služba </a:t>
            </a:r>
            <a:r>
              <a:rPr lang="cs-CZ" dirty="0"/>
              <a:t>obsahuje pomoc při zvládání běžných úkonů péče o vlastní osobu, pomoc při osobní hygieně nebo poskytnutí podmínek pro osobní hygienu, poskytnutí celodenní stravy, poskytnutí ubytování, zprostředkování kontaktu se společenským prostředím, aktivizační činnosti a pomoc při prosazování práv a zájmů. </a:t>
            </a:r>
            <a:endParaRPr lang="cs-CZ" dirty="0" smtClean="0"/>
          </a:p>
          <a:p>
            <a:r>
              <a:rPr lang="cs-CZ" dirty="0" smtClean="0"/>
              <a:t>Služba </a:t>
            </a:r>
            <a:r>
              <a:rPr lang="cs-CZ" dirty="0"/>
              <a:t>se poskytuje za úplatu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384" y="3584766"/>
            <a:ext cx="5845996" cy="327323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777429" y="6172683"/>
            <a:ext cx="359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mtClean="0"/>
              <a:t>Domov Duha Máchova</a:t>
            </a:r>
          </a:p>
          <a:p>
            <a:r>
              <a:rPr lang="cs-CZ" smtClean="0"/>
              <a:t>Máchova 1435/19, 741 01 Nový Jičín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27344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Krátkodobé odlehčovací služby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Odlehčovací </a:t>
            </a:r>
            <a:r>
              <a:rPr lang="cs-CZ" dirty="0"/>
              <a:t>služby jsou ambulantní nebo pobytové služby poskytované osobám se zdravotním postižením a seniorům, jejichž situace vyžaduje pomoc jiné osoby, o které jinak pečuje osoba blízká v domácnosti.</a:t>
            </a:r>
          </a:p>
          <a:p>
            <a:r>
              <a:rPr lang="cs-CZ" dirty="0"/>
              <a:t>Odlehčovací služba může být poskytována v určité dny nebo hodiny v domácnostech, nebo v zařízeních s denním, týdenním, nebo dlouhodobým pobytem. </a:t>
            </a:r>
            <a:endParaRPr lang="cs-CZ" dirty="0" smtClean="0"/>
          </a:p>
          <a:p>
            <a:r>
              <a:rPr lang="cs-CZ" dirty="0"/>
              <a:t>Po ukončení poskytování služby se klient navrací do domácího prostředí. </a:t>
            </a:r>
          </a:p>
        </p:txBody>
      </p:sp>
    </p:spTree>
    <p:extLst>
      <p:ext uri="{BB962C8B-B14F-4D97-AF65-F5344CB8AC3E}">
        <p14:creationId xmlns:p14="http://schemas.microsoft.com/office/powerpoint/2010/main" val="1979136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Léčebny dlouhodobě nemocných - LDN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LDN </a:t>
            </a:r>
            <a:r>
              <a:rPr lang="cs-CZ" dirty="0"/>
              <a:t>jsou součástí zdravotnických zařízení, která poskytují lůžkovou a rehabilitační péči pro chronicky nemocné pacienty u kterých je nutný dlouhodobější pobyt a jsou špatně léčitelní.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68614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Alzheimer centra a DZR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4256" y="1013965"/>
            <a:ext cx="10819544" cy="4554627"/>
          </a:xfrm>
        </p:spPr>
        <p:txBody>
          <a:bodyPr/>
          <a:lstStyle/>
          <a:p>
            <a:r>
              <a:rPr lang="cs-CZ" dirty="0" smtClean="0"/>
              <a:t>Alzheimer </a:t>
            </a:r>
            <a:r>
              <a:rPr lang="cs-CZ" dirty="0"/>
              <a:t>centra, nebo také Domovy se zvláštním režimem, je označení pro celoroční pobytová zařízení pro lidi, kteří z důvodu svého onemocnění či postižení potřebují speciální služby přizpůsobené této nemoci či postižení (potřebují „zvláštní režim“ ). Kromě ubytování a stravy nabízí domovy obvykle také řadu denních aktivit (např. cvičení, vycházky, poslech četby…) přizpůsobených potřebám lidí se syndromem demence.  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69" y="4356243"/>
            <a:ext cx="3586700" cy="238874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228" y="4331672"/>
            <a:ext cx="3611661" cy="240536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349" y="4331672"/>
            <a:ext cx="3623593" cy="24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242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0654" y="68547"/>
            <a:ext cx="10515600" cy="1325563"/>
          </a:xfrm>
        </p:spPr>
        <p:txBody>
          <a:bodyPr/>
          <a:lstStyle/>
          <a:p>
            <a:r>
              <a:rPr lang="cs-CZ" dirty="0" smtClean="0"/>
              <a:t>Terénní služby a centra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6708" y="1219449"/>
            <a:ext cx="9559247" cy="4729287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Zdravotní péče (</a:t>
            </a:r>
            <a:r>
              <a:rPr lang="cs-CZ" b="1" dirty="0" err="1" smtClean="0"/>
              <a:t>home</a:t>
            </a:r>
            <a:r>
              <a:rPr lang="cs-CZ" b="1" dirty="0" smtClean="0"/>
              <a:t> care) </a:t>
            </a:r>
            <a:r>
              <a:rPr lang="cs-CZ" dirty="0" smtClean="0"/>
              <a:t>- </a:t>
            </a:r>
            <a:r>
              <a:rPr lang="cs-CZ" dirty="0"/>
              <a:t>j</a:t>
            </a:r>
            <a:r>
              <a:rPr lang="cs-CZ" dirty="0" smtClean="0"/>
              <a:t>sou </a:t>
            </a:r>
            <a:r>
              <a:rPr lang="cs-CZ" dirty="0"/>
              <a:t>poskytovány seniorům v jejich vlastním prostředí na základě doporučení registrujícího praktického lékaře, nebo ošetřujícího lékaře </a:t>
            </a:r>
            <a:endParaRPr lang="cs-CZ" dirty="0" smtClean="0"/>
          </a:p>
          <a:p>
            <a:r>
              <a:rPr lang="cs-CZ" b="1" dirty="0"/>
              <a:t>Denní centra </a:t>
            </a:r>
            <a:r>
              <a:rPr lang="cs-CZ" dirty="0"/>
              <a:t>poskytují ambulantní služby ve specializovaném zařízení s cílem posílit samostatnost a soběstačnost seniorů v nepříznivé sociální situaci, která může vést k sociálnímu vyloučení</a:t>
            </a:r>
            <a:r>
              <a:rPr lang="cs-CZ" dirty="0" smtClean="0"/>
              <a:t>.</a:t>
            </a:r>
          </a:p>
          <a:p>
            <a:r>
              <a:rPr lang="cs-CZ" b="1" dirty="0"/>
              <a:t>Stacionáře</a:t>
            </a:r>
            <a:r>
              <a:rPr lang="cs-CZ" dirty="0"/>
              <a:t> poskytují ambulantní služby seniorům a osobám se zdravotním postižením, jejichž situace vyžaduje pravidelnou pomoc jiné osoby</a:t>
            </a:r>
            <a:r>
              <a:rPr lang="cs-CZ" dirty="0" smtClean="0"/>
              <a:t>.</a:t>
            </a:r>
          </a:p>
          <a:p>
            <a:r>
              <a:rPr lang="cs-CZ" b="1" dirty="0"/>
              <a:t>Pečovatelská </a:t>
            </a:r>
            <a:r>
              <a:rPr lang="cs-CZ" b="1" dirty="0" smtClean="0"/>
              <a:t>služba</a:t>
            </a:r>
            <a:r>
              <a:rPr lang="cs-CZ" dirty="0" smtClean="0"/>
              <a:t> - služba </a:t>
            </a:r>
            <a:r>
              <a:rPr lang="cs-CZ" dirty="0"/>
              <a:t>je poskytována seniorům,  </a:t>
            </a:r>
            <a:r>
              <a:rPr lang="cs-CZ" dirty="0" smtClean="0"/>
              <a:t>                              kteří </a:t>
            </a:r>
            <a:r>
              <a:rPr lang="cs-CZ" dirty="0"/>
              <a:t>mají sníženou soběstačnost z důvodu věku </a:t>
            </a:r>
            <a:r>
              <a:rPr lang="cs-CZ" dirty="0" smtClean="0"/>
              <a:t>                                                       a </a:t>
            </a:r>
            <a:r>
              <a:rPr lang="cs-CZ" dirty="0"/>
              <a:t>nejsou již schopni vlastními silami zvládat péči o sebe a domácnost.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55" y="1394110"/>
            <a:ext cx="2316180" cy="189926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2515" y="4253501"/>
            <a:ext cx="2986159" cy="247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876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Rezidence a 55+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4362" y="1147530"/>
            <a:ext cx="10515600" cy="4351338"/>
          </a:xfrm>
        </p:spPr>
        <p:txBody>
          <a:bodyPr/>
          <a:lstStyle/>
          <a:p>
            <a:r>
              <a:rPr lang="cs-CZ" dirty="0" smtClean="0"/>
              <a:t>Seniorské </a:t>
            </a:r>
            <a:r>
              <a:rPr lang="cs-CZ" dirty="0"/>
              <a:t>rezidence jsou soukromá zařízení, která slouží pro dlouhodobý pobyt klientů realizovaný formou pronájmu bytu, koupí bytu do vlastnictví, nebo chráněného bydlení s možností využívání širokého spektra služeb dle individuálních potřeb a požadavků</a:t>
            </a:r>
            <a:r>
              <a:rPr lang="cs-CZ" dirty="0" smtClean="0"/>
              <a:t>.</a:t>
            </a:r>
            <a:r>
              <a:rPr lang="cs-CZ" dirty="0"/>
              <a:t> </a:t>
            </a:r>
            <a:r>
              <a:rPr lang="cs-CZ" dirty="0" smtClean="0"/>
              <a:t>Rezidence </a:t>
            </a:r>
            <a:r>
              <a:rPr lang="cs-CZ" dirty="0"/>
              <a:t>jsou určeny pro ty, kteří chtějí žít samostatný, aktivní život i v pokročilejším věku. 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759" y="3174867"/>
            <a:ext cx="7810500" cy="35433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97952" y="6071836"/>
            <a:ext cx="4089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/>
              <a:t>Formóza - vesnička pro seniory</a:t>
            </a:r>
          </a:p>
          <a:p>
            <a:r>
              <a:rPr lang="cs-CZ"/>
              <a:t>Brod nad Dyjí 220, 691 81 Brod nad Dyjí</a:t>
            </a:r>
          </a:p>
        </p:txBody>
      </p:sp>
    </p:spTree>
    <p:extLst>
      <p:ext uri="{BB962C8B-B14F-4D97-AF65-F5344CB8AC3E}">
        <p14:creationId xmlns:p14="http://schemas.microsoft.com/office/powerpoint/2010/main" val="268266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https://www.youtube.com/watch?v=G3Bk9QqH4bk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4555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1" t="6349" r="12396" b="8202"/>
          <a:stretch>
            <a:fillRect/>
          </a:stretch>
        </p:blipFill>
        <p:spPr bwMode="auto">
          <a:xfrm>
            <a:off x="69011" y="0"/>
            <a:ext cx="11662914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096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7098" y="149466"/>
            <a:ext cx="10515600" cy="48026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Naděje </a:t>
            </a:r>
            <a:r>
              <a:rPr lang="cs-CZ" dirty="0"/>
              <a:t>dožití ve </a:t>
            </a:r>
            <a:r>
              <a:rPr lang="cs-CZ" dirty="0" smtClean="0"/>
              <a:t>zdraví 2016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6279" y="780066"/>
            <a:ext cx="6124754" cy="594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74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Definování stáří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smtClean="0"/>
              <a:t>Kalendářní stáří</a:t>
            </a:r>
          </a:p>
          <a:p>
            <a:pPr lvl="0"/>
            <a:r>
              <a:rPr lang="cs-CZ" b="1" dirty="0" smtClean="0"/>
              <a:t>65 </a:t>
            </a:r>
            <a:r>
              <a:rPr lang="cs-CZ" b="1" dirty="0"/>
              <a:t>– 74 let: mladí senioři </a:t>
            </a:r>
            <a:r>
              <a:rPr lang="cs-CZ" dirty="0"/>
              <a:t>– problematika penzionování, volného času, aktivit, seberealizace</a:t>
            </a:r>
          </a:p>
          <a:p>
            <a:pPr lvl="0"/>
            <a:r>
              <a:rPr lang="cs-CZ" b="1" dirty="0"/>
              <a:t>75 – 84 let: staří senioři</a:t>
            </a:r>
            <a:r>
              <a:rPr lang="cs-CZ" dirty="0"/>
              <a:t> – problematika adaptace, tolerance zátěže, specifického stonání, osamělosti</a:t>
            </a:r>
          </a:p>
          <a:p>
            <a:pPr lvl="0"/>
            <a:r>
              <a:rPr lang="cs-CZ" b="1" dirty="0"/>
              <a:t>85 let a více: velmi staří senioři</a:t>
            </a:r>
            <a:r>
              <a:rPr lang="cs-CZ" dirty="0"/>
              <a:t> – problematika soběstačnosti a zabezpečenosti.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6113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Definování stáří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Biologický věk </a:t>
            </a:r>
            <a:r>
              <a:rPr lang="cs-CZ" dirty="0"/>
              <a:t>poukazuje na objektivní stav fyzického vývoje či degenerace. Obecně je tento pojem užíván poměrně volně k vyjádření celkového stavu lidského organismu. </a:t>
            </a:r>
            <a:endParaRPr lang="cs-CZ" dirty="0" smtClean="0"/>
          </a:p>
          <a:p>
            <a:r>
              <a:rPr lang="cs-CZ" b="1" dirty="0"/>
              <a:t>Sociální stáří </a:t>
            </a:r>
            <a:r>
              <a:rPr lang="cs-CZ" dirty="0"/>
              <a:t>je období vymezené kombinací několika sociálních změn či splněním určitého kritéria – nejčastěji penzionování, resp. dosažení věku, v němž vzniká nárok na odchod do starobního důchodu. </a:t>
            </a:r>
          </a:p>
        </p:txBody>
      </p:sp>
    </p:spTree>
    <p:extLst>
      <p:ext uri="{BB962C8B-B14F-4D97-AF65-F5344CB8AC3E}">
        <p14:creationId xmlns:p14="http://schemas.microsoft.com/office/powerpoint/2010/main" val="362910039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2140</Words>
  <Application>Microsoft Office PowerPoint</Application>
  <PresentationFormat>Širokoúhlá obrazovka</PresentationFormat>
  <Paragraphs>333</Paragraphs>
  <Slides>59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6" baseType="lpstr">
      <vt:lpstr>Arial</vt:lpstr>
      <vt:lpstr>Calibri</vt:lpstr>
      <vt:lpstr>Calibri Light</vt:lpstr>
      <vt:lpstr>Times New Roman</vt:lpstr>
      <vt:lpstr>Wingdings</vt:lpstr>
      <vt:lpstr>Wingdings 2</vt:lpstr>
      <vt:lpstr>Motiv Office</vt:lpstr>
      <vt:lpstr>Komunitní péče o seniory</vt:lpstr>
      <vt:lpstr>Stereotypizace stáří (mýty o stáří)</vt:lpstr>
      <vt:lpstr>„Etnocentrický“ pohled na stáří a starší lidi</vt:lpstr>
      <vt:lpstr>Prezentace aplikace PowerPoint</vt:lpstr>
      <vt:lpstr>Prezentace aplikace PowerPoint</vt:lpstr>
      <vt:lpstr>Prezentace aplikace PowerPoint</vt:lpstr>
      <vt:lpstr>Naděje dožití ve zdraví 2016</vt:lpstr>
      <vt:lpstr>Definování stáří</vt:lpstr>
      <vt:lpstr>Definování stáří</vt:lpstr>
      <vt:lpstr>Celkový postup stárnutí (Kubešová 2006)</vt:lpstr>
      <vt:lpstr>Projevy stárnutí </vt:lpstr>
      <vt:lpstr>Projevy stárnutí</vt:lpstr>
      <vt:lpstr>Stárnutí jednotlivých systémů </vt:lpstr>
      <vt:lpstr>Sociální změny </vt:lpstr>
      <vt:lpstr>Soužití různých generací</vt:lpstr>
      <vt:lpstr>Předpoklady pro dobrou péči o seniora v rodině </vt:lpstr>
      <vt:lpstr>Prezentace aplikace PowerPoint</vt:lpstr>
      <vt:lpstr>Prezentace aplikace PowerPoint</vt:lpstr>
      <vt:lpstr>Prezentace aplikace PowerPoint</vt:lpstr>
      <vt:lpstr>Prezentace aplikace PowerPoint</vt:lpstr>
      <vt:lpstr>Co potřebujeme?</vt:lpstr>
      <vt:lpstr>Prevence</vt:lpstr>
      <vt:lpstr>Péče o zdraví  a primární prevence (nejen) ve vyšším věku</vt:lpstr>
      <vt:lpstr>PREVENCE SE VYPLATÍ</vt:lpstr>
      <vt:lpstr>PREVENCE SE VYPLATÍ</vt:lpstr>
      <vt:lpstr>Důvody nízké proočkovanosti u dospělých osob (a tedy seniorů)</vt:lpstr>
      <vt:lpstr>Active Ageing: Policy Framework (WHO 2002)</vt:lpstr>
      <vt:lpstr>Prezentace aplikace PowerPoint</vt:lpstr>
      <vt:lpstr>Prezentace aplikace PowerPoint</vt:lpstr>
      <vt:lpstr>Prezentace aplikace PowerPoint</vt:lpstr>
      <vt:lpstr>3 téma : Hlavní faktory, které určují, zda jedinec prožije pozitivní a kvalitní průběh života. </vt:lpstr>
      <vt:lpstr>4 téma: sedm hlavních problematik pojících se ke stárnoucí </vt:lpstr>
      <vt:lpstr>5 téma: podněty pro klíčové politické návrhy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Významné chronické onemocnění ve stáří  </vt:lpstr>
      <vt:lpstr>Neurodegenerativní onemocnění</vt:lpstr>
      <vt:lpstr>Demence</vt:lpstr>
      <vt:lpstr>Práva pacientů trpících Alzheimerovou chorobou nebo jinými formami demence </vt:lpstr>
      <vt:lpstr>Péče o seniory </vt:lpstr>
      <vt:lpstr>Aktivní (enabling model) </vt:lpstr>
      <vt:lpstr>Diskriminační, pasivní (disabling) model </vt:lpstr>
      <vt:lpstr>Důvody diskriminace „neakutní“ péče</vt:lpstr>
      <vt:lpstr>Zařízení dlouhodobé péče</vt:lpstr>
      <vt:lpstr>Bydlení pro seniory a DPS </vt:lpstr>
      <vt:lpstr>Domovy pro seniory </vt:lpstr>
      <vt:lpstr>Krátkodobé odlehčovací služby </vt:lpstr>
      <vt:lpstr>Léčebny dlouhodobě nemocných - LDN </vt:lpstr>
      <vt:lpstr>Alzheimer centra a DZR </vt:lpstr>
      <vt:lpstr>Terénní služby a centra </vt:lpstr>
      <vt:lpstr>Rezidence a 55+ 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Jiřina Večeřová</dc:creator>
  <cp:lastModifiedBy>Jiřina Večeřová</cp:lastModifiedBy>
  <cp:revision>30</cp:revision>
  <dcterms:created xsi:type="dcterms:W3CDTF">2019-03-06T07:50:39Z</dcterms:created>
  <dcterms:modified xsi:type="dcterms:W3CDTF">2019-03-06T16:13:25Z</dcterms:modified>
</cp:coreProperties>
</file>