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  <p:sldMasterId id="2147483720" r:id="rId7"/>
    <p:sldMasterId id="2147483732" r:id="rId8"/>
    <p:sldMasterId id="2147483708" r:id="rId9"/>
    <p:sldMasterId id="2147483696" r:id="rId10"/>
    <p:sldMasterId id="2147483660" r:id="rId11"/>
  </p:sldMasterIdLst>
  <p:notesMasterIdLst>
    <p:notesMasterId r:id="rId45"/>
  </p:notesMasterIdLst>
  <p:handoutMasterIdLst>
    <p:handoutMasterId r:id="rId46"/>
  </p:handoutMasterIdLst>
  <p:sldIdLst>
    <p:sldId id="351" r:id="rId12"/>
    <p:sldId id="344" r:id="rId13"/>
    <p:sldId id="349" r:id="rId14"/>
    <p:sldId id="346" r:id="rId15"/>
    <p:sldId id="347" r:id="rId16"/>
    <p:sldId id="348" r:id="rId17"/>
    <p:sldId id="383" r:id="rId18"/>
    <p:sldId id="352" r:id="rId19"/>
    <p:sldId id="256" r:id="rId20"/>
    <p:sldId id="354" r:id="rId21"/>
    <p:sldId id="288" r:id="rId22"/>
    <p:sldId id="290" r:id="rId23"/>
    <p:sldId id="293" r:id="rId24"/>
    <p:sldId id="355" r:id="rId25"/>
    <p:sldId id="356" r:id="rId26"/>
    <p:sldId id="292" r:id="rId27"/>
    <p:sldId id="357" r:id="rId28"/>
    <p:sldId id="275" r:id="rId29"/>
    <p:sldId id="257" r:id="rId30"/>
    <p:sldId id="276" r:id="rId31"/>
    <p:sldId id="334" r:id="rId32"/>
    <p:sldId id="341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73" r:id="rId44"/>
  </p:sldIdLst>
  <p:sldSz cx="12192000" cy="6858000"/>
  <p:notesSz cx="6669088" cy="9926638"/>
  <p:custDataLst>
    <p:tags r:id="rId4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9A2"/>
    <a:srgbClr val="FF9900"/>
    <a:srgbClr val="E04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6395" autoAdjust="0"/>
  </p:normalViewPr>
  <p:slideViewPr>
    <p:cSldViewPr>
      <p:cViewPr varScale="1">
        <p:scale>
          <a:sx n="103" d="100"/>
          <a:sy n="103" d="100"/>
        </p:scale>
        <p:origin x="15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37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CFAE-1A44-4E6E-B452-E62ADDC7B754}" type="doc">
      <dgm:prSet loTypeId="urn:microsoft.com/office/officeart/2005/8/layout/vList4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25DF8F89-755B-4D5C-9ECD-C702F41B0850}">
      <dgm:prSet phldrT="[Text]" custT="1"/>
      <dgm:spPr/>
      <dgm:t>
        <a:bodyPr/>
        <a:lstStyle/>
        <a:p>
          <a:r>
            <a:rPr lang="cs-CZ" sz="2400" dirty="0"/>
            <a:t>Zdraví jako komodita</a:t>
          </a:r>
        </a:p>
      </dgm:t>
    </dgm:pt>
    <dgm:pt modelId="{99C15F8B-38E6-49B6-96AF-1161D35D9F91}" type="parTrans" cxnId="{4B8932EA-C667-4BF4-8CA2-448035CF50AD}">
      <dgm:prSet/>
      <dgm:spPr/>
      <dgm:t>
        <a:bodyPr/>
        <a:lstStyle/>
        <a:p>
          <a:endParaRPr lang="cs-CZ" sz="2000"/>
        </a:p>
      </dgm:t>
    </dgm:pt>
    <dgm:pt modelId="{BAB839B4-488F-477D-BE19-D7A8F7E9C8C8}" type="sibTrans" cxnId="{4B8932EA-C667-4BF4-8CA2-448035CF50AD}">
      <dgm:prSet/>
      <dgm:spPr/>
      <dgm:t>
        <a:bodyPr/>
        <a:lstStyle/>
        <a:p>
          <a:endParaRPr lang="cs-CZ" sz="2000"/>
        </a:p>
      </dgm:t>
    </dgm:pt>
    <dgm:pt modelId="{63277D95-CC61-468C-8122-FE8350FD04E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dirty="0"/>
            <a:t>Zdraví jako dobré fungování (fitness). </a:t>
          </a:r>
        </a:p>
      </dgm:t>
    </dgm:pt>
    <dgm:pt modelId="{34856DB7-BEEE-47C3-814F-62DCA3A7689F}" type="parTrans" cxnId="{4ED419E2-2631-48B1-8AA3-90BE6E3697A1}">
      <dgm:prSet/>
      <dgm:spPr/>
      <dgm:t>
        <a:bodyPr/>
        <a:lstStyle/>
        <a:p>
          <a:endParaRPr lang="cs-CZ" sz="2000"/>
        </a:p>
      </dgm:t>
    </dgm:pt>
    <dgm:pt modelId="{D16EFFE5-0415-4374-98A0-EBA24953AACA}" type="sibTrans" cxnId="{4ED419E2-2631-48B1-8AA3-90BE6E3697A1}">
      <dgm:prSet/>
      <dgm:spPr/>
      <dgm:t>
        <a:bodyPr/>
        <a:lstStyle/>
        <a:p>
          <a:endParaRPr lang="cs-CZ" sz="2000"/>
        </a:p>
      </dgm:t>
    </dgm:pt>
    <dgm:pt modelId="{97A873D3-DED6-419A-8D0F-433C80461E53}">
      <dgm:prSet phldrT="[Text]" custT="1"/>
      <dgm:spPr/>
      <dgm:t>
        <a:bodyPr/>
        <a:lstStyle/>
        <a:p>
          <a:pPr marL="0" marR="0" lvl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cs-CZ" sz="2400" dirty="0"/>
            <a:t>Zdraví jako druh fyzické a psychické síly</a:t>
          </a:r>
          <a:r>
            <a:rPr lang="cs-CZ" sz="1600" dirty="0"/>
            <a:t>. </a:t>
          </a:r>
        </a:p>
      </dgm:t>
    </dgm:pt>
    <dgm:pt modelId="{50A9AEE2-099A-40E7-A544-185CBB2E3E41}" type="parTrans" cxnId="{9ECF8DD2-3618-4E5B-A85A-CAE0555DEDB4}">
      <dgm:prSet/>
      <dgm:spPr/>
      <dgm:t>
        <a:bodyPr/>
        <a:lstStyle/>
        <a:p>
          <a:endParaRPr lang="cs-CZ" sz="2000"/>
        </a:p>
      </dgm:t>
    </dgm:pt>
    <dgm:pt modelId="{8C8B814D-4F98-435A-AAC2-CE532A3807EF}" type="sibTrans" cxnId="{9ECF8DD2-3618-4E5B-A85A-CAE0555DEDB4}">
      <dgm:prSet/>
      <dgm:spPr/>
      <dgm:t>
        <a:bodyPr/>
        <a:lstStyle/>
        <a:p>
          <a:endParaRPr lang="cs-CZ" sz="2000"/>
        </a:p>
      </dgm:t>
    </dgm:pt>
    <dgm:pt modelId="{102FD8D0-04CE-4F58-8BF0-D75B4CA3C963}">
      <dgm:prSet phldrT="[Text]" custT="1"/>
      <dgm:spPr/>
      <dgm:t>
        <a:bodyPr/>
        <a:lstStyle/>
        <a:p>
          <a:pPr marL="57150" lvl="1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cs-CZ" sz="1400" dirty="0"/>
        </a:p>
      </dgm:t>
    </dgm:pt>
    <dgm:pt modelId="{307635CD-6CFD-44A6-8F42-D124886F87B5}" type="parTrans" cxnId="{FACF15CE-D85E-4BF1-BE22-2AAFA983A6B5}">
      <dgm:prSet/>
      <dgm:spPr/>
      <dgm:t>
        <a:bodyPr/>
        <a:lstStyle/>
        <a:p>
          <a:endParaRPr lang="cs-CZ" sz="2000"/>
        </a:p>
      </dgm:t>
    </dgm:pt>
    <dgm:pt modelId="{8AB1D940-D0F2-497D-85EF-D278565E7B99}" type="sibTrans" cxnId="{FACF15CE-D85E-4BF1-BE22-2AAFA983A6B5}">
      <dgm:prSet/>
      <dgm:spPr/>
      <dgm:t>
        <a:bodyPr/>
        <a:lstStyle/>
        <a:p>
          <a:endParaRPr lang="cs-CZ" sz="2000"/>
        </a:p>
      </dgm:t>
    </dgm:pt>
    <dgm:pt modelId="{8BF22719-3A54-492B-8140-2795CEDC2847}">
      <dgm:prSet custT="1"/>
      <dgm:spPr/>
      <dgm:t>
        <a:bodyPr/>
        <a:lstStyle/>
        <a:p>
          <a:r>
            <a:rPr lang="cs-CZ" sz="2400" dirty="0"/>
            <a:t>Zdraví jako ideální stav člověka, který se cítí dobře (wellness)</a:t>
          </a:r>
        </a:p>
      </dgm:t>
    </dgm:pt>
    <dgm:pt modelId="{4D0B6502-F5B3-4C25-81BB-3A85DC22D5D0}" type="parTrans" cxnId="{F465B456-D5C0-414C-924E-6051B0769D5E}">
      <dgm:prSet/>
      <dgm:spPr/>
      <dgm:t>
        <a:bodyPr/>
        <a:lstStyle/>
        <a:p>
          <a:endParaRPr lang="cs-CZ" sz="2000"/>
        </a:p>
      </dgm:t>
    </dgm:pt>
    <dgm:pt modelId="{AB99D5BA-1F3D-4648-B392-B9E2295F0E36}" type="sibTrans" cxnId="{F465B456-D5C0-414C-924E-6051B0769D5E}">
      <dgm:prSet/>
      <dgm:spPr/>
      <dgm:t>
        <a:bodyPr/>
        <a:lstStyle/>
        <a:p>
          <a:endParaRPr lang="cs-CZ" sz="2000"/>
        </a:p>
      </dgm:t>
    </dgm:pt>
    <dgm:pt modelId="{EA182953-0247-46B1-A60B-C6695F0B6064}" type="pres">
      <dgm:prSet presAssocID="{037FCFAE-1A44-4E6E-B452-E62ADDC7B754}" presName="linear" presStyleCnt="0">
        <dgm:presLayoutVars>
          <dgm:dir/>
          <dgm:resizeHandles val="exact"/>
        </dgm:presLayoutVars>
      </dgm:prSet>
      <dgm:spPr/>
    </dgm:pt>
    <dgm:pt modelId="{29583FBC-37A9-47B5-83C7-08F3D08FB02C}" type="pres">
      <dgm:prSet presAssocID="{25DF8F89-755B-4D5C-9ECD-C702F41B0850}" presName="comp" presStyleCnt="0"/>
      <dgm:spPr/>
    </dgm:pt>
    <dgm:pt modelId="{83273D8E-A97C-4C1A-9BE1-02E5680BA823}" type="pres">
      <dgm:prSet presAssocID="{25DF8F89-755B-4D5C-9ECD-C702F41B0850}" presName="box" presStyleLbl="node1" presStyleIdx="0" presStyleCnt="4" custScaleY="110351" custLinFactNeighborX="-125" custLinFactNeighborY="9678"/>
      <dgm:spPr/>
    </dgm:pt>
    <dgm:pt modelId="{178A6C58-DF8E-4D25-B29D-68A55284A402}" type="pres">
      <dgm:prSet presAssocID="{25DF8F89-755B-4D5C-9ECD-C702F41B0850}" presName="img" presStyleLbl="fgImgPlace1" presStyleIdx="0" presStyleCnt="4" custFlipHor="1" custScaleX="2369" custScaleY="13850"/>
      <dgm:spPr/>
    </dgm:pt>
    <dgm:pt modelId="{746B101C-0F44-428D-AFD3-C7CAD0CBD97A}" type="pres">
      <dgm:prSet presAssocID="{25DF8F89-755B-4D5C-9ECD-C702F41B0850}" presName="text" presStyleLbl="node1" presStyleIdx="0" presStyleCnt="4">
        <dgm:presLayoutVars>
          <dgm:bulletEnabled val="1"/>
        </dgm:presLayoutVars>
      </dgm:prSet>
      <dgm:spPr/>
    </dgm:pt>
    <dgm:pt modelId="{9BCB0DB7-25CB-41DE-8979-B5697381F51B}" type="pres">
      <dgm:prSet presAssocID="{BAB839B4-488F-477D-BE19-D7A8F7E9C8C8}" presName="spacer" presStyleCnt="0"/>
      <dgm:spPr/>
    </dgm:pt>
    <dgm:pt modelId="{E9F59924-3F92-4F6B-A3B8-5EB3F698A836}" type="pres">
      <dgm:prSet presAssocID="{8BF22719-3A54-492B-8140-2795CEDC2847}" presName="comp" presStyleCnt="0"/>
      <dgm:spPr/>
    </dgm:pt>
    <dgm:pt modelId="{9C970AE8-DF3B-41B1-9BC1-E87B2C5BC900}" type="pres">
      <dgm:prSet presAssocID="{8BF22719-3A54-492B-8140-2795CEDC2847}" presName="box" presStyleLbl="node1" presStyleIdx="1" presStyleCnt="4" custScaleY="99480" custLinFactNeighborY="4514"/>
      <dgm:spPr/>
    </dgm:pt>
    <dgm:pt modelId="{8BFD4C19-90AF-42A0-8AA4-9A2B176EF883}" type="pres">
      <dgm:prSet presAssocID="{8BF22719-3A54-492B-8140-2795CEDC2847}" presName="img" presStyleLbl="fgImgPlace1" presStyleIdx="1" presStyleCnt="4" custScaleX="8860" custScaleY="48189" custLinFactNeighborX="-5472" custLinFactNeighborY="-3681"/>
      <dgm:spPr/>
    </dgm:pt>
    <dgm:pt modelId="{DB971AB7-1025-40FE-9FD7-63C145C53731}" type="pres">
      <dgm:prSet presAssocID="{8BF22719-3A54-492B-8140-2795CEDC2847}" presName="text" presStyleLbl="node1" presStyleIdx="1" presStyleCnt="4">
        <dgm:presLayoutVars>
          <dgm:bulletEnabled val="1"/>
        </dgm:presLayoutVars>
      </dgm:prSet>
      <dgm:spPr/>
    </dgm:pt>
    <dgm:pt modelId="{AABAFB02-76EC-410F-B997-AF03291230F2}" type="pres">
      <dgm:prSet presAssocID="{AB99D5BA-1F3D-4648-B392-B9E2295F0E36}" presName="spacer" presStyleCnt="0"/>
      <dgm:spPr/>
    </dgm:pt>
    <dgm:pt modelId="{650CA396-35B1-4710-8493-EADF61DC9AC4}" type="pres">
      <dgm:prSet presAssocID="{63277D95-CC61-468C-8122-FE8350FD04E1}" presName="comp" presStyleCnt="0"/>
      <dgm:spPr/>
    </dgm:pt>
    <dgm:pt modelId="{88130B56-3F12-4E51-8840-6BC1AFD6AF21}" type="pres">
      <dgm:prSet presAssocID="{63277D95-CC61-468C-8122-FE8350FD04E1}" presName="box" presStyleLbl="node1" presStyleIdx="2" presStyleCnt="4" custScaleY="105129"/>
      <dgm:spPr/>
    </dgm:pt>
    <dgm:pt modelId="{C850CD77-A0B5-4905-9C8E-2AC6AA3537CB}" type="pres">
      <dgm:prSet presAssocID="{63277D95-CC61-468C-8122-FE8350FD04E1}" presName="img" presStyleLbl="fgImgPlace1" presStyleIdx="2" presStyleCnt="4" custFlipVert="1" custScaleX="13704" custScaleY="10445"/>
      <dgm:spPr/>
    </dgm:pt>
    <dgm:pt modelId="{0158A696-E670-413D-8ECA-F6A09960F07C}" type="pres">
      <dgm:prSet presAssocID="{63277D95-CC61-468C-8122-FE8350FD04E1}" presName="text" presStyleLbl="node1" presStyleIdx="2" presStyleCnt="4">
        <dgm:presLayoutVars>
          <dgm:bulletEnabled val="1"/>
        </dgm:presLayoutVars>
      </dgm:prSet>
      <dgm:spPr/>
    </dgm:pt>
    <dgm:pt modelId="{E1C11F3C-944A-416E-B930-F0CDC774917E}" type="pres">
      <dgm:prSet presAssocID="{D16EFFE5-0415-4374-98A0-EBA24953AACA}" presName="spacer" presStyleCnt="0"/>
      <dgm:spPr/>
    </dgm:pt>
    <dgm:pt modelId="{A98B1A64-2F92-41C8-9755-78C612E64132}" type="pres">
      <dgm:prSet presAssocID="{97A873D3-DED6-419A-8D0F-433C80461E53}" presName="comp" presStyleCnt="0"/>
      <dgm:spPr/>
    </dgm:pt>
    <dgm:pt modelId="{59D15797-1E25-4F87-BA2E-897DB1029414}" type="pres">
      <dgm:prSet presAssocID="{97A873D3-DED6-419A-8D0F-433C80461E53}" presName="box" presStyleLbl="node1" presStyleIdx="3" presStyleCnt="4" custScaleY="106814" custLinFactNeighborY="-1778"/>
      <dgm:spPr/>
    </dgm:pt>
    <dgm:pt modelId="{BC479068-1414-4C49-8BCF-63160F94FCB7}" type="pres">
      <dgm:prSet presAssocID="{97A873D3-DED6-419A-8D0F-433C80461E53}" presName="img" presStyleLbl="fgImgPlace1" presStyleIdx="3" presStyleCnt="4" custFlipHor="1" custScaleX="2369" custScaleY="16432"/>
      <dgm:spPr/>
    </dgm:pt>
    <dgm:pt modelId="{5D933D57-9031-4F44-8B54-381406BC414C}" type="pres">
      <dgm:prSet presAssocID="{97A873D3-DED6-419A-8D0F-433C80461E53}" presName="text" presStyleLbl="node1" presStyleIdx="3" presStyleCnt="4">
        <dgm:presLayoutVars>
          <dgm:bulletEnabled val="1"/>
        </dgm:presLayoutVars>
      </dgm:prSet>
      <dgm:spPr/>
    </dgm:pt>
  </dgm:ptLst>
  <dgm:cxnLst>
    <dgm:cxn modelId="{36CA7B0D-2CA3-460E-A008-1B7E8E2A2CAB}" type="presOf" srcId="{25DF8F89-755B-4D5C-9ECD-C702F41B0850}" destId="{746B101C-0F44-428D-AFD3-C7CAD0CBD97A}" srcOrd="1" destOrd="0" presId="urn:microsoft.com/office/officeart/2005/8/layout/vList4"/>
    <dgm:cxn modelId="{ACA27F49-F844-41CC-8B9C-BC157294E8DF}" type="presOf" srcId="{97A873D3-DED6-419A-8D0F-433C80461E53}" destId="{59D15797-1E25-4F87-BA2E-897DB1029414}" srcOrd="0" destOrd="0" presId="urn:microsoft.com/office/officeart/2005/8/layout/vList4"/>
    <dgm:cxn modelId="{F9BAEF53-2876-4CEB-B5CD-6ABDA0CAC7CC}" type="presOf" srcId="{63277D95-CC61-468C-8122-FE8350FD04E1}" destId="{0158A696-E670-413D-8ECA-F6A09960F07C}" srcOrd="1" destOrd="0" presId="urn:microsoft.com/office/officeart/2005/8/layout/vList4"/>
    <dgm:cxn modelId="{F465B456-D5C0-414C-924E-6051B0769D5E}" srcId="{037FCFAE-1A44-4E6E-B452-E62ADDC7B754}" destId="{8BF22719-3A54-492B-8140-2795CEDC2847}" srcOrd="1" destOrd="0" parTransId="{4D0B6502-F5B3-4C25-81BB-3A85DC22D5D0}" sibTransId="{AB99D5BA-1F3D-4648-B392-B9E2295F0E36}"/>
    <dgm:cxn modelId="{1E26627F-8DC1-42B9-9A75-842B0A556ABB}" type="presOf" srcId="{25DF8F89-755B-4D5C-9ECD-C702F41B0850}" destId="{83273D8E-A97C-4C1A-9BE1-02E5680BA823}" srcOrd="0" destOrd="0" presId="urn:microsoft.com/office/officeart/2005/8/layout/vList4"/>
    <dgm:cxn modelId="{B52A3586-9CEB-4ED9-A9DD-F8EAF01EB2C3}" type="presOf" srcId="{63277D95-CC61-468C-8122-FE8350FD04E1}" destId="{88130B56-3F12-4E51-8840-6BC1AFD6AF21}" srcOrd="0" destOrd="0" presId="urn:microsoft.com/office/officeart/2005/8/layout/vList4"/>
    <dgm:cxn modelId="{3187F58A-07D5-4A9D-B11E-82720854AB31}" type="presOf" srcId="{102FD8D0-04CE-4F58-8BF0-D75B4CA3C963}" destId="{59D15797-1E25-4F87-BA2E-897DB1029414}" srcOrd="0" destOrd="1" presId="urn:microsoft.com/office/officeart/2005/8/layout/vList4"/>
    <dgm:cxn modelId="{075BE693-DC3A-4A9D-BAE5-3ECD78BC35B7}" type="presOf" srcId="{8BF22719-3A54-492B-8140-2795CEDC2847}" destId="{9C970AE8-DF3B-41B1-9BC1-E87B2C5BC900}" srcOrd="0" destOrd="0" presId="urn:microsoft.com/office/officeart/2005/8/layout/vList4"/>
    <dgm:cxn modelId="{8CA6ACA4-01BA-4376-A23D-1700DD62A795}" type="presOf" srcId="{97A873D3-DED6-419A-8D0F-433C80461E53}" destId="{5D933D57-9031-4F44-8B54-381406BC414C}" srcOrd="1" destOrd="0" presId="urn:microsoft.com/office/officeart/2005/8/layout/vList4"/>
    <dgm:cxn modelId="{95EFAEC7-F056-409E-A2A1-85E12C430BD6}" type="presOf" srcId="{8BF22719-3A54-492B-8140-2795CEDC2847}" destId="{DB971AB7-1025-40FE-9FD7-63C145C53731}" srcOrd="1" destOrd="0" presId="urn:microsoft.com/office/officeart/2005/8/layout/vList4"/>
    <dgm:cxn modelId="{FACF15CE-D85E-4BF1-BE22-2AAFA983A6B5}" srcId="{97A873D3-DED6-419A-8D0F-433C80461E53}" destId="{102FD8D0-04CE-4F58-8BF0-D75B4CA3C963}" srcOrd="0" destOrd="0" parTransId="{307635CD-6CFD-44A6-8F42-D124886F87B5}" sibTransId="{8AB1D940-D0F2-497D-85EF-D278565E7B99}"/>
    <dgm:cxn modelId="{9ECF8DD2-3618-4E5B-A85A-CAE0555DEDB4}" srcId="{037FCFAE-1A44-4E6E-B452-E62ADDC7B754}" destId="{97A873D3-DED6-419A-8D0F-433C80461E53}" srcOrd="3" destOrd="0" parTransId="{50A9AEE2-099A-40E7-A544-185CBB2E3E41}" sibTransId="{8C8B814D-4F98-435A-AAC2-CE532A3807EF}"/>
    <dgm:cxn modelId="{687E8CD8-3262-44A4-8C19-E205E0A1ACF9}" type="presOf" srcId="{037FCFAE-1A44-4E6E-B452-E62ADDC7B754}" destId="{EA182953-0247-46B1-A60B-C6695F0B6064}" srcOrd="0" destOrd="0" presId="urn:microsoft.com/office/officeart/2005/8/layout/vList4"/>
    <dgm:cxn modelId="{4ED419E2-2631-48B1-8AA3-90BE6E3697A1}" srcId="{037FCFAE-1A44-4E6E-B452-E62ADDC7B754}" destId="{63277D95-CC61-468C-8122-FE8350FD04E1}" srcOrd="2" destOrd="0" parTransId="{34856DB7-BEEE-47C3-814F-62DCA3A7689F}" sibTransId="{D16EFFE5-0415-4374-98A0-EBA24953AACA}"/>
    <dgm:cxn modelId="{4B8932EA-C667-4BF4-8CA2-448035CF50AD}" srcId="{037FCFAE-1A44-4E6E-B452-E62ADDC7B754}" destId="{25DF8F89-755B-4D5C-9ECD-C702F41B0850}" srcOrd="0" destOrd="0" parTransId="{99C15F8B-38E6-49B6-96AF-1161D35D9F91}" sibTransId="{BAB839B4-488F-477D-BE19-D7A8F7E9C8C8}"/>
    <dgm:cxn modelId="{EA815EFA-0511-4A19-B51D-914C724F378A}" type="presOf" srcId="{102FD8D0-04CE-4F58-8BF0-D75B4CA3C963}" destId="{5D933D57-9031-4F44-8B54-381406BC414C}" srcOrd="1" destOrd="1" presId="urn:microsoft.com/office/officeart/2005/8/layout/vList4"/>
    <dgm:cxn modelId="{4FDBE7E3-D5BB-48E8-AF34-F5D04A40F997}" type="presParOf" srcId="{EA182953-0247-46B1-A60B-C6695F0B6064}" destId="{29583FBC-37A9-47B5-83C7-08F3D08FB02C}" srcOrd="0" destOrd="0" presId="urn:microsoft.com/office/officeart/2005/8/layout/vList4"/>
    <dgm:cxn modelId="{D0CB12B4-DB9E-48F6-A74E-6D5A84B48B13}" type="presParOf" srcId="{29583FBC-37A9-47B5-83C7-08F3D08FB02C}" destId="{83273D8E-A97C-4C1A-9BE1-02E5680BA823}" srcOrd="0" destOrd="0" presId="urn:microsoft.com/office/officeart/2005/8/layout/vList4"/>
    <dgm:cxn modelId="{40850567-95D9-4373-AC77-43E9B7064DFB}" type="presParOf" srcId="{29583FBC-37A9-47B5-83C7-08F3D08FB02C}" destId="{178A6C58-DF8E-4D25-B29D-68A55284A402}" srcOrd="1" destOrd="0" presId="urn:microsoft.com/office/officeart/2005/8/layout/vList4"/>
    <dgm:cxn modelId="{A3CFF3A9-C224-4146-B7A8-0AD952ACD9BE}" type="presParOf" srcId="{29583FBC-37A9-47B5-83C7-08F3D08FB02C}" destId="{746B101C-0F44-428D-AFD3-C7CAD0CBD97A}" srcOrd="2" destOrd="0" presId="urn:microsoft.com/office/officeart/2005/8/layout/vList4"/>
    <dgm:cxn modelId="{DD9B7127-EB5B-44EA-A1D6-9DB6095A08B7}" type="presParOf" srcId="{EA182953-0247-46B1-A60B-C6695F0B6064}" destId="{9BCB0DB7-25CB-41DE-8979-B5697381F51B}" srcOrd="1" destOrd="0" presId="urn:microsoft.com/office/officeart/2005/8/layout/vList4"/>
    <dgm:cxn modelId="{A80410AF-3635-4136-82E6-3FC3DAC92065}" type="presParOf" srcId="{EA182953-0247-46B1-A60B-C6695F0B6064}" destId="{E9F59924-3F92-4F6B-A3B8-5EB3F698A836}" srcOrd="2" destOrd="0" presId="urn:microsoft.com/office/officeart/2005/8/layout/vList4"/>
    <dgm:cxn modelId="{C2A21DA4-3766-41F4-A479-BD2BF98A74DF}" type="presParOf" srcId="{E9F59924-3F92-4F6B-A3B8-5EB3F698A836}" destId="{9C970AE8-DF3B-41B1-9BC1-E87B2C5BC900}" srcOrd="0" destOrd="0" presId="urn:microsoft.com/office/officeart/2005/8/layout/vList4"/>
    <dgm:cxn modelId="{4492B8DD-CCFF-4082-B16E-A86AD85512F0}" type="presParOf" srcId="{E9F59924-3F92-4F6B-A3B8-5EB3F698A836}" destId="{8BFD4C19-90AF-42A0-8AA4-9A2B176EF883}" srcOrd="1" destOrd="0" presId="urn:microsoft.com/office/officeart/2005/8/layout/vList4"/>
    <dgm:cxn modelId="{5CAB8C62-CDCD-4C93-AC12-4BA17040A8B2}" type="presParOf" srcId="{E9F59924-3F92-4F6B-A3B8-5EB3F698A836}" destId="{DB971AB7-1025-40FE-9FD7-63C145C53731}" srcOrd="2" destOrd="0" presId="urn:microsoft.com/office/officeart/2005/8/layout/vList4"/>
    <dgm:cxn modelId="{2C277845-1363-45AC-BB18-2EDFB16E50D3}" type="presParOf" srcId="{EA182953-0247-46B1-A60B-C6695F0B6064}" destId="{AABAFB02-76EC-410F-B997-AF03291230F2}" srcOrd="3" destOrd="0" presId="urn:microsoft.com/office/officeart/2005/8/layout/vList4"/>
    <dgm:cxn modelId="{CA8EA30F-8497-47C3-A41F-9FE1FCE2DD0E}" type="presParOf" srcId="{EA182953-0247-46B1-A60B-C6695F0B6064}" destId="{650CA396-35B1-4710-8493-EADF61DC9AC4}" srcOrd="4" destOrd="0" presId="urn:microsoft.com/office/officeart/2005/8/layout/vList4"/>
    <dgm:cxn modelId="{70F5EFB5-089D-4643-BC92-33F3484A01E3}" type="presParOf" srcId="{650CA396-35B1-4710-8493-EADF61DC9AC4}" destId="{88130B56-3F12-4E51-8840-6BC1AFD6AF21}" srcOrd="0" destOrd="0" presId="urn:microsoft.com/office/officeart/2005/8/layout/vList4"/>
    <dgm:cxn modelId="{119CD1CB-E675-4760-BFA3-82736A41733E}" type="presParOf" srcId="{650CA396-35B1-4710-8493-EADF61DC9AC4}" destId="{C850CD77-A0B5-4905-9C8E-2AC6AA3537CB}" srcOrd="1" destOrd="0" presId="urn:microsoft.com/office/officeart/2005/8/layout/vList4"/>
    <dgm:cxn modelId="{E323CD52-4F9E-4075-8754-569F903EB132}" type="presParOf" srcId="{650CA396-35B1-4710-8493-EADF61DC9AC4}" destId="{0158A696-E670-413D-8ECA-F6A09960F07C}" srcOrd="2" destOrd="0" presId="urn:microsoft.com/office/officeart/2005/8/layout/vList4"/>
    <dgm:cxn modelId="{11ABF221-42DE-42E9-8D7D-417C8341FD47}" type="presParOf" srcId="{EA182953-0247-46B1-A60B-C6695F0B6064}" destId="{E1C11F3C-944A-416E-B930-F0CDC774917E}" srcOrd="5" destOrd="0" presId="urn:microsoft.com/office/officeart/2005/8/layout/vList4"/>
    <dgm:cxn modelId="{ED2D7C19-7956-4281-867D-7B8C6A99210E}" type="presParOf" srcId="{EA182953-0247-46B1-A60B-C6695F0B6064}" destId="{A98B1A64-2F92-41C8-9755-78C612E64132}" srcOrd="6" destOrd="0" presId="urn:microsoft.com/office/officeart/2005/8/layout/vList4"/>
    <dgm:cxn modelId="{2B9741A8-3CC9-41FE-AECE-CE42E63F9925}" type="presParOf" srcId="{A98B1A64-2F92-41C8-9755-78C612E64132}" destId="{59D15797-1E25-4F87-BA2E-897DB1029414}" srcOrd="0" destOrd="0" presId="urn:microsoft.com/office/officeart/2005/8/layout/vList4"/>
    <dgm:cxn modelId="{DAD4483F-A148-428B-9640-F7335EC95292}" type="presParOf" srcId="{A98B1A64-2F92-41C8-9755-78C612E64132}" destId="{BC479068-1414-4C49-8BCF-63160F94FCB7}" srcOrd="1" destOrd="0" presId="urn:microsoft.com/office/officeart/2005/8/layout/vList4"/>
    <dgm:cxn modelId="{F4E93DC4-DE21-4BA6-BA57-2E20D7415D21}" type="presParOf" srcId="{A98B1A64-2F92-41C8-9755-78C612E64132}" destId="{5D933D57-9031-4F44-8B54-381406BC41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73D8E-A97C-4C1A-9BE1-02E5680BA823}">
      <dsp:nvSpPr>
        <dsp:cNvPr id="0" name=""/>
        <dsp:cNvSpPr/>
      </dsp:nvSpPr>
      <dsp:spPr>
        <a:xfrm>
          <a:off x="0" y="52955"/>
          <a:ext cx="9651504" cy="6038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Zdraví jako komodita</a:t>
          </a:r>
        </a:p>
      </dsp:txBody>
      <dsp:txXfrm>
        <a:off x="1985018" y="52955"/>
        <a:ext cx="7666485" cy="603813"/>
      </dsp:txXfrm>
    </dsp:sp>
    <dsp:sp modelId="{178A6C58-DF8E-4D25-B29D-68A55284A402}">
      <dsp:nvSpPr>
        <dsp:cNvPr id="0" name=""/>
        <dsp:cNvSpPr/>
      </dsp:nvSpPr>
      <dsp:spPr>
        <a:xfrm flipH="1">
          <a:off x="997003" y="271593"/>
          <a:ext cx="45728" cy="6062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970AE8-DF3B-41B1-9BC1-E87B2C5BC900}">
      <dsp:nvSpPr>
        <dsp:cNvPr id="0" name=""/>
        <dsp:cNvSpPr/>
      </dsp:nvSpPr>
      <dsp:spPr>
        <a:xfrm>
          <a:off x="0" y="683230"/>
          <a:ext cx="9651504" cy="544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Zdraví jako ideální stav člověka, který se cítí dobře (wellness)</a:t>
          </a:r>
        </a:p>
      </dsp:txBody>
      <dsp:txXfrm>
        <a:off x="1985018" y="683230"/>
        <a:ext cx="7666485" cy="544330"/>
      </dsp:txXfrm>
    </dsp:sp>
    <dsp:sp modelId="{8BFD4C19-90AF-42A0-8AA4-9A2B176EF883}">
      <dsp:nvSpPr>
        <dsp:cNvPr id="0" name=""/>
        <dsp:cNvSpPr/>
      </dsp:nvSpPr>
      <dsp:spPr>
        <a:xfrm>
          <a:off x="828729" y="809111"/>
          <a:ext cx="171024" cy="21094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130B56-3F12-4E51-8840-6BC1AFD6AF21}">
      <dsp:nvSpPr>
        <dsp:cNvPr id="0" name=""/>
        <dsp:cNvSpPr/>
      </dsp:nvSpPr>
      <dsp:spPr>
        <a:xfrm>
          <a:off x="0" y="1257578"/>
          <a:ext cx="9651504" cy="575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400" kern="1200" dirty="0"/>
            <a:t>Zdraví jako dobré fungování (fitness). </a:t>
          </a:r>
        </a:p>
      </dsp:txBody>
      <dsp:txXfrm>
        <a:off x="1985018" y="1257578"/>
        <a:ext cx="7666485" cy="575239"/>
      </dsp:txXfrm>
    </dsp:sp>
    <dsp:sp modelId="{C850CD77-A0B5-4905-9C8E-2AC6AA3537CB}">
      <dsp:nvSpPr>
        <dsp:cNvPr id="0" name=""/>
        <dsp:cNvSpPr/>
      </dsp:nvSpPr>
      <dsp:spPr>
        <a:xfrm flipV="1">
          <a:off x="887603" y="1522337"/>
          <a:ext cx="264528" cy="4572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D15797-1E25-4F87-BA2E-897DB1029414}">
      <dsp:nvSpPr>
        <dsp:cNvPr id="0" name=""/>
        <dsp:cNvSpPr/>
      </dsp:nvSpPr>
      <dsp:spPr>
        <a:xfrm>
          <a:off x="0" y="1877807"/>
          <a:ext cx="9651504" cy="5844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cs-CZ" sz="2400" kern="1200" dirty="0"/>
            <a:t>Zdraví jako druh fyzické a psychické síly</a:t>
          </a:r>
          <a:r>
            <a:rPr lang="cs-CZ" sz="1600" kern="1200" dirty="0"/>
            <a:t>. 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cs-CZ" sz="1400" kern="1200" dirty="0"/>
        </a:p>
      </dsp:txBody>
      <dsp:txXfrm>
        <a:off x="1985018" y="1877807"/>
        <a:ext cx="7666485" cy="584459"/>
      </dsp:txXfrm>
    </dsp:sp>
    <dsp:sp modelId="{BC479068-1414-4C49-8BCF-63160F94FCB7}">
      <dsp:nvSpPr>
        <dsp:cNvPr id="0" name=""/>
        <dsp:cNvSpPr/>
      </dsp:nvSpPr>
      <dsp:spPr>
        <a:xfrm flipH="1">
          <a:off x="997003" y="2143801"/>
          <a:ext cx="45728" cy="7192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5175C-F6A3-48B2-95EB-56B4563740BA}" type="datetimeFigureOut">
              <a:rPr lang="cs-CZ" smtClean="0"/>
              <a:t>26.02.2020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35D61-BB1D-40D5-B07D-8E38B44526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51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C8DE-439D-4E89-8D00-39FDA4B37B05}" type="datetimeFigureOut">
              <a:rPr lang="cs-CZ" smtClean="0"/>
              <a:t>26.02.2020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77193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E6F2D-7B65-44CD-833C-27BBD84DE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09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6F2D-7B65-44CD-833C-27BBD84DEA60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50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Tedy nejedná se jen o nepřítomnost nemoci. Tato definice je však velmi idealistická a v případě její platnosti by se až 95% populace považovala za nemocnou. Seedhouse (In Křivohlavý, 2009) rozděluje teorie zdraví do 4 skupin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E6F2D-7B65-44CD-833C-27BBD84DEA6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40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C0-E66A-4E61-8403-6277DAC8000C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0914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818A-EA2D-4F7F-BE25-3E57D47C2FD0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60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109B-7D81-40D0-B6A8-50E2FA848212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16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A35-8B21-4B52-8144-818B6D8E82A0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CC3D-5DEB-4C84-8DA5-53722116B1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21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3650-F03A-457A-8906-19C437F3BCD2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CC3D-5DEB-4C84-8DA5-53722116B1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737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BADF-6480-4DCD-BD4E-7B76F5520C78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CC3D-5DEB-4C84-8DA5-53722116B1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3198-F9EC-42F1-964A-20F5E7D89C32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CC3D-5DEB-4C84-8DA5-53722116B1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92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C432-650F-42EB-895F-D1FA96228FCF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CC3D-5DEB-4C84-8DA5-53722116B1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1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DCE6-96DD-48B1-B528-F52E1552C831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CC3D-5DEB-4C84-8DA5-53722116B1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196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D7A6-5291-4705-A8C2-465405AF1F71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CC3D-5DEB-4C84-8DA5-53722116B1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074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D732-9005-47AE-AC57-98FB213AB0DF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CC3D-5DEB-4C84-8DA5-53722116B1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9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41B-FB20-4C96-BE65-E5D48DA2C455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972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D7CA-6DDD-43DD-89C3-90EEAC72984F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CC3D-5DEB-4C84-8DA5-53722116B1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712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B6B2-F200-4568-8E8E-E0A4DC8522DD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CC3D-5DEB-4C84-8DA5-53722116B1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675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D77E-9AC9-4832-A662-089E0543CF56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CC3D-5DEB-4C84-8DA5-53722116B1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592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3014-9480-4EFA-81F6-C8160CFFF80B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0DE-C081-4338-A4F5-E12342087F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806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D9FD-EABE-4DEF-A50D-1EB511740B72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0DE-C081-4338-A4F5-E12342087F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855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3B7B-E2CA-40AA-A75E-A41ABFBD2690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0DE-C081-4338-A4F5-E12342087F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954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72BE-2398-44F4-B898-C9A8096AD6E4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0DE-C081-4338-A4F5-E12342087F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864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62B0-1284-43E0-8DF4-BBC4FBFD6BE2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0DE-C081-4338-A4F5-E12342087F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4286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2949-5869-4064-AD77-D99582E77DA4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0DE-C081-4338-A4F5-E12342087F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882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DC56-2147-4CBB-841F-C16A9E303FF6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0DE-C081-4338-A4F5-E12342087F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48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B38F-1C9D-4CF7-82F5-3D09A5851544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630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075C-888D-4A9D-8D02-2C5793A35671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0DE-C081-4338-A4F5-E12342087F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20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4C0A-82C7-494A-AD91-D57B6F47B48D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0DE-C081-4338-A4F5-E12342087F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680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7801-25F7-4A79-B480-046891BA4BE9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0DE-C081-4338-A4F5-E12342087F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138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2100-3EA2-4831-B683-E2DFC519052E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0DE-C081-4338-A4F5-E12342087F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785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4E37-FD75-40CA-BE20-C720C42B15AC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2D3-7871-49C0-A2EF-B4085BED00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535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FD1B-1145-461C-9978-24D28EA85498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2D3-7871-49C0-A2EF-B4085BED00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074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C5E4-C358-44DC-B865-87CAEEC98D8B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2D3-7871-49C0-A2EF-B4085BED00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758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F626-E19A-4FA3-BFB3-DB8A62CABEE6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2D3-7871-49C0-A2EF-B4085BED00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87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B15-CABA-4909-AF97-596FD1DE6E33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2D3-7871-49C0-A2EF-B4085BED00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741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11DB-FB08-4B6E-8612-9DDA7EC91919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2D3-7871-49C0-A2EF-B4085BED00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45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08EE-544C-4FC3-8BEF-1A58D4537709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436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4E5B-E1E7-41E0-ABD4-D4B6147DD413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2D3-7871-49C0-A2EF-B4085BED00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436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C2E1-3F7A-4DC6-87D4-B17D2EDC3963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2D3-7871-49C0-A2EF-B4085BED00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30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B14C-69FC-42BF-84BD-C3FB36D2B742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2D3-7871-49C0-A2EF-B4085BED00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94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D4B-FADF-4918-8E6B-B17BD0C51DCC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2D3-7871-49C0-A2EF-B4085BED00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461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4311-B2B4-4A8C-9CA8-82CBFF38832E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A2D3-7871-49C0-A2EF-B4085BED00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381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5AA0-42FA-4995-9CC7-1B894D8AE75E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9856-1C77-40D3-85E7-B27BA3941D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848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0FD-A9EF-48A5-91E1-839358C88D4F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9856-1C77-40D3-85E7-B27BA3941D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131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A2B1-334C-4630-ADE8-442F9CAF2B13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9856-1C77-40D3-85E7-B27BA3941D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71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108F-E244-4230-8A2D-1FCF7DEE80A2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9856-1C77-40D3-85E7-B27BA3941D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907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E6EC-55DA-45E9-A2A3-6847608F439A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9856-1C77-40D3-85E7-B27BA3941D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15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2E3-F810-4118-B906-EF25C4C03B6D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085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A751-6853-415C-857E-F4DAF8307CB1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9856-1C77-40D3-85E7-B27BA3941D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833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3C76-70FB-4DE5-B890-945928BCDD56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9856-1C77-40D3-85E7-B27BA3941D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444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5A61-024E-471B-B814-98CBF9A864BB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9856-1C77-40D3-85E7-B27BA3941D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692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F3B-1305-4B09-816E-6ABFB62DA3CE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9856-1C77-40D3-85E7-B27BA3941D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376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052-E369-46CC-8E59-CAE5E410A697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9856-1C77-40D3-85E7-B27BA3941D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525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8EEC-B6C7-4BAA-9F36-954760A09061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9856-1C77-40D3-85E7-B27BA3941D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497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3188-717A-41D8-BE4F-4E7038C2E493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A01C-0185-47CA-B599-8563D91029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3863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AB5A-342D-49FB-A93B-57E72EF50770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A01C-0185-47CA-B599-8563D91029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8012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06FF-D18C-46C8-A971-F0FB344C76CC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A01C-0185-47CA-B599-8563D91029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143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5FAB-B45D-4F13-93C3-4F0DB66DB585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A01C-0185-47CA-B599-8563D91029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3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B132-F2B6-4790-B366-2EC1E98B4E40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55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4AED-502E-4542-ADD4-521D58A9FEF9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A01C-0185-47CA-B599-8563D91029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8323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58B-B150-45A2-A8B5-8E5472F1C3CA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A01C-0185-47CA-B599-8563D91029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748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E4CD-2D1C-4552-9768-58DE07F81D08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A01C-0185-47CA-B599-8563D91029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8199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5B4A-6AAC-44FF-9395-6683EDC7D047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A01C-0185-47CA-B599-8563D91029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6912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AEE9-A605-464F-A834-365F1A7B7236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A01C-0185-47CA-B599-8563D91029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540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B729-E067-48DD-9A28-ED2FEF8B258F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A01C-0185-47CA-B599-8563D91029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508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5F15-E72E-4AD0-A963-424C87C09E2C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FA01C-0185-47CA-B599-8563D91029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537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AA65-7B34-40D1-923D-9F993E7118C5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24A3-9906-49C2-AC1F-900809648FE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8205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E7F1-5C1A-4B68-8EA7-845F11F5682E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24A3-9906-49C2-AC1F-900809648FE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7935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F3F1-A455-42F7-8F8F-7B1536738BA0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24A3-9906-49C2-AC1F-900809648FE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46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D638-69A9-4603-9062-A8457B7824E1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8352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808C-AEB1-49A3-82F0-9202ED436C9F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24A3-9906-49C2-AC1F-900809648FE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073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93EF-B237-4482-8060-331B3BA85AFE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24A3-9906-49C2-AC1F-900809648FE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1544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67F-9C83-4C0B-918D-A85251A054D8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24A3-9906-49C2-AC1F-900809648FE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8782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1544-E38E-4C9F-88FB-67DC5BACAA48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24A3-9906-49C2-AC1F-900809648FE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0430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6B4F-70F5-4B7A-A666-540AF1036910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24A3-9906-49C2-AC1F-900809648FE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807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0262-7A84-46FB-8AF6-D0247D5FBB12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24A3-9906-49C2-AC1F-900809648FE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9586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69F6-CD07-43FC-A724-88A523F8641F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24A3-9906-49C2-AC1F-900809648FE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1906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4DFF-81EA-432B-8FDE-864F2E75106D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24A3-9906-49C2-AC1F-900809648FE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577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BAFB-F52F-41DE-9F6C-B56A461A9711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5E30-19CA-4AAD-8744-ED48ED99BE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7004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CBA7-46B5-4C16-9AB5-06FC6386DE39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5E30-19CA-4AAD-8744-ED48ED99BE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73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F450-3148-4760-B721-2A74E950255B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0812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CFE2-3FF1-4EC7-9F11-F73C76F0A95B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5E30-19CA-4AAD-8744-ED48ED99BE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0249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0E4-9289-417E-9DE0-A1B38B29DFCF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5E30-19CA-4AAD-8744-ED48ED99BE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694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BDA5-ECE8-4D5B-99AB-B0200FFC080E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5E30-19CA-4AAD-8744-ED48ED99BE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7192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CDEF-1C32-4A78-964B-C062638D2181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5E30-19CA-4AAD-8744-ED48ED99BE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023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3620-CDA8-4285-BCC1-7DE79E44CD2F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5E30-19CA-4AAD-8744-ED48ED99BE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3839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B69B-5110-46A1-9ADB-9C90E0C18C58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5E30-19CA-4AAD-8744-ED48ED99BE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0610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1D0-696A-43AF-92C3-069ADB753E97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5E30-19CA-4AAD-8744-ED48ED99BE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7520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5404-0A67-4F41-A5B0-6685C83A3BDC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5E30-19CA-4AAD-8744-ED48ED99BE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7621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5926-7361-409B-BC0F-E5123796B764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5E30-19CA-4AAD-8744-ED48ED99BE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3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C801-6649-4D42-A4C0-2D46F8BCCFBF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45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1C12-11F5-4670-9192-CECBE92F69CE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AA046-E27C-41A3-B4CC-FA7CFE1B57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48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54CC2-48C5-4DC4-B64D-1EA9B58B146D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CC3D-5DEB-4C84-8DA5-53722116B1C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41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830F-66ED-457D-A2B3-7A590462D5A6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70DE-C081-4338-A4F5-E12342087F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92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BB86-D7D7-49BC-99C5-F2CEF7583889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A2D3-7871-49C0-A2EF-B4085BED000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1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13E0-8C4C-4B06-B450-8151B46BF6FC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09856-1C77-40D3-85E7-B27BA3941D6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DD298-D4A0-499B-9979-D2FC0B28846D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FA01C-0185-47CA-B599-8563D91029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61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02F1-D41F-453A-AE96-6C66BD092F93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924A3-9906-49C2-AC1F-900809648FE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4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954E-E731-4F2A-AD71-F6F7A0041992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B5E30-19CA-4AAD-8744-ED48ED99BE5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3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j.vecerova@med.muni.cz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96752"/>
            <a:ext cx="11353800" cy="381642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Úvod do předmětu</a:t>
            </a:r>
            <a:br>
              <a:rPr lang="cs-CZ" dirty="0"/>
            </a:b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Veřejné zdravotnictví, komunitní a domácí péče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437112"/>
            <a:ext cx="10515600" cy="4351338"/>
          </a:xfrm>
        </p:spPr>
        <p:txBody>
          <a:bodyPr/>
          <a:lstStyle/>
          <a:p>
            <a:pPr marL="0" indent="0">
              <a:buNone/>
            </a:pPr>
            <a:br>
              <a:rPr lang="cs-CZ" b="1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9650-C737-4B4C-8049-71E740698AA2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1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10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6245"/>
            <a:ext cx="11162456" cy="1325563"/>
          </a:xfrm>
        </p:spPr>
        <p:txBody>
          <a:bodyPr/>
          <a:lstStyle/>
          <a:p>
            <a:r>
              <a:rPr lang="cs-CZ" b="1" dirty="0"/>
              <a:t>Vývoj zdravotního stavu a systému péče o zdraví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432" y="1196752"/>
            <a:ext cx="10515600" cy="2539479"/>
          </a:xfrm>
        </p:spPr>
        <p:txBody>
          <a:bodyPr/>
          <a:lstStyle/>
          <a:p>
            <a:r>
              <a:rPr lang="cs-CZ" dirty="0"/>
              <a:t> Nutnost bojovat pro ti rozsáhlým epidemiím infekčních chorob </a:t>
            </a:r>
          </a:p>
          <a:p>
            <a:pPr marL="0" indent="0">
              <a:buNone/>
            </a:pPr>
            <a:r>
              <a:rPr lang="cs-CZ" dirty="0"/>
              <a:t>   (Cholera, mor, neštovice, tyfus)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30EF-8D20-438E-85E6-644232048930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10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9450F4-7903-4F97-9E5C-15EA1B1D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91" y="2276872"/>
            <a:ext cx="2375484" cy="41368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75033F-72AB-419A-ADD1-B0C32074C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976" y="1893827"/>
            <a:ext cx="3241576" cy="47881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6A70BA7-B28B-4632-BF78-CEFEA1768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75" y="2743398"/>
            <a:ext cx="4145390" cy="27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0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Exkurz do historie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9338" y="1359768"/>
            <a:ext cx="8066112" cy="5497438"/>
          </a:xfrm>
        </p:spPr>
        <p:txBody>
          <a:bodyPr>
            <a:normAutofit/>
          </a:bodyPr>
          <a:lstStyle/>
          <a:p>
            <a:r>
              <a:rPr lang="cs-CZ" dirty="0"/>
              <a:t>1680 předposlední velká morová epidemie - zemřelo v Čechách kolem 100 tisíc obyvatel.</a:t>
            </a:r>
          </a:p>
          <a:p>
            <a:pPr marL="800100" lvl="1" indent="-538163">
              <a:buFont typeface="Calibri" panose="020F0502020204030204" pitchFamily="34" charset="0"/>
              <a:buChar char="→"/>
            </a:pPr>
            <a:r>
              <a:rPr lang="cs-CZ" dirty="0"/>
              <a:t>První vážný zásah do hygienické politiky měst. Městské rady většiny evropských měst vydaly řadu nařízení o čistotě ulic a jejich údržbě.</a:t>
            </a:r>
          </a:p>
          <a:p>
            <a:pPr marL="261937" lvl="1" indent="0">
              <a:buNone/>
            </a:pPr>
            <a:endParaRPr lang="cs-CZ" dirty="0"/>
          </a:p>
          <a:p>
            <a:r>
              <a:rPr lang="cs-CZ" dirty="0"/>
              <a:t> V letech 1711 – 1715 poslední velká epidemii moru v  Čechách - na nákazu kolem 200 tisíc lidí. 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dirty="0"/>
              <a:t> Radikalizace většiny asanačních projektů ve městech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cs-CZ" dirty="0"/>
              <a:t> primitivní, ale účinná kanalizace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cs-CZ" dirty="0"/>
              <a:t> uliční dláždění, 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cs-CZ" dirty="0"/>
              <a:t> čištěním města,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cs-CZ" dirty="0"/>
              <a:t> doplňující vyhlášky.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8" y="1359768"/>
            <a:ext cx="3413459" cy="455270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02455" y="597654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Morový sloup –Nám. Svobody v Brně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1C98-2BBF-46A8-BF08-77A775A2BE1A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12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776" y="260648"/>
            <a:ext cx="11090448" cy="1325563"/>
          </a:xfrm>
        </p:spPr>
        <p:txBody>
          <a:bodyPr/>
          <a:lstStyle/>
          <a:p>
            <a:r>
              <a:rPr lang="cs-CZ" b="1" dirty="0"/>
              <a:t>Vývoj zdravotního stavu a systému péče 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2776"/>
            <a:ext cx="10946432" cy="5445224"/>
          </a:xfrm>
        </p:spPr>
        <p:txBody>
          <a:bodyPr>
            <a:normAutofit/>
          </a:bodyPr>
          <a:lstStyle/>
          <a:p>
            <a:r>
              <a:rPr lang="cs-CZ" dirty="0"/>
              <a:t>19 století  - špatná zdravotní situace obyvatelstva (vysoký výskyt  infekčních nemoci, onemocnění z nedostatečné výživy, zmrzačení po nedostatečně léčených úrazech, různé smyslové poruchy, duševní zaostalost , kojenecká úmrtnost→ vysoká,  střední délka života → krátká.</a:t>
            </a:r>
          </a:p>
          <a:p>
            <a:r>
              <a:rPr lang="cs-CZ" dirty="0"/>
              <a:t> Vláda Rakouska-Uherska → zdravotní politiku: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1.Hierarchicky koncipovaná síť veřejného zdravotnictví </a:t>
            </a:r>
            <a:r>
              <a:rPr lang="cs-CZ" dirty="0"/>
              <a:t>(ochrana před infekčními chorobami jako hlavními příčinami nemocnosti, úmrtnosti a rozvratu veřejného zdraví)</a:t>
            </a:r>
          </a:p>
          <a:p>
            <a:pPr marL="0" indent="0">
              <a:buNone/>
            </a:pPr>
            <a:r>
              <a:rPr lang="cs-CZ" b="1" dirty="0"/>
              <a:t>2.Systém veřejného zdravotního a nemocenského pojištění </a:t>
            </a:r>
            <a:r>
              <a:rPr lang="cs-CZ" dirty="0"/>
              <a:t>(na bázi solidarity) → ekonomická dostupnost léčebné péče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EBF-427B-47D5-B2B1-0D581A0DDB9C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2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Vývoj zdravotního stavu a systému péče o zdraví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0768"/>
            <a:ext cx="10874424" cy="5256584"/>
          </a:xfrm>
        </p:spPr>
        <p:txBody>
          <a:bodyPr>
            <a:normAutofit/>
          </a:bodyPr>
          <a:lstStyle/>
          <a:p>
            <a:r>
              <a:rPr lang="cs-CZ" dirty="0"/>
              <a:t>Vznik 1918  </a:t>
            </a:r>
            <a:r>
              <a:rPr lang="cs-CZ" b="1" dirty="0"/>
              <a:t>„Zdravotní policie“ </a:t>
            </a:r>
            <a:r>
              <a:rPr lang="cs-CZ" dirty="0"/>
              <a:t>a ustanovení státní zdravotní správy, tj. útvar    zdravotní  policie; stát stanovuje základní předpisy, týkající se sanitárních opatření a trvá na jejich dodržování-vznik uceleného zdravotnického zákonodárství. </a:t>
            </a:r>
          </a:p>
          <a:p>
            <a:r>
              <a:rPr lang="cs-CZ" dirty="0"/>
              <a:t>Konstituování nové nauky, týkající se výkladu zdravotnického zákonodárství -„státní  medicína“ </a:t>
            </a:r>
          </a:p>
          <a:p>
            <a:r>
              <a:rPr lang="cs-CZ" dirty="0"/>
              <a:t>Státní medicína se začíná přednášet na LF: nestor a propagátor profesor vídeňské lékařské fakulty Johan  Peter Frank (1754 – 1821) </a:t>
            </a:r>
          </a:p>
          <a:p>
            <a:r>
              <a:rPr lang="cs-CZ" dirty="0"/>
              <a:t>U nás poprvé na české lékařské fakultě UK: prof. Ignác Nádherný(1781–1862)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4ECC-1D74-4B49-ABD4-D39D9BF5694B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34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Vývoj zdravotního stavu a systému péče o zdraví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3735"/>
          </a:xfrm>
        </p:spPr>
        <p:txBody>
          <a:bodyPr>
            <a:normAutofit/>
          </a:bodyPr>
          <a:lstStyle/>
          <a:p>
            <a:r>
              <a:rPr lang="cs-CZ" dirty="0"/>
              <a:t>privátně provozovaná činnost svobodného lékařského povolání. </a:t>
            </a:r>
          </a:p>
          <a:p>
            <a:r>
              <a:rPr lang="cs-CZ" dirty="0"/>
              <a:t>1918-1939  rozpolcenost preventivní a léčebné péče, veřejného zdravotnictví a pojišťoven</a:t>
            </a:r>
          </a:p>
          <a:p>
            <a:r>
              <a:rPr lang="cs-CZ" dirty="0"/>
              <a:t>Po 1945 – první snaha o reformu zdravotnictví </a:t>
            </a:r>
          </a:p>
          <a:p>
            <a:r>
              <a:rPr lang="cs-CZ" dirty="0"/>
              <a:t>Po 1948 - změna politického a ekonomického systému </a:t>
            </a:r>
          </a:p>
          <a:p>
            <a:r>
              <a:rPr lang="cs-CZ" dirty="0"/>
              <a:t>prudkým vzestupem zdravotnictví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b="1" i="1" dirty="0"/>
              <a:t>Poznámka: </a:t>
            </a:r>
            <a:r>
              <a:rPr lang="cs-CZ" sz="2400" i="1" dirty="0"/>
              <a:t>Počet zdravotníků se od roku 1949 více než zdvojnásobil, stoupl počet lékařů 3,6x. V roce 1948 připadalo na jednoho lékaře 1033 obyvatel, v roce 1982 to bylo 392 obyvatel.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85DD-EEB9-4F6F-B81B-BB3845C91243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20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zdravotního stavu a systému péče o zdraví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3735"/>
          </a:xfrm>
        </p:spPr>
        <p:txBody>
          <a:bodyPr/>
          <a:lstStyle/>
          <a:p>
            <a:r>
              <a:rPr lang="cs-CZ" dirty="0"/>
              <a:t>V roce 1951 </a:t>
            </a:r>
            <a:r>
              <a:rPr lang="cs-CZ" b="1" dirty="0"/>
              <a:t>sjednocené zdravotnictví </a:t>
            </a:r>
            <a:r>
              <a:rPr lang="cs-CZ" dirty="0"/>
              <a:t>a byl vydán první</a:t>
            </a:r>
          </a:p>
          <a:p>
            <a:pPr lvl="1"/>
            <a:r>
              <a:rPr lang="cs-CZ" dirty="0"/>
              <a:t> </a:t>
            </a:r>
            <a:r>
              <a:rPr lang="cs-CZ" i="1" dirty="0"/>
              <a:t>Zákon o jednotné preventivní a léčebné péči č. 103/51 Sb. </a:t>
            </a:r>
          </a:p>
          <a:p>
            <a:pPr lvl="1"/>
            <a:r>
              <a:rPr lang="cs-CZ" dirty="0"/>
              <a:t>Zákon o hygienické a protiepidemické péči č. 44/52 Sb. </a:t>
            </a:r>
          </a:p>
          <a:p>
            <a:r>
              <a:rPr lang="cs-CZ" dirty="0"/>
              <a:t>V roce 1952 byl vydán první </a:t>
            </a:r>
            <a:r>
              <a:rPr lang="cs-CZ" i="1" dirty="0"/>
              <a:t>Dokument strany a vládly o zdravotnictví</a:t>
            </a:r>
            <a:r>
              <a:rPr lang="cs-CZ" dirty="0"/>
              <a:t>, který kladl důraz na prevenci a stanovil prioritu některých skupin obyvatelstva </a:t>
            </a:r>
          </a:p>
          <a:p>
            <a:r>
              <a:rPr lang="cs-CZ" dirty="0"/>
              <a:t>V roce 1964 byl vydán v </a:t>
            </a:r>
            <a:r>
              <a:rPr lang="cs-CZ" b="1" dirty="0"/>
              <a:t>Zákon o péči o zdraví lidu č. 20/66 Sb</a:t>
            </a:r>
            <a:r>
              <a:rPr lang="cs-CZ" dirty="0"/>
              <a:t>. Tento zákon byl hlavním právním dokumentem, podle kterého se náš systém zdravotnictví řídil až do roku 1991.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DF55-4473-4617-937E-9FD772486F9F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50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Vývoj zdravotního stavu a systému péče o zdraví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2.svět. válce .do zač. 60.let 20stol. slibný vývoj zdravotního stavu, pozitivní výsledky na poli prevence i terapie → pokles infekčních onemocnění</a:t>
            </a:r>
          </a:p>
          <a:p>
            <a:pPr marL="0" indent="0">
              <a:buNone/>
            </a:pPr>
            <a:r>
              <a:rPr lang="cs-CZ" dirty="0"/>
              <a:t>WHO: „československý zdravotnický zázrak“(konec 50.let),</a:t>
            </a:r>
            <a:r>
              <a:rPr lang="cs-CZ" b="1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 60.let zhoršení zdravotní situace, zaostávání za ostatními zeměmi v 70 letech  převládají „ civilizační nemoci“(KVN, ZN),prohlubuje se rozdíl mezi námi a vyspělejšími zeměmi, ČSR se dostává na nejnižší stupeň mezinárodně srovnatelné úrovně zdravotního stavu obyvatel Evropy( konec 80.let)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C610-0F61-45F0-A4E1-AC182C6E173C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7689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Vývoj zdravotního stavu a systému péče o zdraví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20 století až do současnosti - pozitivní trendy v poklesu celkové úmrtnosti a mortality  </a:t>
            </a:r>
            <a:r>
              <a:rPr lang="cs-CZ" dirty="0">
                <a:latin typeface="Segoe Script" panose="030B0504020000000003" pitchFamily="66" charset="0"/>
              </a:rPr>
              <a:t>↑ </a:t>
            </a:r>
            <a:r>
              <a:rPr lang="cs-CZ" dirty="0"/>
              <a:t>střední délka života, hodnoty kojenecké úmrtnosti  ČR řadí na přední místo v Evropě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51FE-CC04-4B04-B156-698FCD7009A3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96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veřejného zdravotnictví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3735"/>
          </a:xfrm>
        </p:spPr>
        <p:txBody>
          <a:bodyPr>
            <a:normAutofit/>
          </a:bodyPr>
          <a:lstStyle/>
          <a:p>
            <a:r>
              <a:rPr lang="pl-PL" dirty="0"/>
              <a:t>Ochrana zdraví </a:t>
            </a:r>
          </a:p>
          <a:p>
            <a:r>
              <a:rPr lang="pl-PL" dirty="0"/>
              <a:t>Podpora zdraví </a:t>
            </a:r>
          </a:p>
          <a:p>
            <a:r>
              <a:rPr lang="pl-PL" dirty="0"/>
              <a:t>Prevence onemocnění.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Oblast činností:</a:t>
            </a:r>
          </a:p>
          <a:p>
            <a:pPr marL="0" indent="0">
              <a:buNone/>
            </a:pPr>
            <a:r>
              <a:rPr lang="cs-CZ" dirty="0"/>
              <a:t>Analýza  možných rizik poškozující zdraví. </a:t>
            </a:r>
          </a:p>
          <a:p>
            <a:pPr marL="0" indent="0">
              <a:buNone/>
            </a:pPr>
            <a:r>
              <a:rPr lang="cs-CZ" dirty="0"/>
              <a:t>Znalost způsobů a metod jak zabránit, zmírnit či zpomalit vznik zdravotního poškození u dosud zdravé populace.</a:t>
            </a:r>
          </a:p>
          <a:p>
            <a:pPr marL="0" indent="0">
              <a:buNone/>
            </a:pPr>
            <a:r>
              <a:rPr lang="cs-CZ" dirty="0"/>
              <a:t>Výchova a edukace populace  účinné prevenci směrované na jasně definovaná rizika a ohrožené skupiny.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A28E-8AEA-4910-8AD4-CD33EE5C3CE7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01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zdravotnictví definice, vymezení, základní charakteristika oboru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5393"/>
          </a:xfrm>
        </p:spPr>
        <p:txBody>
          <a:bodyPr>
            <a:normAutofit/>
          </a:bodyPr>
          <a:lstStyle/>
          <a:p>
            <a:r>
              <a:rPr lang="cs-CZ" dirty="0"/>
              <a:t>Veřejné zdravotnictví je multidisciplinární medicínský obor, který využívá a integruje poznatky různých vědních disciplín a společenských oborů: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sociální medicíny,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hygieny a epidemiologie,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organizace a řízení zdravotnictví,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podpory zdraví,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demografie,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statistiky, sociologie,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psychologie,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ekonomie,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medicínského práva a řady dalších oborů.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963A-0FD8-47B3-A28C-C4EDEB9D914D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68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665296" cy="132556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Veřejné zdravotnictví, komunitní a domácí péče </a:t>
            </a:r>
            <a:br>
              <a:rPr lang="cs-CZ" b="1" dirty="0"/>
            </a:br>
            <a:r>
              <a:rPr lang="cs-CZ" sz="3600" dirty="0"/>
              <a:t>Přednáška + cvičení 45 h </a:t>
            </a:r>
            <a:br>
              <a:rPr lang="cs-CZ" dirty="0"/>
            </a:br>
            <a:r>
              <a:rPr lang="cs-CZ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1552" y="1802235"/>
            <a:ext cx="10515600" cy="580526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Obsah:</a:t>
            </a:r>
          </a:p>
          <a:p>
            <a:pPr marL="0" indent="0">
              <a:buNone/>
            </a:pPr>
            <a:r>
              <a:rPr lang="cs-CZ" b="1" dirty="0"/>
              <a:t>I. blok  - Úvod do veřejného zdravotnictví</a:t>
            </a:r>
            <a:r>
              <a:rPr lang="cs-CZ" dirty="0"/>
              <a:t>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Zdraví, nemoc, epidemiologie, zdravotní stav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Zdravotní systémy, principy financování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Národní programy na podporu zdraví a prevenci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Sociální systém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Státní sociální podpora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9ECF-E887-456F-8B42-CC7BDFBDEA73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977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Populační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219" y="1825625"/>
            <a:ext cx="4978399" cy="4351338"/>
          </a:xfrm>
        </p:spPr>
        <p:txBody>
          <a:bodyPr/>
          <a:lstStyle/>
          <a:p>
            <a:r>
              <a:rPr lang="cs-CZ" dirty="0"/>
              <a:t>Veřejné zdravotnictví je oborem, který se systematicky zabývá problematikou zdraví a zdravotnictví. Základním znakem, který obor veřejné zdravotnictví odlišuje od ostatních klinických medicínských oborů je uplatňování </a:t>
            </a:r>
            <a:r>
              <a:rPr lang="cs-CZ" b="1" dirty="0"/>
              <a:t>populačních přístupů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1454" y="1607561"/>
            <a:ext cx="7023065" cy="4974418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3B5D-DCDC-44E9-AE47-2D464515DB89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679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44625"/>
            <a:ext cx="10515600" cy="1008112"/>
          </a:xfrm>
        </p:spPr>
        <p:txBody>
          <a:bodyPr/>
          <a:lstStyle/>
          <a:p>
            <a:r>
              <a:rPr lang="cs-CZ" b="1" dirty="0"/>
              <a:t>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408" y="660071"/>
            <a:ext cx="10515600" cy="609060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„Zdraví je stav úplné fyzické, duševní a sociální pohody, nikoli pouze nepřítomnost nemoci nebo zdravotního postižení“. (WHO) </a:t>
            </a:r>
          </a:p>
          <a:p>
            <a:r>
              <a:rPr lang="cs-CZ" dirty="0"/>
              <a:t>V roce 1984 WHO zveřejnila poupravenou definici:</a:t>
            </a:r>
          </a:p>
          <a:p>
            <a:pPr indent="15875" algn="just">
              <a:buFontTx/>
              <a:buNone/>
              <a:defRPr/>
            </a:pPr>
            <a:r>
              <a:rPr lang="cs-CZ" b="1" dirty="0"/>
              <a:t>„Zdraví je stav, který na jedné straně umožňuje jednotlivcům i skupinám lidí poznat vlastní cíle a uspokojovat potřeby a na druhé straně reagovat na změny a vyrovnávat se se svým prostředím. Zdraví se chápe jako zdroj každodenního života, a ne jako cíl života.“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5514412"/>
              </p:ext>
            </p:extLst>
          </p:nvPr>
        </p:nvGraphicFramePr>
        <p:xfrm>
          <a:off x="1055440" y="4093512"/>
          <a:ext cx="9651504" cy="247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9424" y="4181711"/>
            <a:ext cx="543829" cy="5650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9424" y="4792752"/>
            <a:ext cx="534395" cy="5227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745" y="5374957"/>
            <a:ext cx="576064" cy="5641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0980" y="5993200"/>
            <a:ext cx="543829" cy="541051"/>
          </a:xfrm>
          <a:prstGeom prst="rect">
            <a:avLst/>
          </a:prstGeom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E451-525A-46F7-8A65-D9BAC9A1B69D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950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4 pohledy na pojem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844824"/>
            <a:ext cx="11234464" cy="4351338"/>
          </a:xfrm>
        </p:spPr>
        <p:txBody>
          <a:bodyPr/>
          <a:lstStyle/>
          <a:p>
            <a:pPr>
              <a:buNone/>
            </a:pPr>
            <a:endParaRPr lang="cs-CZ" alt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b="1" dirty="0"/>
              <a:t> lékař </a:t>
            </a:r>
            <a:r>
              <a:rPr lang="cs-CZ" altLang="cs-CZ" dirty="0"/>
              <a:t>– zdraví chápe jako nepřítomnost nemoci, choroby nebo úrazu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dirty="0"/>
              <a:t> </a:t>
            </a:r>
            <a:r>
              <a:rPr lang="cs-CZ" altLang="cs-CZ" b="1" dirty="0"/>
              <a:t>sociolog</a:t>
            </a:r>
            <a:r>
              <a:rPr lang="cs-CZ" altLang="cs-CZ" dirty="0"/>
              <a:t> – zdravý člověk je schopen fungovat ve všech sociálních rolí</a:t>
            </a:r>
          </a:p>
          <a:p>
            <a:pPr marL="355600" indent="-355600">
              <a:buFont typeface="Wingdings" pitchFamily="2" charset="2"/>
              <a:buChar char="Ø"/>
              <a:tabLst>
                <a:tab pos="182563" algn="l"/>
              </a:tabLst>
              <a:defRPr/>
            </a:pPr>
            <a:r>
              <a:rPr lang="cs-CZ" b="1" dirty="0"/>
              <a:t>humanista</a:t>
            </a:r>
            <a:r>
              <a:rPr lang="cs-CZ" dirty="0"/>
              <a:t> – zdravý člověk j schopen pozitivně se vyrovnávat s životními úkoly, které se během života vyskytnou</a:t>
            </a:r>
          </a:p>
          <a:p>
            <a:pPr marL="355600" indent="-355600">
              <a:buFont typeface="Wingdings" pitchFamily="2" charset="2"/>
              <a:buChar char="Ø"/>
              <a:defRPr/>
            </a:pPr>
            <a:r>
              <a:rPr lang="cs-CZ" b="1" dirty="0"/>
              <a:t>idealista</a:t>
            </a:r>
            <a:r>
              <a:rPr lang="cs-CZ" dirty="0"/>
              <a:t> – zdravý člověk je člověk, kterému je dobře jak tělesně a duševně tak i sociálně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3497-9BF5-4FF8-8207-458952C01296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692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komponenty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cs-CZ" altLang="cs-CZ" b="1" dirty="0"/>
              <a:t>Duševní zdraví</a:t>
            </a:r>
            <a:r>
              <a:rPr lang="cs-CZ" altLang="cs-CZ" dirty="0"/>
              <a:t> (někdy se uvádí i termín „psychologické zdraví“) zahrnuje i emocionální zdraví, vztahuje se k intelektuálním schopnostem a k subjektivnímu hodnocení vlastního zdravotního stavu.</a:t>
            </a:r>
            <a:endParaRPr lang="cs-CZ" altLang="cs-CZ" b="1" dirty="0"/>
          </a:p>
          <a:p>
            <a:pPr algn="just">
              <a:lnSpc>
                <a:spcPct val="80000"/>
              </a:lnSpc>
            </a:pPr>
            <a:r>
              <a:rPr lang="cs-CZ" altLang="cs-CZ" b="1" dirty="0"/>
              <a:t>Tělesné zdraví</a:t>
            </a:r>
            <a:r>
              <a:rPr lang="cs-CZ" altLang="cs-CZ" dirty="0"/>
              <a:t> se obvykle dává do souvislosti s nepřítomností nemoci nebo vady. Znamená udržení fyziologických funkcí orgánů, biologickou integritu jedince jako celku.</a:t>
            </a:r>
            <a:endParaRPr lang="cs-CZ" altLang="cs-CZ" b="1" dirty="0"/>
          </a:p>
          <a:p>
            <a:pPr algn="just">
              <a:lnSpc>
                <a:spcPct val="80000"/>
              </a:lnSpc>
            </a:pPr>
            <a:r>
              <a:rPr lang="cs-CZ" altLang="cs-CZ" b="1" dirty="0"/>
              <a:t>Sociální zdraví </a:t>
            </a:r>
            <a:r>
              <a:rPr lang="cs-CZ" altLang="cs-CZ" dirty="0"/>
              <a:t>se týká schopnosti navazovat sociální kontakty, rozvíjet uspokojivé mezilidské vztahy a zvládat sociální role.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49A-F339-4AFE-BC25-F1CCF0A286D0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669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Modely zdraví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Biomedicínský model</a:t>
            </a:r>
          </a:p>
          <a:p>
            <a:pPr lvl="0"/>
            <a:r>
              <a:rPr lang="cs-CZ" dirty="0"/>
              <a:t>Ekologicko - sociální model</a:t>
            </a:r>
          </a:p>
          <a:p>
            <a:pPr lvl="0"/>
            <a:r>
              <a:rPr lang="cs-CZ" dirty="0"/>
              <a:t>Holistický model</a:t>
            </a:r>
          </a:p>
          <a:p>
            <a:pPr lvl="0"/>
            <a:r>
              <a:rPr lang="cs-CZ" dirty="0"/>
              <a:t>Behaviorální model</a:t>
            </a:r>
          </a:p>
          <a:p>
            <a:pPr lvl="0"/>
            <a:r>
              <a:rPr lang="cs-CZ" altLang="cs-CZ" dirty="0"/>
              <a:t>Model hraní rolí </a:t>
            </a:r>
          </a:p>
          <a:p>
            <a:pPr lvl="0"/>
            <a:r>
              <a:rPr lang="cs-CZ" altLang="cs-CZ" dirty="0"/>
              <a:t>Adaptační model </a:t>
            </a:r>
          </a:p>
          <a:p>
            <a:pPr lvl="0"/>
            <a:r>
              <a:rPr lang="cs-CZ" altLang="cs-CZ" dirty="0"/>
              <a:t>Eudaimonistický model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D27D-5443-417D-9EFD-CE5092EA2C90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205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Biomedicínský model zdraví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symptomy nemoci,</a:t>
            </a:r>
          </a:p>
          <a:p>
            <a:pPr algn="just"/>
            <a:r>
              <a:rPr lang="cs-CZ" dirty="0"/>
              <a:t>diagnostická kritéria </a:t>
            </a:r>
          </a:p>
          <a:p>
            <a:pPr algn="just"/>
            <a:r>
              <a:rPr lang="cs-CZ" dirty="0"/>
              <a:t>dostupnost vyšetření</a:t>
            </a:r>
          </a:p>
          <a:p>
            <a:pPr algn="just"/>
            <a:r>
              <a:rPr lang="cs-CZ" dirty="0"/>
              <a:t>Vhodná terapie</a:t>
            </a:r>
          </a:p>
          <a:p>
            <a:pPr algn="just"/>
            <a:endParaRPr lang="cs-CZ" dirty="0"/>
          </a:p>
          <a:p>
            <a:pPr lvl="0" algn="just"/>
            <a:r>
              <a:rPr lang="cs-CZ" dirty="0"/>
              <a:t>Přináší vhodné řešení právě jen biomedicínských problémům. Je proto nutné začlenit i další aspekty sociální ekologické apod.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BE10-ECB7-48CE-8C71-211AC48D65C2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39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Ekologicko - sociální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Orientace na jedince jako součást sociálních skupin (rodiny, zaměstnání společnost…)</a:t>
            </a:r>
          </a:p>
          <a:p>
            <a:r>
              <a:rPr lang="cs-CZ" dirty="0"/>
              <a:t>Zájem na všechny charakteristiky zdraví  (věk, vzdělání, zaměstnání příjem ….)</a:t>
            </a:r>
          </a:p>
          <a:p>
            <a:r>
              <a:rPr lang="cs-CZ" dirty="0"/>
              <a:t>Vnímavost k hodnotám kulturním, sociálním, individualizovaným humánní hodnotám – existencionálním, duchovním , emočním  atd. Studium těchto hodnot ke vztahu ke zdraví.</a:t>
            </a:r>
          </a:p>
          <a:p>
            <a:r>
              <a:rPr lang="cs-CZ" dirty="0"/>
              <a:t>Sledování jak objektivních tak subjektivním stránek zdraví a poruch</a:t>
            </a:r>
          </a:p>
          <a:p>
            <a:r>
              <a:rPr lang="cs-CZ" dirty="0"/>
              <a:t>Studium zdraví v kontextu každodenního života</a:t>
            </a:r>
          </a:p>
          <a:p>
            <a:r>
              <a:rPr lang="cs-CZ" dirty="0"/>
              <a:t>Zdraví, které je podmíněno vztahy mnoho lidí nejen lékaře a pacienta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B82B-2274-44D8-B76F-B27C8B1D889B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262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Holistický model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00" y="1484784"/>
            <a:ext cx="11496600" cy="5256584"/>
          </a:xfrm>
        </p:spPr>
        <p:txBody>
          <a:bodyPr/>
          <a:lstStyle/>
          <a:p>
            <a:r>
              <a:rPr lang="cs-CZ" dirty="0"/>
              <a:t>zdraví vychází z celistvosti lidské bytosti a jejího prostředí, které na sebe vzájemně působí a mají svou dynamiku. 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individuální zdraví</a:t>
            </a:r>
            <a:r>
              <a:rPr lang="cs-CZ" dirty="0"/>
              <a:t>, která je spojeno s člověkem jakožto celistvým jedincem.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komunitní a institucionální zdraví</a:t>
            </a:r>
            <a:r>
              <a:rPr lang="cs-CZ" dirty="0"/>
              <a:t>, jež jsou výsledkem vztahů mezi organismem, psychikou a osobností jednice.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globální zdraví </a:t>
            </a:r>
            <a:r>
              <a:rPr lang="cs-CZ" dirty="0"/>
              <a:t>-  propojenost společnosti a institucí se zdravím světa.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DADC-5F4E-4B8C-BBB7-1F3DD4249E24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211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Behaviorální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Behaviorální zdraví se zabývá ochranou zdraví a prevencí onemocnění u zdravých jedinců, a to prostřednictvím výchovných působení ke změně chování a životního stylu. Vliv chování na zdraví jedince svědčí o jednotě těla a mysli. </a:t>
            </a:r>
          </a:p>
          <a:p>
            <a:r>
              <a:rPr lang="cs-CZ" dirty="0"/>
              <a:t>Zjištěné poznatky vedou ke zlepšení zdraví, tak i kvality života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9391-9A97-40DE-8AC8-CE8CE3E1DF19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290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Model hraní rolí</a:t>
            </a:r>
            <a:r>
              <a:rPr lang="cs-CZ" altLang="cs-CZ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cs-CZ" altLang="cs-CZ" dirty="0"/>
              <a:t>Schopnost jedince plnit své společenské úlohy tj. vykonávat práci</a:t>
            </a:r>
          </a:p>
          <a:p>
            <a:pPr algn="just">
              <a:lnSpc>
                <a:spcPct val="80000"/>
              </a:lnSpc>
            </a:pPr>
            <a:r>
              <a:rPr lang="cs-CZ" altLang="cs-CZ" dirty="0"/>
              <a:t>podle tohoto modelu, jsou zdraví ti, kteří mohou plnit své úlohy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A84C-6DCB-4626-B76B-CD5E97E7764D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35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573" y="188640"/>
            <a:ext cx="10802416" cy="156497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Veřejné zdravotnictví, komunitní a domácí péče </a:t>
            </a:r>
            <a:br>
              <a:rPr lang="cs-CZ" b="1" dirty="0"/>
            </a:br>
            <a:r>
              <a:rPr lang="cs-CZ" sz="3600" dirty="0"/>
              <a:t>přednáška + cvičení  45h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773" y="1556792"/>
            <a:ext cx="10515600" cy="547260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II. blok - Komunitní péče</a:t>
            </a:r>
          </a:p>
          <a:p>
            <a:pPr marL="0" indent="0">
              <a:buNone/>
            </a:pPr>
            <a:r>
              <a:rPr lang="cs-CZ" dirty="0"/>
              <a:t>Komunitní péče o rodinu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péče o ženy a matky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péče o  kojence a děti předškolního věku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péče o školní a dospívající děti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dirty="0"/>
              <a:t>péče o dospělé a seniory</a:t>
            </a:r>
          </a:p>
          <a:p>
            <a:r>
              <a:rPr lang="cs-CZ" dirty="0"/>
              <a:t>Péče o zdravotně postižené</a:t>
            </a:r>
          </a:p>
          <a:p>
            <a:r>
              <a:rPr lang="cs-CZ" dirty="0"/>
              <a:t>Péče u vybraných problematických jevů</a:t>
            </a:r>
          </a:p>
          <a:p>
            <a:pPr lvl="1"/>
            <a:r>
              <a:rPr lang="cs-CZ" dirty="0"/>
              <a:t>Alkoholismus a jiné závislosti</a:t>
            </a:r>
          </a:p>
          <a:p>
            <a:pPr lvl="1"/>
            <a:r>
              <a:rPr lang="cs-CZ" dirty="0"/>
              <a:t>Násilí v rodinách</a:t>
            </a:r>
          </a:p>
          <a:p>
            <a:pPr lvl="1"/>
            <a:r>
              <a:rPr lang="cs-CZ" dirty="0"/>
              <a:t>Násilí páchané na dítěti, CAN syndrom 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43B2-F770-402A-8BF1-1056571B7BA6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876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Adaptační model</a:t>
            </a:r>
            <a:r>
              <a:rPr lang="cs-CZ" altLang="cs-CZ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cs-CZ" altLang="cs-CZ" dirty="0"/>
              <a:t>založený na adaptaci</a:t>
            </a:r>
          </a:p>
          <a:p>
            <a:pPr algn="just">
              <a:lnSpc>
                <a:spcPct val="80000"/>
              </a:lnSpc>
            </a:pPr>
            <a:r>
              <a:rPr lang="cs-CZ" altLang="cs-CZ" dirty="0"/>
              <a:t>zdraví = tvořivý proces</a:t>
            </a:r>
          </a:p>
          <a:p>
            <a:pPr algn="just">
              <a:lnSpc>
                <a:spcPct val="80000"/>
              </a:lnSpc>
            </a:pPr>
            <a:r>
              <a:rPr lang="cs-CZ" altLang="cs-CZ" dirty="0"/>
              <a:t>jedinci se aktivně a soustavně adaptují na své prostředí</a:t>
            </a:r>
          </a:p>
          <a:p>
            <a:pPr algn="just">
              <a:lnSpc>
                <a:spcPct val="80000"/>
              </a:lnSpc>
            </a:pPr>
            <a:r>
              <a:rPr lang="cs-CZ" altLang="cs-CZ" dirty="0"/>
              <a:t>choroba = selhání adaptace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6BD8-1BCB-42D4-9500-0C0481294F55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16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Eudaimonistický model</a:t>
            </a:r>
            <a:r>
              <a:rPr lang="cs-CZ" altLang="cs-CZ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Poskytuje nejkomplexnější pohled na zdraví </a:t>
            </a:r>
          </a:p>
          <a:p>
            <a:r>
              <a:rPr lang="cs-CZ" altLang="cs-CZ" dirty="0"/>
              <a:t>Zdraví je stav rozvinutí uplatnění osobního potenciálu vrozených i získaných schopností pro zachování zdraví 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5581-D4A9-43C2-BEE4-A48EB580FF48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338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/>
              <a:t>Zdraví</a:t>
            </a:r>
          </a:p>
          <a:p>
            <a:r>
              <a:rPr lang="cs-CZ" dirty="0"/>
              <a:t>patří k životu,</a:t>
            </a:r>
          </a:p>
          <a:p>
            <a:pPr lvl="0"/>
            <a:r>
              <a:rPr lang="cs-CZ" dirty="0"/>
              <a:t>je nejen studováno, ochraňováno, navráceno, ale i prožíváno,</a:t>
            </a:r>
          </a:p>
          <a:p>
            <a:pPr lvl="0"/>
            <a:r>
              <a:rPr lang="cs-CZ" dirty="0"/>
              <a:t>je fenoménem humánním, sociálním i ekologickým,  </a:t>
            </a:r>
          </a:p>
          <a:p>
            <a:pPr lvl="0"/>
            <a:r>
              <a:rPr lang="cs-CZ" dirty="0"/>
              <a:t>je obtížně definovatelné,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2883-6DCC-494C-8D35-35FF6347C323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393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41B-FB20-4C96-BE65-E5D48DA2C455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33</a:t>
            </a:fld>
            <a:endParaRPr lang="cs-CZ" dirty="0"/>
          </a:p>
        </p:txBody>
      </p:sp>
      <p:pic>
        <p:nvPicPr>
          <p:cNvPr id="2050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22" y="6813"/>
            <a:ext cx="12345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423592" y="971782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Děkuji za pozornost a přeji hezké odpoledne… </a:t>
            </a:r>
          </a:p>
        </p:txBody>
      </p:sp>
    </p:spTree>
    <p:extLst>
      <p:ext uri="{BB962C8B-B14F-4D97-AF65-F5344CB8AC3E}">
        <p14:creationId xmlns:p14="http://schemas.microsoft.com/office/powerpoint/2010/main" val="356932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018440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Veřejné zdravotnictví, komunitní a domácí péče </a:t>
            </a:r>
            <a:br>
              <a:rPr lang="cs-CZ" sz="4000" b="1" dirty="0"/>
            </a:br>
            <a:r>
              <a:rPr lang="cs-CZ" sz="3200" dirty="0"/>
              <a:t>Přednáška+ cvičení 45h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17236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III. blok – Domácí péče 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cs-CZ" dirty="0"/>
              <a:t>Vývoj domácí péče v ČR a v zahraničí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Koncepce domácí péče, podmínky a financování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Agentury domácí péče a jejich struktura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Indikační podmínky, nejčastější dg. skupiny a výkony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Kompetence a vzdělávání zdravotních sester v domácí péči </a:t>
            </a:r>
          </a:p>
          <a:p>
            <a:pPr lvl="1"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CF37-6B6B-435C-AE07-2065A55A2FCB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50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0802416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Veřejné zdravotnictví, komunitní a domácí péče </a:t>
            </a:r>
            <a:br>
              <a:rPr lang="cs-CZ" sz="4000" b="1" dirty="0"/>
            </a:br>
            <a:r>
              <a:rPr lang="cs-CZ" sz="3200" dirty="0"/>
              <a:t>Přednáška + cvičení 45 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784" y="17304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IV. blok  - Paliativní a hospicová péče </a:t>
            </a:r>
            <a:endParaRPr lang="cs-CZ" dirty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Úvod do paliativní péče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Koncepce paliativní péče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Multidisciplinární péče  o nemocné v terminální fázi života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Potřeby nemocných v paliativní péči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cs-CZ" dirty="0"/>
              <a:t>Péče o rodinu – bereavement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2199-A199-439C-B734-6AD873A33825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86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987" y="1886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Veřejné zdravotnictví, komunitní a domácí péče </a:t>
            </a:r>
            <a:br>
              <a:rPr lang="cs-CZ" b="1" dirty="0"/>
            </a:br>
            <a:r>
              <a:rPr lang="cs-CZ" sz="3600" dirty="0"/>
              <a:t>Přednáška + cvičení 45 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1385" y="15142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Zakončení předmětu (cvičení)</a:t>
            </a:r>
          </a:p>
          <a:p>
            <a:r>
              <a:rPr lang="cs-CZ" dirty="0"/>
              <a:t>Účast 85%</a:t>
            </a:r>
          </a:p>
          <a:p>
            <a:r>
              <a:rPr lang="cs-CZ" dirty="0"/>
              <a:t>Prezentace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Zakončení předmětu (přednáška)</a:t>
            </a:r>
          </a:p>
          <a:p>
            <a:r>
              <a:rPr lang="cs-CZ" dirty="0"/>
              <a:t>zkouška – písemný test </a:t>
            </a:r>
          </a:p>
          <a:p>
            <a:r>
              <a:rPr lang="cs-CZ" dirty="0"/>
              <a:t>v řádném zkouškovém období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3D9C-699E-486B-9508-AA88ACDDE4B6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76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FA00F7D-BEC7-4B5A-AD5F-4B61D3195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624374"/>
              </p:ext>
            </p:extLst>
          </p:nvPr>
        </p:nvGraphicFramePr>
        <p:xfrm>
          <a:off x="47329" y="0"/>
          <a:ext cx="12144671" cy="688280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1422597002"/>
                    </a:ext>
                  </a:extLst>
                </a:gridCol>
                <a:gridCol w="10835849">
                  <a:extLst>
                    <a:ext uri="{9D8B030D-6E8A-4147-A177-3AD203B41FA5}">
                      <a16:colId xmlns:a16="http://schemas.microsoft.com/office/drawing/2014/main" val="4054332004"/>
                    </a:ext>
                  </a:extLst>
                </a:gridCol>
                <a:gridCol w="804767">
                  <a:extLst>
                    <a:ext uri="{9D8B030D-6E8A-4147-A177-3AD203B41FA5}">
                      <a16:colId xmlns:a16="http://schemas.microsoft.com/office/drawing/2014/main" val="3390221691"/>
                    </a:ext>
                  </a:extLst>
                </a:gridCol>
              </a:tblGrid>
              <a:tr h="412772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dirty="0"/>
                        <a:t>Témata k prezentaci 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1721365183"/>
                  </a:ext>
                </a:extLst>
              </a:tr>
              <a:tr h="3819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číslo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Název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datum prezentace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573784595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Dočasná pracovní neschopnost formulář, E -  neschopenka, nemocenské dávky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3.3.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1276958151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E - recepty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4.3.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1190099282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Dárcovství krve, plazmy….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10.3.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1032648532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Délka života v české republice za posledních 20 let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10.3.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1079280680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Screeningová gynekologická vyšetření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11.3.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624431219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Screeningová vyšetření prostaty a varlat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11.3.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3039401045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Anti-aging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18.3.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4018894824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Užívání návykových látek včetně tabáku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18.3.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4287637855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Konzumace alkoholu, příčiny, rizika, výskyt v ČR  a v celosvětovém měřítku, rozdíly v konzumaci alkoholu žen a mužů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25.3.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3267836530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Problematika násilí v rodinách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25.3.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1202745764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Obezita, příčiny, rizika,  výskyt v  ČR a celosvětovém měřítku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1.4.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1278051436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Práce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cs-CZ" sz="1800" u="none" strike="noStrike" noProof="0" dirty="0">
                          <a:effectLst/>
                        </a:rPr>
                        <a:t>sestry</a:t>
                      </a:r>
                      <a:r>
                        <a:rPr lang="es-ES" sz="1800" u="none" strike="noStrike" dirty="0">
                          <a:effectLst/>
                        </a:rPr>
                        <a:t> v </a:t>
                      </a:r>
                      <a:r>
                        <a:rPr lang="cs-CZ" sz="1800" u="none" strike="noStrike" noProof="0" dirty="0">
                          <a:effectLst/>
                        </a:rPr>
                        <a:t>domácí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cs-CZ" sz="1800" u="none" strike="noStrike" noProof="0" dirty="0">
                          <a:effectLst/>
                        </a:rPr>
                        <a:t>péči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8.4.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3361354579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Preventivní programy onkologických onemocnění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13.4.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2020777990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1720993293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Prezentace kritéria: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482183722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formát : PowerPoint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4289437251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časová dotace:  min. 20 minut max. 30 minut 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1939568034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název prezentace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3533751599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jména autorů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3216638372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prezentují oba autoři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2804811075"/>
                  </a:ext>
                </a:extLst>
              </a:tr>
              <a:tr h="288725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v prezentaci budou uvedeny zdroje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4" marR="8734" marT="8734" marB="0" anchor="b"/>
                </a:tc>
                <a:extLst>
                  <a:ext uri="{0D108BD9-81ED-4DB2-BD59-A6C34878D82A}">
                    <a16:rowId xmlns:a16="http://schemas.microsoft.com/office/drawing/2014/main" val="4274816129"/>
                  </a:ext>
                </a:extLst>
              </a:tr>
            </a:tbl>
          </a:graphicData>
        </a:graphic>
      </p:graphicFrame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01467C-88D6-4342-A857-58E64B6C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41B-FB20-4C96-BE65-E5D48DA2C455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CFC75F-F9A6-4115-9642-0A7D462F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98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Mgr. Jiřina Večeřová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Mail.: </a:t>
            </a:r>
            <a:r>
              <a:rPr lang="cs-CZ" dirty="0">
                <a:hlinkClick r:id="rId2"/>
              </a:rPr>
              <a:t>j.vecerova@med.muni.cz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Pracovna 2 patro  č. 223</a:t>
            </a:r>
          </a:p>
          <a:p>
            <a:pPr marL="0" indent="0">
              <a:buNone/>
            </a:pPr>
            <a:r>
              <a:rPr lang="cs-CZ" dirty="0"/>
              <a:t>Mobil: +420 723 939 320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Tel. sekretariát: 549 496 316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31CE-B80F-4FA7-948F-8D1B091F31DC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47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43472" y="1988840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dirty="0"/>
              <a:t>Úvod do veřejného zdravotnictví </a:t>
            </a:r>
            <a:br>
              <a:rPr lang="cs-CZ" sz="6000" dirty="0"/>
            </a:br>
            <a:endParaRPr lang="cs-CZ" sz="6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A955-D3AD-48C6-9886-6D4787F0D90B}" type="datetime1">
              <a:rPr lang="cs-CZ" smtClean="0"/>
              <a:t>26.02.2020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A046-E27C-41A3-B4CC-FA7CFE1B574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2914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veřejné zdravotnictví - úvod 19_2_2019[2019021914280796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a46df7c-a7f2-4581-8df3-b380caef601f">
      <UserInfo>
        <DisplayName/>
        <AccountId xsi:nil="true"/>
        <AccountType/>
      </UserInfo>
    </Teachers>
    <Self_Registration_Enabled xmlns="ca46df7c-a7f2-4581-8df3-b380caef601f" xsi:nil="true"/>
    <AppVersion xmlns="ca46df7c-a7f2-4581-8df3-b380caef601f" xsi:nil="true"/>
    <Invited_Teachers xmlns="ca46df7c-a7f2-4581-8df3-b380caef601f" xsi:nil="true"/>
    <Invited_Students xmlns="ca46df7c-a7f2-4581-8df3-b380caef601f" xsi:nil="true"/>
    <LMS_Mappings xmlns="ca46df7c-a7f2-4581-8df3-b380caef601f" xsi:nil="true"/>
    <Math_Settings xmlns="ca46df7c-a7f2-4581-8df3-b380caef601f" xsi:nil="true"/>
    <Templates xmlns="ca46df7c-a7f2-4581-8df3-b380caef601f" xsi:nil="true"/>
    <Owner xmlns="ca46df7c-a7f2-4581-8df3-b380caef601f">
      <UserInfo>
        <DisplayName/>
        <AccountId xsi:nil="true"/>
        <AccountType/>
      </UserInfo>
    </Owner>
    <Students xmlns="ca46df7c-a7f2-4581-8df3-b380caef601f">
      <UserInfo>
        <DisplayName/>
        <AccountId xsi:nil="true"/>
        <AccountType/>
      </UserInfo>
    </Students>
    <Student_Groups xmlns="ca46df7c-a7f2-4581-8df3-b380caef601f">
      <UserInfo>
        <DisplayName/>
        <AccountId xsi:nil="true"/>
        <AccountType/>
      </UserInfo>
    </Student_Groups>
    <Distribution_Groups xmlns="ca46df7c-a7f2-4581-8df3-b380caef601f" xsi:nil="true"/>
    <TeamsChannelId xmlns="ca46df7c-a7f2-4581-8df3-b380caef601f" xsi:nil="true"/>
    <IsNotebookLocked xmlns="ca46df7c-a7f2-4581-8df3-b380caef601f" xsi:nil="true"/>
    <NotebookType xmlns="ca46df7c-a7f2-4581-8df3-b380caef601f" xsi:nil="true"/>
    <CultureName xmlns="ca46df7c-a7f2-4581-8df3-b380caef601f" xsi:nil="true"/>
    <DefaultSectionNames xmlns="ca46df7c-a7f2-4581-8df3-b380caef601f" xsi:nil="true"/>
    <Is_Collaboration_Space_Locked xmlns="ca46df7c-a7f2-4581-8df3-b380caef601f" xsi:nil="true"/>
    <FolderType xmlns="ca46df7c-a7f2-4581-8df3-b380caef601f" xsi:nil="true"/>
    <Has_Teacher_Only_SectionGroup xmlns="ca46df7c-a7f2-4581-8df3-b380caef601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E70EF460A7BE439BD83E65374E48A0" ma:contentTypeVersion="30" ma:contentTypeDescription="Vytvoří nový dokument" ma:contentTypeScope="" ma:versionID="c3cf86b25d47559c4cde057cbc5b82f1">
  <xsd:schema xmlns:xsd="http://www.w3.org/2001/XMLSchema" xmlns:xs="http://www.w3.org/2001/XMLSchema" xmlns:p="http://schemas.microsoft.com/office/2006/metadata/properties" xmlns:ns3="ca46df7c-a7f2-4581-8df3-b380caef601f" xmlns:ns4="a181d7e5-3fc8-4e1f-a10f-4df0a917cde0" targetNamespace="http://schemas.microsoft.com/office/2006/metadata/properties" ma:root="true" ma:fieldsID="f07e0e4c958e2c46517a20186879081b" ns3:_="" ns4:_="">
    <xsd:import namespace="ca46df7c-a7f2-4581-8df3-b380caef601f"/>
    <xsd:import namespace="a181d7e5-3fc8-4e1f-a10f-4df0a917cde0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Distribution_Groups" minOccurs="0"/>
                <xsd:element ref="ns3:LMS_Mappin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6df7c-a7f2-4581-8df3-b380caef601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IsNotebookLocked" ma:index="25" nillable="true" ma:displayName="Is Notebook Locked" ma:internalName="IsNotebookLocked">
      <xsd:simpleType>
        <xsd:restriction base="dms:Boolean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1d7e5-3fc8-4e1f-a10f-4df0a917cde0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52A6EE-9903-4B22-8F9E-37A779641A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FD84EE-B0B5-4C32-9445-C17AC709E3E0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ca46df7c-a7f2-4581-8df3-b380caef601f"/>
    <ds:schemaRef ds:uri="http://purl.org/dc/terms/"/>
    <ds:schemaRef ds:uri="http://schemas.microsoft.com/office/2006/metadata/properties"/>
    <ds:schemaRef ds:uri="a181d7e5-3fc8-4e1f-a10f-4df0a917cde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A75F08-C1C4-4201-86C4-8BF473CDD0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6df7c-a7f2-4581-8df3-b380caef601f"/>
    <ds:schemaRef ds:uri="a181d7e5-3fc8-4e1f-a10f-4df0a917c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1993</Words>
  <Application>Microsoft Office PowerPoint</Application>
  <PresentationFormat>Širokoúhlá obrazovka</PresentationFormat>
  <Paragraphs>313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33</vt:i4>
      </vt:variant>
    </vt:vector>
  </HeadingPairs>
  <TitlesOfParts>
    <vt:vector size="47" baseType="lpstr">
      <vt:lpstr>Arial</vt:lpstr>
      <vt:lpstr>Calibri</vt:lpstr>
      <vt:lpstr>Calibri Light</vt:lpstr>
      <vt:lpstr>Segoe Script</vt:lpstr>
      <vt:lpstr>Symbol</vt:lpstr>
      <vt:lpstr>Wingdings</vt:lpstr>
      <vt:lpstr>Motiv Office</vt:lpstr>
      <vt:lpstr>1_Vlastní návrh</vt:lpstr>
      <vt:lpstr>2_Vlastní návrh</vt:lpstr>
      <vt:lpstr>5_Vlastní návrh</vt:lpstr>
      <vt:lpstr>6_Vlastní návrh</vt:lpstr>
      <vt:lpstr>4_Vlastní návrh</vt:lpstr>
      <vt:lpstr>3_Vlastní návrh</vt:lpstr>
      <vt:lpstr>Vlastní návrh</vt:lpstr>
      <vt:lpstr>Úvod do předmětu   Veřejné zdravotnictví, komunitní a domácí péče </vt:lpstr>
      <vt:lpstr>Veřejné zdravotnictví, komunitní a domácí péče  Přednáška + cvičení 45 h   </vt:lpstr>
      <vt:lpstr>Veřejné zdravotnictví, komunitní a domácí péče  přednáška + cvičení  45h </vt:lpstr>
      <vt:lpstr>Veřejné zdravotnictví, komunitní a domácí péče  Přednáška+ cvičení 45h</vt:lpstr>
      <vt:lpstr>Veřejné zdravotnictví, komunitní a domácí péče  Přednáška + cvičení 45 h</vt:lpstr>
      <vt:lpstr>Veřejné zdravotnictví, komunitní a domácí péče  Přednáška + cvičení 45 h</vt:lpstr>
      <vt:lpstr>Prezentace aplikace PowerPoint</vt:lpstr>
      <vt:lpstr>Kontakt: </vt:lpstr>
      <vt:lpstr>Úvod do veřejného zdravotnictví  </vt:lpstr>
      <vt:lpstr>Vývoj zdravotního stavu a systému péče o zdraví </vt:lpstr>
      <vt:lpstr>Exkurz do historie  </vt:lpstr>
      <vt:lpstr>Vývoj zdravotního stavu a systému péče o zdraví</vt:lpstr>
      <vt:lpstr>Vývoj zdravotního stavu a systému péče o zdraví </vt:lpstr>
      <vt:lpstr>Vývoj zdravotního stavu a systému péče o zdraví </vt:lpstr>
      <vt:lpstr>Vývoj zdravotního stavu a systému péče o zdraví </vt:lpstr>
      <vt:lpstr>Vývoj zdravotního stavu a systému péče o zdraví </vt:lpstr>
      <vt:lpstr>Vývoj zdravotního stavu a systému péče o zdraví </vt:lpstr>
      <vt:lpstr>Cíle veřejného zdravotnictví  </vt:lpstr>
      <vt:lpstr>Veřejné zdravotnictví definice, vymezení, základní charakteristika oboru </vt:lpstr>
      <vt:lpstr>Populační přístup</vt:lpstr>
      <vt:lpstr>Zdraví</vt:lpstr>
      <vt:lpstr>4 pohledy na pojem zdraví</vt:lpstr>
      <vt:lpstr>Základní komponenty zdraví</vt:lpstr>
      <vt:lpstr>Modely zdraví </vt:lpstr>
      <vt:lpstr>Biomedicínský model zdraví </vt:lpstr>
      <vt:lpstr>Ekologicko - sociální model</vt:lpstr>
      <vt:lpstr>Holistický model </vt:lpstr>
      <vt:lpstr>Behaviorální model</vt:lpstr>
      <vt:lpstr>Model hraní rolí </vt:lpstr>
      <vt:lpstr>Adaptační model </vt:lpstr>
      <vt:lpstr>Eudaimonistický model </vt:lpstr>
      <vt:lpstr>Shrnutí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Jiřina Večeřová</dc:creator>
  <cp:lastModifiedBy>Jiřina Večeřová</cp:lastModifiedBy>
  <cp:revision>135</cp:revision>
  <cp:lastPrinted>2019-02-18T16:25:21Z</cp:lastPrinted>
  <dcterms:created xsi:type="dcterms:W3CDTF">2019-02-04T10:21:06Z</dcterms:created>
  <dcterms:modified xsi:type="dcterms:W3CDTF">2020-02-26T13:23:24Z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0x0101006FE70EF460A7BE439BD83E65374E48A0</vt:lpwstr>
  </property>
</Properties>
</file>