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32"/>
  </p:notesMasterIdLst>
  <p:sldIdLst>
    <p:sldId id="256" r:id="rId2"/>
    <p:sldId id="257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22" r:id="rId12"/>
    <p:sldId id="423" r:id="rId13"/>
    <p:sldId id="424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5" r:id="rId30"/>
    <p:sldId id="42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4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43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22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18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02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284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025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2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259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144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25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159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1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714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795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472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614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867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28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32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49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23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27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4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68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6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18.09.2019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zdravi.e15.cz/clanek/sestra/osteoporoza-z-pohledu-fyzioterapeuta-45729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030" y="947998"/>
            <a:ext cx="8976809" cy="296187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Metabolická onemocnění pohybového schématu (osteoporóza, osteomalacie)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631" y="4089814"/>
            <a:ext cx="8131550" cy="2937114"/>
          </a:xfrm>
        </p:spPr>
        <p:txBody>
          <a:bodyPr>
            <a:noAutofit/>
          </a:bodyPr>
          <a:lstStyle/>
          <a:p>
            <a:endParaRPr lang="cs-CZ" sz="2400" b="1" dirty="0"/>
          </a:p>
          <a:p>
            <a:r>
              <a:rPr lang="cs-CZ" sz="2400" b="1" dirty="0"/>
              <a:t>Mgr. Veronika Málková </a:t>
            </a:r>
          </a:p>
          <a:p>
            <a:r>
              <a:rPr lang="cs-CZ" sz="2200" i="1" dirty="0" err="1"/>
              <a:t>ParaCENTRUM</a:t>
            </a:r>
            <a:r>
              <a:rPr lang="cs-CZ" sz="2200" i="1" dirty="0"/>
              <a:t> </a:t>
            </a:r>
            <a:r>
              <a:rPr lang="cs-CZ" sz="2200" i="1" dirty="0" err="1"/>
              <a:t>Fenix</a:t>
            </a:r>
            <a:r>
              <a:rPr lang="cs-CZ" sz="2200" i="1" dirty="0"/>
              <a:t>, </a:t>
            </a:r>
            <a:r>
              <a:rPr lang="cs-CZ" sz="2200" i="1" dirty="0" err="1"/>
              <a:t>z.s</a:t>
            </a:r>
            <a:r>
              <a:rPr lang="cs-CZ" sz="2200" i="1" dirty="0"/>
              <a:t> </a:t>
            </a:r>
            <a:endParaRPr lang="cs-CZ" sz="2200" i="1" baseline="30000" dirty="0"/>
          </a:p>
          <a:p>
            <a:endParaRPr lang="cs-CZ" sz="2400" b="1" baseline="3000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36FEC24-4C93-487E-BA9C-E01DCDB891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77773" y="153292"/>
            <a:ext cx="844100" cy="6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33888C-EFE8-48ED-BAAA-2F30857A85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95" y="143679"/>
            <a:ext cx="841498" cy="6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53" y="153292"/>
            <a:ext cx="1228754" cy="7101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DCBCC69-D58C-4AF9-9A2A-8E80A89F7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60" y="-591664"/>
            <a:ext cx="2235414" cy="22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C5A2BB1-D732-421E-9E7D-90D463DCD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487605"/>
            <a:ext cx="7691119" cy="547992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6D2E261-379A-429F-AED5-606680ECD456}"/>
              </a:ext>
            </a:extLst>
          </p:cNvPr>
          <p:cNvSpPr txBox="1"/>
          <p:nvPr/>
        </p:nvSpPr>
        <p:spPr>
          <a:xfrm flipH="1">
            <a:off x="3000051" y="6001063"/>
            <a:ext cx="699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Vývoj kostní hmoty v průběhu lidského života (Broulík, 1997).</a:t>
            </a:r>
          </a:p>
        </p:txBody>
      </p:sp>
    </p:spTree>
    <p:extLst>
      <p:ext uri="{BB962C8B-B14F-4D97-AF65-F5344CB8AC3E}">
        <p14:creationId xmlns:p14="http://schemas.microsoft.com/office/powerpoint/2010/main" val="366713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Metabolismus vápníku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denní dávka 0,8 – 1,8 g (u těhotných a dětí v růstu dávka o něco vyšší)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vstřebávání v tenkém střevě (pasivní x aktivní)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množství vstřebaného vápníku závisí na pH: kyselé pH → lepší rozpustnost solí; zásadité pH → soli se nerozpouští vůbec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důležitá přítomnost vitaminu D (řídí aktivní vstřebávání vápníku)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resorpci snižují vyšší MK či oxaláty; zvyšují cukry, AMK, laktóz a ŽK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exkrece: ledvinami (10 – 50%), střevem (50 – 90%), většina filtrovaného vápníku se opětovně vstřebá – zamezení ztrát, u kojících žen pomocí mléčné žlázy (proto zvýšený příjem), malé množství ve formě potu (1g)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kalcifikace – ukládání vápníku při tvorbě kostí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/>
              <a:t>osteolýza</a:t>
            </a:r>
            <a:r>
              <a:rPr lang="cs-CZ" sz="2000" b="1" dirty="0"/>
              <a:t> – odbourávání kosti</a:t>
            </a: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80411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Metabolismus vápníku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při normálním pH krve (7,36) hladina Ca</a:t>
            </a:r>
            <a:r>
              <a:rPr lang="cs-CZ" sz="2000" b="1" baseline="30000" dirty="0"/>
              <a:t>2+ </a:t>
            </a:r>
            <a:r>
              <a:rPr lang="cs-CZ" sz="2000" b="1" dirty="0"/>
              <a:t>2,5 </a:t>
            </a:r>
            <a:r>
              <a:rPr lang="cs-CZ" sz="2000" b="1" dirty="0" err="1"/>
              <a:t>mmol</a:t>
            </a:r>
            <a:r>
              <a:rPr lang="cs-CZ" sz="2000" b="1" dirty="0"/>
              <a:t>/l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/>
              <a:t>acidémie</a:t>
            </a:r>
            <a:r>
              <a:rPr lang="cs-CZ" sz="2000" b="1" dirty="0"/>
              <a:t>: H</a:t>
            </a:r>
            <a:r>
              <a:rPr lang="cs-CZ" sz="2000" b="1" baseline="30000" dirty="0"/>
              <a:t>+</a:t>
            </a:r>
            <a:r>
              <a:rPr lang="cs-CZ" sz="2000" b="1" dirty="0"/>
              <a:t> ionty se vážou na bílkoviny → uvolnění Ca z bílkovin → zvýšení hladiny ionizovaného Ca v plazmě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/>
              <a:t>alkalémie</a:t>
            </a:r>
            <a:r>
              <a:rPr lang="cs-CZ" sz="2000" b="1" dirty="0"/>
              <a:t>: opačný efekt, dochází k úbytku ionizovaného vápníku v plazmě (velký úbytek vede k tetanickým křečím)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Endokrinní vlivy:</a:t>
            </a:r>
          </a:p>
          <a:p>
            <a:pPr marL="0" indent="0">
              <a:buNone/>
            </a:pPr>
            <a:r>
              <a:rPr lang="cs-CZ" sz="2000" b="1" dirty="0"/>
              <a:t>	parathormon: v příštítných tělískách, zvyšuje hladinu vápníku v krvi a 	resorpci kosti</a:t>
            </a:r>
          </a:p>
          <a:p>
            <a:pPr marL="0" indent="0">
              <a:buNone/>
            </a:pPr>
            <a:r>
              <a:rPr lang="cs-CZ" sz="2000" b="1" dirty="0"/>
              <a:t>	kalcitonin:  </a:t>
            </a:r>
            <a:r>
              <a:rPr lang="cs-CZ" sz="2000" b="1" dirty="0" err="1"/>
              <a:t>parafolikulární</a:t>
            </a:r>
            <a:r>
              <a:rPr lang="cs-CZ" sz="2000" b="1" dirty="0"/>
              <a:t> bb. ŠŽ, snižuje hladinu vápníku v krvi</a:t>
            </a:r>
          </a:p>
          <a:p>
            <a:pPr marL="0" indent="0">
              <a:buNone/>
            </a:pPr>
            <a:r>
              <a:rPr lang="cs-CZ" sz="2000" b="1" dirty="0"/>
              <a:t>	estrogeny a androgeny: kladný vliv na mineralizaci kostní tkáně 	(stimulace osteoblastů)</a:t>
            </a:r>
          </a:p>
          <a:p>
            <a:pPr marL="0" indent="0">
              <a:buNone/>
            </a:pPr>
            <a:r>
              <a:rPr lang="cs-CZ" sz="2000" b="1" dirty="0"/>
              <a:t>	somatotropní hormon: nadbytek vede ke gigantismu (nemocný OP)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53363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Metabolismus vápníku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kortikoidy: snížení tvorby kostí, zvyšování kostní resorpce, útlum estrogenů a androgenů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ŠŽ: hormony stimulují uvolňování vápníku z kostí, zvýšení vylučování vápníku močí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86194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cs-CZ" sz="2200" b="1" dirty="0"/>
              <a:t>Klasifikace osteoporózy</a:t>
            </a:r>
            <a:endParaRPr lang="cs-CZ" sz="2000" b="1" dirty="0"/>
          </a:p>
          <a:p>
            <a:pPr marL="0" indent="0">
              <a:lnSpc>
                <a:spcPct val="160000"/>
              </a:lnSpc>
              <a:buNone/>
            </a:pPr>
            <a:r>
              <a:rPr lang="cs-CZ" sz="2000" b="1" dirty="0"/>
              <a:t>Generalizovaná osteoporóza</a:t>
            </a:r>
          </a:p>
          <a:p>
            <a:pPr marL="457200" indent="-457200">
              <a:buAutoNum type="alphaLcParenR"/>
            </a:pPr>
            <a:r>
              <a:rPr lang="cs-CZ" sz="2000" b="1" dirty="0"/>
              <a:t>Primární osteoporóza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Juvenilní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Postmenopauzální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Senilní </a:t>
            </a:r>
            <a:endParaRPr lang="cs-CZ" sz="2200" b="1" dirty="0"/>
          </a:p>
          <a:p>
            <a:pPr marL="457200" indent="-457200">
              <a:buAutoNum type="alphaLcParenR"/>
            </a:pPr>
            <a:r>
              <a:rPr lang="cs-CZ" sz="2000" b="1" dirty="0"/>
              <a:t>Sekundární osteoporóza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Endokrinní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Gastrointestinální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Nutriční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Renální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Genetická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 err="1"/>
              <a:t>Iatrogenní</a:t>
            </a:r>
            <a:r>
              <a:rPr lang="cs-CZ" sz="1900" b="1" dirty="0"/>
              <a:t>, </a:t>
            </a:r>
            <a:r>
              <a:rPr lang="cs-CZ" sz="1900" b="1" dirty="0" err="1"/>
              <a:t>farmakogenní</a:t>
            </a:r>
            <a:endParaRPr lang="cs-CZ" sz="19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Osteoporóza z imobilizace</a:t>
            </a:r>
          </a:p>
          <a:p>
            <a:pPr marL="457200" lvl="1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97986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Klasifikace osteoporózy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/>
              <a:t>Lokalizovaná osteoporóza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Osteoporóza z imobilizace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Osteoporóza u </a:t>
            </a:r>
            <a:r>
              <a:rPr lang="cs-CZ" sz="1800" b="1" dirty="0" err="1"/>
              <a:t>Sudeckova</a:t>
            </a:r>
            <a:r>
              <a:rPr lang="cs-CZ" sz="1800" b="1" dirty="0"/>
              <a:t> syndromu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Osteoporóza u zánětlivých revmatických onemocnění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Osteoporóza u hematologických onemocnění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Osteoporóza u </a:t>
            </a:r>
            <a:r>
              <a:rPr lang="cs-CZ" sz="1800" b="1" dirty="0" err="1"/>
              <a:t>osteolytických</a:t>
            </a:r>
            <a:r>
              <a:rPr lang="cs-CZ" sz="1800" b="1" dirty="0"/>
              <a:t> kostních metastáz</a:t>
            </a:r>
            <a:endParaRPr lang="cs-CZ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/>
              <a:t>V principu 5 situací, kdy u nevyvážené kostní </a:t>
            </a:r>
            <a:r>
              <a:rPr lang="cs-CZ" sz="2000" b="1" dirty="0" err="1"/>
              <a:t>remodelace</a:t>
            </a:r>
            <a:r>
              <a:rPr lang="cs-CZ" sz="2000" b="1" dirty="0"/>
              <a:t> dochází k úbytku kostní hmoty: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Zvýšená </a:t>
            </a:r>
            <a:r>
              <a:rPr lang="cs-CZ" sz="1800" b="1" dirty="0" err="1"/>
              <a:t>osteoformace</a:t>
            </a:r>
            <a:r>
              <a:rPr lang="cs-CZ" sz="1800" b="1" dirty="0"/>
              <a:t> při ještě vyšší </a:t>
            </a:r>
            <a:r>
              <a:rPr lang="cs-CZ" sz="1800" b="1" dirty="0" err="1"/>
              <a:t>osteoresorpci</a:t>
            </a:r>
            <a:r>
              <a:rPr lang="cs-CZ" sz="1800" b="1" dirty="0"/>
              <a:t> (OP při hypertyreóze)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Fyziologická </a:t>
            </a:r>
            <a:r>
              <a:rPr lang="cs-CZ" sz="1800" b="1" dirty="0" err="1"/>
              <a:t>osteoformace</a:t>
            </a:r>
            <a:r>
              <a:rPr lang="cs-CZ" sz="1800" b="1" dirty="0"/>
              <a:t> při zvýšené </a:t>
            </a:r>
            <a:r>
              <a:rPr lang="cs-CZ" sz="1800" b="1" dirty="0" err="1"/>
              <a:t>osteoresorpci</a:t>
            </a:r>
            <a:r>
              <a:rPr lang="cs-CZ" sz="1800" b="1" dirty="0"/>
              <a:t> (postmenopausální OP)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Snížená </a:t>
            </a:r>
            <a:r>
              <a:rPr lang="cs-CZ" sz="1800" b="1" dirty="0" err="1"/>
              <a:t>osteoformace</a:t>
            </a:r>
            <a:r>
              <a:rPr lang="cs-CZ" sz="1800" b="1" dirty="0"/>
              <a:t> při fyziologické </a:t>
            </a:r>
            <a:r>
              <a:rPr lang="cs-CZ" sz="1800" b="1" dirty="0" err="1"/>
              <a:t>osteoresorpci</a:t>
            </a:r>
            <a:r>
              <a:rPr lang="cs-CZ" sz="1800" b="1" dirty="0"/>
              <a:t> (senilní OP)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09727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Rizikové faktory OP: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Genetické faktory (RA, malá, štíhlá postava, slabé kosti, BMI &lt; 19 kg/m</a:t>
            </a:r>
            <a:r>
              <a:rPr lang="cs-CZ" sz="1800" b="1" baseline="30000" dirty="0"/>
              <a:t>2</a:t>
            </a:r>
            <a:r>
              <a:rPr lang="cs-CZ" sz="1800" b="1" dirty="0"/>
              <a:t>, dlouhý krček femuru)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Nedostatek pohlavních hormonů (</a:t>
            </a:r>
            <a:r>
              <a:rPr lang="cs-CZ" sz="1800" b="1" dirty="0" err="1"/>
              <a:t>hypogonadismus</a:t>
            </a:r>
            <a:r>
              <a:rPr lang="cs-CZ" sz="1800" b="1" dirty="0"/>
              <a:t> u mužů, primární amenorea nebo sekundární amenorea trvající déle než rok, předčasná menopauza, ženy déle než 5 let po menopauze bez hormonální léčby, opožděná menarche)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Toxické vlivy (kouření, alkoholismus, nadměrný příjem kofeinu)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Léky (kortikoidy (</a:t>
            </a:r>
            <a:r>
              <a:rPr lang="cs-CZ" sz="1800" b="1" dirty="0" err="1"/>
              <a:t>prednison</a:t>
            </a:r>
            <a:r>
              <a:rPr lang="cs-CZ" sz="1800" b="1" dirty="0"/>
              <a:t>), </a:t>
            </a:r>
            <a:r>
              <a:rPr lang="cs-CZ" sz="1800" b="1" dirty="0" err="1"/>
              <a:t>supresní</a:t>
            </a:r>
            <a:r>
              <a:rPr lang="cs-CZ" sz="1800" b="1" dirty="0"/>
              <a:t> léčba hormony ŠŽ, blokátory protonové pumpy, aj.)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Chronická onemocnění (endokrinní onemocnění, anorexie, chronická zánětlivá střevní onemocnění, malabsorpce, RA, aj.)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Věk, dlouhodobá imobilizace, prodělaná </a:t>
            </a:r>
            <a:r>
              <a:rPr lang="cs-CZ" sz="1800" b="1" dirty="0" err="1"/>
              <a:t>nízkotraumatická</a:t>
            </a:r>
            <a:r>
              <a:rPr lang="cs-CZ" sz="1800" b="1" dirty="0"/>
              <a:t> zlomenina (obratel, distální předloktí, kyčel), zrychlený úbytek kostní hmoty, snižování tělesné výšky, kyfóza hrudní páteře</a:t>
            </a:r>
          </a:p>
          <a:p>
            <a:pPr marL="457200" lvl="1" indent="0">
              <a:buNone/>
            </a:pPr>
            <a:endParaRPr lang="cs-CZ" sz="1800" b="1" baseline="30000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01161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Rizikové faktory OP: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Genetické faktory (RA, malá, štíhlá postava, slabé kosti, BMI &lt; 19 kg/m</a:t>
            </a:r>
            <a:r>
              <a:rPr lang="cs-CZ" sz="1800" b="1" baseline="30000" dirty="0"/>
              <a:t>2</a:t>
            </a:r>
            <a:r>
              <a:rPr lang="cs-CZ" sz="1800" b="1" dirty="0"/>
              <a:t>, dlouhý krček femuru)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Nedostatek pohlavních hormonů (</a:t>
            </a:r>
            <a:r>
              <a:rPr lang="cs-CZ" sz="1800" b="1" dirty="0" err="1"/>
              <a:t>hypogonadismus</a:t>
            </a:r>
            <a:r>
              <a:rPr lang="cs-CZ" sz="1800" b="1" dirty="0"/>
              <a:t> u mužů, primární amenorea nebo sekundární amenorea trvající déle než rok, předčasná menopauza, ženy déle než 5 let po menopauze bez hormonální léčby, opožděná menarche)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Toxické vlivy (kouření, alkoholismus, nadměrný příjem kofeinu)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Léky (kortikoidy (</a:t>
            </a:r>
            <a:r>
              <a:rPr lang="cs-CZ" sz="1800" b="1" dirty="0" err="1"/>
              <a:t>prednison</a:t>
            </a:r>
            <a:r>
              <a:rPr lang="cs-CZ" sz="1800" b="1" dirty="0"/>
              <a:t>), </a:t>
            </a:r>
            <a:r>
              <a:rPr lang="cs-CZ" sz="1800" b="1" dirty="0" err="1"/>
              <a:t>supresní</a:t>
            </a:r>
            <a:r>
              <a:rPr lang="cs-CZ" sz="1800" b="1" dirty="0"/>
              <a:t> léčba hormony ŠŽ, blokátory protonové pumpy, aj.)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Chronická onemocnění (endokrinní onemocnění, anorexie, chronická zánětlivá střevní onemocnění, malabsorpce, RA, aj.)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Věk, dlouhodobá imobilizace, prodělaná </a:t>
            </a:r>
            <a:r>
              <a:rPr lang="cs-CZ" sz="1800" b="1" dirty="0" err="1"/>
              <a:t>nízkotraumatická</a:t>
            </a:r>
            <a:r>
              <a:rPr lang="cs-CZ" sz="1800" b="1" dirty="0"/>
              <a:t> zlomenina (obratel, distální předloktí, kyčel), zrychlený úbytek kostní hmoty, snižování tělesné výšky, kyfóza hrudní páteře</a:t>
            </a:r>
          </a:p>
          <a:p>
            <a:pPr marL="457200" lvl="1" indent="0">
              <a:buNone/>
            </a:pPr>
            <a:endParaRPr lang="cs-CZ" sz="1800" b="1" baseline="30000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49070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Klinické projevy: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dovede se po léta rozvíjet skrytě a v počáteční fázi nemusí působit žádné obtíže - mizí přitom celé kostní trámce a narušuje se architektonika kosti,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později bolesti zad (nejčastěji dolní </a:t>
            </a:r>
            <a:r>
              <a:rPr lang="cs-CZ" b="1" dirty="0" err="1"/>
              <a:t>Thp</a:t>
            </a:r>
            <a:r>
              <a:rPr lang="cs-CZ" b="1" dirty="0"/>
              <a:t> a horní </a:t>
            </a:r>
            <a:r>
              <a:rPr lang="cs-CZ" b="1" dirty="0" err="1"/>
              <a:t>Lp</a:t>
            </a:r>
            <a:r>
              <a:rPr lang="cs-CZ" b="1" dirty="0"/>
              <a:t>; provokace bolesti: </a:t>
            </a:r>
            <a:r>
              <a:rPr lang="cs-CZ" b="1" dirty="0" err="1"/>
              <a:t>Frankeho</a:t>
            </a:r>
            <a:r>
              <a:rPr lang="cs-CZ" b="1" dirty="0"/>
              <a:t> a </a:t>
            </a:r>
            <a:r>
              <a:rPr lang="cs-CZ" b="1" dirty="0" err="1"/>
              <a:t>Mathiasovo</a:t>
            </a:r>
            <a:r>
              <a:rPr lang="cs-CZ" b="1" dirty="0"/>
              <a:t> znamení – zatlačíme seshora na předpažené ruce, zvýrazní se </a:t>
            </a:r>
            <a:r>
              <a:rPr lang="cs-CZ" b="1" dirty="0" err="1"/>
              <a:t>Th</a:t>
            </a:r>
            <a:r>
              <a:rPr lang="cs-CZ" b="1" dirty="0"/>
              <a:t> kyfóza a bolest zad; tlak shora na temeno vyvolá taky bolest),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změna tvaru obratlových těl a snížení jejich výšky, a to hlavně uprostřed → proto se snižuje i výška celé postavy, zvětšuje se </a:t>
            </a:r>
            <a:r>
              <a:rPr lang="cs-CZ" b="1" dirty="0" err="1"/>
              <a:t>Th</a:t>
            </a:r>
            <a:r>
              <a:rPr lang="cs-CZ" b="1" dirty="0"/>
              <a:t> kyfóza, L i C lordóza, pánev je v </a:t>
            </a:r>
            <a:r>
              <a:rPr lang="cs-CZ" b="1" dirty="0" err="1"/>
              <a:t>anteverzi</a:t>
            </a:r>
            <a:r>
              <a:rPr lang="cs-CZ" b="1" dirty="0"/>
              <a:t> a zmenšuje se vzdálenost mezi žebry a lopatou kosti kyčelní – výsledkem je shrbená postava s </a:t>
            </a:r>
            <a:r>
              <a:rPr lang="cs-CZ" b="1" dirty="0" err="1"/>
              <a:t>prominujícím</a:t>
            </a:r>
            <a:r>
              <a:rPr lang="cs-CZ" b="1" dirty="0"/>
              <a:t> břichem a předsunutým držením hlavy a menší dechové exkurze, zvýšený tlak na žaludek při deformaci hrudníku doprovází </a:t>
            </a:r>
            <a:r>
              <a:rPr lang="cs-CZ" b="1" dirty="0" err="1"/>
              <a:t>gastroezofageální</a:t>
            </a:r>
            <a:r>
              <a:rPr lang="cs-CZ" b="1" dirty="0"/>
              <a:t> reflux,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96954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přesun těžiště těla dopředu, vznik instability, poruchy chůze + nutnost opory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vznik svalové dysbalance → horní a dolní zkřížený syndrom nebo vrstvový syndrom,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často manifestace OP až zlomeninou (stačí i malá síla) - nejčastěji krček stehenní kosti, distální předloktí a obratle (nejvíc </a:t>
            </a:r>
            <a:r>
              <a:rPr lang="cs-CZ" b="1" dirty="0" err="1"/>
              <a:t>Th</a:t>
            </a:r>
            <a:r>
              <a:rPr lang="cs-CZ" b="1" dirty="0"/>
              <a:t>/L přechod, kde je reflexní </a:t>
            </a:r>
            <a:r>
              <a:rPr lang="cs-CZ" b="1" dirty="0" err="1"/>
              <a:t>hypertonus</a:t>
            </a:r>
            <a:r>
              <a:rPr lang="cs-CZ" b="1" dirty="0"/>
              <a:t> erektorů a atrofie </a:t>
            </a:r>
            <a:r>
              <a:rPr lang="cs-CZ" b="1" dirty="0" err="1"/>
              <a:t>multifidů</a:t>
            </a:r>
            <a:r>
              <a:rPr lang="cs-CZ" b="1" dirty="0"/>
              <a:t>; </a:t>
            </a:r>
            <a:r>
              <a:rPr lang="cs-CZ" b="1" dirty="0" err="1"/>
              <a:t>multifidy</a:t>
            </a:r>
            <a:r>
              <a:rPr lang="cs-CZ" b="1" dirty="0"/>
              <a:t> nefungují jako lokální stabilizátory, mění se </a:t>
            </a:r>
            <a:r>
              <a:rPr lang="cs-CZ" b="1" dirty="0" err="1"/>
              <a:t>postura</a:t>
            </a:r>
            <a:r>
              <a:rPr lang="cs-CZ" b="1" dirty="0"/>
              <a:t> a zvýrazňuje se bolest zad),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komprese nervových kořenů a míchy - vzácná komplikace u těžkých deformit.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4425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338040"/>
            <a:ext cx="10128193" cy="4972050"/>
          </a:xfrm>
        </p:spPr>
        <p:txBody>
          <a:bodyPr>
            <a:normAutofit/>
          </a:bodyPr>
          <a:lstStyle/>
          <a:p>
            <a:r>
              <a:rPr lang="cs-CZ" sz="2000" b="1" dirty="0"/>
              <a:t>Progresivní systémové onemocnění skeletu charakterizované nízkou kostní hmotou a poškozením </a:t>
            </a:r>
            <a:r>
              <a:rPr lang="cs-CZ" sz="2000" b="1" dirty="0" err="1"/>
              <a:t>mikroarchitektura</a:t>
            </a:r>
            <a:r>
              <a:rPr lang="cs-CZ" sz="2000" b="1" dirty="0"/>
              <a:t> kostní tkáně → zvýšení kostní </a:t>
            </a:r>
            <a:r>
              <a:rPr lang="cs-CZ" sz="2000" b="1" dirty="0" err="1"/>
              <a:t>hřehkosti</a:t>
            </a:r>
            <a:r>
              <a:rPr lang="cs-CZ" sz="2000" b="1" dirty="0"/>
              <a:t> a náchylnosti ke zlomení (nerovnováha mezi novotvorbou a úbytkem kostí).</a:t>
            </a:r>
          </a:p>
          <a:p>
            <a:r>
              <a:rPr lang="cs-CZ" sz="2000" b="1" dirty="0"/>
              <a:t>Osteomalacie – úbytek anorganické složky kostní hmoty při nedostatku </a:t>
            </a:r>
            <a:r>
              <a:rPr lang="cs-CZ" sz="2000" b="1" dirty="0" err="1"/>
              <a:t>vit.D</a:t>
            </a:r>
            <a:endParaRPr lang="cs-CZ" sz="2000" b="1" dirty="0"/>
          </a:p>
          <a:p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BDABFE-8E16-4533-8D5C-A47C3FA64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33" y="3407673"/>
            <a:ext cx="6005894" cy="222699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H="1">
            <a:off x="2073433" y="5634665"/>
            <a:ext cx="804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Mikroarchitektura</a:t>
            </a:r>
            <a:r>
              <a:rPr lang="cs-CZ" b="1" dirty="0"/>
              <a:t> zdravé (a) a </a:t>
            </a:r>
            <a:r>
              <a:rPr lang="cs-CZ" b="1" dirty="0" err="1"/>
              <a:t>osteporotické</a:t>
            </a:r>
            <a:r>
              <a:rPr lang="cs-CZ" b="1" dirty="0"/>
              <a:t> (b) kosti, (</a:t>
            </a:r>
            <a:r>
              <a:rPr lang="cs-CZ" b="1" dirty="0" err="1"/>
              <a:t>Rizzoli</a:t>
            </a:r>
            <a:r>
              <a:rPr lang="cs-CZ" b="1" dirty="0"/>
              <a:t>, 2010).</a:t>
            </a:r>
          </a:p>
        </p:txBody>
      </p:sp>
    </p:spTree>
    <p:extLst>
      <p:ext uri="{BB962C8B-B14F-4D97-AF65-F5344CB8AC3E}">
        <p14:creationId xmlns:p14="http://schemas.microsoft.com/office/powerpoint/2010/main" val="203668503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B72353-DEB2-4481-AF33-895A3B12D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30" y="372950"/>
            <a:ext cx="5342561" cy="555749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6174C14-2AA4-4C65-8C95-25224F993982}"/>
              </a:ext>
            </a:extLst>
          </p:cNvPr>
          <p:cNvSpPr txBox="1"/>
          <p:nvPr/>
        </p:nvSpPr>
        <p:spPr>
          <a:xfrm flipH="1">
            <a:off x="3821987" y="5930442"/>
            <a:ext cx="51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Klinický projev osteoporózy (Bartl, 2009).</a:t>
            </a:r>
          </a:p>
        </p:txBody>
      </p:sp>
    </p:spTree>
    <p:extLst>
      <p:ext uri="{BB962C8B-B14F-4D97-AF65-F5344CB8AC3E}">
        <p14:creationId xmlns:p14="http://schemas.microsoft.com/office/powerpoint/2010/main" val="129817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Diagnostické postupy: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cs-CZ" sz="1900" b="1" dirty="0"/>
              <a:t>Anamnéza (pátráme především po rizikových faktorech a  po prodělaných frakturách. Důležitý je údaj o bolesti v zádech, kdy zjišťujeme trvání, intenzitu a vyvolávající moment. Dále se ptáme na rodinnou zátěž, hormonální terapii, hormonální poruchy, poruchy GIT – absorpce, výživa).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cs-CZ" sz="1900" b="1" dirty="0"/>
              <a:t>Klinické vyšetření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cs-CZ" sz="1900" b="1" dirty="0"/>
              <a:t>Zobrazovací metody: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sz="1900" b="1" dirty="0"/>
              <a:t>Denzitometrie založená na </a:t>
            </a:r>
            <a:r>
              <a:rPr lang="cs-CZ" sz="1900" b="1" dirty="0" err="1"/>
              <a:t>absorpciometrii</a:t>
            </a:r>
            <a:r>
              <a:rPr lang="cs-CZ" sz="1900" b="1" dirty="0"/>
              <a:t> (DXA): </a:t>
            </a:r>
            <a:br>
              <a:rPr lang="cs-CZ" sz="1900" b="1" dirty="0"/>
            </a:br>
            <a:r>
              <a:rPr lang="cs-CZ" sz="1900" b="1" dirty="0"/>
              <a:t>- měří kostní </a:t>
            </a:r>
            <a:r>
              <a:rPr lang="cs-CZ" sz="1900" b="1" dirty="0" err="1"/>
              <a:t>denzitu</a:t>
            </a:r>
            <a:r>
              <a:rPr lang="cs-CZ" sz="1900" b="1" dirty="0"/>
              <a:t> (BMD), nejčastěji úsek L1 – L4 (pro časnou menopauzu), proximální část femuru (u starších pacientů), distální předloktí,</a:t>
            </a:r>
            <a:br>
              <a:rPr lang="cs-CZ" sz="1900" b="1" dirty="0"/>
            </a:br>
            <a:r>
              <a:rPr lang="cs-CZ" sz="1900" b="1" dirty="0"/>
              <a:t>- výsledky interpretovány jako T-skóre = počet standardních odchylek (SD), kterými se liší nález u pacienta od průměrné hodnoty v referenční populaci, </a:t>
            </a:r>
            <a:br>
              <a:rPr lang="cs-CZ" sz="1900" b="1" dirty="0"/>
            </a:br>
            <a:endParaRPr lang="cs-CZ" sz="1900" b="1" dirty="0"/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18804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39"/>
            <a:ext cx="10147899" cy="5792225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/>
              <a:t>Diagnostické postupy: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Denzitometrie založená na </a:t>
            </a:r>
            <a:r>
              <a:rPr lang="cs-CZ" sz="2400" b="1" dirty="0" err="1"/>
              <a:t>absorpciometrii</a:t>
            </a:r>
            <a:r>
              <a:rPr lang="cs-CZ" sz="2400" b="1" dirty="0"/>
              <a:t> (DXA):</a:t>
            </a:r>
            <a:br>
              <a:rPr lang="cs-CZ" sz="2400" b="1" dirty="0"/>
            </a:br>
            <a:r>
              <a:rPr lang="cs-CZ" sz="2400" b="1" dirty="0"/>
              <a:t>- naměřená hodnota je buď vyšší (T – skóre je +) nebo nižší (T – skóre je -) </a:t>
            </a:r>
            <a:br>
              <a:rPr lang="cs-CZ" sz="2400" b="1" dirty="0"/>
            </a:br>
            <a:r>
              <a:rPr lang="cs-CZ" sz="2400" b="1" dirty="0"/>
              <a:t>- v praxi používána klasifikace nálezu T – skóre dle metodiky WHO:</a:t>
            </a:r>
            <a:br>
              <a:rPr lang="cs-CZ" sz="2400" b="1" dirty="0"/>
            </a:br>
            <a:br>
              <a:rPr lang="cs-CZ" sz="2400" b="1" dirty="0"/>
            </a:br>
            <a:r>
              <a:rPr lang="cs-CZ" sz="2400" b="1" dirty="0"/>
              <a:t>Normální kostní </a:t>
            </a:r>
            <a:r>
              <a:rPr lang="cs-CZ" sz="2400" b="1" dirty="0" err="1"/>
              <a:t>denzita</a:t>
            </a:r>
            <a:r>
              <a:rPr lang="cs-CZ" sz="2400" b="1" dirty="0"/>
              <a:t>			T – skóre &gt; - 1 SD</a:t>
            </a:r>
            <a:br>
              <a:rPr lang="cs-CZ" sz="2400" b="1" dirty="0"/>
            </a:br>
            <a:r>
              <a:rPr lang="cs-CZ" sz="2400" b="1" dirty="0" err="1"/>
              <a:t>Osteopenie</a:t>
            </a:r>
            <a:r>
              <a:rPr lang="cs-CZ" sz="2400" b="1" dirty="0"/>
              <a:t>						T – skóre v intervalu -1 až -2,5 SD</a:t>
            </a:r>
            <a:br>
              <a:rPr lang="cs-CZ" sz="2400" b="1" dirty="0"/>
            </a:br>
            <a:r>
              <a:rPr lang="cs-CZ" sz="2400" b="1" dirty="0"/>
              <a:t>Osteoporóza					T – skóre &lt; -2,5 SD</a:t>
            </a:r>
            <a:br>
              <a:rPr lang="cs-CZ" sz="2400" b="1" dirty="0"/>
            </a:br>
            <a:r>
              <a:rPr lang="cs-CZ" sz="2400" b="1" dirty="0"/>
              <a:t>Těžká osteoporóza				T – skóre &lt; -2,5 SD + </a:t>
            </a:r>
            <a:r>
              <a:rPr lang="cs-CZ" sz="2400" b="1" dirty="0" err="1"/>
              <a:t>osteoporotická</a:t>
            </a:r>
            <a:r>
              <a:rPr lang="cs-CZ" sz="2400" b="1" dirty="0"/>
              <a:t> fr.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sz="2400" b="1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400" b="1" dirty="0"/>
              <a:t>Z – skóre – naměřený výsledek u konkrétního pacienta srovnán s BMD u osob stejné věkové kategorie (mladí jedince, osoby starší 75 let)</a:t>
            </a:r>
            <a:br>
              <a:rPr lang="cs-CZ" sz="2400" b="1" dirty="0"/>
            </a:br>
            <a:br>
              <a:rPr lang="cs-CZ" sz="2000" b="1" dirty="0"/>
            </a:br>
            <a:endParaRPr lang="cs-CZ" sz="2000" b="1" dirty="0"/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30351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147899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Diagnostické postupy: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RTG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Kvantitativní výpočetní tomografie, kvantitativní magnetická rezonance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Ultrazvuková denzitometrie</a:t>
            </a:r>
          </a:p>
          <a:p>
            <a:pPr>
              <a:buAutoNum type="arabicPeriod" startAt="4"/>
            </a:pPr>
            <a:r>
              <a:rPr lang="cs-CZ" b="1" dirty="0">
                <a:solidFill>
                  <a:schemeClr val="tx1"/>
                </a:solidFill>
              </a:rPr>
              <a:t>Biochemická vyšetření: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Základní vyšetření krve (KO a diferenciální počet leukocytů, sedimentace </a:t>
            </a:r>
            <a:r>
              <a:rPr lang="cs-CZ" sz="1800" b="1" dirty="0" err="1">
                <a:solidFill>
                  <a:schemeClr val="tx1"/>
                </a:solidFill>
              </a:rPr>
              <a:t>erc</a:t>
            </a:r>
            <a:r>
              <a:rPr lang="cs-CZ" sz="1800" b="1" dirty="0">
                <a:solidFill>
                  <a:schemeClr val="tx1"/>
                </a:solidFill>
              </a:rPr>
              <a:t>, Ca</a:t>
            </a:r>
            <a:r>
              <a:rPr lang="cs-CZ" sz="1800" b="1" baseline="30000" dirty="0">
                <a:solidFill>
                  <a:schemeClr val="tx1"/>
                </a:solidFill>
              </a:rPr>
              <a:t>2+</a:t>
            </a:r>
            <a:r>
              <a:rPr lang="cs-CZ" sz="1800" b="1" dirty="0">
                <a:solidFill>
                  <a:schemeClr val="tx1"/>
                </a:solidFill>
              </a:rPr>
              <a:t>,</a:t>
            </a:r>
            <a:r>
              <a:rPr lang="cs-CZ" sz="1800" b="1" baseline="30000" dirty="0">
                <a:solidFill>
                  <a:schemeClr val="tx1"/>
                </a:solidFill>
              </a:rPr>
              <a:t> </a:t>
            </a:r>
            <a:r>
              <a:rPr lang="cs-CZ" sz="1800" b="1" dirty="0">
                <a:solidFill>
                  <a:schemeClr val="tx1"/>
                </a:solidFill>
              </a:rPr>
              <a:t>P, kreatinin, glykemie, AST, GMT, albumin, </a:t>
            </a:r>
            <a:r>
              <a:rPr lang="cs-CZ" sz="1800" b="1" dirty="0" err="1">
                <a:solidFill>
                  <a:schemeClr val="tx1"/>
                </a:solidFill>
              </a:rPr>
              <a:t>kalcidiol</a:t>
            </a:r>
            <a:r>
              <a:rPr lang="cs-CZ" sz="18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Markery kostního obratu (</a:t>
            </a:r>
            <a:r>
              <a:rPr lang="cs-CZ" sz="1800" b="1" dirty="0" err="1">
                <a:solidFill>
                  <a:schemeClr val="tx1"/>
                </a:solidFill>
              </a:rPr>
              <a:t>osteoformace</a:t>
            </a:r>
            <a:r>
              <a:rPr lang="cs-CZ" sz="1800" b="1" dirty="0">
                <a:solidFill>
                  <a:schemeClr val="tx1"/>
                </a:solidFill>
              </a:rPr>
              <a:t> – ALP, </a:t>
            </a:r>
            <a:r>
              <a:rPr lang="cs-CZ" sz="1800" b="1" dirty="0" err="1">
                <a:solidFill>
                  <a:schemeClr val="tx1"/>
                </a:solidFill>
              </a:rPr>
              <a:t>osteokalcin</a:t>
            </a:r>
            <a:r>
              <a:rPr lang="cs-CZ" sz="1800" b="1" dirty="0">
                <a:solidFill>
                  <a:schemeClr val="tx1"/>
                </a:solidFill>
              </a:rPr>
              <a:t>, P1NP i </a:t>
            </a:r>
            <a:r>
              <a:rPr lang="cs-CZ" sz="1800" b="1" dirty="0" err="1">
                <a:solidFill>
                  <a:schemeClr val="tx1"/>
                </a:solidFill>
              </a:rPr>
              <a:t>osteoresorpce</a:t>
            </a:r>
            <a:r>
              <a:rPr lang="cs-CZ" sz="1800" b="1" dirty="0">
                <a:solidFill>
                  <a:schemeClr val="tx1"/>
                </a:solidFill>
              </a:rPr>
              <a:t> – </a:t>
            </a:r>
            <a:r>
              <a:rPr lang="cs-CZ" sz="1800" b="1" dirty="0" err="1">
                <a:solidFill>
                  <a:schemeClr val="tx1"/>
                </a:solidFill>
              </a:rPr>
              <a:t>CTx</a:t>
            </a:r>
            <a:r>
              <a:rPr lang="cs-CZ" sz="1800" b="1" dirty="0">
                <a:solidFill>
                  <a:schemeClr val="tx1"/>
                </a:solidFill>
              </a:rPr>
              <a:t>, </a:t>
            </a:r>
            <a:r>
              <a:rPr lang="cs-CZ" sz="1800" b="1" dirty="0" err="1">
                <a:solidFill>
                  <a:schemeClr val="tx1"/>
                </a:solidFill>
              </a:rPr>
              <a:t>NTx</a:t>
            </a:r>
            <a:r>
              <a:rPr lang="cs-CZ" sz="18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Základní vyšetření moče: chemické vyšetření, sediment, odpad Ca2+/24h</a:t>
            </a:r>
            <a:endParaRPr lang="cs-CZ" b="1" dirty="0">
              <a:solidFill>
                <a:srgbClr val="C00000"/>
              </a:solidFill>
            </a:endParaRPr>
          </a:p>
          <a:p>
            <a:pPr>
              <a:buAutoNum type="arabicPeriod" startAt="5"/>
            </a:pPr>
            <a:r>
              <a:rPr lang="cs-CZ" b="1" dirty="0"/>
              <a:t>Speciální vyšetřovací techniky: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Kostní biopsie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Scintigrafie kostní tkáně </a:t>
            </a: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41336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147899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Prevence OP: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Primární prevence – dostatečná pohybová aktivita v dětství a adolescenci, úprava životního stylu (stres, stravovací návyky), zvýšení frekvence fyzické aktivity, zrychlení nervosvalové reakce, zlepšení koordinace pohybu, přiměřená fyzická aktivita u starších osob,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Sekundární prevence – suplementace kalciem a vitamínem D a pohybová aktivita,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Terciární prevence – práce na udržení funkčního stavu svalového systému, prevence pádů.</a:t>
            </a:r>
          </a:p>
          <a:p>
            <a:r>
              <a:rPr lang="cs-CZ" sz="2000" b="1" dirty="0"/>
              <a:t>Farmakologická léčba: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Kalcium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Vitamin 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Estrogeny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 err="1"/>
              <a:t>Bisfosfonáty</a:t>
            </a:r>
            <a:r>
              <a:rPr lang="cs-CZ" sz="2000" b="1" dirty="0"/>
              <a:t>, aj.</a:t>
            </a:r>
          </a:p>
          <a:p>
            <a:pPr marL="457200" lvl="1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9539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Rehabilitace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Vliv zátěže na kost: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900" b="1" dirty="0"/>
              <a:t>kostní krystalky při pohybu tahem a tlakem deformovány→ piezoelektrickým jevem dochází ke vzniku el. potenciálů, které stimulují osteoblasty → tvorba </a:t>
            </a:r>
            <a:r>
              <a:rPr lang="cs-CZ" sz="1900" b="1" dirty="0" err="1"/>
              <a:t>osteoidu</a:t>
            </a:r>
            <a:r>
              <a:rPr lang="cs-CZ" sz="1900" b="1" dirty="0"/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900" b="1" dirty="0"/>
              <a:t>přestavba kostních </a:t>
            </a:r>
            <a:r>
              <a:rPr lang="cs-CZ" sz="1900" b="1" dirty="0" err="1"/>
              <a:t>trabekul</a:t>
            </a:r>
            <a:r>
              <a:rPr lang="cs-CZ" sz="1900" b="1" dirty="0"/>
              <a:t> ve směru zátěže → kosti jsou pevnější a odolnější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Cíle: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zatížení kosti pohybem,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uvolnění zkrácených svalů a blokád (šetrné mobilizace, techniky měkkých tkání),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zvýšení svalové síly a celkové posílení svalstva (důležitý svalový korzet),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zvýšení vytrvalosti,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zlepšení koordinace pohybů a posturální stability → prevence pádů a vzniku OP fraktury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zlepšení dechových funkcí,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relaxace,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osvojení správného provedení pohybu → optimální ekonomika a držení těla.</a:t>
            </a:r>
          </a:p>
          <a:p>
            <a:pPr marL="0" indent="0">
              <a:buNone/>
            </a:pP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457200" lvl="1" indent="0">
              <a:buNone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19499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Rehabilitace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Prostředky: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klasická LTV (vyvarovat se velkých rotací a neúměrnému zatěžování páteře ve vertikální ose) + využití pomůcek (</a:t>
            </a:r>
            <a:r>
              <a:rPr lang="cs-CZ" sz="1800" b="1" dirty="0" err="1"/>
              <a:t>overball</a:t>
            </a:r>
            <a:r>
              <a:rPr lang="cs-CZ" sz="1800" b="1" dirty="0"/>
              <a:t>, </a:t>
            </a:r>
            <a:r>
              <a:rPr lang="cs-CZ" sz="1800" b="1" dirty="0" err="1"/>
              <a:t>gymball</a:t>
            </a:r>
            <a:r>
              <a:rPr lang="cs-CZ" sz="1800" b="1" dirty="0"/>
              <a:t>, </a:t>
            </a:r>
            <a:r>
              <a:rPr lang="cs-CZ" sz="1800" b="1" dirty="0" err="1"/>
              <a:t>theraband</a:t>
            </a:r>
            <a:r>
              <a:rPr lang="cs-CZ" sz="1800" b="1" dirty="0"/>
              <a:t>, aj.),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metody (VRL, </a:t>
            </a:r>
            <a:r>
              <a:rPr lang="cs-CZ" sz="1800" b="1" dirty="0" err="1"/>
              <a:t>Brügger</a:t>
            </a:r>
            <a:r>
              <a:rPr lang="cs-CZ" sz="1800" b="1" dirty="0"/>
              <a:t> koncept, PNF, DNS, aj.),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senzomotorická stimulace,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RFT,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šetrné mobilizace, techniky měkkých tkání (PIR, aj.), klasické masáže KI,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škola zad vč. ergonomické úpravy pracovního prostředí a zásad zvedání břemen,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nácvik pádů,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 err="1"/>
              <a:t>hydrokinezioterapie</a:t>
            </a:r>
            <a:r>
              <a:rPr lang="cs-CZ" sz="1800" b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457200" lvl="1" indent="0">
              <a:buNone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241632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Rehabilitace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Zásady cvičení: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/>
              <a:t>2 – 3x denně po 10 – 20-ti minutách (lépe ještě častěji po kratší dobu),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/>
              <a:t>začínáme lehčími cviky s méně opakováními (3x), postupně přecházíme k obtížnějším cvikům a navyšujeme opakování (10x),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/>
              <a:t>všechny pohyby jsou pomalé, spíše tahové, ne švihové,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/>
              <a:t>cvičení musí být pravidelné a dlouhodobé,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/>
              <a:t>cvičení nesmí bolet,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/>
              <a:t>důležitější je kvalita než kvantita,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/>
              <a:t>posilujeme na úrovni </a:t>
            </a:r>
            <a:r>
              <a:rPr lang="cs-CZ" sz="2000" b="1" dirty="0" err="1"/>
              <a:t>submaximální</a:t>
            </a:r>
            <a:r>
              <a:rPr lang="cs-CZ" sz="2000" b="1" dirty="0"/>
              <a:t> síly, spíše s vlastním tělem,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b="1" dirty="0"/>
              <a:t>začínáme v nižších polohách.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457200" lvl="1" indent="0">
              <a:buNone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146731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Rehabilitace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Vhodné pohybové aktivity: nepříliš namáhavé sporty (chůze – </a:t>
            </a:r>
            <a:r>
              <a:rPr lang="cs-CZ" sz="2000" b="1" dirty="0" err="1"/>
              <a:t>nordic</a:t>
            </a:r>
            <a:r>
              <a:rPr lang="cs-CZ" sz="2000" b="1" dirty="0"/>
              <a:t> </a:t>
            </a:r>
            <a:r>
              <a:rPr lang="cs-CZ" sz="2000" b="1" dirty="0" err="1"/>
              <a:t>walking</a:t>
            </a:r>
            <a:r>
              <a:rPr lang="cs-CZ" sz="2000" b="1" dirty="0"/>
              <a:t>, lehká turistika, plavání, kolo).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Zakázané pohybové aktivity: skoky, doskoky, přeskoky, prudké zvedání těžkých předmětů, cvičení s těžkými předměty (např. s činkami) a jednostranné cvičení. sporty, u nichž je vysoké riziko pádů, disciplíny lehké atletiky, volej, basketbal, házená, fotbal i tenis nebo pádlování, vzpíraní, box, ragby.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/>
              <a:t>FT: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termoterapie, hydroterapie (izotermické a hypotermické, ne hypertermické)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elektroterapie (</a:t>
            </a:r>
            <a:r>
              <a:rPr lang="cs-CZ" sz="2000" b="1" dirty="0" err="1"/>
              <a:t>Träbert</a:t>
            </a:r>
            <a:r>
              <a:rPr lang="cs-CZ" sz="2000" b="1" dirty="0"/>
              <a:t>, TENS, </a:t>
            </a:r>
            <a:r>
              <a:rPr lang="cs-CZ" sz="2000" b="1" dirty="0" err="1"/>
              <a:t>Bassetovy</a:t>
            </a:r>
            <a:r>
              <a:rPr lang="cs-CZ" sz="2000" b="1" dirty="0"/>
              <a:t> proudy, DD, středofrekvenční proudy)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UZ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magnetoterapie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fototerapie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457200" lvl="1" indent="0">
              <a:buNone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638437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4367"/>
            <a:ext cx="8911687" cy="1280890"/>
          </a:xfrm>
        </p:spPr>
        <p:txBody>
          <a:bodyPr/>
          <a:lstStyle/>
          <a:p>
            <a:r>
              <a:rPr lang="cs-CZ" b="1" dirty="0"/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 lnSpcReduction="10000"/>
          </a:bodyPr>
          <a:lstStyle/>
          <a:p>
            <a:pPr lvl="1"/>
            <a:r>
              <a:rPr lang="cs-CZ" b="1" dirty="0"/>
              <a:t>BARTL, R. </a:t>
            </a:r>
            <a:r>
              <a:rPr lang="cs-CZ" b="1" dirty="0" err="1"/>
              <a:t>aj.Osteoporosis.Berlin</a:t>
            </a:r>
            <a:r>
              <a:rPr lang="cs-CZ" b="1" dirty="0"/>
              <a:t> Heidelberg: </a:t>
            </a:r>
            <a:r>
              <a:rPr lang="cs-CZ" b="1" dirty="0" err="1"/>
              <a:t>Springer</a:t>
            </a:r>
            <a:r>
              <a:rPr lang="cs-CZ" b="1" dirty="0"/>
              <a:t> –</a:t>
            </a:r>
            <a:r>
              <a:rPr lang="cs-CZ" b="1" dirty="0" err="1"/>
              <a:t>Verlag</a:t>
            </a:r>
            <a:r>
              <a:rPr lang="cs-CZ" b="1" dirty="0"/>
              <a:t>, 2009. 321 s. ISBN 978-3-540-79526</a:t>
            </a:r>
          </a:p>
          <a:p>
            <a:pPr lvl="1"/>
            <a:r>
              <a:rPr lang="cs-CZ" b="1" dirty="0"/>
              <a:t>BARTL, R. aj. </a:t>
            </a:r>
            <a:r>
              <a:rPr lang="cs-CZ" b="1" dirty="0" err="1"/>
              <a:t>Bisphosphonates</a:t>
            </a:r>
            <a:r>
              <a:rPr lang="cs-CZ" b="1" dirty="0"/>
              <a:t> in Medical </a:t>
            </a:r>
            <a:r>
              <a:rPr lang="cs-CZ" b="1" dirty="0" err="1"/>
              <a:t>Practice</a:t>
            </a:r>
            <a:r>
              <a:rPr lang="cs-CZ" b="1" dirty="0"/>
              <a:t>. </a:t>
            </a:r>
            <a:r>
              <a:rPr lang="cs-CZ" b="1" dirty="0" err="1"/>
              <a:t>Actions</a:t>
            </a:r>
            <a:r>
              <a:rPr lang="cs-CZ" b="1" dirty="0"/>
              <a:t>, </a:t>
            </a:r>
            <a:r>
              <a:rPr lang="cs-CZ" b="1" dirty="0" err="1"/>
              <a:t>side</a:t>
            </a:r>
            <a:r>
              <a:rPr lang="cs-CZ" b="1" dirty="0"/>
              <a:t> </a:t>
            </a:r>
            <a:r>
              <a:rPr lang="cs-CZ" b="1" dirty="0" err="1"/>
              <a:t>effects</a:t>
            </a:r>
            <a:r>
              <a:rPr lang="cs-CZ" b="1" dirty="0"/>
              <a:t>, </a:t>
            </a:r>
            <a:r>
              <a:rPr lang="cs-CZ" b="1" dirty="0" err="1"/>
              <a:t>indications</a:t>
            </a:r>
            <a:r>
              <a:rPr lang="cs-CZ" b="1" dirty="0"/>
              <a:t>, </a:t>
            </a:r>
            <a:r>
              <a:rPr lang="cs-CZ" b="1" dirty="0" err="1"/>
              <a:t>strategies.Berlin</a:t>
            </a:r>
            <a:r>
              <a:rPr lang="cs-CZ" b="1" dirty="0"/>
              <a:t> Heidelberg: </a:t>
            </a:r>
            <a:r>
              <a:rPr lang="cs-CZ" b="1" dirty="0" err="1"/>
              <a:t>Springer</a:t>
            </a:r>
            <a:r>
              <a:rPr lang="cs-CZ" b="1" dirty="0"/>
              <a:t> –</a:t>
            </a:r>
            <a:r>
              <a:rPr lang="cs-CZ" b="1" dirty="0" err="1"/>
              <a:t>Verlag</a:t>
            </a:r>
            <a:r>
              <a:rPr lang="cs-CZ" b="1" dirty="0"/>
              <a:t>, 2007. 265 s. ISBN 978-3-540-69869-2. </a:t>
            </a:r>
          </a:p>
          <a:p>
            <a:pPr lvl="1"/>
            <a:r>
              <a:rPr lang="cs-CZ" b="1" dirty="0"/>
              <a:t>BROULÍK, P. Osteoporóza a její </a:t>
            </a:r>
            <a:r>
              <a:rPr lang="cs-CZ" b="1" dirty="0" err="1"/>
              <a:t>léčba.Praha</a:t>
            </a:r>
            <a:r>
              <a:rPr lang="cs-CZ" b="1" dirty="0"/>
              <a:t>: </a:t>
            </a:r>
            <a:r>
              <a:rPr lang="cs-CZ" b="1" dirty="0" err="1"/>
              <a:t>Maxdorf</a:t>
            </a:r>
            <a:r>
              <a:rPr lang="cs-CZ" b="1" dirty="0"/>
              <a:t>, 2009. 135 s. ISBN 978-80-7345-176-9.</a:t>
            </a:r>
          </a:p>
          <a:p>
            <a:pPr lvl="1"/>
            <a:r>
              <a:rPr lang="cs-CZ" b="1" dirty="0"/>
              <a:t>BROULÍK, P. </a:t>
            </a:r>
            <a:r>
              <a:rPr lang="cs-CZ" b="1" dirty="0" err="1"/>
              <a:t>Osteoporóza.Praha</a:t>
            </a:r>
            <a:r>
              <a:rPr lang="cs-CZ" b="1" dirty="0"/>
              <a:t>: </a:t>
            </a:r>
            <a:r>
              <a:rPr lang="cs-CZ" b="1" dirty="0" err="1"/>
              <a:t>Maxdorf</a:t>
            </a:r>
            <a:r>
              <a:rPr lang="cs-CZ" b="1" dirty="0"/>
              <a:t>, 1997. 172s. ISBN 80-85800-94-4.</a:t>
            </a:r>
          </a:p>
          <a:p>
            <a:pPr lvl="1"/>
            <a:r>
              <a:rPr lang="cs-CZ" b="1" dirty="0"/>
              <a:t>KOCIÁN, J. aj. Cvičení při odvápnění kostí. Praha: TRITON, 2004. 16 s. ISBN 80-7254-296-6</a:t>
            </a:r>
          </a:p>
          <a:p>
            <a:pPr lvl="1"/>
            <a:r>
              <a:rPr lang="cs-CZ" b="1" dirty="0"/>
              <a:t>KOLÁŘ, P. et al. Rehabilitace </a:t>
            </a:r>
            <a:r>
              <a:rPr lang="cs-CZ" b="1" dirty="0" err="1"/>
              <a:t>vklinické</a:t>
            </a:r>
            <a:r>
              <a:rPr lang="cs-CZ" b="1" dirty="0"/>
              <a:t> </a:t>
            </a:r>
            <a:r>
              <a:rPr lang="cs-CZ" b="1" dirty="0" err="1"/>
              <a:t>praxi.Praha</a:t>
            </a:r>
            <a:r>
              <a:rPr lang="cs-CZ" b="1" dirty="0"/>
              <a:t>: </a:t>
            </a:r>
            <a:r>
              <a:rPr lang="cs-CZ" b="1" dirty="0" err="1"/>
              <a:t>Galén</a:t>
            </a:r>
            <a:r>
              <a:rPr lang="cs-CZ" b="1" dirty="0"/>
              <a:t>, 2009. 713 s. ISBN 978-80-7262-657-1.</a:t>
            </a:r>
          </a:p>
          <a:p>
            <a:pPr lvl="1"/>
            <a:r>
              <a:rPr lang="cs-CZ" b="1" dirty="0"/>
              <a:t>KRHUTOVÁ, Z. Problémy pacientů </a:t>
            </a:r>
            <a:r>
              <a:rPr lang="cs-CZ" b="1" dirty="0" err="1"/>
              <a:t>sosteoporózou</a:t>
            </a:r>
            <a:r>
              <a:rPr lang="cs-CZ" b="1" dirty="0"/>
              <a:t> </a:t>
            </a:r>
            <a:r>
              <a:rPr lang="cs-CZ" b="1" dirty="0" err="1"/>
              <a:t>zpohledu</a:t>
            </a:r>
            <a:r>
              <a:rPr lang="cs-CZ" b="1" dirty="0"/>
              <a:t> </a:t>
            </a:r>
            <a:r>
              <a:rPr lang="cs-CZ" b="1" dirty="0" err="1"/>
              <a:t>fyzioterapie.Osteologický</a:t>
            </a:r>
            <a:r>
              <a:rPr lang="cs-CZ" b="1" dirty="0"/>
              <a:t> bulletin, 2009, roč. 14, č. 3, s. 88-90. </a:t>
            </a:r>
          </a:p>
          <a:p>
            <a:pPr lvl="1"/>
            <a:r>
              <a:rPr lang="cs-CZ" b="1" dirty="0"/>
              <a:t>PALAŠČÁKOVÁ-ŠPRINGROVÁ, I. Funkce-diagnostika-terapie hlubokého stabilizačního systému. Čelákovice: REHASPRING, 2010. 67 s. ISBN 978-80-254-7736-6.</a:t>
            </a:r>
          </a:p>
          <a:p>
            <a:pPr lvl="1"/>
            <a:r>
              <a:rPr lang="cs-CZ" b="1" dirty="0"/>
              <a:t>PALÁT, M. </a:t>
            </a:r>
            <a:r>
              <a:rPr lang="cs-CZ" b="1" dirty="0" err="1"/>
              <a:t>Dýchacia</a:t>
            </a:r>
            <a:r>
              <a:rPr lang="cs-CZ" b="1" dirty="0"/>
              <a:t> </a:t>
            </a:r>
            <a:r>
              <a:rPr lang="cs-CZ" b="1" dirty="0" err="1"/>
              <a:t>gymnastika.Martin</a:t>
            </a:r>
            <a:r>
              <a:rPr lang="cs-CZ" b="1" dirty="0"/>
              <a:t>: </a:t>
            </a:r>
            <a:r>
              <a:rPr lang="cs-CZ" b="1" dirty="0" err="1"/>
              <a:t>Osveta</a:t>
            </a:r>
            <a:r>
              <a:rPr lang="cs-CZ" b="1" dirty="0"/>
              <a:t>, 1982. 264 s. ISBN 70-051-82</a:t>
            </a:r>
          </a:p>
          <a:p>
            <a:pPr lvl="1"/>
            <a:r>
              <a:rPr lang="cs-CZ" b="1" dirty="0"/>
              <a:t>PAULOVÁ G. –SCHUBOVÁ V. Stop </a:t>
            </a:r>
            <a:r>
              <a:rPr lang="cs-CZ" b="1" dirty="0" err="1"/>
              <a:t>osteoporóze!Praha</a:t>
            </a:r>
            <a:r>
              <a:rPr lang="cs-CZ" b="1" dirty="0"/>
              <a:t>: Ivo Železný, 2003. 121 s. ISBN 80-237-3759-7</a:t>
            </a:r>
          </a:p>
          <a:p>
            <a:pPr lvl="1"/>
            <a:r>
              <a:rPr lang="cs-CZ" b="1" dirty="0"/>
              <a:t>PAVLŮ, D. Speciální fyzioterapeutické koncepty a </a:t>
            </a:r>
            <a:r>
              <a:rPr lang="cs-CZ" b="1" dirty="0" err="1"/>
              <a:t>metody.Brno</a:t>
            </a:r>
            <a:r>
              <a:rPr lang="cs-CZ" b="1" dirty="0"/>
              <a:t>: Akademické nakladatelství CERM, 2003. 239 s. ISBN 80-7204-312-9. </a:t>
            </a:r>
          </a:p>
          <a:p>
            <a:pPr lvl="1"/>
            <a:r>
              <a:rPr lang="cs-CZ" b="1" dirty="0"/>
              <a:t>PODĚBRADSKÝ, J. –PODĚBRADSKÁ, R. Fyzikální terapie. Manuál a </a:t>
            </a:r>
            <a:r>
              <a:rPr lang="cs-CZ" b="1" dirty="0" err="1"/>
              <a:t>algoritmy.Praha</a:t>
            </a:r>
            <a:r>
              <a:rPr lang="cs-CZ" b="1" dirty="0"/>
              <a:t>: Grada </a:t>
            </a:r>
            <a:r>
              <a:rPr lang="cs-CZ" b="1" dirty="0" err="1"/>
              <a:t>Publishing</a:t>
            </a:r>
            <a:r>
              <a:rPr lang="cs-CZ" b="1" dirty="0"/>
              <a:t>, a.s., 2009. 200 s. ISBN 978-80-247-2899-5.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457200" lvl="1" indent="0">
              <a:buNone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15711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338040"/>
            <a:ext cx="10435847" cy="538788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Struktura kosti</a:t>
            </a:r>
          </a:p>
          <a:p>
            <a:pPr>
              <a:buFontTx/>
              <a:buChar char="-"/>
            </a:pPr>
            <a:r>
              <a:rPr lang="cs-CZ" sz="2000" b="1" dirty="0"/>
              <a:t>kostní tkáň: základní kostní hmota a kostní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organická složka matrix – 35% (kolagen, nekolagenní proteiny, kostní buňky), dodává kosti pružnost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anorganická složka matrix – 65% (minerální soli), dodává kosti tvrdost</a:t>
            </a:r>
          </a:p>
          <a:p>
            <a:pPr>
              <a:buFontTx/>
              <a:buChar char="-"/>
            </a:pPr>
            <a:r>
              <a:rPr lang="cs-CZ" sz="2000" b="1" dirty="0"/>
              <a:t>periost: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kryje povrch kosti (výjimkou kloubní plochy pokryté chrupavkou a nebo místa úponu svalu či kloubního pouzdra)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2 vrstvy: </a:t>
            </a:r>
          </a:p>
          <a:p>
            <a:pPr marL="457200" lvl="1" indent="0">
              <a:buNone/>
            </a:pPr>
            <a:r>
              <a:rPr lang="cs-CZ" sz="1800" b="1" dirty="0"/>
              <a:t>		zevní fibrózní (longitudinálně uspořádané svazky vaziva)</a:t>
            </a:r>
          </a:p>
          <a:p>
            <a:pPr marL="0" indent="0">
              <a:buNone/>
            </a:pPr>
            <a:r>
              <a:rPr lang="cs-CZ" sz="2000" b="1" dirty="0"/>
              <a:t>			</a:t>
            </a:r>
            <a:r>
              <a:rPr lang="cs-CZ" b="1" dirty="0"/>
              <a:t>vnitřní kambiová (vazivové buňky, nepravidelná vazivová vlákna – část do kosti 				ve formě </a:t>
            </a:r>
            <a:r>
              <a:rPr lang="cs-CZ" b="1" dirty="0" err="1"/>
              <a:t>Sharpeyových</a:t>
            </a:r>
            <a:r>
              <a:rPr lang="cs-CZ" b="1" dirty="0"/>
              <a:t> vláken; cévy – do kosti </a:t>
            </a:r>
            <a:r>
              <a:rPr lang="cs-CZ" b="1" dirty="0" err="1"/>
              <a:t>Volkmannovými</a:t>
            </a:r>
            <a:r>
              <a:rPr lang="cs-CZ" b="1" dirty="0"/>
              <a:t> kanálky, 					tam </a:t>
            </a:r>
            <a:r>
              <a:rPr lang="cs-CZ" b="1" dirty="0" err="1"/>
              <a:t>anastomózují</a:t>
            </a:r>
            <a:r>
              <a:rPr lang="cs-CZ" b="1" dirty="0"/>
              <a:t>, dále se větví na jemné cévy a probíhají v </a:t>
            </a:r>
            <a:r>
              <a:rPr lang="cs-CZ" b="1" dirty="0" err="1"/>
              <a:t>Haversových</a:t>
            </a:r>
            <a:r>
              <a:rPr lang="cs-CZ" b="1" dirty="0"/>
              <a:t> 				kanálcích; nervová vlákna – z </a:t>
            </a:r>
            <a:r>
              <a:rPr lang="cs-CZ" b="1" dirty="0" err="1"/>
              <a:t>periostu</a:t>
            </a:r>
            <a:r>
              <a:rPr lang="cs-CZ" b="1" dirty="0"/>
              <a:t> do kosti </a:t>
            </a:r>
            <a:r>
              <a:rPr lang="cs-CZ" b="1" dirty="0" err="1"/>
              <a:t>Haversovými</a:t>
            </a:r>
            <a:r>
              <a:rPr lang="cs-CZ" b="1" dirty="0"/>
              <a:t> kanálky)</a:t>
            </a:r>
          </a:p>
          <a:p>
            <a:pPr marL="0" indent="0">
              <a:buNone/>
            </a:pPr>
            <a:r>
              <a:rPr lang="cs-CZ" b="1" dirty="0"/>
              <a:t>			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H="1">
            <a:off x="3429220" y="1188355"/>
            <a:ext cx="804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53531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04367"/>
            <a:ext cx="8911687" cy="1280890"/>
          </a:xfrm>
        </p:spPr>
        <p:txBody>
          <a:bodyPr/>
          <a:lstStyle/>
          <a:p>
            <a:r>
              <a:rPr lang="cs-CZ" b="1" dirty="0"/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39" y="1338040"/>
            <a:ext cx="10535921" cy="5463302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VAŠÍKOVÁ, J. Osteoporóza </a:t>
            </a:r>
            <a:r>
              <a:rPr lang="cs-CZ" b="1" dirty="0" err="1">
                <a:solidFill>
                  <a:schemeClr val="tx1"/>
                </a:solidFill>
              </a:rPr>
              <a:t>zpohledu</a:t>
            </a:r>
            <a:r>
              <a:rPr lang="cs-CZ" b="1" dirty="0">
                <a:solidFill>
                  <a:schemeClr val="tx1"/>
                </a:solidFill>
              </a:rPr>
              <a:t> fyzioterapeuta.Sestra,2011, č. 1.[cit. 14.11. 2013] Dostupné na World </a:t>
            </a:r>
            <a:r>
              <a:rPr lang="cs-CZ" b="1" dirty="0" err="1">
                <a:solidFill>
                  <a:schemeClr val="tx1"/>
                </a:solidFill>
              </a:rPr>
              <a:t>Wide</a:t>
            </a:r>
            <a:r>
              <a:rPr lang="cs-CZ" b="1" dirty="0">
                <a:solidFill>
                  <a:schemeClr val="tx1"/>
                </a:solidFill>
              </a:rPr>
              <a:t> Web: </a:t>
            </a:r>
            <a:r>
              <a:rPr lang="cs-CZ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http://zdravi.e15.cz/clanek/sestra/osteoporoza-z-pohledu-fyzioterapeuta-457295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VYSKOČIL, V. Osteoporóza a ostatní nejčastější metabolická onemocnění skeletu. Praha: </a:t>
            </a:r>
            <a:r>
              <a:rPr lang="cs-CZ" b="1" dirty="0" err="1">
                <a:solidFill>
                  <a:schemeClr val="tx1"/>
                </a:solidFill>
              </a:rPr>
              <a:t>Galén</a:t>
            </a:r>
            <a:r>
              <a:rPr lang="cs-CZ" b="1" dirty="0">
                <a:solidFill>
                  <a:schemeClr val="tx1"/>
                </a:solidFill>
              </a:rPr>
              <a:t>, 2009. 495 </a:t>
            </a:r>
            <a:r>
              <a:rPr lang="cs-CZ" b="1" dirty="0" err="1">
                <a:solidFill>
                  <a:schemeClr val="tx1"/>
                </a:solidFill>
              </a:rPr>
              <a:t>s.ISBN</a:t>
            </a:r>
            <a:r>
              <a:rPr lang="cs-CZ" b="1" dirty="0">
                <a:solidFill>
                  <a:schemeClr val="tx1"/>
                </a:solidFill>
              </a:rPr>
              <a:t> 978-80-7262-637-3.</a:t>
            </a: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67887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338040"/>
            <a:ext cx="9612887" cy="497205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b="1" dirty="0" err="1"/>
              <a:t>endost</a:t>
            </a:r>
            <a:r>
              <a:rPr lang="cs-CZ" sz="2000" b="1" dirty="0"/>
              <a:t>: vystýlá dřeňovou dutinu kosti, vyživuje kostní tkáň, zdroj</a:t>
            </a:r>
          </a:p>
          <a:p>
            <a:pPr marL="0" indent="0">
              <a:buNone/>
            </a:pPr>
            <a:r>
              <a:rPr lang="cs-CZ" sz="2000" b="1" dirty="0"/>
              <a:t>     osteoblastů pro růst, </a:t>
            </a:r>
            <a:r>
              <a:rPr lang="cs-CZ" sz="2000" b="1" dirty="0" err="1"/>
              <a:t>přestavu</a:t>
            </a:r>
            <a:r>
              <a:rPr lang="cs-CZ" sz="2000" b="1" dirty="0"/>
              <a:t> a náhradu kostní tkáně</a:t>
            </a:r>
          </a:p>
          <a:p>
            <a:pPr>
              <a:buFontTx/>
              <a:buChar char="-"/>
            </a:pPr>
            <a:r>
              <a:rPr lang="cs-CZ" sz="2000" b="1" dirty="0" err="1"/>
              <a:t>substantia</a:t>
            </a:r>
            <a:r>
              <a:rPr lang="cs-CZ" sz="2000" b="1" dirty="0"/>
              <a:t> </a:t>
            </a:r>
            <a:r>
              <a:rPr lang="cs-CZ" sz="2000" b="1" dirty="0" err="1"/>
              <a:t>spongiosa</a:t>
            </a:r>
            <a:r>
              <a:rPr lang="cs-CZ" sz="2000" b="1" dirty="0"/>
              <a:t> (kost </a:t>
            </a:r>
            <a:r>
              <a:rPr lang="cs-CZ" sz="2000" b="1" dirty="0" err="1"/>
              <a:t>trámčitá</a:t>
            </a:r>
            <a:r>
              <a:rPr lang="cs-CZ" sz="2000" b="1" dirty="0"/>
              <a:t>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20% kalcifikována, 80% kostní dřeň, krevní cévy, pojivová tkáň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metabolicky aktivní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v oblasti metafýz, epifýz dlouhých kostí,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uspořádání trámců odpovídá působení silokřivek, v jejichž směrech je kost namáhaná; systémy trámců probíhajících v určitých směrem se nazývají kostní trajektorie (maximální pevnost v daných směrech při minimální spotřebě kostní tkáně)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mechanická zátěž → mohutnější trámce, nezatížené trámce → ztenčování a odbourávání</a:t>
            </a:r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08858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53" y="1338040"/>
            <a:ext cx="9612887" cy="546330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sz="2000" b="1" dirty="0" err="1"/>
              <a:t>substantia</a:t>
            </a:r>
            <a:r>
              <a:rPr lang="cs-CZ" sz="2000" b="1" dirty="0"/>
              <a:t> </a:t>
            </a:r>
            <a:r>
              <a:rPr lang="cs-CZ" sz="2000" b="1" dirty="0" err="1"/>
              <a:t>compacta</a:t>
            </a:r>
            <a:r>
              <a:rPr lang="cs-CZ" sz="2000" b="1" dirty="0"/>
              <a:t> (kost kortikální): kalcifikovaná z celých 80%, </a:t>
            </a:r>
            <a:r>
              <a:rPr lang="cs-CZ" sz="2000" b="1" dirty="0" err="1"/>
              <a:t>fce</a:t>
            </a:r>
            <a:r>
              <a:rPr lang="cs-CZ" sz="2000" b="1" dirty="0"/>
              <a:t> mechanická a ochranná </a:t>
            </a:r>
          </a:p>
          <a:p>
            <a:pPr>
              <a:buFontTx/>
              <a:buChar char="-"/>
            </a:pPr>
            <a:r>
              <a:rPr lang="cs-CZ" sz="2000" b="1" dirty="0"/>
              <a:t>vnější část skeletu, v diafyzární oblasti vytváří dřeňovou dutinu, v metafýze a epifýze obklopuje kost </a:t>
            </a:r>
            <a:r>
              <a:rPr lang="cs-CZ" sz="2000" b="1" dirty="0" err="1"/>
              <a:t>trámčitou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sz="2000" b="1" dirty="0"/>
              <a:t>dělení: </a:t>
            </a:r>
          </a:p>
          <a:p>
            <a:pPr>
              <a:buFontTx/>
              <a:buChar char="-"/>
            </a:pPr>
            <a:r>
              <a:rPr lang="cs-CZ" sz="2000" b="1" dirty="0"/>
              <a:t>vláknitá – vzájemně propojené trámce, mezi nimi kostní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tvorba ve vývojovém období, nachází se v oblasti úponů vazů a šlach, v lebečních švech, v pouzdře nitroušního labyrintu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v prvním roce života nahrazována postupně </a:t>
            </a:r>
            <a:r>
              <a:rPr lang="cs-CZ" sz="1900" b="1" dirty="0" err="1"/>
              <a:t>lamelózní</a:t>
            </a:r>
            <a:r>
              <a:rPr lang="cs-CZ" sz="1900" b="1" dirty="0"/>
              <a:t> kostí</a:t>
            </a:r>
            <a:endParaRPr lang="cs-CZ" sz="2200" b="1" dirty="0"/>
          </a:p>
          <a:p>
            <a:pPr>
              <a:buFontTx/>
              <a:buChar char="-"/>
            </a:pPr>
            <a:r>
              <a:rPr lang="cs-CZ" sz="2000" b="1" dirty="0" err="1"/>
              <a:t>lamelózní</a:t>
            </a:r>
            <a:r>
              <a:rPr lang="cs-CZ" sz="2000" b="1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 err="1"/>
              <a:t>Haversovy</a:t>
            </a:r>
            <a:r>
              <a:rPr lang="cs-CZ" sz="1900" b="1" dirty="0"/>
              <a:t> lamely: koncentrické vrstvy, v jejich středu longitudinálně probíhají </a:t>
            </a:r>
            <a:r>
              <a:rPr lang="cs-CZ" sz="1900" b="1" dirty="0" err="1"/>
              <a:t>Haversovy</a:t>
            </a:r>
            <a:r>
              <a:rPr lang="cs-CZ" sz="1900" b="1" dirty="0"/>
              <a:t> kanálky s cévami a nervy = </a:t>
            </a:r>
            <a:r>
              <a:rPr lang="cs-CZ" sz="1900" b="1" dirty="0" err="1"/>
              <a:t>Haversův</a:t>
            </a:r>
            <a:r>
              <a:rPr lang="cs-CZ" sz="1900" b="1" dirty="0"/>
              <a:t> systém, tzv. </a:t>
            </a:r>
            <a:r>
              <a:rPr lang="cs-CZ" sz="1900" b="1" dirty="0" err="1"/>
              <a:t>osteon</a:t>
            </a:r>
            <a:r>
              <a:rPr lang="cs-CZ" sz="1900" b="1" dirty="0"/>
              <a:t> (základní strukturální stavební jednotka kompaktní kosti), mezi sousedními systémy malé lakuny s osteocyty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intersticiální lamely – zbytky </a:t>
            </a:r>
            <a:r>
              <a:rPr lang="cs-CZ" sz="1900" b="1" dirty="0" err="1"/>
              <a:t>Haversových</a:t>
            </a:r>
            <a:r>
              <a:rPr lang="cs-CZ" sz="1900" b="1" dirty="0"/>
              <a:t> systémů, kolem kterých se vytvořily nové </a:t>
            </a:r>
            <a:r>
              <a:rPr lang="cs-CZ" sz="1900" b="1" dirty="0" err="1"/>
              <a:t>Haversovy</a:t>
            </a:r>
            <a:r>
              <a:rPr lang="cs-CZ" sz="1900" b="1" dirty="0"/>
              <a:t> lamely, vyplňují prostor mezi </a:t>
            </a:r>
            <a:r>
              <a:rPr lang="cs-CZ" sz="1900" b="1" dirty="0" err="1"/>
              <a:t>osteony</a:t>
            </a:r>
            <a:endParaRPr lang="cs-CZ" sz="19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/>
              <a:t>povrchové</a:t>
            </a:r>
          </a:p>
          <a:p>
            <a:pPr>
              <a:buFontTx/>
              <a:buChar char="-"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19770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A7FADBB-6F0B-4AA8-BC58-5C8721330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4" y="840064"/>
            <a:ext cx="4430187" cy="34428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91C8F0-5767-4CA8-9274-176F703BB797}"/>
              </a:ext>
            </a:extLst>
          </p:cNvPr>
          <p:cNvSpPr txBox="1"/>
          <p:nvPr/>
        </p:nvSpPr>
        <p:spPr>
          <a:xfrm>
            <a:off x="527894" y="4296491"/>
            <a:ext cx="4382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https://www.kme.zcu.cz/kmet/bio/ksstavba.php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E264F4C-C8DE-4504-B2E5-2A6F1AB7B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7" y="2120846"/>
            <a:ext cx="5862822" cy="292867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D2497A3-7C6A-4AFE-8864-09F260ECEB13}"/>
              </a:ext>
            </a:extLst>
          </p:cNvPr>
          <p:cNvSpPr txBox="1"/>
          <p:nvPr/>
        </p:nvSpPr>
        <p:spPr>
          <a:xfrm>
            <a:off x="6187440" y="5181600"/>
            <a:ext cx="3331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/>
              <a:t>https://www.wikiskripta.eu/w/Endost</a:t>
            </a:r>
          </a:p>
        </p:txBody>
      </p:sp>
    </p:spTree>
    <p:extLst>
      <p:ext uri="{BB962C8B-B14F-4D97-AF65-F5344CB8AC3E}">
        <p14:creationId xmlns:p14="http://schemas.microsoft.com/office/powerpoint/2010/main" val="94669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/>
              <a:t>Kostní buňky: </a:t>
            </a:r>
          </a:p>
          <a:p>
            <a:pPr>
              <a:buFontTx/>
              <a:buChar char="-"/>
            </a:pPr>
            <a:r>
              <a:rPr lang="cs-CZ" sz="2000" b="1" dirty="0"/>
              <a:t>osteoblasty: tvorba kostní tkáně, ve shlucích 100 – 400 krychlovitých buněk na povrchu trámců a v </a:t>
            </a:r>
            <a:r>
              <a:rPr lang="cs-CZ" sz="2000" b="1" dirty="0" err="1"/>
              <a:t>osteonech</a:t>
            </a:r>
            <a:r>
              <a:rPr lang="cs-CZ" sz="2000" b="1" dirty="0"/>
              <a:t> kompakty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b="1" dirty="0"/>
              <a:t>2 typy: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/>
              <a:t>inaktivní (</a:t>
            </a:r>
            <a:r>
              <a:rPr lang="cs-CZ" sz="2000" b="1" dirty="0" err="1"/>
              <a:t>lining</a:t>
            </a:r>
            <a:r>
              <a:rPr lang="cs-CZ" sz="2000" b="1" dirty="0"/>
              <a:t> </a:t>
            </a:r>
            <a:r>
              <a:rPr lang="cs-CZ" sz="2000" b="1" dirty="0" err="1"/>
              <a:t>cells</a:t>
            </a:r>
            <a:r>
              <a:rPr lang="cs-CZ" sz="2000" b="1" dirty="0"/>
              <a:t>) – tvoří </a:t>
            </a:r>
            <a:r>
              <a:rPr lang="cs-CZ" sz="2000" b="1" dirty="0" err="1"/>
              <a:t>endost</a:t>
            </a:r>
            <a:r>
              <a:rPr lang="cs-CZ" sz="2000" b="1" dirty="0"/>
              <a:t>, leží po periostem na mineralizovaném povrchu kosti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 err="1"/>
              <a:t>akitvní</a:t>
            </a:r>
            <a:r>
              <a:rPr lang="cs-CZ" sz="2000" b="1" dirty="0"/>
              <a:t> – produkují </a:t>
            </a:r>
            <a:r>
              <a:rPr lang="cs-CZ" sz="2000" b="1" dirty="0" err="1"/>
              <a:t>osteoid</a:t>
            </a:r>
            <a:r>
              <a:rPr lang="cs-CZ" sz="2000" b="1" dirty="0"/>
              <a:t> (nově syntetizovaná a </a:t>
            </a:r>
            <a:r>
              <a:rPr lang="cs-CZ" sz="2000" b="1" dirty="0" err="1"/>
              <a:t>zatí</a:t>
            </a:r>
            <a:r>
              <a:rPr lang="cs-CZ" sz="2000" b="1" dirty="0"/>
              <a:t> nekalcifikovaná mezibuněčná hmota), 50 – 70% buněk po ukončení fáze formace zaniká, zbytek přeměna na </a:t>
            </a:r>
            <a:r>
              <a:rPr lang="cs-CZ" sz="2000" b="1" dirty="0" err="1"/>
              <a:t>lining</a:t>
            </a:r>
            <a:r>
              <a:rPr lang="cs-CZ" sz="2000" b="1" dirty="0"/>
              <a:t> </a:t>
            </a:r>
            <a:r>
              <a:rPr lang="cs-CZ" sz="2000" b="1" dirty="0" err="1"/>
              <a:t>cells</a:t>
            </a:r>
            <a:r>
              <a:rPr lang="cs-CZ" sz="2000" b="1" dirty="0"/>
              <a:t>	</a:t>
            </a:r>
          </a:p>
          <a:p>
            <a:pPr>
              <a:buFontTx/>
              <a:buChar char="-"/>
            </a:pPr>
            <a:r>
              <a:rPr lang="cs-CZ" sz="2000" b="1" dirty="0"/>
              <a:t>osteocyty: vznik z osteoblastů, umístěny mezi lamelami kompakty a uvnitř </a:t>
            </a:r>
            <a:r>
              <a:rPr lang="cs-CZ" sz="2000" b="1" dirty="0" err="1"/>
              <a:t>trabekul</a:t>
            </a:r>
            <a:endParaRPr lang="cs-CZ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b="1" dirty="0"/>
              <a:t>vysílají četné výběžky, sousední buňky se jimi vzájemně dotýkají a skrze intercelulární spoje si buňky vyměňují ionty nebo molekuly (např. hormonů, kontrolujících růst a vývoj kosti), výběžky dále zajišťují látkovou výměnu mezi krevními cévami a osteocyty, jež leží ve větší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100" b="1" dirty="0"/>
              <a:t>aktivní podíl na kontinuální obměně základní amorfní hmoty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19690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Kostní buňky: </a:t>
            </a:r>
          </a:p>
          <a:p>
            <a:pPr>
              <a:buFontTx/>
              <a:buChar char="-"/>
            </a:pPr>
            <a:r>
              <a:rPr lang="cs-CZ" sz="2000" b="1" dirty="0"/>
              <a:t>osteoklasty: na </a:t>
            </a:r>
            <a:r>
              <a:rPr lang="cs-CZ" sz="2000" b="1" dirty="0" err="1"/>
              <a:t>trabekulách</a:t>
            </a:r>
            <a:r>
              <a:rPr lang="cs-CZ" sz="2000" b="1" dirty="0"/>
              <a:t> v </a:t>
            </a:r>
            <a:r>
              <a:rPr lang="cs-CZ" sz="2000" b="1" dirty="0" err="1"/>
              <a:t>Howshipových</a:t>
            </a:r>
            <a:r>
              <a:rPr lang="cs-CZ" sz="2000" b="1" dirty="0"/>
              <a:t> lakunách (prohloubenina na povrchu kosti vzniklá jejich činností) a v </a:t>
            </a:r>
            <a:r>
              <a:rPr lang="cs-CZ" sz="2000" b="1" dirty="0" err="1"/>
              <a:t>osteonech</a:t>
            </a:r>
            <a:r>
              <a:rPr lang="cs-CZ" sz="2000" b="1" dirty="0"/>
              <a:t> kompakty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hlavní funkce: resorpce kostní tkáně → zvyšování Ca</a:t>
            </a:r>
            <a:r>
              <a:rPr lang="cs-CZ" sz="1800" b="1" baseline="30000" dirty="0"/>
              <a:t> 2+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po ukončení kostní resorpce zanikají </a:t>
            </a:r>
          </a:p>
          <a:p>
            <a:endParaRPr lang="cs-CZ" sz="2000" b="1" dirty="0"/>
          </a:p>
          <a:p>
            <a:r>
              <a:rPr lang="cs-CZ" sz="2000" b="1" dirty="0"/>
              <a:t>Fyziologie kostní hmoty:</a:t>
            </a:r>
          </a:p>
          <a:p>
            <a:pPr>
              <a:buFontTx/>
              <a:buChar char="-"/>
            </a:pPr>
            <a:r>
              <a:rPr lang="cs-CZ" sz="2000" b="1" dirty="0"/>
              <a:t>pro vývoj skeletu klíčové první 3 dekády života, maximu kostní hmoty kolem 25. roku života (podmíněno 70 – 80% geneticky, zbytek ovlivněn životosprávou, fyzickou aktivitou, přísunem vápníku či onemocněním)</a:t>
            </a:r>
          </a:p>
          <a:p>
            <a:pPr>
              <a:buFontTx/>
              <a:buChar char="-"/>
            </a:pPr>
            <a:r>
              <a:rPr lang="cs-CZ" sz="2000" b="1" dirty="0"/>
              <a:t>proces kostní </a:t>
            </a:r>
            <a:r>
              <a:rPr lang="cs-CZ" sz="2000" b="1" dirty="0" err="1"/>
              <a:t>remodelace</a:t>
            </a:r>
            <a:r>
              <a:rPr lang="cs-CZ" sz="2000" b="1" dirty="0"/>
              <a:t>: cyklický děj, stará kostní tkáň resorbována a nahrazována kostí novou, ideál = množství resorbované a nově vzniklé kosti je stejný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67488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/>
              <a:t>Osteoporóza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640" y="1338040"/>
            <a:ext cx="9550400" cy="5463302"/>
          </a:xfrm>
        </p:spPr>
        <p:txBody>
          <a:bodyPr>
            <a:normAutofit/>
          </a:bodyPr>
          <a:lstStyle/>
          <a:p>
            <a:r>
              <a:rPr lang="cs-CZ" sz="2000" b="1" dirty="0"/>
              <a:t>Fyziologie kostní hmoty:</a:t>
            </a:r>
          </a:p>
          <a:p>
            <a:pPr>
              <a:buFontTx/>
              <a:buChar char="-"/>
            </a:pPr>
            <a:r>
              <a:rPr lang="cs-CZ" sz="2000" b="1" dirty="0"/>
              <a:t>probíhá v </a:t>
            </a:r>
            <a:r>
              <a:rPr lang="cs-CZ" sz="2000" b="1" dirty="0" err="1"/>
              <a:t>remodelačních</a:t>
            </a:r>
            <a:r>
              <a:rPr lang="cs-CZ" sz="2000" b="1" dirty="0"/>
              <a:t> jednotkách na povrchu kostních trámců spongiózní kosti a i v kosti kompaktní</a:t>
            </a:r>
          </a:p>
          <a:p>
            <a:pPr>
              <a:buFontTx/>
              <a:buChar char="-"/>
            </a:pPr>
            <a:r>
              <a:rPr lang="cs-CZ" sz="2000" b="1" dirty="0"/>
              <a:t>význam: </a:t>
            </a:r>
          </a:p>
          <a:p>
            <a:pPr lvl="1">
              <a:buFontTx/>
              <a:buChar char="-"/>
            </a:pPr>
            <a:r>
              <a:rPr lang="cs-CZ" sz="1800" b="1" dirty="0"/>
              <a:t>mobilizace kalcia z kosti slouží k udržení kalciové homeostázy v organismu</a:t>
            </a:r>
          </a:p>
          <a:p>
            <a:pPr lvl="1">
              <a:buFontTx/>
              <a:buChar char="-"/>
            </a:pPr>
            <a:r>
              <a:rPr lang="cs-CZ" sz="1800" b="1" dirty="0"/>
              <a:t>náhrada staré kosti</a:t>
            </a:r>
          </a:p>
          <a:p>
            <a:pPr lvl="1">
              <a:buFontTx/>
              <a:buChar char="-"/>
            </a:pPr>
            <a:r>
              <a:rPr lang="cs-CZ" sz="1800" b="1" dirty="0"/>
              <a:t>lokální přestavba </a:t>
            </a:r>
            <a:r>
              <a:rPr lang="cs-CZ" sz="1800" b="1" dirty="0" err="1"/>
              <a:t>mikroarchitektury</a:t>
            </a:r>
            <a:r>
              <a:rPr lang="cs-CZ" sz="1800" b="1" dirty="0"/>
              <a:t> kostní tkáně a její zpevnění v místě dlouhodobého působení mechanické zátěže</a:t>
            </a:r>
          </a:p>
          <a:p>
            <a:pPr>
              <a:buFontTx/>
              <a:buChar char="-"/>
            </a:pPr>
            <a:r>
              <a:rPr lang="cs-CZ" sz="2000" b="1" dirty="0"/>
              <a:t>proces </a:t>
            </a:r>
            <a:r>
              <a:rPr lang="cs-CZ" sz="2000" b="1" dirty="0" err="1"/>
              <a:t>remodelace</a:t>
            </a:r>
            <a:r>
              <a:rPr lang="cs-CZ" sz="2000" b="1" dirty="0"/>
              <a:t> </a:t>
            </a:r>
            <a:r>
              <a:rPr lang="cs-CZ" sz="2000" b="1" dirty="0" err="1"/>
              <a:t>ovlivňen</a:t>
            </a:r>
            <a:r>
              <a:rPr lang="cs-CZ" sz="2000" b="1" dirty="0"/>
              <a:t> řadou faktorů (estrogeny, androgeny, parathormon, kalcitonin, genotyp jedince, nutriční faktory, aj.)</a:t>
            </a:r>
          </a:p>
          <a:p>
            <a:pPr marL="457200" lvl="1" indent="0">
              <a:buNone/>
            </a:pPr>
            <a:endParaRPr lang="cs-CZ" sz="1800" b="1" dirty="0"/>
          </a:p>
          <a:p>
            <a:pPr>
              <a:buFontTx/>
              <a:buChar char="-"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61EBD-CF56-4771-8211-46A962FDF28B}"/>
              </a:ext>
            </a:extLst>
          </p:cNvPr>
          <p:cNvSpPr txBox="1"/>
          <p:nvPr/>
        </p:nvSpPr>
        <p:spPr>
          <a:xfrm flipV="1">
            <a:off x="1178560" y="121920"/>
            <a:ext cx="609600" cy="5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38674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25585</TotalTime>
  <Words>2211</Words>
  <Application>Microsoft Office PowerPoint</Application>
  <PresentationFormat>Širokoúhlá obrazovka</PresentationFormat>
  <Paragraphs>294</Paragraphs>
  <Slides>30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Stébla</vt:lpstr>
      <vt:lpstr>Metabolická onemocnění pohybového schématu (osteoporóza, osteomalacie)</vt:lpstr>
      <vt:lpstr>Osteoporóza </vt:lpstr>
      <vt:lpstr>Osteoporóza </vt:lpstr>
      <vt:lpstr>Osteoporóza </vt:lpstr>
      <vt:lpstr>Osteoporóza </vt:lpstr>
      <vt:lpstr>Prezentace aplikace PowerPoint</vt:lpstr>
      <vt:lpstr>Osteoporóza </vt:lpstr>
      <vt:lpstr>Osteoporóza </vt:lpstr>
      <vt:lpstr>Osteoporóza </vt:lpstr>
      <vt:lpstr>Prezentace aplikace PowerPoint</vt:lpstr>
      <vt:lpstr>Osteoporóza </vt:lpstr>
      <vt:lpstr>Osteoporóza </vt:lpstr>
      <vt:lpstr>Osteoporóza </vt:lpstr>
      <vt:lpstr>Osteoporóza </vt:lpstr>
      <vt:lpstr>Osteoporóza </vt:lpstr>
      <vt:lpstr>Osteoporóza </vt:lpstr>
      <vt:lpstr>Osteoporóza </vt:lpstr>
      <vt:lpstr>Osteoporóza </vt:lpstr>
      <vt:lpstr>Osteoporóza </vt:lpstr>
      <vt:lpstr>Prezentace aplikace PowerPoint</vt:lpstr>
      <vt:lpstr>Osteoporóza </vt:lpstr>
      <vt:lpstr>Osteoporóza </vt:lpstr>
      <vt:lpstr>Osteoporóza </vt:lpstr>
      <vt:lpstr>Osteoporóza </vt:lpstr>
      <vt:lpstr>Osteoporóza </vt:lpstr>
      <vt:lpstr>Osteoporóza </vt:lpstr>
      <vt:lpstr>Osteoporóza </vt:lpstr>
      <vt:lpstr>Osteoporóza </vt:lpstr>
      <vt:lpstr>Seznam literatury</vt:lpstr>
      <vt:lpstr>Seznam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1252</cp:revision>
  <dcterms:created xsi:type="dcterms:W3CDTF">2019-02-16T16:33:42Z</dcterms:created>
  <dcterms:modified xsi:type="dcterms:W3CDTF">2019-09-18T00:18:31Z</dcterms:modified>
</cp:coreProperties>
</file>