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ms-powerpoint.presentation.macroEnabled.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7" r:id="rId1"/>
  </p:sldMasterIdLst>
  <p:notesMasterIdLst>
    <p:notesMasterId r:id="rId78"/>
  </p:notesMasterIdLst>
  <p:sldIdLst>
    <p:sldId id="256" r:id="rId2"/>
    <p:sldId id="290" r:id="rId3"/>
    <p:sldId id="257" r:id="rId4"/>
    <p:sldId id="259" r:id="rId5"/>
    <p:sldId id="260" r:id="rId6"/>
    <p:sldId id="261" r:id="rId7"/>
    <p:sldId id="262" r:id="rId8"/>
    <p:sldId id="263" r:id="rId9"/>
    <p:sldId id="264" r:id="rId10"/>
    <p:sldId id="268" r:id="rId11"/>
    <p:sldId id="269" r:id="rId12"/>
    <p:sldId id="270" r:id="rId13"/>
    <p:sldId id="265" r:id="rId14"/>
    <p:sldId id="266" r:id="rId15"/>
    <p:sldId id="267" r:id="rId16"/>
    <p:sldId id="271" r:id="rId17"/>
    <p:sldId id="272" r:id="rId18"/>
    <p:sldId id="273" r:id="rId19"/>
    <p:sldId id="274" r:id="rId20"/>
    <p:sldId id="275" r:id="rId21"/>
    <p:sldId id="277" r:id="rId22"/>
    <p:sldId id="276"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31" r:id="rId49"/>
    <p:sldId id="305" r:id="rId50"/>
    <p:sldId id="307" r:id="rId51"/>
    <p:sldId id="308" r:id="rId52"/>
    <p:sldId id="310" r:id="rId53"/>
    <p:sldId id="311" r:id="rId54"/>
    <p:sldId id="312" r:id="rId55"/>
    <p:sldId id="306" r:id="rId56"/>
    <p:sldId id="313" r:id="rId57"/>
    <p:sldId id="314" r:id="rId58"/>
    <p:sldId id="315" r:id="rId59"/>
    <p:sldId id="318" r:id="rId60"/>
    <p:sldId id="316" r:id="rId61"/>
    <p:sldId id="317" r:id="rId62"/>
    <p:sldId id="319" r:id="rId63"/>
    <p:sldId id="320" r:id="rId64"/>
    <p:sldId id="321" r:id="rId65"/>
    <p:sldId id="322" r:id="rId66"/>
    <p:sldId id="323" r:id="rId67"/>
    <p:sldId id="325" r:id="rId68"/>
    <p:sldId id="324" r:id="rId69"/>
    <p:sldId id="326" r:id="rId70"/>
    <p:sldId id="328" r:id="rId71"/>
    <p:sldId id="329" r:id="rId72"/>
    <p:sldId id="330" r:id="rId73"/>
    <p:sldId id="332" r:id="rId74"/>
    <p:sldId id="333" r:id="rId75"/>
    <p:sldId id="334" r:id="rId76"/>
    <p:sldId id="335" r:id="rId7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94660"/>
  </p:normalViewPr>
  <p:slideViewPr>
    <p:cSldViewPr snapToGrid="0">
      <p:cViewPr varScale="1">
        <p:scale>
          <a:sx n="62" d="100"/>
          <a:sy n="62" d="100"/>
        </p:scale>
        <p:origin x="704" y="44"/>
      </p:cViewPr>
      <p:guideLst/>
    </p:cSldViewPr>
  </p:slideViewPr>
  <p:notesTextViewPr>
    <p:cViewPr>
      <p:scale>
        <a:sx n="1" d="1"/>
        <a:sy n="1" d="1"/>
      </p:scale>
      <p:origin x="0" y="-688"/>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9D3FAD-E227-4FA2-99CB-A0C1353492A9}" type="datetimeFigureOut">
              <a:rPr lang="cs-CZ" smtClean="0"/>
              <a:t>23.12.2019</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D0D12F-39F8-4C59-B32C-0B6B356043C5}" type="slidenum">
              <a:rPr lang="cs-CZ" smtClean="0"/>
              <a:t>‹#›</a:t>
            </a:fld>
            <a:endParaRPr lang="cs-CZ"/>
          </a:p>
        </p:txBody>
      </p:sp>
    </p:spTree>
    <p:extLst>
      <p:ext uri="{BB962C8B-B14F-4D97-AF65-F5344CB8AC3E}">
        <p14:creationId xmlns:p14="http://schemas.microsoft.com/office/powerpoint/2010/main" val="3177070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Pánev: 4 odrážka kombinace těchto pohybů patrná při chůzi</a:t>
            </a:r>
          </a:p>
        </p:txBody>
      </p:sp>
      <p:sp>
        <p:nvSpPr>
          <p:cNvPr id="4" name="Zástupný symbol pro číslo snímku 3"/>
          <p:cNvSpPr>
            <a:spLocks noGrp="1"/>
          </p:cNvSpPr>
          <p:nvPr>
            <p:ph type="sldNum" sz="quarter" idx="5"/>
          </p:nvPr>
        </p:nvSpPr>
        <p:spPr/>
        <p:txBody>
          <a:bodyPr/>
          <a:lstStyle/>
          <a:p>
            <a:fld id="{39D0D12F-39F8-4C59-B32C-0B6B356043C5}" type="slidenum">
              <a:rPr lang="cs-CZ" smtClean="0"/>
              <a:t>9</a:t>
            </a:fld>
            <a:endParaRPr lang="cs-CZ"/>
          </a:p>
        </p:txBody>
      </p:sp>
    </p:spTree>
    <p:extLst>
      <p:ext uri="{BB962C8B-B14F-4D97-AF65-F5344CB8AC3E}">
        <p14:creationId xmlns:p14="http://schemas.microsoft.com/office/powerpoint/2010/main" val="1790548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39D0D12F-39F8-4C59-B32C-0B6B356043C5}" type="slidenum">
              <a:rPr lang="cs-CZ" smtClean="0"/>
              <a:t>18</a:t>
            </a:fld>
            <a:endParaRPr lang="cs-CZ"/>
          </a:p>
        </p:txBody>
      </p:sp>
    </p:spTree>
    <p:extLst>
      <p:ext uri="{BB962C8B-B14F-4D97-AF65-F5344CB8AC3E}">
        <p14:creationId xmlns:p14="http://schemas.microsoft.com/office/powerpoint/2010/main" val="2741192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39D0D12F-39F8-4C59-B32C-0B6B356043C5}" type="slidenum">
              <a:rPr lang="cs-CZ" smtClean="0"/>
              <a:t>21</a:t>
            </a:fld>
            <a:endParaRPr lang="cs-CZ"/>
          </a:p>
        </p:txBody>
      </p:sp>
    </p:spTree>
    <p:extLst>
      <p:ext uri="{BB962C8B-B14F-4D97-AF65-F5344CB8AC3E}">
        <p14:creationId xmlns:p14="http://schemas.microsoft.com/office/powerpoint/2010/main" val="2755130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39D0D12F-39F8-4C59-B32C-0B6B356043C5}" type="slidenum">
              <a:rPr lang="cs-CZ" smtClean="0"/>
              <a:t>22</a:t>
            </a:fld>
            <a:endParaRPr lang="cs-CZ"/>
          </a:p>
        </p:txBody>
      </p:sp>
    </p:spTree>
    <p:extLst>
      <p:ext uri="{BB962C8B-B14F-4D97-AF65-F5344CB8AC3E}">
        <p14:creationId xmlns:p14="http://schemas.microsoft.com/office/powerpoint/2010/main" val="999116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Vegetativní struktury – porucha urologických </a:t>
            </a:r>
            <a:r>
              <a:rPr lang="cs-CZ" dirty="0" err="1"/>
              <a:t>fcí</a:t>
            </a:r>
            <a:r>
              <a:rPr lang="cs-CZ" dirty="0"/>
              <a:t>, sexuálních </a:t>
            </a:r>
            <a:r>
              <a:rPr lang="cs-CZ" dirty="0" err="1"/>
              <a:t>fcí</a:t>
            </a:r>
            <a:r>
              <a:rPr lang="cs-CZ" dirty="0"/>
              <a:t> a kontinence stolice  </a:t>
            </a:r>
          </a:p>
          <a:p>
            <a:r>
              <a:rPr lang="cs-CZ" dirty="0"/>
              <a:t>Neurogenní poruchy – lze konzultovat s neurochirurgem, ale většinou neměnný stav</a:t>
            </a:r>
          </a:p>
          <a:p>
            <a:r>
              <a:rPr lang="cs-CZ" dirty="0"/>
              <a:t>Ne neurogenní poruchy - v těchto případech – některé </a:t>
            </a:r>
            <a:r>
              <a:rPr lang="cs-CZ" dirty="0" err="1"/>
              <a:t>urogynekologické</a:t>
            </a:r>
            <a:r>
              <a:rPr lang="cs-CZ" dirty="0"/>
              <a:t> či proktologické  operace by mohly znamenat naději</a:t>
            </a:r>
          </a:p>
        </p:txBody>
      </p:sp>
      <p:sp>
        <p:nvSpPr>
          <p:cNvPr id="4" name="Zástupný symbol pro číslo snímku 3"/>
          <p:cNvSpPr>
            <a:spLocks noGrp="1"/>
          </p:cNvSpPr>
          <p:nvPr>
            <p:ph type="sldNum" sz="quarter" idx="5"/>
          </p:nvPr>
        </p:nvSpPr>
        <p:spPr/>
        <p:txBody>
          <a:bodyPr/>
          <a:lstStyle/>
          <a:p>
            <a:fld id="{39D0D12F-39F8-4C59-B32C-0B6B356043C5}" type="slidenum">
              <a:rPr lang="cs-CZ" smtClean="0"/>
              <a:t>25</a:t>
            </a:fld>
            <a:endParaRPr lang="cs-CZ"/>
          </a:p>
        </p:txBody>
      </p:sp>
    </p:spTree>
    <p:extLst>
      <p:ext uri="{BB962C8B-B14F-4D97-AF65-F5344CB8AC3E}">
        <p14:creationId xmlns:p14="http://schemas.microsoft.com/office/powerpoint/2010/main" val="2036203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39D0D12F-39F8-4C59-B32C-0B6B356043C5}" type="slidenum">
              <a:rPr lang="cs-CZ" smtClean="0"/>
              <a:t>26</a:t>
            </a:fld>
            <a:endParaRPr lang="cs-CZ"/>
          </a:p>
        </p:txBody>
      </p:sp>
    </p:spTree>
    <p:extLst>
      <p:ext uri="{BB962C8B-B14F-4D97-AF65-F5344CB8AC3E}">
        <p14:creationId xmlns:p14="http://schemas.microsoft.com/office/powerpoint/2010/main" val="7474116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39D0D12F-39F8-4C59-B32C-0B6B356043C5}" type="slidenum">
              <a:rPr lang="cs-CZ" smtClean="0"/>
              <a:t>27</a:t>
            </a:fld>
            <a:endParaRPr lang="cs-CZ"/>
          </a:p>
        </p:txBody>
      </p:sp>
    </p:spTree>
    <p:extLst>
      <p:ext uri="{BB962C8B-B14F-4D97-AF65-F5344CB8AC3E}">
        <p14:creationId xmlns:p14="http://schemas.microsoft.com/office/powerpoint/2010/main" val="15020614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PARI O-PEP – velikost výdechového odporu je dána polohou pomůcky v ústech, kmitavý pohyb kuličky vytváří uvnitř dýchacích cest oscilující výdechový přetlak</a:t>
            </a:r>
          </a:p>
          <a:p>
            <a:r>
              <a:rPr lang="cs-CZ" dirty="0"/>
              <a:t>RC – </a:t>
            </a:r>
            <a:r>
              <a:rPr lang="cs-CZ" dirty="0" err="1"/>
              <a:t>Cornet</a:t>
            </a:r>
            <a:r>
              <a:rPr lang="cs-CZ" dirty="0"/>
              <a:t> – nezávislost na poloze pacienta</a:t>
            </a:r>
          </a:p>
          <a:p>
            <a:r>
              <a:rPr lang="cs-CZ" dirty="0" err="1"/>
              <a:t>Acapella</a:t>
            </a:r>
            <a:r>
              <a:rPr lang="cs-CZ" dirty="0"/>
              <a:t> – nezávislá na poloze těla, chvějivé vibrace při výdechu</a:t>
            </a:r>
          </a:p>
        </p:txBody>
      </p:sp>
      <p:sp>
        <p:nvSpPr>
          <p:cNvPr id="4" name="Zástupný symbol pro číslo snímku 3"/>
          <p:cNvSpPr>
            <a:spLocks noGrp="1"/>
          </p:cNvSpPr>
          <p:nvPr>
            <p:ph type="sldNum" sz="quarter" idx="5"/>
          </p:nvPr>
        </p:nvSpPr>
        <p:spPr/>
        <p:txBody>
          <a:bodyPr/>
          <a:lstStyle/>
          <a:p>
            <a:fld id="{39D0D12F-39F8-4C59-B32C-0B6B356043C5}" type="slidenum">
              <a:rPr lang="cs-CZ" smtClean="0"/>
              <a:t>28</a:t>
            </a:fld>
            <a:endParaRPr lang="cs-CZ"/>
          </a:p>
        </p:txBody>
      </p:sp>
    </p:spTree>
    <p:extLst>
      <p:ext uri="{BB962C8B-B14F-4D97-AF65-F5344CB8AC3E}">
        <p14:creationId xmlns:p14="http://schemas.microsoft.com/office/powerpoint/2010/main" val="21744571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39D0D12F-39F8-4C59-B32C-0B6B356043C5}" type="slidenum">
              <a:rPr lang="cs-CZ" smtClean="0"/>
              <a:t>30</a:t>
            </a:fld>
            <a:endParaRPr lang="cs-CZ"/>
          </a:p>
        </p:txBody>
      </p:sp>
    </p:spTree>
    <p:extLst>
      <p:ext uri="{BB962C8B-B14F-4D97-AF65-F5344CB8AC3E}">
        <p14:creationId xmlns:p14="http://schemas.microsoft.com/office/powerpoint/2010/main" val="3254216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39D0D12F-39F8-4C59-B32C-0B6B356043C5}" type="slidenum">
              <a:rPr lang="cs-CZ" smtClean="0"/>
              <a:t>31</a:t>
            </a:fld>
            <a:endParaRPr lang="cs-CZ"/>
          </a:p>
        </p:txBody>
      </p:sp>
    </p:spTree>
    <p:extLst>
      <p:ext uri="{BB962C8B-B14F-4D97-AF65-F5344CB8AC3E}">
        <p14:creationId xmlns:p14="http://schemas.microsoft.com/office/powerpoint/2010/main" val="28044076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39D0D12F-39F8-4C59-B32C-0B6B356043C5}" type="slidenum">
              <a:rPr lang="cs-CZ" smtClean="0"/>
              <a:t>32</a:t>
            </a:fld>
            <a:endParaRPr lang="cs-CZ"/>
          </a:p>
        </p:txBody>
      </p:sp>
    </p:spTree>
    <p:extLst>
      <p:ext uri="{BB962C8B-B14F-4D97-AF65-F5344CB8AC3E}">
        <p14:creationId xmlns:p14="http://schemas.microsoft.com/office/powerpoint/2010/main" val="229317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a:solidFill>
                  <a:schemeClr val="tx1"/>
                </a:solidFill>
                <a:effectLst/>
                <a:latin typeface="+mn-lt"/>
                <a:ea typeface="+mn-ea"/>
                <a:cs typeface="+mn-cs"/>
              </a:rPr>
              <a:t>Během zmíněných pohybů dochází také k pohybům v rámci pánve jako takové, které probíhají v SI skloubeních. Při těchto pohybech dochází k napínání a relaxaci </a:t>
            </a:r>
            <a:r>
              <a:rPr lang="cs-CZ" sz="1200" kern="1200" dirty="0" err="1">
                <a:solidFill>
                  <a:schemeClr val="tx1"/>
                </a:solidFill>
                <a:effectLst/>
                <a:latin typeface="+mn-lt"/>
                <a:ea typeface="+mn-ea"/>
                <a:cs typeface="+mn-cs"/>
              </a:rPr>
              <a:t>ligament</a:t>
            </a:r>
            <a:r>
              <a:rPr lang="cs-CZ" sz="1200" kern="1200" dirty="0">
                <a:solidFill>
                  <a:schemeClr val="tx1"/>
                </a:solidFill>
                <a:effectLst/>
                <a:latin typeface="+mn-lt"/>
                <a:ea typeface="+mn-ea"/>
                <a:cs typeface="+mn-cs"/>
              </a:rPr>
              <a:t> kolem SI kloubu. </a:t>
            </a:r>
            <a:endParaRPr lang="cs-CZ" dirty="0"/>
          </a:p>
        </p:txBody>
      </p:sp>
      <p:sp>
        <p:nvSpPr>
          <p:cNvPr id="4" name="Zástupný symbol pro číslo snímku 3"/>
          <p:cNvSpPr>
            <a:spLocks noGrp="1"/>
          </p:cNvSpPr>
          <p:nvPr>
            <p:ph type="sldNum" sz="quarter" idx="5"/>
          </p:nvPr>
        </p:nvSpPr>
        <p:spPr/>
        <p:txBody>
          <a:bodyPr/>
          <a:lstStyle/>
          <a:p>
            <a:fld id="{39D0D12F-39F8-4C59-B32C-0B6B356043C5}" type="slidenum">
              <a:rPr lang="cs-CZ" smtClean="0"/>
              <a:t>10</a:t>
            </a:fld>
            <a:endParaRPr lang="cs-CZ"/>
          </a:p>
        </p:txBody>
      </p:sp>
    </p:spTree>
    <p:extLst>
      <p:ext uri="{BB962C8B-B14F-4D97-AF65-F5344CB8AC3E}">
        <p14:creationId xmlns:p14="http://schemas.microsoft.com/office/powerpoint/2010/main" val="7829190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39D0D12F-39F8-4C59-B32C-0B6B356043C5}" type="slidenum">
              <a:rPr lang="cs-CZ" smtClean="0"/>
              <a:t>33</a:t>
            </a:fld>
            <a:endParaRPr lang="cs-CZ"/>
          </a:p>
        </p:txBody>
      </p:sp>
    </p:spTree>
    <p:extLst>
      <p:ext uri="{BB962C8B-B14F-4D97-AF65-F5344CB8AC3E}">
        <p14:creationId xmlns:p14="http://schemas.microsoft.com/office/powerpoint/2010/main" val="5562194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39D0D12F-39F8-4C59-B32C-0B6B356043C5}" type="slidenum">
              <a:rPr lang="cs-CZ" smtClean="0"/>
              <a:t>34</a:t>
            </a:fld>
            <a:endParaRPr lang="cs-CZ"/>
          </a:p>
        </p:txBody>
      </p:sp>
    </p:spTree>
    <p:extLst>
      <p:ext uri="{BB962C8B-B14F-4D97-AF65-F5344CB8AC3E}">
        <p14:creationId xmlns:p14="http://schemas.microsoft.com/office/powerpoint/2010/main" val="6615095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Délka páteře a míchy není shodná – páteř roste rychleji. Vzájemný posun </a:t>
            </a:r>
            <a:r>
              <a:rPr lang="cs-CZ" dirty="0" err="1"/>
              <a:t>misniho</a:t>
            </a:r>
            <a:r>
              <a:rPr lang="cs-CZ" dirty="0"/>
              <a:t> segmentu </a:t>
            </a:r>
            <a:r>
              <a:rPr lang="cs-CZ" dirty="0" err="1"/>
              <a:t>vuci</a:t>
            </a:r>
            <a:r>
              <a:rPr lang="cs-CZ" dirty="0"/>
              <a:t> odpovídajícímu </a:t>
            </a:r>
            <a:r>
              <a:rPr lang="cs-CZ" dirty="0" err="1"/>
              <a:t>obratlu</a:t>
            </a:r>
            <a:r>
              <a:rPr lang="cs-CZ" dirty="0"/>
              <a:t> popisuje </a:t>
            </a:r>
            <a:r>
              <a:rPr lang="cs-CZ" dirty="0" err="1"/>
              <a:t>Chipaultovo</a:t>
            </a:r>
            <a:r>
              <a:rPr lang="cs-CZ" dirty="0"/>
              <a:t> pravidlo</a:t>
            </a:r>
          </a:p>
        </p:txBody>
      </p:sp>
      <p:sp>
        <p:nvSpPr>
          <p:cNvPr id="4" name="Zástupný symbol pro číslo snímku 3"/>
          <p:cNvSpPr>
            <a:spLocks noGrp="1"/>
          </p:cNvSpPr>
          <p:nvPr>
            <p:ph type="sldNum" sz="quarter" idx="5"/>
          </p:nvPr>
        </p:nvSpPr>
        <p:spPr/>
        <p:txBody>
          <a:bodyPr/>
          <a:lstStyle/>
          <a:p>
            <a:fld id="{39D0D12F-39F8-4C59-B32C-0B6B356043C5}" type="slidenum">
              <a:rPr lang="cs-CZ" smtClean="0"/>
              <a:t>40</a:t>
            </a:fld>
            <a:endParaRPr lang="cs-CZ"/>
          </a:p>
        </p:txBody>
      </p:sp>
    </p:spTree>
    <p:extLst>
      <p:ext uri="{BB962C8B-B14F-4D97-AF65-F5344CB8AC3E}">
        <p14:creationId xmlns:p14="http://schemas.microsoft.com/office/powerpoint/2010/main" val="41681071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39D0D12F-39F8-4C59-B32C-0B6B356043C5}" type="slidenum">
              <a:rPr lang="cs-CZ" smtClean="0"/>
              <a:t>41</a:t>
            </a:fld>
            <a:endParaRPr lang="cs-CZ"/>
          </a:p>
        </p:txBody>
      </p:sp>
    </p:spTree>
    <p:extLst>
      <p:ext uri="{BB962C8B-B14F-4D97-AF65-F5344CB8AC3E}">
        <p14:creationId xmlns:p14="http://schemas.microsoft.com/office/powerpoint/2010/main" val="13747623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Spoje mezi jednotlivými částmi CNS</a:t>
            </a:r>
          </a:p>
        </p:txBody>
      </p:sp>
      <p:sp>
        <p:nvSpPr>
          <p:cNvPr id="4" name="Zástupný symbol pro číslo snímku 3"/>
          <p:cNvSpPr>
            <a:spLocks noGrp="1"/>
          </p:cNvSpPr>
          <p:nvPr>
            <p:ph type="sldNum" sz="quarter" idx="5"/>
          </p:nvPr>
        </p:nvSpPr>
        <p:spPr/>
        <p:txBody>
          <a:bodyPr/>
          <a:lstStyle/>
          <a:p>
            <a:fld id="{39D0D12F-39F8-4C59-B32C-0B6B356043C5}" type="slidenum">
              <a:rPr lang="cs-CZ" smtClean="0"/>
              <a:t>42</a:t>
            </a:fld>
            <a:endParaRPr lang="cs-CZ"/>
          </a:p>
        </p:txBody>
      </p:sp>
    </p:spTree>
    <p:extLst>
      <p:ext uri="{BB962C8B-B14F-4D97-AF65-F5344CB8AC3E}">
        <p14:creationId xmlns:p14="http://schemas.microsoft.com/office/powerpoint/2010/main" val="36519666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39D0D12F-39F8-4C59-B32C-0B6B356043C5}" type="slidenum">
              <a:rPr lang="cs-CZ" smtClean="0"/>
              <a:t>43</a:t>
            </a:fld>
            <a:endParaRPr lang="cs-CZ"/>
          </a:p>
        </p:txBody>
      </p:sp>
    </p:spTree>
    <p:extLst>
      <p:ext uri="{BB962C8B-B14F-4D97-AF65-F5344CB8AC3E}">
        <p14:creationId xmlns:p14="http://schemas.microsoft.com/office/powerpoint/2010/main" val="25443291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39D0D12F-39F8-4C59-B32C-0B6B356043C5}" type="slidenum">
              <a:rPr lang="cs-CZ" smtClean="0"/>
              <a:t>44</a:t>
            </a:fld>
            <a:endParaRPr lang="cs-CZ"/>
          </a:p>
        </p:txBody>
      </p:sp>
    </p:spTree>
    <p:extLst>
      <p:ext uri="{BB962C8B-B14F-4D97-AF65-F5344CB8AC3E}">
        <p14:creationId xmlns:p14="http://schemas.microsoft.com/office/powerpoint/2010/main" val="6200367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39D0D12F-39F8-4C59-B32C-0B6B356043C5}" type="slidenum">
              <a:rPr lang="cs-CZ" smtClean="0"/>
              <a:t>45</a:t>
            </a:fld>
            <a:endParaRPr lang="cs-CZ"/>
          </a:p>
        </p:txBody>
      </p:sp>
    </p:spTree>
    <p:extLst>
      <p:ext uri="{BB962C8B-B14F-4D97-AF65-F5344CB8AC3E}">
        <p14:creationId xmlns:p14="http://schemas.microsoft.com/office/powerpoint/2010/main" val="29026318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39D0D12F-39F8-4C59-B32C-0B6B356043C5}" type="slidenum">
              <a:rPr lang="cs-CZ" smtClean="0"/>
              <a:t>46</a:t>
            </a:fld>
            <a:endParaRPr lang="cs-CZ"/>
          </a:p>
        </p:txBody>
      </p:sp>
    </p:spTree>
    <p:extLst>
      <p:ext uri="{BB962C8B-B14F-4D97-AF65-F5344CB8AC3E}">
        <p14:creationId xmlns:p14="http://schemas.microsoft.com/office/powerpoint/2010/main" val="25794037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Při hodnocení stability vycházíme z teorie sloupců, kdy je páteř tvořena 3 sloupci. </a:t>
            </a:r>
          </a:p>
        </p:txBody>
      </p:sp>
      <p:sp>
        <p:nvSpPr>
          <p:cNvPr id="4" name="Zástupný symbol pro číslo snímku 3"/>
          <p:cNvSpPr>
            <a:spLocks noGrp="1"/>
          </p:cNvSpPr>
          <p:nvPr>
            <p:ph type="sldNum" sz="quarter" idx="5"/>
          </p:nvPr>
        </p:nvSpPr>
        <p:spPr/>
        <p:txBody>
          <a:bodyPr/>
          <a:lstStyle/>
          <a:p>
            <a:fld id="{39D0D12F-39F8-4C59-B32C-0B6B356043C5}" type="slidenum">
              <a:rPr lang="cs-CZ" smtClean="0"/>
              <a:t>47</a:t>
            </a:fld>
            <a:endParaRPr lang="cs-CZ"/>
          </a:p>
        </p:txBody>
      </p:sp>
    </p:spTree>
    <p:extLst>
      <p:ext uri="{BB962C8B-B14F-4D97-AF65-F5344CB8AC3E}">
        <p14:creationId xmlns:p14="http://schemas.microsoft.com/office/powerpoint/2010/main" val="3471195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39D0D12F-39F8-4C59-B32C-0B6B356043C5}" type="slidenum">
              <a:rPr lang="cs-CZ" smtClean="0"/>
              <a:t>11</a:t>
            </a:fld>
            <a:endParaRPr lang="cs-CZ"/>
          </a:p>
        </p:txBody>
      </p:sp>
    </p:spTree>
    <p:extLst>
      <p:ext uri="{BB962C8B-B14F-4D97-AF65-F5344CB8AC3E}">
        <p14:creationId xmlns:p14="http://schemas.microsoft.com/office/powerpoint/2010/main" val="3186208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39D0D12F-39F8-4C59-B32C-0B6B356043C5}" type="slidenum">
              <a:rPr lang="cs-CZ" smtClean="0"/>
              <a:t>48</a:t>
            </a:fld>
            <a:endParaRPr lang="cs-CZ"/>
          </a:p>
        </p:txBody>
      </p:sp>
    </p:spTree>
    <p:extLst>
      <p:ext uri="{BB962C8B-B14F-4D97-AF65-F5344CB8AC3E}">
        <p14:creationId xmlns:p14="http://schemas.microsoft.com/office/powerpoint/2010/main" val="27987310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Halo </a:t>
            </a:r>
            <a:r>
              <a:rPr lang="cs-CZ" dirty="0" err="1"/>
              <a:t>aparat</a:t>
            </a:r>
            <a:r>
              <a:rPr lang="cs-CZ" dirty="0"/>
              <a:t> – obvykle 8-12 </a:t>
            </a:r>
            <a:r>
              <a:rPr lang="cs-CZ" dirty="0" err="1"/>
              <a:t>tydnu</a:t>
            </a:r>
            <a:endParaRPr lang="cs-CZ" dirty="0"/>
          </a:p>
        </p:txBody>
      </p:sp>
      <p:sp>
        <p:nvSpPr>
          <p:cNvPr id="4" name="Zástupný symbol pro číslo snímku 3"/>
          <p:cNvSpPr>
            <a:spLocks noGrp="1"/>
          </p:cNvSpPr>
          <p:nvPr>
            <p:ph type="sldNum" sz="quarter" idx="5"/>
          </p:nvPr>
        </p:nvSpPr>
        <p:spPr/>
        <p:txBody>
          <a:bodyPr/>
          <a:lstStyle/>
          <a:p>
            <a:fld id="{39D0D12F-39F8-4C59-B32C-0B6B356043C5}" type="slidenum">
              <a:rPr lang="cs-CZ" smtClean="0"/>
              <a:t>49</a:t>
            </a:fld>
            <a:endParaRPr lang="cs-CZ"/>
          </a:p>
        </p:txBody>
      </p:sp>
    </p:spTree>
    <p:extLst>
      <p:ext uri="{BB962C8B-B14F-4D97-AF65-F5344CB8AC3E}">
        <p14:creationId xmlns:p14="http://schemas.microsoft.com/office/powerpoint/2010/main" val="37454275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39D0D12F-39F8-4C59-B32C-0B6B356043C5}" type="slidenum">
              <a:rPr lang="cs-CZ" smtClean="0"/>
              <a:t>50</a:t>
            </a:fld>
            <a:endParaRPr lang="cs-CZ"/>
          </a:p>
        </p:txBody>
      </p:sp>
    </p:spTree>
    <p:extLst>
      <p:ext uri="{BB962C8B-B14F-4D97-AF65-F5344CB8AC3E}">
        <p14:creationId xmlns:p14="http://schemas.microsoft.com/office/powerpoint/2010/main" val="28360224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39D0D12F-39F8-4C59-B32C-0B6B356043C5}" type="slidenum">
              <a:rPr lang="cs-CZ" smtClean="0"/>
              <a:t>51</a:t>
            </a:fld>
            <a:endParaRPr lang="cs-CZ"/>
          </a:p>
        </p:txBody>
      </p:sp>
    </p:spTree>
    <p:extLst>
      <p:ext uri="{BB962C8B-B14F-4D97-AF65-F5344CB8AC3E}">
        <p14:creationId xmlns:p14="http://schemas.microsoft.com/office/powerpoint/2010/main" val="40169779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39D0D12F-39F8-4C59-B32C-0B6B356043C5}" type="slidenum">
              <a:rPr lang="cs-CZ" smtClean="0"/>
              <a:t>52</a:t>
            </a:fld>
            <a:endParaRPr lang="cs-CZ"/>
          </a:p>
        </p:txBody>
      </p:sp>
    </p:spTree>
    <p:extLst>
      <p:ext uri="{BB962C8B-B14F-4D97-AF65-F5344CB8AC3E}">
        <p14:creationId xmlns:p14="http://schemas.microsoft.com/office/powerpoint/2010/main" val="38123042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39D0D12F-39F8-4C59-B32C-0B6B356043C5}" type="slidenum">
              <a:rPr lang="cs-CZ" smtClean="0"/>
              <a:t>53</a:t>
            </a:fld>
            <a:endParaRPr lang="cs-CZ"/>
          </a:p>
        </p:txBody>
      </p:sp>
    </p:spTree>
    <p:extLst>
      <p:ext uri="{BB962C8B-B14F-4D97-AF65-F5344CB8AC3E}">
        <p14:creationId xmlns:p14="http://schemas.microsoft.com/office/powerpoint/2010/main" val="6120190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39D0D12F-39F8-4C59-B32C-0B6B356043C5}" type="slidenum">
              <a:rPr lang="cs-CZ" smtClean="0"/>
              <a:t>54</a:t>
            </a:fld>
            <a:endParaRPr lang="cs-CZ"/>
          </a:p>
        </p:txBody>
      </p:sp>
    </p:spTree>
    <p:extLst>
      <p:ext uri="{BB962C8B-B14F-4D97-AF65-F5344CB8AC3E}">
        <p14:creationId xmlns:p14="http://schemas.microsoft.com/office/powerpoint/2010/main" val="20081124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Periferní </a:t>
            </a:r>
            <a:r>
              <a:rPr lang="cs-CZ" dirty="0" err="1"/>
              <a:t>pareza</a:t>
            </a:r>
            <a:r>
              <a:rPr lang="cs-CZ" dirty="0"/>
              <a:t> – </a:t>
            </a:r>
            <a:r>
              <a:rPr lang="cs-CZ" dirty="0" err="1"/>
              <a:t>hyporeflexie</a:t>
            </a:r>
            <a:r>
              <a:rPr lang="cs-CZ" dirty="0"/>
              <a:t> </a:t>
            </a:r>
            <a:r>
              <a:rPr lang="cs-CZ" dirty="0" err="1"/>
              <a:t>az</a:t>
            </a:r>
            <a:r>
              <a:rPr lang="cs-CZ" dirty="0"/>
              <a:t> areflexie, svalová hypotrofie </a:t>
            </a:r>
            <a:r>
              <a:rPr lang="cs-CZ" dirty="0" err="1"/>
              <a:t>az</a:t>
            </a:r>
            <a:r>
              <a:rPr lang="cs-CZ" dirty="0"/>
              <a:t> atrofie</a:t>
            </a:r>
          </a:p>
          <a:p>
            <a:r>
              <a:rPr lang="cs-CZ" dirty="0" err="1"/>
              <a:t>Centralni</a:t>
            </a:r>
            <a:r>
              <a:rPr lang="cs-CZ" dirty="0"/>
              <a:t> </a:t>
            </a:r>
            <a:r>
              <a:rPr lang="cs-CZ" dirty="0" err="1"/>
              <a:t>pareza</a:t>
            </a:r>
            <a:r>
              <a:rPr lang="cs-CZ" dirty="0"/>
              <a:t> – spasticita, </a:t>
            </a:r>
            <a:r>
              <a:rPr lang="cs-CZ" dirty="0" err="1"/>
              <a:t>hyperreflexie</a:t>
            </a:r>
            <a:r>
              <a:rPr lang="cs-CZ" dirty="0"/>
              <a:t>, </a:t>
            </a:r>
            <a:r>
              <a:rPr lang="cs-CZ" dirty="0" err="1"/>
              <a:t>spasticke</a:t>
            </a:r>
            <a:r>
              <a:rPr lang="cs-CZ" dirty="0"/>
              <a:t> </a:t>
            </a:r>
            <a:r>
              <a:rPr lang="cs-CZ" dirty="0" err="1"/>
              <a:t>pyramidove</a:t>
            </a:r>
            <a:r>
              <a:rPr lang="cs-CZ" dirty="0"/>
              <a:t> jevy</a:t>
            </a:r>
          </a:p>
          <a:p>
            <a:r>
              <a:rPr lang="cs-CZ" dirty="0"/>
              <a:t>Dysestezie – </a:t>
            </a:r>
            <a:r>
              <a:rPr lang="cs-CZ" dirty="0" err="1"/>
              <a:t>abnormalni</a:t>
            </a:r>
            <a:r>
              <a:rPr lang="cs-CZ" dirty="0"/>
              <a:t> </a:t>
            </a:r>
            <a:r>
              <a:rPr lang="cs-CZ" dirty="0" err="1"/>
              <a:t>senzitivni</a:t>
            </a:r>
            <a:r>
              <a:rPr lang="cs-CZ" dirty="0"/>
              <a:t> vjem, který je </a:t>
            </a:r>
            <a:r>
              <a:rPr lang="cs-CZ" dirty="0" err="1"/>
              <a:t>neprijemny</a:t>
            </a:r>
            <a:r>
              <a:rPr lang="cs-CZ" dirty="0"/>
              <a:t> </a:t>
            </a:r>
            <a:r>
              <a:rPr lang="cs-CZ" dirty="0" err="1"/>
              <a:t>az</a:t>
            </a:r>
            <a:r>
              <a:rPr lang="cs-CZ" dirty="0"/>
              <a:t> </a:t>
            </a:r>
            <a:r>
              <a:rPr lang="cs-CZ" dirty="0" err="1"/>
              <a:t>bolestivy</a:t>
            </a:r>
            <a:endParaRPr lang="cs-CZ" dirty="0"/>
          </a:p>
          <a:p>
            <a:r>
              <a:rPr lang="cs-CZ" dirty="0" err="1"/>
              <a:t>Allodynie</a:t>
            </a:r>
            <a:r>
              <a:rPr lang="cs-CZ" dirty="0"/>
              <a:t> – </a:t>
            </a:r>
            <a:r>
              <a:rPr lang="cs-CZ" dirty="0" err="1"/>
              <a:t>nebolestivy</a:t>
            </a:r>
            <a:r>
              <a:rPr lang="cs-CZ" dirty="0"/>
              <a:t> </a:t>
            </a:r>
            <a:r>
              <a:rPr lang="cs-CZ" dirty="0" err="1"/>
              <a:t>podnet</a:t>
            </a:r>
            <a:r>
              <a:rPr lang="cs-CZ" dirty="0"/>
              <a:t> jako </a:t>
            </a:r>
            <a:r>
              <a:rPr lang="cs-CZ" dirty="0" err="1"/>
              <a:t>bolestivy</a:t>
            </a:r>
            <a:r>
              <a:rPr lang="cs-CZ" dirty="0"/>
              <a:t> </a:t>
            </a:r>
          </a:p>
        </p:txBody>
      </p:sp>
      <p:sp>
        <p:nvSpPr>
          <p:cNvPr id="4" name="Zástupný symbol pro číslo snímku 3"/>
          <p:cNvSpPr>
            <a:spLocks noGrp="1"/>
          </p:cNvSpPr>
          <p:nvPr>
            <p:ph type="sldNum" sz="quarter" idx="5"/>
          </p:nvPr>
        </p:nvSpPr>
        <p:spPr/>
        <p:txBody>
          <a:bodyPr/>
          <a:lstStyle/>
          <a:p>
            <a:fld id="{39D0D12F-39F8-4C59-B32C-0B6B356043C5}" type="slidenum">
              <a:rPr lang="cs-CZ" smtClean="0"/>
              <a:t>60</a:t>
            </a:fld>
            <a:endParaRPr lang="cs-CZ"/>
          </a:p>
        </p:txBody>
      </p:sp>
    </p:spTree>
    <p:extLst>
      <p:ext uri="{BB962C8B-B14F-4D97-AF65-F5344CB8AC3E}">
        <p14:creationId xmlns:p14="http://schemas.microsoft.com/office/powerpoint/2010/main" val="37494348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ISNCSCI = Mezinárodní standardy pro neurologickou klasifikaci míšních poranění </a:t>
            </a:r>
          </a:p>
          <a:p>
            <a:r>
              <a:rPr lang="cs-CZ" dirty="0" err="1"/>
              <a:t>Motoricka</a:t>
            </a:r>
            <a:r>
              <a:rPr lang="cs-CZ" dirty="0"/>
              <a:t> </a:t>
            </a:r>
            <a:r>
              <a:rPr lang="cs-CZ" dirty="0" err="1"/>
              <a:t>vyska</a:t>
            </a:r>
            <a:r>
              <a:rPr lang="cs-CZ" dirty="0"/>
              <a:t> leze </a:t>
            </a:r>
          </a:p>
          <a:p>
            <a:r>
              <a:rPr lang="cs-CZ" dirty="0" err="1"/>
              <a:t>Senzitivni</a:t>
            </a:r>
            <a:r>
              <a:rPr lang="cs-CZ" dirty="0"/>
              <a:t> </a:t>
            </a:r>
            <a:r>
              <a:rPr lang="cs-CZ" dirty="0" err="1"/>
              <a:t>vyska</a:t>
            </a:r>
            <a:r>
              <a:rPr lang="cs-CZ" dirty="0"/>
              <a:t> leze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err="1"/>
              <a:t>Neurologicka</a:t>
            </a:r>
            <a:r>
              <a:rPr lang="cs-CZ" dirty="0"/>
              <a:t> </a:t>
            </a:r>
            <a:r>
              <a:rPr lang="cs-CZ" dirty="0" err="1"/>
              <a:t>vyska</a:t>
            </a:r>
            <a:r>
              <a:rPr lang="cs-CZ" dirty="0"/>
              <a:t> leze  </a:t>
            </a:r>
          </a:p>
          <a:p>
            <a:endParaRPr lang="cs-CZ" dirty="0"/>
          </a:p>
        </p:txBody>
      </p:sp>
      <p:sp>
        <p:nvSpPr>
          <p:cNvPr id="4" name="Zástupný symbol pro číslo snímku 3"/>
          <p:cNvSpPr>
            <a:spLocks noGrp="1"/>
          </p:cNvSpPr>
          <p:nvPr>
            <p:ph type="sldNum" sz="quarter" idx="5"/>
          </p:nvPr>
        </p:nvSpPr>
        <p:spPr/>
        <p:txBody>
          <a:bodyPr/>
          <a:lstStyle/>
          <a:p>
            <a:fld id="{39D0D12F-39F8-4C59-B32C-0B6B356043C5}" type="slidenum">
              <a:rPr lang="cs-CZ" smtClean="0"/>
              <a:t>61</a:t>
            </a:fld>
            <a:endParaRPr lang="cs-CZ"/>
          </a:p>
        </p:txBody>
      </p:sp>
    </p:spTree>
    <p:extLst>
      <p:ext uri="{BB962C8B-B14F-4D97-AF65-F5344CB8AC3E}">
        <p14:creationId xmlns:p14="http://schemas.microsoft.com/office/powerpoint/2010/main" val="21689431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Respirační problémy – tetraplegici využívají vlastně jen bránici k dýchání, obtížná expektorace → náchylnější k bronchopneumonii</a:t>
            </a:r>
          </a:p>
          <a:p>
            <a:r>
              <a:rPr lang="cs-CZ" dirty="0"/>
              <a:t>Autonomní </a:t>
            </a:r>
            <a:r>
              <a:rPr lang="cs-CZ" dirty="0" err="1"/>
              <a:t>dysreflexie</a:t>
            </a:r>
            <a:r>
              <a:rPr lang="cs-CZ" dirty="0"/>
              <a:t> – u pacientů s lézí v oblasti </a:t>
            </a:r>
            <a:r>
              <a:rPr lang="cs-CZ" dirty="0" err="1"/>
              <a:t>Cp</a:t>
            </a:r>
            <a:r>
              <a:rPr lang="cs-CZ" dirty="0"/>
              <a:t> a nad Th6 hypertenze</a:t>
            </a:r>
          </a:p>
          <a:p>
            <a:r>
              <a:rPr lang="cs-CZ" dirty="0" err="1"/>
              <a:t>Ortostaticka</a:t>
            </a:r>
            <a:r>
              <a:rPr lang="cs-CZ" dirty="0"/>
              <a:t> hypotenze – </a:t>
            </a:r>
            <a:r>
              <a:rPr lang="cs-CZ" dirty="0" err="1"/>
              <a:t>snizeni</a:t>
            </a:r>
            <a:r>
              <a:rPr lang="cs-CZ" dirty="0"/>
              <a:t> </a:t>
            </a:r>
            <a:r>
              <a:rPr lang="cs-CZ" dirty="0" err="1"/>
              <a:t>systolickeho</a:t>
            </a:r>
            <a:r>
              <a:rPr lang="cs-CZ" dirty="0"/>
              <a:t> tlaku při vertikalizaci </a:t>
            </a:r>
          </a:p>
          <a:p>
            <a:r>
              <a:rPr lang="cs-CZ" dirty="0"/>
              <a:t>Vředová choroba žaludku a reflux – zejména v akutním stadiu, v </a:t>
            </a:r>
            <a:r>
              <a:rPr lang="cs-CZ" dirty="0" err="1"/>
              <a:t>chronickem</a:t>
            </a:r>
            <a:r>
              <a:rPr lang="cs-CZ" dirty="0"/>
              <a:t> u tetraplegiku</a:t>
            </a:r>
          </a:p>
          <a:p>
            <a:r>
              <a:rPr lang="cs-CZ" dirty="0" err="1"/>
              <a:t>Neurogenni</a:t>
            </a:r>
            <a:r>
              <a:rPr lang="cs-CZ" dirty="0"/>
              <a:t> </a:t>
            </a:r>
            <a:r>
              <a:rPr lang="cs-CZ" dirty="0" err="1"/>
              <a:t>strevo</a:t>
            </a:r>
            <a:r>
              <a:rPr lang="cs-CZ" dirty="0"/>
              <a:t> – </a:t>
            </a:r>
            <a:r>
              <a:rPr lang="cs-CZ" dirty="0" err="1"/>
              <a:t>postizeni</a:t>
            </a:r>
            <a:r>
              <a:rPr lang="cs-CZ" dirty="0"/>
              <a:t> centrálního nebo periferního motoneuronu, </a:t>
            </a:r>
            <a:r>
              <a:rPr lang="cs-CZ" dirty="0" err="1"/>
              <a:t>ztrata</a:t>
            </a:r>
            <a:r>
              <a:rPr lang="cs-CZ" dirty="0"/>
              <a:t> pocitu </a:t>
            </a:r>
            <a:r>
              <a:rPr lang="cs-CZ" dirty="0" err="1"/>
              <a:t>nutkani</a:t>
            </a:r>
            <a:r>
              <a:rPr lang="cs-CZ" dirty="0"/>
              <a:t> na stolici, obstipace, inkontinence, </a:t>
            </a:r>
            <a:r>
              <a:rPr lang="cs-CZ" dirty="0" err="1"/>
              <a:t>nekoordinovana</a:t>
            </a:r>
            <a:r>
              <a:rPr lang="cs-CZ" dirty="0"/>
              <a:t> evakuace stolice, </a:t>
            </a:r>
            <a:r>
              <a:rPr lang="cs-CZ" dirty="0" err="1"/>
              <a:t>prodlouzeni</a:t>
            </a:r>
            <a:r>
              <a:rPr lang="cs-CZ" dirty="0"/>
              <a:t> </a:t>
            </a:r>
            <a:r>
              <a:rPr lang="cs-CZ" dirty="0" err="1"/>
              <a:t>pasaze</a:t>
            </a:r>
            <a:r>
              <a:rPr lang="cs-CZ" dirty="0"/>
              <a:t> střevem</a:t>
            </a:r>
          </a:p>
          <a:p>
            <a:r>
              <a:rPr lang="cs-CZ" sz="1200" b="0" dirty="0"/>
              <a:t>Neurogenní dysfunkce dolních močových cest – porucha </a:t>
            </a:r>
            <a:r>
              <a:rPr lang="cs-CZ" sz="1200" b="0" dirty="0" err="1"/>
              <a:t>vyprazdnovani</a:t>
            </a:r>
            <a:r>
              <a:rPr lang="cs-CZ" sz="1200" b="0" dirty="0"/>
              <a:t> moci (cista </a:t>
            </a:r>
            <a:r>
              <a:rPr lang="cs-CZ" sz="1200" b="0" dirty="0" err="1"/>
              <a:t>intermitentni</a:t>
            </a:r>
            <a:r>
              <a:rPr lang="cs-CZ" sz="1200" b="0" dirty="0"/>
              <a:t> katetrizace, </a:t>
            </a:r>
            <a:r>
              <a:rPr lang="cs-CZ" sz="1200" b="0" dirty="0" err="1"/>
              <a:t>permanentni</a:t>
            </a:r>
            <a:r>
              <a:rPr lang="cs-CZ" sz="1200" b="0" dirty="0"/>
              <a:t> katetr, </a:t>
            </a:r>
            <a:r>
              <a:rPr lang="cs-CZ" sz="1200" b="0" dirty="0" err="1"/>
              <a:t>epicystostomie</a:t>
            </a:r>
            <a:r>
              <a:rPr lang="cs-CZ" sz="1200" b="0" dirty="0"/>
              <a:t>, </a:t>
            </a:r>
            <a:r>
              <a:rPr lang="cs-CZ" sz="1200" b="0" dirty="0" err="1"/>
              <a:t>vyklepavani</a:t>
            </a:r>
            <a:r>
              <a:rPr lang="cs-CZ" sz="1200" b="0" dirty="0"/>
              <a:t>)</a:t>
            </a:r>
          </a:p>
          <a:p>
            <a:r>
              <a:rPr lang="cs-CZ" sz="1200" b="0" dirty="0"/>
              <a:t>Osifikace - </a:t>
            </a:r>
            <a:r>
              <a:rPr lang="cs-CZ" sz="1200" b="0" i="0" kern="1200" dirty="0">
                <a:solidFill>
                  <a:schemeClr val="tx1"/>
                </a:solidFill>
                <a:effectLst/>
                <a:latin typeface="+mn-lt"/>
                <a:ea typeface="+mn-ea"/>
                <a:cs typeface="+mn-cs"/>
              </a:rPr>
              <a:t>dediferenciace buněk vazivové tkáně na osteoblasty, které mimo původní kostní tkáň vytvářejí amorfní kostní hmotu. Postiženy jsou</a:t>
            </a:r>
            <a:br>
              <a:rPr lang="cs-CZ" sz="1200" b="0" i="0" kern="1200" dirty="0">
                <a:solidFill>
                  <a:schemeClr val="tx1"/>
                </a:solidFill>
                <a:effectLst/>
                <a:latin typeface="+mn-lt"/>
                <a:ea typeface="+mn-ea"/>
                <a:cs typeface="+mn-cs"/>
              </a:rPr>
            </a:br>
            <a:r>
              <a:rPr lang="cs-CZ" sz="1200" b="0" i="0" kern="1200" dirty="0">
                <a:solidFill>
                  <a:schemeClr val="tx1"/>
                </a:solidFill>
                <a:effectLst/>
                <a:latin typeface="+mn-lt"/>
                <a:ea typeface="+mn-ea"/>
                <a:cs typeface="+mn-cs"/>
              </a:rPr>
              <a:t>velké klouby, zejména kyčelní klouby. Tyto osifikace mohou být následkem </a:t>
            </a:r>
            <a:r>
              <a:rPr lang="cs-CZ" sz="1200" b="0" i="0" kern="1200" dirty="0" err="1">
                <a:solidFill>
                  <a:schemeClr val="tx1"/>
                </a:solidFill>
                <a:effectLst/>
                <a:latin typeface="+mn-lt"/>
                <a:ea typeface="+mn-ea"/>
                <a:cs typeface="+mn-cs"/>
              </a:rPr>
              <a:t>mikrotraumatizace</a:t>
            </a:r>
            <a:r>
              <a:rPr lang="cs-CZ" sz="1200" b="0" i="0" kern="1200" dirty="0">
                <a:solidFill>
                  <a:schemeClr val="tx1"/>
                </a:solidFill>
                <a:effectLst/>
                <a:latin typeface="+mn-lt"/>
                <a:ea typeface="+mn-ea"/>
                <a:cs typeface="+mn-cs"/>
              </a:rPr>
              <a:t> měkkých tkání v oblasti kloubu způsobené například nešetrnou rehabilitací</a:t>
            </a:r>
            <a:r>
              <a:rPr lang="cs-CZ" dirty="0"/>
              <a:t> → změna kloubní hybnosti a sedu </a:t>
            </a:r>
            <a:br>
              <a:rPr lang="cs-CZ" dirty="0"/>
            </a:br>
            <a:r>
              <a:rPr lang="cs-CZ" dirty="0"/>
              <a:t>Poruchy termoregulace – u pac. s </a:t>
            </a:r>
            <a:r>
              <a:rPr lang="cs-CZ" dirty="0" err="1"/>
              <a:t>lezi</a:t>
            </a:r>
            <a:r>
              <a:rPr lang="cs-CZ" dirty="0"/>
              <a:t> nad Th6, v důsledku </a:t>
            </a:r>
            <a:r>
              <a:rPr lang="cs-CZ" sz="1200" b="0" i="0" kern="1200" dirty="0">
                <a:solidFill>
                  <a:schemeClr val="tx1"/>
                </a:solidFill>
                <a:effectLst/>
                <a:latin typeface="+mn-lt"/>
                <a:ea typeface="+mn-ea"/>
                <a:cs typeface="+mn-cs"/>
              </a:rPr>
              <a:t>poruchy </a:t>
            </a:r>
            <a:r>
              <a:rPr lang="cs-CZ" sz="1200" b="0" i="0" kern="1200" dirty="0" err="1">
                <a:solidFill>
                  <a:schemeClr val="tx1"/>
                </a:solidFill>
                <a:effectLst/>
                <a:latin typeface="+mn-lt"/>
                <a:ea typeface="+mn-ea"/>
                <a:cs typeface="+mn-cs"/>
              </a:rPr>
              <a:t>aferentace</a:t>
            </a:r>
            <a:r>
              <a:rPr lang="cs-CZ" sz="1200" b="0" i="0" kern="1200" dirty="0">
                <a:solidFill>
                  <a:schemeClr val="tx1"/>
                </a:solidFill>
                <a:effectLst/>
                <a:latin typeface="+mn-lt"/>
                <a:ea typeface="+mn-ea"/>
                <a:cs typeface="+mn-cs"/>
              </a:rPr>
              <a:t> z kožních receptorů do hypothalamu a neschopností regulace</a:t>
            </a:r>
            <a:br>
              <a:rPr lang="cs-CZ" sz="1200" b="0" i="0" kern="1200" dirty="0">
                <a:solidFill>
                  <a:schemeClr val="tx1"/>
                </a:solidFill>
                <a:effectLst/>
                <a:latin typeface="+mn-lt"/>
                <a:ea typeface="+mn-ea"/>
                <a:cs typeface="+mn-cs"/>
              </a:rPr>
            </a:br>
            <a:r>
              <a:rPr lang="cs-CZ" sz="1200" b="0" i="0" kern="1200" dirty="0">
                <a:solidFill>
                  <a:schemeClr val="tx1"/>
                </a:solidFill>
                <a:effectLst/>
                <a:latin typeface="+mn-lt"/>
                <a:ea typeface="+mn-ea"/>
                <a:cs typeface="+mn-cs"/>
              </a:rPr>
              <a:t>teploty vazokonstrikcí, vazodilatací a pocením.</a:t>
            </a:r>
            <a:r>
              <a:rPr lang="cs-CZ" dirty="0"/>
              <a:t> </a:t>
            </a:r>
            <a:br>
              <a:rPr lang="cs-CZ" dirty="0"/>
            </a:br>
            <a:endParaRPr lang="cs-CZ" b="0" dirty="0"/>
          </a:p>
        </p:txBody>
      </p:sp>
      <p:sp>
        <p:nvSpPr>
          <p:cNvPr id="4" name="Zástupný symbol pro číslo snímku 3"/>
          <p:cNvSpPr>
            <a:spLocks noGrp="1"/>
          </p:cNvSpPr>
          <p:nvPr>
            <p:ph type="sldNum" sz="quarter" idx="5"/>
          </p:nvPr>
        </p:nvSpPr>
        <p:spPr/>
        <p:txBody>
          <a:bodyPr/>
          <a:lstStyle/>
          <a:p>
            <a:fld id="{39D0D12F-39F8-4C59-B32C-0B6B356043C5}" type="slidenum">
              <a:rPr lang="cs-CZ" smtClean="0"/>
              <a:t>62</a:t>
            </a:fld>
            <a:endParaRPr lang="cs-CZ"/>
          </a:p>
        </p:txBody>
      </p:sp>
    </p:spTree>
    <p:extLst>
      <p:ext uri="{BB962C8B-B14F-4D97-AF65-F5344CB8AC3E}">
        <p14:creationId xmlns:p14="http://schemas.microsoft.com/office/powerpoint/2010/main" val="992124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39D0D12F-39F8-4C59-B32C-0B6B356043C5}" type="slidenum">
              <a:rPr lang="cs-CZ" smtClean="0"/>
              <a:t>12</a:t>
            </a:fld>
            <a:endParaRPr lang="cs-CZ"/>
          </a:p>
        </p:txBody>
      </p:sp>
    </p:spTree>
    <p:extLst>
      <p:ext uri="{BB962C8B-B14F-4D97-AF65-F5344CB8AC3E}">
        <p14:creationId xmlns:p14="http://schemas.microsoft.com/office/powerpoint/2010/main" val="38282867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0" dirty="0"/>
          </a:p>
        </p:txBody>
      </p:sp>
      <p:sp>
        <p:nvSpPr>
          <p:cNvPr id="4" name="Zástupný symbol pro číslo snímku 3"/>
          <p:cNvSpPr>
            <a:spLocks noGrp="1"/>
          </p:cNvSpPr>
          <p:nvPr>
            <p:ph type="sldNum" sz="quarter" idx="5"/>
          </p:nvPr>
        </p:nvSpPr>
        <p:spPr/>
        <p:txBody>
          <a:bodyPr/>
          <a:lstStyle/>
          <a:p>
            <a:fld id="{39D0D12F-39F8-4C59-B32C-0B6B356043C5}" type="slidenum">
              <a:rPr lang="cs-CZ" smtClean="0"/>
              <a:t>63</a:t>
            </a:fld>
            <a:endParaRPr lang="cs-CZ"/>
          </a:p>
        </p:txBody>
      </p:sp>
    </p:spTree>
    <p:extLst>
      <p:ext uri="{BB962C8B-B14F-4D97-AF65-F5344CB8AC3E}">
        <p14:creationId xmlns:p14="http://schemas.microsoft.com/office/powerpoint/2010/main" val="11052315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0" dirty="0"/>
          </a:p>
        </p:txBody>
      </p:sp>
      <p:sp>
        <p:nvSpPr>
          <p:cNvPr id="4" name="Zástupný symbol pro číslo snímku 3"/>
          <p:cNvSpPr>
            <a:spLocks noGrp="1"/>
          </p:cNvSpPr>
          <p:nvPr>
            <p:ph type="sldNum" sz="quarter" idx="5"/>
          </p:nvPr>
        </p:nvSpPr>
        <p:spPr/>
        <p:txBody>
          <a:bodyPr/>
          <a:lstStyle/>
          <a:p>
            <a:fld id="{39D0D12F-39F8-4C59-B32C-0B6B356043C5}" type="slidenum">
              <a:rPr lang="cs-CZ" smtClean="0"/>
              <a:t>64</a:t>
            </a:fld>
            <a:endParaRPr lang="cs-CZ"/>
          </a:p>
        </p:txBody>
      </p:sp>
    </p:spTree>
    <p:extLst>
      <p:ext uri="{BB962C8B-B14F-4D97-AF65-F5344CB8AC3E}">
        <p14:creationId xmlns:p14="http://schemas.microsoft.com/office/powerpoint/2010/main" val="6157404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a:solidFill>
                  <a:schemeClr val="tx1"/>
                </a:solidFill>
                <a:effectLst/>
                <a:latin typeface="+mn-lt"/>
                <a:ea typeface="+mn-ea"/>
                <a:cs typeface="+mn-cs"/>
              </a:rPr>
              <a:t>Pohyby by neměly přesáhnout 2/3 fyziologického rozsahu. Klouby postižených končetin totiž nemají fyziologickou bariéru a při snaze o provedení pasivního pohybu v maximálním rozsahu v segmentu se dostáváme na bariéru anatomickou, kde již dochází k poranění měkkých tkání s možností vzniku </a:t>
            </a:r>
            <a:r>
              <a:rPr lang="cs-CZ" sz="1200" kern="1200" dirty="0" err="1">
                <a:solidFill>
                  <a:schemeClr val="tx1"/>
                </a:solidFill>
                <a:effectLst/>
                <a:latin typeface="+mn-lt"/>
                <a:ea typeface="+mn-ea"/>
                <a:cs typeface="+mn-cs"/>
              </a:rPr>
              <a:t>paraartikulárních</a:t>
            </a:r>
            <a:r>
              <a:rPr lang="cs-CZ" sz="1200" kern="1200" dirty="0">
                <a:solidFill>
                  <a:schemeClr val="tx1"/>
                </a:solidFill>
                <a:effectLst/>
                <a:latin typeface="+mn-lt"/>
                <a:ea typeface="+mn-ea"/>
                <a:cs typeface="+mn-cs"/>
              </a:rPr>
              <a:t> osifikací.</a:t>
            </a:r>
            <a:endParaRPr lang="cs-CZ" b="0" dirty="0"/>
          </a:p>
        </p:txBody>
      </p:sp>
      <p:sp>
        <p:nvSpPr>
          <p:cNvPr id="4" name="Zástupný symbol pro číslo snímku 3"/>
          <p:cNvSpPr>
            <a:spLocks noGrp="1"/>
          </p:cNvSpPr>
          <p:nvPr>
            <p:ph type="sldNum" sz="quarter" idx="5"/>
          </p:nvPr>
        </p:nvSpPr>
        <p:spPr/>
        <p:txBody>
          <a:bodyPr/>
          <a:lstStyle/>
          <a:p>
            <a:fld id="{39D0D12F-39F8-4C59-B32C-0B6B356043C5}" type="slidenum">
              <a:rPr lang="cs-CZ" smtClean="0"/>
              <a:t>65</a:t>
            </a:fld>
            <a:endParaRPr lang="cs-CZ"/>
          </a:p>
        </p:txBody>
      </p:sp>
    </p:spTree>
    <p:extLst>
      <p:ext uri="{BB962C8B-B14F-4D97-AF65-F5344CB8AC3E}">
        <p14:creationId xmlns:p14="http://schemas.microsoft.com/office/powerpoint/2010/main" val="15008318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0" dirty="0" err="1"/>
              <a:t>Erigo</a:t>
            </a:r>
            <a:r>
              <a:rPr lang="cs-CZ" b="0" dirty="0"/>
              <a:t> – </a:t>
            </a:r>
            <a:r>
              <a:rPr lang="cs-CZ" b="0" dirty="0" err="1"/>
              <a:t>vertikalizacni</a:t>
            </a:r>
            <a:r>
              <a:rPr lang="cs-CZ" b="0" dirty="0"/>
              <a:t> </a:t>
            </a:r>
            <a:r>
              <a:rPr lang="cs-CZ" b="0" dirty="0" err="1"/>
              <a:t>pristroj</a:t>
            </a:r>
            <a:r>
              <a:rPr lang="cs-CZ" b="0" dirty="0"/>
              <a:t>, regulace náklonu 0 – 90 st., individuální zatížení DKK + funkční </a:t>
            </a:r>
            <a:r>
              <a:rPr lang="cs-CZ" b="0" dirty="0" err="1"/>
              <a:t>elektrostimulace</a:t>
            </a:r>
            <a:r>
              <a:rPr lang="cs-CZ" b="0" dirty="0"/>
              <a:t> svalstva stehna a bérce</a:t>
            </a:r>
          </a:p>
        </p:txBody>
      </p:sp>
      <p:sp>
        <p:nvSpPr>
          <p:cNvPr id="4" name="Zástupný symbol pro číslo snímku 3"/>
          <p:cNvSpPr>
            <a:spLocks noGrp="1"/>
          </p:cNvSpPr>
          <p:nvPr>
            <p:ph type="sldNum" sz="quarter" idx="5"/>
          </p:nvPr>
        </p:nvSpPr>
        <p:spPr/>
        <p:txBody>
          <a:bodyPr/>
          <a:lstStyle/>
          <a:p>
            <a:fld id="{39D0D12F-39F8-4C59-B32C-0B6B356043C5}" type="slidenum">
              <a:rPr lang="cs-CZ" smtClean="0"/>
              <a:t>66</a:t>
            </a:fld>
            <a:endParaRPr lang="cs-CZ"/>
          </a:p>
        </p:txBody>
      </p:sp>
    </p:spTree>
    <p:extLst>
      <p:ext uri="{BB962C8B-B14F-4D97-AF65-F5344CB8AC3E}">
        <p14:creationId xmlns:p14="http://schemas.microsoft.com/office/powerpoint/2010/main" val="18132079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kern="1200" dirty="0">
                <a:solidFill>
                  <a:schemeClr val="tx1"/>
                </a:solidFill>
                <a:effectLst/>
                <a:latin typeface="+mn-lt"/>
                <a:ea typeface="+mn-ea"/>
                <a:cs typeface="+mn-cs"/>
              </a:rPr>
              <a:t>Funkční úchop - při volární flexi zápěstí dojde tahem extenzorů zápěstí a palce k natažení prstů a ruka se rozevře a je schopna obejmout předmět. Při</a:t>
            </a:r>
            <a:br>
              <a:rPr lang="cs-CZ" sz="1200" b="0" i="0" kern="1200" dirty="0">
                <a:solidFill>
                  <a:schemeClr val="tx1"/>
                </a:solidFill>
                <a:effectLst/>
                <a:latin typeface="+mn-lt"/>
                <a:ea typeface="+mn-ea"/>
                <a:cs typeface="+mn-cs"/>
              </a:rPr>
            </a:br>
            <a:r>
              <a:rPr lang="cs-CZ" sz="1200" b="0" i="0" kern="1200" dirty="0">
                <a:solidFill>
                  <a:schemeClr val="tx1"/>
                </a:solidFill>
                <a:effectLst/>
                <a:latin typeface="+mn-lt"/>
                <a:ea typeface="+mn-ea"/>
                <a:cs typeface="+mn-cs"/>
              </a:rPr>
              <a:t>dorzální flexi zápěstí se díky </a:t>
            </a:r>
            <a:r>
              <a:rPr lang="cs-CZ" sz="1200" b="0" i="0" kern="1200" dirty="0" err="1">
                <a:solidFill>
                  <a:schemeClr val="tx1"/>
                </a:solidFill>
                <a:effectLst/>
                <a:latin typeface="+mn-lt"/>
                <a:ea typeface="+mn-ea"/>
                <a:cs typeface="+mn-cs"/>
              </a:rPr>
              <a:t>tenodéznímu</a:t>
            </a:r>
            <a:r>
              <a:rPr lang="cs-CZ" sz="1200" b="0" i="0" kern="1200" dirty="0">
                <a:solidFill>
                  <a:schemeClr val="tx1"/>
                </a:solidFill>
                <a:effectLst/>
                <a:latin typeface="+mn-lt"/>
                <a:ea typeface="+mn-ea"/>
                <a:cs typeface="+mn-cs"/>
              </a:rPr>
              <a:t> efektu flexorů prsty přimknou k dlani a palec k radiální straně ukazováku, díky čemuž je dosaženo pasivního úchopu (viz obr. 2). Vycvičit tento náhradní funkční úchop je schopen tetraplegik s výškou léze od C6 (m. extenzor </a:t>
            </a:r>
            <a:r>
              <a:rPr lang="cs-CZ" sz="1200" b="0" i="0" kern="1200" dirty="0" err="1">
                <a:solidFill>
                  <a:schemeClr val="tx1"/>
                </a:solidFill>
                <a:effectLst/>
                <a:latin typeface="+mn-lt"/>
                <a:ea typeface="+mn-ea"/>
                <a:cs typeface="+mn-cs"/>
              </a:rPr>
              <a:t>carpi</a:t>
            </a:r>
            <a:r>
              <a:rPr lang="cs-CZ" sz="1200" b="0" i="0" kern="1200" dirty="0">
                <a:solidFill>
                  <a:schemeClr val="tx1"/>
                </a:solidFill>
                <a:effectLst/>
                <a:latin typeface="+mn-lt"/>
                <a:ea typeface="+mn-ea"/>
                <a:cs typeface="+mn-cs"/>
              </a:rPr>
              <a:t> </a:t>
            </a:r>
            <a:r>
              <a:rPr lang="cs-CZ" sz="1200" b="0" i="0" kern="1200" dirty="0" err="1">
                <a:solidFill>
                  <a:schemeClr val="tx1"/>
                </a:solidFill>
                <a:effectLst/>
                <a:latin typeface="+mn-lt"/>
                <a:ea typeface="+mn-ea"/>
                <a:cs typeface="+mn-cs"/>
              </a:rPr>
              <a:t>radialis</a:t>
            </a:r>
            <a:r>
              <a:rPr lang="cs-CZ" sz="1200" b="0" i="0" kern="1200" dirty="0">
                <a:solidFill>
                  <a:schemeClr val="tx1"/>
                </a:solidFill>
                <a:effectLst/>
                <a:latin typeface="+mn-lt"/>
                <a:ea typeface="+mn-ea"/>
                <a:cs typeface="+mn-cs"/>
              </a:rPr>
              <a:t>) níže, a to za předpokladu dostatečné funkce ramenního a loketního kloubu, svalové síly extenzorů zápěstí větší než 3 dle svalového testu a plného rozsahu kloubů zápěstí a prstů</a:t>
            </a:r>
            <a:r>
              <a:rPr lang="cs-CZ" dirty="0"/>
              <a:t> </a:t>
            </a:r>
            <a:br>
              <a:rPr lang="cs-CZ" dirty="0"/>
            </a:br>
            <a:endParaRPr lang="cs-CZ" b="0" dirty="0"/>
          </a:p>
        </p:txBody>
      </p:sp>
      <p:sp>
        <p:nvSpPr>
          <p:cNvPr id="4" name="Zástupný symbol pro číslo snímku 3"/>
          <p:cNvSpPr>
            <a:spLocks noGrp="1"/>
          </p:cNvSpPr>
          <p:nvPr>
            <p:ph type="sldNum" sz="quarter" idx="5"/>
          </p:nvPr>
        </p:nvSpPr>
        <p:spPr/>
        <p:txBody>
          <a:bodyPr/>
          <a:lstStyle/>
          <a:p>
            <a:fld id="{39D0D12F-39F8-4C59-B32C-0B6B356043C5}" type="slidenum">
              <a:rPr lang="cs-CZ" smtClean="0"/>
              <a:t>68</a:t>
            </a:fld>
            <a:endParaRPr lang="cs-CZ"/>
          </a:p>
        </p:txBody>
      </p:sp>
    </p:spTree>
    <p:extLst>
      <p:ext uri="{BB962C8B-B14F-4D97-AF65-F5344CB8AC3E}">
        <p14:creationId xmlns:p14="http://schemas.microsoft.com/office/powerpoint/2010/main" val="22219490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0" dirty="0"/>
          </a:p>
        </p:txBody>
      </p:sp>
      <p:sp>
        <p:nvSpPr>
          <p:cNvPr id="4" name="Zástupný symbol pro číslo snímku 3"/>
          <p:cNvSpPr>
            <a:spLocks noGrp="1"/>
          </p:cNvSpPr>
          <p:nvPr>
            <p:ph type="sldNum" sz="quarter" idx="5"/>
          </p:nvPr>
        </p:nvSpPr>
        <p:spPr/>
        <p:txBody>
          <a:bodyPr/>
          <a:lstStyle/>
          <a:p>
            <a:fld id="{39D0D12F-39F8-4C59-B32C-0B6B356043C5}" type="slidenum">
              <a:rPr lang="cs-CZ" smtClean="0"/>
              <a:t>70</a:t>
            </a:fld>
            <a:endParaRPr lang="cs-CZ"/>
          </a:p>
        </p:txBody>
      </p:sp>
    </p:spTree>
    <p:extLst>
      <p:ext uri="{BB962C8B-B14F-4D97-AF65-F5344CB8AC3E}">
        <p14:creationId xmlns:p14="http://schemas.microsoft.com/office/powerpoint/2010/main" val="33236678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0" dirty="0"/>
          </a:p>
        </p:txBody>
      </p:sp>
      <p:sp>
        <p:nvSpPr>
          <p:cNvPr id="4" name="Zástupný symbol pro číslo snímku 3"/>
          <p:cNvSpPr>
            <a:spLocks noGrp="1"/>
          </p:cNvSpPr>
          <p:nvPr>
            <p:ph type="sldNum" sz="quarter" idx="5"/>
          </p:nvPr>
        </p:nvSpPr>
        <p:spPr/>
        <p:txBody>
          <a:bodyPr/>
          <a:lstStyle/>
          <a:p>
            <a:fld id="{39D0D12F-39F8-4C59-B32C-0B6B356043C5}" type="slidenum">
              <a:rPr lang="cs-CZ" smtClean="0"/>
              <a:t>71</a:t>
            </a:fld>
            <a:endParaRPr lang="cs-CZ"/>
          </a:p>
        </p:txBody>
      </p:sp>
    </p:spTree>
    <p:extLst>
      <p:ext uri="{BB962C8B-B14F-4D97-AF65-F5344CB8AC3E}">
        <p14:creationId xmlns:p14="http://schemas.microsoft.com/office/powerpoint/2010/main" val="34586751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0" dirty="0"/>
          </a:p>
        </p:txBody>
      </p:sp>
      <p:sp>
        <p:nvSpPr>
          <p:cNvPr id="4" name="Zástupný symbol pro číslo snímku 3"/>
          <p:cNvSpPr>
            <a:spLocks noGrp="1"/>
          </p:cNvSpPr>
          <p:nvPr>
            <p:ph type="sldNum" sz="quarter" idx="5"/>
          </p:nvPr>
        </p:nvSpPr>
        <p:spPr/>
        <p:txBody>
          <a:bodyPr/>
          <a:lstStyle/>
          <a:p>
            <a:fld id="{39D0D12F-39F8-4C59-B32C-0B6B356043C5}" type="slidenum">
              <a:rPr lang="cs-CZ" smtClean="0"/>
              <a:t>72</a:t>
            </a:fld>
            <a:endParaRPr lang="cs-CZ"/>
          </a:p>
        </p:txBody>
      </p:sp>
    </p:spTree>
    <p:extLst>
      <p:ext uri="{BB962C8B-B14F-4D97-AF65-F5344CB8AC3E}">
        <p14:creationId xmlns:p14="http://schemas.microsoft.com/office/powerpoint/2010/main" val="6690910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0" dirty="0"/>
          </a:p>
        </p:txBody>
      </p:sp>
      <p:sp>
        <p:nvSpPr>
          <p:cNvPr id="4" name="Zástupný symbol pro číslo snímku 3"/>
          <p:cNvSpPr>
            <a:spLocks noGrp="1"/>
          </p:cNvSpPr>
          <p:nvPr>
            <p:ph type="sldNum" sz="quarter" idx="5"/>
          </p:nvPr>
        </p:nvSpPr>
        <p:spPr/>
        <p:txBody>
          <a:bodyPr/>
          <a:lstStyle/>
          <a:p>
            <a:fld id="{39D0D12F-39F8-4C59-B32C-0B6B356043C5}" type="slidenum">
              <a:rPr lang="cs-CZ" smtClean="0"/>
              <a:t>73</a:t>
            </a:fld>
            <a:endParaRPr lang="cs-CZ"/>
          </a:p>
        </p:txBody>
      </p:sp>
    </p:spTree>
    <p:extLst>
      <p:ext uri="{BB962C8B-B14F-4D97-AF65-F5344CB8AC3E}">
        <p14:creationId xmlns:p14="http://schemas.microsoft.com/office/powerpoint/2010/main" val="3604696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0" dirty="0"/>
          </a:p>
        </p:txBody>
      </p:sp>
      <p:sp>
        <p:nvSpPr>
          <p:cNvPr id="4" name="Zástupný symbol pro číslo snímku 3"/>
          <p:cNvSpPr>
            <a:spLocks noGrp="1"/>
          </p:cNvSpPr>
          <p:nvPr>
            <p:ph type="sldNum" sz="quarter" idx="5"/>
          </p:nvPr>
        </p:nvSpPr>
        <p:spPr/>
        <p:txBody>
          <a:bodyPr/>
          <a:lstStyle/>
          <a:p>
            <a:fld id="{39D0D12F-39F8-4C59-B32C-0B6B356043C5}" type="slidenum">
              <a:rPr lang="cs-CZ" smtClean="0"/>
              <a:t>74</a:t>
            </a:fld>
            <a:endParaRPr lang="cs-CZ"/>
          </a:p>
        </p:txBody>
      </p:sp>
    </p:spTree>
    <p:extLst>
      <p:ext uri="{BB962C8B-B14F-4D97-AF65-F5344CB8AC3E}">
        <p14:creationId xmlns:p14="http://schemas.microsoft.com/office/powerpoint/2010/main" val="2177578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228600" indent="-228600">
              <a:lnSpc>
                <a:spcPct val="170000"/>
              </a:lnSpc>
              <a:buAutoNum type="arabicPeriod"/>
            </a:pPr>
            <a:r>
              <a:rPr lang="cs-CZ" sz="1200" b="1" dirty="0"/>
              <a:t>Ze statického hlediska nemůže být pánevní prstenec uložen horizontálně, protože os </a:t>
            </a:r>
            <a:r>
              <a:rPr lang="cs-CZ" sz="1200" b="1" dirty="0" err="1"/>
              <a:t>sacrum</a:t>
            </a:r>
            <a:r>
              <a:rPr lang="cs-CZ" sz="1200" b="1" dirty="0"/>
              <a:t> by se dostala ve vztahu ke KYK do excentrické polohy a těžiště trupu by se posunulo před středy KYK → hmotnost těla by tak působila na určitém rameni síly a udržet trvale vzpřímenou polohu trupu by znamenalo značně neekonomické zatížení vzpřimovačů trupu. Při normálním sklonu pánve </a:t>
            </a:r>
            <a:r>
              <a:rPr lang="cs-CZ" sz="1200" b="1" kern="1200" dirty="0">
                <a:solidFill>
                  <a:schemeClr val="tx1"/>
                </a:solidFill>
                <a:effectLst/>
                <a:latin typeface="+mn-lt"/>
                <a:ea typeface="+mn-ea"/>
                <a:cs typeface="+mn-cs"/>
              </a:rPr>
              <a:t>svislá těžnice prochází přes spojnici středů kyčelních kloubů, takže pánev a s ní i celý trup jsou v labilní rovnovážné poloze. Díky pevnosti kyčelních kloubů se ruší účinek tíhy na ně přenášené přes pánevní kosti a pánev není tažena do </a:t>
            </a:r>
            <a:r>
              <a:rPr lang="cs-CZ" sz="1200" b="1" kern="1200" dirty="0" err="1">
                <a:solidFill>
                  <a:schemeClr val="tx1"/>
                </a:solidFill>
                <a:effectLst/>
                <a:latin typeface="+mn-lt"/>
                <a:ea typeface="+mn-ea"/>
                <a:cs typeface="+mn-cs"/>
              </a:rPr>
              <a:t>anteverze</a:t>
            </a:r>
            <a:r>
              <a:rPr lang="cs-CZ" sz="1200" b="1" kern="1200" dirty="0">
                <a:solidFill>
                  <a:schemeClr val="tx1"/>
                </a:solidFill>
                <a:effectLst/>
                <a:latin typeface="+mn-lt"/>
                <a:ea typeface="+mn-ea"/>
                <a:cs typeface="+mn-cs"/>
              </a:rPr>
              <a:t> ani retroverze. Na vyrovnávání malých výchylek z labilního rovnovážného stavu pak stačí minimální zvýšení napětí svalstva stabilizačního systému, který udržují pánevní sklon.</a:t>
            </a:r>
            <a:r>
              <a:rPr lang="cs-CZ" sz="1200" b="1" dirty="0"/>
              <a:t> </a:t>
            </a:r>
          </a:p>
          <a:p>
            <a:pPr marL="228600" indent="-228600">
              <a:lnSpc>
                <a:spcPct val="170000"/>
              </a:lnSpc>
              <a:buAutoNum type="arabicPeriod"/>
            </a:pPr>
            <a:r>
              <a:rPr lang="cs-CZ" sz="1200" b="1" dirty="0"/>
              <a:t>Pánevní vchod: </a:t>
            </a:r>
            <a:r>
              <a:rPr lang="cs-CZ" sz="1200" b="1" dirty="0" err="1"/>
              <a:t>promontorium</a:t>
            </a:r>
            <a:r>
              <a:rPr lang="cs-CZ" sz="1200" b="1" dirty="0"/>
              <a:t> – linea </a:t>
            </a:r>
            <a:r>
              <a:rPr lang="cs-CZ" sz="1200" b="1" dirty="0" err="1"/>
              <a:t>terminalis</a:t>
            </a:r>
            <a:r>
              <a:rPr lang="cs-CZ" sz="1200" b="1" dirty="0"/>
              <a:t> – horní okraj spony stydké    </a:t>
            </a:r>
          </a:p>
          <a:p>
            <a:endParaRPr lang="cs-CZ" b="1" dirty="0"/>
          </a:p>
          <a:p>
            <a:pPr marL="0" indent="0">
              <a:buNone/>
            </a:pPr>
            <a:r>
              <a:rPr lang="cs-CZ" b="1" dirty="0"/>
              <a:t>	</a:t>
            </a:r>
          </a:p>
          <a:p>
            <a:endParaRPr lang="cs-CZ" dirty="0"/>
          </a:p>
        </p:txBody>
      </p:sp>
      <p:sp>
        <p:nvSpPr>
          <p:cNvPr id="4" name="Zástupný symbol pro číslo snímku 3"/>
          <p:cNvSpPr>
            <a:spLocks noGrp="1"/>
          </p:cNvSpPr>
          <p:nvPr>
            <p:ph type="sldNum" sz="quarter" idx="5"/>
          </p:nvPr>
        </p:nvSpPr>
        <p:spPr/>
        <p:txBody>
          <a:bodyPr/>
          <a:lstStyle/>
          <a:p>
            <a:fld id="{39D0D12F-39F8-4C59-B32C-0B6B356043C5}" type="slidenum">
              <a:rPr lang="cs-CZ" smtClean="0"/>
              <a:t>13</a:t>
            </a:fld>
            <a:endParaRPr lang="cs-CZ"/>
          </a:p>
        </p:txBody>
      </p:sp>
    </p:spTree>
    <p:extLst>
      <p:ext uri="{BB962C8B-B14F-4D97-AF65-F5344CB8AC3E}">
        <p14:creationId xmlns:p14="http://schemas.microsoft.com/office/powerpoint/2010/main" val="20130271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0" dirty="0"/>
          </a:p>
        </p:txBody>
      </p:sp>
      <p:sp>
        <p:nvSpPr>
          <p:cNvPr id="4" name="Zástupný symbol pro číslo snímku 3"/>
          <p:cNvSpPr>
            <a:spLocks noGrp="1"/>
          </p:cNvSpPr>
          <p:nvPr>
            <p:ph type="sldNum" sz="quarter" idx="5"/>
          </p:nvPr>
        </p:nvSpPr>
        <p:spPr/>
        <p:txBody>
          <a:bodyPr/>
          <a:lstStyle/>
          <a:p>
            <a:fld id="{39D0D12F-39F8-4C59-B32C-0B6B356043C5}" type="slidenum">
              <a:rPr lang="cs-CZ" smtClean="0"/>
              <a:t>75</a:t>
            </a:fld>
            <a:endParaRPr lang="cs-CZ"/>
          </a:p>
        </p:txBody>
      </p:sp>
    </p:spTree>
    <p:extLst>
      <p:ext uri="{BB962C8B-B14F-4D97-AF65-F5344CB8AC3E}">
        <p14:creationId xmlns:p14="http://schemas.microsoft.com/office/powerpoint/2010/main" val="8388830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0" dirty="0"/>
          </a:p>
        </p:txBody>
      </p:sp>
      <p:sp>
        <p:nvSpPr>
          <p:cNvPr id="4" name="Zástupný symbol pro číslo snímku 3"/>
          <p:cNvSpPr>
            <a:spLocks noGrp="1"/>
          </p:cNvSpPr>
          <p:nvPr>
            <p:ph type="sldNum" sz="quarter" idx="5"/>
          </p:nvPr>
        </p:nvSpPr>
        <p:spPr/>
        <p:txBody>
          <a:bodyPr/>
          <a:lstStyle/>
          <a:p>
            <a:fld id="{39D0D12F-39F8-4C59-B32C-0B6B356043C5}" type="slidenum">
              <a:rPr lang="cs-CZ" smtClean="0"/>
              <a:t>76</a:t>
            </a:fld>
            <a:endParaRPr lang="cs-CZ"/>
          </a:p>
        </p:txBody>
      </p:sp>
    </p:spTree>
    <p:extLst>
      <p:ext uri="{BB962C8B-B14F-4D97-AF65-F5344CB8AC3E}">
        <p14:creationId xmlns:p14="http://schemas.microsoft.com/office/powerpoint/2010/main" val="1200688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t>1. Můžeme jej měnit pouze při vědomé kontrole a pouze na krátkou chvíli</a:t>
            </a:r>
          </a:p>
        </p:txBody>
      </p:sp>
      <p:sp>
        <p:nvSpPr>
          <p:cNvPr id="4" name="Zástupný symbol pro číslo snímku 3"/>
          <p:cNvSpPr>
            <a:spLocks noGrp="1"/>
          </p:cNvSpPr>
          <p:nvPr>
            <p:ph type="sldNum" sz="quarter" idx="5"/>
          </p:nvPr>
        </p:nvSpPr>
        <p:spPr/>
        <p:txBody>
          <a:bodyPr/>
          <a:lstStyle/>
          <a:p>
            <a:fld id="{39D0D12F-39F8-4C59-B32C-0B6B356043C5}" type="slidenum">
              <a:rPr lang="cs-CZ" smtClean="0"/>
              <a:t>14</a:t>
            </a:fld>
            <a:endParaRPr lang="cs-CZ"/>
          </a:p>
        </p:txBody>
      </p:sp>
    </p:spTree>
    <p:extLst>
      <p:ext uri="{BB962C8B-B14F-4D97-AF65-F5344CB8AC3E}">
        <p14:creationId xmlns:p14="http://schemas.microsoft.com/office/powerpoint/2010/main" val="2631310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err="1"/>
              <a:t>Anteverze</a:t>
            </a:r>
            <a:r>
              <a:rPr lang="cs-CZ" b="1" dirty="0"/>
              <a:t>: spojena s oslabením a prodloužením m. </a:t>
            </a:r>
            <a:r>
              <a:rPr lang="cs-CZ" b="1" dirty="0" err="1"/>
              <a:t>rectus</a:t>
            </a:r>
            <a:r>
              <a:rPr lang="cs-CZ" b="1" dirty="0"/>
              <a:t> </a:t>
            </a:r>
            <a:r>
              <a:rPr lang="cs-CZ" b="1" dirty="0" err="1"/>
              <a:t>abdominis</a:t>
            </a:r>
            <a:r>
              <a:rPr lang="cs-CZ" b="1" dirty="0"/>
              <a:t>, </a:t>
            </a:r>
            <a:r>
              <a:rPr lang="cs-CZ" b="1" dirty="0" err="1"/>
              <a:t>ischiokrurální</a:t>
            </a:r>
            <a:r>
              <a:rPr lang="cs-CZ" b="1" dirty="0"/>
              <a:t> svaly mohou být prodlouženy, ale nemusí být oslabeny. Dále jsou zkrácené flexory KYK a hypertonické erektory </a:t>
            </a:r>
            <a:r>
              <a:rPr lang="cs-CZ" b="1" dirty="0" err="1"/>
              <a:t>Lp</a:t>
            </a:r>
            <a:r>
              <a:rPr lang="cs-CZ" b="1" dirty="0"/>
              <a:t>.</a:t>
            </a:r>
          </a:p>
          <a:p>
            <a:r>
              <a:rPr lang="cs-CZ" b="1" dirty="0"/>
              <a:t>Retroverze: </a:t>
            </a:r>
            <a:r>
              <a:rPr lang="cs-CZ" b="1" dirty="0" err="1"/>
              <a:t>Lp</a:t>
            </a:r>
            <a:r>
              <a:rPr lang="cs-CZ" b="1" dirty="0"/>
              <a:t> v mírné kyfóze nebo rovném postavení, m. </a:t>
            </a:r>
            <a:r>
              <a:rPr lang="cs-CZ" b="1" dirty="0" err="1"/>
              <a:t>iliopsoas</a:t>
            </a:r>
            <a:r>
              <a:rPr lang="cs-CZ" b="1" dirty="0"/>
              <a:t> prodloužen a oslaben, </a:t>
            </a:r>
            <a:r>
              <a:rPr lang="cs-CZ" b="1" dirty="0" err="1"/>
              <a:t>ischiokrurální</a:t>
            </a:r>
            <a:r>
              <a:rPr lang="cs-CZ" b="1" dirty="0"/>
              <a:t> svaly zkrácené a v napětí stejně jako břišní svaly. Erektory páteře nebývají oslabeny.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b="1" dirty="0"/>
              <a:t>Dynamická rovnováha mezi funkcí břišních svalů a m. </a:t>
            </a:r>
            <a:r>
              <a:rPr lang="cs-CZ" b="1" dirty="0" err="1"/>
              <a:t>iliopsoas</a:t>
            </a:r>
            <a:r>
              <a:rPr lang="cs-CZ" b="1" dirty="0"/>
              <a:t> – narušením změna postavení pánve!!!! Důležitá správná aktivita! </a:t>
            </a:r>
            <a:r>
              <a:rPr lang="cs-CZ" b="1" dirty="0" err="1"/>
              <a:t>Velé</a:t>
            </a:r>
            <a:r>
              <a:rPr lang="cs-CZ" b="1" dirty="0"/>
              <a:t> + </a:t>
            </a:r>
            <a:r>
              <a:rPr lang="cs-CZ" b="1" dirty="0" err="1"/>
              <a:t>Kapandji</a:t>
            </a:r>
            <a:endParaRPr lang="cs-CZ" b="1" dirty="0"/>
          </a:p>
          <a:p>
            <a:endParaRPr lang="cs-CZ" dirty="0"/>
          </a:p>
        </p:txBody>
      </p:sp>
      <p:sp>
        <p:nvSpPr>
          <p:cNvPr id="4" name="Zástupný symbol pro číslo snímku 3"/>
          <p:cNvSpPr>
            <a:spLocks noGrp="1"/>
          </p:cNvSpPr>
          <p:nvPr>
            <p:ph type="sldNum" sz="quarter" idx="5"/>
          </p:nvPr>
        </p:nvSpPr>
        <p:spPr/>
        <p:txBody>
          <a:bodyPr/>
          <a:lstStyle/>
          <a:p>
            <a:fld id="{39D0D12F-39F8-4C59-B32C-0B6B356043C5}" type="slidenum">
              <a:rPr lang="cs-CZ" smtClean="0"/>
              <a:t>15</a:t>
            </a:fld>
            <a:endParaRPr lang="cs-CZ"/>
          </a:p>
        </p:txBody>
      </p:sp>
    </p:spTree>
    <p:extLst>
      <p:ext uri="{BB962C8B-B14F-4D97-AF65-F5344CB8AC3E}">
        <p14:creationId xmlns:p14="http://schemas.microsoft.com/office/powerpoint/2010/main" val="2473463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UZ – detekce tekutiny v dutině břišní , CT – podezření na nestabilní frakturu, posouzení poranění měkkých tkání, hlavně SI vazů, </a:t>
            </a:r>
            <a:r>
              <a:rPr lang="cs-CZ" b="0" dirty="0"/>
              <a:t>retrográdní </a:t>
            </a:r>
            <a:r>
              <a:rPr lang="cs-CZ" b="0" dirty="0" err="1"/>
              <a:t>uretrocystografie</a:t>
            </a:r>
            <a:r>
              <a:rPr lang="cs-CZ" b="0" dirty="0"/>
              <a:t> – podezření na poranění močového měchýře</a:t>
            </a:r>
          </a:p>
          <a:p>
            <a:endParaRPr lang="cs-CZ" dirty="0"/>
          </a:p>
        </p:txBody>
      </p:sp>
      <p:sp>
        <p:nvSpPr>
          <p:cNvPr id="4" name="Zástupný symbol pro číslo snímku 3"/>
          <p:cNvSpPr>
            <a:spLocks noGrp="1"/>
          </p:cNvSpPr>
          <p:nvPr>
            <p:ph type="sldNum" sz="quarter" idx="5"/>
          </p:nvPr>
        </p:nvSpPr>
        <p:spPr/>
        <p:txBody>
          <a:bodyPr/>
          <a:lstStyle/>
          <a:p>
            <a:fld id="{39D0D12F-39F8-4C59-B32C-0B6B356043C5}" type="slidenum">
              <a:rPr lang="cs-CZ" smtClean="0"/>
              <a:t>16</a:t>
            </a:fld>
            <a:endParaRPr lang="cs-CZ"/>
          </a:p>
        </p:txBody>
      </p:sp>
    </p:spTree>
    <p:extLst>
      <p:ext uri="{BB962C8B-B14F-4D97-AF65-F5344CB8AC3E}">
        <p14:creationId xmlns:p14="http://schemas.microsoft.com/office/powerpoint/2010/main" val="2001227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39D0D12F-39F8-4C59-B32C-0B6B356043C5}" type="slidenum">
              <a:rPr lang="cs-CZ" smtClean="0"/>
              <a:t>17</a:t>
            </a:fld>
            <a:endParaRPr lang="cs-CZ"/>
          </a:p>
        </p:txBody>
      </p:sp>
    </p:spTree>
    <p:extLst>
      <p:ext uri="{BB962C8B-B14F-4D97-AF65-F5344CB8AC3E}">
        <p14:creationId xmlns:p14="http://schemas.microsoft.com/office/powerpoint/2010/main" val="4083681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cs-CZ"/>
              <a:t>Kliknutím lze upravit styl.</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F895EBAA-C00B-40DC-B104-70E3CB09F9F5}" type="datetimeFigureOut">
              <a:rPr lang="cs-CZ" smtClean="0"/>
              <a:t>23.12.2019</a:t>
            </a:fld>
            <a:endParaRPr lang="cs-CZ"/>
          </a:p>
        </p:txBody>
      </p:sp>
      <p:sp>
        <p:nvSpPr>
          <p:cNvPr id="5" name="Footer Placeholder 4"/>
          <p:cNvSpPr>
            <a:spLocks noGrp="1"/>
          </p:cNvSpPr>
          <p:nvPr>
            <p:ph type="ftr" sz="quarter" idx="11"/>
          </p:nvPr>
        </p:nvSpPr>
        <p:spPr/>
        <p:txBody>
          <a:bodyPr/>
          <a:lstStyle/>
          <a:p>
            <a:endParaRPr lang="cs-CZ"/>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410DF43-EFA9-4671-AD66-D168E683731C}" type="slidenum">
              <a:rPr lang="cs-CZ" smtClean="0"/>
              <a:t>‹#›</a:t>
            </a:fld>
            <a:endParaRPr lang="cs-CZ"/>
          </a:p>
        </p:txBody>
      </p:sp>
    </p:spTree>
    <p:extLst>
      <p:ext uri="{BB962C8B-B14F-4D97-AF65-F5344CB8AC3E}">
        <p14:creationId xmlns:p14="http://schemas.microsoft.com/office/powerpoint/2010/main" val="3685804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cs-CZ"/>
              <a:t>Kliknutím lze upravit styl.</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F895EBAA-C00B-40DC-B104-70E3CB09F9F5}" type="datetimeFigureOut">
              <a:rPr lang="cs-CZ" smtClean="0"/>
              <a:t>23.12.2019</a:t>
            </a:fld>
            <a:endParaRPr lang="cs-CZ"/>
          </a:p>
        </p:txBody>
      </p:sp>
      <p:sp>
        <p:nvSpPr>
          <p:cNvPr id="5" name="Footer Placeholder 4"/>
          <p:cNvSpPr>
            <a:spLocks noGrp="1"/>
          </p:cNvSpPr>
          <p:nvPr>
            <p:ph type="ftr" sz="quarter" idx="11"/>
          </p:nvPr>
        </p:nvSpPr>
        <p:spPr/>
        <p:txBody>
          <a:bodyPr/>
          <a:lstStyle/>
          <a:p>
            <a:endParaRPr lang="cs-CZ"/>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410DF43-EFA9-4671-AD66-D168E683731C}" type="slidenum">
              <a:rPr lang="cs-CZ" smtClean="0"/>
              <a:t>‹#›</a:t>
            </a:fld>
            <a:endParaRPr lang="cs-CZ"/>
          </a:p>
        </p:txBody>
      </p:sp>
    </p:spTree>
    <p:extLst>
      <p:ext uri="{BB962C8B-B14F-4D97-AF65-F5344CB8AC3E}">
        <p14:creationId xmlns:p14="http://schemas.microsoft.com/office/powerpoint/2010/main" val="1925205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a:t>Kliknutím lze upravit styl.</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F895EBAA-C00B-40DC-B104-70E3CB09F9F5}" type="datetimeFigureOut">
              <a:rPr lang="cs-CZ" smtClean="0"/>
              <a:t>23.12.2019</a:t>
            </a:fld>
            <a:endParaRPr lang="cs-CZ"/>
          </a:p>
        </p:txBody>
      </p:sp>
      <p:sp>
        <p:nvSpPr>
          <p:cNvPr id="5" name="Footer Placeholder 4"/>
          <p:cNvSpPr>
            <a:spLocks noGrp="1"/>
          </p:cNvSpPr>
          <p:nvPr>
            <p:ph type="ftr" sz="quarter" idx="11"/>
          </p:nvPr>
        </p:nvSpPr>
        <p:spPr/>
        <p:txBody>
          <a:bodyPr/>
          <a:lstStyle/>
          <a:p>
            <a:endParaRPr lang="cs-CZ"/>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410DF43-EFA9-4671-AD66-D168E683731C}" type="slidenum">
              <a:rPr lang="cs-CZ" smtClean="0"/>
              <a:t>‹#›</a:t>
            </a:fld>
            <a:endParaRPr lang="cs-CZ"/>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731331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cs-CZ"/>
              <a:t>Kliknutím lze upravit styl.</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Upravte styly předlohy textu.</a:t>
            </a:r>
          </a:p>
        </p:txBody>
      </p:sp>
      <p:sp>
        <p:nvSpPr>
          <p:cNvPr id="5" name="Date Placeholder 4"/>
          <p:cNvSpPr>
            <a:spLocks noGrp="1"/>
          </p:cNvSpPr>
          <p:nvPr>
            <p:ph type="dt" sz="half" idx="10"/>
          </p:nvPr>
        </p:nvSpPr>
        <p:spPr/>
        <p:txBody>
          <a:bodyPr/>
          <a:lstStyle/>
          <a:p>
            <a:fld id="{F895EBAA-C00B-40DC-B104-70E3CB09F9F5}" type="datetimeFigureOut">
              <a:rPr lang="cs-CZ" smtClean="0"/>
              <a:t>23.12.2019</a:t>
            </a:fld>
            <a:endParaRPr lang="cs-CZ"/>
          </a:p>
        </p:txBody>
      </p:sp>
      <p:sp>
        <p:nvSpPr>
          <p:cNvPr id="6" name="Footer Placeholder 5"/>
          <p:cNvSpPr>
            <a:spLocks noGrp="1"/>
          </p:cNvSpPr>
          <p:nvPr>
            <p:ph type="ftr" sz="quarter" idx="11"/>
          </p:nvPr>
        </p:nvSpPr>
        <p:spPr/>
        <p:txBody>
          <a:bodyPr/>
          <a:lstStyle/>
          <a:p>
            <a:endParaRPr lang="cs-CZ"/>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410DF43-EFA9-4671-AD66-D168E683731C}" type="slidenum">
              <a:rPr lang="cs-CZ" smtClean="0"/>
              <a:t>‹#›</a:t>
            </a:fld>
            <a:endParaRPr lang="cs-CZ"/>
          </a:p>
        </p:txBody>
      </p:sp>
    </p:spTree>
    <p:extLst>
      <p:ext uri="{BB962C8B-B14F-4D97-AF65-F5344CB8AC3E}">
        <p14:creationId xmlns:p14="http://schemas.microsoft.com/office/powerpoint/2010/main" val="1341166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a:t>Kliknutím lze upravit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Upravte styly předlohy textu.</a:t>
            </a:r>
          </a:p>
        </p:txBody>
      </p:sp>
      <p:sp>
        <p:nvSpPr>
          <p:cNvPr id="5" name="Date Placeholder 4"/>
          <p:cNvSpPr>
            <a:spLocks noGrp="1"/>
          </p:cNvSpPr>
          <p:nvPr>
            <p:ph type="dt" sz="half" idx="10"/>
          </p:nvPr>
        </p:nvSpPr>
        <p:spPr/>
        <p:txBody>
          <a:bodyPr/>
          <a:lstStyle/>
          <a:p>
            <a:fld id="{F895EBAA-C00B-40DC-B104-70E3CB09F9F5}" type="datetimeFigureOut">
              <a:rPr lang="cs-CZ" smtClean="0"/>
              <a:t>23.12.2019</a:t>
            </a:fld>
            <a:endParaRPr lang="cs-CZ"/>
          </a:p>
        </p:txBody>
      </p:sp>
      <p:sp>
        <p:nvSpPr>
          <p:cNvPr id="6" name="Footer Placeholder 5"/>
          <p:cNvSpPr>
            <a:spLocks noGrp="1"/>
          </p:cNvSpPr>
          <p:nvPr>
            <p:ph type="ftr" sz="quarter" idx="11"/>
          </p:nvPr>
        </p:nvSpPr>
        <p:spPr/>
        <p:txBody>
          <a:bodyPr/>
          <a:lstStyle/>
          <a:p>
            <a:endParaRPr lang="cs-CZ"/>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410DF43-EFA9-4671-AD66-D168E683731C}" type="slidenum">
              <a:rPr lang="cs-CZ" smtClean="0"/>
              <a:t>‹#›</a:t>
            </a:fld>
            <a:endParaRPr lang="cs-CZ"/>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51577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cs-CZ"/>
              <a:t>Kliknutím lze upravit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Upravte styly předlohy textu.</a:t>
            </a:r>
          </a:p>
        </p:txBody>
      </p:sp>
      <p:sp>
        <p:nvSpPr>
          <p:cNvPr id="5" name="Date Placeholder 4"/>
          <p:cNvSpPr>
            <a:spLocks noGrp="1"/>
          </p:cNvSpPr>
          <p:nvPr>
            <p:ph type="dt" sz="half" idx="10"/>
          </p:nvPr>
        </p:nvSpPr>
        <p:spPr/>
        <p:txBody>
          <a:bodyPr/>
          <a:lstStyle/>
          <a:p>
            <a:fld id="{F895EBAA-C00B-40DC-B104-70E3CB09F9F5}" type="datetimeFigureOut">
              <a:rPr lang="cs-CZ" smtClean="0"/>
              <a:t>23.12.2019</a:t>
            </a:fld>
            <a:endParaRPr lang="cs-CZ"/>
          </a:p>
        </p:txBody>
      </p:sp>
      <p:sp>
        <p:nvSpPr>
          <p:cNvPr id="6" name="Footer Placeholder 5"/>
          <p:cNvSpPr>
            <a:spLocks noGrp="1"/>
          </p:cNvSpPr>
          <p:nvPr>
            <p:ph type="ftr" sz="quarter" idx="11"/>
          </p:nvPr>
        </p:nvSpPr>
        <p:spPr/>
        <p:txBody>
          <a:bodyPr/>
          <a:lstStyle/>
          <a:p>
            <a:endParaRPr lang="cs-CZ"/>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410DF43-EFA9-4671-AD66-D168E683731C}" type="slidenum">
              <a:rPr lang="cs-CZ" smtClean="0"/>
              <a:t>‹#›</a:t>
            </a:fld>
            <a:endParaRPr lang="cs-CZ"/>
          </a:p>
        </p:txBody>
      </p:sp>
    </p:spTree>
    <p:extLst>
      <p:ext uri="{BB962C8B-B14F-4D97-AF65-F5344CB8AC3E}">
        <p14:creationId xmlns:p14="http://schemas.microsoft.com/office/powerpoint/2010/main" val="4070325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F895EBAA-C00B-40DC-B104-70E3CB09F9F5}" type="datetimeFigureOut">
              <a:rPr lang="cs-CZ" smtClean="0"/>
              <a:t>23.12.2019</a:t>
            </a:fld>
            <a:endParaRPr lang="cs-CZ"/>
          </a:p>
        </p:txBody>
      </p:sp>
      <p:sp>
        <p:nvSpPr>
          <p:cNvPr id="5" name="Footer Placeholder 4"/>
          <p:cNvSpPr>
            <a:spLocks noGrp="1"/>
          </p:cNvSpPr>
          <p:nvPr>
            <p:ph type="ftr" sz="quarter" idx="11"/>
          </p:nvPr>
        </p:nvSpPr>
        <p:spPr/>
        <p:txBody>
          <a:bodyPr/>
          <a:lstStyle/>
          <a:p>
            <a:endParaRPr lang="cs-CZ"/>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410DF43-EFA9-4671-AD66-D168E683731C}" type="slidenum">
              <a:rPr lang="cs-CZ" smtClean="0"/>
              <a:t>‹#›</a:t>
            </a:fld>
            <a:endParaRPr lang="cs-CZ"/>
          </a:p>
        </p:txBody>
      </p:sp>
    </p:spTree>
    <p:extLst>
      <p:ext uri="{BB962C8B-B14F-4D97-AF65-F5344CB8AC3E}">
        <p14:creationId xmlns:p14="http://schemas.microsoft.com/office/powerpoint/2010/main" val="25048219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cs-CZ"/>
              <a:t>Kliknutím lze upravit styl.</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F895EBAA-C00B-40DC-B104-70E3CB09F9F5}" type="datetimeFigureOut">
              <a:rPr lang="cs-CZ" smtClean="0"/>
              <a:t>23.12.2019</a:t>
            </a:fld>
            <a:endParaRPr lang="cs-CZ"/>
          </a:p>
        </p:txBody>
      </p:sp>
      <p:sp>
        <p:nvSpPr>
          <p:cNvPr id="5" name="Footer Placeholder 4"/>
          <p:cNvSpPr>
            <a:spLocks noGrp="1"/>
          </p:cNvSpPr>
          <p:nvPr>
            <p:ph type="ftr" sz="quarter" idx="11"/>
          </p:nvPr>
        </p:nvSpPr>
        <p:spPr/>
        <p:txBody>
          <a:bodyPr/>
          <a:lstStyle/>
          <a:p>
            <a:endParaRPr lang="cs-CZ"/>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410DF43-EFA9-4671-AD66-D168E683731C}" type="slidenum">
              <a:rPr lang="cs-CZ" smtClean="0"/>
              <a:t>‹#›</a:t>
            </a:fld>
            <a:endParaRPr lang="cs-CZ"/>
          </a:p>
        </p:txBody>
      </p:sp>
    </p:spTree>
    <p:extLst>
      <p:ext uri="{BB962C8B-B14F-4D97-AF65-F5344CB8AC3E}">
        <p14:creationId xmlns:p14="http://schemas.microsoft.com/office/powerpoint/2010/main" val="3050827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cs-CZ"/>
              <a:t>Kliknutím lze upravit styl.</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F895EBAA-C00B-40DC-B104-70E3CB09F9F5}" type="datetimeFigureOut">
              <a:rPr lang="cs-CZ" smtClean="0"/>
              <a:t>23.12.2019</a:t>
            </a:fld>
            <a:endParaRPr lang="cs-CZ"/>
          </a:p>
        </p:txBody>
      </p:sp>
      <p:sp>
        <p:nvSpPr>
          <p:cNvPr id="5" name="Footer Placeholder 4"/>
          <p:cNvSpPr>
            <a:spLocks noGrp="1"/>
          </p:cNvSpPr>
          <p:nvPr>
            <p:ph type="ftr" sz="quarter" idx="11"/>
          </p:nvPr>
        </p:nvSpPr>
        <p:spPr/>
        <p:txBody>
          <a:bodyPr/>
          <a:lstStyle/>
          <a:p>
            <a:endParaRPr lang="cs-CZ"/>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410DF43-EFA9-4671-AD66-D168E683731C}" type="slidenum">
              <a:rPr lang="cs-CZ" smtClean="0"/>
              <a:t>‹#›</a:t>
            </a:fld>
            <a:endParaRPr lang="cs-CZ"/>
          </a:p>
        </p:txBody>
      </p:sp>
    </p:spTree>
    <p:extLst>
      <p:ext uri="{BB962C8B-B14F-4D97-AF65-F5344CB8AC3E}">
        <p14:creationId xmlns:p14="http://schemas.microsoft.com/office/powerpoint/2010/main" val="1504014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F895EBAA-C00B-40DC-B104-70E3CB09F9F5}" type="datetimeFigureOut">
              <a:rPr lang="cs-CZ" smtClean="0"/>
              <a:t>23.12.2019</a:t>
            </a:fld>
            <a:endParaRPr lang="cs-CZ"/>
          </a:p>
        </p:txBody>
      </p:sp>
      <p:sp>
        <p:nvSpPr>
          <p:cNvPr id="5" name="Footer Placeholder 4"/>
          <p:cNvSpPr>
            <a:spLocks noGrp="1"/>
          </p:cNvSpPr>
          <p:nvPr>
            <p:ph type="ftr" sz="quarter" idx="11"/>
          </p:nvPr>
        </p:nvSpPr>
        <p:spPr/>
        <p:txBody>
          <a:bodyPr/>
          <a:lstStyle/>
          <a:p>
            <a:endParaRPr lang="cs-CZ"/>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410DF43-EFA9-4671-AD66-D168E683731C}" type="slidenum">
              <a:rPr lang="cs-CZ" smtClean="0"/>
              <a:t>‹#›</a:t>
            </a:fld>
            <a:endParaRPr lang="cs-CZ"/>
          </a:p>
        </p:txBody>
      </p:sp>
    </p:spTree>
    <p:extLst>
      <p:ext uri="{BB962C8B-B14F-4D97-AF65-F5344CB8AC3E}">
        <p14:creationId xmlns:p14="http://schemas.microsoft.com/office/powerpoint/2010/main" val="2938680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F895EBAA-C00B-40DC-B104-70E3CB09F9F5}" type="datetimeFigureOut">
              <a:rPr lang="cs-CZ" smtClean="0"/>
              <a:t>23.12.2019</a:t>
            </a:fld>
            <a:endParaRPr lang="cs-CZ"/>
          </a:p>
        </p:txBody>
      </p:sp>
      <p:sp>
        <p:nvSpPr>
          <p:cNvPr id="6" name="Footer Placeholder 5"/>
          <p:cNvSpPr>
            <a:spLocks noGrp="1"/>
          </p:cNvSpPr>
          <p:nvPr>
            <p:ph type="ftr" sz="quarter" idx="11"/>
          </p:nvPr>
        </p:nvSpPr>
        <p:spPr/>
        <p:txBody>
          <a:bodyPr/>
          <a:lstStyle/>
          <a:p>
            <a:endParaRPr lang="cs-CZ"/>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410DF43-EFA9-4671-AD66-D168E683731C}" type="slidenum">
              <a:rPr lang="cs-CZ" smtClean="0"/>
              <a:t>‹#›</a:t>
            </a:fld>
            <a:endParaRPr lang="cs-CZ"/>
          </a:p>
        </p:txBody>
      </p:sp>
    </p:spTree>
    <p:extLst>
      <p:ext uri="{BB962C8B-B14F-4D97-AF65-F5344CB8AC3E}">
        <p14:creationId xmlns:p14="http://schemas.microsoft.com/office/powerpoint/2010/main" val="317880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F895EBAA-C00B-40DC-B104-70E3CB09F9F5}" type="datetimeFigureOut">
              <a:rPr lang="cs-CZ" smtClean="0"/>
              <a:t>23.12.2019</a:t>
            </a:fld>
            <a:endParaRPr lang="cs-CZ"/>
          </a:p>
        </p:txBody>
      </p:sp>
      <p:sp>
        <p:nvSpPr>
          <p:cNvPr id="8" name="Footer Placeholder 7"/>
          <p:cNvSpPr>
            <a:spLocks noGrp="1"/>
          </p:cNvSpPr>
          <p:nvPr>
            <p:ph type="ftr" sz="quarter" idx="11"/>
          </p:nvPr>
        </p:nvSpPr>
        <p:spPr/>
        <p:txBody>
          <a:bodyPr/>
          <a:lstStyle/>
          <a:p>
            <a:endParaRPr lang="cs-CZ"/>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410DF43-EFA9-4671-AD66-D168E683731C}" type="slidenum">
              <a:rPr lang="cs-CZ" smtClean="0"/>
              <a:t>‹#›</a:t>
            </a:fld>
            <a:endParaRPr lang="cs-CZ"/>
          </a:p>
        </p:txBody>
      </p:sp>
    </p:spTree>
    <p:extLst>
      <p:ext uri="{BB962C8B-B14F-4D97-AF65-F5344CB8AC3E}">
        <p14:creationId xmlns:p14="http://schemas.microsoft.com/office/powerpoint/2010/main" val="4082992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F895EBAA-C00B-40DC-B104-70E3CB09F9F5}" type="datetimeFigureOut">
              <a:rPr lang="cs-CZ" smtClean="0"/>
              <a:t>23.12.2019</a:t>
            </a:fld>
            <a:endParaRPr lang="cs-CZ"/>
          </a:p>
        </p:txBody>
      </p:sp>
      <p:sp>
        <p:nvSpPr>
          <p:cNvPr id="4" name="Footer Placeholder 3"/>
          <p:cNvSpPr>
            <a:spLocks noGrp="1"/>
          </p:cNvSpPr>
          <p:nvPr>
            <p:ph type="ftr" sz="quarter" idx="11"/>
          </p:nvPr>
        </p:nvSpPr>
        <p:spPr/>
        <p:txBody>
          <a:bodyPr/>
          <a:lstStyle/>
          <a:p>
            <a:endParaRPr lang="cs-CZ"/>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410DF43-EFA9-4671-AD66-D168E683731C}" type="slidenum">
              <a:rPr lang="cs-CZ" smtClean="0"/>
              <a:t>‹#›</a:t>
            </a:fld>
            <a:endParaRPr lang="cs-CZ"/>
          </a:p>
        </p:txBody>
      </p:sp>
    </p:spTree>
    <p:extLst>
      <p:ext uri="{BB962C8B-B14F-4D97-AF65-F5344CB8AC3E}">
        <p14:creationId xmlns:p14="http://schemas.microsoft.com/office/powerpoint/2010/main" val="1412896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95EBAA-C00B-40DC-B104-70E3CB09F9F5}" type="datetimeFigureOut">
              <a:rPr lang="cs-CZ" smtClean="0"/>
              <a:t>23.12.2019</a:t>
            </a:fld>
            <a:endParaRPr lang="cs-CZ"/>
          </a:p>
        </p:txBody>
      </p:sp>
      <p:sp>
        <p:nvSpPr>
          <p:cNvPr id="3" name="Footer Placeholder 2"/>
          <p:cNvSpPr>
            <a:spLocks noGrp="1"/>
          </p:cNvSpPr>
          <p:nvPr>
            <p:ph type="ftr" sz="quarter" idx="11"/>
          </p:nvPr>
        </p:nvSpPr>
        <p:spPr/>
        <p:txBody>
          <a:bodyPr/>
          <a:lstStyle/>
          <a:p>
            <a:endParaRPr lang="cs-CZ"/>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410DF43-EFA9-4671-AD66-D168E683731C}" type="slidenum">
              <a:rPr lang="cs-CZ" smtClean="0"/>
              <a:t>‹#›</a:t>
            </a:fld>
            <a:endParaRPr lang="cs-CZ"/>
          </a:p>
        </p:txBody>
      </p:sp>
    </p:spTree>
    <p:extLst>
      <p:ext uri="{BB962C8B-B14F-4D97-AF65-F5344CB8AC3E}">
        <p14:creationId xmlns:p14="http://schemas.microsoft.com/office/powerpoint/2010/main" val="807894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cs-CZ"/>
              <a:t>Kliknutím lze upravit styl.</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F895EBAA-C00B-40DC-B104-70E3CB09F9F5}" type="datetimeFigureOut">
              <a:rPr lang="cs-CZ" smtClean="0"/>
              <a:t>23.12.2019</a:t>
            </a:fld>
            <a:endParaRPr lang="cs-CZ"/>
          </a:p>
        </p:txBody>
      </p:sp>
      <p:sp>
        <p:nvSpPr>
          <p:cNvPr id="6" name="Footer Placeholder 5"/>
          <p:cNvSpPr>
            <a:spLocks noGrp="1"/>
          </p:cNvSpPr>
          <p:nvPr>
            <p:ph type="ftr" sz="quarter" idx="11"/>
          </p:nvPr>
        </p:nvSpPr>
        <p:spPr/>
        <p:txBody>
          <a:bodyPr/>
          <a:lstStyle/>
          <a:p>
            <a:endParaRPr lang="cs-CZ"/>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410DF43-EFA9-4671-AD66-D168E683731C}" type="slidenum">
              <a:rPr lang="cs-CZ" smtClean="0"/>
              <a:t>‹#›</a:t>
            </a:fld>
            <a:endParaRPr lang="cs-CZ"/>
          </a:p>
        </p:txBody>
      </p:sp>
    </p:spTree>
    <p:extLst>
      <p:ext uri="{BB962C8B-B14F-4D97-AF65-F5344CB8AC3E}">
        <p14:creationId xmlns:p14="http://schemas.microsoft.com/office/powerpoint/2010/main" val="2082228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F895EBAA-C00B-40DC-B104-70E3CB09F9F5}" type="datetimeFigureOut">
              <a:rPr lang="cs-CZ" smtClean="0"/>
              <a:t>23.12.2019</a:t>
            </a:fld>
            <a:endParaRPr lang="cs-CZ"/>
          </a:p>
        </p:txBody>
      </p:sp>
      <p:sp>
        <p:nvSpPr>
          <p:cNvPr id="6" name="Footer Placeholder 5"/>
          <p:cNvSpPr>
            <a:spLocks noGrp="1"/>
          </p:cNvSpPr>
          <p:nvPr>
            <p:ph type="ftr" sz="quarter" idx="11"/>
          </p:nvPr>
        </p:nvSpPr>
        <p:spPr/>
        <p:txBody>
          <a:bodyPr/>
          <a:lstStyle/>
          <a:p>
            <a:endParaRPr lang="cs-CZ"/>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410DF43-EFA9-4671-AD66-D168E683731C}" type="slidenum">
              <a:rPr lang="cs-CZ" smtClean="0"/>
              <a:t>‹#›</a:t>
            </a:fld>
            <a:endParaRPr lang="cs-CZ"/>
          </a:p>
        </p:txBody>
      </p:sp>
    </p:spTree>
    <p:extLst>
      <p:ext uri="{BB962C8B-B14F-4D97-AF65-F5344CB8AC3E}">
        <p14:creationId xmlns:p14="http://schemas.microsoft.com/office/powerpoint/2010/main" val="102384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895EBAA-C00B-40DC-B104-70E3CB09F9F5}" type="datetimeFigureOut">
              <a:rPr lang="cs-CZ" smtClean="0"/>
              <a:t>23.12.2019</a:t>
            </a:fld>
            <a:endParaRPr lang="cs-CZ"/>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cs-CZ"/>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410DF43-EFA9-4671-AD66-D168E683731C}" type="slidenum">
              <a:rPr lang="cs-CZ" smtClean="0"/>
              <a:t>‹#›</a:t>
            </a:fld>
            <a:endParaRPr lang="cs-CZ"/>
          </a:p>
        </p:txBody>
      </p:sp>
    </p:spTree>
    <p:extLst>
      <p:ext uri="{BB962C8B-B14F-4D97-AF65-F5344CB8AC3E}">
        <p14:creationId xmlns:p14="http://schemas.microsoft.com/office/powerpoint/2010/main" val="2120610007"/>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 id="2147483949" r:id="rId12"/>
    <p:sldLayoutId id="2147483950" r:id="rId13"/>
    <p:sldLayoutId id="2147483951" r:id="rId14"/>
    <p:sldLayoutId id="2147483952" r:id="rId15"/>
    <p:sldLayoutId id="214748395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74CA0A-D5C4-46B8-8F16-507AC38B9763}"/>
              </a:ext>
            </a:extLst>
          </p:cNvPr>
          <p:cNvSpPr>
            <a:spLocks noGrp="1"/>
          </p:cNvSpPr>
          <p:nvPr>
            <p:ph type="ctrTitle"/>
          </p:nvPr>
        </p:nvSpPr>
        <p:spPr>
          <a:xfrm>
            <a:off x="2656391" y="863467"/>
            <a:ext cx="8131550" cy="2262781"/>
          </a:xfrm>
        </p:spPr>
        <p:txBody>
          <a:bodyPr>
            <a:normAutofit fontScale="90000"/>
          </a:bodyPr>
          <a:lstStyle/>
          <a:p>
            <a:r>
              <a:rPr lang="cs-CZ" b="1" dirty="0"/>
              <a:t>Kinezioterapie po úrazech páteře a pánve</a:t>
            </a:r>
          </a:p>
        </p:txBody>
      </p:sp>
      <p:sp>
        <p:nvSpPr>
          <p:cNvPr id="3" name="Podnadpis 2">
            <a:extLst>
              <a:ext uri="{FF2B5EF4-FFF2-40B4-BE49-F238E27FC236}">
                <a16:creationId xmlns:a16="http://schemas.microsoft.com/office/drawing/2014/main" id="{0E6E8F6B-654E-4224-8517-B5711827CE86}"/>
              </a:ext>
            </a:extLst>
          </p:cNvPr>
          <p:cNvSpPr>
            <a:spLocks noGrp="1"/>
          </p:cNvSpPr>
          <p:nvPr>
            <p:ph type="subTitle" idx="1"/>
          </p:nvPr>
        </p:nvSpPr>
        <p:spPr>
          <a:xfrm>
            <a:off x="2656391" y="3754534"/>
            <a:ext cx="8131550" cy="2937114"/>
          </a:xfrm>
        </p:spPr>
        <p:txBody>
          <a:bodyPr>
            <a:noAutofit/>
          </a:bodyPr>
          <a:lstStyle/>
          <a:p>
            <a:r>
              <a:rPr lang="cs-CZ" sz="2400" b="1" dirty="0"/>
              <a:t>Mgr. Veronika Málková </a:t>
            </a:r>
            <a:r>
              <a:rPr lang="cs-CZ" sz="2400" b="1" baseline="30000" dirty="0"/>
              <a:t>1</a:t>
            </a:r>
            <a:r>
              <a:rPr lang="cs-CZ" sz="2400" b="1" dirty="0"/>
              <a:t> </a:t>
            </a:r>
          </a:p>
          <a:p>
            <a:r>
              <a:rPr lang="cs-CZ" sz="2400" b="1" dirty="0"/>
              <a:t>Mgr. Anežka Tomková </a:t>
            </a:r>
            <a:r>
              <a:rPr lang="cs-CZ" sz="2400" b="1" baseline="30000" dirty="0"/>
              <a:t>1,2</a:t>
            </a:r>
          </a:p>
          <a:p>
            <a:r>
              <a:rPr lang="cs-CZ" sz="2400" b="1" dirty="0"/>
              <a:t>Bc. Lucia Hlaváčová </a:t>
            </a:r>
            <a:r>
              <a:rPr lang="cs-CZ" sz="2400" b="1" baseline="30000" dirty="0"/>
              <a:t>1,2</a:t>
            </a:r>
          </a:p>
          <a:p>
            <a:endParaRPr lang="cs-CZ" sz="2400" b="1" baseline="30000" dirty="0"/>
          </a:p>
          <a:p>
            <a:r>
              <a:rPr lang="cs-CZ" sz="2200" i="1" dirty="0" err="1"/>
              <a:t>ParaCENTRUM</a:t>
            </a:r>
            <a:r>
              <a:rPr lang="cs-CZ" sz="2200" i="1" dirty="0"/>
              <a:t> </a:t>
            </a:r>
            <a:r>
              <a:rPr lang="cs-CZ" sz="2200" i="1" dirty="0" err="1"/>
              <a:t>Fenix</a:t>
            </a:r>
            <a:r>
              <a:rPr lang="cs-CZ" sz="2200" i="1" dirty="0"/>
              <a:t>, </a:t>
            </a:r>
            <a:r>
              <a:rPr lang="cs-CZ" sz="2200" i="1" dirty="0" err="1"/>
              <a:t>z.s</a:t>
            </a:r>
            <a:r>
              <a:rPr lang="cs-CZ" sz="2200" i="1" dirty="0"/>
              <a:t> </a:t>
            </a:r>
            <a:r>
              <a:rPr lang="cs-CZ" sz="2200" i="1" baseline="30000" dirty="0"/>
              <a:t>1</a:t>
            </a:r>
          </a:p>
          <a:p>
            <a:r>
              <a:rPr lang="cs-CZ" sz="2200" i="1" dirty="0"/>
              <a:t>Fakultní nemocnice Brno </a:t>
            </a:r>
            <a:r>
              <a:rPr lang="cs-CZ" sz="2200" baseline="30000" dirty="0"/>
              <a:t>2</a:t>
            </a:r>
          </a:p>
          <a:p>
            <a:endParaRPr lang="cs-CZ" sz="2400" b="1" baseline="30000" dirty="0"/>
          </a:p>
        </p:txBody>
      </p:sp>
      <p:pic>
        <p:nvPicPr>
          <p:cNvPr id="8" name="Obrázek 1">
            <a:extLst>
              <a:ext uri="{FF2B5EF4-FFF2-40B4-BE49-F238E27FC236}">
                <a16:creationId xmlns:a16="http://schemas.microsoft.com/office/drawing/2014/main" id="{A36FEC24-4C93-487E-BA9C-E01DCDB891C1}"/>
              </a:ext>
            </a:extLst>
          </p:cNvPr>
          <p:cNvPicPr>
            <a:picLocks noChangeAspect="1"/>
          </p:cNvPicPr>
          <p:nvPr/>
        </p:nvPicPr>
        <p:blipFill>
          <a:blip r:embed="rId2" cstate="print"/>
          <a:srcRect/>
          <a:stretch>
            <a:fillRect/>
          </a:stretch>
        </p:blipFill>
        <p:spPr bwMode="auto">
          <a:xfrm flipH="1">
            <a:off x="1377773" y="153292"/>
            <a:ext cx="844100" cy="621543"/>
          </a:xfrm>
          <a:prstGeom prst="rect">
            <a:avLst/>
          </a:prstGeom>
          <a:noFill/>
          <a:ln w="9525">
            <a:noFill/>
            <a:miter lim="800000"/>
            <a:headEnd/>
            <a:tailEnd/>
          </a:ln>
        </p:spPr>
      </p:pic>
      <p:pic>
        <p:nvPicPr>
          <p:cNvPr id="9" name="Obrázek 8">
            <a:extLst>
              <a:ext uri="{FF2B5EF4-FFF2-40B4-BE49-F238E27FC236}">
                <a16:creationId xmlns:a16="http://schemas.microsoft.com/office/drawing/2014/main" id="{A333888C-EFE8-48ED-BAAA-2F30857A8556}"/>
              </a:ext>
            </a:extLst>
          </p:cNvPr>
          <p:cNvPicPr>
            <a:picLocks noChangeAspect="1"/>
          </p:cNvPicPr>
          <p:nvPr/>
        </p:nvPicPr>
        <p:blipFill>
          <a:blip r:embed="rId3" cstate="print"/>
          <a:srcRect/>
          <a:stretch>
            <a:fillRect/>
          </a:stretch>
        </p:blipFill>
        <p:spPr bwMode="auto">
          <a:xfrm>
            <a:off x="454995" y="143679"/>
            <a:ext cx="841498" cy="666738"/>
          </a:xfrm>
          <a:prstGeom prst="rect">
            <a:avLst/>
          </a:prstGeom>
          <a:noFill/>
          <a:ln w="9525">
            <a:noFill/>
            <a:miter lim="800000"/>
            <a:headEnd/>
            <a:tailEnd/>
          </a:ln>
        </p:spPr>
      </p:pic>
      <p:pic>
        <p:nvPicPr>
          <p:cNvPr id="10" name="Obrázek 9">
            <a:extLst>
              <a:ext uri="{FF2B5EF4-FFF2-40B4-BE49-F238E27FC236}">
                <a16:creationId xmlns:a16="http://schemas.microsoft.com/office/drawing/2014/main" id="{88ECC4B1-F53A-4221-8ABD-DB0E268B51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03153" y="153292"/>
            <a:ext cx="1228754" cy="710175"/>
          </a:xfrm>
          <a:prstGeom prst="rect">
            <a:avLst/>
          </a:prstGeom>
        </p:spPr>
      </p:pic>
      <p:pic>
        <p:nvPicPr>
          <p:cNvPr id="12" name="Obrázek 11">
            <a:extLst>
              <a:ext uri="{FF2B5EF4-FFF2-40B4-BE49-F238E27FC236}">
                <a16:creationId xmlns:a16="http://schemas.microsoft.com/office/drawing/2014/main" id="{CD2D5A69-2071-4409-A03F-3A7C773A80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31907" y="108834"/>
            <a:ext cx="2235414" cy="794706"/>
          </a:xfrm>
          <a:prstGeom prst="rect">
            <a:avLst/>
          </a:prstGeom>
        </p:spPr>
      </p:pic>
      <p:pic>
        <p:nvPicPr>
          <p:cNvPr id="14" name="Obrázek 13">
            <a:extLst>
              <a:ext uri="{FF2B5EF4-FFF2-40B4-BE49-F238E27FC236}">
                <a16:creationId xmlns:a16="http://schemas.microsoft.com/office/drawing/2014/main" id="{9DCBCC69-D58C-4AF9-9A2A-8E80A89F77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43961" y="-617641"/>
            <a:ext cx="2235414" cy="2200086"/>
          </a:xfrm>
          <a:prstGeom prst="rect">
            <a:avLst/>
          </a:prstGeom>
        </p:spPr>
      </p:pic>
    </p:spTree>
    <p:extLst>
      <p:ext uri="{BB962C8B-B14F-4D97-AF65-F5344CB8AC3E}">
        <p14:creationId xmlns:p14="http://schemas.microsoft.com/office/powerpoint/2010/main" val="4057257214"/>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2105F0-E1E6-45A6-86BD-646282ABD19E}"/>
              </a:ext>
            </a:extLst>
          </p:cNvPr>
          <p:cNvSpPr>
            <a:spLocks noGrp="1"/>
          </p:cNvSpPr>
          <p:nvPr>
            <p:ph type="title"/>
          </p:nvPr>
        </p:nvSpPr>
        <p:spPr>
          <a:xfrm>
            <a:off x="1795483" y="730436"/>
            <a:ext cx="8911687" cy="1280890"/>
          </a:xfrm>
        </p:spPr>
        <p:txBody>
          <a:bodyPr/>
          <a:lstStyle/>
          <a:p>
            <a:r>
              <a:rPr lang="cs-CZ" b="1" dirty="0"/>
              <a:t>Kineziologie pánve </a:t>
            </a:r>
          </a:p>
        </p:txBody>
      </p:sp>
      <p:sp>
        <p:nvSpPr>
          <p:cNvPr id="3" name="Zástupný obsah 2">
            <a:extLst>
              <a:ext uri="{FF2B5EF4-FFF2-40B4-BE49-F238E27FC236}">
                <a16:creationId xmlns:a16="http://schemas.microsoft.com/office/drawing/2014/main" id="{B53E605B-B2DC-4D55-9F77-2448EA6E6327}"/>
              </a:ext>
            </a:extLst>
          </p:cNvPr>
          <p:cNvSpPr>
            <a:spLocks noGrp="1"/>
          </p:cNvSpPr>
          <p:nvPr>
            <p:ph idx="1"/>
          </p:nvPr>
        </p:nvSpPr>
        <p:spPr>
          <a:xfrm>
            <a:off x="1880543" y="1540189"/>
            <a:ext cx="9836535" cy="4998834"/>
          </a:xfrm>
        </p:spPr>
        <p:txBody>
          <a:bodyPr>
            <a:normAutofit/>
          </a:bodyPr>
          <a:lstStyle/>
          <a:p>
            <a:pPr>
              <a:lnSpc>
                <a:spcPct val="150000"/>
              </a:lnSpc>
            </a:pPr>
            <a:r>
              <a:rPr lang="cs-CZ" sz="2000" b="1" dirty="0"/>
              <a:t>Pohyb v art. </a:t>
            </a:r>
            <a:r>
              <a:rPr lang="cs-CZ" sz="2000" b="1" dirty="0" err="1"/>
              <a:t>sacroiliaca</a:t>
            </a:r>
            <a:r>
              <a:rPr lang="cs-CZ" sz="2000" b="1" dirty="0"/>
              <a:t> – minimální, tzv. nutace a </a:t>
            </a:r>
            <a:r>
              <a:rPr lang="cs-CZ" sz="2000" b="1" dirty="0" err="1"/>
              <a:t>kontranutace</a:t>
            </a:r>
            <a:r>
              <a:rPr lang="cs-CZ" sz="2000" b="1" dirty="0"/>
              <a:t> (podstatou rotace os </a:t>
            </a:r>
            <a:r>
              <a:rPr lang="cs-CZ" sz="2000" b="1" dirty="0" err="1"/>
              <a:t>sacrum</a:t>
            </a:r>
            <a:r>
              <a:rPr lang="cs-CZ" sz="2000" b="1" dirty="0"/>
              <a:t> kolem osy dané lig. </a:t>
            </a:r>
            <a:r>
              <a:rPr lang="cs-CZ" sz="2000" b="1" dirty="0" err="1"/>
              <a:t>sacroiliacum</a:t>
            </a:r>
            <a:r>
              <a:rPr lang="cs-CZ" sz="2000" b="1" dirty="0"/>
              <a:t> </a:t>
            </a:r>
            <a:r>
              <a:rPr lang="cs-CZ" sz="2000" b="1" dirty="0" err="1"/>
              <a:t>interosseum</a:t>
            </a:r>
            <a:r>
              <a:rPr lang="cs-CZ" sz="2000" b="1" dirty="0"/>
              <a:t>) </a:t>
            </a:r>
          </a:p>
          <a:p>
            <a:pPr>
              <a:lnSpc>
                <a:spcPct val="150000"/>
              </a:lnSpc>
              <a:buFont typeface="Arial" panose="020B0604020202020204" pitchFamily="34" charset="0"/>
              <a:buChar char="•"/>
            </a:pPr>
            <a:r>
              <a:rPr lang="cs-CZ" sz="2000" b="1" dirty="0"/>
              <a:t>Nutace: </a:t>
            </a:r>
            <a:r>
              <a:rPr lang="cs-CZ" sz="2000" b="1" dirty="0" err="1"/>
              <a:t>promontorium</a:t>
            </a:r>
            <a:r>
              <a:rPr lang="cs-CZ" sz="2000" b="1" dirty="0"/>
              <a:t> se pohybuje anteriorně a inferiorně, hrot kosti křížové a kostrče rotují posteriorně (A)</a:t>
            </a:r>
            <a:br>
              <a:rPr lang="cs-CZ" sz="2000" b="1" dirty="0"/>
            </a:br>
            <a:r>
              <a:rPr lang="cs-CZ" sz="2000" b="1" dirty="0"/>
              <a:t>→ zmenšení </a:t>
            </a:r>
            <a:r>
              <a:rPr lang="cs-CZ" sz="2000" b="1" dirty="0" err="1"/>
              <a:t>anteroposteriorního</a:t>
            </a:r>
            <a:r>
              <a:rPr lang="cs-CZ" sz="2000" b="1" dirty="0"/>
              <a:t> rozměru pánevního vchodu a zvětšení </a:t>
            </a:r>
            <a:r>
              <a:rPr lang="cs-CZ" sz="2000" b="1" dirty="0" err="1"/>
              <a:t>anteroposteriorního</a:t>
            </a:r>
            <a:r>
              <a:rPr lang="cs-CZ" sz="2000" b="1" dirty="0"/>
              <a:t> rozměru pánevního východu</a:t>
            </a:r>
            <a:br>
              <a:rPr lang="cs-CZ" sz="2000" b="1" dirty="0"/>
            </a:br>
            <a:r>
              <a:rPr lang="cs-CZ" sz="2000" b="1" dirty="0"/>
              <a:t>→ přiblížení lopat kostí kyčelních v úrovni předních horních spin a oddálení sedacích hrbolů</a:t>
            </a:r>
          </a:p>
          <a:p>
            <a:pPr>
              <a:lnSpc>
                <a:spcPct val="150000"/>
              </a:lnSpc>
              <a:buFont typeface="Arial" panose="020B0604020202020204" pitchFamily="34" charset="0"/>
              <a:buChar char="•"/>
            </a:pPr>
            <a:r>
              <a:rPr lang="cs-CZ" sz="2000" b="1" dirty="0"/>
              <a:t>omezení nutačních pohybů napětím v lig. </a:t>
            </a:r>
            <a:r>
              <a:rPr lang="cs-CZ" sz="2000" b="1" dirty="0" err="1"/>
              <a:t>sacrotuberale</a:t>
            </a:r>
            <a:r>
              <a:rPr lang="cs-CZ" sz="2000" b="1" dirty="0"/>
              <a:t>, lig. </a:t>
            </a:r>
            <a:r>
              <a:rPr lang="cs-CZ" sz="2000" b="1" dirty="0" err="1"/>
              <a:t>sacrospinale</a:t>
            </a:r>
            <a:r>
              <a:rPr lang="cs-CZ" sz="2000" b="1" dirty="0"/>
              <a:t>  a lig </a:t>
            </a:r>
            <a:r>
              <a:rPr lang="cs-CZ" sz="2000" b="1" dirty="0" err="1"/>
              <a:t>sacroiliacale</a:t>
            </a:r>
            <a:r>
              <a:rPr lang="cs-CZ" sz="2000" b="1" dirty="0"/>
              <a:t> </a:t>
            </a:r>
            <a:r>
              <a:rPr lang="cs-CZ" sz="2000" b="1" dirty="0" err="1"/>
              <a:t>anterior</a:t>
            </a:r>
            <a:endParaRPr lang="cs-CZ" sz="2000" b="1" dirty="0"/>
          </a:p>
          <a:p>
            <a:pPr marL="0" indent="0">
              <a:lnSpc>
                <a:spcPct val="110000"/>
              </a:lnSpc>
              <a:buNone/>
            </a:pPr>
            <a:endParaRPr lang="cs-CZ" sz="2000" b="1" dirty="0"/>
          </a:p>
          <a:p>
            <a:pPr marL="0" indent="0">
              <a:lnSpc>
                <a:spcPct val="110000"/>
              </a:lnSpc>
              <a:buNone/>
            </a:pPr>
            <a:endParaRPr lang="cs-CZ" b="1" dirty="0"/>
          </a:p>
          <a:p>
            <a:endParaRPr lang="cs-CZ" dirty="0"/>
          </a:p>
        </p:txBody>
      </p:sp>
    </p:spTree>
    <p:extLst>
      <p:ext uri="{BB962C8B-B14F-4D97-AF65-F5344CB8AC3E}">
        <p14:creationId xmlns:p14="http://schemas.microsoft.com/office/powerpoint/2010/main" val="314014433"/>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2105F0-E1E6-45A6-86BD-646282ABD19E}"/>
              </a:ext>
            </a:extLst>
          </p:cNvPr>
          <p:cNvSpPr>
            <a:spLocks noGrp="1"/>
          </p:cNvSpPr>
          <p:nvPr>
            <p:ph type="title"/>
          </p:nvPr>
        </p:nvSpPr>
        <p:spPr>
          <a:xfrm>
            <a:off x="1795483" y="730436"/>
            <a:ext cx="8911687" cy="1280890"/>
          </a:xfrm>
        </p:spPr>
        <p:txBody>
          <a:bodyPr/>
          <a:lstStyle/>
          <a:p>
            <a:r>
              <a:rPr lang="cs-CZ" b="1" dirty="0"/>
              <a:t>Kineziologie pánve </a:t>
            </a:r>
          </a:p>
        </p:txBody>
      </p:sp>
      <p:sp>
        <p:nvSpPr>
          <p:cNvPr id="3" name="Zástupný obsah 2">
            <a:extLst>
              <a:ext uri="{FF2B5EF4-FFF2-40B4-BE49-F238E27FC236}">
                <a16:creationId xmlns:a16="http://schemas.microsoft.com/office/drawing/2014/main" id="{B53E605B-B2DC-4D55-9F77-2448EA6E6327}"/>
              </a:ext>
            </a:extLst>
          </p:cNvPr>
          <p:cNvSpPr>
            <a:spLocks noGrp="1"/>
          </p:cNvSpPr>
          <p:nvPr>
            <p:ph idx="1"/>
          </p:nvPr>
        </p:nvSpPr>
        <p:spPr>
          <a:xfrm>
            <a:off x="1795483" y="1540189"/>
            <a:ext cx="10020833" cy="4998834"/>
          </a:xfrm>
        </p:spPr>
        <p:txBody>
          <a:bodyPr>
            <a:normAutofit fontScale="92500"/>
          </a:bodyPr>
          <a:lstStyle/>
          <a:p>
            <a:pPr>
              <a:lnSpc>
                <a:spcPct val="150000"/>
              </a:lnSpc>
              <a:buFont typeface="Arial" panose="020B0604020202020204" pitchFamily="34" charset="0"/>
              <a:buChar char="•"/>
            </a:pPr>
            <a:r>
              <a:rPr lang="cs-CZ" sz="2000" b="1" dirty="0" err="1"/>
              <a:t>Kontranutace</a:t>
            </a:r>
            <a:r>
              <a:rPr lang="cs-CZ" sz="2000" b="1" dirty="0"/>
              <a:t>: </a:t>
            </a:r>
            <a:r>
              <a:rPr lang="cs-CZ" sz="2000" b="1" dirty="0" err="1"/>
              <a:t>promontorium</a:t>
            </a:r>
            <a:r>
              <a:rPr lang="cs-CZ" sz="2000" b="1" dirty="0"/>
              <a:t> se pohybuje posteriorně a superiorně, hrot kosti křížové a kostrče rotují anteriorně (B)</a:t>
            </a:r>
          </a:p>
          <a:p>
            <a:pPr marL="0" indent="0">
              <a:lnSpc>
                <a:spcPct val="150000"/>
              </a:lnSpc>
              <a:buNone/>
            </a:pPr>
            <a:r>
              <a:rPr lang="cs-CZ" sz="2000" b="1" dirty="0"/>
              <a:t>	→ zvětšení </a:t>
            </a:r>
            <a:r>
              <a:rPr lang="cs-CZ" sz="2000" b="1" dirty="0" err="1"/>
              <a:t>anteroposteriorního</a:t>
            </a:r>
            <a:r>
              <a:rPr lang="cs-CZ" sz="2000" b="1" dirty="0"/>
              <a:t> rozměru pánevního vchodu a zmenšení 	</a:t>
            </a:r>
            <a:r>
              <a:rPr lang="cs-CZ" sz="2000" b="1" dirty="0" err="1"/>
              <a:t>anteroposteriorního</a:t>
            </a:r>
            <a:r>
              <a:rPr lang="cs-CZ" sz="2000" b="1" dirty="0"/>
              <a:t> rozměru pánevního východu</a:t>
            </a:r>
            <a:br>
              <a:rPr lang="cs-CZ" sz="2000" b="1" dirty="0"/>
            </a:br>
            <a:r>
              <a:rPr lang="cs-CZ" sz="2000" b="1" dirty="0"/>
              <a:t>	→ oddálení lopat kostí kyčelních v úrovni předních horních spin, přiblížení 	sedacích hrbolů</a:t>
            </a:r>
          </a:p>
          <a:p>
            <a:pPr>
              <a:lnSpc>
                <a:spcPct val="150000"/>
              </a:lnSpc>
              <a:buFont typeface="Arial" panose="020B0604020202020204" pitchFamily="34" charset="0"/>
              <a:buChar char="•"/>
            </a:pPr>
            <a:r>
              <a:rPr lang="cs-CZ" sz="2000" b="1" dirty="0"/>
              <a:t>omezení pohybu do </a:t>
            </a:r>
            <a:r>
              <a:rPr lang="cs-CZ" sz="2000" b="1" dirty="0" err="1"/>
              <a:t>kontranutace</a:t>
            </a:r>
            <a:r>
              <a:rPr lang="cs-CZ" sz="2000" b="1" dirty="0"/>
              <a:t>: lig. </a:t>
            </a:r>
            <a:r>
              <a:rPr lang="cs-CZ" sz="2000" b="1" dirty="0" err="1"/>
              <a:t>sacroiliacum</a:t>
            </a:r>
            <a:r>
              <a:rPr lang="cs-CZ" sz="2000" b="1" dirty="0"/>
              <a:t> </a:t>
            </a:r>
            <a:r>
              <a:rPr lang="cs-CZ" sz="2000" b="1" dirty="0" err="1"/>
              <a:t>anterius</a:t>
            </a:r>
            <a:r>
              <a:rPr lang="cs-CZ" sz="2000" b="1" dirty="0"/>
              <a:t> et </a:t>
            </a:r>
            <a:r>
              <a:rPr lang="cs-CZ" sz="2000" b="1" dirty="0" err="1"/>
              <a:t>posterius</a:t>
            </a:r>
            <a:r>
              <a:rPr lang="cs-CZ" sz="2000" b="1" dirty="0"/>
              <a:t> </a:t>
            </a:r>
          </a:p>
          <a:p>
            <a:pPr>
              <a:lnSpc>
                <a:spcPct val="150000"/>
              </a:lnSpc>
              <a:buFont typeface="Arial" panose="020B0604020202020204" pitchFamily="34" charset="0"/>
              <a:buChar char="•"/>
            </a:pPr>
            <a:r>
              <a:rPr lang="cs-CZ" sz="2000" b="1" dirty="0"/>
              <a:t>Fyziologický nutační pohyb pánve: při stoji na jedné DK se pánevní kost na stejné straně naklápí dopředu ve smyslu </a:t>
            </a:r>
            <a:r>
              <a:rPr lang="cs-CZ" sz="2000" b="1" dirty="0" err="1"/>
              <a:t>anteverze</a:t>
            </a:r>
            <a:r>
              <a:rPr lang="cs-CZ" sz="2000" b="1" dirty="0"/>
              <a:t>, druhostranná pánevní kost rotuje kolem svislé osy (posun zevně a dopředu) – chůze, běh, plavání, atd. </a:t>
            </a:r>
          </a:p>
          <a:p>
            <a:pPr marL="0" indent="0">
              <a:lnSpc>
                <a:spcPct val="150000"/>
              </a:lnSpc>
              <a:buNone/>
            </a:pPr>
            <a:endParaRPr lang="cs-CZ" sz="2000" b="1" dirty="0"/>
          </a:p>
          <a:p>
            <a:pPr marL="0" indent="0">
              <a:lnSpc>
                <a:spcPct val="150000"/>
              </a:lnSpc>
              <a:buNone/>
            </a:pPr>
            <a:endParaRPr lang="cs-CZ" sz="2000" b="1" dirty="0"/>
          </a:p>
          <a:p>
            <a:pPr marL="0" indent="0">
              <a:lnSpc>
                <a:spcPct val="110000"/>
              </a:lnSpc>
              <a:buNone/>
            </a:pPr>
            <a:endParaRPr lang="cs-CZ" sz="2000" b="1" dirty="0"/>
          </a:p>
          <a:p>
            <a:pPr marL="0" indent="0">
              <a:lnSpc>
                <a:spcPct val="110000"/>
              </a:lnSpc>
              <a:buNone/>
            </a:pPr>
            <a:endParaRPr lang="cs-CZ" b="1" dirty="0"/>
          </a:p>
          <a:p>
            <a:endParaRPr lang="cs-CZ" dirty="0"/>
          </a:p>
        </p:txBody>
      </p:sp>
    </p:spTree>
    <p:extLst>
      <p:ext uri="{BB962C8B-B14F-4D97-AF65-F5344CB8AC3E}">
        <p14:creationId xmlns:p14="http://schemas.microsoft.com/office/powerpoint/2010/main" val="1617518298"/>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2105F0-E1E6-45A6-86BD-646282ABD19E}"/>
              </a:ext>
            </a:extLst>
          </p:cNvPr>
          <p:cNvSpPr>
            <a:spLocks noGrp="1"/>
          </p:cNvSpPr>
          <p:nvPr>
            <p:ph type="title"/>
          </p:nvPr>
        </p:nvSpPr>
        <p:spPr>
          <a:xfrm>
            <a:off x="1795483" y="730436"/>
            <a:ext cx="8911687" cy="1280890"/>
          </a:xfrm>
        </p:spPr>
        <p:txBody>
          <a:bodyPr/>
          <a:lstStyle/>
          <a:p>
            <a:r>
              <a:rPr lang="cs-CZ" b="1" dirty="0"/>
              <a:t>Kineziologie pánve </a:t>
            </a:r>
          </a:p>
        </p:txBody>
      </p:sp>
      <p:sp>
        <p:nvSpPr>
          <p:cNvPr id="3" name="Zástupný obsah 2">
            <a:extLst>
              <a:ext uri="{FF2B5EF4-FFF2-40B4-BE49-F238E27FC236}">
                <a16:creationId xmlns:a16="http://schemas.microsoft.com/office/drawing/2014/main" id="{B53E605B-B2DC-4D55-9F77-2448EA6E6327}"/>
              </a:ext>
            </a:extLst>
          </p:cNvPr>
          <p:cNvSpPr>
            <a:spLocks noGrp="1"/>
          </p:cNvSpPr>
          <p:nvPr>
            <p:ph idx="1"/>
          </p:nvPr>
        </p:nvSpPr>
        <p:spPr>
          <a:xfrm>
            <a:off x="1880544" y="1540189"/>
            <a:ext cx="10580814" cy="4998834"/>
          </a:xfrm>
        </p:spPr>
        <p:txBody>
          <a:bodyPr>
            <a:normAutofit/>
          </a:bodyPr>
          <a:lstStyle/>
          <a:p>
            <a:pPr marL="0" indent="0">
              <a:lnSpc>
                <a:spcPct val="150000"/>
              </a:lnSpc>
              <a:buNone/>
            </a:pPr>
            <a:endParaRPr lang="cs-CZ" sz="2000" b="1" dirty="0"/>
          </a:p>
          <a:p>
            <a:pPr marL="0" indent="0">
              <a:lnSpc>
                <a:spcPct val="150000"/>
              </a:lnSpc>
              <a:buNone/>
            </a:pPr>
            <a:endParaRPr lang="cs-CZ" sz="2000" b="1" dirty="0"/>
          </a:p>
          <a:p>
            <a:pPr marL="0" indent="0">
              <a:lnSpc>
                <a:spcPct val="110000"/>
              </a:lnSpc>
              <a:buNone/>
            </a:pPr>
            <a:endParaRPr lang="cs-CZ" sz="2000" b="1" dirty="0"/>
          </a:p>
          <a:p>
            <a:pPr marL="0" indent="0">
              <a:lnSpc>
                <a:spcPct val="110000"/>
              </a:lnSpc>
              <a:buNone/>
            </a:pPr>
            <a:endParaRPr lang="cs-CZ" b="1" dirty="0"/>
          </a:p>
          <a:p>
            <a:pPr marL="0" indent="0">
              <a:lnSpc>
                <a:spcPct val="110000"/>
              </a:lnSpc>
              <a:buNone/>
            </a:pPr>
            <a:endParaRPr lang="cs-CZ" b="1" dirty="0"/>
          </a:p>
          <a:p>
            <a:pPr marL="0" indent="0">
              <a:lnSpc>
                <a:spcPct val="110000"/>
              </a:lnSpc>
              <a:buNone/>
            </a:pPr>
            <a:endParaRPr lang="cs-CZ" b="1" dirty="0"/>
          </a:p>
          <a:p>
            <a:pPr marL="0" indent="0">
              <a:lnSpc>
                <a:spcPct val="110000"/>
              </a:lnSpc>
              <a:buNone/>
            </a:pPr>
            <a:endParaRPr lang="cs-CZ" b="1" dirty="0"/>
          </a:p>
          <a:p>
            <a:pPr marL="0" indent="0">
              <a:lnSpc>
                <a:spcPct val="110000"/>
              </a:lnSpc>
              <a:buNone/>
            </a:pPr>
            <a:endParaRPr lang="cs-CZ" b="1" dirty="0"/>
          </a:p>
          <a:p>
            <a:pPr>
              <a:lnSpc>
                <a:spcPct val="110000"/>
              </a:lnSpc>
            </a:pPr>
            <a:r>
              <a:rPr lang="cs-CZ" sz="2200" b="1" dirty="0"/>
              <a:t>Pohyb v </a:t>
            </a:r>
            <a:r>
              <a:rPr lang="cs-CZ" sz="2200" b="1" dirty="0" err="1"/>
              <a:t>symphysis</a:t>
            </a:r>
            <a:r>
              <a:rPr lang="cs-CZ" sz="2200" b="1" dirty="0"/>
              <a:t> </a:t>
            </a:r>
            <a:r>
              <a:rPr lang="cs-CZ" sz="2200" b="1" dirty="0" err="1"/>
              <a:t>pubica</a:t>
            </a:r>
            <a:r>
              <a:rPr lang="cs-CZ" sz="2200" b="1" dirty="0"/>
              <a:t> – minimální, pružný spoj</a:t>
            </a:r>
          </a:p>
        </p:txBody>
      </p:sp>
      <p:pic>
        <p:nvPicPr>
          <p:cNvPr id="5" name="Obrázek 4">
            <a:extLst>
              <a:ext uri="{FF2B5EF4-FFF2-40B4-BE49-F238E27FC236}">
                <a16:creationId xmlns:a16="http://schemas.microsoft.com/office/drawing/2014/main" id="{877987EE-410E-4E69-AD98-AF0D9BCB13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1014" y="1506366"/>
            <a:ext cx="9281125" cy="3078260"/>
          </a:xfrm>
          <a:prstGeom prst="rect">
            <a:avLst/>
          </a:prstGeom>
        </p:spPr>
      </p:pic>
      <p:sp>
        <p:nvSpPr>
          <p:cNvPr id="6" name="TextovéPole 5">
            <a:extLst>
              <a:ext uri="{FF2B5EF4-FFF2-40B4-BE49-F238E27FC236}">
                <a16:creationId xmlns:a16="http://schemas.microsoft.com/office/drawing/2014/main" id="{24D8FE37-1852-4046-8A42-3D02AB83A088}"/>
              </a:ext>
            </a:extLst>
          </p:cNvPr>
          <p:cNvSpPr txBox="1"/>
          <p:nvPr/>
        </p:nvSpPr>
        <p:spPr>
          <a:xfrm>
            <a:off x="7325833" y="4734049"/>
            <a:ext cx="1460656" cy="307777"/>
          </a:xfrm>
          <a:prstGeom prst="rect">
            <a:avLst/>
          </a:prstGeom>
          <a:noFill/>
        </p:spPr>
        <p:txBody>
          <a:bodyPr wrap="none" rtlCol="0">
            <a:spAutoFit/>
          </a:bodyPr>
          <a:lstStyle/>
          <a:p>
            <a:r>
              <a:rPr lang="cs-CZ" sz="1400" i="1" dirty="0" err="1"/>
              <a:t>Kapandji</a:t>
            </a:r>
            <a:r>
              <a:rPr lang="cs-CZ" sz="1400" i="1" dirty="0"/>
              <a:t>, 1987</a:t>
            </a:r>
          </a:p>
        </p:txBody>
      </p:sp>
    </p:spTree>
    <p:extLst>
      <p:ext uri="{BB962C8B-B14F-4D97-AF65-F5344CB8AC3E}">
        <p14:creationId xmlns:p14="http://schemas.microsoft.com/office/powerpoint/2010/main" val="3703971331"/>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5FFDF54-F469-4BF6-BD03-B7A7F5D192AD}"/>
              </a:ext>
            </a:extLst>
          </p:cNvPr>
          <p:cNvSpPr>
            <a:spLocks noGrp="1"/>
          </p:cNvSpPr>
          <p:nvPr>
            <p:ph type="title"/>
          </p:nvPr>
        </p:nvSpPr>
        <p:spPr>
          <a:xfrm>
            <a:off x="2030950" y="614585"/>
            <a:ext cx="8911687" cy="1280890"/>
          </a:xfrm>
        </p:spPr>
        <p:txBody>
          <a:bodyPr/>
          <a:lstStyle/>
          <a:p>
            <a:r>
              <a:rPr lang="cs-CZ" b="1" dirty="0"/>
              <a:t>Kineziologie pánve</a:t>
            </a:r>
            <a:endParaRPr lang="cs-CZ" dirty="0"/>
          </a:p>
        </p:txBody>
      </p:sp>
      <p:sp>
        <p:nvSpPr>
          <p:cNvPr id="3" name="Zástupný obsah 2">
            <a:extLst>
              <a:ext uri="{FF2B5EF4-FFF2-40B4-BE49-F238E27FC236}">
                <a16:creationId xmlns:a16="http://schemas.microsoft.com/office/drawing/2014/main" id="{D48CC4D9-6E97-4F3A-80CE-D5EF3855D3C2}"/>
              </a:ext>
            </a:extLst>
          </p:cNvPr>
          <p:cNvSpPr>
            <a:spLocks noGrp="1"/>
          </p:cNvSpPr>
          <p:nvPr>
            <p:ph idx="1"/>
          </p:nvPr>
        </p:nvSpPr>
        <p:spPr>
          <a:xfrm>
            <a:off x="2030949" y="1371600"/>
            <a:ext cx="4497978" cy="3777622"/>
          </a:xfrm>
        </p:spPr>
        <p:txBody>
          <a:bodyPr>
            <a:noAutofit/>
          </a:bodyPr>
          <a:lstStyle/>
          <a:p>
            <a:pPr>
              <a:lnSpc>
                <a:spcPct val="120000"/>
              </a:lnSpc>
            </a:pPr>
            <a:r>
              <a:rPr lang="cs-CZ" sz="2000" b="1" dirty="0"/>
              <a:t>Pánev skloněná (přední část dolů a dozadu), v oblasti </a:t>
            </a:r>
            <a:r>
              <a:rPr lang="cs-CZ" sz="2000" b="1" dirty="0" err="1"/>
              <a:t>promontoria</a:t>
            </a:r>
            <a:r>
              <a:rPr lang="cs-CZ" sz="2000" b="1" dirty="0"/>
              <a:t> se mění zakřivení páteře z kyfózy os </a:t>
            </a:r>
            <a:r>
              <a:rPr lang="cs-CZ" sz="2000" b="1" dirty="0" err="1"/>
              <a:t>sacrum</a:t>
            </a:r>
            <a:r>
              <a:rPr lang="cs-CZ" sz="2000" b="1" dirty="0"/>
              <a:t> na bederní lordózu → posun těžiště těla nad KYK.</a:t>
            </a:r>
          </a:p>
          <a:p>
            <a:pPr>
              <a:lnSpc>
                <a:spcPct val="120000"/>
              </a:lnSpc>
            </a:pPr>
            <a:r>
              <a:rPr lang="cs-CZ" sz="2000" b="1" dirty="0"/>
              <a:t>Pánevní sklon (</a:t>
            </a:r>
            <a:r>
              <a:rPr lang="cs-CZ" sz="2000" b="1" dirty="0" err="1"/>
              <a:t>inclinatio</a:t>
            </a:r>
            <a:r>
              <a:rPr lang="cs-CZ" sz="2000" b="1" dirty="0"/>
              <a:t> pelvis): úhel, který svírá rovina pánevního vchodu s horizontální rovinou – 60°</a:t>
            </a:r>
          </a:p>
          <a:p>
            <a:pPr>
              <a:lnSpc>
                <a:spcPct val="120000"/>
              </a:lnSpc>
            </a:pPr>
            <a:r>
              <a:rPr lang="cs-CZ" sz="2000" b="1" dirty="0"/>
              <a:t>Sklon kyčle (</a:t>
            </a:r>
            <a:r>
              <a:rPr lang="cs-CZ" sz="2000" b="1" dirty="0" err="1"/>
              <a:t>inclinatio</a:t>
            </a:r>
            <a:r>
              <a:rPr lang="cs-CZ" sz="2000" b="1" dirty="0"/>
              <a:t> </a:t>
            </a:r>
            <a:r>
              <a:rPr lang="cs-CZ" sz="2000" b="1" dirty="0" err="1"/>
              <a:t>coxae</a:t>
            </a:r>
            <a:r>
              <a:rPr lang="cs-CZ" sz="2000" b="1" dirty="0"/>
              <a:t>): úhel, který svírá spojnice SIPS a horního okraje spony s horizontální rovinou – 40</a:t>
            </a:r>
            <a:r>
              <a:rPr lang="cs-CZ" b="1" dirty="0"/>
              <a:t>°</a:t>
            </a:r>
            <a:r>
              <a:rPr lang="cs-CZ" sz="2000" b="1" dirty="0"/>
              <a:t>       </a:t>
            </a:r>
          </a:p>
          <a:p>
            <a:pPr marL="0" indent="0">
              <a:buNone/>
            </a:pPr>
            <a:r>
              <a:rPr lang="cs-CZ" sz="2000" b="1" dirty="0"/>
              <a:t> </a:t>
            </a:r>
          </a:p>
        </p:txBody>
      </p:sp>
      <p:pic>
        <p:nvPicPr>
          <p:cNvPr id="5" name="Obrázek 4">
            <a:extLst>
              <a:ext uri="{FF2B5EF4-FFF2-40B4-BE49-F238E27FC236}">
                <a16:creationId xmlns:a16="http://schemas.microsoft.com/office/drawing/2014/main" id="{FB6926D6-2094-4975-95C2-33DF3ED2ED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8927" y="1455894"/>
            <a:ext cx="4243793" cy="3946211"/>
          </a:xfrm>
          <a:prstGeom prst="rect">
            <a:avLst/>
          </a:prstGeom>
        </p:spPr>
      </p:pic>
      <p:sp>
        <p:nvSpPr>
          <p:cNvPr id="7" name="TextovéPole 6">
            <a:extLst>
              <a:ext uri="{FF2B5EF4-FFF2-40B4-BE49-F238E27FC236}">
                <a16:creationId xmlns:a16="http://schemas.microsoft.com/office/drawing/2014/main" id="{8F28BECF-61BE-4842-B312-768FF7DC687B}"/>
              </a:ext>
            </a:extLst>
          </p:cNvPr>
          <p:cNvSpPr txBox="1"/>
          <p:nvPr/>
        </p:nvSpPr>
        <p:spPr>
          <a:xfrm>
            <a:off x="9188469" y="5402105"/>
            <a:ext cx="1509823" cy="646331"/>
          </a:xfrm>
          <a:prstGeom prst="rect">
            <a:avLst/>
          </a:prstGeom>
          <a:noFill/>
        </p:spPr>
        <p:txBody>
          <a:bodyPr wrap="square" rtlCol="0">
            <a:spAutoFit/>
          </a:bodyPr>
          <a:lstStyle/>
          <a:p>
            <a:r>
              <a:rPr lang="cs-CZ" i="1" dirty="0"/>
              <a:t>Čihák, 2001</a:t>
            </a:r>
          </a:p>
          <a:p>
            <a:endParaRPr lang="cs-CZ" dirty="0"/>
          </a:p>
        </p:txBody>
      </p:sp>
    </p:spTree>
    <p:extLst>
      <p:ext uri="{BB962C8B-B14F-4D97-AF65-F5344CB8AC3E}">
        <p14:creationId xmlns:p14="http://schemas.microsoft.com/office/powerpoint/2010/main" val="904900151"/>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9CA816D-1C0C-446A-AE19-EDECD3214184}"/>
              </a:ext>
            </a:extLst>
          </p:cNvPr>
          <p:cNvSpPr>
            <a:spLocks noGrp="1"/>
          </p:cNvSpPr>
          <p:nvPr>
            <p:ph type="title"/>
          </p:nvPr>
        </p:nvSpPr>
        <p:spPr>
          <a:xfrm>
            <a:off x="1962059" y="638287"/>
            <a:ext cx="8911687" cy="1280890"/>
          </a:xfrm>
        </p:spPr>
        <p:txBody>
          <a:bodyPr/>
          <a:lstStyle/>
          <a:p>
            <a:r>
              <a:rPr lang="cs-CZ" b="1" dirty="0"/>
              <a:t>Kineziologie pánve</a:t>
            </a:r>
            <a:endParaRPr lang="cs-CZ" dirty="0"/>
          </a:p>
        </p:txBody>
      </p:sp>
      <p:sp>
        <p:nvSpPr>
          <p:cNvPr id="3" name="Zástupný obsah 2">
            <a:extLst>
              <a:ext uri="{FF2B5EF4-FFF2-40B4-BE49-F238E27FC236}">
                <a16:creationId xmlns:a16="http://schemas.microsoft.com/office/drawing/2014/main" id="{7EC0AF9F-0492-4E1B-BEC1-79BA24786B44}"/>
              </a:ext>
            </a:extLst>
          </p:cNvPr>
          <p:cNvSpPr>
            <a:spLocks noGrp="1"/>
          </p:cNvSpPr>
          <p:nvPr>
            <p:ph idx="1"/>
          </p:nvPr>
        </p:nvSpPr>
        <p:spPr>
          <a:xfrm>
            <a:off x="1962058" y="1540188"/>
            <a:ext cx="9425411" cy="5051997"/>
          </a:xfrm>
        </p:spPr>
        <p:txBody>
          <a:bodyPr>
            <a:normAutofit/>
          </a:bodyPr>
          <a:lstStyle/>
          <a:p>
            <a:r>
              <a:rPr lang="cs-CZ" sz="2200" b="1" dirty="0"/>
              <a:t>Pánevní sklon (PS)</a:t>
            </a:r>
          </a:p>
          <a:p>
            <a:pPr>
              <a:buFont typeface="Arial" panose="020B0604020202020204" pitchFamily="34" charset="0"/>
              <a:buChar char="•"/>
            </a:pPr>
            <a:r>
              <a:rPr lang="cs-CZ" sz="2200" b="1" dirty="0"/>
              <a:t>podvědomě řízen posturální programem</a:t>
            </a:r>
          </a:p>
          <a:p>
            <a:pPr>
              <a:buFont typeface="Arial" panose="020B0604020202020204" pitchFamily="34" charset="0"/>
              <a:buChar char="•"/>
            </a:pPr>
            <a:r>
              <a:rPr lang="cs-CZ" sz="2200" b="1" dirty="0"/>
              <a:t>důležitý pro vzpřímenou polohu těla, citlivě reaguje na změnu délky DKK </a:t>
            </a:r>
          </a:p>
          <a:p>
            <a:pPr>
              <a:buFont typeface="Arial" panose="020B0604020202020204" pitchFamily="34" charset="0"/>
              <a:buChar char="•"/>
            </a:pPr>
            <a:r>
              <a:rPr lang="cs-CZ" sz="2200" b="1" dirty="0"/>
              <a:t>každá změna PS se projeví změnou bederní lordózy, nastavení osového orgánu a lokalizace těžiště těla </a:t>
            </a:r>
          </a:p>
          <a:p>
            <a:pPr>
              <a:buFont typeface="Arial" panose="020B0604020202020204" pitchFamily="34" charset="0"/>
              <a:buChar char="•"/>
            </a:pPr>
            <a:r>
              <a:rPr lang="cs-CZ" sz="2200" b="1" dirty="0"/>
              <a:t>odezva ve stabilitě a </a:t>
            </a:r>
            <a:r>
              <a:rPr lang="cs-CZ" sz="2200" b="1" dirty="0" err="1"/>
              <a:t>fci</a:t>
            </a:r>
            <a:r>
              <a:rPr lang="cs-CZ" sz="2200" b="1" dirty="0"/>
              <a:t> pánevního dna </a:t>
            </a:r>
          </a:p>
          <a:p>
            <a:pPr>
              <a:buFont typeface="Arial" panose="020B0604020202020204" pitchFamily="34" charset="0"/>
              <a:buChar char="•"/>
            </a:pPr>
            <a:r>
              <a:rPr lang="cs-CZ" sz="2200" b="1" dirty="0"/>
              <a:t>PS výsledkem aktivity svalů jdoucím k pánvi od páteře, hrudníku a DKK</a:t>
            </a:r>
          </a:p>
          <a:p>
            <a:pPr marL="0" indent="0">
              <a:buNone/>
            </a:pPr>
            <a:endParaRPr lang="cs-CZ" dirty="0"/>
          </a:p>
        </p:txBody>
      </p:sp>
    </p:spTree>
    <p:extLst>
      <p:ext uri="{BB962C8B-B14F-4D97-AF65-F5344CB8AC3E}">
        <p14:creationId xmlns:p14="http://schemas.microsoft.com/office/powerpoint/2010/main" val="258029205"/>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21774C5-3FAD-45E3-9E87-F43783597FC3}"/>
              </a:ext>
            </a:extLst>
          </p:cNvPr>
          <p:cNvSpPr>
            <a:spLocks noGrp="1"/>
          </p:cNvSpPr>
          <p:nvPr>
            <p:ph type="title"/>
          </p:nvPr>
        </p:nvSpPr>
        <p:spPr>
          <a:xfrm>
            <a:off x="2146358" y="645375"/>
            <a:ext cx="8911687" cy="1280890"/>
          </a:xfrm>
        </p:spPr>
        <p:txBody>
          <a:bodyPr/>
          <a:lstStyle/>
          <a:p>
            <a:r>
              <a:rPr lang="cs-CZ" b="1" dirty="0"/>
              <a:t>Kineziologie pánve</a:t>
            </a:r>
            <a:endParaRPr lang="cs-CZ" dirty="0"/>
          </a:p>
        </p:txBody>
      </p:sp>
      <p:sp>
        <p:nvSpPr>
          <p:cNvPr id="3" name="Zástupný obsah 2">
            <a:extLst>
              <a:ext uri="{FF2B5EF4-FFF2-40B4-BE49-F238E27FC236}">
                <a16:creationId xmlns:a16="http://schemas.microsoft.com/office/drawing/2014/main" id="{09DEC57B-1399-476B-A74D-3441AB727067}"/>
              </a:ext>
            </a:extLst>
          </p:cNvPr>
          <p:cNvSpPr>
            <a:spLocks noGrp="1"/>
          </p:cNvSpPr>
          <p:nvPr>
            <p:ph idx="1"/>
          </p:nvPr>
        </p:nvSpPr>
        <p:spPr>
          <a:xfrm>
            <a:off x="2146357" y="1453113"/>
            <a:ext cx="9740843" cy="5543110"/>
          </a:xfrm>
        </p:spPr>
        <p:txBody>
          <a:bodyPr>
            <a:normAutofit fontScale="47500" lnSpcReduction="20000"/>
          </a:bodyPr>
          <a:lstStyle/>
          <a:p>
            <a:pPr>
              <a:buFont typeface="Arial" panose="020B0604020202020204" pitchFamily="34" charset="0"/>
              <a:buChar char="•"/>
            </a:pPr>
            <a:r>
              <a:rPr lang="cs-CZ" sz="4200" b="1" dirty="0"/>
              <a:t>Svaly ovlivňující PS:</a:t>
            </a:r>
          </a:p>
          <a:p>
            <a:pPr marL="0" indent="0">
              <a:lnSpc>
                <a:spcPct val="150000"/>
              </a:lnSpc>
              <a:buNone/>
            </a:pPr>
            <a:r>
              <a:rPr lang="cs-CZ" sz="3800" b="1" dirty="0"/>
              <a:t>- zvětšují: m. </a:t>
            </a:r>
            <a:r>
              <a:rPr lang="cs-CZ" sz="3800" b="1" dirty="0" err="1"/>
              <a:t>iliopsoas</a:t>
            </a:r>
            <a:r>
              <a:rPr lang="cs-CZ" sz="3800" b="1" dirty="0"/>
              <a:t>, m. </a:t>
            </a:r>
            <a:r>
              <a:rPr lang="cs-CZ" sz="3800" b="1" dirty="0" err="1"/>
              <a:t>adductor</a:t>
            </a:r>
            <a:r>
              <a:rPr lang="cs-CZ" sz="3800" b="1" dirty="0"/>
              <a:t> </a:t>
            </a:r>
            <a:r>
              <a:rPr lang="cs-CZ" sz="3800" b="1" dirty="0" err="1"/>
              <a:t>longus</a:t>
            </a:r>
            <a:r>
              <a:rPr lang="cs-CZ" sz="3800" b="1" dirty="0"/>
              <a:t> et brevis, m. </a:t>
            </a:r>
            <a:r>
              <a:rPr lang="cs-CZ" sz="3800" b="1" dirty="0" err="1"/>
              <a:t>rectus</a:t>
            </a:r>
            <a:r>
              <a:rPr lang="cs-CZ" sz="3800" b="1" dirty="0"/>
              <a:t> </a:t>
            </a:r>
            <a:r>
              <a:rPr lang="cs-CZ" sz="3800" b="1" dirty="0" err="1"/>
              <a:t>femoris</a:t>
            </a:r>
            <a:r>
              <a:rPr lang="cs-CZ" sz="3800" b="1" dirty="0"/>
              <a:t>, m. </a:t>
            </a:r>
            <a:r>
              <a:rPr lang="cs-CZ" sz="3800" b="1" dirty="0" err="1"/>
              <a:t>multifidus</a:t>
            </a:r>
            <a:r>
              <a:rPr lang="cs-CZ" sz="3800" b="1" dirty="0"/>
              <a:t> </a:t>
            </a:r>
            <a:r>
              <a:rPr lang="cs-CZ" sz="3800" b="1" dirty="0" err="1"/>
              <a:t>lumborum</a:t>
            </a:r>
            <a:r>
              <a:rPr lang="cs-CZ" sz="3800" b="1" dirty="0"/>
              <a:t>, m. </a:t>
            </a:r>
            <a:r>
              <a:rPr lang="cs-CZ" sz="3800" b="1" dirty="0" err="1"/>
              <a:t>quadratus</a:t>
            </a:r>
            <a:r>
              <a:rPr lang="cs-CZ" sz="3800" b="1" dirty="0"/>
              <a:t> </a:t>
            </a:r>
            <a:r>
              <a:rPr lang="cs-CZ" sz="3800" b="1" dirty="0" err="1"/>
              <a:t>lumborum</a:t>
            </a:r>
            <a:r>
              <a:rPr lang="cs-CZ" sz="3800" b="1" dirty="0"/>
              <a:t>, m. </a:t>
            </a:r>
            <a:r>
              <a:rPr lang="cs-CZ" sz="3800" b="1" dirty="0" err="1"/>
              <a:t>longissimus</a:t>
            </a:r>
            <a:r>
              <a:rPr lang="cs-CZ" sz="3800" b="1" dirty="0"/>
              <a:t>, m. </a:t>
            </a:r>
            <a:r>
              <a:rPr lang="cs-CZ" sz="3800" b="1" dirty="0" err="1"/>
              <a:t>iliocostalis</a:t>
            </a:r>
            <a:r>
              <a:rPr lang="cs-CZ" sz="3800" b="1" dirty="0"/>
              <a:t> (</a:t>
            </a:r>
            <a:r>
              <a:rPr lang="cs-CZ" sz="3800" b="1" dirty="0" err="1"/>
              <a:t>Dylevský</a:t>
            </a:r>
            <a:r>
              <a:rPr lang="cs-CZ" sz="3800" b="1" dirty="0"/>
              <a:t>, 2009)</a:t>
            </a:r>
          </a:p>
          <a:p>
            <a:pPr marL="0" indent="0">
              <a:lnSpc>
                <a:spcPct val="150000"/>
              </a:lnSpc>
              <a:buNone/>
            </a:pPr>
            <a:r>
              <a:rPr lang="cs-CZ" sz="3800" b="1" dirty="0"/>
              <a:t>- zmenšují: m. biceps </a:t>
            </a:r>
            <a:r>
              <a:rPr lang="cs-CZ" sz="3800" b="1" dirty="0" err="1"/>
              <a:t>femoris</a:t>
            </a:r>
            <a:r>
              <a:rPr lang="cs-CZ" sz="3800" b="1" dirty="0"/>
              <a:t> (</a:t>
            </a:r>
            <a:r>
              <a:rPr lang="cs-CZ" sz="3800" b="1" dirty="0" err="1"/>
              <a:t>caput</a:t>
            </a:r>
            <a:r>
              <a:rPr lang="cs-CZ" sz="3800" b="1" dirty="0"/>
              <a:t> </a:t>
            </a:r>
            <a:r>
              <a:rPr lang="cs-CZ" sz="3800" b="1" dirty="0" err="1"/>
              <a:t>longum</a:t>
            </a:r>
            <a:r>
              <a:rPr lang="cs-CZ" sz="3800" b="1" dirty="0"/>
              <a:t>), m. </a:t>
            </a:r>
            <a:r>
              <a:rPr lang="cs-CZ" sz="3800" b="1" dirty="0" err="1"/>
              <a:t>semitendinosus</a:t>
            </a:r>
            <a:r>
              <a:rPr lang="cs-CZ" sz="3800" b="1" dirty="0"/>
              <a:t> et </a:t>
            </a:r>
            <a:r>
              <a:rPr lang="cs-CZ" sz="3800" b="1" dirty="0" err="1"/>
              <a:t>semimembranosus</a:t>
            </a:r>
            <a:r>
              <a:rPr lang="cs-CZ" sz="3800" b="1" dirty="0"/>
              <a:t>, m. </a:t>
            </a:r>
            <a:r>
              <a:rPr lang="cs-CZ" sz="3800" b="1" dirty="0" err="1"/>
              <a:t>glutaeus</a:t>
            </a:r>
            <a:r>
              <a:rPr lang="cs-CZ" sz="3800" b="1" dirty="0"/>
              <a:t> </a:t>
            </a:r>
            <a:r>
              <a:rPr lang="cs-CZ" sz="3800" b="1" dirty="0" err="1"/>
              <a:t>maximus</a:t>
            </a:r>
            <a:r>
              <a:rPr lang="cs-CZ" sz="3800" b="1" dirty="0"/>
              <a:t> a část m. </a:t>
            </a:r>
            <a:r>
              <a:rPr lang="cs-CZ" sz="3800" b="1" dirty="0" err="1"/>
              <a:t>glutaeus</a:t>
            </a:r>
            <a:r>
              <a:rPr lang="cs-CZ" sz="3800" b="1" dirty="0"/>
              <a:t> </a:t>
            </a:r>
            <a:r>
              <a:rPr lang="cs-CZ" sz="3800" b="1" dirty="0" err="1"/>
              <a:t>medius</a:t>
            </a:r>
            <a:r>
              <a:rPr lang="cs-CZ" sz="3800" b="1" dirty="0"/>
              <a:t>, při fixovaném hrudníku táhne symfýzu nahoru m. </a:t>
            </a:r>
            <a:r>
              <a:rPr lang="cs-CZ" sz="3800" b="1" dirty="0" err="1"/>
              <a:t>rectus</a:t>
            </a:r>
            <a:r>
              <a:rPr lang="cs-CZ" sz="3800" b="1" dirty="0"/>
              <a:t> </a:t>
            </a:r>
            <a:r>
              <a:rPr lang="cs-CZ" sz="3800" b="1" dirty="0" err="1"/>
              <a:t>abdominis</a:t>
            </a:r>
            <a:r>
              <a:rPr lang="cs-CZ" sz="3800" b="1" dirty="0"/>
              <a:t> (</a:t>
            </a:r>
            <a:r>
              <a:rPr lang="cs-CZ" sz="3800" b="1" dirty="0" err="1"/>
              <a:t>Dylevský</a:t>
            </a:r>
            <a:r>
              <a:rPr lang="cs-CZ" sz="3800" b="1" dirty="0"/>
              <a:t>, 2009)</a:t>
            </a:r>
          </a:p>
          <a:p>
            <a:pPr marL="0" indent="0">
              <a:lnSpc>
                <a:spcPct val="150000"/>
              </a:lnSpc>
              <a:buNone/>
            </a:pPr>
            <a:r>
              <a:rPr lang="cs-CZ" sz="3800" b="1" dirty="0"/>
              <a:t>Dle </a:t>
            </a:r>
            <a:r>
              <a:rPr lang="cs-CZ" sz="3800" b="1" dirty="0" err="1"/>
              <a:t>Kendala</a:t>
            </a:r>
            <a:r>
              <a:rPr lang="cs-CZ" sz="3800" b="1" dirty="0"/>
              <a:t> a </a:t>
            </a:r>
            <a:r>
              <a:rPr lang="cs-CZ" sz="3800" b="1" dirty="0" err="1"/>
              <a:t>McCrearyho</a:t>
            </a:r>
            <a:r>
              <a:rPr lang="cs-CZ" sz="3800" b="1" dirty="0"/>
              <a:t> (1993) </a:t>
            </a:r>
          </a:p>
          <a:p>
            <a:pPr marL="0" indent="0">
              <a:lnSpc>
                <a:spcPct val="150000"/>
              </a:lnSpc>
              <a:buNone/>
            </a:pPr>
            <a:r>
              <a:rPr lang="cs-CZ" sz="3800" b="1" dirty="0"/>
              <a:t>- přední klopení ve spolupráci extenzorů páteře a flexorů KYK (m. </a:t>
            </a:r>
            <a:r>
              <a:rPr lang="cs-CZ" sz="3800" b="1" dirty="0" err="1"/>
              <a:t>psoas</a:t>
            </a:r>
            <a:r>
              <a:rPr lang="cs-CZ" sz="3800" b="1" dirty="0"/>
              <a:t> major, </a:t>
            </a:r>
            <a:br>
              <a:rPr lang="cs-CZ" sz="3800" b="1" dirty="0"/>
            </a:br>
            <a:r>
              <a:rPr lang="cs-CZ" sz="3800" b="1" dirty="0"/>
              <a:t>m. </a:t>
            </a:r>
            <a:r>
              <a:rPr lang="cs-CZ" sz="3800" b="1" dirty="0" err="1"/>
              <a:t>iliacus</a:t>
            </a:r>
            <a:r>
              <a:rPr lang="cs-CZ" sz="3800" b="1" dirty="0"/>
              <a:t>, m. tensor </a:t>
            </a:r>
            <a:r>
              <a:rPr lang="cs-CZ" sz="3800" b="1" dirty="0" err="1"/>
              <a:t>fasciae</a:t>
            </a:r>
            <a:r>
              <a:rPr lang="cs-CZ" sz="3800" b="1" dirty="0"/>
              <a:t> </a:t>
            </a:r>
            <a:r>
              <a:rPr lang="cs-CZ" sz="3800" b="1" dirty="0" err="1"/>
              <a:t>latae</a:t>
            </a:r>
            <a:r>
              <a:rPr lang="cs-CZ" sz="3800" b="1" dirty="0"/>
              <a:t>, m. </a:t>
            </a:r>
            <a:r>
              <a:rPr lang="cs-CZ" sz="3800" b="1" dirty="0" err="1"/>
              <a:t>rectus</a:t>
            </a:r>
            <a:r>
              <a:rPr lang="cs-CZ" sz="3800" b="1" dirty="0"/>
              <a:t> </a:t>
            </a:r>
            <a:r>
              <a:rPr lang="cs-CZ" sz="3800" b="1" dirty="0" err="1"/>
              <a:t>femoris</a:t>
            </a:r>
            <a:r>
              <a:rPr lang="cs-CZ" sz="3800" b="1" dirty="0"/>
              <a:t>)</a:t>
            </a:r>
          </a:p>
          <a:p>
            <a:pPr marL="0" indent="0">
              <a:lnSpc>
                <a:spcPct val="150000"/>
              </a:lnSpc>
              <a:buNone/>
            </a:pPr>
            <a:r>
              <a:rPr lang="cs-CZ" sz="3800" b="1" dirty="0"/>
              <a:t>- zadní klopení pánve ve spolupráci břišních svalů (m. </a:t>
            </a:r>
            <a:r>
              <a:rPr lang="cs-CZ" sz="3800" b="1" dirty="0" err="1"/>
              <a:t>rectus</a:t>
            </a:r>
            <a:r>
              <a:rPr lang="cs-CZ" sz="3800" b="1" dirty="0"/>
              <a:t> </a:t>
            </a:r>
            <a:r>
              <a:rPr lang="cs-CZ" sz="3800" b="1" dirty="0" err="1"/>
              <a:t>abdominis</a:t>
            </a:r>
            <a:r>
              <a:rPr lang="cs-CZ" sz="3800" b="1" dirty="0"/>
              <a:t>, m. </a:t>
            </a:r>
            <a:r>
              <a:rPr lang="cs-CZ" sz="3800" b="1" dirty="0" err="1"/>
              <a:t>obliquus</a:t>
            </a:r>
            <a:r>
              <a:rPr lang="cs-CZ" sz="3800" b="1" dirty="0"/>
              <a:t> </a:t>
            </a:r>
            <a:r>
              <a:rPr lang="cs-CZ" sz="3800" b="1" dirty="0" err="1"/>
              <a:t>externus</a:t>
            </a:r>
            <a:r>
              <a:rPr lang="cs-CZ" sz="3800" b="1" dirty="0"/>
              <a:t> </a:t>
            </a:r>
            <a:r>
              <a:rPr lang="cs-CZ" sz="3800" b="1" dirty="0" err="1"/>
              <a:t>abdominis</a:t>
            </a:r>
            <a:r>
              <a:rPr lang="cs-CZ" sz="3800" b="1" dirty="0"/>
              <a:t>) a extenzorů KYK (m. </a:t>
            </a:r>
            <a:r>
              <a:rPr lang="cs-CZ" sz="3800" b="1" dirty="0" err="1"/>
              <a:t>gluteus</a:t>
            </a:r>
            <a:r>
              <a:rPr lang="cs-CZ" sz="3800" b="1" dirty="0"/>
              <a:t> </a:t>
            </a:r>
            <a:r>
              <a:rPr lang="cs-CZ" sz="3800" b="1" dirty="0" err="1"/>
              <a:t>maximus</a:t>
            </a:r>
            <a:r>
              <a:rPr lang="cs-CZ" sz="3800" b="1" dirty="0"/>
              <a:t> a </a:t>
            </a:r>
            <a:r>
              <a:rPr lang="cs-CZ" sz="3800" b="1" dirty="0" err="1"/>
              <a:t>ischiokrurální</a:t>
            </a:r>
            <a:r>
              <a:rPr lang="cs-CZ" sz="3800" b="1" dirty="0"/>
              <a:t> svaly)</a:t>
            </a:r>
          </a:p>
          <a:p>
            <a:endParaRPr lang="cs-CZ" dirty="0"/>
          </a:p>
        </p:txBody>
      </p:sp>
    </p:spTree>
    <p:extLst>
      <p:ext uri="{BB962C8B-B14F-4D97-AF65-F5344CB8AC3E}">
        <p14:creationId xmlns:p14="http://schemas.microsoft.com/office/powerpoint/2010/main" val="3447002376"/>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BD314B-99A6-4C03-A1D0-3C8AE440C949}"/>
              </a:ext>
            </a:extLst>
          </p:cNvPr>
          <p:cNvSpPr>
            <a:spLocks noGrp="1"/>
          </p:cNvSpPr>
          <p:nvPr>
            <p:ph type="title"/>
          </p:nvPr>
        </p:nvSpPr>
        <p:spPr>
          <a:xfrm>
            <a:off x="1954972" y="666640"/>
            <a:ext cx="8911687" cy="1280890"/>
          </a:xfrm>
        </p:spPr>
        <p:txBody>
          <a:bodyPr/>
          <a:lstStyle/>
          <a:p>
            <a:r>
              <a:rPr lang="cs-CZ" b="1" dirty="0"/>
              <a:t>Zlomeniny v oblasti pánve</a:t>
            </a:r>
          </a:p>
        </p:txBody>
      </p:sp>
      <p:sp>
        <p:nvSpPr>
          <p:cNvPr id="3" name="Zástupný obsah 2">
            <a:extLst>
              <a:ext uri="{FF2B5EF4-FFF2-40B4-BE49-F238E27FC236}">
                <a16:creationId xmlns:a16="http://schemas.microsoft.com/office/drawing/2014/main" id="{CD126A3D-19F5-49F1-A002-8461F45096C4}"/>
              </a:ext>
            </a:extLst>
          </p:cNvPr>
          <p:cNvSpPr>
            <a:spLocks noGrp="1"/>
          </p:cNvSpPr>
          <p:nvPr>
            <p:ph idx="1"/>
          </p:nvPr>
        </p:nvSpPr>
        <p:spPr>
          <a:xfrm>
            <a:off x="1954972" y="1655134"/>
            <a:ext cx="9698312" cy="4947685"/>
          </a:xfrm>
        </p:spPr>
        <p:txBody>
          <a:bodyPr>
            <a:normAutofit lnSpcReduction="10000"/>
          </a:bodyPr>
          <a:lstStyle/>
          <a:p>
            <a:r>
              <a:rPr lang="cs-CZ" sz="2200" b="1" dirty="0"/>
              <a:t>Mechanismus úrazu: </a:t>
            </a:r>
          </a:p>
          <a:p>
            <a:pPr>
              <a:lnSpc>
                <a:spcPct val="150000"/>
              </a:lnSpc>
              <a:buFont typeface="Arial" panose="020B0604020202020204" pitchFamily="34" charset="0"/>
              <a:buChar char="•"/>
            </a:pPr>
            <a:r>
              <a:rPr lang="cs-CZ" sz="2200" b="1" dirty="0"/>
              <a:t>vysokoenergetické trauma 90 % (auto a </a:t>
            </a:r>
            <a:r>
              <a:rPr lang="cs-CZ" sz="2200" b="1" dirty="0" err="1"/>
              <a:t>motonehody</a:t>
            </a:r>
            <a:r>
              <a:rPr lang="cs-CZ" sz="2200" b="1" dirty="0"/>
              <a:t>, pády z výšky, aj.)</a:t>
            </a:r>
          </a:p>
          <a:p>
            <a:pPr>
              <a:buFont typeface="Arial" panose="020B0604020202020204" pitchFamily="34" charset="0"/>
              <a:buChar char="•"/>
            </a:pPr>
            <a:r>
              <a:rPr lang="cs-CZ" sz="2200" b="1" dirty="0"/>
              <a:t>traumata </a:t>
            </a:r>
            <a:r>
              <a:rPr lang="cs-CZ" sz="2400" b="1" dirty="0"/>
              <a:t>vzniklá</a:t>
            </a:r>
            <a:r>
              <a:rPr lang="cs-CZ" sz="2200" b="1" dirty="0"/>
              <a:t> působením střední energie – sportovní úrazy  </a:t>
            </a:r>
          </a:p>
          <a:p>
            <a:pPr>
              <a:lnSpc>
                <a:spcPct val="150000"/>
              </a:lnSpc>
              <a:buFont typeface="Arial" panose="020B0604020202020204" pitchFamily="34" charset="0"/>
              <a:buChar char="•"/>
            </a:pPr>
            <a:r>
              <a:rPr lang="cs-CZ" sz="2200" b="1" dirty="0"/>
              <a:t>traumata vzniklá působením minimální energie – prostý pád (senioři)</a:t>
            </a:r>
          </a:p>
          <a:p>
            <a:r>
              <a:rPr lang="cs-CZ" sz="2200" b="1" dirty="0"/>
              <a:t>Často součástí polytraumat</a:t>
            </a:r>
          </a:p>
          <a:p>
            <a:pPr>
              <a:lnSpc>
                <a:spcPct val="150000"/>
              </a:lnSpc>
            </a:pPr>
            <a:r>
              <a:rPr lang="cs-CZ" sz="2200" b="1" dirty="0"/>
              <a:t>Diagnostika: RTG, UZ, CT, retrográdní </a:t>
            </a:r>
            <a:r>
              <a:rPr lang="cs-CZ" sz="2200" b="1" dirty="0" err="1"/>
              <a:t>uretrocystografie</a:t>
            </a:r>
            <a:r>
              <a:rPr lang="cs-CZ" sz="2200" b="1" dirty="0"/>
              <a:t>, angiografie, MRI</a:t>
            </a:r>
          </a:p>
          <a:p>
            <a:pPr marL="0" indent="0">
              <a:buNone/>
            </a:pPr>
            <a:r>
              <a:rPr lang="cs-CZ" b="1" dirty="0"/>
              <a:t> </a:t>
            </a:r>
          </a:p>
        </p:txBody>
      </p:sp>
    </p:spTree>
    <p:extLst>
      <p:ext uri="{BB962C8B-B14F-4D97-AF65-F5344CB8AC3E}">
        <p14:creationId xmlns:p14="http://schemas.microsoft.com/office/powerpoint/2010/main" val="3760922171"/>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BD314B-99A6-4C03-A1D0-3C8AE440C949}"/>
              </a:ext>
            </a:extLst>
          </p:cNvPr>
          <p:cNvSpPr>
            <a:spLocks noGrp="1"/>
          </p:cNvSpPr>
          <p:nvPr>
            <p:ph type="title"/>
          </p:nvPr>
        </p:nvSpPr>
        <p:spPr>
          <a:xfrm>
            <a:off x="1954972" y="666640"/>
            <a:ext cx="8911687" cy="1280890"/>
          </a:xfrm>
        </p:spPr>
        <p:txBody>
          <a:bodyPr/>
          <a:lstStyle/>
          <a:p>
            <a:r>
              <a:rPr lang="cs-CZ" b="1" dirty="0"/>
              <a:t>Zlomeniny v oblasti pánve</a:t>
            </a:r>
          </a:p>
        </p:txBody>
      </p:sp>
      <p:sp>
        <p:nvSpPr>
          <p:cNvPr id="3" name="Zástupný obsah 2">
            <a:extLst>
              <a:ext uri="{FF2B5EF4-FFF2-40B4-BE49-F238E27FC236}">
                <a16:creationId xmlns:a16="http://schemas.microsoft.com/office/drawing/2014/main" id="{CD126A3D-19F5-49F1-A002-8461F45096C4}"/>
              </a:ext>
            </a:extLst>
          </p:cNvPr>
          <p:cNvSpPr>
            <a:spLocks noGrp="1"/>
          </p:cNvSpPr>
          <p:nvPr>
            <p:ph idx="1"/>
          </p:nvPr>
        </p:nvSpPr>
        <p:spPr>
          <a:xfrm>
            <a:off x="2029400" y="1655134"/>
            <a:ext cx="9698312" cy="4947685"/>
          </a:xfrm>
        </p:spPr>
        <p:txBody>
          <a:bodyPr>
            <a:normAutofit/>
          </a:bodyPr>
          <a:lstStyle/>
          <a:p>
            <a:r>
              <a:rPr lang="cs-CZ" sz="2000" b="1" dirty="0"/>
              <a:t>Klasifikace dle AO (z </a:t>
            </a:r>
            <a:r>
              <a:rPr lang="cs-CZ" sz="2000" b="1" dirty="0" err="1"/>
              <a:t>Tileho</a:t>
            </a:r>
            <a:r>
              <a:rPr lang="cs-CZ" sz="2000" b="1" dirty="0"/>
              <a:t> modifikace </a:t>
            </a:r>
            <a:r>
              <a:rPr lang="cs-CZ" sz="2000" b="1" dirty="0" err="1"/>
              <a:t>Pennalovy</a:t>
            </a:r>
            <a:r>
              <a:rPr lang="cs-CZ" sz="2000" b="1" dirty="0"/>
              <a:t> klasifikace)</a:t>
            </a:r>
          </a:p>
          <a:p>
            <a:pPr>
              <a:buFont typeface="Arial" panose="020B0604020202020204" pitchFamily="34" charset="0"/>
              <a:buChar char="•"/>
            </a:pPr>
            <a:r>
              <a:rPr lang="cs-CZ" sz="2000" b="1" dirty="0"/>
              <a:t>Zlomeniny typu A – stabilní, zlomeniny jednotlivých pánevních kostí</a:t>
            </a:r>
          </a:p>
          <a:p>
            <a:pPr marL="0" indent="0">
              <a:buNone/>
            </a:pPr>
            <a:r>
              <a:rPr lang="cs-CZ" sz="2000" b="1" dirty="0"/>
              <a:t>	A1 – </a:t>
            </a:r>
            <a:r>
              <a:rPr lang="cs-CZ" sz="2000" b="1" dirty="0" err="1"/>
              <a:t>avulzní</a:t>
            </a:r>
            <a:r>
              <a:rPr lang="cs-CZ" sz="2000" b="1" dirty="0"/>
              <a:t> zlomeniny nezasahující pánevní kruh</a:t>
            </a:r>
          </a:p>
          <a:p>
            <a:pPr marL="0" indent="0">
              <a:buNone/>
            </a:pPr>
            <a:r>
              <a:rPr lang="cs-CZ" sz="2000" b="1" dirty="0"/>
              <a:t>	A2 – stabilní zlomenina lopaty kosti kyčelní bez nebo s poraněním 	pánevního kruhu bez nebo s minimální dislokací</a:t>
            </a:r>
          </a:p>
          <a:p>
            <a:pPr marL="0" indent="0">
              <a:buNone/>
            </a:pPr>
            <a:r>
              <a:rPr lang="cs-CZ" sz="2000" b="1" dirty="0"/>
              <a:t>	A3 – transverzální zlomenina sakra nebo kostrče</a:t>
            </a:r>
          </a:p>
          <a:p>
            <a:pPr>
              <a:buFont typeface="Arial" panose="020B0604020202020204" pitchFamily="34" charset="0"/>
              <a:buChar char="•"/>
            </a:pPr>
            <a:r>
              <a:rPr lang="cs-CZ" sz="2000" b="1" dirty="0"/>
              <a:t>Zlomeniny typu B – rotačně nestabilní poranění pánevního kruhu s nekompletním poraněním zadního segmentu, dislokace pouze v horizontální rovině (vertikálně OK) </a:t>
            </a:r>
          </a:p>
          <a:p>
            <a:pPr marL="0" indent="0">
              <a:buNone/>
            </a:pPr>
            <a:r>
              <a:rPr lang="cs-CZ" sz="2000" b="1" dirty="0"/>
              <a:t>	B1 – poranění typu ,,open </a:t>
            </a:r>
            <a:r>
              <a:rPr lang="cs-CZ" sz="2000" b="1" dirty="0" err="1"/>
              <a:t>book</a:t>
            </a:r>
            <a:r>
              <a:rPr lang="cs-CZ" sz="2000" b="1" dirty="0"/>
              <a:t>“</a:t>
            </a:r>
          </a:p>
          <a:p>
            <a:pPr marL="0" indent="0">
              <a:buNone/>
            </a:pPr>
            <a:r>
              <a:rPr lang="cs-CZ" sz="2000" b="1" dirty="0"/>
              <a:t>	B2 – laterálně-kompresní poranění</a:t>
            </a:r>
          </a:p>
          <a:p>
            <a:pPr marL="0" indent="0">
              <a:buNone/>
            </a:pPr>
            <a:r>
              <a:rPr lang="cs-CZ" sz="2000" b="1" dirty="0"/>
              <a:t>	B3 – bilaterální poranění zadního komplexu</a:t>
            </a:r>
          </a:p>
          <a:p>
            <a:pPr marL="0" indent="0">
              <a:buNone/>
            </a:pPr>
            <a:endParaRPr lang="cs-CZ" b="1" dirty="0"/>
          </a:p>
        </p:txBody>
      </p:sp>
    </p:spTree>
    <p:extLst>
      <p:ext uri="{BB962C8B-B14F-4D97-AF65-F5344CB8AC3E}">
        <p14:creationId xmlns:p14="http://schemas.microsoft.com/office/powerpoint/2010/main" val="2639690051"/>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BD314B-99A6-4C03-A1D0-3C8AE440C949}"/>
              </a:ext>
            </a:extLst>
          </p:cNvPr>
          <p:cNvSpPr>
            <a:spLocks noGrp="1"/>
          </p:cNvSpPr>
          <p:nvPr>
            <p:ph type="title"/>
          </p:nvPr>
        </p:nvSpPr>
        <p:spPr>
          <a:xfrm>
            <a:off x="1954972" y="666640"/>
            <a:ext cx="8911687" cy="1280890"/>
          </a:xfrm>
        </p:spPr>
        <p:txBody>
          <a:bodyPr/>
          <a:lstStyle/>
          <a:p>
            <a:r>
              <a:rPr lang="cs-CZ" b="1" dirty="0"/>
              <a:t>Zlomeniny v oblasti pánve</a:t>
            </a:r>
          </a:p>
        </p:txBody>
      </p:sp>
      <p:sp>
        <p:nvSpPr>
          <p:cNvPr id="3" name="Zástupný obsah 2">
            <a:extLst>
              <a:ext uri="{FF2B5EF4-FFF2-40B4-BE49-F238E27FC236}">
                <a16:creationId xmlns:a16="http://schemas.microsoft.com/office/drawing/2014/main" id="{CD126A3D-19F5-49F1-A002-8461F45096C4}"/>
              </a:ext>
            </a:extLst>
          </p:cNvPr>
          <p:cNvSpPr>
            <a:spLocks noGrp="1"/>
          </p:cNvSpPr>
          <p:nvPr>
            <p:ph idx="1"/>
          </p:nvPr>
        </p:nvSpPr>
        <p:spPr>
          <a:xfrm>
            <a:off x="2029400" y="1655134"/>
            <a:ext cx="9698312" cy="4947685"/>
          </a:xfrm>
        </p:spPr>
        <p:txBody>
          <a:bodyPr>
            <a:normAutofit/>
          </a:bodyPr>
          <a:lstStyle/>
          <a:p>
            <a:pPr>
              <a:buFont typeface="Arial" panose="020B0604020202020204" pitchFamily="34" charset="0"/>
              <a:buChar char="•"/>
            </a:pPr>
            <a:r>
              <a:rPr lang="cs-CZ" sz="2000" b="1" dirty="0"/>
              <a:t>Zlomeniny typu C – rotačně i vertikálně nestabilní poranění pánevního kruhu, kompletní poranění zadního segmentu s dislokací v horizontální i vertikální rovině</a:t>
            </a:r>
          </a:p>
          <a:p>
            <a:pPr marL="0" indent="0">
              <a:buNone/>
            </a:pPr>
            <a:r>
              <a:rPr lang="cs-CZ" sz="2000" b="1" dirty="0"/>
              <a:t>	C1 – unilaterální poranění</a:t>
            </a:r>
          </a:p>
          <a:p>
            <a:pPr marL="0" indent="0">
              <a:buNone/>
            </a:pPr>
            <a:r>
              <a:rPr lang="cs-CZ" sz="2000" b="1" dirty="0"/>
              <a:t>	C2 – bilaterální poranění, na jedné straně poranění typu B a na druhé 	typu C</a:t>
            </a:r>
          </a:p>
          <a:p>
            <a:pPr marL="0" indent="0">
              <a:buNone/>
            </a:pPr>
            <a:r>
              <a:rPr lang="cs-CZ" sz="2000" b="1" dirty="0"/>
              <a:t>	C3 – bilaterální poranění s oboustranným poraněním typu C</a:t>
            </a:r>
            <a:endParaRPr lang="cs-CZ" b="1" dirty="0"/>
          </a:p>
          <a:p>
            <a:pPr marL="0" indent="0">
              <a:buNone/>
            </a:pPr>
            <a:r>
              <a:rPr lang="cs-CZ" sz="2000" b="1" dirty="0"/>
              <a:t>	</a:t>
            </a:r>
          </a:p>
        </p:txBody>
      </p:sp>
    </p:spTree>
    <p:extLst>
      <p:ext uri="{BB962C8B-B14F-4D97-AF65-F5344CB8AC3E}">
        <p14:creationId xmlns:p14="http://schemas.microsoft.com/office/powerpoint/2010/main" val="1221133307"/>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7D4C9544-0832-40AC-84CE-25C3B1868A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0375" y="142875"/>
            <a:ext cx="6191250" cy="6572250"/>
          </a:xfrm>
          <a:prstGeom prst="rect">
            <a:avLst/>
          </a:prstGeom>
        </p:spPr>
      </p:pic>
      <p:sp>
        <p:nvSpPr>
          <p:cNvPr id="4" name="TextovéPole 3">
            <a:extLst>
              <a:ext uri="{FF2B5EF4-FFF2-40B4-BE49-F238E27FC236}">
                <a16:creationId xmlns:a16="http://schemas.microsoft.com/office/drawing/2014/main" id="{82D5229F-4CA8-46EF-A69D-F38F9A050966}"/>
              </a:ext>
            </a:extLst>
          </p:cNvPr>
          <p:cNvSpPr txBox="1"/>
          <p:nvPr/>
        </p:nvSpPr>
        <p:spPr>
          <a:xfrm flipH="1">
            <a:off x="9191625" y="6241312"/>
            <a:ext cx="1935836" cy="307777"/>
          </a:xfrm>
          <a:prstGeom prst="rect">
            <a:avLst/>
          </a:prstGeom>
          <a:noFill/>
        </p:spPr>
        <p:txBody>
          <a:bodyPr wrap="square" rtlCol="0">
            <a:spAutoFit/>
          </a:bodyPr>
          <a:lstStyle/>
          <a:p>
            <a:r>
              <a:rPr lang="cs-CZ" sz="1400" i="1" dirty="0"/>
              <a:t>Tile, 1996</a:t>
            </a:r>
          </a:p>
        </p:txBody>
      </p:sp>
    </p:spTree>
    <p:extLst>
      <p:ext uri="{BB962C8B-B14F-4D97-AF65-F5344CB8AC3E}">
        <p14:creationId xmlns:p14="http://schemas.microsoft.com/office/powerpoint/2010/main" val="3874819031"/>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442DED9-F9F6-4A75-BBBF-D3E1C30DBE3A}"/>
              </a:ext>
            </a:extLst>
          </p:cNvPr>
          <p:cNvSpPr>
            <a:spLocks noGrp="1"/>
          </p:cNvSpPr>
          <p:nvPr>
            <p:ph type="title"/>
          </p:nvPr>
        </p:nvSpPr>
        <p:spPr>
          <a:xfrm>
            <a:off x="2562444" y="2788555"/>
            <a:ext cx="8911687" cy="1280890"/>
          </a:xfrm>
        </p:spPr>
        <p:txBody>
          <a:bodyPr>
            <a:normAutofit/>
          </a:bodyPr>
          <a:lstStyle/>
          <a:p>
            <a:pPr algn="ctr"/>
            <a:r>
              <a:rPr lang="cs-CZ" sz="4000" b="1" dirty="0"/>
              <a:t>Kinezioterapie po poranění pánve</a:t>
            </a:r>
          </a:p>
        </p:txBody>
      </p:sp>
    </p:spTree>
    <p:extLst>
      <p:ext uri="{BB962C8B-B14F-4D97-AF65-F5344CB8AC3E}">
        <p14:creationId xmlns:p14="http://schemas.microsoft.com/office/powerpoint/2010/main" val="131142372"/>
      </p:ext>
    </p:extLst>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B05DBB-82C1-4E7C-9B13-F7FBFA79D931}"/>
              </a:ext>
            </a:extLst>
          </p:cNvPr>
          <p:cNvSpPr>
            <a:spLocks noGrp="1"/>
          </p:cNvSpPr>
          <p:nvPr>
            <p:ph type="title"/>
          </p:nvPr>
        </p:nvSpPr>
        <p:spPr>
          <a:xfrm>
            <a:off x="2018767" y="645376"/>
            <a:ext cx="8911687" cy="1280890"/>
          </a:xfrm>
        </p:spPr>
        <p:txBody>
          <a:bodyPr/>
          <a:lstStyle/>
          <a:p>
            <a:r>
              <a:rPr lang="cs-CZ" b="1" dirty="0"/>
              <a:t>Zlomeniny v oblasti pánve</a:t>
            </a:r>
            <a:endParaRPr lang="cs-CZ" dirty="0"/>
          </a:p>
        </p:txBody>
      </p:sp>
      <p:sp>
        <p:nvSpPr>
          <p:cNvPr id="3" name="Zástupný obsah 2">
            <a:extLst>
              <a:ext uri="{FF2B5EF4-FFF2-40B4-BE49-F238E27FC236}">
                <a16:creationId xmlns:a16="http://schemas.microsoft.com/office/drawing/2014/main" id="{6B915FC0-978A-419E-91FC-13DE2ACB27B9}"/>
              </a:ext>
            </a:extLst>
          </p:cNvPr>
          <p:cNvSpPr>
            <a:spLocks noGrp="1"/>
          </p:cNvSpPr>
          <p:nvPr>
            <p:ph idx="1"/>
          </p:nvPr>
        </p:nvSpPr>
        <p:spPr>
          <a:xfrm>
            <a:off x="2018767" y="1540188"/>
            <a:ext cx="8915400" cy="5317811"/>
          </a:xfrm>
        </p:spPr>
        <p:txBody>
          <a:bodyPr>
            <a:normAutofit lnSpcReduction="10000"/>
          </a:bodyPr>
          <a:lstStyle/>
          <a:p>
            <a:r>
              <a:rPr lang="cs-CZ" sz="2000" b="1" dirty="0"/>
              <a:t>Přidružená poranění – zejména u poranění typu B, C</a:t>
            </a:r>
          </a:p>
          <a:p>
            <a:pPr>
              <a:buFont typeface="Arial" panose="020B0604020202020204" pitchFamily="34" charset="0"/>
              <a:buChar char="•"/>
            </a:pPr>
            <a:r>
              <a:rPr lang="cs-CZ" b="1" dirty="0"/>
              <a:t>Neurogenní struktury (n. </a:t>
            </a:r>
            <a:r>
              <a:rPr lang="cs-CZ" b="1" dirty="0" err="1"/>
              <a:t>ischiadicus</a:t>
            </a:r>
            <a:r>
              <a:rPr lang="cs-CZ" b="1" dirty="0"/>
              <a:t>, plexus </a:t>
            </a:r>
            <a:r>
              <a:rPr lang="cs-CZ" b="1" dirty="0" err="1"/>
              <a:t>lumbosacralis</a:t>
            </a:r>
            <a:r>
              <a:rPr lang="cs-CZ" b="1" dirty="0"/>
              <a:t>, n. </a:t>
            </a:r>
            <a:r>
              <a:rPr lang="cs-CZ" b="1" dirty="0" err="1"/>
              <a:t>femoralis</a:t>
            </a:r>
            <a:r>
              <a:rPr lang="cs-CZ" b="1" dirty="0"/>
              <a:t>, n. </a:t>
            </a:r>
            <a:r>
              <a:rPr lang="cs-CZ" b="1" dirty="0" err="1"/>
              <a:t>obturatorius</a:t>
            </a:r>
            <a:r>
              <a:rPr lang="cs-CZ" b="1" dirty="0"/>
              <a:t>)</a:t>
            </a:r>
          </a:p>
          <a:p>
            <a:pPr>
              <a:buFont typeface="Arial" panose="020B0604020202020204" pitchFamily="34" charset="0"/>
              <a:buChar char="•"/>
            </a:pPr>
            <a:r>
              <a:rPr lang="cs-CZ" b="1" dirty="0"/>
              <a:t>Urogenitální trakt (</a:t>
            </a:r>
            <a:r>
              <a:rPr lang="cs-CZ" b="1" dirty="0" err="1"/>
              <a:t>uretra</a:t>
            </a:r>
            <a:r>
              <a:rPr lang="cs-CZ" b="1" dirty="0"/>
              <a:t>, močový měchýř, vagina, penis, skrotum)</a:t>
            </a:r>
          </a:p>
          <a:p>
            <a:pPr>
              <a:buFont typeface="Arial" panose="020B0604020202020204" pitchFamily="34" charset="0"/>
              <a:buChar char="•"/>
            </a:pPr>
            <a:r>
              <a:rPr lang="cs-CZ" b="1" dirty="0"/>
              <a:t>Gastrointestinální trakt (anus, </a:t>
            </a:r>
            <a:r>
              <a:rPr lang="cs-CZ" b="1" dirty="0" err="1"/>
              <a:t>rectum</a:t>
            </a:r>
            <a:r>
              <a:rPr lang="cs-CZ" b="1" dirty="0"/>
              <a:t>, </a:t>
            </a:r>
            <a:r>
              <a:rPr lang="cs-CZ" b="1" dirty="0" err="1"/>
              <a:t>colon</a:t>
            </a:r>
            <a:r>
              <a:rPr lang="cs-CZ" b="1" dirty="0"/>
              <a:t>, ileum)</a:t>
            </a:r>
          </a:p>
          <a:p>
            <a:pPr>
              <a:buFont typeface="Arial" panose="020B0604020202020204" pitchFamily="34" charset="0"/>
              <a:buChar char="•"/>
            </a:pPr>
            <a:r>
              <a:rPr lang="cs-CZ" b="1" dirty="0"/>
              <a:t>Gynekologické orgány – méně</a:t>
            </a:r>
          </a:p>
          <a:p>
            <a:pPr>
              <a:buFont typeface="Arial" panose="020B0604020202020204" pitchFamily="34" charset="0"/>
              <a:buChar char="•"/>
            </a:pPr>
            <a:r>
              <a:rPr lang="cs-CZ" b="1" dirty="0"/>
              <a:t>Poranění cév</a:t>
            </a:r>
          </a:p>
          <a:p>
            <a:pPr>
              <a:lnSpc>
                <a:spcPct val="150000"/>
              </a:lnSpc>
              <a:buFont typeface="Arial" panose="020B0604020202020204" pitchFamily="34" charset="0"/>
              <a:buChar char="•"/>
            </a:pPr>
            <a:r>
              <a:rPr lang="cs-CZ" b="1" dirty="0" err="1"/>
              <a:t>Morelova-Lavalleeova</a:t>
            </a:r>
            <a:r>
              <a:rPr lang="cs-CZ" b="1" dirty="0"/>
              <a:t> léze – odtržení podkoží od hlubších tkání při zachování celistvosti pokožky (</a:t>
            </a:r>
            <a:r>
              <a:rPr lang="cs-CZ" b="1" dirty="0" err="1"/>
              <a:t>decollement</a:t>
            </a:r>
            <a:r>
              <a:rPr lang="cs-CZ" b="1" dirty="0"/>
              <a:t>) v oblasti trochanter major a přilehlé části m. </a:t>
            </a:r>
            <a:r>
              <a:rPr lang="cs-CZ" b="1" dirty="0" err="1"/>
              <a:t>gluteus</a:t>
            </a:r>
            <a:r>
              <a:rPr lang="cs-CZ" b="1" dirty="0"/>
              <a:t> a laterálního stehna</a:t>
            </a:r>
          </a:p>
          <a:p>
            <a:pPr>
              <a:lnSpc>
                <a:spcPct val="150000"/>
              </a:lnSpc>
              <a:buFont typeface="Arial" panose="020B0604020202020204" pitchFamily="34" charset="0"/>
              <a:buChar char="•"/>
            </a:pPr>
            <a:r>
              <a:rPr lang="cs-CZ" b="1" dirty="0"/>
              <a:t>Poranění sympatických a parasympatických pletení při hojení a jizvení oblastí po rozsáhlých kontuzích a hematomech (možné vysvětlení poúrazové impotence i močové inkontinence???)</a:t>
            </a:r>
          </a:p>
          <a:p>
            <a:pPr marL="0" indent="0">
              <a:buNone/>
            </a:pPr>
            <a:endParaRPr lang="cs-CZ" dirty="0"/>
          </a:p>
        </p:txBody>
      </p:sp>
    </p:spTree>
    <p:extLst>
      <p:ext uri="{BB962C8B-B14F-4D97-AF65-F5344CB8AC3E}">
        <p14:creationId xmlns:p14="http://schemas.microsoft.com/office/powerpoint/2010/main" val="2048208144"/>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B05DBB-82C1-4E7C-9B13-F7FBFA79D931}"/>
              </a:ext>
            </a:extLst>
          </p:cNvPr>
          <p:cNvSpPr>
            <a:spLocks noGrp="1"/>
          </p:cNvSpPr>
          <p:nvPr>
            <p:ph type="title"/>
          </p:nvPr>
        </p:nvSpPr>
        <p:spPr>
          <a:xfrm>
            <a:off x="1747543" y="656009"/>
            <a:ext cx="8911687" cy="1280890"/>
          </a:xfrm>
        </p:spPr>
        <p:txBody>
          <a:bodyPr/>
          <a:lstStyle/>
          <a:p>
            <a:r>
              <a:rPr lang="cs-CZ" b="1" dirty="0"/>
              <a:t>Zlomeniny v oblasti pánve</a:t>
            </a:r>
            <a:endParaRPr lang="cs-CZ" dirty="0"/>
          </a:p>
        </p:txBody>
      </p:sp>
      <p:sp>
        <p:nvSpPr>
          <p:cNvPr id="3" name="Zástupný obsah 2">
            <a:extLst>
              <a:ext uri="{FF2B5EF4-FFF2-40B4-BE49-F238E27FC236}">
                <a16:creationId xmlns:a16="http://schemas.microsoft.com/office/drawing/2014/main" id="{6B915FC0-978A-419E-91FC-13DE2ACB27B9}"/>
              </a:ext>
            </a:extLst>
          </p:cNvPr>
          <p:cNvSpPr>
            <a:spLocks noGrp="1"/>
          </p:cNvSpPr>
          <p:nvPr>
            <p:ph idx="1"/>
          </p:nvPr>
        </p:nvSpPr>
        <p:spPr>
          <a:xfrm>
            <a:off x="1699789" y="1540190"/>
            <a:ext cx="9996025" cy="5317810"/>
          </a:xfrm>
        </p:spPr>
        <p:txBody>
          <a:bodyPr>
            <a:noAutofit/>
          </a:bodyPr>
          <a:lstStyle/>
          <a:p>
            <a:r>
              <a:rPr lang="cs-CZ" sz="2000" b="1" dirty="0"/>
              <a:t>Terapie:</a:t>
            </a:r>
          </a:p>
          <a:p>
            <a:pPr algn="just">
              <a:lnSpc>
                <a:spcPct val="150000"/>
              </a:lnSpc>
              <a:buFont typeface="Arial" panose="020B0604020202020204" pitchFamily="34" charset="0"/>
              <a:buChar char="•"/>
            </a:pPr>
            <a:r>
              <a:rPr lang="cs-CZ" b="1" dirty="0"/>
              <a:t>Konzervativní: hlavně zlomeniny typu A, zlomeniny typu B3 řešeny </a:t>
            </a:r>
            <a:r>
              <a:rPr lang="cs-CZ" b="1" dirty="0" err="1"/>
              <a:t>Böhlerovým</a:t>
            </a:r>
            <a:r>
              <a:rPr lang="cs-CZ" b="1" dirty="0"/>
              <a:t> pánevním závěsem 6-8 týdenním klidem na lůžku, zlomeniny typu C řešeny  </a:t>
            </a:r>
            <a:r>
              <a:rPr lang="cs-CZ" b="1" dirty="0" err="1"/>
              <a:t>Böhlerovým</a:t>
            </a:r>
            <a:r>
              <a:rPr lang="cs-CZ" b="1" dirty="0"/>
              <a:t> pánevním závěsem se skeletální trakcí s 8-12 týdenním klidem na lůžku (většinou ale typ B a C operační řešení). </a:t>
            </a:r>
          </a:p>
          <a:p>
            <a:pPr>
              <a:lnSpc>
                <a:spcPct val="170000"/>
              </a:lnSpc>
              <a:buFont typeface="Arial" panose="020B0604020202020204" pitchFamily="34" charset="0"/>
              <a:buChar char="•"/>
            </a:pPr>
            <a:r>
              <a:rPr lang="cs-CZ" b="1" dirty="0"/>
              <a:t>Operační: nejčastěji 3. – 5. den po úraze. Proč? Pacient je stabilizovaný, cévy </a:t>
            </a:r>
            <a:r>
              <a:rPr lang="cs-CZ" b="1" dirty="0" err="1"/>
              <a:t>trombotizované</a:t>
            </a:r>
            <a:r>
              <a:rPr lang="cs-CZ" b="1" dirty="0"/>
              <a:t> – operace není spojena s velkým krvácením</a:t>
            </a:r>
          </a:p>
          <a:p>
            <a:pPr marL="0" indent="0">
              <a:lnSpc>
                <a:spcPct val="150000"/>
              </a:lnSpc>
              <a:buNone/>
            </a:pPr>
            <a:r>
              <a:rPr lang="cs-CZ" b="1" dirty="0"/>
              <a:t>	Nestabilní zlomeniny typu A</a:t>
            </a:r>
          </a:p>
          <a:p>
            <a:pPr marL="0" indent="0">
              <a:lnSpc>
                <a:spcPct val="150000"/>
              </a:lnSpc>
              <a:buNone/>
            </a:pPr>
            <a:r>
              <a:rPr lang="cs-CZ" b="1" dirty="0"/>
              <a:t>	Přední komplex pánevního kruhu: </a:t>
            </a:r>
          </a:p>
          <a:p>
            <a:pPr marL="0" indent="0">
              <a:buNone/>
            </a:pPr>
            <a:r>
              <a:rPr lang="cs-CZ" b="1" dirty="0"/>
              <a:t>	 - </a:t>
            </a:r>
            <a:r>
              <a:rPr lang="cs-CZ" b="1" i="1" dirty="0" err="1"/>
              <a:t>transsymfyzální</a:t>
            </a:r>
            <a:r>
              <a:rPr lang="cs-CZ" b="1" i="1" dirty="0"/>
              <a:t> nestabilita </a:t>
            </a:r>
            <a:r>
              <a:rPr lang="cs-CZ" b="1" dirty="0"/>
              <a:t>– stabilizace dlahou, kortikální šrouby</a:t>
            </a:r>
          </a:p>
          <a:p>
            <a:pPr marL="0" indent="0">
              <a:lnSpc>
                <a:spcPct val="150000"/>
              </a:lnSpc>
              <a:buNone/>
            </a:pPr>
            <a:r>
              <a:rPr lang="cs-CZ" b="1" dirty="0"/>
              <a:t>	 - </a:t>
            </a:r>
            <a:r>
              <a:rPr lang="cs-CZ" b="1" i="1" dirty="0" err="1"/>
              <a:t>transpubická</a:t>
            </a:r>
            <a:r>
              <a:rPr lang="cs-CZ" b="1" i="1" dirty="0"/>
              <a:t> nestabilita </a:t>
            </a:r>
            <a:r>
              <a:rPr lang="cs-CZ" b="1" dirty="0"/>
              <a:t>– rekonstrukční dlaha, kortikální šrouby či zevní 	fixátor </a:t>
            </a:r>
          </a:p>
          <a:p>
            <a:pPr marL="0" indent="0">
              <a:lnSpc>
                <a:spcPct val="170000"/>
              </a:lnSpc>
              <a:buNone/>
            </a:pPr>
            <a:r>
              <a:rPr lang="cs-CZ" b="1" dirty="0"/>
              <a:t>	</a:t>
            </a:r>
          </a:p>
          <a:p>
            <a:pPr marL="0" indent="0">
              <a:buNone/>
            </a:pPr>
            <a:r>
              <a:rPr lang="cs-CZ" b="1" dirty="0"/>
              <a:t>	</a:t>
            </a:r>
          </a:p>
          <a:p>
            <a:pPr marL="0" indent="0" algn="just">
              <a:lnSpc>
                <a:spcPct val="150000"/>
              </a:lnSpc>
              <a:buNone/>
            </a:pPr>
            <a:r>
              <a:rPr lang="cs-CZ" b="1" dirty="0"/>
              <a:t>	</a:t>
            </a:r>
          </a:p>
        </p:txBody>
      </p:sp>
    </p:spTree>
    <p:extLst>
      <p:ext uri="{BB962C8B-B14F-4D97-AF65-F5344CB8AC3E}">
        <p14:creationId xmlns:p14="http://schemas.microsoft.com/office/powerpoint/2010/main" val="3648305181"/>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B05DBB-82C1-4E7C-9B13-F7FBFA79D931}"/>
              </a:ext>
            </a:extLst>
          </p:cNvPr>
          <p:cNvSpPr>
            <a:spLocks noGrp="1"/>
          </p:cNvSpPr>
          <p:nvPr>
            <p:ph type="title"/>
          </p:nvPr>
        </p:nvSpPr>
        <p:spPr>
          <a:xfrm>
            <a:off x="1747543" y="656009"/>
            <a:ext cx="8911687" cy="1280890"/>
          </a:xfrm>
        </p:spPr>
        <p:txBody>
          <a:bodyPr/>
          <a:lstStyle/>
          <a:p>
            <a:r>
              <a:rPr lang="cs-CZ" b="1" dirty="0"/>
              <a:t>Zlomeniny v oblasti pánve</a:t>
            </a:r>
            <a:endParaRPr lang="cs-CZ" dirty="0"/>
          </a:p>
        </p:txBody>
      </p:sp>
      <p:sp>
        <p:nvSpPr>
          <p:cNvPr id="3" name="Zástupný obsah 2">
            <a:extLst>
              <a:ext uri="{FF2B5EF4-FFF2-40B4-BE49-F238E27FC236}">
                <a16:creationId xmlns:a16="http://schemas.microsoft.com/office/drawing/2014/main" id="{6B915FC0-978A-419E-91FC-13DE2ACB27B9}"/>
              </a:ext>
            </a:extLst>
          </p:cNvPr>
          <p:cNvSpPr>
            <a:spLocks noGrp="1"/>
          </p:cNvSpPr>
          <p:nvPr>
            <p:ph idx="1"/>
          </p:nvPr>
        </p:nvSpPr>
        <p:spPr>
          <a:xfrm>
            <a:off x="1699790" y="1580829"/>
            <a:ext cx="9151090" cy="5317811"/>
          </a:xfrm>
        </p:spPr>
        <p:txBody>
          <a:bodyPr>
            <a:normAutofit fontScale="77500" lnSpcReduction="20000"/>
          </a:bodyPr>
          <a:lstStyle/>
          <a:p>
            <a:r>
              <a:rPr lang="cs-CZ" sz="2600" b="1" dirty="0"/>
              <a:t>Terapie:</a:t>
            </a:r>
          </a:p>
          <a:p>
            <a:pPr>
              <a:buFont typeface="Arial" panose="020B0604020202020204" pitchFamily="34" charset="0"/>
              <a:buChar char="•"/>
            </a:pPr>
            <a:r>
              <a:rPr lang="cs-CZ" sz="2300" b="1" dirty="0"/>
              <a:t>Operační:</a:t>
            </a:r>
          </a:p>
          <a:p>
            <a:pPr marL="0" indent="0">
              <a:lnSpc>
                <a:spcPct val="150000"/>
              </a:lnSpc>
              <a:buNone/>
            </a:pPr>
            <a:r>
              <a:rPr lang="cs-CZ" sz="2300" b="1" dirty="0"/>
              <a:t>	Zadní komplex pánevního kruhu  </a:t>
            </a:r>
          </a:p>
          <a:p>
            <a:pPr marL="0" indent="0">
              <a:lnSpc>
                <a:spcPct val="150000"/>
              </a:lnSpc>
              <a:buNone/>
            </a:pPr>
            <a:r>
              <a:rPr lang="cs-CZ" sz="2300" b="1" dirty="0"/>
              <a:t>	- </a:t>
            </a:r>
            <a:r>
              <a:rPr lang="cs-CZ" sz="2300" b="1" i="1" dirty="0" err="1"/>
              <a:t>transsakrální</a:t>
            </a:r>
            <a:r>
              <a:rPr lang="cs-CZ" sz="2300" b="1" i="1" dirty="0"/>
              <a:t> – </a:t>
            </a:r>
            <a:r>
              <a:rPr lang="cs-CZ" sz="2300" b="1" i="1" dirty="0" err="1"/>
              <a:t>transforaminální</a:t>
            </a:r>
            <a:r>
              <a:rPr lang="cs-CZ" sz="2300" b="1" i="1" dirty="0"/>
              <a:t> instabilita </a:t>
            </a:r>
            <a:r>
              <a:rPr lang="cs-CZ" sz="2300" b="1" dirty="0"/>
              <a:t>– jednostranné poranění: 	stabilizace dlahou, oboustranné poranění: svorkový systém; poranění LS 	skloubení se řeší páteřním fixatérem zakotveným na L5 a na ala </a:t>
            </a:r>
            <a:r>
              <a:rPr lang="cs-CZ" sz="2300" b="1" dirty="0" err="1"/>
              <a:t>ossis</a:t>
            </a:r>
            <a:r>
              <a:rPr lang="cs-CZ" sz="2300" b="1" dirty="0"/>
              <a:t> </a:t>
            </a:r>
            <a:r>
              <a:rPr lang="cs-CZ" sz="2300" b="1" dirty="0" err="1"/>
              <a:t>sacri</a:t>
            </a:r>
            <a:endParaRPr lang="cs-CZ" sz="2300" b="1" dirty="0"/>
          </a:p>
          <a:p>
            <a:pPr marL="0" indent="0">
              <a:lnSpc>
                <a:spcPct val="150000"/>
              </a:lnSpc>
              <a:buNone/>
            </a:pPr>
            <a:r>
              <a:rPr lang="cs-CZ" sz="2300" b="1" dirty="0"/>
              <a:t>	- </a:t>
            </a:r>
            <a:r>
              <a:rPr lang="cs-CZ" sz="2300" b="1" i="1" dirty="0" err="1"/>
              <a:t>transiliosakrální</a:t>
            </a:r>
            <a:r>
              <a:rPr lang="cs-CZ" sz="2300" b="1" i="1" dirty="0"/>
              <a:t> instabilita</a:t>
            </a:r>
            <a:r>
              <a:rPr lang="cs-CZ" sz="2300" b="1" dirty="0"/>
              <a:t> – stabilizace pomocí sakrálních dlažek nebo 	</a:t>
            </a:r>
            <a:r>
              <a:rPr lang="cs-CZ" sz="2300" b="1" dirty="0" err="1"/>
              <a:t>tříděrových</a:t>
            </a:r>
            <a:r>
              <a:rPr lang="cs-CZ" sz="2300" b="1" dirty="0"/>
              <a:t> dlažek zavedených do masivu </a:t>
            </a:r>
            <a:r>
              <a:rPr lang="cs-CZ" sz="2300" b="1" dirty="0" err="1"/>
              <a:t>ilické</a:t>
            </a:r>
            <a:r>
              <a:rPr lang="cs-CZ" sz="2300" b="1" dirty="0"/>
              <a:t> kosti a dorsálních hřebenů 	lopaty kyčelní </a:t>
            </a:r>
            <a:r>
              <a:rPr lang="cs-CZ" sz="2300" b="1" dirty="0" err="1"/>
              <a:t>anterolaterálním</a:t>
            </a:r>
            <a:r>
              <a:rPr lang="cs-CZ" sz="2300" b="1" dirty="0"/>
              <a:t> přístupem</a:t>
            </a:r>
          </a:p>
          <a:p>
            <a:pPr marL="0" indent="0">
              <a:lnSpc>
                <a:spcPct val="150000"/>
              </a:lnSpc>
              <a:buNone/>
            </a:pPr>
            <a:r>
              <a:rPr lang="cs-CZ" sz="2300" b="1" dirty="0"/>
              <a:t>	- </a:t>
            </a:r>
            <a:r>
              <a:rPr lang="cs-CZ" sz="2300" b="1" i="1" dirty="0" err="1"/>
              <a:t>transiliakální</a:t>
            </a:r>
            <a:r>
              <a:rPr lang="cs-CZ" sz="2300" b="1" i="1" dirty="0"/>
              <a:t> instabilita </a:t>
            </a:r>
            <a:r>
              <a:rPr lang="cs-CZ" sz="2300" b="1" dirty="0"/>
              <a:t>– kortikální šrouby, úzké dlažky nebo rekonstrukční  	dlahy</a:t>
            </a:r>
          </a:p>
          <a:p>
            <a:pPr marL="0" indent="0">
              <a:lnSpc>
                <a:spcPct val="150000"/>
              </a:lnSpc>
              <a:buNone/>
            </a:pPr>
            <a:r>
              <a:rPr lang="cs-CZ" sz="2300" b="1" dirty="0"/>
              <a:t>	</a:t>
            </a:r>
          </a:p>
          <a:p>
            <a:pPr marL="0" indent="0">
              <a:buNone/>
            </a:pPr>
            <a:r>
              <a:rPr lang="cs-CZ" sz="2000" b="1" dirty="0"/>
              <a:t>		</a:t>
            </a:r>
          </a:p>
        </p:txBody>
      </p:sp>
    </p:spTree>
    <p:extLst>
      <p:ext uri="{BB962C8B-B14F-4D97-AF65-F5344CB8AC3E}">
        <p14:creationId xmlns:p14="http://schemas.microsoft.com/office/powerpoint/2010/main" val="850023947"/>
      </p:ext>
    </p:extLst>
  </p:cSld>
  <p:clrMapOvr>
    <a:masterClrMapping/>
  </p:clrMapOvr>
  <p:transition spd="slow">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E283F8-7DE4-45EB-A0CE-2AEE7644AE0D}"/>
              </a:ext>
            </a:extLst>
          </p:cNvPr>
          <p:cNvSpPr>
            <a:spLocks noGrp="1"/>
          </p:cNvSpPr>
          <p:nvPr>
            <p:ph type="title"/>
          </p:nvPr>
        </p:nvSpPr>
        <p:spPr>
          <a:xfrm>
            <a:off x="1888172" y="664750"/>
            <a:ext cx="8911687" cy="1280890"/>
          </a:xfrm>
        </p:spPr>
        <p:txBody>
          <a:bodyPr/>
          <a:lstStyle/>
          <a:p>
            <a:r>
              <a:rPr lang="cs-CZ" b="1" dirty="0"/>
              <a:t>Zlomeniny v oblasti pánve</a:t>
            </a:r>
          </a:p>
        </p:txBody>
      </p:sp>
      <p:sp>
        <p:nvSpPr>
          <p:cNvPr id="3" name="Zástupný obsah 2">
            <a:extLst>
              <a:ext uri="{FF2B5EF4-FFF2-40B4-BE49-F238E27FC236}">
                <a16:creationId xmlns:a16="http://schemas.microsoft.com/office/drawing/2014/main" id="{C0B3C923-A81B-4278-AE1C-04497C013FCF}"/>
              </a:ext>
            </a:extLst>
          </p:cNvPr>
          <p:cNvSpPr>
            <a:spLocks noGrp="1"/>
          </p:cNvSpPr>
          <p:nvPr>
            <p:ph idx="1"/>
          </p:nvPr>
        </p:nvSpPr>
        <p:spPr>
          <a:xfrm>
            <a:off x="1888172" y="1432560"/>
            <a:ext cx="9745028" cy="5039360"/>
          </a:xfrm>
        </p:spPr>
        <p:txBody>
          <a:bodyPr>
            <a:normAutofit/>
          </a:bodyPr>
          <a:lstStyle/>
          <a:p>
            <a:r>
              <a:rPr lang="cs-CZ" sz="2000" b="1" dirty="0"/>
              <a:t>Zlomeniny acetabula:</a:t>
            </a:r>
          </a:p>
          <a:p>
            <a:pPr>
              <a:buFont typeface="Arial" panose="020B0604020202020204" pitchFamily="34" charset="0"/>
              <a:buChar char="•"/>
            </a:pPr>
            <a:r>
              <a:rPr lang="cs-CZ" sz="2000" b="1" dirty="0"/>
              <a:t>Typ A – postižení jednoho pilíře (částečně </a:t>
            </a:r>
            <a:r>
              <a:rPr lang="cs-CZ" sz="2000" b="1" dirty="0" err="1"/>
              <a:t>intraartikulární</a:t>
            </a:r>
            <a:r>
              <a:rPr lang="cs-CZ" sz="2000" b="1" dirty="0"/>
              <a:t> zlomenina)</a:t>
            </a:r>
          </a:p>
          <a:p>
            <a:pPr marL="0" indent="0">
              <a:buNone/>
            </a:pPr>
            <a:r>
              <a:rPr lang="cs-CZ" sz="2000" b="1" dirty="0"/>
              <a:t>	A1 – zlomeniny zadní hrany acetabula</a:t>
            </a:r>
          </a:p>
          <a:p>
            <a:pPr marL="0" indent="0">
              <a:buNone/>
            </a:pPr>
            <a:r>
              <a:rPr lang="cs-CZ" sz="2000" b="1" dirty="0"/>
              <a:t>	A2 – zlomenina zadního pilíře</a:t>
            </a:r>
          </a:p>
          <a:p>
            <a:pPr marL="0" indent="0">
              <a:buNone/>
            </a:pPr>
            <a:r>
              <a:rPr lang="cs-CZ" sz="2000" b="1" dirty="0"/>
              <a:t>	A3 – zlomenina předního pilíře</a:t>
            </a:r>
          </a:p>
          <a:p>
            <a:pPr>
              <a:buFont typeface="Arial" panose="020B0604020202020204" pitchFamily="34" charset="0"/>
              <a:buChar char="•"/>
            </a:pPr>
            <a:r>
              <a:rPr lang="cs-CZ" sz="2000" b="1" dirty="0"/>
              <a:t>Typ B – příčně orientovaná zlomenina (částečně </a:t>
            </a:r>
            <a:r>
              <a:rPr lang="cs-CZ" sz="2000" b="1" dirty="0" err="1"/>
              <a:t>intraartikulární</a:t>
            </a:r>
            <a:r>
              <a:rPr lang="cs-CZ" sz="2000" b="1" dirty="0"/>
              <a:t> zlomenina)</a:t>
            </a:r>
          </a:p>
          <a:p>
            <a:pPr marL="0" indent="0">
              <a:buNone/>
            </a:pPr>
            <a:r>
              <a:rPr lang="cs-CZ" sz="2000" b="1" dirty="0"/>
              <a:t>	B1 – transverzální lom</a:t>
            </a:r>
          </a:p>
          <a:p>
            <a:pPr marL="0" indent="0">
              <a:buNone/>
            </a:pPr>
            <a:r>
              <a:rPr lang="cs-CZ" sz="2000" b="1" dirty="0"/>
              <a:t>	B2 – T-lom</a:t>
            </a:r>
          </a:p>
          <a:p>
            <a:pPr marL="0" indent="0">
              <a:buNone/>
            </a:pPr>
            <a:r>
              <a:rPr lang="cs-CZ" sz="2000" b="1" dirty="0"/>
              <a:t>	B3 – přední/zadní pilíř horizontálně orientován</a:t>
            </a:r>
          </a:p>
          <a:p>
            <a:pPr marL="0" indent="0">
              <a:buNone/>
            </a:pPr>
            <a:endParaRPr lang="cs-CZ" b="1" dirty="0"/>
          </a:p>
          <a:p>
            <a:pPr marL="0" indent="0">
              <a:buNone/>
            </a:pPr>
            <a:endParaRPr lang="cs-CZ" dirty="0"/>
          </a:p>
          <a:p>
            <a:pPr marL="0" indent="0">
              <a:buNone/>
            </a:pPr>
            <a:endParaRPr lang="cs-CZ" dirty="0"/>
          </a:p>
          <a:p>
            <a:pPr marL="0" indent="0">
              <a:buNone/>
            </a:pPr>
            <a:endParaRPr lang="cs-CZ" dirty="0"/>
          </a:p>
        </p:txBody>
      </p:sp>
    </p:spTree>
    <p:extLst>
      <p:ext uri="{BB962C8B-B14F-4D97-AF65-F5344CB8AC3E}">
        <p14:creationId xmlns:p14="http://schemas.microsoft.com/office/powerpoint/2010/main" val="3897611115"/>
      </p:ext>
    </p:extLst>
  </p:cSld>
  <p:clrMapOvr>
    <a:masterClrMapping/>
  </p:clrMapOvr>
  <p:transition spd="slow">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E283F8-7DE4-45EB-A0CE-2AEE7644AE0D}"/>
              </a:ext>
            </a:extLst>
          </p:cNvPr>
          <p:cNvSpPr>
            <a:spLocks noGrp="1"/>
          </p:cNvSpPr>
          <p:nvPr>
            <p:ph type="title"/>
          </p:nvPr>
        </p:nvSpPr>
        <p:spPr>
          <a:xfrm>
            <a:off x="1888172" y="664750"/>
            <a:ext cx="8911687" cy="1280890"/>
          </a:xfrm>
        </p:spPr>
        <p:txBody>
          <a:bodyPr/>
          <a:lstStyle/>
          <a:p>
            <a:r>
              <a:rPr lang="cs-CZ" b="1" dirty="0"/>
              <a:t>Zlomeniny v oblasti pánve</a:t>
            </a:r>
          </a:p>
        </p:txBody>
      </p:sp>
      <p:sp>
        <p:nvSpPr>
          <p:cNvPr id="3" name="Zástupný obsah 2">
            <a:extLst>
              <a:ext uri="{FF2B5EF4-FFF2-40B4-BE49-F238E27FC236}">
                <a16:creationId xmlns:a16="http://schemas.microsoft.com/office/drawing/2014/main" id="{C0B3C923-A81B-4278-AE1C-04497C013FCF}"/>
              </a:ext>
            </a:extLst>
          </p:cNvPr>
          <p:cNvSpPr>
            <a:spLocks noGrp="1"/>
          </p:cNvSpPr>
          <p:nvPr>
            <p:ph idx="1"/>
          </p:nvPr>
        </p:nvSpPr>
        <p:spPr>
          <a:xfrm>
            <a:off x="1888172" y="1432560"/>
            <a:ext cx="9745028" cy="5039360"/>
          </a:xfrm>
        </p:spPr>
        <p:txBody>
          <a:bodyPr>
            <a:normAutofit/>
          </a:bodyPr>
          <a:lstStyle/>
          <a:p>
            <a:r>
              <a:rPr lang="cs-CZ" sz="2000" b="1" dirty="0"/>
              <a:t>Zlomeniny acetabula:</a:t>
            </a:r>
          </a:p>
          <a:p>
            <a:pPr>
              <a:buFont typeface="Arial" panose="020B0604020202020204" pitchFamily="34" charset="0"/>
              <a:buChar char="•"/>
            </a:pPr>
            <a:r>
              <a:rPr lang="cs-CZ" b="1" dirty="0"/>
              <a:t>Typ C – kompletně </a:t>
            </a:r>
            <a:r>
              <a:rPr lang="cs-CZ" b="1" dirty="0" err="1"/>
              <a:t>intraartikulární</a:t>
            </a:r>
            <a:r>
              <a:rPr lang="cs-CZ" b="1" dirty="0"/>
              <a:t> zlomenina, oba pilíře odděleny od os ilium</a:t>
            </a:r>
          </a:p>
          <a:p>
            <a:pPr marL="0" indent="0">
              <a:buNone/>
            </a:pPr>
            <a:r>
              <a:rPr lang="cs-CZ" b="1" dirty="0"/>
              <a:t>	C1 – vertikální lom os ilium se separací obou pilířů</a:t>
            </a:r>
          </a:p>
          <a:p>
            <a:pPr marL="0" indent="0">
              <a:buNone/>
            </a:pPr>
            <a:r>
              <a:rPr lang="cs-CZ" b="1" dirty="0"/>
              <a:t>	C2 – separace horizontální</a:t>
            </a:r>
          </a:p>
          <a:p>
            <a:pPr marL="0" indent="0">
              <a:buNone/>
            </a:pPr>
            <a:r>
              <a:rPr lang="cs-CZ" b="1" dirty="0"/>
              <a:t>	C3 – smíšená forma s postižením SI skloubení</a:t>
            </a:r>
          </a:p>
          <a:p>
            <a:pPr marL="0" indent="0">
              <a:buNone/>
            </a:pPr>
            <a:endParaRPr lang="cs-CZ" dirty="0"/>
          </a:p>
          <a:p>
            <a:r>
              <a:rPr lang="cs-CZ" sz="2000" b="1" dirty="0"/>
              <a:t>Terapie</a:t>
            </a:r>
          </a:p>
          <a:p>
            <a:pPr>
              <a:buFont typeface="Arial" panose="020B0604020202020204" pitchFamily="34" charset="0"/>
              <a:buChar char="•"/>
            </a:pPr>
            <a:r>
              <a:rPr lang="cs-CZ" b="1" dirty="0"/>
              <a:t>Konzervativní: 3-4 týdenní skeletální trakce (dnes zřídka), u jednoduchých nedislokovaných zlomenin nebo tam, kde je operační řešení KI. </a:t>
            </a:r>
          </a:p>
          <a:p>
            <a:pPr>
              <a:buFont typeface="Arial" panose="020B0604020202020204" pitchFamily="34" charset="0"/>
              <a:buChar char="•"/>
            </a:pPr>
            <a:r>
              <a:rPr lang="cs-CZ" b="1" dirty="0"/>
              <a:t>Operační: dnes nejčastější kvůli dokonalé repozici úlomků, obnovení kongruence kloubní plochy a stabilitě kloubu; kortikální šrouby, spongiózní šrouby, neutralizační, rekonstrukční a pánevní dlahy. </a:t>
            </a:r>
          </a:p>
          <a:p>
            <a:pPr marL="0" indent="0">
              <a:buNone/>
            </a:pPr>
            <a:r>
              <a:rPr lang="cs-CZ" b="1" dirty="0"/>
              <a:t>      Přístupy: </a:t>
            </a:r>
            <a:r>
              <a:rPr lang="cs-CZ" b="1" dirty="0" err="1"/>
              <a:t>dorsolaterální</a:t>
            </a:r>
            <a:r>
              <a:rPr lang="cs-CZ" b="1" dirty="0"/>
              <a:t>, </a:t>
            </a:r>
            <a:r>
              <a:rPr lang="cs-CZ" b="1" dirty="0" err="1"/>
              <a:t>ilioinquinální</a:t>
            </a:r>
            <a:r>
              <a:rPr lang="cs-CZ" b="1" dirty="0"/>
              <a:t> a </a:t>
            </a:r>
            <a:r>
              <a:rPr lang="cs-CZ" b="1" dirty="0" err="1"/>
              <a:t>iliofemorální</a:t>
            </a:r>
            <a:endParaRPr lang="cs-CZ" b="1" dirty="0"/>
          </a:p>
          <a:p>
            <a:pPr marL="0" indent="0">
              <a:buNone/>
            </a:pPr>
            <a:endParaRPr lang="cs-CZ" dirty="0"/>
          </a:p>
        </p:txBody>
      </p:sp>
    </p:spTree>
    <p:extLst>
      <p:ext uri="{BB962C8B-B14F-4D97-AF65-F5344CB8AC3E}">
        <p14:creationId xmlns:p14="http://schemas.microsoft.com/office/powerpoint/2010/main" val="3028293817"/>
      </p:ext>
    </p:extLst>
  </p:cSld>
  <p:clrMapOvr>
    <a:masterClrMapping/>
  </p:clrMapOvr>
  <p:transition spd="slow">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E283F8-7DE4-45EB-A0CE-2AEE7644AE0D}"/>
              </a:ext>
            </a:extLst>
          </p:cNvPr>
          <p:cNvSpPr>
            <a:spLocks noGrp="1"/>
          </p:cNvSpPr>
          <p:nvPr>
            <p:ph type="title"/>
          </p:nvPr>
        </p:nvSpPr>
        <p:spPr>
          <a:xfrm>
            <a:off x="1888172" y="664750"/>
            <a:ext cx="8911687" cy="1280890"/>
          </a:xfrm>
        </p:spPr>
        <p:txBody>
          <a:bodyPr/>
          <a:lstStyle/>
          <a:p>
            <a:r>
              <a:rPr lang="cs-CZ" b="1" dirty="0"/>
              <a:t>Komplikace poranění pánve </a:t>
            </a:r>
          </a:p>
        </p:txBody>
      </p:sp>
      <p:sp>
        <p:nvSpPr>
          <p:cNvPr id="3" name="Zástupný obsah 2">
            <a:extLst>
              <a:ext uri="{FF2B5EF4-FFF2-40B4-BE49-F238E27FC236}">
                <a16:creationId xmlns:a16="http://schemas.microsoft.com/office/drawing/2014/main" id="{C0B3C923-A81B-4278-AE1C-04497C013FCF}"/>
              </a:ext>
            </a:extLst>
          </p:cNvPr>
          <p:cNvSpPr>
            <a:spLocks noGrp="1"/>
          </p:cNvSpPr>
          <p:nvPr>
            <p:ph idx="1"/>
          </p:nvPr>
        </p:nvSpPr>
        <p:spPr>
          <a:xfrm>
            <a:off x="1888172" y="1432560"/>
            <a:ext cx="9745028" cy="5039360"/>
          </a:xfrm>
        </p:spPr>
        <p:txBody>
          <a:bodyPr>
            <a:normAutofit fontScale="92500"/>
          </a:bodyPr>
          <a:lstStyle/>
          <a:p>
            <a:r>
              <a:rPr lang="cs-CZ" b="1" i="1" dirty="0"/>
              <a:t>Asymetrie pánevního kruhu po zhojení </a:t>
            </a:r>
          </a:p>
          <a:p>
            <a:pPr>
              <a:lnSpc>
                <a:spcPct val="150000"/>
              </a:lnSpc>
              <a:buFont typeface="Arial" panose="020B0604020202020204" pitchFamily="34" charset="0"/>
              <a:buChar char="•"/>
            </a:pPr>
            <a:r>
              <a:rPr lang="cs-CZ" b="1" dirty="0"/>
              <a:t>bolest LS přechodu a SI skloubení, nestejná délka DKK při rozdílné výšce KYK → insuficience </a:t>
            </a:r>
            <a:r>
              <a:rPr lang="cs-CZ" b="1" dirty="0" err="1"/>
              <a:t>pelvifemorálního</a:t>
            </a:r>
            <a:r>
              <a:rPr lang="cs-CZ" b="1" dirty="0"/>
              <a:t> svalstva příslušné strany fixující kulhání (RHB, </a:t>
            </a:r>
            <a:r>
              <a:rPr lang="cs-CZ" b="1" dirty="0" err="1"/>
              <a:t>ortotické</a:t>
            </a:r>
            <a:r>
              <a:rPr lang="cs-CZ" b="1" dirty="0"/>
              <a:t> až operačně ortopedické řešení)</a:t>
            </a:r>
          </a:p>
          <a:p>
            <a:pPr>
              <a:lnSpc>
                <a:spcPct val="150000"/>
              </a:lnSpc>
            </a:pPr>
            <a:r>
              <a:rPr lang="cs-CZ" b="1" i="1" dirty="0"/>
              <a:t>Neurogenní poruchy</a:t>
            </a:r>
            <a:r>
              <a:rPr lang="cs-CZ" b="1" dirty="0"/>
              <a:t> – kořeny lumbosakrálního plexu, n. </a:t>
            </a:r>
            <a:r>
              <a:rPr lang="cs-CZ" b="1" dirty="0" err="1"/>
              <a:t>ischiadicus</a:t>
            </a:r>
            <a:r>
              <a:rPr lang="cs-CZ" b="1" dirty="0"/>
              <a:t>, n. </a:t>
            </a:r>
            <a:r>
              <a:rPr lang="cs-CZ" b="1" dirty="0" err="1"/>
              <a:t>pudendus</a:t>
            </a:r>
            <a:r>
              <a:rPr lang="cs-CZ" b="1" dirty="0"/>
              <a:t>, n. </a:t>
            </a:r>
            <a:r>
              <a:rPr lang="cs-CZ" b="1" dirty="0" err="1"/>
              <a:t>obturatorius</a:t>
            </a:r>
            <a:r>
              <a:rPr lang="cs-CZ" b="1" dirty="0"/>
              <a:t>, n. </a:t>
            </a:r>
            <a:r>
              <a:rPr lang="cs-CZ" b="1" dirty="0" err="1"/>
              <a:t>femoralis</a:t>
            </a:r>
            <a:r>
              <a:rPr lang="cs-CZ" b="1" dirty="0"/>
              <a:t>, n. </a:t>
            </a:r>
            <a:r>
              <a:rPr lang="cs-CZ" b="1" dirty="0" err="1"/>
              <a:t>cutaneus</a:t>
            </a:r>
            <a:r>
              <a:rPr lang="cs-CZ" b="1" dirty="0"/>
              <a:t> </a:t>
            </a:r>
            <a:r>
              <a:rPr lang="cs-CZ" b="1" dirty="0" err="1"/>
              <a:t>femoris</a:t>
            </a:r>
            <a:r>
              <a:rPr lang="cs-CZ" b="1" dirty="0"/>
              <a:t> </a:t>
            </a:r>
            <a:r>
              <a:rPr lang="cs-CZ" b="1" dirty="0" err="1"/>
              <a:t>lateralis</a:t>
            </a:r>
            <a:r>
              <a:rPr lang="cs-CZ" b="1" dirty="0"/>
              <a:t>, n. </a:t>
            </a:r>
            <a:r>
              <a:rPr lang="cs-CZ" b="1" dirty="0" err="1"/>
              <a:t>genitofemoralis</a:t>
            </a:r>
            <a:r>
              <a:rPr lang="cs-CZ" b="1" dirty="0"/>
              <a:t> + vegetativní struktury (plexus </a:t>
            </a:r>
            <a:r>
              <a:rPr lang="cs-CZ" b="1" dirty="0" err="1"/>
              <a:t>hypogastricus</a:t>
            </a:r>
            <a:r>
              <a:rPr lang="cs-CZ" b="1" dirty="0"/>
              <a:t> sup. + </a:t>
            </a:r>
            <a:r>
              <a:rPr lang="cs-CZ" b="1" dirty="0" err="1"/>
              <a:t>inf</a:t>
            </a:r>
            <a:r>
              <a:rPr lang="cs-CZ" b="1" dirty="0"/>
              <a:t>., plexus </a:t>
            </a:r>
            <a:r>
              <a:rPr lang="cs-CZ" b="1" dirty="0" err="1"/>
              <a:t>vesicalis</a:t>
            </a:r>
            <a:r>
              <a:rPr lang="cs-CZ" b="1" dirty="0"/>
              <a:t>, plexus </a:t>
            </a:r>
            <a:r>
              <a:rPr lang="cs-CZ" b="1" dirty="0" err="1"/>
              <a:t>rectalis</a:t>
            </a:r>
            <a:r>
              <a:rPr lang="cs-CZ" b="1" dirty="0"/>
              <a:t>, plexus </a:t>
            </a:r>
            <a:r>
              <a:rPr lang="cs-CZ" b="1" dirty="0" err="1"/>
              <a:t>uterovaginalis</a:t>
            </a:r>
            <a:r>
              <a:rPr lang="cs-CZ" b="1" dirty="0"/>
              <a:t> u ženy a plexus </a:t>
            </a:r>
            <a:r>
              <a:rPr lang="cs-CZ" b="1" dirty="0" err="1"/>
              <a:t>prostaticus</a:t>
            </a:r>
            <a:r>
              <a:rPr lang="cs-CZ" b="1" dirty="0"/>
              <a:t> u muže) </a:t>
            </a:r>
          </a:p>
          <a:p>
            <a:pPr>
              <a:lnSpc>
                <a:spcPct val="150000"/>
              </a:lnSpc>
            </a:pPr>
            <a:r>
              <a:rPr lang="cs-CZ" b="1" i="1" dirty="0"/>
              <a:t>Močová inkontinence, dysurické problémy, sexuální poruchy (</a:t>
            </a:r>
            <a:r>
              <a:rPr lang="cs-CZ" b="1" i="1" dirty="0" err="1"/>
              <a:t>dyspaneurie</a:t>
            </a:r>
            <a:r>
              <a:rPr lang="cs-CZ" b="1" i="1" dirty="0"/>
              <a:t>, bolesti při erekci, poruchy erekce či ejakulace), inkontinence stolice </a:t>
            </a:r>
            <a:r>
              <a:rPr lang="cs-CZ" b="1" dirty="0"/>
              <a:t>– buď přímým poraněním urogenitálního ústrojí či terminální části GIT nebo poraněním příslušné cévní či nervové struktury; důsledek poranění </a:t>
            </a:r>
            <a:r>
              <a:rPr lang="cs-CZ" b="1" dirty="0" err="1"/>
              <a:t>pelvické</a:t>
            </a:r>
            <a:r>
              <a:rPr lang="cs-CZ" b="1" dirty="0"/>
              <a:t> fascie a m. levator ani (hlavně u žen)</a:t>
            </a:r>
          </a:p>
          <a:p>
            <a:endParaRPr lang="cs-CZ" b="1" dirty="0"/>
          </a:p>
        </p:txBody>
      </p:sp>
    </p:spTree>
    <p:extLst>
      <p:ext uri="{BB962C8B-B14F-4D97-AF65-F5344CB8AC3E}">
        <p14:creationId xmlns:p14="http://schemas.microsoft.com/office/powerpoint/2010/main" val="366997198"/>
      </p:ext>
    </p:extLst>
  </p:cSld>
  <p:clrMapOvr>
    <a:masterClrMapping/>
  </p:clrMapOvr>
  <p:transition spd="slow">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E283F8-7DE4-45EB-A0CE-2AEE7644AE0D}"/>
              </a:ext>
            </a:extLst>
          </p:cNvPr>
          <p:cNvSpPr>
            <a:spLocks noGrp="1"/>
          </p:cNvSpPr>
          <p:nvPr>
            <p:ph type="title"/>
          </p:nvPr>
        </p:nvSpPr>
        <p:spPr>
          <a:xfrm>
            <a:off x="1715452" y="664750"/>
            <a:ext cx="8911687" cy="1280890"/>
          </a:xfrm>
        </p:spPr>
        <p:txBody>
          <a:bodyPr/>
          <a:lstStyle/>
          <a:p>
            <a:r>
              <a:rPr lang="cs-CZ" b="1" dirty="0"/>
              <a:t>Rehabilitační postupy po poranění pánve</a:t>
            </a:r>
          </a:p>
        </p:txBody>
      </p:sp>
      <p:sp>
        <p:nvSpPr>
          <p:cNvPr id="3" name="Zástupný obsah 2">
            <a:extLst>
              <a:ext uri="{FF2B5EF4-FFF2-40B4-BE49-F238E27FC236}">
                <a16:creationId xmlns:a16="http://schemas.microsoft.com/office/drawing/2014/main" id="{C0B3C923-A81B-4278-AE1C-04497C013FCF}"/>
              </a:ext>
            </a:extLst>
          </p:cNvPr>
          <p:cNvSpPr>
            <a:spLocks noGrp="1"/>
          </p:cNvSpPr>
          <p:nvPr>
            <p:ph idx="1"/>
          </p:nvPr>
        </p:nvSpPr>
        <p:spPr>
          <a:xfrm>
            <a:off x="1715452" y="1945640"/>
            <a:ext cx="9988868" cy="4912360"/>
          </a:xfrm>
        </p:spPr>
        <p:txBody>
          <a:bodyPr>
            <a:normAutofit fontScale="40000" lnSpcReduction="20000"/>
          </a:bodyPr>
          <a:lstStyle/>
          <a:p>
            <a:pPr marL="0" indent="0">
              <a:buNone/>
            </a:pPr>
            <a:r>
              <a:rPr lang="cs-CZ" sz="4500" b="1" dirty="0"/>
              <a:t>Fáze imobilizace: </a:t>
            </a:r>
          </a:p>
          <a:p>
            <a:r>
              <a:rPr lang="cs-CZ" sz="4500" b="1" dirty="0"/>
              <a:t>Polohování – prevence dekubitů, TEN, kontraktur</a:t>
            </a:r>
          </a:p>
          <a:p>
            <a:r>
              <a:rPr lang="cs-CZ" sz="4500" b="1" dirty="0"/>
              <a:t>Bandážování DKK – prevence TEN</a:t>
            </a:r>
          </a:p>
          <a:p>
            <a:r>
              <a:rPr lang="cs-CZ" sz="4500" b="1" dirty="0"/>
              <a:t>RFT :</a:t>
            </a:r>
          </a:p>
          <a:p>
            <a:pPr>
              <a:lnSpc>
                <a:spcPct val="150000"/>
              </a:lnSpc>
              <a:buFont typeface="Arial" panose="020B0604020202020204" pitchFamily="34" charset="0"/>
              <a:buChar char="•"/>
            </a:pPr>
            <a:r>
              <a:rPr lang="cs-CZ" sz="4500" b="1" dirty="0"/>
              <a:t>,,příprava terénu“: posturální korekce (nastavení osy ramen, pánve, </a:t>
            </a:r>
            <a:r>
              <a:rPr lang="cs-CZ" sz="4500" b="1" dirty="0" err="1"/>
              <a:t>kaudalizace</a:t>
            </a:r>
            <a:r>
              <a:rPr lang="cs-CZ" sz="4500" b="1" dirty="0"/>
              <a:t> žeber a ramen), uvolnění měkkých tkání v oblasti hrudníku, centrace ramen dle BPP, manuální uvolnění bránice</a:t>
            </a:r>
          </a:p>
          <a:p>
            <a:pPr>
              <a:lnSpc>
                <a:spcPct val="150000"/>
              </a:lnSpc>
              <a:buFont typeface="Arial" panose="020B0604020202020204" pitchFamily="34" charset="0"/>
              <a:buChar char="•"/>
            </a:pPr>
            <a:r>
              <a:rPr lang="cs-CZ" sz="4500" b="1" dirty="0"/>
              <a:t>polohová drenáž</a:t>
            </a:r>
          </a:p>
          <a:p>
            <a:pPr>
              <a:lnSpc>
                <a:spcPct val="150000"/>
              </a:lnSpc>
              <a:buFont typeface="Arial" panose="020B0604020202020204" pitchFamily="34" charset="0"/>
              <a:buChar char="•"/>
            </a:pPr>
            <a:r>
              <a:rPr lang="cs-CZ" sz="4500" b="1" dirty="0"/>
              <a:t>dechová gymnastika: </a:t>
            </a:r>
          </a:p>
          <a:p>
            <a:pPr marL="0" indent="0">
              <a:lnSpc>
                <a:spcPct val="150000"/>
              </a:lnSpc>
              <a:buNone/>
            </a:pPr>
            <a:r>
              <a:rPr lang="cs-CZ" sz="4500" b="1" dirty="0"/>
              <a:t>	- statická: kontaktní dýchání, různé nastavení končetin vůči trupu</a:t>
            </a:r>
          </a:p>
          <a:p>
            <a:pPr marL="0" indent="0">
              <a:lnSpc>
                <a:spcPct val="150000"/>
              </a:lnSpc>
              <a:buNone/>
            </a:pPr>
            <a:r>
              <a:rPr lang="cs-CZ" sz="4500" b="1" dirty="0"/>
              <a:t>	- dynamická: dechové pohyby hrudníku a břišní stěny provázené pohyby končetin</a:t>
            </a:r>
          </a:p>
          <a:p>
            <a:pPr marL="0" indent="0">
              <a:buNone/>
            </a:pPr>
            <a:endParaRPr lang="cs-CZ" b="1" dirty="0"/>
          </a:p>
          <a:p>
            <a:pPr marL="0" indent="0">
              <a:buNone/>
            </a:pPr>
            <a:r>
              <a:rPr lang="cs-CZ" b="1" dirty="0"/>
              <a:t>	</a:t>
            </a:r>
          </a:p>
        </p:txBody>
      </p:sp>
    </p:spTree>
    <p:extLst>
      <p:ext uri="{BB962C8B-B14F-4D97-AF65-F5344CB8AC3E}">
        <p14:creationId xmlns:p14="http://schemas.microsoft.com/office/powerpoint/2010/main" val="547427521"/>
      </p:ext>
    </p:extLst>
  </p:cSld>
  <p:clrMapOvr>
    <a:masterClrMapping/>
  </p:clrMapOvr>
  <p:transition spd="slow">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E283F8-7DE4-45EB-A0CE-2AEE7644AE0D}"/>
              </a:ext>
            </a:extLst>
          </p:cNvPr>
          <p:cNvSpPr>
            <a:spLocks noGrp="1"/>
          </p:cNvSpPr>
          <p:nvPr>
            <p:ph type="title"/>
          </p:nvPr>
        </p:nvSpPr>
        <p:spPr>
          <a:xfrm>
            <a:off x="1888172" y="664750"/>
            <a:ext cx="8911687" cy="1280890"/>
          </a:xfrm>
        </p:spPr>
        <p:txBody>
          <a:bodyPr/>
          <a:lstStyle/>
          <a:p>
            <a:r>
              <a:rPr lang="cs-CZ" b="1" dirty="0"/>
              <a:t>Rehabilitační postupy po poranění pánve</a:t>
            </a:r>
          </a:p>
        </p:txBody>
      </p:sp>
      <p:sp>
        <p:nvSpPr>
          <p:cNvPr id="3" name="Zástupný obsah 2">
            <a:extLst>
              <a:ext uri="{FF2B5EF4-FFF2-40B4-BE49-F238E27FC236}">
                <a16:creationId xmlns:a16="http://schemas.microsoft.com/office/drawing/2014/main" id="{C0B3C923-A81B-4278-AE1C-04497C013FCF}"/>
              </a:ext>
            </a:extLst>
          </p:cNvPr>
          <p:cNvSpPr>
            <a:spLocks noGrp="1"/>
          </p:cNvSpPr>
          <p:nvPr>
            <p:ph idx="1"/>
          </p:nvPr>
        </p:nvSpPr>
        <p:spPr>
          <a:xfrm>
            <a:off x="863600" y="1945640"/>
            <a:ext cx="11795759" cy="5496560"/>
          </a:xfrm>
        </p:spPr>
        <p:txBody>
          <a:bodyPr>
            <a:normAutofit fontScale="92500" lnSpcReduction="10000"/>
          </a:bodyPr>
          <a:lstStyle/>
          <a:p>
            <a:pPr marL="0" indent="0">
              <a:buNone/>
            </a:pPr>
            <a:r>
              <a:rPr lang="cs-CZ" sz="1900" b="1" dirty="0"/>
              <a:t>Fáze imobilizace: </a:t>
            </a:r>
          </a:p>
          <a:p>
            <a:pPr>
              <a:buFont typeface="Arial" panose="020B0604020202020204" pitchFamily="34" charset="0"/>
              <a:buChar char="•"/>
            </a:pPr>
            <a:r>
              <a:rPr lang="cs-CZ" sz="1900" b="1" dirty="0"/>
              <a:t>Metody hygieny dýchacích cest</a:t>
            </a:r>
          </a:p>
          <a:p>
            <a:pPr marL="0" indent="0">
              <a:lnSpc>
                <a:spcPct val="160000"/>
              </a:lnSpc>
              <a:buNone/>
            </a:pPr>
            <a:r>
              <a:rPr lang="cs-CZ" sz="1900" b="1" dirty="0"/>
              <a:t>	Aktivní cyklus dechových technik – 3 samostatné techniky</a:t>
            </a:r>
          </a:p>
          <a:p>
            <a:pPr marL="0" indent="0">
              <a:lnSpc>
                <a:spcPct val="160000"/>
              </a:lnSpc>
              <a:buNone/>
            </a:pPr>
            <a:r>
              <a:rPr lang="cs-CZ" sz="1900" b="1" dirty="0"/>
              <a:t>	- </a:t>
            </a:r>
            <a:r>
              <a:rPr lang="cs-CZ" sz="1900" b="1" i="1" dirty="0"/>
              <a:t>Cvičení na zvýšení pružnosti hrudníku: </a:t>
            </a:r>
            <a:r>
              <a:rPr lang="cs-CZ" sz="1900" b="1" dirty="0"/>
              <a:t>pomalý maximální nádech nosem či ústy následovaný 	pomalým výdechem ústy; cílem aktivace kolaterální alveolární ventilace.</a:t>
            </a:r>
          </a:p>
          <a:p>
            <a:pPr marL="0" indent="0">
              <a:lnSpc>
                <a:spcPct val="160000"/>
              </a:lnSpc>
              <a:buNone/>
            </a:pPr>
            <a:r>
              <a:rPr lang="cs-CZ" sz="1900" b="1" dirty="0"/>
              <a:t>	- </a:t>
            </a:r>
            <a:r>
              <a:rPr lang="cs-CZ" sz="1900" b="1" i="1" dirty="0"/>
              <a:t>Technika silového výdechu a </a:t>
            </a:r>
            <a:r>
              <a:rPr lang="cs-CZ" sz="1900" b="1" i="1" dirty="0" err="1"/>
              <a:t>huffing</a:t>
            </a:r>
            <a:r>
              <a:rPr lang="cs-CZ" sz="1900" b="1" i="1" dirty="0"/>
              <a:t>: </a:t>
            </a:r>
            <a:endParaRPr lang="cs-CZ" sz="1900" b="1" i="1" dirty="0">
              <a:solidFill>
                <a:schemeClr val="tx1"/>
              </a:solidFill>
              <a:latin typeface="Arial" panose="020B0604020202020204" pitchFamily="34" charset="0"/>
            </a:endParaRPr>
          </a:p>
          <a:p>
            <a:pPr marL="0" indent="0">
              <a:lnSpc>
                <a:spcPct val="160000"/>
              </a:lnSpc>
              <a:buNone/>
            </a:pPr>
            <a:r>
              <a:rPr lang="cs-CZ" altLang="cs-CZ" sz="1900" b="1" i="1" dirty="0">
                <a:solidFill>
                  <a:schemeClr val="tx1"/>
                </a:solidFill>
                <a:latin typeface="Arial" panose="020B0604020202020204" pitchFamily="34" charset="0"/>
              </a:rPr>
              <a:t>		</a:t>
            </a:r>
            <a:r>
              <a:rPr lang="cs-CZ" altLang="cs-CZ" sz="1900" b="1" dirty="0">
                <a:solidFill>
                  <a:schemeClr val="tx1"/>
                </a:solidFill>
              </a:rPr>
              <a:t>technika silového výdechu → zrychlený, silový, aktivní výdech přes pootevřená ústa</a:t>
            </a:r>
          </a:p>
          <a:p>
            <a:pPr marL="0" indent="0">
              <a:lnSpc>
                <a:spcPct val="160000"/>
              </a:lnSpc>
              <a:buNone/>
            </a:pPr>
            <a:r>
              <a:rPr lang="cs-CZ" altLang="cs-CZ" sz="1900" b="1" dirty="0">
                <a:solidFill>
                  <a:schemeClr val="tx1"/>
                </a:solidFill>
              </a:rPr>
              <a:t>		ukončeno expektoračním </a:t>
            </a:r>
            <a:r>
              <a:rPr lang="cs-CZ" altLang="cs-CZ" sz="1900" b="1" dirty="0" err="1">
                <a:solidFill>
                  <a:schemeClr val="tx1"/>
                </a:solidFill>
              </a:rPr>
              <a:t>huffingem</a:t>
            </a:r>
            <a:r>
              <a:rPr lang="cs-CZ" altLang="cs-CZ" sz="1900" b="1" dirty="0">
                <a:solidFill>
                  <a:schemeClr val="tx1"/>
                </a:solidFill>
              </a:rPr>
              <a:t> → slouží k odstranění hlenu</a:t>
            </a:r>
          </a:p>
          <a:p>
            <a:pPr marL="0" indent="0">
              <a:lnSpc>
                <a:spcPct val="160000"/>
              </a:lnSpc>
              <a:buNone/>
            </a:pPr>
            <a:r>
              <a:rPr lang="cs-CZ" sz="1900" b="1" dirty="0">
                <a:solidFill>
                  <a:schemeClr val="tx1"/>
                </a:solidFill>
              </a:rPr>
              <a:t>	- </a:t>
            </a:r>
            <a:r>
              <a:rPr lang="cs-CZ" sz="1900" b="1" i="1" dirty="0">
                <a:solidFill>
                  <a:schemeClr val="tx1"/>
                </a:solidFill>
              </a:rPr>
              <a:t>Kontrolované dýchání</a:t>
            </a:r>
            <a:r>
              <a:rPr lang="cs-CZ" sz="1900" b="1" dirty="0">
                <a:solidFill>
                  <a:schemeClr val="tx1"/>
                </a:solidFill>
              </a:rPr>
              <a:t>: uvolněné a klidné dýchání směřující do břišní oblasti bez cílené 	výdechové 	aktivace břišních svalů</a:t>
            </a:r>
            <a:endParaRPr lang="cs-CZ" sz="1900" b="1" dirty="0"/>
          </a:p>
          <a:p>
            <a:pPr marL="0" indent="0">
              <a:buNone/>
            </a:pPr>
            <a:endParaRPr lang="cs-CZ" b="1" dirty="0"/>
          </a:p>
          <a:p>
            <a:pPr marL="0" indent="0">
              <a:buNone/>
            </a:pPr>
            <a:r>
              <a:rPr lang="cs-CZ" b="1" dirty="0"/>
              <a:t>	</a:t>
            </a:r>
          </a:p>
        </p:txBody>
      </p:sp>
      <p:sp>
        <p:nvSpPr>
          <p:cNvPr id="5" name="Rectangle 2">
            <a:extLst>
              <a:ext uri="{FF2B5EF4-FFF2-40B4-BE49-F238E27FC236}">
                <a16:creationId xmlns:a16="http://schemas.microsoft.com/office/drawing/2014/main" id="{C8D60012-81E7-47CA-8034-542F36EA772E}"/>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09508808"/>
      </p:ext>
    </p:extLst>
  </p:cSld>
  <p:clrMapOvr>
    <a:masterClrMapping/>
  </p:clrMapOvr>
  <p:transition spd="slow">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E283F8-7DE4-45EB-A0CE-2AEE7644AE0D}"/>
              </a:ext>
            </a:extLst>
          </p:cNvPr>
          <p:cNvSpPr>
            <a:spLocks noGrp="1"/>
          </p:cNvSpPr>
          <p:nvPr>
            <p:ph type="title"/>
          </p:nvPr>
        </p:nvSpPr>
        <p:spPr>
          <a:xfrm>
            <a:off x="1888172" y="664750"/>
            <a:ext cx="8911687" cy="1280890"/>
          </a:xfrm>
        </p:spPr>
        <p:txBody>
          <a:bodyPr/>
          <a:lstStyle/>
          <a:p>
            <a:r>
              <a:rPr lang="cs-CZ" b="1" dirty="0"/>
              <a:t>Rehabilitační postupy po poranění pánve</a:t>
            </a:r>
          </a:p>
        </p:txBody>
      </p:sp>
      <p:sp>
        <p:nvSpPr>
          <p:cNvPr id="3" name="Zástupný obsah 2">
            <a:extLst>
              <a:ext uri="{FF2B5EF4-FFF2-40B4-BE49-F238E27FC236}">
                <a16:creationId xmlns:a16="http://schemas.microsoft.com/office/drawing/2014/main" id="{C0B3C923-A81B-4278-AE1C-04497C013FCF}"/>
              </a:ext>
            </a:extLst>
          </p:cNvPr>
          <p:cNvSpPr>
            <a:spLocks noGrp="1"/>
          </p:cNvSpPr>
          <p:nvPr>
            <p:ph idx="1"/>
          </p:nvPr>
        </p:nvSpPr>
        <p:spPr>
          <a:xfrm>
            <a:off x="863600" y="1945640"/>
            <a:ext cx="11795759" cy="5496560"/>
          </a:xfrm>
        </p:spPr>
        <p:txBody>
          <a:bodyPr>
            <a:normAutofit lnSpcReduction="10000"/>
          </a:bodyPr>
          <a:lstStyle/>
          <a:p>
            <a:pPr marL="0" indent="0">
              <a:buNone/>
            </a:pPr>
            <a:r>
              <a:rPr lang="cs-CZ" sz="1900" b="1" dirty="0"/>
              <a:t>Fáze imobilizace: </a:t>
            </a:r>
          </a:p>
          <a:p>
            <a:pPr>
              <a:buFont typeface="Arial" panose="020B0604020202020204" pitchFamily="34" charset="0"/>
              <a:buChar char="•"/>
            </a:pPr>
            <a:r>
              <a:rPr lang="cs-CZ" sz="1900" b="1" dirty="0"/>
              <a:t>Metody hygieny dýchacích cest</a:t>
            </a:r>
          </a:p>
          <a:p>
            <a:pPr marL="0" indent="0">
              <a:lnSpc>
                <a:spcPct val="150000"/>
              </a:lnSpc>
              <a:buNone/>
            </a:pPr>
            <a:r>
              <a:rPr lang="cs-CZ" sz="1900" b="1" dirty="0"/>
              <a:t>	</a:t>
            </a:r>
            <a:r>
              <a:rPr lang="cs-CZ" sz="1900" b="1" i="1" dirty="0"/>
              <a:t>Autogenní drenáž </a:t>
            </a:r>
            <a:r>
              <a:rPr lang="cs-CZ" sz="1900" b="1" dirty="0"/>
              <a:t>– pomalé plynulé inspirium nosem s inspirační pauzou na konci vdechu, 	následuje pomalé, dlouhé a svalově podpořené aktivní </a:t>
            </a:r>
            <a:r>
              <a:rPr lang="cs-CZ" sz="1900" b="1" dirty="0" err="1"/>
              <a:t>exspirium</a:t>
            </a:r>
            <a:r>
              <a:rPr lang="cs-CZ" sz="1900" b="1" dirty="0"/>
              <a:t> pootevřenými ústy; cílem 	uvolnění hlenu</a:t>
            </a:r>
          </a:p>
          <a:p>
            <a:pPr marL="0" indent="0">
              <a:lnSpc>
                <a:spcPct val="150000"/>
              </a:lnSpc>
              <a:buNone/>
            </a:pPr>
            <a:r>
              <a:rPr lang="cs-CZ" sz="1900" b="1" dirty="0"/>
              <a:t>	- může být doprovázena manuálním pružením a jemným exspiračním tlakem na hrudník</a:t>
            </a:r>
          </a:p>
          <a:p>
            <a:pPr marL="0" indent="0">
              <a:lnSpc>
                <a:spcPct val="150000"/>
              </a:lnSpc>
              <a:buNone/>
            </a:pPr>
            <a:r>
              <a:rPr lang="cs-CZ" sz="1900" b="1" dirty="0"/>
              <a:t>	</a:t>
            </a:r>
            <a:r>
              <a:rPr lang="cs-CZ" sz="1900" b="1" i="1" dirty="0"/>
              <a:t>PEP systém dýchání </a:t>
            </a:r>
            <a:r>
              <a:rPr lang="cs-CZ" sz="1900" b="1" dirty="0"/>
              <a:t>– pozitivní výdechový přetlak při dýchání proti dávkovanému odporu s 	cílem zvýšit </a:t>
            </a:r>
            <a:r>
              <a:rPr lang="cs-CZ" sz="1900" b="1" dirty="0" err="1"/>
              <a:t>intrabronchiální</a:t>
            </a:r>
            <a:r>
              <a:rPr lang="cs-CZ" sz="1900" b="1" dirty="0"/>
              <a:t> tlak</a:t>
            </a:r>
          </a:p>
          <a:p>
            <a:pPr marL="0" indent="0">
              <a:lnSpc>
                <a:spcPct val="150000"/>
              </a:lnSpc>
              <a:buNone/>
            </a:pPr>
            <a:r>
              <a:rPr lang="cs-CZ" sz="1900" b="1" dirty="0"/>
              <a:t>		PEP masky </a:t>
            </a:r>
          </a:p>
          <a:p>
            <a:pPr marL="0" indent="0">
              <a:lnSpc>
                <a:spcPct val="110000"/>
              </a:lnSpc>
              <a:buNone/>
            </a:pPr>
            <a:r>
              <a:rPr lang="cs-CZ" sz="1900" b="1" dirty="0"/>
              <a:t>		Oscilující PEP systém – kombinace PEP s vibračním efektem (PARI O-PEP dříve název </a:t>
            </a:r>
            <a:br>
              <a:rPr lang="cs-CZ" sz="1900" b="1" dirty="0"/>
            </a:br>
            <a:r>
              <a:rPr lang="cs-CZ" sz="1900" b="1" dirty="0"/>
              <a:t>		</a:t>
            </a:r>
            <a:r>
              <a:rPr lang="cs-CZ" sz="1900" b="1" dirty="0" err="1"/>
              <a:t>Flutter</a:t>
            </a:r>
            <a:r>
              <a:rPr lang="cs-CZ" sz="1900" b="1" dirty="0"/>
              <a:t>, 	RC – </a:t>
            </a:r>
            <a:r>
              <a:rPr lang="cs-CZ" sz="1900" b="1" dirty="0" err="1"/>
              <a:t>Cornet</a:t>
            </a:r>
            <a:r>
              <a:rPr lang="cs-CZ" sz="1900" b="1" dirty="0"/>
              <a:t>, </a:t>
            </a:r>
            <a:r>
              <a:rPr lang="cs-CZ" sz="1900" b="1" dirty="0" err="1"/>
              <a:t>Acapella</a:t>
            </a:r>
            <a:r>
              <a:rPr lang="cs-CZ" sz="1900" b="1" dirty="0"/>
              <a:t>) </a:t>
            </a:r>
            <a:endParaRPr lang="cs-CZ" b="1" dirty="0"/>
          </a:p>
          <a:p>
            <a:pPr marL="0" indent="0">
              <a:buNone/>
            </a:pPr>
            <a:r>
              <a:rPr lang="cs-CZ" b="1" dirty="0"/>
              <a:t>	</a:t>
            </a:r>
          </a:p>
        </p:txBody>
      </p:sp>
      <p:sp>
        <p:nvSpPr>
          <p:cNvPr id="5" name="Rectangle 2">
            <a:extLst>
              <a:ext uri="{FF2B5EF4-FFF2-40B4-BE49-F238E27FC236}">
                <a16:creationId xmlns:a16="http://schemas.microsoft.com/office/drawing/2014/main" id="{C8D60012-81E7-47CA-8034-542F36EA772E}"/>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02235021"/>
      </p:ext>
    </p:extLst>
  </p:cSld>
  <p:clrMapOvr>
    <a:masterClrMapping/>
  </p:clrMapOvr>
  <p:transition spd="slow">
    <p:cov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0AF04F39-CFEA-4640-B977-2723A8853D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5152" y="89534"/>
            <a:ext cx="3138171" cy="3138171"/>
          </a:xfrm>
          <a:prstGeom prst="rect">
            <a:avLst/>
          </a:prstGeom>
        </p:spPr>
      </p:pic>
      <p:pic>
        <p:nvPicPr>
          <p:cNvPr id="5" name="Obrázek 4">
            <a:extLst>
              <a:ext uri="{FF2B5EF4-FFF2-40B4-BE49-F238E27FC236}">
                <a16:creationId xmlns:a16="http://schemas.microsoft.com/office/drawing/2014/main" id="{DF0957B8-997C-4DBC-BAEC-EB6019230C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5267" y="2940967"/>
            <a:ext cx="3464560" cy="3464560"/>
          </a:xfrm>
          <a:prstGeom prst="rect">
            <a:avLst/>
          </a:prstGeom>
        </p:spPr>
      </p:pic>
      <p:pic>
        <p:nvPicPr>
          <p:cNvPr id="7" name="Obrázek 6">
            <a:extLst>
              <a:ext uri="{FF2B5EF4-FFF2-40B4-BE49-F238E27FC236}">
                <a16:creationId xmlns:a16="http://schemas.microsoft.com/office/drawing/2014/main" id="{D7721D20-FBB4-49FF-B0D9-7F803531BC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2210" y="137160"/>
            <a:ext cx="4003040" cy="3002280"/>
          </a:xfrm>
          <a:prstGeom prst="rect">
            <a:avLst/>
          </a:prstGeom>
        </p:spPr>
      </p:pic>
      <p:sp>
        <p:nvSpPr>
          <p:cNvPr id="8" name="TextovéPole 7">
            <a:extLst>
              <a:ext uri="{FF2B5EF4-FFF2-40B4-BE49-F238E27FC236}">
                <a16:creationId xmlns:a16="http://schemas.microsoft.com/office/drawing/2014/main" id="{E74CE8CB-1FE6-4456-8CEC-D686D71EF2EA}"/>
              </a:ext>
            </a:extLst>
          </p:cNvPr>
          <p:cNvSpPr txBox="1"/>
          <p:nvPr/>
        </p:nvSpPr>
        <p:spPr>
          <a:xfrm>
            <a:off x="2098406" y="305870"/>
            <a:ext cx="1437274" cy="369332"/>
          </a:xfrm>
          <a:prstGeom prst="rect">
            <a:avLst/>
          </a:prstGeom>
          <a:noFill/>
        </p:spPr>
        <p:txBody>
          <a:bodyPr wrap="square" rtlCol="0">
            <a:spAutoFit/>
          </a:bodyPr>
          <a:lstStyle/>
          <a:p>
            <a:r>
              <a:rPr lang="cs-CZ" b="1" dirty="0"/>
              <a:t>PARI O-PEP </a:t>
            </a:r>
          </a:p>
        </p:txBody>
      </p:sp>
      <p:sp>
        <p:nvSpPr>
          <p:cNvPr id="9" name="TextovéPole 8">
            <a:extLst>
              <a:ext uri="{FF2B5EF4-FFF2-40B4-BE49-F238E27FC236}">
                <a16:creationId xmlns:a16="http://schemas.microsoft.com/office/drawing/2014/main" id="{9D6527B0-698E-4029-901A-EB4BCE56CFF7}"/>
              </a:ext>
            </a:extLst>
          </p:cNvPr>
          <p:cNvSpPr txBox="1"/>
          <p:nvPr/>
        </p:nvSpPr>
        <p:spPr>
          <a:xfrm flipH="1">
            <a:off x="8578115" y="326190"/>
            <a:ext cx="1375412" cy="369332"/>
          </a:xfrm>
          <a:prstGeom prst="rect">
            <a:avLst/>
          </a:prstGeom>
          <a:noFill/>
        </p:spPr>
        <p:txBody>
          <a:bodyPr wrap="square" rtlCol="0">
            <a:spAutoFit/>
          </a:bodyPr>
          <a:lstStyle/>
          <a:p>
            <a:r>
              <a:rPr lang="cs-CZ" b="1" dirty="0" err="1"/>
              <a:t>Acapella</a:t>
            </a:r>
            <a:endParaRPr lang="cs-CZ" b="1" dirty="0"/>
          </a:p>
        </p:txBody>
      </p:sp>
      <p:sp>
        <p:nvSpPr>
          <p:cNvPr id="10" name="TextovéPole 9">
            <a:extLst>
              <a:ext uri="{FF2B5EF4-FFF2-40B4-BE49-F238E27FC236}">
                <a16:creationId xmlns:a16="http://schemas.microsoft.com/office/drawing/2014/main" id="{1EEA83A1-F055-463A-9811-9FA2E3F71942}"/>
              </a:ext>
            </a:extLst>
          </p:cNvPr>
          <p:cNvSpPr txBox="1"/>
          <p:nvPr/>
        </p:nvSpPr>
        <p:spPr>
          <a:xfrm>
            <a:off x="2594811" y="3260964"/>
            <a:ext cx="1524000" cy="369332"/>
          </a:xfrm>
          <a:prstGeom prst="rect">
            <a:avLst/>
          </a:prstGeom>
          <a:noFill/>
        </p:spPr>
        <p:txBody>
          <a:bodyPr wrap="square" rtlCol="0">
            <a:spAutoFit/>
          </a:bodyPr>
          <a:lstStyle/>
          <a:p>
            <a:r>
              <a:rPr lang="cs-CZ" b="1" dirty="0"/>
              <a:t>RC - </a:t>
            </a:r>
            <a:r>
              <a:rPr lang="cs-CZ" b="1" dirty="0" err="1"/>
              <a:t>Cornet</a:t>
            </a:r>
            <a:endParaRPr lang="cs-CZ" b="1" dirty="0"/>
          </a:p>
        </p:txBody>
      </p:sp>
      <p:pic>
        <p:nvPicPr>
          <p:cNvPr id="4" name="Obrázek 3">
            <a:extLst>
              <a:ext uri="{FF2B5EF4-FFF2-40B4-BE49-F238E27FC236}">
                <a16:creationId xmlns:a16="http://schemas.microsoft.com/office/drawing/2014/main" id="{94238434-D2A9-49AE-8699-DDF6B3CA4D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64429" y="3413726"/>
            <a:ext cx="3118084" cy="3118084"/>
          </a:xfrm>
          <a:prstGeom prst="rect">
            <a:avLst/>
          </a:prstGeom>
        </p:spPr>
      </p:pic>
      <p:sp>
        <p:nvSpPr>
          <p:cNvPr id="6" name="TextovéPole 5">
            <a:extLst>
              <a:ext uri="{FF2B5EF4-FFF2-40B4-BE49-F238E27FC236}">
                <a16:creationId xmlns:a16="http://schemas.microsoft.com/office/drawing/2014/main" id="{0B43E12A-74AB-41B8-AB2C-2E1178723A68}"/>
              </a:ext>
            </a:extLst>
          </p:cNvPr>
          <p:cNvSpPr txBox="1"/>
          <p:nvPr/>
        </p:nvSpPr>
        <p:spPr>
          <a:xfrm>
            <a:off x="7632834" y="3619099"/>
            <a:ext cx="1088760" cy="369332"/>
          </a:xfrm>
          <a:prstGeom prst="rect">
            <a:avLst/>
          </a:prstGeom>
          <a:noFill/>
        </p:spPr>
        <p:txBody>
          <a:bodyPr wrap="none" rtlCol="0">
            <a:spAutoFit/>
          </a:bodyPr>
          <a:lstStyle/>
          <a:p>
            <a:r>
              <a:rPr lang="cs-CZ" b="1" dirty="0" err="1"/>
              <a:t>Treshold</a:t>
            </a:r>
            <a:endParaRPr lang="cs-CZ" b="1" dirty="0"/>
          </a:p>
        </p:txBody>
      </p:sp>
      <p:sp>
        <p:nvSpPr>
          <p:cNvPr id="11" name="TextovéPole 10">
            <a:extLst>
              <a:ext uri="{FF2B5EF4-FFF2-40B4-BE49-F238E27FC236}">
                <a16:creationId xmlns:a16="http://schemas.microsoft.com/office/drawing/2014/main" id="{27C2FD8E-DAB4-4609-84A4-32A43C1A8806}"/>
              </a:ext>
            </a:extLst>
          </p:cNvPr>
          <p:cNvSpPr txBox="1"/>
          <p:nvPr/>
        </p:nvSpPr>
        <p:spPr>
          <a:xfrm>
            <a:off x="7486309" y="5958936"/>
            <a:ext cx="2183611" cy="307777"/>
          </a:xfrm>
          <a:prstGeom prst="rect">
            <a:avLst/>
          </a:prstGeom>
          <a:noFill/>
        </p:spPr>
        <p:txBody>
          <a:bodyPr wrap="none" rtlCol="0">
            <a:spAutoFit/>
          </a:bodyPr>
          <a:lstStyle/>
          <a:p>
            <a:r>
              <a:rPr lang="cs-CZ" sz="1400" i="1" dirty="0"/>
              <a:t>www.physiosupplies.eu</a:t>
            </a:r>
          </a:p>
        </p:txBody>
      </p:sp>
      <p:sp>
        <p:nvSpPr>
          <p:cNvPr id="2" name="TextovéPole 1">
            <a:extLst>
              <a:ext uri="{FF2B5EF4-FFF2-40B4-BE49-F238E27FC236}">
                <a16:creationId xmlns:a16="http://schemas.microsoft.com/office/drawing/2014/main" id="{56D32F28-7421-4999-A484-E472E7E63C54}"/>
              </a:ext>
            </a:extLst>
          </p:cNvPr>
          <p:cNvSpPr txBox="1"/>
          <p:nvPr/>
        </p:nvSpPr>
        <p:spPr>
          <a:xfrm flipH="1">
            <a:off x="2352406" y="5667106"/>
            <a:ext cx="2275840" cy="584775"/>
          </a:xfrm>
          <a:prstGeom prst="rect">
            <a:avLst/>
          </a:prstGeom>
          <a:noFill/>
        </p:spPr>
        <p:txBody>
          <a:bodyPr wrap="square" rtlCol="0">
            <a:spAutoFit/>
          </a:bodyPr>
          <a:lstStyle/>
          <a:p>
            <a:r>
              <a:rPr lang="cs-CZ" sz="1400" i="1" dirty="0"/>
              <a:t>www.physiosupplies.eu</a:t>
            </a:r>
          </a:p>
          <a:p>
            <a:endParaRPr lang="cs-CZ" dirty="0"/>
          </a:p>
        </p:txBody>
      </p:sp>
      <p:sp>
        <p:nvSpPr>
          <p:cNvPr id="12" name="TextovéPole 11">
            <a:extLst>
              <a:ext uri="{FF2B5EF4-FFF2-40B4-BE49-F238E27FC236}">
                <a16:creationId xmlns:a16="http://schemas.microsoft.com/office/drawing/2014/main" id="{92A88BCE-5F7C-4C79-9F69-985728EDBA64}"/>
              </a:ext>
            </a:extLst>
          </p:cNvPr>
          <p:cNvSpPr txBox="1"/>
          <p:nvPr/>
        </p:nvSpPr>
        <p:spPr>
          <a:xfrm flipH="1">
            <a:off x="1976119" y="2613749"/>
            <a:ext cx="2331721" cy="584775"/>
          </a:xfrm>
          <a:prstGeom prst="rect">
            <a:avLst/>
          </a:prstGeom>
          <a:noFill/>
        </p:spPr>
        <p:txBody>
          <a:bodyPr wrap="square" rtlCol="0">
            <a:spAutoFit/>
          </a:bodyPr>
          <a:lstStyle/>
          <a:p>
            <a:r>
              <a:rPr lang="cs-CZ" sz="1400" i="1" dirty="0"/>
              <a:t>www.physiosupplies.eu</a:t>
            </a:r>
          </a:p>
          <a:p>
            <a:endParaRPr lang="cs-CZ" dirty="0"/>
          </a:p>
        </p:txBody>
      </p:sp>
      <p:sp>
        <p:nvSpPr>
          <p:cNvPr id="13" name="TextovéPole 12">
            <a:extLst>
              <a:ext uri="{FF2B5EF4-FFF2-40B4-BE49-F238E27FC236}">
                <a16:creationId xmlns:a16="http://schemas.microsoft.com/office/drawing/2014/main" id="{AAB92542-4E42-441F-A188-A5F21457FA08}"/>
              </a:ext>
            </a:extLst>
          </p:cNvPr>
          <p:cNvSpPr txBox="1"/>
          <p:nvPr/>
        </p:nvSpPr>
        <p:spPr>
          <a:xfrm flipH="1">
            <a:off x="7696207" y="2664708"/>
            <a:ext cx="3291842" cy="584775"/>
          </a:xfrm>
          <a:prstGeom prst="rect">
            <a:avLst/>
          </a:prstGeom>
          <a:noFill/>
        </p:spPr>
        <p:txBody>
          <a:bodyPr wrap="square" rtlCol="0">
            <a:spAutoFit/>
          </a:bodyPr>
          <a:lstStyle/>
          <a:p>
            <a:r>
              <a:rPr lang="cs-CZ" sz="1400" i="1" dirty="0"/>
              <a:t>www.physiosupplies.eu</a:t>
            </a:r>
          </a:p>
          <a:p>
            <a:endParaRPr lang="cs-CZ" dirty="0"/>
          </a:p>
        </p:txBody>
      </p:sp>
    </p:spTree>
    <p:extLst>
      <p:ext uri="{BB962C8B-B14F-4D97-AF65-F5344CB8AC3E}">
        <p14:creationId xmlns:p14="http://schemas.microsoft.com/office/powerpoint/2010/main" val="3205896925"/>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B83C580-B921-4F14-877D-DC079B221A61}"/>
              </a:ext>
            </a:extLst>
          </p:cNvPr>
          <p:cNvSpPr>
            <a:spLocks noGrp="1"/>
          </p:cNvSpPr>
          <p:nvPr>
            <p:ph type="title"/>
          </p:nvPr>
        </p:nvSpPr>
        <p:spPr>
          <a:xfrm>
            <a:off x="1935700" y="547910"/>
            <a:ext cx="8911687" cy="1280890"/>
          </a:xfrm>
        </p:spPr>
        <p:txBody>
          <a:bodyPr/>
          <a:lstStyle/>
          <a:p>
            <a:r>
              <a:rPr lang="cs-CZ" b="1" dirty="0"/>
              <a:t>Anatomie pánve</a:t>
            </a:r>
          </a:p>
        </p:txBody>
      </p:sp>
      <p:sp>
        <p:nvSpPr>
          <p:cNvPr id="3" name="Zástupný obsah 2">
            <a:extLst>
              <a:ext uri="{FF2B5EF4-FFF2-40B4-BE49-F238E27FC236}">
                <a16:creationId xmlns:a16="http://schemas.microsoft.com/office/drawing/2014/main" id="{DE058DE3-1908-40C4-9413-A152874CF2F5}"/>
              </a:ext>
            </a:extLst>
          </p:cNvPr>
          <p:cNvSpPr>
            <a:spLocks noGrp="1"/>
          </p:cNvSpPr>
          <p:nvPr>
            <p:ph idx="1"/>
          </p:nvPr>
        </p:nvSpPr>
        <p:spPr>
          <a:xfrm>
            <a:off x="1935700" y="1504950"/>
            <a:ext cx="4608512" cy="4972050"/>
          </a:xfrm>
        </p:spPr>
        <p:txBody>
          <a:bodyPr>
            <a:normAutofit/>
          </a:bodyPr>
          <a:lstStyle/>
          <a:p>
            <a:r>
              <a:rPr lang="cs-CZ" sz="2200" b="1" dirty="0"/>
              <a:t>Kostěná pánev: 2 </a:t>
            </a:r>
            <a:r>
              <a:rPr lang="cs-CZ" sz="2200" b="1" dirty="0" err="1"/>
              <a:t>ossa</a:t>
            </a:r>
            <a:r>
              <a:rPr lang="cs-CZ" sz="2200" b="1" dirty="0"/>
              <a:t> </a:t>
            </a:r>
            <a:r>
              <a:rPr lang="cs-CZ" sz="2200" b="1" dirty="0" err="1"/>
              <a:t>coxae</a:t>
            </a:r>
            <a:r>
              <a:rPr lang="cs-CZ" sz="2200" b="1" dirty="0"/>
              <a:t> a os </a:t>
            </a:r>
            <a:r>
              <a:rPr lang="cs-CZ" sz="2200" b="1" dirty="0" err="1"/>
              <a:t>sacrum</a:t>
            </a:r>
            <a:r>
              <a:rPr lang="cs-CZ" sz="2200" b="1" dirty="0"/>
              <a:t> </a:t>
            </a:r>
          </a:p>
          <a:p>
            <a:r>
              <a:rPr lang="cs-CZ" sz="2200" b="1" dirty="0"/>
              <a:t>Pasivní komponenta: </a:t>
            </a:r>
            <a:r>
              <a:rPr lang="cs-CZ" sz="2200" b="1" dirty="0" err="1"/>
              <a:t>ossa</a:t>
            </a:r>
            <a:r>
              <a:rPr lang="cs-CZ" sz="2200" b="1" dirty="0"/>
              <a:t> </a:t>
            </a:r>
            <a:r>
              <a:rPr lang="cs-CZ" sz="2200" b="1" dirty="0" err="1"/>
              <a:t>coxae</a:t>
            </a:r>
            <a:r>
              <a:rPr lang="cs-CZ" sz="2200" b="1" dirty="0"/>
              <a:t> a os </a:t>
            </a:r>
            <a:r>
              <a:rPr lang="cs-CZ" sz="2200" b="1" dirty="0" err="1"/>
              <a:t>sacrum</a:t>
            </a:r>
            <a:endParaRPr lang="cs-CZ" sz="2200" b="1" dirty="0"/>
          </a:p>
          <a:p>
            <a:r>
              <a:rPr lang="cs-CZ" sz="2200" b="1" dirty="0"/>
              <a:t>Aktivní komponenta: svaly, vazy</a:t>
            </a:r>
          </a:p>
          <a:p>
            <a:r>
              <a:rPr lang="cs-CZ" sz="2200" b="1" dirty="0"/>
              <a:t>Pánevní kost: os ilium, os </a:t>
            </a:r>
            <a:r>
              <a:rPr lang="cs-CZ" sz="2200" b="1" dirty="0" err="1"/>
              <a:t>ischii</a:t>
            </a:r>
            <a:r>
              <a:rPr lang="cs-CZ" sz="2200" b="1" dirty="0"/>
              <a:t>, os </a:t>
            </a:r>
            <a:r>
              <a:rPr lang="cs-CZ" sz="2200" b="1" dirty="0" err="1"/>
              <a:t>pubis</a:t>
            </a:r>
            <a:r>
              <a:rPr lang="cs-CZ" sz="2200" b="1" dirty="0"/>
              <a:t> → acetabulum  </a:t>
            </a:r>
          </a:p>
        </p:txBody>
      </p:sp>
      <p:sp>
        <p:nvSpPr>
          <p:cNvPr id="6" name="TextovéPole 5">
            <a:extLst>
              <a:ext uri="{FF2B5EF4-FFF2-40B4-BE49-F238E27FC236}">
                <a16:creationId xmlns:a16="http://schemas.microsoft.com/office/drawing/2014/main" id="{30E47C53-A17B-4864-A90C-ED2346106B47}"/>
              </a:ext>
            </a:extLst>
          </p:cNvPr>
          <p:cNvSpPr txBox="1"/>
          <p:nvPr/>
        </p:nvSpPr>
        <p:spPr>
          <a:xfrm flipH="1">
            <a:off x="10074968" y="5625647"/>
            <a:ext cx="1773556" cy="584775"/>
          </a:xfrm>
          <a:prstGeom prst="rect">
            <a:avLst/>
          </a:prstGeom>
          <a:noFill/>
        </p:spPr>
        <p:txBody>
          <a:bodyPr wrap="square" rtlCol="0">
            <a:spAutoFit/>
          </a:bodyPr>
          <a:lstStyle/>
          <a:p>
            <a:r>
              <a:rPr lang="cs-CZ" sz="1400" i="1" dirty="0" err="1"/>
              <a:t>Dylevský</a:t>
            </a:r>
            <a:r>
              <a:rPr lang="cs-CZ" sz="1400" i="1" dirty="0"/>
              <a:t>, 2009</a:t>
            </a:r>
          </a:p>
          <a:p>
            <a:endParaRPr lang="cs-CZ" dirty="0"/>
          </a:p>
        </p:txBody>
      </p:sp>
      <p:pic>
        <p:nvPicPr>
          <p:cNvPr id="8" name="Obrázek 7">
            <a:extLst>
              <a:ext uri="{FF2B5EF4-FFF2-40B4-BE49-F238E27FC236}">
                <a16:creationId xmlns:a16="http://schemas.microsoft.com/office/drawing/2014/main" id="{E28AD0AA-577B-411B-8827-650ADC763F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6171" y="1232352"/>
            <a:ext cx="4740394" cy="4393295"/>
          </a:xfrm>
          <a:prstGeom prst="rect">
            <a:avLst/>
          </a:prstGeom>
        </p:spPr>
      </p:pic>
    </p:spTree>
    <p:extLst>
      <p:ext uri="{BB962C8B-B14F-4D97-AF65-F5344CB8AC3E}">
        <p14:creationId xmlns:p14="http://schemas.microsoft.com/office/powerpoint/2010/main" val="2036685036"/>
      </p:ext>
    </p:extLst>
  </p:cSld>
  <p:clrMapOvr>
    <a:masterClrMapping/>
  </p:clrMapOvr>
  <p:transition spd="slow">
    <p:cove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E283F8-7DE4-45EB-A0CE-2AEE7644AE0D}"/>
              </a:ext>
            </a:extLst>
          </p:cNvPr>
          <p:cNvSpPr>
            <a:spLocks noGrp="1"/>
          </p:cNvSpPr>
          <p:nvPr>
            <p:ph type="title"/>
          </p:nvPr>
        </p:nvSpPr>
        <p:spPr>
          <a:xfrm>
            <a:off x="1888172" y="664750"/>
            <a:ext cx="8911687" cy="1280890"/>
          </a:xfrm>
        </p:spPr>
        <p:txBody>
          <a:bodyPr/>
          <a:lstStyle/>
          <a:p>
            <a:r>
              <a:rPr lang="cs-CZ" b="1" dirty="0"/>
              <a:t>Rehabilitační postupy po poranění pánve</a:t>
            </a:r>
          </a:p>
        </p:txBody>
      </p:sp>
      <p:sp>
        <p:nvSpPr>
          <p:cNvPr id="3" name="Zástupný obsah 2">
            <a:extLst>
              <a:ext uri="{FF2B5EF4-FFF2-40B4-BE49-F238E27FC236}">
                <a16:creationId xmlns:a16="http://schemas.microsoft.com/office/drawing/2014/main" id="{C0B3C923-A81B-4278-AE1C-04497C013FCF}"/>
              </a:ext>
            </a:extLst>
          </p:cNvPr>
          <p:cNvSpPr>
            <a:spLocks noGrp="1"/>
          </p:cNvSpPr>
          <p:nvPr>
            <p:ph idx="1"/>
          </p:nvPr>
        </p:nvSpPr>
        <p:spPr>
          <a:xfrm>
            <a:off x="863600" y="1945640"/>
            <a:ext cx="11795759" cy="5496560"/>
          </a:xfrm>
        </p:spPr>
        <p:txBody>
          <a:bodyPr>
            <a:normAutofit/>
          </a:bodyPr>
          <a:lstStyle/>
          <a:p>
            <a:pPr marL="0" indent="0">
              <a:buNone/>
            </a:pPr>
            <a:r>
              <a:rPr lang="cs-CZ" sz="2000" b="1" dirty="0"/>
              <a:t>Fáze imobilizace:</a:t>
            </a:r>
            <a:r>
              <a:rPr lang="cs-CZ" sz="1900" b="1" dirty="0"/>
              <a:t> </a:t>
            </a:r>
          </a:p>
          <a:p>
            <a:pPr>
              <a:buFont typeface="Arial" panose="020B0604020202020204" pitchFamily="34" charset="0"/>
              <a:buChar char="•"/>
            </a:pPr>
            <a:r>
              <a:rPr lang="cs-CZ" sz="1900" b="1" dirty="0"/>
              <a:t>RFT pomocí dechových trenažerů – inspirační a exspirační (</a:t>
            </a:r>
            <a:r>
              <a:rPr lang="cs-CZ" sz="1900" b="1" dirty="0" err="1"/>
              <a:t>Treshold</a:t>
            </a:r>
            <a:r>
              <a:rPr lang="cs-CZ" sz="1900" b="1" dirty="0"/>
              <a:t>)</a:t>
            </a:r>
          </a:p>
          <a:p>
            <a:pPr>
              <a:buFont typeface="Arial" panose="020B0604020202020204" pitchFamily="34" charset="0"/>
              <a:buChar char="•"/>
            </a:pPr>
            <a:r>
              <a:rPr lang="cs-CZ" sz="1900" b="1" dirty="0"/>
              <a:t>prvky VRL</a:t>
            </a:r>
          </a:p>
          <a:p>
            <a:r>
              <a:rPr lang="cs-CZ" sz="1900" b="1" dirty="0"/>
              <a:t>Cévní gymnastika – prevence TEN</a:t>
            </a:r>
          </a:p>
          <a:p>
            <a:r>
              <a:rPr lang="cs-CZ" sz="1900" b="1" dirty="0"/>
              <a:t>Kondiční cvičení nepostižených částí těla – prevence svalové atrofie, omezení kloubní hybnosti, k udržení látkové přeměny a prokrvení</a:t>
            </a:r>
          </a:p>
          <a:p>
            <a:r>
              <a:rPr lang="cs-CZ" sz="1900" b="1" dirty="0"/>
              <a:t>Izometrická cvičení – m. </a:t>
            </a:r>
            <a:r>
              <a:rPr lang="cs-CZ" sz="1900" b="1" dirty="0" err="1"/>
              <a:t>glutaeus</a:t>
            </a:r>
            <a:r>
              <a:rPr lang="cs-CZ" sz="1900" b="1" dirty="0"/>
              <a:t> </a:t>
            </a:r>
            <a:r>
              <a:rPr lang="cs-CZ" sz="1900" b="1" dirty="0" err="1"/>
              <a:t>maximus</a:t>
            </a:r>
            <a:r>
              <a:rPr lang="cs-CZ" sz="1900" b="1" dirty="0"/>
              <a:t> a m. </a:t>
            </a:r>
            <a:r>
              <a:rPr lang="cs-CZ" sz="1900" b="1" dirty="0" err="1"/>
              <a:t>quadriceps</a:t>
            </a:r>
            <a:r>
              <a:rPr lang="cs-CZ" sz="1900" b="1" dirty="0"/>
              <a:t> </a:t>
            </a:r>
            <a:r>
              <a:rPr lang="cs-CZ" sz="1900" b="1" dirty="0" err="1"/>
              <a:t>femoris</a:t>
            </a:r>
            <a:r>
              <a:rPr lang="cs-CZ" sz="1900" b="1" dirty="0"/>
              <a:t> (</a:t>
            </a:r>
            <a:r>
              <a:rPr lang="cs-CZ" sz="1900" b="1" dirty="0" err="1"/>
              <a:t>vastus</a:t>
            </a:r>
            <a:r>
              <a:rPr lang="cs-CZ" sz="1900" b="1" dirty="0"/>
              <a:t> </a:t>
            </a:r>
            <a:r>
              <a:rPr lang="cs-CZ" sz="1900" b="1" dirty="0" err="1"/>
              <a:t>medialis</a:t>
            </a:r>
            <a:r>
              <a:rPr lang="cs-CZ" sz="1900" b="1" dirty="0"/>
              <a:t>), abduktory, adduktory</a:t>
            </a:r>
          </a:p>
          <a:p>
            <a:r>
              <a:rPr lang="cs-CZ" sz="1900" b="1" dirty="0"/>
              <a:t>Pohyby v kyčelních kloubech – šetrné, pasivní či s dopomocí</a:t>
            </a:r>
          </a:p>
          <a:p>
            <a:r>
              <a:rPr lang="cs-CZ" sz="1900" b="1" dirty="0"/>
              <a:t>Speciální techniky (PNF, ACT, DNS)</a:t>
            </a:r>
          </a:p>
          <a:p>
            <a:r>
              <a:rPr lang="cs-CZ" sz="1900" b="1" dirty="0"/>
              <a:t>Cvičení v představě</a:t>
            </a:r>
          </a:p>
          <a:p>
            <a:pPr marL="0" indent="0">
              <a:buNone/>
            </a:pPr>
            <a:endParaRPr lang="cs-CZ" sz="1900" b="1" dirty="0"/>
          </a:p>
          <a:p>
            <a:pPr marL="0" indent="0">
              <a:buNone/>
            </a:pPr>
            <a:r>
              <a:rPr lang="cs-CZ" b="1" dirty="0"/>
              <a:t>	</a:t>
            </a:r>
          </a:p>
        </p:txBody>
      </p:sp>
      <p:sp>
        <p:nvSpPr>
          <p:cNvPr id="5" name="Rectangle 2">
            <a:extLst>
              <a:ext uri="{FF2B5EF4-FFF2-40B4-BE49-F238E27FC236}">
                <a16:creationId xmlns:a16="http://schemas.microsoft.com/office/drawing/2014/main" id="{C8D60012-81E7-47CA-8034-542F36EA772E}"/>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35821372"/>
      </p:ext>
    </p:extLst>
  </p:cSld>
  <p:clrMapOvr>
    <a:masterClrMapping/>
  </p:clrMapOvr>
  <p:transition spd="slow">
    <p:cove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E283F8-7DE4-45EB-A0CE-2AEE7644AE0D}"/>
              </a:ext>
            </a:extLst>
          </p:cNvPr>
          <p:cNvSpPr>
            <a:spLocks noGrp="1"/>
          </p:cNvSpPr>
          <p:nvPr>
            <p:ph type="title"/>
          </p:nvPr>
        </p:nvSpPr>
        <p:spPr>
          <a:xfrm>
            <a:off x="1888172" y="664750"/>
            <a:ext cx="8911687" cy="1280890"/>
          </a:xfrm>
        </p:spPr>
        <p:txBody>
          <a:bodyPr/>
          <a:lstStyle/>
          <a:p>
            <a:r>
              <a:rPr lang="cs-CZ" b="1" dirty="0"/>
              <a:t>Rehabilitační postupy po poranění pánve</a:t>
            </a:r>
          </a:p>
        </p:txBody>
      </p:sp>
      <p:sp>
        <p:nvSpPr>
          <p:cNvPr id="3" name="Zástupný obsah 2">
            <a:extLst>
              <a:ext uri="{FF2B5EF4-FFF2-40B4-BE49-F238E27FC236}">
                <a16:creationId xmlns:a16="http://schemas.microsoft.com/office/drawing/2014/main" id="{C0B3C923-A81B-4278-AE1C-04497C013FCF}"/>
              </a:ext>
            </a:extLst>
          </p:cNvPr>
          <p:cNvSpPr>
            <a:spLocks noGrp="1"/>
          </p:cNvSpPr>
          <p:nvPr>
            <p:ph idx="1"/>
          </p:nvPr>
        </p:nvSpPr>
        <p:spPr>
          <a:xfrm>
            <a:off x="863601" y="1945640"/>
            <a:ext cx="11074400" cy="5496560"/>
          </a:xfrm>
        </p:spPr>
        <p:txBody>
          <a:bodyPr>
            <a:normAutofit/>
          </a:bodyPr>
          <a:lstStyle/>
          <a:p>
            <a:pPr marL="0" indent="0">
              <a:buNone/>
            </a:pPr>
            <a:r>
              <a:rPr lang="cs-CZ" sz="2000" b="1" dirty="0"/>
              <a:t>Fáze imobilizace: </a:t>
            </a:r>
          </a:p>
          <a:p>
            <a:r>
              <a:rPr lang="cs-CZ" b="1" dirty="0"/>
              <a:t>Masáž na podporu peristaltiky (ve směru hodinových ručiček)</a:t>
            </a:r>
          </a:p>
          <a:p>
            <a:r>
              <a:rPr lang="cs-CZ" b="1" dirty="0"/>
              <a:t>Měkké techniky a mobilizace k ovlivnění volných kloubů DKK</a:t>
            </a:r>
          </a:p>
          <a:p>
            <a:pPr>
              <a:lnSpc>
                <a:spcPct val="150000"/>
              </a:lnSpc>
            </a:pPr>
            <a:r>
              <a:rPr lang="cs-CZ" b="1" dirty="0"/>
              <a:t>Ošetření jizvy – před vyndáním stehů jemně ošetřovat okolí jizvy, po vyndání stehů a úplném zhojení jizvy (odpadnutí strupů) měkké techniky, po cca 3 týdnech po vyndání stehů tlaková masáž, nutné také jizvu promašťovat (nesolené vepřové sádlo, </a:t>
            </a:r>
            <a:r>
              <a:rPr lang="cs-CZ" b="1" dirty="0" err="1"/>
              <a:t>Calcium</a:t>
            </a:r>
            <a:r>
              <a:rPr lang="cs-CZ" b="1" dirty="0"/>
              <a:t> </a:t>
            </a:r>
            <a:r>
              <a:rPr lang="cs-CZ" b="1" dirty="0" err="1"/>
              <a:t>panthotenicum</a:t>
            </a:r>
            <a:r>
              <a:rPr lang="cs-CZ" b="1" dirty="0"/>
              <a:t>, aj.)</a:t>
            </a:r>
          </a:p>
          <a:p>
            <a:pPr>
              <a:lnSpc>
                <a:spcPct val="150000"/>
              </a:lnSpc>
            </a:pPr>
            <a:r>
              <a:rPr lang="cs-CZ" b="1" dirty="0"/>
              <a:t>Nácvik mobility na lůžku a sebeobsluhy 	</a:t>
            </a:r>
          </a:p>
        </p:txBody>
      </p:sp>
      <p:sp>
        <p:nvSpPr>
          <p:cNvPr id="5" name="Rectangle 2">
            <a:extLst>
              <a:ext uri="{FF2B5EF4-FFF2-40B4-BE49-F238E27FC236}">
                <a16:creationId xmlns:a16="http://schemas.microsoft.com/office/drawing/2014/main" id="{C8D60012-81E7-47CA-8034-542F36EA772E}"/>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66346324"/>
      </p:ext>
    </p:extLst>
  </p:cSld>
  <p:clrMapOvr>
    <a:masterClrMapping/>
  </p:clrMapOvr>
  <p:transition spd="slow">
    <p:cove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E283F8-7DE4-45EB-A0CE-2AEE7644AE0D}"/>
              </a:ext>
            </a:extLst>
          </p:cNvPr>
          <p:cNvSpPr>
            <a:spLocks noGrp="1"/>
          </p:cNvSpPr>
          <p:nvPr>
            <p:ph type="title"/>
          </p:nvPr>
        </p:nvSpPr>
        <p:spPr>
          <a:xfrm>
            <a:off x="1888172" y="664750"/>
            <a:ext cx="8911687" cy="1280890"/>
          </a:xfrm>
        </p:spPr>
        <p:txBody>
          <a:bodyPr/>
          <a:lstStyle/>
          <a:p>
            <a:r>
              <a:rPr lang="cs-CZ" b="1" dirty="0"/>
              <a:t>Rehabilitační postupy po poranění pánve</a:t>
            </a:r>
          </a:p>
        </p:txBody>
      </p:sp>
      <p:sp>
        <p:nvSpPr>
          <p:cNvPr id="3" name="Zástupný obsah 2">
            <a:extLst>
              <a:ext uri="{FF2B5EF4-FFF2-40B4-BE49-F238E27FC236}">
                <a16:creationId xmlns:a16="http://schemas.microsoft.com/office/drawing/2014/main" id="{C0B3C923-A81B-4278-AE1C-04497C013FCF}"/>
              </a:ext>
            </a:extLst>
          </p:cNvPr>
          <p:cNvSpPr>
            <a:spLocks noGrp="1"/>
          </p:cNvSpPr>
          <p:nvPr>
            <p:ph idx="1"/>
          </p:nvPr>
        </p:nvSpPr>
        <p:spPr>
          <a:xfrm>
            <a:off x="863601" y="1945640"/>
            <a:ext cx="11074400" cy="5496560"/>
          </a:xfrm>
        </p:spPr>
        <p:txBody>
          <a:bodyPr>
            <a:normAutofit/>
          </a:bodyPr>
          <a:lstStyle/>
          <a:p>
            <a:r>
              <a:rPr lang="cs-CZ" b="1" dirty="0"/>
              <a:t>Vertikalizace dle indikace lékaře a závažnosti poranění!!!!</a:t>
            </a:r>
          </a:p>
          <a:p>
            <a:pPr>
              <a:lnSpc>
                <a:spcPct val="150000"/>
              </a:lnSpc>
            </a:pPr>
            <a:r>
              <a:rPr lang="cs-CZ" b="1" dirty="0"/>
              <a:t>Časná vertikalizace (cca po 1. týdnu): u poranění bez porušení pánevního kruhu, zlomeniny typu open </a:t>
            </a:r>
            <a:r>
              <a:rPr lang="cs-CZ" b="1" dirty="0" err="1"/>
              <a:t>book</a:t>
            </a:r>
            <a:r>
              <a:rPr lang="cs-CZ" b="1" dirty="0"/>
              <a:t> s minimálním postižením SI kloubů po stabilní osteosyntéze předního segmentu, při zachované stabilitě jedné poloviny zadního segmentu po provedení stabilní osteosyntézy předního segmentu a nestabilní poloviny zadního segmentu.</a:t>
            </a:r>
          </a:p>
          <a:p>
            <a:pPr>
              <a:lnSpc>
                <a:spcPct val="150000"/>
              </a:lnSpc>
            </a:pPr>
            <a:r>
              <a:rPr lang="cs-CZ" b="1" dirty="0"/>
              <a:t>Jiné typy: vertikalizace 5 – 6 týdnů po operaci (individuální, vždy je nutná indikace lékaře)</a:t>
            </a:r>
          </a:p>
          <a:p>
            <a:pPr>
              <a:lnSpc>
                <a:spcPct val="150000"/>
              </a:lnSpc>
            </a:pPr>
            <a:r>
              <a:rPr lang="cs-CZ" b="1" dirty="0"/>
              <a:t>Zátěž postižené strany:  parciální zátěž po provedené osteosyntéze povolována v období po 6. týdnu od operace. U pacientů po poranění acetabula až po 12. týdnu (kvůli protekci hlavice femuru); plná zátěž je potom podle typu poranění povolována 6. měsíc až 12. měsíc po operaci.</a:t>
            </a:r>
            <a:br>
              <a:rPr lang="cs-CZ" dirty="0"/>
            </a:br>
            <a:br>
              <a:rPr lang="cs-CZ" dirty="0"/>
            </a:br>
            <a:endParaRPr lang="cs-CZ" b="1" dirty="0"/>
          </a:p>
          <a:p>
            <a:pPr marL="0" indent="0">
              <a:buNone/>
            </a:pPr>
            <a:endParaRPr lang="cs-CZ" b="1" dirty="0"/>
          </a:p>
        </p:txBody>
      </p:sp>
      <p:sp>
        <p:nvSpPr>
          <p:cNvPr id="5" name="Rectangle 2">
            <a:extLst>
              <a:ext uri="{FF2B5EF4-FFF2-40B4-BE49-F238E27FC236}">
                <a16:creationId xmlns:a16="http://schemas.microsoft.com/office/drawing/2014/main" id="{C8D60012-81E7-47CA-8034-542F36EA772E}"/>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1535760"/>
      </p:ext>
    </p:extLst>
  </p:cSld>
  <p:clrMapOvr>
    <a:masterClrMapping/>
  </p:clrMapOvr>
  <p:transition spd="slow">
    <p:cove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E283F8-7DE4-45EB-A0CE-2AEE7644AE0D}"/>
              </a:ext>
            </a:extLst>
          </p:cNvPr>
          <p:cNvSpPr>
            <a:spLocks noGrp="1"/>
          </p:cNvSpPr>
          <p:nvPr>
            <p:ph type="title"/>
          </p:nvPr>
        </p:nvSpPr>
        <p:spPr>
          <a:xfrm>
            <a:off x="1888172" y="664750"/>
            <a:ext cx="8911687" cy="1280890"/>
          </a:xfrm>
        </p:spPr>
        <p:txBody>
          <a:bodyPr/>
          <a:lstStyle/>
          <a:p>
            <a:r>
              <a:rPr lang="cs-CZ" b="1" dirty="0"/>
              <a:t>Rehabilitační postupy po poranění pánve</a:t>
            </a:r>
          </a:p>
        </p:txBody>
      </p:sp>
      <p:sp>
        <p:nvSpPr>
          <p:cNvPr id="3" name="Zástupný obsah 2">
            <a:extLst>
              <a:ext uri="{FF2B5EF4-FFF2-40B4-BE49-F238E27FC236}">
                <a16:creationId xmlns:a16="http://schemas.microsoft.com/office/drawing/2014/main" id="{C0B3C923-A81B-4278-AE1C-04497C013FCF}"/>
              </a:ext>
            </a:extLst>
          </p:cNvPr>
          <p:cNvSpPr>
            <a:spLocks noGrp="1"/>
          </p:cNvSpPr>
          <p:nvPr>
            <p:ph idx="1"/>
          </p:nvPr>
        </p:nvSpPr>
        <p:spPr>
          <a:xfrm>
            <a:off x="1888172" y="1945640"/>
            <a:ext cx="11074400" cy="5496560"/>
          </a:xfrm>
        </p:spPr>
        <p:txBody>
          <a:bodyPr>
            <a:normAutofit/>
          </a:bodyPr>
          <a:lstStyle/>
          <a:p>
            <a:pPr marL="0" indent="0">
              <a:buNone/>
            </a:pPr>
            <a:r>
              <a:rPr lang="cs-CZ" sz="1900" b="1" dirty="0"/>
              <a:t>Fáze mobilizace:</a:t>
            </a:r>
          </a:p>
          <a:p>
            <a:r>
              <a:rPr lang="cs-CZ" sz="1900" b="1" dirty="0"/>
              <a:t>Polohování, CG, bandážování</a:t>
            </a:r>
          </a:p>
          <a:p>
            <a:r>
              <a:rPr lang="cs-CZ" sz="1900" b="1" dirty="0"/>
              <a:t>Nácvik správného sedu a stoje</a:t>
            </a:r>
          </a:p>
          <a:p>
            <a:r>
              <a:rPr lang="cs-CZ" sz="1900" b="1" dirty="0"/>
              <a:t>Nácvik </a:t>
            </a:r>
            <a:r>
              <a:rPr lang="cs-CZ" sz="1900" b="1" dirty="0" err="1"/>
              <a:t>chůzového</a:t>
            </a:r>
            <a:r>
              <a:rPr lang="cs-CZ" sz="1900" b="1" dirty="0"/>
              <a:t> mechanismu: bradla, chodítko, 2 PB, 2FH</a:t>
            </a:r>
          </a:p>
          <a:p>
            <a:r>
              <a:rPr lang="cs-CZ" sz="1900" b="1" dirty="0"/>
              <a:t>Měkké a mobilizační techniky (včetně péče o jizvu)</a:t>
            </a:r>
          </a:p>
          <a:p>
            <a:r>
              <a:rPr lang="cs-CZ" sz="1900" b="1" dirty="0"/>
              <a:t>Izometrické cvičení</a:t>
            </a:r>
          </a:p>
          <a:p>
            <a:r>
              <a:rPr lang="cs-CZ" sz="1900" b="1" dirty="0"/>
              <a:t>Posílení zádového svalstva, svalstva HKK, posílení trupového svalstva (rytmická stabilizace, labilní plochy) </a:t>
            </a:r>
          </a:p>
          <a:p>
            <a:r>
              <a:rPr lang="cs-CZ" sz="1900" b="1" dirty="0"/>
              <a:t>Uvolnění omezených rozsahů v kloubech</a:t>
            </a:r>
          </a:p>
          <a:p>
            <a:r>
              <a:rPr lang="cs-CZ" sz="1900" b="1" dirty="0"/>
              <a:t>Centrace KYK a nácvik stability v KYK (zapojení stabilizátorů KYK)</a:t>
            </a:r>
          </a:p>
          <a:p>
            <a:r>
              <a:rPr lang="cs-CZ" sz="1900" b="1" dirty="0"/>
              <a:t>Aktivní posilování svalstva DKK s postupným využitím odporu </a:t>
            </a:r>
          </a:p>
          <a:p>
            <a:r>
              <a:rPr lang="cs-CZ" sz="1900" b="1" dirty="0"/>
              <a:t>Senzomotorická cvičení s postupným využitím labilních ploch</a:t>
            </a:r>
          </a:p>
          <a:p>
            <a:endParaRPr lang="cs-CZ" sz="1900" b="1" dirty="0"/>
          </a:p>
        </p:txBody>
      </p:sp>
      <p:sp>
        <p:nvSpPr>
          <p:cNvPr id="5" name="Rectangle 2">
            <a:extLst>
              <a:ext uri="{FF2B5EF4-FFF2-40B4-BE49-F238E27FC236}">
                <a16:creationId xmlns:a16="http://schemas.microsoft.com/office/drawing/2014/main" id="{C8D60012-81E7-47CA-8034-542F36EA772E}"/>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19369187"/>
      </p:ext>
    </p:extLst>
  </p:cSld>
  <p:clrMapOvr>
    <a:masterClrMapping/>
  </p:clrMapOvr>
  <p:transition spd="slow">
    <p:cove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E283F8-7DE4-45EB-A0CE-2AEE7644AE0D}"/>
              </a:ext>
            </a:extLst>
          </p:cNvPr>
          <p:cNvSpPr>
            <a:spLocks noGrp="1"/>
          </p:cNvSpPr>
          <p:nvPr>
            <p:ph type="title"/>
          </p:nvPr>
        </p:nvSpPr>
        <p:spPr>
          <a:xfrm>
            <a:off x="1888172" y="664750"/>
            <a:ext cx="8911687" cy="1280890"/>
          </a:xfrm>
        </p:spPr>
        <p:txBody>
          <a:bodyPr/>
          <a:lstStyle/>
          <a:p>
            <a:r>
              <a:rPr lang="cs-CZ" b="1" dirty="0"/>
              <a:t>Rehabilitační postupy po poranění pánve</a:t>
            </a:r>
          </a:p>
        </p:txBody>
      </p:sp>
      <p:sp>
        <p:nvSpPr>
          <p:cNvPr id="3" name="Zástupný obsah 2">
            <a:extLst>
              <a:ext uri="{FF2B5EF4-FFF2-40B4-BE49-F238E27FC236}">
                <a16:creationId xmlns:a16="http://schemas.microsoft.com/office/drawing/2014/main" id="{C0B3C923-A81B-4278-AE1C-04497C013FCF}"/>
              </a:ext>
            </a:extLst>
          </p:cNvPr>
          <p:cNvSpPr>
            <a:spLocks noGrp="1"/>
          </p:cNvSpPr>
          <p:nvPr>
            <p:ph idx="1"/>
          </p:nvPr>
        </p:nvSpPr>
        <p:spPr>
          <a:xfrm>
            <a:off x="1888172" y="1940560"/>
            <a:ext cx="11074400" cy="5496560"/>
          </a:xfrm>
        </p:spPr>
        <p:txBody>
          <a:bodyPr>
            <a:normAutofit/>
          </a:bodyPr>
          <a:lstStyle/>
          <a:p>
            <a:pPr marL="0" indent="0">
              <a:buNone/>
            </a:pPr>
            <a:r>
              <a:rPr lang="cs-CZ" sz="1900" b="1" dirty="0"/>
              <a:t>Fáze mobilizace:</a:t>
            </a:r>
          </a:p>
          <a:p>
            <a:r>
              <a:rPr lang="cs-CZ" sz="1900" b="1" dirty="0"/>
              <a:t>Speciální techniky (ACT, PNF, DNS, </a:t>
            </a:r>
            <a:r>
              <a:rPr lang="cs-CZ" sz="1900" b="1" dirty="0" err="1"/>
              <a:t>Redcord</a:t>
            </a:r>
            <a:r>
              <a:rPr lang="cs-CZ" sz="1900" b="1" dirty="0"/>
              <a:t>) </a:t>
            </a:r>
          </a:p>
          <a:p>
            <a:r>
              <a:rPr lang="cs-CZ" sz="1900" b="1" dirty="0"/>
              <a:t>Posílení HSSP a svalů dna pánevního</a:t>
            </a:r>
          </a:p>
          <a:p>
            <a:r>
              <a:rPr lang="cs-CZ" sz="1900" b="1" dirty="0"/>
              <a:t>Cvičení s velkými míči, pružnými tahy či </a:t>
            </a:r>
            <a:r>
              <a:rPr lang="cs-CZ" sz="1900" b="1" dirty="0" err="1"/>
              <a:t>therabandem</a:t>
            </a:r>
            <a:endParaRPr lang="cs-CZ" sz="1900" b="1" dirty="0"/>
          </a:p>
          <a:p>
            <a:r>
              <a:rPr lang="cs-CZ" sz="1900" b="1" dirty="0"/>
              <a:t>Využití přístrojů v rámci aerobního tréninku dle indikace lékaře</a:t>
            </a:r>
          </a:p>
          <a:p>
            <a:r>
              <a:rPr lang="cs-CZ" sz="1900" b="1" dirty="0"/>
              <a:t>Cvičení v bazénu</a:t>
            </a:r>
          </a:p>
          <a:p>
            <a:endParaRPr lang="cs-CZ" sz="1900" b="1" dirty="0"/>
          </a:p>
          <a:p>
            <a:pPr marL="0" indent="0">
              <a:buNone/>
            </a:pPr>
            <a:r>
              <a:rPr lang="cs-CZ" sz="1900" b="1" dirty="0"/>
              <a:t>Fyzikální terapie po poranění pánve:</a:t>
            </a:r>
          </a:p>
          <a:p>
            <a:r>
              <a:rPr lang="cs-CZ" sz="1900" b="1" dirty="0"/>
              <a:t>Negativní termoterapie v rámci </a:t>
            </a:r>
            <a:r>
              <a:rPr lang="cs-CZ" sz="1900" b="1" dirty="0" err="1"/>
              <a:t>antiedematózní</a:t>
            </a:r>
            <a:r>
              <a:rPr lang="cs-CZ" sz="1900" b="1" dirty="0"/>
              <a:t> a protizánětlivé terapie</a:t>
            </a:r>
          </a:p>
          <a:p>
            <a:r>
              <a:rPr lang="cs-CZ" sz="1900" b="1" dirty="0"/>
              <a:t>UZ, magnetoterapie, IVP při bolestech </a:t>
            </a:r>
            <a:r>
              <a:rPr lang="cs-CZ" sz="1900" b="1" dirty="0" err="1"/>
              <a:t>Lp</a:t>
            </a:r>
            <a:r>
              <a:rPr lang="cs-CZ" sz="1900" b="1" dirty="0"/>
              <a:t>, </a:t>
            </a:r>
            <a:r>
              <a:rPr lang="cs-CZ" sz="1900" b="1" dirty="0" err="1"/>
              <a:t>elektrostimulace</a:t>
            </a:r>
            <a:r>
              <a:rPr lang="cs-CZ" sz="1900" b="1" dirty="0"/>
              <a:t> oslabeného svalstva</a:t>
            </a:r>
          </a:p>
          <a:p>
            <a:pPr marL="0" indent="0">
              <a:buNone/>
            </a:pPr>
            <a:r>
              <a:rPr lang="cs-CZ" sz="1900" b="1" dirty="0">
                <a:solidFill>
                  <a:srgbClr val="FF0000"/>
                </a:solidFill>
              </a:rPr>
              <a:t>VŽDY MYSLET NA OBECNÉ KI!!!</a:t>
            </a:r>
          </a:p>
          <a:p>
            <a:endParaRPr lang="cs-CZ" sz="1900" b="1" dirty="0"/>
          </a:p>
        </p:txBody>
      </p:sp>
      <p:sp>
        <p:nvSpPr>
          <p:cNvPr id="5" name="Rectangle 2">
            <a:extLst>
              <a:ext uri="{FF2B5EF4-FFF2-40B4-BE49-F238E27FC236}">
                <a16:creationId xmlns:a16="http://schemas.microsoft.com/office/drawing/2014/main" id="{C8D60012-81E7-47CA-8034-542F36EA772E}"/>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10206415"/>
      </p:ext>
    </p:extLst>
  </p:cSld>
  <p:clrMapOvr>
    <a:masterClrMapping/>
  </p:clrMapOvr>
  <p:transition spd="slow">
    <p:cove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E6CB382-B445-4EA9-BC8E-E974124FC53F}"/>
              </a:ext>
            </a:extLst>
          </p:cNvPr>
          <p:cNvSpPr>
            <a:spLocks noGrp="1"/>
          </p:cNvSpPr>
          <p:nvPr>
            <p:ph type="title"/>
          </p:nvPr>
        </p:nvSpPr>
        <p:spPr>
          <a:xfrm>
            <a:off x="812800" y="2618557"/>
            <a:ext cx="10911840" cy="1620885"/>
          </a:xfrm>
        </p:spPr>
        <p:txBody>
          <a:bodyPr>
            <a:noAutofit/>
          </a:bodyPr>
          <a:lstStyle/>
          <a:p>
            <a:pPr algn="just"/>
            <a:r>
              <a:rPr lang="cs-CZ" sz="4000" b="1" dirty="0"/>
              <a:t>Kinezioterapie po poranění páteře a míchy</a:t>
            </a:r>
          </a:p>
        </p:txBody>
      </p:sp>
    </p:spTree>
    <p:extLst>
      <p:ext uri="{BB962C8B-B14F-4D97-AF65-F5344CB8AC3E}">
        <p14:creationId xmlns:p14="http://schemas.microsoft.com/office/powerpoint/2010/main" val="341157837"/>
      </p:ext>
    </p:extLst>
  </p:cSld>
  <p:clrMapOvr>
    <a:masterClrMapping/>
  </p:clrMapOvr>
  <p:transition spd="slow">
    <p:cove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C92C99-C1E4-4C76-9E6D-51577D278E76}"/>
              </a:ext>
            </a:extLst>
          </p:cNvPr>
          <p:cNvSpPr>
            <a:spLocks noGrp="1"/>
          </p:cNvSpPr>
          <p:nvPr>
            <p:ph type="title"/>
          </p:nvPr>
        </p:nvSpPr>
        <p:spPr>
          <a:xfrm>
            <a:off x="1851245" y="644430"/>
            <a:ext cx="8911687" cy="1280890"/>
          </a:xfrm>
        </p:spPr>
        <p:txBody>
          <a:bodyPr/>
          <a:lstStyle/>
          <a:p>
            <a:r>
              <a:rPr lang="cs-CZ" b="1" dirty="0"/>
              <a:t>Anatomie páteře</a:t>
            </a:r>
          </a:p>
        </p:txBody>
      </p:sp>
      <p:sp>
        <p:nvSpPr>
          <p:cNvPr id="3" name="Zástupný obsah 2">
            <a:extLst>
              <a:ext uri="{FF2B5EF4-FFF2-40B4-BE49-F238E27FC236}">
                <a16:creationId xmlns:a16="http://schemas.microsoft.com/office/drawing/2014/main" id="{9CE698D9-E1A8-4533-A999-65F25F07D277}"/>
              </a:ext>
            </a:extLst>
          </p:cNvPr>
          <p:cNvSpPr>
            <a:spLocks noGrp="1"/>
          </p:cNvSpPr>
          <p:nvPr>
            <p:ph idx="1"/>
          </p:nvPr>
        </p:nvSpPr>
        <p:spPr>
          <a:xfrm>
            <a:off x="1847532" y="1540188"/>
            <a:ext cx="10090468" cy="5165411"/>
          </a:xfrm>
        </p:spPr>
        <p:txBody>
          <a:bodyPr/>
          <a:lstStyle/>
          <a:p>
            <a:pPr>
              <a:lnSpc>
                <a:spcPct val="150000"/>
              </a:lnSpc>
            </a:pPr>
            <a:r>
              <a:rPr lang="cs-CZ" b="1" dirty="0"/>
              <a:t>Funkční anatomie = základní funkční jednotka páteře je pohybový segment</a:t>
            </a:r>
          </a:p>
          <a:p>
            <a:pPr>
              <a:lnSpc>
                <a:spcPct val="150000"/>
              </a:lnSpc>
            </a:pPr>
            <a:r>
              <a:rPr lang="cs-CZ" b="1" dirty="0"/>
              <a:t>24 pohybových segmentů – první mezi atlasem a axisem a poslední mezi 5. bederním a 1. křížovým obratlem</a:t>
            </a:r>
          </a:p>
          <a:p>
            <a:pPr>
              <a:lnSpc>
                <a:spcPct val="150000"/>
              </a:lnSpc>
            </a:pPr>
            <a:r>
              <a:rPr lang="cs-CZ" b="1" dirty="0"/>
              <a:t>Pohybový segment = sousední poloviny obratlových těl, pár meziobratlových kloubů, meziobratlový ploténka, fixační vazivo a svaly</a:t>
            </a:r>
          </a:p>
          <a:p>
            <a:pPr>
              <a:lnSpc>
                <a:spcPct val="150000"/>
              </a:lnSpc>
            </a:pPr>
            <a:r>
              <a:rPr lang="cs-CZ" b="1" dirty="0"/>
              <a:t>Funkční dělení pohybového segmentu: </a:t>
            </a:r>
          </a:p>
          <a:p>
            <a:pPr>
              <a:lnSpc>
                <a:spcPct val="150000"/>
              </a:lnSpc>
              <a:buFont typeface="Arial" panose="020B0604020202020204" pitchFamily="34" charset="0"/>
              <a:buChar char="•"/>
            </a:pPr>
            <a:r>
              <a:rPr lang="cs-CZ" b="1" dirty="0"/>
              <a:t>Nosná a pasivně fixační komponenta (obratle a meziobratlové vazy) </a:t>
            </a:r>
            <a:br>
              <a:rPr lang="cs-CZ" b="1" dirty="0"/>
            </a:br>
            <a:r>
              <a:rPr lang="cs-CZ" b="1" dirty="0"/>
              <a:t>- dlouhé vazy: lig. </a:t>
            </a:r>
            <a:r>
              <a:rPr lang="cs-CZ" b="1" dirty="0" err="1"/>
              <a:t>longitudinale</a:t>
            </a:r>
            <a:r>
              <a:rPr lang="cs-CZ" b="1" dirty="0"/>
              <a:t> </a:t>
            </a:r>
            <a:r>
              <a:rPr lang="cs-CZ" b="1" dirty="0" err="1"/>
              <a:t>anterius</a:t>
            </a:r>
            <a:r>
              <a:rPr lang="cs-CZ" b="1" dirty="0"/>
              <a:t> et </a:t>
            </a:r>
            <a:r>
              <a:rPr lang="cs-CZ" b="1" dirty="0" err="1"/>
              <a:t>posterius</a:t>
            </a:r>
            <a:br>
              <a:rPr lang="cs-CZ" b="1" dirty="0"/>
            </a:br>
            <a:r>
              <a:rPr lang="cs-CZ" b="1" dirty="0"/>
              <a:t>- krátké vazy: lig. </a:t>
            </a:r>
            <a:r>
              <a:rPr lang="cs-CZ" b="1" dirty="0" err="1"/>
              <a:t>flava</a:t>
            </a:r>
            <a:r>
              <a:rPr lang="cs-CZ" b="1" dirty="0"/>
              <a:t>, lig. </a:t>
            </a:r>
            <a:r>
              <a:rPr lang="cs-CZ" b="1" dirty="0" err="1"/>
              <a:t>interspinalia</a:t>
            </a:r>
            <a:r>
              <a:rPr lang="cs-CZ" b="1" dirty="0"/>
              <a:t>, lig. </a:t>
            </a:r>
            <a:r>
              <a:rPr lang="cs-CZ" b="1" dirty="0" err="1"/>
              <a:t>intertransversalia</a:t>
            </a:r>
            <a:r>
              <a:rPr lang="cs-CZ" b="1" dirty="0"/>
              <a:t> </a:t>
            </a:r>
          </a:p>
        </p:txBody>
      </p:sp>
    </p:spTree>
    <p:extLst>
      <p:ext uri="{BB962C8B-B14F-4D97-AF65-F5344CB8AC3E}">
        <p14:creationId xmlns:p14="http://schemas.microsoft.com/office/powerpoint/2010/main" val="806016652"/>
      </p:ext>
    </p:extLst>
  </p:cSld>
  <p:clrMapOvr>
    <a:masterClrMapping/>
  </p:clrMapOvr>
  <p:transition spd="slow">
    <p:cove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C92C99-C1E4-4C76-9E6D-51577D278E76}"/>
              </a:ext>
            </a:extLst>
          </p:cNvPr>
          <p:cNvSpPr>
            <a:spLocks noGrp="1"/>
          </p:cNvSpPr>
          <p:nvPr>
            <p:ph type="title"/>
          </p:nvPr>
        </p:nvSpPr>
        <p:spPr>
          <a:xfrm>
            <a:off x="1851245" y="644430"/>
            <a:ext cx="8911687" cy="1280890"/>
          </a:xfrm>
        </p:spPr>
        <p:txBody>
          <a:bodyPr/>
          <a:lstStyle/>
          <a:p>
            <a:r>
              <a:rPr lang="cs-CZ" b="1" dirty="0"/>
              <a:t>Anatomie páteře</a:t>
            </a:r>
          </a:p>
        </p:txBody>
      </p:sp>
      <p:sp>
        <p:nvSpPr>
          <p:cNvPr id="3" name="Zástupný obsah 2">
            <a:extLst>
              <a:ext uri="{FF2B5EF4-FFF2-40B4-BE49-F238E27FC236}">
                <a16:creationId xmlns:a16="http://schemas.microsoft.com/office/drawing/2014/main" id="{9CE698D9-E1A8-4533-A999-65F25F07D277}"/>
              </a:ext>
            </a:extLst>
          </p:cNvPr>
          <p:cNvSpPr>
            <a:spLocks noGrp="1"/>
          </p:cNvSpPr>
          <p:nvPr>
            <p:ph idx="1"/>
          </p:nvPr>
        </p:nvSpPr>
        <p:spPr>
          <a:xfrm>
            <a:off x="1847532" y="1540188"/>
            <a:ext cx="10090468" cy="5165411"/>
          </a:xfrm>
        </p:spPr>
        <p:txBody>
          <a:bodyPr>
            <a:normAutofit/>
          </a:bodyPr>
          <a:lstStyle/>
          <a:p>
            <a:pPr>
              <a:lnSpc>
                <a:spcPct val="150000"/>
              </a:lnSpc>
              <a:buFont typeface="Arial" panose="020B0604020202020204" pitchFamily="34" charset="0"/>
              <a:buChar char="•"/>
            </a:pPr>
            <a:r>
              <a:rPr lang="cs-CZ" b="1" dirty="0">
                <a:solidFill>
                  <a:schemeClr val="tx1"/>
                </a:solidFill>
              </a:rPr>
              <a:t>hydrodynamická komponenta (meziobratlová ploténka a cévní systém)</a:t>
            </a:r>
          </a:p>
          <a:p>
            <a:pPr>
              <a:lnSpc>
                <a:spcPct val="150000"/>
              </a:lnSpc>
              <a:buFont typeface="Arial" panose="020B0604020202020204" pitchFamily="34" charset="0"/>
              <a:buChar char="•"/>
            </a:pPr>
            <a:r>
              <a:rPr lang="cs-CZ" b="1" dirty="0">
                <a:solidFill>
                  <a:schemeClr val="tx1"/>
                </a:solidFill>
              </a:rPr>
              <a:t>kinetická komponenta (klouby a svaly) </a:t>
            </a:r>
          </a:p>
          <a:p>
            <a:pPr lvl="1">
              <a:lnSpc>
                <a:spcPct val="150000"/>
              </a:lnSpc>
              <a:buFont typeface="Arial" panose="020B0604020202020204" pitchFamily="34" charset="0"/>
              <a:buChar char="•"/>
            </a:pPr>
            <a:r>
              <a:rPr lang="cs-CZ" sz="1800" b="1" dirty="0">
                <a:solidFill>
                  <a:schemeClr val="tx1"/>
                </a:solidFill>
              </a:rPr>
              <a:t>klouby: art. </a:t>
            </a:r>
            <a:r>
              <a:rPr lang="cs-CZ" sz="1800" b="1" dirty="0" err="1">
                <a:solidFill>
                  <a:schemeClr val="tx1"/>
                </a:solidFill>
              </a:rPr>
              <a:t>intervertebrales</a:t>
            </a:r>
            <a:r>
              <a:rPr lang="cs-CZ" sz="1800" b="1" dirty="0">
                <a:solidFill>
                  <a:schemeClr val="tx1"/>
                </a:solidFill>
              </a:rPr>
              <a:t>, art. </a:t>
            </a:r>
            <a:r>
              <a:rPr lang="cs-CZ" sz="1800" b="1" dirty="0" err="1">
                <a:solidFill>
                  <a:schemeClr val="tx1"/>
                </a:solidFill>
              </a:rPr>
              <a:t>craniovertebralis</a:t>
            </a:r>
            <a:r>
              <a:rPr lang="cs-CZ" sz="1800" b="1" dirty="0">
                <a:solidFill>
                  <a:schemeClr val="tx1"/>
                </a:solidFill>
              </a:rPr>
              <a:t>	</a:t>
            </a:r>
          </a:p>
          <a:p>
            <a:pPr lvl="1">
              <a:lnSpc>
                <a:spcPct val="150000"/>
              </a:lnSpc>
              <a:buFont typeface="Arial" panose="020B0604020202020204" pitchFamily="34" charset="0"/>
              <a:buChar char="•"/>
            </a:pPr>
            <a:r>
              <a:rPr lang="cs-CZ" sz="1800" b="1" dirty="0">
                <a:solidFill>
                  <a:schemeClr val="tx1"/>
                </a:solidFill>
              </a:rPr>
              <a:t>svaly: </a:t>
            </a:r>
          </a:p>
          <a:p>
            <a:pPr marL="457200" lvl="1" indent="0">
              <a:lnSpc>
                <a:spcPct val="150000"/>
              </a:lnSpc>
              <a:buNone/>
            </a:pPr>
            <a:r>
              <a:rPr lang="cs-CZ" sz="1800" b="1" dirty="0">
                <a:solidFill>
                  <a:schemeClr val="tx1"/>
                </a:solidFill>
              </a:rPr>
              <a:t>- 	povrchová vrstva: </a:t>
            </a:r>
            <a:r>
              <a:rPr lang="cs-CZ" sz="1800" b="1" dirty="0" err="1">
                <a:solidFill>
                  <a:schemeClr val="tx1"/>
                </a:solidFill>
              </a:rPr>
              <a:t>spinohumerální</a:t>
            </a:r>
            <a:r>
              <a:rPr lang="cs-CZ" sz="1800" b="1" dirty="0">
                <a:solidFill>
                  <a:schemeClr val="tx1"/>
                </a:solidFill>
              </a:rPr>
              <a:t> svaly (m. </a:t>
            </a:r>
            <a:r>
              <a:rPr lang="cs-CZ" sz="1800" b="1" dirty="0" err="1">
                <a:solidFill>
                  <a:schemeClr val="tx1"/>
                </a:solidFill>
              </a:rPr>
              <a:t>trapezius</a:t>
            </a:r>
            <a:r>
              <a:rPr lang="cs-CZ" sz="1800" b="1" dirty="0">
                <a:solidFill>
                  <a:schemeClr val="tx1"/>
                </a:solidFill>
              </a:rPr>
              <a:t>, m. </a:t>
            </a:r>
            <a:r>
              <a:rPr lang="cs-CZ" sz="1800" b="1" dirty="0" err="1">
                <a:solidFill>
                  <a:schemeClr val="tx1"/>
                </a:solidFill>
              </a:rPr>
              <a:t>latissimus</a:t>
            </a:r>
            <a:r>
              <a:rPr lang="cs-CZ" sz="1800" b="1" dirty="0">
                <a:solidFill>
                  <a:schemeClr val="tx1"/>
                </a:solidFill>
              </a:rPr>
              <a:t> </a:t>
            </a:r>
            <a:r>
              <a:rPr lang="cs-CZ" sz="1800" b="1" dirty="0" err="1">
                <a:solidFill>
                  <a:schemeClr val="tx1"/>
                </a:solidFill>
              </a:rPr>
              <a:t>dorsi</a:t>
            </a:r>
            <a:r>
              <a:rPr lang="cs-CZ" sz="1800" b="1" dirty="0">
                <a:solidFill>
                  <a:schemeClr val="tx1"/>
                </a:solidFill>
              </a:rPr>
              <a:t>)</a:t>
            </a:r>
          </a:p>
          <a:p>
            <a:pPr marL="0" indent="0">
              <a:lnSpc>
                <a:spcPct val="150000"/>
              </a:lnSpc>
              <a:buNone/>
            </a:pPr>
            <a:r>
              <a:rPr lang="cs-CZ" b="1" dirty="0">
                <a:solidFill>
                  <a:schemeClr val="tx1"/>
                </a:solidFill>
              </a:rPr>
              <a:t>	- 	druhá </a:t>
            </a:r>
            <a:r>
              <a:rPr lang="cs-CZ" b="1" dirty="0" err="1">
                <a:solidFill>
                  <a:schemeClr val="tx1"/>
                </a:solidFill>
              </a:rPr>
              <a:t>vrsta</a:t>
            </a:r>
            <a:r>
              <a:rPr lang="cs-CZ" b="1" dirty="0">
                <a:solidFill>
                  <a:schemeClr val="tx1"/>
                </a:solidFill>
              </a:rPr>
              <a:t>: </a:t>
            </a:r>
            <a:r>
              <a:rPr lang="cs-CZ" b="1" dirty="0" err="1">
                <a:solidFill>
                  <a:schemeClr val="tx1"/>
                </a:solidFill>
              </a:rPr>
              <a:t>spinoskapulární</a:t>
            </a:r>
            <a:r>
              <a:rPr lang="cs-CZ" b="1" dirty="0">
                <a:solidFill>
                  <a:schemeClr val="tx1"/>
                </a:solidFill>
              </a:rPr>
              <a:t> svaly (mm. </a:t>
            </a:r>
            <a:r>
              <a:rPr lang="cs-CZ" b="1" dirty="0" err="1">
                <a:solidFill>
                  <a:schemeClr val="tx1"/>
                </a:solidFill>
              </a:rPr>
              <a:t>rhomboideii</a:t>
            </a:r>
            <a:r>
              <a:rPr lang="cs-CZ" b="1" dirty="0">
                <a:solidFill>
                  <a:schemeClr val="tx1"/>
                </a:solidFill>
              </a:rPr>
              <a:t>, m. levator </a:t>
            </a:r>
            <a:r>
              <a:rPr lang="cs-CZ" b="1" dirty="0" err="1">
                <a:solidFill>
                  <a:schemeClr val="tx1"/>
                </a:solidFill>
              </a:rPr>
              <a:t>scapulae</a:t>
            </a:r>
            <a:r>
              <a:rPr lang="cs-CZ" b="1" dirty="0">
                <a:solidFill>
                  <a:schemeClr val="tx1"/>
                </a:solidFill>
              </a:rPr>
              <a:t>)</a:t>
            </a:r>
          </a:p>
          <a:p>
            <a:pPr marL="0" indent="0">
              <a:lnSpc>
                <a:spcPct val="150000"/>
              </a:lnSpc>
              <a:buNone/>
            </a:pPr>
            <a:r>
              <a:rPr lang="cs-CZ" b="1" dirty="0">
                <a:solidFill>
                  <a:schemeClr val="tx1"/>
                </a:solidFill>
              </a:rPr>
              <a:t>	- 	třetí vrstva: </a:t>
            </a:r>
            <a:r>
              <a:rPr lang="cs-CZ" b="1" dirty="0" err="1">
                <a:solidFill>
                  <a:schemeClr val="tx1"/>
                </a:solidFill>
              </a:rPr>
              <a:t>spinokostální</a:t>
            </a:r>
            <a:r>
              <a:rPr lang="cs-CZ" b="1" dirty="0">
                <a:solidFill>
                  <a:schemeClr val="tx1"/>
                </a:solidFill>
              </a:rPr>
              <a:t> svaly (m. </a:t>
            </a:r>
            <a:r>
              <a:rPr lang="cs-CZ" b="1" dirty="0" err="1">
                <a:solidFill>
                  <a:schemeClr val="tx1"/>
                </a:solidFill>
              </a:rPr>
              <a:t>serratus</a:t>
            </a:r>
            <a:r>
              <a:rPr lang="cs-CZ" b="1" dirty="0">
                <a:solidFill>
                  <a:schemeClr val="tx1"/>
                </a:solidFill>
              </a:rPr>
              <a:t> </a:t>
            </a:r>
            <a:r>
              <a:rPr lang="cs-CZ" b="1" dirty="0" err="1">
                <a:solidFill>
                  <a:schemeClr val="tx1"/>
                </a:solidFill>
              </a:rPr>
              <a:t>posterior</a:t>
            </a:r>
            <a:r>
              <a:rPr lang="cs-CZ" b="1" dirty="0">
                <a:solidFill>
                  <a:schemeClr val="tx1"/>
                </a:solidFill>
              </a:rPr>
              <a:t> superior et </a:t>
            </a:r>
            <a:r>
              <a:rPr lang="cs-CZ" b="1" dirty="0" err="1">
                <a:solidFill>
                  <a:schemeClr val="tx1"/>
                </a:solidFill>
              </a:rPr>
              <a:t>inferior</a:t>
            </a:r>
            <a:r>
              <a:rPr lang="cs-CZ" b="1" dirty="0">
                <a:solidFill>
                  <a:schemeClr val="tx1"/>
                </a:solidFill>
              </a:rPr>
              <a:t>)</a:t>
            </a:r>
          </a:p>
          <a:p>
            <a:pPr marL="0" indent="0">
              <a:lnSpc>
                <a:spcPct val="150000"/>
              </a:lnSpc>
              <a:buNone/>
            </a:pPr>
            <a:r>
              <a:rPr lang="cs-CZ" b="1" dirty="0">
                <a:solidFill>
                  <a:schemeClr val="tx1"/>
                </a:solidFill>
              </a:rPr>
              <a:t>	- 	hluboké zádové svaly: </a:t>
            </a:r>
            <a:r>
              <a:rPr lang="cs-CZ" b="1" dirty="0" err="1">
                <a:solidFill>
                  <a:schemeClr val="tx1"/>
                </a:solidFill>
              </a:rPr>
              <a:t>spinostransverzální</a:t>
            </a:r>
            <a:r>
              <a:rPr lang="cs-CZ" b="1" dirty="0">
                <a:solidFill>
                  <a:schemeClr val="tx1"/>
                </a:solidFill>
              </a:rPr>
              <a:t> systém, </a:t>
            </a:r>
            <a:r>
              <a:rPr lang="cs-CZ" b="1" dirty="0" err="1">
                <a:solidFill>
                  <a:schemeClr val="tx1"/>
                </a:solidFill>
              </a:rPr>
              <a:t>sakrospinální</a:t>
            </a:r>
            <a:r>
              <a:rPr lang="cs-CZ" b="1" dirty="0">
                <a:solidFill>
                  <a:schemeClr val="tx1"/>
                </a:solidFill>
              </a:rPr>
              <a:t> systém, 				</a:t>
            </a:r>
            <a:r>
              <a:rPr lang="cs-CZ" b="1" dirty="0" err="1">
                <a:solidFill>
                  <a:schemeClr val="tx1"/>
                </a:solidFill>
              </a:rPr>
              <a:t>spinospinální</a:t>
            </a:r>
            <a:r>
              <a:rPr lang="cs-CZ" b="1" dirty="0">
                <a:solidFill>
                  <a:schemeClr val="tx1"/>
                </a:solidFill>
              </a:rPr>
              <a:t> systém, </a:t>
            </a:r>
            <a:r>
              <a:rPr lang="cs-CZ" b="1" dirty="0" err="1">
                <a:solidFill>
                  <a:schemeClr val="tx1"/>
                </a:solidFill>
              </a:rPr>
              <a:t>transverzospinální</a:t>
            </a:r>
            <a:r>
              <a:rPr lang="cs-CZ" b="1" dirty="0">
                <a:solidFill>
                  <a:schemeClr val="tx1"/>
                </a:solidFill>
              </a:rPr>
              <a:t> systém, </a:t>
            </a:r>
            <a:r>
              <a:rPr lang="cs-CZ" b="1" dirty="0" err="1">
                <a:solidFill>
                  <a:schemeClr val="tx1"/>
                </a:solidFill>
              </a:rPr>
              <a:t>systkém</a:t>
            </a:r>
            <a:r>
              <a:rPr lang="cs-CZ" b="1" dirty="0">
                <a:solidFill>
                  <a:schemeClr val="tx1"/>
                </a:solidFill>
              </a:rPr>
              <a:t> krátkých svalů a 				hluboké šíjové svaly</a:t>
            </a:r>
          </a:p>
        </p:txBody>
      </p:sp>
    </p:spTree>
    <p:extLst>
      <p:ext uri="{BB962C8B-B14F-4D97-AF65-F5344CB8AC3E}">
        <p14:creationId xmlns:p14="http://schemas.microsoft.com/office/powerpoint/2010/main" val="759705274"/>
      </p:ext>
    </p:extLst>
  </p:cSld>
  <p:clrMapOvr>
    <a:masterClrMapping/>
  </p:clrMapOvr>
  <p:transition spd="slow">
    <p:cove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C92C99-C1E4-4C76-9E6D-51577D278E76}"/>
              </a:ext>
            </a:extLst>
          </p:cNvPr>
          <p:cNvSpPr>
            <a:spLocks noGrp="1"/>
          </p:cNvSpPr>
          <p:nvPr>
            <p:ph type="title"/>
          </p:nvPr>
        </p:nvSpPr>
        <p:spPr>
          <a:xfrm>
            <a:off x="1851245" y="644430"/>
            <a:ext cx="8911687" cy="1280890"/>
          </a:xfrm>
        </p:spPr>
        <p:txBody>
          <a:bodyPr/>
          <a:lstStyle/>
          <a:p>
            <a:r>
              <a:rPr lang="cs-CZ" b="1" dirty="0"/>
              <a:t>Anatomie páteře</a:t>
            </a:r>
          </a:p>
        </p:txBody>
      </p:sp>
      <p:sp>
        <p:nvSpPr>
          <p:cNvPr id="3" name="Zástupný obsah 2">
            <a:extLst>
              <a:ext uri="{FF2B5EF4-FFF2-40B4-BE49-F238E27FC236}">
                <a16:creationId xmlns:a16="http://schemas.microsoft.com/office/drawing/2014/main" id="{9CE698D9-E1A8-4533-A999-65F25F07D277}"/>
              </a:ext>
            </a:extLst>
          </p:cNvPr>
          <p:cNvSpPr>
            <a:spLocks noGrp="1"/>
          </p:cNvSpPr>
          <p:nvPr>
            <p:ph idx="1"/>
          </p:nvPr>
        </p:nvSpPr>
        <p:spPr>
          <a:xfrm>
            <a:off x="1847532" y="1540188"/>
            <a:ext cx="10090468" cy="5165411"/>
          </a:xfrm>
        </p:spPr>
        <p:txBody>
          <a:bodyPr>
            <a:normAutofit fontScale="92500" lnSpcReduction="10000"/>
          </a:bodyPr>
          <a:lstStyle/>
          <a:p>
            <a:pPr>
              <a:lnSpc>
                <a:spcPct val="150000"/>
              </a:lnSpc>
            </a:pPr>
            <a:r>
              <a:rPr lang="cs-CZ" b="1" dirty="0"/>
              <a:t>Zakřivení páteře: </a:t>
            </a:r>
          </a:p>
          <a:p>
            <a:pPr>
              <a:lnSpc>
                <a:spcPct val="150000"/>
              </a:lnSpc>
              <a:buFont typeface="Arial" panose="020B0604020202020204" pitchFamily="34" charset="0"/>
              <a:buChar char="•"/>
            </a:pPr>
            <a:r>
              <a:rPr lang="cs-CZ" b="1" dirty="0"/>
              <a:t>Sagitální rovina: 2x esovitě prohnutá → pevnost a pružnost páteře</a:t>
            </a:r>
          </a:p>
          <a:p>
            <a:pPr marL="0" indent="0">
              <a:buNone/>
            </a:pPr>
            <a:r>
              <a:rPr lang="cs-CZ" b="1" dirty="0"/>
              <a:t>	- krční a bederní lordóza (předozadní prohnutí s ventrální konvexitou)</a:t>
            </a:r>
          </a:p>
          <a:p>
            <a:pPr marL="0" indent="0">
              <a:buNone/>
            </a:pPr>
            <a:r>
              <a:rPr lang="cs-CZ" b="1" dirty="0"/>
              <a:t>	- hrudní a křížové kyfóza (předozadní prohnutí s dorsální konvexitou)</a:t>
            </a:r>
          </a:p>
          <a:p>
            <a:pPr>
              <a:buFont typeface="Arial" panose="020B0604020202020204" pitchFamily="34" charset="0"/>
              <a:buChar char="•"/>
            </a:pPr>
            <a:r>
              <a:rPr lang="cs-CZ" b="1" dirty="0"/>
              <a:t>Frontální rovina: skolióza (tvar C nebo S) – ne vždy je patologická, mírné vybočení páteře ve frontální rovině má každý jedinec</a:t>
            </a:r>
          </a:p>
          <a:p>
            <a:r>
              <a:rPr lang="cs-CZ" b="1" dirty="0"/>
              <a:t>Pohyblivost páteře</a:t>
            </a:r>
          </a:p>
          <a:p>
            <a:pPr>
              <a:buFont typeface="Arial" panose="020B0604020202020204" pitchFamily="34" charset="0"/>
              <a:buChar char="•"/>
            </a:pPr>
            <a:r>
              <a:rPr lang="cs-CZ" b="1" dirty="0"/>
              <a:t>Anteflexe/retroflexe – největší v </a:t>
            </a:r>
            <a:r>
              <a:rPr lang="cs-CZ" b="1" dirty="0" err="1"/>
              <a:t>Cp</a:t>
            </a:r>
            <a:r>
              <a:rPr lang="cs-CZ" b="1" dirty="0"/>
              <a:t> (v AO skloubení kyvy), v </a:t>
            </a:r>
            <a:r>
              <a:rPr lang="cs-CZ" b="1" dirty="0" err="1"/>
              <a:t>Lp</a:t>
            </a:r>
            <a:r>
              <a:rPr lang="cs-CZ" b="1" dirty="0"/>
              <a:t> retroflexe jako v </a:t>
            </a:r>
            <a:r>
              <a:rPr lang="cs-CZ" b="1" dirty="0" err="1"/>
              <a:t>Cp</a:t>
            </a:r>
            <a:r>
              <a:rPr lang="cs-CZ" b="1" dirty="0"/>
              <a:t>, předklon nepoměrně menší (25 – 30°), v </a:t>
            </a:r>
            <a:r>
              <a:rPr lang="cs-CZ" b="1" dirty="0" err="1"/>
              <a:t>Thp</a:t>
            </a:r>
            <a:r>
              <a:rPr lang="cs-CZ" b="1" dirty="0"/>
              <a:t> omezení žebry a sklonem </a:t>
            </a:r>
            <a:r>
              <a:rPr lang="cs-CZ" b="1" dirty="0" err="1"/>
              <a:t>proc</a:t>
            </a:r>
            <a:r>
              <a:rPr lang="cs-CZ" b="1" dirty="0"/>
              <a:t>. </a:t>
            </a:r>
            <a:r>
              <a:rPr lang="cs-CZ" b="1" dirty="0" err="1"/>
              <a:t>spinosi</a:t>
            </a:r>
            <a:r>
              <a:rPr lang="cs-CZ" b="1" dirty="0"/>
              <a:t>; dolní hrudní obratle nejsou fixovány k hrudní kosti a tvoří pohybovou jednotku s </a:t>
            </a:r>
            <a:r>
              <a:rPr lang="cs-CZ" b="1" dirty="0" err="1"/>
              <a:t>Lp</a:t>
            </a:r>
            <a:r>
              <a:rPr lang="cs-CZ" b="1" dirty="0"/>
              <a:t> obratli → v dolní </a:t>
            </a:r>
            <a:r>
              <a:rPr lang="cs-CZ" b="1" dirty="0" err="1"/>
              <a:t>Thp</a:t>
            </a:r>
            <a:r>
              <a:rPr lang="cs-CZ" b="1" dirty="0"/>
              <a:t> lze dosáhnout značné retroflexe</a:t>
            </a:r>
          </a:p>
          <a:p>
            <a:pPr>
              <a:buFont typeface="Arial" panose="020B0604020202020204" pitchFamily="34" charset="0"/>
              <a:buChar char="•"/>
            </a:pPr>
            <a:r>
              <a:rPr lang="cs-CZ" b="1" dirty="0" err="1"/>
              <a:t>Lateroflexe</a:t>
            </a:r>
            <a:r>
              <a:rPr lang="cs-CZ" b="1" dirty="0"/>
              <a:t> – v </a:t>
            </a:r>
            <a:r>
              <a:rPr lang="cs-CZ" b="1" dirty="0" err="1"/>
              <a:t>Cp</a:t>
            </a:r>
            <a:r>
              <a:rPr lang="cs-CZ" b="1" dirty="0"/>
              <a:t> a </a:t>
            </a:r>
            <a:r>
              <a:rPr lang="cs-CZ" b="1" dirty="0" err="1"/>
              <a:t>Lp</a:t>
            </a:r>
            <a:r>
              <a:rPr lang="cs-CZ" b="1" dirty="0"/>
              <a:t> 25 – 30° na každou stranu, v </a:t>
            </a:r>
            <a:r>
              <a:rPr lang="cs-CZ" b="1" dirty="0" err="1"/>
              <a:t>Thp</a:t>
            </a:r>
            <a:r>
              <a:rPr lang="cs-CZ" b="1" dirty="0"/>
              <a:t> minimální</a:t>
            </a:r>
          </a:p>
          <a:p>
            <a:pPr>
              <a:buFont typeface="Arial" panose="020B0604020202020204" pitchFamily="34" charset="0"/>
              <a:buChar char="•"/>
            </a:pPr>
            <a:r>
              <a:rPr lang="cs-CZ" b="1" dirty="0"/>
              <a:t>Rotace – </a:t>
            </a:r>
            <a:r>
              <a:rPr lang="cs-CZ" b="1" dirty="0" err="1"/>
              <a:t>Cp</a:t>
            </a:r>
            <a:r>
              <a:rPr lang="cs-CZ" b="1" dirty="0"/>
              <a:t> (70°, rotace 30 – 35° mezi A </a:t>
            </a:r>
            <a:r>
              <a:rPr lang="cs-CZ" b="1" dirty="0" err="1"/>
              <a:t>a</a:t>
            </a:r>
            <a:r>
              <a:rPr lang="cs-CZ" b="1" dirty="0"/>
              <a:t> </a:t>
            </a:r>
            <a:r>
              <a:rPr lang="cs-CZ" b="1" dirty="0" err="1"/>
              <a:t>Ax</a:t>
            </a:r>
            <a:r>
              <a:rPr lang="cs-CZ" b="1" dirty="0"/>
              <a:t>.) a </a:t>
            </a:r>
            <a:r>
              <a:rPr lang="cs-CZ" b="1" dirty="0" err="1"/>
              <a:t>Thp</a:t>
            </a:r>
            <a:r>
              <a:rPr lang="cs-CZ" b="1" dirty="0"/>
              <a:t> 25 – 30°, Th1 – 3 funkčně k </a:t>
            </a:r>
            <a:r>
              <a:rPr lang="cs-CZ" b="1" dirty="0" err="1"/>
              <a:t>Cp</a:t>
            </a:r>
            <a:r>
              <a:rPr lang="cs-CZ" b="1" dirty="0"/>
              <a:t> → rotace 45 – 50°, </a:t>
            </a:r>
            <a:r>
              <a:rPr lang="cs-CZ" b="1" dirty="0" err="1"/>
              <a:t>Lp</a:t>
            </a:r>
            <a:r>
              <a:rPr lang="cs-CZ" b="1" dirty="0"/>
              <a:t> prakticky nerotuje  </a:t>
            </a:r>
          </a:p>
          <a:p>
            <a:pPr>
              <a:buFont typeface="Arial" panose="020B0604020202020204" pitchFamily="34" charset="0"/>
              <a:buChar char="•"/>
            </a:pPr>
            <a:r>
              <a:rPr lang="cs-CZ" b="1" dirty="0"/>
              <a:t>Pérovací pohyby  </a:t>
            </a:r>
          </a:p>
          <a:p>
            <a:pPr>
              <a:buFont typeface="Arial" panose="020B0604020202020204" pitchFamily="34" charset="0"/>
              <a:buChar char="•"/>
            </a:pPr>
            <a:endParaRPr lang="cs-CZ" b="1" dirty="0"/>
          </a:p>
        </p:txBody>
      </p:sp>
    </p:spTree>
    <p:extLst>
      <p:ext uri="{BB962C8B-B14F-4D97-AF65-F5344CB8AC3E}">
        <p14:creationId xmlns:p14="http://schemas.microsoft.com/office/powerpoint/2010/main" val="846621016"/>
      </p:ext>
    </p:extLst>
  </p:cSld>
  <p:clrMapOvr>
    <a:masterClrMapping/>
  </p:clrMapOvr>
  <p:transition spd="slow">
    <p:cove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C92C99-C1E4-4C76-9E6D-51577D278E76}"/>
              </a:ext>
            </a:extLst>
          </p:cNvPr>
          <p:cNvSpPr>
            <a:spLocks noGrp="1"/>
          </p:cNvSpPr>
          <p:nvPr>
            <p:ph type="title"/>
          </p:nvPr>
        </p:nvSpPr>
        <p:spPr>
          <a:xfrm>
            <a:off x="1851245" y="644430"/>
            <a:ext cx="8911687" cy="1280890"/>
          </a:xfrm>
        </p:spPr>
        <p:txBody>
          <a:bodyPr/>
          <a:lstStyle/>
          <a:p>
            <a:r>
              <a:rPr lang="cs-CZ" b="1" dirty="0"/>
              <a:t>Anatomie páteře a míchy</a:t>
            </a:r>
          </a:p>
        </p:txBody>
      </p:sp>
      <p:sp>
        <p:nvSpPr>
          <p:cNvPr id="3" name="Zástupný obsah 2">
            <a:extLst>
              <a:ext uri="{FF2B5EF4-FFF2-40B4-BE49-F238E27FC236}">
                <a16:creationId xmlns:a16="http://schemas.microsoft.com/office/drawing/2014/main" id="{9CE698D9-E1A8-4533-A999-65F25F07D277}"/>
              </a:ext>
            </a:extLst>
          </p:cNvPr>
          <p:cNvSpPr>
            <a:spLocks noGrp="1"/>
          </p:cNvSpPr>
          <p:nvPr>
            <p:ph idx="1"/>
          </p:nvPr>
        </p:nvSpPr>
        <p:spPr>
          <a:xfrm>
            <a:off x="1847532" y="1540188"/>
            <a:ext cx="10171748" cy="5165411"/>
          </a:xfrm>
        </p:spPr>
        <p:txBody>
          <a:bodyPr>
            <a:normAutofit fontScale="92500"/>
          </a:bodyPr>
          <a:lstStyle/>
          <a:p>
            <a:pPr>
              <a:lnSpc>
                <a:spcPct val="150000"/>
              </a:lnSpc>
              <a:buFont typeface="Arial" panose="020B0604020202020204" pitchFamily="34" charset="0"/>
              <a:buChar char="•"/>
            </a:pPr>
            <a:r>
              <a:rPr lang="cs-CZ" sz="2000" b="1" dirty="0" err="1"/>
              <a:t>Spinal</a:t>
            </a:r>
            <a:r>
              <a:rPr lang="cs-CZ" sz="2000" b="1" dirty="0"/>
              <a:t> </a:t>
            </a:r>
            <a:r>
              <a:rPr lang="cs-CZ" sz="2000" b="1" dirty="0" err="1"/>
              <a:t>coupling</a:t>
            </a:r>
            <a:r>
              <a:rPr lang="cs-CZ" sz="2000" b="1" dirty="0"/>
              <a:t> při pohybech páteře – pohyb v jedné rovině asociován s pohybem v jiné rovině (rozdílný sklon kloubních plošek, zakřivení páteře a diferencovaná účast jednotlivých svalů generující pohyb) </a:t>
            </a:r>
          </a:p>
          <a:p>
            <a:pPr>
              <a:lnSpc>
                <a:spcPct val="150000"/>
              </a:lnSpc>
            </a:pPr>
            <a:r>
              <a:rPr lang="cs-CZ" sz="2000" b="1" dirty="0"/>
              <a:t>Anatomie a fyziologie míchy</a:t>
            </a:r>
          </a:p>
          <a:p>
            <a:pPr>
              <a:buFont typeface="Arial" panose="020B0604020202020204" pitchFamily="34" charset="0"/>
              <a:buChar char="•"/>
            </a:pPr>
            <a:r>
              <a:rPr lang="cs-CZ" sz="2000" b="1" dirty="0"/>
              <a:t>válcovitý provazec uložený v páteřním kanálu</a:t>
            </a:r>
          </a:p>
          <a:p>
            <a:pPr>
              <a:lnSpc>
                <a:spcPct val="150000"/>
              </a:lnSpc>
              <a:buFont typeface="Arial" panose="020B0604020202020204" pitchFamily="34" charset="0"/>
              <a:buChar char="•"/>
            </a:pPr>
            <a:r>
              <a:rPr lang="cs-CZ" sz="2000" b="1" dirty="0"/>
              <a:t>kraniálně začíná mezi os </a:t>
            </a:r>
            <a:r>
              <a:rPr lang="cs-CZ" sz="2000" b="1" dirty="0" err="1"/>
              <a:t>occipitale</a:t>
            </a:r>
            <a:r>
              <a:rPr lang="cs-CZ" sz="2000" b="1" dirty="0"/>
              <a:t> a atlasem, kaudálně jako </a:t>
            </a:r>
            <a:r>
              <a:rPr lang="cs-CZ" sz="2000" b="1" dirty="0" err="1"/>
              <a:t>conus</a:t>
            </a:r>
            <a:r>
              <a:rPr lang="cs-CZ" sz="2000" b="1" dirty="0"/>
              <a:t> </a:t>
            </a:r>
            <a:r>
              <a:rPr lang="cs-CZ" sz="2000" b="1" dirty="0" err="1"/>
              <a:t>medullaris</a:t>
            </a:r>
            <a:r>
              <a:rPr lang="cs-CZ" sz="2000" b="1" dirty="0"/>
              <a:t> dosahuje do úrovně L1 u mužů a L2 u žen, distálně od </a:t>
            </a:r>
            <a:r>
              <a:rPr lang="cs-CZ" sz="2000" b="1" dirty="0" err="1"/>
              <a:t>conus</a:t>
            </a:r>
            <a:r>
              <a:rPr lang="cs-CZ" sz="2000" b="1" dirty="0"/>
              <a:t> </a:t>
            </a:r>
            <a:r>
              <a:rPr lang="cs-CZ" sz="2000" b="1" dirty="0" err="1"/>
              <a:t>medullaris</a:t>
            </a:r>
            <a:r>
              <a:rPr lang="cs-CZ" sz="2000" b="1" dirty="0"/>
              <a:t> probíhají míšní kořeny (</a:t>
            </a:r>
            <a:r>
              <a:rPr lang="cs-CZ" sz="2000" b="1" dirty="0" err="1"/>
              <a:t>cauda</a:t>
            </a:r>
            <a:r>
              <a:rPr lang="cs-CZ" sz="2000" b="1" dirty="0"/>
              <a:t> </a:t>
            </a:r>
            <a:r>
              <a:rPr lang="cs-CZ" sz="2000" b="1" dirty="0" err="1"/>
              <a:t>equina</a:t>
            </a:r>
            <a:r>
              <a:rPr lang="cs-CZ" sz="2000" b="1" dirty="0"/>
              <a:t>)</a:t>
            </a:r>
          </a:p>
          <a:p>
            <a:pPr>
              <a:buFont typeface="Arial" panose="020B0604020202020204" pitchFamily="34" charset="0"/>
              <a:buChar char="•"/>
            </a:pPr>
            <a:r>
              <a:rPr lang="cs-CZ" sz="2000" b="1" dirty="0" err="1"/>
              <a:t>intumescentia</a:t>
            </a:r>
            <a:r>
              <a:rPr lang="cs-CZ" sz="2000" b="1" dirty="0"/>
              <a:t> </a:t>
            </a:r>
            <a:r>
              <a:rPr lang="cs-CZ" sz="2000" b="1" dirty="0" err="1"/>
              <a:t>cervicalis</a:t>
            </a:r>
            <a:r>
              <a:rPr lang="cs-CZ" sz="2000" b="1" dirty="0"/>
              <a:t> et </a:t>
            </a:r>
            <a:r>
              <a:rPr lang="cs-CZ" sz="2000" b="1" dirty="0" err="1"/>
              <a:t>lumbalis</a:t>
            </a:r>
            <a:r>
              <a:rPr lang="cs-CZ" sz="2000" b="1" dirty="0"/>
              <a:t> </a:t>
            </a:r>
          </a:p>
          <a:p>
            <a:pPr>
              <a:buFont typeface="Arial" panose="020B0604020202020204" pitchFamily="34" charset="0"/>
              <a:buChar char="•"/>
            </a:pPr>
            <a:r>
              <a:rPr lang="cs-CZ" sz="2000" b="1" dirty="0"/>
              <a:t>míšní segment – úsek míchy, odkud vystupuje 1 pár míšních nervů </a:t>
            </a:r>
          </a:p>
          <a:p>
            <a:pPr>
              <a:buFont typeface="Arial" panose="020B0604020202020204" pitchFamily="34" charset="0"/>
              <a:buChar char="•"/>
            </a:pPr>
            <a:r>
              <a:rPr lang="cs-CZ" sz="2000" b="1" dirty="0"/>
              <a:t>31 párů míšních nervů – 8 krčních, 12 hrudních, 5 bederních, 5 křížových, 1 kostrční</a:t>
            </a:r>
          </a:p>
          <a:p>
            <a:pPr>
              <a:buFont typeface="Arial" panose="020B0604020202020204" pitchFamily="34" charset="0"/>
              <a:buChar char="•"/>
            </a:pPr>
            <a:endParaRPr lang="cs-CZ" sz="2000" b="1" dirty="0"/>
          </a:p>
          <a:p>
            <a:pPr>
              <a:lnSpc>
                <a:spcPct val="150000"/>
              </a:lnSpc>
              <a:buFont typeface="Arial" panose="020B0604020202020204" pitchFamily="34" charset="0"/>
              <a:buChar char="•"/>
            </a:pPr>
            <a:endParaRPr lang="cs-CZ" b="1" dirty="0"/>
          </a:p>
        </p:txBody>
      </p:sp>
    </p:spTree>
    <p:extLst>
      <p:ext uri="{BB962C8B-B14F-4D97-AF65-F5344CB8AC3E}">
        <p14:creationId xmlns:p14="http://schemas.microsoft.com/office/powerpoint/2010/main" val="1933488879"/>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B83C580-B921-4F14-877D-DC079B221A61}"/>
              </a:ext>
            </a:extLst>
          </p:cNvPr>
          <p:cNvSpPr>
            <a:spLocks noGrp="1"/>
          </p:cNvSpPr>
          <p:nvPr>
            <p:ph type="title"/>
          </p:nvPr>
        </p:nvSpPr>
        <p:spPr>
          <a:xfrm>
            <a:off x="1935700" y="547910"/>
            <a:ext cx="8911687" cy="1280890"/>
          </a:xfrm>
        </p:spPr>
        <p:txBody>
          <a:bodyPr/>
          <a:lstStyle/>
          <a:p>
            <a:r>
              <a:rPr lang="cs-CZ" b="1" dirty="0"/>
              <a:t>Anatomie pánve</a:t>
            </a:r>
          </a:p>
        </p:txBody>
      </p:sp>
      <p:sp>
        <p:nvSpPr>
          <p:cNvPr id="3" name="Zástupný obsah 2">
            <a:extLst>
              <a:ext uri="{FF2B5EF4-FFF2-40B4-BE49-F238E27FC236}">
                <a16:creationId xmlns:a16="http://schemas.microsoft.com/office/drawing/2014/main" id="{DE058DE3-1908-40C4-9413-A152874CF2F5}"/>
              </a:ext>
            </a:extLst>
          </p:cNvPr>
          <p:cNvSpPr>
            <a:spLocks noGrp="1"/>
          </p:cNvSpPr>
          <p:nvPr>
            <p:ph idx="1"/>
          </p:nvPr>
        </p:nvSpPr>
        <p:spPr>
          <a:xfrm>
            <a:off x="1935699" y="1409700"/>
            <a:ext cx="10056276" cy="4972050"/>
          </a:xfrm>
        </p:spPr>
        <p:txBody>
          <a:bodyPr>
            <a:normAutofit lnSpcReduction="10000"/>
          </a:bodyPr>
          <a:lstStyle/>
          <a:p>
            <a:r>
              <a:rPr lang="cs-CZ" sz="2200" b="1" dirty="0"/>
              <a:t>Spojení:</a:t>
            </a:r>
          </a:p>
          <a:p>
            <a:pPr>
              <a:buFont typeface="Arial" panose="020B0604020202020204" pitchFamily="34" charset="0"/>
              <a:buChar char="•"/>
            </a:pPr>
            <a:r>
              <a:rPr lang="cs-CZ" sz="2200" b="1" dirty="0"/>
              <a:t>art. </a:t>
            </a:r>
            <a:r>
              <a:rPr lang="cs-CZ" sz="2200" b="1" dirty="0" err="1"/>
              <a:t>sacroiliaca</a:t>
            </a:r>
            <a:r>
              <a:rPr lang="cs-CZ" sz="2200" b="1" dirty="0"/>
              <a:t> (</a:t>
            </a:r>
            <a:r>
              <a:rPr lang="cs-CZ" sz="2200" b="1" dirty="0" err="1"/>
              <a:t>amphiarthrosis</a:t>
            </a:r>
            <a:r>
              <a:rPr lang="cs-CZ" sz="2200" b="1" dirty="0"/>
              <a:t>) – </a:t>
            </a:r>
            <a:r>
              <a:rPr lang="cs-CZ" sz="2200" b="1" dirty="0" err="1"/>
              <a:t>ligg</a:t>
            </a:r>
            <a:r>
              <a:rPr lang="cs-CZ" sz="2200" b="1" dirty="0"/>
              <a:t>. </a:t>
            </a:r>
            <a:r>
              <a:rPr lang="cs-CZ" sz="2200" b="1" dirty="0" err="1"/>
              <a:t>sacroiliaca</a:t>
            </a:r>
            <a:r>
              <a:rPr lang="cs-CZ" sz="2200" b="1" dirty="0"/>
              <a:t> </a:t>
            </a:r>
            <a:r>
              <a:rPr lang="cs-CZ" sz="2200" b="1" dirty="0" err="1"/>
              <a:t>ventralia</a:t>
            </a:r>
            <a:r>
              <a:rPr lang="cs-CZ" sz="2200" b="1" dirty="0"/>
              <a:t>, </a:t>
            </a:r>
            <a:r>
              <a:rPr lang="cs-CZ" sz="2200" b="1" dirty="0" err="1"/>
              <a:t>ligg</a:t>
            </a:r>
            <a:r>
              <a:rPr lang="cs-CZ" sz="2200" b="1" dirty="0"/>
              <a:t>. </a:t>
            </a:r>
            <a:r>
              <a:rPr lang="cs-CZ" sz="2200" b="1" dirty="0" err="1"/>
              <a:t>sacroiliaca</a:t>
            </a:r>
            <a:r>
              <a:rPr lang="cs-CZ" sz="2200" b="1" dirty="0"/>
              <a:t> </a:t>
            </a:r>
            <a:r>
              <a:rPr lang="cs-CZ" sz="2200" b="1" dirty="0" err="1"/>
              <a:t>dorsalia</a:t>
            </a:r>
            <a:r>
              <a:rPr lang="cs-CZ" sz="2200" b="1" dirty="0"/>
              <a:t>, </a:t>
            </a:r>
            <a:r>
              <a:rPr lang="cs-CZ" sz="2200" b="1" dirty="0" err="1"/>
              <a:t>ligg</a:t>
            </a:r>
            <a:r>
              <a:rPr lang="cs-CZ" sz="2200" b="1" dirty="0"/>
              <a:t>. </a:t>
            </a:r>
            <a:r>
              <a:rPr lang="cs-CZ" sz="2200" b="1" dirty="0" err="1"/>
              <a:t>sacroiliaca</a:t>
            </a:r>
            <a:r>
              <a:rPr lang="cs-CZ" sz="2200" b="1" dirty="0"/>
              <a:t> </a:t>
            </a:r>
            <a:r>
              <a:rPr lang="cs-CZ" sz="2200" b="1" dirty="0" err="1"/>
              <a:t>interosea</a:t>
            </a:r>
            <a:endParaRPr lang="cs-CZ" sz="2200" b="1" dirty="0"/>
          </a:p>
          <a:p>
            <a:pPr>
              <a:buFont typeface="Arial" panose="020B0604020202020204" pitchFamily="34" charset="0"/>
              <a:buChar char="•"/>
            </a:pPr>
            <a:r>
              <a:rPr lang="cs-CZ" sz="2200" b="1" dirty="0" err="1"/>
              <a:t>symphysis</a:t>
            </a:r>
            <a:r>
              <a:rPr lang="cs-CZ" sz="2200" b="1" dirty="0"/>
              <a:t> </a:t>
            </a:r>
            <a:r>
              <a:rPr lang="cs-CZ" sz="2200" b="1" dirty="0" err="1"/>
              <a:t>pubica</a:t>
            </a:r>
            <a:r>
              <a:rPr lang="cs-CZ" sz="2200" b="1" dirty="0"/>
              <a:t> (chrupavčité spojení) – lig. </a:t>
            </a:r>
            <a:r>
              <a:rPr lang="cs-CZ" sz="2200" b="1" dirty="0" err="1"/>
              <a:t>pubicum</a:t>
            </a:r>
            <a:r>
              <a:rPr lang="cs-CZ" sz="2200" b="1" dirty="0"/>
              <a:t> </a:t>
            </a:r>
            <a:r>
              <a:rPr lang="cs-CZ" sz="2200" b="1" dirty="0" err="1"/>
              <a:t>superius</a:t>
            </a:r>
            <a:r>
              <a:rPr lang="cs-CZ" sz="2200" b="1" dirty="0"/>
              <a:t> et </a:t>
            </a:r>
            <a:r>
              <a:rPr lang="cs-CZ" sz="2200" b="1" dirty="0" err="1"/>
              <a:t>inferius</a:t>
            </a:r>
            <a:endParaRPr lang="cs-CZ" sz="2200" b="1" dirty="0"/>
          </a:p>
          <a:p>
            <a:pPr>
              <a:buFont typeface="Arial" panose="020B0604020202020204" pitchFamily="34" charset="0"/>
              <a:buChar char="•"/>
            </a:pPr>
            <a:r>
              <a:rPr lang="cs-CZ" sz="2200" b="1" dirty="0"/>
              <a:t>pánevní vazy (nejsou součástí kloubních pouzder) – lig. </a:t>
            </a:r>
            <a:r>
              <a:rPr lang="cs-CZ" sz="2200" b="1" dirty="0" err="1"/>
              <a:t>sacrospinale</a:t>
            </a:r>
            <a:r>
              <a:rPr lang="cs-CZ" sz="2200" b="1" dirty="0"/>
              <a:t>, lig. </a:t>
            </a:r>
            <a:r>
              <a:rPr lang="cs-CZ" sz="2200" b="1" dirty="0" err="1"/>
              <a:t>sacrotuberale</a:t>
            </a:r>
            <a:endParaRPr lang="cs-CZ" sz="2200" b="1" dirty="0"/>
          </a:p>
          <a:p>
            <a:r>
              <a:rPr lang="cs-CZ" sz="2200" b="1" dirty="0"/>
              <a:t>Pánevní dno: </a:t>
            </a:r>
          </a:p>
          <a:p>
            <a:pPr>
              <a:buFont typeface="Arial" panose="020B0604020202020204" pitchFamily="34" charset="0"/>
              <a:buChar char="•"/>
            </a:pPr>
            <a:r>
              <a:rPr lang="cs-CZ" sz="2200" b="1" dirty="0" err="1"/>
              <a:t>diaphragma</a:t>
            </a:r>
            <a:r>
              <a:rPr lang="cs-CZ" sz="2200" b="1" dirty="0"/>
              <a:t> pelvis – m. levator ani, m. </a:t>
            </a:r>
            <a:r>
              <a:rPr lang="cs-CZ" sz="2200" b="1" dirty="0" err="1"/>
              <a:t>coccygeus</a:t>
            </a:r>
            <a:endParaRPr lang="cs-CZ" sz="2200" b="1" dirty="0"/>
          </a:p>
          <a:p>
            <a:pPr>
              <a:buFont typeface="Arial" panose="020B0604020202020204" pitchFamily="34" charset="0"/>
              <a:buChar char="•"/>
            </a:pPr>
            <a:r>
              <a:rPr lang="cs-CZ" sz="2200" b="1" dirty="0" err="1"/>
              <a:t>diaphragma</a:t>
            </a:r>
            <a:r>
              <a:rPr lang="cs-CZ" sz="2200" b="1" dirty="0"/>
              <a:t> </a:t>
            </a:r>
            <a:r>
              <a:rPr lang="cs-CZ" sz="2200" b="1" dirty="0" err="1"/>
              <a:t>urogenitale</a:t>
            </a:r>
            <a:r>
              <a:rPr lang="cs-CZ" sz="2200" b="1" dirty="0"/>
              <a:t> – m. </a:t>
            </a:r>
            <a:r>
              <a:rPr lang="cs-CZ" sz="2200" b="1" dirty="0" err="1"/>
              <a:t>transversus</a:t>
            </a:r>
            <a:r>
              <a:rPr lang="cs-CZ" sz="2200" b="1" dirty="0"/>
              <a:t> perinei </a:t>
            </a:r>
            <a:r>
              <a:rPr lang="cs-CZ" sz="2200" b="1" dirty="0" err="1"/>
              <a:t>profundus</a:t>
            </a:r>
            <a:r>
              <a:rPr lang="cs-CZ" sz="2200" b="1" dirty="0"/>
              <a:t>, m. </a:t>
            </a:r>
            <a:r>
              <a:rPr lang="cs-CZ" sz="2200" b="1" dirty="0" err="1"/>
              <a:t>transversus</a:t>
            </a:r>
            <a:r>
              <a:rPr lang="cs-CZ" sz="2200" b="1" dirty="0"/>
              <a:t> perinei </a:t>
            </a:r>
            <a:r>
              <a:rPr lang="cs-CZ" sz="2200" b="1" dirty="0" err="1"/>
              <a:t>superficialis</a:t>
            </a:r>
            <a:r>
              <a:rPr lang="cs-CZ" sz="2200" b="1" dirty="0"/>
              <a:t> </a:t>
            </a:r>
          </a:p>
          <a:p>
            <a:r>
              <a:rPr lang="cs-CZ" sz="2200" b="1" dirty="0"/>
              <a:t>Svaly pletence DK (kyčelní svaly)</a:t>
            </a:r>
          </a:p>
          <a:p>
            <a:pPr marL="0" indent="0">
              <a:buNone/>
            </a:pPr>
            <a:endParaRPr lang="cs-CZ" sz="2200" b="1" dirty="0"/>
          </a:p>
          <a:p>
            <a:pPr>
              <a:buFont typeface="Arial" panose="020B0604020202020204" pitchFamily="34" charset="0"/>
              <a:buChar char="•"/>
            </a:pPr>
            <a:endParaRPr lang="cs-CZ" sz="2200" b="1" dirty="0"/>
          </a:p>
          <a:p>
            <a:pPr marL="0" indent="0">
              <a:buNone/>
            </a:pPr>
            <a:endParaRPr lang="cs-CZ" sz="2200" b="1" dirty="0"/>
          </a:p>
          <a:p>
            <a:pPr marL="0" indent="0">
              <a:buNone/>
            </a:pPr>
            <a:endParaRPr lang="cs-CZ" sz="2200" b="1" dirty="0"/>
          </a:p>
          <a:p>
            <a:pPr marL="0" indent="0">
              <a:buNone/>
            </a:pPr>
            <a:endParaRPr lang="cs-CZ" sz="2200" b="1" dirty="0"/>
          </a:p>
          <a:p>
            <a:endParaRPr lang="cs-CZ" sz="2200" b="1" dirty="0"/>
          </a:p>
          <a:p>
            <a:endParaRPr lang="cs-CZ" b="1" dirty="0"/>
          </a:p>
        </p:txBody>
      </p:sp>
      <p:sp>
        <p:nvSpPr>
          <p:cNvPr id="4" name="TextovéPole 3">
            <a:extLst>
              <a:ext uri="{FF2B5EF4-FFF2-40B4-BE49-F238E27FC236}">
                <a16:creationId xmlns:a16="http://schemas.microsoft.com/office/drawing/2014/main" id="{1A4D6F08-09EF-4EB1-AFAD-7F9DF0145781}"/>
              </a:ext>
            </a:extLst>
          </p:cNvPr>
          <p:cNvSpPr txBox="1"/>
          <p:nvPr/>
        </p:nvSpPr>
        <p:spPr>
          <a:xfrm>
            <a:off x="9445125" y="5346524"/>
            <a:ext cx="1876425" cy="307777"/>
          </a:xfrm>
          <a:prstGeom prst="rect">
            <a:avLst/>
          </a:prstGeom>
          <a:noFill/>
        </p:spPr>
        <p:txBody>
          <a:bodyPr wrap="square" rtlCol="0">
            <a:spAutoFit/>
          </a:bodyPr>
          <a:lstStyle/>
          <a:p>
            <a:endParaRPr lang="cs-CZ" sz="1400" i="1" dirty="0"/>
          </a:p>
        </p:txBody>
      </p:sp>
    </p:spTree>
    <p:extLst>
      <p:ext uri="{BB962C8B-B14F-4D97-AF65-F5344CB8AC3E}">
        <p14:creationId xmlns:p14="http://schemas.microsoft.com/office/powerpoint/2010/main" val="3901845994"/>
      </p:ext>
    </p:extLst>
  </p:cSld>
  <p:clrMapOvr>
    <a:masterClrMapping/>
  </p:clrMapOvr>
  <p:transition spd="slow">
    <p:cove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C92C99-C1E4-4C76-9E6D-51577D278E76}"/>
              </a:ext>
            </a:extLst>
          </p:cNvPr>
          <p:cNvSpPr>
            <a:spLocks noGrp="1"/>
          </p:cNvSpPr>
          <p:nvPr>
            <p:ph type="title"/>
          </p:nvPr>
        </p:nvSpPr>
        <p:spPr>
          <a:xfrm>
            <a:off x="1851245" y="644430"/>
            <a:ext cx="8911687" cy="1280890"/>
          </a:xfrm>
        </p:spPr>
        <p:txBody>
          <a:bodyPr/>
          <a:lstStyle/>
          <a:p>
            <a:r>
              <a:rPr lang="cs-CZ" b="1" dirty="0"/>
              <a:t>Anatomie a fyziologie míchy</a:t>
            </a:r>
          </a:p>
        </p:txBody>
      </p:sp>
      <p:sp>
        <p:nvSpPr>
          <p:cNvPr id="3" name="Zástupný obsah 2">
            <a:extLst>
              <a:ext uri="{FF2B5EF4-FFF2-40B4-BE49-F238E27FC236}">
                <a16:creationId xmlns:a16="http://schemas.microsoft.com/office/drawing/2014/main" id="{9CE698D9-E1A8-4533-A999-65F25F07D277}"/>
              </a:ext>
            </a:extLst>
          </p:cNvPr>
          <p:cNvSpPr>
            <a:spLocks noGrp="1"/>
          </p:cNvSpPr>
          <p:nvPr>
            <p:ph idx="1"/>
          </p:nvPr>
        </p:nvSpPr>
        <p:spPr>
          <a:xfrm>
            <a:off x="1847532" y="1540188"/>
            <a:ext cx="9917748" cy="5165411"/>
          </a:xfrm>
        </p:spPr>
        <p:txBody>
          <a:bodyPr>
            <a:normAutofit fontScale="92500" lnSpcReduction="10000"/>
          </a:bodyPr>
          <a:lstStyle/>
          <a:p>
            <a:pPr>
              <a:lnSpc>
                <a:spcPct val="150000"/>
              </a:lnSpc>
              <a:buFont typeface="Arial" panose="020B0604020202020204" pitchFamily="34" charset="0"/>
              <a:buChar char="•"/>
            </a:pPr>
            <a:r>
              <a:rPr lang="cs-CZ" sz="2000" b="1" dirty="0" err="1"/>
              <a:t>Chipaultovo</a:t>
            </a:r>
            <a:r>
              <a:rPr lang="cs-CZ" sz="2000" b="1" dirty="0"/>
              <a:t> pravidlo</a:t>
            </a:r>
          </a:p>
          <a:p>
            <a:pPr marL="0" indent="0">
              <a:lnSpc>
                <a:spcPct val="150000"/>
              </a:lnSpc>
              <a:buNone/>
            </a:pPr>
            <a:r>
              <a:rPr lang="cs-CZ" sz="2000" b="1" dirty="0"/>
              <a:t>	Trny horní krční páteře: stejné míšní segmenty</a:t>
            </a:r>
          </a:p>
          <a:p>
            <a:pPr marL="0" indent="0">
              <a:lnSpc>
                <a:spcPct val="150000"/>
              </a:lnSpc>
              <a:buNone/>
            </a:pPr>
            <a:r>
              <a:rPr lang="cs-CZ" sz="2000" b="1" dirty="0"/>
              <a:t>	Trny dolní krční páteře: míšní segment + 1 </a:t>
            </a:r>
            <a:br>
              <a:rPr lang="cs-CZ" sz="2000" b="1" dirty="0"/>
            </a:br>
            <a:r>
              <a:rPr lang="cs-CZ" sz="2000" b="1" dirty="0"/>
              <a:t>       (trn C7 = míšní segment C8)</a:t>
            </a:r>
          </a:p>
          <a:p>
            <a:pPr marL="0" indent="0">
              <a:lnSpc>
                <a:spcPct val="150000"/>
              </a:lnSpc>
              <a:buNone/>
            </a:pPr>
            <a:r>
              <a:rPr lang="cs-CZ" sz="2000" b="1" dirty="0"/>
              <a:t>	Trny horní hrudní páteře: míšní segment + 2</a:t>
            </a:r>
          </a:p>
          <a:p>
            <a:pPr marL="0" indent="0">
              <a:lnSpc>
                <a:spcPct val="150000"/>
              </a:lnSpc>
              <a:buNone/>
            </a:pPr>
            <a:r>
              <a:rPr lang="cs-CZ" sz="2000" b="1" dirty="0"/>
              <a:t>	Trny dolní hrudní páteře: míšní segment + 3</a:t>
            </a:r>
          </a:p>
          <a:p>
            <a:pPr marL="0" indent="0">
              <a:lnSpc>
                <a:spcPct val="150000"/>
              </a:lnSpc>
              <a:buNone/>
            </a:pPr>
            <a:r>
              <a:rPr lang="cs-CZ" sz="2000" b="1" dirty="0"/>
              <a:t>	Trny Th10 – 12: míšní segmenty L1 – L4</a:t>
            </a:r>
          </a:p>
          <a:p>
            <a:pPr marL="0" indent="0">
              <a:lnSpc>
                <a:spcPct val="150000"/>
              </a:lnSpc>
              <a:buNone/>
            </a:pPr>
            <a:r>
              <a:rPr lang="cs-CZ" sz="2000" b="1" dirty="0"/>
              <a:t>	Přechod Th12 – L1 (</a:t>
            </a:r>
            <a:r>
              <a:rPr lang="cs-CZ" sz="2000" b="1" dirty="0" err="1"/>
              <a:t>epiconus</a:t>
            </a:r>
            <a:r>
              <a:rPr lang="cs-CZ" sz="2000" b="1" dirty="0"/>
              <a:t>): segmenty L5 – S2 </a:t>
            </a:r>
          </a:p>
          <a:p>
            <a:pPr marL="0" indent="0">
              <a:lnSpc>
                <a:spcPct val="150000"/>
              </a:lnSpc>
              <a:buNone/>
            </a:pPr>
            <a:r>
              <a:rPr lang="cs-CZ" sz="2000" b="1" dirty="0"/>
              <a:t>	Trny L1 – L2 (</a:t>
            </a:r>
            <a:r>
              <a:rPr lang="cs-CZ" sz="2000" b="1" dirty="0" err="1"/>
              <a:t>conus</a:t>
            </a:r>
            <a:r>
              <a:rPr lang="cs-CZ" sz="2000" b="1" dirty="0"/>
              <a:t>): S3 – Co </a:t>
            </a:r>
            <a:br>
              <a:rPr lang="cs-CZ" sz="2000" b="1" dirty="0"/>
            </a:br>
            <a:endParaRPr lang="cs-CZ" sz="2000" b="1" dirty="0"/>
          </a:p>
          <a:p>
            <a:pPr>
              <a:lnSpc>
                <a:spcPct val="150000"/>
              </a:lnSpc>
              <a:buFont typeface="Arial" panose="020B0604020202020204" pitchFamily="34" charset="0"/>
              <a:buChar char="•"/>
            </a:pPr>
            <a:endParaRPr lang="cs-CZ" b="1" dirty="0"/>
          </a:p>
        </p:txBody>
      </p:sp>
      <p:pic>
        <p:nvPicPr>
          <p:cNvPr id="7" name="Obrázek 6">
            <a:extLst>
              <a:ext uri="{FF2B5EF4-FFF2-40B4-BE49-F238E27FC236}">
                <a16:creationId xmlns:a16="http://schemas.microsoft.com/office/drawing/2014/main" id="{8A1F599D-567D-408F-A670-FAF2A785DC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4720" y="1284875"/>
            <a:ext cx="2733040" cy="5311207"/>
          </a:xfrm>
          <a:prstGeom prst="rect">
            <a:avLst/>
          </a:prstGeom>
        </p:spPr>
      </p:pic>
      <p:sp>
        <p:nvSpPr>
          <p:cNvPr id="9" name="TextovéPole 8">
            <a:extLst>
              <a:ext uri="{FF2B5EF4-FFF2-40B4-BE49-F238E27FC236}">
                <a16:creationId xmlns:a16="http://schemas.microsoft.com/office/drawing/2014/main" id="{3CAA6961-592F-4125-92DC-5790979BF068}"/>
              </a:ext>
            </a:extLst>
          </p:cNvPr>
          <p:cNvSpPr txBox="1"/>
          <p:nvPr/>
        </p:nvSpPr>
        <p:spPr>
          <a:xfrm>
            <a:off x="5247640" y="6343063"/>
            <a:ext cx="4673600" cy="307777"/>
          </a:xfrm>
          <a:prstGeom prst="rect">
            <a:avLst/>
          </a:prstGeom>
          <a:noFill/>
        </p:spPr>
        <p:txBody>
          <a:bodyPr wrap="square" rtlCol="0">
            <a:spAutoFit/>
          </a:bodyPr>
          <a:lstStyle/>
          <a:p>
            <a:r>
              <a:rPr lang="cs-CZ" sz="1400" i="1" dirty="0"/>
              <a:t>https://www.wikiskripta.eu/w/Chipaultovo_pravidlo</a:t>
            </a:r>
          </a:p>
        </p:txBody>
      </p:sp>
    </p:spTree>
    <p:extLst>
      <p:ext uri="{BB962C8B-B14F-4D97-AF65-F5344CB8AC3E}">
        <p14:creationId xmlns:p14="http://schemas.microsoft.com/office/powerpoint/2010/main" val="3273280640"/>
      </p:ext>
    </p:extLst>
  </p:cSld>
  <p:clrMapOvr>
    <a:masterClrMapping/>
  </p:clrMapOvr>
  <p:transition spd="slow">
    <p:cove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C92C99-C1E4-4C76-9E6D-51577D278E76}"/>
              </a:ext>
            </a:extLst>
          </p:cNvPr>
          <p:cNvSpPr>
            <a:spLocks noGrp="1"/>
          </p:cNvSpPr>
          <p:nvPr>
            <p:ph type="title"/>
          </p:nvPr>
        </p:nvSpPr>
        <p:spPr>
          <a:xfrm>
            <a:off x="1851245" y="644430"/>
            <a:ext cx="8911687" cy="1280890"/>
          </a:xfrm>
        </p:spPr>
        <p:txBody>
          <a:bodyPr/>
          <a:lstStyle/>
          <a:p>
            <a:r>
              <a:rPr lang="cs-CZ" b="1" dirty="0"/>
              <a:t>Anatomie a fyziologie míchy</a:t>
            </a:r>
          </a:p>
        </p:txBody>
      </p:sp>
      <p:sp>
        <p:nvSpPr>
          <p:cNvPr id="3" name="Zástupný obsah 2">
            <a:extLst>
              <a:ext uri="{FF2B5EF4-FFF2-40B4-BE49-F238E27FC236}">
                <a16:creationId xmlns:a16="http://schemas.microsoft.com/office/drawing/2014/main" id="{9CE698D9-E1A8-4533-A999-65F25F07D277}"/>
              </a:ext>
            </a:extLst>
          </p:cNvPr>
          <p:cNvSpPr>
            <a:spLocks noGrp="1"/>
          </p:cNvSpPr>
          <p:nvPr>
            <p:ph idx="1"/>
          </p:nvPr>
        </p:nvSpPr>
        <p:spPr>
          <a:xfrm>
            <a:off x="1847532" y="1540188"/>
            <a:ext cx="9917748" cy="5165411"/>
          </a:xfrm>
        </p:spPr>
        <p:txBody>
          <a:bodyPr>
            <a:normAutofit lnSpcReduction="10000"/>
          </a:bodyPr>
          <a:lstStyle/>
          <a:p>
            <a:pPr>
              <a:lnSpc>
                <a:spcPct val="150000"/>
              </a:lnSpc>
            </a:pPr>
            <a:r>
              <a:rPr lang="cs-CZ" b="1" dirty="0"/>
              <a:t>Šedá hmota – nahromadění nervových buněk</a:t>
            </a:r>
          </a:p>
          <a:p>
            <a:pPr>
              <a:lnSpc>
                <a:spcPct val="150000"/>
              </a:lnSpc>
              <a:buFont typeface="Arial" panose="020B0604020202020204" pitchFamily="34" charset="0"/>
              <a:buChar char="•"/>
            </a:pPr>
            <a:r>
              <a:rPr lang="cs-CZ" b="1" dirty="0"/>
              <a:t>tvar motýla, středem probíhá </a:t>
            </a:r>
            <a:r>
              <a:rPr lang="cs-CZ" b="1" dirty="0" err="1"/>
              <a:t>canalis</a:t>
            </a:r>
            <a:r>
              <a:rPr lang="cs-CZ" b="1" dirty="0"/>
              <a:t> </a:t>
            </a:r>
            <a:r>
              <a:rPr lang="cs-CZ" b="1" dirty="0" err="1"/>
              <a:t>centralis</a:t>
            </a:r>
            <a:endParaRPr lang="cs-CZ" b="1" dirty="0"/>
          </a:p>
          <a:p>
            <a:pPr>
              <a:lnSpc>
                <a:spcPct val="150000"/>
              </a:lnSpc>
              <a:buFont typeface="Arial" panose="020B0604020202020204" pitchFamily="34" charset="0"/>
              <a:buChar char="•"/>
            </a:pPr>
            <a:r>
              <a:rPr lang="cs-CZ" b="1" dirty="0"/>
              <a:t>vybíhá ve dva přední a dva zadní rohy míšní</a:t>
            </a:r>
          </a:p>
          <a:p>
            <a:pPr>
              <a:lnSpc>
                <a:spcPct val="150000"/>
              </a:lnSpc>
              <a:buFont typeface="Arial" panose="020B0604020202020204" pitchFamily="34" charset="0"/>
              <a:buChar char="•"/>
            </a:pPr>
            <a:r>
              <a:rPr lang="cs-CZ" b="1" dirty="0"/>
              <a:t> přední rohy: motorická jádra (alfa motoneurony a gama motoneurony), axony   těchto motoneuronů po výstupu z míchy tvoří přední kořeny → eferentní vedení vzruchů ke kosterním svalům</a:t>
            </a:r>
          </a:p>
          <a:p>
            <a:pPr>
              <a:lnSpc>
                <a:spcPct val="150000"/>
              </a:lnSpc>
              <a:buFont typeface="Arial" panose="020B0604020202020204" pitchFamily="34" charset="0"/>
              <a:buChar char="•"/>
            </a:pPr>
            <a:r>
              <a:rPr lang="cs-CZ" b="1" dirty="0"/>
              <a:t>zadní rohy: jádra, na kterých končí senzitivní vlákna míšní neuronů → aferentní vedení vzruchů z periferie</a:t>
            </a:r>
          </a:p>
          <a:p>
            <a:pPr>
              <a:lnSpc>
                <a:spcPct val="150000"/>
              </a:lnSpc>
              <a:buFont typeface="Arial" panose="020B0604020202020204" pitchFamily="34" charset="0"/>
              <a:buChar char="•"/>
            </a:pPr>
            <a:r>
              <a:rPr lang="cs-CZ" b="1" dirty="0"/>
              <a:t>postranní spojovací úseky: jádra </a:t>
            </a:r>
            <a:r>
              <a:rPr lang="cs-CZ" b="1" dirty="0" err="1"/>
              <a:t>inervující</a:t>
            </a:r>
            <a:r>
              <a:rPr lang="cs-CZ" b="1" dirty="0"/>
              <a:t> hladkou a srdeční svalovinu a žlázy = autonomní vlákna (součást předních míšních kořenů)</a:t>
            </a:r>
          </a:p>
          <a:p>
            <a:pPr>
              <a:lnSpc>
                <a:spcPct val="150000"/>
              </a:lnSpc>
              <a:buFont typeface="Arial" panose="020B0604020202020204" pitchFamily="34" charset="0"/>
              <a:buChar char="•"/>
            </a:pPr>
            <a:r>
              <a:rPr lang="cs-CZ" b="1" dirty="0"/>
              <a:t>interneurony – zprostředkovávají spoje uvnitř míchy</a:t>
            </a:r>
          </a:p>
        </p:txBody>
      </p:sp>
    </p:spTree>
    <p:extLst>
      <p:ext uri="{BB962C8B-B14F-4D97-AF65-F5344CB8AC3E}">
        <p14:creationId xmlns:p14="http://schemas.microsoft.com/office/powerpoint/2010/main" val="711906207"/>
      </p:ext>
    </p:extLst>
  </p:cSld>
  <p:clrMapOvr>
    <a:masterClrMapping/>
  </p:clrMapOvr>
  <p:transition spd="slow">
    <p:cove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C92C99-C1E4-4C76-9E6D-51577D278E76}"/>
              </a:ext>
            </a:extLst>
          </p:cNvPr>
          <p:cNvSpPr>
            <a:spLocks noGrp="1"/>
          </p:cNvSpPr>
          <p:nvPr>
            <p:ph type="title"/>
          </p:nvPr>
        </p:nvSpPr>
        <p:spPr>
          <a:xfrm>
            <a:off x="1851245" y="644430"/>
            <a:ext cx="8911687" cy="1280890"/>
          </a:xfrm>
        </p:spPr>
        <p:txBody>
          <a:bodyPr/>
          <a:lstStyle/>
          <a:p>
            <a:r>
              <a:rPr lang="cs-CZ" b="1" dirty="0"/>
              <a:t>Anatomie a fyziologie míchy</a:t>
            </a:r>
          </a:p>
        </p:txBody>
      </p:sp>
      <p:sp>
        <p:nvSpPr>
          <p:cNvPr id="3" name="Zástupný obsah 2">
            <a:extLst>
              <a:ext uri="{FF2B5EF4-FFF2-40B4-BE49-F238E27FC236}">
                <a16:creationId xmlns:a16="http://schemas.microsoft.com/office/drawing/2014/main" id="{9CE698D9-E1A8-4533-A999-65F25F07D277}"/>
              </a:ext>
            </a:extLst>
          </p:cNvPr>
          <p:cNvSpPr>
            <a:spLocks noGrp="1"/>
          </p:cNvSpPr>
          <p:nvPr>
            <p:ph idx="1"/>
          </p:nvPr>
        </p:nvSpPr>
        <p:spPr>
          <a:xfrm>
            <a:off x="1122850" y="1448749"/>
            <a:ext cx="5904548" cy="5165411"/>
          </a:xfrm>
        </p:spPr>
        <p:txBody>
          <a:bodyPr>
            <a:noAutofit/>
          </a:bodyPr>
          <a:lstStyle/>
          <a:p>
            <a:pPr>
              <a:lnSpc>
                <a:spcPct val="150000"/>
              </a:lnSpc>
            </a:pPr>
            <a:r>
              <a:rPr lang="cs-CZ" b="1" dirty="0"/>
              <a:t>Bílá hmota</a:t>
            </a:r>
          </a:p>
          <a:p>
            <a:pPr>
              <a:lnSpc>
                <a:spcPct val="150000"/>
              </a:lnSpc>
              <a:buFont typeface="Arial" panose="020B0604020202020204" pitchFamily="34" charset="0"/>
              <a:buChar char="•"/>
            </a:pPr>
            <a:r>
              <a:rPr lang="cs-CZ" b="1" dirty="0"/>
              <a:t>obklopuje šedou hmotu</a:t>
            </a:r>
          </a:p>
          <a:p>
            <a:pPr>
              <a:lnSpc>
                <a:spcPct val="150000"/>
              </a:lnSpc>
              <a:buFont typeface="Arial" panose="020B0604020202020204" pitchFamily="34" charset="0"/>
              <a:buChar char="•"/>
            </a:pPr>
            <a:r>
              <a:rPr lang="cs-CZ" b="1" dirty="0"/>
              <a:t>neurity nervových buněk seskupených do svazků (</a:t>
            </a:r>
            <a:r>
              <a:rPr lang="cs-CZ" b="1" dirty="0" err="1"/>
              <a:t>fasciculus</a:t>
            </a:r>
            <a:r>
              <a:rPr lang="cs-CZ" b="1" dirty="0"/>
              <a:t>) či drah (</a:t>
            </a:r>
            <a:r>
              <a:rPr lang="cs-CZ" b="1" dirty="0" err="1"/>
              <a:t>tractus</a:t>
            </a:r>
            <a:r>
              <a:rPr lang="cs-CZ" b="1" dirty="0"/>
              <a:t>)</a:t>
            </a:r>
          </a:p>
          <a:p>
            <a:pPr>
              <a:lnSpc>
                <a:spcPct val="150000"/>
              </a:lnSpc>
              <a:buFont typeface="Arial" panose="020B0604020202020204" pitchFamily="34" charset="0"/>
              <a:buChar char="•"/>
            </a:pPr>
            <a:r>
              <a:rPr lang="cs-CZ" b="1" dirty="0"/>
              <a:t>dráhy seskupeny do 3 provazců (na každé straně míchy)</a:t>
            </a:r>
            <a:br>
              <a:rPr lang="cs-CZ" b="1" dirty="0"/>
            </a:br>
            <a:r>
              <a:rPr lang="cs-CZ" b="1" dirty="0"/>
              <a:t>	</a:t>
            </a:r>
            <a:r>
              <a:rPr lang="cs-CZ" b="1" i="1" dirty="0"/>
              <a:t>Přední míšní provazce</a:t>
            </a:r>
            <a:r>
              <a:rPr lang="cs-CZ" b="1" dirty="0"/>
              <a:t>: ascendentní + descendentní dráhy</a:t>
            </a:r>
            <a:br>
              <a:rPr lang="cs-CZ" b="1" dirty="0"/>
            </a:br>
            <a:r>
              <a:rPr lang="cs-CZ" b="1" dirty="0"/>
              <a:t>	</a:t>
            </a:r>
            <a:r>
              <a:rPr lang="cs-CZ" b="1" i="1" dirty="0"/>
              <a:t>Zadní míšní provazce</a:t>
            </a:r>
            <a:r>
              <a:rPr lang="cs-CZ" b="1" dirty="0"/>
              <a:t>: ascendentní senzitivní dráhy do vyšších etáží CNS</a:t>
            </a:r>
            <a:br>
              <a:rPr lang="cs-CZ" b="1" dirty="0"/>
            </a:br>
            <a:r>
              <a:rPr lang="cs-CZ" b="1" i="1" dirty="0"/>
              <a:t>	Postranní míšní provazce</a:t>
            </a:r>
            <a:r>
              <a:rPr lang="cs-CZ" b="1" dirty="0"/>
              <a:t>: ascendentní + descendentní dráhy</a:t>
            </a:r>
          </a:p>
          <a:p>
            <a:pPr marL="0" indent="0">
              <a:lnSpc>
                <a:spcPct val="150000"/>
              </a:lnSpc>
              <a:buNone/>
            </a:pPr>
            <a:br>
              <a:rPr lang="cs-CZ" b="1" dirty="0"/>
            </a:br>
            <a:endParaRPr lang="cs-CZ" b="1" dirty="0"/>
          </a:p>
        </p:txBody>
      </p:sp>
      <p:pic>
        <p:nvPicPr>
          <p:cNvPr id="4" name="Obrázek 3">
            <a:extLst>
              <a:ext uri="{FF2B5EF4-FFF2-40B4-BE49-F238E27FC236}">
                <a16:creationId xmlns:a16="http://schemas.microsoft.com/office/drawing/2014/main" id="{01C64A3B-AD87-4E14-8A4F-0D627A78E91B}"/>
              </a:ext>
            </a:extLst>
          </p:cNvPr>
          <p:cNvPicPr>
            <a:picLocks noChangeAspect="1"/>
          </p:cNvPicPr>
          <p:nvPr/>
        </p:nvPicPr>
        <p:blipFill>
          <a:blip r:embed="rId3"/>
          <a:stretch>
            <a:fillRect/>
          </a:stretch>
        </p:blipFill>
        <p:spPr>
          <a:xfrm>
            <a:off x="7204891" y="1708735"/>
            <a:ext cx="4765407" cy="3111208"/>
          </a:xfrm>
          <a:prstGeom prst="rect">
            <a:avLst/>
          </a:prstGeom>
        </p:spPr>
      </p:pic>
      <p:sp>
        <p:nvSpPr>
          <p:cNvPr id="5" name="TextovéPole 4">
            <a:extLst>
              <a:ext uri="{FF2B5EF4-FFF2-40B4-BE49-F238E27FC236}">
                <a16:creationId xmlns:a16="http://schemas.microsoft.com/office/drawing/2014/main" id="{870A241E-D8A2-44CC-86F0-B0016C8C1FFE}"/>
              </a:ext>
            </a:extLst>
          </p:cNvPr>
          <p:cNvSpPr txBox="1"/>
          <p:nvPr/>
        </p:nvSpPr>
        <p:spPr>
          <a:xfrm>
            <a:off x="8983381" y="5015274"/>
            <a:ext cx="2896947" cy="584775"/>
          </a:xfrm>
          <a:prstGeom prst="rect">
            <a:avLst/>
          </a:prstGeom>
          <a:noFill/>
        </p:spPr>
        <p:txBody>
          <a:bodyPr wrap="none" rtlCol="0">
            <a:spAutoFit/>
          </a:bodyPr>
          <a:lstStyle/>
          <a:p>
            <a:r>
              <a:rPr lang="cs-CZ" sz="1400" i="1" dirty="0"/>
              <a:t>www.anatomyhuman123.com </a:t>
            </a:r>
            <a:br>
              <a:rPr lang="cs-CZ" dirty="0"/>
            </a:br>
            <a:endParaRPr lang="cs-CZ" dirty="0"/>
          </a:p>
        </p:txBody>
      </p:sp>
    </p:spTree>
    <p:extLst>
      <p:ext uri="{BB962C8B-B14F-4D97-AF65-F5344CB8AC3E}">
        <p14:creationId xmlns:p14="http://schemas.microsoft.com/office/powerpoint/2010/main" val="3356783375"/>
      </p:ext>
    </p:extLst>
  </p:cSld>
  <p:clrMapOvr>
    <a:masterClrMapping/>
  </p:clrMapOvr>
  <p:transition spd="slow">
    <p:cove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C92C99-C1E4-4C76-9E6D-51577D278E76}"/>
              </a:ext>
            </a:extLst>
          </p:cNvPr>
          <p:cNvSpPr>
            <a:spLocks noGrp="1"/>
          </p:cNvSpPr>
          <p:nvPr>
            <p:ph type="title"/>
          </p:nvPr>
        </p:nvSpPr>
        <p:spPr>
          <a:xfrm>
            <a:off x="1851245" y="644430"/>
            <a:ext cx="8911687" cy="1280890"/>
          </a:xfrm>
        </p:spPr>
        <p:txBody>
          <a:bodyPr/>
          <a:lstStyle/>
          <a:p>
            <a:r>
              <a:rPr lang="cs-CZ" b="1" dirty="0"/>
              <a:t>Anatomie a fyziologie míchy</a:t>
            </a:r>
          </a:p>
        </p:txBody>
      </p:sp>
      <p:sp>
        <p:nvSpPr>
          <p:cNvPr id="3" name="Zástupný obsah 2">
            <a:extLst>
              <a:ext uri="{FF2B5EF4-FFF2-40B4-BE49-F238E27FC236}">
                <a16:creationId xmlns:a16="http://schemas.microsoft.com/office/drawing/2014/main" id="{9CE698D9-E1A8-4533-A999-65F25F07D277}"/>
              </a:ext>
            </a:extLst>
          </p:cNvPr>
          <p:cNvSpPr>
            <a:spLocks noGrp="1"/>
          </p:cNvSpPr>
          <p:nvPr>
            <p:ph idx="1"/>
          </p:nvPr>
        </p:nvSpPr>
        <p:spPr>
          <a:xfrm>
            <a:off x="1122850" y="1448749"/>
            <a:ext cx="10154750" cy="5165411"/>
          </a:xfrm>
        </p:spPr>
        <p:txBody>
          <a:bodyPr>
            <a:noAutofit/>
          </a:bodyPr>
          <a:lstStyle/>
          <a:p>
            <a:pPr>
              <a:lnSpc>
                <a:spcPct val="150000"/>
              </a:lnSpc>
            </a:pPr>
            <a:r>
              <a:rPr lang="cs-CZ" b="1" dirty="0"/>
              <a:t>Funkce míchy </a:t>
            </a:r>
          </a:p>
          <a:p>
            <a:pPr>
              <a:lnSpc>
                <a:spcPct val="150000"/>
              </a:lnSpc>
              <a:buFont typeface="Arial" panose="020B0604020202020204" pitchFamily="34" charset="0"/>
              <a:buChar char="•"/>
            </a:pPr>
            <a:r>
              <a:rPr lang="cs-CZ" b="1" dirty="0"/>
              <a:t> přepojení eferentních signálů do periferie a naopak</a:t>
            </a:r>
          </a:p>
          <a:p>
            <a:pPr>
              <a:lnSpc>
                <a:spcPct val="150000"/>
              </a:lnSpc>
              <a:buFont typeface="Arial" panose="020B0604020202020204" pitchFamily="34" charset="0"/>
              <a:buChar char="•"/>
            </a:pPr>
            <a:r>
              <a:rPr lang="cs-CZ" b="1" dirty="0"/>
              <a:t>zodpovědnost za řízení některých autonomních funkcí</a:t>
            </a:r>
          </a:p>
          <a:p>
            <a:pPr>
              <a:lnSpc>
                <a:spcPct val="150000"/>
              </a:lnSpc>
              <a:buFont typeface="Arial" panose="020B0604020202020204" pitchFamily="34" charset="0"/>
              <a:buChar char="•"/>
            </a:pPr>
            <a:r>
              <a:rPr lang="cs-CZ" b="1" dirty="0"/>
              <a:t>ústředí míšních reflexů</a:t>
            </a:r>
          </a:p>
          <a:p>
            <a:pPr>
              <a:lnSpc>
                <a:spcPct val="150000"/>
              </a:lnSpc>
            </a:pPr>
            <a:r>
              <a:rPr lang="cs-CZ" b="1" dirty="0"/>
              <a:t>Reflex – odpověď organismu na určitý podnět</a:t>
            </a:r>
          </a:p>
          <a:p>
            <a:pPr>
              <a:lnSpc>
                <a:spcPct val="150000"/>
              </a:lnSpc>
              <a:buFont typeface="Arial" panose="020B0604020202020204" pitchFamily="34" charset="0"/>
              <a:buChar char="•"/>
            </a:pPr>
            <a:r>
              <a:rPr lang="cs-CZ" b="1" dirty="0"/>
              <a:t>reflexní oblouk - receptor→ aferentní dráha → centrum → eferentní dráha → efektor</a:t>
            </a:r>
          </a:p>
          <a:p>
            <a:pPr>
              <a:lnSpc>
                <a:spcPct val="150000"/>
              </a:lnSpc>
              <a:buFont typeface="Arial" panose="020B0604020202020204" pitchFamily="34" charset="0"/>
              <a:buChar char="•"/>
            </a:pPr>
            <a:r>
              <a:rPr lang="cs-CZ" b="1" dirty="0" err="1"/>
              <a:t>monosynaptické</a:t>
            </a:r>
            <a:r>
              <a:rPr lang="cs-CZ" b="1" dirty="0"/>
              <a:t> reflexy (mezi aferentním a eferentním neuronem 1 synapse)</a:t>
            </a:r>
          </a:p>
          <a:p>
            <a:pPr>
              <a:lnSpc>
                <a:spcPct val="150000"/>
              </a:lnSpc>
              <a:buFont typeface="Arial" panose="020B0604020202020204" pitchFamily="34" charset="0"/>
              <a:buChar char="•"/>
            </a:pPr>
            <a:r>
              <a:rPr lang="cs-CZ" b="1" dirty="0" err="1"/>
              <a:t>polysynaptické</a:t>
            </a:r>
            <a:r>
              <a:rPr lang="cs-CZ" b="1" dirty="0"/>
              <a:t> reflexy (mezi aferentním a eferentním neuronem více synapsí)</a:t>
            </a:r>
          </a:p>
          <a:p>
            <a:pPr marL="0" indent="0">
              <a:lnSpc>
                <a:spcPct val="150000"/>
              </a:lnSpc>
              <a:buNone/>
            </a:pPr>
            <a:br>
              <a:rPr lang="cs-CZ" b="1" dirty="0"/>
            </a:br>
            <a:r>
              <a:rPr lang="cs-CZ" b="1" dirty="0"/>
              <a:t> </a:t>
            </a:r>
            <a:br>
              <a:rPr lang="cs-CZ" b="1" dirty="0"/>
            </a:br>
            <a:endParaRPr lang="cs-CZ" b="1" dirty="0"/>
          </a:p>
        </p:txBody>
      </p:sp>
      <p:sp>
        <p:nvSpPr>
          <p:cNvPr id="5" name="TextovéPole 4">
            <a:extLst>
              <a:ext uri="{FF2B5EF4-FFF2-40B4-BE49-F238E27FC236}">
                <a16:creationId xmlns:a16="http://schemas.microsoft.com/office/drawing/2014/main" id="{870A241E-D8A2-44CC-86F0-B0016C8C1FFE}"/>
              </a:ext>
            </a:extLst>
          </p:cNvPr>
          <p:cNvSpPr txBox="1"/>
          <p:nvPr/>
        </p:nvSpPr>
        <p:spPr>
          <a:xfrm>
            <a:off x="8983381" y="5015274"/>
            <a:ext cx="184731" cy="646331"/>
          </a:xfrm>
          <a:prstGeom prst="rect">
            <a:avLst/>
          </a:prstGeom>
          <a:noFill/>
        </p:spPr>
        <p:txBody>
          <a:bodyPr wrap="none" rtlCol="0">
            <a:spAutoFit/>
          </a:bodyPr>
          <a:lstStyle/>
          <a:p>
            <a:br>
              <a:rPr lang="cs-CZ" dirty="0"/>
            </a:br>
            <a:endParaRPr lang="cs-CZ" dirty="0"/>
          </a:p>
        </p:txBody>
      </p:sp>
    </p:spTree>
    <p:extLst>
      <p:ext uri="{BB962C8B-B14F-4D97-AF65-F5344CB8AC3E}">
        <p14:creationId xmlns:p14="http://schemas.microsoft.com/office/powerpoint/2010/main" val="4236474896"/>
      </p:ext>
    </p:extLst>
  </p:cSld>
  <p:clrMapOvr>
    <a:masterClrMapping/>
  </p:clrMapOvr>
  <p:transition spd="slow">
    <p:cove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C92C99-C1E4-4C76-9E6D-51577D278E76}"/>
              </a:ext>
            </a:extLst>
          </p:cNvPr>
          <p:cNvSpPr>
            <a:spLocks noGrp="1"/>
          </p:cNvSpPr>
          <p:nvPr>
            <p:ph type="title"/>
          </p:nvPr>
        </p:nvSpPr>
        <p:spPr>
          <a:xfrm>
            <a:off x="1851245" y="644430"/>
            <a:ext cx="8911687" cy="1280890"/>
          </a:xfrm>
        </p:spPr>
        <p:txBody>
          <a:bodyPr/>
          <a:lstStyle/>
          <a:p>
            <a:r>
              <a:rPr lang="cs-CZ" b="1" dirty="0"/>
              <a:t>Anatomie a fyziologie míchy</a:t>
            </a:r>
          </a:p>
        </p:txBody>
      </p:sp>
      <p:sp>
        <p:nvSpPr>
          <p:cNvPr id="3" name="Zástupný obsah 2">
            <a:extLst>
              <a:ext uri="{FF2B5EF4-FFF2-40B4-BE49-F238E27FC236}">
                <a16:creationId xmlns:a16="http://schemas.microsoft.com/office/drawing/2014/main" id="{9CE698D9-E1A8-4533-A999-65F25F07D277}"/>
              </a:ext>
            </a:extLst>
          </p:cNvPr>
          <p:cNvSpPr>
            <a:spLocks noGrp="1"/>
          </p:cNvSpPr>
          <p:nvPr>
            <p:ph idx="1"/>
          </p:nvPr>
        </p:nvSpPr>
        <p:spPr>
          <a:xfrm>
            <a:off x="1122850" y="1448749"/>
            <a:ext cx="10154750" cy="5165411"/>
          </a:xfrm>
        </p:spPr>
        <p:txBody>
          <a:bodyPr>
            <a:noAutofit/>
          </a:bodyPr>
          <a:lstStyle/>
          <a:p>
            <a:pPr>
              <a:lnSpc>
                <a:spcPct val="150000"/>
              </a:lnSpc>
            </a:pPr>
            <a:r>
              <a:rPr lang="cs-CZ" b="1" dirty="0"/>
              <a:t>Řízení pohybu na míšní úrovni:</a:t>
            </a:r>
          </a:p>
          <a:p>
            <a:pPr>
              <a:lnSpc>
                <a:spcPct val="150000"/>
              </a:lnSpc>
              <a:buFont typeface="Arial" panose="020B0604020202020204" pitchFamily="34" charset="0"/>
              <a:buChar char="•"/>
            </a:pPr>
            <a:r>
              <a:rPr lang="cs-CZ" b="1" dirty="0"/>
              <a:t>princip reciproční inervace: při aktivaci agonistů tlumeni antagonisti</a:t>
            </a:r>
          </a:p>
          <a:p>
            <a:pPr>
              <a:lnSpc>
                <a:spcPct val="150000"/>
              </a:lnSpc>
              <a:buFont typeface="Arial" panose="020B0604020202020204" pitchFamily="34" charset="0"/>
              <a:buChar char="•"/>
            </a:pPr>
            <a:r>
              <a:rPr lang="cs-CZ" b="1" dirty="0"/>
              <a:t>princip záporné zpětné vazby: aktivace alfa motoneuronů omezena prostřednictvím svalových vřetének a šlachových tělísek</a:t>
            </a:r>
          </a:p>
          <a:p>
            <a:pPr>
              <a:lnSpc>
                <a:spcPct val="150000"/>
              </a:lnSpc>
              <a:buFont typeface="Arial" panose="020B0604020202020204" pitchFamily="34" charset="0"/>
              <a:buChar char="•"/>
            </a:pPr>
            <a:r>
              <a:rPr lang="cs-CZ" b="1" dirty="0"/>
              <a:t>princip hierarchie řízení: do řízení míchy mohou zasahovat vyšší centra CNS</a:t>
            </a:r>
          </a:p>
          <a:p>
            <a:pPr>
              <a:lnSpc>
                <a:spcPct val="150000"/>
              </a:lnSpc>
              <a:buFont typeface="Arial" panose="020B0604020202020204" pitchFamily="34" charset="0"/>
              <a:buChar char="•"/>
            </a:pPr>
            <a:r>
              <a:rPr lang="cs-CZ" b="1" dirty="0"/>
              <a:t>princip společné periferní dráhy: vše, co vyvolává svalovou kontrakci, je uskutečněno prostřednictvím alfa motoneuronů</a:t>
            </a:r>
          </a:p>
          <a:p>
            <a:pPr marL="0" indent="0">
              <a:lnSpc>
                <a:spcPct val="150000"/>
              </a:lnSpc>
              <a:buNone/>
            </a:pPr>
            <a:endParaRPr lang="cs-CZ" b="1" dirty="0"/>
          </a:p>
        </p:txBody>
      </p:sp>
      <p:sp>
        <p:nvSpPr>
          <p:cNvPr id="5" name="TextovéPole 4">
            <a:extLst>
              <a:ext uri="{FF2B5EF4-FFF2-40B4-BE49-F238E27FC236}">
                <a16:creationId xmlns:a16="http://schemas.microsoft.com/office/drawing/2014/main" id="{870A241E-D8A2-44CC-86F0-B0016C8C1FFE}"/>
              </a:ext>
            </a:extLst>
          </p:cNvPr>
          <p:cNvSpPr txBox="1"/>
          <p:nvPr/>
        </p:nvSpPr>
        <p:spPr>
          <a:xfrm>
            <a:off x="8983381" y="5015274"/>
            <a:ext cx="184731" cy="646331"/>
          </a:xfrm>
          <a:prstGeom prst="rect">
            <a:avLst/>
          </a:prstGeom>
          <a:noFill/>
        </p:spPr>
        <p:txBody>
          <a:bodyPr wrap="none" rtlCol="0">
            <a:spAutoFit/>
          </a:bodyPr>
          <a:lstStyle/>
          <a:p>
            <a:br>
              <a:rPr lang="cs-CZ" dirty="0"/>
            </a:br>
            <a:endParaRPr lang="cs-CZ" dirty="0"/>
          </a:p>
        </p:txBody>
      </p:sp>
    </p:spTree>
    <p:extLst>
      <p:ext uri="{BB962C8B-B14F-4D97-AF65-F5344CB8AC3E}">
        <p14:creationId xmlns:p14="http://schemas.microsoft.com/office/powerpoint/2010/main" val="258652490"/>
      </p:ext>
    </p:extLst>
  </p:cSld>
  <p:clrMapOvr>
    <a:masterClrMapping/>
  </p:clrMapOvr>
  <p:transition spd="slow">
    <p:cove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C92C99-C1E4-4C76-9E6D-51577D278E76}"/>
              </a:ext>
            </a:extLst>
          </p:cNvPr>
          <p:cNvSpPr>
            <a:spLocks noGrp="1"/>
          </p:cNvSpPr>
          <p:nvPr>
            <p:ph type="title"/>
          </p:nvPr>
        </p:nvSpPr>
        <p:spPr>
          <a:xfrm>
            <a:off x="1851245" y="644430"/>
            <a:ext cx="8911687" cy="1280890"/>
          </a:xfrm>
        </p:spPr>
        <p:txBody>
          <a:bodyPr/>
          <a:lstStyle/>
          <a:p>
            <a:r>
              <a:rPr lang="cs-CZ" b="1" dirty="0"/>
              <a:t>Anatomie a fyziologie míchy</a:t>
            </a:r>
          </a:p>
        </p:txBody>
      </p:sp>
      <p:sp>
        <p:nvSpPr>
          <p:cNvPr id="3" name="Zástupný obsah 2">
            <a:extLst>
              <a:ext uri="{FF2B5EF4-FFF2-40B4-BE49-F238E27FC236}">
                <a16:creationId xmlns:a16="http://schemas.microsoft.com/office/drawing/2014/main" id="{9CE698D9-E1A8-4533-A999-65F25F07D277}"/>
              </a:ext>
            </a:extLst>
          </p:cNvPr>
          <p:cNvSpPr>
            <a:spLocks noGrp="1"/>
          </p:cNvSpPr>
          <p:nvPr>
            <p:ph idx="1"/>
          </p:nvPr>
        </p:nvSpPr>
        <p:spPr>
          <a:xfrm>
            <a:off x="1122850" y="1448749"/>
            <a:ext cx="10154750" cy="5165411"/>
          </a:xfrm>
        </p:spPr>
        <p:txBody>
          <a:bodyPr>
            <a:noAutofit/>
          </a:bodyPr>
          <a:lstStyle/>
          <a:p>
            <a:pPr>
              <a:lnSpc>
                <a:spcPct val="150000"/>
              </a:lnSpc>
            </a:pPr>
            <a:r>
              <a:rPr lang="cs-CZ" b="1" dirty="0"/>
              <a:t>Autonomní nervový systém (ANS)</a:t>
            </a:r>
          </a:p>
          <a:p>
            <a:pPr>
              <a:lnSpc>
                <a:spcPct val="150000"/>
              </a:lnSpc>
              <a:buFont typeface="Arial" panose="020B0604020202020204" pitchFamily="34" charset="0"/>
              <a:buChar char="•"/>
            </a:pPr>
            <a:r>
              <a:rPr lang="cs-CZ" b="1" dirty="0"/>
              <a:t>Sympatikus (noradrenalin) </a:t>
            </a:r>
            <a:br>
              <a:rPr lang="cs-CZ" b="1" dirty="0"/>
            </a:br>
            <a:r>
              <a:rPr lang="cs-CZ" b="1" dirty="0"/>
              <a:t>- krční, hrudní, bederní a pánevní oddíl</a:t>
            </a:r>
            <a:br>
              <a:rPr lang="cs-CZ" b="1" dirty="0"/>
            </a:br>
            <a:r>
              <a:rPr lang="cs-CZ" b="1" dirty="0"/>
              <a:t>- stimulace aktivit spojených s výdejem energie: zrychlení srdeční činnosti, zvětšení síly stahu myokardu, dilatace bronchů, zvýšení TK, zvýšení hladiny krevního cukru</a:t>
            </a:r>
          </a:p>
          <a:p>
            <a:pPr>
              <a:lnSpc>
                <a:spcPct val="150000"/>
              </a:lnSpc>
              <a:buFont typeface="Arial" panose="020B0604020202020204" pitchFamily="34" charset="0"/>
              <a:buChar char="•"/>
            </a:pPr>
            <a:r>
              <a:rPr lang="cs-CZ" b="1" dirty="0"/>
              <a:t>Parasympatikus (acetylcholin)</a:t>
            </a:r>
            <a:br>
              <a:rPr lang="cs-CZ" b="1" dirty="0"/>
            </a:br>
            <a:r>
              <a:rPr lang="cs-CZ" b="1" dirty="0"/>
              <a:t>- hlavový oddíl (inervuje oko, žlázy a orgány inervované n. vagus) </a:t>
            </a:r>
            <a:br>
              <a:rPr lang="cs-CZ" b="1" dirty="0"/>
            </a:br>
            <a:r>
              <a:rPr lang="cs-CZ" b="1" dirty="0"/>
              <a:t>- sakrální oddíl (inervuje močový měchýř, části tlustého střeva a pohlavní orgány)</a:t>
            </a:r>
            <a:br>
              <a:rPr lang="cs-CZ" b="1" dirty="0"/>
            </a:br>
            <a:r>
              <a:rPr lang="cs-CZ" b="1" dirty="0"/>
              <a:t>- tlumení srdeční frekvence, zmenšení síly stahu myokardu, snížení TK, zvýšení aktivity GIT</a:t>
            </a:r>
          </a:p>
          <a:p>
            <a:pPr>
              <a:lnSpc>
                <a:spcPct val="150000"/>
              </a:lnSpc>
              <a:buFont typeface="Arial" panose="020B0604020202020204" pitchFamily="34" charset="0"/>
              <a:buChar char="•"/>
            </a:pPr>
            <a:r>
              <a:rPr lang="cs-CZ" b="1" dirty="0" err="1"/>
              <a:t>Enterický</a:t>
            </a:r>
            <a:r>
              <a:rPr lang="cs-CZ" b="1" dirty="0"/>
              <a:t> nervový systém – kontrola funkce GIT </a:t>
            </a:r>
            <a:br>
              <a:rPr lang="cs-CZ" b="1" dirty="0"/>
            </a:br>
            <a:endParaRPr lang="cs-CZ" b="1" dirty="0"/>
          </a:p>
          <a:p>
            <a:pPr marL="0" indent="0">
              <a:lnSpc>
                <a:spcPct val="150000"/>
              </a:lnSpc>
              <a:buNone/>
            </a:pPr>
            <a:endParaRPr lang="cs-CZ" b="1" dirty="0"/>
          </a:p>
          <a:p>
            <a:pPr marL="0" indent="0">
              <a:lnSpc>
                <a:spcPct val="150000"/>
              </a:lnSpc>
              <a:buNone/>
            </a:pPr>
            <a:endParaRPr lang="cs-CZ" b="1" dirty="0"/>
          </a:p>
        </p:txBody>
      </p:sp>
      <p:sp>
        <p:nvSpPr>
          <p:cNvPr id="5" name="TextovéPole 4">
            <a:extLst>
              <a:ext uri="{FF2B5EF4-FFF2-40B4-BE49-F238E27FC236}">
                <a16:creationId xmlns:a16="http://schemas.microsoft.com/office/drawing/2014/main" id="{870A241E-D8A2-44CC-86F0-B0016C8C1FFE}"/>
              </a:ext>
            </a:extLst>
          </p:cNvPr>
          <p:cNvSpPr txBox="1"/>
          <p:nvPr/>
        </p:nvSpPr>
        <p:spPr>
          <a:xfrm>
            <a:off x="8983381" y="5015274"/>
            <a:ext cx="184731" cy="646331"/>
          </a:xfrm>
          <a:prstGeom prst="rect">
            <a:avLst/>
          </a:prstGeom>
          <a:noFill/>
        </p:spPr>
        <p:txBody>
          <a:bodyPr wrap="none" rtlCol="0">
            <a:spAutoFit/>
          </a:bodyPr>
          <a:lstStyle/>
          <a:p>
            <a:br>
              <a:rPr lang="cs-CZ" dirty="0"/>
            </a:br>
            <a:endParaRPr lang="cs-CZ" dirty="0"/>
          </a:p>
        </p:txBody>
      </p:sp>
    </p:spTree>
    <p:extLst>
      <p:ext uri="{BB962C8B-B14F-4D97-AF65-F5344CB8AC3E}">
        <p14:creationId xmlns:p14="http://schemas.microsoft.com/office/powerpoint/2010/main" val="2563152178"/>
      </p:ext>
    </p:extLst>
  </p:cSld>
  <p:clrMapOvr>
    <a:masterClrMapping/>
  </p:clrMapOvr>
  <p:transition spd="slow">
    <p:cove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C92C99-C1E4-4C76-9E6D-51577D278E76}"/>
              </a:ext>
            </a:extLst>
          </p:cNvPr>
          <p:cNvSpPr>
            <a:spLocks noGrp="1"/>
          </p:cNvSpPr>
          <p:nvPr>
            <p:ph type="title"/>
          </p:nvPr>
        </p:nvSpPr>
        <p:spPr>
          <a:xfrm>
            <a:off x="1851245" y="644430"/>
            <a:ext cx="8911687" cy="1280890"/>
          </a:xfrm>
        </p:spPr>
        <p:txBody>
          <a:bodyPr/>
          <a:lstStyle/>
          <a:p>
            <a:r>
              <a:rPr lang="cs-CZ" b="1" dirty="0"/>
              <a:t>Poranění páteře </a:t>
            </a:r>
          </a:p>
        </p:txBody>
      </p:sp>
      <p:sp>
        <p:nvSpPr>
          <p:cNvPr id="3" name="Zástupný obsah 2">
            <a:extLst>
              <a:ext uri="{FF2B5EF4-FFF2-40B4-BE49-F238E27FC236}">
                <a16:creationId xmlns:a16="http://schemas.microsoft.com/office/drawing/2014/main" id="{9CE698D9-E1A8-4533-A999-65F25F07D277}"/>
              </a:ext>
            </a:extLst>
          </p:cNvPr>
          <p:cNvSpPr>
            <a:spLocks noGrp="1"/>
          </p:cNvSpPr>
          <p:nvPr>
            <p:ph idx="1"/>
          </p:nvPr>
        </p:nvSpPr>
        <p:spPr>
          <a:xfrm>
            <a:off x="1851245" y="1448749"/>
            <a:ext cx="10154750" cy="5165411"/>
          </a:xfrm>
        </p:spPr>
        <p:txBody>
          <a:bodyPr>
            <a:noAutofit/>
          </a:bodyPr>
          <a:lstStyle/>
          <a:p>
            <a:pPr>
              <a:lnSpc>
                <a:spcPct val="150000"/>
              </a:lnSpc>
            </a:pPr>
            <a:r>
              <a:rPr lang="cs-CZ" b="1" dirty="0"/>
              <a:t>Dle působících sil:</a:t>
            </a:r>
          </a:p>
          <a:p>
            <a:pPr>
              <a:buFont typeface="Arial" panose="020B0604020202020204" pitchFamily="34" charset="0"/>
              <a:buChar char="•"/>
            </a:pPr>
            <a:r>
              <a:rPr lang="cs-CZ" b="1" dirty="0"/>
              <a:t>vertikálně – kompresní</a:t>
            </a:r>
          </a:p>
          <a:p>
            <a:pPr>
              <a:buFont typeface="Arial" panose="020B0604020202020204" pitchFamily="34" charset="0"/>
              <a:buChar char="•"/>
            </a:pPr>
            <a:r>
              <a:rPr lang="cs-CZ" b="1" dirty="0"/>
              <a:t>flekčně-extenčně </a:t>
            </a:r>
          </a:p>
          <a:p>
            <a:pPr>
              <a:buFont typeface="Arial" panose="020B0604020202020204" pitchFamily="34" charset="0"/>
              <a:buChar char="•"/>
            </a:pPr>
            <a:r>
              <a:rPr lang="cs-CZ" b="1" dirty="0"/>
              <a:t>rotační</a:t>
            </a:r>
          </a:p>
          <a:p>
            <a:r>
              <a:rPr lang="cs-CZ" b="1" dirty="0"/>
              <a:t>Dle </a:t>
            </a:r>
            <a:r>
              <a:rPr lang="cs-CZ" b="1" dirty="0" err="1"/>
              <a:t>patologicko</a:t>
            </a:r>
            <a:r>
              <a:rPr lang="cs-CZ" b="1" dirty="0"/>
              <a:t> – anatomického obrazu:</a:t>
            </a:r>
          </a:p>
          <a:p>
            <a:pPr>
              <a:buFont typeface="Arial" panose="020B0604020202020204" pitchFamily="34" charset="0"/>
              <a:buChar char="•"/>
            </a:pPr>
            <a:r>
              <a:rPr lang="cs-CZ" b="1" dirty="0" err="1"/>
              <a:t>ligamentózní</a:t>
            </a:r>
            <a:r>
              <a:rPr lang="cs-CZ" b="1" dirty="0"/>
              <a:t> (vazivové hojení, hrozí nestabilita)</a:t>
            </a:r>
          </a:p>
          <a:p>
            <a:pPr>
              <a:buFont typeface="Arial" panose="020B0604020202020204" pitchFamily="34" charset="0"/>
              <a:buChar char="•"/>
            </a:pPr>
            <a:r>
              <a:rPr lang="cs-CZ" b="1" dirty="0"/>
              <a:t>kostní</a:t>
            </a:r>
          </a:p>
          <a:p>
            <a:pPr>
              <a:buFont typeface="Arial" panose="020B0604020202020204" pitchFamily="34" charset="0"/>
              <a:buChar char="•"/>
            </a:pPr>
            <a:r>
              <a:rPr lang="cs-CZ" b="1" dirty="0"/>
              <a:t>kombinované </a:t>
            </a:r>
          </a:p>
          <a:p>
            <a:pPr>
              <a:lnSpc>
                <a:spcPct val="150000"/>
              </a:lnSpc>
            </a:pPr>
            <a:r>
              <a:rPr lang="cs-CZ" b="1" dirty="0"/>
              <a:t>Typy zlomenin: traumatické, stresové (opakovaná </a:t>
            </a:r>
            <a:r>
              <a:rPr lang="cs-CZ" b="1" dirty="0" err="1"/>
              <a:t>mikrotraumatizace</a:t>
            </a:r>
            <a:r>
              <a:rPr lang="cs-CZ" b="1" dirty="0"/>
              <a:t>), patologické (působením malé síly na kost, která je oslabena osteoporózou nebo nádorem)</a:t>
            </a:r>
          </a:p>
          <a:p>
            <a:endParaRPr lang="cs-CZ" b="1" dirty="0"/>
          </a:p>
          <a:p>
            <a:pPr>
              <a:lnSpc>
                <a:spcPct val="150000"/>
              </a:lnSpc>
              <a:buFont typeface="Arial" panose="020B0604020202020204" pitchFamily="34" charset="0"/>
              <a:buChar char="•"/>
            </a:pPr>
            <a:endParaRPr lang="cs-CZ" b="1" dirty="0"/>
          </a:p>
          <a:p>
            <a:pPr marL="0" indent="0">
              <a:lnSpc>
                <a:spcPct val="150000"/>
              </a:lnSpc>
              <a:buNone/>
            </a:pPr>
            <a:endParaRPr lang="cs-CZ" b="1" dirty="0"/>
          </a:p>
        </p:txBody>
      </p:sp>
      <p:sp>
        <p:nvSpPr>
          <p:cNvPr id="5" name="TextovéPole 4">
            <a:extLst>
              <a:ext uri="{FF2B5EF4-FFF2-40B4-BE49-F238E27FC236}">
                <a16:creationId xmlns:a16="http://schemas.microsoft.com/office/drawing/2014/main" id="{870A241E-D8A2-44CC-86F0-B0016C8C1FFE}"/>
              </a:ext>
            </a:extLst>
          </p:cNvPr>
          <p:cNvSpPr txBox="1"/>
          <p:nvPr/>
        </p:nvSpPr>
        <p:spPr>
          <a:xfrm>
            <a:off x="8983381" y="5015274"/>
            <a:ext cx="184731" cy="646331"/>
          </a:xfrm>
          <a:prstGeom prst="rect">
            <a:avLst/>
          </a:prstGeom>
          <a:noFill/>
        </p:spPr>
        <p:txBody>
          <a:bodyPr wrap="none" rtlCol="0">
            <a:spAutoFit/>
          </a:bodyPr>
          <a:lstStyle/>
          <a:p>
            <a:br>
              <a:rPr lang="cs-CZ" dirty="0"/>
            </a:br>
            <a:endParaRPr lang="cs-CZ" dirty="0"/>
          </a:p>
        </p:txBody>
      </p:sp>
    </p:spTree>
    <p:extLst>
      <p:ext uri="{BB962C8B-B14F-4D97-AF65-F5344CB8AC3E}">
        <p14:creationId xmlns:p14="http://schemas.microsoft.com/office/powerpoint/2010/main" val="3907719988"/>
      </p:ext>
    </p:extLst>
  </p:cSld>
  <p:clrMapOvr>
    <a:masterClrMapping/>
  </p:clrMapOvr>
  <p:transition spd="slow">
    <p:cove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C92C99-C1E4-4C76-9E6D-51577D278E76}"/>
              </a:ext>
            </a:extLst>
          </p:cNvPr>
          <p:cNvSpPr>
            <a:spLocks noGrp="1"/>
          </p:cNvSpPr>
          <p:nvPr>
            <p:ph type="title"/>
          </p:nvPr>
        </p:nvSpPr>
        <p:spPr>
          <a:xfrm>
            <a:off x="1851245" y="644430"/>
            <a:ext cx="8911687" cy="1280890"/>
          </a:xfrm>
        </p:spPr>
        <p:txBody>
          <a:bodyPr/>
          <a:lstStyle/>
          <a:p>
            <a:r>
              <a:rPr lang="cs-CZ" b="1" dirty="0"/>
              <a:t>Poranění páteře </a:t>
            </a:r>
          </a:p>
        </p:txBody>
      </p:sp>
      <p:sp>
        <p:nvSpPr>
          <p:cNvPr id="3" name="Zástupný obsah 2">
            <a:extLst>
              <a:ext uri="{FF2B5EF4-FFF2-40B4-BE49-F238E27FC236}">
                <a16:creationId xmlns:a16="http://schemas.microsoft.com/office/drawing/2014/main" id="{9CE698D9-E1A8-4533-A999-65F25F07D277}"/>
              </a:ext>
            </a:extLst>
          </p:cNvPr>
          <p:cNvSpPr>
            <a:spLocks noGrp="1"/>
          </p:cNvSpPr>
          <p:nvPr>
            <p:ph idx="1"/>
          </p:nvPr>
        </p:nvSpPr>
        <p:spPr>
          <a:xfrm>
            <a:off x="1851245" y="1448749"/>
            <a:ext cx="10154750" cy="5165411"/>
          </a:xfrm>
        </p:spPr>
        <p:txBody>
          <a:bodyPr>
            <a:noAutofit/>
          </a:bodyPr>
          <a:lstStyle/>
          <a:p>
            <a:pPr>
              <a:lnSpc>
                <a:spcPct val="150000"/>
              </a:lnSpc>
            </a:pPr>
            <a:r>
              <a:rPr lang="cs-CZ" b="1" dirty="0"/>
              <a:t>Stabilita páteře – schopnost zachovat vzájemné vztahy mezi obratli tak, aby při fyziologickém zatížení nebyly ohroženy nervové struktury</a:t>
            </a:r>
          </a:p>
          <a:p>
            <a:pPr>
              <a:lnSpc>
                <a:spcPct val="150000"/>
              </a:lnSpc>
              <a:buFont typeface="Arial" panose="020B0604020202020204" pitchFamily="34" charset="0"/>
              <a:buChar char="•"/>
            </a:pPr>
            <a:r>
              <a:rPr lang="cs-CZ" b="1" dirty="0"/>
              <a:t>Teorie sloupců dle Denise (1983) – </a:t>
            </a:r>
            <a:r>
              <a:rPr lang="cs-CZ" b="1" dirty="0" err="1"/>
              <a:t>thorakolumbální</a:t>
            </a:r>
            <a:r>
              <a:rPr lang="cs-CZ" b="1" dirty="0"/>
              <a:t> páteř</a:t>
            </a:r>
          </a:p>
          <a:p>
            <a:pPr marL="0" indent="0">
              <a:lnSpc>
                <a:spcPct val="150000"/>
              </a:lnSpc>
              <a:buNone/>
            </a:pPr>
            <a:r>
              <a:rPr lang="cs-CZ" b="1" dirty="0"/>
              <a:t>	- přední sloupec: přední ¾ obratlového těla a meziobratlové ploténky a lig. long. ant.</a:t>
            </a:r>
          </a:p>
          <a:p>
            <a:pPr marL="0" indent="0">
              <a:lnSpc>
                <a:spcPct val="150000"/>
              </a:lnSpc>
              <a:buNone/>
            </a:pPr>
            <a:r>
              <a:rPr lang="cs-CZ" b="1" dirty="0"/>
              <a:t>	- střední sloupec: zbylá zadní ¼ těla a ploténky, báze </a:t>
            </a:r>
            <a:r>
              <a:rPr lang="cs-CZ" b="1" dirty="0" err="1"/>
              <a:t>pediklů</a:t>
            </a:r>
            <a:r>
              <a:rPr lang="cs-CZ" b="1" dirty="0"/>
              <a:t> a lig. long. post.</a:t>
            </a:r>
          </a:p>
          <a:p>
            <a:pPr marL="0" indent="0">
              <a:lnSpc>
                <a:spcPct val="150000"/>
              </a:lnSpc>
              <a:buNone/>
            </a:pPr>
            <a:r>
              <a:rPr lang="cs-CZ" b="1" dirty="0"/>
              <a:t>	- zadní sloupec: obratlový oblouk, meziobratlové klouby, trnový výběžek, příslušné 	vazy</a:t>
            </a:r>
          </a:p>
          <a:p>
            <a:pPr>
              <a:lnSpc>
                <a:spcPct val="150000"/>
              </a:lnSpc>
              <a:buFont typeface="Arial" panose="020B0604020202020204" pitchFamily="34" charset="0"/>
              <a:buChar char="•"/>
            </a:pPr>
            <a:r>
              <a:rPr lang="cs-CZ" b="1" dirty="0"/>
              <a:t>Teorie sloupců dle </a:t>
            </a:r>
            <a:r>
              <a:rPr lang="cs-CZ" b="1" dirty="0" err="1"/>
              <a:t>Holdswortha</a:t>
            </a:r>
            <a:r>
              <a:rPr lang="cs-CZ" b="1" dirty="0"/>
              <a:t> - </a:t>
            </a:r>
            <a:r>
              <a:rPr lang="cs-CZ" b="1" dirty="0" err="1"/>
              <a:t>Cp</a:t>
            </a:r>
            <a:br>
              <a:rPr lang="cs-CZ" b="1" dirty="0"/>
            </a:br>
            <a:r>
              <a:rPr lang="cs-CZ" b="1" dirty="0"/>
              <a:t>- přední sloupec: tělo a ploténka</a:t>
            </a:r>
            <a:br>
              <a:rPr lang="cs-CZ" b="1" dirty="0"/>
            </a:br>
            <a:r>
              <a:rPr lang="cs-CZ" b="1" dirty="0"/>
              <a:t>- zadní sloupec: oblouky, trny a jejich vazy a meziobratlové klouby</a:t>
            </a:r>
            <a:br>
              <a:rPr lang="cs-CZ" dirty="0"/>
            </a:br>
            <a:br>
              <a:rPr lang="cs-CZ" dirty="0"/>
            </a:br>
            <a:endParaRPr lang="cs-CZ" b="1" dirty="0"/>
          </a:p>
          <a:p>
            <a:pPr>
              <a:lnSpc>
                <a:spcPct val="150000"/>
              </a:lnSpc>
              <a:buFont typeface="Arial" panose="020B0604020202020204" pitchFamily="34" charset="0"/>
              <a:buChar char="•"/>
            </a:pPr>
            <a:endParaRPr lang="cs-CZ" b="1" dirty="0"/>
          </a:p>
          <a:p>
            <a:pPr marL="0" indent="0">
              <a:lnSpc>
                <a:spcPct val="150000"/>
              </a:lnSpc>
              <a:buNone/>
            </a:pPr>
            <a:endParaRPr lang="cs-CZ" b="1" dirty="0"/>
          </a:p>
        </p:txBody>
      </p:sp>
      <p:sp>
        <p:nvSpPr>
          <p:cNvPr id="5" name="TextovéPole 4">
            <a:extLst>
              <a:ext uri="{FF2B5EF4-FFF2-40B4-BE49-F238E27FC236}">
                <a16:creationId xmlns:a16="http://schemas.microsoft.com/office/drawing/2014/main" id="{870A241E-D8A2-44CC-86F0-B0016C8C1FFE}"/>
              </a:ext>
            </a:extLst>
          </p:cNvPr>
          <p:cNvSpPr txBox="1"/>
          <p:nvPr/>
        </p:nvSpPr>
        <p:spPr>
          <a:xfrm>
            <a:off x="8983381" y="5015274"/>
            <a:ext cx="184731" cy="646331"/>
          </a:xfrm>
          <a:prstGeom prst="rect">
            <a:avLst/>
          </a:prstGeom>
          <a:noFill/>
        </p:spPr>
        <p:txBody>
          <a:bodyPr wrap="none" rtlCol="0">
            <a:spAutoFit/>
          </a:bodyPr>
          <a:lstStyle/>
          <a:p>
            <a:br>
              <a:rPr lang="cs-CZ" dirty="0"/>
            </a:br>
            <a:endParaRPr lang="cs-CZ" dirty="0"/>
          </a:p>
        </p:txBody>
      </p:sp>
    </p:spTree>
    <p:extLst>
      <p:ext uri="{BB962C8B-B14F-4D97-AF65-F5344CB8AC3E}">
        <p14:creationId xmlns:p14="http://schemas.microsoft.com/office/powerpoint/2010/main" val="1918846712"/>
      </p:ext>
    </p:extLst>
  </p:cSld>
  <p:clrMapOvr>
    <a:masterClrMapping/>
  </p:clrMapOvr>
  <p:transition spd="slow">
    <p:cove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C92C99-C1E4-4C76-9E6D-51577D278E76}"/>
              </a:ext>
            </a:extLst>
          </p:cNvPr>
          <p:cNvSpPr>
            <a:spLocks noGrp="1"/>
          </p:cNvSpPr>
          <p:nvPr>
            <p:ph type="title"/>
          </p:nvPr>
        </p:nvSpPr>
        <p:spPr>
          <a:xfrm>
            <a:off x="1851245" y="644430"/>
            <a:ext cx="8911687" cy="1280890"/>
          </a:xfrm>
        </p:spPr>
        <p:txBody>
          <a:bodyPr/>
          <a:lstStyle/>
          <a:p>
            <a:r>
              <a:rPr lang="cs-CZ" b="1" dirty="0"/>
              <a:t>Poranění páteře </a:t>
            </a:r>
          </a:p>
        </p:txBody>
      </p:sp>
      <p:sp>
        <p:nvSpPr>
          <p:cNvPr id="3" name="Zástupný obsah 2">
            <a:extLst>
              <a:ext uri="{FF2B5EF4-FFF2-40B4-BE49-F238E27FC236}">
                <a16:creationId xmlns:a16="http://schemas.microsoft.com/office/drawing/2014/main" id="{9CE698D9-E1A8-4533-A999-65F25F07D277}"/>
              </a:ext>
            </a:extLst>
          </p:cNvPr>
          <p:cNvSpPr>
            <a:spLocks noGrp="1"/>
          </p:cNvSpPr>
          <p:nvPr>
            <p:ph idx="1"/>
          </p:nvPr>
        </p:nvSpPr>
        <p:spPr>
          <a:xfrm>
            <a:off x="1851245" y="1448749"/>
            <a:ext cx="10154750" cy="5165411"/>
          </a:xfrm>
        </p:spPr>
        <p:txBody>
          <a:bodyPr>
            <a:noAutofit/>
          </a:bodyPr>
          <a:lstStyle/>
          <a:p>
            <a:pPr>
              <a:lnSpc>
                <a:spcPct val="150000"/>
              </a:lnSpc>
              <a:buFont typeface="Arial" panose="020B0604020202020204" pitchFamily="34" charset="0"/>
              <a:buChar char="•"/>
            </a:pPr>
            <a:r>
              <a:rPr lang="cs-CZ" b="1" dirty="0"/>
              <a:t>Rozhodující pro stabilitu jsou změny ve středním sloupci páteře = nejpravděpodobnější komprese nervových struktur </a:t>
            </a:r>
          </a:p>
          <a:p>
            <a:pPr>
              <a:lnSpc>
                <a:spcPct val="150000"/>
              </a:lnSpc>
              <a:buFont typeface="Arial" panose="020B0604020202020204" pitchFamily="34" charset="0"/>
              <a:buChar char="•"/>
            </a:pPr>
            <a:r>
              <a:rPr lang="cs-CZ" b="1" dirty="0"/>
              <a:t>Poškození zároveň dvou sloupců – poranění vždy považováno za nestabilní</a:t>
            </a:r>
            <a:br>
              <a:rPr lang="cs-CZ" dirty="0"/>
            </a:br>
            <a:br>
              <a:rPr lang="cs-CZ" dirty="0"/>
            </a:br>
            <a:endParaRPr lang="cs-CZ" b="1" dirty="0"/>
          </a:p>
          <a:p>
            <a:pPr>
              <a:lnSpc>
                <a:spcPct val="150000"/>
              </a:lnSpc>
              <a:buFont typeface="Arial" panose="020B0604020202020204" pitchFamily="34" charset="0"/>
              <a:buChar char="•"/>
            </a:pPr>
            <a:endParaRPr lang="cs-CZ" b="1" dirty="0"/>
          </a:p>
          <a:p>
            <a:pPr marL="0" indent="0">
              <a:lnSpc>
                <a:spcPct val="150000"/>
              </a:lnSpc>
              <a:buNone/>
            </a:pPr>
            <a:endParaRPr lang="cs-CZ" b="1" dirty="0"/>
          </a:p>
        </p:txBody>
      </p:sp>
      <p:sp>
        <p:nvSpPr>
          <p:cNvPr id="5" name="TextovéPole 4">
            <a:extLst>
              <a:ext uri="{FF2B5EF4-FFF2-40B4-BE49-F238E27FC236}">
                <a16:creationId xmlns:a16="http://schemas.microsoft.com/office/drawing/2014/main" id="{870A241E-D8A2-44CC-86F0-B0016C8C1FFE}"/>
              </a:ext>
            </a:extLst>
          </p:cNvPr>
          <p:cNvSpPr txBox="1"/>
          <p:nvPr/>
        </p:nvSpPr>
        <p:spPr>
          <a:xfrm>
            <a:off x="8983381" y="5015274"/>
            <a:ext cx="184731" cy="646331"/>
          </a:xfrm>
          <a:prstGeom prst="rect">
            <a:avLst/>
          </a:prstGeom>
          <a:noFill/>
        </p:spPr>
        <p:txBody>
          <a:bodyPr wrap="none" rtlCol="0">
            <a:spAutoFit/>
          </a:bodyPr>
          <a:lstStyle/>
          <a:p>
            <a:br>
              <a:rPr lang="cs-CZ" dirty="0"/>
            </a:br>
            <a:endParaRPr lang="cs-CZ" dirty="0"/>
          </a:p>
        </p:txBody>
      </p:sp>
    </p:spTree>
    <p:extLst>
      <p:ext uri="{BB962C8B-B14F-4D97-AF65-F5344CB8AC3E}">
        <p14:creationId xmlns:p14="http://schemas.microsoft.com/office/powerpoint/2010/main" val="3497416332"/>
      </p:ext>
    </p:extLst>
  </p:cSld>
  <p:clrMapOvr>
    <a:masterClrMapping/>
  </p:clrMapOvr>
  <p:transition spd="slow">
    <p:cove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C92C99-C1E4-4C76-9E6D-51577D278E76}"/>
              </a:ext>
            </a:extLst>
          </p:cNvPr>
          <p:cNvSpPr>
            <a:spLocks noGrp="1"/>
          </p:cNvSpPr>
          <p:nvPr>
            <p:ph type="title"/>
          </p:nvPr>
        </p:nvSpPr>
        <p:spPr>
          <a:xfrm>
            <a:off x="1851245" y="644430"/>
            <a:ext cx="8911687" cy="1280890"/>
          </a:xfrm>
        </p:spPr>
        <p:txBody>
          <a:bodyPr/>
          <a:lstStyle/>
          <a:p>
            <a:r>
              <a:rPr lang="cs-CZ" b="1" dirty="0"/>
              <a:t>Poranění páteře </a:t>
            </a:r>
          </a:p>
        </p:txBody>
      </p:sp>
      <p:sp>
        <p:nvSpPr>
          <p:cNvPr id="3" name="Zástupný obsah 2">
            <a:extLst>
              <a:ext uri="{FF2B5EF4-FFF2-40B4-BE49-F238E27FC236}">
                <a16:creationId xmlns:a16="http://schemas.microsoft.com/office/drawing/2014/main" id="{9CE698D9-E1A8-4533-A999-65F25F07D277}"/>
              </a:ext>
            </a:extLst>
          </p:cNvPr>
          <p:cNvSpPr>
            <a:spLocks noGrp="1"/>
          </p:cNvSpPr>
          <p:nvPr>
            <p:ph idx="1"/>
          </p:nvPr>
        </p:nvSpPr>
        <p:spPr>
          <a:xfrm>
            <a:off x="1851245" y="1448749"/>
            <a:ext cx="10154750" cy="5165411"/>
          </a:xfrm>
        </p:spPr>
        <p:txBody>
          <a:bodyPr>
            <a:noAutofit/>
          </a:bodyPr>
          <a:lstStyle/>
          <a:p>
            <a:pPr>
              <a:lnSpc>
                <a:spcPct val="150000"/>
              </a:lnSpc>
            </a:pPr>
            <a:r>
              <a:rPr lang="cs-CZ" b="1" dirty="0"/>
              <a:t>Poranění krční páteře </a:t>
            </a:r>
          </a:p>
          <a:p>
            <a:pPr>
              <a:lnSpc>
                <a:spcPct val="150000"/>
              </a:lnSpc>
              <a:buFont typeface="Arial" panose="020B0604020202020204" pitchFamily="34" charset="0"/>
              <a:buChar char="•"/>
            </a:pPr>
            <a:r>
              <a:rPr lang="cs-CZ" b="1" dirty="0"/>
              <a:t>diagnostika: klinické vyšetření, RTG, CT, neurologie, MRI, anamnéza</a:t>
            </a:r>
          </a:p>
          <a:p>
            <a:pPr>
              <a:lnSpc>
                <a:spcPct val="150000"/>
              </a:lnSpc>
              <a:buFont typeface="Arial" panose="020B0604020202020204" pitchFamily="34" charset="0"/>
              <a:buChar char="•"/>
            </a:pPr>
            <a:r>
              <a:rPr lang="cs-CZ" b="1" dirty="0"/>
              <a:t>často považováno za nestabilní, nutná operační intervence → stabilizace ze zadního či předního přístupu, příp. kombinace</a:t>
            </a:r>
          </a:p>
          <a:p>
            <a:pPr>
              <a:lnSpc>
                <a:spcPct val="150000"/>
              </a:lnSpc>
              <a:buFont typeface="Arial" panose="020B0604020202020204" pitchFamily="34" charset="0"/>
              <a:buChar char="•"/>
            </a:pPr>
            <a:r>
              <a:rPr lang="cs-CZ" b="1" dirty="0"/>
              <a:t>stabilizace = spojení dvou a více obratlů na úkor vyřazení pohybových segmentů</a:t>
            </a:r>
          </a:p>
          <a:p>
            <a:pPr>
              <a:lnSpc>
                <a:spcPct val="150000"/>
              </a:lnSpc>
              <a:buFont typeface="Arial" panose="020B0604020202020204" pitchFamily="34" charset="0"/>
              <a:buChar char="•"/>
            </a:pPr>
            <a:r>
              <a:rPr lang="cs-CZ" b="1" dirty="0"/>
              <a:t>po operaci Philadelphia límec, poté límec měkčí - dle indikace lékaře </a:t>
            </a:r>
          </a:p>
          <a:p>
            <a:pPr>
              <a:lnSpc>
                <a:spcPct val="150000"/>
              </a:lnSpc>
              <a:buFont typeface="Arial" panose="020B0604020202020204" pitchFamily="34" charset="0"/>
              <a:buChar char="•"/>
            </a:pPr>
            <a:r>
              <a:rPr lang="cs-CZ" b="1" dirty="0"/>
              <a:t>konzervativní řešení – stabilní zlomeniny s nevelkou dislokací, bez neurologické symptomatologie a pokud je nějaká KI, kvůli které nemůže operace proběhnout (Philadelphia, Halo aparát) – dle indikace lékaře (většinou 3 měsíce)</a:t>
            </a:r>
          </a:p>
        </p:txBody>
      </p:sp>
      <p:sp>
        <p:nvSpPr>
          <p:cNvPr id="5" name="TextovéPole 4">
            <a:extLst>
              <a:ext uri="{FF2B5EF4-FFF2-40B4-BE49-F238E27FC236}">
                <a16:creationId xmlns:a16="http://schemas.microsoft.com/office/drawing/2014/main" id="{870A241E-D8A2-44CC-86F0-B0016C8C1FFE}"/>
              </a:ext>
            </a:extLst>
          </p:cNvPr>
          <p:cNvSpPr txBox="1"/>
          <p:nvPr/>
        </p:nvSpPr>
        <p:spPr>
          <a:xfrm>
            <a:off x="8983381" y="5015274"/>
            <a:ext cx="184731" cy="646331"/>
          </a:xfrm>
          <a:prstGeom prst="rect">
            <a:avLst/>
          </a:prstGeom>
          <a:noFill/>
        </p:spPr>
        <p:txBody>
          <a:bodyPr wrap="none" rtlCol="0">
            <a:spAutoFit/>
          </a:bodyPr>
          <a:lstStyle/>
          <a:p>
            <a:br>
              <a:rPr lang="cs-CZ" dirty="0"/>
            </a:br>
            <a:endParaRPr lang="cs-CZ" dirty="0"/>
          </a:p>
        </p:txBody>
      </p:sp>
    </p:spTree>
    <p:extLst>
      <p:ext uri="{BB962C8B-B14F-4D97-AF65-F5344CB8AC3E}">
        <p14:creationId xmlns:p14="http://schemas.microsoft.com/office/powerpoint/2010/main" val="4082564719"/>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695179CE-B768-4796-96F1-E9B77DD84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3057" y="120848"/>
            <a:ext cx="7143749" cy="6286500"/>
          </a:xfrm>
          <a:prstGeom prst="rect">
            <a:avLst/>
          </a:prstGeom>
        </p:spPr>
      </p:pic>
      <p:sp>
        <p:nvSpPr>
          <p:cNvPr id="6" name="TextovéPole 5">
            <a:extLst>
              <a:ext uri="{FF2B5EF4-FFF2-40B4-BE49-F238E27FC236}">
                <a16:creationId xmlns:a16="http://schemas.microsoft.com/office/drawing/2014/main" id="{7062176B-3C20-4232-9AAB-50D1E2636593}"/>
              </a:ext>
            </a:extLst>
          </p:cNvPr>
          <p:cNvSpPr txBox="1"/>
          <p:nvPr/>
        </p:nvSpPr>
        <p:spPr>
          <a:xfrm>
            <a:off x="8105775" y="6435923"/>
            <a:ext cx="1476375" cy="307777"/>
          </a:xfrm>
          <a:prstGeom prst="rect">
            <a:avLst/>
          </a:prstGeom>
          <a:noFill/>
        </p:spPr>
        <p:txBody>
          <a:bodyPr wrap="square" rtlCol="0">
            <a:spAutoFit/>
          </a:bodyPr>
          <a:lstStyle/>
          <a:p>
            <a:r>
              <a:rPr lang="cs-CZ" sz="1400" i="1" dirty="0"/>
              <a:t>Čihák, 2001</a:t>
            </a:r>
          </a:p>
        </p:txBody>
      </p:sp>
    </p:spTree>
    <p:extLst>
      <p:ext uri="{BB962C8B-B14F-4D97-AF65-F5344CB8AC3E}">
        <p14:creationId xmlns:p14="http://schemas.microsoft.com/office/powerpoint/2010/main" val="996774276"/>
      </p:ext>
    </p:extLst>
  </p:cSld>
  <p:clrMapOvr>
    <a:masterClrMapping/>
  </p:clrMapOvr>
  <p:transition spd="slow">
    <p:cove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C92C99-C1E4-4C76-9E6D-51577D278E76}"/>
              </a:ext>
            </a:extLst>
          </p:cNvPr>
          <p:cNvSpPr>
            <a:spLocks noGrp="1"/>
          </p:cNvSpPr>
          <p:nvPr>
            <p:ph type="title"/>
          </p:nvPr>
        </p:nvSpPr>
        <p:spPr>
          <a:xfrm>
            <a:off x="1851245" y="644430"/>
            <a:ext cx="8911687" cy="1280890"/>
          </a:xfrm>
        </p:spPr>
        <p:txBody>
          <a:bodyPr/>
          <a:lstStyle/>
          <a:p>
            <a:r>
              <a:rPr lang="cs-CZ" b="1" dirty="0"/>
              <a:t>Poranění páteře </a:t>
            </a:r>
          </a:p>
        </p:txBody>
      </p:sp>
      <p:sp>
        <p:nvSpPr>
          <p:cNvPr id="3" name="Zástupný obsah 2">
            <a:extLst>
              <a:ext uri="{FF2B5EF4-FFF2-40B4-BE49-F238E27FC236}">
                <a16:creationId xmlns:a16="http://schemas.microsoft.com/office/drawing/2014/main" id="{9CE698D9-E1A8-4533-A999-65F25F07D277}"/>
              </a:ext>
            </a:extLst>
          </p:cNvPr>
          <p:cNvSpPr>
            <a:spLocks noGrp="1"/>
          </p:cNvSpPr>
          <p:nvPr>
            <p:ph idx="1"/>
          </p:nvPr>
        </p:nvSpPr>
        <p:spPr>
          <a:xfrm>
            <a:off x="1851245" y="1448749"/>
            <a:ext cx="10154750" cy="5165411"/>
          </a:xfrm>
        </p:spPr>
        <p:txBody>
          <a:bodyPr>
            <a:noAutofit/>
          </a:bodyPr>
          <a:lstStyle/>
          <a:p>
            <a:pPr>
              <a:lnSpc>
                <a:spcPct val="150000"/>
              </a:lnSpc>
            </a:pPr>
            <a:r>
              <a:rPr lang="cs-CZ" b="1" dirty="0"/>
              <a:t>Poranění krční páteře </a:t>
            </a:r>
          </a:p>
          <a:p>
            <a:pPr>
              <a:lnSpc>
                <a:spcPct val="150000"/>
              </a:lnSpc>
              <a:buFont typeface="Arial" panose="020B0604020202020204" pitchFamily="34" charset="0"/>
              <a:buChar char="•"/>
            </a:pPr>
            <a:r>
              <a:rPr lang="cs-CZ" b="1" dirty="0"/>
              <a:t>Zlomeniny atlasu (C1) </a:t>
            </a:r>
            <a:br>
              <a:rPr lang="cs-CZ" b="1" dirty="0"/>
            </a:br>
            <a:r>
              <a:rPr lang="cs-CZ" b="1" dirty="0"/>
              <a:t>- jednoduché faktury konzervativně</a:t>
            </a:r>
            <a:br>
              <a:rPr lang="cs-CZ" b="1" dirty="0"/>
            </a:br>
            <a:r>
              <a:rPr lang="cs-CZ" b="1" dirty="0"/>
              <a:t>- tříštivá zlomenina (</a:t>
            </a:r>
            <a:r>
              <a:rPr lang="cs-CZ" b="1" dirty="0" err="1"/>
              <a:t>Jeffersonova</a:t>
            </a:r>
            <a:r>
              <a:rPr lang="cs-CZ" b="1" dirty="0"/>
              <a:t> fraktura) – zlomen přední a zadní oblouk + poškození lig. </a:t>
            </a:r>
            <a:r>
              <a:rPr lang="cs-CZ" b="1" dirty="0" err="1"/>
              <a:t>tansversum</a:t>
            </a:r>
            <a:r>
              <a:rPr lang="cs-CZ" b="1" dirty="0"/>
              <a:t> Atlantis – operačně</a:t>
            </a:r>
          </a:p>
          <a:p>
            <a:pPr>
              <a:lnSpc>
                <a:spcPct val="150000"/>
              </a:lnSpc>
              <a:buFont typeface="Arial" panose="020B0604020202020204" pitchFamily="34" charset="0"/>
              <a:buChar char="•"/>
            </a:pPr>
            <a:r>
              <a:rPr lang="cs-CZ" b="1" dirty="0"/>
              <a:t>Zlomenina axisu (C2)</a:t>
            </a:r>
            <a:br>
              <a:rPr lang="cs-CZ" b="1" dirty="0"/>
            </a:br>
            <a:r>
              <a:rPr lang="cs-CZ" b="1" dirty="0"/>
              <a:t>- zlomenina </a:t>
            </a:r>
            <a:r>
              <a:rPr lang="cs-CZ" b="1" dirty="0" err="1"/>
              <a:t>dens</a:t>
            </a:r>
            <a:r>
              <a:rPr lang="cs-CZ" b="1" dirty="0"/>
              <a:t> axis (10 %)</a:t>
            </a:r>
            <a:br>
              <a:rPr lang="cs-CZ" b="1" dirty="0"/>
            </a:br>
            <a:r>
              <a:rPr lang="cs-CZ" b="1" dirty="0"/>
              <a:t>- Katovská zlomenina  - při prudké </a:t>
            </a:r>
            <a:r>
              <a:rPr lang="cs-CZ" b="1" dirty="0" err="1"/>
              <a:t>hyperextenzi</a:t>
            </a:r>
            <a:r>
              <a:rPr lang="cs-CZ" b="1" dirty="0"/>
              <a:t> horní </a:t>
            </a:r>
            <a:r>
              <a:rPr lang="cs-CZ" b="1" dirty="0" err="1"/>
              <a:t>Cp</a:t>
            </a:r>
            <a:r>
              <a:rPr lang="cs-CZ" b="1" dirty="0"/>
              <a:t> + komprese → oddálení těla od oblouku obratle (dopravní nehody, skoky do mělké vody, oběšení) – operačně</a:t>
            </a:r>
          </a:p>
          <a:p>
            <a:pPr>
              <a:lnSpc>
                <a:spcPct val="150000"/>
              </a:lnSpc>
              <a:buFont typeface="Arial" panose="020B0604020202020204" pitchFamily="34" charset="0"/>
              <a:buChar char="•"/>
            </a:pPr>
            <a:r>
              <a:rPr lang="cs-CZ" b="1" dirty="0"/>
              <a:t>Zlomeniny </a:t>
            </a:r>
            <a:r>
              <a:rPr lang="cs-CZ" b="1" dirty="0" err="1"/>
              <a:t>subaxiální</a:t>
            </a:r>
            <a:r>
              <a:rPr lang="cs-CZ" b="1" dirty="0"/>
              <a:t> krční páteře (C3 – C7)</a:t>
            </a:r>
            <a:br>
              <a:rPr lang="cs-CZ" b="1" dirty="0"/>
            </a:br>
            <a:r>
              <a:rPr lang="cs-CZ" b="1" dirty="0"/>
              <a:t>- nejfrekventovanější, nejčastěji postižen obratel C5 nebo disk mezi C5/6</a:t>
            </a:r>
            <a:br>
              <a:rPr lang="cs-CZ" b="1" dirty="0"/>
            </a:br>
            <a:r>
              <a:rPr lang="cs-CZ" b="1" dirty="0"/>
              <a:t>- nestabilní, operační řešení</a:t>
            </a:r>
          </a:p>
        </p:txBody>
      </p:sp>
      <p:sp>
        <p:nvSpPr>
          <p:cNvPr id="5" name="TextovéPole 4">
            <a:extLst>
              <a:ext uri="{FF2B5EF4-FFF2-40B4-BE49-F238E27FC236}">
                <a16:creationId xmlns:a16="http://schemas.microsoft.com/office/drawing/2014/main" id="{870A241E-D8A2-44CC-86F0-B0016C8C1FFE}"/>
              </a:ext>
            </a:extLst>
          </p:cNvPr>
          <p:cNvSpPr txBox="1"/>
          <p:nvPr/>
        </p:nvSpPr>
        <p:spPr>
          <a:xfrm>
            <a:off x="8983381" y="5015274"/>
            <a:ext cx="184731" cy="646331"/>
          </a:xfrm>
          <a:prstGeom prst="rect">
            <a:avLst/>
          </a:prstGeom>
          <a:noFill/>
        </p:spPr>
        <p:txBody>
          <a:bodyPr wrap="none" rtlCol="0">
            <a:spAutoFit/>
          </a:bodyPr>
          <a:lstStyle/>
          <a:p>
            <a:br>
              <a:rPr lang="cs-CZ" dirty="0"/>
            </a:br>
            <a:endParaRPr lang="cs-CZ" dirty="0"/>
          </a:p>
        </p:txBody>
      </p:sp>
    </p:spTree>
    <p:extLst>
      <p:ext uri="{BB962C8B-B14F-4D97-AF65-F5344CB8AC3E}">
        <p14:creationId xmlns:p14="http://schemas.microsoft.com/office/powerpoint/2010/main" val="202281715"/>
      </p:ext>
    </p:extLst>
  </p:cSld>
  <p:clrMapOvr>
    <a:masterClrMapping/>
  </p:clrMapOvr>
  <p:transition spd="slow">
    <p:cove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C92C99-C1E4-4C76-9E6D-51577D278E76}"/>
              </a:ext>
            </a:extLst>
          </p:cNvPr>
          <p:cNvSpPr>
            <a:spLocks noGrp="1"/>
          </p:cNvSpPr>
          <p:nvPr>
            <p:ph type="title"/>
          </p:nvPr>
        </p:nvSpPr>
        <p:spPr>
          <a:xfrm>
            <a:off x="1851245" y="644430"/>
            <a:ext cx="8911687" cy="1280890"/>
          </a:xfrm>
        </p:spPr>
        <p:txBody>
          <a:bodyPr/>
          <a:lstStyle/>
          <a:p>
            <a:r>
              <a:rPr lang="cs-CZ" b="1" dirty="0"/>
              <a:t>Poranění páteře </a:t>
            </a:r>
          </a:p>
        </p:txBody>
      </p:sp>
      <p:sp>
        <p:nvSpPr>
          <p:cNvPr id="3" name="Zástupný obsah 2">
            <a:extLst>
              <a:ext uri="{FF2B5EF4-FFF2-40B4-BE49-F238E27FC236}">
                <a16:creationId xmlns:a16="http://schemas.microsoft.com/office/drawing/2014/main" id="{9CE698D9-E1A8-4533-A999-65F25F07D277}"/>
              </a:ext>
            </a:extLst>
          </p:cNvPr>
          <p:cNvSpPr>
            <a:spLocks noGrp="1"/>
          </p:cNvSpPr>
          <p:nvPr>
            <p:ph idx="1"/>
          </p:nvPr>
        </p:nvSpPr>
        <p:spPr>
          <a:xfrm>
            <a:off x="1851245" y="1448749"/>
            <a:ext cx="10154750" cy="5165411"/>
          </a:xfrm>
        </p:spPr>
        <p:txBody>
          <a:bodyPr>
            <a:noAutofit/>
          </a:bodyPr>
          <a:lstStyle/>
          <a:p>
            <a:pPr>
              <a:lnSpc>
                <a:spcPct val="150000"/>
              </a:lnSpc>
            </a:pPr>
            <a:r>
              <a:rPr lang="cs-CZ" b="1" dirty="0"/>
              <a:t>Rehabilitační postupy</a:t>
            </a:r>
          </a:p>
          <a:p>
            <a:pPr>
              <a:lnSpc>
                <a:spcPct val="150000"/>
              </a:lnSpc>
              <a:buFont typeface="Arial" panose="020B0604020202020204" pitchFamily="34" charset="0"/>
              <a:buChar char="•"/>
            </a:pPr>
            <a:r>
              <a:rPr lang="cs-CZ" b="1" dirty="0"/>
              <a:t>Fáze imobilizace: udržování svalstva končetin a korzetu (izometricky i krční svalstvo), intenzivní cvičení dolní poloviny těla, vertikalizace s límcem (z polohy na boku s podložením hlavy, aby byla zachována střední poloha hlavy), úprava držení těla s límcem, cvičení a sed na míči, dechová cvičení, šetrné měkké techniky a mobilizace. </a:t>
            </a:r>
          </a:p>
          <a:p>
            <a:pPr>
              <a:lnSpc>
                <a:spcPct val="150000"/>
              </a:lnSpc>
              <a:buFont typeface="Arial" panose="020B0604020202020204" pitchFamily="34" charset="0"/>
              <a:buChar char="•"/>
            </a:pPr>
            <a:r>
              <a:rPr lang="cs-CZ" b="1" dirty="0"/>
              <a:t>Fáze mobilizace: cviky na uvolnění krční páteře a zesílení šíjového svalstva (postupné zvyšování odporu), rozcvičení rozsahu pohybu krční páteře (u operačního řešení nejít do max. rozsahů), nejdřív nácvik flexe, inklinace, rotace, extenze až nakonec. Nácvik vhodného držení těla, celková rekondice pacienta, škola zad. </a:t>
            </a:r>
            <a:br>
              <a:rPr lang="cs-CZ" dirty="0"/>
            </a:br>
            <a:br>
              <a:rPr lang="cs-CZ" b="1" dirty="0">
                <a:solidFill>
                  <a:srgbClr val="FF0000"/>
                </a:solidFill>
              </a:rPr>
            </a:br>
            <a:r>
              <a:rPr lang="cs-CZ" b="1" dirty="0">
                <a:solidFill>
                  <a:srgbClr val="FF0000"/>
                </a:solidFill>
              </a:rPr>
              <a:t>NE MOBILIZACE VE STABILIZOVANÉM ÚSEKU PÁTEŘE!!!!!!!</a:t>
            </a:r>
            <a:br>
              <a:rPr lang="cs-CZ" b="1" dirty="0"/>
            </a:br>
            <a:br>
              <a:rPr lang="cs-CZ" b="1" dirty="0"/>
            </a:br>
            <a:br>
              <a:rPr lang="cs-CZ" b="1" dirty="0"/>
            </a:br>
            <a:br>
              <a:rPr lang="cs-CZ" b="1" dirty="0"/>
            </a:br>
            <a:br>
              <a:rPr lang="cs-CZ" b="1" dirty="0"/>
            </a:br>
            <a:r>
              <a:rPr lang="cs-CZ" b="1" dirty="0"/>
              <a:t>Ne mobilizace ve zpevněném úseku páteře!!!!!</a:t>
            </a:r>
            <a:br>
              <a:rPr lang="cs-CZ" b="1" dirty="0"/>
            </a:br>
            <a:endParaRPr lang="cs-CZ" b="1" dirty="0"/>
          </a:p>
        </p:txBody>
      </p:sp>
      <p:sp>
        <p:nvSpPr>
          <p:cNvPr id="5" name="TextovéPole 4">
            <a:extLst>
              <a:ext uri="{FF2B5EF4-FFF2-40B4-BE49-F238E27FC236}">
                <a16:creationId xmlns:a16="http://schemas.microsoft.com/office/drawing/2014/main" id="{870A241E-D8A2-44CC-86F0-B0016C8C1FFE}"/>
              </a:ext>
            </a:extLst>
          </p:cNvPr>
          <p:cNvSpPr txBox="1"/>
          <p:nvPr/>
        </p:nvSpPr>
        <p:spPr>
          <a:xfrm>
            <a:off x="8983381" y="5015274"/>
            <a:ext cx="184731" cy="646331"/>
          </a:xfrm>
          <a:prstGeom prst="rect">
            <a:avLst/>
          </a:prstGeom>
          <a:noFill/>
        </p:spPr>
        <p:txBody>
          <a:bodyPr wrap="none" rtlCol="0">
            <a:spAutoFit/>
          </a:bodyPr>
          <a:lstStyle/>
          <a:p>
            <a:br>
              <a:rPr lang="cs-CZ" dirty="0"/>
            </a:br>
            <a:endParaRPr lang="cs-CZ" dirty="0"/>
          </a:p>
        </p:txBody>
      </p:sp>
    </p:spTree>
    <p:extLst>
      <p:ext uri="{BB962C8B-B14F-4D97-AF65-F5344CB8AC3E}">
        <p14:creationId xmlns:p14="http://schemas.microsoft.com/office/powerpoint/2010/main" val="3944935206"/>
      </p:ext>
    </p:extLst>
  </p:cSld>
  <p:clrMapOvr>
    <a:masterClrMapping/>
  </p:clrMapOvr>
  <p:transition spd="slow">
    <p:cove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C92C99-C1E4-4C76-9E6D-51577D278E76}"/>
              </a:ext>
            </a:extLst>
          </p:cNvPr>
          <p:cNvSpPr>
            <a:spLocks noGrp="1"/>
          </p:cNvSpPr>
          <p:nvPr>
            <p:ph type="title"/>
          </p:nvPr>
        </p:nvSpPr>
        <p:spPr>
          <a:xfrm>
            <a:off x="1851245" y="644430"/>
            <a:ext cx="8911687" cy="1280890"/>
          </a:xfrm>
        </p:spPr>
        <p:txBody>
          <a:bodyPr/>
          <a:lstStyle/>
          <a:p>
            <a:r>
              <a:rPr lang="cs-CZ" b="1" dirty="0"/>
              <a:t>Poranění páteře </a:t>
            </a:r>
          </a:p>
        </p:txBody>
      </p:sp>
      <p:sp>
        <p:nvSpPr>
          <p:cNvPr id="3" name="Zástupný obsah 2">
            <a:extLst>
              <a:ext uri="{FF2B5EF4-FFF2-40B4-BE49-F238E27FC236}">
                <a16:creationId xmlns:a16="http://schemas.microsoft.com/office/drawing/2014/main" id="{9CE698D9-E1A8-4533-A999-65F25F07D277}"/>
              </a:ext>
            </a:extLst>
          </p:cNvPr>
          <p:cNvSpPr>
            <a:spLocks noGrp="1"/>
          </p:cNvSpPr>
          <p:nvPr>
            <p:ph idx="1"/>
          </p:nvPr>
        </p:nvSpPr>
        <p:spPr>
          <a:xfrm>
            <a:off x="1851245" y="1448749"/>
            <a:ext cx="10154750" cy="5165411"/>
          </a:xfrm>
        </p:spPr>
        <p:txBody>
          <a:bodyPr>
            <a:noAutofit/>
          </a:bodyPr>
          <a:lstStyle/>
          <a:p>
            <a:pPr>
              <a:lnSpc>
                <a:spcPct val="150000"/>
              </a:lnSpc>
            </a:pPr>
            <a:r>
              <a:rPr lang="cs-CZ" sz="1600" b="1" dirty="0" err="1"/>
              <a:t>Whiplash</a:t>
            </a:r>
            <a:r>
              <a:rPr lang="cs-CZ" sz="1600" b="1" dirty="0"/>
              <a:t> </a:t>
            </a:r>
            <a:r>
              <a:rPr lang="cs-CZ" sz="1600" b="1" dirty="0" err="1"/>
              <a:t>injury</a:t>
            </a:r>
            <a:endParaRPr lang="cs-CZ" sz="1600" b="1" dirty="0"/>
          </a:p>
          <a:p>
            <a:pPr>
              <a:lnSpc>
                <a:spcPct val="150000"/>
              </a:lnSpc>
              <a:buFont typeface="Arial" panose="020B0604020202020204" pitchFamily="34" charset="0"/>
              <a:buChar char="•"/>
            </a:pPr>
            <a:r>
              <a:rPr lang="cs-CZ" sz="1600" b="1" dirty="0" err="1"/>
              <a:t>hyperflexe</a:t>
            </a:r>
            <a:r>
              <a:rPr lang="cs-CZ" sz="1600" b="1" dirty="0"/>
              <a:t> s návaznou </a:t>
            </a:r>
            <a:r>
              <a:rPr lang="cs-CZ" sz="1600" b="1" dirty="0" err="1"/>
              <a:t>hyperextenzí</a:t>
            </a:r>
            <a:r>
              <a:rPr lang="cs-CZ" sz="1600" b="1" dirty="0"/>
              <a:t> </a:t>
            </a:r>
            <a:r>
              <a:rPr lang="cs-CZ" sz="1600" b="1" dirty="0" err="1"/>
              <a:t>Cp</a:t>
            </a:r>
            <a:endParaRPr lang="cs-CZ" sz="1600" b="1" dirty="0"/>
          </a:p>
          <a:p>
            <a:pPr>
              <a:lnSpc>
                <a:spcPct val="150000"/>
              </a:lnSpc>
              <a:buFont typeface="Arial" panose="020B0604020202020204" pitchFamily="34" charset="0"/>
              <a:buChar char="•"/>
            </a:pPr>
            <a:r>
              <a:rPr lang="cs-CZ" sz="1600" b="1" dirty="0"/>
              <a:t>většinou </a:t>
            </a:r>
            <a:r>
              <a:rPr lang="cs-CZ" sz="1600" b="1" dirty="0" err="1"/>
              <a:t>diskoligamentózní</a:t>
            </a:r>
            <a:r>
              <a:rPr lang="cs-CZ" sz="1600" b="1" dirty="0"/>
              <a:t> poranění, zlomeniny vzácné</a:t>
            </a:r>
          </a:p>
          <a:p>
            <a:pPr>
              <a:lnSpc>
                <a:spcPct val="150000"/>
              </a:lnSpc>
            </a:pPr>
            <a:r>
              <a:rPr lang="cs-CZ" sz="1600" b="1" dirty="0"/>
              <a:t>Terapie:</a:t>
            </a:r>
          </a:p>
          <a:p>
            <a:pPr>
              <a:lnSpc>
                <a:spcPct val="150000"/>
              </a:lnSpc>
              <a:buFont typeface="Arial" panose="020B0604020202020204" pitchFamily="34" charset="0"/>
              <a:buChar char="•"/>
            </a:pPr>
            <a:r>
              <a:rPr lang="cs-CZ" sz="1600" b="1" dirty="0"/>
              <a:t>Pasivní přístup: farmakoterapie (analgetika, sedativa, NSA, </a:t>
            </a:r>
            <a:r>
              <a:rPr lang="cs-CZ" sz="1600" b="1" dirty="0" err="1"/>
              <a:t>myorelaxancia</a:t>
            </a:r>
            <a:r>
              <a:rPr lang="cs-CZ" sz="1600" b="1" dirty="0"/>
              <a:t>, aj.), imobilizace měkkým krčním límcem v obloukovité flexi 30° 4 – 6 týdnů, teplo nebo chlad na postižená místa, kontinuální UZ, TENS + interference, masáže.</a:t>
            </a:r>
          </a:p>
          <a:p>
            <a:pPr>
              <a:lnSpc>
                <a:spcPct val="150000"/>
              </a:lnSpc>
              <a:buFont typeface="Arial" panose="020B0604020202020204" pitchFamily="34" charset="0"/>
              <a:buChar char="•"/>
            </a:pPr>
            <a:r>
              <a:rPr lang="cs-CZ" sz="1600" b="1" dirty="0"/>
              <a:t>Aktivní přístup: krátká imobilizace (cca 4 dny) v obloukovité flexi 30° jako prevence zvýšení tuhosti vaziva, farmakoterapie, </a:t>
            </a:r>
            <a:r>
              <a:rPr lang="cs-CZ" sz="1600" b="1" dirty="0" err="1"/>
              <a:t>McKenzie</a:t>
            </a:r>
            <a:r>
              <a:rPr lang="cs-CZ" sz="1600" b="1" dirty="0"/>
              <a:t>, pasivní mobilizace </a:t>
            </a:r>
            <a:r>
              <a:rPr lang="cs-CZ" sz="1600" b="1" dirty="0" err="1"/>
              <a:t>Cp</a:t>
            </a:r>
            <a:r>
              <a:rPr lang="cs-CZ" sz="1600" b="1" dirty="0"/>
              <a:t>, korekce </a:t>
            </a:r>
            <a:r>
              <a:rPr lang="cs-CZ" sz="1600" b="1" dirty="0" err="1"/>
              <a:t>postury</a:t>
            </a:r>
            <a:r>
              <a:rPr lang="cs-CZ" sz="1600" b="1" dirty="0"/>
              <a:t>, ruční trakce v obloukovité flexi 30° cílená na dolní krční páteř, mobilizace </a:t>
            </a:r>
            <a:r>
              <a:rPr lang="cs-CZ" sz="1600" b="1" dirty="0" err="1"/>
              <a:t>claviculy</a:t>
            </a:r>
            <a:r>
              <a:rPr lang="cs-CZ" sz="1600" b="1" dirty="0"/>
              <a:t>, horních žeber, !!! zřetězení (periferie DK – fibula – SI skloubení – </a:t>
            </a:r>
            <a:r>
              <a:rPr lang="cs-CZ" sz="1600" b="1" dirty="0" err="1"/>
              <a:t>CTh</a:t>
            </a:r>
            <a:r>
              <a:rPr lang="cs-CZ" sz="1600" b="1" dirty="0"/>
              <a:t> přechod – horní krční páteř), ne manipulace, v akutním stádiu ne mobilizace v oblasti horní </a:t>
            </a:r>
            <a:r>
              <a:rPr lang="cs-CZ" sz="1600" b="1" dirty="0" err="1"/>
              <a:t>Cp</a:t>
            </a:r>
            <a:r>
              <a:rPr lang="cs-CZ" sz="1600" b="1" dirty="0"/>
              <a:t>, měkké techniky (ne PIR </a:t>
            </a:r>
            <a:r>
              <a:rPr lang="cs-CZ" sz="1600" b="1" dirty="0" err="1"/>
              <a:t>subokcipitálních</a:t>
            </a:r>
            <a:r>
              <a:rPr lang="cs-CZ" sz="1600" b="1" dirty="0"/>
              <a:t> svalů v akutní fázi), centrace</a:t>
            </a:r>
          </a:p>
          <a:p>
            <a:pPr marL="0" indent="0">
              <a:lnSpc>
                <a:spcPct val="150000"/>
              </a:lnSpc>
              <a:buNone/>
            </a:pPr>
            <a:r>
              <a:rPr lang="cs-CZ" b="1" dirty="0"/>
              <a:t> </a:t>
            </a:r>
          </a:p>
          <a:p>
            <a:pPr>
              <a:lnSpc>
                <a:spcPct val="150000"/>
              </a:lnSpc>
              <a:buFont typeface="Arial" panose="020B0604020202020204" pitchFamily="34" charset="0"/>
              <a:buChar char="•"/>
            </a:pPr>
            <a:endParaRPr lang="cs-CZ" b="1" dirty="0"/>
          </a:p>
        </p:txBody>
      </p:sp>
      <p:sp>
        <p:nvSpPr>
          <p:cNvPr id="5" name="TextovéPole 4">
            <a:extLst>
              <a:ext uri="{FF2B5EF4-FFF2-40B4-BE49-F238E27FC236}">
                <a16:creationId xmlns:a16="http://schemas.microsoft.com/office/drawing/2014/main" id="{870A241E-D8A2-44CC-86F0-B0016C8C1FFE}"/>
              </a:ext>
            </a:extLst>
          </p:cNvPr>
          <p:cNvSpPr txBox="1"/>
          <p:nvPr/>
        </p:nvSpPr>
        <p:spPr>
          <a:xfrm>
            <a:off x="8983381" y="5015274"/>
            <a:ext cx="184731" cy="646331"/>
          </a:xfrm>
          <a:prstGeom prst="rect">
            <a:avLst/>
          </a:prstGeom>
          <a:noFill/>
        </p:spPr>
        <p:txBody>
          <a:bodyPr wrap="none" rtlCol="0">
            <a:spAutoFit/>
          </a:bodyPr>
          <a:lstStyle/>
          <a:p>
            <a:br>
              <a:rPr lang="cs-CZ" dirty="0"/>
            </a:br>
            <a:endParaRPr lang="cs-CZ" dirty="0"/>
          </a:p>
        </p:txBody>
      </p:sp>
    </p:spTree>
    <p:extLst>
      <p:ext uri="{BB962C8B-B14F-4D97-AF65-F5344CB8AC3E}">
        <p14:creationId xmlns:p14="http://schemas.microsoft.com/office/powerpoint/2010/main" val="407410307"/>
      </p:ext>
    </p:extLst>
  </p:cSld>
  <p:clrMapOvr>
    <a:masterClrMapping/>
  </p:clrMapOvr>
  <p:transition spd="slow">
    <p:cove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C92C99-C1E4-4C76-9E6D-51577D278E76}"/>
              </a:ext>
            </a:extLst>
          </p:cNvPr>
          <p:cNvSpPr>
            <a:spLocks noGrp="1"/>
          </p:cNvSpPr>
          <p:nvPr>
            <p:ph type="title"/>
          </p:nvPr>
        </p:nvSpPr>
        <p:spPr>
          <a:xfrm>
            <a:off x="1851245" y="644430"/>
            <a:ext cx="8911687" cy="1280890"/>
          </a:xfrm>
        </p:spPr>
        <p:txBody>
          <a:bodyPr/>
          <a:lstStyle/>
          <a:p>
            <a:r>
              <a:rPr lang="cs-CZ" b="1" dirty="0"/>
              <a:t>Poranění páteře </a:t>
            </a:r>
          </a:p>
        </p:txBody>
      </p:sp>
      <p:sp>
        <p:nvSpPr>
          <p:cNvPr id="3" name="Zástupný obsah 2">
            <a:extLst>
              <a:ext uri="{FF2B5EF4-FFF2-40B4-BE49-F238E27FC236}">
                <a16:creationId xmlns:a16="http://schemas.microsoft.com/office/drawing/2014/main" id="{9CE698D9-E1A8-4533-A999-65F25F07D277}"/>
              </a:ext>
            </a:extLst>
          </p:cNvPr>
          <p:cNvSpPr>
            <a:spLocks noGrp="1"/>
          </p:cNvSpPr>
          <p:nvPr>
            <p:ph idx="1"/>
          </p:nvPr>
        </p:nvSpPr>
        <p:spPr>
          <a:xfrm>
            <a:off x="1851245" y="1448749"/>
            <a:ext cx="10154750" cy="5165411"/>
          </a:xfrm>
        </p:spPr>
        <p:txBody>
          <a:bodyPr>
            <a:noAutofit/>
          </a:bodyPr>
          <a:lstStyle/>
          <a:p>
            <a:pPr marL="0" indent="0">
              <a:lnSpc>
                <a:spcPct val="150000"/>
              </a:lnSpc>
              <a:buNone/>
            </a:pPr>
            <a:r>
              <a:rPr lang="cs-CZ" b="1" dirty="0"/>
              <a:t>Komplexní přístup – úprava svalové dysbalance, pohybových stereotypů a aktivace HSSP; labilní plochy (cca do 3 týdne cvičit s límcem a od 6 týdne možnost zařadit kompletní metodiku senzomotorické stimulace), ergonomie</a:t>
            </a:r>
          </a:p>
          <a:p>
            <a:pPr>
              <a:lnSpc>
                <a:spcPct val="150000"/>
              </a:lnSpc>
            </a:pPr>
            <a:r>
              <a:rPr lang="cs-CZ" b="1" dirty="0"/>
              <a:t>Poranění hrudní a bederní páteře:  40 – 60 % pády z výšky, 25 – 40 % dopravní nehody</a:t>
            </a:r>
          </a:p>
          <a:p>
            <a:pPr>
              <a:lnSpc>
                <a:spcPct val="150000"/>
              </a:lnSpc>
              <a:buFont typeface="Arial" panose="020B0604020202020204" pitchFamily="34" charset="0"/>
              <a:buChar char="•"/>
            </a:pPr>
            <a:r>
              <a:rPr lang="cs-CZ" b="1" dirty="0"/>
              <a:t>nejvíce zlomenin (65 %) v </a:t>
            </a:r>
            <a:r>
              <a:rPr lang="cs-CZ" b="1" dirty="0" err="1"/>
              <a:t>ThL</a:t>
            </a:r>
            <a:r>
              <a:rPr lang="cs-CZ" b="1" dirty="0"/>
              <a:t> přechodu (rozhraní mezi rigidní </a:t>
            </a:r>
            <a:r>
              <a:rPr lang="cs-CZ" b="1" dirty="0" err="1"/>
              <a:t>Thp</a:t>
            </a:r>
            <a:r>
              <a:rPr lang="cs-CZ" b="1" dirty="0"/>
              <a:t> a pohyblivé </a:t>
            </a:r>
            <a:r>
              <a:rPr lang="cs-CZ" b="1" dirty="0" err="1"/>
              <a:t>Lp</a:t>
            </a:r>
            <a:r>
              <a:rPr lang="cs-CZ" b="1" dirty="0"/>
              <a:t>)</a:t>
            </a:r>
          </a:p>
          <a:p>
            <a:pPr>
              <a:lnSpc>
                <a:spcPct val="150000"/>
              </a:lnSpc>
              <a:buFont typeface="Arial" panose="020B0604020202020204" pitchFamily="34" charset="0"/>
              <a:buChar char="•"/>
            </a:pPr>
            <a:r>
              <a:rPr lang="cs-CZ" b="1" dirty="0"/>
              <a:t>většinou nestabilní fraktury – operační řešení (zadní přístup – nejefektivnější pro dekompresi míchy; stabilizace zabezpečená pomocí vnitřního fixátoru; pro zajištění trvalé stability často nutnost operace předního sloupce – boční přístup)</a:t>
            </a:r>
          </a:p>
          <a:p>
            <a:pPr>
              <a:lnSpc>
                <a:spcPct val="150000"/>
              </a:lnSpc>
              <a:buFont typeface="Arial" panose="020B0604020202020204" pitchFamily="34" charset="0"/>
              <a:buChar char="•"/>
            </a:pPr>
            <a:r>
              <a:rPr lang="cs-CZ" b="1" dirty="0"/>
              <a:t>po operaci </a:t>
            </a:r>
            <a:r>
              <a:rPr lang="cs-CZ" b="1" dirty="0" err="1"/>
              <a:t>Jewettova</a:t>
            </a:r>
            <a:r>
              <a:rPr lang="cs-CZ" b="1" dirty="0"/>
              <a:t> ortéza, </a:t>
            </a:r>
            <a:r>
              <a:rPr lang="cs-CZ" b="1" dirty="0" err="1"/>
              <a:t>Jewettova</a:t>
            </a:r>
            <a:r>
              <a:rPr lang="cs-CZ" b="1" dirty="0"/>
              <a:t> ortéza + Philadelphia (horní </a:t>
            </a:r>
            <a:r>
              <a:rPr lang="cs-CZ" b="1" dirty="0" err="1"/>
              <a:t>Thp</a:t>
            </a:r>
            <a:r>
              <a:rPr lang="cs-CZ" b="1" dirty="0"/>
              <a:t>), bederní pás (dle indikace lékaře)</a:t>
            </a:r>
          </a:p>
          <a:p>
            <a:pPr marL="0" indent="0">
              <a:lnSpc>
                <a:spcPct val="150000"/>
              </a:lnSpc>
              <a:buNone/>
            </a:pPr>
            <a:endParaRPr lang="cs-CZ" b="1" dirty="0"/>
          </a:p>
        </p:txBody>
      </p:sp>
      <p:sp>
        <p:nvSpPr>
          <p:cNvPr id="5" name="TextovéPole 4">
            <a:extLst>
              <a:ext uri="{FF2B5EF4-FFF2-40B4-BE49-F238E27FC236}">
                <a16:creationId xmlns:a16="http://schemas.microsoft.com/office/drawing/2014/main" id="{870A241E-D8A2-44CC-86F0-B0016C8C1FFE}"/>
              </a:ext>
            </a:extLst>
          </p:cNvPr>
          <p:cNvSpPr txBox="1"/>
          <p:nvPr/>
        </p:nvSpPr>
        <p:spPr>
          <a:xfrm>
            <a:off x="8983381" y="5015274"/>
            <a:ext cx="184731" cy="646331"/>
          </a:xfrm>
          <a:prstGeom prst="rect">
            <a:avLst/>
          </a:prstGeom>
          <a:noFill/>
        </p:spPr>
        <p:txBody>
          <a:bodyPr wrap="none" rtlCol="0">
            <a:spAutoFit/>
          </a:bodyPr>
          <a:lstStyle/>
          <a:p>
            <a:br>
              <a:rPr lang="cs-CZ" dirty="0"/>
            </a:br>
            <a:endParaRPr lang="cs-CZ" dirty="0"/>
          </a:p>
        </p:txBody>
      </p:sp>
    </p:spTree>
    <p:extLst>
      <p:ext uri="{BB962C8B-B14F-4D97-AF65-F5344CB8AC3E}">
        <p14:creationId xmlns:p14="http://schemas.microsoft.com/office/powerpoint/2010/main" val="744390530"/>
      </p:ext>
    </p:extLst>
  </p:cSld>
  <p:clrMapOvr>
    <a:masterClrMapping/>
  </p:clrMapOvr>
  <p:transition spd="slow">
    <p:cove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C92C99-C1E4-4C76-9E6D-51577D278E76}"/>
              </a:ext>
            </a:extLst>
          </p:cNvPr>
          <p:cNvSpPr>
            <a:spLocks noGrp="1"/>
          </p:cNvSpPr>
          <p:nvPr>
            <p:ph type="title"/>
          </p:nvPr>
        </p:nvSpPr>
        <p:spPr>
          <a:xfrm>
            <a:off x="1851245" y="644430"/>
            <a:ext cx="8911687" cy="1280890"/>
          </a:xfrm>
        </p:spPr>
        <p:txBody>
          <a:bodyPr/>
          <a:lstStyle/>
          <a:p>
            <a:r>
              <a:rPr lang="cs-CZ" b="1" dirty="0"/>
              <a:t>Poranění páteře </a:t>
            </a:r>
          </a:p>
        </p:txBody>
      </p:sp>
      <p:sp>
        <p:nvSpPr>
          <p:cNvPr id="3" name="Zástupný obsah 2">
            <a:extLst>
              <a:ext uri="{FF2B5EF4-FFF2-40B4-BE49-F238E27FC236}">
                <a16:creationId xmlns:a16="http://schemas.microsoft.com/office/drawing/2014/main" id="{9CE698D9-E1A8-4533-A999-65F25F07D277}"/>
              </a:ext>
            </a:extLst>
          </p:cNvPr>
          <p:cNvSpPr>
            <a:spLocks noGrp="1"/>
          </p:cNvSpPr>
          <p:nvPr>
            <p:ph idx="1"/>
          </p:nvPr>
        </p:nvSpPr>
        <p:spPr>
          <a:xfrm>
            <a:off x="1851245" y="1448749"/>
            <a:ext cx="10154750" cy="5165411"/>
          </a:xfrm>
        </p:spPr>
        <p:txBody>
          <a:bodyPr>
            <a:noAutofit/>
          </a:bodyPr>
          <a:lstStyle/>
          <a:p>
            <a:pPr>
              <a:lnSpc>
                <a:spcPct val="150000"/>
              </a:lnSpc>
              <a:buFont typeface="Arial" panose="020B0604020202020204" pitchFamily="34" charset="0"/>
              <a:buChar char="•"/>
            </a:pPr>
            <a:r>
              <a:rPr lang="cs-CZ" b="1" dirty="0"/>
              <a:t>konzervativně – sádrové korzety (</a:t>
            </a:r>
            <a:r>
              <a:rPr lang="cs-CZ" b="1" dirty="0" err="1"/>
              <a:t>obsolentní</a:t>
            </a:r>
            <a:r>
              <a:rPr lang="cs-CZ" b="1" dirty="0"/>
              <a:t>), </a:t>
            </a:r>
            <a:r>
              <a:rPr lang="cs-CZ" b="1" dirty="0" err="1"/>
              <a:t>Jewettova</a:t>
            </a:r>
            <a:r>
              <a:rPr lang="cs-CZ" b="1" dirty="0"/>
              <a:t> ortéza (</a:t>
            </a:r>
            <a:r>
              <a:rPr lang="cs-CZ" b="1" dirty="0" err="1"/>
              <a:t>Thp</a:t>
            </a:r>
            <a:r>
              <a:rPr lang="cs-CZ" b="1" dirty="0"/>
              <a:t>), </a:t>
            </a:r>
            <a:r>
              <a:rPr lang="cs-CZ" b="1" dirty="0" err="1"/>
              <a:t>Jewett</a:t>
            </a:r>
            <a:r>
              <a:rPr lang="cs-CZ" b="1" dirty="0"/>
              <a:t> + Philadelphia při poranění horní </a:t>
            </a:r>
            <a:r>
              <a:rPr lang="cs-CZ" b="1" dirty="0" err="1"/>
              <a:t>Thp</a:t>
            </a:r>
            <a:r>
              <a:rPr lang="cs-CZ" b="1" dirty="0"/>
              <a:t>, bederní pás (LS) – dle indikace lékaře (většinou 3 měsíce)</a:t>
            </a:r>
          </a:p>
          <a:p>
            <a:pPr>
              <a:lnSpc>
                <a:spcPct val="150000"/>
              </a:lnSpc>
            </a:pPr>
            <a:r>
              <a:rPr lang="cs-CZ" b="1" dirty="0"/>
              <a:t>Rehabilitační postupy:</a:t>
            </a:r>
          </a:p>
          <a:p>
            <a:pPr marL="0" indent="0">
              <a:lnSpc>
                <a:spcPct val="150000"/>
              </a:lnSpc>
              <a:buNone/>
            </a:pPr>
            <a:r>
              <a:rPr lang="cs-CZ" b="1" dirty="0"/>
              <a:t>- 	vertikalizace vždy s ortézou a přes bok, na cvičení se odkládá; pacient nesmí 	provádět rotace ani maximální předklony, aktivace HSSP dle speciálních technik 	(DNS, ACT, aj.), aktivace trupového svalstva skrze horní a dolní končetiny i s rytmickou 	stabilizací, posilování horních a dolních končetin, měkké techniky (včetně jizvy), 	</a:t>
            </a:r>
            <a:r>
              <a:rPr lang="cs-CZ" b="1" dirty="0">
                <a:solidFill>
                  <a:srgbClr val="FF0000"/>
                </a:solidFill>
              </a:rPr>
              <a:t>MOBILIZACE NE V MÍSTĚ STABILIZACE!!!. </a:t>
            </a:r>
            <a:r>
              <a:rPr lang="cs-CZ" b="1" dirty="0">
                <a:solidFill>
                  <a:schemeClr val="tx1"/>
                </a:solidFill>
              </a:rPr>
              <a:t>RFT, škola zad </a:t>
            </a:r>
          </a:p>
        </p:txBody>
      </p:sp>
      <p:sp>
        <p:nvSpPr>
          <p:cNvPr id="5" name="TextovéPole 4">
            <a:extLst>
              <a:ext uri="{FF2B5EF4-FFF2-40B4-BE49-F238E27FC236}">
                <a16:creationId xmlns:a16="http://schemas.microsoft.com/office/drawing/2014/main" id="{870A241E-D8A2-44CC-86F0-B0016C8C1FFE}"/>
              </a:ext>
            </a:extLst>
          </p:cNvPr>
          <p:cNvSpPr txBox="1"/>
          <p:nvPr/>
        </p:nvSpPr>
        <p:spPr>
          <a:xfrm>
            <a:off x="8983381" y="5015274"/>
            <a:ext cx="184731" cy="646331"/>
          </a:xfrm>
          <a:prstGeom prst="rect">
            <a:avLst/>
          </a:prstGeom>
          <a:noFill/>
        </p:spPr>
        <p:txBody>
          <a:bodyPr wrap="none" rtlCol="0">
            <a:spAutoFit/>
          </a:bodyPr>
          <a:lstStyle/>
          <a:p>
            <a:br>
              <a:rPr lang="cs-CZ" dirty="0"/>
            </a:br>
            <a:endParaRPr lang="cs-CZ" dirty="0"/>
          </a:p>
        </p:txBody>
      </p:sp>
    </p:spTree>
    <p:extLst>
      <p:ext uri="{BB962C8B-B14F-4D97-AF65-F5344CB8AC3E}">
        <p14:creationId xmlns:p14="http://schemas.microsoft.com/office/powerpoint/2010/main" val="1139332938"/>
      </p:ext>
    </p:extLst>
  </p:cSld>
  <p:clrMapOvr>
    <a:masterClrMapping/>
  </p:clrMapOvr>
  <p:transition spd="slow">
    <p:cove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185FE645-2C5E-47A9-926E-0DE4155EB6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1823" y="991937"/>
            <a:ext cx="4328160" cy="4328160"/>
          </a:xfrm>
          <a:prstGeom prst="rect">
            <a:avLst/>
          </a:prstGeom>
        </p:spPr>
      </p:pic>
      <p:pic>
        <p:nvPicPr>
          <p:cNvPr id="5" name="Obrázek 4">
            <a:extLst>
              <a:ext uri="{FF2B5EF4-FFF2-40B4-BE49-F238E27FC236}">
                <a16:creationId xmlns:a16="http://schemas.microsoft.com/office/drawing/2014/main" id="{DD859E58-D276-43AA-B21F-22C68EBD26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834" y="436626"/>
            <a:ext cx="3216989" cy="3294197"/>
          </a:xfrm>
          <a:prstGeom prst="rect">
            <a:avLst/>
          </a:prstGeom>
        </p:spPr>
      </p:pic>
      <p:sp>
        <p:nvSpPr>
          <p:cNvPr id="6" name="TextovéPole 5">
            <a:extLst>
              <a:ext uri="{FF2B5EF4-FFF2-40B4-BE49-F238E27FC236}">
                <a16:creationId xmlns:a16="http://schemas.microsoft.com/office/drawing/2014/main" id="{E7D327E2-E345-408B-9436-CADB29BE5B4C}"/>
              </a:ext>
            </a:extLst>
          </p:cNvPr>
          <p:cNvSpPr txBox="1"/>
          <p:nvPr/>
        </p:nvSpPr>
        <p:spPr>
          <a:xfrm>
            <a:off x="1827702" y="355110"/>
            <a:ext cx="2484121" cy="369332"/>
          </a:xfrm>
          <a:prstGeom prst="rect">
            <a:avLst/>
          </a:prstGeom>
          <a:noFill/>
        </p:spPr>
        <p:txBody>
          <a:bodyPr wrap="square" rtlCol="0">
            <a:spAutoFit/>
          </a:bodyPr>
          <a:lstStyle/>
          <a:p>
            <a:r>
              <a:rPr lang="cs-CZ" b="1" dirty="0"/>
              <a:t>Philadelphia límec</a:t>
            </a:r>
          </a:p>
        </p:txBody>
      </p:sp>
      <p:sp>
        <p:nvSpPr>
          <p:cNvPr id="7" name="TextovéPole 6">
            <a:extLst>
              <a:ext uri="{FF2B5EF4-FFF2-40B4-BE49-F238E27FC236}">
                <a16:creationId xmlns:a16="http://schemas.microsoft.com/office/drawing/2014/main" id="{6F1EA93D-9147-49CA-9A5F-0AAD564943D4}"/>
              </a:ext>
            </a:extLst>
          </p:cNvPr>
          <p:cNvSpPr txBox="1"/>
          <p:nvPr/>
        </p:nvSpPr>
        <p:spPr>
          <a:xfrm flipH="1">
            <a:off x="5614203" y="616017"/>
            <a:ext cx="1549401" cy="375920"/>
          </a:xfrm>
          <a:prstGeom prst="rect">
            <a:avLst/>
          </a:prstGeom>
          <a:noFill/>
        </p:spPr>
        <p:txBody>
          <a:bodyPr wrap="square" rtlCol="0">
            <a:spAutoFit/>
          </a:bodyPr>
          <a:lstStyle/>
          <a:p>
            <a:r>
              <a:rPr lang="cs-CZ" b="1" dirty="0"/>
              <a:t>Halo aparát</a:t>
            </a:r>
          </a:p>
        </p:txBody>
      </p:sp>
      <p:pic>
        <p:nvPicPr>
          <p:cNvPr id="8" name="Obrázek 7">
            <a:extLst>
              <a:ext uri="{FF2B5EF4-FFF2-40B4-BE49-F238E27FC236}">
                <a16:creationId xmlns:a16="http://schemas.microsoft.com/office/drawing/2014/main" id="{E4C80103-7F82-485C-BE5E-0D9AB323F5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9427" y="1994229"/>
            <a:ext cx="3513828" cy="3513828"/>
          </a:xfrm>
          <a:prstGeom prst="rect">
            <a:avLst/>
          </a:prstGeom>
        </p:spPr>
      </p:pic>
      <p:sp>
        <p:nvSpPr>
          <p:cNvPr id="10" name="TextovéPole 9">
            <a:extLst>
              <a:ext uri="{FF2B5EF4-FFF2-40B4-BE49-F238E27FC236}">
                <a16:creationId xmlns:a16="http://schemas.microsoft.com/office/drawing/2014/main" id="{75DA7291-1055-4CD0-A3C1-E49D47A6EE93}"/>
              </a:ext>
            </a:extLst>
          </p:cNvPr>
          <p:cNvSpPr txBox="1"/>
          <p:nvPr/>
        </p:nvSpPr>
        <p:spPr>
          <a:xfrm flipH="1">
            <a:off x="8911760" y="1464413"/>
            <a:ext cx="2169161" cy="369332"/>
          </a:xfrm>
          <a:prstGeom prst="rect">
            <a:avLst/>
          </a:prstGeom>
          <a:noFill/>
        </p:spPr>
        <p:txBody>
          <a:bodyPr wrap="square" rtlCol="0">
            <a:spAutoFit/>
          </a:bodyPr>
          <a:lstStyle/>
          <a:p>
            <a:r>
              <a:rPr lang="cs-CZ" b="1" dirty="0" err="1"/>
              <a:t>Jewettova</a:t>
            </a:r>
            <a:r>
              <a:rPr lang="cs-CZ" b="1" dirty="0"/>
              <a:t> ortéza</a:t>
            </a:r>
          </a:p>
        </p:txBody>
      </p:sp>
      <p:sp>
        <p:nvSpPr>
          <p:cNvPr id="2" name="TextovéPole 1">
            <a:extLst>
              <a:ext uri="{FF2B5EF4-FFF2-40B4-BE49-F238E27FC236}">
                <a16:creationId xmlns:a16="http://schemas.microsoft.com/office/drawing/2014/main" id="{6D2BC23B-A301-4CC2-B76B-557582745F1C}"/>
              </a:ext>
            </a:extLst>
          </p:cNvPr>
          <p:cNvSpPr txBox="1"/>
          <p:nvPr/>
        </p:nvSpPr>
        <p:spPr>
          <a:xfrm>
            <a:off x="912614" y="3429000"/>
            <a:ext cx="3581430" cy="307777"/>
          </a:xfrm>
          <a:prstGeom prst="rect">
            <a:avLst/>
          </a:prstGeom>
          <a:noFill/>
        </p:spPr>
        <p:txBody>
          <a:bodyPr wrap="none" rtlCol="0">
            <a:spAutoFit/>
          </a:bodyPr>
          <a:lstStyle/>
          <a:p>
            <a:r>
              <a:rPr lang="cs-CZ" sz="1400" i="1" dirty="0"/>
              <a:t>https://zdravotnicke-potreby-welnes.cz</a:t>
            </a:r>
          </a:p>
        </p:txBody>
      </p:sp>
      <p:sp>
        <p:nvSpPr>
          <p:cNvPr id="4" name="TextovéPole 3">
            <a:extLst>
              <a:ext uri="{FF2B5EF4-FFF2-40B4-BE49-F238E27FC236}">
                <a16:creationId xmlns:a16="http://schemas.microsoft.com/office/drawing/2014/main" id="{7EF47B43-36C2-429E-911B-23E8D53F3D6E}"/>
              </a:ext>
            </a:extLst>
          </p:cNvPr>
          <p:cNvSpPr txBox="1"/>
          <p:nvPr/>
        </p:nvSpPr>
        <p:spPr>
          <a:xfrm>
            <a:off x="5239389" y="5220192"/>
            <a:ext cx="2299027" cy="307777"/>
          </a:xfrm>
          <a:prstGeom prst="rect">
            <a:avLst/>
          </a:prstGeom>
          <a:noFill/>
        </p:spPr>
        <p:txBody>
          <a:bodyPr wrap="none" rtlCol="0">
            <a:spAutoFit/>
          </a:bodyPr>
          <a:lstStyle/>
          <a:p>
            <a:r>
              <a:rPr lang="cs-CZ" sz="1400" i="1" dirty="0"/>
              <a:t>http://www.impomed.pl</a:t>
            </a:r>
          </a:p>
        </p:txBody>
      </p:sp>
      <p:sp>
        <p:nvSpPr>
          <p:cNvPr id="9" name="TextovéPole 8">
            <a:extLst>
              <a:ext uri="{FF2B5EF4-FFF2-40B4-BE49-F238E27FC236}">
                <a16:creationId xmlns:a16="http://schemas.microsoft.com/office/drawing/2014/main" id="{91FBC310-96D8-4058-A71B-039358DC75F1}"/>
              </a:ext>
            </a:extLst>
          </p:cNvPr>
          <p:cNvSpPr txBox="1"/>
          <p:nvPr/>
        </p:nvSpPr>
        <p:spPr>
          <a:xfrm>
            <a:off x="8757483" y="5668541"/>
            <a:ext cx="3049440" cy="307777"/>
          </a:xfrm>
          <a:prstGeom prst="rect">
            <a:avLst/>
          </a:prstGeom>
          <a:noFill/>
        </p:spPr>
        <p:txBody>
          <a:bodyPr wrap="square" rtlCol="0">
            <a:spAutoFit/>
          </a:bodyPr>
          <a:lstStyle/>
          <a:p>
            <a:r>
              <a:rPr lang="cs-CZ" sz="1400" i="1" dirty="0"/>
              <a:t>https://www.sanomed.cz</a:t>
            </a:r>
          </a:p>
        </p:txBody>
      </p:sp>
    </p:spTree>
    <p:extLst>
      <p:ext uri="{BB962C8B-B14F-4D97-AF65-F5344CB8AC3E}">
        <p14:creationId xmlns:p14="http://schemas.microsoft.com/office/powerpoint/2010/main" val="4063222520"/>
      </p:ext>
    </p:extLst>
  </p:cSld>
  <p:clrMapOvr>
    <a:masterClrMapping/>
  </p:clrMapOvr>
  <p:transition spd="slow">
    <p:cove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C58AED-1CFB-45ED-9CAF-1C6DAF37D695}"/>
              </a:ext>
            </a:extLst>
          </p:cNvPr>
          <p:cNvSpPr>
            <a:spLocks noGrp="1"/>
          </p:cNvSpPr>
          <p:nvPr>
            <p:ph type="title"/>
          </p:nvPr>
        </p:nvSpPr>
        <p:spPr>
          <a:xfrm>
            <a:off x="1739485" y="674910"/>
            <a:ext cx="8911687" cy="747490"/>
          </a:xfrm>
        </p:spPr>
        <p:txBody>
          <a:bodyPr/>
          <a:lstStyle/>
          <a:p>
            <a:r>
              <a:rPr lang="cs-CZ" b="1" dirty="0"/>
              <a:t>Poranění míchy</a:t>
            </a:r>
          </a:p>
        </p:txBody>
      </p:sp>
      <p:sp>
        <p:nvSpPr>
          <p:cNvPr id="3" name="Zástupný obsah 2">
            <a:extLst>
              <a:ext uri="{FF2B5EF4-FFF2-40B4-BE49-F238E27FC236}">
                <a16:creationId xmlns:a16="http://schemas.microsoft.com/office/drawing/2014/main" id="{24212330-0C14-4F33-B73C-A21799ADB897}"/>
              </a:ext>
            </a:extLst>
          </p:cNvPr>
          <p:cNvSpPr>
            <a:spLocks noGrp="1"/>
          </p:cNvSpPr>
          <p:nvPr>
            <p:ph idx="1"/>
          </p:nvPr>
        </p:nvSpPr>
        <p:spPr>
          <a:xfrm>
            <a:off x="1735772" y="1540189"/>
            <a:ext cx="9795828" cy="4728532"/>
          </a:xfrm>
        </p:spPr>
        <p:txBody>
          <a:bodyPr>
            <a:noAutofit/>
          </a:bodyPr>
          <a:lstStyle/>
          <a:p>
            <a:r>
              <a:rPr lang="cs-CZ" sz="2000" b="1" dirty="0"/>
              <a:t>Druhy poranění</a:t>
            </a:r>
          </a:p>
          <a:p>
            <a:pPr>
              <a:lnSpc>
                <a:spcPct val="150000"/>
              </a:lnSpc>
              <a:buFont typeface="Arial" panose="020B0604020202020204" pitchFamily="34" charset="0"/>
              <a:buChar char="•"/>
            </a:pPr>
            <a:r>
              <a:rPr lang="cs-CZ" sz="2000" b="1" i="1" dirty="0"/>
              <a:t>Míšní komoce</a:t>
            </a:r>
            <a:r>
              <a:rPr lang="cs-CZ" sz="2000" b="1" dirty="0"/>
              <a:t>: krátkodobý reverzibilní stav, příčinou edém nebo ischemie krátkého trvání, přechodná funkční porucha, úprava do 24 hodin.</a:t>
            </a:r>
          </a:p>
          <a:p>
            <a:pPr>
              <a:lnSpc>
                <a:spcPct val="150000"/>
              </a:lnSpc>
              <a:buFont typeface="Arial" panose="020B0604020202020204" pitchFamily="34" charset="0"/>
              <a:buChar char="•"/>
            </a:pPr>
            <a:r>
              <a:rPr lang="cs-CZ" sz="2000" b="1" i="1" dirty="0"/>
              <a:t>Míšní kontuze</a:t>
            </a:r>
            <a:r>
              <a:rPr lang="cs-CZ" sz="2000" b="1" dirty="0"/>
              <a:t>: při luxaci nebo zlomenině obratle, dochází k různému stupni destrukce tkáně, někdy s funkčními následky, prognosticky důležité první hodiny po úrazu.</a:t>
            </a:r>
          </a:p>
          <a:p>
            <a:pPr>
              <a:lnSpc>
                <a:spcPct val="150000"/>
              </a:lnSpc>
              <a:buFont typeface="Arial" panose="020B0604020202020204" pitchFamily="34" charset="0"/>
              <a:buChar char="•"/>
            </a:pPr>
            <a:r>
              <a:rPr lang="cs-CZ" sz="2000" b="1" i="1" dirty="0"/>
              <a:t>Míšní komprese</a:t>
            </a:r>
            <a:r>
              <a:rPr lang="cs-CZ" sz="2000" b="1" dirty="0"/>
              <a:t>: při zlomeninách, kdy je mícha v páteřním kanálu utlačena dislokovaným úlomkem či ploténkou (také při epidurálním hematomu).</a:t>
            </a:r>
            <a:r>
              <a:rPr lang="cs-CZ" b="1" dirty="0"/>
              <a:t> </a:t>
            </a:r>
            <a:br>
              <a:rPr lang="cs-CZ" dirty="0"/>
            </a:br>
            <a:endParaRPr lang="cs-CZ" dirty="0"/>
          </a:p>
        </p:txBody>
      </p:sp>
    </p:spTree>
    <p:extLst>
      <p:ext uri="{BB962C8B-B14F-4D97-AF65-F5344CB8AC3E}">
        <p14:creationId xmlns:p14="http://schemas.microsoft.com/office/powerpoint/2010/main" val="3134970098"/>
      </p:ext>
    </p:extLst>
  </p:cSld>
  <p:clrMapOvr>
    <a:masterClrMapping/>
  </p:clrMapOvr>
  <p:transition spd="slow">
    <p:cove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C58AED-1CFB-45ED-9CAF-1C6DAF37D695}"/>
              </a:ext>
            </a:extLst>
          </p:cNvPr>
          <p:cNvSpPr>
            <a:spLocks noGrp="1"/>
          </p:cNvSpPr>
          <p:nvPr>
            <p:ph type="title"/>
          </p:nvPr>
        </p:nvSpPr>
        <p:spPr>
          <a:xfrm>
            <a:off x="1739485" y="674910"/>
            <a:ext cx="8911687" cy="747490"/>
          </a:xfrm>
        </p:spPr>
        <p:txBody>
          <a:bodyPr/>
          <a:lstStyle/>
          <a:p>
            <a:r>
              <a:rPr lang="cs-CZ" b="1" dirty="0"/>
              <a:t>Poranění míchy</a:t>
            </a:r>
          </a:p>
        </p:txBody>
      </p:sp>
      <p:sp>
        <p:nvSpPr>
          <p:cNvPr id="3" name="Zástupný obsah 2">
            <a:extLst>
              <a:ext uri="{FF2B5EF4-FFF2-40B4-BE49-F238E27FC236}">
                <a16:creationId xmlns:a16="http://schemas.microsoft.com/office/drawing/2014/main" id="{24212330-0C14-4F33-B73C-A21799ADB897}"/>
              </a:ext>
            </a:extLst>
          </p:cNvPr>
          <p:cNvSpPr>
            <a:spLocks noGrp="1"/>
          </p:cNvSpPr>
          <p:nvPr>
            <p:ph idx="1"/>
          </p:nvPr>
        </p:nvSpPr>
        <p:spPr>
          <a:xfrm>
            <a:off x="1735772" y="1540189"/>
            <a:ext cx="9633268" cy="4728532"/>
          </a:xfrm>
        </p:spPr>
        <p:txBody>
          <a:bodyPr>
            <a:noAutofit/>
          </a:bodyPr>
          <a:lstStyle/>
          <a:p>
            <a:pPr>
              <a:lnSpc>
                <a:spcPct val="150000"/>
              </a:lnSpc>
            </a:pPr>
            <a:r>
              <a:rPr lang="cs-CZ" b="1" dirty="0"/>
              <a:t>Míšní šok: patogeneze neznámá, nejspíše kombinace edému, ischemie a vyplavené zánětlivých mediátorů → blokace nervového přenosu</a:t>
            </a:r>
          </a:p>
          <a:p>
            <a:pPr>
              <a:lnSpc>
                <a:spcPct val="150000"/>
              </a:lnSpc>
              <a:buFont typeface="Arial" panose="020B0604020202020204" pitchFamily="34" charset="0"/>
              <a:buChar char="•"/>
            </a:pPr>
            <a:r>
              <a:rPr lang="cs-CZ" b="1" dirty="0"/>
              <a:t>pod místem léze: chabá plegie či </a:t>
            </a:r>
            <a:r>
              <a:rPr lang="cs-CZ" b="1" dirty="0" err="1"/>
              <a:t>pseudochabá</a:t>
            </a:r>
            <a:r>
              <a:rPr lang="cs-CZ" b="1" dirty="0"/>
              <a:t> plegie a globální anestezie; nepřítomnost reflexů, porucha vegetativních funkcí, termoregulace, střevní atonie, porucha </a:t>
            </a:r>
            <a:r>
              <a:rPr lang="cs-CZ" b="1" dirty="0" err="1"/>
              <a:t>fce</a:t>
            </a:r>
            <a:r>
              <a:rPr lang="cs-CZ" b="1" dirty="0"/>
              <a:t> ledvin, areflexie močového měchýře, hyperglykémie.</a:t>
            </a:r>
          </a:p>
          <a:p>
            <a:pPr>
              <a:lnSpc>
                <a:spcPct val="150000"/>
              </a:lnSpc>
              <a:buFont typeface="Arial" panose="020B0604020202020204" pitchFamily="34" charset="0"/>
              <a:buChar char="•"/>
            </a:pPr>
            <a:r>
              <a:rPr lang="cs-CZ" b="1" dirty="0"/>
              <a:t>trvá zpravidla několik dní až týdnů (nejčastěji kolem 6 týdnů)</a:t>
            </a:r>
          </a:p>
          <a:p>
            <a:pPr>
              <a:lnSpc>
                <a:spcPct val="150000"/>
              </a:lnSpc>
              <a:buFont typeface="Arial" panose="020B0604020202020204" pitchFamily="34" charset="0"/>
              <a:buChar char="•"/>
            </a:pPr>
            <a:r>
              <a:rPr lang="cs-CZ" b="1" dirty="0"/>
              <a:t>postupný návrat svalového tonu, u centrální parézy nástup spasticity, výbavné</a:t>
            </a:r>
            <a:br>
              <a:rPr lang="cs-CZ" b="1" dirty="0"/>
            </a:br>
            <a:r>
              <a:rPr lang="cs-CZ" b="1" dirty="0" err="1"/>
              <a:t>šlachookosticové</a:t>
            </a:r>
            <a:r>
              <a:rPr lang="cs-CZ" b="1" dirty="0"/>
              <a:t> reflexy, iritační pyramidové jevy, návrat se míšní automatismy</a:t>
            </a:r>
          </a:p>
          <a:p>
            <a:pPr>
              <a:lnSpc>
                <a:spcPct val="150000"/>
              </a:lnSpc>
              <a:buFont typeface="Arial" panose="020B0604020202020204" pitchFamily="34" charset="0"/>
              <a:buChar char="•"/>
            </a:pPr>
            <a:r>
              <a:rPr lang="cs-CZ" b="1" dirty="0"/>
              <a:t>prvních týdny po odeznění míšního šoku může nastat jistý návrat volní</a:t>
            </a:r>
            <a:br>
              <a:rPr lang="cs-CZ" b="1" dirty="0"/>
            </a:br>
            <a:r>
              <a:rPr lang="cs-CZ" b="1" dirty="0"/>
              <a:t>hybnosti, který bývá vysvětlován ústupem edému míchy, avšak velmi malého rozsahu </a:t>
            </a:r>
            <a:br>
              <a:rPr lang="cs-CZ" dirty="0"/>
            </a:br>
            <a:br>
              <a:rPr lang="cs-CZ" dirty="0"/>
            </a:br>
            <a:endParaRPr lang="cs-CZ" b="1" dirty="0"/>
          </a:p>
        </p:txBody>
      </p:sp>
    </p:spTree>
    <p:extLst>
      <p:ext uri="{BB962C8B-B14F-4D97-AF65-F5344CB8AC3E}">
        <p14:creationId xmlns:p14="http://schemas.microsoft.com/office/powerpoint/2010/main" val="3456262264"/>
      </p:ext>
    </p:extLst>
  </p:cSld>
  <p:clrMapOvr>
    <a:masterClrMapping/>
  </p:clrMapOvr>
  <p:transition spd="slow">
    <p:cove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C58AED-1CFB-45ED-9CAF-1C6DAF37D695}"/>
              </a:ext>
            </a:extLst>
          </p:cNvPr>
          <p:cNvSpPr>
            <a:spLocks noGrp="1"/>
          </p:cNvSpPr>
          <p:nvPr>
            <p:ph type="title"/>
          </p:nvPr>
        </p:nvSpPr>
        <p:spPr>
          <a:xfrm>
            <a:off x="1739485" y="674910"/>
            <a:ext cx="8911687" cy="747490"/>
          </a:xfrm>
        </p:spPr>
        <p:txBody>
          <a:bodyPr/>
          <a:lstStyle/>
          <a:p>
            <a:r>
              <a:rPr lang="cs-CZ" b="1" dirty="0"/>
              <a:t>Poranění míchy</a:t>
            </a:r>
          </a:p>
        </p:txBody>
      </p:sp>
      <p:sp>
        <p:nvSpPr>
          <p:cNvPr id="3" name="Zástupný obsah 2">
            <a:extLst>
              <a:ext uri="{FF2B5EF4-FFF2-40B4-BE49-F238E27FC236}">
                <a16:creationId xmlns:a16="http://schemas.microsoft.com/office/drawing/2014/main" id="{24212330-0C14-4F33-B73C-A21799ADB897}"/>
              </a:ext>
            </a:extLst>
          </p:cNvPr>
          <p:cNvSpPr>
            <a:spLocks noGrp="1"/>
          </p:cNvSpPr>
          <p:nvPr>
            <p:ph idx="1"/>
          </p:nvPr>
        </p:nvSpPr>
        <p:spPr>
          <a:xfrm>
            <a:off x="1735772" y="1540189"/>
            <a:ext cx="9927908" cy="4728532"/>
          </a:xfrm>
        </p:spPr>
        <p:txBody>
          <a:bodyPr>
            <a:noAutofit/>
          </a:bodyPr>
          <a:lstStyle/>
          <a:p>
            <a:pPr>
              <a:lnSpc>
                <a:spcPct val="150000"/>
              </a:lnSpc>
            </a:pPr>
            <a:r>
              <a:rPr lang="cs-CZ" sz="2100" b="1" dirty="0"/>
              <a:t>Základní terminologie vzhledem k výšce míšní léze:</a:t>
            </a:r>
            <a:br>
              <a:rPr lang="cs-CZ" sz="2000" b="1" dirty="0"/>
            </a:br>
            <a:r>
              <a:rPr lang="cs-CZ" sz="2000" dirty="0"/>
              <a:t>• </a:t>
            </a:r>
            <a:r>
              <a:rPr lang="cs-CZ" sz="2000" b="1" i="1" dirty="0" err="1"/>
              <a:t>Pentaplegie</a:t>
            </a:r>
            <a:r>
              <a:rPr lang="cs-CZ" sz="2000" b="1" i="1" dirty="0"/>
              <a:t>:</a:t>
            </a:r>
            <a:r>
              <a:rPr lang="cs-CZ" sz="2000" b="1" dirty="0"/>
              <a:t> léze nad míšním segmentem C4, projevuje se poruchou hybnosti všech končetin a trupu a poruchou funkce bránice.</a:t>
            </a:r>
            <a:br>
              <a:rPr lang="cs-CZ" sz="2000" b="1" dirty="0"/>
            </a:br>
            <a:r>
              <a:rPr lang="cs-CZ" sz="2000" b="1" dirty="0"/>
              <a:t>• </a:t>
            </a:r>
            <a:r>
              <a:rPr lang="cs-CZ" sz="2000" b="1" i="1" dirty="0"/>
              <a:t>Tetraplegie: </a:t>
            </a:r>
            <a:r>
              <a:rPr lang="cs-CZ" sz="2000" b="1" dirty="0"/>
              <a:t>léze v krčních segmentech C5 – C8, různě závažná porucha hybnosti na horních končetinách a úplná ztráta hybnosti na trupu a dolních končetinách.</a:t>
            </a:r>
            <a:br>
              <a:rPr lang="cs-CZ" sz="2000" b="1" dirty="0"/>
            </a:br>
            <a:r>
              <a:rPr lang="cs-CZ" sz="2000" b="1" dirty="0"/>
              <a:t>• </a:t>
            </a:r>
            <a:r>
              <a:rPr lang="cs-CZ" sz="2000" b="1" i="1" dirty="0"/>
              <a:t>Paraplegie:</a:t>
            </a:r>
            <a:r>
              <a:rPr lang="cs-CZ" sz="2000" b="1" dirty="0"/>
              <a:t> porucha hybnosti na trupu a úplná porucha hybnosti dolních končetin v závislosti na neurologické úrovni léze, která se nachází v </a:t>
            </a:r>
            <a:r>
              <a:rPr lang="cs-CZ" sz="2000" b="1" dirty="0" err="1"/>
              <a:t>Th</a:t>
            </a:r>
            <a:r>
              <a:rPr lang="cs-CZ" sz="2000" b="1" dirty="0"/>
              <a:t> nebo L segmentech.</a:t>
            </a:r>
            <a:br>
              <a:rPr lang="cs-CZ" sz="2000" b="1" dirty="0"/>
            </a:br>
            <a:r>
              <a:rPr lang="cs-CZ" sz="2000" b="1" dirty="0"/>
              <a:t>• </a:t>
            </a:r>
            <a:r>
              <a:rPr lang="cs-CZ" sz="2000" b="1" i="1" dirty="0" err="1"/>
              <a:t>Tetraparéza</a:t>
            </a:r>
            <a:r>
              <a:rPr lang="cs-CZ" sz="2000" b="1" i="1" dirty="0"/>
              <a:t>/paraparéza: </a:t>
            </a:r>
            <a:r>
              <a:rPr lang="cs-CZ" sz="2000" b="1" dirty="0"/>
              <a:t>nekompletní léze ve smyslu poruchy hybnosti. </a:t>
            </a:r>
            <a:br>
              <a:rPr lang="cs-CZ" sz="2000" dirty="0"/>
            </a:br>
            <a:endParaRPr lang="cs-CZ" sz="2000" b="1" dirty="0"/>
          </a:p>
        </p:txBody>
      </p:sp>
    </p:spTree>
    <p:extLst>
      <p:ext uri="{BB962C8B-B14F-4D97-AF65-F5344CB8AC3E}">
        <p14:creationId xmlns:p14="http://schemas.microsoft.com/office/powerpoint/2010/main" val="3272050380"/>
      </p:ext>
    </p:extLst>
  </p:cSld>
  <p:clrMapOvr>
    <a:masterClrMapping/>
  </p:clrMapOvr>
  <p:transition spd="slow">
    <p:cove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1E3554C5-0BE4-4EB5-BC0D-0C4449DED1E5}"/>
              </a:ext>
            </a:extLst>
          </p:cNvPr>
          <p:cNvPicPr>
            <a:picLocks noChangeAspect="1"/>
          </p:cNvPicPr>
          <p:nvPr/>
        </p:nvPicPr>
        <p:blipFill>
          <a:blip r:embed="rId2"/>
          <a:stretch>
            <a:fillRect/>
          </a:stretch>
        </p:blipFill>
        <p:spPr>
          <a:xfrm>
            <a:off x="2397760" y="548322"/>
            <a:ext cx="7163435" cy="5378190"/>
          </a:xfrm>
          <a:prstGeom prst="rect">
            <a:avLst/>
          </a:prstGeom>
        </p:spPr>
      </p:pic>
      <p:sp>
        <p:nvSpPr>
          <p:cNvPr id="3" name="Obdélník 2">
            <a:extLst>
              <a:ext uri="{FF2B5EF4-FFF2-40B4-BE49-F238E27FC236}">
                <a16:creationId xmlns:a16="http://schemas.microsoft.com/office/drawing/2014/main" id="{0FF7DD67-89B7-4828-82D1-A93FBB0BD25B}"/>
              </a:ext>
            </a:extLst>
          </p:cNvPr>
          <p:cNvSpPr/>
          <p:nvPr/>
        </p:nvSpPr>
        <p:spPr>
          <a:xfrm>
            <a:off x="7092315" y="5758615"/>
            <a:ext cx="2193925" cy="584775"/>
          </a:xfrm>
          <a:prstGeom prst="rect">
            <a:avLst/>
          </a:prstGeom>
        </p:spPr>
        <p:txBody>
          <a:bodyPr wrap="square">
            <a:spAutoFit/>
          </a:bodyPr>
          <a:lstStyle/>
          <a:p>
            <a:r>
              <a:rPr lang="pl-PL" sz="1400" i="1" dirty="0">
                <a:solidFill>
                  <a:srgbClr val="000000"/>
                </a:solidFill>
              </a:rPr>
              <a:t>www.zbynekmlcoch.cz</a:t>
            </a:r>
            <a:r>
              <a:rPr lang="pl-PL" sz="1400" i="1" dirty="0"/>
              <a:t> </a:t>
            </a:r>
            <a:br>
              <a:rPr lang="pl-PL" dirty="0"/>
            </a:br>
            <a:endParaRPr lang="cs-CZ" dirty="0"/>
          </a:p>
        </p:txBody>
      </p:sp>
    </p:spTree>
    <p:extLst>
      <p:ext uri="{BB962C8B-B14F-4D97-AF65-F5344CB8AC3E}">
        <p14:creationId xmlns:p14="http://schemas.microsoft.com/office/powerpoint/2010/main" val="3349862367"/>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18DA3ACD-FE2A-4448-8D2B-89084F4213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4274" y="0"/>
            <a:ext cx="7113651" cy="6443916"/>
          </a:xfrm>
          <a:prstGeom prst="rect">
            <a:avLst/>
          </a:prstGeom>
        </p:spPr>
      </p:pic>
      <p:sp>
        <p:nvSpPr>
          <p:cNvPr id="5" name="TextovéPole 4">
            <a:extLst>
              <a:ext uri="{FF2B5EF4-FFF2-40B4-BE49-F238E27FC236}">
                <a16:creationId xmlns:a16="http://schemas.microsoft.com/office/drawing/2014/main" id="{47638BB7-64AB-4C44-BF72-8872726F5FCB}"/>
              </a:ext>
            </a:extLst>
          </p:cNvPr>
          <p:cNvSpPr txBox="1"/>
          <p:nvPr/>
        </p:nvSpPr>
        <p:spPr>
          <a:xfrm>
            <a:off x="7677150" y="6443916"/>
            <a:ext cx="1924050" cy="307777"/>
          </a:xfrm>
          <a:prstGeom prst="rect">
            <a:avLst/>
          </a:prstGeom>
          <a:noFill/>
        </p:spPr>
        <p:txBody>
          <a:bodyPr wrap="square" rtlCol="0">
            <a:spAutoFit/>
          </a:bodyPr>
          <a:lstStyle/>
          <a:p>
            <a:r>
              <a:rPr lang="cs-CZ" sz="1400" i="1" dirty="0"/>
              <a:t>Čihák, 2001</a:t>
            </a:r>
          </a:p>
        </p:txBody>
      </p:sp>
    </p:spTree>
    <p:extLst>
      <p:ext uri="{BB962C8B-B14F-4D97-AF65-F5344CB8AC3E}">
        <p14:creationId xmlns:p14="http://schemas.microsoft.com/office/powerpoint/2010/main" val="1827478664"/>
      </p:ext>
    </p:extLst>
  </p:cSld>
  <p:clrMapOvr>
    <a:masterClrMapping/>
  </p:clrMapOvr>
  <p:transition spd="slow">
    <p:cove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C58AED-1CFB-45ED-9CAF-1C6DAF37D695}"/>
              </a:ext>
            </a:extLst>
          </p:cNvPr>
          <p:cNvSpPr>
            <a:spLocks noGrp="1"/>
          </p:cNvSpPr>
          <p:nvPr>
            <p:ph type="title"/>
          </p:nvPr>
        </p:nvSpPr>
        <p:spPr>
          <a:xfrm>
            <a:off x="1739485" y="674910"/>
            <a:ext cx="8911687" cy="747490"/>
          </a:xfrm>
        </p:spPr>
        <p:txBody>
          <a:bodyPr/>
          <a:lstStyle/>
          <a:p>
            <a:r>
              <a:rPr lang="cs-CZ" b="1" dirty="0"/>
              <a:t>Poranění míchy</a:t>
            </a:r>
          </a:p>
        </p:txBody>
      </p:sp>
      <p:sp>
        <p:nvSpPr>
          <p:cNvPr id="3" name="Zástupný obsah 2">
            <a:extLst>
              <a:ext uri="{FF2B5EF4-FFF2-40B4-BE49-F238E27FC236}">
                <a16:creationId xmlns:a16="http://schemas.microsoft.com/office/drawing/2014/main" id="{24212330-0C14-4F33-B73C-A21799ADB897}"/>
              </a:ext>
            </a:extLst>
          </p:cNvPr>
          <p:cNvSpPr>
            <a:spLocks noGrp="1"/>
          </p:cNvSpPr>
          <p:nvPr>
            <p:ph idx="1"/>
          </p:nvPr>
        </p:nvSpPr>
        <p:spPr>
          <a:xfrm>
            <a:off x="1735772" y="1540189"/>
            <a:ext cx="9927908" cy="4728532"/>
          </a:xfrm>
        </p:spPr>
        <p:txBody>
          <a:bodyPr>
            <a:noAutofit/>
          </a:bodyPr>
          <a:lstStyle/>
          <a:p>
            <a:r>
              <a:rPr lang="cs-CZ" sz="2000" b="1" dirty="0"/>
              <a:t>Klinický obraz:</a:t>
            </a:r>
          </a:p>
          <a:p>
            <a:pPr>
              <a:buFont typeface="Arial" panose="020B0604020202020204" pitchFamily="34" charset="0"/>
              <a:buChar char="•"/>
            </a:pPr>
            <a:r>
              <a:rPr lang="cs-CZ" b="1" dirty="0"/>
              <a:t>Kompletní/nekompletní míšní léze</a:t>
            </a:r>
          </a:p>
          <a:p>
            <a:pPr>
              <a:buFont typeface="Arial" panose="020B0604020202020204" pitchFamily="34" charset="0"/>
              <a:buChar char="•"/>
            </a:pPr>
            <a:r>
              <a:rPr lang="cs-CZ" b="1" dirty="0"/>
              <a:t>Motorická dysfunkce: </a:t>
            </a:r>
          </a:p>
          <a:p>
            <a:pPr marL="0" indent="0">
              <a:lnSpc>
                <a:spcPct val="150000"/>
              </a:lnSpc>
              <a:buNone/>
            </a:pPr>
            <a:r>
              <a:rPr lang="cs-CZ" b="1" dirty="0"/>
              <a:t>	periferní (chabá) paréza – léze v oblasti motorických neuronů na úrovni předních 	rohů míšních nebo ventrálních míšních kořenů, postihuje svaly zásobené z 	příslušných míšních segmentů.</a:t>
            </a:r>
          </a:p>
          <a:p>
            <a:pPr marL="0" indent="0">
              <a:lnSpc>
                <a:spcPct val="150000"/>
              </a:lnSpc>
              <a:buNone/>
            </a:pPr>
            <a:r>
              <a:rPr lang="cs-CZ" b="1" dirty="0"/>
              <a:t>	centrální (spastická) paréza – léze </a:t>
            </a:r>
            <a:r>
              <a:rPr lang="cs-CZ" b="1" dirty="0" err="1"/>
              <a:t>kortikospinálního</a:t>
            </a:r>
            <a:r>
              <a:rPr lang="cs-CZ" b="1" dirty="0"/>
              <a:t> traktu, postihuje část těla 	kaudálně od místa léze.</a:t>
            </a:r>
          </a:p>
          <a:p>
            <a:pPr>
              <a:buFont typeface="Arial" panose="020B0604020202020204" pitchFamily="34" charset="0"/>
              <a:buChar char="•"/>
            </a:pPr>
            <a:r>
              <a:rPr lang="cs-CZ" b="1" dirty="0"/>
              <a:t>Senzitivní dysfunkce: hypestezie až anestezie, hyperestezie, parestezie, dysestezie, </a:t>
            </a:r>
            <a:r>
              <a:rPr lang="cs-CZ" b="1" dirty="0" err="1"/>
              <a:t>allodynie</a:t>
            </a:r>
            <a:r>
              <a:rPr lang="cs-CZ" b="1" dirty="0"/>
              <a:t>.</a:t>
            </a:r>
          </a:p>
          <a:p>
            <a:pPr>
              <a:buFont typeface="Arial" panose="020B0604020202020204" pitchFamily="34" charset="0"/>
              <a:buChar char="•"/>
            </a:pPr>
            <a:r>
              <a:rPr lang="cs-CZ" b="1" dirty="0"/>
              <a:t>Autonomní dysfunkce: poruchy mikce, defekace, poruchy sexuálních funkcí, poruchy termoregulace.</a:t>
            </a:r>
            <a:br>
              <a:rPr lang="cs-CZ" sz="2000" dirty="0"/>
            </a:br>
            <a:endParaRPr lang="cs-CZ" sz="2000" b="1" dirty="0"/>
          </a:p>
        </p:txBody>
      </p:sp>
    </p:spTree>
    <p:extLst>
      <p:ext uri="{BB962C8B-B14F-4D97-AF65-F5344CB8AC3E}">
        <p14:creationId xmlns:p14="http://schemas.microsoft.com/office/powerpoint/2010/main" val="2600161687"/>
      </p:ext>
    </p:extLst>
  </p:cSld>
  <p:clrMapOvr>
    <a:masterClrMapping/>
  </p:clrMapOvr>
  <p:transition spd="slow">
    <p:cove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C58AED-1CFB-45ED-9CAF-1C6DAF37D695}"/>
              </a:ext>
            </a:extLst>
          </p:cNvPr>
          <p:cNvSpPr>
            <a:spLocks noGrp="1"/>
          </p:cNvSpPr>
          <p:nvPr>
            <p:ph type="title"/>
          </p:nvPr>
        </p:nvSpPr>
        <p:spPr>
          <a:xfrm>
            <a:off x="1739485" y="674910"/>
            <a:ext cx="8911687" cy="747490"/>
          </a:xfrm>
        </p:spPr>
        <p:txBody>
          <a:bodyPr/>
          <a:lstStyle/>
          <a:p>
            <a:r>
              <a:rPr lang="cs-CZ" b="1" dirty="0"/>
              <a:t>Poranění míchy</a:t>
            </a:r>
          </a:p>
        </p:txBody>
      </p:sp>
      <p:sp>
        <p:nvSpPr>
          <p:cNvPr id="3" name="Zástupný obsah 2">
            <a:extLst>
              <a:ext uri="{FF2B5EF4-FFF2-40B4-BE49-F238E27FC236}">
                <a16:creationId xmlns:a16="http://schemas.microsoft.com/office/drawing/2014/main" id="{24212330-0C14-4F33-B73C-A21799ADB897}"/>
              </a:ext>
            </a:extLst>
          </p:cNvPr>
          <p:cNvSpPr>
            <a:spLocks noGrp="1"/>
          </p:cNvSpPr>
          <p:nvPr>
            <p:ph idx="1"/>
          </p:nvPr>
        </p:nvSpPr>
        <p:spPr>
          <a:xfrm>
            <a:off x="1735772" y="1540189"/>
            <a:ext cx="9927908" cy="4728532"/>
          </a:xfrm>
        </p:spPr>
        <p:txBody>
          <a:bodyPr>
            <a:noAutofit/>
          </a:bodyPr>
          <a:lstStyle/>
          <a:p>
            <a:r>
              <a:rPr lang="cs-CZ" sz="2100" b="1" dirty="0"/>
              <a:t>Diagnostika:</a:t>
            </a:r>
          </a:p>
          <a:p>
            <a:pPr>
              <a:lnSpc>
                <a:spcPct val="150000"/>
              </a:lnSpc>
              <a:buFont typeface="Arial" panose="020B0604020202020204" pitchFamily="34" charset="0"/>
              <a:buChar char="•"/>
            </a:pPr>
            <a:r>
              <a:rPr lang="cs-CZ" sz="2000" b="1" dirty="0"/>
              <a:t>standardní neurologické vyšetření (i MAS a MES)</a:t>
            </a:r>
          </a:p>
          <a:p>
            <a:pPr>
              <a:lnSpc>
                <a:spcPct val="150000"/>
              </a:lnSpc>
              <a:buFont typeface="Arial" panose="020B0604020202020204" pitchFamily="34" charset="0"/>
              <a:buChar char="•"/>
            </a:pPr>
            <a:r>
              <a:rPr lang="cs-CZ" sz="2000" b="1" dirty="0"/>
              <a:t>speciální neurologické vyšetření dle ASIA protokolu podle ISNCSCI – stanovení úrovně míšní léze a její rozsah + </a:t>
            </a:r>
            <a:r>
              <a:rPr lang="cs-CZ" sz="2000" b="1" dirty="0" err="1"/>
              <a:t>chůzové</a:t>
            </a:r>
            <a:r>
              <a:rPr lang="cs-CZ" sz="2000" b="1" dirty="0"/>
              <a:t> testy WISCI + SCIM</a:t>
            </a:r>
          </a:p>
          <a:p>
            <a:pPr>
              <a:lnSpc>
                <a:spcPct val="150000"/>
              </a:lnSpc>
              <a:buFont typeface="Arial" panose="020B0604020202020204" pitchFamily="34" charset="0"/>
              <a:buChar char="•"/>
            </a:pPr>
            <a:r>
              <a:rPr lang="cs-CZ" sz="2000" b="1" dirty="0"/>
              <a:t>UZ, RTG, CT, MRI</a:t>
            </a:r>
          </a:p>
          <a:p>
            <a:pPr>
              <a:lnSpc>
                <a:spcPct val="150000"/>
              </a:lnSpc>
              <a:buFont typeface="Arial" panose="020B0604020202020204" pitchFamily="34" charset="0"/>
              <a:buChar char="•"/>
            </a:pPr>
            <a:r>
              <a:rPr lang="cs-CZ" sz="2000" b="1" dirty="0" err="1"/>
              <a:t>somatosenzorické</a:t>
            </a:r>
            <a:r>
              <a:rPr lang="cs-CZ" sz="2000" b="1" dirty="0"/>
              <a:t> evokované potenciály (SSEP, hodnocení motorických evokovaných potenciálů (MEP), elektromyografické vyšetření (EMG)</a:t>
            </a:r>
            <a:br>
              <a:rPr lang="cs-CZ" sz="2000" b="1" dirty="0"/>
            </a:br>
            <a:endParaRPr lang="cs-CZ" sz="2000" b="1" dirty="0"/>
          </a:p>
        </p:txBody>
      </p:sp>
    </p:spTree>
    <p:extLst>
      <p:ext uri="{BB962C8B-B14F-4D97-AF65-F5344CB8AC3E}">
        <p14:creationId xmlns:p14="http://schemas.microsoft.com/office/powerpoint/2010/main" val="4170737586"/>
      </p:ext>
    </p:extLst>
  </p:cSld>
  <p:clrMapOvr>
    <a:masterClrMapping/>
  </p:clrMapOvr>
  <p:transition spd="slow">
    <p:cove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C58AED-1CFB-45ED-9CAF-1C6DAF37D695}"/>
              </a:ext>
            </a:extLst>
          </p:cNvPr>
          <p:cNvSpPr>
            <a:spLocks noGrp="1"/>
          </p:cNvSpPr>
          <p:nvPr>
            <p:ph type="title"/>
          </p:nvPr>
        </p:nvSpPr>
        <p:spPr>
          <a:xfrm>
            <a:off x="1739485" y="674910"/>
            <a:ext cx="8911687" cy="747490"/>
          </a:xfrm>
        </p:spPr>
        <p:txBody>
          <a:bodyPr/>
          <a:lstStyle/>
          <a:p>
            <a:r>
              <a:rPr lang="cs-CZ" b="1" dirty="0"/>
              <a:t>Poranění míchy</a:t>
            </a:r>
          </a:p>
        </p:txBody>
      </p:sp>
      <p:sp>
        <p:nvSpPr>
          <p:cNvPr id="3" name="Zástupný obsah 2">
            <a:extLst>
              <a:ext uri="{FF2B5EF4-FFF2-40B4-BE49-F238E27FC236}">
                <a16:creationId xmlns:a16="http://schemas.microsoft.com/office/drawing/2014/main" id="{24212330-0C14-4F33-B73C-A21799ADB897}"/>
              </a:ext>
            </a:extLst>
          </p:cNvPr>
          <p:cNvSpPr>
            <a:spLocks noGrp="1"/>
          </p:cNvSpPr>
          <p:nvPr>
            <p:ph idx="1"/>
          </p:nvPr>
        </p:nvSpPr>
        <p:spPr>
          <a:xfrm>
            <a:off x="1735772" y="1540189"/>
            <a:ext cx="9927908" cy="4728532"/>
          </a:xfrm>
        </p:spPr>
        <p:txBody>
          <a:bodyPr>
            <a:noAutofit/>
          </a:bodyPr>
          <a:lstStyle/>
          <a:p>
            <a:r>
              <a:rPr lang="cs-CZ" sz="2100" b="1" dirty="0"/>
              <a:t>Komplikace</a:t>
            </a:r>
          </a:p>
          <a:p>
            <a:pPr>
              <a:buFont typeface="Arial" panose="020B0604020202020204" pitchFamily="34" charset="0"/>
              <a:buChar char="•"/>
            </a:pPr>
            <a:r>
              <a:rPr lang="cs-CZ" sz="2000" b="1" dirty="0"/>
              <a:t>porucha respiračních funkcí (tetraplegici náchylnější)</a:t>
            </a:r>
          </a:p>
          <a:p>
            <a:pPr>
              <a:buFont typeface="Arial" panose="020B0604020202020204" pitchFamily="34" charset="0"/>
              <a:buChar char="•"/>
            </a:pPr>
            <a:r>
              <a:rPr lang="cs-CZ" sz="2000" b="1" dirty="0"/>
              <a:t>kardiovaskulární systém – autonomní </a:t>
            </a:r>
            <a:r>
              <a:rPr lang="cs-CZ" sz="2000" b="1" dirty="0" err="1"/>
              <a:t>dysreflexie</a:t>
            </a:r>
            <a:r>
              <a:rPr lang="cs-CZ" sz="2000" b="1" dirty="0"/>
              <a:t>, ortostatická hypotenze, TEN</a:t>
            </a:r>
          </a:p>
          <a:p>
            <a:pPr>
              <a:buFont typeface="Arial" panose="020B0604020202020204" pitchFamily="34" charset="0"/>
              <a:buChar char="•"/>
            </a:pPr>
            <a:r>
              <a:rPr lang="cs-CZ" sz="2000" b="1" dirty="0"/>
              <a:t>GIT – vředová choroba žaludku, </a:t>
            </a:r>
            <a:r>
              <a:rPr lang="cs-CZ" sz="2000" b="1" dirty="0" err="1"/>
              <a:t>gastroezofageální</a:t>
            </a:r>
            <a:r>
              <a:rPr lang="cs-CZ" sz="2000" b="1" dirty="0"/>
              <a:t> reflux, neurogenní střevo, přibývání na váze</a:t>
            </a:r>
          </a:p>
          <a:p>
            <a:pPr>
              <a:buFont typeface="Arial" panose="020B0604020202020204" pitchFamily="34" charset="0"/>
              <a:buChar char="•"/>
            </a:pPr>
            <a:r>
              <a:rPr lang="cs-CZ" sz="2000" b="1" dirty="0"/>
              <a:t>urogenitální systém – neurogenní dysfunkce dolních močových cest, </a:t>
            </a:r>
            <a:r>
              <a:rPr lang="cs-CZ" sz="2000" b="1" dirty="0" err="1"/>
              <a:t>uroinfekce</a:t>
            </a:r>
            <a:r>
              <a:rPr lang="cs-CZ" sz="2000" b="1" dirty="0"/>
              <a:t>, močové kameny, chronická renální insuficience </a:t>
            </a:r>
          </a:p>
          <a:p>
            <a:pPr>
              <a:buFont typeface="Arial" panose="020B0604020202020204" pitchFamily="34" charset="0"/>
              <a:buChar char="•"/>
            </a:pPr>
            <a:r>
              <a:rPr lang="cs-CZ" sz="2000" b="1" dirty="0"/>
              <a:t>muskuloskeletální systém – osteoporóza, decentrace kloubů, </a:t>
            </a:r>
            <a:r>
              <a:rPr lang="cs-CZ" sz="2000" b="1" dirty="0" err="1"/>
              <a:t>paraartikulární</a:t>
            </a:r>
            <a:r>
              <a:rPr lang="cs-CZ" sz="2000" b="1" dirty="0"/>
              <a:t> osifikace</a:t>
            </a:r>
          </a:p>
          <a:p>
            <a:pPr>
              <a:buFont typeface="Arial" panose="020B0604020202020204" pitchFamily="34" charset="0"/>
              <a:buChar char="•"/>
            </a:pPr>
            <a:r>
              <a:rPr lang="cs-CZ" sz="2000" b="1" dirty="0"/>
              <a:t>kožní systém – dekubity, popáleniny, omrzliny</a:t>
            </a:r>
          </a:p>
          <a:p>
            <a:pPr>
              <a:buFont typeface="Arial" panose="020B0604020202020204" pitchFamily="34" charset="0"/>
              <a:buChar char="•"/>
            </a:pPr>
            <a:r>
              <a:rPr lang="cs-CZ" sz="2000" b="1" dirty="0"/>
              <a:t>nervový systém – spasticita, neuropatické bolesti, úžinové syndromy, poruchy termoregulace</a:t>
            </a:r>
          </a:p>
        </p:txBody>
      </p:sp>
    </p:spTree>
    <p:extLst>
      <p:ext uri="{BB962C8B-B14F-4D97-AF65-F5344CB8AC3E}">
        <p14:creationId xmlns:p14="http://schemas.microsoft.com/office/powerpoint/2010/main" val="1263820075"/>
      </p:ext>
    </p:extLst>
  </p:cSld>
  <p:clrMapOvr>
    <a:masterClrMapping/>
  </p:clrMapOvr>
  <p:transition spd="slow">
    <p:cove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C58AED-1CFB-45ED-9CAF-1C6DAF37D695}"/>
              </a:ext>
            </a:extLst>
          </p:cNvPr>
          <p:cNvSpPr>
            <a:spLocks noGrp="1"/>
          </p:cNvSpPr>
          <p:nvPr>
            <p:ph type="title"/>
          </p:nvPr>
        </p:nvSpPr>
        <p:spPr>
          <a:xfrm>
            <a:off x="1739485" y="674910"/>
            <a:ext cx="8911687" cy="747490"/>
          </a:xfrm>
        </p:spPr>
        <p:txBody>
          <a:bodyPr/>
          <a:lstStyle/>
          <a:p>
            <a:r>
              <a:rPr lang="cs-CZ" b="1" dirty="0"/>
              <a:t>Poranění míchy</a:t>
            </a:r>
          </a:p>
        </p:txBody>
      </p:sp>
      <p:sp>
        <p:nvSpPr>
          <p:cNvPr id="3" name="Zástupný obsah 2">
            <a:extLst>
              <a:ext uri="{FF2B5EF4-FFF2-40B4-BE49-F238E27FC236}">
                <a16:creationId xmlns:a16="http://schemas.microsoft.com/office/drawing/2014/main" id="{24212330-0C14-4F33-B73C-A21799ADB897}"/>
              </a:ext>
            </a:extLst>
          </p:cNvPr>
          <p:cNvSpPr>
            <a:spLocks noGrp="1"/>
          </p:cNvSpPr>
          <p:nvPr>
            <p:ph idx="1"/>
          </p:nvPr>
        </p:nvSpPr>
        <p:spPr>
          <a:xfrm>
            <a:off x="1735772" y="1540189"/>
            <a:ext cx="10141268" cy="4728532"/>
          </a:xfrm>
        </p:spPr>
        <p:txBody>
          <a:bodyPr>
            <a:noAutofit/>
          </a:bodyPr>
          <a:lstStyle/>
          <a:p>
            <a:r>
              <a:rPr lang="cs-CZ" sz="2100" b="1" dirty="0"/>
              <a:t>Spinální program</a:t>
            </a:r>
          </a:p>
          <a:p>
            <a:pPr>
              <a:lnSpc>
                <a:spcPct val="150000"/>
              </a:lnSpc>
              <a:buFont typeface="Arial" panose="020B0604020202020204" pitchFamily="34" charset="0"/>
              <a:buChar char="•"/>
            </a:pPr>
            <a:r>
              <a:rPr lang="cs-CZ" sz="2000" b="1" i="1" dirty="0"/>
              <a:t>Stadium 1a (1. – 2. týden po poranění)</a:t>
            </a:r>
            <a:r>
              <a:rPr lang="cs-CZ" sz="2000" b="1" dirty="0"/>
              <a:t> – akutní fáze, provedení</a:t>
            </a:r>
            <a:br>
              <a:rPr lang="cs-CZ" sz="2000" b="1" dirty="0"/>
            </a:br>
            <a:r>
              <a:rPr lang="cs-CZ" sz="2000" b="1" dirty="0"/>
              <a:t>urgentního zákroku k dekompresi míchy a stabilizaci páteře; pacient </a:t>
            </a:r>
            <a:br>
              <a:rPr lang="cs-CZ" sz="2000" b="1" dirty="0"/>
            </a:br>
            <a:r>
              <a:rPr lang="cs-CZ" sz="2000" b="1" dirty="0"/>
              <a:t>hospitalizován na ARO či JIP specializovaného </a:t>
            </a:r>
            <a:r>
              <a:rPr lang="cs-CZ" sz="2000" b="1" dirty="0" err="1"/>
              <a:t>spondylochirurgického</a:t>
            </a:r>
            <a:br>
              <a:rPr lang="cs-CZ" sz="2000" b="1" dirty="0"/>
            </a:br>
            <a:r>
              <a:rPr lang="cs-CZ" sz="2000" b="1" dirty="0"/>
              <a:t>pracoviště. Oběhově stabilní → přeložení na spinální jednotku.</a:t>
            </a:r>
          </a:p>
          <a:p>
            <a:pPr>
              <a:lnSpc>
                <a:spcPct val="150000"/>
              </a:lnSpc>
              <a:buFont typeface="Arial" panose="020B0604020202020204" pitchFamily="34" charset="0"/>
              <a:buChar char="•"/>
            </a:pPr>
            <a:r>
              <a:rPr lang="cs-CZ" sz="2000" b="1" i="1" dirty="0"/>
              <a:t>Stadium 1b (cca. 3. – 12. týden po poranění)</a:t>
            </a:r>
            <a:r>
              <a:rPr lang="cs-CZ" sz="2000" b="1" dirty="0"/>
              <a:t> – subakutní fáze, hospitalizace na SJ (Brno, Ostrava, Liberec, Praha); zde komplexní lékařská, psychologická, ošetřovatelská a rehabilitační péče. Na SJ okolo 2 až 3 měsíců → RÚ.</a:t>
            </a:r>
            <a:endParaRPr lang="cs-CZ" sz="2400" b="1" dirty="0"/>
          </a:p>
        </p:txBody>
      </p:sp>
    </p:spTree>
    <p:extLst>
      <p:ext uri="{BB962C8B-B14F-4D97-AF65-F5344CB8AC3E}">
        <p14:creationId xmlns:p14="http://schemas.microsoft.com/office/powerpoint/2010/main" val="1539913327"/>
      </p:ext>
    </p:extLst>
  </p:cSld>
  <p:clrMapOvr>
    <a:masterClrMapping/>
  </p:clrMapOvr>
  <p:transition spd="slow">
    <p:cove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C58AED-1CFB-45ED-9CAF-1C6DAF37D695}"/>
              </a:ext>
            </a:extLst>
          </p:cNvPr>
          <p:cNvSpPr>
            <a:spLocks noGrp="1"/>
          </p:cNvSpPr>
          <p:nvPr>
            <p:ph type="title"/>
          </p:nvPr>
        </p:nvSpPr>
        <p:spPr>
          <a:xfrm>
            <a:off x="1739485" y="674910"/>
            <a:ext cx="8911687" cy="747490"/>
          </a:xfrm>
        </p:spPr>
        <p:txBody>
          <a:bodyPr/>
          <a:lstStyle/>
          <a:p>
            <a:r>
              <a:rPr lang="cs-CZ" b="1" dirty="0"/>
              <a:t>Poranění míchy</a:t>
            </a:r>
          </a:p>
        </p:txBody>
      </p:sp>
      <p:sp>
        <p:nvSpPr>
          <p:cNvPr id="3" name="Zástupný obsah 2">
            <a:extLst>
              <a:ext uri="{FF2B5EF4-FFF2-40B4-BE49-F238E27FC236}">
                <a16:creationId xmlns:a16="http://schemas.microsoft.com/office/drawing/2014/main" id="{24212330-0C14-4F33-B73C-A21799ADB897}"/>
              </a:ext>
            </a:extLst>
          </p:cNvPr>
          <p:cNvSpPr>
            <a:spLocks noGrp="1"/>
          </p:cNvSpPr>
          <p:nvPr>
            <p:ph idx="1"/>
          </p:nvPr>
        </p:nvSpPr>
        <p:spPr>
          <a:xfrm>
            <a:off x="1542732" y="1550349"/>
            <a:ext cx="10374948" cy="4728532"/>
          </a:xfrm>
        </p:spPr>
        <p:txBody>
          <a:bodyPr>
            <a:noAutofit/>
          </a:bodyPr>
          <a:lstStyle/>
          <a:p>
            <a:r>
              <a:rPr lang="cs-CZ" sz="2000" b="1" dirty="0"/>
              <a:t>Spinální program</a:t>
            </a:r>
          </a:p>
          <a:p>
            <a:pPr>
              <a:lnSpc>
                <a:spcPct val="150000"/>
              </a:lnSpc>
              <a:buFont typeface="Arial" panose="020B0604020202020204" pitchFamily="34" charset="0"/>
              <a:buChar char="•"/>
            </a:pPr>
            <a:r>
              <a:rPr lang="cs-CZ" b="1" i="1" dirty="0"/>
              <a:t>Stadium 2 (cca. 6. – 26. týden po poranění) </a:t>
            </a:r>
            <a:r>
              <a:rPr lang="cs-CZ" b="1" dirty="0"/>
              <a:t>– chronické stádium, pacient hospitalizován na spinální rehabilitační jednotce (SRJ) rehabilitačního ústavu (Luže-</a:t>
            </a:r>
            <a:r>
              <a:rPr lang="cs-CZ" b="1" dirty="0" err="1"/>
              <a:t>Košumberk</a:t>
            </a:r>
            <a:r>
              <a:rPr lang="cs-CZ" b="1" dirty="0"/>
              <a:t>, Hrabyně, Kladruby). Pokračování v intenzivní rehabilitaci + vybavení kompenzačními pomůckami. Po 4-5 měsících je propuštěn do domácího prostředí.</a:t>
            </a:r>
          </a:p>
          <a:p>
            <a:pPr>
              <a:lnSpc>
                <a:spcPct val="150000"/>
              </a:lnSpc>
              <a:buFont typeface="Arial" panose="020B0604020202020204" pitchFamily="34" charset="0"/>
              <a:buChar char="•"/>
            </a:pPr>
            <a:r>
              <a:rPr lang="cs-CZ" b="1" i="1" dirty="0"/>
              <a:t>Stadium 3 (tzv. terciální stádium) – </a:t>
            </a:r>
            <a:r>
              <a:rPr lang="cs-CZ" b="1" dirty="0"/>
              <a:t>důležité zajistit pacientovi po poškození míchy co nejlepší kvalitu života; pacient sledován u svého praktického lékaře, neurologa, urologa, v případě zhoršení zdravotního stavu hospitalizace ve spádové SJ; důležitý individuální rehabilitační plán (udržení fyzické kondice, prevence sekundárních komplikací); důležitá sociální rehabilitace a pracovní rehabilitace (Centrum Paraple v Praze, </a:t>
            </a:r>
            <a:r>
              <a:rPr lang="cs-CZ" b="1" dirty="0" err="1"/>
              <a:t>ParaCENTRUM</a:t>
            </a:r>
            <a:r>
              <a:rPr lang="cs-CZ" b="1" dirty="0"/>
              <a:t> </a:t>
            </a:r>
            <a:r>
              <a:rPr lang="cs-CZ" b="1" dirty="0" err="1"/>
              <a:t>Fenix</a:t>
            </a:r>
            <a:r>
              <a:rPr lang="cs-CZ" b="1" dirty="0"/>
              <a:t> v Brně, CZEPA)</a:t>
            </a:r>
            <a:br>
              <a:rPr lang="cs-CZ" b="1" dirty="0"/>
            </a:br>
            <a:r>
              <a:rPr lang="cs-CZ" b="1" dirty="0"/>
              <a:t> </a:t>
            </a:r>
            <a:br>
              <a:rPr lang="cs-CZ" b="1" dirty="0"/>
            </a:br>
            <a:endParaRPr lang="cs-CZ" sz="2000" b="1" dirty="0"/>
          </a:p>
        </p:txBody>
      </p:sp>
    </p:spTree>
    <p:extLst>
      <p:ext uri="{BB962C8B-B14F-4D97-AF65-F5344CB8AC3E}">
        <p14:creationId xmlns:p14="http://schemas.microsoft.com/office/powerpoint/2010/main" val="3406045078"/>
      </p:ext>
    </p:extLst>
  </p:cSld>
  <p:clrMapOvr>
    <a:masterClrMapping/>
  </p:clrMapOvr>
  <p:transition spd="slow">
    <p:cove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C58AED-1CFB-45ED-9CAF-1C6DAF37D695}"/>
              </a:ext>
            </a:extLst>
          </p:cNvPr>
          <p:cNvSpPr>
            <a:spLocks noGrp="1"/>
          </p:cNvSpPr>
          <p:nvPr>
            <p:ph type="title"/>
          </p:nvPr>
        </p:nvSpPr>
        <p:spPr>
          <a:xfrm>
            <a:off x="1739485" y="674910"/>
            <a:ext cx="8911687" cy="747490"/>
          </a:xfrm>
        </p:spPr>
        <p:txBody>
          <a:bodyPr/>
          <a:lstStyle/>
          <a:p>
            <a:r>
              <a:rPr lang="cs-CZ" b="1" dirty="0"/>
              <a:t>Poranění míchy</a:t>
            </a:r>
          </a:p>
        </p:txBody>
      </p:sp>
      <p:sp>
        <p:nvSpPr>
          <p:cNvPr id="3" name="Zástupný obsah 2">
            <a:extLst>
              <a:ext uri="{FF2B5EF4-FFF2-40B4-BE49-F238E27FC236}">
                <a16:creationId xmlns:a16="http://schemas.microsoft.com/office/drawing/2014/main" id="{24212330-0C14-4F33-B73C-A21799ADB897}"/>
              </a:ext>
            </a:extLst>
          </p:cNvPr>
          <p:cNvSpPr>
            <a:spLocks noGrp="1"/>
          </p:cNvSpPr>
          <p:nvPr>
            <p:ph idx="1"/>
          </p:nvPr>
        </p:nvSpPr>
        <p:spPr>
          <a:xfrm>
            <a:off x="1542732" y="1550349"/>
            <a:ext cx="10374948" cy="4728532"/>
          </a:xfrm>
        </p:spPr>
        <p:txBody>
          <a:bodyPr>
            <a:noAutofit/>
          </a:bodyPr>
          <a:lstStyle/>
          <a:p>
            <a:r>
              <a:rPr lang="cs-CZ" sz="2000" b="1" dirty="0"/>
              <a:t>Rehabilitační postupy</a:t>
            </a:r>
          </a:p>
          <a:p>
            <a:pPr>
              <a:lnSpc>
                <a:spcPct val="150000"/>
              </a:lnSpc>
              <a:buFont typeface="Arial" panose="020B0604020202020204" pitchFamily="34" charset="0"/>
              <a:buChar char="•"/>
            </a:pPr>
            <a:r>
              <a:rPr lang="cs-CZ" b="1" dirty="0"/>
              <a:t>Akutní fáze: </a:t>
            </a:r>
            <a:br>
              <a:rPr lang="cs-CZ" b="1" dirty="0"/>
            </a:br>
            <a:r>
              <a:rPr lang="cs-CZ" b="1" dirty="0"/>
              <a:t>- polohování, bandážován</a:t>
            </a:r>
            <a:br>
              <a:rPr lang="cs-CZ" b="1" dirty="0"/>
            </a:br>
            <a:r>
              <a:rPr lang="cs-CZ" b="1" dirty="0"/>
              <a:t>- RFT ( polohová drenáž, uvolnění fascií hrudníku a uvolnění bránice, kontaktní dýchání, 	manuální vibrace při výdechu, </a:t>
            </a:r>
            <a:r>
              <a:rPr lang="cs-CZ" b="1" dirty="0" err="1"/>
              <a:t>kaudalizace</a:t>
            </a:r>
            <a:r>
              <a:rPr lang="cs-CZ" b="1" dirty="0"/>
              <a:t> ramen, prvky VRL)</a:t>
            </a:r>
            <a:br>
              <a:rPr lang="cs-CZ" b="1" dirty="0"/>
            </a:br>
            <a:r>
              <a:rPr lang="cs-CZ" b="1" dirty="0"/>
              <a:t>- pasivní pohyby: prevence kontraktur v kloubech a po nástupu spasticity i její zmírnění; 	nepřesahujeme 2/3 fyziologického rozsahu pohybu; součástí také centrace RAK a KYK</a:t>
            </a:r>
          </a:p>
          <a:p>
            <a:pPr>
              <a:lnSpc>
                <a:spcPct val="150000"/>
              </a:lnSpc>
              <a:buFont typeface="Arial" panose="020B0604020202020204" pitchFamily="34" charset="0"/>
              <a:buChar char="•"/>
            </a:pPr>
            <a:r>
              <a:rPr lang="cs-CZ" b="1" dirty="0"/>
              <a:t>Subakutní fáze:</a:t>
            </a:r>
            <a:br>
              <a:rPr lang="cs-CZ" b="1" dirty="0"/>
            </a:br>
            <a:r>
              <a:rPr lang="cs-CZ" b="1" dirty="0"/>
              <a:t>- polohování (i ruka u tetraplegiků – funkční úchop), bandážování</a:t>
            </a:r>
            <a:br>
              <a:rPr lang="cs-CZ" b="1" dirty="0"/>
            </a:br>
            <a:r>
              <a:rPr lang="cs-CZ" b="1" dirty="0"/>
              <a:t>- postupná vertikalizace – sed, stoj, chůze dle možností pacienta (pozor na ortostatickou 	hypotenzi) – bradlový chodník→ chodítko → 2 FH; ortézy</a:t>
            </a:r>
            <a:br>
              <a:rPr lang="cs-CZ" b="1" dirty="0"/>
            </a:br>
            <a:r>
              <a:rPr lang="cs-CZ" b="1" dirty="0"/>
              <a:t>- RFT (viz. poranění pánve)</a:t>
            </a:r>
            <a:br>
              <a:rPr lang="cs-CZ" b="1" dirty="0"/>
            </a:br>
            <a:endParaRPr lang="cs-CZ" sz="2000" b="1" dirty="0"/>
          </a:p>
        </p:txBody>
      </p:sp>
    </p:spTree>
    <p:extLst>
      <p:ext uri="{BB962C8B-B14F-4D97-AF65-F5344CB8AC3E}">
        <p14:creationId xmlns:p14="http://schemas.microsoft.com/office/powerpoint/2010/main" val="3046134479"/>
      </p:ext>
    </p:extLst>
  </p:cSld>
  <p:clrMapOvr>
    <a:masterClrMapping/>
  </p:clrMapOvr>
  <p:transition spd="slow">
    <p:cove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C58AED-1CFB-45ED-9CAF-1C6DAF37D695}"/>
              </a:ext>
            </a:extLst>
          </p:cNvPr>
          <p:cNvSpPr>
            <a:spLocks noGrp="1"/>
          </p:cNvSpPr>
          <p:nvPr>
            <p:ph type="title"/>
          </p:nvPr>
        </p:nvSpPr>
        <p:spPr>
          <a:xfrm>
            <a:off x="1739485" y="674910"/>
            <a:ext cx="8911687" cy="747490"/>
          </a:xfrm>
        </p:spPr>
        <p:txBody>
          <a:bodyPr/>
          <a:lstStyle/>
          <a:p>
            <a:r>
              <a:rPr lang="cs-CZ" b="1" dirty="0"/>
              <a:t>Poranění míchy</a:t>
            </a:r>
          </a:p>
        </p:txBody>
      </p:sp>
      <p:sp>
        <p:nvSpPr>
          <p:cNvPr id="3" name="Zástupný obsah 2">
            <a:extLst>
              <a:ext uri="{FF2B5EF4-FFF2-40B4-BE49-F238E27FC236}">
                <a16:creationId xmlns:a16="http://schemas.microsoft.com/office/drawing/2014/main" id="{24212330-0C14-4F33-B73C-A21799ADB897}"/>
              </a:ext>
            </a:extLst>
          </p:cNvPr>
          <p:cNvSpPr>
            <a:spLocks noGrp="1"/>
          </p:cNvSpPr>
          <p:nvPr>
            <p:ph idx="1"/>
          </p:nvPr>
        </p:nvSpPr>
        <p:spPr>
          <a:xfrm>
            <a:off x="1551199" y="1550349"/>
            <a:ext cx="10374948" cy="4728532"/>
          </a:xfrm>
        </p:spPr>
        <p:txBody>
          <a:bodyPr>
            <a:noAutofit/>
          </a:bodyPr>
          <a:lstStyle/>
          <a:p>
            <a:r>
              <a:rPr lang="cs-CZ" sz="2000" b="1" dirty="0"/>
              <a:t>Rehabilitační postupy</a:t>
            </a:r>
          </a:p>
          <a:p>
            <a:pPr marL="0" indent="0">
              <a:lnSpc>
                <a:spcPct val="150000"/>
              </a:lnSpc>
              <a:buNone/>
            </a:pPr>
            <a:r>
              <a:rPr lang="cs-CZ" sz="2000" b="1" dirty="0"/>
              <a:t>-	</a:t>
            </a:r>
            <a:r>
              <a:rPr lang="cs-CZ" b="1" dirty="0"/>
              <a:t>pasivní pohyby v rámci prevence kontraktur a zmírnění spasticity, postupně 	aktivní 	pohyby s dopomocí až aktivní pohyby proti 	gravitaci a odporu, aktivní zapojení částí 	těla se zachovanou motorickou funkcí</a:t>
            </a:r>
            <a:br>
              <a:rPr lang="cs-CZ" b="1" dirty="0"/>
            </a:br>
            <a:r>
              <a:rPr lang="cs-CZ" b="1" dirty="0"/>
              <a:t>-	trénink stability trupu – přenášení váhy vsedě, postupně využití labilních ploch 	(válec), 	rytmická stabilizace </a:t>
            </a:r>
            <a:br>
              <a:rPr lang="cs-CZ" b="1" dirty="0"/>
            </a:br>
            <a:r>
              <a:rPr lang="cs-CZ" b="1" dirty="0"/>
              <a:t>-	nácvik pohybových stereotypů</a:t>
            </a:r>
            <a:br>
              <a:rPr lang="cs-CZ" b="1" dirty="0"/>
            </a:br>
            <a:r>
              <a:rPr lang="cs-CZ" b="1" dirty="0"/>
              <a:t>- 	centrace RAK + KYK</a:t>
            </a:r>
            <a:br>
              <a:rPr lang="cs-CZ" b="1" dirty="0"/>
            </a:br>
            <a:r>
              <a:rPr lang="cs-CZ" b="1" dirty="0"/>
              <a:t>-	speciální techniky – Vojtova reflexní lokomoce, PNF, DNS, BPP dle Čápové, ACT, 	</a:t>
            </a:r>
            <a:r>
              <a:rPr lang="cs-CZ" b="1" dirty="0" err="1"/>
              <a:t>Therapy</a:t>
            </a:r>
            <a:r>
              <a:rPr lang="cs-CZ" b="1" dirty="0"/>
              <a:t> Master</a:t>
            </a:r>
            <a:br>
              <a:rPr lang="cs-CZ" b="1" dirty="0"/>
            </a:br>
            <a:r>
              <a:rPr lang="cs-CZ" b="1" dirty="0"/>
              <a:t>-	měkké a mobilizační techniky – hrudník, šíje, RAK, mobilizace </a:t>
            </a:r>
            <a:r>
              <a:rPr lang="cs-CZ" b="1" dirty="0" err="1"/>
              <a:t>aker</a:t>
            </a:r>
            <a:r>
              <a:rPr lang="cs-CZ" b="1" dirty="0"/>
              <a:t> HKK i DKK, jizva </a:t>
            </a:r>
            <a:br>
              <a:rPr lang="cs-CZ" b="1" dirty="0"/>
            </a:br>
            <a:r>
              <a:rPr lang="cs-CZ" b="1" dirty="0"/>
              <a:t>-	cvičení v představě</a:t>
            </a:r>
            <a:br>
              <a:rPr lang="cs-CZ" b="1" dirty="0"/>
            </a:br>
            <a:endParaRPr lang="cs-CZ" sz="2000" b="1" dirty="0"/>
          </a:p>
          <a:p>
            <a:pPr marL="0" indent="0">
              <a:buNone/>
            </a:pPr>
            <a:endParaRPr lang="cs-CZ" sz="2000" b="1" dirty="0"/>
          </a:p>
        </p:txBody>
      </p:sp>
    </p:spTree>
    <p:extLst>
      <p:ext uri="{BB962C8B-B14F-4D97-AF65-F5344CB8AC3E}">
        <p14:creationId xmlns:p14="http://schemas.microsoft.com/office/powerpoint/2010/main" val="2280774415"/>
      </p:ext>
    </p:extLst>
  </p:cSld>
  <p:clrMapOvr>
    <a:masterClrMapping/>
  </p:clrMapOvr>
  <p:transition spd="slow">
    <p:cove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AD9AF609-3331-4F88-B958-3ED78F6BFF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3817" y="369370"/>
            <a:ext cx="3810000" cy="5715000"/>
          </a:xfrm>
          <a:prstGeom prst="rect">
            <a:avLst/>
          </a:prstGeom>
        </p:spPr>
      </p:pic>
      <p:sp>
        <p:nvSpPr>
          <p:cNvPr id="4" name="Obdélník 3">
            <a:extLst>
              <a:ext uri="{FF2B5EF4-FFF2-40B4-BE49-F238E27FC236}">
                <a16:creationId xmlns:a16="http://schemas.microsoft.com/office/drawing/2014/main" id="{2D76A1A9-FF10-44DE-BDEB-CD8F27F1971F}"/>
              </a:ext>
            </a:extLst>
          </p:cNvPr>
          <p:cNvSpPr/>
          <p:nvPr/>
        </p:nvSpPr>
        <p:spPr>
          <a:xfrm>
            <a:off x="3489957" y="6084370"/>
            <a:ext cx="3270186" cy="307777"/>
          </a:xfrm>
          <a:prstGeom prst="rect">
            <a:avLst/>
          </a:prstGeom>
        </p:spPr>
        <p:txBody>
          <a:bodyPr wrap="square">
            <a:spAutoFit/>
          </a:bodyPr>
          <a:lstStyle/>
          <a:p>
            <a:r>
              <a:rPr lang="cs-CZ" sz="1400" i="1" dirty="0"/>
              <a:t>https://www.stargen-eu.cz</a:t>
            </a:r>
          </a:p>
        </p:txBody>
      </p:sp>
      <p:sp>
        <p:nvSpPr>
          <p:cNvPr id="5" name="TextovéPole 4">
            <a:extLst>
              <a:ext uri="{FF2B5EF4-FFF2-40B4-BE49-F238E27FC236}">
                <a16:creationId xmlns:a16="http://schemas.microsoft.com/office/drawing/2014/main" id="{3CF322A9-8E23-46C6-97D5-7B547C419845}"/>
              </a:ext>
            </a:extLst>
          </p:cNvPr>
          <p:cNvSpPr txBox="1"/>
          <p:nvPr/>
        </p:nvSpPr>
        <p:spPr>
          <a:xfrm>
            <a:off x="5977288" y="281187"/>
            <a:ext cx="856649" cy="369332"/>
          </a:xfrm>
          <a:prstGeom prst="rect">
            <a:avLst/>
          </a:prstGeom>
          <a:noFill/>
        </p:spPr>
        <p:txBody>
          <a:bodyPr wrap="square" rtlCol="0">
            <a:spAutoFit/>
          </a:bodyPr>
          <a:lstStyle/>
          <a:p>
            <a:r>
              <a:rPr lang="cs-CZ" b="1" dirty="0" err="1"/>
              <a:t>Erigo</a:t>
            </a:r>
            <a:endParaRPr lang="cs-CZ" b="1" dirty="0"/>
          </a:p>
        </p:txBody>
      </p:sp>
      <p:pic>
        <p:nvPicPr>
          <p:cNvPr id="7" name="Obrázek 6">
            <a:extLst>
              <a:ext uri="{FF2B5EF4-FFF2-40B4-BE49-F238E27FC236}">
                <a16:creationId xmlns:a16="http://schemas.microsoft.com/office/drawing/2014/main" id="{65DD7639-4EA6-446B-B52F-3F1968204E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0143" y="933649"/>
            <a:ext cx="4985887" cy="3739415"/>
          </a:xfrm>
          <a:prstGeom prst="rect">
            <a:avLst/>
          </a:prstGeom>
        </p:spPr>
      </p:pic>
      <p:sp>
        <p:nvSpPr>
          <p:cNvPr id="8" name="TextovéPole 7">
            <a:extLst>
              <a:ext uri="{FF2B5EF4-FFF2-40B4-BE49-F238E27FC236}">
                <a16:creationId xmlns:a16="http://schemas.microsoft.com/office/drawing/2014/main" id="{D201122A-2D53-4F86-B27E-3D94C74F0D37}"/>
              </a:ext>
            </a:extLst>
          </p:cNvPr>
          <p:cNvSpPr txBox="1"/>
          <p:nvPr/>
        </p:nvSpPr>
        <p:spPr>
          <a:xfrm>
            <a:off x="8768615" y="4648417"/>
            <a:ext cx="1765227" cy="307777"/>
          </a:xfrm>
          <a:prstGeom prst="rect">
            <a:avLst/>
          </a:prstGeom>
          <a:noFill/>
        </p:spPr>
        <p:txBody>
          <a:bodyPr wrap="none" rtlCol="0">
            <a:spAutoFit/>
          </a:bodyPr>
          <a:lstStyle/>
          <a:p>
            <a:r>
              <a:rPr lang="cs-CZ" sz="1400" i="1" dirty="0"/>
              <a:t>www.aktivpisek.cz</a:t>
            </a:r>
          </a:p>
        </p:txBody>
      </p:sp>
      <p:sp>
        <p:nvSpPr>
          <p:cNvPr id="9" name="TextovéPole 8">
            <a:extLst>
              <a:ext uri="{FF2B5EF4-FFF2-40B4-BE49-F238E27FC236}">
                <a16:creationId xmlns:a16="http://schemas.microsoft.com/office/drawing/2014/main" id="{EFE42508-4D14-434E-BF43-CE4D79DA7C62}"/>
              </a:ext>
            </a:extLst>
          </p:cNvPr>
          <p:cNvSpPr txBox="1"/>
          <p:nvPr/>
        </p:nvSpPr>
        <p:spPr>
          <a:xfrm>
            <a:off x="8037096" y="465853"/>
            <a:ext cx="1301959" cy="369332"/>
          </a:xfrm>
          <a:prstGeom prst="rect">
            <a:avLst/>
          </a:prstGeom>
          <a:noFill/>
        </p:spPr>
        <p:txBody>
          <a:bodyPr wrap="none" rtlCol="0">
            <a:spAutoFit/>
          </a:bodyPr>
          <a:lstStyle/>
          <a:p>
            <a:r>
              <a:rPr lang="cs-CZ" b="1" dirty="0" err="1"/>
              <a:t>Motomed</a:t>
            </a:r>
            <a:endParaRPr lang="cs-CZ" b="1" dirty="0"/>
          </a:p>
        </p:txBody>
      </p:sp>
    </p:spTree>
    <p:extLst>
      <p:ext uri="{BB962C8B-B14F-4D97-AF65-F5344CB8AC3E}">
        <p14:creationId xmlns:p14="http://schemas.microsoft.com/office/powerpoint/2010/main" val="4162481700"/>
      </p:ext>
    </p:extLst>
  </p:cSld>
  <p:clrMapOvr>
    <a:masterClrMapping/>
  </p:clrMapOvr>
  <p:transition spd="slow">
    <p:cove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C58AED-1CFB-45ED-9CAF-1C6DAF37D695}"/>
              </a:ext>
            </a:extLst>
          </p:cNvPr>
          <p:cNvSpPr>
            <a:spLocks noGrp="1"/>
          </p:cNvSpPr>
          <p:nvPr>
            <p:ph type="title"/>
          </p:nvPr>
        </p:nvSpPr>
        <p:spPr>
          <a:xfrm>
            <a:off x="1739485" y="674910"/>
            <a:ext cx="8911687" cy="747490"/>
          </a:xfrm>
        </p:spPr>
        <p:txBody>
          <a:bodyPr/>
          <a:lstStyle/>
          <a:p>
            <a:r>
              <a:rPr lang="cs-CZ" b="1" dirty="0"/>
              <a:t>Poranění míchy</a:t>
            </a:r>
          </a:p>
        </p:txBody>
      </p:sp>
      <p:sp>
        <p:nvSpPr>
          <p:cNvPr id="3" name="Zástupný obsah 2">
            <a:extLst>
              <a:ext uri="{FF2B5EF4-FFF2-40B4-BE49-F238E27FC236}">
                <a16:creationId xmlns:a16="http://schemas.microsoft.com/office/drawing/2014/main" id="{24212330-0C14-4F33-B73C-A21799ADB897}"/>
              </a:ext>
            </a:extLst>
          </p:cNvPr>
          <p:cNvSpPr>
            <a:spLocks noGrp="1"/>
          </p:cNvSpPr>
          <p:nvPr>
            <p:ph idx="1"/>
          </p:nvPr>
        </p:nvSpPr>
        <p:spPr>
          <a:xfrm>
            <a:off x="1400492" y="1454558"/>
            <a:ext cx="10374948" cy="5403442"/>
          </a:xfrm>
        </p:spPr>
        <p:txBody>
          <a:bodyPr numCol="2">
            <a:noAutofit/>
          </a:bodyPr>
          <a:lstStyle/>
          <a:p>
            <a:r>
              <a:rPr lang="cs-CZ" sz="2000" b="1" dirty="0"/>
              <a:t>Rehabilitační postupy</a:t>
            </a:r>
          </a:p>
          <a:p>
            <a:pPr marL="0" indent="0">
              <a:buNone/>
            </a:pPr>
            <a:r>
              <a:rPr lang="cs-CZ" sz="2000" b="1" dirty="0"/>
              <a:t>-	</a:t>
            </a:r>
            <a:r>
              <a:rPr lang="cs-CZ" b="1" dirty="0"/>
              <a:t>přístroje: </a:t>
            </a:r>
            <a:r>
              <a:rPr lang="cs-CZ" b="1" dirty="0" err="1"/>
              <a:t>Erigo</a:t>
            </a:r>
            <a:r>
              <a:rPr lang="cs-CZ" b="1" dirty="0"/>
              <a:t>, </a:t>
            </a:r>
            <a:r>
              <a:rPr lang="cs-CZ" b="1" dirty="0" err="1"/>
              <a:t>vertikalizační</a:t>
            </a:r>
            <a:r>
              <a:rPr lang="cs-CZ" b="1" dirty="0"/>
              <a:t> stůl, 	</a:t>
            </a:r>
            <a:r>
              <a:rPr lang="cs-CZ" b="1" dirty="0" err="1"/>
              <a:t>motomed</a:t>
            </a:r>
            <a:endParaRPr lang="cs-CZ" b="1" dirty="0"/>
          </a:p>
          <a:p>
            <a:pPr marL="0" indent="0">
              <a:buNone/>
            </a:pPr>
            <a:r>
              <a:rPr lang="cs-CZ" b="1" dirty="0"/>
              <a:t>-	ergoterapie: nácvik mobility na lůžku, 	přesunů, mobility na vozíku, ADL, 	úchopových funkcí = funkční úchop 	(trénink HKK)</a:t>
            </a:r>
          </a:p>
          <a:p>
            <a:pPr>
              <a:buFont typeface="Arial" panose="020B0604020202020204" pitchFamily="34" charset="0"/>
              <a:buChar char="•"/>
            </a:pPr>
            <a:r>
              <a:rPr lang="cs-CZ" b="1" dirty="0"/>
              <a:t>Chronické stádium</a:t>
            </a:r>
          </a:p>
          <a:p>
            <a:pPr marL="0" indent="0">
              <a:buNone/>
            </a:pPr>
            <a:r>
              <a:rPr lang="cs-CZ" b="1" dirty="0"/>
              <a:t>-	polohování (dle potřeby)</a:t>
            </a:r>
            <a:br>
              <a:rPr lang="cs-CZ" b="1" dirty="0"/>
            </a:br>
            <a:r>
              <a:rPr lang="cs-CZ" b="1" dirty="0"/>
              <a:t>-	vertikalizace – nácvik sedu, stoje a 	chůze (bradla, chodítko, 2 FH, </a:t>
            </a:r>
            <a:r>
              <a:rPr lang="cs-CZ" b="1" dirty="0" err="1"/>
              <a:t>Zebris</a:t>
            </a:r>
            <a:r>
              <a:rPr lang="cs-CZ" b="1" dirty="0"/>
              <a:t>, 	</a:t>
            </a:r>
            <a:r>
              <a:rPr lang="cs-CZ" b="1" dirty="0" err="1"/>
              <a:t>Lokomat</a:t>
            </a:r>
            <a:r>
              <a:rPr lang="cs-CZ" b="1" dirty="0"/>
              <a:t>, ortézy)</a:t>
            </a:r>
            <a:br>
              <a:rPr lang="cs-CZ" b="1" dirty="0"/>
            </a:br>
            <a:r>
              <a:rPr lang="cs-CZ" b="1" dirty="0"/>
              <a:t>-	pasivní pohyby v rámci prevence 	kontraktur a zmírnění spasticity + 	aktivní zvyšování svalové síly v místech 	se zachovanou motorickou funkcí (i 	posilovna)</a:t>
            </a:r>
          </a:p>
          <a:p>
            <a:pPr marL="0" indent="0">
              <a:buNone/>
            </a:pPr>
            <a:endParaRPr lang="cs-CZ" b="1" dirty="0"/>
          </a:p>
          <a:p>
            <a:pPr marL="0" indent="0">
              <a:buNone/>
            </a:pPr>
            <a:endParaRPr lang="cs-CZ" sz="2000" b="1" dirty="0"/>
          </a:p>
        </p:txBody>
      </p:sp>
      <p:pic>
        <p:nvPicPr>
          <p:cNvPr id="4" name="Obrázek 3">
            <a:extLst>
              <a:ext uri="{FF2B5EF4-FFF2-40B4-BE49-F238E27FC236}">
                <a16:creationId xmlns:a16="http://schemas.microsoft.com/office/drawing/2014/main" id="{40B7E78E-5DB8-4D23-B7ED-F5BFE1961831}"/>
              </a:ext>
            </a:extLst>
          </p:cNvPr>
          <p:cNvPicPr>
            <a:picLocks noChangeAspect="1"/>
          </p:cNvPicPr>
          <p:nvPr/>
        </p:nvPicPr>
        <p:blipFill>
          <a:blip r:embed="rId3"/>
          <a:stretch>
            <a:fillRect/>
          </a:stretch>
        </p:blipFill>
        <p:spPr>
          <a:xfrm>
            <a:off x="8533980" y="674910"/>
            <a:ext cx="2763940" cy="3647496"/>
          </a:xfrm>
          <a:prstGeom prst="rect">
            <a:avLst/>
          </a:prstGeom>
        </p:spPr>
      </p:pic>
      <p:sp>
        <p:nvSpPr>
          <p:cNvPr id="5" name="TextovéPole 4">
            <a:extLst>
              <a:ext uri="{FF2B5EF4-FFF2-40B4-BE49-F238E27FC236}">
                <a16:creationId xmlns:a16="http://schemas.microsoft.com/office/drawing/2014/main" id="{0F08C3F9-DDAD-4F54-BF8C-75D1006572A4}"/>
              </a:ext>
            </a:extLst>
          </p:cNvPr>
          <p:cNvSpPr txBox="1"/>
          <p:nvPr/>
        </p:nvSpPr>
        <p:spPr>
          <a:xfrm>
            <a:off x="9752672" y="4332694"/>
            <a:ext cx="1622560" cy="307777"/>
          </a:xfrm>
          <a:prstGeom prst="rect">
            <a:avLst/>
          </a:prstGeom>
          <a:noFill/>
        </p:spPr>
        <p:txBody>
          <a:bodyPr wrap="none" rtlCol="0">
            <a:spAutoFit/>
          </a:bodyPr>
          <a:lstStyle/>
          <a:p>
            <a:r>
              <a:rPr lang="cs-CZ" sz="1400" i="1" dirty="0"/>
              <a:t>Faltýnková, 2012</a:t>
            </a:r>
          </a:p>
        </p:txBody>
      </p:sp>
    </p:spTree>
    <p:extLst>
      <p:ext uri="{BB962C8B-B14F-4D97-AF65-F5344CB8AC3E}">
        <p14:creationId xmlns:p14="http://schemas.microsoft.com/office/powerpoint/2010/main" val="2091423010"/>
      </p:ext>
    </p:extLst>
  </p:cSld>
  <p:clrMapOvr>
    <a:masterClrMapping/>
  </p:clrMapOvr>
  <p:transition spd="slow">
    <p:cove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B4136431-8BF2-41C3-87FB-0E7FC322DB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8065" y="1380022"/>
            <a:ext cx="3364421" cy="5059279"/>
          </a:xfrm>
          <a:prstGeom prst="rect">
            <a:avLst/>
          </a:prstGeom>
        </p:spPr>
      </p:pic>
      <p:sp>
        <p:nvSpPr>
          <p:cNvPr id="4" name="TextovéPole 3">
            <a:extLst>
              <a:ext uri="{FF2B5EF4-FFF2-40B4-BE49-F238E27FC236}">
                <a16:creationId xmlns:a16="http://schemas.microsoft.com/office/drawing/2014/main" id="{16791AE0-7F8B-4955-87AA-FD065150F7D3}"/>
              </a:ext>
            </a:extLst>
          </p:cNvPr>
          <p:cNvSpPr txBox="1"/>
          <p:nvPr/>
        </p:nvSpPr>
        <p:spPr>
          <a:xfrm>
            <a:off x="2560320" y="6439301"/>
            <a:ext cx="2695073" cy="584775"/>
          </a:xfrm>
          <a:prstGeom prst="rect">
            <a:avLst/>
          </a:prstGeom>
          <a:noFill/>
        </p:spPr>
        <p:txBody>
          <a:bodyPr wrap="square" rtlCol="0">
            <a:spAutoFit/>
          </a:bodyPr>
          <a:lstStyle/>
          <a:p>
            <a:r>
              <a:rPr lang="cs-CZ" sz="1400" i="1" dirty="0"/>
              <a:t>https://www.stargen-eu.cz</a:t>
            </a:r>
          </a:p>
          <a:p>
            <a:endParaRPr lang="cs-CZ" dirty="0"/>
          </a:p>
        </p:txBody>
      </p:sp>
      <p:sp>
        <p:nvSpPr>
          <p:cNvPr id="5" name="TextovéPole 4">
            <a:extLst>
              <a:ext uri="{FF2B5EF4-FFF2-40B4-BE49-F238E27FC236}">
                <a16:creationId xmlns:a16="http://schemas.microsoft.com/office/drawing/2014/main" id="{8218B543-9330-4C54-A9E3-CF0D817F8FC3}"/>
              </a:ext>
            </a:extLst>
          </p:cNvPr>
          <p:cNvSpPr txBox="1"/>
          <p:nvPr/>
        </p:nvSpPr>
        <p:spPr>
          <a:xfrm>
            <a:off x="1635442" y="924026"/>
            <a:ext cx="1160895" cy="369332"/>
          </a:xfrm>
          <a:prstGeom prst="rect">
            <a:avLst/>
          </a:prstGeom>
          <a:noFill/>
        </p:spPr>
        <p:txBody>
          <a:bodyPr wrap="none" rtlCol="0">
            <a:spAutoFit/>
          </a:bodyPr>
          <a:lstStyle/>
          <a:p>
            <a:r>
              <a:rPr lang="cs-CZ" b="1" dirty="0" err="1"/>
              <a:t>Lokomat</a:t>
            </a:r>
            <a:endParaRPr lang="cs-CZ" b="1" dirty="0"/>
          </a:p>
        </p:txBody>
      </p:sp>
      <p:pic>
        <p:nvPicPr>
          <p:cNvPr id="7" name="Obrázek 6">
            <a:extLst>
              <a:ext uri="{FF2B5EF4-FFF2-40B4-BE49-F238E27FC236}">
                <a16:creationId xmlns:a16="http://schemas.microsoft.com/office/drawing/2014/main" id="{82669950-A7E8-4287-9D4D-D45F471B96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1749" y="1380021"/>
            <a:ext cx="5365484" cy="3576989"/>
          </a:xfrm>
          <a:prstGeom prst="rect">
            <a:avLst/>
          </a:prstGeom>
        </p:spPr>
      </p:pic>
      <p:sp>
        <p:nvSpPr>
          <p:cNvPr id="8" name="TextovéPole 7">
            <a:extLst>
              <a:ext uri="{FF2B5EF4-FFF2-40B4-BE49-F238E27FC236}">
                <a16:creationId xmlns:a16="http://schemas.microsoft.com/office/drawing/2014/main" id="{56EA4546-5763-4EE3-91EB-2360861E43A5}"/>
              </a:ext>
            </a:extLst>
          </p:cNvPr>
          <p:cNvSpPr txBox="1"/>
          <p:nvPr/>
        </p:nvSpPr>
        <p:spPr>
          <a:xfrm>
            <a:off x="5771749" y="924026"/>
            <a:ext cx="830677" cy="369332"/>
          </a:xfrm>
          <a:prstGeom prst="rect">
            <a:avLst/>
          </a:prstGeom>
          <a:noFill/>
        </p:spPr>
        <p:txBody>
          <a:bodyPr wrap="none" rtlCol="0">
            <a:spAutoFit/>
          </a:bodyPr>
          <a:lstStyle/>
          <a:p>
            <a:r>
              <a:rPr lang="cs-CZ" b="1" dirty="0" err="1"/>
              <a:t>Zebris</a:t>
            </a:r>
            <a:endParaRPr lang="cs-CZ" b="1" dirty="0"/>
          </a:p>
        </p:txBody>
      </p:sp>
      <p:sp>
        <p:nvSpPr>
          <p:cNvPr id="10" name="TextovéPole 9">
            <a:extLst>
              <a:ext uri="{FF2B5EF4-FFF2-40B4-BE49-F238E27FC236}">
                <a16:creationId xmlns:a16="http://schemas.microsoft.com/office/drawing/2014/main" id="{9FBAAFE4-F7A9-44A7-ABD3-53456166BEC3}"/>
              </a:ext>
            </a:extLst>
          </p:cNvPr>
          <p:cNvSpPr txBox="1"/>
          <p:nvPr/>
        </p:nvSpPr>
        <p:spPr>
          <a:xfrm>
            <a:off x="8742947" y="5043673"/>
            <a:ext cx="2491388" cy="584775"/>
          </a:xfrm>
          <a:prstGeom prst="rect">
            <a:avLst/>
          </a:prstGeom>
          <a:noFill/>
        </p:spPr>
        <p:txBody>
          <a:bodyPr wrap="none" rtlCol="0">
            <a:spAutoFit/>
          </a:bodyPr>
          <a:lstStyle/>
          <a:p>
            <a:r>
              <a:rPr lang="cs-CZ" sz="1400" i="1" dirty="0"/>
              <a:t>https://www.stargen-eu.cz</a:t>
            </a:r>
          </a:p>
          <a:p>
            <a:endParaRPr lang="cs-CZ" dirty="0"/>
          </a:p>
        </p:txBody>
      </p:sp>
    </p:spTree>
    <p:extLst>
      <p:ext uri="{BB962C8B-B14F-4D97-AF65-F5344CB8AC3E}">
        <p14:creationId xmlns:p14="http://schemas.microsoft.com/office/powerpoint/2010/main" val="299181817"/>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47638BB7-64AB-4C44-BF72-8872726F5FCB}"/>
              </a:ext>
            </a:extLst>
          </p:cNvPr>
          <p:cNvSpPr txBox="1"/>
          <p:nvPr/>
        </p:nvSpPr>
        <p:spPr>
          <a:xfrm>
            <a:off x="8486775" y="6443916"/>
            <a:ext cx="1924050" cy="307777"/>
          </a:xfrm>
          <a:prstGeom prst="rect">
            <a:avLst/>
          </a:prstGeom>
          <a:noFill/>
        </p:spPr>
        <p:txBody>
          <a:bodyPr wrap="square" rtlCol="0">
            <a:spAutoFit/>
          </a:bodyPr>
          <a:lstStyle/>
          <a:p>
            <a:r>
              <a:rPr lang="cs-CZ" sz="1400" i="1" dirty="0"/>
              <a:t>Čihák, 2001</a:t>
            </a:r>
          </a:p>
        </p:txBody>
      </p:sp>
      <p:pic>
        <p:nvPicPr>
          <p:cNvPr id="3" name="Obrázek 2">
            <a:extLst>
              <a:ext uri="{FF2B5EF4-FFF2-40B4-BE49-F238E27FC236}">
                <a16:creationId xmlns:a16="http://schemas.microsoft.com/office/drawing/2014/main" id="{EE8675A0-6EC4-44D8-A66B-1D37106A73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968" y="71691"/>
            <a:ext cx="7296901" cy="6372225"/>
          </a:xfrm>
          <a:prstGeom prst="rect">
            <a:avLst/>
          </a:prstGeom>
        </p:spPr>
      </p:pic>
    </p:spTree>
    <p:extLst>
      <p:ext uri="{BB962C8B-B14F-4D97-AF65-F5344CB8AC3E}">
        <p14:creationId xmlns:p14="http://schemas.microsoft.com/office/powerpoint/2010/main" val="745382919"/>
      </p:ext>
    </p:extLst>
  </p:cSld>
  <p:clrMapOvr>
    <a:masterClrMapping/>
  </p:clrMapOvr>
  <p:transition spd="slow">
    <p:cove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C58AED-1CFB-45ED-9CAF-1C6DAF37D695}"/>
              </a:ext>
            </a:extLst>
          </p:cNvPr>
          <p:cNvSpPr>
            <a:spLocks noGrp="1"/>
          </p:cNvSpPr>
          <p:nvPr>
            <p:ph type="title"/>
          </p:nvPr>
        </p:nvSpPr>
        <p:spPr>
          <a:xfrm>
            <a:off x="1739485" y="674910"/>
            <a:ext cx="8911687" cy="747490"/>
          </a:xfrm>
        </p:spPr>
        <p:txBody>
          <a:bodyPr/>
          <a:lstStyle/>
          <a:p>
            <a:r>
              <a:rPr lang="cs-CZ" b="1" dirty="0"/>
              <a:t>Poranění míchy</a:t>
            </a:r>
          </a:p>
        </p:txBody>
      </p:sp>
      <p:sp>
        <p:nvSpPr>
          <p:cNvPr id="3" name="Zástupný obsah 2">
            <a:extLst>
              <a:ext uri="{FF2B5EF4-FFF2-40B4-BE49-F238E27FC236}">
                <a16:creationId xmlns:a16="http://schemas.microsoft.com/office/drawing/2014/main" id="{24212330-0C14-4F33-B73C-A21799ADB897}"/>
              </a:ext>
            </a:extLst>
          </p:cNvPr>
          <p:cNvSpPr>
            <a:spLocks noGrp="1"/>
          </p:cNvSpPr>
          <p:nvPr>
            <p:ph idx="1"/>
          </p:nvPr>
        </p:nvSpPr>
        <p:spPr>
          <a:xfrm>
            <a:off x="1400492" y="1454558"/>
            <a:ext cx="10374948" cy="5403442"/>
          </a:xfrm>
        </p:spPr>
        <p:txBody>
          <a:bodyPr numCol="1">
            <a:noAutofit/>
          </a:bodyPr>
          <a:lstStyle/>
          <a:p>
            <a:r>
              <a:rPr lang="cs-CZ" sz="2000" b="1" dirty="0"/>
              <a:t>Rehabilitační postupy	</a:t>
            </a:r>
          </a:p>
          <a:p>
            <a:pPr marL="0" indent="0">
              <a:lnSpc>
                <a:spcPct val="150000"/>
              </a:lnSpc>
              <a:buNone/>
            </a:pPr>
            <a:r>
              <a:rPr lang="cs-CZ" sz="2000" b="1" dirty="0"/>
              <a:t>-	</a:t>
            </a:r>
            <a:r>
              <a:rPr lang="cs-CZ" b="1" dirty="0"/>
              <a:t>trénink stability trupu na labilních plochách (válec, čočka) + rytmická stabilizace</a:t>
            </a:r>
            <a:br>
              <a:rPr lang="cs-CZ" b="1" dirty="0"/>
            </a:br>
            <a:r>
              <a:rPr lang="cs-CZ" b="1" dirty="0"/>
              <a:t>-	nácvik pohybových stereotypů</a:t>
            </a:r>
            <a:br>
              <a:rPr lang="cs-CZ" b="1" dirty="0"/>
            </a:br>
            <a:r>
              <a:rPr lang="cs-CZ" b="1" dirty="0"/>
              <a:t>-	centrace RAK + KYK</a:t>
            </a:r>
            <a:br>
              <a:rPr lang="cs-CZ" b="1" dirty="0"/>
            </a:br>
            <a:r>
              <a:rPr lang="cs-CZ" b="1" dirty="0"/>
              <a:t>-	speciální techniky – Vojtova reflexní lokomoce, PNF, DNS, BPP dle Čápové, ACT, 	</a:t>
            </a:r>
            <a:r>
              <a:rPr lang="cs-CZ" b="1" dirty="0" err="1"/>
              <a:t>Therapy</a:t>
            </a:r>
            <a:r>
              <a:rPr lang="cs-CZ" b="1" dirty="0"/>
              <a:t> Master </a:t>
            </a:r>
            <a:br>
              <a:rPr lang="cs-CZ" b="1" dirty="0"/>
            </a:br>
            <a:r>
              <a:rPr lang="cs-CZ" b="1" dirty="0"/>
              <a:t>-	měkké a mobilizační techniky – hrudník, šíje, RAK, mobilizace </a:t>
            </a:r>
            <a:r>
              <a:rPr lang="cs-CZ" b="1" dirty="0" err="1"/>
              <a:t>aker</a:t>
            </a:r>
            <a:r>
              <a:rPr lang="cs-CZ" b="1" dirty="0"/>
              <a:t> HKK i DKK, jizva </a:t>
            </a:r>
            <a:br>
              <a:rPr lang="cs-CZ" b="1" dirty="0"/>
            </a:br>
            <a:r>
              <a:rPr lang="cs-CZ" b="1" dirty="0"/>
              <a:t>-	RFT </a:t>
            </a:r>
            <a:br>
              <a:rPr lang="cs-CZ" b="1" dirty="0"/>
            </a:br>
            <a:r>
              <a:rPr lang="cs-CZ" b="1" dirty="0"/>
              <a:t>-	aerobní trénink (</a:t>
            </a:r>
            <a:r>
              <a:rPr lang="cs-CZ" b="1" dirty="0" err="1"/>
              <a:t>handbike</a:t>
            </a:r>
            <a:r>
              <a:rPr lang="cs-CZ" b="1" dirty="0"/>
              <a:t> trenažer, </a:t>
            </a:r>
            <a:r>
              <a:rPr lang="cs-CZ" b="1" dirty="0" err="1"/>
              <a:t>krankcycle</a:t>
            </a:r>
            <a:r>
              <a:rPr lang="cs-CZ" b="1" dirty="0"/>
              <a:t>, běžkařský trenažer)</a:t>
            </a:r>
            <a:br>
              <a:rPr lang="cs-CZ" b="1" dirty="0"/>
            </a:br>
            <a:r>
              <a:rPr lang="cs-CZ" b="1" dirty="0"/>
              <a:t>- 	</a:t>
            </a:r>
            <a:r>
              <a:rPr lang="cs-CZ" b="1" dirty="0" err="1"/>
              <a:t>kvadrupedální</a:t>
            </a:r>
            <a:r>
              <a:rPr lang="cs-CZ" b="1" dirty="0"/>
              <a:t> lokomoce</a:t>
            </a:r>
            <a:br>
              <a:rPr lang="cs-CZ" b="1" dirty="0"/>
            </a:br>
            <a:r>
              <a:rPr lang="cs-CZ" b="1" dirty="0"/>
              <a:t>-	ergoterapie: vyšetření sedu, výběr vhodných kompenzačních pomůcek, nácvik 	přesunů a mobility na vozíku, nácvik ADL, trénink HKK včetně funkčního úchopu</a:t>
            </a:r>
            <a:br>
              <a:rPr lang="cs-CZ" sz="2000" b="1" dirty="0"/>
            </a:br>
            <a:endParaRPr lang="cs-CZ" sz="2000" b="1" dirty="0"/>
          </a:p>
          <a:p>
            <a:pPr marL="0" indent="0">
              <a:buNone/>
            </a:pPr>
            <a:endParaRPr lang="cs-CZ" sz="2000" b="1" dirty="0"/>
          </a:p>
          <a:p>
            <a:pPr marL="0" indent="0">
              <a:buNone/>
            </a:pPr>
            <a:endParaRPr lang="cs-CZ" sz="2000" b="1" dirty="0"/>
          </a:p>
          <a:p>
            <a:pPr marL="0" indent="0">
              <a:buNone/>
            </a:pPr>
            <a:endParaRPr lang="cs-CZ" sz="2000" b="1" dirty="0"/>
          </a:p>
          <a:p>
            <a:pPr marL="0" indent="0">
              <a:buNone/>
            </a:pPr>
            <a:r>
              <a:rPr lang="cs-CZ" sz="2000" b="1" dirty="0"/>
              <a:t> 	</a:t>
            </a:r>
            <a:br>
              <a:rPr lang="cs-CZ" sz="2000" b="1" dirty="0"/>
            </a:br>
            <a:endParaRPr lang="cs-CZ" sz="2000" b="1" dirty="0"/>
          </a:p>
          <a:p>
            <a:pPr marL="0" indent="0">
              <a:buNone/>
            </a:pPr>
            <a:endParaRPr lang="cs-CZ" sz="2000" b="1" dirty="0"/>
          </a:p>
          <a:p>
            <a:pPr marL="0" indent="0">
              <a:buNone/>
            </a:pPr>
            <a:endParaRPr lang="cs-CZ" sz="2000" b="1" dirty="0"/>
          </a:p>
          <a:p>
            <a:pPr marL="0" indent="0">
              <a:buNone/>
            </a:pPr>
            <a:endParaRPr lang="cs-CZ" sz="2000" b="1" dirty="0"/>
          </a:p>
          <a:p>
            <a:pPr marL="0" indent="0">
              <a:buNone/>
            </a:pPr>
            <a:endParaRPr lang="cs-CZ" sz="2000" b="1" dirty="0"/>
          </a:p>
        </p:txBody>
      </p:sp>
    </p:spTree>
    <p:extLst>
      <p:ext uri="{BB962C8B-B14F-4D97-AF65-F5344CB8AC3E}">
        <p14:creationId xmlns:p14="http://schemas.microsoft.com/office/powerpoint/2010/main" val="1770966334"/>
      </p:ext>
    </p:extLst>
  </p:cSld>
  <p:clrMapOvr>
    <a:masterClrMapping/>
  </p:clrMapOvr>
  <p:transition spd="slow">
    <p:cove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C58AED-1CFB-45ED-9CAF-1C6DAF37D695}"/>
              </a:ext>
            </a:extLst>
          </p:cNvPr>
          <p:cNvSpPr>
            <a:spLocks noGrp="1"/>
          </p:cNvSpPr>
          <p:nvPr>
            <p:ph type="title"/>
          </p:nvPr>
        </p:nvSpPr>
        <p:spPr>
          <a:xfrm>
            <a:off x="1739485" y="674910"/>
            <a:ext cx="8911687" cy="747490"/>
          </a:xfrm>
        </p:spPr>
        <p:txBody>
          <a:bodyPr/>
          <a:lstStyle/>
          <a:p>
            <a:r>
              <a:rPr lang="cs-CZ" b="1" dirty="0"/>
              <a:t>Poranění míchy</a:t>
            </a:r>
          </a:p>
        </p:txBody>
      </p:sp>
      <p:sp>
        <p:nvSpPr>
          <p:cNvPr id="3" name="Zástupný obsah 2">
            <a:extLst>
              <a:ext uri="{FF2B5EF4-FFF2-40B4-BE49-F238E27FC236}">
                <a16:creationId xmlns:a16="http://schemas.microsoft.com/office/drawing/2014/main" id="{24212330-0C14-4F33-B73C-A21799ADB897}"/>
              </a:ext>
            </a:extLst>
          </p:cNvPr>
          <p:cNvSpPr>
            <a:spLocks noGrp="1"/>
          </p:cNvSpPr>
          <p:nvPr>
            <p:ph idx="1"/>
          </p:nvPr>
        </p:nvSpPr>
        <p:spPr>
          <a:xfrm>
            <a:off x="1400492" y="1454558"/>
            <a:ext cx="10374948" cy="5403442"/>
          </a:xfrm>
        </p:spPr>
        <p:txBody>
          <a:bodyPr numCol="1">
            <a:noAutofit/>
          </a:bodyPr>
          <a:lstStyle/>
          <a:p>
            <a:r>
              <a:rPr lang="cs-CZ" sz="2000" b="1" dirty="0"/>
              <a:t>Rehabilitační postupy	</a:t>
            </a:r>
          </a:p>
          <a:p>
            <a:pPr>
              <a:buFont typeface="Arial" panose="020B0604020202020204" pitchFamily="34" charset="0"/>
              <a:buChar char="•"/>
            </a:pPr>
            <a:r>
              <a:rPr lang="cs-CZ" sz="2000" b="1" dirty="0"/>
              <a:t>	Terciální stádium</a:t>
            </a:r>
          </a:p>
          <a:p>
            <a:pPr marL="0" indent="0">
              <a:lnSpc>
                <a:spcPct val="150000"/>
              </a:lnSpc>
              <a:buNone/>
            </a:pPr>
            <a:r>
              <a:rPr lang="cs-CZ" sz="2000" b="1" dirty="0"/>
              <a:t>-	</a:t>
            </a:r>
            <a:r>
              <a:rPr lang="cs-CZ" b="1" dirty="0"/>
              <a:t>pasivní pohyby v rámce prevence kontraktur a zmírnění spasticity + aktivní 	zvyšování svalové síly v částech se zachovanou motorickou funkcí</a:t>
            </a:r>
            <a:br>
              <a:rPr lang="cs-CZ" b="1" dirty="0"/>
            </a:br>
            <a:r>
              <a:rPr lang="cs-CZ" b="1" dirty="0"/>
              <a:t>- 	trénink stability trupu (válec, čočka, rytmická stabilizace) </a:t>
            </a:r>
            <a:br>
              <a:rPr lang="cs-CZ" b="1" dirty="0"/>
            </a:br>
            <a:r>
              <a:rPr lang="cs-CZ" b="1" dirty="0"/>
              <a:t>- 	</a:t>
            </a:r>
            <a:r>
              <a:rPr lang="cs-CZ" b="1" dirty="0" err="1"/>
              <a:t>kvadrupedální</a:t>
            </a:r>
            <a:r>
              <a:rPr lang="cs-CZ" b="1" dirty="0"/>
              <a:t> lokomoce</a:t>
            </a:r>
            <a:br>
              <a:rPr lang="cs-CZ" b="1" dirty="0"/>
            </a:br>
            <a:r>
              <a:rPr lang="cs-CZ" b="1" dirty="0"/>
              <a:t>-	nácvik stoje a chůze</a:t>
            </a:r>
            <a:br>
              <a:rPr lang="cs-CZ" b="1" dirty="0"/>
            </a:br>
            <a:r>
              <a:rPr lang="cs-CZ" b="1" dirty="0"/>
              <a:t>-	speciální techniky – VRL, DNS, BPP dle Čápové, ACT, PNF, </a:t>
            </a:r>
            <a:r>
              <a:rPr lang="cs-CZ" b="1" dirty="0" err="1"/>
              <a:t>Therapy</a:t>
            </a:r>
            <a:r>
              <a:rPr lang="cs-CZ" b="1" dirty="0"/>
              <a:t> Master</a:t>
            </a:r>
            <a:br>
              <a:rPr lang="cs-CZ" b="1" dirty="0"/>
            </a:br>
            <a:r>
              <a:rPr lang="cs-CZ" b="1" dirty="0"/>
              <a:t>- 	aerobní trénink (</a:t>
            </a:r>
            <a:r>
              <a:rPr lang="cs-CZ" b="1" dirty="0" err="1"/>
              <a:t>handbike</a:t>
            </a:r>
            <a:r>
              <a:rPr lang="cs-CZ" b="1" dirty="0"/>
              <a:t> trenažer, </a:t>
            </a:r>
            <a:r>
              <a:rPr lang="cs-CZ" b="1" dirty="0" err="1"/>
              <a:t>krankcycle</a:t>
            </a:r>
            <a:r>
              <a:rPr lang="cs-CZ" b="1" dirty="0"/>
              <a:t>, běžkařský trenažer, aj.)</a:t>
            </a:r>
            <a:br>
              <a:rPr lang="cs-CZ" b="1" dirty="0"/>
            </a:br>
            <a:r>
              <a:rPr lang="cs-CZ" b="1" dirty="0"/>
              <a:t>-	ergoterapie: vyšetření sedu, výběr a úprava kompenzačních pomůcek, nácvik 	přesunů, ADL, úprava domácího prostředí, trénink HKK </a:t>
            </a:r>
            <a:br>
              <a:rPr lang="cs-CZ" b="1" dirty="0"/>
            </a:br>
            <a:r>
              <a:rPr lang="cs-CZ" b="1" dirty="0"/>
              <a:t>- 	měkké a mobilizační techniky – hrudník, šíje, RAK, mobilizace </a:t>
            </a:r>
            <a:r>
              <a:rPr lang="cs-CZ" b="1" dirty="0" err="1"/>
              <a:t>aker</a:t>
            </a:r>
            <a:r>
              <a:rPr lang="cs-CZ" b="1" dirty="0"/>
              <a:t> HKK i DKK, jizva  </a:t>
            </a:r>
          </a:p>
          <a:p>
            <a:pPr marL="0" indent="0">
              <a:lnSpc>
                <a:spcPct val="150000"/>
              </a:lnSpc>
              <a:buNone/>
            </a:pPr>
            <a:r>
              <a:rPr lang="cs-CZ" sz="2000" b="1" dirty="0"/>
              <a:t>  </a:t>
            </a:r>
          </a:p>
          <a:p>
            <a:pPr marL="0" indent="0">
              <a:lnSpc>
                <a:spcPct val="150000"/>
              </a:lnSpc>
              <a:buNone/>
            </a:pPr>
            <a:endParaRPr lang="cs-CZ" sz="2000" b="1" dirty="0"/>
          </a:p>
          <a:p>
            <a:pPr marL="0" indent="0">
              <a:buNone/>
            </a:pPr>
            <a:br>
              <a:rPr lang="cs-CZ" sz="2000" b="1" dirty="0"/>
            </a:br>
            <a:endParaRPr lang="cs-CZ" sz="2000" b="1" dirty="0"/>
          </a:p>
          <a:p>
            <a:pPr marL="0" indent="0">
              <a:buNone/>
            </a:pPr>
            <a:endParaRPr lang="cs-CZ" sz="2000" b="1" dirty="0"/>
          </a:p>
          <a:p>
            <a:pPr marL="0" indent="0">
              <a:buNone/>
            </a:pPr>
            <a:endParaRPr lang="cs-CZ" sz="2000" b="1" dirty="0"/>
          </a:p>
          <a:p>
            <a:pPr marL="0" indent="0">
              <a:buNone/>
            </a:pPr>
            <a:endParaRPr lang="cs-CZ" sz="2000" b="1" dirty="0"/>
          </a:p>
          <a:p>
            <a:pPr marL="0" indent="0">
              <a:buNone/>
            </a:pPr>
            <a:r>
              <a:rPr lang="cs-CZ" sz="2000" b="1" dirty="0"/>
              <a:t> 	</a:t>
            </a:r>
            <a:br>
              <a:rPr lang="cs-CZ" sz="2000" b="1" dirty="0"/>
            </a:br>
            <a:endParaRPr lang="cs-CZ" sz="2000" b="1" dirty="0"/>
          </a:p>
          <a:p>
            <a:pPr marL="0" indent="0">
              <a:buNone/>
            </a:pPr>
            <a:endParaRPr lang="cs-CZ" sz="2000" b="1" dirty="0"/>
          </a:p>
          <a:p>
            <a:pPr marL="0" indent="0">
              <a:buNone/>
            </a:pPr>
            <a:endParaRPr lang="cs-CZ" sz="2000" b="1" dirty="0"/>
          </a:p>
          <a:p>
            <a:pPr marL="0" indent="0">
              <a:buNone/>
            </a:pPr>
            <a:endParaRPr lang="cs-CZ" sz="2000" b="1" dirty="0"/>
          </a:p>
          <a:p>
            <a:pPr marL="0" indent="0">
              <a:buNone/>
            </a:pPr>
            <a:endParaRPr lang="cs-CZ" sz="2000" b="1" dirty="0"/>
          </a:p>
        </p:txBody>
      </p:sp>
    </p:spTree>
    <p:extLst>
      <p:ext uri="{BB962C8B-B14F-4D97-AF65-F5344CB8AC3E}">
        <p14:creationId xmlns:p14="http://schemas.microsoft.com/office/powerpoint/2010/main" val="488518431"/>
      </p:ext>
    </p:extLst>
  </p:cSld>
  <p:clrMapOvr>
    <a:masterClrMapping/>
  </p:clrMapOvr>
  <p:transition spd="slow">
    <p:cove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C58AED-1CFB-45ED-9CAF-1C6DAF37D695}"/>
              </a:ext>
            </a:extLst>
          </p:cNvPr>
          <p:cNvSpPr>
            <a:spLocks noGrp="1"/>
          </p:cNvSpPr>
          <p:nvPr>
            <p:ph type="title"/>
          </p:nvPr>
        </p:nvSpPr>
        <p:spPr>
          <a:xfrm>
            <a:off x="1739485" y="674910"/>
            <a:ext cx="8911687" cy="747490"/>
          </a:xfrm>
        </p:spPr>
        <p:txBody>
          <a:bodyPr/>
          <a:lstStyle/>
          <a:p>
            <a:r>
              <a:rPr lang="cs-CZ" b="1" dirty="0"/>
              <a:t>Poranění míchy</a:t>
            </a:r>
          </a:p>
        </p:txBody>
      </p:sp>
      <p:sp>
        <p:nvSpPr>
          <p:cNvPr id="3" name="Zástupný obsah 2">
            <a:extLst>
              <a:ext uri="{FF2B5EF4-FFF2-40B4-BE49-F238E27FC236}">
                <a16:creationId xmlns:a16="http://schemas.microsoft.com/office/drawing/2014/main" id="{24212330-0C14-4F33-B73C-A21799ADB897}"/>
              </a:ext>
            </a:extLst>
          </p:cNvPr>
          <p:cNvSpPr>
            <a:spLocks noGrp="1"/>
          </p:cNvSpPr>
          <p:nvPr>
            <p:ph idx="1"/>
          </p:nvPr>
        </p:nvSpPr>
        <p:spPr>
          <a:xfrm>
            <a:off x="1400492" y="1454558"/>
            <a:ext cx="10374948" cy="5403442"/>
          </a:xfrm>
        </p:spPr>
        <p:txBody>
          <a:bodyPr numCol="1">
            <a:noAutofit/>
          </a:bodyPr>
          <a:lstStyle/>
          <a:p>
            <a:r>
              <a:rPr lang="cs-CZ" sz="2000" b="1" dirty="0"/>
              <a:t>Rehabilitační postupy	</a:t>
            </a:r>
          </a:p>
          <a:p>
            <a:pPr>
              <a:buFont typeface="Arial" panose="020B0604020202020204" pitchFamily="34" charset="0"/>
              <a:buChar char="•"/>
            </a:pPr>
            <a:r>
              <a:rPr lang="cs-CZ" sz="2000" b="1" dirty="0"/>
              <a:t>	Fyzikální terapie:</a:t>
            </a:r>
          </a:p>
          <a:p>
            <a:pPr marL="0" indent="0">
              <a:lnSpc>
                <a:spcPct val="150000"/>
              </a:lnSpc>
              <a:buNone/>
            </a:pPr>
            <a:r>
              <a:rPr lang="cs-CZ" sz="2000" b="1" dirty="0"/>
              <a:t>-	</a:t>
            </a:r>
            <a:r>
              <a:rPr lang="cs-CZ" b="1" dirty="0"/>
              <a:t>UZ – </a:t>
            </a:r>
            <a:r>
              <a:rPr lang="cs-CZ" b="1" dirty="0" err="1"/>
              <a:t>myorelaxační</a:t>
            </a:r>
            <a:r>
              <a:rPr lang="cs-CZ" b="1" dirty="0"/>
              <a:t> účinek, kombinovaná terapie (UZ + TENS, UZ + </a:t>
            </a:r>
            <a:r>
              <a:rPr lang="cs-CZ" b="1" dirty="0" err="1"/>
              <a:t>sf</a:t>
            </a:r>
            <a:r>
              <a:rPr lang="cs-CZ" b="1" dirty="0"/>
              <a:t>) na </a:t>
            </a:r>
            <a:r>
              <a:rPr lang="cs-CZ" b="1" dirty="0" err="1"/>
              <a:t>TrPs</a:t>
            </a:r>
            <a:br>
              <a:rPr lang="cs-CZ" b="1" dirty="0"/>
            </a:br>
            <a:r>
              <a:rPr lang="cs-CZ" b="1" dirty="0"/>
              <a:t>-	termoterapie</a:t>
            </a:r>
            <a:br>
              <a:rPr lang="cs-CZ" b="1" dirty="0"/>
            </a:br>
            <a:r>
              <a:rPr lang="cs-CZ" b="1" dirty="0"/>
              <a:t>- 	fototerapie </a:t>
            </a:r>
            <a:r>
              <a:rPr lang="cs-CZ" b="1"/>
              <a:t>– infralampa</a:t>
            </a:r>
            <a:r>
              <a:rPr lang="cs-CZ" b="1" dirty="0"/>
              <a:t>, laser (jizvy a jiné kožní defekty)</a:t>
            </a:r>
            <a:br>
              <a:rPr lang="cs-CZ" b="1" dirty="0"/>
            </a:br>
            <a:r>
              <a:rPr lang="cs-CZ" b="1" dirty="0"/>
              <a:t>-	magnetoterapie </a:t>
            </a:r>
            <a:br>
              <a:rPr lang="cs-CZ" b="1" dirty="0"/>
            </a:br>
            <a:r>
              <a:rPr lang="cs-CZ" b="1" dirty="0"/>
              <a:t>-	</a:t>
            </a:r>
            <a:r>
              <a:rPr lang="cs-CZ" b="1" dirty="0" err="1"/>
              <a:t>středněfrekvenční</a:t>
            </a:r>
            <a:r>
              <a:rPr lang="cs-CZ" b="1" dirty="0"/>
              <a:t> proudy </a:t>
            </a:r>
            <a:br>
              <a:rPr lang="cs-CZ" b="1" dirty="0"/>
            </a:br>
            <a:r>
              <a:rPr lang="cs-CZ" b="1" dirty="0"/>
              <a:t>- 	</a:t>
            </a:r>
            <a:r>
              <a:rPr lang="cs-CZ" b="1" dirty="0" err="1"/>
              <a:t>Träbert</a:t>
            </a:r>
            <a:br>
              <a:rPr lang="cs-CZ" b="1" dirty="0"/>
            </a:br>
            <a:r>
              <a:rPr lang="cs-CZ" b="1" dirty="0"/>
              <a:t>-	</a:t>
            </a:r>
            <a:r>
              <a:rPr lang="cs-CZ" b="1" dirty="0" err="1"/>
              <a:t>elektrostimulace</a:t>
            </a:r>
            <a:r>
              <a:rPr lang="cs-CZ" b="1" dirty="0"/>
              <a:t> (i v rámci uvolnění spasticity)</a:t>
            </a:r>
          </a:p>
          <a:p>
            <a:pPr marL="0" indent="0">
              <a:lnSpc>
                <a:spcPct val="150000"/>
              </a:lnSpc>
              <a:buNone/>
            </a:pPr>
            <a:r>
              <a:rPr lang="cs-CZ" sz="2000" b="1" dirty="0">
                <a:solidFill>
                  <a:srgbClr val="FF0000"/>
                </a:solidFill>
              </a:rPr>
              <a:t>Vždy dodržovat obecné KI!!!!! </a:t>
            </a:r>
          </a:p>
          <a:p>
            <a:pPr marL="0" indent="0">
              <a:lnSpc>
                <a:spcPct val="150000"/>
              </a:lnSpc>
              <a:buNone/>
            </a:pPr>
            <a:endParaRPr lang="cs-CZ" sz="2000" b="1" dirty="0"/>
          </a:p>
          <a:p>
            <a:pPr marL="0" indent="0">
              <a:buNone/>
            </a:pPr>
            <a:br>
              <a:rPr lang="cs-CZ" sz="2000" b="1" dirty="0"/>
            </a:br>
            <a:endParaRPr lang="cs-CZ" sz="2000" b="1" dirty="0"/>
          </a:p>
          <a:p>
            <a:pPr marL="0" indent="0">
              <a:buNone/>
            </a:pPr>
            <a:endParaRPr lang="cs-CZ" sz="2000" b="1" dirty="0"/>
          </a:p>
          <a:p>
            <a:pPr marL="0" indent="0">
              <a:buNone/>
            </a:pPr>
            <a:endParaRPr lang="cs-CZ" sz="2000" b="1" dirty="0"/>
          </a:p>
          <a:p>
            <a:pPr marL="0" indent="0">
              <a:buNone/>
            </a:pPr>
            <a:endParaRPr lang="cs-CZ" sz="2000" b="1" dirty="0"/>
          </a:p>
          <a:p>
            <a:pPr marL="0" indent="0">
              <a:buNone/>
            </a:pPr>
            <a:r>
              <a:rPr lang="cs-CZ" sz="2000" b="1" dirty="0"/>
              <a:t> 	</a:t>
            </a:r>
            <a:br>
              <a:rPr lang="cs-CZ" sz="2000" b="1" dirty="0"/>
            </a:br>
            <a:endParaRPr lang="cs-CZ" sz="2000" b="1" dirty="0"/>
          </a:p>
          <a:p>
            <a:pPr marL="0" indent="0">
              <a:buNone/>
            </a:pPr>
            <a:endParaRPr lang="cs-CZ" sz="2000" b="1" dirty="0"/>
          </a:p>
          <a:p>
            <a:pPr marL="0" indent="0">
              <a:buNone/>
            </a:pPr>
            <a:endParaRPr lang="cs-CZ" sz="2000" b="1" dirty="0"/>
          </a:p>
          <a:p>
            <a:pPr marL="0" indent="0">
              <a:buNone/>
            </a:pPr>
            <a:endParaRPr lang="cs-CZ" sz="2000" b="1" dirty="0"/>
          </a:p>
          <a:p>
            <a:pPr marL="0" indent="0">
              <a:buNone/>
            </a:pPr>
            <a:endParaRPr lang="cs-CZ" sz="2000" b="1" dirty="0"/>
          </a:p>
        </p:txBody>
      </p:sp>
    </p:spTree>
    <p:extLst>
      <p:ext uri="{BB962C8B-B14F-4D97-AF65-F5344CB8AC3E}">
        <p14:creationId xmlns:p14="http://schemas.microsoft.com/office/powerpoint/2010/main" val="1889193757"/>
      </p:ext>
    </p:extLst>
  </p:cSld>
  <p:clrMapOvr>
    <a:masterClrMapping/>
  </p:clrMapOvr>
  <p:transition spd="slow">
    <p:cove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C58AED-1CFB-45ED-9CAF-1C6DAF37D695}"/>
              </a:ext>
            </a:extLst>
          </p:cNvPr>
          <p:cNvSpPr>
            <a:spLocks noGrp="1"/>
          </p:cNvSpPr>
          <p:nvPr>
            <p:ph type="title"/>
          </p:nvPr>
        </p:nvSpPr>
        <p:spPr>
          <a:xfrm>
            <a:off x="1739485" y="674910"/>
            <a:ext cx="8911687" cy="747490"/>
          </a:xfrm>
        </p:spPr>
        <p:txBody>
          <a:bodyPr/>
          <a:lstStyle/>
          <a:p>
            <a:r>
              <a:rPr lang="cs-CZ" b="1" dirty="0"/>
              <a:t>Seznam literatury</a:t>
            </a:r>
          </a:p>
        </p:txBody>
      </p:sp>
      <p:sp>
        <p:nvSpPr>
          <p:cNvPr id="3" name="Zástupný obsah 2">
            <a:extLst>
              <a:ext uri="{FF2B5EF4-FFF2-40B4-BE49-F238E27FC236}">
                <a16:creationId xmlns:a16="http://schemas.microsoft.com/office/drawing/2014/main" id="{24212330-0C14-4F33-B73C-A21799ADB897}"/>
              </a:ext>
            </a:extLst>
          </p:cNvPr>
          <p:cNvSpPr>
            <a:spLocks noGrp="1"/>
          </p:cNvSpPr>
          <p:nvPr>
            <p:ph idx="1"/>
          </p:nvPr>
        </p:nvSpPr>
        <p:spPr>
          <a:xfrm>
            <a:off x="1400492" y="1454558"/>
            <a:ext cx="10374948" cy="5403442"/>
          </a:xfrm>
        </p:spPr>
        <p:txBody>
          <a:bodyPr numCol="1">
            <a:noAutofit/>
          </a:bodyPr>
          <a:lstStyle/>
          <a:p>
            <a:r>
              <a:rPr lang="cs-CZ" b="1" dirty="0">
                <a:solidFill>
                  <a:schemeClr val="tx1"/>
                </a:solidFill>
              </a:rPr>
              <a:t>ČIHÁK, R. </a:t>
            </a:r>
            <a:r>
              <a:rPr lang="cs-CZ" b="1" i="1" dirty="0">
                <a:solidFill>
                  <a:schemeClr val="tx1"/>
                </a:solidFill>
              </a:rPr>
              <a:t>Anatomie 1</a:t>
            </a:r>
            <a:r>
              <a:rPr lang="cs-CZ" b="1" dirty="0">
                <a:solidFill>
                  <a:schemeClr val="tx1"/>
                </a:solidFill>
              </a:rPr>
              <a:t>. Praha: Grada </a:t>
            </a:r>
            <a:r>
              <a:rPr lang="cs-CZ" b="1" dirty="0" err="1">
                <a:solidFill>
                  <a:schemeClr val="tx1"/>
                </a:solidFill>
              </a:rPr>
              <a:t>Publishing</a:t>
            </a:r>
            <a:r>
              <a:rPr lang="cs-CZ" b="1" dirty="0">
                <a:solidFill>
                  <a:schemeClr val="tx1"/>
                </a:solidFill>
              </a:rPr>
              <a:t>.</a:t>
            </a:r>
          </a:p>
          <a:p>
            <a:r>
              <a:rPr lang="cs-CZ" b="1" dirty="0">
                <a:solidFill>
                  <a:schemeClr val="tx1"/>
                </a:solidFill>
              </a:rPr>
              <a:t>ČIHÁK, Radomír. </a:t>
            </a:r>
            <a:r>
              <a:rPr lang="cs-CZ" b="1" i="1" dirty="0">
                <a:solidFill>
                  <a:schemeClr val="tx1"/>
                </a:solidFill>
              </a:rPr>
              <a:t>Anatomie 3</a:t>
            </a:r>
            <a:r>
              <a:rPr lang="cs-CZ" b="1" dirty="0">
                <a:solidFill>
                  <a:schemeClr val="tx1"/>
                </a:solidFill>
              </a:rPr>
              <a:t>. Praha: Grada, 1997. ISBN 80-7169-140-2</a:t>
            </a:r>
          </a:p>
          <a:p>
            <a:r>
              <a:rPr lang="cs-CZ" b="1" dirty="0">
                <a:solidFill>
                  <a:schemeClr val="tx1"/>
                </a:solidFill>
              </a:rPr>
              <a:t>DYLEVSKÝ, I. (2009a). Funkční anatomie. Praha: Grada </a:t>
            </a:r>
            <a:r>
              <a:rPr lang="cs-CZ" b="1" dirty="0" err="1">
                <a:solidFill>
                  <a:schemeClr val="tx1"/>
                </a:solidFill>
              </a:rPr>
              <a:t>Publishing</a:t>
            </a:r>
            <a:r>
              <a:rPr lang="cs-CZ" b="1" dirty="0">
                <a:solidFill>
                  <a:schemeClr val="tx1"/>
                </a:solidFill>
              </a:rPr>
              <a:t>.</a:t>
            </a:r>
          </a:p>
          <a:p>
            <a:r>
              <a:rPr lang="cs-CZ" b="1" dirty="0">
                <a:solidFill>
                  <a:schemeClr val="tx1"/>
                </a:solidFill>
              </a:rPr>
              <a:t>DYLEVSKÝ, I. (2009b). Speciální kineziologie. Praha: Grada </a:t>
            </a:r>
            <a:r>
              <a:rPr lang="cs-CZ" b="1" dirty="0" err="1">
                <a:solidFill>
                  <a:schemeClr val="tx1"/>
                </a:solidFill>
              </a:rPr>
              <a:t>Publishing</a:t>
            </a:r>
            <a:r>
              <a:rPr lang="cs-CZ" b="1" dirty="0">
                <a:solidFill>
                  <a:schemeClr val="tx1"/>
                </a:solidFill>
              </a:rPr>
              <a:t>.</a:t>
            </a:r>
          </a:p>
          <a:p>
            <a:r>
              <a:rPr lang="cs-CZ" b="1" dirty="0">
                <a:solidFill>
                  <a:schemeClr val="tx1"/>
                </a:solidFill>
              </a:rPr>
              <a:t>HUDÁK, R.; KACHLÍK, D. </a:t>
            </a:r>
            <a:r>
              <a:rPr lang="cs-CZ" b="1" i="1" dirty="0" err="1">
                <a:solidFill>
                  <a:schemeClr val="tx1"/>
                </a:solidFill>
              </a:rPr>
              <a:t>Memorix</a:t>
            </a:r>
            <a:r>
              <a:rPr lang="cs-CZ" b="1" i="1" dirty="0">
                <a:solidFill>
                  <a:schemeClr val="tx1"/>
                </a:solidFill>
              </a:rPr>
              <a:t> anatomie</a:t>
            </a:r>
            <a:r>
              <a:rPr lang="cs-CZ" b="1" dirty="0">
                <a:solidFill>
                  <a:schemeClr val="tx1"/>
                </a:solidFill>
              </a:rPr>
              <a:t>. 2. vyd. Praha: Triton, 2013, 605 s. ISBN 978-80-7387-712-5.</a:t>
            </a:r>
          </a:p>
          <a:p>
            <a:r>
              <a:rPr lang="cs-CZ" b="1" dirty="0">
                <a:solidFill>
                  <a:schemeClr val="tx1"/>
                </a:solidFill>
              </a:rPr>
              <a:t>KAPANDJI, I. A. (1987). </a:t>
            </a:r>
            <a:r>
              <a:rPr lang="cs-CZ" b="1" dirty="0" err="1">
                <a:solidFill>
                  <a:schemeClr val="tx1"/>
                </a:solidFill>
              </a:rPr>
              <a:t>The</a:t>
            </a:r>
            <a:r>
              <a:rPr lang="cs-CZ" b="1" dirty="0">
                <a:solidFill>
                  <a:schemeClr val="tx1"/>
                </a:solidFill>
              </a:rPr>
              <a:t> </a:t>
            </a:r>
            <a:r>
              <a:rPr lang="cs-CZ" b="1" dirty="0" err="1">
                <a:solidFill>
                  <a:schemeClr val="tx1"/>
                </a:solidFill>
              </a:rPr>
              <a:t>physiology</a:t>
            </a:r>
            <a:r>
              <a:rPr lang="cs-CZ" b="1" dirty="0">
                <a:solidFill>
                  <a:schemeClr val="tx1"/>
                </a:solidFill>
              </a:rPr>
              <a:t> </a:t>
            </a:r>
            <a:r>
              <a:rPr lang="cs-CZ" b="1" dirty="0" err="1">
                <a:solidFill>
                  <a:schemeClr val="tx1"/>
                </a:solidFill>
              </a:rPr>
              <a:t>of</a:t>
            </a:r>
            <a:r>
              <a:rPr lang="cs-CZ" b="1" dirty="0">
                <a:solidFill>
                  <a:schemeClr val="tx1"/>
                </a:solidFill>
              </a:rPr>
              <a:t> </a:t>
            </a:r>
            <a:r>
              <a:rPr lang="cs-CZ" b="1" dirty="0" err="1">
                <a:solidFill>
                  <a:schemeClr val="tx1"/>
                </a:solidFill>
              </a:rPr>
              <a:t>the</a:t>
            </a:r>
            <a:r>
              <a:rPr lang="cs-CZ" b="1" dirty="0">
                <a:solidFill>
                  <a:schemeClr val="tx1"/>
                </a:solidFill>
              </a:rPr>
              <a:t> </a:t>
            </a:r>
            <a:r>
              <a:rPr lang="cs-CZ" b="1" dirty="0" err="1">
                <a:solidFill>
                  <a:schemeClr val="tx1"/>
                </a:solidFill>
              </a:rPr>
              <a:t>joints</a:t>
            </a:r>
            <a:r>
              <a:rPr lang="cs-CZ" b="1" dirty="0">
                <a:solidFill>
                  <a:schemeClr val="tx1"/>
                </a:solidFill>
              </a:rPr>
              <a:t>, </a:t>
            </a:r>
            <a:r>
              <a:rPr lang="cs-CZ" b="1" dirty="0" err="1">
                <a:solidFill>
                  <a:schemeClr val="tx1"/>
                </a:solidFill>
              </a:rPr>
              <a:t>Volume</a:t>
            </a:r>
            <a:r>
              <a:rPr lang="cs-CZ" b="1" dirty="0">
                <a:solidFill>
                  <a:schemeClr val="tx1"/>
                </a:solidFill>
              </a:rPr>
              <a:t> </a:t>
            </a:r>
            <a:r>
              <a:rPr lang="cs-CZ" b="1" dirty="0" err="1">
                <a:solidFill>
                  <a:schemeClr val="tx1"/>
                </a:solidFill>
              </a:rPr>
              <a:t>Three</a:t>
            </a:r>
            <a:r>
              <a:rPr lang="cs-CZ" b="1" dirty="0">
                <a:solidFill>
                  <a:schemeClr val="tx1"/>
                </a:solidFill>
              </a:rPr>
              <a:t>, </a:t>
            </a:r>
            <a:r>
              <a:rPr lang="cs-CZ" b="1" dirty="0" err="1">
                <a:solidFill>
                  <a:schemeClr val="tx1"/>
                </a:solidFill>
              </a:rPr>
              <a:t>The</a:t>
            </a:r>
            <a:r>
              <a:rPr lang="cs-CZ" b="1" dirty="0">
                <a:solidFill>
                  <a:schemeClr val="tx1"/>
                </a:solidFill>
              </a:rPr>
              <a:t> </a:t>
            </a:r>
            <a:r>
              <a:rPr lang="cs-CZ" b="1" dirty="0" err="1">
                <a:solidFill>
                  <a:schemeClr val="tx1"/>
                </a:solidFill>
              </a:rPr>
              <a:t>Trunk</a:t>
            </a:r>
            <a:r>
              <a:rPr lang="cs-CZ" b="1" dirty="0">
                <a:solidFill>
                  <a:schemeClr val="tx1"/>
                </a:solidFill>
              </a:rPr>
              <a:t> and </a:t>
            </a:r>
            <a:r>
              <a:rPr lang="cs-CZ" b="1" dirty="0" err="1">
                <a:solidFill>
                  <a:schemeClr val="tx1"/>
                </a:solidFill>
              </a:rPr>
              <a:t>the</a:t>
            </a:r>
            <a:r>
              <a:rPr lang="cs-CZ" b="1" dirty="0">
                <a:solidFill>
                  <a:schemeClr val="tx1"/>
                </a:solidFill>
              </a:rPr>
              <a:t> </a:t>
            </a:r>
            <a:r>
              <a:rPr lang="cs-CZ" b="1" dirty="0" err="1">
                <a:solidFill>
                  <a:schemeClr val="tx1"/>
                </a:solidFill>
              </a:rPr>
              <a:t>Vertebral</a:t>
            </a:r>
            <a:r>
              <a:rPr lang="cs-CZ" b="1" dirty="0">
                <a:solidFill>
                  <a:schemeClr val="tx1"/>
                </a:solidFill>
              </a:rPr>
              <a:t> </a:t>
            </a:r>
            <a:r>
              <a:rPr lang="cs-CZ" b="1" dirty="0" err="1">
                <a:solidFill>
                  <a:schemeClr val="tx1"/>
                </a:solidFill>
              </a:rPr>
              <a:t>Column</a:t>
            </a:r>
            <a:r>
              <a:rPr lang="cs-CZ" b="1" dirty="0">
                <a:solidFill>
                  <a:schemeClr val="tx1"/>
                </a:solidFill>
              </a:rPr>
              <a:t>. New York: Churchill </a:t>
            </a:r>
            <a:r>
              <a:rPr lang="cs-CZ" b="1" dirty="0" err="1">
                <a:solidFill>
                  <a:schemeClr val="tx1"/>
                </a:solidFill>
              </a:rPr>
              <a:t>Livingstone</a:t>
            </a:r>
            <a:r>
              <a:rPr lang="cs-CZ" b="1" dirty="0">
                <a:solidFill>
                  <a:schemeClr val="tx1"/>
                </a:solidFill>
              </a:rPr>
              <a:t>.</a:t>
            </a:r>
          </a:p>
          <a:p>
            <a:r>
              <a:rPr lang="cs-CZ" b="1" dirty="0">
                <a:solidFill>
                  <a:schemeClr val="tx1"/>
                </a:solidFill>
              </a:rPr>
              <a:t>KAPANDJI, I. A. (2008). </a:t>
            </a:r>
            <a:r>
              <a:rPr lang="cs-CZ" b="1" dirty="0" err="1">
                <a:solidFill>
                  <a:schemeClr val="tx1"/>
                </a:solidFill>
              </a:rPr>
              <a:t>The</a:t>
            </a:r>
            <a:r>
              <a:rPr lang="cs-CZ" b="1" dirty="0">
                <a:solidFill>
                  <a:schemeClr val="tx1"/>
                </a:solidFill>
              </a:rPr>
              <a:t> </a:t>
            </a:r>
            <a:r>
              <a:rPr lang="cs-CZ" b="1" dirty="0" err="1">
                <a:solidFill>
                  <a:schemeClr val="tx1"/>
                </a:solidFill>
              </a:rPr>
              <a:t>Physiology</a:t>
            </a:r>
            <a:r>
              <a:rPr lang="cs-CZ" b="1" dirty="0">
                <a:solidFill>
                  <a:schemeClr val="tx1"/>
                </a:solidFill>
              </a:rPr>
              <a:t> </a:t>
            </a:r>
            <a:r>
              <a:rPr lang="cs-CZ" b="1" dirty="0" err="1">
                <a:solidFill>
                  <a:schemeClr val="tx1"/>
                </a:solidFill>
              </a:rPr>
              <a:t>of</a:t>
            </a:r>
            <a:r>
              <a:rPr lang="cs-CZ" b="1" dirty="0">
                <a:solidFill>
                  <a:schemeClr val="tx1"/>
                </a:solidFill>
              </a:rPr>
              <a:t> </a:t>
            </a:r>
            <a:r>
              <a:rPr lang="cs-CZ" b="1" dirty="0" err="1">
                <a:solidFill>
                  <a:schemeClr val="tx1"/>
                </a:solidFill>
              </a:rPr>
              <a:t>the</a:t>
            </a:r>
            <a:r>
              <a:rPr lang="cs-CZ" b="1" dirty="0">
                <a:solidFill>
                  <a:schemeClr val="tx1"/>
                </a:solidFill>
              </a:rPr>
              <a:t> </a:t>
            </a:r>
            <a:r>
              <a:rPr lang="cs-CZ" b="1" dirty="0" err="1">
                <a:solidFill>
                  <a:schemeClr val="tx1"/>
                </a:solidFill>
              </a:rPr>
              <a:t>Joints</a:t>
            </a:r>
            <a:r>
              <a:rPr lang="cs-CZ" b="1" dirty="0">
                <a:solidFill>
                  <a:schemeClr val="tx1"/>
                </a:solidFill>
              </a:rPr>
              <a:t>, </a:t>
            </a:r>
            <a:r>
              <a:rPr lang="cs-CZ" b="1" dirty="0" err="1">
                <a:solidFill>
                  <a:schemeClr val="tx1"/>
                </a:solidFill>
              </a:rPr>
              <a:t>Volume</a:t>
            </a:r>
            <a:r>
              <a:rPr lang="cs-CZ" b="1" dirty="0">
                <a:solidFill>
                  <a:schemeClr val="tx1"/>
                </a:solidFill>
              </a:rPr>
              <a:t> </a:t>
            </a:r>
            <a:r>
              <a:rPr lang="cs-CZ" b="1" dirty="0" err="1">
                <a:solidFill>
                  <a:schemeClr val="tx1"/>
                </a:solidFill>
              </a:rPr>
              <a:t>Three</a:t>
            </a:r>
            <a:r>
              <a:rPr lang="cs-CZ" b="1" dirty="0">
                <a:solidFill>
                  <a:schemeClr val="tx1"/>
                </a:solidFill>
              </a:rPr>
              <a:t>, </a:t>
            </a:r>
            <a:r>
              <a:rPr lang="cs-CZ" b="1" dirty="0" err="1">
                <a:solidFill>
                  <a:schemeClr val="tx1"/>
                </a:solidFill>
              </a:rPr>
              <a:t>The</a:t>
            </a:r>
            <a:r>
              <a:rPr lang="cs-CZ" b="1" dirty="0">
                <a:solidFill>
                  <a:schemeClr val="tx1"/>
                </a:solidFill>
              </a:rPr>
              <a:t> </a:t>
            </a:r>
            <a:r>
              <a:rPr lang="cs-CZ" b="1" dirty="0" err="1">
                <a:solidFill>
                  <a:schemeClr val="tx1"/>
                </a:solidFill>
              </a:rPr>
              <a:t>Spinal</a:t>
            </a:r>
            <a:r>
              <a:rPr lang="cs-CZ" b="1" dirty="0">
                <a:solidFill>
                  <a:schemeClr val="tx1"/>
                </a:solidFill>
              </a:rPr>
              <a:t> </a:t>
            </a:r>
            <a:r>
              <a:rPr lang="cs-CZ" b="1" dirty="0" err="1">
                <a:solidFill>
                  <a:schemeClr val="tx1"/>
                </a:solidFill>
              </a:rPr>
              <a:t>Column</a:t>
            </a:r>
            <a:r>
              <a:rPr lang="cs-CZ" b="1" dirty="0">
                <a:solidFill>
                  <a:schemeClr val="tx1"/>
                </a:solidFill>
              </a:rPr>
              <a:t>, </a:t>
            </a:r>
            <a:r>
              <a:rPr lang="cs-CZ" b="1" dirty="0" err="1">
                <a:solidFill>
                  <a:schemeClr val="tx1"/>
                </a:solidFill>
              </a:rPr>
              <a:t>Pelvic</a:t>
            </a:r>
            <a:r>
              <a:rPr lang="cs-CZ" b="1" dirty="0">
                <a:solidFill>
                  <a:schemeClr val="tx1"/>
                </a:solidFill>
              </a:rPr>
              <a:t> </a:t>
            </a:r>
            <a:r>
              <a:rPr lang="cs-CZ" b="1" dirty="0" err="1">
                <a:solidFill>
                  <a:schemeClr val="tx1"/>
                </a:solidFill>
              </a:rPr>
              <a:t>Girdle</a:t>
            </a:r>
            <a:r>
              <a:rPr lang="cs-CZ" b="1" dirty="0">
                <a:solidFill>
                  <a:schemeClr val="tx1"/>
                </a:solidFill>
              </a:rPr>
              <a:t> and </a:t>
            </a:r>
            <a:r>
              <a:rPr lang="cs-CZ" b="1" dirty="0" err="1">
                <a:solidFill>
                  <a:schemeClr val="tx1"/>
                </a:solidFill>
              </a:rPr>
              <a:t>Head</a:t>
            </a:r>
            <a:r>
              <a:rPr lang="cs-CZ" b="1" dirty="0">
                <a:solidFill>
                  <a:schemeClr val="tx1"/>
                </a:solidFill>
              </a:rPr>
              <a:t>. </a:t>
            </a:r>
            <a:r>
              <a:rPr lang="cs-CZ" b="1" dirty="0" err="1">
                <a:solidFill>
                  <a:schemeClr val="tx1"/>
                </a:solidFill>
              </a:rPr>
              <a:t>England</a:t>
            </a:r>
            <a:r>
              <a:rPr lang="cs-CZ" b="1" dirty="0">
                <a:solidFill>
                  <a:schemeClr val="tx1"/>
                </a:solidFill>
              </a:rPr>
              <a:t>: </a:t>
            </a:r>
            <a:r>
              <a:rPr lang="cs-CZ" b="1" dirty="0" err="1">
                <a:solidFill>
                  <a:schemeClr val="tx1"/>
                </a:solidFill>
              </a:rPr>
              <a:t>Elsevier</a:t>
            </a:r>
            <a:r>
              <a:rPr lang="cs-CZ" b="1" dirty="0">
                <a:solidFill>
                  <a:schemeClr val="tx1"/>
                </a:solidFill>
              </a:rPr>
              <a:t>.</a:t>
            </a:r>
          </a:p>
          <a:p>
            <a:r>
              <a:rPr lang="cs-CZ" b="1" dirty="0">
                <a:solidFill>
                  <a:schemeClr val="tx1"/>
                </a:solidFill>
              </a:rPr>
              <a:t>KENDALL, F., &amp; </a:t>
            </a:r>
            <a:r>
              <a:rPr lang="cs-CZ" b="1" dirty="0" err="1">
                <a:solidFill>
                  <a:schemeClr val="tx1"/>
                </a:solidFill>
              </a:rPr>
              <a:t>McCREARY</a:t>
            </a:r>
            <a:r>
              <a:rPr lang="cs-CZ" b="1" dirty="0">
                <a:solidFill>
                  <a:schemeClr val="tx1"/>
                </a:solidFill>
              </a:rPr>
              <a:t>, E. (1993). </a:t>
            </a:r>
            <a:r>
              <a:rPr lang="cs-CZ" b="1" dirty="0" err="1">
                <a:solidFill>
                  <a:schemeClr val="tx1"/>
                </a:solidFill>
              </a:rPr>
              <a:t>Muscles</a:t>
            </a:r>
            <a:r>
              <a:rPr lang="cs-CZ" b="1" dirty="0">
                <a:solidFill>
                  <a:schemeClr val="tx1"/>
                </a:solidFill>
              </a:rPr>
              <a:t> testing and </a:t>
            </a:r>
            <a:r>
              <a:rPr lang="cs-CZ" b="1" dirty="0" err="1">
                <a:solidFill>
                  <a:schemeClr val="tx1"/>
                </a:solidFill>
              </a:rPr>
              <a:t>function</a:t>
            </a:r>
            <a:r>
              <a:rPr lang="cs-CZ" b="1" dirty="0">
                <a:solidFill>
                  <a:schemeClr val="tx1"/>
                </a:solidFill>
              </a:rPr>
              <a:t>. Philadelphia: </a:t>
            </a:r>
            <a:r>
              <a:rPr lang="cs-CZ" b="1" dirty="0" err="1">
                <a:solidFill>
                  <a:schemeClr val="tx1"/>
                </a:solidFill>
              </a:rPr>
              <a:t>Lippincott</a:t>
            </a:r>
            <a:r>
              <a:rPr lang="cs-CZ" b="1" dirty="0">
                <a:solidFill>
                  <a:schemeClr val="tx1"/>
                </a:solidFill>
              </a:rPr>
              <a:t> </a:t>
            </a:r>
            <a:r>
              <a:rPr lang="cs-CZ" b="1" dirty="0" err="1">
                <a:solidFill>
                  <a:schemeClr val="tx1"/>
                </a:solidFill>
              </a:rPr>
              <a:t>Williams</a:t>
            </a:r>
            <a:r>
              <a:rPr lang="cs-CZ" b="1" dirty="0">
                <a:solidFill>
                  <a:schemeClr val="tx1"/>
                </a:solidFill>
              </a:rPr>
              <a:t> &amp; Wilkins.</a:t>
            </a:r>
          </a:p>
          <a:p>
            <a:r>
              <a:rPr lang="cs-CZ" b="1" dirty="0">
                <a:solidFill>
                  <a:schemeClr val="tx1"/>
                </a:solidFill>
              </a:rPr>
              <a:t>KOLÁŘ, P. </a:t>
            </a:r>
            <a:r>
              <a:rPr lang="cs-CZ" b="1" i="1" dirty="0">
                <a:solidFill>
                  <a:schemeClr val="tx1"/>
                </a:solidFill>
              </a:rPr>
              <a:t>Rehabilitace v klinické praxi</a:t>
            </a:r>
            <a:r>
              <a:rPr lang="cs-CZ" b="1" dirty="0">
                <a:solidFill>
                  <a:schemeClr val="tx1"/>
                </a:solidFill>
              </a:rPr>
              <a:t>. 1. vyd. Praha: </a:t>
            </a:r>
            <a:r>
              <a:rPr lang="cs-CZ" b="1" dirty="0" err="1">
                <a:solidFill>
                  <a:schemeClr val="tx1"/>
                </a:solidFill>
              </a:rPr>
              <a:t>Galén</a:t>
            </a:r>
            <a:r>
              <a:rPr lang="cs-CZ" b="1" dirty="0">
                <a:solidFill>
                  <a:schemeClr val="tx1"/>
                </a:solidFill>
              </a:rPr>
              <a:t>, 2009, 713 s. ISBN 978-80-7262-657-1 </a:t>
            </a:r>
          </a:p>
          <a:p>
            <a:pPr marL="0" indent="0">
              <a:buNone/>
            </a:pPr>
            <a:r>
              <a:rPr lang="cs-CZ" dirty="0"/>
              <a:t> </a:t>
            </a:r>
          </a:p>
          <a:p>
            <a:pPr marL="0" indent="0">
              <a:lnSpc>
                <a:spcPct val="150000"/>
              </a:lnSpc>
              <a:buNone/>
            </a:pPr>
            <a:endParaRPr lang="cs-CZ" sz="2000" b="1" dirty="0"/>
          </a:p>
          <a:p>
            <a:pPr marL="0" indent="0">
              <a:buNone/>
            </a:pPr>
            <a:br>
              <a:rPr lang="cs-CZ" sz="2000" b="1" dirty="0"/>
            </a:br>
            <a:endParaRPr lang="cs-CZ" sz="2000" b="1" dirty="0"/>
          </a:p>
          <a:p>
            <a:pPr marL="0" indent="0">
              <a:buNone/>
            </a:pPr>
            <a:endParaRPr lang="cs-CZ" sz="2000" b="1" dirty="0"/>
          </a:p>
          <a:p>
            <a:pPr marL="0" indent="0">
              <a:buNone/>
            </a:pPr>
            <a:endParaRPr lang="cs-CZ" sz="2000" b="1" dirty="0"/>
          </a:p>
          <a:p>
            <a:pPr marL="0" indent="0">
              <a:buNone/>
            </a:pPr>
            <a:endParaRPr lang="cs-CZ" sz="2000" b="1" dirty="0"/>
          </a:p>
          <a:p>
            <a:pPr marL="0" indent="0">
              <a:buNone/>
            </a:pPr>
            <a:r>
              <a:rPr lang="cs-CZ" sz="2000" b="1" dirty="0"/>
              <a:t> 	</a:t>
            </a:r>
            <a:br>
              <a:rPr lang="cs-CZ" sz="2000" b="1" dirty="0"/>
            </a:br>
            <a:endParaRPr lang="cs-CZ" sz="2000" b="1" dirty="0"/>
          </a:p>
          <a:p>
            <a:pPr marL="0" indent="0">
              <a:buNone/>
            </a:pPr>
            <a:endParaRPr lang="cs-CZ" sz="2000" b="1" dirty="0"/>
          </a:p>
          <a:p>
            <a:pPr marL="0" indent="0">
              <a:buNone/>
            </a:pPr>
            <a:endParaRPr lang="cs-CZ" sz="2000" b="1" dirty="0"/>
          </a:p>
          <a:p>
            <a:pPr marL="0" indent="0">
              <a:buNone/>
            </a:pPr>
            <a:endParaRPr lang="cs-CZ" sz="2000" b="1" dirty="0"/>
          </a:p>
          <a:p>
            <a:pPr marL="0" indent="0">
              <a:buNone/>
            </a:pPr>
            <a:endParaRPr lang="cs-CZ" sz="2000" b="1" dirty="0"/>
          </a:p>
        </p:txBody>
      </p:sp>
    </p:spTree>
    <p:extLst>
      <p:ext uri="{BB962C8B-B14F-4D97-AF65-F5344CB8AC3E}">
        <p14:creationId xmlns:p14="http://schemas.microsoft.com/office/powerpoint/2010/main" val="4150740727"/>
      </p:ext>
    </p:extLst>
  </p:cSld>
  <p:clrMapOvr>
    <a:masterClrMapping/>
  </p:clrMapOvr>
  <p:transition spd="slow">
    <p:cove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C58AED-1CFB-45ED-9CAF-1C6DAF37D695}"/>
              </a:ext>
            </a:extLst>
          </p:cNvPr>
          <p:cNvSpPr>
            <a:spLocks noGrp="1"/>
          </p:cNvSpPr>
          <p:nvPr>
            <p:ph type="title"/>
          </p:nvPr>
        </p:nvSpPr>
        <p:spPr>
          <a:xfrm>
            <a:off x="1739485" y="674910"/>
            <a:ext cx="8911687" cy="747490"/>
          </a:xfrm>
        </p:spPr>
        <p:txBody>
          <a:bodyPr/>
          <a:lstStyle/>
          <a:p>
            <a:r>
              <a:rPr lang="cs-CZ" b="1" dirty="0"/>
              <a:t>Seznam literatury</a:t>
            </a:r>
          </a:p>
        </p:txBody>
      </p:sp>
      <p:sp>
        <p:nvSpPr>
          <p:cNvPr id="3" name="Zástupný obsah 2">
            <a:extLst>
              <a:ext uri="{FF2B5EF4-FFF2-40B4-BE49-F238E27FC236}">
                <a16:creationId xmlns:a16="http://schemas.microsoft.com/office/drawing/2014/main" id="{24212330-0C14-4F33-B73C-A21799ADB897}"/>
              </a:ext>
            </a:extLst>
          </p:cNvPr>
          <p:cNvSpPr>
            <a:spLocks noGrp="1"/>
          </p:cNvSpPr>
          <p:nvPr>
            <p:ph idx="1"/>
          </p:nvPr>
        </p:nvSpPr>
        <p:spPr>
          <a:xfrm>
            <a:off x="1400492" y="1454558"/>
            <a:ext cx="10374948" cy="5403442"/>
          </a:xfrm>
        </p:spPr>
        <p:txBody>
          <a:bodyPr numCol="1">
            <a:noAutofit/>
          </a:bodyPr>
          <a:lstStyle/>
          <a:p>
            <a:r>
              <a:rPr lang="cs-CZ" b="1" dirty="0">
                <a:solidFill>
                  <a:schemeClr val="tx1"/>
                </a:solidFill>
              </a:rPr>
              <a:t>KŘÍŽ, J. </a:t>
            </a:r>
            <a:r>
              <a:rPr lang="cs-CZ" b="1" i="1" dirty="0">
                <a:solidFill>
                  <a:schemeClr val="tx1"/>
                </a:solidFill>
              </a:rPr>
              <a:t>Spinální program v České republice – historie, současnost, perspektivy</a:t>
            </a:r>
            <a:r>
              <a:rPr lang="cs-CZ" b="1" dirty="0">
                <a:solidFill>
                  <a:schemeClr val="tx1"/>
                </a:solidFill>
              </a:rPr>
              <a:t>.</a:t>
            </a:r>
            <a:br>
              <a:rPr lang="cs-CZ" b="1" dirty="0">
                <a:solidFill>
                  <a:schemeClr val="tx1"/>
                </a:solidFill>
              </a:rPr>
            </a:br>
            <a:r>
              <a:rPr lang="cs-CZ" b="1" dirty="0">
                <a:solidFill>
                  <a:schemeClr val="tx1"/>
                </a:solidFill>
              </a:rPr>
              <a:t>Neurologie pro praxi, 2013, c 3, s 140-143.</a:t>
            </a:r>
          </a:p>
          <a:p>
            <a:r>
              <a:rPr lang="cs-CZ" dirty="0"/>
              <a:t> </a:t>
            </a:r>
            <a:r>
              <a:rPr lang="cs-CZ" b="1" dirty="0"/>
              <a:t>KŘÍŽ, J.; FALTÝNKOVÁ, Z. </a:t>
            </a:r>
            <a:r>
              <a:rPr lang="cs-CZ" b="1" i="1" dirty="0"/>
              <a:t>Léčba a rehabilitace pacientů s míšní lézí</a:t>
            </a:r>
            <a:r>
              <a:rPr lang="cs-CZ" b="1" dirty="0"/>
              <a:t>. Praha: Česká asociace paraplegiků – CZEPA, 2012, 15 s.</a:t>
            </a:r>
          </a:p>
          <a:p>
            <a:r>
              <a:rPr lang="cs-CZ" b="1" dirty="0"/>
              <a:t> KŘÍŽ, J.; HYŠPERSKÁ, V. </a:t>
            </a:r>
            <a:r>
              <a:rPr lang="cs-CZ" b="1" i="1" dirty="0"/>
              <a:t>Rizikové stavy u pacientů v chronické fázi po poškození</a:t>
            </a:r>
            <a:br>
              <a:rPr lang="cs-CZ" b="1" i="1" dirty="0"/>
            </a:br>
            <a:r>
              <a:rPr lang="cs-CZ" b="1" i="1" dirty="0"/>
              <a:t>míchy</a:t>
            </a:r>
            <a:r>
              <a:rPr lang="cs-CZ" b="1" dirty="0"/>
              <a:t>. Neurologie pro praxi, 2009, c. 3, s. 137-142.</a:t>
            </a:r>
          </a:p>
          <a:p>
            <a:r>
              <a:rPr lang="cs-CZ" b="1" dirty="0"/>
              <a:t>KŘÍŽ, J., R. HÁKOVÁ, V. HYŠPERSKÁ, Z. HLINKOVÁ, R. LUKÁŠ a R. ANDEL.</a:t>
            </a:r>
            <a:br>
              <a:rPr lang="cs-CZ" b="1" dirty="0"/>
            </a:br>
            <a:r>
              <a:rPr lang="cs-CZ" b="1" i="1" dirty="0"/>
              <a:t>Mezinárodní standardy pro neurologickou klasifikaci míšního poranění –  revize 2013</a:t>
            </a:r>
            <a:r>
              <a:rPr lang="cs-CZ" b="1" dirty="0"/>
              <a:t>. Česká a slovenská neurologie a neurochirurgie. 2014, 77(1). s 77-81</a:t>
            </a:r>
          </a:p>
          <a:p>
            <a:r>
              <a:rPr lang="cs-CZ" b="1" dirty="0"/>
              <a:t>KŘÍŽ, J.; CHVOSTOVÁ, Š. </a:t>
            </a:r>
            <a:r>
              <a:rPr lang="cs-CZ" b="1" i="1" dirty="0"/>
              <a:t>Vyšetřovací a rehabilitační postupy u pacientů po míšní lézi</a:t>
            </a:r>
            <a:r>
              <a:rPr lang="cs-CZ" b="1" dirty="0"/>
              <a:t>. Neurologie pro praxi, 2009, c. 3, s. 143-147.</a:t>
            </a:r>
          </a:p>
          <a:p>
            <a:r>
              <a:rPr lang="cs-CZ" b="1" dirty="0"/>
              <a:t>KŘÍŽ, J. a M. REJCHRT. </a:t>
            </a:r>
            <a:r>
              <a:rPr lang="cs-CZ" b="1" i="1" dirty="0"/>
              <a:t>Autonomní </a:t>
            </a:r>
            <a:r>
              <a:rPr lang="cs-CZ" b="1" i="1" dirty="0" err="1"/>
              <a:t>dysreflexie</a:t>
            </a:r>
            <a:r>
              <a:rPr lang="cs-CZ" b="1" i="1" dirty="0"/>
              <a:t> – závažná komplikace u pacientů po poranění míchy</a:t>
            </a:r>
            <a:r>
              <a:rPr lang="cs-CZ" b="1" dirty="0"/>
              <a:t>. Česká a Slovenská Neurologie a Neurochirurgie. 2014, 77(2), 168 - 173. ISSN 18024041</a:t>
            </a:r>
            <a:r>
              <a:rPr lang="cs-CZ" sz="2000" b="1" dirty="0"/>
              <a:t>.</a:t>
            </a:r>
            <a:br>
              <a:rPr lang="cs-CZ" sz="2000" b="1" dirty="0"/>
            </a:br>
            <a:br>
              <a:rPr lang="cs-CZ" sz="2000" b="1" dirty="0"/>
            </a:br>
            <a:endParaRPr lang="cs-CZ" sz="2000" b="1" dirty="0"/>
          </a:p>
          <a:p>
            <a:pPr marL="0" indent="0">
              <a:buNone/>
            </a:pPr>
            <a:endParaRPr lang="cs-CZ" sz="2000" b="1" dirty="0"/>
          </a:p>
          <a:p>
            <a:pPr marL="0" indent="0">
              <a:buNone/>
            </a:pPr>
            <a:endParaRPr lang="cs-CZ" sz="2000" b="1" dirty="0"/>
          </a:p>
          <a:p>
            <a:pPr marL="0" indent="0">
              <a:buNone/>
            </a:pPr>
            <a:endParaRPr lang="cs-CZ" sz="2000" b="1" dirty="0"/>
          </a:p>
          <a:p>
            <a:pPr marL="0" indent="0">
              <a:buNone/>
            </a:pPr>
            <a:r>
              <a:rPr lang="cs-CZ" sz="2000" b="1" dirty="0"/>
              <a:t> 	</a:t>
            </a:r>
            <a:br>
              <a:rPr lang="cs-CZ" sz="2000" b="1" dirty="0"/>
            </a:br>
            <a:endParaRPr lang="cs-CZ" sz="2000" b="1" dirty="0"/>
          </a:p>
          <a:p>
            <a:pPr marL="0" indent="0">
              <a:buNone/>
            </a:pPr>
            <a:endParaRPr lang="cs-CZ" sz="2000" b="1" dirty="0"/>
          </a:p>
          <a:p>
            <a:pPr marL="0" indent="0">
              <a:buNone/>
            </a:pPr>
            <a:endParaRPr lang="cs-CZ" sz="2000" b="1" dirty="0"/>
          </a:p>
          <a:p>
            <a:pPr marL="0" indent="0">
              <a:buNone/>
            </a:pPr>
            <a:endParaRPr lang="cs-CZ" sz="2000" b="1" dirty="0"/>
          </a:p>
          <a:p>
            <a:pPr marL="0" indent="0">
              <a:buNone/>
            </a:pPr>
            <a:endParaRPr lang="cs-CZ" sz="2000" b="1" dirty="0"/>
          </a:p>
        </p:txBody>
      </p:sp>
    </p:spTree>
    <p:extLst>
      <p:ext uri="{BB962C8B-B14F-4D97-AF65-F5344CB8AC3E}">
        <p14:creationId xmlns:p14="http://schemas.microsoft.com/office/powerpoint/2010/main" val="4052678337"/>
      </p:ext>
    </p:extLst>
  </p:cSld>
  <p:clrMapOvr>
    <a:masterClrMapping/>
  </p:clrMapOvr>
  <p:transition spd="slow">
    <p:cove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C58AED-1CFB-45ED-9CAF-1C6DAF37D695}"/>
              </a:ext>
            </a:extLst>
          </p:cNvPr>
          <p:cNvSpPr>
            <a:spLocks noGrp="1"/>
          </p:cNvSpPr>
          <p:nvPr>
            <p:ph type="title"/>
          </p:nvPr>
        </p:nvSpPr>
        <p:spPr>
          <a:xfrm>
            <a:off x="1739485" y="674910"/>
            <a:ext cx="8911687" cy="747490"/>
          </a:xfrm>
        </p:spPr>
        <p:txBody>
          <a:bodyPr/>
          <a:lstStyle/>
          <a:p>
            <a:r>
              <a:rPr lang="cs-CZ" b="1" dirty="0"/>
              <a:t>Seznam literatury</a:t>
            </a:r>
          </a:p>
        </p:txBody>
      </p:sp>
      <p:sp>
        <p:nvSpPr>
          <p:cNvPr id="3" name="Zástupný obsah 2">
            <a:extLst>
              <a:ext uri="{FF2B5EF4-FFF2-40B4-BE49-F238E27FC236}">
                <a16:creationId xmlns:a16="http://schemas.microsoft.com/office/drawing/2014/main" id="{24212330-0C14-4F33-B73C-A21799ADB897}"/>
              </a:ext>
            </a:extLst>
          </p:cNvPr>
          <p:cNvSpPr>
            <a:spLocks noGrp="1"/>
          </p:cNvSpPr>
          <p:nvPr>
            <p:ph idx="1"/>
          </p:nvPr>
        </p:nvSpPr>
        <p:spPr>
          <a:xfrm>
            <a:off x="1400492" y="1454558"/>
            <a:ext cx="10862628" cy="5403442"/>
          </a:xfrm>
        </p:spPr>
        <p:txBody>
          <a:bodyPr numCol="1">
            <a:noAutofit/>
          </a:bodyPr>
          <a:lstStyle/>
          <a:p>
            <a:r>
              <a:rPr lang="cs-CZ" b="1" dirty="0"/>
              <a:t>KŘÍŽ, J. </a:t>
            </a:r>
            <a:r>
              <a:rPr lang="cs-CZ" b="1" i="1" dirty="0"/>
              <a:t>Spasticita po poranění míchy</a:t>
            </a:r>
            <a:r>
              <a:rPr lang="cs-CZ" b="1" dirty="0"/>
              <a:t>. Rehabilitace a fyzikální lékařství. 2015, 22(5), s 128–135. ISSN 12112658.</a:t>
            </a:r>
          </a:p>
          <a:p>
            <a:r>
              <a:rPr lang="cs-CZ" b="1" dirty="0"/>
              <a:t>KŘÍŽ, J. a Z. HLINKOVÁ. </a:t>
            </a:r>
            <a:r>
              <a:rPr lang="cs-CZ" b="1" i="1" dirty="0" err="1"/>
              <a:t>Neurorehabilitace</a:t>
            </a:r>
            <a:r>
              <a:rPr lang="cs-CZ" b="1" i="1" dirty="0"/>
              <a:t> senzomotorických funkcí po poranění</a:t>
            </a:r>
            <a:br>
              <a:rPr lang="cs-CZ" b="1" i="1" dirty="0"/>
            </a:br>
            <a:r>
              <a:rPr lang="cs-CZ" b="1" i="1" dirty="0"/>
              <a:t>míchy</a:t>
            </a:r>
            <a:r>
              <a:rPr lang="cs-CZ" b="1" dirty="0"/>
              <a:t>. Česká a Slovenská Neurologie a Neurochirurgie. 2016, 79(4), s 378-394.</a:t>
            </a:r>
            <a:br>
              <a:rPr lang="cs-CZ" b="1" dirty="0"/>
            </a:br>
            <a:r>
              <a:rPr lang="cs-CZ" b="1" dirty="0"/>
              <a:t>ISSN 12107859.</a:t>
            </a:r>
          </a:p>
          <a:p>
            <a:r>
              <a:rPr lang="cs-CZ" b="1" dirty="0"/>
              <a:t>KŘÍŽ J., HYŠPERSKÁ V., HÁKOVÁ R., HLINKOVÁ Z., LIĎÁKOVÁ V. – </a:t>
            </a:r>
            <a:r>
              <a:rPr lang="cs-CZ" b="1" i="1" dirty="0"/>
              <a:t>Studijní</a:t>
            </a:r>
            <a:br>
              <a:rPr lang="cs-CZ" b="1" i="1" dirty="0"/>
            </a:br>
            <a:r>
              <a:rPr lang="cs-CZ" b="1" i="1" dirty="0"/>
              <a:t>materiály z kurzu – Kurz vyšetření spinálního pacienta</a:t>
            </a:r>
            <a:r>
              <a:rPr lang="cs-CZ" b="1" dirty="0"/>
              <a:t>, Spinální jednotka při Klinice RHB a TVL UK 2. LF a FN v Motole, Praha, září 2017</a:t>
            </a:r>
          </a:p>
          <a:p>
            <a:r>
              <a:rPr lang="cs-CZ" b="1" dirty="0"/>
              <a:t>MYSLIVEČEK, J. </a:t>
            </a:r>
            <a:r>
              <a:rPr lang="cs-CZ" b="1" i="1" dirty="0"/>
              <a:t>Základy neurověd</a:t>
            </a:r>
            <a:r>
              <a:rPr lang="cs-CZ" b="1" dirty="0"/>
              <a:t>. Praha: Triton, 2003. ISBN 8072542346</a:t>
            </a:r>
          </a:p>
          <a:p>
            <a:r>
              <a:rPr lang="cs-CZ" b="1" dirty="0"/>
              <a:t>PAVELKA, T. et al. (2006) Poranění pánevního kruhu. Acta </a:t>
            </a:r>
            <a:r>
              <a:rPr lang="cs-CZ" b="1" dirty="0" err="1"/>
              <a:t>Chirurgiae</a:t>
            </a:r>
            <a:r>
              <a:rPr lang="cs-CZ" b="1" dirty="0"/>
              <a:t> </a:t>
            </a:r>
            <a:r>
              <a:rPr lang="cs-CZ" b="1" dirty="0" err="1"/>
              <a:t>Orthopaedicae</a:t>
            </a:r>
            <a:r>
              <a:rPr lang="cs-CZ" b="1" dirty="0"/>
              <a:t> et </a:t>
            </a:r>
            <a:r>
              <a:rPr lang="cs-CZ" b="1" dirty="0" err="1"/>
              <a:t>Traumatologiae</a:t>
            </a:r>
            <a:r>
              <a:rPr lang="cs-CZ" b="1" dirty="0"/>
              <a:t> </a:t>
            </a:r>
            <a:r>
              <a:rPr lang="cs-CZ" b="1" dirty="0" err="1"/>
              <a:t>Čechoslov</a:t>
            </a:r>
            <a:r>
              <a:rPr lang="cs-CZ" b="1" dirty="0"/>
              <a:t>..</a:t>
            </a:r>
          </a:p>
          <a:p>
            <a:r>
              <a:rPr lang="cs-CZ" b="1" dirty="0"/>
              <a:t>POLÁK, A., PÁNEK D. a PAVLŮ D. </a:t>
            </a:r>
            <a:r>
              <a:rPr lang="cs-CZ" b="1" i="1" dirty="0"/>
              <a:t>První zkušenosti s virtuální realitou v terapii</a:t>
            </a:r>
            <a:br>
              <a:rPr lang="cs-CZ" b="1" i="1" dirty="0"/>
            </a:br>
            <a:r>
              <a:rPr lang="cs-CZ" b="1" i="1" dirty="0"/>
              <a:t>míšních lézí</a:t>
            </a:r>
            <a:r>
              <a:rPr lang="cs-CZ" b="1" dirty="0"/>
              <a:t>. Rehabilitace a fyzikální lékařství. 2017, 24(2), s 116-122. ISSN 12112658.</a:t>
            </a:r>
          </a:p>
          <a:p>
            <a:r>
              <a:rPr lang="cs-CZ" b="1" dirty="0"/>
              <a:t>POKORNÝ, Vladimír, et al. </a:t>
            </a:r>
            <a:r>
              <a:rPr lang="cs-CZ" b="1" i="1" dirty="0"/>
              <a:t>Traumatologie</a:t>
            </a:r>
            <a:r>
              <a:rPr lang="cs-CZ" b="1" dirty="0"/>
              <a:t>. Praha: Triton, 2002. 307 s. ISBN 80-7254-277-X</a:t>
            </a:r>
          </a:p>
          <a:p>
            <a:pPr marL="0" indent="0">
              <a:lnSpc>
                <a:spcPct val="150000"/>
              </a:lnSpc>
              <a:buNone/>
            </a:pPr>
            <a:endParaRPr lang="cs-CZ" sz="2000" b="1" dirty="0"/>
          </a:p>
          <a:p>
            <a:pPr marL="0" indent="0">
              <a:buNone/>
            </a:pPr>
            <a:br>
              <a:rPr lang="cs-CZ" sz="2000" b="1" dirty="0"/>
            </a:br>
            <a:endParaRPr lang="cs-CZ" sz="2000" b="1" dirty="0"/>
          </a:p>
          <a:p>
            <a:pPr marL="0" indent="0">
              <a:buNone/>
            </a:pPr>
            <a:endParaRPr lang="cs-CZ" sz="2000" b="1" dirty="0"/>
          </a:p>
          <a:p>
            <a:pPr marL="0" indent="0">
              <a:buNone/>
            </a:pPr>
            <a:endParaRPr lang="cs-CZ" sz="2000" b="1" dirty="0"/>
          </a:p>
          <a:p>
            <a:pPr marL="0" indent="0">
              <a:buNone/>
            </a:pPr>
            <a:endParaRPr lang="cs-CZ" sz="2000" b="1" dirty="0"/>
          </a:p>
          <a:p>
            <a:pPr marL="0" indent="0">
              <a:buNone/>
            </a:pPr>
            <a:r>
              <a:rPr lang="cs-CZ" sz="2000" b="1" dirty="0"/>
              <a:t> 	</a:t>
            </a:r>
            <a:br>
              <a:rPr lang="cs-CZ" sz="2000" b="1" dirty="0"/>
            </a:br>
            <a:endParaRPr lang="cs-CZ" sz="2000" b="1" dirty="0"/>
          </a:p>
          <a:p>
            <a:pPr marL="0" indent="0">
              <a:buNone/>
            </a:pPr>
            <a:endParaRPr lang="cs-CZ" sz="2000" b="1" dirty="0"/>
          </a:p>
          <a:p>
            <a:pPr marL="0" indent="0">
              <a:buNone/>
            </a:pPr>
            <a:endParaRPr lang="cs-CZ" sz="2000" b="1" dirty="0"/>
          </a:p>
          <a:p>
            <a:pPr marL="0" indent="0">
              <a:buNone/>
            </a:pPr>
            <a:endParaRPr lang="cs-CZ" sz="2000" b="1" dirty="0"/>
          </a:p>
          <a:p>
            <a:pPr marL="0" indent="0">
              <a:buNone/>
            </a:pPr>
            <a:endParaRPr lang="cs-CZ" sz="2000" b="1" dirty="0"/>
          </a:p>
        </p:txBody>
      </p:sp>
    </p:spTree>
    <p:extLst>
      <p:ext uri="{BB962C8B-B14F-4D97-AF65-F5344CB8AC3E}">
        <p14:creationId xmlns:p14="http://schemas.microsoft.com/office/powerpoint/2010/main" val="3871598334"/>
      </p:ext>
    </p:extLst>
  </p:cSld>
  <p:clrMapOvr>
    <a:masterClrMapping/>
  </p:clrMapOvr>
  <p:transition spd="slow">
    <p:cove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C58AED-1CFB-45ED-9CAF-1C6DAF37D695}"/>
              </a:ext>
            </a:extLst>
          </p:cNvPr>
          <p:cNvSpPr>
            <a:spLocks noGrp="1"/>
          </p:cNvSpPr>
          <p:nvPr>
            <p:ph type="title"/>
          </p:nvPr>
        </p:nvSpPr>
        <p:spPr>
          <a:xfrm>
            <a:off x="1739485" y="674910"/>
            <a:ext cx="8911687" cy="747490"/>
          </a:xfrm>
        </p:spPr>
        <p:txBody>
          <a:bodyPr/>
          <a:lstStyle/>
          <a:p>
            <a:r>
              <a:rPr lang="cs-CZ" b="1" dirty="0"/>
              <a:t>Seznam literatury</a:t>
            </a:r>
          </a:p>
        </p:txBody>
      </p:sp>
      <p:sp>
        <p:nvSpPr>
          <p:cNvPr id="3" name="Zástupný obsah 2">
            <a:extLst>
              <a:ext uri="{FF2B5EF4-FFF2-40B4-BE49-F238E27FC236}">
                <a16:creationId xmlns:a16="http://schemas.microsoft.com/office/drawing/2014/main" id="{24212330-0C14-4F33-B73C-A21799ADB897}"/>
              </a:ext>
            </a:extLst>
          </p:cNvPr>
          <p:cNvSpPr>
            <a:spLocks noGrp="1"/>
          </p:cNvSpPr>
          <p:nvPr>
            <p:ph idx="1"/>
          </p:nvPr>
        </p:nvSpPr>
        <p:spPr>
          <a:xfrm>
            <a:off x="1400492" y="1454558"/>
            <a:ext cx="10202228" cy="5403442"/>
          </a:xfrm>
        </p:spPr>
        <p:txBody>
          <a:bodyPr numCol="1">
            <a:noAutofit/>
          </a:bodyPr>
          <a:lstStyle/>
          <a:p>
            <a:r>
              <a:rPr lang="cs-CZ" b="1" dirty="0"/>
              <a:t>SILBERNAGL, Stefan a </a:t>
            </a:r>
            <a:r>
              <a:rPr lang="cs-CZ" b="1" dirty="0" err="1"/>
              <a:t>Agamemnon</a:t>
            </a:r>
            <a:r>
              <a:rPr lang="cs-CZ" b="1" dirty="0"/>
              <a:t> DESPOPOULOS. </a:t>
            </a:r>
            <a:r>
              <a:rPr lang="cs-CZ" b="1" i="1" dirty="0"/>
              <a:t>Atlas fyziologie člověka</a:t>
            </a:r>
            <a:r>
              <a:rPr lang="cs-CZ" b="1" dirty="0"/>
              <a:t>. 6. vyd.,</a:t>
            </a:r>
            <a:br>
              <a:rPr lang="cs-CZ" b="1" dirty="0"/>
            </a:br>
            <a:r>
              <a:rPr lang="cs-CZ" b="1" dirty="0"/>
              <a:t>zcela </a:t>
            </a:r>
            <a:r>
              <a:rPr lang="cs-CZ" b="1" dirty="0" err="1"/>
              <a:t>přeprac</a:t>
            </a:r>
            <a:r>
              <a:rPr lang="cs-CZ" b="1" dirty="0"/>
              <a:t>. a </a:t>
            </a:r>
            <a:r>
              <a:rPr lang="cs-CZ" b="1" dirty="0" err="1"/>
              <a:t>rozš</a:t>
            </a:r>
            <a:r>
              <a:rPr lang="cs-CZ" b="1" dirty="0"/>
              <a:t>., Vyd. 3. české. Praha: Grada, 2004. ISBN 80-247-0630-x.</a:t>
            </a:r>
          </a:p>
          <a:p>
            <a:r>
              <a:rPr lang="cs-CZ" b="1" dirty="0"/>
              <a:t>Tichý, M. (2006). Dysfunkce kloubu II. Pánev. Praha: Nakladatelství Miroslav Tichý.</a:t>
            </a:r>
          </a:p>
          <a:p>
            <a:r>
              <a:rPr lang="cs-CZ" b="1" dirty="0"/>
              <a:t>Tile, Marvin. "</a:t>
            </a:r>
            <a:r>
              <a:rPr lang="cs-CZ" b="1" dirty="0" err="1"/>
              <a:t>Acute</a:t>
            </a:r>
            <a:r>
              <a:rPr lang="cs-CZ" b="1" dirty="0"/>
              <a:t> </a:t>
            </a:r>
            <a:r>
              <a:rPr lang="cs-CZ" b="1" dirty="0" err="1"/>
              <a:t>pelvic</a:t>
            </a:r>
            <a:r>
              <a:rPr lang="cs-CZ" b="1" dirty="0"/>
              <a:t> </a:t>
            </a:r>
            <a:r>
              <a:rPr lang="cs-CZ" b="1" dirty="0" err="1"/>
              <a:t>fractures</a:t>
            </a:r>
            <a:r>
              <a:rPr lang="cs-CZ" b="1" dirty="0"/>
              <a:t>: I. </a:t>
            </a:r>
            <a:r>
              <a:rPr lang="cs-CZ" b="1" dirty="0" err="1"/>
              <a:t>Causation</a:t>
            </a:r>
            <a:r>
              <a:rPr lang="cs-CZ" b="1" dirty="0"/>
              <a:t> and </a:t>
            </a:r>
            <a:r>
              <a:rPr lang="cs-CZ" b="1" dirty="0" err="1"/>
              <a:t>classification</a:t>
            </a:r>
            <a:r>
              <a:rPr lang="cs-CZ" b="1" dirty="0"/>
              <a:t>." </a:t>
            </a:r>
            <a:r>
              <a:rPr lang="cs-CZ" b="1" dirty="0" err="1"/>
              <a:t>Journal</a:t>
            </a:r>
            <a:r>
              <a:rPr lang="cs-CZ" b="1" dirty="0"/>
              <a:t> </a:t>
            </a:r>
            <a:r>
              <a:rPr lang="cs-CZ" b="1" dirty="0" err="1"/>
              <a:t>of</a:t>
            </a:r>
            <a:r>
              <a:rPr lang="cs-CZ" b="1" dirty="0"/>
              <a:t> </a:t>
            </a:r>
            <a:r>
              <a:rPr lang="cs-CZ" b="1" dirty="0" err="1"/>
              <a:t>the</a:t>
            </a:r>
            <a:r>
              <a:rPr lang="cs-CZ" b="1" dirty="0"/>
              <a:t> </a:t>
            </a:r>
            <a:r>
              <a:rPr lang="cs-CZ" b="1" dirty="0" err="1"/>
              <a:t>American</a:t>
            </a:r>
            <a:r>
              <a:rPr lang="cs-CZ" b="1" dirty="0"/>
              <a:t> </a:t>
            </a:r>
            <a:r>
              <a:rPr lang="cs-CZ" b="1" dirty="0" err="1"/>
              <a:t>Academy</a:t>
            </a:r>
            <a:r>
              <a:rPr lang="cs-CZ" b="1" dirty="0"/>
              <a:t> </a:t>
            </a:r>
            <a:r>
              <a:rPr lang="cs-CZ" b="1" dirty="0" err="1"/>
              <a:t>of</a:t>
            </a:r>
            <a:r>
              <a:rPr lang="cs-CZ" b="1" dirty="0"/>
              <a:t> </a:t>
            </a:r>
            <a:r>
              <a:rPr lang="cs-CZ" b="1" dirty="0" err="1"/>
              <a:t>Orthopaedic</a:t>
            </a:r>
            <a:r>
              <a:rPr lang="cs-CZ" b="1" dirty="0"/>
              <a:t> </a:t>
            </a:r>
            <a:r>
              <a:rPr lang="cs-CZ" b="1" dirty="0" err="1"/>
              <a:t>Surgeons</a:t>
            </a:r>
            <a:r>
              <a:rPr lang="cs-CZ" b="1" dirty="0"/>
              <a:t> 4.3 (1996): 143-151.</a:t>
            </a:r>
          </a:p>
          <a:p>
            <a:r>
              <a:rPr lang="cs-CZ" b="1" dirty="0"/>
              <a:t>TROJAN, Stanislav. </a:t>
            </a:r>
            <a:r>
              <a:rPr lang="cs-CZ" b="1" i="1" dirty="0"/>
              <a:t>Fyziologie a léčebná rehabilitace motoriky člověka</a:t>
            </a:r>
            <a:r>
              <a:rPr lang="cs-CZ" b="1" dirty="0"/>
              <a:t>. 3., </a:t>
            </a:r>
            <a:r>
              <a:rPr lang="cs-CZ" b="1" dirty="0" err="1"/>
              <a:t>přeprac</a:t>
            </a:r>
            <a:r>
              <a:rPr lang="cs-CZ" b="1" dirty="0"/>
              <a:t>. a dopl. vyd. Praha: Grada, 2005. ISBN 8024712962.</a:t>
            </a:r>
          </a:p>
          <a:p>
            <a:r>
              <a:rPr lang="cs-CZ" b="1" dirty="0"/>
              <a:t>VÉLE, František. </a:t>
            </a:r>
            <a:r>
              <a:rPr lang="cs-CZ" b="1" i="1" dirty="0"/>
              <a:t>Kineziologie: přehled klinické kineziologie a </a:t>
            </a:r>
            <a:r>
              <a:rPr lang="cs-CZ" b="1" i="1" dirty="0" err="1"/>
              <a:t>patokineziologie</a:t>
            </a:r>
            <a:r>
              <a:rPr lang="cs-CZ" b="1" i="1" dirty="0"/>
              <a:t> pro diagnostiku a terapii poruch pohybové soustavy</a:t>
            </a:r>
            <a:r>
              <a:rPr lang="cs-CZ" b="1" dirty="0"/>
              <a:t>. Vyd. 2. Praha: Triton, 2006, 375 s. ISBN 80-725-4837-9</a:t>
            </a:r>
          </a:p>
          <a:p>
            <a:r>
              <a:rPr lang="cs-CZ" b="1" dirty="0"/>
              <a:t>WENDSCHE, P.; KŘÍŽ, J. </a:t>
            </a:r>
            <a:r>
              <a:rPr lang="cs-CZ" b="1" i="1" dirty="0"/>
              <a:t>Doporučené postupy péče v akutní fázi po poškození míchy</a:t>
            </a:r>
            <a:r>
              <a:rPr lang="cs-CZ" b="1" dirty="0"/>
              <a:t>.</a:t>
            </a:r>
            <a:br>
              <a:rPr lang="cs-CZ" b="1" dirty="0"/>
            </a:br>
            <a:r>
              <a:rPr lang="cs-CZ" b="1" dirty="0"/>
              <a:t>Praha: Svaz paraplegiků, 2005, 26 s. Dostupné na: http://www.spinalcord.cz/_userfiles/dokumenty/doporucene-postupy/akutni_pece.pdf</a:t>
            </a:r>
          </a:p>
          <a:p>
            <a:r>
              <a:rPr lang="cs-CZ" b="1" dirty="0"/>
              <a:t>WENDSCHE, Peter. </a:t>
            </a:r>
            <a:r>
              <a:rPr lang="cs-CZ" b="1" i="1" dirty="0"/>
              <a:t>Poranění míchy: ucelená ošetřovatelsko-rehabilitační péče</a:t>
            </a:r>
            <a:r>
              <a:rPr lang="cs-CZ" b="1" dirty="0"/>
              <a:t>. Vyd. 2.,</a:t>
            </a:r>
            <a:br>
              <a:rPr lang="cs-CZ" b="1" dirty="0"/>
            </a:br>
            <a:r>
              <a:rPr lang="cs-CZ" b="1" dirty="0" err="1"/>
              <a:t>přeprac</a:t>
            </a:r>
            <a:r>
              <a:rPr lang="cs-CZ" b="1" dirty="0"/>
              <a:t>. a </a:t>
            </a:r>
            <a:r>
              <a:rPr lang="cs-CZ" b="1" dirty="0" err="1"/>
              <a:t>rozš</a:t>
            </a:r>
            <a:r>
              <a:rPr lang="cs-CZ" b="1" dirty="0"/>
              <a:t>. Brno: Národní centrum ošetřovatelství a nelékařských zdravotnických</a:t>
            </a:r>
            <a:br>
              <a:rPr lang="cs-CZ" b="1" dirty="0"/>
            </a:br>
            <a:r>
              <a:rPr lang="cs-CZ" b="1" dirty="0"/>
              <a:t>oborů v Brně, 2009. ISBN 9788070135044</a:t>
            </a:r>
          </a:p>
          <a:p>
            <a:pPr marL="0" indent="0">
              <a:buNone/>
            </a:pPr>
            <a:br>
              <a:rPr lang="cs-CZ" sz="2000" b="1" dirty="0"/>
            </a:br>
            <a:endParaRPr lang="cs-CZ" sz="2000" b="1" dirty="0"/>
          </a:p>
          <a:p>
            <a:pPr marL="0" indent="0">
              <a:buNone/>
            </a:pPr>
            <a:endParaRPr lang="cs-CZ" sz="2000" b="1" dirty="0"/>
          </a:p>
          <a:p>
            <a:pPr marL="0" indent="0">
              <a:buNone/>
            </a:pPr>
            <a:endParaRPr lang="cs-CZ" sz="2000" b="1" dirty="0"/>
          </a:p>
          <a:p>
            <a:pPr marL="0" indent="0">
              <a:buNone/>
            </a:pPr>
            <a:endParaRPr lang="cs-CZ" sz="2000" b="1" dirty="0"/>
          </a:p>
          <a:p>
            <a:pPr marL="0" indent="0">
              <a:buNone/>
            </a:pPr>
            <a:r>
              <a:rPr lang="cs-CZ" sz="2000" b="1" dirty="0"/>
              <a:t> 	</a:t>
            </a:r>
            <a:br>
              <a:rPr lang="cs-CZ" sz="2000" b="1" dirty="0"/>
            </a:br>
            <a:endParaRPr lang="cs-CZ" sz="2000" b="1" dirty="0"/>
          </a:p>
          <a:p>
            <a:pPr marL="0" indent="0">
              <a:buNone/>
            </a:pPr>
            <a:endParaRPr lang="cs-CZ" sz="2000" b="1" dirty="0"/>
          </a:p>
          <a:p>
            <a:pPr marL="0" indent="0">
              <a:buNone/>
            </a:pPr>
            <a:endParaRPr lang="cs-CZ" sz="2000" b="1" dirty="0"/>
          </a:p>
          <a:p>
            <a:pPr marL="0" indent="0">
              <a:buNone/>
            </a:pPr>
            <a:endParaRPr lang="cs-CZ" sz="2000" b="1" dirty="0"/>
          </a:p>
          <a:p>
            <a:pPr marL="0" indent="0">
              <a:buNone/>
            </a:pPr>
            <a:endParaRPr lang="cs-CZ" sz="2000" b="1" dirty="0"/>
          </a:p>
        </p:txBody>
      </p:sp>
    </p:spTree>
    <p:extLst>
      <p:ext uri="{BB962C8B-B14F-4D97-AF65-F5344CB8AC3E}">
        <p14:creationId xmlns:p14="http://schemas.microsoft.com/office/powerpoint/2010/main" val="2570732500"/>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47638BB7-64AB-4C44-BF72-8872726F5FCB}"/>
              </a:ext>
            </a:extLst>
          </p:cNvPr>
          <p:cNvSpPr txBox="1"/>
          <p:nvPr/>
        </p:nvSpPr>
        <p:spPr>
          <a:xfrm>
            <a:off x="8343900" y="6423237"/>
            <a:ext cx="1924050" cy="307777"/>
          </a:xfrm>
          <a:prstGeom prst="rect">
            <a:avLst/>
          </a:prstGeom>
          <a:noFill/>
        </p:spPr>
        <p:txBody>
          <a:bodyPr wrap="square" rtlCol="0">
            <a:spAutoFit/>
          </a:bodyPr>
          <a:lstStyle/>
          <a:p>
            <a:r>
              <a:rPr lang="cs-CZ" sz="1400" i="1" dirty="0"/>
              <a:t>Čihák, 2001</a:t>
            </a:r>
          </a:p>
        </p:txBody>
      </p:sp>
      <p:pic>
        <p:nvPicPr>
          <p:cNvPr id="3" name="Obrázek 2">
            <a:extLst>
              <a:ext uri="{FF2B5EF4-FFF2-40B4-BE49-F238E27FC236}">
                <a16:creationId xmlns:a16="http://schemas.microsoft.com/office/drawing/2014/main" id="{B1141CAB-5DFE-4C63-8DC8-9F0936366C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7590" y="15834"/>
            <a:ext cx="7080360" cy="6428082"/>
          </a:xfrm>
          <a:prstGeom prst="rect">
            <a:avLst/>
          </a:prstGeom>
        </p:spPr>
      </p:pic>
    </p:spTree>
    <p:extLst>
      <p:ext uri="{BB962C8B-B14F-4D97-AF65-F5344CB8AC3E}">
        <p14:creationId xmlns:p14="http://schemas.microsoft.com/office/powerpoint/2010/main" val="1912364207"/>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5FFDF54-F469-4BF6-BD03-B7A7F5D192AD}"/>
              </a:ext>
            </a:extLst>
          </p:cNvPr>
          <p:cNvSpPr>
            <a:spLocks noGrp="1"/>
          </p:cNvSpPr>
          <p:nvPr>
            <p:ph type="title"/>
          </p:nvPr>
        </p:nvSpPr>
        <p:spPr>
          <a:xfrm>
            <a:off x="2030950" y="614585"/>
            <a:ext cx="8911687" cy="1280890"/>
          </a:xfrm>
        </p:spPr>
        <p:txBody>
          <a:bodyPr/>
          <a:lstStyle/>
          <a:p>
            <a:r>
              <a:rPr lang="cs-CZ" b="1" dirty="0"/>
              <a:t>Kineziologie pánve</a:t>
            </a:r>
            <a:endParaRPr lang="cs-CZ" dirty="0"/>
          </a:p>
        </p:txBody>
      </p:sp>
      <p:sp>
        <p:nvSpPr>
          <p:cNvPr id="3" name="Zástupný obsah 2">
            <a:extLst>
              <a:ext uri="{FF2B5EF4-FFF2-40B4-BE49-F238E27FC236}">
                <a16:creationId xmlns:a16="http://schemas.microsoft.com/office/drawing/2014/main" id="{D48CC4D9-6E97-4F3A-80CE-D5EF3855D3C2}"/>
              </a:ext>
            </a:extLst>
          </p:cNvPr>
          <p:cNvSpPr>
            <a:spLocks noGrp="1"/>
          </p:cNvSpPr>
          <p:nvPr>
            <p:ph idx="1"/>
          </p:nvPr>
        </p:nvSpPr>
        <p:spPr>
          <a:xfrm>
            <a:off x="2030949" y="1540189"/>
            <a:ext cx="8911687" cy="4499104"/>
          </a:xfrm>
        </p:spPr>
        <p:txBody>
          <a:bodyPr>
            <a:noAutofit/>
          </a:bodyPr>
          <a:lstStyle/>
          <a:p>
            <a:pPr>
              <a:lnSpc>
                <a:spcPct val="110000"/>
              </a:lnSpc>
            </a:pPr>
            <a:r>
              <a:rPr lang="cs-CZ" sz="2000" b="1" dirty="0" err="1"/>
              <a:t>Bipedální</a:t>
            </a:r>
            <a:r>
              <a:rPr lang="cs-CZ" sz="2000" b="1" dirty="0"/>
              <a:t> typ lokomoce: vertikalizace páteře, přesun těžiště do roviny KYK </a:t>
            </a:r>
          </a:p>
          <a:p>
            <a:pPr>
              <a:lnSpc>
                <a:spcPct val="110000"/>
              </a:lnSpc>
            </a:pPr>
            <a:r>
              <a:rPr lang="cs-CZ" sz="2000" b="1" dirty="0"/>
              <a:t>Fixovaná extenze DKK = podmínka stabilní vertikalizace </a:t>
            </a:r>
          </a:p>
          <a:p>
            <a:pPr>
              <a:lnSpc>
                <a:spcPct val="110000"/>
              </a:lnSpc>
            </a:pPr>
            <a:r>
              <a:rPr lang="cs-CZ" sz="2000" b="1" dirty="0" err="1"/>
              <a:t>Fce</a:t>
            </a:r>
            <a:r>
              <a:rPr lang="cs-CZ" sz="2000" b="1" dirty="0"/>
              <a:t> DKK – lokomoce vzpřímeného těla</a:t>
            </a:r>
          </a:p>
          <a:p>
            <a:pPr>
              <a:lnSpc>
                <a:spcPct val="110000"/>
              </a:lnSpc>
            </a:pPr>
            <a:r>
              <a:rPr lang="cs-CZ" sz="2000" b="1" dirty="0"/>
              <a:t>Pánev</a:t>
            </a:r>
          </a:p>
          <a:p>
            <a:pPr>
              <a:lnSpc>
                <a:spcPct val="110000"/>
              </a:lnSpc>
              <a:buFont typeface="Arial" panose="020B0604020202020204" pitchFamily="34" charset="0"/>
              <a:buChar char="•"/>
            </a:pPr>
            <a:r>
              <a:rPr lang="cs-CZ" sz="2000" b="1" dirty="0"/>
              <a:t>přenos sil z trupu na DKK </a:t>
            </a:r>
          </a:p>
          <a:p>
            <a:pPr>
              <a:lnSpc>
                <a:spcPct val="110000"/>
              </a:lnSpc>
              <a:buFont typeface="Arial" panose="020B0604020202020204" pitchFamily="34" charset="0"/>
              <a:buChar char="•"/>
            </a:pPr>
            <a:r>
              <a:rPr lang="cs-CZ" sz="2000" b="1" dirty="0"/>
              <a:t>kaudální zakončení páteře, opora pro DKK </a:t>
            </a:r>
          </a:p>
          <a:p>
            <a:pPr>
              <a:lnSpc>
                <a:spcPct val="110000"/>
              </a:lnSpc>
              <a:buFont typeface="Arial" panose="020B0604020202020204" pitchFamily="34" charset="0"/>
              <a:buChar char="•"/>
            </a:pPr>
            <a:r>
              <a:rPr lang="cs-CZ" sz="2000" b="1" dirty="0"/>
              <a:t>rigidní prstenec → pohyb pánve hlavně v KYK a odtud přenos na </a:t>
            </a:r>
            <a:r>
              <a:rPr lang="cs-CZ" sz="2000" b="1" dirty="0" err="1"/>
              <a:t>Lp</a:t>
            </a:r>
            <a:endParaRPr lang="cs-CZ" sz="2000" b="1" dirty="0"/>
          </a:p>
          <a:p>
            <a:pPr>
              <a:lnSpc>
                <a:spcPct val="110000"/>
              </a:lnSpc>
              <a:buFont typeface="Arial" panose="020B0604020202020204" pitchFamily="34" charset="0"/>
              <a:buChar char="•"/>
            </a:pPr>
            <a:r>
              <a:rPr lang="cs-CZ" sz="2000" b="1" dirty="0"/>
              <a:t>pohyby flexe/extenze v sagitální rovině při předklonu a záklonu, ve frontální rovině během úklonu zešikmení, v rovině transverzální během rotace rotuje pánev kolem páteřní osy </a:t>
            </a:r>
          </a:p>
        </p:txBody>
      </p:sp>
    </p:spTree>
    <p:extLst>
      <p:ext uri="{BB962C8B-B14F-4D97-AF65-F5344CB8AC3E}">
        <p14:creationId xmlns:p14="http://schemas.microsoft.com/office/powerpoint/2010/main" val="2865252649"/>
      </p:ext>
    </p:extLst>
  </p:cSld>
  <p:clrMapOvr>
    <a:masterClrMapping/>
  </p:clrMapOvr>
  <p:transition spd="slow">
    <p:cover/>
  </p:transition>
</p:sld>
</file>

<file path=ppt/theme/theme1.xml><?xml version="1.0" encoding="utf-8"?>
<a:theme xmlns:a="http://schemas.openxmlformats.org/drawingml/2006/main" name="Stébla">
  <a:themeElements>
    <a:clrScheme name="Stébla">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Stébla">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tébla">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14664</TotalTime>
  <Words>7805</Words>
  <Application>Microsoft Office PowerPoint</Application>
  <PresentationFormat>Širokoúhlá obrazovka</PresentationFormat>
  <Paragraphs>663</Paragraphs>
  <Slides>76</Slides>
  <Notes>51</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76</vt:i4>
      </vt:variant>
    </vt:vector>
  </HeadingPairs>
  <TitlesOfParts>
    <vt:vector size="81" baseType="lpstr">
      <vt:lpstr>Arial</vt:lpstr>
      <vt:lpstr>Calibri</vt:lpstr>
      <vt:lpstr>Century Gothic</vt:lpstr>
      <vt:lpstr>Wingdings 3</vt:lpstr>
      <vt:lpstr>Stébla</vt:lpstr>
      <vt:lpstr>Kinezioterapie po úrazech páteře a pánve</vt:lpstr>
      <vt:lpstr>Kinezioterapie po poranění pánve</vt:lpstr>
      <vt:lpstr>Anatomie pánve</vt:lpstr>
      <vt:lpstr>Anatomie pánve</vt:lpstr>
      <vt:lpstr>Prezentace aplikace PowerPoint</vt:lpstr>
      <vt:lpstr>Prezentace aplikace PowerPoint</vt:lpstr>
      <vt:lpstr>Prezentace aplikace PowerPoint</vt:lpstr>
      <vt:lpstr>Prezentace aplikace PowerPoint</vt:lpstr>
      <vt:lpstr>Kineziologie pánve</vt:lpstr>
      <vt:lpstr>Kineziologie pánve </vt:lpstr>
      <vt:lpstr>Kineziologie pánve </vt:lpstr>
      <vt:lpstr>Kineziologie pánve </vt:lpstr>
      <vt:lpstr>Kineziologie pánve</vt:lpstr>
      <vt:lpstr>Kineziologie pánve</vt:lpstr>
      <vt:lpstr>Kineziologie pánve</vt:lpstr>
      <vt:lpstr>Zlomeniny v oblasti pánve</vt:lpstr>
      <vt:lpstr>Zlomeniny v oblasti pánve</vt:lpstr>
      <vt:lpstr>Zlomeniny v oblasti pánve</vt:lpstr>
      <vt:lpstr>Prezentace aplikace PowerPoint</vt:lpstr>
      <vt:lpstr>Zlomeniny v oblasti pánve</vt:lpstr>
      <vt:lpstr>Zlomeniny v oblasti pánve</vt:lpstr>
      <vt:lpstr>Zlomeniny v oblasti pánve</vt:lpstr>
      <vt:lpstr>Zlomeniny v oblasti pánve</vt:lpstr>
      <vt:lpstr>Zlomeniny v oblasti pánve</vt:lpstr>
      <vt:lpstr>Komplikace poranění pánve </vt:lpstr>
      <vt:lpstr>Rehabilitační postupy po poranění pánve</vt:lpstr>
      <vt:lpstr>Rehabilitační postupy po poranění pánve</vt:lpstr>
      <vt:lpstr>Rehabilitační postupy po poranění pánve</vt:lpstr>
      <vt:lpstr>Prezentace aplikace PowerPoint</vt:lpstr>
      <vt:lpstr>Rehabilitační postupy po poranění pánve</vt:lpstr>
      <vt:lpstr>Rehabilitační postupy po poranění pánve</vt:lpstr>
      <vt:lpstr>Rehabilitační postupy po poranění pánve</vt:lpstr>
      <vt:lpstr>Rehabilitační postupy po poranění pánve</vt:lpstr>
      <vt:lpstr>Rehabilitační postupy po poranění pánve</vt:lpstr>
      <vt:lpstr>Kinezioterapie po poranění páteře a míchy</vt:lpstr>
      <vt:lpstr>Anatomie páteře</vt:lpstr>
      <vt:lpstr>Anatomie páteře</vt:lpstr>
      <vt:lpstr>Anatomie páteře</vt:lpstr>
      <vt:lpstr>Anatomie páteře a míchy</vt:lpstr>
      <vt:lpstr>Anatomie a fyziologie míchy</vt:lpstr>
      <vt:lpstr>Anatomie a fyziologie míchy</vt:lpstr>
      <vt:lpstr>Anatomie a fyziologie míchy</vt:lpstr>
      <vt:lpstr>Anatomie a fyziologie míchy</vt:lpstr>
      <vt:lpstr>Anatomie a fyziologie míchy</vt:lpstr>
      <vt:lpstr>Anatomie a fyziologie míchy</vt:lpstr>
      <vt:lpstr>Poranění páteře </vt:lpstr>
      <vt:lpstr>Poranění páteře </vt:lpstr>
      <vt:lpstr>Poranění páteře </vt:lpstr>
      <vt:lpstr>Poranění páteře </vt:lpstr>
      <vt:lpstr>Poranění páteře </vt:lpstr>
      <vt:lpstr>Poranění páteře </vt:lpstr>
      <vt:lpstr>Poranění páteře </vt:lpstr>
      <vt:lpstr>Poranění páteře </vt:lpstr>
      <vt:lpstr>Poranění páteře </vt:lpstr>
      <vt:lpstr>Prezentace aplikace PowerPoint</vt:lpstr>
      <vt:lpstr>Poranění míchy</vt:lpstr>
      <vt:lpstr>Poranění míchy</vt:lpstr>
      <vt:lpstr>Poranění míchy</vt:lpstr>
      <vt:lpstr>Prezentace aplikace PowerPoint</vt:lpstr>
      <vt:lpstr>Poranění míchy</vt:lpstr>
      <vt:lpstr>Poranění míchy</vt:lpstr>
      <vt:lpstr>Poranění míchy</vt:lpstr>
      <vt:lpstr>Poranění míchy</vt:lpstr>
      <vt:lpstr>Poranění míchy</vt:lpstr>
      <vt:lpstr>Poranění míchy</vt:lpstr>
      <vt:lpstr>Poranění míchy</vt:lpstr>
      <vt:lpstr>Prezentace aplikace PowerPoint</vt:lpstr>
      <vt:lpstr>Poranění míchy</vt:lpstr>
      <vt:lpstr>Prezentace aplikace PowerPoint</vt:lpstr>
      <vt:lpstr>Poranění míchy</vt:lpstr>
      <vt:lpstr>Poranění míchy</vt:lpstr>
      <vt:lpstr>Poranění míchy</vt:lpstr>
      <vt:lpstr>Seznam literatury</vt:lpstr>
      <vt:lpstr>Seznam literatury</vt:lpstr>
      <vt:lpstr>Seznam literatury</vt:lpstr>
      <vt:lpstr>Seznam literatury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Veronika Málková</dc:creator>
  <cp:lastModifiedBy>Veronika Málková</cp:lastModifiedBy>
  <cp:revision>635</cp:revision>
  <dcterms:created xsi:type="dcterms:W3CDTF">2019-02-16T16:33:42Z</dcterms:created>
  <dcterms:modified xsi:type="dcterms:W3CDTF">2019-12-25T12:12:01Z</dcterms:modified>
</cp:coreProperties>
</file>