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68"/>
  </p:notesMasterIdLst>
  <p:sldIdLst>
    <p:sldId id="256" r:id="rId2"/>
    <p:sldId id="257" r:id="rId3"/>
    <p:sldId id="336" r:id="rId4"/>
    <p:sldId id="337" r:id="rId5"/>
    <p:sldId id="338" r:id="rId6"/>
    <p:sldId id="339" r:id="rId7"/>
    <p:sldId id="340" r:id="rId8"/>
    <p:sldId id="343" r:id="rId9"/>
    <p:sldId id="342" r:id="rId10"/>
    <p:sldId id="344" r:id="rId11"/>
    <p:sldId id="341" r:id="rId12"/>
    <p:sldId id="345" r:id="rId13"/>
    <p:sldId id="346" r:id="rId14"/>
    <p:sldId id="347" r:id="rId15"/>
    <p:sldId id="348" r:id="rId16"/>
    <p:sldId id="350" r:id="rId17"/>
    <p:sldId id="351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99" r:id="rId26"/>
    <p:sldId id="400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79" r:id="rId37"/>
    <p:sldId id="370" r:id="rId38"/>
    <p:sldId id="371" r:id="rId39"/>
    <p:sldId id="372" r:id="rId40"/>
    <p:sldId id="373" r:id="rId41"/>
    <p:sldId id="375" r:id="rId42"/>
    <p:sldId id="376" r:id="rId43"/>
    <p:sldId id="377" r:id="rId44"/>
    <p:sldId id="378" r:id="rId45"/>
    <p:sldId id="380" r:id="rId46"/>
    <p:sldId id="381" r:id="rId47"/>
    <p:sldId id="382" r:id="rId48"/>
    <p:sldId id="384" r:id="rId49"/>
    <p:sldId id="383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374" r:id="rId65"/>
    <p:sldId id="332" r:id="rId66"/>
    <p:sldId id="335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3FAD-E227-4FA2-99CB-A0C1353492A9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D12F-39F8-4C59-B32C-0B6B35604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0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44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045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9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096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280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153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923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895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861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255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44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562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208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902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445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575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48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23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880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157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26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83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3717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379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5274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6111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512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3503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545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3011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147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3854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7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4410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415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103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5076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3364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7618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3607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585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3329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5187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40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0174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25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3065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5509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466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0835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3651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4204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3299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696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688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115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05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56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58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0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13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6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57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2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2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01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2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EBAA-C00B-40DC-B104-70E3CB09F9F5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6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4CA0A-D5C4-46B8-8F16-507AC38B9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030" y="947998"/>
            <a:ext cx="8976809" cy="296187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Kinezioterapie po poranění pletence ramenního a kloubu loketního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6E8F6B-654E-4224-8517-B5711827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631" y="4089814"/>
            <a:ext cx="8131550" cy="2937114"/>
          </a:xfrm>
        </p:spPr>
        <p:txBody>
          <a:bodyPr>
            <a:noAutofit/>
          </a:bodyPr>
          <a:lstStyle/>
          <a:p>
            <a:r>
              <a:rPr lang="cs-CZ" sz="2400" b="1" dirty="0"/>
              <a:t>Mgr. Veronika Málková </a:t>
            </a:r>
            <a:r>
              <a:rPr lang="cs-CZ" sz="2400" b="1" baseline="30000" dirty="0"/>
              <a:t>1</a:t>
            </a:r>
            <a:r>
              <a:rPr lang="cs-CZ" sz="2400" b="1" dirty="0"/>
              <a:t> </a:t>
            </a:r>
          </a:p>
          <a:p>
            <a:r>
              <a:rPr lang="cs-CZ" sz="2400" b="1" dirty="0"/>
              <a:t>Mgr. Lenka Holakovská </a:t>
            </a:r>
            <a:r>
              <a:rPr lang="cs-CZ" sz="2400" b="1" baseline="30000" dirty="0"/>
              <a:t>1,2</a:t>
            </a:r>
          </a:p>
          <a:p>
            <a:endParaRPr lang="cs-CZ" sz="2400" b="1" baseline="30000" dirty="0"/>
          </a:p>
          <a:p>
            <a:r>
              <a:rPr lang="cs-CZ" sz="2200" i="1" dirty="0" err="1"/>
              <a:t>ParaCENTRUM</a:t>
            </a:r>
            <a:r>
              <a:rPr lang="cs-CZ" sz="2200" i="1" dirty="0"/>
              <a:t> </a:t>
            </a:r>
            <a:r>
              <a:rPr lang="cs-CZ" sz="2200" i="1" dirty="0" err="1"/>
              <a:t>Fenix</a:t>
            </a:r>
            <a:r>
              <a:rPr lang="cs-CZ" sz="2200" i="1" dirty="0"/>
              <a:t>, </a:t>
            </a:r>
            <a:r>
              <a:rPr lang="cs-CZ" sz="2200" i="1" dirty="0" err="1"/>
              <a:t>z.s</a:t>
            </a:r>
            <a:r>
              <a:rPr lang="cs-CZ" sz="2200" i="1" dirty="0"/>
              <a:t> </a:t>
            </a:r>
            <a:r>
              <a:rPr lang="cs-CZ" sz="2200" i="1" baseline="30000" dirty="0"/>
              <a:t>1</a:t>
            </a:r>
          </a:p>
          <a:p>
            <a:r>
              <a:rPr lang="cs-CZ" sz="2200" i="1" dirty="0" err="1"/>
              <a:t>Chironax</a:t>
            </a:r>
            <a:r>
              <a:rPr lang="cs-CZ" sz="2200" i="1" dirty="0"/>
              <a:t> Invest, s.r.o.</a:t>
            </a:r>
            <a:r>
              <a:rPr lang="cs-CZ" sz="2200" baseline="30000" dirty="0"/>
              <a:t>2</a:t>
            </a:r>
          </a:p>
          <a:p>
            <a:endParaRPr lang="cs-CZ" sz="2400" b="1" baseline="3000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A36FEC24-4C93-487E-BA9C-E01DCDB891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77773" y="153292"/>
            <a:ext cx="844100" cy="62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333888C-EFE8-48ED-BAAA-2F30857A85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95" y="143679"/>
            <a:ext cx="841498" cy="6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ECC4B1-F53A-4221-8ABD-DB0E268B5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53" y="153292"/>
            <a:ext cx="1228754" cy="7101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DCBCC69-D58C-4AF9-9A2A-8E80A89F7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60" y="-591664"/>
            <a:ext cx="2235414" cy="22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721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2A30E13-2696-4D8F-AD36-971A26224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1" y="309234"/>
            <a:ext cx="7663510" cy="538036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66091B1-673D-426F-A848-DCFC854658D7}"/>
              </a:ext>
            </a:extLst>
          </p:cNvPr>
          <p:cNvSpPr txBox="1"/>
          <p:nvPr/>
        </p:nvSpPr>
        <p:spPr>
          <a:xfrm flipH="1">
            <a:off x="7780350" y="5689599"/>
            <a:ext cx="1986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Kapandji</a:t>
            </a:r>
            <a:r>
              <a:rPr lang="cs-CZ" sz="1400" i="1" dirty="0"/>
              <a:t>, 1982</a:t>
            </a:r>
          </a:p>
        </p:txBody>
      </p:sp>
    </p:spTree>
    <p:extLst>
      <p:ext uri="{BB962C8B-B14F-4D97-AF65-F5344CB8AC3E}">
        <p14:creationId xmlns:p14="http://schemas.microsoft.com/office/powerpoint/2010/main" val="215921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78087" cy="4972050"/>
          </a:xfrm>
        </p:spPr>
        <p:txBody>
          <a:bodyPr>
            <a:normAutofit/>
          </a:bodyPr>
          <a:lstStyle/>
          <a:p>
            <a:r>
              <a:rPr lang="cs-CZ" sz="2200" b="1" dirty="0"/>
              <a:t>Pletenec ramenní</a:t>
            </a:r>
          </a:p>
          <a:p>
            <a:pPr>
              <a:buFontTx/>
              <a:buChar char="-"/>
            </a:pPr>
            <a:r>
              <a:rPr lang="cs-CZ" sz="2000" b="1" dirty="0"/>
              <a:t>pohyby v GH: FLX/EXT, ZR/VR, ABDK/ADDK </a:t>
            </a:r>
          </a:p>
          <a:p>
            <a:pPr>
              <a:buFontTx/>
              <a:buChar char="-"/>
            </a:pPr>
            <a:r>
              <a:rPr lang="cs-CZ" sz="2000" b="1" i="1" dirty="0" err="1"/>
              <a:t>roll</a:t>
            </a:r>
            <a:r>
              <a:rPr lang="cs-CZ" sz="2000" b="1" i="1" dirty="0"/>
              <a:t> and slide</a:t>
            </a:r>
            <a:r>
              <a:rPr lang="cs-CZ" sz="2000" b="1" dirty="0"/>
              <a:t>: rozdílný průměr hlavice a jamky → rozdílné osy otáčení → při pohybu kolem třech základních os nedochází k čisté rotaci, centrum rotace se mění a pro zabránění subluxace jednoho ze segmentů dochází k posunu kloubních ploch proti sobě </a:t>
            </a:r>
          </a:p>
          <a:p>
            <a:pPr>
              <a:buFontTx/>
              <a:buChar char="-"/>
            </a:pPr>
            <a:r>
              <a:rPr lang="cs-CZ" sz="2000" b="1" dirty="0"/>
              <a:t>např. při abdukci se hlavice humeru valí (</a:t>
            </a:r>
            <a:r>
              <a:rPr lang="cs-CZ" sz="2000" b="1" dirty="0" err="1"/>
              <a:t>roll</a:t>
            </a:r>
            <a:r>
              <a:rPr lang="cs-CZ" sz="2000" b="1" dirty="0"/>
              <a:t>) kraniálně po </a:t>
            </a:r>
            <a:r>
              <a:rPr lang="cs-CZ" sz="2000" b="1" dirty="0" err="1"/>
              <a:t>fossa</a:t>
            </a:r>
            <a:r>
              <a:rPr lang="cs-CZ" sz="2000" b="1" dirty="0"/>
              <a:t> </a:t>
            </a:r>
            <a:r>
              <a:rPr lang="cs-CZ" sz="2000" b="1" dirty="0" err="1"/>
              <a:t>glenoidale</a:t>
            </a:r>
            <a:r>
              <a:rPr lang="cs-CZ" sz="2000" b="1" dirty="0"/>
              <a:t>, současně dochází k posunu hlavice humeru (slide) kaudálně, aby zůstal zachován kontakt hlavice a jamky; obdobné i u dalších pohybů </a:t>
            </a:r>
          </a:p>
          <a:p>
            <a:pPr>
              <a:buFontTx/>
              <a:buChar char="-"/>
            </a:pPr>
            <a:r>
              <a:rPr lang="cs-CZ" sz="2000" b="1" dirty="0"/>
              <a:t>v UKŘ změna!!! (jamka se valí po hlavici, </a:t>
            </a:r>
            <a:r>
              <a:rPr lang="cs-CZ" sz="2000" b="1" dirty="0" err="1"/>
              <a:t>roll</a:t>
            </a:r>
            <a:r>
              <a:rPr lang="cs-CZ" sz="2000" b="1" dirty="0"/>
              <a:t> and slide musí probíhat stejným směrem)</a:t>
            </a:r>
          </a:p>
        </p:txBody>
      </p:sp>
    </p:spTree>
    <p:extLst>
      <p:ext uri="{BB962C8B-B14F-4D97-AF65-F5344CB8AC3E}">
        <p14:creationId xmlns:p14="http://schemas.microsoft.com/office/powerpoint/2010/main" val="38038516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5A3C38-14A9-4A17-9A7B-8F9DCCF43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95" y="426894"/>
            <a:ext cx="6870145" cy="545943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FDF09F-BADF-4B69-9CAE-D49AE6587F97}"/>
              </a:ext>
            </a:extLst>
          </p:cNvPr>
          <p:cNvSpPr txBox="1"/>
          <p:nvPr/>
        </p:nvSpPr>
        <p:spPr>
          <a:xfrm flipH="1">
            <a:off x="6096000" y="5886331"/>
            <a:ext cx="2047241" cy="31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Neumann et al., 2010</a:t>
            </a:r>
          </a:p>
        </p:txBody>
      </p:sp>
    </p:spTree>
    <p:extLst>
      <p:ext uri="{BB962C8B-B14F-4D97-AF65-F5344CB8AC3E}">
        <p14:creationId xmlns:p14="http://schemas.microsoft.com/office/powerpoint/2010/main" val="403302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78087" cy="4972050"/>
          </a:xfrm>
        </p:spPr>
        <p:txBody>
          <a:bodyPr>
            <a:normAutofit/>
          </a:bodyPr>
          <a:lstStyle/>
          <a:p>
            <a:r>
              <a:rPr lang="cs-CZ" sz="2200" b="1" dirty="0"/>
              <a:t>Pletenec ramenní</a:t>
            </a:r>
          </a:p>
          <a:p>
            <a:pPr marL="0" indent="0">
              <a:buNone/>
            </a:pPr>
            <a:r>
              <a:rPr lang="cs-CZ" sz="2000" b="1" dirty="0"/>
              <a:t>Kinematika ramenního kloubu</a:t>
            </a:r>
          </a:p>
          <a:p>
            <a:pPr marL="0" indent="0">
              <a:buNone/>
            </a:pPr>
            <a:r>
              <a:rPr lang="cs-CZ" sz="2000" b="1" dirty="0"/>
              <a:t>Flexe: </a:t>
            </a:r>
          </a:p>
          <a:p>
            <a:pPr>
              <a:buFontTx/>
              <a:buChar char="-"/>
            </a:pPr>
            <a:r>
              <a:rPr lang="cs-CZ" sz="2000" b="1" dirty="0"/>
              <a:t>0° – 180°, do 90° bez souhybu lopatky, 90° – 150° se souhybem lopatky, nad 150° se souhybem páteře (</a:t>
            </a:r>
            <a:r>
              <a:rPr lang="cs-CZ" sz="2000" b="1" dirty="0" err="1"/>
              <a:t>napřímění</a:t>
            </a:r>
            <a:r>
              <a:rPr lang="cs-CZ" sz="2000" b="1" dirty="0"/>
              <a:t> kyfózy – záklon).</a:t>
            </a:r>
          </a:p>
          <a:p>
            <a:pPr>
              <a:buFontTx/>
              <a:buChar char="-"/>
            </a:pPr>
            <a:r>
              <a:rPr lang="cs-CZ" sz="2000" b="1" dirty="0"/>
              <a:t>1. fáze: 0° – 50°(60°); přední vlákna m. </a:t>
            </a:r>
            <a:r>
              <a:rPr lang="cs-CZ" sz="2000" b="1" dirty="0" err="1"/>
              <a:t>deltoideus</a:t>
            </a:r>
            <a:r>
              <a:rPr lang="cs-CZ" sz="2000" b="1" dirty="0"/>
              <a:t>, m. </a:t>
            </a:r>
            <a:r>
              <a:rPr lang="cs-CZ" sz="2000" b="1" dirty="0" err="1"/>
              <a:t>coracobrachialis</a:t>
            </a:r>
            <a:r>
              <a:rPr lang="cs-CZ" sz="2000" b="1" dirty="0"/>
              <a:t>, </a:t>
            </a:r>
            <a:r>
              <a:rPr lang="cs-CZ" sz="2000" b="1" dirty="0" err="1"/>
              <a:t>pars</a:t>
            </a:r>
            <a:r>
              <a:rPr lang="cs-CZ" sz="2000" b="1" dirty="0"/>
              <a:t> </a:t>
            </a:r>
            <a:r>
              <a:rPr lang="cs-CZ" sz="2000" b="1" dirty="0" err="1"/>
              <a:t>clavicularis</a:t>
            </a:r>
            <a:r>
              <a:rPr lang="cs-CZ" sz="2000" b="1" dirty="0"/>
              <a:t> m. </a:t>
            </a:r>
            <a:r>
              <a:rPr lang="cs-CZ" sz="2000" b="1" dirty="0" err="1"/>
              <a:t>pectoralis</a:t>
            </a:r>
            <a:r>
              <a:rPr lang="cs-CZ" sz="2000" b="1" dirty="0"/>
              <a:t> major, m. biceps </a:t>
            </a:r>
            <a:r>
              <a:rPr lang="cs-CZ" sz="2000" b="1" dirty="0" err="1"/>
              <a:t>brachii</a:t>
            </a:r>
            <a:r>
              <a:rPr lang="cs-CZ" sz="2000" b="1" dirty="0"/>
              <a:t> (</a:t>
            </a:r>
            <a:r>
              <a:rPr lang="cs-CZ" sz="2000" b="1" dirty="0" err="1"/>
              <a:t>caput</a:t>
            </a:r>
            <a:r>
              <a:rPr lang="cs-CZ" sz="2000" b="1" dirty="0"/>
              <a:t> breve)</a:t>
            </a:r>
          </a:p>
          <a:p>
            <a:pPr>
              <a:buFontTx/>
              <a:buChar char="-"/>
            </a:pPr>
            <a:r>
              <a:rPr lang="cs-CZ" sz="2000" b="1" dirty="0"/>
              <a:t>2. fáze: 60° – 120°; při 60° rotace lopatky → kloubní jamka směřuje kraniálně a ventrálně; na 30° flexi se podílí rotace AC a SC; m. </a:t>
            </a:r>
            <a:r>
              <a:rPr lang="cs-CZ" sz="2000" b="1" dirty="0" err="1"/>
              <a:t>trapezius</a:t>
            </a:r>
            <a:r>
              <a:rPr lang="cs-CZ" sz="2000" b="1" dirty="0"/>
              <a:t>, m. </a:t>
            </a:r>
            <a:r>
              <a:rPr lang="cs-CZ" sz="2000" b="1" dirty="0" err="1"/>
              <a:t>serratus</a:t>
            </a:r>
            <a:r>
              <a:rPr lang="cs-CZ" sz="2000" b="1" dirty="0"/>
              <a:t> ant., neutralizační svaly m. </a:t>
            </a:r>
            <a:r>
              <a:rPr lang="cs-CZ" sz="2000" b="1" dirty="0" err="1"/>
              <a:t>latissimus</a:t>
            </a:r>
            <a:r>
              <a:rPr lang="cs-CZ" sz="2000" b="1" dirty="0"/>
              <a:t> </a:t>
            </a:r>
            <a:r>
              <a:rPr lang="cs-CZ" sz="2000" b="1" dirty="0" err="1"/>
              <a:t>dorsi</a:t>
            </a:r>
            <a:r>
              <a:rPr lang="cs-CZ" sz="2000" b="1" dirty="0"/>
              <a:t>, </a:t>
            </a:r>
            <a:r>
              <a:rPr lang="cs-CZ" sz="2000" b="1" dirty="0" err="1"/>
              <a:t>pars</a:t>
            </a:r>
            <a:r>
              <a:rPr lang="cs-CZ" sz="2000" b="1" dirty="0"/>
              <a:t> </a:t>
            </a:r>
            <a:r>
              <a:rPr lang="cs-CZ" sz="2000" b="1" dirty="0" err="1"/>
              <a:t>sternalis</a:t>
            </a:r>
            <a:r>
              <a:rPr lang="cs-CZ" sz="2000" b="1" dirty="0"/>
              <a:t> m. </a:t>
            </a:r>
            <a:r>
              <a:rPr lang="cs-CZ" sz="2000" b="1" dirty="0" err="1"/>
              <a:t>pectoralis</a:t>
            </a:r>
            <a:r>
              <a:rPr lang="cs-CZ" sz="2000" b="1" dirty="0"/>
              <a:t> major  </a:t>
            </a:r>
          </a:p>
          <a:p>
            <a:pPr>
              <a:buFontTx/>
              <a:buChar char="-"/>
            </a:pPr>
            <a:r>
              <a:rPr lang="cs-CZ" sz="2000" b="1" dirty="0"/>
              <a:t>3. fáze: 120° – 180°; spolupracují trupové svaly; úklon a zvětšování </a:t>
            </a:r>
            <a:r>
              <a:rPr lang="cs-CZ" sz="2000" b="1" dirty="0" err="1"/>
              <a:t>Lp</a:t>
            </a:r>
            <a:r>
              <a:rPr lang="cs-CZ" sz="2000" b="1" dirty="0"/>
              <a:t> lordózy </a:t>
            </a:r>
          </a:p>
        </p:txBody>
      </p:sp>
    </p:spTree>
    <p:extLst>
      <p:ext uri="{BB962C8B-B14F-4D97-AF65-F5344CB8AC3E}">
        <p14:creationId xmlns:p14="http://schemas.microsoft.com/office/powerpoint/2010/main" val="429477697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78087" cy="4972050"/>
          </a:xfrm>
        </p:spPr>
        <p:txBody>
          <a:bodyPr>
            <a:normAutofit/>
          </a:bodyPr>
          <a:lstStyle/>
          <a:p>
            <a:r>
              <a:rPr lang="cs-CZ" sz="2200" b="1" dirty="0"/>
              <a:t>Pletenec ramenní</a:t>
            </a:r>
          </a:p>
          <a:p>
            <a:pPr marL="0" indent="0">
              <a:buNone/>
            </a:pPr>
            <a:r>
              <a:rPr lang="cs-CZ" sz="2000" b="1" dirty="0"/>
              <a:t>Kinematika ramenního kloubu</a:t>
            </a:r>
          </a:p>
          <a:p>
            <a:pPr marL="0" indent="0">
              <a:buNone/>
            </a:pPr>
            <a:r>
              <a:rPr lang="cs-CZ" sz="2000" b="1" dirty="0"/>
              <a:t>Extenze:</a:t>
            </a:r>
          </a:p>
          <a:p>
            <a:pPr>
              <a:buFontTx/>
              <a:buChar char="-"/>
            </a:pPr>
            <a:r>
              <a:rPr lang="cs-CZ" sz="2000" b="1" dirty="0"/>
              <a:t>45° – 50°; m. </a:t>
            </a:r>
            <a:r>
              <a:rPr lang="cs-CZ" sz="2000" b="1" dirty="0" err="1"/>
              <a:t>latissimus</a:t>
            </a:r>
            <a:r>
              <a:rPr lang="cs-CZ" sz="2000" b="1" dirty="0"/>
              <a:t> </a:t>
            </a:r>
            <a:r>
              <a:rPr lang="cs-CZ" sz="2000" b="1" dirty="0" err="1"/>
              <a:t>dorsi</a:t>
            </a:r>
            <a:r>
              <a:rPr lang="cs-CZ" sz="2000" b="1" dirty="0"/>
              <a:t>, m. </a:t>
            </a:r>
            <a:r>
              <a:rPr lang="cs-CZ" sz="2000" b="1" dirty="0" err="1"/>
              <a:t>teres</a:t>
            </a:r>
            <a:r>
              <a:rPr lang="cs-CZ" sz="2000" b="1" dirty="0"/>
              <a:t> major, m. </a:t>
            </a:r>
            <a:r>
              <a:rPr lang="cs-CZ" sz="2000" b="1" dirty="0" err="1"/>
              <a:t>deltoideus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Rotace:</a:t>
            </a:r>
          </a:p>
          <a:p>
            <a:pPr>
              <a:buFontTx/>
              <a:buChar char="-"/>
            </a:pPr>
            <a:r>
              <a:rPr lang="cs-CZ" sz="2000" b="1" dirty="0"/>
              <a:t>nulová pozice (paže u těla, flexe v lokti): rotace 60°</a:t>
            </a:r>
          </a:p>
          <a:p>
            <a:pPr>
              <a:buFontTx/>
              <a:buChar char="-"/>
            </a:pPr>
            <a:r>
              <a:rPr lang="cs-CZ" sz="2000" b="1" dirty="0"/>
              <a:t>abdukce v rameni 90°:</a:t>
            </a:r>
          </a:p>
          <a:p>
            <a:pPr lvl="1">
              <a:buFontTx/>
              <a:buChar char="-"/>
            </a:pPr>
            <a:r>
              <a:rPr lang="cs-CZ" sz="1800" b="1" dirty="0"/>
              <a:t>VR: 70°; m. </a:t>
            </a:r>
            <a:r>
              <a:rPr lang="cs-CZ" sz="1800" b="1" dirty="0" err="1"/>
              <a:t>latissimus</a:t>
            </a:r>
            <a:r>
              <a:rPr lang="cs-CZ" sz="1800" b="1" dirty="0"/>
              <a:t> </a:t>
            </a:r>
            <a:r>
              <a:rPr lang="cs-CZ" sz="1800" b="1" dirty="0" err="1"/>
              <a:t>dorsi</a:t>
            </a:r>
            <a:r>
              <a:rPr lang="cs-CZ" sz="1800" b="1" dirty="0"/>
              <a:t>, m. </a:t>
            </a:r>
            <a:r>
              <a:rPr lang="cs-CZ" sz="1800" b="1" dirty="0" err="1"/>
              <a:t>teres</a:t>
            </a:r>
            <a:r>
              <a:rPr lang="cs-CZ" sz="1800" b="1" dirty="0"/>
              <a:t> major, m. </a:t>
            </a:r>
            <a:r>
              <a:rPr lang="cs-CZ" sz="1800" b="1" dirty="0" err="1"/>
              <a:t>subscapularis</a:t>
            </a:r>
            <a:endParaRPr lang="cs-CZ" sz="1800" b="1" dirty="0"/>
          </a:p>
          <a:p>
            <a:pPr lvl="1">
              <a:buFontTx/>
              <a:buChar char="-"/>
            </a:pPr>
            <a:r>
              <a:rPr lang="cs-CZ" sz="1800" b="1" dirty="0"/>
              <a:t>ZR: 90°; m. </a:t>
            </a:r>
            <a:r>
              <a:rPr lang="cs-CZ" sz="1800" b="1" dirty="0" err="1"/>
              <a:t>infraspinatus</a:t>
            </a:r>
            <a:r>
              <a:rPr lang="cs-CZ" sz="1800" b="1" dirty="0"/>
              <a:t>, m. </a:t>
            </a:r>
            <a:r>
              <a:rPr lang="cs-CZ" sz="1800" b="1" dirty="0" err="1"/>
              <a:t>teres</a:t>
            </a:r>
            <a:r>
              <a:rPr lang="cs-CZ" sz="1800" b="1" dirty="0"/>
              <a:t> minor </a:t>
            </a:r>
          </a:p>
          <a:p>
            <a:pPr marL="0" indent="0">
              <a:buNone/>
            </a:pPr>
            <a:r>
              <a:rPr lang="cs-CZ" sz="2000" b="1" dirty="0"/>
              <a:t>Addukce:</a:t>
            </a:r>
          </a:p>
          <a:p>
            <a:pPr>
              <a:buFontTx/>
              <a:buChar char="-"/>
            </a:pPr>
            <a:r>
              <a:rPr lang="cs-CZ" sz="2000" b="1" dirty="0"/>
              <a:t>20 – 40°; m. </a:t>
            </a:r>
            <a:r>
              <a:rPr lang="cs-CZ" sz="2000" b="1" dirty="0" err="1"/>
              <a:t>teres</a:t>
            </a:r>
            <a:r>
              <a:rPr lang="cs-CZ" sz="2000" b="1" dirty="0"/>
              <a:t> major, m. </a:t>
            </a:r>
            <a:r>
              <a:rPr lang="cs-CZ" sz="2000" b="1" dirty="0" err="1"/>
              <a:t>latissimus</a:t>
            </a:r>
            <a:r>
              <a:rPr lang="cs-CZ" sz="2000" b="1" dirty="0"/>
              <a:t> </a:t>
            </a:r>
            <a:r>
              <a:rPr lang="cs-CZ" sz="2000" b="1" dirty="0" err="1"/>
              <a:t>dorsi</a:t>
            </a:r>
            <a:r>
              <a:rPr lang="cs-CZ" sz="2000" b="1" dirty="0"/>
              <a:t>, m. </a:t>
            </a:r>
            <a:r>
              <a:rPr lang="cs-CZ" sz="2000" b="1" dirty="0" err="1"/>
              <a:t>pectoralis</a:t>
            </a:r>
            <a:r>
              <a:rPr lang="cs-CZ" sz="2000" b="1" dirty="0"/>
              <a:t> major</a:t>
            </a: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7320597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78087" cy="4972050"/>
          </a:xfrm>
        </p:spPr>
        <p:txBody>
          <a:bodyPr>
            <a:normAutofit/>
          </a:bodyPr>
          <a:lstStyle/>
          <a:p>
            <a:r>
              <a:rPr lang="cs-CZ" sz="2200" b="1" dirty="0"/>
              <a:t>Pletenec ramenní</a:t>
            </a:r>
          </a:p>
          <a:p>
            <a:pPr marL="0" indent="0">
              <a:buNone/>
            </a:pPr>
            <a:r>
              <a:rPr lang="cs-CZ" sz="2000" b="1" dirty="0"/>
              <a:t>Kinematika ramenního kloubu</a:t>
            </a:r>
          </a:p>
          <a:p>
            <a:pPr marL="0" indent="0">
              <a:buNone/>
            </a:pPr>
            <a:r>
              <a:rPr lang="cs-CZ" sz="2000" b="1" dirty="0"/>
              <a:t>Abdukce:</a:t>
            </a:r>
          </a:p>
          <a:p>
            <a:pPr>
              <a:buFontTx/>
              <a:buChar char="-"/>
            </a:pPr>
            <a:r>
              <a:rPr lang="cs-CZ" sz="2000" b="1" dirty="0"/>
              <a:t>hlavní abduktory: m. </a:t>
            </a:r>
            <a:r>
              <a:rPr lang="cs-CZ" sz="2000" b="1" dirty="0" err="1"/>
              <a:t>deltoideus</a:t>
            </a:r>
            <a:r>
              <a:rPr lang="cs-CZ" sz="2000" b="1" dirty="0"/>
              <a:t> a m. </a:t>
            </a:r>
            <a:r>
              <a:rPr lang="cs-CZ" sz="2000" b="1" dirty="0" err="1"/>
              <a:t>supraspinatus</a:t>
            </a:r>
            <a:endParaRPr lang="cs-CZ" sz="2000" b="1" dirty="0"/>
          </a:p>
          <a:p>
            <a:pPr>
              <a:buFontTx/>
              <a:buChar char="-"/>
            </a:pPr>
            <a:r>
              <a:rPr lang="cs-CZ" sz="2000" b="1" dirty="0" err="1"/>
              <a:t>Véle</a:t>
            </a:r>
            <a:r>
              <a:rPr lang="cs-CZ" sz="2000" b="1" dirty="0"/>
              <a:t> (2006): </a:t>
            </a:r>
          </a:p>
          <a:p>
            <a:pPr lvl="1">
              <a:buFontTx/>
              <a:buChar char="-"/>
            </a:pPr>
            <a:r>
              <a:rPr lang="cs-CZ" sz="1800" b="1" dirty="0"/>
              <a:t>1. fáze: do 45° hlavně m. </a:t>
            </a:r>
            <a:r>
              <a:rPr lang="cs-CZ" sz="1800" b="1" dirty="0" err="1"/>
              <a:t>supraspinatus</a:t>
            </a:r>
            <a:endParaRPr lang="cs-CZ" sz="1800" b="1" dirty="0"/>
          </a:p>
          <a:p>
            <a:pPr lvl="1">
              <a:buFontTx/>
              <a:buChar char="-"/>
            </a:pPr>
            <a:r>
              <a:rPr lang="cs-CZ" sz="1800" b="1" dirty="0"/>
              <a:t>2. fáze: od 45° nárůst aktivity m. </a:t>
            </a:r>
            <a:r>
              <a:rPr lang="cs-CZ" sz="1800" b="1" dirty="0" err="1"/>
              <a:t>deltoideus</a:t>
            </a:r>
            <a:r>
              <a:rPr lang="cs-CZ" sz="1800" b="1" dirty="0"/>
              <a:t>, m. </a:t>
            </a:r>
            <a:r>
              <a:rPr lang="cs-CZ" sz="1800" b="1" dirty="0" err="1"/>
              <a:t>supraspinatus</a:t>
            </a:r>
            <a:r>
              <a:rPr lang="cs-CZ" sz="1800" b="1" dirty="0"/>
              <a:t> ale pořád zapojen</a:t>
            </a:r>
          </a:p>
          <a:p>
            <a:pPr lvl="1">
              <a:buFontTx/>
              <a:buChar char="-"/>
            </a:pPr>
            <a:r>
              <a:rPr lang="cs-CZ" sz="1800" b="1" dirty="0"/>
              <a:t>3. fáze: nad 90° zapojení pletence ramenního, dolní m. </a:t>
            </a:r>
            <a:r>
              <a:rPr lang="cs-CZ" sz="1800" b="1" dirty="0" err="1"/>
              <a:t>trapezius</a:t>
            </a:r>
            <a:r>
              <a:rPr lang="cs-CZ" sz="1800" b="1" dirty="0"/>
              <a:t>, m. </a:t>
            </a:r>
            <a:r>
              <a:rPr lang="cs-CZ" sz="1800" b="1" dirty="0" err="1"/>
              <a:t>serratus</a:t>
            </a:r>
            <a:r>
              <a:rPr lang="cs-CZ" sz="1800" b="1" dirty="0"/>
              <a:t> ant.</a:t>
            </a:r>
          </a:p>
          <a:p>
            <a:pPr lvl="1">
              <a:buFontTx/>
              <a:buChar char="-"/>
            </a:pPr>
            <a:r>
              <a:rPr lang="cs-CZ" sz="1800" b="1" dirty="0"/>
              <a:t>4. fáze: od 150° zapojení trupového svalstva, úklon a zvýšení </a:t>
            </a:r>
            <a:r>
              <a:rPr lang="cs-CZ" sz="1800" b="1" dirty="0" err="1"/>
              <a:t>Lp</a:t>
            </a:r>
            <a:r>
              <a:rPr lang="cs-CZ" sz="1800" b="1" dirty="0"/>
              <a:t> lordózy (m. </a:t>
            </a:r>
            <a:r>
              <a:rPr lang="cs-CZ" sz="1800" b="1" dirty="0" err="1"/>
              <a:t>latissimus</a:t>
            </a:r>
            <a:r>
              <a:rPr lang="cs-CZ" sz="1800" b="1" dirty="0"/>
              <a:t> </a:t>
            </a:r>
            <a:r>
              <a:rPr lang="cs-CZ" sz="1800" b="1" dirty="0" err="1"/>
              <a:t>dorsi</a:t>
            </a:r>
            <a:r>
              <a:rPr lang="cs-CZ" sz="1800" b="1" dirty="0"/>
              <a:t> a m. </a:t>
            </a:r>
            <a:r>
              <a:rPr lang="cs-CZ" sz="1800" b="1" dirty="0" err="1"/>
              <a:t>pectoralis</a:t>
            </a:r>
            <a:r>
              <a:rPr lang="cs-CZ" sz="1800" b="1" dirty="0"/>
              <a:t> major brzdí činnost m. </a:t>
            </a:r>
            <a:r>
              <a:rPr lang="cs-CZ" sz="1800" b="1" dirty="0" err="1"/>
              <a:t>trapezius</a:t>
            </a:r>
            <a:r>
              <a:rPr lang="cs-CZ" sz="1800" b="1" dirty="0"/>
              <a:t> a m. </a:t>
            </a:r>
            <a:r>
              <a:rPr lang="cs-CZ" sz="1800" b="1" dirty="0" err="1"/>
              <a:t>serratus</a:t>
            </a:r>
            <a:r>
              <a:rPr lang="cs-CZ" sz="1800" b="1" dirty="0"/>
              <a:t> ant.)</a:t>
            </a:r>
          </a:p>
          <a:p>
            <a:pPr marL="457200" lvl="1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3415358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78087" cy="4972050"/>
          </a:xfrm>
        </p:spPr>
        <p:txBody>
          <a:bodyPr>
            <a:normAutofit/>
          </a:bodyPr>
          <a:lstStyle/>
          <a:p>
            <a:r>
              <a:rPr lang="cs-CZ" sz="2200" b="1" dirty="0"/>
              <a:t>Pletenec ramenní</a:t>
            </a:r>
          </a:p>
          <a:p>
            <a:pPr marL="0" indent="0">
              <a:buNone/>
            </a:pPr>
            <a:r>
              <a:rPr lang="cs-CZ" sz="2000" b="1" dirty="0"/>
              <a:t>Kinematika ramenního kloubu</a:t>
            </a:r>
          </a:p>
          <a:p>
            <a:pPr marL="0" indent="0">
              <a:buNone/>
            </a:pPr>
            <a:r>
              <a:rPr lang="cs-CZ" sz="2000" b="1" dirty="0"/>
              <a:t>Abdukce:</a:t>
            </a:r>
          </a:p>
          <a:p>
            <a:pPr>
              <a:buFontTx/>
              <a:buChar char="-"/>
            </a:pPr>
            <a:r>
              <a:rPr lang="cs-CZ" sz="2000" b="1" dirty="0"/>
              <a:t>důležitá zevní rotace dolního úhlu lopatky: m. </a:t>
            </a:r>
            <a:r>
              <a:rPr lang="cs-CZ" sz="2000" b="1" dirty="0" err="1"/>
              <a:t>serratus</a:t>
            </a:r>
            <a:r>
              <a:rPr lang="cs-CZ" sz="2000" b="1" dirty="0"/>
              <a:t> ant. + m. </a:t>
            </a:r>
            <a:r>
              <a:rPr lang="cs-CZ" sz="2000" b="1" dirty="0" err="1"/>
              <a:t>trapezius</a:t>
            </a:r>
            <a:r>
              <a:rPr lang="cs-CZ" sz="2000" b="1" dirty="0"/>
              <a:t> (synergisté), ale dle potřeby také antagonisté (vzájemná limitace protrakce či </a:t>
            </a:r>
            <a:r>
              <a:rPr lang="cs-CZ" sz="2000" b="1" dirty="0" err="1"/>
              <a:t>retrakce</a:t>
            </a:r>
            <a:r>
              <a:rPr lang="cs-CZ" sz="2000" b="1" dirty="0"/>
              <a:t> lopatky)</a:t>
            </a:r>
          </a:p>
          <a:p>
            <a:pPr>
              <a:buFontTx/>
              <a:buChar char="-"/>
            </a:pPr>
            <a:r>
              <a:rPr lang="cs-CZ" sz="2000" b="1" dirty="0"/>
              <a:t>abdukce nad horizontálu spojena se zevní rotací paže → eliminace kontaktu </a:t>
            </a:r>
            <a:r>
              <a:rPr lang="cs-CZ" sz="2000" b="1" dirty="0" err="1"/>
              <a:t>tuberculum</a:t>
            </a:r>
            <a:r>
              <a:rPr lang="cs-CZ" sz="2000" b="1" dirty="0"/>
              <a:t> </a:t>
            </a:r>
            <a:r>
              <a:rPr lang="cs-CZ" sz="2000" b="1" dirty="0" err="1"/>
              <a:t>majus</a:t>
            </a:r>
            <a:r>
              <a:rPr lang="cs-CZ" sz="2000" b="1" dirty="0"/>
              <a:t> s </a:t>
            </a:r>
            <a:r>
              <a:rPr lang="cs-CZ" sz="2000" b="1" dirty="0" err="1"/>
              <a:t>acromionem</a:t>
            </a:r>
            <a:r>
              <a:rPr lang="cs-CZ" sz="2000" b="1" dirty="0"/>
              <a:t> a </a:t>
            </a:r>
            <a:r>
              <a:rPr lang="cs-CZ" sz="2000" b="1" dirty="0" err="1"/>
              <a:t>coracoacromiálním</a:t>
            </a:r>
            <a:r>
              <a:rPr lang="cs-CZ" sz="2000" b="1" dirty="0"/>
              <a:t> vazem</a:t>
            </a:r>
          </a:p>
          <a:p>
            <a:pPr>
              <a:buFontTx/>
              <a:buChar char="-"/>
            </a:pP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3737197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619" y="1828800"/>
            <a:ext cx="10779621" cy="4972050"/>
          </a:xfrm>
        </p:spPr>
        <p:txBody>
          <a:bodyPr>
            <a:normAutofit fontScale="85000" lnSpcReduction="10000"/>
          </a:bodyPr>
          <a:lstStyle/>
          <a:p>
            <a:r>
              <a:rPr lang="cs-CZ" sz="2200" b="1" dirty="0"/>
              <a:t>Pletenec ramenní</a:t>
            </a:r>
          </a:p>
          <a:p>
            <a:pPr marL="0" indent="0">
              <a:buNone/>
            </a:pPr>
            <a:r>
              <a:rPr lang="cs-CZ" sz="2100" b="1" dirty="0" err="1"/>
              <a:t>Scapulohumerální</a:t>
            </a:r>
            <a:r>
              <a:rPr lang="cs-CZ" sz="2100" b="1" dirty="0"/>
              <a:t> rytmus</a:t>
            </a:r>
          </a:p>
          <a:p>
            <a:pPr>
              <a:buFontTx/>
              <a:buChar char="-"/>
            </a:pPr>
            <a:r>
              <a:rPr lang="cs-CZ" sz="2100" b="1" dirty="0"/>
              <a:t>poměr pohybu v GH a ST skloubení: humerus a </a:t>
            </a:r>
            <a:r>
              <a:rPr lang="cs-CZ" sz="2100" b="1" dirty="0" err="1"/>
              <a:t>scapula</a:t>
            </a:r>
            <a:r>
              <a:rPr lang="cs-CZ" sz="2100" b="1" dirty="0"/>
              <a:t> se vzájemně při abdukci pohybují v poměru 2:1, tzn. na 90° abdukce připadá 60° čistě v GH kloubu a 30° rotace lopatky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cs-CZ" sz="1900" b="1" dirty="0"/>
              <a:t>!!! Prvních 30° ABDK především v GH; od 30° - 180° na každých 15° pohybu je 10° v GH a 5° rotace lopatky (2:1). Napjaté l. </a:t>
            </a:r>
            <a:r>
              <a:rPr lang="cs-CZ" sz="1900" b="1" dirty="0" err="1"/>
              <a:t>coracoclaviculare</a:t>
            </a:r>
            <a:r>
              <a:rPr lang="cs-CZ" sz="1900" b="1" dirty="0"/>
              <a:t> brání pohybu v AC skloubení a pohyb se tak uskutečňuje v SC skloubení. Do 90° ABDK tedy dochází k elevaci v SC skloubení o 30°. Následně napjaté lig. </a:t>
            </a:r>
            <a:r>
              <a:rPr lang="cs-CZ" sz="1900" b="1" dirty="0" err="1"/>
              <a:t>costoclaviculare</a:t>
            </a:r>
            <a:r>
              <a:rPr lang="cs-CZ" sz="1900" b="1" dirty="0"/>
              <a:t> vede k omezení pohybů v SC a dochází  k rotaci v AC skloubení, a to v rozsahu 30° v rozmezí 90° - 180° ABDK. Na konci pohybu tedy lopatka rotovala o 60°, a to tak, že 30° rotace proběhlo v AC skloubení a 30° se </a:t>
            </a:r>
            <a:r>
              <a:rPr lang="cs-CZ" sz="1900" b="1" dirty="0" err="1"/>
              <a:t>elevovala</a:t>
            </a:r>
            <a:r>
              <a:rPr lang="cs-CZ" sz="1900" b="1" dirty="0"/>
              <a:t> </a:t>
            </a:r>
            <a:r>
              <a:rPr lang="cs-CZ" sz="1900" b="1" dirty="0" err="1"/>
              <a:t>clavicula</a:t>
            </a:r>
            <a:r>
              <a:rPr lang="cs-CZ" sz="1900" b="1" dirty="0"/>
              <a:t> v SC. Aby však mohla lopatka </a:t>
            </a:r>
            <a:r>
              <a:rPr lang="cs-CZ" sz="1900" b="1" dirty="0" err="1"/>
              <a:t>zrotovat</a:t>
            </a:r>
            <a:r>
              <a:rPr lang="cs-CZ" sz="1900" b="1" dirty="0"/>
              <a:t> o posledních 30°, musí být tenze lig. </a:t>
            </a:r>
            <a:r>
              <a:rPr lang="cs-CZ" sz="1900" b="1" dirty="0" err="1"/>
              <a:t>coracoclaviculare</a:t>
            </a:r>
            <a:r>
              <a:rPr lang="cs-CZ" sz="1900" b="1" dirty="0"/>
              <a:t> částečně povolena. Tohoto povolení je docíleno posteriorní rotací klíční kosti, která nastává v poslední fázi abdukce. Laterální konec </a:t>
            </a:r>
            <a:r>
              <a:rPr lang="cs-CZ" sz="1900" b="1" dirty="0" err="1"/>
              <a:t>claviculy</a:t>
            </a:r>
            <a:r>
              <a:rPr lang="cs-CZ" sz="1900" b="1" dirty="0"/>
              <a:t> se tím přiblíží k </a:t>
            </a:r>
            <a:r>
              <a:rPr lang="cs-CZ" sz="1900" b="1" dirty="0" err="1"/>
              <a:t>processus</a:t>
            </a:r>
            <a:r>
              <a:rPr lang="cs-CZ" sz="1900" b="1" dirty="0"/>
              <a:t> </a:t>
            </a:r>
            <a:r>
              <a:rPr lang="cs-CZ" sz="1900" b="1" dirty="0" err="1"/>
              <a:t>coracoideus</a:t>
            </a:r>
            <a:r>
              <a:rPr lang="cs-CZ" sz="1900" b="1" dirty="0"/>
              <a:t>, </a:t>
            </a:r>
            <a:r>
              <a:rPr lang="cs-CZ" sz="1900" b="1" dirty="0" err="1"/>
              <a:t>ligamentum</a:t>
            </a:r>
            <a:r>
              <a:rPr lang="cs-CZ" sz="1900" b="1" dirty="0"/>
              <a:t> je zbaveno napětí a lopatka může pokračovat v rotaci. Bez posteriorní rotace klíční kosti by nemohla být abdukce ramenního pletence v plném rozsahu nikdy provedena </a:t>
            </a:r>
            <a:r>
              <a:rPr lang="cs-CZ" b="1" dirty="0"/>
              <a:t>!!!</a:t>
            </a:r>
            <a:br>
              <a:rPr lang="cs-CZ" b="1" dirty="0"/>
            </a:br>
            <a:br>
              <a:rPr lang="cs-CZ" b="1" dirty="0"/>
            </a:br>
            <a:br>
              <a:rPr lang="cs-CZ" sz="1800" b="1" dirty="0"/>
            </a:b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682615650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78087" cy="4972050"/>
          </a:xfrm>
        </p:spPr>
        <p:txBody>
          <a:bodyPr>
            <a:normAutofit fontScale="92500" lnSpcReduction="20000"/>
          </a:bodyPr>
          <a:lstStyle/>
          <a:p>
            <a:r>
              <a:rPr lang="cs-CZ" sz="2200" b="1" dirty="0"/>
              <a:t>Pletenec ramenní</a:t>
            </a:r>
          </a:p>
          <a:p>
            <a:pPr marL="0" indent="0">
              <a:buNone/>
            </a:pPr>
            <a:r>
              <a:rPr lang="cs-CZ" sz="1900" b="1" dirty="0"/>
              <a:t>Řetězce mezi trupem a lopatkou:</a:t>
            </a:r>
          </a:p>
          <a:p>
            <a:pPr>
              <a:buAutoNum type="arabicPeriod"/>
            </a:pPr>
            <a:r>
              <a:rPr lang="cs-CZ" sz="1900" b="1" i="1" dirty="0"/>
              <a:t>Smyčka pro elevaci a depresi lopatky: </a:t>
            </a:r>
            <a:r>
              <a:rPr lang="cs-CZ" sz="1900" b="1" dirty="0"/>
              <a:t>(žebra – lopatka – páteř) m. </a:t>
            </a:r>
            <a:r>
              <a:rPr lang="cs-CZ" sz="1900" b="1" dirty="0" err="1"/>
              <a:t>pectoralis</a:t>
            </a:r>
            <a:r>
              <a:rPr lang="cs-CZ" sz="1900" b="1" dirty="0"/>
              <a:t> minor, m. </a:t>
            </a:r>
            <a:r>
              <a:rPr lang="cs-CZ" sz="1900" b="1" dirty="0" err="1"/>
              <a:t>trapezius</a:t>
            </a:r>
            <a:r>
              <a:rPr lang="cs-CZ" sz="1900" b="1" dirty="0"/>
              <a:t> (horní část); uplatnění při sbírání předmětu ze země nebo natahování ruky po předmětu.</a:t>
            </a:r>
          </a:p>
          <a:p>
            <a:pPr>
              <a:buAutoNum type="arabicPeriod"/>
            </a:pPr>
            <a:r>
              <a:rPr lang="cs-CZ" sz="1900" b="1" i="1" dirty="0"/>
              <a:t>Smyčka pro elevaci a depresi lopatky: </a:t>
            </a:r>
            <a:r>
              <a:rPr lang="cs-CZ" sz="1900" b="1" dirty="0"/>
              <a:t>(páteř – lopatka – páteř) lopatka s hlavou přes m. </a:t>
            </a:r>
            <a:r>
              <a:rPr lang="cs-CZ" sz="1900" b="1" dirty="0" err="1"/>
              <a:t>trapezius</a:t>
            </a:r>
            <a:r>
              <a:rPr lang="cs-CZ" sz="1900" b="1" dirty="0"/>
              <a:t> (horní část), krční páteř přes m. levator </a:t>
            </a:r>
            <a:r>
              <a:rPr lang="cs-CZ" sz="1900" b="1" dirty="0" err="1"/>
              <a:t>scapulae</a:t>
            </a:r>
            <a:r>
              <a:rPr lang="cs-CZ" sz="1900" b="1" dirty="0"/>
              <a:t> a hrudní páteř přes m. </a:t>
            </a:r>
            <a:r>
              <a:rPr lang="cs-CZ" sz="1900" b="1" dirty="0" err="1"/>
              <a:t>trapezius</a:t>
            </a:r>
            <a:r>
              <a:rPr lang="cs-CZ" sz="1900" b="1" dirty="0"/>
              <a:t> (dolní část); aktivace při nošení břemen.</a:t>
            </a:r>
          </a:p>
          <a:p>
            <a:pPr>
              <a:buAutoNum type="arabicPeriod"/>
            </a:pPr>
            <a:r>
              <a:rPr lang="cs-CZ" sz="1900" b="1" i="1" dirty="0"/>
              <a:t>Smyčka pro zevní a vnitřní rotaci lopatky: </a:t>
            </a:r>
            <a:r>
              <a:rPr lang="cs-CZ" sz="1900" b="1" dirty="0"/>
              <a:t>(páteř – lopatka – žebra) m. </a:t>
            </a:r>
            <a:r>
              <a:rPr lang="cs-CZ" sz="1900" b="1" dirty="0" err="1"/>
              <a:t>serratus</a:t>
            </a:r>
            <a:r>
              <a:rPr lang="cs-CZ" sz="1900" b="1" dirty="0"/>
              <a:t> ant. a mm. </a:t>
            </a:r>
            <a:r>
              <a:rPr lang="cs-CZ" sz="1900" b="1" dirty="0" err="1"/>
              <a:t>rhomboidei</a:t>
            </a:r>
            <a:r>
              <a:rPr lang="cs-CZ" sz="1900" b="1" dirty="0"/>
              <a:t>; uplatnění při vzpažování propnuté paže (např. vstávání z postele za pomoci rukou – m. </a:t>
            </a:r>
            <a:r>
              <a:rPr lang="cs-CZ" sz="1900" b="1" dirty="0" err="1"/>
              <a:t>serratus</a:t>
            </a:r>
            <a:r>
              <a:rPr lang="cs-CZ" sz="1900" b="1" dirty="0"/>
              <a:t> ant.), mm. </a:t>
            </a:r>
            <a:r>
              <a:rPr lang="cs-CZ" sz="1900" b="1" dirty="0" err="1"/>
              <a:t>rhomboidei</a:t>
            </a:r>
            <a:r>
              <a:rPr lang="cs-CZ" sz="1900" b="1" dirty="0"/>
              <a:t> umožní aktivní vzepření se o hůl, udržení cvičence ve vzporu na bradlech.</a:t>
            </a:r>
          </a:p>
          <a:p>
            <a:pPr>
              <a:buAutoNum type="arabicPeriod"/>
            </a:pPr>
            <a:r>
              <a:rPr lang="cs-CZ" sz="1900" b="1" i="1" dirty="0"/>
              <a:t>Smyčka pro abdukci a addukci lopatky: </a:t>
            </a:r>
            <a:r>
              <a:rPr lang="cs-CZ" sz="1900" b="1" dirty="0"/>
              <a:t>(páteř – lopatka – žebra) m. </a:t>
            </a:r>
            <a:r>
              <a:rPr lang="cs-CZ" sz="1900" b="1" dirty="0" err="1"/>
              <a:t>trapezius</a:t>
            </a:r>
            <a:r>
              <a:rPr lang="cs-CZ" sz="1900" b="1" dirty="0"/>
              <a:t> (střední část), m. </a:t>
            </a:r>
            <a:r>
              <a:rPr lang="cs-CZ" sz="1900" b="1" dirty="0" err="1"/>
              <a:t>serratus</a:t>
            </a:r>
            <a:r>
              <a:rPr lang="cs-CZ" sz="1900" b="1" dirty="0"/>
              <a:t> ant., m. </a:t>
            </a:r>
            <a:r>
              <a:rPr lang="cs-CZ" sz="1900" b="1" dirty="0" err="1"/>
              <a:t>latissimus</a:t>
            </a:r>
            <a:r>
              <a:rPr lang="cs-CZ" sz="1900" b="1" dirty="0"/>
              <a:t> </a:t>
            </a:r>
            <a:r>
              <a:rPr lang="cs-CZ" sz="1900" b="1" dirty="0" err="1"/>
              <a:t>dorsi</a:t>
            </a:r>
            <a:r>
              <a:rPr lang="cs-CZ" sz="1900" b="1" dirty="0"/>
              <a:t>; uplatnění při chůzi s </a:t>
            </a:r>
            <a:r>
              <a:rPr lang="cs-CZ" sz="1900" b="1" dirty="0" err="1"/>
              <a:t>trekovými</a:t>
            </a:r>
            <a:r>
              <a:rPr lang="cs-CZ" sz="1900" b="1" dirty="0"/>
              <a:t> holemi, při běžkování, házení míčku.</a:t>
            </a:r>
          </a:p>
          <a:p>
            <a:pPr marL="0" indent="0">
              <a:buNone/>
            </a:pPr>
            <a:br>
              <a:rPr lang="cs-CZ" sz="1900" b="1" dirty="0"/>
            </a:b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78182983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263127" cy="4972050"/>
          </a:xfrm>
        </p:spPr>
        <p:txBody>
          <a:bodyPr>
            <a:normAutofit lnSpcReduction="10000"/>
          </a:bodyPr>
          <a:lstStyle/>
          <a:p>
            <a:r>
              <a:rPr lang="cs-CZ" sz="2200" b="1" dirty="0"/>
              <a:t>Pletenec ramenní</a:t>
            </a:r>
          </a:p>
          <a:p>
            <a:pPr marL="0" indent="0">
              <a:buNone/>
            </a:pPr>
            <a:r>
              <a:rPr lang="cs-CZ" sz="1900" b="1" dirty="0"/>
              <a:t>Řetězce mezi trupem a pletencem ramenním:</a:t>
            </a:r>
          </a:p>
          <a:p>
            <a:pPr marL="457200" indent="-457200">
              <a:buAutoNum type="arabicPeriod"/>
            </a:pPr>
            <a:r>
              <a:rPr lang="cs-CZ" sz="1900" b="1" dirty="0"/>
              <a:t>hrudník – </a:t>
            </a:r>
            <a:r>
              <a:rPr lang="cs-CZ" sz="1900" b="1" dirty="0" err="1"/>
              <a:t>pectoralis</a:t>
            </a:r>
            <a:r>
              <a:rPr lang="cs-CZ" sz="1900" b="1" dirty="0"/>
              <a:t> major – humerus – m. </a:t>
            </a:r>
            <a:r>
              <a:rPr lang="cs-CZ" sz="1900" b="1" dirty="0" err="1"/>
              <a:t>latissimus</a:t>
            </a:r>
            <a:r>
              <a:rPr lang="cs-CZ" sz="1900" b="1" dirty="0"/>
              <a:t> </a:t>
            </a:r>
            <a:r>
              <a:rPr lang="cs-CZ" sz="1900" b="1" dirty="0" err="1"/>
              <a:t>dorsi</a:t>
            </a:r>
            <a:r>
              <a:rPr lang="cs-CZ" sz="1900" b="1" dirty="0"/>
              <a:t> – hrudník</a:t>
            </a:r>
          </a:p>
          <a:p>
            <a:pPr marL="457200" indent="-457200">
              <a:buAutoNum type="arabicPeriod"/>
            </a:pPr>
            <a:r>
              <a:rPr lang="cs-CZ" sz="1900" b="1" dirty="0"/>
              <a:t>Zadní dlouhý zkřížený řetězec: humerus jedné strany – m. </a:t>
            </a:r>
            <a:r>
              <a:rPr lang="cs-CZ" sz="1900" b="1" dirty="0" err="1"/>
              <a:t>latissimus</a:t>
            </a:r>
            <a:r>
              <a:rPr lang="cs-CZ" sz="1900" b="1" dirty="0"/>
              <a:t> </a:t>
            </a:r>
            <a:r>
              <a:rPr lang="cs-CZ" sz="1900" b="1" dirty="0" err="1"/>
              <a:t>dorsi</a:t>
            </a:r>
            <a:r>
              <a:rPr lang="cs-CZ" sz="1900" b="1" dirty="0"/>
              <a:t> – </a:t>
            </a:r>
            <a:r>
              <a:rPr lang="cs-CZ" sz="1900" b="1" dirty="0" err="1"/>
              <a:t>fascia</a:t>
            </a:r>
            <a:r>
              <a:rPr lang="cs-CZ" sz="1900" b="1" dirty="0"/>
              <a:t> </a:t>
            </a:r>
            <a:r>
              <a:rPr lang="cs-CZ" sz="1900" b="1" dirty="0" err="1"/>
              <a:t>thoracolumbalis</a:t>
            </a:r>
            <a:r>
              <a:rPr lang="cs-CZ" sz="1900" b="1" dirty="0"/>
              <a:t> – páteř – </a:t>
            </a:r>
            <a:r>
              <a:rPr lang="cs-CZ" sz="1900" b="1" dirty="0" err="1"/>
              <a:t>crista</a:t>
            </a:r>
            <a:r>
              <a:rPr lang="cs-CZ" sz="1900" b="1" dirty="0"/>
              <a:t> </a:t>
            </a:r>
            <a:r>
              <a:rPr lang="cs-CZ" sz="1900" b="1" dirty="0" err="1"/>
              <a:t>iliaca</a:t>
            </a:r>
            <a:r>
              <a:rPr lang="cs-CZ" sz="1900" b="1" dirty="0"/>
              <a:t> druhé strany – </a:t>
            </a:r>
            <a:r>
              <a:rPr lang="cs-CZ" sz="1900" b="1" dirty="0" err="1"/>
              <a:t>fascia</a:t>
            </a:r>
            <a:r>
              <a:rPr lang="cs-CZ" sz="1900" b="1" dirty="0"/>
              <a:t> </a:t>
            </a:r>
            <a:r>
              <a:rPr lang="cs-CZ" sz="1900" b="1" dirty="0" err="1"/>
              <a:t>glutea</a:t>
            </a:r>
            <a:r>
              <a:rPr lang="cs-CZ" sz="1900" b="1" dirty="0"/>
              <a:t> – m. </a:t>
            </a:r>
            <a:r>
              <a:rPr lang="cs-CZ" sz="1900" b="1" dirty="0" err="1"/>
              <a:t>gluteus</a:t>
            </a:r>
            <a:r>
              <a:rPr lang="cs-CZ" sz="1900" b="1" dirty="0"/>
              <a:t> </a:t>
            </a:r>
            <a:r>
              <a:rPr lang="cs-CZ" sz="1900" b="1" dirty="0" err="1"/>
              <a:t>maximus</a:t>
            </a:r>
            <a:r>
              <a:rPr lang="cs-CZ" sz="1900" b="1" dirty="0"/>
              <a:t> – </a:t>
            </a:r>
            <a:r>
              <a:rPr lang="cs-CZ" sz="1900" b="1" dirty="0" err="1"/>
              <a:t>fascia</a:t>
            </a:r>
            <a:r>
              <a:rPr lang="cs-CZ" sz="1900" b="1" dirty="0"/>
              <a:t> lata – m. tensor </a:t>
            </a:r>
            <a:r>
              <a:rPr lang="cs-CZ" sz="1900" b="1" dirty="0" err="1"/>
              <a:t>fasciae</a:t>
            </a:r>
            <a:r>
              <a:rPr lang="cs-CZ" sz="1900" b="1" dirty="0"/>
              <a:t> </a:t>
            </a:r>
            <a:r>
              <a:rPr lang="cs-CZ" sz="1900" b="1" dirty="0" err="1"/>
              <a:t>latae</a:t>
            </a:r>
            <a:r>
              <a:rPr lang="cs-CZ" sz="1900" b="1" dirty="0"/>
              <a:t> – koleno druhé strany. </a:t>
            </a:r>
          </a:p>
          <a:p>
            <a:pPr marL="457200" indent="-457200">
              <a:buAutoNum type="arabicPeriod"/>
            </a:pPr>
            <a:r>
              <a:rPr lang="cs-CZ" sz="1900" b="1" dirty="0"/>
              <a:t>Přední dlouhý zkřížený řetězec: humerus jedné strany – m. </a:t>
            </a:r>
            <a:r>
              <a:rPr lang="cs-CZ" sz="1900" b="1" dirty="0" err="1"/>
              <a:t>pectoralis</a:t>
            </a:r>
            <a:r>
              <a:rPr lang="cs-CZ" sz="1900" b="1" dirty="0"/>
              <a:t> major – fascie přední plochy hrudníku – přes pochvu přímých břišních svalů na druhou stranu – mm. </a:t>
            </a:r>
            <a:r>
              <a:rPr lang="cs-CZ" sz="1900" b="1" dirty="0" err="1"/>
              <a:t>obliqui</a:t>
            </a:r>
            <a:r>
              <a:rPr lang="cs-CZ" sz="1900" b="1" dirty="0"/>
              <a:t> </a:t>
            </a:r>
            <a:r>
              <a:rPr lang="cs-CZ" sz="1900" b="1" dirty="0" err="1"/>
              <a:t>abdominis</a:t>
            </a:r>
            <a:r>
              <a:rPr lang="cs-CZ" sz="1900" b="1" dirty="0"/>
              <a:t> – </a:t>
            </a:r>
            <a:r>
              <a:rPr lang="cs-CZ" sz="1900" b="1" dirty="0" err="1"/>
              <a:t>ligamentum</a:t>
            </a:r>
            <a:r>
              <a:rPr lang="cs-CZ" sz="1900" b="1" dirty="0"/>
              <a:t> </a:t>
            </a:r>
            <a:r>
              <a:rPr lang="cs-CZ" sz="1900" b="1" dirty="0" err="1"/>
              <a:t>inguinale</a:t>
            </a:r>
            <a:r>
              <a:rPr lang="cs-CZ" sz="1900" b="1" dirty="0"/>
              <a:t> – fascie stehenní – </a:t>
            </a:r>
            <a:r>
              <a:rPr lang="cs-CZ" sz="1900" b="1" dirty="0" err="1"/>
              <a:t>fascia</a:t>
            </a:r>
            <a:r>
              <a:rPr lang="cs-CZ" sz="1900" b="1" dirty="0"/>
              <a:t> lata – m. tensor </a:t>
            </a:r>
            <a:r>
              <a:rPr lang="cs-CZ" sz="1900" b="1" dirty="0" err="1"/>
              <a:t>latae</a:t>
            </a:r>
            <a:r>
              <a:rPr lang="cs-CZ" sz="1900" b="1" dirty="0"/>
              <a:t> – koleno druhé strany. </a:t>
            </a:r>
          </a:p>
          <a:p>
            <a:pPr marL="457200" indent="-457200">
              <a:buAutoNum type="arabicPeriod"/>
            </a:pPr>
            <a:r>
              <a:rPr lang="cs-CZ" sz="1900" b="1" dirty="0"/>
              <a:t>Řetězec zpevňující ramenní pletenec: hrudník – </a:t>
            </a:r>
            <a:r>
              <a:rPr lang="cs-CZ" sz="1900" b="1" dirty="0" err="1"/>
              <a:t>clavicula</a:t>
            </a:r>
            <a:r>
              <a:rPr lang="cs-CZ" sz="1900" b="1" dirty="0"/>
              <a:t> – m. </a:t>
            </a:r>
            <a:r>
              <a:rPr lang="cs-CZ" sz="1900" b="1" dirty="0" err="1"/>
              <a:t>deltoideus</a:t>
            </a:r>
            <a:r>
              <a:rPr lang="cs-CZ" sz="1900" b="1" dirty="0"/>
              <a:t> </a:t>
            </a:r>
            <a:br>
              <a:rPr lang="cs-CZ" sz="1900" b="1" dirty="0"/>
            </a:br>
            <a:r>
              <a:rPr lang="cs-CZ" sz="1900" b="1" dirty="0"/>
              <a:t>– humerus – zadní porce m. </a:t>
            </a:r>
            <a:r>
              <a:rPr lang="cs-CZ" sz="1900" b="1" dirty="0" err="1"/>
              <a:t>deltoideus</a:t>
            </a:r>
            <a:r>
              <a:rPr lang="cs-CZ" sz="1900" b="1" dirty="0"/>
              <a:t> – </a:t>
            </a:r>
            <a:r>
              <a:rPr lang="cs-CZ" sz="1900" b="1" dirty="0" err="1"/>
              <a:t>scapula</a:t>
            </a:r>
            <a:r>
              <a:rPr lang="cs-CZ" sz="1900" b="1" dirty="0"/>
              <a:t> – svaly lopatkových smyček – hrudník; aktivace hlavně při abdukci, elevaci a extenzi paže. </a:t>
            </a:r>
            <a:br>
              <a:rPr lang="cs-CZ" sz="1900" b="1" dirty="0"/>
            </a:br>
            <a:br>
              <a:rPr lang="cs-CZ" sz="1900" b="1" dirty="0"/>
            </a:br>
            <a:br>
              <a:rPr lang="cs-CZ" sz="1900" dirty="0"/>
            </a:b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325111888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9612887" cy="4972050"/>
          </a:xfrm>
        </p:spPr>
        <p:txBody>
          <a:bodyPr>
            <a:normAutofit/>
          </a:bodyPr>
          <a:lstStyle/>
          <a:p>
            <a:r>
              <a:rPr lang="cs-CZ" sz="2200" b="1" dirty="0"/>
              <a:t>Pletenec ramenní</a:t>
            </a:r>
          </a:p>
          <a:p>
            <a:pPr>
              <a:buFontTx/>
              <a:buChar char="-"/>
            </a:pPr>
            <a:r>
              <a:rPr lang="cs-CZ" sz="2000" b="1" dirty="0"/>
              <a:t>pasivní komponenty: </a:t>
            </a:r>
            <a:r>
              <a:rPr lang="cs-CZ" sz="2000" b="1" dirty="0" err="1"/>
              <a:t>scapula</a:t>
            </a:r>
            <a:r>
              <a:rPr lang="cs-CZ" sz="2000" b="1" dirty="0"/>
              <a:t>, humerus, </a:t>
            </a:r>
            <a:r>
              <a:rPr lang="cs-CZ" sz="2000" b="1" dirty="0" err="1"/>
              <a:t>clavicula</a:t>
            </a:r>
            <a:r>
              <a:rPr lang="cs-CZ" sz="2000" b="1" dirty="0"/>
              <a:t>, sternum + jejich spoje</a:t>
            </a:r>
          </a:p>
          <a:p>
            <a:pPr>
              <a:buFontTx/>
              <a:buChar char="-"/>
            </a:pPr>
            <a:r>
              <a:rPr lang="cs-CZ" sz="2000" b="1" dirty="0"/>
              <a:t>aktivní komponenta: svaly pletence</a:t>
            </a:r>
          </a:p>
          <a:p>
            <a:pPr>
              <a:buFontTx/>
              <a:buChar char="-"/>
            </a:pPr>
            <a:r>
              <a:rPr lang="cs-CZ" sz="2000" b="1" dirty="0"/>
              <a:t>3 klouby pravé (anatomické): SC, AC, GH</a:t>
            </a:r>
          </a:p>
          <a:p>
            <a:pPr>
              <a:buFontTx/>
              <a:buChar char="-"/>
            </a:pPr>
            <a:r>
              <a:rPr lang="cs-CZ" sz="2000" b="1" dirty="0"/>
              <a:t>2 klouby nepravé (funkční, fyziologické): </a:t>
            </a:r>
            <a:r>
              <a:rPr lang="cs-CZ" sz="2000" b="1" dirty="0" err="1"/>
              <a:t>subdeltoideální</a:t>
            </a:r>
            <a:r>
              <a:rPr lang="cs-CZ" sz="2000" b="1" dirty="0"/>
              <a:t> (SD) a </a:t>
            </a:r>
            <a:r>
              <a:rPr lang="cs-CZ" sz="2000" b="1" dirty="0" err="1"/>
              <a:t>scapulothorakální</a:t>
            </a:r>
            <a:r>
              <a:rPr lang="cs-CZ" sz="2000" b="1" dirty="0"/>
              <a:t> (ST)</a:t>
            </a:r>
          </a:p>
          <a:p>
            <a:pPr>
              <a:buFontTx/>
              <a:buChar char="-"/>
            </a:pPr>
            <a:r>
              <a:rPr lang="cs-CZ" sz="2000" b="1" dirty="0"/>
              <a:t>SC: vlastně kulový kloub, kloubní pouzdro zesíleno pomocí </a:t>
            </a:r>
            <a:br>
              <a:rPr lang="cs-CZ" sz="2000" b="1" dirty="0"/>
            </a:br>
            <a:r>
              <a:rPr lang="cs-CZ" sz="2000" b="1" dirty="0"/>
              <a:t>lig. </a:t>
            </a:r>
            <a:r>
              <a:rPr lang="cs-CZ" sz="2000" b="1" dirty="0" err="1"/>
              <a:t>sternoclaviculare</a:t>
            </a:r>
            <a:r>
              <a:rPr lang="cs-CZ" sz="2000" b="1" dirty="0"/>
              <a:t> </a:t>
            </a:r>
            <a:r>
              <a:rPr lang="cs-CZ" sz="2000" b="1" dirty="0" err="1"/>
              <a:t>anterior</a:t>
            </a:r>
            <a:r>
              <a:rPr lang="cs-CZ" sz="2000" b="1" dirty="0"/>
              <a:t> et </a:t>
            </a:r>
            <a:r>
              <a:rPr lang="cs-CZ" sz="2000" b="1" dirty="0" err="1"/>
              <a:t>posterior</a:t>
            </a:r>
            <a:r>
              <a:rPr lang="cs-CZ" sz="2000" b="1" dirty="0"/>
              <a:t>, lig. </a:t>
            </a:r>
            <a:r>
              <a:rPr lang="cs-CZ" sz="2000" b="1" dirty="0" err="1"/>
              <a:t>Interclaviculare</a:t>
            </a:r>
            <a:r>
              <a:rPr lang="cs-CZ" sz="2000" b="1" dirty="0"/>
              <a:t>, </a:t>
            </a:r>
            <a:br>
              <a:rPr lang="cs-CZ" sz="2000" b="1" dirty="0"/>
            </a:br>
            <a:r>
              <a:rPr lang="cs-CZ" sz="2000" b="1" dirty="0"/>
              <a:t>lig. </a:t>
            </a:r>
            <a:r>
              <a:rPr lang="cs-CZ" sz="2000" b="1" dirty="0" err="1"/>
              <a:t>costoclaviculare</a:t>
            </a:r>
            <a:r>
              <a:rPr lang="cs-CZ" sz="2000" b="1" dirty="0"/>
              <a:t>, zepředu SCM, vzadu m. </a:t>
            </a:r>
            <a:r>
              <a:rPr lang="cs-CZ" sz="2000" b="1" dirty="0" err="1"/>
              <a:t>sternohyoideus</a:t>
            </a:r>
            <a:r>
              <a:rPr lang="cs-CZ" sz="2000" b="1" dirty="0"/>
              <a:t> a </a:t>
            </a:r>
            <a:br>
              <a:rPr lang="cs-CZ" sz="2000" b="1" dirty="0"/>
            </a:br>
            <a:r>
              <a:rPr lang="cs-CZ" sz="2000" b="1" dirty="0"/>
              <a:t>m. </a:t>
            </a:r>
            <a:r>
              <a:rPr lang="cs-CZ" sz="2000" b="1" dirty="0" err="1"/>
              <a:t>sternothyroideus</a:t>
            </a:r>
            <a:br>
              <a:rPr lang="cs-CZ" sz="2000" b="1" dirty="0"/>
            </a:br>
            <a:r>
              <a:rPr lang="cs-CZ" sz="2000" b="1" dirty="0"/>
              <a:t>pohyby: elevace/deprese, protrakce/</a:t>
            </a:r>
            <a:r>
              <a:rPr lang="cs-CZ" sz="2000" b="1" dirty="0" err="1"/>
              <a:t>retrakce</a:t>
            </a:r>
            <a:r>
              <a:rPr lang="cs-CZ" sz="2000" b="1" dirty="0"/>
              <a:t>, rotace</a:t>
            </a:r>
          </a:p>
        </p:txBody>
      </p:sp>
    </p:spTree>
    <p:extLst>
      <p:ext uri="{BB962C8B-B14F-4D97-AF65-F5344CB8AC3E}">
        <p14:creationId xmlns:p14="http://schemas.microsoft.com/office/powerpoint/2010/main" val="203668503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17127" cy="4972050"/>
          </a:xfrm>
        </p:spPr>
        <p:txBody>
          <a:bodyPr>
            <a:normAutofit fontScale="92500" lnSpcReduction="10000"/>
          </a:bodyPr>
          <a:lstStyle/>
          <a:p>
            <a:r>
              <a:rPr lang="cs-CZ" sz="2200" b="1" dirty="0"/>
              <a:t>Pletenec ramenní</a:t>
            </a:r>
          </a:p>
          <a:p>
            <a:pPr marL="0" indent="0">
              <a:buNone/>
            </a:pPr>
            <a:r>
              <a:rPr lang="cs-CZ" sz="1900" b="1" dirty="0"/>
              <a:t>Další řetězce:</a:t>
            </a:r>
          </a:p>
          <a:p>
            <a:pPr marL="0" indent="0">
              <a:buNone/>
            </a:pPr>
            <a:r>
              <a:rPr lang="cs-CZ" sz="1900" b="1" dirty="0"/>
              <a:t>	Fixace hlavice humeru v kloubní jamce a propojení paže s předloktím: z jedné strany 	tvořen lopatkou, m. </a:t>
            </a:r>
            <a:r>
              <a:rPr lang="cs-CZ" sz="1900" b="1" dirty="0" err="1"/>
              <a:t>supraspinatus</a:t>
            </a:r>
            <a:r>
              <a:rPr lang="cs-CZ" sz="1900" b="1" dirty="0"/>
              <a:t>, humerem, m. biceps </a:t>
            </a:r>
            <a:r>
              <a:rPr lang="cs-CZ" sz="1900" b="1" dirty="0" err="1"/>
              <a:t>brachii</a:t>
            </a:r>
            <a:r>
              <a:rPr lang="cs-CZ" sz="1900" b="1" dirty="0"/>
              <a:t>, předloktí a z druhé 	strany lopatkou, m. </a:t>
            </a:r>
            <a:r>
              <a:rPr lang="cs-CZ" sz="1900" b="1" dirty="0" err="1"/>
              <a:t>coracobrachialis</a:t>
            </a:r>
            <a:r>
              <a:rPr lang="cs-CZ" sz="1900" b="1" dirty="0"/>
              <a:t>, humerem, m. triceps </a:t>
            </a:r>
            <a:r>
              <a:rPr lang="cs-CZ" sz="1900" b="1" dirty="0" err="1"/>
              <a:t>brachii</a:t>
            </a:r>
            <a:r>
              <a:rPr lang="cs-CZ" sz="1900" b="1" dirty="0"/>
              <a:t> a předloktím.</a:t>
            </a:r>
          </a:p>
          <a:p>
            <a:pPr marL="0" indent="0">
              <a:buNone/>
            </a:pPr>
            <a:r>
              <a:rPr lang="cs-CZ" sz="1900" b="1" dirty="0"/>
              <a:t>Povrchový frontální řetězec:</a:t>
            </a:r>
          </a:p>
          <a:p>
            <a:pPr marL="0" indent="0">
              <a:buNone/>
            </a:pPr>
            <a:r>
              <a:rPr lang="cs-CZ" sz="1900" b="1" dirty="0"/>
              <a:t>	m. </a:t>
            </a:r>
            <a:r>
              <a:rPr lang="cs-CZ" sz="1900" b="1" dirty="0" err="1"/>
              <a:t>pectoralis</a:t>
            </a:r>
            <a:r>
              <a:rPr lang="cs-CZ" sz="1900" b="1" dirty="0"/>
              <a:t> major – m. </a:t>
            </a:r>
            <a:r>
              <a:rPr lang="cs-CZ" sz="1900" b="1" dirty="0" err="1"/>
              <a:t>latissimus</a:t>
            </a:r>
            <a:r>
              <a:rPr lang="cs-CZ" sz="1900" b="1" dirty="0"/>
              <a:t> </a:t>
            </a:r>
            <a:r>
              <a:rPr lang="cs-CZ" sz="1900" b="1" dirty="0" err="1"/>
              <a:t>dorsi</a:t>
            </a:r>
            <a:r>
              <a:rPr lang="cs-CZ" sz="1900" b="1" dirty="0"/>
              <a:t> – mediální epikondyl humeru – flexorová 	skupina – karpální tunel – palmární strana prstů.</a:t>
            </a:r>
          </a:p>
          <a:p>
            <a:pPr marL="0" indent="0">
              <a:buNone/>
            </a:pPr>
            <a:r>
              <a:rPr lang="cs-CZ" sz="1900" b="1" dirty="0"/>
              <a:t>Hluboký frontální řetězec:</a:t>
            </a:r>
          </a:p>
          <a:p>
            <a:pPr marL="0" indent="0">
              <a:buNone/>
            </a:pPr>
            <a:r>
              <a:rPr lang="cs-CZ" sz="1900" b="1" dirty="0"/>
              <a:t>	3., 4. a 5. žebro a m. </a:t>
            </a:r>
            <a:r>
              <a:rPr lang="cs-CZ" sz="1900" b="1" dirty="0" err="1"/>
              <a:t>pectoralis</a:t>
            </a:r>
            <a:r>
              <a:rPr lang="cs-CZ" sz="1900" b="1" dirty="0"/>
              <a:t> minor v </a:t>
            </a:r>
            <a:r>
              <a:rPr lang="cs-CZ" sz="1900" b="1" dirty="0" err="1"/>
              <a:t>clavicopectorální</a:t>
            </a:r>
            <a:r>
              <a:rPr lang="cs-CZ" sz="1900" b="1" dirty="0"/>
              <a:t> fascii a </a:t>
            </a:r>
            <a:r>
              <a:rPr lang="cs-CZ" sz="1900" b="1" dirty="0" err="1"/>
              <a:t>processus</a:t>
            </a:r>
            <a:r>
              <a:rPr lang="cs-CZ" sz="1900" b="1" dirty="0"/>
              <a:t> 	</a:t>
            </a:r>
            <a:r>
              <a:rPr lang="cs-CZ" sz="1900" b="1" dirty="0" err="1"/>
              <a:t>coracoideus</a:t>
            </a:r>
            <a:r>
              <a:rPr lang="cs-CZ" sz="1900" b="1" dirty="0"/>
              <a:t> – m. biceps </a:t>
            </a:r>
            <a:r>
              <a:rPr lang="cs-CZ" sz="1900" b="1" dirty="0" err="1"/>
              <a:t>brachii</a:t>
            </a:r>
            <a:r>
              <a:rPr lang="cs-CZ" sz="1900" b="1" dirty="0"/>
              <a:t> a m. </a:t>
            </a:r>
            <a:r>
              <a:rPr lang="cs-CZ" sz="1900" b="1" dirty="0" err="1"/>
              <a:t>coracobrachialis</a:t>
            </a:r>
            <a:r>
              <a:rPr lang="cs-CZ" sz="1900" b="1" dirty="0"/>
              <a:t> – radiální strana včetně lig. 	</a:t>
            </a:r>
            <a:r>
              <a:rPr lang="cs-CZ" sz="1900" b="1" dirty="0" err="1"/>
              <a:t>collaterale</a:t>
            </a:r>
            <a:r>
              <a:rPr lang="cs-CZ" sz="1900" b="1" dirty="0"/>
              <a:t> </a:t>
            </a:r>
            <a:r>
              <a:rPr lang="cs-CZ" sz="1900" b="1" dirty="0" err="1"/>
              <a:t>radiale</a:t>
            </a:r>
            <a:r>
              <a:rPr lang="cs-CZ" sz="1900" b="1" dirty="0"/>
              <a:t> a </a:t>
            </a:r>
            <a:r>
              <a:rPr lang="cs-CZ" sz="1900" b="1" dirty="0" err="1"/>
              <a:t>processus</a:t>
            </a:r>
            <a:r>
              <a:rPr lang="cs-CZ" sz="1900" b="1" dirty="0"/>
              <a:t> </a:t>
            </a:r>
            <a:r>
              <a:rPr lang="cs-CZ" sz="1900" b="1" dirty="0" err="1"/>
              <a:t>styloideus</a:t>
            </a:r>
            <a:r>
              <a:rPr lang="cs-CZ" sz="1900" b="1" dirty="0"/>
              <a:t> radii – </a:t>
            </a:r>
            <a:r>
              <a:rPr lang="cs-CZ" sz="1900" b="1" dirty="0" err="1"/>
              <a:t>oss</a:t>
            </a:r>
            <a:r>
              <a:rPr lang="cs-CZ" sz="1900" b="1" dirty="0"/>
              <a:t> </a:t>
            </a:r>
            <a:r>
              <a:rPr lang="cs-CZ" sz="1900" b="1" dirty="0" err="1"/>
              <a:t>scaphoideum</a:t>
            </a:r>
            <a:r>
              <a:rPr lang="cs-CZ" sz="1900" b="1" dirty="0"/>
              <a:t> – </a:t>
            </a:r>
            <a:r>
              <a:rPr lang="cs-CZ" sz="1900" b="1" dirty="0" err="1"/>
              <a:t>oss</a:t>
            </a:r>
            <a:r>
              <a:rPr lang="cs-CZ" sz="1900" b="1" dirty="0"/>
              <a:t> </a:t>
            </a:r>
            <a:r>
              <a:rPr lang="cs-CZ" sz="1900" b="1" dirty="0" err="1"/>
              <a:t>trapezium</a:t>
            </a:r>
            <a:r>
              <a:rPr lang="cs-CZ" sz="1900" b="1" dirty="0"/>
              <a:t> – zevní 	část palce. </a:t>
            </a:r>
          </a:p>
          <a:p>
            <a:pPr marL="0" indent="0">
              <a:buNone/>
            </a:pPr>
            <a:br>
              <a:rPr lang="cs-CZ" sz="1900" b="1" dirty="0"/>
            </a:br>
            <a:br>
              <a:rPr lang="cs-CZ" sz="1900" dirty="0"/>
            </a:b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4089933112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435847" cy="4972050"/>
          </a:xfrm>
        </p:spPr>
        <p:txBody>
          <a:bodyPr>
            <a:normAutofit fontScale="92500" lnSpcReduction="10000"/>
          </a:bodyPr>
          <a:lstStyle/>
          <a:p>
            <a:r>
              <a:rPr lang="cs-CZ" sz="2200" b="1" dirty="0"/>
              <a:t>Pletenec ramenní</a:t>
            </a:r>
          </a:p>
          <a:p>
            <a:pPr marL="0" indent="0">
              <a:buNone/>
            </a:pPr>
            <a:r>
              <a:rPr lang="cs-CZ" sz="2200" b="1" dirty="0"/>
              <a:t>Povrchový zadní řetězec:</a:t>
            </a:r>
          </a:p>
          <a:p>
            <a:pPr marL="0" indent="0">
              <a:buNone/>
            </a:pPr>
            <a:r>
              <a:rPr lang="cs-CZ" sz="2200" b="1" dirty="0" err="1"/>
              <a:t>occiput</a:t>
            </a:r>
            <a:r>
              <a:rPr lang="cs-CZ" sz="2200" b="1" dirty="0"/>
              <a:t> – </a:t>
            </a:r>
            <a:r>
              <a:rPr lang="cs-CZ" sz="2200" b="1" dirty="0" err="1"/>
              <a:t>processus</a:t>
            </a:r>
            <a:r>
              <a:rPr lang="cs-CZ" sz="2200" b="1" dirty="0"/>
              <a:t> </a:t>
            </a:r>
            <a:r>
              <a:rPr lang="cs-CZ" sz="2200" b="1" dirty="0" err="1"/>
              <a:t>spinosus</a:t>
            </a:r>
            <a:r>
              <a:rPr lang="cs-CZ" sz="2200" b="1" dirty="0"/>
              <a:t> Th12 – m. </a:t>
            </a:r>
            <a:r>
              <a:rPr lang="cs-CZ" sz="2200" b="1" dirty="0" err="1"/>
              <a:t>trapezius</a:t>
            </a:r>
            <a:r>
              <a:rPr lang="cs-CZ" sz="2200" b="1" dirty="0"/>
              <a:t> – acromion – m. </a:t>
            </a:r>
            <a:r>
              <a:rPr lang="cs-CZ" sz="2200" b="1" dirty="0" err="1"/>
              <a:t>deltoideus</a:t>
            </a:r>
            <a:r>
              <a:rPr lang="cs-CZ" sz="2200" b="1" dirty="0"/>
              <a:t> </a:t>
            </a:r>
            <a:br>
              <a:rPr lang="cs-CZ" sz="2200" b="1" dirty="0"/>
            </a:br>
            <a:r>
              <a:rPr lang="cs-CZ" sz="2200" b="1" dirty="0"/>
              <a:t>– laterální epikondyl humeru – extenzorová skupina – dorsální strana prstů.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2200" b="1" dirty="0"/>
              <a:t>Hluboký zadní řetězec:</a:t>
            </a:r>
          </a:p>
          <a:p>
            <a:pPr marL="0" indent="0">
              <a:buNone/>
            </a:pPr>
            <a:r>
              <a:rPr lang="cs-CZ" sz="2200" b="1" dirty="0" err="1"/>
              <a:t>processus</a:t>
            </a:r>
            <a:r>
              <a:rPr lang="cs-CZ" sz="2200" b="1" dirty="0"/>
              <a:t> </a:t>
            </a:r>
            <a:r>
              <a:rPr lang="cs-CZ" sz="2200" b="1" dirty="0" err="1"/>
              <a:t>spinosus</a:t>
            </a:r>
            <a:r>
              <a:rPr lang="cs-CZ" sz="2200" b="1" dirty="0"/>
              <a:t> dolních </a:t>
            </a:r>
            <a:r>
              <a:rPr lang="cs-CZ" sz="2200" b="1" dirty="0" err="1"/>
              <a:t>Cp</a:t>
            </a:r>
            <a:r>
              <a:rPr lang="cs-CZ" sz="2200" b="1" dirty="0"/>
              <a:t> a horních hrudních obratlů – mm. </a:t>
            </a:r>
            <a:r>
              <a:rPr lang="cs-CZ" sz="2200" b="1" dirty="0" err="1"/>
              <a:t>rhomboidei</a:t>
            </a:r>
            <a:r>
              <a:rPr lang="cs-CZ" sz="2200" b="1" dirty="0"/>
              <a:t> – m. levator </a:t>
            </a:r>
            <a:r>
              <a:rPr lang="cs-CZ" sz="2200" b="1" dirty="0" err="1"/>
              <a:t>scapuale</a:t>
            </a:r>
            <a:r>
              <a:rPr lang="cs-CZ" sz="2200" b="1" dirty="0"/>
              <a:t> – mediální okraj lopatky – svaly RM – hlavice humeru – m. triceps </a:t>
            </a:r>
            <a:r>
              <a:rPr lang="cs-CZ" sz="2200" b="1" dirty="0" err="1"/>
              <a:t>brachii</a:t>
            </a:r>
            <a:r>
              <a:rPr lang="cs-CZ" sz="2200" b="1" dirty="0"/>
              <a:t> – </a:t>
            </a:r>
            <a:r>
              <a:rPr lang="cs-CZ" sz="2200" b="1" dirty="0" err="1"/>
              <a:t>processus</a:t>
            </a:r>
            <a:r>
              <a:rPr lang="cs-CZ" sz="2200" b="1" dirty="0"/>
              <a:t> </a:t>
            </a:r>
            <a:r>
              <a:rPr lang="cs-CZ" sz="2200" b="1" dirty="0" err="1"/>
              <a:t>styloideus</a:t>
            </a:r>
            <a:r>
              <a:rPr lang="cs-CZ" sz="2200" b="1" dirty="0"/>
              <a:t> </a:t>
            </a:r>
            <a:r>
              <a:rPr lang="cs-CZ" sz="2200" b="1" dirty="0" err="1"/>
              <a:t>ulnae</a:t>
            </a:r>
            <a:r>
              <a:rPr lang="cs-CZ" sz="2200" b="1" dirty="0"/>
              <a:t> – </a:t>
            </a:r>
            <a:r>
              <a:rPr lang="cs-CZ" sz="2200" b="1" dirty="0" err="1"/>
              <a:t>oss</a:t>
            </a:r>
            <a:r>
              <a:rPr lang="cs-CZ" sz="2200" b="1" dirty="0"/>
              <a:t> </a:t>
            </a:r>
            <a:r>
              <a:rPr lang="cs-CZ" sz="2200" b="1" dirty="0" err="1"/>
              <a:t>triquetrum</a:t>
            </a:r>
            <a:r>
              <a:rPr lang="cs-CZ" sz="2200" b="1" dirty="0"/>
              <a:t> – </a:t>
            </a:r>
            <a:r>
              <a:rPr lang="cs-CZ" sz="2200" b="1" dirty="0" err="1"/>
              <a:t>oss</a:t>
            </a:r>
            <a:r>
              <a:rPr lang="cs-CZ" sz="2200" b="1" dirty="0"/>
              <a:t> </a:t>
            </a:r>
            <a:r>
              <a:rPr lang="cs-CZ" sz="2200" b="1" dirty="0" err="1"/>
              <a:t>hamatum</a:t>
            </a:r>
            <a:r>
              <a:rPr lang="cs-CZ" sz="2200" b="1" dirty="0"/>
              <a:t> – zevní strana malíku.</a:t>
            </a:r>
          </a:p>
          <a:p>
            <a:pPr marL="0" indent="0">
              <a:buNone/>
            </a:pPr>
            <a:endParaRPr lang="cs-CZ" sz="2900" b="1" dirty="0"/>
          </a:p>
          <a:p>
            <a:pPr marL="0" indent="0">
              <a:buNone/>
            </a:pPr>
            <a:br>
              <a:rPr lang="cs-CZ" sz="1900" dirty="0"/>
            </a:b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973180306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303767" cy="5862320"/>
          </a:xfrm>
        </p:spPr>
        <p:txBody>
          <a:bodyPr>
            <a:normAutofit fontScale="70000" lnSpcReduction="20000"/>
          </a:bodyPr>
          <a:lstStyle/>
          <a:p>
            <a:r>
              <a:rPr lang="cs-CZ" sz="3100" b="1" dirty="0">
                <a:solidFill>
                  <a:schemeClr val="tx1"/>
                </a:solidFill>
              </a:rPr>
              <a:t>Pletenec ramenní</a:t>
            </a:r>
          </a:p>
          <a:p>
            <a:pPr marL="0" indent="0">
              <a:buNone/>
            </a:pPr>
            <a:r>
              <a:rPr lang="cs-CZ" sz="2900" b="1" dirty="0" err="1">
                <a:solidFill>
                  <a:schemeClr val="tx1"/>
                </a:solidFill>
              </a:rPr>
              <a:t>Capsular</a:t>
            </a:r>
            <a:r>
              <a:rPr lang="cs-CZ" sz="2900" b="1" dirty="0">
                <a:solidFill>
                  <a:schemeClr val="tx1"/>
                </a:solidFill>
              </a:rPr>
              <a:t> </a:t>
            </a:r>
            <a:r>
              <a:rPr lang="cs-CZ" sz="2900" b="1" dirty="0" err="1">
                <a:solidFill>
                  <a:schemeClr val="tx1"/>
                </a:solidFill>
              </a:rPr>
              <a:t>pattern</a:t>
            </a:r>
            <a:r>
              <a:rPr lang="cs-CZ" sz="2900" b="1" dirty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cs-CZ" sz="2900" b="1" dirty="0">
                <a:solidFill>
                  <a:schemeClr val="tx1"/>
                </a:solidFill>
              </a:rPr>
              <a:t>dle </a:t>
            </a:r>
            <a:r>
              <a:rPr lang="cs-CZ" sz="2900" b="1" dirty="0" err="1">
                <a:solidFill>
                  <a:schemeClr val="tx1"/>
                </a:solidFill>
              </a:rPr>
              <a:t>Cyriaxe</a:t>
            </a:r>
            <a:r>
              <a:rPr lang="cs-CZ" sz="2900" b="1" dirty="0">
                <a:solidFill>
                  <a:schemeClr val="tx1"/>
                </a:solidFill>
              </a:rPr>
              <a:t> při </a:t>
            </a:r>
            <a:r>
              <a:rPr lang="cs-CZ" sz="2900" b="1" dirty="0" err="1">
                <a:solidFill>
                  <a:schemeClr val="tx1"/>
                </a:solidFill>
              </a:rPr>
              <a:t>intraartikulární</a:t>
            </a:r>
            <a:r>
              <a:rPr lang="cs-CZ" sz="2900" b="1" dirty="0">
                <a:solidFill>
                  <a:schemeClr val="tx1"/>
                </a:solidFill>
              </a:rPr>
              <a:t> lézi: omezení ZR, ABDK a VR</a:t>
            </a:r>
          </a:p>
          <a:p>
            <a:pPr>
              <a:buFontTx/>
              <a:buChar char="-"/>
            </a:pPr>
            <a:r>
              <a:rPr lang="cs-CZ" sz="2900" b="1" dirty="0">
                <a:solidFill>
                  <a:schemeClr val="tx1"/>
                </a:solidFill>
              </a:rPr>
              <a:t>vyšetření dle </a:t>
            </a:r>
            <a:r>
              <a:rPr lang="cs-CZ" sz="2900" b="1" dirty="0" err="1">
                <a:solidFill>
                  <a:schemeClr val="tx1"/>
                </a:solidFill>
              </a:rPr>
              <a:t>Cyriaxe</a:t>
            </a:r>
            <a:r>
              <a:rPr lang="cs-CZ" sz="2900" b="1" dirty="0">
                <a:solidFill>
                  <a:schemeClr val="tx1"/>
                </a:solidFill>
              </a:rPr>
              <a:t> zahrnuje i pohyby lopatky, přesnější vyšetření dle </a:t>
            </a:r>
            <a:r>
              <a:rPr lang="cs-CZ" sz="2900" b="1" dirty="0" err="1">
                <a:solidFill>
                  <a:schemeClr val="tx1"/>
                </a:solidFill>
              </a:rPr>
              <a:t>Sachse</a:t>
            </a:r>
            <a:r>
              <a:rPr lang="cs-CZ" sz="2900" b="1" dirty="0">
                <a:solidFill>
                  <a:schemeClr val="tx1"/>
                </a:solidFill>
              </a:rPr>
              <a:t> při fixaci lopatky → omezení ABDK, ZR a VR. </a:t>
            </a:r>
          </a:p>
          <a:p>
            <a:pPr marL="0" indent="0">
              <a:buNone/>
            </a:pPr>
            <a:endParaRPr lang="cs-CZ" sz="2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900" b="1" dirty="0" err="1">
                <a:solidFill>
                  <a:schemeClr val="tx1"/>
                </a:solidFill>
              </a:rPr>
              <a:t>Cyriaxův</a:t>
            </a:r>
            <a:r>
              <a:rPr lang="cs-CZ" sz="2900" b="1" dirty="0">
                <a:solidFill>
                  <a:schemeClr val="tx1"/>
                </a:solidFill>
              </a:rPr>
              <a:t> bolestivý oblouk</a:t>
            </a:r>
          </a:p>
          <a:p>
            <a:pPr>
              <a:buFontTx/>
              <a:buChar char="-"/>
            </a:pPr>
            <a:r>
              <a:rPr lang="cs-CZ" sz="2900" b="1" dirty="0">
                <a:solidFill>
                  <a:schemeClr val="tx1"/>
                </a:solidFill>
              </a:rPr>
              <a:t>maximální abdukce v RAK, normálně pohyb volný do 180°</a:t>
            </a:r>
          </a:p>
          <a:p>
            <a:pPr>
              <a:buFontTx/>
              <a:buChar char="-"/>
            </a:pPr>
            <a:r>
              <a:rPr lang="cs-CZ" sz="2900" b="1" dirty="0">
                <a:solidFill>
                  <a:schemeClr val="tx1"/>
                </a:solidFill>
              </a:rPr>
              <a:t>bolest do 30° → postižení m. </a:t>
            </a:r>
            <a:r>
              <a:rPr lang="cs-CZ" sz="2900" b="1" dirty="0" err="1">
                <a:solidFill>
                  <a:schemeClr val="tx1"/>
                </a:solidFill>
              </a:rPr>
              <a:t>supraspinatus</a:t>
            </a:r>
            <a:endParaRPr lang="cs-CZ" sz="29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900" b="1" dirty="0">
                <a:solidFill>
                  <a:schemeClr val="tx1"/>
                </a:solidFill>
              </a:rPr>
              <a:t>bolest 30° – 60° → </a:t>
            </a:r>
            <a:r>
              <a:rPr lang="cs-CZ" sz="2900" b="1" dirty="0" err="1">
                <a:solidFill>
                  <a:schemeClr val="tx1"/>
                </a:solidFill>
              </a:rPr>
              <a:t>subakromiální</a:t>
            </a:r>
            <a:r>
              <a:rPr lang="cs-CZ" sz="2900" b="1" dirty="0">
                <a:solidFill>
                  <a:schemeClr val="tx1"/>
                </a:solidFill>
              </a:rPr>
              <a:t> burza</a:t>
            </a:r>
          </a:p>
          <a:p>
            <a:pPr>
              <a:buFontTx/>
              <a:buChar char="-"/>
            </a:pPr>
            <a:r>
              <a:rPr lang="cs-CZ" sz="2900" b="1" dirty="0">
                <a:solidFill>
                  <a:schemeClr val="tx1"/>
                </a:solidFill>
              </a:rPr>
              <a:t>bolest 60 – 120° → RM</a:t>
            </a:r>
          </a:p>
          <a:p>
            <a:pPr>
              <a:buFontTx/>
              <a:buChar char="-"/>
            </a:pPr>
            <a:r>
              <a:rPr lang="cs-CZ" sz="2900" b="1" dirty="0">
                <a:solidFill>
                  <a:schemeClr val="tx1"/>
                </a:solidFill>
              </a:rPr>
              <a:t>bolest při 180° při max. rotaci lat. části </a:t>
            </a:r>
            <a:r>
              <a:rPr lang="cs-CZ" sz="2900" b="1" dirty="0" err="1">
                <a:solidFill>
                  <a:schemeClr val="tx1"/>
                </a:solidFill>
              </a:rPr>
              <a:t>claviculy</a:t>
            </a:r>
            <a:r>
              <a:rPr lang="cs-CZ" sz="2900" b="1" dirty="0">
                <a:solidFill>
                  <a:schemeClr val="tx1"/>
                </a:solidFill>
              </a:rPr>
              <a:t> → AC   </a:t>
            </a:r>
            <a:r>
              <a:rPr lang="cs-CZ" sz="2900" b="1" dirty="0"/>
              <a:t> </a:t>
            </a:r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900" b="1" dirty="0"/>
          </a:p>
          <a:p>
            <a:pPr marL="0" indent="0">
              <a:buNone/>
            </a:pPr>
            <a:endParaRPr lang="cs-CZ" sz="2900" b="1" dirty="0"/>
          </a:p>
          <a:p>
            <a:pPr marL="0" indent="0">
              <a:buNone/>
            </a:pPr>
            <a:br>
              <a:rPr lang="cs-CZ" sz="1900" dirty="0"/>
            </a:b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2879815076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loketního kloubu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456167" cy="4947920"/>
          </a:xfrm>
        </p:spPr>
        <p:txBody>
          <a:bodyPr>
            <a:normAutofit fontScale="25000" lnSpcReduction="20000"/>
          </a:bodyPr>
          <a:lstStyle/>
          <a:p>
            <a:r>
              <a:rPr lang="cs-CZ" sz="8000" b="1" dirty="0"/>
              <a:t>Kloub loketní</a:t>
            </a:r>
            <a:endParaRPr lang="cs-CZ" sz="2800" b="1" dirty="0"/>
          </a:p>
          <a:p>
            <a:pPr>
              <a:buFontTx/>
              <a:buChar char="-"/>
            </a:pPr>
            <a:r>
              <a:rPr lang="cs-CZ" sz="7200" b="1" dirty="0"/>
              <a:t>složený kloub: kladkový (humerus – ulna), kulový (humerus – </a:t>
            </a:r>
            <a:r>
              <a:rPr lang="cs-CZ" sz="7200" b="1" dirty="0" err="1"/>
              <a:t>radius</a:t>
            </a:r>
            <a:r>
              <a:rPr lang="cs-CZ" sz="7200" b="1" dirty="0"/>
              <a:t>), kolový (</a:t>
            </a:r>
            <a:r>
              <a:rPr lang="cs-CZ" sz="7200" b="1" dirty="0" err="1"/>
              <a:t>radius</a:t>
            </a:r>
            <a:r>
              <a:rPr lang="cs-CZ" sz="7200" b="1" dirty="0"/>
              <a:t> – ulna)</a:t>
            </a:r>
          </a:p>
          <a:p>
            <a:pPr>
              <a:buFontTx/>
              <a:buChar char="-"/>
            </a:pPr>
            <a:r>
              <a:rPr lang="cs-CZ" sz="7200" b="1" dirty="0"/>
              <a:t>kloubní pouzdro slabé, zesíleno pomocí lig. </a:t>
            </a:r>
            <a:r>
              <a:rPr lang="cs-CZ" sz="7200" b="1" dirty="0" err="1"/>
              <a:t>collaterale</a:t>
            </a:r>
            <a:r>
              <a:rPr lang="cs-CZ" sz="7200" b="1" dirty="0"/>
              <a:t> </a:t>
            </a:r>
            <a:r>
              <a:rPr lang="cs-CZ" sz="7200" b="1" dirty="0" err="1"/>
              <a:t>radiale</a:t>
            </a:r>
            <a:r>
              <a:rPr lang="cs-CZ" sz="7200" b="1" dirty="0"/>
              <a:t> et </a:t>
            </a:r>
            <a:r>
              <a:rPr lang="cs-CZ" sz="7200" b="1" dirty="0" err="1"/>
              <a:t>ulnare</a:t>
            </a:r>
            <a:r>
              <a:rPr lang="cs-CZ" sz="7200" b="1" dirty="0"/>
              <a:t>, lig. </a:t>
            </a:r>
            <a:r>
              <a:rPr lang="cs-CZ" sz="7200" b="1" dirty="0" err="1"/>
              <a:t>quadratum</a:t>
            </a:r>
            <a:r>
              <a:rPr lang="cs-CZ" sz="7200" b="1" dirty="0"/>
              <a:t>, lig. </a:t>
            </a:r>
            <a:r>
              <a:rPr lang="cs-CZ" sz="7200" b="1" dirty="0" err="1"/>
              <a:t>anulare</a:t>
            </a:r>
            <a:r>
              <a:rPr lang="cs-CZ" sz="7200" b="1" dirty="0"/>
              <a:t> radii </a:t>
            </a:r>
          </a:p>
          <a:p>
            <a:pPr>
              <a:buFontTx/>
              <a:buChar char="-"/>
            </a:pPr>
            <a:r>
              <a:rPr lang="cs-CZ" sz="7200" b="1" dirty="0" err="1"/>
              <a:t>membrana</a:t>
            </a:r>
            <a:r>
              <a:rPr lang="cs-CZ" sz="7200" b="1" dirty="0"/>
              <a:t> </a:t>
            </a:r>
            <a:r>
              <a:rPr lang="cs-CZ" sz="7200" b="1" dirty="0" err="1"/>
              <a:t>interossea</a:t>
            </a:r>
            <a:r>
              <a:rPr lang="cs-CZ" sz="7200" b="1" dirty="0"/>
              <a:t> </a:t>
            </a:r>
            <a:r>
              <a:rPr lang="cs-CZ" sz="7200" b="1" dirty="0" err="1"/>
              <a:t>antebrachii</a:t>
            </a:r>
            <a:r>
              <a:rPr lang="cs-CZ" sz="7200" b="1" dirty="0"/>
              <a:t> </a:t>
            </a:r>
          </a:p>
          <a:p>
            <a:pPr lvl="1">
              <a:buFontTx/>
              <a:buChar char="-"/>
            </a:pPr>
            <a:r>
              <a:rPr lang="cs-CZ" sz="7200" b="1" dirty="0"/>
              <a:t>fixace předloketních kostí</a:t>
            </a:r>
          </a:p>
          <a:p>
            <a:pPr lvl="1">
              <a:buFontTx/>
              <a:buChar char="-"/>
            </a:pPr>
            <a:r>
              <a:rPr lang="cs-CZ" sz="7200" b="1" dirty="0"/>
              <a:t>místo začátku hlubokých předloketních svalů</a:t>
            </a:r>
          </a:p>
          <a:p>
            <a:pPr lvl="1">
              <a:buFontTx/>
              <a:buChar char="-"/>
            </a:pPr>
            <a:r>
              <a:rPr lang="cs-CZ" sz="7200" b="1" dirty="0"/>
              <a:t>transmisní struktura: přenos tlaku působícího na radiální okraj ruky a předloktí na ulnu a humerus v případě, že je předloktí v poloze mezi plnou pronací a supinací a membrána je napjatá.</a:t>
            </a:r>
          </a:p>
          <a:p>
            <a:pPr>
              <a:buFontTx/>
              <a:buChar char="-"/>
            </a:pPr>
            <a:r>
              <a:rPr lang="cs-CZ" sz="7200" b="1" dirty="0"/>
              <a:t>pohyby: flexe (135° – 145°) a extenze (0° – 5°), pronace a supinace (150°</a:t>
            </a:r>
          </a:p>
          <a:p>
            <a:pPr>
              <a:buFontTx/>
              <a:buChar char="-"/>
            </a:pPr>
            <a:r>
              <a:rPr lang="cs-CZ" sz="7200" b="1" dirty="0"/>
              <a:t>flexory: m. biceps </a:t>
            </a:r>
            <a:r>
              <a:rPr lang="cs-CZ" sz="7200" b="1" dirty="0" err="1"/>
              <a:t>brachii</a:t>
            </a:r>
            <a:r>
              <a:rPr lang="cs-CZ" sz="7200" b="1" dirty="0"/>
              <a:t>, m. </a:t>
            </a:r>
            <a:r>
              <a:rPr lang="cs-CZ" sz="7200" b="1" dirty="0" err="1"/>
              <a:t>brachialis</a:t>
            </a:r>
            <a:r>
              <a:rPr lang="cs-CZ" sz="7200" b="1" dirty="0"/>
              <a:t>, m. </a:t>
            </a:r>
            <a:r>
              <a:rPr lang="cs-CZ" sz="7200" b="1" dirty="0" err="1"/>
              <a:t>brachioradialis</a:t>
            </a:r>
            <a:endParaRPr lang="cs-CZ" sz="7200" b="1" dirty="0"/>
          </a:p>
          <a:p>
            <a:pPr>
              <a:buFontTx/>
              <a:buChar char="-"/>
            </a:pPr>
            <a:r>
              <a:rPr lang="cs-CZ" sz="7200" b="1" dirty="0"/>
              <a:t>extenzory: m. triceps </a:t>
            </a:r>
            <a:r>
              <a:rPr lang="cs-CZ" sz="7200" b="1" dirty="0" err="1"/>
              <a:t>brachii</a:t>
            </a:r>
            <a:r>
              <a:rPr lang="cs-CZ" sz="7200" b="1" dirty="0"/>
              <a:t>, m. </a:t>
            </a:r>
            <a:r>
              <a:rPr lang="cs-CZ" sz="7200" b="1" dirty="0" err="1"/>
              <a:t>anconeus</a:t>
            </a:r>
            <a:endParaRPr lang="cs-CZ" sz="7200" b="1" dirty="0"/>
          </a:p>
          <a:p>
            <a:pPr>
              <a:buFontTx/>
              <a:buChar char="-"/>
            </a:pPr>
            <a:r>
              <a:rPr lang="cs-CZ" sz="7200" b="1" dirty="0" err="1"/>
              <a:t>supinátory</a:t>
            </a:r>
            <a:r>
              <a:rPr lang="cs-CZ" sz="7200" b="1" dirty="0"/>
              <a:t>: m. </a:t>
            </a:r>
            <a:r>
              <a:rPr lang="cs-CZ" sz="7200" b="1" dirty="0" err="1"/>
              <a:t>supinator</a:t>
            </a:r>
            <a:r>
              <a:rPr lang="cs-CZ" sz="7200" b="1" dirty="0"/>
              <a:t>, m. biceps </a:t>
            </a:r>
            <a:r>
              <a:rPr lang="cs-CZ" sz="7200" b="1" dirty="0" err="1"/>
              <a:t>brachii</a:t>
            </a:r>
            <a:endParaRPr lang="cs-CZ" sz="2600" b="1" dirty="0"/>
          </a:p>
          <a:p>
            <a:pPr>
              <a:buFontTx/>
              <a:buChar char="-"/>
            </a:pPr>
            <a:endParaRPr lang="cs-CZ" sz="3200" b="1" dirty="0"/>
          </a:p>
          <a:p>
            <a:pPr>
              <a:buFontTx/>
              <a:buChar char="-"/>
            </a:pPr>
            <a:endParaRPr lang="cs-CZ" sz="3200" b="1" dirty="0"/>
          </a:p>
          <a:p>
            <a:pPr marL="0" indent="0">
              <a:buNone/>
            </a:pPr>
            <a:endParaRPr lang="cs-CZ" sz="2900" b="1" dirty="0"/>
          </a:p>
          <a:p>
            <a:pPr marL="0" indent="0">
              <a:buNone/>
            </a:pPr>
            <a:endParaRPr lang="cs-CZ" sz="2900" b="1" dirty="0"/>
          </a:p>
          <a:p>
            <a:pPr marL="0" indent="0">
              <a:buNone/>
            </a:pPr>
            <a:br>
              <a:rPr lang="cs-CZ" sz="1900" dirty="0"/>
            </a:b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791565494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loketního kloubu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456167" cy="4947920"/>
          </a:xfrm>
        </p:spPr>
        <p:txBody>
          <a:bodyPr>
            <a:normAutofit/>
          </a:bodyPr>
          <a:lstStyle/>
          <a:p>
            <a:r>
              <a:rPr lang="cs-CZ" sz="2000" b="1" dirty="0"/>
              <a:t>Kloub loketní</a:t>
            </a:r>
          </a:p>
          <a:p>
            <a:pPr>
              <a:buFontTx/>
              <a:buChar char="-"/>
            </a:pPr>
            <a:r>
              <a:rPr lang="cs-CZ" sz="2000" b="1" dirty="0"/>
              <a:t>pronátory: m. </a:t>
            </a:r>
            <a:r>
              <a:rPr lang="cs-CZ" sz="2000" b="1" dirty="0" err="1"/>
              <a:t>pronator</a:t>
            </a:r>
            <a:r>
              <a:rPr lang="cs-CZ" sz="2000" b="1" dirty="0"/>
              <a:t> </a:t>
            </a:r>
            <a:r>
              <a:rPr lang="cs-CZ" sz="2000" b="1" dirty="0" err="1"/>
              <a:t>teres</a:t>
            </a:r>
            <a:r>
              <a:rPr lang="cs-CZ" sz="2000" b="1" dirty="0"/>
              <a:t>, m. </a:t>
            </a:r>
            <a:r>
              <a:rPr lang="cs-CZ" sz="2000" b="1" dirty="0" err="1"/>
              <a:t>pronator</a:t>
            </a:r>
            <a:r>
              <a:rPr lang="cs-CZ" sz="2000" b="1" dirty="0"/>
              <a:t> </a:t>
            </a:r>
            <a:r>
              <a:rPr lang="cs-CZ" sz="2000" b="1" dirty="0" err="1"/>
              <a:t>quadratus</a:t>
            </a:r>
            <a:r>
              <a:rPr lang="cs-CZ" sz="2000" b="1" dirty="0"/>
              <a:t> </a:t>
            </a:r>
          </a:p>
          <a:p>
            <a:pPr marL="0" indent="0">
              <a:buNone/>
            </a:pPr>
            <a:endParaRPr lang="cs-CZ" sz="2000" b="1" dirty="0"/>
          </a:p>
          <a:p>
            <a:pPr>
              <a:buFontTx/>
              <a:buChar char="-"/>
            </a:pPr>
            <a:endParaRPr lang="cs-CZ" sz="2600" b="1" dirty="0"/>
          </a:p>
          <a:p>
            <a:pPr>
              <a:buFontTx/>
              <a:buChar char="-"/>
            </a:pPr>
            <a:endParaRPr lang="cs-CZ" sz="3200" b="1" dirty="0"/>
          </a:p>
          <a:p>
            <a:pPr>
              <a:buFontTx/>
              <a:buChar char="-"/>
            </a:pPr>
            <a:endParaRPr lang="cs-CZ" sz="3200" b="1" dirty="0"/>
          </a:p>
          <a:p>
            <a:pPr marL="0" indent="0">
              <a:buNone/>
            </a:pPr>
            <a:endParaRPr lang="cs-CZ" sz="2900" b="1" dirty="0"/>
          </a:p>
          <a:p>
            <a:pPr marL="0" indent="0">
              <a:buNone/>
            </a:pPr>
            <a:endParaRPr lang="cs-CZ" sz="2900" b="1" dirty="0"/>
          </a:p>
          <a:p>
            <a:pPr marL="0" indent="0">
              <a:buNone/>
            </a:pPr>
            <a:br>
              <a:rPr lang="cs-CZ" sz="1900" dirty="0"/>
            </a:br>
            <a:endParaRPr lang="cs-CZ" sz="19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0E8C28-53A2-4DC2-963A-6991BE3E3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92" y="1415016"/>
            <a:ext cx="2289748" cy="475506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F64B154-BEA6-4584-9F9B-F8E99624A5DE}"/>
              </a:ext>
            </a:extLst>
          </p:cNvPr>
          <p:cNvSpPr txBox="1"/>
          <p:nvPr/>
        </p:nvSpPr>
        <p:spPr>
          <a:xfrm>
            <a:off x="7559040" y="6170084"/>
            <a:ext cx="439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https://www.wikiskripta.eu/w/Articulatio_cubiti</a:t>
            </a:r>
          </a:p>
        </p:txBody>
      </p:sp>
    </p:spTree>
    <p:extLst>
      <p:ext uri="{BB962C8B-B14F-4D97-AF65-F5344CB8AC3E}">
        <p14:creationId xmlns:p14="http://schemas.microsoft.com/office/powerpoint/2010/main" val="928301018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loketního kloubu a ramenního kloubu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456167" cy="4958080"/>
          </a:xfrm>
        </p:spPr>
        <p:txBody>
          <a:bodyPr>
            <a:noAutofit/>
          </a:bodyPr>
          <a:lstStyle/>
          <a:p>
            <a:r>
              <a:rPr lang="cs-CZ" sz="2000" b="1" dirty="0"/>
              <a:t>Otevřený kinematický řetězec (OKŘ):</a:t>
            </a:r>
          </a:p>
          <a:p>
            <a:pPr>
              <a:buFontTx/>
              <a:buChar char="-"/>
            </a:pPr>
            <a:r>
              <a:rPr lang="cs-CZ" sz="2000" b="1" dirty="0"/>
              <a:t>charakterizován možností změny postavení v jednom kloubu bez změny postavení v kloubech ostatních,</a:t>
            </a:r>
          </a:p>
          <a:p>
            <a:pPr>
              <a:buFontTx/>
              <a:buChar char="-"/>
            </a:pPr>
            <a:r>
              <a:rPr lang="cs-CZ" sz="2000" b="1" dirty="0" err="1"/>
              <a:t>punctum</a:t>
            </a:r>
            <a:r>
              <a:rPr lang="cs-CZ" sz="2000" b="1" dirty="0"/>
              <a:t> </a:t>
            </a:r>
            <a:r>
              <a:rPr lang="cs-CZ" sz="2000" b="1" dirty="0" err="1"/>
              <a:t>fixum</a:t>
            </a:r>
            <a:r>
              <a:rPr lang="cs-CZ" sz="2000" b="1" dirty="0"/>
              <a:t>: proximální konec (např. u horní končetiny je to trup), </a:t>
            </a:r>
            <a:r>
              <a:rPr lang="cs-CZ" sz="2000" b="1" dirty="0" err="1"/>
              <a:t>punctum</a:t>
            </a:r>
            <a:r>
              <a:rPr lang="cs-CZ" sz="2000" b="1" dirty="0"/>
              <a:t> mobile: distální konec (např. u HKK </a:t>
            </a:r>
            <a:r>
              <a:rPr lang="cs-CZ" sz="2000" b="1" dirty="0" err="1"/>
              <a:t>akrum</a:t>
            </a:r>
            <a:r>
              <a:rPr lang="cs-CZ" sz="2000" b="1" dirty="0"/>
              <a:t>)</a:t>
            </a:r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b="1" dirty="0"/>
              <a:t>Uzavřený kinematický řetězec (UKŘ):</a:t>
            </a:r>
          </a:p>
          <a:p>
            <a:pPr>
              <a:buFontTx/>
              <a:buChar char="-"/>
            </a:pPr>
            <a:r>
              <a:rPr lang="cs-CZ" sz="2000" b="1" dirty="0"/>
              <a:t>změna postavení vjednom kloubu možná pouze za současné změny postavení v dalších kloubech </a:t>
            </a:r>
            <a:r>
              <a:rPr lang="cs-CZ" sz="2000" b="1"/>
              <a:t>(např. přesun </a:t>
            </a:r>
            <a:r>
              <a:rPr lang="cs-CZ" sz="2000" b="1" dirty="0"/>
              <a:t>těžiště z HKK na DKK při </a:t>
            </a:r>
            <a:r>
              <a:rPr lang="cs-CZ" sz="2000" b="1" dirty="0" err="1"/>
              <a:t>kvadrupedální</a:t>
            </a:r>
            <a:r>
              <a:rPr lang="cs-CZ" sz="2000" b="1" dirty="0"/>
              <a:t> lokomoci)</a:t>
            </a:r>
          </a:p>
          <a:p>
            <a:pPr>
              <a:buFontTx/>
              <a:buChar char="-"/>
            </a:pPr>
            <a:r>
              <a:rPr lang="cs-CZ" sz="2000" b="1" dirty="0" err="1"/>
              <a:t>punctum</a:t>
            </a:r>
            <a:r>
              <a:rPr lang="cs-CZ" sz="2000" b="1" dirty="0"/>
              <a:t> </a:t>
            </a:r>
            <a:r>
              <a:rPr lang="cs-CZ" sz="2000" b="1" dirty="0" err="1"/>
              <a:t>fixum</a:t>
            </a:r>
            <a:r>
              <a:rPr lang="cs-CZ" sz="2000" b="1" dirty="0"/>
              <a:t>: distální konec, </a:t>
            </a:r>
            <a:r>
              <a:rPr lang="cs-CZ" sz="2000" b="1" dirty="0" err="1"/>
              <a:t>punctum</a:t>
            </a:r>
            <a:r>
              <a:rPr lang="cs-CZ" sz="2000" b="1" dirty="0"/>
              <a:t> mobile: proximální konec</a:t>
            </a:r>
            <a:endParaRPr lang="cs-CZ" sz="2000" dirty="0"/>
          </a:p>
          <a:p>
            <a:pPr>
              <a:buFontTx/>
              <a:buChar char="-"/>
            </a:pPr>
            <a:endParaRPr lang="cs-CZ" sz="2000" b="1" dirty="0"/>
          </a:p>
          <a:p>
            <a:pPr>
              <a:buFontTx/>
              <a:buChar char="-"/>
            </a:pPr>
            <a:endParaRPr lang="cs-CZ" sz="2000" b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br>
              <a:rPr lang="cs-CZ" sz="2000" dirty="0"/>
            </a:b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64B154-BEA6-4584-9F9B-F8E99624A5DE}"/>
              </a:ext>
            </a:extLst>
          </p:cNvPr>
          <p:cNvSpPr txBox="1"/>
          <p:nvPr/>
        </p:nvSpPr>
        <p:spPr>
          <a:xfrm>
            <a:off x="7559040" y="6170084"/>
            <a:ext cx="439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283161534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loketního kloubu a ramenního kloubu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456167" cy="49580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 dirty="0"/>
          </a:p>
          <a:p>
            <a:pPr>
              <a:buFontTx/>
              <a:buChar char="-"/>
            </a:pPr>
            <a:endParaRPr lang="cs-CZ" sz="2000" b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br>
              <a:rPr lang="cs-CZ" sz="2000" dirty="0"/>
            </a:b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64B154-BEA6-4584-9F9B-F8E99624A5DE}"/>
              </a:ext>
            </a:extLst>
          </p:cNvPr>
          <p:cNvSpPr txBox="1"/>
          <p:nvPr/>
        </p:nvSpPr>
        <p:spPr>
          <a:xfrm>
            <a:off x="7559040" y="6170084"/>
            <a:ext cx="439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Michalíček</a:t>
            </a:r>
            <a:r>
              <a:rPr lang="cs-CZ" sz="1400" i="1" dirty="0"/>
              <a:t>, Vacek, 2014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59C13-8FF6-445C-A86D-A13D5C897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86" y="1828800"/>
            <a:ext cx="5600150" cy="47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27925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689847" cy="4947920"/>
          </a:xfrm>
        </p:spPr>
        <p:txBody>
          <a:bodyPr>
            <a:normAutofit fontScale="25000" lnSpcReduction="20000"/>
          </a:bodyPr>
          <a:lstStyle/>
          <a:p>
            <a:r>
              <a:rPr lang="cs-CZ" sz="7200" b="1" dirty="0"/>
              <a:t>Kontuze – prosté zhmoždění, naražení nebo </a:t>
            </a:r>
            <a:r>
              <a:rPr lang="cs-CZ" sz="7200" b="1" dirty="0" err="1"/>
              <a:t>décollement</a:t>
            </a:r>
            <a:endParaRPr lang="cs-CZ" sz="7200" b="1" dirty="0"/>
          </a:p>
          <a:p>
            <a:pPr>
              <a:buFontTx/>
              <a:buChar char="-"/>
            </a:pPr>
            <a:r>
              <a:rPr lang="cs-CZ" sz="7200" b="1" dirty="0" err="1"/>
              <a:t>décollement</a:t>
            </a:r>
            <a:r>
              <a:rPr lang="cs-CZ" sz="7200" b="1" dirty="0"/>
              <a:t>: při působení tangenciální síly, posun tkání proti sobě → vytvoření dutiny naplnění krví mezi vrstvami tkání; punkce dutiny a aplikace kompresního obvazu pro zabránění recidivě náplně, při neúspěchu incize a drenáž</a:t>
            </a:r>
          </a:p>
          <a:p>
            <a:r>
              <a:rPr lang="cs-CZ" sz="7200" b="1" dirty="0"/>
              <a:t>Poranění šlach – otevřené x uzavřené; kompletní x parciální </a:t>
            </a:r>
          </a:p>
          <a:p>
            <a:pPr>
              <a:buFontTx/>
              <a:buChar char="-"/>
            </a:pPr>
            <a:r>
              <a:rPr lang="cs-CZ" sz="7200" b="1" dirty="0"/>
              <a:t>kompletní poranění: sutura šlachy, fixace 2 – 6 týdnů (záleží na pevnosti sutury a lokalizaci poranění, rozhoduje operatér)</a:t>
            </a:r>
          </a:p>
          <a:p>
            <a:pPr>
              <a:buFontTx/>
              <a:buChar char="-"/>
            </a:pPr>
            <a:r>
              <a:rPr lang="cs-CZ" sz="7200" b="1" dirty="0"/>
              <a:t>parciální léze: fixace 3 – 6 týdnů</a:t>
            </a:r>
          </a:p>
          <a:p>
            <a:r>
              <a:rPr lang="cs-CZ" sz="7200" b="1" dirty="0"/>
              <a:t>Poranění svalů</a:t>
            </a:r>
          </a:p>
          <a:p>
            <a:pPr>
              <a:buFontTx/>
              <a:buChar char="-"/>
            </a:pPr>
            <a:r>
              <a:rPr lang="cs-CZ" sz="7200" b="1" dirty="0"/>
              <a:t>natažení svalu – nepřímý mechanismus, kontinuita svalu zachována, akutní natažení x chronické natažení</a:t>
            </a:r>
            <a:br>
              <a:rPr lang="cs-CZ" sz="7200" b="1" dirty="0"/>
            </a:br>
            <a:r>
              <a:rPr lang="cs-CZ" sz="7200" b="1" dirty="0"/>
              <a:t>- KO: křečovitá bolest, zvýšení tonu s pocitem napětí (hlavně při protažení svalu)</a:t>
            </a:r>
            <a:br>
              <a:rPr lang="cs-CZ" sz="7200" b="1" dirty="0"/>
            </a:br>
            <a:r>
              <a:rPr lang="cs-CZ" sz="7200" b="1" dirty="0"/>
              <a:t>- Terapie: relativní klidový režim, chlazení postiženého místa v akutní fázi (24h), později aplikace tepla, stáhnutí obinadlem a elevace končetiny, lehká masáž v lokalitě natažení, akupresurní masáž v místě reflexně vzniklých spasmů (v daném svalu i ve svalech reagujících ve svalových smyčkách), sportovní zátěž za 2 – 4 týdny</a:t>
            </a:r>
          </a:p>
          <a:p>
            <a:pPr marL="0" indent="0">
              <a:buNone/>
            </a:pPr>
            <a:endParaRPr lang="cs-CZ" sz="6400" b="1" dirty="0"/>
          </a:p>
          <a:p>
            <a:pPr>
              <a:buFontTx/>
              <a:buChar char="-"/>
            </a:pPr>
            <a:endParaRPr lang="cs-CZ" sz="3200" b="1" dirty="0"/>
          </a:p>
          <a:p>
            <a:pPr>
              <a:buFontTx/>
              <a:buChar char="-"/>
            </a:pPr>
            <a:endParaRPr lang="cs-CZ" sz="3200" b="1" dirty="0"/>
          </a:p>
          <a:p>
            <a:pPr marL="0" indent="0">
              <a:buNone/>
            </a:pPr>
            <a:endParaRPr lang="cs-CZ" sz="2900" b="1" dirty="0"/>
          </a:p>
          <a:p>
            <a:pPr marL="0" indent="0">
              <a:buNone/>
            </a:pPr>
            <a:endParaRPr lang="cs-CZ" sz="2900" b="1" dirty="0"/>
          </a:p>
          <a:p>
            <a:pPr marL="0" indent="0">
              <a:buNone/>
            </a:pPr>
            <a:br>
              <a:rPr lang="cs-CZ" sz="1900" dirty="0"/>
            </a:b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145322347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689847" cy="574243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Tx/>
              <a:buChar char="-"/>
            </a:pPr>
            <a:r>
              <a:rPr lang="cs-CZ" sz="7200" b="1" dirty="0"/>
              <a:t>natržení svalu: nejčastěji nepřímým mechanismem, porucha kontinuity svalových vláken </a:t>
            </a:r>
            <a:br>
              <a:rPr lang="cs-CZ" sz="7200" b="1" dirty="0"/>
            </a:br>
            <a:r>
              <a:rPr lang="cs-CZ" sz="7200" b="1" dirty="0"/>
              <a:t>a vznik krevního hematomu</a:t>
            </a:r>
            <a:br>
              <a:rPr lang="cs-CZ" sz="7200" b="1" dirty="0"/>
            </a:br>
            <a:r>
              <a:rPr lang="cs-CZ" sz="7200" b="1" dirty="0"/>
              <a:t>	Klasifikace: </a:t>
            </a:r>
            <a:br>
              <a:rPr lang="cs-CZ" sz="7200" b="1" dirty="0"/>
            </a:br>
            <a:r>
              <a:rPr lang="cs-CZ" sz="7200" b="1" dirty="0"/>
              <a:t>	1. stupeň – poškození jednotlivých svalových vláken, fascie intaktní, hojení 2 – 3 týdny</a:t>
            </a:r>
            <a:br>
              <a:rPr lang="cs-CZ" sz="7200" b="1" dirty="0"/>
            </a:br>
            <a:r>
              <a:rPr lang="cs-CZ" sz="7200" b="1" dirty="0"/>
              <a:t>	2. stupeň – poškození více svalových vláken s lokalizovaným hematomem, fascie intaktní, 	celistvost svalu neporušena, hojení 2,5 – 4 týdny</a:t>
            </a:r>
            <a:br>
              <a:rPr lang="cs-CZ" sz="7200" b="1" dirty="0"/>
            </a:br>
            <a:r>
              <a:rPr lang="cs-CZ" sz="7200" b="1" dirty="0"/>
              <a:t>	3. stupeň – přetržení četných svalových vláken, částečná ruptura fascie s difúzním 	</a:t>
            </a:r>
            <a:r>
              <a:rPr lang="cs-CZ" sz="7200" b="1" dirty="0" err="1"/>
              <a:t>prokrvácením</a:t>
            </a:r>
            <a:r>
              <a:rPr lang="cs-CZ" sz="7200" b="1" dirty="0"/>
              <a:t>, hojení 3 – 5 týdnů</a:t>
            </a:r>
            <a:br>
              <a:rPr lang="cs-CZ" sz="7200" b="1" dirty="0"/>
            </a:br>
            <a:r>
              <a:rPr lang="cs-CZ" sz="7200" b="1" dirty="0"/>
              <a:t>	4. stupeň: kompletní ruptura svalu a fascie, nutná operace, imobilizace 4 – 5 týdnů</a:t>
            </a:r>
            <a:br>
              <a:rPr lang="cs-CZ" sz="7200" b="1" dirty="0"/>
            </a:br>
            <a:r>
              <a:rPr lang="cs-CZ" sz="7200" b="1" dirty="0"/>
              <a:t>	KO: ostrá bodavá bolest, omezení pohybu, v první fázi prohlubeň, později se zaplní 	hematomem</a:t>
            </a:r>
            <a:br>
              <a:rPr lang="cs-CZ" sz="7200" b="1" dirty="0"/>
            </a:br>
            <a:r>
              <a:rPr lang="cs-CZ" sz="7200" b="1" dirty="0"/>
              <a:t>	</a:t>
            </a:r>
          </a:p>
          <a:p>
            <a:pPr marL="0" indent="0">
              <a:buNone/>
            </a:pPr>
            <a:endParaRPr lang="cs-CZ" sz="7200" b="1" dirty="0"/>
          </a:p>
          <a:p>
            <a:pPr marL="0" indent="0">
              <a:buNone/>
            </a:pPr>
            <a:endParaRPr lang="cs-CZ" sz="7200" b="1" dirty="0"/>
          </a:p>
          <a:p>
            <a:pPr marL="0" indent="0">
              <a:buNone/>
            </a:pPr>
            <a:br>
              <a:rPr lang="cs-CZ" sz="1900" dirty="0"/>
            </a:b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187496139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49639" cy="57424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Tx/>
              <a:buChar char="-"/>
            </a:pPr>
            <a:r>
              <a:rPr lang="cs-CZ" sz="2100" b="1" dirty="0"/>
              <a:t>Terapie:</a:t>
            </a:r>
            <a:br>
              <a:rPr lang="cs-CZ" b="1" dirty="0"/>
            </a:br>
            <a:r>
              <a:rPr lang="cs-CZ" b="1" dirty="0"/>
              <a:t>	</a:t>
            </a:r>
            <a:r>
              <a:rPr lang="cs-CZ" sz="1900" b="1" i="1" dirty="0"/>
              <a:t>akutní stádium </a:t>
            </a:r>
            <a:r>
              <a:rPr lang="cs-CZ" sz="1900" b="1" dirty="0"/>
              <a:t>– ledování, elevace končetiny, klidová galvanizace, kompresní obvaz, 	medikamentózní aplikace (</a:t>
            </a:r>
            <a:r>
              <a:rPr lang="cs-CZ" sz="1900" b="1" dirty="0" err="1"/>
              <a:t>antiedematózní</a:t>
            </a:r>
            <a:r>
              <a:rPr lang="cs-CZ" sz="1900" b="1" dirty="0"/>
              <a:t> léčba, nesteroidní </a:t>
            </a:r>
            <a:r>
              <a:rPr lang="cs-CZ" sz="1900" b="1" dirty="0" err="1"/>
              <a:t>antliflogistika</a:t>
            </a:r>
            <a:r>
              <a:rPr lang="cs-CZ" sz="1900" b="1" dirty="0"/>
              <a:t>, analgetika, 	fibrinolytické enzymy, aj.), klidový režim ve fázi akutního zánětu (2 – 5 dní), pak aktivní léčba</a:t>
            </a:r>
            <a:br>
              <a:rPr lang="cs-CZ" sz="1900" b="1" dirty="0"/>
            </a:br>
            <a:r>
              <a:rPr lang="cs-CZ" sz="1900" b="1" dirty="0"/>
              <a:t>	</a:t>
            </a:r>
            <a:r>
              <a:rPr lang="cs-CZ" sz="1900" b="1" i="1" dirty="0"/>
              <a:t>1. týden </a:t>
            </a:r>
            <a:r>
              <a:rPr lang="cs-CZ" sz="1900" b="1" dirty="0"/>
              <a:t>– FT (galvanoterapie, UZ, laser, </a:t>
            </a:r>
            <a:r>
              <a:rPr lang="cs-CZ" sz="1900" b="1" dirty="0" err="1"/>
              <a:t>lymfodrenáž</a:t>
            </a:r>
            <a:r>
              <a:rPr lang="cs-CZ" sz="1900" b="1" dirty="0"/>
              <a:t>), od 3. dne po úrazu lokální aplikace tepla a 	povrchová masáž (</a:t>
            </a:r>
            <a:r>
              <a:rPr lang="cs-CZ" sz="1900" b="1" dirty="0" err="1"/>
              <a:t>hlouboková</a:t>
            </a:r>
            <a:r>
              <a:rPr lang="cs-CZ" sz="1900" b="1" dirty="0"/>
              <a:t> masáž – ne v 1. týdnu po parciálních rupturách, u rozsáhlejších 	ruptur až 3 týdny), izometrické cviky v případě nebolestivosti</a:t>
            </a:r>
            <a:br>
              <a:rPr lang="cs-CZ" sz="1900" b="1" dirty="0"/>
            </a:br>
            <a:r>
              <a:rPr lang="cs-CZ" sz="1900" b="1" dirty="0"/>
              <a:t>	</a:t>
            </a:r>
            <a:r>
              <a:rPr lang="cs-CZ" sz="1900" b="1" i="1" dirty="0"/>
              <a:t>2. týden </a:t>
            </a:r>
            <a:r>
              <a:rPr lang="cs-CZ" sz="1900" b="1" dirty="0"/>
              <a:t>– FT (distanční elektroléčba, UZ, laser, IVP, vodoléčba – vířivka cvičení v bazénu), strečink 	postiženého svalu (pouze do bolesti), uvolnění jiných segmentů pohybového aparátu (žebra, páteř, 	aj.)</a:t>
            </a:r>
            <a:br>
              <a:rPr lang="cs-CZ" sz="1900" b="1" dirty="0"/>
            </a:br>
            <a:r>
              <a:rPr lang="cs-CZ" sz="1900" b="1" dirty="0"/>
              <a:t>	</a:t>
            </a:r>
            <a:r>
              <a:rPr lang="cs-CZ" sz="1900" b="1" i="1" dirty="0"/>
              <a:t>3. týden </a:t>
            </a:r>
            <a:r>
              <a:rPr lang="cs-CZ" sz="1900" b="1" dirty="0"/>
              <a:t>– pokračuje se ve FT dle potřeby, postupné zvyšování zátěže dle nálezu (rotoped, plavání, 	lehký běh v měkkém terénu), úprava svalových dysbalancí</a:t>
            </a:r>
            <a:br>
              <a:rPr lang="cs-CZ" sz="1900" b="1" dirty="0"/>
            </a:br>
            <a:r>
              <a:rPr lang="cs-CZ" sz="1900" b="1" dirty="0"/>
              <a:t>	Sportovní zátěž: parciální ruptura 1. a 2. stupně za 4 – 6 týdnů, u těžších ruptur až 12 týdnů</a:t>
            </a:r>
          </a:p>
          <a:p>
            <a:pPr marL="0" indent="0">
              <a:buNone/>
            </a:pPr>
            <a:endParaRPr lang="cs-CZ" sz="1900" b="1" dirty="0"/>
          </a:p>
          <a:p>
            <a:pPr marL="0" indent="0">
              <a:buNone/>
            </a:pPr>
            <a:br>
              <a:rPr lang="cs-CZ" sz="1900" dirty="0"/>
            </a:b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96233589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D208AB3-28B1-4792-A4A5-B58F48F61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21171"/>
            <a:ext cx="4883451" cy="36038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E72C223-03C4-48EA-BEF4-C45D847B1BC2}"/>
              </a:ext>
            </a:extLst>
          </p:cNvPr>
          <p:cNvSpPr txBox="1"/>
          <p:nvPr/>
        </p:nvSpPr>
        <p:spPr>
          <a:xfrm rot="10800000" flipV="1">
            <a:off x="9316720" y="6228080"/>
            <a:ext cx="3139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Michalíček</a:t>
            </a:r>
            <a:r>
              <a:rPr lang="cs-CZ" sz="1400" i="1" dirty="0"/>
              <a:t>, Vacek, 2014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92B134-640D-4DC6-A094-B5A1C0031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3" y="72649"/>
            <a:ext cx="6121157" cy="333603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CE1EDA4-A207-4E42-9E5A-A85171D65D7D}"/>
              </a:ext>
            </a:extLst>
          </p:cNvPr>
          <p:cNvSpPr txBox="1"/>
          <p:nvPr/>
        </p:nvSpPr>
        <p:spPr>
          <a:xfrm flipH="1">
            <a:off x="2589229" y="3408680"/>
            <a:ext cx="2897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https://en.wikipedia.org</a:t>
            </a:r>
          </a:p>
        </p:txBody>
      </p:sp>
    </p:spTree>
    <p:extLst>
      <p:ext uri="{BB962C8B-B14F-4D97-AF65-F5344CB8AC3E}">
        <p14:creationId xmlns:p14="http://schemas.microsoft.com/office/powerpoint/2010/main" val="3989349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689847" cy="4947920"/>
          </a:xfrm>
        </p:spPr>
        <p:txBody>
          <a:bodyPr>
            <a:normAutofit fontScale="92500" lnSpcReduction="20000"/>
          </a:bodyPr>
          <a:lstStyle/>
          <a:p>
            <a:r>
              <a:rPr lang="cs-CZ" sz="2300" b="1" dirty="0"/>
              <a:t>Poranění kloubů</a:t>
            </a:r>
          </a:p>
          <a:p>
            <a:pPr>
              <a:buFontTx/>
              <a:buChar char="-"/>
            </a:pPr>
            <a:r>
              <a:rPr lang="cs-CZ" sz="2300" b="1" dirty="0"/>
              <a:t>distorze</a:t>
            </a:r>
            <a:r>
              <a:rPr lang="cs-CZ" sz="2200" b="1" dirty="0"/>
              <a:t>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2400" b="1" dirty="0"/>
              <a:t>	</a:t>
            </a:r>
            <a:r>
              <a:rPr lang="cs-CZ" sz="1900" b="1" dirty="0"/>
              <a:t>- překročení fyziologického rozsahu pohybu v kloubu, kloub zůstává stabilní </a:t>
            </a:r>
            <a:br>
              <a:rPr lang="cs-CZ" sz="1900" b="1" dirty="0"/>
            </a:br>
            <a:r>
              <a:rPr lang="cs-CZ" sz="1900" b="1" dirty="0"/>
              <a:t>	- parciální ruptura kloubního pouzdra nebo distenze, popř. částečná ruptura 		 	  	stabilizujících vazů, různě velký </a:t>
            </a:r>
            <a:r>
              <a:rPr lang="cs-CZ" sz="1900" b="1" dirty="0" err="1"/>
              <a:t>hemarthros</a:t>
            </a:r>
            <a:r>
              <a:rPr lang="cs-CZ" sz="1900" b="1" dirty="0"/>
              <a:t> </a:t>
            </a:r>
            <a:br>
              <a:rPr lang="cs-CZ" sz="1900" b="1" dirty="0"/>
            </a:br>
            <a:r>
              <a:rPr lang="cs-CZ" sz="1900" b="1" dirty="0"/>
              <a:t>	- KO: bolest, otok a náplň kloubu s omezenou hybností, popřípadě hematom v okolí 	  	kloubu</a:t>
            </a:r>
            <a:br>
              <a:rPr lang="cs-CZ" sz="1900" b="1" dirty="0"/>
            </a:br>
            <a:r>
              <a:rPr lang="cs-CZ" sz="1900" b="1" dirty="0"/>
              <a:t>	- Terapie: NSA, analgetika, při větším výpotku punkce kloubu, evakuace hematomu a 	výplach kloubní dutiny, fixace pouze do doby ústupu bolesti a zmírnění otoku, poté hned 	RHB</a:t>
            </a:r>
            <a:endParaRPr lang="cs-CZ" sz="1700" b="1" dirty="0"/>
          </a:p>
          <a:p>
            <a:pPr marL="0" indent="0">
              <a:buNone/>
            </a:pPr>
            <a:br>
              <a:rPr lang="cs-CZ" sz="1900" dirty="0"/>
            </a:b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3240810168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689847" cy="4947920"/>
          </a:xfrm>
        </p:spPr>
        <p:txBody>
          <a:bodyPr>
            <a:normAutofit fontScale="92500" lnSpcReduction="10000"/>
          </a:bodyPr>
          <a:lstStyle/>
          <a:p>
            <a:r>
              <a:rPr lang="cs-CZ" sz="2300" b="1" dirty="0"/>
              <a:t>Poranění kloubů</a:t>
            </a:r>
          </a:p>
          <a:p>
            <a:pPr>
              <a:buFontTx/>
              <a:buChar char="-"/>
            </a:pPr>
            <a:r>
              <a:rPr lang="cs-CZ" sz="1900" b="1" dirty="0"/>
              <a:t>subluxace: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	</a:t>
            </a:r>
            <a:r>
              <a:rPr lang="cs-CZ" sz="1900" b="1" dirty="0"/>
              <a:t>- větší poranění kloubního pouzdra a vazů, větší decentrace kloubu, </a:t>
            </a:r>
            <a:br>
              <a:rPr lang="cs-CZ" sz="1900" b="1" dirty="0"/>
            </a:br>
            <a:r>
              <a:rPr lang="cs-CZ" sz="1900" b="1" dirty="0"/>
              <a:t>	- většinou spontánní repozice kloubu</a:t>
            </a:r>
            <a:br>
              <a:rPr lang="cs-CZ" sz="1900" b="1" dirty="0"/>
            </a:br>
            <a:r>
              <a:rPr lang="cs-CZ" sz="1900" b="1" dirty="0"/>
              <a:t>	- KO: lehká instabilita, závažnější poranění měkkých tkání, bolest</a:t>
            </a:r>
            <a:br>
              <a:rPr lang="cs-CZ" sz="1900" b="1" dirty="0"/>
            </a:br>
            <a:r>
              <a:rPr lang="cs-CZ" sz="1900" b="1" dirty="0"/>
              <a:t>	- Terapie: imobilizace 3 – 4 týdny, ledování, NSA, analgetika</a:t>
            </a:r>
            <a:endParaRPr lang="cs-CZ" sz="2000" b="1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1900" b="1" dirty="0"/>
              <a:t>luxace: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	</a:t>
            </a:r>
            <a:r>
              <a:rPr lang="cs-CZ" sz="1900" b="1" dirty="0"/>
              <a:t>- kompletní ztráta kontaktu kloubních ploch</a:t>
            </a:r>
            <a:br>
              <a:rPr lang="cs-CZ" sz="1900" b="1" dirty="0"/>
            </a:br>
            <a:r>
              <a:rPr lang="cs-CZ" sz="1900" b="1" dirty="0"/>
              <a:t>	- KO: deformity, bolestivost, otok, hematom</a:t>
            </a:r>
            <a:br>
              <a:rPr lang="cs-CZ" sz="1900" b="1" dirty="0"/>
            </a:br>
            <a:r>
              <a:rPr lang="cs-CZ" sz="1900" b="1" dirty="0"/>
              <a:t>	- Terapie: repozice v celkové nebo lokální anestezii (u malých kloubů i bez anestezie), 	imobilizace 3 – 6 týdnů, ledování, NSA, analgetika </a:t>
            </a:r>
            <a:br>
              <a:rPr lang="cs-CZ" sz="2000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31598594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689847" cy="4947920"/>
          </a:xfrm>
        </p:spPr>
        <p:txBody>
          <a:bodyPr>
            <a:normAutofit/>
          </a:bodyPr>
          <a:lstStyle/>
          <a:p>
            <a:r>
              <a:rPr lang="cs-CZ" sz="2000" b="1" dirty="0"/>
              <a:t>Zlomeniny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b="1" dirty="0"/>
              <a:t>porušení kontinuity kostí způsobené úrazem či onemocněním</a:t>
            </a:r>
          </a:p>
          <a:p>
            <a:pPr>
              <a:lnSpc>
                <a:spcPct val="150000"/>
              </a:lnSpc>
            </a:pPr>
            <a:r>
              <a:rPr lang="cs-CZ" b="1" dirty="0"/>
              <a:t>Rozlišujeme zlomeniny</a:t>
            </a:r>
            <a:r>
              <a:rPr lang="cs-CZ" dirty="0"/>
              <a:t>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b="1" dirty="0"/>
              <a:t>úrazové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b="1" dirty="0"/>
              <a:t>únavové</a:t>
            </a:r>
            <a:r>
              <a:rPr lang="cs-CZ" dirty="0"/>
              <a:t> (stresové)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b="1" dirty="0"/>
              <a:t>patologické</a:t>
            </a:r>
            <a:endParaRPr lang="cs-CZ" sz="2300" b="1" dirty="0"/>
          </a:p>
          <a:p>
            <a:pPr>
              <a:lnSpc>
                <a:spcPct val="150000"/>
              </a:lnSpc>
            </a:pPr>
            <a:r>
              <a:rPr lang="cs-CZ" b="1" dirty="0"/>
              <a:t>Mechanismus vzniku může být</a:t>
            </a:r>
            <a:r>
              <a:rPr lang="cs-CZ" dirty="0"/>
              <a:t>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b="1" i="1" dirty="0"/>
              <a:t>přímý</a:t>
            </a:r>
            <a:r>
              <a:rPr lang="cs-CZ" b="1" dirty="0"/>
              <a:t> (působení sil přímo v místě zlomeniny; obvykle těžké poškození měkkých tkání)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b="1" i="1" dirty="0"/>
              <a:t>nepřímý</a:t>
            </a:r>
            <a:r>
              <a:rPr lang="cs-CZ" b="1" dirty="0"/>
              <a:t> (síla působí v oblasti vzdálené od místa lomu; kožní kryt bývá neporušen)</a:t>
            </a:r>
          </a:p>
          <a:p>
            <a:pPr marL="0" indent="0">
              <a:buNone/>
            </a:pPr>
            <a:endParaRPr lang="cs-CZ" sz="2300" b="1" dirty="0"/>
          </a:p>
        </p:txBody>
      </p:sp>
    </p:spTree>
    <p:extLst>
      <p:ext uri="{BB962C8B-B14F-4D97-AF65-F5344CB8AC3E}">
        <p14:creationId xmlns:p14="http://schemas.microsoft.com/office/powerpoint/2010/main" val="472915833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689847" cy="4947920"/>
          </a:xfrm>
        </p:spPr>
        <p:txBody>
          <a:bodyPr>
            <a:normAutofit/>
          </a:bodyPr>
          <a:lstStyle/>
          <a:p>
            <a:r>
              <a:rPr lang="cs-CZ" b="1" dirty="0"/>
              <a:t>Dle mechanismu vzniku</a:t>
            </a:r>
            <a:endParaRPr lang="cs-CZ" sz="2000" b="1" dirty="0"/>
          </a:p>
          <a:p>
            <a:pPr>
              <a:buFontTx/>
              <a:buChar char="-"/>
            </a:pPr>
            <a:r>
              <a:rPr lang="cs-CZ" b="1" dirty="0"/>
              <a:t>Kompresní zlomeniny</a:t>
            </a:r>
          </a:p>
          <a:p>
            <a:pPr lvl="1">
              <a:buFontTx/>
              <a:buChar char="-"/>
            </a:pPr>
            <a:r>
              <a:rPr lang="cs-CZ" b="1" dirty="0"/>
              <a:t>násilí působí v ose kosti, porušena je hlavně spongióza</a:t>
            </a:r>
          </a:p>
          <a:p>
            <a:pPr lvl="1">
              <a:buFontTx/>
              <a:buChar char="-"/>
            </a:pPr>
            <a:r>
              <a:rPr lang="cs-CZ" b="1" dirty="0"/>
              <a:t>typicky – proximální část </a:t>
            </a:r>
            <a:r>
              <a:rPr lang="cs-CZ" b="1" dirty="0" err="1">
                <a:solidFill>
                  <a:schemeClr val="tx1"/>
                </a:solidFill>
              </a:rPr>
              <a:t>tibie</a:t>
            </a:r>
            <a:r>
              <a:rPr lang="cs-CZ" b="1" dirty="0">
                <a:solidFill>
                  <a:schemeClr val="tx1"/>
                </a:solidFill>
              </a:rPr>
              <a:t>, patní kost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chemeClr val="tx1"/>
                </a:solidFill>
              </a:rPr>
              <a:t>Impresivní zlomeniny</a:t>
            </a:r>
          </a:p>
          <a:p>
            <a:pPr lvl="1">
              <a:buFontTx/>
              <a:buChar char="-"/>
            </a:pPr>
            <a:r>
              <a:rPr lang="cs-CZ" b="1" dirty="0">
                <a:solidFill>
                  <a:schemeClr val="tx1"/>
                </a:solidFill>
              </a:rPr>
              <a:t>násilí působí na malý okrsek kosti, který vtlačuje dovnitř</a:t>
            </a:r>
          </a:p>
          <a:p>
            <a:pPr lvl="1">
              <a:buFontTx/>
              <a:buChar char="-"/>
            </a:pPr>
            <a:r>
              <a:rPr lang="cs-CZ" b="1" dirty="0">
                <a:solidFill>
                  <a:schemeClr val="tx1"/>
                </a:solidFill>
              </a:rPr>
              <a:t>lebeční kosti</a:t>
            </a:r>
            <a:endParaRPr lang="cs-CZ" sz="21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b="1" dirty="0">
                <a:solidFill>
                  <a:schemeClr val="tx1"/>
                </a:solidFill>
              </a:rPr>
              <a:t>Tahové zlomeniny</a:t>
            </a:r>
          </a:p>
          <a:p>
            <a:pPr lvl="1">
              <a:buFontTx/>
              <a:buChar char="-"/>
            </a:pPr>
            <a:r>
              <a:rPr lang="cs-CZ" b="1" dirty="0">
                <a:solidFill>
                  <a:schemeClr val="tx1"/>
                </a:solidFill>
              </a:rPr>
              <a:t>tah svalů a šlach</a:t>
            </a:r>
          </a:p>
          <a:p>
            <a:pPr lvl="1">
              <a:buFontTx/>
              <a:buChar char="-"/>
            </a:pPr>
            <a:r>
              <a:rPr lang="cs-CZ" b="1" dirty="0">
                <a:solidFill>
                  <a:schemeClr val="tx1"/>
                </a:solidFill>
              </a:rPr>
              <a:t>obvykle v úponových místech: čéška, </a:t>
            </a:r>
            <a:r>
              <a:rPr lang="cs-CZ" b="1" dirty="0" err="1">
                <a:solidFill>
                  <a:schemeClr val="tx1"/>
                </a:solidFill>
              </a:rPr>
              <a:t>olecranon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tuberculum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majus</a:t>
            </a:r>
            <a:r>
              <a:rPr lang="cs-CZ" b="1" dirty="0">
                <a:solidFill>
                  <a:schemeClr val="tx1"/>
                </a:solidFill>
              </a:rPr>
              <a:t>, spina </a:t>
            </a:r>
            <a:r>
              <a:rPr lang="cs-CZ" b="1" dirty="0" err="1">
                <a:solidFill>
                  <a:schemeClr val="tx1"/>
                </a:solidFill>
              </a:rPr>
              <a:t>iliaca</a:t>
            </a:r>
            <a:r>
              <a:rPr lang="cs-CZ" b="1" dirty="0">
                <a:solidFill>
                  <a:schemeClr val="tx1"/>
                </a:solidFill>
              </a:rPr>
              <a:t> ant. et sup</a:t>
            </a:r>
            <a:r>
              <a:rPr lang="cs-CZ" sz="1200" b="1" dirty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chemeClr val="tx1"/>
                </a:solidFill>
              </a:rPr>
              <a:t>Ohybové zlomeniny</a:t>
            </a:r>
          </a:p>
          <a:p>
            <a:pPr lvl="1">
              <a:buFontTx/>
              <a:buChar char="-"/>
            </a:pPr>
            <a:r>
              <a:rPr lang="cs-CZ" b="1" dirty="0">
                <a:solidFill>
                  <a:schemeClr val="tx1"/>
                </a:solidFill>
              </a:rPr>
              <a:t>působením střižných a posuvných sil, krček stehenní kosti</a:t>
            </a:r>
          </a:p>
        </p:txBody>
      </p:sp>
    </p:spTree>
    <p:extLst>
      <p:ext uri="{BB962C8B-B14F-4D97-AF65-F5344CB8AC3E}">
        <p14:creationId xmlns:p14="http://schemas.microsoft.com/office/powerpoint/2010/main" val="45612644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689847" cy="4947920"/>
          </a:xfrm>
        </p:spPr>
        <p:txBody>
          <a:bodyPr>
            <a:normAutofit/>
          </a:bodyPr>
          <a:lstStyle/>
          <a:p>
            <a:r>
              <a:rPr lang="cs-CZ" b="1" dirty="0"/>
              <a:t>Dělení dle průběhu lomné linie</a:t>
            </a:r>
          </a:p>
          <a:p>
            <a:pPr>
              <a:buFontTx/>
              <a:buChar char="-"/>
            </a:pPr>
            <a:r>
              <a:rPr lang="cs-CZ" b="1" dirty="0"/>
              <a:t>příčné</a:t>
            </a:r>
          </a:p>
          <a:p>
            <a:pPr>
              <a:buFontTx/>
              <a:buChar char="-"/>
            </a:pPr>
            <a:r>
              <a:rPr lang="cs-CZ" b="1" dirty="0"/>
              <a:t>šikmé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spirální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vertikální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b="1" dirty="0"/>
              <a:t>tangenciální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b="1" dirty="0" err="1"/>
              <a:t>avulzní</a:t>
            </a:r>
            <a:r>
              <a:rPr lang="cs-CZ" dirty="0"/>
              <a:t> </a:t>
            </a:r>
          </a:p>
          <a:p>
            <a:r>
              <a:rPr lang="cs-CZ" b="1" dirty="0"/>
              <a:t>Dělení dle počtu úlomků</a:t>
            </a:r>
          </a:p>
          <a:p>
            <a:pPr>
              <a:buFontTx/>
              <a:buChar char="-"/>
            </a:pPr>
            <a:r>
              <a:rPr lang="cs-CZ" b="1" dirty="0"/>
              <a:t>dvou, tří, čtyř úlomkové</a:t>
            </a:r>
            <a:r>
              <a:rPr lang="cs-CZ" dirty="0"/>
              <a:t>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b="1" dirty="0"/>
              <a:t>tříštivé</a:t>
            </a:r>
          </a:p>
          <a:p>
            <a:pPr>
              <a:buFontTx/>
              <a:buChar char="-"/>
            </a:pPr>
            <a:r>
              <a:rPr lang="cs-CZ" b="1" dirty="0"/>
              <a:t>dvouetážová zlomenina</a:t>
            </a:r>
            <a:r>
              <a:rPr lang="cs-CZ" dirty="0"/>
              <a:t> 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57066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689847" cy="494792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Dle postavení úlomků: dislokované x nedislokované </a:t>
            </a:r>
          </a:p>
          <a:p>
            <a:r>
              <a:rPr lang="cs-CZ" b="1" dirty="0"/>
              <a:t>Dle charakteru lomu:</a:t>
            </a:r>
            <a:r>
              <a:rPr lang="cs-CZ" dirty="0"/>
              <a:t> </a:t>
            </a:r>
            <a:r>
              <a:rPr lang="cs-CZ" b="1" dirty="0"/>
              <a:t>úplné x neúplné </a:t>
            </a:r>
          </a:p>
          <a:p>
            <a:r>
              <a:rPr lang="cs-CZ" b="1" dirty="0"/>
              <a:t>Dle lokalizace:</a:t>
            </a:r>
            <a:r>
              <a:rPr lang="cs-CZ" dirty="0"/>
              <a:t> </a:t>
            </a:r>
            <a:r>
              <a:rPr lang="cs-CZ" b="1" dirty="0"/>
              <a:t>diafyzární x </a:t>
            </a:r>
            <a:r>
              <a:rPr lang="cs-CZ" b="1" dirty="0" err="1"/>
              <a:t>epifyzární</a:t>
            </a:r>
            <a:r>
              <a:rPr lang="cs-CZ" b="1" dirty="0"/>
              <a:t> x metafyzární 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Kostní hojení: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	-	</a:t>
            </a:r>
            <a:r>
              <a:rPr lang="cs-CZ" b="1" i="1" dirty="0">
                <a:solidFill>
                  <a:schemeClr val="tx1"/>
                </a:solidFill>
              </a:rPr>
              <a:t>primární: </a:t>
            </a:r>
            <a:r>
              <a:rPr lang="cs-CZ" b="1" dirty="0">
                <a:solidFill>
                  <a:schemeClr val="tx1"/>
                </a:solidFill>
              </a:rPr>
              <a:t>přímé prorůstání </a:t>
            </a:r>
            <a:r>
              <a:rPr lang="cs-CZ" b="1" dirty="0" err="1">
                <a:solidFill>
                  <a:schemeClr val="tx1"/>
                </a:solidFill>
              </a:rPr>
              <a:t>osteonů</a:t>
            </a:r>
            <a:r>
              <a:rPr lang="cs-CZ" b="1" dirty="0">
                <a:solidFill>
                  <a:schemeClr val="tx1"/>
                </a:solidFill>
              </a:rPr>
              <a:t> mezi fragmenty kostí, musí být zajištěny vhodné 		podmínky (přímý těsný kontakt fragmentů a komprese fragmentů, o) → u zlomenin 		ošetřených stabilní osteosyntézou (šrouby, dlahy) – hojení 3. měsíce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	-	</a:t>
            </a:r>
            <a:r>
              <a:rPr lang="cs-CZ" b="1" i="1" dirty="0">
                <a:solidFill>
                  <a:schemeClr val="tx1"/>
                </a:solidFill>
              </a:rPr>
              <a:t>sekundární: </a:t>
            </a:r>
            <a:r>
              <a:rPr lang="cs-CZ" b="1" dirty="0">
                <a:solidFill>
                  <a:schemeClr val="tx1"/>
                </a:solidFill>
              </a:rPr>
              <a:t>u konzervativně řešených zlomenin a při relativní stabilitě v rámci 			       operačního řešení (</a:t>
            </a:r>
            <a:r>
              <a:rPr lang="cs-CZ" b="1" dirty="0" err="1">
                <a:solidFill>
                  <a:schemeClr val="tx1"/>
                </a:solidFill>
              </a:rPr>
              <a:t>intramedulární</a:t>
            </a:r>
            <a:r>
              <a:rPr lang="cs-CZ" b="1" dirty="0">
                <a:solidFill>
                  <a:schemeClr val="tx1"/>
                </a:solidFill>
              </a:rPr>
              <a:t> fixace hřebem, fixace K drátem, zevní fixátor)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		3 fáze hojení: I.	Zánět v místě zlomeniny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					  II.	Reparační (granulační tkáň v místě zlomeniny, tj. primární svalek)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					  III.	</a:t>
            </a:r>
            <a:r>
              <a:rPr lang="cs-CZ" b="1" dirty="0" err="1">
                <a:solidFill>
                  <a:schemeClr val="tx1"/>
                </a:solidFill>
              </a:rPr>
              <a:t>Remodelace</a:t>
            </a:r>
            <a:r>
              <a:rPr lang="cs-CZ" b="1" dirty="0">
                <a:solidFill>
                  <a:schemeClr val="tx1"/>
                </a:solidFill>
              </a:rPr>
              <a:t> a </a:t>
            </a:r>
            <a:r>
              <a:rPr lang="cs-CZ" b="1" dirty="0" err="1">
                <a:solidFill>
                  <a:schemeClr val="tx1"/>
                </a:solidFill>
              </a:rPr>
              <a:t>remineralizace</a:t>
            </a:r>
            <a:r>
              <a:rPr lang="cs-CZ" b="1" dirty="0">
                <a:solidFill>
                  <a:schemeClr val="tx1"/>
                </a:solidFill>
              </a:rPr>
              <a:t> kosti v místě primárního svalku, 							přestavba tkáně ve směru tahových a tlakových sil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		Hojení: 6 týdnů  	 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45394911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689847" cy="4947920"/>
          </a:xfrm>
        </p:spPr>
        <p:txBody>
          <a:bodyPr>
            <a:normAutofit/>
          </a:bodyPr>
          <a:lstStyle/>
          <a:p>
            <a:r>
              <a:rPr lang="cs-CZ" b="1" dirty="0"/>
              <a:t>Komplikace zlomenin:</a:t>
            </a:r>
          </a:p>
          <a:p>
            <a:pPr>
              <a:buFontTx/>
              <a:buChar char="-"/>
            </a:pPr>
            <a:r>
              <a:rPr lang="cs-CZ" b="1" i="1" dirty="0"/>
              <a:t>r</a:t>
            </a:r>
            <a:r>
              <a:rPr lang="pt-BR" b="1" i="1" dirty="0"/>
              <a:t>edislokace </a:t>
            </a:r>
            <a:endParaRPr lang="cs-CZ" b="1" i="1" dirty="0"/>
          </a:p>
          <a:p>
            <a:pPr lvl="1">
              <a:buFontTx/>
              <a:buChar char="-"/>
            </a:pPr>
            <a:r>
              <a:rPr lang="pt-BR" b="1" dirty="0"/>
              <a:t>u nestabilních zlomenin,</a:t>
            </a:r>
            <a:r>
              <a:rPr lang="cs-CZ" b="1" dirty="0"/>
              <a:t> nutno zvážit,</a:t>
            </a:r>
            <a:r>
              <a:rPr lang="pt-BR" b="1" dirty="0"/>
              <a:t> kdy dislokaci tolerujeme a kdy provedeme anatomickou</a:t>
            </a:r>
            <a:r>
              <a:rPr lang="cs-CZ" b="1" dirty="0"/>
              <a:t> </a:t>
            </a:r>
            <a:r>
              <a:rPr lang="pt-BR" b="1" dirty="0"/>
              <a:t>reponaci úlomků</a:t>
            </a:r>
            <a:r>
              <a:rPr lang="pt-BR" dirty="0"/>
              <a:t>.</a:t>
            </a:r>
            <a:endParaRPr lang="cs-CZ" dirty="0"/>
          </a:p>
          <a:p>
            <a:pPr>
              <a:buFontTx/>
              <a:buChar char="-"/>
            </a:pPr>
            <a:r>
              <a:rPr lang="cs-CZ" b="1" i="1" dirty="0"/>
              <a:t>n</a:t>
            </a:r>
            <a:r>
              <a:rPr lang="pt-BR" b="1" i="1" dirty="0"/>
              <a:t>ervově cévní léze</a:t>
            </a:r>
            <a:endParaRPr lang="cs-CZ" b="1" i="1" dirty="0"/>
          </a:p>
          <a:p>
            <a:pPr lvl="1">
              <a:buFontTx/>
              <a:buChar char="-"/>
            </a:pPr>
            <a:r>
              <a:rPr lang="pt-BR" b="1" dirty="0"/>
              <a:t>při úrazu, iatrogenně, útlakem sádrového obvazu nebo špatným</a:t>
            </a:r>
            <a:r>
              <a:rPr lang="cs-CZ" b="1" dirty="0"/>
              <a:t> </a:t>
            </a:r>
            <a:r>
              <a:rPr lang="pt-BR" b="1" dirty="0"/>
              <a:t>polohováním</a:t>
            </a:r>
            <a:r>
              <a:rPr lang="cs-CZ" b="1" dirty="0"/>
              <a:t>, t</a:t>
            </a:r>
            <a:r>
              <a:rPr lang="pt-BR" b="1" dirty="0"/>
              <a:t>epenná poranění méně častá</a:t>
            </a:r>
            <a:endParaRPr lang="cs-CZ" b="1" dirty="0"/>
          </a:p>
          <a:p>
            <a:pPr>
              <a:buFontTx/>
              <a:buChar char="-"/>
            </a:pPr>
            <a:r>
              <a:rPr lang="pt-BR" b="1" i="1" dirty="0"/>
              <a:t>Compartment syndrom</a:t>
            </a:r>
            <a:endParaRPr lang="cs-CZ" b="1" i="1" dirty="0"/>
          </a:p>
          <a:p>
            <a:pPr lvl="1">
              <a:buFontTx/>
              <a:buChar char="-"/>
            </a:pPr>
            <a:r>
              <a:rPr lang="cs-CZ" b="1" dirty="0"/>
              <a:t>soubor příznaků vznikající při zvýšení tlaku v uzavřeném anatomickém prostoru (</a:t>
            </a:r>
            <a:r>
              <a:rPr lang="cs-CZ" b="1" dirty="0" err="1"/>
              <a:t>kompartmentu</a:t>
            </a:r>
            <a:r>
              <a:rPr lang="cs-CZ" b="1" dirty="0"/>
              <a:t>)</a:t>
            </a:r>
          </a:p>
          <a:p>
            <a:pPr lvl="1">
              <a:buFontTx/>
              <a:buChar char="-"/>
            </a:pPr>
            <a:r>
              <a:rPr lang="cs-CZ" b="1" dirty="0"/>
              <a:t>za </a:t>
            </a:r>
            <a:r>
              <a:rPr lang="cs-CZ" b="1" dirty="0" err="1"/>
              <a:t>kompartment</a:t>
            </a:r>
            <a:r>
              <a:rPr lang="cs-CZ" b="1" dirty="0"/>
              <a:t> považujeme prostor vymezený skeletem a </a:t>
            </a:r>
            <a:r>
              <a:rPr lang="cs-CZ" b="1" dirty="0" err="1"/>
              <a:t>fasciálními</a:t>
            </a:r>
            <a:r>
              <a:rPr lang="cs-CZ" b="1" dirty="0"/>
              <a:t> obaly svalů nebo mezisvalovými septy.</a:t>
            </a:r>
          </a:p>
          <a:p>
            <a:pPr lvl="1">
              <a:buFontTx/>
              <a:buChar char="-"/>
            </a:pPr>
            <a:r>
              <a:rPr lang="pt-BR" b="1" dirty="0"/>
              <a:t>zvýšení intrafasciálního tlaku nad 30-40 mmHg  vede ke vzniku CS</a:t>
            </a:r>
            <a:endParaRPr lang="cs-CZ" b="1" dirty="0"/>
          </a:p>
          <a:p>
            <a:pPr lvl="1">
              <a:buFontTx/>
              <a:buChar char="-"/>
            </a:pPr>
            <a:r>
              <a:rPr lang="pt-BR" b="1" dirty="0"/>
              <a:t>dochází k ischemizaci svalů s následnou destrukcí kon­traktilních vláken, fibrotizací až nekrózou; ohrožena a devitalizována jsou také nervová vlákna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73999268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689847" cy="4947920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cs-CZ" b="1" dirty="0"/>
              <a:t>KO: bolest (způsobená ischemií nervů, zhoršovaná elevací končetiny a zvýšením svalové napětí, nereaguje na analgetika), poruchy senzitivity, edém, poruchy motorických funkcí, necitlivost a </a:t>
            </a:r>
            <a:r>
              <a:rPr lang="cs-CZ" b="1" dirty="0" err="1"/>
              <a:t>afunkce</a:t>
            </a:r>
            <a:r>
              <a:rPr lang="cs-CZ" b="1" dirty="0"/>
              <a:t> dané oblasti až nekróza</a:t>
            </a:r>
          </a:p>
          <a:p>
            <a:pPr lvl="1">
              <a:buFontTx/>
              <a:buChar char="-"/>
            </a:pPr>
            <a:r>
              <a:rPr lang="cs-CZ" b="1" dirty="0"/>
              <a:t>Terapie: </a:t>
            </a:r>
            <a:r>
              <a:rPr lang="pt-BR" b="1" dirty="0"/>
              <a:t>okamžitě sejmout tísnící obvazy; nedojde-li k ústupu obtíží a k poklesu</a:t>
            </a:r>
            <a:r>
              <a:rPr lang="cs-CZ" b="1" dirty="0"/>
              <a:t> </a:t>
            </a:r>
            <a:r>
              <a:rPr lang="pt-BR" b="1" dirty="0"/>
              <a:t>intrafasciálního tlaku pod 30 torrů, je nutné provést dermofasciotomii</a:t>
            </a:r>
            <a:endParaRPr lang="cs-CZ" b="1" dirty="0"/>
          </a:p>
          <a:p>
            <a:pPr lvl="1">
              <a:buFontTx/>
              <a:buChar char="-"/>
            </a:pPr>
            <a:r>
              <a:rPr lang="pt-BR" b="1" dirty="0"/>
              <a:t>prevencí rozvoje Compartment syndromu je pečlivé sledování traumatem postižené končetiny, správné přiložení sádrového obvazu a šetrné operování zlomenin</a:t>
            </a:r>
            <a:r>
              <a:rPr lang="cs-CZ" b="1" dirty="0"/>
              <a:t> </a:t>
            </a:r>
          </a:p>
          <a:p>
            <a:pPr>
              <a:buFontTx/>
              <a:buChar char="-"/>
            </a:pPr>
            <a:r>
              <a:rPr lang="cs-CZ" b="1" dirty="0"/>
              <a:t>infekce</a:t>
            </a:r>
          </a:p>
          <a:p>
            <a:pPr>
              <a:buFontTx/>
              <a:buChar char="-"/>
            </a:pPr>
            <a:r>
              <a:rPr lang="cs-CZ" b="1" dirty="0"/>
              <a:t>pakloub (nedokonalé zhojení zlomeniny vazivem, bez přeměny v kost)</a:t>
            </a:r>
          </a:p>
          <a:p>
            <a:pPr>
              <a:buFontTx/>
              <a:buChar char="-"/>
            </a:pPr>
            <a:r>
              <a:rPr lang="cs-CZ" b="1" dirty="0" err="1"/>
              <a:t>flebotrombóza</a:t>
            </a:r>
            <a:r>
              <a:rPr lang="cs-CZ" b="1" dirty="0"/>
              <a:t> a tromboflebitida</a:t>
            </a:r>
          </a:p>
          <a:p>
            <a:pPr>
              <a:buFontTx/>
              <a:buChar char="-"/>
            </a:pPr>
            <a:r>
              <a:rPr lang="cs-CZ" b="1" dirty="0" err="1"/>
              <a:t>refraktura</a:t>
            </a: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KRBS (</a:t>
            </a:r>
            <a:r>
              <a:rPr lang="cs-CZ" b="1" dirty="0" err="1"/>
              <a:t>Sudeckův</a:t>
            </a:r>
            <a:r>
              <a:rPr lang="cs-CZ" b="1" dirty="0"/>
              <a:t> syndrom)</a:t>
            </a:r>
          </a:p>
          <a:p>
            <a:pPr>
              <a:buFontTx/>
              <a:buChar char="-"/>
            </a:pPr>
            <a:endParaRPr lang="cs-CZ" b="1" dirty="0"/>
          </a:p>
          <a:p>
            <a:pPr>
              <a:buFontTx/>
              <a:buChar char="-"/>
            </a:pP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97293962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689847" cy="4947920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/>
              <a:t>Zlomenina klíční kosti</a:t>
            </a:r>
          </a:p>
          <a:p>
            <a:pPr>
              <a:buFontTx/>
              <a:buChar char="-"/>
            </a:pPr>
            <a:r>
              <a:rPr lang="cs-CZ" b="1" dirty="0"/>
              <a:t>pád na rameno nebo nataženou HK, příp. při autonehodách bezpečnostním pásem, nejčastější zlomeniny ve střední části</a:t>
            </a:r>
          </a:p>
          <a:p>
            <a:pPr>
              <a:buFontTx/>
              <a:buChar char="-"/>
            </a:pPr>
            <a:r>
              <a:rPr lang="cs-CZ" b="1" dirty="0"/>
              <a:t>KO: bolest a omezení pohybu v RAK, palpačně krepitace, dislokace úlomků, pokleslé rameno </a:t>
            </a:r>
          </a:p>
          <a:p>
            <a:pPr>
              <a:buFontTx/>
              <a:buChar char="-"/>
            </a:pPr>
            <a:r>
              <a:rPr lang="cs-CZ" b="1" dirty="0"/>
              <a:t>Terapie: konzervativní (operační řešení málokdy – spíše u zlomenin laterální části); nasazení osmičkového obvazu nebo </a:t>
            </a:r>
            <a:r>
              <a:rPr lang="cs-CZ" b="1" dirty="0" err="1"/>
              <a:t>Debeltovy</a:t>
            </a:r>
            <a:r>
              <a:rPr lang="cs-CZ" b="1" dirty="0"/>
              <a:t> kruhy (rameno taženo dorsálně a kaudálně) či </a:t>
            </a:r>
            <a:r>
              <a:rPr lang="cs-CZ" b="1" dirty="0" err="1"/>
              <a:t>Desaultova</a:t>
            </a:r>
            <a:r>
              <a:rPr lang="cs-CZ" b="1" dirty="0"/>
              <a:t> bandáž, </a:t>
            </a:r>
            <a:r>
              <a:rPr lang="cs-CZ" b="1" dirty="0" err="1"/>
              <a:t>fixacec</a:t>
            </a:r>
            <a:r>
              <a:rPr lang="cs-CZ" b="1" dirty="0"/>
              <a:t> 4 týdny (děti 2-3 týdny)</a:t>
            </a:r>
          </a:p>
          <a:p>
            <a:pPr>
              <a:buFontTx/>
              <a:buChar char="-"/>
            </a:pPr>
            <a:r>
              <a:rPr lang="cs-CZ" b="1" dirty="0"/>
              <a:t>RHB: </a:t>
            </a:r>
          </a:p>
          <a:p>
            <a:pPr marL="457200" lvl="1" indent="0">
              <a:buNone/>
            </a:pPr>
            <a:r>
              <a:rPr lang="cs-CZ" sz="1800" b="1" i="1" dirty="0"/>
              <a:t>Fáze imobilizace:</a:t>
            </a:r>
            <a:r>
              <a:rPr lang="cs-CZ" sz="1800" b="1" dirty="0"/>
              <a:t> </a:t>
            </a:r>
          </a:p>
          <a:p>
            <a:pPr lvl="1">
              <a:buFontTx/>
              <a:buChar char="-"/>
            </a:pPr>
            <a:r>
              <a:rPr lang="cs-CZ" sz="1800" b="1" dirty="0"/>
              <a:t>RFT</a:t>
            </a:r>
          </a:p>
          <a:p>
            <a:pPr lvl="1">
              <a:buFontTx/>
              <a:buChar char="-"/>
            </a:pPr>
            <a:r>
              <a:rPr lang="cs-CZ" sz="1800" b="1" dirty="0"/>
              <a:t>aktivní pohyb nefixovaných částí (prsty, zápěstí, loket i druhostranná HK), izometrické kontrakce znehybněných svalů, statická zátěž HK o podložku, cvičení v představě, udržení celkové kondice cvičením nepostižených částí</a:t>
            </a:r>
          </a:p>
          <a:p>
            <a:pPr lvl="1">
              <a:buFontTx/>
              <a:buChar char="-"/>
            </a:pPr>
            <a:r>
              <a:rPr lang="cs-CZ" sz="1800" b="1" dirty="0"/>
              <a:t>ošetření měkkých tkání v okolí</a:t>
            </a:r>
          </a:p>
          <a:p>
            <a:pPr lvl="1">
              <a:buFontTx/>
              <a:buChar char="-"/>
            </a:pPr>
            <a:r>
              <a:rPr lang="cs-CZ" sz="1800" b="1" dirty="0"/>
              <a:t>v další fázi, pokud to fixace dovolí, opatrné pohyby v RAK s dopomocí (hlavně ABDK – dochází k dobrému postavení reponovaných úlomků)</a:t>
            </a:r>
            <a:r>
              <a:rPr lang="cs-CZ" sz="2000" b="1" dirty="0"/>
              <a:t>.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72013379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48675" cy="494792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Zlomenina klíční kosti</a:t>
            </a:r>
          </a:p>
          <a:p>
            <a:pPr>
              <a:buFontTx/>
              <a:buChar char="-"/>
            </a:pPr>
            <a:r>
              <a:rPr lang="cs-CZ" b="1" dirty="0"/>
              <a:t>RHB: </a:t>
            </a:r>
          </a:p>
          <a:p>
            <a:pPr marL="457200" lvl="1" indent="0">
              <a:buNone/>
            </a:pPr>
            <a:r>
              <a:rPr lang="cs-CZ" sz="1800" b="1" i="1" dirty="0"/>
              <a:t>Fáze po imobilizaci: </a:t>
            </a:r>
          </a:p>
          <a:p>
            <a:pPr lvl="1">
              <a:buFontTx/>
              <a:buChar char="-"/>
            </a:pPr>
            <a:r>
              <a:rPr lang="cs-CZ" sz="1800" b="1" dirty="0"/>
              <a:t>Vyšetření pacienta: RAK, </a:t>
            </a:r>
            <a:r>
              <a:rPr lang="cs-CZ" sz="1800" b="1" dirty="0" err="1"/>
              <a:t>Cp</a:t>
            </a:r>
            <a:r>
              <a:rPr lang="cs-CZ" sz="1800" b="1" dirty="0"/>
              <a:t>, </a:t>
            </a:r>
            <a:r>
              <a:rPr lang="cs-CZ" sz="1800" b="1" dirty="0" err="1"/>
              <a:t>Thp</a:t>
            </a:r>
            <a:r>
              <a:rPr lang="cs-CZ" sz="1800" b="1" dirty="0"/>
              <a:t>, horní žebra, SC, AC, pohybové stereotypy, zkrácené a oslabené svaly</a:t>
            </a:r>
          </a:p>
          <a:p>
            <a:pPr lvl="1">
              <a:buFontTx/>
              <a:buChar char="-"/>
            </a:pPr>
            <a:r>
              <a:rPr lang="cs-CZ" sz="1800" b="1" dirty="0"/>
              <a:t>MT v oblasti RAK (jizva, kůže, podkoží, fascie) </a:t>
            </a:r>
          </a:p>
          <a:p>
            <a:pPr lvl="1">
              <a:buFontTx/>
              <a:buChar char="-"/>
            </a:pPr>
            <a:r>
              <a:rPr lang="cs-CZ" sz="1800" b="1" dirty="0"/>
              <a:t>PIR na uvolnění hypertonických a přetížených svalů (m. </a:t>
            </a:r>
            <a:r>
              <a:rPr lang="cs-CZ" sz="1800" b="1" dirty="0" err="1"/>
              <a:t>trapezius</a:t>
            </a:r>
            <a:r>
              <a:rPr lang="cs-CZ" sz="1800" b="1" dirty="0"/>
              <a:t>, m. levator </a:t>
            </a:r>
            <a:r>
              <a:rPr lang="cs-CZ" sz="1800" b="1" dirty="0" err="1"/>
              <a:t>scapulae</a:t>
            </a:r>
            <a:r>
              <a:rPr lang="cs-CZ" sz="1800" b="1" dirty="0"/>
              <a:t>, m. </a:t>
            </a:r>
            <a:r>
              <a:rPr lang="cs-CZ" sz="1800" b="1" dirty="0" err="1"/>
              <a:t>pectoralis</a:t>
            </a:r>
            <a:r>
              <a:rPr lang="cs-CZ" sz="1800" b="1" dirty="0"/>
              <a:t> major et minor, SCM, </a:t>
            </a:r>
            <a:r>
              <a:rPr lang="cs-CZ" sz="1800" b="1" dirty="0" err="1"/>
              <a:t>scaleni</a:t>
            </a:r>
            <a:r>
              <a:rPr lang="cs-CZ" sz="1800" b="1" dirty="0"/>
              <a:t>, neopomenout ošetřit dle nutnosti i svaly RM)</a:t>
            </a:r>
          </a:p>
          <a:p>
            <a:pPr lvl="1">
              <a:buFontTx/>
              <a:buChar char="-"/>
            </a:pPr>
            <a:r>
              <a:rPr lang="cs-CZ" sz="1800" b="1" dirty="0"/>
              <a:t>šetrná mobilizace kloubů (lopatka!!!, AC, SC, GH, žebra, </a:t>
            </a:r>
            <a:r>
              <a:rPr lang="cs-CZ" sz="1800" b="1" dirty="0" err="1"/>
              <a:t>Cp</a:t>
            </a:r>
            <a:r>
              <a:rPr lang="cs-CZ" sz="1800" b="1" dirty="0"/>
              <a:t> včetně </a:t>
            </a:r>
            <a:r>
              <a:rPr lang="cs-CZ" sz="1800" b="1" dirty="0" err="1"/>
              <a:t>CTh</a:t>
            </a:r>
            <a:r>
              <a:rPr lang="cs-CZ" sz="1800" b="1" dirty="0"/>
              <a:t> přechodu, loketní kloub, </a:t>
            </a:r>
            <a:r>
              <a:rPr lang="cs-CZ" sz="1800" b="1" dirty="0" err="1"/>
              <a:t>Thp</a:t>
            </a:r>
            <a:r>
              <a:rPr lang="cs-CZ" sz="1800" b="1" dirty="0"/>
              <a:t>, zápěstí, prsty)</a:t>
            </a:r>
          </a:p>
          <a:p>
            <a:pPr lvl="1">
              <a:buFontTx/>
              <a:buChar char="-"/>
            </a:pPr>
            <a:r>
              <a:rPr lang="cs-CZ" sz="1800" b="1" dirty="0"/>
              <a:t>postupné zvyšování rozsahu pohybu v kloubu pasivně, aktivně s dopomocí a aktivně v odlehčení (závěs, voda) až aktivně samostatně</a:t>
            </a:r>
          </a:p>
          <a:p>
            <a:pPr lvl="1">
              <a:buFontTx/>
              <a:buChar char="-"/>
            </a:pPr>
            <a:r>
              <a:rPr lang="cs-CZ" sz="1800" b="1" dirty="0"/>
              <a:t>kyvadlové pohyby dle </a:t>
            </a:r>
            <a:r>
              <a:rPr lang="cs-CZ" sz="1800" b="1" dirty="0" err="1"/>
              <a:t>Codmana</a:t>
            </a:r>
            <a:endParaRPr lang="cs-CZ" sz="1800" b="1" dirty="0"/>
          </a:p>
          <a:p>
            <a:pPr marL="457200" lvl="1" indent="0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0656440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9988807" cy="4972050"/>
          </a:xfrm>
        </p:spPr>
        <p:txBody>
          <a:bodyPr>
            <a:normAutofit/>
          </a:bodyPr>
          <a:lstStyle/>
          <a:p>
            <a:r>
              <a:rPr lang="cs-CZ" sz="2200" b="1" dirty="0"/>
              <a:t>Pletenec ramenní</a:t>
            </a:r>
          </a:p>
          <a:p>
            <a:pPr>
              <a:buFontTx/>
              <a:buChar char="-"/>
            </a:pPr>
            <a:r>
              <a:rPr lang="cs-CZ" sz="2000" b="1" dirty="0"/>
              <a:t>AC: plochý kloub, kloubní pouzdro zesíleno pomocí lig. </a:t>
            </a:r>
            <a:r>
              <a:rPr lang="cs-CZ" sz="2000" b="1" dirty="0" err="1"/>
              <a:t>acromioclaviculare</a:t>
            </a:r>
            <a:r>
              <a:rPr lang="cs-CZ" sz="2000" b="1" dirty="0"/>
              <a:t> ant. et post., lig. </a:t>
            </a:r>
            <a:r>
              <a:rPr lang="cs-CZ" sz="2000" b="1" dirty="0" err="1"/>
              <a:t>coracoclaviculare</a:t>
            </a:r>
            <a:r>
              <a:rPr lang="cs-CZ" sz="2000" b="1" dirty="0"/>
              <a:t> (lig. </a:t>
            </a:r>
            <a:r>
              <a:rPr lang="cs-CZ" sz="2000" b="1" dirty="0" err="1"/>
              <a:t>trapezoideum</a:t>
            </a:r>
            <a:r>
              <a:rPr lang="cs-CZ" sz="2000" b="1" dirty="0"/>
              <a:t> + lig. </a:t>
            </a:r>
            <a:r>
              <a:rPr lang="cs-CZ" sz="2000" b="1" dirty="0" err="1"/>
              <a:t>conoideum</a:t>
            </a:r>
            <a:r>
              <a:rPr lang="cs-CZ" sz="2000" b="1" dirty="0"/>
              <a:t>), lig. </a:t>
            </a:r>
            <a:r>
              <a:rPr lang="cs-CZ" sz="2000" b="1" dirty="0" err="1"/>
              <a:t>coracoacromiale</a:t>
            </a:r>
            <a:r>
              <a:rPr lang="cs-CZ" sz="2000" b="1" dirty="0"/>
              <a:t> (</a:t>
            </a:r>
            <a:r>
              <a:rPr lang="cs-CZ" sz="2000" b="1" dirty="0" err="1"/>
              <a:t>fornix</a:t>
            </a:r>
            <a:r>
              <a:rPr lang="cs-CZ" sz="2000" b="1" dirty="0"/>
              <a:t> </a:t>
            </a:r>
            <a:r>
              <a:rPr lang="cs-CZ" sz="2000" b="1" dirty="0" err="1"/>
              <a:t>humeri</a:t>
            </a:r>
            <a:r>
              <a:rPr lang="cs-CZ" sz="2000" b="1" dirty="0"/>
              <a:t>) </a:t>
            </a:r>
          </a:p>
          <a:p>
            <a:pPr>
              <a:buFontTx/>
              <a:buChar char="-"/>
            </a:pPr>
            <a:r>
              <a:rPr lang="cs-CZ" sz="2000" b="1" dirty="0"/>
              <a:t>pohyb: nepatrný skluz lopatky proti </a:t>
            </a:r>
            <a:r>
              <a:rPr lang="cs-CZ" sz="2000" b="1" dirty="0" err="1"/>
              <a:t>clavicule</a:t>
            </a:r>
            <a:r>
              <a:rPr lang="cs-CZ" sz="2000" b="1" dirty="0"/>
              <a:t>, pohyb v AC a SC musí probíhat současně</a:t>
            </a:r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ECCE39-B64C-4F2E-8EBF-30D9CED7E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52" y="3946283"/>
            <a:ext cx="5794895" cy="22099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4A64487-0EA7-4C63-884A-6EECF458DBD4}"/>
              </a:ext>
            </a:extLst>
          </p:cNvPr>
          <p:cNvSpPr txBox="1"/>
          <p:nvPr/>
        </p:nvSpPr>
        <p:spPr>
          <a:xfrm flipH="1">
            <a:off x="7828279" y="6145282"/>
            <a:ext cx="3662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https://www.medizin-kompakt.de</a:t>
            </a:r>
          </a:p>
        </p:txBody>
      </p:sp>
    </p:spTree>
    <p:extLst>
      <p:ext uri="{BB962C8B-B14F-4D97-AF65-F5344CB8AC3E}">
        <p14:creationId xmlns:p14="http://schemas.microsoft.com/office/powerpoint/2010/main" val="4234421867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48675" cy="4947920"/>
          </a:xfrm>
        </p:spPr>
        <p:txBody>
          <a:bodyPr>
            <a:normAutofit/>
          </a:bodyPr>
          <a:lstStyle/>
          <a:p>
            <a:r>
              <a:rPr lang="cs-CZ" sz="2000" b="1" dirty="0"/>
              <a:t>Zlomenina klíční kosti</a:t>
            </a:r>
          </a:p>
          <a:p>
            <a:pPr>
              <a:buFontTx/>
              <a:buChar char="-"/>
            </a:pPr>
            <a:r>
              <a:rPr lang="cs-CZ" b="1" dirty="0"/>
              <a:t>RHB: </a:t>
            </a:r>
          </a:p>
          <a:p>
            <a:pPr marL="457200" lvl="1" indent="0">
              <a:buNone/>
            </a:pPr>
            <a:r>
              <a:rPr lang="cs-CZ" sz="1800" b="1" i="1" dirty="0"/>
              <a:t>Fáze po imobilizaci: </a:t>
            </a:r>
          </a:p>
          <a:p>
            <a:pPr lvl="1">
              <a:buFontTx/>
              <a:buChar char="-"/>
            </a:pPr>
            <a:r>
              <a:rPr lang="cs-CZ" sz="1800" b="1" dirty="0"/>
              <a:t>oslabené svaly posilujeme izometrickou kontrakcí, v UKŘ a OKŘ (cvičení proti odporu</a:t>
            </a:r>
            <a:br>
              <a:rPr lang="cs-CZ" sz="1800" b="1" dirty="0"/>
            </a:br>
            <a:r>
              <a:rPr lang="cs-CZ" sz="1800" b="1" dirty="0"/>
              <a:t>pro zvýšení svalové síly zařazujeme až po získání dostatečného rozsahu pohybu se správným zapojením aktivovaných svalů </a:t>
            </a:r>
            <a:r>
              <a:rPr lang="cs-CZ" sz="1800" b="1" dirty="0" err="1"/>
              <a:t>timingem</a:t>
            </a:r>
            <a:r>
              <a:rPr lang="cs-CZ" sz="1800" b="1" dirty="0"/>
              <a:t> (včetně stabilizátorů)</a:t>
            </a:r>
          </a:p>
          <a:p>
            <a:pPr lvl="1">
              <a:buFontTx/>
              <a:buChar char="-"/>
            </a:pPr>
            <a:r>
              <a:rPr lang="cs-CZ" sz="1800" b="1" dirty="0"/>
              <a:t>pomůcky: </a:t>
            </a:r>
            <a:r>
              <a:rPr lang="cs-CZ" sz="1800" b="1" dirty="0" err="1"/>
              <a:t>overball</a:t>
            </a:r>
            <a:r>
              <a:rPr lang="cs-CZ" sz="1800" b="1" dirty="0"/>
              <a:t>, </a:t>
            </a:r>
            <a:r>
              <a:rPr lang="cs-CZ" sz="1800" b="1" dirty="0" err="1"/>
              <a:t>theraband</a:t>
            </a:r>
            <a:r>
              <a:rPr lang="cs-CZ" sz="1800" b="1" dirty="0"/>
              <a:t>, </a:t>
            </a:r>
            <a:r>
              <a:rPr lang="cs-CZ" sz="1800" b="1" dirty="0" err="1"/>
              <a:t>gymball</a:t>
            </a:r>
            <a:r>
              <a:rPr lang="cs-CZ" sz="1800" b="1" dirty="0"/>
              <a:t>, tyčka (vleže →vsedě) </a:t>
            </a:r>
            <a:endParaRPr lang="cs-CZ" sz="1800" b="1" i="1" dirty="0"/>
          </a:p>
          <a:p>
            <a:pPr lvl="1">
              <a:buFontTx/>
              <a:buChar char="-"/>
            </a:pPr>
            <a:r>
              <a:rPr lang="cs-CZ" sz="1800" b="1" dirty="0"/>
              <a:t>metody: PNF, VRL, DNS, ACT, BPP (centrace)</a:t>
            </a:r>
          </a:p>
          <a:p>
            <a:pPr lvl="1">
              <a:buFontTx/>
              <a:buChar char="-"/>
            </a:pPr>
            <a:r>
              <a:rPr lang="cs-CZ" sz="1800" b="1" dirty="0"/>
              <a:t>převaha hrudního dýchání není dobrá – přetěžování v oblasti horní hrudní apertury, svalů </a:t>
            </a:r>
            <a:r>
              <a:rPr lang="cs-CZ" sz="1800" b="1" dirty="0" err="1"/>
              <a:t>Cp</a:t>
            </a:r>
            <a:r>
              <a:rPr lang="cs-CZ" sz="1800" b="1" dirty="0"/>
              <a:t> </a:t>
            </a:r>
          </a:p>
          <a:p>
            <a:pPr lvl="1">
              <a:buFontTx/>
              <a:buChar char="-"/>
            </a:pPr>
            <a:r>
              <a:rPr lang="cs-CZ" sz="1800" b="1" dirty="0"/>
              <a:t>všechny pohyby pletence ramenního jsou vázány na funkci lopatky spojenou se správnou </a:t>
            </a:r>
            <a:r>
              <a:rPr lang="cs-CZ" sz="1800" b="1" dirty="0" err="1"/>
              <a:t>koaktivací</a:t>
            </a:r>
            <a:r>
              <a:rPr lang="cs-CZ" sz="1800" b="1" dirty="0"/>
              <a:t> svalstva  </a:t>
            </a:r>
          </a:p>
        </p:txBody>
      </p:sp>
    </p:spTree>
    <p:extLst>
      <p:ext uri="{BB962C8B-B14F-4D97-AF65-F5344CB8AC3E}">
        <p14:creationId xmlns:p14="http://schemas.microsoft.com/office/powerpoint/2010/main" val="2959571722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689847" cy="4947920"/>
          </a:xfrm>
        </p:spPr>
        <p:txBody>
          <a:bodyPr>
            <a:normAutofit/>
          </a:bodyPr>
          <a:lstStyle/>
          <a:p>
            <a:r>
              <a:rPr lang="cs-CZ" sz="2000" b="1" dirty="0"/>
              <a:t>Luxace AC skloubení</a:t>
            </a:r>
          </a:p>
          <a:p>
            <a:pPr>
              <a:buFontTx/>
              <a:buChar char="-"/>
            </a:pPr>
            <a:r>
              <a:rPr lang="cs-CZ" sz="2000" b="1" dirty="0"/>
              <a:t>pád na rameno (náraz veden shora na acromion), náraz do ramenního kloubu ze zevní strany, při pádu na lokty</a:t>
            </a:r>
          </a:p>
          <a:p>
            <a:pPr>
              <a:buFontTx/>
              <a:buChar char="-"/>
            </a:pPr>
            <a:r>
              <a:rPr lang="cs-CZ" sz="2000" b="1" dirty="0"/>
              <a:t>při traumatu dochází k přetržení vazů a pouzdra AC kloubu </a:t>
            </a:r>
          </a:p>
          <a:p>
            <a:pPr>
              <a:buFontTx/>
              <a:buChar char="-"/>
            </a:pPr>
            <a:r>
              <a:rPr lang="cs-CZ" sz="2000" b="1" dirty="0"/>
              <a:t>chronická instabilita je dána </a:t>
            </a:r>
            <a:r>
              <a:rPr lang="cs-CZ" sz="2000" b="1" dirty="0" err="1"/>
              <a:t>laxicitou</a:t>
            </a:r>
            <a:r>
              <a:rPr lang="cs-CZ" sz="2000" b="1" dirty="0"/>
              <a:t> vazů </a:t>
            </a:r>
          </a:p>
          <a:p>
            <a:pPr>
              <a:buFontTx/>
              <a:buChar char="-"/>
            </a:pPr>
            <a:r>
              <a:rPr lang="cs-CZ" sz="2000" b="1" dirty="0"/>
              <a:t>KO: otok, deformace AC skloubení, palpační bolestivost, aktivní pohyb v ramenním kl. nad horizontálu je omezen, příznak klávesy</a:t>
            </a:r>
          </a:p>
          <a:p>
            <a:pPr>
              <a:buFontTx/>
              <a:buChar char="-"/>
            </a:pPr>
            <a:r>
              <a:rPr lang="cs-CZ" sz="2000" b="1" dirty="0"/>
              <a:t>Léčba:</a:t>
            </a:r>
          </a:p>
          <a:p>
            <a:pPr lvl="1">
              <a:buFontTx/>
              <a:buChar char="-"/>
            </a:pPr>
            <a:r>
              <a:rPr lang="cs-CZ" sz="1800" b="1" dirty="0"/>
              <a:t>operativní – luxace s kompletní rupturou </a:t>
            </a:r>
            <a:r>
              <a:rPr lang="cs-CZ" sz="1800" b="1" dirty="0" err="1"/>
              <a:t>acromioklaviukulárních</a:t>
            </a:r>
            <a:r>
              <a:rPr lang="cs-CZ" sz="1800" b="1" dirty="0"/>
              <a:t> a </a:t>
            </a:r>
            <a:r>
              <a:rPr lang="cs-CZ" sz="1800" b="1" dirty="0" err="1"/>
              <a:t>korakoacromiálních</a:t>
            </a:r>
            <a:r>
              <a:rPr lang="cs-CZ" sz="1800" b="1" dirty="0"/>
              <a:t> vazů</a:t>
            </a:r>
          </a:p>
          <a:p>
            <a:pPr lvl="1">
              <a:buFontTx/>
              <a:buChar char="-"/>
            </a:pPr>
            <a:r>
              <a:rPr lang="cs-CZ" sz="1800" b="1" dirty="0"/>
              <a:t>konzervativní – </a:t>
            </a:r>
            <a:r>
              <a:rPr lang="cs-CZ" sz="1800" b="1" dirty="0" err="1"/>
              <a:t>Desaultův</a:t>
            </a:r>
            <a:r>
              <a:rPr lang="cs-CZ" sz="1800" b="1" dirty="0"/>
              <a:t> závěs na 2-3 týdny </a:t>
            </a:r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404666160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689847" cy="494792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Luxace AC skloubení</a:t>
            </a:r>
          </a:p>
          <a:p>
            <a:pPr>
              <a:buFontTx/>
              <a:buChar char="-"/>
            </a:pPr>
            <a:r>
              <a:rPr lang="cs-CZ" sz="1800" b="1" dirty="0"/>
              <a:t>RHB (dle indikace lékaře)</a:t>
            </a:r>
          </a:p>
          <a:p>
            <a:pPr marL="457200" lvl="1" indent="0">
              <a:buNone/>
            </a:pPr>
            <a:r>
              <a:rPr lang="cs-CZ" sz="1800" b="1" i="1" dirty="0"/>
              <a:t>Fáze imobilizace  </a:t>
            </a:r>
          </a:p>
          <a:p>
            <a:pPr lvl="1">
              <a:buFontTx/>
              <a:buChar char="-"/>
            </a:pPr>
            <a:r>
              <a:rPr lang="cs-CZ" sz="1800" b="1" dirty="0"/>
              <a:t>aktivní pohyb nefixovaných částí  (i CG) (prsty, zápěstí, loket i druhostranná HK), izometrické kontrakce znehybněných svalů, cvičení v představě, udržení celkové kondice cvičením nepostižených částí</a:t>
            </a:r>
          </a:p>
          <a:p>
            <a:pPr lvl="1">
              <a:buFontTx/>
              <a:buChar char="-"/>
            </a:pPr>
            <a:r>
              <a:rPr lang="cs-CZ" sz="1800" b="1" dirty="0"/>
              <a:t>ošetření měkkých tkání v okolí kloubu </a:t>
            </a:r>
          </a:p>
          <a:p>
            <a:pPr lvl="1">
              <a:buFontTx/>
              <a:buChar char="-"/>
            </a:pPr>
            <a:r>
              <a:rPr lang="cs-CZ" sz="1800" b="1" dirty="0"/>
              <a:t>RFT, VRL</a:t>
            </a:r>
          </a:p>
          <a:p>
            <a:pPr marL="457200" lvl="1" indent="0">
              <a:buNone/>
            </a:pPr>
            <a:r>
              <a:rPr lang="cs-CZ" sz="1800" b="1" i="1" dirty="0"/>
              <a:t>Fáze po imobilizaci</a:t>
            </a:r>
          </a:p>
          <a:p>
            <a:pPr lvl="1">
              <a:buFontTx/>
              <a:buChar char="-"/>
            </a:pPr>
            <a:r>
              <a:rPr lang="cs-CZ" sz="1800" b="1" dirty="0"/>
              <a:t>MT v oblasti RAK (jizva, kůže, podkoží, fascie) </a:t>
            </a:r>
          </a:p>
          <a:p>
            <a:pPr lvl="1">
              <a:buFontTx/>
              <a:buChar char="-"/>
            </a:pPr>
            <a:r>
              <a:rPr lang="cs-CZ" sz="1800" b="1" dirty="0"/>
              <a:t>PIR na uvolnění hypertonických a přetížených svalů (m. </a:t>
            </a:r>
            <a:r>
              <a:rPr lang="cs-CZ" sz="1800" b="1" dirty="0" err="1"/>
              <a:t>trapezius</a:t>
            </a:r>
            <a:r>
              <a:rPr lang="cs-CZ" sz="1800" b="1" dirty="0"/>
              <a:t>, m. levator </a:t>
            </a:r>
            <a:r>
              <a:rPr lang="cs-CZ" sz="1800" b="1" dirty="0" err="1"/>
              <a:t>scapulae</a:t>
            </a:r>
            <a:r>
              <a:rPr lang="cs-CZ" sz="1800" b="1" dirty="0"/>
              <a:t>, m. </a:t>
            </a:r>
            <a:r>
              <a:rPr lang="cs-CZ" sz="1800" b="1" dirty="0" err="1"/>
              <a:t>pectoralis</a:t>
            </a:r>
            <a:r>
              <a:rPr lang="cs-CZ" sz="1800" b="1" dirty="0"/>
              <a:t> major et minor, SCM, </a:t>
            </a:r>
            <a:r>
              <a:rPr lang="cs-CZ" sz="1800" b="1" dirty="0" err="1"/>
              <a:t>scaleni</a:t>
            </a:r>
            <a:r>
              <a:rPr lang="cs-CZ" sz="1800" b="1" dirty="0"/>
              <a:t>, neopomenout ošetřit dle nutnosti i svaly RM)</a:t>
            </a:r>
          </a:p>
          <a:p>
            <a:pPr lvl="1">
              <a:buFontTx/>
              <a:buChar char="-"/>
            </a:pPr>
            <a:r>
              <a:rPr lang="cs-CZ" sz="1800" b="1" dirty="0"/>
              <a:t>šetrná mobilizace kloubů (lopatka!!!, AC, SC, GH, žebra, </a:t>
            </a:r>
            <a:r>
              <a:rPr lang="cs-CZ" sz="1800" b="1" dirty="0" err="1"/>
              <a:t>Cp</a:t>
            </a:r>
            <a:r>
              <a:rPr lang="cs-CZ" sz="1800" b="1" dirty="0"/>
              <a:t> včetně </a:t>
            </a:r>
            <a:r>
              <a:rPr lang="cs-CZ" sz="1800" b="1" dirty="0" err="1"/>
              <a:t>CTh</a:t>
            </a:r>
            <a:r>
              <a:rPr lang="cs-CZ" sz="1800" b="1" dirty="0"/>
              <a:t> přechodu, loketní kloub, </a:t>
            </a:r>
            <a:r>
              <a:rPr lang="cs-CZ" sz="1800" b="1" dirty="0" err="1"/>
              <a:t>Thp</a:t>
            </a:r>
            <a:r>
              <a:rPr lang="cs-CZ" sz="1800" b="1" dirty="0"/>
              <a:t>, zápěstí, prsty)</a:t>
            </a:r>
          </a:p>
          <a:p>
            <a:pPr marL="457200" lvl="1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768456598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Luxace AC skloubení</a:t>
            </a:r>
          </a:p>
          <a:p>
            <a:pPr>
              <a:buFontTx/>
              <a:buChar char="-"/>
            </a:pPr>
            <a:r>
              <a:rPr lang="cs-CZ" sz="1800" b="1" dirty="0"/>
              <a:t>RHB</a:t>
            </a:r>
          </a:p>
          <a:p>
            <a:pPr lvl="1">
              <a:buFontTx/>
              <a:buChar char="-"/>
            </a:pPr>
            <a:r>
              <a:rPr lang="cs-CZ" sz="1800" b="1" dirty="0"/>
              <a:t>postupné zvyšování rozsahu pohybu v kloubu pasivně, aktivně s dopomocí a aktivně v odlehčení (závěs, voda)</a:t>
            </a:r>
          </a:p>
          <a:p>
            <a:pPr lvl="1">
              <a:buFontTx/>
              <a:buChar char="-"/>
            </a:pPr>
            <a:r>
              <a:rPr lang="cs-CZ" sz="1800" b="1" dirty="0"/>
              <a:t>kyvadlové pohyby dle </a:t>
            </a:r>
            <a:r>
              <a:rPr lang="cs-CZ" sz="1800" b="1" dirty="0" err="1"/>
              <a:t>Codmana</a:t>
            </a:r>
            <a:endParaRPr lang="cs-CZ" sz="1800" b="1" dirty="0"/>
          </a:p>
          <a:p>
            <a:pPr lvl="1">
              <a:buFontTx/>
              <a:buChar char="-"/>
            </a:pPr>
            <a:r>
              <a:rPr lang="cs-CZ" sz="1800" b="1" dirty="0"/>
              <a:t>oslabené svaly posilujeme izometrickou kontrakcí a aktivně (od 2. týdne) v UKŘ a OKŘ (cvičení proti odporu pro zvýšení svalové síly zařazujeme až po získání dostatečného rozsahu pohybu se správným zapojením aktivovaných svalů </a:t>
            </a:r>
            <a:r>
              <a:rPr lang="cs-CZ" sz="1800" b="1" dirty="0" err="1"/>
              <a:t>timingem</a:t>
            </a:r>
            <a:r>
              <a:rPr lang="cs-CZ" sz="1800" b="1" dirty="0"/>
              <a:t> (včetně stabilizátorů)</a:t>
            </a:r>
          </a:p>
          <a:p>
            <a:pPr lvl="1">
              <a:buFontTx/>
              <a:buChar char="-"/>
            </a:pPr>
            <a:r>
              <a:rPr lang="cs-CZ" sz="1800" b="1" dirty="0"/>
              <a:t>pomůcky: </a:t>
            </a:r>
            <a:r>
              <a:rPr lang="cs-CZ" sz="1800" b="1" dirty="0" err="1"/>
              <a:t>overball</a:t>
            </a:r>
            <a:r>
              <a:rPr lang="cs-CZ" sz="1800" b="1" dirty="0"/>
              <a:t>, </a:t>
            </a:r>
            <a:r>
              <a:rPr lang="cs-CZ" sz="1800" b="1" dirty="0" err="1"/>
              <a:t>theraband</a:t>
            </a:r>
            <a:r>
              <a:rPr lang="cs-CZ" sz="1800" b="1" dirty="0"/>
              <a:t>, </a:t>
            </a:r>
            <a:r>
              <a:rPr lang="cs-CZ" sz="1800" b="1" dirty="0" err="1"/>
              <a:t>gymball</a:t>
            </a:r>
            <a:r>
              <a:rPr lang="cs-CZ" sz="1800" b="1" dirty="0"/>
              <a:t>, tyčka (vleže →vsedě) </a:t>
            </a:r>
            <a:endParaRPr lang="cs-CZ" sz="1800" b="1" i="1" dirty="0"/>
          </a:p>
          <a:p>
            <a:pPr lvl="1">
              <a:buFontTx/>
              <a:buChar char="-"/>
            </a:pPr>
            <a:r>
              <a:rPr lang="cs-CZ" sz="1800" b="1" dirty="0"/>
              <a:t>metody: PNF, VRL, DNS, ACT, BPP (centrace)</a:t>
            </a:r>
          </a:p>
          <a:p>
            <a:pPr lvl="1">
              <a:buFontTx/>
              <a:buChar char="-"/>
            </a:pPr>
            <a:r>
              <a:rPr lang="cs-CZ" sz="1800" b="1" dirty="0"/>
              <a:t>převaha hrudního dýchání není dobrá – přetěžování v oblasti horní hrudní apertury, svalů </a:t>
            </a:r>
            <a:r>
              <a:rPr lang="cs-CZ" sz="1800" b="1" dirty="0" err="1"/>
              <a:t>Cp</a:t>
            </a:r>
            <a:r>
              <a:rPr lang="cs-CZ" sz="1800" b="1" dirty="0"/>
              <a:t> </a:t>
            </a:r>
          </a:p>
          <a:p>
            <a:pPr lvl="1">
              <a:buFontTx/>
              <a:buChar char="-"/>
            </a:pPr>
            <a:r>
              <a:rPr lang="cs-CZ" sz="1800" b="1" dirty="0"/>
              <a:t>všechny pohyby pletence ramenního jsou vázány na funkci lopatky spojenou se správnou </a:t>
            </a:r>
            <a:r>
              <a:rPr lang="cs-CZ" sz="1800" b="1" dirty="0" err="1"/>
              <a:t>koaktivací</a:t>
            </a:r>
            <a:r>
              <a:rPr lang="cs-CZ" sz="1800" b="1" dirty="0"/>
              <a:t> svalstva  </a:t>
            </a:r>
          </a:p>
          <a:p>
            <a:pPr lvl="1">
              <a:buFontTx/>
              <a:buChar char="-"/>
            </a:pPr>
            <a:endParaRPr lang="cs-CZ" sz="1800" b="1" dirty="0"/>
          </a:p>
          <a:p>
            <a:pPr marL="457200" lvl="1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879832879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/>
          </a:bodyPr>
          <a:lstStyle/>
          <a:p>
            <a:r>
              <a:rPr lang="cs-CZ" sz="2000" b="1" dirty="0"/>
              <a:t>Luxace SC skloubení</a:t>
            </a:r>
          </a:p>
          <a:p>
            <a:pPr>
              <a:buFontTx/>
              <a:buChar char="-"/>
            </a:pPr>
            <a:r>
              <a:rPr lang="cs-CZ" sz="2000" b="1" dirty="0"/>
              <a:t>vznik při pádu na rameno; na přední stranu ramene → přední luxace mediálního okraje klíčku; pád na zadní stranu ramene → zadní luxace mediálního okraje klíčku (vzácná)</a:t>
            </a:r>
          </a:p>
          <a:p>
            <a:pPr>
              <a:buFontTx/>
              <a:buChar char="-"/>
            </a:pPr>
            <a:r>
              <a:rPr lang="cs-CZ" sz="2000" b="1" u="sng" dirty="0"/>
              <a:t>KO:</a:t>
            </a:r>
            <a:r>
              <a:rPr lang="cs-CZ" sz="2000" b="1" dirty="0"/>
              <a:t> hmatné zduření kloubu, </a:t>
            </a:r>
            <a:r>
              <a:rPr lang="cs-CZ" sz="2000" b="1" dirty="0" err="1"/>
              <a:t>antalgické</a:t>
            </a:r>
            <a:r>
              <a:rPr lang="cs-CZ" sz="2000" b="1" dirty="0"/>
              <a:t> držení (rameno v protrakci), pohyby v horizontální flexi bolestivé, u zadních luxací riziko poranění brachiálního plexu či orgánů mediastina </a:t>
            </a:r>
          </a:p>
          <a:p>
            <a:pPr>
              <a:buFontTx/>
              <a:buChar char="-"/>
            </a:pPr>
            <a:r>
              <a:rPr lang="cs-CZ" sz="2000" b="1" u="sng" dirty="0"/>
              <a:t>Léčba: </a:t>
            </a:r>
            <a:r>
              <a:rPr lang="cs-CZ" sz="2000" b="1" dirty="0"/>
              <a:t>zavřená repozice častější než krvavá s rekonstrukcí pouzdra, imobilizace závěsem 2-3 týdny </a:t>
            </a:r>
          </a:p>
          <a:p>
            <a:pPr>
              <a:buFontTx/>
              <a:buChar char="-"/>
            </a:pPr>
            <a:r>
              <a:rPr lang="cs-CZ" sz="2000" b="1" u="sng" dirty="0"/>
              <a:t>Rehabilitace (dle indikace lékaře):</a:t>
            </a:r>
            <a:r>
              <a:rPr lang="cs-CZ" sz="2000" b="1" dirty="0"/>
              <a:t> začínáme izometrickým cvičením, později cvičení v uzavřených kinematických řetězcích, při předních luxacích vynecháváme pohyby do extenze a vnitřní rotace</a:t>
            </a:r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lvl="1">
              <a:buFontTx/>
              <a:buChar char="-"/>
            </a:pPr>
            <a:endParaRPr lang="cs-CZ" sz="1800" b="1" dirty="0"/>
          </a:p>
          <a:p>
            <a:pPr marL="457200" lvl="1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666002218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Luxace GH kloubu</a:t>
            </a:r>
          </a:p>
          <a:p>
            <a:pPr>
              <a:buFontTx/>
              <a:buChar char="-"/>
            </a:pPr>
            <a:r>
              <a:rPr lang="cs-CZ" sz="2000" b="1" dirty="0"/>
              <a:t>ztráta kontaktu kl. ploch hlavice a </a:t>
            </a:r>
            <a:r>
              <a:rPr lang="cs-CZ" sz="2000" b="1" dirty="0" err="1"/>
              <a:t>glenoidální</a:t>
            </a:r>
            <a:r>
              <a:rPr lang="cs-CZ" sz="2000" b="1" dirty="0"/>
              <a:t> jamky, poškození </a:t>
            </a:r>
            <a:r>
              <a:rPr lang="cs-CZ" sz="2000" b="1" dirty="0" err="1"/>
              <a:t>kl.pouzdra</a:t>
            </a:r>
            <a:r>
              <a:rPr lang="cs-CZ" sz="2000" b="1" dirty="0"/>
              <a:t>, dolního </a:t>
            </a:r>
            <a:r>
              <a:rPr lang="cs-CZ" sz="2000" b="1" dirty="0" err="1"/>
              <a:t>glenoidohumerálního</a:t>
            </a:r>
            <a:r>
              <a:rPr lang="cs-CZ" sz="2000" b="1" dirty="0"/>
              <a:t> vazu a </a:t>
            </a:r>
            <a:r>
              <a:rPr lang="cs-CZ" sz="2000" b="1" dirty="0" err="1"/>
              <a:t>glenoidálního</a:t>
            </a:r>
            <a:r>
              <a:rPr lang="cs-CZ" sz="2000" b="1" dirty="0"/>
              <a:t> labra</a:t>
            </a:r>
            <a:r>
              <a:rPr lang="cs-CZ" b="1" dirty="0"/>
              <a:t> </a:t>
            </a:r>
          </a:p>
          <a:p>
            <a:pPr>
              <a:buFontTx/>
              <a:buChar char="-"/>
            </a:pPr>
            <a:r>
              <a:rPr lang="cs-CZ" sz="2000" b="1" u="sng" dirty="0"/>
              <a:t>Vznik: </a:t>
            </a:r>
            <a:endParaRPr lang="cs-CZ" sz="2400" b="1" u="sng" dirty="0"/>
          </a:p>
          <a:p>
            <a:pPr lvl="1">
              <a:buFontTx/>
              <a:buChar char="-"/>
            </a:pPr>
            <a:r>
              <a:rPr lang="cs-CZ" sz="1800" b="1" dirty="0"/>
              <a:t>přední luxace - pád na HK v abdukci a zevní rotaci v GH skloubení, nárazem dochází k </a:t>
            </a:r>
            <a:r>
              <a:rPr lang="cs-CZ" sz="1800" b="1" dirty="0" err="1"/>
              <a:t>hyperextenzi</a:t>
            </a:r>
            <a:r>
              <a:rPr lang="cs-CZ" sz="1800" b="1" dirty="0"/>
              <a:t> </a:t>
            </a:r>
          </a:p>
          <a:p>
            <a:pPr lvl="1">
              <a:buFontTx/>
              <a:buChar char="-"/>
            </a:pPr>
            <a:r>
              <a:rPr lang="cs-CZ" sz="1800" b="1" dirty="0"/>
              <a:t>zadní luxace - vzácnější, pád na HK ve flexi, addukci a vnitřní rotaci v GH skloubení (epileptické záchvaty, úrazy proudem</a:t>
            </a:r>
          </a:p>
          <a:p>
            <a:pPr>
              <a:buFontTx/>
              <a:buChar char="-"/>
            </a:pPr>
            <a:r>
              <a:rPr lang="cs-CZ" sz="2000" b="1" u="sng" dirty="0"/>
              <a:t>KO:</a:t>
            </a:r>
            <a:r>
              <a:rPr lang="cs-CZ" sz="2000" b="1" dirty="0"/>
              <a:t> u přední luxace je ramenní kloub deformovaný, hlavice humeru hmatná na přední straně kloubu, aktivní i pasivní pohyb nemožný, při snaze o pasivní pohyb je patrný fenomén pružení, u zadní luxace nemožná ZR</a:t>
            </a:r>
          </a:p>
          <a:p>
            <a:pPr>
              <a:buFontTx/>
              <a:buChar char="-"/>
            </a:pPr>
            <a:r>
              <a:rPr lang="cs-CZ" sz="2000" b="1" u="sng" dirty="0"/>
              <a:t>Komplikace:</a:t>
            </a:r>
            <a:r>
              <a:rPr lang="cs-CZ" sz="2000" b="1" dirty="0"/>
              <a:t> </a:t>
            </a:r>
            <a:r>
              <a:rPr lang="cs-CZ" sz="2000" b="1" dirty="0" err="1"/>
              <a:t>Bankartova</a:t>
            </a:r>
            <a:r>
              <a:rPr lang="cs-CZ" sz="2000" b="1" dirty="0"/>
              <a:t> léze (odtržení labrum </a:t>
            </a:r>
            <a:r>
              <a:rPr lang="cs-CZ" sz="2000" b="1" dirty="0" err="1"/>
              <a:t>glenoidale</a:t>
            </a:r>
            <a:r>
              <a:rPr lang="cs-CZ" sz="2000" b="1" dirty="0"/>
              <a:t> u přední luxace), </a:t>
            </a:r>
            <a:r>
              <a:rPr lang="cs-CZ" sz="2000" b="1" dirty="0" err="1"/>
              <a:t>Hillova</a:t>
            </a:r>
            <a:r>
              <a:rPr lang="cs-CZ" sz="2000" b="1" dirty="0"/>
              <a:t> </a:t>
            </a:r>
            <a:r>
              <a:rPr lang="cs-CZ" sz="2000" b="1" dirty="0" err="1"/>
              <a:t>Sachsova</a:t>
            </a:r>
            <a:r>
              <a:rPr lang="cs-CZ" sz="2000" b="1" dirty="0"/>
              <a:t> léze (imprese na </a:t>
            </a:r>
            <a:r>
              <a:rPr lang="cs-CZ" sz="2000" b="1" dirty="0" err="1"/>
              <a:t>dorzokraniálním</a:t>
            </a:r>
            <a:r>
              <a:rPr lang="cs-CZ" sz="2000" b="1" dirty="0"/>
              <a:t> okraji chrupavky hlavice humeru u přední luxace) 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lvl="1">
              <a:buFontTx/>
              <a:buChar char="-"/>
            </a:pPr>
            <a:endParaRPr lang="cs-CZ" sz="1800" b="1" dirty="0"/>
          </a:p>
          <a:p>
            <a:pPr marL="457200" lvl="1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205658808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Luxace GH kloubu</a:t>
            </a:r>
          </a:p>
          <a:p>
            <a:pPr>
              <a:buFontTx/>
              <a:buChar char="-"/>
            </a:pPr>
            <a:r>
              <a:rPr lang="cs-CZ" sz="2000" b="1" u="sng" dirty="0"/>
              <a:t>Léčba:</a:t>
            </a:r>
            <a:r>
              <a:rPr lang="cs-CZ" sz="2000" b="1" dirty="0"/>
              <a:t> repozice + fixace </a:t>
            </a:r>
            <a:r>
              <a:rPr lang="cs-CZ" sz="2000" b="1" dirty="0" err="1"/>
              <a:t>Dessaultovým</a:t>
            </a:r>
            <a:r>
              <a:rPr lang="cs-CZ" sz="2000" b="1" dirty="0"/>
              <a:t> obvazem po dobu 6 týdnů ve VR, ADDK v RAK a flexi v loketním kloubu, operační řešení u opakovaných luxací</a:t>
            </a:r>
          </a:p>
          <a:p>
            <a:pPr lvl="0"/>
            <a:r>
              <a:rPr lang="cs-CZ" b="1" u="sng" dirty="0"/>
              <a:t>Rehabilitace</a:t>
            </a:r>
            <a:r>
              <a:rPr lang="cs-CZ" b="1" dirty="0"/>
              <a:t>: (dle indikace lékaře)</a:t>
            </a:r>
          </a:p>
          <a:p>
            <a:pPr lvl="0">
              <a:buFontTx/>
              <a:buChar char="-"/>
            </a:pPr>
            <a:r>
              <a:rPr lang="cs-CZ" b="1" dirty="0"/>
              <a:t>v době fixace – zaměření na volné segmenty – (C, </a:t>
            </a:r>
            <a:r>
              <a:rPr lang="cs-CZ" b="1" dirty="0" err="1"/>
              <a:t>Th</a:t>
            </a:r>
            <a:r>
              <a:rPr lang="cs-CZ" b="1" dirty="0"/>
              <a:t>, zápěstí, ruka) </a:t>
            </a:r>
          </a:p>
          <a:p>
            <a:pPr lvl="0">
              <a:buFontTx/>
              <a:buChar char="-"/>
            </a:pPr>
            <a:r>
              <a:rPr lang="cs-CZ" b="1" dirty="0"/>
              <a:t>po odstranění fixace – RHB zaměřená přímo na </a:t>
            </a:r>
            <a:r>
              <a:rPr lang="cs-CZ" b="1" dirty="0" err="1"/>
              <a:t>glenohumerální</a:t>
            </a:r>
            <a:r>
              <a:rPr lang="cs-CZ" b="1" dirty="0"/>
              <a:t> kloub (posílení oslabených svalů a obnovení hybnosti)</a:t>
            </a:r>
          </a:p>
          <a:p>
            <a:pPr lvl="0">
              <a:buFontTx/>
              <a:buChar char="-"/>
            </a:pPr>
            <a:r>
              <a:rPr lang="cs-CZ" b="1" dirty="0"/>
              <a:t>ošetření měkkých tkání v okolí kloubů (i míčkování), šetrná mobilizace</a:t>
            </a:r>
          </a:p>
          <a:p>
            <a:pPr>
              <a:buFontTx/>
              <a:buChar char="-"/>
            </a:pPr>
            <a:r>
              <a:rPr lang="cs-CZ" b="1" dirty="0"/>
              <a:t>postupné zvyšování rozsahu pohybu v kloubu pasivně, aktivně s dopomocí a aktivně v odlehčení (závěs, voda)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kyvadlové pohyby dle </a:t>
            </a:r>
            <a:r>
              <a:rPr lang="cs-CZ" b="1" dirty="0" err="1"/>
              <a:t>Codmana</a:t>
            </a:r>
            <a:endParaRPr lang="cs-CZ" b="1" dirty="0"/>
          </a:p>
          <a:p>
            <a:pPr>
              <a:buFontTx/>
              <a:buChar char="-"/>
            </a:pPr>
            <a:r>
              <a:rPr lang="cs-CZ" sz="1800" b="1" dirty="0"/>
              <a:t>oslabené svaly posilujeme izometrickou kontrakcí, v UKŘ a OKŘ (cvičení proti odporu</a:t>
            </a:r>
            <a:br>
              <a:rPr lang="cs-CZ" sz="1800" b="1" dirty="0"/>
            </a:br>
            <a:r>
              <a:rPr lang="cs-CZ" sz="1800" b="1" dirty="0"/>
              <a:t>pro zvýšení svalové síly zařazujeme až po získání dostatečného rozsahu pohybu se správným zapojením aktivovaných svalů </a:t>
            </a:r>
            <a:r>
              <a:rPr lang="cs-CZ" sz="1800" b="1" dirty="0" err="1"/>
              <a:t>timingem</a:t>
            </a:r>
            <a:r>
              <a:rPr lang="cs-CZ" sz="1800" b="1" dirty="0"/>
              <a:t> (včetně stabilizátorů)</a:t>
            </a:r>
          </a:p>
          <a:p>
            <a:pPr>
              <a:buFontTx/>
              <a:buChar char="-"/>
            </a:pPr>
            <a:endParaRPr lang="cs-CZ" b="1" dirty="0"/>
          </a:p>
          <a:p>
            <a:pPr>
              <a:buFontTx/>
              <a:buChar char="-"/>
            </a:pPr>
            <a:endParaRPr lang="cs-CZ" sz="2400" b="1" dirty="0"/>
          </a:p>
          <a:p>
            <a:pPr>
              <a:buFontTx/>
              <a:buChar char="-"/>
            </a:pPr>
            <a:endParaRPr lang="cs-CZ" sz="2000" b="1" dirty="0"/>
          </a:p>
          <a:p>
            <a:pPr lvl="1">
              <a:buFontTx/>
              <a:buChar char="-"/>
            </a:pPr>
            <a:endParaRPr lang="cs-CZ" sz="1800" b="1" dirty="0"/>
          </a:p>
          <a:p>
            <a:pPr marL="457200" lvl="1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92133528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/>
          </a:bodyPr>
          <a:lstStyle/>
          <a:p>
            <a:r>
              <a:rPr lang="cs-CZ" sz="2000" b="1" dirty="0"/>
              <a:t>Luxace GH kloubu</a:t>
            </a:r>
          </a:p>
          <a:p>
            <a:pPr>
              <a:buFontTx/>
              <a:buChar char="-"/>
            </a:pPr>
            <a:r>
              <a:rPr lang="cs-CZ" sz="2000" b="1" dirty="0"/>
              <a:t>pomůcky: </a:t>
            </a:r>
            <a:r>
              <a:rPr lang="cs-CZ" sz="2000" b="1" dirty="0" err="1"/>
              <a:t>overball</a:t>
            </a:r>
            <a:r>
              <a:rPr lang="cs-CZ" sz="2000" b="1" dirty="0"/>
              <a:t>, </a:t>
            </a:r>
            <a:r>
              <a:rPr lang="cs-CZ" sz="2000" b="1" dirty="0" err="1"/>
              <a:t>theraband</a:t>
            </a:r>
            <a:r>
              <a:rPr lang="cs-CZ" sz="2000" b="1" dirty="0"/>
              <a:t>, </a:t>
            </a:r>
            <a:r>
              <a:rPr lang="cs-CZ" sz="2000" b="1" dirty="0" err="1"/>
              <a:t>gymball</a:t>
            </a:r>
            <a:r>
              <a:rPr lang="cs-CZ" sz="2000" b="1" dirty="0"/>
              <a:t>, tyčka (vleže →vsedě) </a:t>
            </a:r>
            <a:endParaRPr lang="cs-CZ" sz="2000" b="1" i="1" dirty="0"/>
          </a:p>
          <a:p>
            <a:pPr>
              <a:buFontTx/>
              <a:buChar char="-"/>
            </a:pPr>
            <a:r>
              <a:rPr lang="cs-CZ" sz="2000" b="1" dirty="0"/>
              <a:t>metody: PNF, VRL, DNS, ACT, BPP (centrace)</a:t>
            </a:r>
          </a:p>
          <a:p>
            <a:pPr>
              <a:buFontTx/>
              <a:buChar char="-"/>
            </a:pPr>
            <a:r>
              <a:rPr lang="cs-CZ" sz="2000" b="1" dirty="0"/>
              <a:t>všechny pohyby pletence ramenního jsou vázány na funkci lopatky spojenou se správnou </a:t>
            </a:r>
            <a:r>
              <a:rPr lang="cs-CZ" sz="2000" b="1" dirty="0" err="1"/>
              <a:t>koaktivací</a:t>
            </a:r>
            <a:r>
              <a:rPr lang="cs-CZ" sz="2000" b="1" dirty="0"/>
              <a:t> svalstva</a:t>
            </a:r>
            <a:r>
              <a:rPr lang="cs-CZ" sz="2400" b="1" dirty="0"/>
              <a:t>  </a:t>
            </a:r>
          </a:p>
          <a:p>
            <a:pPr lvl="0">
              <a:buFontTx/>
              <a:buChar char="-"/>
            </a:pPr>
            <a:r>
              <a:rPr lang="cs-CZ" sz="2000" b="1" dirty="0"/>
              <a:t>od 6. týdne izometrické cvičení s aproximací do kloubu, je povolen aktivní pohyb do flexe, extenze, vnitřní rotace proti lehkému odporu, pohyb do abdukce povolen do 45° </a:t>
            </a:r>
          </a:p>
          <a:p>
            <a:pPr lvl="0">
              <a:buFontTx/>
              <a:buChar char="-"/>
            </a:pPr>
            <a:r>
              <a:rPr lang="cs-CZ" sz="2000" b="1" dirty="0"/>
              <a:t>od 8. týdne – aktivní abdukce do 90°, zahájení pohybu do zevní rotace </a:t>
            </a:r>
          </a:p>
          <a:p>
            <a:pPr lvl="0">
              <a:buFontTx/>
              <a:buChar char="-"/>
            </a:pPr>
            <a:r>
              <a:rPr lang="cs-CZ" sz="2000" b="1" dirty="0"/>
              <a:t>do 3 měsíců KI pohyby do max. abdukce a zevní rotace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endParaRPr lang="cs-CZ" sz="2400" b="1" dirty="0"/>
          </a:p>
          <a:p>
            <a:pPr>
              <a:buFontTx/>
              <a:buChar char="-"/>
            </a:pPr>
            <a:endParaRPr lang="cs-CZ" sz="2000" b="1" dirty="0"/>
          </a:p>
          <a:p>
            <a:pPr lvl="1">
              <a:buFontTx/>
              <a:buChar char="-"/>
            </a:pPr>
            <a:endParaRPr lang="cs-CZ" sz="1800" b="1" dirty="0"/>
          </a:p>
          <a:p>
            <a:pPr marL="457200" lvl="1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72256159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 fontScale="70000" lnSpcReduction="20000"/>
          </a:bodyPr>
          <a:lstStyle/>
          <a:p>
            <a:r>
              <a:rPr lang="cs-CZ" sz="2900" b="1" dirty="0"/>
              <a:t>Zlomenina pažní kosti</a:t>
            </a:r>
          </a:p>
          <a:p>
            <a:pPr marL="457200" indent="-457200">
              <a:buAutoNum type="arabicPeriod"/>
            </a:pPr>
            <a:r>
              <a:rPr lang="cs-CZ" sz="2900" b="1" dirty="0"/>
              <a:t>Fraktura proximálního humeru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900" b="1" dirty="0" err="1"/>
              <a:t>Fractura</a:t>
            </a:r>
            <a:r>
              <a:rPr lang="cs-CZ" sz="2900" b="1" dirty="0"/>
              <a:t> </a:t>
            </a:r>
            <a:r>
              <a:rPr lang="cs-CZ" sz="2900" b="1" dirty="0" err="1"/>
              <a:t>tuberculi</a:t>
            </a:r>
            <a:r>
              <a:rPr lang="cs-CZ" sz="2900" b="1" dirty="0"/>
              <a:t> </a:t>
            </a:r>
            <a:r>
              <a:rPr lang="cs-CZ" sz="2900" b="1" dirty="0" err="1"/>
              <a:t>majoris</a:t>
            </a:r>
            <a:r>
              <a:rPr lang="cs-CZ" sz="2900" b="1" dirty="0"/>
              <a:t> </a:t>
            </a:r>
            <a:r>
              <a:rPr lang="cs-CZ" sz="2600" b="1" dirty="0"/>
              <a:t> - nejčastější zlomeninou této oblasti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cs-CZ" sz="2600" b="1" dirty="0"/>
              <a:t>léčba: bez dislokace 5-8 dní na šátku x s dislokací je třeba reponovat a imobilizovat na 3-5 týdnů, končetinu je třeba fixovat v abdukční dlaze (pro PAC nepohodlné), výhodnější je otevřená repozice a fixace šroubem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b="1" dirty="0" err="1"/>
              <a:t>Fractura</a:t>
            </a:r>
            <a:r>
              <a:rPr lang="cs-CZ" sz="2900" b="1" dirty="0"/>
              <a:t> </a:t>
            </a:r>
            <a:r>
              <a:rPr lang="cs-CZ" sz="2900" b="1" dirty="0" err="1"/>
              <a:t>collum</a:t>
            </a:r>
            <a:r>
              <a:rPr lang="cs-CZ" sz="2900" b="1" dirty="0"/>
              <a:t> </a:t>
            </a:r>
            <a:r>
              <a:rPr lang="cs-CZ" sz="2900" b="1" dirty="0" err="1"/>
              <a:t>humeri</a:t>
            </a:r>
            <a:r>
              <a:rPr lang="cs-CZ" sz="2900" b="1" dirty="0"/>
              <a:t>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cs-CZ" sz="2600" b="1" dirty="0"/>
              <a:t>vznik: přímým nárazem nebo pádem na nataženou HK nebo loket - často bez dislokace, k jejich zhojení stačí fixace </a:t>
            </a:r>
            <a:r>
              <a:rPr lang="cs-CZ" sz="2600" b="1" dirty="0" err="1"/>
              <a:t>Desaultovým</a:t>
            </a:r>
            <a:r>
              <a:rPr lang="cs-CZ" sz="2600" b="1" dirty="0"/>
              <a:t> obvazem nebo ortézou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cs-CZ" sz="2600" b="1" dirty="0"/>
              <a:t>pádem na nataženou HK vznikají zlomeniny abdukční (častější u dospělých, převážně </a:t>
            </a:r>
            <a:r>
              <a:rPr lang="cs-CZ" sz="2600" b="1" dirty="0" err="1"/>
              <a:t>čtyřfragmentové</a:t>
            </a:r>
            <a:r>
              <a:rPr lang="cs-CZ" sz="2600" b="1" dirty="0"/>
              <a:t>) nebo addukční (častější u dětí, převážně </a:t>
            </a:r>
            <a:r>
              <a:rPr lang="cs-CZ" sz="2600" b="1" dirty="0" err="1"/>
              <a:t>dvoufragmentové</a:t>
            </a:r>
            <a:r>
              <a:rPr lang="cs-CZ" sz="2300" b="1" dirty="0"/>
              <a:t>) </a:t>
            </a:r>
          </a:p>
          <a:p>
            <a:pPr marL="457200" lvl="1" indent="0">
              <a:buNone/>
            </a:pPr>
            <a:br>
              <a:rPr lang="cs-CZ" sz="1700" b="1" dirty="0"/>
            </a:br>
            <a:br>
              <a:rPr lang="cs-CZ" sz="1700" b="1" dirty="0"/>
            </a:br>
            <a:endParaRPr lang="cs-CZ" sz="1700" b="1" dirty="0"/>
          </a:p>
          <a:p>
            <a:pPr marL="457200" indent="-457200">
              <a:buAutoNum type="arabicPeriod"/>
            </a:pPr>
            <a:endParaRPr lang="cs-CZ" sz="2000" b="1" dirty="0"/>
          </a:p>
          <a:p>
            <a:pPr lvl="1">
              <a:buFontTx/>
              <a:buChar char="-"/>
            </a:pPr>
            <a:endParaRPr lang="cs-CZ" sz="1800" b="1" dirty="0"/>
          </a:p>
          <a:p>
            <a:pPr marL="457200" lvl="1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815532377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Zlomenina pažní kosti</a:t>
            </a:r>
          </a:p>
          <a:p>
            <a:pPr marL="457200" indent="-457200">
              <a:buAutoNum type="arabicPeriod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Fraktura proximálního humeru</a:t>
            </a:r>
          </a:p>
          <a:p>
            <a:pPr lvl="1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a.) </a:t>
            </a:r>
            <a:r>
              <a:rPr 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dvoúlomkové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fraktury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visící sádrový obvaz na, tam kde nehrozí nebezpečí ztuhnutí ramene (mladí lidé) lze imobilizovat nedislokovanou zlomeninu v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Desaultově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obvazu, při nutnosti otevřené repozice je indikována úhlově stabilní dlaha</a:t>
            </a:r>
          </a:p>
          <a:p>
            <a:pPr lvl="1">
              <a:buFontTx/>
              <a:buChar char="-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b.) </a:t>
            </a:r>
            <a:r>
              <a:rPr 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víceúlomkové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fraktury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– je-li fraktura spojena s odlomením obou hrbolků, je hlavice humeru ohrožena avaskulární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nekrozou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→ operační léčba, u starších PAC je někdy nutno nahradit hlavici humeru TEP </a:t>
            </a:r>
          </a:p>
          <a:p>
            <a:pPr lvl="1"/>
            <a:r>
              <a:rPr lang="cs-CZ" sz="2400" b="1" dirty="0"/>
              <a:t>Rehabilitace u fraktur proximálního humeru (dle indikace lékaře)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u="sng" dirty="0"/>
              <a:t>subakutní fáze RHB  (imobilizace končetiny)</a:t>
            </a:r>
          </a:p>
          <a:p>
            <a:pPr lvl="1">
              <a:buFontTx/>
              <a:buChar char="-"/>
            </a:pPr>
            <a:r>
              <a:rPr lang="cs-CZ" sz="2200" b="1" dirty="0"/>
              <a:t>prevence reflexních a dystrofických změn</a:t>
            </a:r>
          </a:p>
          <a:p>
            <a:pPr lvl="1">
              <a:buFontTx/>
              <a:buChar char="-"/>
            </a:pPr>
            <a:r>
              <a:rPr lang="cs-CZ" sz="2200" b="1" dirty="0"/>
              <a:t>u jednoduchých zlomenin začíná již několik dnů po úrazu x u komplikovaných zpravidla ve druhém týdnu </a:t>
            </a:r>
          </a:p>
          <a:p>
            <a:pPr lvl="1">
              <a:buFontTx/>
              <a:buChar char="-"/>
            </a:pPr>
            <a:r>
              <a:rPr lang="cs-CZ" sz="2200" b="1" dirty="0"/>
              <a:t>zlepšení segmentové pohyblivosti krční a hrudní páteře, její napřímení a optimální nastavení pozice lopatky</a:t>
            </a:r>
            <a:r>
              <a:rPr lang="cs-CZ" sz="2400" b="1" dirty="0"/>
              <a:t> </a:t>
            </a:r>
          </a:p>
          <a:p>
            <a:pPr marL="0" lv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60823489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212327" cy="4972050"/>
          </a:xfrm>
        </p:spPr>
        <p:txBody>
          <a:bodyPr>
            <a:normAutofit/>
          </a:bodyPr>
          <a:lstStyle/>
          <a:p>
            <a:r>
              <a:rPr lang="cs-CZ" sz="2200" b="1" dirty="0"/>
              <a:t>Pletenec ramenní</a:t>
            </a:r>
          </a:p>
          <a:p>
            <a:pPr>
              <a:buFontTx/>
              <a:buChar char="-"/>
            </a:pPr>
            <a:r>
              <a:rPr lang="cs-CZ" sz="2200" b="1" dirty="0"/>
              <a:t>ST: konkávní anteriorní plocha lopatky a konvexní zadní stěna hrudníku</a:t>
            </a:r>
          </a:p>
          <a:p>
            <a:pPr>
              <a:buFontTx/>
              <a:buChar char="-"/>
            </a:pPr>
            <a:r>
              <a:rPr lang="cs-CZ" sz="2200" b="1" dirty="0"/>
              <a:t>důležité vazy a svaly upínající se na lopatku</a:t>
            </a:r>
          </a:p>
          <a:p>
            <a:pPr>
              <a:buFontTx/>
              <a:buChar char="-"/>
            </a:pPr>
            <a:r>
              <a:rPr lang="cs-CZ" sz="2200" b="1" dirty="0"/>
              <a:t>3 anatomické struktury skloubení: </a:t>
            </a:r>
          </a:p>
          <a:p>
            <a:pPr lvl="1">
              <a:buFontTx/>
              <a:buChar char="-"/>
            </a:pPr>
            <a:r>
              <a:rPr lang="cs-CZ" sz="2000" b="1" dirty="0"/>
              <a:t>1. m.  </a:t>
            </a:r>
            <a:r>
              <a:rPr lang="cs-CZ" sz="2000" b="1" dirty="0" err="1"/>
              <a:t>trapezius</a:t>
            </a:r>
            <a:r>
              <a:rPr lang="cs-CZ" sz="2000" b="1" dirty="0"/>
              <a:t>, m. </a:t>
            </a:r>
            <a:r>
              <a:rPr lang="cs-CZ" sz="2000" b="1" dirty="0" err="1"/>
              <a:t>latissimus</a:t>
            </a:r>
            <a:r>
              <a:rPr lang="cs-CZ" sz="2000" b="1" dirty="0"/>
              <a:t> </a:t>
            </a:r>
            <a:r>
              <a:rPr lang="cs-CZ" sz="2000" b="1" dirty="0" err="1"/>
              <a:t>dorsi</a:t>
            </a:r>
            <a:r>
              <a:rPr lang="cs-CZ" sz="2000" b="1" dirty="0"/>
              <a:t>, </a:t>
            </a:r>
            <a:r>
              <a:rPr lang="cs-CZ" sz="2000" b="1" dirty="0" err="1"/>
              <a:t>bursa</a:t>
            </a:r>
            <a:r>
              <a:rPr lang="cs-CZ" sz="2000" b="1" dirty="0"/>
              <a:t> mezi dolním úhlem lopatky a m. </a:t>
            </a:r>
            <a:r>
              <a:rPr lang="cs-CZ" sz="2000" b="1" dirty="0" err="1"/>
              <a:t>latissimus</a:t>
            </a:r>
            <a:r>
              <a:rPr lang="cs-CZ" sz="2000" b="1" dirty="0"/>
              <a:t> </a:t>
            </a:r>
            <a:r>
              <a:rPr lang="cs-CZ" sz="2000" b="1" dirty="0" err="1"/>
              <a:t>dorsi</a:t>
            </a:r>
            <a:endParaRPr lang="cs-CZ" sz="2000" b="1" dirty="0"/>
          </a:p>
          <a:p>
            <a:pPr lvl="1">
              <a:buFontTx/>
              <a:buChar char="-"/>
            </a:pPr>
            <a:r>
              <a:rPr lang="cs-CZ" sz="2000" b="1" dirty="0"/>
              <a:t>2. m. </a:t>
            </a:r>
            <a:r>
              <a:rPr lang="cs-CZ" sz="2000" b="1" dirty="0" err="1"/>
              <a:t>rhomboideus</a:t>
            </a:r>
            <a:r>
              <a:rPr lang="cs-CZ" sz="2000" b="1" dirty="0"/>
              <a:t> major et minor, m. levator </a:t>
            </a:r>
            <a:r>
              <a:rPr lang="cs-CZ" sz="2000" b="1" dirty="0" err="1"/>
              <a:t>scapulae</a:t>
            </a:r>
            <a:r>
              <a:rPr lang="cs-CZ" sz="2000" b="1" dirty="0"/>
              <a:t> a </a:t>
            </a:r>
            <a:r>
              <a:rPr lang="cs-CZ" sz="2000" b="1" dirty="0" err="1"/>
              <a:t>bursa</a:t>
            </a:r>
            <a:r>
              <a:rPr lang="cs-CZ" sz="2000" b="1" dirty="0"/>
              <a:t> mezi m. </a:t>
            </a:r>
            <a:r>
              <a:rPr lang="cs-CZ" sz="2000" b="1" dirty="0" err="1"/>
              <a:t>trapezius</a:t>
            </a:r>
            <a:r>
              <a:rPr lang="cs-CZ" sz="2000" b="1" dirty="0"/>
              <a:t> a horním mediálním úhlem</a:t>
            </a:r>
          </a:p>
          <a:p>
            <a:pPr lvl="1">
              <a:buFontTx/>
              <a:buChar char="-"/>
            </a:pPr>
            <a:r>
              <a:rPr lang="cs-CZ" sz="2000" b="1" dirty="0"/>
              <a:t>3. m. </a:t>
            </a:r>
            <a:r>
              <a:rPr lang="cs-CZ" sz="2000" b="1" dirty="0" err="1"/>
              <a:t>serratus</a:t>
            </a:r>
            <a:r>
              <a:rPr lang="cs-CZ" sz="2000" b="1" dirty="0"/>
              <a:t> ant., m. </a:t>
            </a:r>
            <a:r>
              <a:rPr lang="cs-CZ" sz="2000" b="1" dirty="0" err="1"/>
              <a:t>subscapularis</a:t>
            </a:r>
            <a:r>
              <a:rPr lang="cs-CZ" sz="2000" b="1" dirty="0"/>
              <a:t> a </a:t>
            </a:r>
            <a:r>
              <a:rPr lang="cs-CZ" sz="2000" b="1" dirty="0" err="1"/>
              <a:t>bursa</a:t>
            </a:r>
            <a:r>
              <a:rPr lang="cs-CZ" sz="2000" b="1" dirty="0"/>
              <a:t> </a:t>
            </a:r>
            <a:r>
              <a:rPr lang="cs-CZ" sz="2000" b="1" dirty="0" err="1"/>
              <a:t>scapulothorakální</a:t>
            </a:r>
            <a:r>
              <a:rPr lang="cs-CZ" sz="2000" b="1" dirty="0"/>
              <a:t> a </a:t>
            </a:r>
            <a:r>
              <a:rPr lang="cs-CZ" sz="2000" b="1" dirty="0" err="1"/>
              <a:t>subscapulární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50067820"/>
      </p:ext>
    </p:extLst>
  </p:cSld>
  <p:clrMapOvr>
    <a:masterClrMapping/>
  </p:clrMapOvr>
  <p:transition spd="slow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Zlomenina pažní kosti</a:t>
            </a:r>
          </a:p>
          <a:p>
            <a:r>
              <a:rPr lang="cs-CZ" sz="2000" b="1" dirty="0"/>
              <a:t>Rehabilitace u fraktur proximálního humeru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 </a:t>
            </a:r>
            <a:r>
              <a:rPr lang="cs-CZ" b="1" u="sng" dirty="0"/>
              <a:t>obnova pohyblivosti ve </a:t>
            </a:r>
            <a:r>
              <a:rPr lang="cs-CZ" b="1" u="sng" dirty="0" err="1"/>
              <a:t>skapulothorakálním</a:t>
            </a:r>
            <a:r>
              <a:rPr lang="cs-CZ" b="1" u="sng" dirty="0"/>
              <a:t> spojení </a:t>
            </a:r>
            <a:endParaRPr lang="cs-CZ" b="1" dirty="0"/>
          </a:p>
          <a:p>
            <a:pPr lvl="0">
              <a:buFontTx/>
              <a:buChar char="-"/>
            </a:pPr>
            <a:r>
              <a:rPr lang="cs-CZ" b="1" dirty="0"/>
              <a:t>manuální terapie – obnova správné </a:t>
            </a:r>
            <a:r>
              <a:rPr lang="cs-CZ" b="1" dirty="0" err="1"/>
              <a:t>fce</a:t>
            </a:r>
            <a:r>
              <a:rPr lang="cs-CZ" b="1" dirty="0"/>
              <a:t> lopatky a svalů v jejím okolí </a:t>
            </a:r>
          </a:p>
          <a:p>
            <a:pPr lvl="0">
              <a:buFontTx/>
              <a:buChar char="-"/>
            </a:pPr>
            <a:r>
              <a:rPr lang="cs-CZ" b="1" dirty="0"/>
              <a:t>lze využít i Vojtovu metodu či PNF </a:t>
            </a:r>
          </a:p>
          <a:p>
            <a:pPr lvl="0">
              <a:buFontTx/>
              <a:buChar char="-"/>
            </a:pPr>
            <a:r>
              <a:rPr lang="cs-CZ" b="1" dirty="0"/>
              <a:t>podle okolností začínáme od druhého až třetího týdne po úrazu nebo operace s aktivním cvičením paže, PAC učíme kyvadlové pohyby</a:t>
            </a:r>
          </a:p>
          <a:p>
            <a:pPr lvl="0">
              <a:buFontTx/>
              <a:buChar char="-"/>
            </a:pPr>
            <a:r>
              <a:rPr lang="cs-CZ" b="1" dirty="0"/>
              <a:t>provádíme uvolnění zkráceného (důsledek imobilizace) </a:t>
            </a:r>
          </a:p>
          <a:p>
            <a:pPr lvl="0">
              <a:buFontTx/>
              <a:buChar char="-"/>
            </a:pPr>
            <a:r>
              <a:rPr lang="cs-CZ" b="1" dirty="0"/>
              <a:t>oslabení m. triceps </a:t>
            </a:r>
            <a:r>
              <a:rPr lang="cs-CZ" b="1" dirty="0" err="1"/>
              <a:t>brachii</a:t>
            </a:r>
            <a:r>
              <a:rPr lang="cs-CZ" b="1" dirty="0"/>
              <a:t> i svalstva RM (hlavně zevní rotátory) → pozornost věnujeme aktivní zevní rotaci paže jak při </a:t>
            </a:r>
            <a:r>
              <a:rPr lang="cs-CZ" b="1" dirty="0" err="1"/>
              <a:t>fázickém</a:t>
            </a:r>
            <a:r>
              <a:rPr lang="cs-CZ" b="1" dirty="0"/>
              <a:t> pohybu, tak později při cvičení opěrné </a:t>
            </a:r>
            <a:r>
              <a:rPr lang="cs-CZ" b="1" dirty="0" err="1"/>
              <a:t>fce</a:t>
            </a:r>
            <a:r>
              <a:rPr lang="cs-CZ" b="1" dirty="0"/>
              <a:t> </a:t>
            </a:r>
          </a:p>
          <a:p>
            <a:pPr lvl="0">
              <a:buFontTx/>
              <a:buChar char="-"/>
            </a:pPr>
            <a:r>
              <a:rPr lang="cs-CZ" b="1" dirty="0"/>
              <a:t>funkční </a:t>
            </a:r>
            <a:r>
              <a:rPr lang="cs-CZ" b="1" dirty="0" err="1"/>
              <a:t>taping</a:t>
            </a:r>
            <a:r>
              <a:rPr lang="cs-CZ" b="1" dirty="0"/>
              <a:t> pro zlepšení stabilizace pletence</a:t>
            </a:r>
            <a:r>
              <a:rPr lang="cs-CZ" dirty="0"/>
              <a:t> </a:t>
            </a:r>
            <a:endParaRPr lang="cs-CZ" sz="2000" b="1" dirty="0"/>
          </a:p>
          <a:p>
            <a:pPr marL="0" lv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323940342"/>
      </p:ext>
    </p:extLst>
  </p:cSld>
  <p:clrMapOvr>
    <a:masterClrMapping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Zlomenina pažní kosti</a:t>
            </a:r>
          </a:p>
          <a:p>
            <a:r>
              <a:rPr lang="cs-CZ" sz="2000" b="1" dirty="0"/>
              <a:t>Rehabilitace u fraktur proximálního humeru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u="sng" dirty="0"/>
              <a:t>nervosvalová stabilizace </a:t>
            </a:r>
            <a:r>
              <a:rPr lang="cs-CZ" b="1" u="sng" dirty="0" err="1"/>
              <a:t>glenohumerálního</a:t>
            </a:r>
            <a:r>
              <a:rPr lang="cs-CZ" b="1" u="sng" dirty="0"/>
              <a:t> kloubu</a:t>
            </a:r>
            <a:r>
              <a:rPr lang="cs-CZ" b="1" dirty="0"/>
              <a:t> </a:t>
            </a:r>
          </a:p>
          <a:p>
            <a:pPr lvl="0">
              <a:buFontTx/>
              <a:buChar char="-"/>
            </a:pPr>
            <a:r>
              <a:rPr lang="cs-CZ" b="1" dirty="0"/>
              <a:t>aktivní nervosvalová kompenzace resp. substituce úrazem poškozených okolních struktur, které zajišťují pasivní stabilizaci ramenního kloubu </a:t>
            </a:r>
          </a:p>
          <a:p>
            <a:pPr lvl="0">
              <a:buFontTx/>
              <a:buChar char="-"/>
            </a:pPr>
            <a:r>
              <a:rPr lang="cs-CZ" b="1" dirty="0"/>
              <a:t>pokračování v otevřených kinematických řetězcích v podobě kyvadlových pohybů paže a rovněž ve cvičení v uzavřených kinematických řetězcích (zvětšení axiálního zatížení humeru, opora o předloktí a dlaň ruky)</a:t>
            </a:r>
          </a:p>
          <a:p>
            <a:pPr lvl="0">
              <a:buFontTx/>
              <a:buChar char="-"/>
            </a:pPr>
            <a:r>
              <a:rPr lang="cs-CZ" b="1" dirty="0"/>
              <a:t>ke cvičení lze využít i tlak končetiny do labilních ploch (molitan, míče)</a:t>
            </a:r>
          </a:p>
          <a:p>
            <a:pPr marL="0" lv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647142971"/>
      </p:ext>
    </p:extLst>
  </p:cSld>
  <p:clrMapOvr>
    <a:masterClrMapping/>
  </p:clrMapOvr>
  <p:transition spd="slow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Zlomenina pažní kosti</a:t>
            </a:r>
          </a:p>
          <a:p>
            <a:r>
              <a:rPr lang="cs-CZ" sz="2000" b="1" dirty="0"/>
              <a:t>Rehabilitace u fraktur proximálního humeru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u="sng" dirty="0"/>
              <a:t>rehabilitace specifické motoriky pletence ramenního </a:t>
            </a:r>
            <a:endParaRPr lang="cs-CZ" b="1" dirty="0"/>
          </a:p>
          <a:p>
            <a:pPr lvl="0">
              <a:buFontTx/>
              <a:buChar char="-"/>
            </a:pPr>
            <a:r>
              <a:rPr lang="cs-CZ" b="1" dirty="0"/>
              <a:t>u nekomplikovaných a časně rehabilitovaných nemocných již od 4. týdne po úrazu, </a:t>
            </a:r>
            <a:r>
              <a:rPr lang="cs-CZ" b="1" dirty="0" err="1"/>
              <a:t>vyjímečně</a:t>
            </a:r>
            <a:r>
              <a:rPr lang="cs-CZ" b="1" dirty="0"/>
              <a:t> během druhého měsíce</a:t>
            </a:r>
          </a:p>
          <a:p>
            <a:pPr lvl="0">
              <a:buFontTx/>
              <a:buChar char="-"/>
            </a:pPr>
            <a:r>
              <a:rPr lang="cs-CZ" b="1" dirty="0"/>
              <a:t>předpokladem zahájení je aktivní elevace a abdukce alespoň 135° s adekvátním rozsahem pohybu lopatky </a:t>
            </a:r>
          </a:p>
          <a:p>
            <a:pPr lvl="0">
              <a:buFontTx/>
              <a:buChar char="-"/>
            </a:pPr>
            <a:r>
              <a:rPr lang="cs-CZ" b="1" dirty="0"/>
              <a:t>cílené cvičení pletencového svalstva – nácvik stabilizační funkce v opoře a rychlé střídání koncentrické x excentrické aktivity (můžeme využít míčů, </a:t>
            </a:r>
            <a:r>
              <a:rPr lang="cs-CZ" b="1" dirty="0" err="1"/>
              <a:t>therabandů</a:t>
            </a:r>
            <a:r>
              <a:rPr lang="cs-CZ" b="1" dirty="0"/>
              <a:t>) </a:t>
            </a:r>
          </a:p>
          <a:p>
            <a:pPr lvl="0">
              <a:buFontTx/>
              <a:buChar char="-"/>
            </a:pPr>
            <a:r>
              <a:rPr lang="cs-CZ" b="1" dirty="0"/>
              <a:t>nácvik specifických pohybů nutných pro vykonávání povolání nebo sportu</a:t>
            </a:r>
          </a:p>
          <a:p>
            <a:pPr lvl="0">
              <a:buFontTx/>
              <a:buChar char="-"/>
            </a:pPr>
            <a:r>
              <a:rPr lang="cs-CZ" b="1" dirty="0"/>
              <a:t>celková doba pro uspokojivý návrat </a:t>
            </a:r>
            <a:r>
              <a:rPr lang="cs-CZ" b="1" dirty="0" err="1"/>
              <a:t>fce</a:t>
            </a:r>
            <a:r>
              <a:rPr lang="cs-CZ" b="1" dirty="0"/>
              <a:t> ramenního pletence – 3-4 měsíce (do konce 6 měsíce nutné domácí cvičení)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73723115"/>
      </p:ext>
    </p:extLst>
  </p:cSld>
  <p:clrMapOvr>
    <a:masterClrMapping/>
  </p:clrMapOvr>
  <p:transition spd="slow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/>
          </a:bodyPr>
          <a:lstStyle/>
          <a:p>
            <a:r>
              <a:rPr lang="cs-CZ" sz="2000" b="1" dirty="0"/>
              <a:t>Zlomenina pažní kosti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</a:rPr>
              <a:t>2. </a:t>
            </a:r>
            <a:r>
              <a:rPr lang="cs-CZ" sz="2000" b="1" dirty="0"/>
              <a:t>Zlomeniny diafýzy humeru</a:t>
            </a:r>
          </a:p>
          <a:p>
            <a:pPr lvl="0">
              <a:buFontTx/>
              <a:buChar char="-"/>
            </a:pPr>
            <a:r>
              <a:rPr lang="cs-CZ" b="1" u="sng" dirty="0"/>
              <a:t>vznik:</a:t>
            </a:r>
            <a:r>
              <a:rPr lang="cs-CZ" b="1" dirty="0"/>
              <a:t> přímým nárazem na paži při pádu, úderem těžkého předmětu nebo pádem na loket, vzácně prudkým pohybem svalů (sportovci – „při páce u svalovců“)</a:t>
            </a:r>
          </a:p>
          <a:p>
            <a:pPr lvl="0">
              <a:buFontTx/>
              <a:buChar char="-"/>
            </a:pPr>
            <a:r>
              <a:rPr lang="cs-CZ" b="1" dirty="0"/>
              <a:t>dle výše zlomeniny vzniká typická dislokace - snadno bývá poraněn n. </a:t>
            </a:r>
            <a:r>
              <a:rPr lang="cs-CZ" b="1" dirty="0" err="1"/>
              <a:t>radialis</a:t>
            </a:r>
            <a:r>
              <a:rPr lang="cs-CZ" b="1" dirty="0"/>
              <a:t> či a. </a:t>
            </a:r>
            <a:r>
              <a:rPr lang="cs-CZ" b="1" dirty="0" err="1"/>
              <a:t>brachialis</a:t>
            </a:r>
            <a:r>
              <a:rPr lang="cs-CZ" b="1" dirty="0"/>
              <a:t> </a:t>
            </a:r>
          </a:p>
          <a:p>
            <a:pPr lvl="0">
              <a:buFontTx/>
              <a:buChar char="-"/>
            </a:pPr>
            <a:r>
              <a:rPr lang="cs-CZ" b="1" u="sng" dirty="0"/>
              <a:t>léčba:  </a:t>
            </a:r>
            <a:endParaRPr lang="cs-CZ" sz="1800" b="1" dirty="0"/>
          </a:p>
          <a:p>
            <a:pPr marL="0" indent="0">
              <a:buNone/>
            </a:pPr>
            <a:r>
              <a:rPr lang="cs-CZ" b="1" dirty="0"/>
              <a:t>	a.) konzervativní – visící sádrový obvaz </a:t>
            </a:r>
            <a:endParaRPr lang="cs-CZ" sz="2000" b="1" dirty="0"/>
          </a:p>
          <a:p>
            <a:pPr marL="0" indent="0">
              <a:buNone/>
            </a:pPr>
            <a:r>
              <a:rPr lang="cs-CZ" b="1" dirty="0"/>
              <a:t>	b.) operativní – nedosáhneme-li správného postavení konzervativně nebo je-li současně 	poraněn nerv či tepna</a:t>
            </a:r>
            <a:br>
              <a:rPr lang="cs-CZ" sz="3200" b="1" dirty="0"/>
            </a:br>
            <a:endParaRPr lang="cs-CZ" sz="3200" b="1" dirty="0"/>
          </a:p>
          <a:p>
            <a:pPr marL="457200" indent="-457200">
              <a:buAutoNum type="arabicPeriod"/>
            </a:pPr>
            <a:endParaRPr lang="cs-CZ" sz="2000" b="1" dirty="0"/>
          </a:p>
          <a:p>
            <a:pPr lvl="1">
              <a:buFontTx/>
              <a:buChar char="-"/>
            </a:pPr>
            <a:endParaRPr lang="cs-CZ" sz="1800" b="1" dirty="0"/>
          </a:p>
          <a:p>
            <a:pPr marL="457200" lvl="1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77771054"/>
      </p:ext>
    </p:extLst>
  </p:cSld>
  <p:clrMapOvr>
    <a:masterClrMapping/>
  </p:clrMapOvr>
  <p:transition spd="slow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/>
          </a:bodyPr>
          <a:lstStyle/>
          <a:p>
            <a:r>
              <a:rPr lang="cs-CZ" sz="2000" b="1" dirty="0"/>
              <a:t>Zlomenina pažní kosti</a:t>
            </a:r>
          </a:p>
          <a:p>
            <a:pPr marL="0" lvl="0" indent="0">
              <a:buNone/>
            </a:pPr>
            <a:r>
              <a:rPr lang="cs-CZ" sz="2000" b="1" dirty="0">
                <a:solidFill>
                  <a:srgbClr val="C00000"/>
                </a:solidFill>
              </a:rPr>
              <a:t>3. </a:t>
            </a:r>
            <a:r>
              <a:rPr lang="cs-CZ" b="1" dirty="0"/>
              <a:t>Zlomeniny distální (</a:t>
            </a:r>
            <a:r>
              <a:rPr lang="cs-CZ" b="1" dirty="0" err="1"/>
              <a:t>suprakondylické</a:t>
            </a:r>
            <a:r>
              <a:rPr lang="cs-CZ" b="1" dirty="0"/>
              <a:t>)</a:t>
            </a:r>
            <a:r>
              <a:rPr lang="cs-CZ" dirty="0"/>
              <a:t> </a:t>
            </a:r>
          </a:p>
          <a:p>
            <a:pPr lvl="0">
              <a:buFontTx/>
              <a:buChar char="-"/>
            </a:pPr>
            <a:r>
              <a:rPr lang="cs-CZ" b="1" dirty="0"/>
              <a:t>typická zlomenina dětského věku </a:t>
            </a:r>
          </a:p>
          <a:p>
            <a:pPr lvl="0">
              <a:buFontTx/>
              <a:buChar char="-"/>
            </a:pPr>
            <a:r>
              <a:rPr lang="cs-CZ" b="1" dirty="0"/>
              <a:t>KO: hematom a otok v oblasti lokte, značná pohyblivost </a:t>
            </a:r>
          </a:p>
          <a:p>
            <a:pPr lvl="0">
              <a:buFontTx/>
              <a:buChar char="-"/>
            </a:pPr>
            <a:r>
              <a:rPr lang="cs-CZ" b="1" u="sng" dirty="0"/>
              <a:t>2 typy </a:t>
            </a:r>
            <a:r>
              <a:rPr lang="cs-CZ" b="1" u="sng" dirty="0" err="1"/>
              <a:t>suprakondylických</a:t>
            </a:r>
            <a:r>
              <a:rPr lang="cs-CZ" b="1" u="sng" dirty="0"/>
              <a:t> zlomenin: </a:t>
            </a:r>
          </a:p>
          <a:p>
            <a:pPr lvl="0">
              <a:buFontTx/>
              <a:buChar char="-"/>
            </a:pPr>
            <a:r>
              <a:rPr lang="cs-CZ" b="1" dirty="0"/>
              <a:t>typ extenční – nejčastější, distální fragment humeru dislokován dorzálně, časté komplikace, hůře se reponuje </a:t>
            </a:r>
          </a:p>
          <a:p>
            <a:pPr lvl="0">
              <a:buFontTx/>
              <a:buChar char="-"/>
            </a:pPr>
            <a:r>
              <a:rPr lang="cs-CZ" b="1" dirty="0"/>
              <a:t>typ flekční – méně častý, distální fragment humeru dislokován </a:t>
            </a:r>
            <a:r>
              <a:rPr lang="cs-CZ" b="1" dirty="0" err="1"/>
              <a:t>volárně,repozice</a:t>
            </a:r>
            <a:r>
              <a:rPr lang="cs-CZ" b="1" dirty="0"/>
              <a:t> snadnější, komplikace méně časté - riziko poranění n. </a:t>
            </a:r>
            <a:r>
              <a:rPr lang="cs-CZ" b="1" dirty="0" err="1"/>
              <a:t>radialis</a:t>
            </a:r>
            <a:r>
              <a:rPr lang="cs-CZ" b="1" dirty="0"/>
              <a:t> a </a:t>
            </a:r>
            <a:r>
              <a:rPr lang="cs-CZ" b="1" dirty="0" err="1"/>
              <a:t>a</a:t>
            </a:r>
            <a:r>
              <a:rPr lang="cs-CZ" b="1" dirty="0"/>
              <a:t>. </a:t>
            </a:r>
            <a:r>
              <a:rPr lang="cs-CZ" b="1" dirty="0" err="1"/>
              <a:t>brachialis</a:t>
            </a:r>
            <a:r>
              <a:rPr lang="cs-CZ" b="1" dirty="0"/>
              <a:t> </a:t>
            </a:r>
          </a:p>
          <a:p>
            <a:pPr lvl="0">
              <a:buFontTx/>
              <a:buChar char="-"/>
            </a:pPr>
            <a:r>
              <a:rPr lang="cs-CZ" b="1" u="sng" dirty="0"/>
              <a:t>léčba:</a:t>
            </a:r>
            <a:r>
              <a:rPr lang="cs-CZ" b="1" dirty="0"/>
              <a:t> repozice, sádrový obvaz 3 týdny </a:t>
            </a: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pPr marL="457200" lvl="1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49742231"/>
      </p:ext>
    </p:extLst>
  </p:cSld>
  <p:clrMapOvr>
    <a:masterClrMapping/>
  </p:clrMapOvr>
  <p:transition spd="slow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/>
          </a:bodyPr>
          <a:lstStyle/>
          <a:p>
            <a:r>
              <a:rPr lang="cs-CZ" sz="2000" b="1" dirty="0"/>
              <a:t>Zlomenina pažní kosti</a:t>
            </a:r>
          </a:p>
          <a:p>
            <a:pPr marL="0" lvl="0" indent="0">
              <a:buNone/>
            </a:pPr>
            <a:r>
              <a:rPr lang="cs-CZ" sz="2000" b="1" dirty="0">
                <a:solidFill>
                  <a:srgbClr val="C00000"/>
                </a:solidFill>
              </a:rPr>
              <a:t>3. </a:t>
            </a:r>
            <a:r>
              <a:rPr lang="cs-CZ" b="1" dirty="0"/>
              <a:t>Zlomeniny distální (</a:t>
            </a:r>
            <a:r>
              <a:rPr lang="cs-CZ" b="1" dirty="0" err="1"/>
              <a:t>suprakondylické</a:t>
            </a:r>
            <a:r>
              <a:rPr lang="cs-CZ" b="1" dirty="0"/>
              <a:t>)</a:t>
            </a:r>
            <a:r>
              <a:rPr lang="cs-CZ" dirty="0"/>
              <a:t> </a:t>
            </a:r>
          </a:p>
          <a:p>
            <a:pPr lvl="0">
              <a:buFontTx/>
              <a:buChar char="-"/>
            </a:pPr>
            <a:r>
              <a:rPr lang="cs-CZ" b="1" u="sng" dirty="0"/>
              <a:t>Rehabilitace</a:t>
            </a:r>
            <a:r>
              <a:rPr lang="cs-CZ" b="1" dirty="0"/>
              <a:t>:  </a:t>
            </a:r>
          </a:p>
          <a:p>
            <a:pPr lvl="0">
              <a:buFontTx/>
              <a:buChar char="-"/>
            </a:pPr>
            <a:r>
              <a:rPr lang="cs-CZ" b="1" dirty="0"/>
              <a:t>během imobilizace cvičí PAC prsty, palec a ramenní kloub bez rotací </a:t>
            </a:r>
            <a:endParaRPr lang="cs-CZ" sz="1600" b="1" dirty="0"/>
          </a:p>
          <a:p>
            <a:pPr lvl="0">
              <a:buFontTx/>
              <a:buChar char="-"/>
            </a:pPr>
            <a:r>
              <a:rPr lang="cs-CZ" b="1" dirty="0"/>
              <a:t>po imobilizaci začínáme intenzivním cvičením prstů, zápěstí a ramenního kloubu </a:t>
            </a:r>
            <a:endParaRPr lang="cs-CZ" sz="1600" b="1" dirty="0"/>
          </a:p>
          <a:p>
            <a:pPr lvl="0">
              <a:buFontTx/>
              <a:buChar char="-"/>
            </a:pPr>
            <a:r>
              <a:rPr lang="cs-CZ" b="1" dirty="0"/>
              <a:t>bývá velká citlivost a bolestivost lokte, pasivně jej nerozcvičujeme, cvičíme aktivní pohyb v nebolestivém rozsahu; využíváme facilitačního vlivu pohybu kontralaterální HK. </a:t>
            </a:r>
            <a:endParaRPr lang="cs-CZ" sz="1600" b="1" dirty="0"/>
          </a:p>
          <a:p>
            <a:pPr lvl="0">
              <a:buFontTx/>
              <a:buChar char="-"/>
            </a:pPr>
            <a:r>
              <a:rPr lang="cs-CZ" b="1" dirty="0"/>
              <a:t>cílem je odstranění otoku, uvolnění rozsahu pohybu, úprava sv. nerovnováhy a zapojení HK do tělesného schématu </a:t>
            </a:r>
            <a:endParaRPr lang="cs-CZ" sz="1600" b="1" dirty="0"/>
          </a:p>
          <a:p>
            <a:pPr lvl="0">
              <a:buFontTx/>
              <a:buChar char="-"/>
            </a:pPr>
            <a:r>
              <a:rPr lang="cs-CZ" b="1" dirty="0"/>
              <a:t>provádíme: MT svalů, vazů a kloubního pouzdra v oblasti lok. kl., lze využít PNF, Vojtovu metodu, DNS, aj., je nutné ošetřit i ostatní segmenty – zápěstí, ruku, ramenní kloub</a:t>
            </a:r>
            <a:r>
              <a:rPr lang="cs-CZ" dirty="0"/>
              <a:t>    </a:t>
            </a:r>
            <a:endParaRPr lang="cs-CZ" sz="1600" dirty="0"/>
          </a:p>
          <a:p>
            <a:pPr marL="0" indent="0">
              <a:buNone/>
            </a:pPr>
            <a:endParaRPr lang="cs-CZ" sz="1800" b="1" dirty="0"/>
          </a:p>
          <a:p>
            <a:pPr marL="457200" lvl="1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569447118"/>
      </p:ext>
    </p:extLst>
  </p:cSld>
  <p:clrMapOvr>
    <a:masterClrMapping/>
  </p:clrMapOvr>
  <p:transition spd="slow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Ruptura RM</a:t>
            </a:r>
          </a:p>
          <a:p>
            <a:pPr>
              <a:buFontTx/>
              <a:buChar char="-"/>
            </a:pPr>
            <a:r>
              <a:rPr lang="cs-CZ" sz="2000" b="1" dirty="0"/>
              <a:t>pravděpodobně multifaktoriální příčiny </a:t>
            </a:r>
          </a:p>
          <a:p>
            <a:pPr>
              <a:buFontTx/>
              <a:buChar char="-"/>
            </a:pPr>
            <a:r>
              <a:rPr lang="cs-CZ" sz="2000" b="1" dirty="0"/>
              <a:t>konečný důsledek chronického </a:t>
            </a:r>
            <a:r>
              <a:rPr lang="cs-CZ" sz="2000" b="1" dirty="0" err="1"/>
              <a:t>subakromiálního</a:t>
            </a:r>
            <a:r>
              <a:rPr lang="cs-CZ" sz="2000" b="1" dirty="0"/>
              <a:t> </a:t>
            </a:r>
            <a:r>
              <a:rPr lang="cs-CZ" sz="2000" b="1" dirty="0" err="1"/>
              <a:t>impingementu</a:t>
            </a:r>
            <a:r>
              <a:rPr lang="cs-CZ" sz="2000" b="1" dirty="0"/>
              <a:t>, progresivní degenerace šlachy, traumatického poškození nebo kombinace daných faktorů</a:t>
            </a:r>
          </a:p>
          <a:p>
            <a:pPr>
              <a:buFontTx/>
              <a:buChar char="-"/>
            </a:pPr>
            <a:r>
              <a:rPr lang="cs-CZ" sz="2000" b="1" dirty="0"/>
              <a:t>poškození nejčastěji spojená s akutní rupturou šlachy RM zahrnují pády na nataženou paži, pády na laterální část ramene, prudký tah a neobvykle těžké tlačení a tahání, akutní ruptura zdravé RM je možná, ale vzácná </a:t>
            </a:r>
          </a:p>
          <a:p>
            <a:pPr>
              <a:buFontTx/>
              <a:buChar char="-"/>
            </a:pPr>
            <a:r>
              <a:rPr lang="cs-CZ" sz="2000" b="1" u="sng" dirty="0"/>
              <a:t>KO</a:t>
            </a:r>
            <a:r>
              <a:rPr lang="cs-CZ" sz="2000" b="1" dirty="0"/>
              <a:t>: bolest, omezení aktivního pohybu v RAK, pasivní pohyb v RAK je volný, hypotrofie svalstva pletence ramenního (hlavně m. </a:t>
            </a:r>
            <a:r>
              <a:rPr lang="cs-CZ" sz="2000" b="1" dirty="0" err="1"/>
              <a:t>supraspinatus</a:t>
            </a:r>
            <a:r>
              <a:rPr lang="cs-CZ" sz="2000" b="1" dirty="0"/>
              <a:t> a m. </a:t>
            </a:r>
            <a:r>
              <a:rPr lang="cs-CZ" sz="2000" b="1" dirty="0" err="1"/>
              <a:t>deltoideus</a:t>
            </a:r>
            <a:r>
              <a:rPr lang="cs-CZ" sz="2000" b="1" dirty="0"/>
              <a:t>)</a:t>
            </a:r>
          </a:p>
          <a:p>
            <a:pPr>
              <a:buFontTx/>
              <a:buChar char="-"/>
            </a:pPr>
            <a:r>
              <a:rPr lang="cs-CZ" sz="2000" b="1" u="sng" dirty="0"/>
              <a:t>terapie:</a:t>
            </a:r>
            <a:r>
              <a:rPr lang="cs-CZ" sz="2000" b="1" dirty="0"/>
              <a:t> nejčastěji operační řešení (sutura šlach + </a:t>
            </a:r>
            <a:r>
              <a:rPr lang="cs-CZ" sz="2000" b="1" dirty="0" err="1"/>
              <a:t>subakromiální</a:t>
            </a:r>
            <a:r>
              <a:rPr lang="cs-CZ" sz="2000" b="1" dirty="0"/>
              <a:t> dekomprese), po výkonu 6 týdnu fixace v abdukční dlaze v 60°</a:t>
            </a:r>
          </a:p>
          <a:p>
            <a:pPr lvl="1">
              <a:buFontTx/>
              <a:buChar char="-"/>
            </a:pPr>
            <a:r>
              <a:rPr lang="cs-CZ" sz="1800" b="1" dirty="0"/>
              <a:t>v období fixace zákaz aktivního pohybu! pohyby pasivní vedené fyzioterapeutem příp. </a:t>
            </a:r>
            <a:r>
              <a:rPr lang="cs-CZ" sz="1800" b="1" dirty="0" err="1"/>
              <a:t>motodlahou</a:t>
            </a:r>
            <a:r>
              <a:rPr lang="cs-CZ" sz="1800" b="1" dirty="0"/>
              <a:t>, 10 – 15 minut, 2 – 3x denně, striktní zákaz aktivní abdukce a flexe, po 6 týdnu pacient začíná s aktivním asistovaným cvičením</a:t>
            </a:r>
          </a:p>
          <a:p>
            <a:pPr marL="0" indent="0">
              <a:buNone/>
            </a:pPr>
            <a:endParaRPr lang="cs-CZ" sz="1800" b="1" dirty="0"/>
          </a:p>
          <a:p>
            <a:pPr marL="457200" lvl="1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16552132"/>
      </p:ext>
    </p:extLst>
  </p:cSld>
  <p:clrMapOvr>
    <a:masterClrMapping/>
  </p:clrMapOvr>
  <p:transition spd="slow">
    <p:cov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Ruptura RM</a:t>
            </a:r>
          </a:p>
          <a:p>
            <a:pPr>
              <a:buFontTx/>
              <a:buChar char="-"/>
            </a:pPr>
            <a:r>
              <a:rPr lang="cs-CZ" sz="2000" b="1" dirty="0"/>
              <a:t>Rehabilitace (Kolář, 2009), dle indikace lékaře</a:t>
            </a:r>
          </a:p>
          <a:p>
            <a:pPr marL="0" indent="0">
              <a:buNone/>
            </a:pPr>
            <a:r>
              <a:rPr lang="cs-CZ" sz="2000" b="1" dirty="0"/>
              <a:t>	</a:t>
            </a:r>
            <a:r>
              <a:rPr lang="cs-CZ" sz="2000" b="1" i="1" dirty="0"/>
              <a:t>1. a 2. stupeň podle </a:t>
            </a:r>
            <a:r>
              <a:rPr lang="cs-CZ" sz="2000" b="1" i="1" dirty="0" err="1"/>
              <a:t>Gschwenda</a:t>
            </a:r>
            <a:endParaRPr lang="cs-CZ" sz="2000" b="1" i="1" dirty="0"/>
          </a:p>
          <a:p>
            <a:pPr marL="0" indent="0">
              <a:buNone/>
            </a:pPr>
            <a:r>
              <a:rPr lang="cs-CZ" sz="2000" b="1" dirty="0"/>
              <a:t>	I. fáze (0. – 2. týden po výkonu) – ortéza, kryoterapie, pasivní pohyb limitován do 	90°, 20° extenze, 70° VR (ne za zády) – ne plný rozsah, aby nedocházelo k 	natahování operovaných struktur, pasivní ZR zakázána při rekonstrukci m. 	</a:t>
            </a:r>
            <a:r>
              <a:rPr lang="cs-CZ" sz="2000" b="1" dirty="0" err="1"/>
              <a:t>subscapularis</a:t>
            </a:r>
            <a:r>
              <a:rPr lang="cs-CZ" sz="2000" b="1" dirty="0"/>
              <a:t>, kyvadlové pohyby, aktivní pohyby v nefixovaných částech 	(loket, 	zápěstí, prsty, </a:t>
            </a:r>
            <a:r>
              <a:rPr lang="cs-CZ" sz="2000" b="1" dirty="0" err="1"/>
              <a:t>Cp</a:t>
            </a:r>
            <a:r>
              <a:rPr lang="cs-CZ" sz="2000" b="1" dirty="0"/>
              <a:t>) MT</a:t>
            </a:r>
          </a:p>
          <a:p>
            <a:pPr marL="0" indent="0">
              <a:buNone/>
            </a:pPr>
            <a:r>
              <a:rPr lang="cs-CZ" sz="2000" b="1" dirty="0"/>
              <a:t>	II. fáze (2. – 6. týden po výkonu) – používání ortézy během dne omezujeme, 	stabilizační cvičení GH a lopatky (UKŘ, izolovaná deprese a </a:t>
            </a:r>
            <a:r>
              <a:rPr lang="cs-CZ" sz="2000" b="1" dirty="0" err="1"/>
              <a:t>retrakce</a:t>
            </a:r>
            <a:r>
              <a:rPr lang="cs-CZ" sz="2000" b="1" dirty="0"/>
              <a:t> lopatky), 	techniky MT, mobilizace</a:t>
            </a:r>
          </a:p>
          <a:p>
            <a:pPr marL="0" indent="0">
              <a:buNone/>
            </a:pPr>
            <a:r>
              <a:rPr lang="cs-CZ" sz="2000" b="1" dirty="0"/>
              <a:t>	III. fáze (6. – 12. týden po výkonu) – ortézu pacient používá jen v noci, rozsah 	není limitován, začátek s asistovaným aktivním a aktivním pohybem v celém 	rozsahu (UKŘ, OKŘ, </a:t>
            </a:r>
            <a:r>
              <a:rPr lang="cs-CZ" sz="2000" b="1" dirty="0" err="1"/>
              <a:t>Flow</a:t>
            </a:r>
            <a:r>
              <a:rPr lang="cs-CZ" sz="2000" b="1" dirty="0"/>
              <a:t>-in, </a:t>
            </a:r>
            <a:r>
              <a:rPr lang="cs-CZ" sz="2000" b="1" dirty="0" err="1"/>
              <a:t>Redcord</a:t>
            </a:r>
            <a:r>
              <a:rPr lang="cs-CZ" sz="2000" b="1" dirty="0"/>
              <a:t>, </a:t>
            </a:r>
            <a:r>
              <a:rPr lang="cs-CZ" sz="2000" b="1" dirty="0" err="1"/>
              <a:t>therabandy</a:t>
            </a:r>
            <a:r>
              <a:rPr lang="cs-CZ" sz="2000" b="1" dirty="0"/>
              <a:t>, PNF, DNS, VRL, aj.), 	zařazujeme jemné posilovací cviky </a:t>
            </a:r>
          </a:p>
          <a:p>
            <a:pPr marL="0" indent="0">
              <a:buNone/>
            </a:pPr>
            <a:endParaRPr lang="cs-CZ" sz="1800" b="1" dirty="0"/>
          </a:p>
          <a:p>
            <a:pPr marL="457200" lvl="1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020340886"/>
      </p:ext>
    </p:extLst>
  </p:cSld>
  <p:clrMapOvr>
    <a:masterClrMapping/>
  </p:clrMapOvr>
  <p:transition spd="slow">
    <p:cov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/>
              <a:t>Ruptura RM</a:t>
            </a:r>
          </a:p>
          <a:p>
            <a:pPr>
              <a:buFontTx/>
              <a:buChar char="-"/>
            </a:pPr>
            <a:r>
              <a:rPr lang="cs-CZ" sz="2400" b="1" dirty="0"/>
              <a:t>Rehabilitace (Kolář, 2009), dle indikace lékaře</a:t>
            </a:r>
          </a:p>
          <a:p>
            <a:pPr marL="0" indent="0">
              <a:buNone/>
            </a:pPr>
            <a:r>
              <a:rPr lang="cs-CZ" sz="2000" b="1" dirty="0"/>
              <a:t>	</a:t>
            </a:r>
            <a:r>
              <a:rPr lang="cs-CZ" sz="2200" b="1" dirty="0"/>
              <a:t>IV. Fáze (12. – 18. týden od výkonu) – odporová cvičení, posturální </a:t>
            </a:r>
            <a:r>
              <a:rPr lang="cs-CZ" sz="2200" b="1" dirty="0" err="1"/>
              <a:t>uvědomnění</a:t>
            </a:r>
            <a:r>
              <a:rPr lang="cs-CZ" sz="2200" b="1" dirty="0"/>
              <a:t>, 	PNF, DNS, </a:t>
            </a:r>
            <a:r>
              <a:rPr lang="cs-CZ" sz="2200" b="1" dirty="0" err="1"/>
              <a:t>průžné</a:t>
            </a:r>
            <a:r>
              <a:rPr lang="cs-CZ" sz="2200" b="1" dirty="0"/>
              <a:t> tahy, </a:t>
            </a:r>
            <a:r>
              <a:rPr lang="cs-CZ" sz="2200" b="1" dirty="0" err="1"/>
              <a:t>plyometrická</a:t>
            </a:r>
            <a:r>
              <a:rPr lang="cs-CZ" sz="2200" b="1" dirty="0"/>
              <a:t> cvičení, dynamická cvičení, aj.</a:t>
            </a:r>
          </a:p>
          <a:p>
            <a:pPr marL="0" indent="0">
              <a:buNone/>
            </a:pPr>
            <a:r>
              <a:rPr lang="cs-CZ" sz="2200" b="1" dirty="0"/>
              <a:t>	</a:t>
            </a:r>
            <a:r>
              <a:rPr lang="cs-CZ" sz="2200" b="1" i="1" dirty="0"/>
              <a:t>3. a 4. stupeň dle </a:t>
            </a:r>
            <a:r>
              <a:rPr lang="cs-CZ" sz="2200" b="1" i="1" dirty="0" err="1"/>
              <a:t>Gschwenda</a:t>
            </a:r>
            <a:endParaRPr lang="cs-CZ" sz="2200" b="1" i="1" dirty="0"/>
          </a:p>
          <a:p>
            <a:pPr marL="0" indent="0">
              <a:buNone/>
            </a:pPr>
            <a:r>
              <a:rPr lang="cs-CZ" sz="2200" b="1" i="1" dirty="0"/>
              <a:t>	</a:t>
            </a:r>
            <a:r>
              <a:rPr lang="cs-CZ" sz="2200" b="1" dirty="0"/>
              <a:t>I. fáze (0. – 2. týden po výkonu) – podobně jako u 1. – 2. stupně</a:t>
            </a:r>
          </a:p>
          <a:p>
            <a:pPr marL="0" indent="0">
              <a:buNone/>
            </a:pPr>
            <a:r>
              <a:rPr lang="cs-CZ" sz="2200" b="1" dirty="0"/>
              <a:t>	II. fáze (2. – 6. týden po výkonu) – postup stejný jako u 1. – 2. stupně, ale ortézu 	doporučenu nosit stále</a:t>
            </a:r>
          </a:p>
          <a:p>
            <a:pPr marL="0" indent="0">
              <a:buNone/>
            </a:pPr>
            <a:r>
              <a:rPr lang="cs-CZ" sz="2200" b="1" dirty="0"/>
              <a:t>	III. fáze (6. – 12. týden) ortézu doporučujeme odkládat, rozsah pohybu není 	limitován, pouze omezujeme zvedání paže nad hlavu</a:t>
            </a:r>
          </a:p>
          <a:p>
            <a:pPr marL="0" indent="0">
              <a:buNone/>
            </a:pPr>
            <a:r>
              <a:rPr lang="cs-CZ" sz="2200" b="1" dirty="0"/>
              <a:t>	IV. Fáze (12. – 18. týden) odporová cvičení, pokud je průběh hojení bez komplikací</a:t>
            </a:r>
          </a:p>
          <a:p>
            <a:pPr marL="0" indent="0">
              <a:buNone/>
            </a:pP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sz="2400" b="1" dirty="0"/>
              <a:t>Sport bez omezení – po 6 měsících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	</a:t>
            </a:r>
          </a:p>
          <a:p>
            <a:pPr marL="0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849092020"/>
      </p:ext>
    </p:extLst>
  </p:cSld>
  <p:clrMapOvr>
    <a:masterClrMapping/>
  </p:clrMapOvr>
  <p:transition spd="slow">
    <p:cov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 fontScale="85000" lnSpcReduction="20000"/>
          </a:bodyPr>
          <a:lstStyle/>
          <a:p>
            <a:r>
              <a:rPr lang="cs-CZ" sz="2100" b="1" dirty="0"/>
              <a:t>Ruptura </a:t>
            </a:r>
            <a:r>
              <a:rPr lang="cs-CZ" sz="2100" b="1" dirty="0" err="1"/>
              <a:t>caput</a:t>
            </a:r>
            <a:r>
              <a:rPr lang="cs-CZ" sz="2100" b="1" dirty="0"/>
              <a:t> </a:t>
            </a:r>
            <a:r>
              <a:rPr lang="cs-CZ" sz="2100" b="1" dirty="0" err="1"/>
              <a:t>longum</a:t>
            </a:r>
            <a:r>
              <a:rPr lang="cs-CZ" sz="2100" b="1" dirty="0"/>
              <a:t> m. </a:t>
            </a:r>
            <a:r>
              <a:rPr lang="cs-CZ" sz="2100" b="1" dirty="0" err="1"/>
              <a:t>bicipitis</a:t>
            </a:r>
            <a:r>
              <a:rPr lang="cs-CZ" sz="2100" b="1" dirty="0"/>
              <a:t> </a:t>
            </a:r>
            <a:r>
              <a:rPr lang="cs-CZ" sz="2100" b="1" dirty="0" err="1"/>
              <a:t>brachii</a:t>
            </a:r>
            <a:endParaRPr lang="cs-CZ" sz="2100" b="1" dirty="0"/>
          </a:p>
          <a:p>
            <a:pPr>
              <a:buFontTx/>
              <a:buChar char="-"/>
            </a:pPr>
            <a:r>
              <a:rPr lang="cs-CZ" sz="2100" b="1" dirty="0"/>
              <a:t>opakované zvedání a v menší míře dosahování paží nad hlavu, vede k zánětu, </a:t>
            </a:r>
            <a:r>
              <a:rPr lang="cs-CZ" sz="2100" b="1" dirty="0" err="1"/>
              <a:t>mikrorupturám</a:t>
            </a:r>
            <a:r>
              <a:rPr lang="cs-CZ" sz="2100" b="1" dirty="0"/>
              <a:t> a degenerativním změnám šlachy, které mohou vyústit až k ruptuře</a:t>
            </a:r>
          </a:p>
          <a:p>
            <a:pPr>
              <a:buFontTx/>
              <a:buChar char="-"/>
            </a:pPr>
            <a:r>
              <a:rPr lang="cs-CZ" sz="2100" b="1" dirty="0"/>
              <a:t>typicky u pacientů nad 40 let a mohou být spojeny s rupturou RM, u mladých pacientů jsou výjimečné, nejčastěji na degenerativním podkladě </a:t>
            </a:r>
          </a:p>
          <a:p>
            <a:pPr>
              <a:buFontTx/>
              <a:buChar char="-"/>
            </a:pPr>
            <a:r>
              <a:rPr lang="cs-CZ" sz="2100" b="1" dirty="0"/>
              <a:t>KO: viz. tendinitida + ,,boule“ přímo nad </a:t>
            </a:r>
            <a:r>
              <a:rPr lang="cs-CZ" sz="2100" b="1" dirty="0" err="1"/>
              <a:t>antekubitální</a:t>
            </a:r>
            <a:r>
              <a:rPr lang="cs-CZ" sz="2100" b="1" dirty="0"/>
              <a:t> </a:t>
            </a:r>
            <a:r>
              <a:rPr lang="cs-CZ" sz="2100" b="1" dirty="0" err="1"/>
              <a:t>fossou</a:t>
            </a:r>
            <a:r>
              <a:rPr lang="cs-CZ" sz="2100" b="1" dirty="0"/>
              <a:t> svědčí pro akutní rupturu šlachy, nutná další vyšetření: UZ, MRI, artroskopie</a:t>
            </a:r>
          </a:p>
          <a:p>
            <a:pPr>
              <a:buFontTx/>
              <a:buChar char="-"/>
            </a:pPr>
            <a:r>
              <a:rPr lang="cs-CZ" sz="2100" b="1" dirty="0"/>
              <a:t>Typy: poranění proximální části </a:t>
            </a:r>
            <a:r>
              <a:rPr lang="cs-CZ" sz="2100" b="1" dirty="0" err="1"/>
              <a:t>caput</a:t>
            </a:r>
            <a:r>
              <a:rPr lang="cs-CZ" sz="2100" b="1" dirty="0"/>
              <a:t> </a:t>
            </a:r>
            <a:r>
              <a:rPr lang="cs-CZ" sz="2100" b="1" dirty="0" err="1"/>
              <a:t>longum</a:t>
            </a:r>
            <a:r>
              <a:rPr lang="cs-CZ" sz="2100" b="1" dirty="0"/>
              <a:t>, poranění svalové části, poranění distálního úponu, SLAP léze (poranění šlach v místě úponu na </a:t>
            </a:r>
            <a:r>
              <a:rPr lang="cs-CZ" sz="2100" b="1" dirty="0" err="1"/>
              <a:t>tuberculum</a:t>
            </a:r>
            <a:r>
              <a:rPr lang="cs-CZ" sz="2100" b="1" dirty="0"/>
              <a:t> </a:t>
            </a:r>
            <a:r>
              <a:rPr lang="cs-CZ" sz="2100" b="1" dirty="0" err="1"/>
              <a:t>supraglenoidale</a:t>
            </a:r>
            <a:r>
              <a:rPr lang="cs-CZ" sz="2100" b="1" dirty="0"/>
              <a:t>)</a:t>
            </a:r>
          </a:p>
          <a:p>
            <a:pPr>
              <a:buFontTx/>
              <a:buChar char="-"/>
            </a:pPr>
            <a:r>
              <a:rPr lang="cs-CZ" sz="2100" b="1" dirty="0"/>
              <a:t>Terapie: dle věku a rozsahu poškození (u starších </a:t>
            </a:r>
            <a:r>
              <a:rPr lang="cs-CZ" sz="2100" b="1" dirty="0" err="1"/>
              <a:t>konezvartivní</a:t>
            </a:r>
            <a:r>
              <a:rPr lang="cs-CZ" sz="2100" b="1" dirty="0"/>
              <a:t> postup, u mladších pacientů operační řešení)</a:t>
            </a:r>
          </a:p>
          <a:p>
            <a:pPr>
              <a:buFontTx/>
              <a:buChar char="-"/>
            </a:pPr>
            <a:r>
              <a:rPr lang="cs-CZ" sz="2100" b="1" dirty="0"/>
              <a:t>RHB: aktivní cvičení dle operatéra (cca po 4 – 6 týdnech), do vyjmutí stehů dovolen šetrný pohyb v loketním kloubu v nebolestivém rozsahu, později možná pasivní cvičení všech pohybů v rameni i v lokti, poté izometrická cvičení, cvičení v UKŘ, později dynamická cvičení proti odporu, techniky MT, mobilizace (šetrně)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	</a:t>
            </a:r>
          </a:p>
          <a:p>
            <a:pPr marL="0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4120783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425687" cy="4972050"/>
          </a:xfrm>
        </p:spPr>
        <p:txBody>
          <a:bodyPr>
            <a:normAutofit/>
          </a:bodyPr>
          <a:lstStyle/>
          <a:p>
            <a:r>
              <a:rPr lang="cs-CZ" sz="2200" b="1" dirty="0"/>
              <a:t>Pletenec ramenní</a:t>
            </a:r>
          </a:p>
          <a:p>
            <a:pPr>
              <a:buFontTx/>
              <a:buChar char="-"/>
            </a:pPr>
            <a:r>
              <a:rPr lang="cs-CZ" sz="2000" b="1" dirty="0"/>
              <a:t>neutrální postavení lopatky: lopatka svírá s frontální rovinou úhel 30° a je mírně </a:t>
            </a:r>
            <a:r>
              <a:rPr lang="cs-CZ" sz="2000" b="1" dirty="0" err="1"/>
              <a:t>retrahovaná</a:t>
            </a:r>
            <a:r>
              <a:rPr lang="cs-CZ" sz="2000" b="1" dirty="0"/>
              <a:t> dozadu</a:t>
            </a:r>
          </a:p>
          <a:p>
            <a:pPr>
              <a:buFontTx/>
              <a:buChar char="-"/>
            </a:pPr>
            <a:r>
              <a:rPr lang="cs-CZ" sz="2000" b="1" dirty="0"/>
              <a:t>cca 6 cm od páteře mezi 2. – 7. žebrem.</a:t>
            </a:r>
          </a:p>
          <a:p>
            <a:pPr>
              <a:buFontTx/>
              <a:buChar char="-"/>
            </a:pPr>
            <a:r>
              <a:rPr lang="cs-CZ" sz="2000" b="1" dirty="0"/>
              <a:t>pohyby lopatky: elevace (horní porce m. </a:t>
            </a:r>
            <a:r>
              <a:rPr lang="cs-CZ" sz="2000" b="1" dirty="0" err="1"/>
              <a:t>trapezius</a:t>
            </a:r>
            <a:r>
              <a:rPr lang="cs-CZ" sz="2000" b="1" dirty="0"/>
              <a:t>, m. levator </a:t>
            </a:r>
            <a:r>
              <a:rPr lang="cs-CZ" sz="2000" b="1" dirty="0" err="1"/>
              <a:t>scapulae</a:t>
            </a:r>
            <a:r>
              <a:rPr lang="cs-CZ" sz="2000" b="1" dirty="0"/>
              <a:t>, mm. </a:t>
            </a:r>
            <a:r>
              <a:rPr lang="cs-CZ" sz="2000" b="1" dirty="0" err="1"/>
              <a:t>rhomboidei</a:t>
            </a:r>
            <a:r>
              <a:rPr lang="cs-CZ" sz="2000" b="1" dirty="0"/>
              <a:t>)/deprese (dolní porce m. </a:t>
            </a:r>
            <a:r>
              <a:rPr lang="cs-CZ" sz="2000" b="1" dirty="0" err="1"/>
              <a:t>trapezius</a:t>
            </a:r>
            <a:r>
              <a:rPr lang="cs-CZ" sz="2000" b="1" dirty="0"/>
              <a:t>, m. </a:t>
            </a:r>
            <a:r>
              <a:rPr lang="cs-CZ" sz="2000" b="1" dirty="0" err="1"/>
              <a:t>pectoralis</a:t>
            </a:r>
            <a:r>
              <a:rPr lang="cs-CZ" sz="2000" b="1" dirty="0"/>
              <a:t> minor), protrakce (m. </a:t>
            </a:r>
            <a:r>
              <a:rPr lang="cs-CZ" sz="2000" b="1" dirty="0" err="1"/>
              <a:t>serratus</a:t>
            </a:r>
            <a:r>
              <a:rPr lang="cs-CZ" sz="2000" b="1" dirty="0"/>
              <a:t> </a:t>
            </a:r>
            <a:r>
              <a:rPr lang="cs-CZ" sz="2000" b="1" dirty="0" err="1"/>
              <a:t>anterior</a:t>
            </a:r>
            <a:r>
              <a:rPr lang="cs-CZ" sz="2000" b="1" dirty="0"/>
              <a:t>, m. </a:t>
            </a:r>
            <a:r>
              <a:rPr lang="cs-CZ" sz="2000" b="1" dirty="0" err="1"/>
              <a:t>pectoralis</a:t>
            </a:r>
            <a:r>
              <a:rPr lang="cs-CZ" sz="2000" b="1" dirty="0"/>
              <a:t> minor)/</a:t>
            </a:r>
            <a:r>
              <a:rPr lang="cs-CZ" sz="2000" b="1" dirty="0" err="1"/>
              <a:t>retrakce</a:t>
            </a:r>
            <a:r>
              <a:rPr lang="cs-CZ" sz="2000" b="1" dirty="0"/>
              <a:t> (střední porce m. </a:t>
            </a:r>
            <a:r>
              <a:rPr lang="cs-CZ" sz="2000" b="1" dirty="0" err="1"/>
              <a:t>trapezius</a:t>
            </a:r>
            <a:r>
              <a:rPr lang="cs-CZ" sz="2000" b="1" dirty="0"/>
              <a:t>, mm. </a:t>
            </a:r>
            <a:r>
              <a:rPr lang="cs-CZ" sz="2000" b="1" dirty="0" err="1"/>
              <a:t>rhomboidei</a:t>
            </a:r>
            <a:r>
              <a:rPr lang="cs-CZ" sz="2000" b="1" dirty="0"/>
              <a:t>), </a:t>
            </a:r>
            <a:r>
              <a:rPr lang="cs-CZ" sz="2000" b="1" dirty="0" err="1"/>
              <a:t>anteverze</a:t>
            </a:r>
            <a:r>
              <a:rPr lang="cs-CZ" sz="2000" b="1" dirty="0"/>
              <a:t> (m. </a:t>
            </a:r>
            <a:r>
              <a:rPr lang="cs-CZ" sz="2000" b="1" dirty="0" err="1"/>
              <a:t>serratus</a:t>
            </a:r>
            <a:r>
              <a:rPr lang="cs-CZ" sz="2000" b="1" dirty="0"/>
              <a:t> ant., horní a dolní porce m. </a:t>
            </a:r>
            <a:r>
              <a:rPr lang="cs-CZ" sz="2000" b="1" dirty="0" err="1"/>
              <a:t>trapezius</a:t>
            </a:r>
            <a:r>
              <a:rPr lang="cs-CZ" sz="2000" b="1" dirty="0"/>
              <a:t>)/retroverze (mm. </a:t>
            </a:r>
            <a:r>
              <a:rPr lang="cs-CZ" sz="2000" b="1" dirty="0" err="1"/>
              <a:t>rhomboidei</a:t>
            </a:r>
            <a:r>
              <a:rPr lang="cs-CZ" sz="2000" b="1" dirty="0"/>
              <a:t>, m. levator </a:t>
            </a:r>
            <a:r>
              <a:rPr lang="cs-CZ" sz="2000" b="1" dirty="0" err="1"/>
              <a:t>scapulae</a:t>
            </a:r>
            <a:r>
              <a:rPr lang="cs-CZ" sz="2000" b="1" dirty="0"/>
              <a:t>, m. </a:t>
            </a:r>
            <a:r>
              <a:rPr lang="cs-CZ" sz="2000" b="1" dirty="0" err="1"/>
              <a:t>pectoralis</a:t>
            </a:r>
            <a:r>
              <a:rPr lang="cs-CZ" sz="2000" b="1" dirty="0"/>
              <a:t> minor)</a:t>
            </a:r>
          </a:p>
          <a:p>
            <a:pPr>
              <a:buFontTx/>
              <a:buChar char="-"/>
            </a:pPr>
            <a:r>
              <a:rPr lang="cs-CZ" sz="2000" b="1" dirty="0"/>
              <a:t>elevace (55°)/deprese (5°), protrakce/</a:t>
            </a:r>
            <a:r>
              <a:rPr lang="cs-CZ" sz="2000" b="1" dirty="0" err="1"/>
              <a:t>retrakce</a:t>
            </a:r>
            <a:r>
              <a:rPr lang="cs-CZ" sz="2000" b="1" dirty="0"/>
              <a:t> (cca 10°), rotace (cca 30°) – sklon kloubní jamky se při rotacích mění až o 50°</a:t>
            </a:r>
          </a:p>
          <a:p>
            <a:pPr>
              <a:buFontTx/>
              <a:buChar char="-"/>
            </a:pP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793816357"/>
      </p:ext>
    </p:extLst>
  </p:cSld>
  <p:clrMapOvr>
    <a:masterClrMapping/>
  </p:clrMapOvr>
  <p:transition spd="slow">
    <p:cove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/>
          </a:bodyPr>
          <a:lstStyle/>
          <a:p>
            <a:r>
              <a:rPr lang="cs-CZ" sz="2000" b="1" dirty="0"/>
              <a:t>Traumatické léze v oblasti loketního kloubu</a:t>
            </a:r>
          </a:p>
          <a:p>
            <a:r>
              <a:rPr lang="cs-CZ" sz="2000" b="1" dirty="0"/>
              <a:t>Luxace loketního kloubu</a:t>
            </a:r>
          </a:p>
          <a:p>
            <a:pPr lvl="0">
              <a:buFontTx/>
              <a:buChar char="-"/>
            </a:pPr>
            <a:r>
              <a:rPr lang="cs-CZ" sz="2000" b="1" u="sng" dirty="0"/>
              <a:t>vznik:</a:t>
            </a:r>
            <a:r>
              <a:rPr lang="cs-CZ" sz="2000" b="1" dirty="0"/>
              <a:t> pádem na loket </a:t>
            </a:r>
          </a:p>
          <a:p>
            <a:pPr lvl="0">
              <a:buFontTx/>
              <a:buChar char="-"/>
            </a:pPr>
            <a:r>
              <a:rPr lang="cs-CZ" sz="2000" b="1" dirty="0"/>
              <a:t>většinou se jedná o vymknutí směrem vzad, někdy současně s vymknutím zevně nebo dovnitř x vymknutí vpřed je vzácné (možné jen s </a:t>
            </a:r>
            <a:r>
              <a:rPr lang="cs-CZ" sz="2000" b="1" dirty="0" err="1"/>
              <a:t>fracutrou</a:t>
            </a:r>
            <a:r>
              <a:rPr lang="cs-CZ" sz="2000" b="1" dirty="0"/>
              <a:t> </a:t>
            </a:r>
            <a:r>
              <a:rPr lang="cs-CZ" sz="2000" b="1" dirty="0" err="1"/>
              <a:t>olecrani</a:t>
            </a:r>
            <a:r>
              <a:rPr lang="cs-CZ" sz="2000" b="1" dirty="0"/>
              <a:t>) </a:t>
            </a:r>
          </a:p>
          <a:p>
            <a:pPr lvl="0">
              <a:buFontTx/>
              <a:buChar char="-"/>
            </a:pPr>
            <a:r>
              <a:rPr lang="cs-CZ" sz="2000" b="1" u="sng" dirty="0"/>
              <a:t>komplikace:</a:t>
            </a:r>
            <a:r>
              <a:rPr lang="cs-CZ" sz="2000" b="1" dirty="0"/>
              <a:t> odlomení kostních úlomků, poranění nervově-cévního svazku</a:t>
            </a:r>
          </a:p>
          <a:p>
            <a:pPr lvl="0">
              <a:buFontTx/>
              <a:buChar char="-"/>
            </a:pPr>
            <a:r>
              <a:rPr lang="cs-CZ" sz="2000" b="1" u="sng" dirty="0"/>
              <a:t>léčba:</a:t>
            </a:r>
            <a:r>
              <a:rPr lang="cs-CZ" sz="2000" b="1" dirty="0"/>
              <a:t> repozice + fixace dlahou nebo ortézou, délka dle operatéra</a:t>
            </a:r>
          </a:p>
          <a:p>
            <a:r>
              <a:rPr lang="cs-CZ" sz="2000" b="1" dirty="0"/>
              <a:t>Zlomeniny:</a:t>
            </a:r>
          </a:p>
          <a:p>
            <a:pPr>
              <a:buFontTx/>
              <a:buChar char="-"/>
            </a:pPr>
            <a:r>
              <a:rPr lang="cs-CZ" sz="2000" b="1" dirty="0" err="1"/>
              <a:t>suprakondylická</a:t>
            </a:r>
            <a:r>
              <a:rPr lang="cs-CZ" sz="2000" b="1" dirty="0"/>
              <a:t> zlomenina humeru (u dětí)</a:t>
            </a:r>
          </a:p>
          <a:p>
            <a:pPr>
              <a:buFontTx/>
              <a:buChar char="-"/>
            </a:pPr>
            <a:r>
              <a:rPr lang="cs-CZ" sz="2000" b="1" dirty="0"/>
              <a:t>zlomenina distálního humeru, </a:t>
            </a:r>
            <a:r>
              <a:rPr lang="cs-CZ" sz="2000" b="1" dirty="0" err="1"/>
              <a:t>olekranonu</a:t>
            </a:r>
            <a:r>
              <a:rPr lang="cs-CZ" sz="2000" b="1" dirty="0"/>
              <a:t> a hlavičky radia</a:t>
            </a:r>
            <a:endParaRPr lang="cs-CZ" b="1" dirty="0"/>
          </a:p>
          <a:p>
            <a:pPr marL="0" indent="0">
              <a:buNone/>
            </a:pPr>
            <a:endParaRPr lang="cs-CZ" sz="1800" b="1" i="1" dirty="0"/>
          </a:p>
          <a:p>
            <a:pPr lvl="1">
              <a:buFontTx/>
              <a:buChar char="-"/>
            </a:pPr>
            <a:endParaRPr lang="cs-CZ" sz="1800" b="1" i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81622804"/>
      </p:ext>
    </p:extLst>
  </p:cSld>
  <p:clrMapOvr>
    <a:masterClrMapping/>
  </p:clrMapOvr>
  <p:transition spd="slow">
    <p:cov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/>
          </a:bodyPr>
          <a:lstStyle/>
          <a:p>
            <a:r>
              <a:rPr lang="cs-CZ" sz="2000" b="1" dirty="0"/>
              <a:t>Traumatické léze v oblasti loketního kloubu</a:t>
            </a:r>
          </a:p>
          <a:p>
            <a:pPr marL="0" indent="0">
              <a:buNone/>
            </a:pPr>
            <a:r>
              <a:rPr lang="cs-CZ" sz="1800" b="1" i="1" dirty="0"/>
              <a:t> </a:t>
            </a:r>
            <a:r>
              <a:rPr lang="cs-CZ" sz="2000" b="1" dirty="0"/>
              <a:t>Rehabilitace</a:t>
            </a:r>
          </a:p>
          <a:p>
            <a:pPr>
              <a:buFontTx/>
              <a:buChar char="-"/>
            </a:pPr>
            <a:r>
              <a:rPr lang="cs-CZ" sz="2000" b="1" dirty="0"/>
              <a:t>zahájení RHB – vždy indikace lékaře</a:t>
            </a:r>
          </a:p>
          <a:p>
            <a:pPr>
              <a:buFontTx/>
              <a:buChar char="-"/>
            </a:pPr>
            <a:r>
              <a:rPr lang="cs-CZ" sz="2000" b="1" dirty="0"/>
              <a:t>cíl: odstranění otoku, uvolnění rozsahu pohybu, úprava svalové dysbalance a celkové zapojení končetiny do pohybového schématu</a:t>
            </a:r>
          </a:p>
          <a:p>
            <a:pPr>
              <a:buFontTx/>
              <a:buChar char="-"/>
            </a:pPr>
            <a:r>
              <a:rPr lang="cs-CZ" sz="2000" b="1" dirty="0"/>
              <a:t>MT, šetrná mobilizace, na svaly v </a:t>
            </a:r>
            <a:r>
              <a:rPr lang="cs-CZ" sz="2000" b="1" dirty="0" err="1"/>
              <a:t>hypertonu</a:t>
            </a:r>
            <a:r>
              <a:rPr lang="cs-CZ" sz="2000" b="1" dirty="0"/>
              <a:t> PIR, PNF, DNS, VRL, cvičení v UKŘ a OKŘ, ošetření i okolních segmentů (zápěstí, rameno, lopatka, </a:t>
            </a:r>
            <a:r>
              <a:rPr lang="cs-CZ" sz="2000" b="1" dirty="0" err="1"/>
              <a:t>Cp</a:t>
            </a:r>
            <a:r>
              <a:rPr lang="cs-CZ" sz="2000" b="1" dirty="0"/>
              <a:t>, </a:t>
            </a:r>
            <a:r>
              <a:rPr lang="cs-CZ" sz="2000" b="1" dirty="0" err="1"/>
              <a:t>Thp</a:t>
            </a:r>
            <a:r>
              <a:rPr lang="cs-CZ" sz="2000" b="1" dirty="0"/>
              <a:t>)</a:t>
            </a:r>
          </a:p>
          <a:p>
            <a:pPr marL="0" indent="0">
              <a:buNone/>
            </a:pPr>
            <a:r>
              <a:rPr lang="cs-CZ" sz="2000" b="1" dirty="0"/>
              <a:t>Komplikace:</a:t>
            </a:r>
          </a:p>
          <a:p>
            <a:pPr marL="0" indent="0">
              <a:buNone/>
            </a:pPr>
            <a:r>
              <a:rPr lang="cs-CZ" sz="2000" b="1" i="1" dirty="0"/>
              <a:t>Flekční kontraktura loketního kloubu </a:t>
            </a:r>
            <a:r>
              <a:rPr lang="cs-CZ" sz="2000" b="1" dirty="0"/>
              <a:t>– omezení extenze po fixaci, flekční držení dáno přestavbou vaziva kloubního pouzdra, </a:t>
            </a:r>
            <a:r>
              <a:rPr lang="cs-CZ" sz="2000" b="1" dirty="0" err="1"/>
              <a:t>fibrotizace</a:t>
            </a:r>
            <a:r>
              <a:rPr lang="cs-CZ" sz="2000" b="1" dirty="0"/>
              <a:t>, zkrat a </a:t>
            </a:r>
            <a:r>
              <a:rPr lang="cs-CZ" sz="2000" b="1" dirty="0" err="1"/>
              <a:t>hypertonus</a:t>
            </a:r>
            <a:r>
              <a:rPr lang="cs-CZ" sz="2000" b="1" dirty="0"/>
              <a:t> okolních svalů </a:t>
            </a:r>
          </a:p>
          <a:p>
            <a:pPr marL="0" indent="0">
              <a:buNone/>
            </a:pPr>
            <a:r>
              <a:rPr lang="cs-CZ" b="1" dirty="0"/>
              <a:t>	RHB: šetrná aktivní terapie do bolesti, </a:t>
            </a:r>
            <a:r>
              <a:rPr lang="cs-CZ" b="1" dirty="0" err="1"/>
              <a:t>hypertermní</a:t>
            </a:r>
            <a:r>
              <a:rPr lang="cs-CZ" b="1" dirty="0"/>
              <a:t> procedury na uvolnění tkání, MT, PIR</a:t>
            </a: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822410095"/>
      </p:ext>
    </p:extLst>
  </p:cSld>
  <p:clrMapOvr>
    <a:masterClrMapping/>
  </p:clrMapOvr>
  <p:transition spd="slow">
    <p:cove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4" y="1828800"/>
            <a:ext cx="10577552" cy="4947920"/>
          </a:xfrm>
        </p:spPr>
        <p:txBody>
          <a:bodyPr>
            <a:normAutofit/>
          </a:bodyPr>
          <a:lstStyle/>
          <a:p>
            <a:r>
              <a:rPr lang="cs-CZ" sz="2000" b="1" dirty="0"/>
              <a:t>Traumatické léze v oblasti loketního kloubu</a:t>
            </a:r>
          </a:p>
          <a:p>
            <a:pPr marL="0" indent="0">
              <a:buNone/>
            </a:pPr>
            <a:r>
              <a:rPr lang="cs-CZ" sz="2000" b="1" dirty="0"/>
              <a:t>Komplikace:</a:t>
            </a:r>
          </a:p>
          <a:p>
            <a:pPr marL="0" indent="0">
              <a:buNone/>
            </a:pPr>
            <a:r>
              <a:rPr lang="cs-CZ" sz="2000" b="1" dirty="0" err="1"/>
              <a:t>Volkmannova</a:t>
            </a:r>
            <a:r>
              <a:rPr lang="cs-CZ" sz="2000" b="1" dirty="0"/>
              <a:t> kontraktura – následek poškození nervově – cévního svazku při úrazu, repozici zlomeniny nebo kompresi otokem + těsnou sádrovou fixací → ischemická nekróza svalstva</a:t>
            </a:r>
          </a:p>
          <a:p>
            <a:pPr marL="0" indent="0">
              <a:buNone/>
            </a:pPr>
            <a:r>
              <a:rPr lang="cs-CZ" sz="2000" b="1" dirty="0"/>
              <a:t>KO: drápovitá kontraktura, předloktí v pronaci, ruka a zápěstí ve flexi, MCP klouby v </a:t>
            </a:r>
            <a:r>
              <a:rPr lang="cs-CZ" sz="2000" b="1" dirty="0" err="1"/>
              <a:t>hyperextenzi</a:t>
            </a:r>
            <a:r>
              <a:rPr lang="cs-CZ" sz="2000" b="1" dirty="0"/>
              <a:t>, ostatní klouby ve flexi</a:t>
            </a:r>
          </a:p>
          <a:p>
            <a:pPr marL="0" indent="0">
              <a:buNone/>
            </a:pPr>
            <a:r>
              <a:rPr lang="cs-CZ" sz="2000" b="1" dirty="0"/>
              <a:t>	Rehabilitace: MT, mobilizace postižených i okolních kloubů, suché teplo před 	uvolněním zkrácených struktur, aktivní a pasivní pohyby v kloubech, PNF, DNS, 	aj., terapie vždy do minimální bolesti (velká bolest aktivuje sympatikus → 	zhoršení cévního zásobení svalstva), FT (DD, střídavá koupel, </a:t>
            </a:r>
            <a:r>
              <a:rPr lang="cs-CZ" sz="2000" b="1" dirty="0" err="1"/>
              <a:t>lymfodrenáž</a:t>
            </a:r>
            <a:r>
              <a:rPr lang="cs-CZ" sz="2000" b="1" dirty="0"/>
              <a:t>), 	redresní polohování, dlahy</a:t>
            </a: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69687127"/>
      </p:ext>
    </p:extLst>
  </p:cSld>
  <p:clrMapOvr>
    <a:masterClrMapping/>
  </p:clrMapOvr>
  <p:transition spd="slow">
    <p:cove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062CB8-E40D-4A99-88D7-B72983698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7144"/>
            <a:ext cx="5715000" cy="29051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50195A6-7741-4634-9849-B88C4A914239}"/>
              </a:ext>
            </a:extLst>
          </p:cNvPr>
          <p:cNvSpPr txBox="1"/>
          <p:nvPr/>
        </p:nvSpPr>
        <p:spPr>
          <a:xfrm flipH="1">
            <a:off x="6269255" y="3429000"/>
            <a:ext cx="7038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https://zdravlje.eu/tag/volkmannova-kontraktura/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71CE75-3849-433A-AC5A-3879EC4CF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8" y="2550694"/>
            <a:ext cx="4429692" cy="332226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D1F8F21-5623-4202-B55C-E943772E3CCD}"/>
              </a:ext>
            </a:extLst>
          </p:cNvPr>
          <p:cNvSpPr txBox="1"/>
          <p:nvPr/>
        </p:nvSpPr>
        <p:spPr>
          <a:xfrm flipH="1">
            <a:off x="1266691" y="5959590"/>
            <a:ext cx="3765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Rehabilitace a fyzioterapie ruky</a:t>
            </a:r>
          </a:p>
        </p:txBody>
      </p:sp>
    </p:spTree>
    <p:extLst>
      <p:ext uri="{BB962C8B-B14F-4D97-AF65-F5344CB8AC3E}">
        <p14:creationId xmlns:p14="http://schemas.microsoft.com/office/powerpoint/2010/main" val="21195156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Poranění pletence ramenního a kloubu loketního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548675" cy="4947920"/>
          </a:xfrm>
        </p:spPr>
        <p:txBody>
          <a:bodyPr>
            <a:normAutofit fontScale="85000" lnSpcReduction="20000"/>
          </a:bodyPr>
          <a:lstStyle/>
          <a:p>
            <a:r>
              <a:rPr lang="cs-CZ" sz="2100" b="1" dirty="0"/>
              <a:t>FT u RAK</a:t>
            </a:r>
          </a:p>
          <a:p>
            <a:pPr>
              <a:buFontTx/>
              <a:buChar char="-"/>
            </a:pPr>
            <a:r>
              <a:rPr lang="cs-CZ" sz="2100" b="1" dirty="0"/>
              <a:t>UZ (</a:t>
            </a:r>
            <a:r>
              <a:rPr lang="cs-CZ" sz="2100" b="1" dirty="0" err="1"/>
              <a:t>antiedematózní</a:t>
            </a:r>
            <a:r>
              <a:rPr lang="cs-CZ" sz="2100" b="1" dirty="0"/>
              <a:t> a </a:t>
            </a:r>
            <a:r>
              <a:rPr lang="cs-CZ" sz="2100" b="1" dirty="0" err="1"/>
              <a:t>myorelaxační</a:t>
            </a:r>
            <a:r>
              <a:rPr lang="cs-CZ" sz="2100" b="1" dirty="0"/>
              <a:t> účinek)</a:t>
            </a:r>
          </a:p>
          <a:p>
            <a:pPr>
              <a:buFontTx/>
              <a:buChar char="-"/>
            </a:pPr>
            <a:r>
              <a:rPr lang="cs-CZ" sz="2100" b="1" dirty="0"/>
              <a:t>magnetoterapie (vasodilatační ???, analgetický???, </a:t>
            </a:r>
            <a:r>
              <a:rPr lang="cs-CZ" sz="2100" b="1" dirty="0" err="1"/>
              <a:t>myorelaxační</a:t>
            </a:r>
            <a:r>
              <a:rPr lang="cs-CZ" sz="2100" b="1" dirty="0"/>
              <a:t>???, </a:t>
            </a:r>
            <a:r>
              <a:rPr lang="cs-CZ" sz="2100" b="1" dirty="0" err="1"/>
              <a:t>myotonizační</a:t>
            </a:r>
            <a:r>
              <a:rPr lang="cs-CZ" sz="2100" b="1" dirty="0"/>
              <a:t>???, </a:t>
            </a:r>
            <a:r>
              <a:rPr lang="cs-CZ" sz="2100" b="1" dirty="0" err="1"/>
              <a:t>antiedematózní</a:t>
            </a:r>
            <a:r>
              <a:rPr lang="cs-CZ" sz="2100" b="1" dirty="0"/>
              <a:t>???, </a:t>
            </a:r>
            <a:r>
              <a:rPr lang="cs-CZ" sz="2100" b="1" dirty="0" err="1"/>
              <a:t>trofotropní</a:t>
            </a:r>
            <a:r>
              <a:rPr lang="cs-CZ" sz="2100" b="1" dirty="0"/>
              <a:t> účinek???)</a:t>
            </a:r>
            <a:r>
              <a:rPr lang="cs-CZ" sz="2100" dirty="0"/>
              <a:t> </a:t>
            </a:r>
          </a:p>
          <a:p>
            <a:pPr>
              <a:buFontTx/>
              <a:buChar char="-"/>
            </a:pPr>
            <a:r>
              <a:rPr lang="cs-CZ" sz="2100" b="1" dirty="0"/>
              <a:t>klidová galvanizace (</a:t>
            </a:r>
            <a:r>
              <a:rPr lang="cs-CZ" sz="2100" b="1" dirty="0" err="1"/>
              <a:t>hydrogalvan</a:t>
            </a:r>
            <a:r>
              <a:rPr lang="cs-CZ" sz="2100" b="1" dirty="0"/>
              <a:t>) – </a:t>
            </a:r>
            <a:r>
              <a:rPr lang="cs-CZ" sz="2100" b="1" dirty="0" err="1"/>
              <a:t>eutonizace</a:t>
            </a:r>
            <a:r>
              <a:rPr lang="cs-CZ" sz="2100" b="1" dirty="0"/>
              <a:t> krevního </a:t>
            </a:r>
            <a:r>
              <a:rPr lang="cs-CZ" sz="2100" b="1" dirty="0" err="1"/>
              <a:t>řečistě</a:t>
            </a:r>
            <a:r>
              <a:rPr lang="cs-CZ" sz="2100" b="1" dirty="0"/>
              <a:t> (akutní stav)</a:t>
            </a:r>
          </a:p>
          <a:p>
            <a:pPr>
              <a:buFontTx/>
              <a:buChar char="-"/>
            </a:pPr>
            <a:r>
              <a:rPr lang="cs-CZ" sz="2100" b="1" dirty="0"/>
              <a:t>DD (analgetický, </a:t>
            </a:r>
            <a:r>
              <a:rPr lang="cs-CZ" sz="2100" b="1" dirty="0" err="1"/>
              <a:t>antiedematózní</a:t>
            </a:r>
            <a:r>
              <a:rPr lang="cs-CZ" sz="2100" b="1" dirty="0"/>
              <a:t>, </a:t>
            </a:r>
            <a:r>
              <a:rPr lang="cs-CZ" sz="2100" b="1" dirty="0" err="1"/>
              <a:t>myorelaxační</a:t>
            </a:r>
            <a:r>
              <a:rPr lang="cs-CZ" sz="2100" b="1" dirty="0"/>
              <a:t>, </a:t>
            </a:r>
            <a:r>
              <a:rPr lang="cs-CZ" sz="2100" b="1" dirty="0" err="1"/>
              <a:t>trofotropní</a:t>
            </a:r>
            <a:r>
              <a:rPr lang="cs-CZ" sz="2100" b="1" dirty="0"/>
              <a:t> účinek), nejčastěji kombinace DF (3) + CP(3) x LP (6)</a:t>
            </a:r>
          </a:p>
          <a:p>
            <a:pPr>
              <a:buFontTx/>
              <a:buChar char="-"/>
            </a:pPr>
            <a:r>
              <a:rPr lang="cs-CZ" sz="2100" b="1" dirty="0"/>
              <a:t>středofrekvenční terapie (DVP, IVP) (analgetický, </a:t>
            </a:r>
            <a:r>
              <a:rPr lang="cs-CZ" sz="2100" b="1" dirty="0" err="1"/>
              <a:t>myorelaxační</a:t>
            </a:r>
            <a:r>
              <a:rPr lang="cs-CZ" sz="2100" b="1" dirty="0"/>
              <a:t>, </a:t>
            </a:r>
            <a:r>
              <a:rPr lang="cs-CZ" sz="2100" b="1" dirty="0" err="1"/>
              <a:t>myostimulační</a:t>
            </a:r>
            <a:r>
              <a:rPr lang="cs-CZ" sz="2100" b="1" dirty="0"/>
              <a:t> účinek)</a:t>
            </a:r>
          </a:p>
          <a:p>
            <a:pPr>
              <a:buFontTx/>
              <a:buChar char="-"/>
            </a:pPr>
            <a:r>
              <a:rPr lang="cs-CZ" sz="2100" b="1" dirty="0" err="1"/>
              <a:t>elektrostimulace</a:t>
            </a:r>
            <a:r>
              <a:rPr lang="cs-CZ" sz="2100" b="1" dirty="0"/>
              <a:t> u denervovaných svalů</a:t>
            </a:r>
          </a:p>
          <a:p>
            <a:pPr>
              <a:buFontTx/>
              <a:buChar char="-"/>
            </a:pPr>
            <a:r>
              <a:rPr lang="cs-CZ" sz="2100" b="1" dirty="0"/>
              <a:t>laser (</a:t>
            </a:r>
            <a:r>
              <a:rPr lang="cs-CZ" sz="2100" b="1" dirty="0" err="1"/>
              <a:t>biostimulační</a:t>
            </a:r>
            <a:r>
              <a:rPr lang="cs-CZ" sz="2100" b="1" dirty="0"/>
              <a:t>, </a:t>
            </a:r>
            <a:r>
              <a:rPr lang="cs-CZ" sz="2100" b="1" dirty="0" err="1"/>
              <a:t>trofotropní</a:t>
            </a:r>
            <a:r>
              <a:rPr lang="cs-CZ" sz="2100" b="1" dirty="0"/>
              <a:t>, analgetický, </a:t>
            </a:r>
            <a:r>
              <a:rPr lang="cs-CZ" sz="2100" b="1" dirty="0" err="1"/>
              <a:t>antiedematózní</a:t>
            </a:r>
            <a:r>
              <a:rPr lang="cs-CZ" sz="2100" b="1" dirty="0"/>
              <a:t>, antiflogistický účinek)</a:t>
            </a:r>
          </a:p>
          <a:p>
            <a:pPr>
              <a:buFontTx/>
              <a:buChar char="-"/>
            </a:pPr>
            <a:r>
              <a:rPr lang="cs-CZ" sz="2100" b="1" dirty="0" err="1"/>
              <a:t>biolampa</a:t>
            </a:r>
            <a:endParaRPr lang="cs-CZ" sz="2100" b="1" dirty="0"/>
          </a:p>
          <a:p>
            <a:pPr>
              <a:buFontTx/>
              <a:buChar char="-"/>
            </a:pPr>
            <a:r>
              <a:rPr lang="cs-CZ" sz="2100" b="1" dirty="0"/>
              <a:t>distanční elektroterapie (</a:t>
            </a:r>
            <a:r>
              <a:rPr lang="cs-CZ" sz="2100" b="1" dirty="0" err="1"/>
              <a:t>Bassetovy</a:t>
            </a:r>
            <a:r>
              <a:rPr lang="cs-CZ" sz="2100" b="1" dirty="0"/>
              <a:t> proudy)</a:t>
            </a:r>
          </a:p>
          <a:p>
            <a:pPr>
              <a:buFontTx/>
              <a:buChar char="-"/>
            </a:pPr>
            <a:r>
              <a:rPr lang="cs-CZ" sz="2100" b="1" dirty="0"/>
              <a:t>termoterapie, hydroterapie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						        </a:t>
            </a:r>
            <a:r>
              <a:rPr lang="cs-CZ" sz="2100" b="1" dirty="0">
                <a:solidFill>
                  <a:srgbClr val="FF0000"/>
                </a:solidFill>
              </a:rPr>
              <a:t>VŽDY MYSLET NA KI!!!!!!</a:t>
            </a:r>
            <a:br>
              <a:rPr lang="cs-CZ" sz="2000" b="1" dirty="0"/>
            </a:b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027877416"/>
      </p:ext>
    </p:extLst>
  </p:cSld>
  <p:clrMapOvr>
    <a:masterClrMapping/>
  </p:clrMapOvr>
  <p:transition spd="slow">
    <p:cove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58AED-1CFB-45ED-9CAF-1C6DAF37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485" y="674910"/>
            <a:ext cx="8911687" cy="747490"/>
          </a:xfrm>
        </p:spPr>
        <p:txBody>
          <a:bodyPr/>
          <a:lstStyle/>
          <a:p>
            <a:r>
              <a:rPr lang="cs-CZ" b="1" dirty="0"/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12330-0C14-4F33-B73C-A21799AD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492" y="1454558"/>
            <a:ext cx="10374948" cy="5403442"/>
          </a:xfrm>
        </p:spPr>
        <p:txBody>
          <a:bodyPr numCol="1"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ALTER, M.J. </a:t>
            </a:r>
            <a:r>
              <a:rPr lang="cs-CZ" b="1" i="1" dirty="0">
                <a:solidFill>
                  <a:schemeClr val="tx1"/>
                </a:solidFill>
              </a:rPr>
              <a:t>Science </a:t>
            </a:r>
            <a:r>
              <a:rPr lang="cs-CZ" b="1" i="1" dirty="0" err="1">
                <a:solidFill>
                  <a:schemeClr val="tx1"/>
                </a:solidFill>
              </a:rPr>
              <a:t>of</a:t>
            </a:r>
            <a:r>
              <a:rPr lang="cs-CZ" b="1" i="1" dirty="0">
                <a:solidFill>
                  <a:schemeClr val="tx1"/>
                </a:solidFill>
              </a:rPr>
              <a:t> flexibility. </a:t>
            </a:r>
            <a:r>
              <a:rPr lang="en-US" b="1" dirty="0"/>
              <a:t>Human Kinetics</a:t>
            </a:r>
            <a:r>
              <a:rPr lang="cs-CZ" b="1" dirty="0"/>
              <a:t> </a:t>
            </a:r>
            <a:r>
              <a:rPr lang="en-US" b="1" dirty="0"/>
              <a:t>(ADVANTAGE) (Consignment); 3rd Revised edition </a:t>
            </a:r>
            <a:r>
              <a:rPr lang="en-US" b="1" dirty="0" err="1"/>
              <a:t>edition</a:t>
            </a:r>
            <a:r>
              <a:rPr lang="cs-CZ" b="1" dirty="0"/>
              <a:t>, 2014. ISBN: 978-0736048989.</a:t>
            </a:r>
            <a:endParaRPr lang="cs-CZ" b="1" i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ČIHÁK, R. </a:t>
            </a:r>
            <a:r>
              <a:rPr lang="cs-CZ" b="1" i="1" dirty="0">
                <a:solidFill>
                  <a:schemeClr val="tx1"/>
                </a:solidFill>
              </a:rPr>
              <a:t>Anatomie 1</a:t>
            </a:r>
            <a:r>
              <a:rPr lang="cs-CZ" b="1" dirty="0">
                <a:solidFill>
                  <a:schemeClr val="tx1"/>
                </a:solidFill>
              </a:rPr>
              <a:t>. Praha: Grada </a:t>
            </a:r>
            <a:r>
              <a:rPr lang="cs-CZ" b="1" dirty="0" err="1">
                <a:solidFill>
                  <a:schemeClr val="tx1"/>
                </a:solidFill>
              </a:rPr>
              <a:t>Publishing</a:t>
            </a:r>
            <a:r>
              <a:rPr lang="cs-CZ" b="1" dirty="0">
                <a:solidFill>
                  <a:schemeClr val="tx1"/>
                </a:solidFill>
              </a:rPr>
              <a:t>, 2011. ISBN </a:t>
            </a:r>
            <a:r>
              <a:rPr lang="cs-CZ" b="1" dirty="0"/>
              <a:t>978-80-247-3817-8. 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ČIHÁK, Radomír. </a:t>
            </a:r>
            <a:r>
              <a:rPr lang="cs-CZ" b="1" i="1" dirty="0">
                <a:solidFill>
                  <a:schemeClr val="tx1"/>
                </a:solidFill>
              </a:rPr>
              <a:t>Anatomie 3</a:t>
            </a:r>
            <a:r>
              <a:rPr lang="cs-CZ" b="1" dirty="0">
                <a:solidFill>
                  <a:schemeClr val="tx1"/>
                </a:solidFill>
              </a:rPr>
              <a:t>. Praha: Grada, 1997. ISBN 80-7169-140-2.</a:t>
            </a:r>
          </a:p>
          <a:p>
            <a:r>
              <a:rPr lang="cs-CZ" b="1" dirty="0">
                <a:solidFill>
                  <a:schemeClr val="tx1"/>
                </a:solidFill>
              </a:rPr>
              <a:t>DYLEVSKÝ, I. </a:t>
            </a:r>
            <a:r>
              <a:rPr lang="cs-CZ" b="1" i="1" dirty="0">
                <a:solidFill>
                  <a:schemeClr val="tx1"/>
                </a:solidFill>
              </a:rPr>
              <a:t>Funkční anatomie</a:t>
            </a:r>
            <a:r>
              <a:rPr lang="cs-CZ" b="1" dirty="0">
                <a:solidFill>
                  <a:schemeClr val="tx1"/>
                </a:solidFill>
              </a:rPr>
              <a:t>. Praha: Grada </a:t>
            </a:r>
            <a:r>
              <a:rPr lang="cs-CZ" b="1" dirty="0" err="1">
                <a:solidFill>
                  <a:schemeClr val="tx1"/>
                </a:solidFill>
              </a:rPr>
              <a:t>Publishing</a:t>
            </a:r>
            <a:r>
              <a:rPr lang="cs-CZ" b="1" dirty="0">
                <a:solidFill>
                  <a:schemeClr val="tx1"/>
                </a:solidFill>
              </a:rPr>
              <a:t>, 2009a.</a:t>
            </a:r>
          </a:p>
          <a:p>
            <a:r>
              <a:rPr lang="cs-CZ" b="1" dirty="0">
                <a:solidFill>
                  <a:schemeClr val="tx1"/>
                </a:solidFill>
              </a:rPr>
              <a:t>DYLEVSKÝ, I. </a:t>
            </a:r>
            <a:r>
              <a:rPr lang="cs-CZ" b="1" i="1" dirty="0">
                <a:solidFill>
                  <a:schemeClr val="tx1"/>
                </a:solidFill>
              </a:rPr>
              <a:t>Speciální kineziologie</a:t>
            </a:r>
            <a:r>
              <a:rPr lang="cs-CZ" b="1" dirty="0">
                <a:solidFill>
                  <a:schemeClr val="tx1"/>
                </a:solidFill>
              </a:rPr>
              <a:t>. Praha: Grada </a:t>
            </a:r>
            <a:r>
              <a:rPr lang="cs-CZ" b="1" dirty="0" err="1">
                <a:solidFill>
                  <a:schemeClr val="tx1"/>
                </a:solidFill>
              </a:rPr>
              <a:t>Publishing</a:t>
            </a:r>
            <a:r>
              <a:rPr lang="cs-CZ" b="1" dirty="0">
                <a:solidFill>
                  <a:schemeClr val="tx1"/>
                </a:solidFill>
              </a:rPr>
              <a:t>, 2009b.</a:t>
            </a:r>
          </a:p>
          <a:p>
            <a:r>
              <a:rPr lang="en-US" b="1" dirty="0">
                <a:solidFill>
                  <a:schemeClr val="tx1"/>
                </a:solidFill>
              </a:rPr>
              <a:t>INMAN, V. T., et al. Observations on the function of the shoulder joint. </a:t>
            </a:r>
            <a:r>
              <a:rPr lang="en-US" b="1" i="1" dirty="0">
                <a:solidFill>
                  <a:schemeClr val="tx1"/>
                </a:solidFill>
              </a:rPr>
              <a:t>The journal of</a:t>
            </a:r>
            <a:br>
              <a:rPr lang="en-US" b="1" i="1" dirty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>bone and joint surgery. </a:t>
            </a:r>
            <a:r>
              <a:rPr lang="en-US" b="1" dirty="0">
                <a:solidFill>
                  <a:schemeClr val="tx1"/>
                </a:solidFill>
              </a:rPr>
              <a:t>1944, r. 26, č. 1, s. 1-30</a:t>
            </a:r>
            <a:r>
              <a:rPr lang="cs-CZ" b="1" dirty="0">
                <a:solidFill>
                  <a:schemeClr val="tx1"/>
                </a:solidFill>
              </a:rPr>
              <a:t>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KAPANDJI, A.I. </a:t>
            </a:r>
            <a:r>
              <a:rPr lang="en-US" b="1" i="1" dirty="0">
                <a:solidFill>
                  <a:schemeClr val="tx1"/>
                </a:solidFill>
              </a:rPr>
              <a:t>The Physiology Of The Joints, 6Ed. Vol. 1: The Upper Limb</a:t>
            </a:r>
            <a:r>
              <a:rPr lang="cs-CZ" b="1" i="1" dirty="0">
                <a:solidFill>
                  <a:schemeClr val="tx1"/>
                </a:solidFill>
              </a:rPr>
              <a:t>, 6ed. </a:t>
            </a:r>
            <a:r>
              <a:rPr lang="cs-CZ" b="1" dirty="0" err="1">
                <a:solidFill>
                  <a:schemeClr val="tx1"/>
                </a:solidFill>
              </a:rPr>
              <a:t>Elsevier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Exclusive</a:t>
            </a:r>
            <a:r>
              <a:rPr lang="cs-CZ" b="1" dirty="0">
                <a:solidFill>
                  <a:schemeClr val="tx1"/>
                </a:solidFill>
              </a:rPr>
              <a:t>. ISBN: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9788131221006.</a:t>
            </a:r>
          </a:p>
          <a:p>
            <a:r>
              <a:rPr lang="cs-CZ" b="1" dirty="0">
                <a:solidFill>
                  <a:schemeClr val="tx1"/>
                </a:solidFill>
              </a:rPr>
              <a:t>KOLÁŘ, P. </a:t>
            </a:r>
            <a:r>
              <a:rPr lang="cs-CZ" b="1" i="1" dirty="0">
                <a:solidFill>
                  <a:schemeClr val="tx1"/>
                </a:solidFill>
              </a:rPr>
              <a:t>Rehabilitace v klinické praxi</a:t>
            </a:r>
            <a:r>
              <a:rPr lang="cs-CZ" b="1" dirty="0">
                <a:solidFill>
                  <a:schemeClr val="tx1"/>
                </a:solidFill>
              </a:rPr>
              <a:t>. 1. vyd. Praha: </a:t>
            </a:r>
            <a:r>
              <a:rPr lang="cs-CZ" b="1" dirty="0" err="1">
                <a:solidFill>
                  <a:schemeClr val="tx1"/>
                </a:solidFill>
              </a:rPr>
              <a:t>Galén</a:t>
            </a:r>
            <a:r>
              <a:rPr lang="cs-CZ" b="1" dirty="0">
                <a:solidFill>
                  <a:schemeClr val="tx1"/>
                </a:solidFill>
              </a:rPr>
              <a:t>, 2009, 713 s. ISBN 978-80-7262-657-1 </a:t>
            </a:r>
          </a:p>
          <a:p>
            <a:r>
              <a:rPr lang="cs-CZ" b="1" dirty="0"/>
              <a:t>KROBOT, A. Klinické aplikace pohybových řetězců. Rehabilitacia.1997 č. 1, s. 4-8. ISSN:2222-3333.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000" b="1" dirty="0"/>
          </a:p>
          <a:p>
            <a:pPr marL="0" indent="0">
              <a:buNone/>
            </a:pP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 	</a:t>
            </a: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50740727"/>
      </p:ext>
    </p:extLst>
  </p:cSld>
  <p:clrMapOvr>
    <a:masterClrMapping/>
  </p:clrMapOvr>
  <p:transition spd="slow">
    <p:cove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58AED-1CFB-45ED-9CAF-1C6DAF37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485" y="674910"/>
            <a:ext cx="8911687" cy="747490"/>
          </a:xfrm>
        </p:spPr>
        <p:txBody>
          <a:bodyPr/>
          <a:lstStyle/>
          <a:p>
            <a:r>
              <a:rPr lang="cs-CZ" b="1" dirty="0"/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12330-0C14-4F33-B73C-A21799AD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492" y="1454558"/>
            <a:ext cx="10202228" cy="5403442"/>
          </a:xfrm>
        </p:spPr>
        <p:txBody>
          <a:bodyPr numCol="1"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MICHALÍČEK, P., VACEK J. Rameno v kostce I., II., III. část. Rehabilitace a fyzikální lékařství, 21, 2014, č. 3, 4 a 5, 2014.</a:t>
            </a:r>
            <a:endParaRPr lang="cs-CZ" b="1" dirty="0"/>
          </a:p>
          <a:p>
            <a:r>
              <a:rPr lang="en-US" b="1" dirty="0"/>
              <a:t>NEUMANN, D. A. Kinesiology of the </a:t>
            </a:r>
            <a:r>
              <a:rPr lang="en-US" b="1" dirty="0" err="1"/>
              <a:t>musculosceletal</a:t>
            </a:r>
            <a:r>
              <a:rPr lang="en-US" b="1" dirty="0"/>
              <a:t> system: Foundations for</a:t>
            </a:r>
            <a:br>
              <a:rPr lang="en-US" b="1" dirty="0"/>
            </a:br>
            <a:r>
              <a:rPr lang="en-US" b="1" dirty="0"/>
              <a:t>rehabilitation. </a:t>
            </a:r>
            <a:r>
              <a:rPr lang="en-US" b="1" i="1" dirty="0"/>
              <a:t>Elsevier</a:t>
            </a:r>
            <a:r>
              <a:rPr lang="en-US" b="1" dirty="0"/>
              <a:t>: 2010. 2. </a:t>
            </a:r>
            <a:r>
              <a:rPr lang="en-US" b="1" dirty="0" err="1"/>
              <a:t>vyd</a:t>
            </a:r>
            <a:r>
              <a:rPr lang="en-US" b="1" dirty="0"/>
              <a:t>., str. 725. ISBN: 978-0-323-03989-5</a:t>
            </a:r>
            <a:r>
              <a:rPr lang="cs-CZ" b="1" dirty="0"/>
              <a:t>.</a:t>
            </a:r>
            <a:r>
              <a:rPr lang="en-US" dirty="0"/>
              <a:t> </a:t>
            </a:r>
            <a:endParaRPr lang="cs-CZ" b="1" dirty="0"/>
          </a:p>
          <a:p>
            <a:r>
              <a:rPr lang="en-US" b="1" dirty="0"/>
              <a:t>SAGAR, N. Shoulder complex [online]. c2009 [cit. 2018-03-09]. </a:t>
            </a:r>
            <a:r>
              <a:rPr lang="en-US" b="1" dirty="0" err="1"/>
              <a:t>Dostupné</a:t>
            </a:r>
            <a:r>
              <a:rPr lang="en-US" b="1" dirty="0"/>
              <a:t> z:</a:t>
            </a:r>
            <a:br>
              <a:rPr lang="en-US" b="1" dirty="0"/>
            </a:br>
            <a:r>
              <a:rPr lang="en-US" b="1" dirty="0"/>
              <a:t>&lt;http://www.scribd.com/doc/6130718/Biomechanics-of-Shoulder-Complex&gt; </a:t>
            </a:r>
            <a:endParaRPr lang="cs-CZ" b="1" dirty="0"/>
          </a:p>
          <a:p>
            <a:r>
              <a:rPr lang="cs-CZ" b="1" dirty="0"/>
              <a:t>TROJAN, Stanislav. </a:t>
            </a:r>
            <a:r>
              <a:rPr lang="cs-CZ" b="1" i="1" dirty="0"/>
              <a:t>Fyziologie a léčebná rehabilitace motoriky člověka</a:t>
            </a:r>
            <a:r>
              <a:rPr lang="cs-CZ" b="1" dirty="0"/>
              <a:t>. 3., </a:t>
            </a:r>
            <a:r>
              <a:rPr lang="cs-CZ" b="1" dirty="0" err="1"/>
              <a:t>přeprac</a:t>
            </a:r>
            <a:r>
              <a:rPr lang="cs-CZ" b="1" dirty="0"/>
              <a:t>. a dopl. vyd. Praha: Grada, 2005. ISBN 8024712962.</a:t>
            </a:r>
          </a:p>
          <a:p>
            <a:r>
              <a:rPr lang="cs-CZ" b="1" dirty="0"/>
              <a:t>VAŘEKA, I. Posturální stabilita 1. část: Terminologie a biomechanické principy. Rehabilitace a fyzikální lékařství. 2002, č. 4, s. 115-121. ISSN:1803-6597.</a:t>
            </a:r>
          </a:p>
          <a:p>
            <a:r>
              <a:rPr lang="cs-CZ" b="1" dirty="0"/>
              <a:t>VAŘEKA, I. Posturální stabilita II. část: Řízení, zajištění, vývoj, vyšetření. Rehabilitace a fyzikální lékařství. 2002, č. 4, s. 122-129. ISSN:1803-6597.</a:t>
            </a:r>
          </a:p>
          <a:p>
            <a:r>
              <a:rPr lang="cs-CZ" b="1" dirty="0"/>
              <a:t>VÉLE, F. </a:t>
            </a:r>
            <a:r>
              <a:rPr lang="cs-CZ" b="1" i="1" dirty="0"/>
              <a:t>Kineziologie. </a:t>
            </a:r>
            <a:r>
              <a:rPr lang="cs-CZ" b="1" dirty="0"/>
              <a:t>Praha: Triton, 2006, ISBN 978-80-7254-837-8. </a:t>
            </a:r>
          </a:p>
          <a:p>
            <a:r>
              <a:rPr lang="cs-CZ" b="1" dirty="0"/>
              <a:t>VÉLE, František. </a:t>
            </a:r>
            <a:r>
              <a:rPr lang="cs-CZ" b="1" i="1" dirty="0"/>
              <a:t>Kineziologie: přehled klinické kineziologie a </a:t>
            </a:r>
            <a:r>
              <a:rPr lang="cs-CZ" b="1" i="1" dirty="0" err="1"/>
              <a:t>patokineziologie</a:t>
            </a:r>
            <a:r>
              <a:rPr lang="cs-CZ" b="1" i="1" dirty="0"/>
              <a:t> pro diagnostiku a terapii poruch pohybové soustavy</a:t>
            </a:r>
            <a:r>
              <a:rPr lang="cs-CZ" b="1" dirty="0"/>
              <a:t>. Vyd. 2. Praha: Triton, 2006, 375 s. ISBN 80-725-4837-9</a:t>
            </a:r>
          </a:p>
          <a:p>
            <a:pPr marL="0" indent="0">
              <a:buNone/>
            </a:pP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 	</a:t>
            </a: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7073250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38DBDF7-3E5D-442C-BAF7-EA95C19AC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505460"/>
            <a:ext cx="6573520" cy="493014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82FCE1A-863A-44C6-8FFA-0CAC594CF5F0}"/>
              </a:ext>
            </a:extLst>
          </p:cNvPr>
          <p:cNvSpPr txBox="1"/>
          <p:nvPr/>
        </p:nvSpPr>
        <p:spPr>
          <a:xfrm>
            <a:off x="6949440" y="5435600"/>
            <a:ext cx="524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https://slideplayer.cz/slide/3397272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933408-7879-46A4-A0F2-13A2AD303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332193"/>
            <a:ext cx="4150360" cy="309680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507BF46-F1A0-4CC2-97B9-CCF36F88A33F}"/>
              </a:ext>
            </a:extLst>
          </p:cNvPr>
          <p:cNvSpPr txBox="1"/>
          <p:nvPr/>
        </p:nvSpPr>
        <p:spPr>
          <a:xfrm flipH="1">
            <a:off x="1092198" y="3448378"/>
            <a:ext cx="4150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http://www.coretraining.cz/2015/09</a:t>
            </a:r>
          </a:p>
        </p:txBody>
      </p:sp>
    </p:spTree>
    <p:extLst>
      <p:ext uri="{BB962C8B-B14F-4D97-AF65-F5344CB8AC3E}">
        <p14:creationId xmlns:p14="http://schemas.microsoft.com/office/powerpoint/2010/main" val="268807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Kineziologie a biomechanika pletence ramenního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828800"/>
            <a:ext cx="10425687" cy="4972050"/>
          </a:xfrm>
        </p:spPr>
        <p:txBody>
          <a:bodyPr>
            <a:normAutofit/>
          </a:bodyPr>
          <a:lstStyle/>
          <a:p>
            <a:r>
              <a:rPr lang="cs-CZ" sz="2200" b="1" dirty="0"/>
              <a:t>Pletenec ramenní</a:t>
            </a:r>
          </a:p>
          <a:p>
            <a:pPr>
              <a:buFontTx/>
              <a:buChar char="-"/>
            </a:pPr>
            <a:r>
              <a:rPr lang="cs-CZ" sz="2000" b="1" dirty="0"/>
              <a:t>SD: pod deltovým svalem, inferiorně ohraničen kloubním pouzdrem GH a svaly RM (m. </a:t>
            </a:r>
            <a:r>
              <a:rPr lang="cs-CZ" sz="2000" b="1" dirty="0" err="1"/>
              <a:t>supraspinatus</a:t>
            </a:r>
            <a:r>
              <a:rPr lang="cs-CZ" sz="2000" b="1" dirty="0"/>
              <a:t>, m. </a:t>
            </a:r>
            <a:r>
              <a:rPr lang="cs-CZ" sz="2000" b="1" dirty="0" err="1"/>
              <a:t>infraspinatus</a:t>
            </a:r>
            <a:r>
              <a:rPr lang="cs-CZ" sz="2000" b="1" dirty="0"/>
              <a:t> a m. </a:t>
            </a:r>
            <a:r>
              <a:rPr lang="cs-CZ" sz="2000" b="1" dirty="0" err="1"/>
              <a:t>teres</a:t>
            </a:r>
            <a:r>
              <a:rPr lang="cs-CZ" sz="2000" b="1" dirty="0"/>
              <a:t> minor)</a:t>
            </a:r>
          </a:p>
          <a:p>
            <a:pPr>
              <a:buFontTx/>
              <a:buChar char="-"/>
            </a:pPr>
            <a:r>
              <a:rPr lang="cs-CZ" sz="2000" b="1" dirty="0"/>
              <a:t>v prostoru </a:t>
            </a:r>
            <a:r>
              <a:rPr lang="cs-CZ" sz="2000" b="1" dirty="0" err="1"/>
              <a:t>bursa</a:t>
            </a:r>
            <a:r>
              <a:rPr lang="cs-CZ" sz="2000" b="1" dirty="0"/>
              <a:t> </a:t>
            </a:r>
            <a:r>
              <a:rPr lang="cs-CZ" sz="2000" b="1" dirty="0" err="1"/>
              <a:t>subdeltoidealis</a:t>
            </a:r>
            <a:r>
              <a:rPr lang="cs-CZ" sz="2000" b="1" dirty="0"/>
              <a:t> (značně exponovaná, časté patologické změny)</a:t>
            </a:r>
          </a:p>
          <a:p>
            <a:pPr>
              <a:buFontTx/>
              <a:buChar char="-"/>
            </a:pPr>
            <a:r>
              <a:rPr lang="cs-CZ" sz="2000" b="1" dirty="0"/>
              <a:t>GH: kulový kloub, kloubní pouzdro zesíleno pomocí lig. </a:t>
            </a:r>
            <a:r>
              <a:rPr lang="cs-CZ" sz="2000" b="1" dirty="0" err="1"/>
              <a:t>glenohumerale</a:t>
            </a:r>
            <a:r>
              <a:rPr lang="cs-CZ" sz="2000" b="1" dirty="0"/>
              <a:t> sup., med. et </a:t>
            </a:r>
            <a:r>
              <a:rPr lang="cs-CZ" sz="2000" b="1" dirty="0" err="1"/>
              <a:t>inf</a:t>
            </a:r>
            <a:r>
              <a:rPr lang="cs-CZ" sz="2000" b="1" dirty="0"/>
              <a:t>. a lig. </a:t>
            </a:r>
            <a:r>
              <a:rPr lang="cs-CZ" sz="2000" b="1" dirty="0" err="1"/>
              <a:t>coracohumerale</a:t>
            </a:r>
            <a:endParaRPr lang="cs-CZ" sz="2000" b="1" dirty="0"/>
          </a:p>
          <a:p>
            <a:pPr>
              <a:buFontTx/>
              <a:buChar char="-"/>
            </a:pPr>
            <a:r>
              <a:rPr lang="cs-CZ" sz="2000" b="1" i="1" dirty="0" err="1"/>
              <a:t>rotator</a:t>
            </a:r>
            <a:r>
              <a:rPr lang="cs-CZ" sz="2000" b="1" i="1" dirty="0"/>
              <a:t> interval </a:t>
            </a:r>
            <a:r>
              <a:rPr lang="cs-CZ" sz="2000" b="1" dirty="0"/>
              <a:t>kloubního pouzdra: místo, kde dochází k propojení lig. </a:t>
            </a:r>
            <a:r>
              <a:rPr lang="cs-CZ" sz="2000" b="1" dirty="0" err="1"/>
              <a:t>glenohumerale</a:t>
            </a:r>
            <a:r>
              <a:rPr lang="cs-CZ" sz="2000" b="1" dirty="0"/>
              <a:t> sup., lig. </a:t>
            </a:r>
            <a:r>
              <a:rPr lang="cs-CZ" sz="2000" b="1" dirty="0" err="1"/>
              <a:t>coracohumerale</a:t>
            </a:r>
            <a:r>
              <a:rPr lang="cs-CZ" sz="2000" b="1" dirty="0"/>
              <a:t>, kloubního pouzdra, šlach rotátorů paže a šlachy dlouhé hlavy bicepsu (poskytuje ochranu před inferiorní subluxací hlavice humeru v nulovém postavení GH kloubu)</a:t>
            </a:r>
          </a:p>
          <a:p>
            <a:pPr>
              <a:buFontTx/>
              <a:buChar char="-"/>
            </a:pPr>
            <a:r>
              <a:rPr lang="cs-CZ" sz="2000" b="1" dirty="0"/>
              <a:t>hlavní stabilizátory RAK – svaly (hlavně RM, CLMBB, CLMTB), nejstabilnější pozice pro RAK – abdukce a mírná elevace </a:t>
            </a:r>
          </a:p>
        </p:txBody>
      </p:sp>
    </p:spTree>
    <p:extLst>
      <p:ext uri="{BB962C8B-B14F-4D97-AF65-F5344CB8AC3E}">
        <p14:creationId xmlns:p14="http://schemas.microsoft.com/office/powerpoint/2010/main" val="225267502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1CF4C22-310D-47BE-94A9-A1036BEA4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62" y="458373"/>
            <a:ext cx="7903318" cy="546654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90FE4E2-D4D0-4EF8-BC1D-492C400D1E0C}"/>
              </a:ext>
            </a:extLst>
          </p:cNvPr>
          <p:cNvSpPr txBox="1"/>
          <p:nvPr/>
        </p:nvSpPr>
        <p:spPr>
          <a:xfrm flipH="1">
            <a:off x="6842758" y="5875746"/>
            <a:ext cx="162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Vaněk, 2013</a:t>
            </a:r>
          </a:p>
        </p:txBody>
      </p:sp>
    </p:spTree>
    <p:extLst>
      <p:ext uri="{BB962C8B-B14F-4D97-AF65-F5344CB8AC3E}">
        <p14:creationId xmlns:p14="http://schemas.microsoft.com/office/powerpoint/2010/main" val="115027846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24981</TotalTime>
  <Words>5646</Words>
  <Application>Microsoft Office PowerPoint</Application>
  <PresentationFormat>Širokoúhlá obrazovka</PresentationFormat>
  <Paragraphs>698</Paragraphs>
  <Slides>66</Slides>
  <Notes>59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1" baseType="lpstr">
      <vt:lpstr>Arial</vt:lpstr>
      <vt:lpstr>Calibri</vt:lpstr>
      <vt:lpstr>Century Gothic</vt:lpstr>
      <vt:lpstr>Wingdings 3</vt:lpstr>
      <vt:lpstr>Stébla</vt:lpstr>
      <vt:lpstr>Kinezioterapie po poranění pletence ramenního a kloubu loketního</vt:lpstr>
      <vt:lpstr>Kineziologie a biomechanika pletence ramenního</vt:lpstr>
      <vt:lpstr>Prezentace aplikace PowerPoint</vt:lpstr>
      <vt:lpstr>Kineziologie a biomechanika pletence ramenního</vt:lpstr>
      <vt:lpstr>Kineziologie a biomechanika pletence ramenního</vt:lpstr>
      <vt:lpstr>Kineziologie a biomechanika pletence ramenního</vt:lpstr>
      <vt:lpstr>Prezentace aplikace PowerPoint</vt:lpstr>
      <vt:lpstr>Kineziologie a biomechanika pletence ramenního</vt:lpstr>
      <vt:lpstr>Prezentace aplikace PowerPoint</vt:lpstr>
      <vt:lpstr>Prezentace aplikace PowerPoint</vt:lpstr>
      <vt:lpstr>Kineziologie a biomechanika pletence ramenního</vt:lpstr>
      <vt:lpstr>Prezentace aplikace PowerPoint</vt:lpstr>
      <vt:lpstr>Kineziologie a biomechanika pletence ramenního</vt:lpstr>
      <vt:lpstr>Kineziologie a biomechanika pletence ramenního</vt:lpstr>
      <vt:lpstr>Kineziologie a biomechanika pletence ramenního</vt:lpstr>
      <vt:lpstr>Kineziologie a biomechanika pletence ramenního</vt:lpstr>
      <vt:lpstr>Kineziologie a biomechanika pletence ramenního</vt:lpstr>
      <vt:lpstr>Kineziologie a biomechanika pletence ramenního</vt:lpstr>
      <vt:lpstr>Kineziologie a biomechanika pletence ramenního</vt:lpstr>
      <vt:lpstr>Kineziologie a biomechanika pletence ramenního</vt:lpstr>
      <vt:lpstr>Kineziologie a biomechanika pletence ramenního</vt:lpstr>
      <vt:lpstr>Kineziologie a biomechanika pletence ramenního</vt:lpstr>
      <vt:lpstr>Kineziologie a biomechanika loketního kloubu</vt:lpstr>
      <vt:lpstr>Kineziologie a biomechanika loketního kloubu</vt:lpstr>
      <vt:lpstr>Kineziologie a biomechanika loketního kloubu a ramenního kloubu</vt:lpstr>
      <vt:lpstr>Kineziologie a biomechanika loketního kloubu a ramenního kloubu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Poranění pletence ramenního a kloubu loketního</vt:lpstr>
      <vt:lpstr>Prezentace aplikace PowerPoint</vt:lpstr>
      <vt:lpstr>Poranění pletence ramenního a kloubu loketního</vt:lpstr>
      <vt:lpstr>Seznam literatury</vt:lpstr>
      <vt:lpstr>Seznam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Málková</dc:creator>
  <cp:lastModifiedBy>Veronika Málková</cp:lastModifiedBy>
  <cp:revision>1122</cp:revision>
  <dcterms:created xsi:type="dcterms:W3CDTF">2019-02-16T16:33:42Z</dcterms:created>
  <dcterms:modified xsi:type="dcterms:W3CDTF">2019-11-10T15:33:38Z</dcterms:modified>
</cp:coreProperties>
</file>