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81"/>
  </p:notesMasterIdLst>
  <p:handoutMasterIdLst>
    <p:handoutMasterId r:id="rId82"/>
  </p:handoutMasterIdLst>
  <p:sldIdLst>
    <p:sldId id="256" r:id="rId2"/>
    <p:sldId id="257" r:id="rId3"/>
    <p:sldId id="328" r:id="rId4"/>
    <p:sldId id="329" r:id="rId5"/>
    <p:sldId id="327" r:id="rId6"/>
    <p:sldId id="258" r:id="rId7"/>
    <p:sldId id="271" r:id="rId8"/>
    <p:sldId id="269" r:id="rId9"/>
    <p:sldId id="300" r:id="rId10"/>
    <p:sldId id="270" r:id="rId11"/>
    <p:sldId id="264" r:id="rId12"/>
    <p:sldId id="292" r:id="rId13"/>
    <p:sldId id="296" r:id="rId14"/>
    <p:sldId id="297" r:id="rId15"/>
    <p:sldId id="295" r:id="rId16"/>
    <p:sldId id="299" r:id="rId17"/>
    <p:sldId id="305" r:id="rId18"/>
    <p:sldId id="306" r:id="rId19"/>
    <p:sldId id="307" r:id="rId20"/>
    <p:sldId id="308" r:id="rId21"/>
    <p:sldId id="309" r:id="rId22"/>
    <p:sldId id="310" r:id="rId23"/>
    <p:sldId id="293" r:id="rId24"/>
    <p:sldId id="298" r:id="rId25"/>
    <p:sldId id="294" r:id="rId26"/>
    <p:sldId id="311" r:id="rId27"/>
    <p:sldId id="312" r:id="rId28"/>
    <p:sldId id="313" r:id="rId29"/>
    <p:sldId id="265" r:id="rId30"/>
    <p:sldId id="314" r:id="rId31"/>
    <p:sldId id="318" r:id="rId32"/>
    <p:sldId id="315" r:id="rId33"/>
    <p:sldId id="316" r:id="rId34"/>
    <p:sldId id="317" r:id="rId35"/>
    <p:sldId id="321" r:id="rId36"/>
    <p:sldId id="322" r:id="rId37"/>
    <p:sldId id="320" r:id="rId38"/>
    <p:sldId id="323" r:id="rId39"/>
    <p:sldId id="324" r:id="rId40"/>
    <p:sldId id="325" r:id="rId41"/>
    <p:sldId id="319" r:id="rId42"/>
    <p:sldId id="266" r:id="rId43"/>
    <p:sldId id="339" r:id="rId44"/>
    <p:sldId id="267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40" r:id="rId54"/>
    <p:sldId id="338" r:id="rId55"/>
    <p:sldId id="268" r:id="rId56"/>
    <p:sldId id="272" r:id="rId57"/>
    <p:sldId id="273" r:id="rId58"/>
    <p:sldId id="274" r:id="rId59"/>
    <p:sldId id="275" r:id="rId60"/>
    <p:sldId id="276" r:id="rId61"/>
    <p:sldId id="277" r:id="rId62"/>
    <p:sldId id="278" r:id="rId63"/>
    <p:sldId id="279" r:id="rId64"/>
    <p:sldId id="280" r:id="rId65"/>
    <p:sldId id="281" r:id="rId66"/>
    <p:sldId id="282" r:id="rId67"/>
    <p:sldId id="283" r:id="rId68"/>
    <p:sldId id="284" r:id="rId69"/>
    <p:sldId id="285" r:id="rId70"/>
    <p:sldId id="286" r:id="rId71"/>
    <p:sldId id="287" r:id="rId72"/>
    <p:sldId id="288" r:id="rId73"/>
    <p:sldId id="289" r:id="rId74"/>
    <p:sldId id="290" r:id="rId75"/>
    <p:sldId id="301" r:id="rId76"/>
    <p:sldId id="302" r:id="rId77"/>
    <p:sldId id="303" r:id="rId78"/>
    <p:sldId id="304" r:id="rId79"/>
    <p:sldId id="291" r:id="rId8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Kocanda" initials="JK" lastIdx="1" clrIdx="0">
    <p:extLst>
      <p:ext uri="{19B8F6BF-5375-455C-9EA6-DF929625EA0E}">
        <p15:presenceInfo xmlns:p15="http://schemas.microsoft.com/office/powerpoint/2012/main" userId="Jan Kocand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15" autoAdjust="0"/>
    <p:restoredTop sz="96754" autoAdjust="0"/>
  </p:normalViewPr>
  <p:slideViewPr>
    <p:cSldViewPr snapToGrid="0">
      <p:cViewPr>
        <p:scale>
          <a:sx n="50" d="100"/>
          <a:sy n="50" d="100"/>
        </p:scale>
        <p:origin x="-12" y="95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pt-BR" altLang="cs-CZ" smtClean="0"/>
              <a:t>odb. as. MUDr. Jan Kocanda</a:t>
            </a:r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r>
              <a:rPr lang="pt-BR" altLang="cs-CZ" smtClean="0"/>
              <a:t>odb. as. MUDr. Jan Kocanda</a:t>
            </a:r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cs-CZ" smtClean="0"/>
              <a:t>odb. as. MUDr. Jan Kocanda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22311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=""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=""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=""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=""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=""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=""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=""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=""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=""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=""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=""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=""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=""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=""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=""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=""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=""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=""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=""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 smtClean="0"/>
              <a:t>Upravte styly předlohy textu</a:t>
            </a:r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emf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emf"/><Relationship Id="rId4" Type="http://schemas.openxmlformats.org/officeDocument/2006/relationships/image" Target="../media/image11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emf"/><Relationship Id="rId4" Type="http://schemas.openxmlformats.org/officeDocument/2006/relationships/image" Target="../media/image119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emf"/><Relationship Id="rId5" Type="http://schemas.openxmlformats.org/officeDocument/2006/relationships/image" Target="../media/image124.emf"/><Relationship Id="rId4" Type="http://schemas.openxmlformats.org/officeDocument/2006/relationships/image" Target="../media/image123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emf"/><Relationship Id="rId5" Type="http://schemas.openxmlformats.org/officeDocument/2006/relationships/image" Target="../media/image131.emf"/><Relationship Id="rId4" Type="http://schemas.openxmlformats.org/officeDocument/2006/relationships/image" Target="../media/image130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8.emf"/><Relationship Id="rId4" Type="http://schemas.openxmlformats.org/officeDocument/2006/relationships/image" Target="../media/image137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2.emf"/><Relationship Id="rId4" Type="http://schemas.openxmlformats.org/officeDocument/2006/relationships/image" Target="../media/image141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14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45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wmv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4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dicco.cz/" TargetMode="External"/><Relationship Id="rId3" Type="http://schemas.openxmlformats.org/officeDocument/2006/relationships/hyperlink" Target="http://www.ms-protetik.cz/" TargetMode="External"/><Relationship Id="rId7" Type="http://schemas.openxmlformats.org/officeDocument/2006/relationships/hyperlink" Target="http://www.zdravotniprodejna.cz/" TargetMode="External"/><Relationship Id="rId2" Type="http://schemas.openxmlformats.org/officeDocument/2006/relationships/hyperlink" Target="http://www.oajl.cz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ortoservis.cz/" TargetMode="External"/><Relationship Id="rId5" Type="http://schemas.openxmlformats.org/officeDocument/2006/relationships/hyperlink" Target="http://www.altech-uh.cz/" TargetMode="External"/><Relationship Id="rId10" Type="http://schemas.openxmlformats.org/officeDocument/2006/relationships/hyperlink" Target="http://www.dmapraha.cz/" TargetMode="External"/><Relationship Id="rId4" Type="http://schemas.openxmlformats.org/officeDocument/2006/relationships/hyperlink" Target="http://www.ergon.czm/" TargetMode="External"/><Relationship Id="rId9" Type="http://schemas.openxmlformats.org/officeDocument/2006/relationships/hyperlink" Target="http://www.meyra.cz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Ortopedická protetika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Obor, jeho náležitosti a využití v praxi</a:t>
            </a:r>
            <a:endParaRPr lang="cs-CZ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Ortopedická klinika LF MU a FN Brno – </a:t>
            </a:r>
            <a:r>
              <a:rPr lang="cs-CZ" dirty="0" err="1"/>
              <a:t>odb</a:t>
            </a:r>
            <a:r>
              <a:rPr lang="cs-CZ" dirty="0"/>
              <a:t>. as. MUDr. Jan </a:t>
            </a:r>
            <a:r>
              <a:rPr lang="cs-CZ" dirty="0" smtClean="0"/>
              <a:t>Kocanda</a:t>
            </a:r>
          </a:p>
        </p:txBody>
      </p:sp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Anamnéza se zaměřením na sociální a pracovní </a:t>
            </a:r>
            <a:r>
              <a:rPr lang="cs-CZ" dirty="0" smtClean="0"/>
              <a:t>anamnézu</a:t>
            </a:r>
          </a:p>
          <a:p>
            <a:r>
              <a:rPr lang="cs-CZ" dirty="0" smtClean="0"/>
              <a:t>Klinické vyšetření</a:t>
            </a:r>
          </a:p>
          <a:p>
            <a:r>
              <a:rPr lang="cs-CZ" dirty="0" smtClean="0"/>
              <a:t>Kineziologické </a:t>
            </a:r>
            <a:r>
              <a:rPr lang="cs-CZ" dirty="0"/>
              <a:t>rozbory (GROSS a spol. 2005).</a:t>
            </a:r>
          </a:p>
          <a:p>
            <a:r>
              <a:rPr lang="cs-CZ" dirty="0"/>
              <a:t>Antropometrické vyšetření</a:t>
            </a:r>
          </a:p>
          <a:p>
            <a:r>
              <a:rPr lang="cs-CZ" dirty="0" smtClean="0"/>
              <a:t>Karteziánské roviny:</a:t>
            </a:r>
          </a:p>
          <a:p>
            <a:pPr lvl="1"/>
            <a:r>
              <a:rPr lang="cs-CZ" dirty="0" smtClean="0"/>
              <a:t>3D</a:t>
            </a:r>
            <a:r>
              <a:rPr lang="cs-CZ" dirty="0"/>
              <a:t>, frontální, </a:t>
            </a:r>
            <a:r>
              <a:rPr lang="cs-CZ" dirty="0" smtClean="0"/>
              <a:t>sagitální, transversální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rtopedická </a:t>
            </a:r>
            <a:r>
              <a:rPr lang="cs-CZ" dirty="0"/>
              <a:t>somatometrie (základní body, délka končetin, měrné listy)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Proteometrie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804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Protetická náhrada: </a:t>
            </a:r>
          </a:p>
          <a:p>
            <a:pPr lvl="1"/>
            <a:r>
              <a:rPr lang="cs-CZ" dirty="0" smtClean="0"/>
              <a:t>Nahrazení: části těla a funkce</a:t>
            </a:r>
          </a:p>
          <a:p>
            <a:pPr lvl="1"/>
            <a:r>
              <a:rPr lang="cs-CZ" dirty="0" smtClean="0"/>
              <a:t>Požadavky: statika, dynamika, ovladatelnost, trvanlivost, estetika</a:t>
            </a:r>
          </a:p>
          <a:p>
            <a:pPr lvl="1"/>
            <a:r>
              <a:rPr lang="cs-CZ" dirty="0" smtClean="0"/>
              <a:t>Konstrukce: </a:t>
            </a:r>
          </a:p>
          <a:p>
            <a:pPr lvl="2"/>
            <a:r>
              <a:rPr lang="cs-CZ" dirty="0" smtClean="0"/>
              <a:t>Pahýlové lůžko</a:t>
            </a:r>
          </a:p>
          <a:p>
            <a:pPr lvl="2"/>
            <a:r>
              <a:rPr lang="cs-CZ" dirty="0" smtClean="0"/>
              <a:t>Modul (stehno, bérec, noha, kloub)</a:t>
            </a:r>
          </a:p>
          <a:p>
            <a:pPr lvl="2"/>
            <a:r>
              <a:rPr lang="cs-CZ" dirty="0" smtClean="0"/>
              <a:t>Pomocné díly: bandáže, šle</a:t>
            </a:r>
          </a:p>
          <a:p>
            <a:pPr lvl="1"/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nauka o náhradě ztracených částí těla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Protetika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000" y="720000"/>
            <a:ext cx="3457788" cy="439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6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Konstrukce – pahýlové lůžko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Protetika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638" t="3404" r="1383" b="10355"/>
          <a:stretch/>
        </p:blipFill>
        <p:spPr>
          <a:xfrm>
            <a:off x="720000" y="1692002"/>
            <a:ext cx="8988357" cy="44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7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Konstrukce – pahýlové lůžko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Protetika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14682" t="4256" r="13830" b="14893"/>
          <a:stretch/>
        </p:blipFill>
        <p:spPr>
          <a:xfrm>
            <a:off x="229843" y="252919"/>
            <a:ext cx="10100931" cy="642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21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Konstrukce – pahýlové lůžko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Protetika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9568" t="4898"/>
          <a:stretch/>
        </p:blipFill>
        <p:spPr>
          <a:xfrm>
            <a:off x="720000" y="1983832"/>
            <a:ext cx="4738302" cy="358038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106" y="1835355"/>
            <a:ext cx="3943787" cy="39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Konstrukce – pahýlové lůžko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Protetika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644929"/>
            <a:ext cx="3403800" cy="414816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500" y="1672547"/>
            <a:ext cx="5874578" cy="413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5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Konstrukce – pahýlové lůžko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Protetika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/>
          <a:srcRect l="20744" t="11631" r="23244" b="12057"/>
          <a:stretch/>
        </p:blipFill>
        <p:spPr>
          <a:xfrm>
            <a:off x="4076885" y="1369577"/>
            <a:ext cx="6597789" cy="505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0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Formování pahýlu – pahýlové lůžko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Protetika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726" t="4329" r="18113" b="4902"/>
          <a:stretch/>
        </p:blipFill>
        <p:spPr>
          <a:xfrm>
            <a:off x="7620000" y="720000"/>
            <a:ext cx="3852863" cy="486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5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Výroba – pahýlové lůžko – negativ pozitiv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Protetika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692002"/>
            <a:ext cx="3403800" cy="27692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2641" t="3746" r="5574" b="9469"/>
          <a:stretch/>
        </p:blipFill>
        <p:spPr>
          <a:xfrm>
            <a:off x="3231281" y="4461291"/>
            <a:ext cx="3124201" cy="17335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081" y="1692002"/>
            <a:ext cx="2790000" cy="438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4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Výroba – pahýlové lůžko – silikon/kaučuk, termoplast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Protetika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2025548"/>
            <a:ext cx="4882501" cy="374448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449" y="2025547"/>
            <a:ext cx="5031353" cy="374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5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Ortopedická klinika LF MU a FN Brno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282" y="422606"/>
            <a:ext cx="9519566" cy="534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0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Výroba – pahýlové lůžko – exartikulace v kyčli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Protetika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15989" t="4805" r="6661" b="5571"/>
          <a:stretch/>
        </p:blipFill>
        <p:spPr>
          <a:xfrm>
            <a:off x="720000" y="1847850"/>
            <a:ext cx="4671150" cy="40900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r="3796" b="5267"/>
          <a:stretch/>
        </p:blipFill>
        <p:spPr>
          <a:xfrm>
            <a:off x="5802749" y="1857677"/>
            <a:ext cx="5859779" cy="408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8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Výroba – pahýlové lůžko – exartikulace v kyčli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Protetika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22" y="2038349"/>
            <a:ext cx="5628379" cy="386118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032" y="2037866"/>
            <a:ext cx="4924831" cy="39173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513" y="172632"/>
            <a:ext cx="1934250" cy="176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6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Výroba – pahýlové lůžko – exartikulace v kyčli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Protetika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0" y="1741419"/>
            <a:ext cx="3382161" cy="430298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741419"/>
            <a:ext cx="3534636" cy="43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6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Konstrukce – modul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Protetika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692002"/>
            <a:ext cx="7415774" cy="436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0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Konstrukce – modul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Protetika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18830" t="16454" r="18936" b="15745"/>
          <a:stretch/>
        </p:blipFill>
        <p:spPr>
          <a:xfrm>
            <a:off x="720000" y="1567576"/>
            <a:ext cx="7587574" cy="464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6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Konstrukce – pomocné díly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Protetika</a:t>
            </a:r>
          </a:p>
        </p:txBody>
      </p:sp>
    </p:spTree>
    <p:extLst>
      <p:ext uri="{BB962C8B-B14F-4D97-AF65-F5344CB8AC3E}">
        <p14:creationId xmlns:p14="http://schemas.microsoft.com/office/powerpoint/2010/main" val="338784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Nácvik stoje</a:t>
            </a:r>
          </a:p>
          <a:p>
            <a:r>
              <a:rPr lang="cs-CZ" dirty="0" err="1"/>
              <a:t>Propriocepce</a:t>
            </a:r>
            <a:endParaRPr lang="cs-CZ" dirty="0"/>
          </a:p>
          <a:p>
            <a:r>
              <a:rPr lang="cs-CZ" dirty="0"/>
              <a:t>Výdrž</a:t>
            </a:r>
          </a:p>
          <a:p>
            <a:r>
              <a:rPr lang="cs-CZ" dirty="0"/>
              <a:t>Koordinace pohybu</a:t>
            </a:r>
          </a:p>
          <a:p>
            <a:r>
              <a:rPr lang="cs-CZ" dirty="0"/>
              <a:t>Chůze</a:t>
            </a:r>
          </a:p>
          <a:p>
            <a:r>
              <a:rPr lang="cs-CZ" dirty="0"/>
              <a:t>Pobyt na lůžkovém oddělení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Rehabilitace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Protetika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362" y="1296001"/>
            <a:ext cx="4882501" cy="395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6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Kosmetická</a:t>
            </a:r>
          </a:p>
          <a:p>
            <a:r>
              <a:rPr lang="cs-CZ" dirty="0"/>
              <a:t>Kosmetická s mechanickou rukou</a:t>
            </a:r>
          </a:p>
          <a:p>
            <a:r>
              <a:rPr lang="cs-CZ" dirty="0"/>
              <a:t>Bioelektrická protéza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Protézy horní končetiny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Protetika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099" y="573987"/>
            <a:ext cx="4294764" cy="525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4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Kosmetická</a:t>
            </a:r>
          </a:p>
          <a:p>
            <a:r>
              <a:rPr lang="cs-CZ" dirty="0"/>
              <a:t>Kosmetická s mechanickou rukou</a:t>
            </a:r>
          </a:p>
          <a:p>
            <a:r>
              <a:rPr lang="cs-CZ" dirty="0"/>
              <a:t>Bioelektrická protéza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Protézy horní končetiny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Protetika</a:t>
            </a:r>
          </a:p>
        </p:txBody>
      </p:sp>
      <p:pic>
        <p:nvPicPr>
          <p:cNvPr id="6" name="Picture 2" descr="myoelektrické protézy H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317" y="624716"/>
            <a:ext cx="2108546" cy="201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ms-protetik.cz/grafika/Musil-s-pravitk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528" y="624716"/>
            <a:ext cx="2233495" cy="201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ms-protetik.cz/grafika/Musil-s-hrnick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528" y="2830001"/>
            <a:ext cx="2563789" cy="35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38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Oslabená či ztracená funkce</a:t>
            </a:r>
          </a:p>
          <a:p>
            <a:r>
              <a:rPr lang="cs-CZ" dirty="0" smtClean="0"/>
              <a:t>Ortézy: </a:t>
            </a:r>
          </a:p>
          <a:p>
            <a:pPr lvl="1"/>
            <a:r>
              <a:rPr lang="cs-CZ" dirty="0" smtClean="0"/>
              <a:t>sériové nebo individuální</a:t>
            </a:r>
          </a:p>
          <a:p>
            <a:pPr lvl="1"/>
            <a:r>
              <a:rPr lang="cs-CZ" dirty="0" smtClean="0"/>
              <a:t>Trup nebo končetiny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nauka o náhradě ztracených funkcí </a:t>
            </a:r>
            <a:r>
              <a:rPr lang="cs-CZ" dirty="0" smtClean="0"/>
              <a:t>těla</a:t>
            </a:r>
          </a:p>
          <a:p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726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1566952"/>
            <a:ext cx="6798533" cy="50989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55"/>
          <a:stretch/>
        </p:blipFill>
        <p:spPr>
          <a:xfrm>
            <a:off x="0" y="0"/>
            <a:ext cx="5294476" cy="513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98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2003698"/>
          </a:xfrm>
        </p:spPr>
        <p:txBody>
          <a:bodyPr/>
          <a:lstStyle/>
          <a:p>
            <a:r>
              <a:rPr lang="cs-CZ" dirty="0" smtClean="0"/>
              <a:t>Statické: </a:t>
            </a:r>
          </a:p>
          <a:p>
            <a:pPr lvl="1"/>
            <a:r>
              <a:rPr lang="cs-CZ" dirty="0" smtClean="0"/>
              <a:t>Pevné bez pohybu, zmírňují bolest, stabilizují končetinu</a:t>
            </a:r>
          </a:p>
          <a:p>
            <a:r>
              <a:rPr lang="cs-CZ" dirty="0" smtClean="0"/>
              <a:t>Dynamické:</a:t>
            </a:r>
          </a:p>
          <a:p>
            <a:pPr lvl="1"/>
            <a:r>
              <a:rPr lang="cs-CZ" dirty="0" smtClean="0"/>
              <a:t>Řízený pohyb, nahrazují ztracené či oslabené funkce svalů a kloubů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nauka o náhradě ztracených funkcí </a:t>
            </a:r>
            <a:r>
              <a:rPr lang="cs-CZ" dirty="0" smtClean="0"/>
              <a:t>těla</a:t>
            </a:r>
          </a:p>
          <a:p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276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Dlahy</a:t>
            </a:r>
          </a:p>
          <a:p>
            <a:r>
              <a:rPr lang="cs-CZ" dirty="0"/>
              <a:t>Klouby</a:t>
            </a:r>
          </a:p>
          <a:p>
            <a:r>
              <a:rPr lang="cs-CZ" dirty="0"/>
              <a:t>Třmeny</a:t>
            </a:r>
          </a:p>
          <a:p>
            <a:r>
              <a:rPr lang="cs-CZ" dirty="0"/>
              <a:t>Tahy</a:t>
            </a:r>
          </a:p>
          <a:p>
            <a:r>
              <a:rPr lang="cs-CZ" dirty="0"/>
              <a:t>Peloty</a:t>
            </a:r>
          </a:p>
          <a:p>
            <a:r>
              <a:rPr lang="cs-CZ" dirty="0"/>
              <a:t>Pomocné díly (návleky)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A jejich části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Ortézy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1252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dirty="0"/>
              <a:t>nauka o náhradě ztracených funkcí těla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Ortotika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Ortézy: </a:t>
            </a:r>
          </a:p>
          <a:p>
            <a:pPr lvl="1"/>
            <a:r>
              <a:rPr lang="cs-CZ" dirty="0"/>
              <a:t>sériové nebo individuální</a:t>
            </a:r>
          </a:p>
          <a:p>
            <a:pPr lvl="1"/>
            <a:r>
              <a:rPr lang="cs-CZ" dirty="0"/>
              <a:t>trupové nebo končetinové</a:t>
            </a:r>
          </a:p>
          <a:p>
            <a:pPr lvl="1"/>
            <a:r>
              <a:rPr lang="cs-CZ" dirty="0"/>
              <a:t>fixační (omezují pohyb)</a:t>
            </a:r>
          </a:p>
          <a:p>
            <a:pPr lvl="1"/>
            <a:r>
              <a:rPr lang="cs-CZ" dirty="0"/>
              <a:t>korekční (upravují postavení) </a:t>
            </a:r>
            <a:endParaRPr lang="cs-CZ" dirty="0" smtClean="0"/>
          </a:p>
          <a:p>
            <a:pPr lvl="1"/>
            <a:r>
              <a:rPr lang="cs-CZ" dirty="0" smtClean="0"/>
              <a:t>extenční (narovnávají končetinu)</a:t>
            </a:r>
          </a:p>
          <a:p>
            <a:pPr lvl="1"/>
            <a:r>
              <a:rPr lang="cs-CZ" dirty="0" smtClean="0"/>
              <a:t>vyrovnávající (mechanicky délku)</a:t>
            </a:r>
          </a:p>
          <a:p>
            <a:pPr lvl="1"/>
            <a:r>
              <a:rPr lang="cs-CZ" dirty="0" smtClean="0"/>
              <a:t>podpěrné (odlehčují od zatížení)</a:t>
            </a:r>
          </a:p>
          <a:p>
            <a:pPr lvl="1"/>
            <a:r>
              <a:rPr lang="cs-CZ" dirty="0" smtClean="0"/>
              <a:t>Pracovní (HKK se špatným úchopem) 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r>
              <a:rPr lang="cs-CZ" dirty="0" smtClean="0"/>
              <a:t>Dynamické </a:t>
            </a:r>
          </a:p>
          <a:p>
            <a:endParaRPr lang="cs-CZ" dirty="0"/>
          </a:p>
          <a:p>
            <a:r>
              <a:rPr lang="cs-CZ" dirty="0" smtClean="0"/>
              <a:t>Statické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0227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320" y="1334622"/>
            <a:ext cx="1486286" cy="148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Prstové ortéza</a:t>
            </a:r>
          </a:p>
          <a:p>
            <a:pPr lvl="1"/>
            <a:r>
              <a:rPr lang="cs-CZ" dirty="0" smtClean="0"/>
              <a:t>Dynamické: Pružné tahy</a:t>
            </a:r>
          </a:p>
          <a:p>
            <a:pPr lvl="1"/>
            <a:r>
              <a:rPr lang="cs-CZ" dirty="0" smtClean="0"/>
              <a:t>Statické</a:t>
            </a:r>
          </a:p>
          <a:p>
            <a:r>
              <a:rPr lang="cs-CZ" dirty="0" smtClean="0"/>
              <a:t>Zápěstní/předloketní:</a:t>
            </a:r>
          </a:p>
          <a:p>
            <a:pPr lvl="1"/>
            <a:r>
              <a:rPr lang="cs-CZ" dirty="0" smtClean="0"/>
              <a:t>Rigidní</a:t>
            </a:r>
          </a:p>
          <a:p>
            <a:pPr lvl="1"/>
            <a:r>
              <a:rPr lang="cs-CZ" dirty="0" err="1" smtClean="0"/>
              <a:t>Semirigidní</a:t>
            </a:r>
            <a:endParaRPr lang="cs-CZ" dirty="0" smtClean="0"/>
          </a:p>
          <a:p>
            <a:r>
              <a:rPr lang="cs-CZ" dirty="0" smtClean="0"/>
              <a:t>Předloktí: </a:t>
            </a:r>
          </a:p>
          <a:p>
            <a:pPr lvl="1"/>
            <a:r>
              <a:rPr lang="cs-CZ" dirty="0" err="1" smtClean="0"/>
              <a:t>epicondylitis</a:t>
            </a:r>
            <a:endParaRPr lang="cs-CZ" dirty="0" smtClean="0"/>
          </a:p>
          <a:p>
            <a:r>
              <a:rPr lang="cs-CZ" dirty="0" smtClean="0"/>
              <a:t>Loketní: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Ortézy HKK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Ortotika</a:t>
            </a:r>
            <a:endParaRPr lang="cs-CZ" dirty="0"/>
          </a:p>
        </p:txBody>
      </p:sp>
      <p:pic>
        <p:nvPicPr>
          <p:cNvPr id="1026" name="Picture 2" descr="https://i.pinimg.com/originals/e5/cf/57/e5cf57b082eeddfb110854cd72c021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99" y="595050"/>
            <a:ext cx="2152049" cy="21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flexible fingers orthosi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2" t="8636" r="24589" b="12529"/>
          <a:stretch/>
        </p:blipFill>
        <p:spPr bwMode="auto">
          <a:xfrm>
            <a:off x="6749863" y="42671"/>
            <a:ext cx="1219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Ã½sledek obrÃ¡zku pro flexible fingers orthos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504" y="715446"/>
            <a:ext cx="1814250" cy="181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Ã½sledek obrÃ¡zku pro flexible fingers orthosi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448" y="358511"/>
            <a:ext cx="1840675" cy="21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Ã½sledek obrÃ¡zku pro forearm orthosi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504" y="3762001"/>
            <a:ext cx="1814250" cy="181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Ã½sledek obrÃ¡zku pro forearm orthosis epicondyliti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078" y="3621956"/>
            <a:ext cx="2094340" cy="209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Ã½sledek obrÃ¡zku pro orthosis elb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655" y="2947276"/>
            <a:ext cx="2667956" cy="266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670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HKK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Ortotika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223" y="0"/>
            <a:ext cx="1379554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004" y="0"/>
            <a:ext cx="1380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68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1400" dirty="0" smtClean="0"/>
              <a:t>Ten</a:t>
            </a:r>
            <a:r>
              <a:rPr lang="cs-CZ" sz="1400" dirty="0" smtClean="0"/>
              <a:t>d</a:t>
            </a:r>
            <a:r>
              <a:rPr lang="fr-FR" sz="1400" dirty="0" smtClean="0"/>
              <a:t>osynovitis </a:t>
            </a:r>
            <a:r>
              <a:rPr lang="fr-FR" sz="1400" dirty="0"/>
              <a:t>capitis longi m. bicipitis brachii</a:t>
            </a:r>
          </a:p>
          <a:p>
            <a:r>
              <a:rPr lang="cs-CZ" sz="1400" dirty="0"/>
              <a:t>Ruptura šlachy dlouhé hlavy bicepsu</a:t>
            </a:r>
          </a:p>
          <a:p>
            <a:r>
              <a:rPr lang="cs-CZ" sz="1400" dirty="0"/>
              <a:t>Bursitis </a:t>
            </a:r>
            <a:r>
              <a:rPr lang="cs-CZ" sz="1400" dirty="0" err="1"/>
              <a:t>subacromialis</a:t>
            </a:r>
            <a:endParaRPr lang="cs-CZ" sz="1400" dirty="0"/>
          </a:p>
          <a:p>
            <a:r>
              <a:rPr lang="cs-CZ" sz="1400" dirty="0" err="1"/>
              <a:t>Tendinitis</a:t>
            </a:r>
            <a:r>
              <a:rPr lang="cs-CZ" sz="1400" dirty="0"/>
              <a:t> m. </a:t>
            </a:r>
            <a:r>
              <a:rPr lang="cs-CZ" sz="1400" dirty="0" err="1"/>
              <a:t>supraspinati</a:t>
            </a:r>
            <a:endParaRPr lang="cs-CZ" sz="1400" dirty="0"/>
          </a:p>
          <a:p>
            <a:r>
              <a:rPr lang="cs-CZ" sz="1400" dirty="0"/>
              <a:t>Ruptura rotátorové manžety</a:t>
            </a:r>
          </a:p>
          <a:p>
            <a:r>
              <a:rPr lang="cs-CZ" sz="1400" dirty="0" err="1"/>
              <a:t>Impimgement</a:t>
            </a:r>
            <a:r>
              <a:rPr lang="cs-CZ" sz="1400" dirty="0"/>
              <a:t> syndrom ramene</a:t>
            </a:r>
          </a:p>
          <a:p>
            <a:r>
              <a:rPr lang="cs-CZ" sz="1400" dirty="0"/>
              <a:t>Syndrom zmrzlého ramene</a:t>
            </a:r>
          </a:p>
          <a:p>
            <a:r>
              <a:rPr lang="cs-CZ" sz="1400" dirty="0" err="1"/>
              <a:t>Arthrosis</a:t>
            </a:r>
            <a:r>
              <a:rPr lang="cs-CZ" sz="1400" dirty="0"/>
              <a:t> art. </a:t>
            </a:r>
            <a:r>
              <a:rPr lang="cs-CZ" sz="1400" dirty="0" err="1"/>
              <a:t>glenohumeralis</a:t>
            </a:r>
            <a:endParaRPr lang="cs-CZ" sz="1400" dirty="0"/>
          </a:p>
          <a:p>
            <a:r>
              <a:rPr lang="cs-CZ" sz="1400" dirty="0"/>
              <a:t>Afekce akromioklavikulárního kloubu</a:t>
            </a:r>
          </a:p>
          <a:p>
            <a:r>
              <a:rPr lang="cs-CZ" sz="1400" dirty="0"/>
              <a:t>Záněty</a:t>
            </a:r>
          </a:p>
          <a:p>
            <a:r>
              <a:rPr lang="cs-CZ" sz="1400" dirty="0" smtClean="0"/>
              <a:t>Nádory</a:t>
            </a:r>
          </a:p>
          <a:p>
            <a:r>
              <a:rPr lang="cs-CZ" sz="1400" dirty="0" smtClean="0"/>
              <a:t>Trauma</a:t>
            </a:r>
            <a:endParaRPr lang="cs-CZ" sz="1400" dirty="0"/>
          </a:p>
          <a:p>
            <a:r>
              <a:rPr lang="cs-CZ" sz="1400" dirty="0"/>
              <a:t>Bolest přenesená z jiného </a:t>
            </a:r>
            <a:r>
              <a:rPr lang="cs-CZ" sz="1400" dirty="0" smtClean="0"/>
              <a:t>místa</a:t>
            </a:r>
          </a:p>
          <a:p>
            <a:r>
              <a:rPr lang="cs-CZ" sz="1400" dirty="0" smtClean="0"/>
              <a:t>Pooperační léčba</a:t>
            </a:r>
            <a:endParaRPr lang="cs-CZ" sz="14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Syndrom bolestivého ramene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Ortotika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123" y="792841"/>
            <a:ext cx="4707127" cy="523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18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692002"/>
            <a:ext cx="4556850" cy="4139998"/>
          </a:xfrm>
        </p:spPr>
        <p:txBody>
          <a:bodyPr/>
          <a:lstStyle/>
          <a:p>
            <a:r>
              <a:rPr lang="cs-CZ" dirty="0" smtClean="0"/>
              <a:t>Ortopedické výkony: </a:t>
            </a:r>
          </a:p>
          <a:p>
            <a:pPr lvl="1"/>
            <a:r>
              <a:rPr lang="cs-CZ" dirty="0" smtClean="0"/>
              <a:t>Artroskopie: </a:t>
            </a:r>
          </a:p>
          <a:p>
            <a:pPr lvl="2"/>
            <a:r>
              <a:rPr lang="cs-CZ" dirty="0" smtClean="0"/>
              <a:t>SLAP léze</a:t>
            </a:r>
          </a:p>
          <a:p>
            <a:pPr lvl="2"/>
            <a:r>
              <a:rPr lang="cs-CZ" dirty="0" smtClean="0"/>
              <a:t>Sutury RM</a:t>
            </a:r>
          </a:p>
          <a:p>
            <a:pPr lvl="2"/>
            <a:r>
              <a:rPr lang="cs-CZ" dirty="0" smtClean="0"/>
              <a:t>SA dekomprese</a:t>
            </a:r>
          </a:p>
          <a:p>
            <a:pPr lvl="1"/>
            <a:r>
              <a:rPr lang="cs-CZ" dirty="0" smtClean="0"/>
              <a:t>Endoprotézy: </a:t>
            </a:r>
          </a:p>
          <a:p>
            <a:pPr lvl="2"/>
            <a:r>
              <a:rPr lang="cs-CZ" dirty="0" smtClean="0"/>
              <a:t>CKP</a:t>
            </a:r>
          </a:p>
          <a:p>
            <a:pPr lvl="2"/>
            <a:r>
              <a:rPr lang="cs-CZ" dirty="0" smtClean="0"/>
              <a:t>TEP </a:t>
            </a:r>
          </a:p>
          <a:p>
            <a:pPr lvl="2"/>
            <a:r>
              <a:rPr lang="cs-CZ" dirty="0" err="1" smtClean="0"/>
              <a:t>Rev</a:t>
            </a:r>
            <a:r>
              <a:rPr lang="cs-CZ" dirty="0" smtClean="0"/>
              <a:t> TEP </a:t>
            </a:r>
          </a:p>
          <a:p>
            <a:pPr lvl="1"/>
            <a:r>
              <a:rPr lang="cs-CZ" dirty="0" smtClean="0"/>
              <a:t>Traumatologie:</a:t>
            </a:r>
          </a:p>
          <a:p>
            <a:pPr lvl="2"/>
            <a:r>
              <a:rPr lang="cs-CZ" dirty="0" smtClean="0"/>
              <a:t>ORIF</a:t>
            </a:r>
          </a:p>
          <a:p>
            <a:pPr lvl="2"/>
            <a:r>
              <a:rPr lang="cs-CZ" dirty="0" smtClean="0"/>
              <a:t>IM </a:t>
            </a:r>
            <a:r>
              <a:rPr lang="cs-CZ" dirty="0" err="1" smtClean="0"/>
              <a:t>nail</a:t>
            </a:r>
            <a:endParaRPr lang="cs-CZ" dirty="0" smtClean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Ramenní kloub</a:t>
            </a:r>
          </a:p>
          <a:p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Ortotika</a:t>
            </a:r>
            <a:endParaRPr lang="cs-CZ" dirty="0"/>
          </a:p>
        </p:txBody>
      </p:sp>
      <p:sp>
        <p:nvSpPr>
          <p:cNvPr id="6" name="Zástupný symbol pro obsah 1"/>
          <p:cNvSpPr txBox="1">
            <a:spLocks/>
          </p:cNvSpPr>
          <p:nvPr/>
        </p:nvSpPr>
        <p:spPr>
          <a:xfrm>
            <a:off x="6361575" y="1692002"/>
            <a:ext cx="455685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 smtClean="0"/>
              <a:t>Ortézy: </a:t>
            </a:r>
          </a:p>
          <a:p>
            <a:pPr lvl="1"/>
            <a:r>
              <a:rPr lang="cs-CZ" kern="0" dirty="0" smtClean="0"/>
              <a:t>Artroskopie: </a:t>
            </a:r>
          </a:p>
          <a:p>
            <a:pPr lvl="2"/>
            <a:r>
              <a:rPr lang="cs-CZ" kern="0" dirty="0" err="1" smtClean="0"/>
              <a:t>Desault</a:t>
            </a:r>
            <a:r>
              <a:rPr lang="cs-CZ" kern="0" dirty="0" smtClean="0"/>
              <a:t> 4 – 6 týdnů</a:t>
            </a:r>
          </a:p>
          <a:p>
            <a:pPr lvl="2"/>
            <a:r>
              <a:rPr lang="cs-CZ" kern="0" dirty="0" smtClean="0"/>
              <a:t>Abdukční ortézy</a:t>
            </a:r>
          </a:p>
          <a:p>
            <a:pPr lvl="2"/>
            <a:r>
              <a:rPr lang="cs-CZ" kern="0" dirty="0" smtClean="0"/>
              <a:t>Šátkový závěs</a:t>
            </a:r>
          </a:p>
          <a:p>
            <a:pPr lvl="1"/>
            <a:r>
              <a:rPr lang="cs-CZ" kern="0" dirty="0" smtClean="0"/>
              <a:t>Endoprotézy: </a:t>
            </a:r>
          </a:p>
          <a:p>
            <a:pPr lvl="2"/>
            <a:r>
              <a:rPr lang="cs-CZ" kern="0" dirty="0" smtClean="0"/>
              <a:t>Bez fixace/DO</a:t>
            </a:r>
          </a:p>
          <a:p>
            <a:pPr lvl="2"/>
            <a:r>
              <a:rPr lang="cs-CZ" kern="0" dirty="0" smtClean="0"/>
              <a:t>Bez fixace/DO </a:t>
            </a:r>
          </a:p>
          <a:p>
            <a:pPr lvl="2"/>
            <a:r>
              <a:rPr lang="cs-CZ" kern="0" dirty="0" smtClean="0"/>
              <a:t>Bez fixace /DO</a:t>
            </a:r>
          </a:p>
          <a:p>
            <a:pPr lvl="1"/>
            <a:r>
              <a:rPr lang="cs-CZ" kern="0" dirty="0" smtClean="0"/>
              <a:t>Traumatologie:</a:t>
            </a:r>
          </a:p>
          <a:p>
            <a:pPr lvl="2"/>
            <a:r>
              <a:rPr lang="cs-CZ" kern="0" dirty="0" smtClean="0"/>
              <a:t>Bez fixace 90% OS výkonů</a:t>
            </a:r>
          </a:p>
          <a:p>
            <a:pPr lvl="2"/>
            <a:r>
              <a:rPr lang="cs-CZ" kern="0" dirty="0" smtClean="0"/>
              <a:t>Konzervativní terapie: DO/AD</a:t>
            </a:r>
          </a:p>
          <a:p>
            <a:pPr lvl="2"/>
            <a:r>
              <a:rPr lang="cs-CZ" kern="0" dirty="0" smtClean="0"/>
              <a:t>Individuální ortézy a dlahy</a:t>
            </a:r>
          </a:p>
          <a:p>
            <a:pPr lvl="2"/>
            <a:r>
              <a:rPr lang="cs-CZ" kern="0" dirty="0" smtClean="0"/>
              <a:t>Šátkový závěs</a:t>
            </a:r>
          </a:p>
          <a:p>
            <a:pPr lvl="2"/>
            <a:endParaRPr lang="cs-CZ" kern="0" dirty="0" smtClean="0"/>
          </a:p>
        </p:txBody>
      </p:sp>
    </p:spTree>
    <p:extLst>
      <p:ext uri="{BB962C8B-B14F-4D97-AF65-F5344CB8AC3E}">
        <p14:creationId xmlns:p14="http://schemas.microsoft.com/office/powerpoint/2010/main" val="1878756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Ramenní kloub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Ortotika</a:t>
            </a:r>
            <a:endParaRPr lang="cs-CZ" dirty="0"/>
          </a:p>
        </p:txBody>
      </p:sp>
      <p:sp>
        <p:nvSpPr>
          <p:cNvPr id="8" name="Zástupný symbol pro obsah 1"/>
          <p:cNvSpPr>
            <a:spLocks noGrp="1"/>
          </p:cNvSpPr>
          <p:nvPr>
            <p:ph idx="1"/>
          </p:nvPr>
        </p:nvSpPr>
        <p:spPr>
          <a:xfrm>
            <a:off x="720000" y="1692002"/>
            <a:ext cx="4556850" cy="4139998"/>
          </a:xfrm>
        </p:spPr>
        <p:txBody>
          <a:bodyPr/>
          <a:lstStyle/>
          <a:p>
            <a:r>
              <a:rPr lang="cs-CZ" dirty="0" err="1" smtClean="0"/>
              <a:t>Desault</a:t>
            </a:r>
            <a:r>
              <a:rPr lang="cs-CZ" dirty="0" smtClean="0"/>
              <a:t> ortéza</a:t>
            </a:r>
          </a:p>
          <a:p>
            <a:pPr lvl="1"/>
            <a:r>
              <a:rPr lang="cs-CZ" dirty="0" smtClean="0"/>
              <a:t>fixace na </a:t>
            </a:r>
            <a:r>
              <a:rPr lang="cs-CZ" dirty="0"/>
              <a:t>4 – </a:t>
            </a:r>
            <a:r>
              <a:rPr lang="cs-CZ" dirty="0" smtClean="0"/>
              <a:t>6 týdnů</a:t>
            </a:r>
          </a:p>
          <a:p>
            <a:pPr lvl="2"/>
            <a:r>
              <a:rPr lang="cs-CZ" dirty="0" smtClean="0"/>
              <a:t>a) aktivní </a:t>
            </a:r>
            <a:r>
              <a:rPr lang="cs-CZ" dirty="0"/>
              <a:t>cvičení prstů, </a:t>
            </a:r>
            <a:r>
              <a:rPr lang="cs-CZ" dirty="0" smtClean="0"/>
              <a:t>zápěstí</a:t>
            </a:r>
          </a:p>
          <a:p>
            <a:pPr lvl="2"/>
            <a:r>
              <a:rPr lang="cs-CZ" dirty="0" smtClean="0"/>
              <a:t>b) pasivní </a:t>
            </a:r>
            <a:r>
              <a:rPr lang="cs-CZ" dirty="0"/>
              <a:t>a později aktivní pohyb </a:t>
            </a:r>
            <a:r>
              <a:rPr lang="cs-CZ" dirty="0" smtClean="0"/>
              <a:t>lokte</a:t>
            </a:r>
          </a:p>
          <a:p>
            <a:pPr lvl="2"/>
            <a:r>
              <a:rPr lang="cs-CZ" dirty="0" smtClean="0"/>
              <a:t>(paže </a:t>
            </a:r>
            <a:r>
              <a:rPr lang="cs-CZ" dirty="0"/>
              <a:t>ve vnitřní </a:t>
            </a:r>
            <a:r>
              <a:rPr lang="cs-CZ" dirty="0" smtClean="0"/>
              <a:t>rotaci!)</a:t>
            </a:r>
          </a:p>
          <a:p>
            <a:pPr lvl="2"/>
            <a:r>
              <a:rPr lang="cs-CZ" dirty="0" smtClean="0"/>
              <a:t>c) izometrie </a:t>
            </a:r>
            <a:r>
              <a:rPr lang="cs-CZ" dirty="0"/>
              <a:t>svalů paže v </a:t>
            </a:r>
            <a:r>
              <a:rPr lang="cs-CZ" dirty="0" smtClean="0"/>
              <a:t>ortéze</a:t>
            </a:r>
          </a:p>
          <a:p>
            <a:pPr lvl="2"/>
            <a:r>
              <a:rPr lang="cs-CZ" dirty="0" smtClean="0"/>
              <a:t>d) úprava </a:t>
            </a:r>
            <a:r>
              <a:rPr lang="cs-CZ" dirty="0" err="1"/>
              <a:t>postury</a:t>
            </a:r>
            <a:endParaRPr lang="cs-CZ" dirty="0"/>
          </a:p>
        </p:txBody>
      </p:sp>
      <p:sp>
        <p:nvSpPr>
          <p:cNvPr id="9" name="Zástupný symbol pro obsah 1"/>
          <p:cNvSpPr txBox="1">
            <a:spLocks/>
          </p:cNvSpPr>
          <p:nvPr/>
        </p:nvSpPr>
        <p:spPr>
          <a:xfrm>
            <a:off x="6361575" y="1692002"/>
            <a:ext cx="455685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 smtClean="0"/>
              <a:t>Abdukční dlaha/ortéza</a:t>
            </a:r>
            <a:endParaRPr lang="cs-CZ" sz="1200" kern="0" dirty="0"/>
          </a:p>
          <a:p>
            <a:pPr lvl="1"/>
            <a:r>
              <a:rPr lang="cs-CZ" kern="0" dirty="0" smtClean="0"/>
              <a:t>Fixace 4 – 6 týdnů</a:t>
            </a:r>
          </a:p>
          <a:p>
            <a:pPr lvl="2"/>
            <a:r>
              <a:rPr lang="cs-CZ" kern="0" dirty="0" smtClean="0"/>
              <a:t>a) aktivní </a:t>
            </a:r>
            <a:r>
              <a:rPr lang="cs-CZ" kern="0" dirty="0"/>
              <a:t>cvičení prstů, </a:t>
            </a:r>
            <a:r>
              <a:rPr lang="cs-CZ" kern="0" dirty="0" smtClean="0"/>
              <a:t>zápěstí</a:t>
            </a:r>
          </a:p>
          <a:p>
            <a:pPr lvl="2"/>
            <a:r>
              <a:rPr lang="cs-CZ" kern="0" dirty="0" smtClean="0"/>
              <a:t>b) pasivní </a:t>
            </a:r>
            <a:r>
              <a:rPr lang="cs-CZ" kern="0" dirty="0"/>
              <a:t>a později aktivní pohyb </a:t>
            </a:r>
            <a:r>
              <a:rPr lang="cs-CZ" kern="0" dirty="0" smtClean="0"/>
              <a:t>lokte</a:t>
            </a:r>
          </a:p>
          <a:p>
            <a:pPr lvl="2"/>
            <a:r>
              <a:rPr lang="cs-CZ" kern="0" dirty="0" smtClean="0"/>
              <a:t>c) úprava </a:t>
            </a:r>
            <a:r>
              <a:rPr lang="cs-CZ" kern="0" dirty="0" err="1"/>
              <a:t>postury</a:t>
            </a:r>
            <a:endParaRPr lang="cs-CZ" kern="0" dirty="0"/>
          </a:p>
          <a:p>
            <a:endParaRPr lang="cs-CZ" kern="0" dirty="0" smtClean="0"/>
          </a:p>
        </p:txBody>
      </p:sp>
    </p:spTree>
    <p:extLst>
      <p:ext uri="{BB962C8B-B14F-4D97-AF65-F5344CB8AC3E}">
        <p14:creationId xmlns:p14="http://schemas.microsoft.com/office/powerpoint/2010/main" val="1579429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Ramenní kloub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Ortotika</a:t>
            </a:r>
            <a:endParaRPr lang="cs-CZ" dirty="0"/>
          </a:p>
        </p:txBody>
      </p:sp>
      <p:sp>
        <p:nvSpPr>
          <p:cNvPr id="8" name="Zástupný symbol pro obsah 1"/>
          <p:cNvSpPr>
            <a:spLocks noGrp="1"/>
          </p:cNvSpPr>
          <p:nvPr>
            <p:ph idx="1"/>
          </p:nvPr>
        </p:nvSpPr>
        <p:spPr>
          <a:xfrm>
            <a:off x="720000" y="1692002"/>
            <a:ext cx="4556850" cy="4139998"/>
          </a:xfrm>
        </p:spPr>
        <p:txBody>
          <a:bodyPr/>
          <a:lstStyle/>
          <a:p>
            <a:r>
              <a:rPr lang="cs-CZ" dirty="0" err="1" smtClean="0"/>
              <a:t>Desault</a:t>
            </a:r>
            <a:r>
              <a:rPr lang="cs-CZ" dirty="0" smtClean="0"/>
              <a:t> ortéza</a:t>
            </a:r>
          </a:p>
        </p:txBody>
      </p:sp>
      <p:sp>
        <p:nvSpPr>
          <p:cNvPr id="9" name="Zástupný symbol pro obsah 1"/>
          <p:cNvSpPr txBox="1">
            <a:spLocks/>
          </p:cNvSpPr>
          <p:nvPr/>
        </p:nvSpPr>
        <p:spPr>
          <a:xfrm>
            <a:off x="6361575" y="1692002"/>
            <a:ext cx="455685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 smtClean="0"/>
              <a:t>Abdukční dlaha/ortéza</a:t>
            </a:r>
            <a:endParaRPr lang="cs-CZ" sz="1200" kern="0" dirty="0"/>
          </a:p>
          <a:p>
            <a:endParaRPr lang="cs-CZ" kern="0" dirty="0" smtClean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9" y="2723793"/>
            <a:ext cx="2231899" cy="3154796"/>
          </a:xfrm>
          <a:prstGeom prst="rect">
            <a:avLst/>
          </a:prstGeom>
          <a:noFill/>
          <a:ln w="2857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248" y="2723793"/>
            <a:ext cx="2276698" cy="3154796"/>
          </a:xfrm>
          <a:prstGeom prst="rect">
            <a:avLst/>
          </a:prstGeom>
          <a:noFill/>
          <a:ln w="2857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927" y="2723793"/>
            <a:ext cx="2997730" cy="3154796"/>
          </a:xfrm>
          <a:prstGeom prst="rect">
            <a:avLst/>
          </a:prstGeom>
          <a:noFill/>
          <a:ln w="2857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712" y="2723793"/>
            <a:ext cx="3000438" cy="3140696"/>
          </a:xfrm>
          <a:prstGeom prst="rect">
            <a:avLst/>
          </a:prstGeom>
          <a:noFill/>
          <a:ln w="2857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0559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Ramenní kloub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Ortotika</a:t>
            </a:r>
            <a:endParaRPr lang="cs-CZ" dirty="0"/>
          </a:p>
        </p:txBody>
      </p:sp>
      <p:sp>
        <p:nvSpPr>
          <p:cNvPr id="8" name="Zástupný symbol pro obsah 1"/>
          <p:cNvSpPr>
            <a:spLocks noGrp="1"/>
          </p:cNvSpPr>
          <p:nvPr>
            <p:ph idx="1"/>
          </p:nvPr>
        </p:nvSpPr>
        <p:spPr>
          <a:xfrm>
            <a:off x="720000" y="1692002"/>
            <a:ext cx="4556850" cy="4139998"/>
          </a:xfrm>
        </p:spPr>
        <p:txBody>
          <a:bodyPr/>
          <a:lstStyle/>
          <a:p>
            <a:r>
              <a:rPr lang="cs-CZ" dirty="0" err="1" smtClean="0"/>
              <a:t>Desault</a:t>
            </a:r>
            <a:r>
              <a:rPr lang="cs-CZ" dirty="0" smtClean="0"/>
              <a:t> ortéza</a:t>
            </a:r>
          </a:p>
        </p:txBody>
      </p:sp>
      <p:sp>
        <p:nvSpPr>
          <p:cNvPr id="9" name="Zástupný symbol pro obsah 1"/>
          <p:cNvSpPr txBox="1">
            <a:spLocks/>
          </p:cNvSpPr>
          <p:nvPr/>
        </p:nvSpPr>
        <p:spPr>
          <a:xfrm>
            <a:off x="6361575" y="1692002"/>
            <a:ext cx="455685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 smtClean="0"/>
              <a:t>Abdukční dlaha/ortéza</a:t>
            </a:r>
            <a:endParaRPr lang="cs-CZ" sz="1200" kern="0" dirty="0"/>
          </a:p>
          <a:p>
            <a:endParaRPr lang="cs-CZ" kern="0" dirty="0" smtClean="0"/>
          </a:p>
        </p:txBody>
      </p:sp>
      <p:pic>
        <p:nvPicPr>
          <p:cNvPr id="2050" name="Picture 2" descr="VÃ½sledek obrÃ¡zku pro desault orth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575" y="246903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desault orthos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250" y="2734717"/>
            <a:ext cx="2140613" cy="25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265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35"/>
          <a:stretch/>
        </p:blipFill>
        <p:spPr>
          <a:xfrm>
            <a:off x="5835469" y="-7896"/>
            <a:ext cx="6356531" cy="31400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8"/>
          <a:stretch/>
        </p:blipFill>
        <p:spPr>
          <a:xfrm>
            <a:off x="0" y="3176594"/>
            <a:ext cx="6486645" cy="36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5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Pierre</a:t>
            </a:r>
            <a:r>
              <a:rPr lang="cs-CZ" dirty="0"/>
              <a:t>-Joseph </a:t>
            </a:r>
            <a:r>
              <a:rPr lang="cs-CZ" dirty="0" err="1"/>
              <a:t>Desault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Ortotika</a:t>
            </a:r>
            <a:endParaRPr lang="cs-CZ" dirty="0"/>
          </a:p>
        </p:txBody>
      </p:sp>
      <p:sp>
        <p:nvSpPr>
          <p:cNvPr id="8" name="Zástupný symbol pro obsah 1"/>
          <p:cNvSpPr>
            <a:spLocks noGrp="1"/>
          </p:cNvSpPr>
          <p:nvPr>
            <p:ph idx="1"/>
          </p:nvPr>
        </p:nvSpPr>
        <p:spPr>
          <a:xfrm>
            <a:off x="720000" y="1692002"/>
            <a:ext cx="4556850" cy="4139998"/>
          </a:xfrm>
        </p:spPr>
        <p:txBody>
          <a:bodyPr/>
          <a:lstStyle/>
          <a:p>
            <a:r>
              <a:rPr lang="cs-CZ" dirty="0" err="1"/>
              <a:t>Pierre</a:t>
            </a:r>
            <a:r>
              <a:rPr lang="cs-CZ" dirty="0"/>
              <a:t>-Joseph </a:t>
            </a:r>
            <a:r>
              <a:rPr lang="cs-CZ" dirty="0" err="1" smtClean="0"/>
              <a:t>Desault</a:t>
            </a:r>
            <a:endParaRPr lang="cs-CZ" dirty="0" smtClean="0"/>
          </a:p>
          <a:p>
            <a:pPr lvl="1"/>
            <a:r>
              <a:rPr lang="en-US" dirty="0"/>
              <a:t>6 </a:t>
            </a:r>
            <a:r>
              <a:rPr lang="en-US" dirty="0" smtClean="0"/>
              <a:t>Feb </a:t>
            </a:r>
            <a:r>
              <a:rPr lang="en-US" dirty="0"/>
              <a:t>1738 – 1 June </a:t>
            </a:r>
            <a:r>
              <a:rPr lang="en-US" dirty="0" smtClean="0"/>
              <a:t>1795</a:t>
            </a:r>
            <a:endParaRPr lang="cs-CZ" dirty="0" smtClean="0"/>
          </a:p>
          <a:p>
            <a:pPr lvl="1"/>
            <a:r>
              <a:rPr lang="cs-CZ" dirty="0" smtClean="0"/>
              <a:t>Francie</a:t>
            </a:r>
          </a:p>
          <a:p>
            <a:pPr lvl="1"/>
            <a:r>
              <a:rPr lang="cs-CZ" dirty="0"/>
              <a:t>a</a:t>
            </a:r>
            <a:r>
              <a:rPr lang="cs-CZ" dirty="0" smtClean="0"/>
              <a:t>natom a chirurg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42604" t="25000" r="28646" b="9074"/>
          <a:stretch/>
        </p:blipFill>
        <p:spPr>
          <a:xfrm>
            <a:off x="9477766" y="393700"/>
            <a:ext cx="2422133" cy="31242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42813" t="24814" r="29166" b="11111"/>
          <a:stretch/>
        </p:blipFill>
        <p:spPr>
          <a:xfrm>
            <a:off x="4745932" y="393700"/>
            <a:ext cx="4731834" cy="60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31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DKK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Ortotika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550" y="756359"/>
            <a:ext cx="2538900" cy="534528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000" y="756359"/>
            <a:ext cx="2636400" cy="563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19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Náhrada ztracené, nevyvinuté a nebo atrofované části těla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nauka o kosmetickém krytí části těla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Epitetika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3066000"/>
            <a:ext cx="2460522" cy="186002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990" y="3066001"/>
            <a:ext cx="2385959" cy="186002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461" y="3065999"/>
            <a:ext cx="1827626" cy="180469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1174" y="3100800"/>
            <a:ext cx="2053330" cy="162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1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085" y="2400186"/>
            <a:ext cx="3878101" cy="3250321"/>
          </a:xfrm>
          <a:prstGeom prst="rect">
            <a:avLst/>
          </a:prstGeom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 </a:t>
            </a:r>
            <a:r>
              <a:rPr lang="cs-CZ" dirty="0" err="1" smtClean="0"/>
              <a:t>příadě</a:t>
            </a:r>
            <a:r>
              <a:rPr lang="cs-CZ" dirty="0" smtClean="0"/>
              <a:t> </a:t>
            </a:r>
            <a:r>
              <a:rPr lang="cs-CZ" dirty="0" err="1" smtClean="0"/>
              <a:t>párovách</a:t>
            </a:r>
            <a:r>
              <a:rPr lang="cs-CZ" dirty="0" smtClean="0"/>
              <a:t> orgánů, částí (uši, prsty, amputace chodidla)</a:t>
            </a:r>
          </a:p>
          <a:p>
            <a:r>
              <a:rPr lang="cs-CZ" dirty="0" err="1" smtClean="0"/>
              <a:t>Skenner</a:t>
            </a:r>
            <a:r>
              <a:rPr lang="cs-CZ" dirty="0" smtClean="0"/>
              <a:t>: snímání – CAD - pozitiv</a:t>
            </a:r>
          </a:p>
          <a:p>
            <a:r>
              <a:rPr lang="cs-CZ" dirty="0" err="1" smtClean="0"/>
              <a:t>Maxilofaciální</a:t>
            </a:r>
            <a:r>
              <a:rPr lang="cs-CZ" dirty="0" smtClean="0"/>
              <a:t> </a:t>
            </a:r>
            <a:r>
              <a:rPr lang="cs-CZ" dirty="0" err="1" smtClean="0"/>
              <a:t>epitézy</a:t>
            </a:r>
            <a:r>
              <a:rPr lang="cs-CZ" dirty="0" smtClean="0"/>
              <a:t> (</a:t>
            </a:r>
            <a:r>
              <a:rPr lang="cs-CZ" dirty="0" err="1" smtClean="0"/>
              <a:t>Bibb</a:t>
            </a:r>
            <a:r>
              <a:rPr lang="cs-CZ" dirty="0" smtClean="0"/>
              <a:t> et al.)</a:t>
            </a:r>
          </a:p>
          <a:p>
            <a:r>
              <a:rPr lang="cs-CZ" dirty="0" smtClean="0"/>
              <a:t>Designové kryty - </a:t>
            </a:r>
            <a:r>
              <a:rPr lang="cs-CZ" dirty="0"/>
              <a:t>SLS (</a:t>
            </a:r>
            <a:r>
              <a:rPr lang="cs-CZ" dirty="0" err="1"/>
              <a:t>Selective</a:t>
            </a:r>
            <a:r>
              <a:rPr lang="cs-CZ" dirty="0"/>
              <a:t> Laser </a:t>
            </a:r>
            <a:r>
              <a:rPr lang="cs-CZ" dirty="0" err="1"/>
              <a:t>Sintering</a:t>
            </a:r>
            <a:r>
              <a:rPr lang="cs-CZ" dirty="0"/>
              <a:t>) 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3D 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Epitetika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60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751636"/>
            <a:ext cx="10753200" cy="4139998"/>
          </a:xfrm>
        </p:spPr>
        <p:txBody>
          <a:bodyPr/>
          <a:lstStyle/>
          <a:p>
            <a:r>
              <a:rPr lang="cs-CZ" dirty="0" smtClean="0"/>
              <a:t>Speciálně upravená obuv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nauka o ortopedické obuvi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Kalceotika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156" y="2427975"/>
            <a:ext cx="2149096" cy="32915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000" y="2859853"/>
            <a:ext cx="3222512" cy="242776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773" y="2581558"/>
            <a:ext cx="4432511" cy="329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55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082" y="1903943"/>
            <a:ext cx="6816918" cy="2147081"/>
          </a:xfrm>
          <a:prstGeom prst="rect">
            <a:avLst/>
          </a:prstGeom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751636"/>
            <a:ext cx="10753200" cy="4139998"/>
          </a:xfrm>
        </p:spPr>
        <p:txBody>
          <a:bodyPr/>
          <a:lstStyle/>
          <a:p>
            <a:r>
              <a:rPr lang="cs-CZ" dirty="0"/>
              <a:t>Funkce ortopedické obuvi:</a:t>
            </a:r>
          </a:p>
          <a:p>
            <a:r>
              <a:rPr lang="cs-CZ" dirty="0"/>
              <a:t>1. Odlehčení</a:t>
            </a:r>
          </a:p>
          <a:p>
            <a:r>
              <a:rPr lang="cs-CZ" dirty="0"/>
              <a:t>2. Korekce vadného postavení</a:t>
            </a:r>
          </a:p>
          <a:p>
            <a:r>
              <a:rPr lang="cs-CZ" dirty="0"/>
              <a:t>3. Imobilizace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nauka o ortopedické obuvi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Kalceotika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02577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751636"/>
            <a:ext cx="10753200" cy="4139998"/>
          </a:xfrm>
        </p:spPr>
        <p:txBody>
          <a:bodyPr/>
          <a:lstStyle/>
          <a:p>
            <a:r>
              <a:rPr lang="cs-CZ" dirty="0"/>
              <a:t>Druhy ortopedické </a:t>
            </a:r>
            <a:r>
              <a:rPr lang="cs-CZ" dirty="0" smtClean="0"/>
              <a:t>obuvi: </a:t>
            </a:r>
            <a:endParaRPr lang="cs-CZ" dirty="0"/>
          </a:p>
          <a:p>
            <a:r>
              <a:rPr lang="cs-CZ" dirty="0"/>
              <a:t>Zdravotní obuv</a:t>
            </a:r>
          </a:p>
          <a:p>
            <a:r>
              <a:rPr lang="cs-CZ" dirty="0"/>
              <a:t>Upravená </a:t>
            </a:r>
            <a:r>
              <a:rPr lang="cs-CZ" dirty="0" smtClean="0"/>
              <a:t>konfekční </a:t>
            </a:r>
            <a:r>
              <a:rPr lang="cs-CZ" dirty="0"/>
              <a:t>obuv</a:t>
            </a:r>
          </a:p>
          <a:p>
            <a:r>
              <a:rPr lang="cs-CZ" dirty="0"/>
              <a:t>Ortopedická obuv</a:t>
            </a:r>
          </a:p>
          <a:p>
            <a:r>
              <a:rPr lang="cs-CZ" dirty="0"/>
              <a:t>Obuv diabetická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nauka o ortopedické obuvi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Kalceotika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011" y="1296001"/>
            <a:ext cx="5471798" cy="383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185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751636"/>
            <a:ext cx="10753200" cy="4139998"/>
          </a:xfrm>
        </p:spPr>
        <p:txBody>
          <a:bodyPr/>
          <a:lstStyle/>
          <a:p>
            <a:r>
              <a:rPr lang="cs-CZ" dirty="0" err="1" smtClean="0"/>
              <a:t>ČástI</a:t>
            </a:r>
            <a:r>
              <a:rPr lang="cs-CZ" dirty="0" smtClean="0"/>
              <a:t>: 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nauka o ortopedické obuvi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Kalceotika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t="3616"/>
          <a:stretch/>
        </p:blipFill>
        <p:spPr>
          <a:xfrm>
            <a:off x="3668347" y="1292087"/>
            <a:ext cx="8198975" cy="476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896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751636"/>
            <a:ext cx="10753200" cy="4139998"/>
          </a:xfrm>
        </p:spPr>
        <p:txBody>
          <a:bodyPr/>
          <a:lstStyle/>
          <a:p>
            <a:r>
              <a:rPr lang="cs-CZ" sz="2000" dirty="0"/>
              <a:t>Postup zhotovení:</a:t>
            </a:r>
          </a:p>
          <a:p>
            <a:r>
              <a:rPr lang="pl-PL" sz="2000" dirty="0"/>
              <a:t>1. Ušití svršku podle kopyta</a:t>
            </a:r>
          </a:p>
          <a:p>
            <a:r>
              <a:rPr lang="cs-CZ" sz="2000" dirty="0"/>
              <a:t>2. Vyhotovení napínací stélky</a:t>
            </a:r>
          </a:p>
          <a:p>
            <a:r>
              <a:rPr lang="cs-CZ" sz="2000" dirty="0"/>
              <a:t>3. Napínání svršku přes stélku</a:t>
            </a:r>
          </a:p>
          <a:p>
            <a:r>
              <a:rPr lang="cs-CZ" sz="2000" dirty="0"/>
              <a:t>4. Přilepení svršku ke stélce</a:t>
            </a:r>
          </a:p>
          <a:p>
            <a:r>
              <a:rPr lang="cs-CZ" sz="2000" dirty="0"/>
              <a:t>5. Zhotovení rámu </a:t>
            </a:r>
            <a:r>
              <a:rPr lang="cs-CZ" sz="2000" dirty="0" smtClean="0"/>
              <a:t>obkružující celou </a:t>
            </a:r>
            <a:r>
              <a:rPr lang="cs-CZ" sz="2000" dirty="0"/>
              <a:t>stélku</a:t>
            </a:r>
          </a:p>
          <a:p>
            <a:r>
              <a:rPr lang="cs-CZ" sz="2000" dirty="0"/>
              <a:t>6. Zapracování klenku – vyztužení</a:t>
            </a:r>
          </a:p>
          <a:p>
            <a:r>
              <a:rPr lang="cs-CZ" sz="2000" dirty="0"/>
              <a:t>7. </a:t>
            </a:r>
            <a:r>
              <a:rPr lang="cs-CZ" sz="2000" dirty="0" err="1"/>
              <a:t>Půdování</a:t>
            </a:r>
            <a:endParaRPr lang="cs-CZ" sz="2000" dirty="0"/>
          </a:p>
          <a:p>
            <a:r>
              <a:rPr lang="pl-PL" sz="2000" dirty="0"/>
              <a:t>8. Přilepení podešve a podpatku</a:t>
            </a:r>
            <a:r>
              <a:rPr lang="cs-CZ" sz="2000" dirty="0" smtClean="0"/>
              <a:t>:                              A-opatek</a:t>
            </a:r>
            <a:r>
              <a:rPr lang="cs-CZ" sz="2000" dirty="0"/>
              <a:t>, B-</a:t>
            </a:r>
            <a:r>
              <a:rPr lang="cs-CZ" sz="2000" dirty="0" err="1"/>
              <a:t>bočky</a:t>
            </a:r>
            <a:r>
              <a:rPr lang="cs-CZ" sz="2000" dirty="0"/>
              <a:t>, C-tužinka, K-kopyto</a:t>
            </a:r>
            <a:endParaRPr lang="cs-CZ" sz="20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nauka o ortopedické obuvi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Kalceotika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600" y="1171576"/>
            <a:ext cx="5799590" cy="375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017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751636"/>
            <a:ext cx="10753200" cy="4139998"/>
          </a:xfrm>
        </p:spPr>
        <p:txBody>
          <a:bodyPr/>
          <a:lstStyle/>
          <a:p>
            <a:r>
              <a:rPr lang="cs-CZ" sz="2000" dirty="0"/>
              <a:t>A- vysoké boty</a:t>
            </a:r>
          </a:p>
          <a:p>
            <a:r>
              <a:rPr lang="cs-CZ" sz="2000" dirty="0"/>
              <a:t>B- botka</a:t>
            </a:r>
          </a:p>
          <a:p>
            <a:r>
              <a:rPr lang="cs-CZ" sz="2000" dirty="0"/>
              <a:t>C- kotníčková botka</a:t>
            </a:r>
          </a:p>
          <a:p>
            <a:r>
              <a:rPr lang="cs-CZ" sz="2000" dirty="0"/>
              <a:t>D- polobotka</a:t>
            </a:r>
          </a:p>
          <a:p>
            <a:r>
              <a:rPr lang="cs-CZ" sz="2000" dirty="0"/>
              <a:t>E- perka</a:t>
            </a:r>
          </a:p>
          <a:p>
            <a:r>
              <a:rPr lang="cs-CZ" sz="2000" dirty="0"/>
              <a:t>F- kozačky</a:t>
            </a:r>
            <a:endParaRPr lang="cs-CZ" sz="20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Tvary obuvi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Kalceotika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029" y="285975"/>
            <a:ext cx="5524201" cy="409944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617" y="4238770"/>
            <a:ext cx="5356801" cy="183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73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29650" y="1885950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0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751636"/>
            <a:ext cx="10753200" cy="4139998"/>
          </a:xfrm>
        </p:spPr>
        <p:txBody>
          <a:bodyPr/>
          <a:lstStyle/>
          <a:p>
            <a:r>
              <a:rPr lang="cs-CZ" sz="2000" dirty="0" smtClean="0"/>
              <a:t>1. Správná </a:t>
            </a:r>
            <a:r>
              <a:rPr lang="cs-CZ" sz="2000" dirty="0"/>
              <a:t>velikost. </a:t>
            </a:r>
            <a:r>
              <a:rPr lang="cs-CZ" sz="2000" dirty="0" err="1"/>
              <a:t>P!ed</a:t>
            </a:r>
            <a:r>
              <a:rPr lang="cs-CZ" sz="2000" dirty="0"/>
              <a:t> </a:t>
            </a:r>
            <a:r>
              <a:rPr lang="cs-CZ" sz="2000" dirty="0" smtClean="0"/>
              <a:t>špičkou minimálně </a:t>
            </a:r>
            <a:r>
              <a:rPr lang="cs-CZ" sz="2000" dirty="0"/>
              <a:t>1 cm </a:t>
            </a:r>
            <a:r>
              <a:rPr lang="cs-CZ" sz="2000" dirty="0" smtClean="0"/>
              <a:t>volného prostoru</a:t>
            </a:r>
            <a:endParaRPr lang="cs-CZ" sz="2000" dirty="0"/>
          </a:p>
          <a:p>
            <a:r>
              <a:rPr lang="pt-BR" sz="2000" dirty="0"/>
              <a:t>2</a:t>
            </a:r>
            <a:r>
              <a:rPr lang="pt-BR" sz="2000" dirty="0" smtClean="0"/>
              <a:t>. </a:t>
            </a:r>
            <a:r>
              <a:rPr lang="pt-BR" sz="2000" dirty="0"/>
              <a:t>Boty s </a:t>
            </a:r>
            <a:r>
              <a:rPr lang="cs-CZ" sz="2000" dirty="0" smtClean="0"/>
              <a:t>š</a:t>
            </a:r>
            <a:r>
              <a:rPr lang="pt-BR" sz="2000" dirty="0" smtClean="0"/>
              <a:t>ir</a:t>
            </a:r>
            <a:r>
              <a:rPr lang="cs-CZ" sz="2000" dirty="0" err="1" smtClean="0"/>
              <a:t>ší</a:t>
            </a:r>
            <a:r>
              <a:rPr lang="pt-BR" sz="2000" dirty="0" smtClean="0"/>
              <a:t>m p</a:t>
            </a:r>
            <a:r>
              <a:rPr lang="cs-CZ" sz="2000" dirty="0" smtClean="0"/>
              <a:t>ř</a:t>
            </a:r>
            <a:r>
              <a:rPr lang="pt-BR" sz="2000" dirty="0" smtClean="0"/>
              <a:t>edno</a:t>
            </a:r>
            <a:r>
              <a:rPr lang="cs-CZ" sz="2000" dirty="0" smtClean="0"/>
              <a:t>ž</a:t>
            </a:r>
            <a:r>
              <a:rPr lang="pt-BR" sz="2000" dirty="0" smtClean="0"/>
              <a:t>ím</a:t>
            </a:r>
            <a:endParaRPr lang="pt-BR" sz="2000" dirty="0"/>
          </a:p>
          <a:p>
            <a:r>
              <a:rPr lang="pt-BR" sz="2000" dirty="0" smtClean="0"/>
              <a:t>3.</a:t>
            </a:r>
            <a:r>
              <a:rPr lang="cs-CZ" sz="2000" dirty="0" smtClean="0"/>
              <a:t> </a:t>
            </a:r>
            <a:r>
              <a:rPr lang="pt-BR" sz="2000" dirty="0" smtClean="0"/>
              <a:t>Flexibilní </a:t>
            </a:r>
            <a:r>
              <a:rPr lang="pt-BR" sz="2000" dirty="0"/>
              <a:t>v </a:t>
            </a:r>
            <a:r>
              <a:rPr lang="pt-BR" sz="2000" dirty="0" smtClean="0"/>
              <a:t>míst</a:t>
            </a:r>
            <a:r>
              <a:rPr lang="cs-CZ" sz="2000" dirty="0" smtClean="0"/>
              <a:t>ě</a:t>
            </a:r>
            <a:r>
              <a:rPr lang="pt-BR" sz="2000" dirty="0" smtClean="0"/>
              <a:t> st</a:t>
            </a:r>
            <a:r>
              <a:rPr lang="cs-CZ" sz="2000" dirty="0" smtClean="0"/>
              <a:t>ř</a:t>
            </a:r>
            <a:r>
              <a:rPr lang="pt-BR" sz="2000" dirty="0" smtClean="0"/>
              <a:t>edu no</a:t>
            </a:r>
            <a:r>
              <a:rPr lang="cs-CZ" sz="2000" dirty="0" err="1" smtClean="0"/>
              <a:t>žičky</a:t>
            </a:r>
            <a:endParaRPr lang="pt-BR" sz="2000" dirty="0"/>
          </a:p>
          <a:p>
            <a:r>
              <a:rPr lang="cs-CZ" sz="2000" dirty="0"/>
              <a:t>4. </a:t>
            </a:r>
            <a:r>
              <a:rPr lang="cs-CZ" sz="2000" dirty="0" smtClean="0"/>
              <a:t>Pevn</a:t>
            </a:r>
            <a:r>
              <a:rPr lang="cs-CZ" sz="2000" dirty="0"/>
              <a:t>ý</a:t>
            </a:r>
            <a:r>
              <a:rPr lang="cs-CZ" sz="2000" dirty="0" smtClean="0"/>
              <a:t> </a:t>
            </a:r>
            <a:r>
              <a:rPr lang="cs-CZ" sz="2000" dirty="0"/>
              <a:t>opatek, </a:t>
            </a:r>
            <a:r>
              <a:rPr lang="cs-CZ" sz="2000" dirty="0" smtClean="0"/>
              <a:t>který dobře drží </a:t>
            </a:r>
            <a:r>
              <a:rPr lang="cs-CZ" sz="2000" dirty="0"/>
              <a:t>patu</a:t>
            </a:r>
            <a:endParaRPr lang="cs-CZ" sz="20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Zásady dětské obuvi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Kalceotika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120" y="2582754"/>
            <a:ext cx="4769093" cy="33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946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751636"/>
            <a:ext cx="10753200" cy="4139998"/>
          </a:xfrm>
        </p:spPr>
        <p:txBody>
          <a:bodyPr/>
          <a:lstStyle/>
          <a:p>
            <a:r>
              <a:rPr lang="cs-CZ" sz="1800" dirty="0" smtClean="0"/>
              <a:t>1. Stélkové</a:t>
            </a:r>
            <a:endParaRPr lang="cs-CZ" sz="1800" dirty="0"/>
          </a:p>
          <a:p>
            <a:r>
              <a:rPr lang="cs-CZ" sz="1800" dirty="0"/>
              <a:t>2. Tříčtvrteční</a:t>
            </a:r>
          </a:p>
          <a:p>
            <a:r>
              <a:rPr lang="cs-CZ" sz="1800" dirty="0"/>
              <a:t>3. Podpatěnky</a:t>
            </a:r>
          </a:p>
          <a:p>
            <a:r>
              <a:rPr lang="cs-CZ" sz="1800" dirty="0"/>
              <a:t>4. </a:t>
            </a:r>
            <a:r>
              <a:rPr lang="cs-CZ" sz="1800" dirty="0" smtClean="0"/>
              <a:t>Srdíčkové</a:t>
            </a:r>
          </a:p>
          <a:p>
            <a:endParaRPr lang="cs-CZ" sz="1800" dirty="0"/>
          </a:p>
          <a:p>
            <a:r>
              <a:rPr lang="cs-CZ" sz="1800" dirty="0" smtClean="0"/>
              <a:t>1. Tuhé</a:t>
            </a:r>
            <a:endParaRPr lang="cs-CZ" sz="1800" dirty="0"/>
          </a:p>
          <a:p>
            <a:r>
              <a:rPr lang="cs-CZ" sz="1800" dirty="0"/>
              <a:t>2. </a:t>
            </a:r>
            <a:r>
              <a:rPr lang="cs-CZ" sz="1800" dirty="0" smtClean="0"/>
              <a:t>Měkké</a:t>
            </a:r>
          </a:p>
          <a:p>
            <a:endParaRPr lang="cs-CZ" sz="1800" dirty="0"/>
          </a:p>
          <a:p>
            <a:r>
              <a:rPr lang="cs-CZ" sz="1800" dirty="0" smtClean="0"/>
              <a:t>1. Aktivní</a:t>
            </a:r>
            <a:endParaRPr lang="cs-CZ" sz="1800" dirty="0"/>
          </a:p>
          <a:p>
            <a:r>
              <a:rPr lang="cs-CZ" sz="1800" dirty="0"/>
              <a:t>2. Pasivní</a:t>
            </a:r>
            <a:endParaRPr lang="cs-CZ" sz="18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vložky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Kalceotika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546" y="148691"/>
            <a:ext cx="4883454" cy="320588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306" y="1911966"/>
            <a:ext cx="1590894" cy="178054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200" y="1837299"/>
            <a:ext cx="2495346" cy="295008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286" y="4549156"/>
            <a:ext cx="3699543" cy="158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43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751636"/>
            <a:ext cx="10753200" cy="4139998"/>
          </a:xfrm>
        </p:spPr>
        <p:txBody>
          <a:bodyPr/>
          <a:lstStyle/>
          <a:p>
            <a:r>
              <a:rPr lang="cs-CZ" sz="1800" dirty="0" smtClean="0"/>
              <a:t>Skořepinové vložky</a:t>
            </a:r>
          </a:p>
          <a:p>
            <a:endParaRPr lang="cs-CZ" sz="1800" dirty="0"/>
          </a:p>
          <a:p>
            <a:endParaRPr lang="cs-CZ" sz="1800" dirty="0" smtClean="0"/>
          </a:p>
          <a:p>
            <a:endParaRPr lang="cs-CZ" sz="1800" dirty="0"/>
          </a:p>
          <a:p>
            <a:r>
              <a:rPr lang="cs-CZ" sz="1800" dirty="0" err="1" smtClean="0"/>
              <a:t>Helfetova</a:t>
            </a:r>
            <a:r>
              <a:rPr lang="cs-CZ" sz="1800" dirty="0" smtClean="0"/>
              <a:t> patní vložka</a:t>
            </a:r>
            <a:endParaRPr lang="cs-CZ" sz="18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vložky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Kalceotika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044" y="265251"/>
            <a:ext cx="2455200" cy="330600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036" y="3546142"/>
            <a:ext cx="3471059" cy="234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689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751636"/>
            <a:ext cx="10753200" cy="4139998"/>
          </a:xfrm>
        </p:spPr>
        <p:txBody>
          <a:bodyPr/>
          <a:lstStyle/>
          <a:p>
            <a:endParaRPr lang="cs-CZ" sz="18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3D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Kalceotika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58281" t="30277" r="13438" b="6668"/>
          <a:stretch/>
        </p:blipFill>
        <p:spPr>
          <a:xfrm>
            <a:off x="5213400" y="720000"/>
            <a:ext cx="4444950" cy="557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853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751636"/>
            <a:ext cx="10753200" cy="4139998"/>
          </a:xfrm>
        </p:spPr>
        <p:txBody>
          <a:bodyPr/>
          <a:lstStyle/>
          <a:p>
            <a:r>
              <a:rPr lang="cs-CZ" sz="1800" dirty="0" err="1" smtClean="0"/>
              <a:t>podpatěňky</a:t>
            </a:r>
            <a:endParaRPr lang="cs-CZ" sz="1800" dirty="0" smtClean="0"/>
          </a:p>
          <a:p>
            <a:endParaRPr lang="cs-CZ" sz="1800" dirty="0"/>
          </a:p>
          <a:p>
            <a:endParaRPr lang="cs-CZ" sz="1800" dirty="0" smtClean="0"/>
          </a:p>
          <a:p>
            <a:endParaRPr lang="cs-CZ" sz="1800" dirty="0"/>
          </a:p>
          <a:p>
            <a:r>
              <a:rPr lang="cs-CZ" sz="1800" dirty="0" smtClean="0"/>
              <a:t>korektory</a:t>
            </a:r>
            <a:endParaRPr lang="cs-CZ" sz="18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Korektory, </a:t>
            </a:r>
            <a:r>
              <a:rPr lang="cs-CZ" dirty="0" err="1" smtClean="0"/>
              <a:t>podpatěňky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Kalceotika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417" y="607418"/>
            <a:ext cx="2632670" cy="574658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082" y="1906971"/>
            <a:ext cx="3485361" cy="276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887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Postižené osoby a denní úkony</a:t>
            </a:r>
            <a:endParaRPr lang="cs-CZ" dirty="0"/>
          </a:p>
          <a:p>
            <a:r>
              <a:rPr lang="cs-CZ" dirty="0" smtClean="0"/>
              <a:t>lokomoce</a:t>
            </a:r>
            <a:r>
              <a:rPr lang="cs-CZ" dirty="0"/>
              <a:t>, </a:t>
            </a:r>
            <a:r>
              <a:rPr lang="cs-CZ" dirty="0" smtClean="0"/>
              <a:t>hygiena </a:t>
            </a:r>
            <a:r>
              <a:rPr lang="cs-CZ" dirty="0"/>
              <a:t>a </a:t>
            </a:r>
            <a:r>
              <a:rPr lang="cs-CZ" dirty="0" smtClean="0"/>
              <a:t>soběsta</a:t>
            </a:r>
            <a:r>
              <a:rPr lang="cs-CZ" i="1" dirty="0" smtClean="0"/>
              <a:t>č</a:t>
            </a:r>
            <a:r>
              <a:rPr lang="cs-CZ" dirty="0" smtClean="0"/>
              <a:t>nost,  bezpečnost</a:t>
            </a:r>
          </a:p>
          <a:p>
            <a:r>
              <a:rPr lang="cs-CZ" dirty="0" smtClean="0"/>
              <a:t>praktické </a:t>
            </a:r>
            <a:r>
              <a:rPr lang="cs-CZ" dirty="0"/>
              <a:t>a </a:t>
            </a:r>
            <a:r>
              <a:rPr lang="cs-CZ" dirty="0" err="1" smtClean="0"/>
              <a:t>grafomotorické</a:t>
            </a:r>
            <a:r>
              <a:rPr lang="cs-CZ" dirty="0" smtClean="0"/>
              <a:t> činnosti</a:t>
            </a:r>
          </a:p>
          <a:p>
            <a:r>
              <a:rPr lang="cs-CZ" dirty="0" smtClean="0"/>
              <a:t>sporty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/>
              <a:t>nauka o pomůckách pro obsluhu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19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Imobilní pacienti, vozíčkáři, senioři</a:t>
            </a:r>
          </a:p>
          <a:p>
            <a:r>
              <a:rPr lang="cs-CZ" dirty="0" smtClean="0"/>
              <a:t>Dlouhodobě léčení na lůžku</a:t>
            </a:r>
          </a:p>
          <a:p>
            <a:r>
              <a:rPr lang="cs-CZ" dirty="0" smtClean="0"/>
              <a:t>Po náročných ortopedických – chirurgických výkonech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/>
              <a:t>nauka o pomůckách pro obsluhu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63445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polohovací </a:t>
            </a:r>
            <a:r>
              <a:rPr lang="cs-CZ" dirty="0"/>
              <a:t>a fixační</a:t>
            </a:r>
          </a:p>
          <a:p>
            <a:r>
              <a:rPr lang="cs-CZ" dirty="0"/>
              <a:t>p</a:t>
            </a:r>
            <a:r>
              <a:rPr lang="cs-CZ" dirty="0" smtClean="0"/>
              <a:t>ro lokomoci</a:t>
            </a:r>
            <a:r>
              <a:rPr lang="cs-CZ" dirty="0"/>
              <a:t>, její nácvik a kompenzaci</a:t>
            </a:r>
          </a:p>
          <a:p>
            <a:r>
              <a:rPr lang="cs-CZ" dirty="0" smtClean="0"/>
              <a:t>hygienická</a:t>
            </a:r>
            <a:endParaRPr lang="cs-CZ" dirty="0"/>
          </a:p>
          <a:p>
            <a:r>
              <a:rPr lang="cs-CZ" dirty="0" smtClean="0"/>
              <a:t>usnadňující </a:t>
            </a:r>
            <a:r>
              <a:rPr lang="cs-CZ" dirty="0"/>
              <a:t>výkon praktických </a:t>
            </a:r>
            <a:r>
              <a:rPr lang="cs-CZ" i="1" dirty="0"/>
              <a:t>č</a:t>
            </a:r>
            <a:r>
              <a:rPr lang="cs-CZ" dirty="0"/>
              <a:t>inností</a:t>
            </a:r>
          </a:p>
          <a:p>
            <a:r>
              <a:rPr lang="cs-CZ" dirty="0" smtClean="0"/>
              <a:t>pro </a:t>
            </a:r>
            <a:r>
              <a:rPr lang="cs-CZ" dirty="0"/>
              <a:t>realizaci volno</a:t>
            </a:r>
            <a:r>
              <a:rPr lang="cs-CZ" i="1" dirty="0"/>
              <a:t>č</a:t>
            </a:r>
            <a:r>
              <a:rPr lang="cs-CZ" dirty="0"/>
              <a:t>asových, pracovních aktivit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/>
              <a:t>nauka o pomůckách pro obsluhu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550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optimalizace polohy, </a:t>
            </a:r>
            <a:r>
              <a:rPr lang="cs-CZ" dirty="0" err="1" smtClean="0"/>
              <a:t>vertikalizace</a:t>
            </a:r>
            <a:r>
              <a:rPr lang="cs-CZ" dirty="0" smtClean="0"/>
              <a:t> </a:t>
            </a:r>
            <a:r>
              <a:rPr lang="cs-CZ" dirty="0"/>
              <a:t>osob s poruchou hybnosti</a:t>
            </a:r>
          </a:p>
          <a:p>
            <a:r>
              <a:rPr lang="cs-CZ" dirty="0" smtClean="0"/>
              <a:t>vybaveny ovladačem </a:t>
            </a:r>
            <a:r>
              <a:rPr lang="cs-CZ" dirty="0"/>
              <a:t>pro nastavení potřebné výšky a sklonů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polohovací a fixační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555" y="3222515"/>
            <a:ext cx="3653069" cy="273391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163" y="3139198"/>
            <a:ext cx="3152089" cy="26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180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Polohovací klíny, vaky: </a:t>
            </a:r>
          </a:p>
          <a:p>
            <a:pPr lvl="1"/>
            <a:r>
              <a:rPr lang="cs-CZ" dirty="0" smtClean="0"/>
              <a:t>Fixace vleže na zádech, na boku, na břiše</a:t>
            </a:r>
          </a:p>
          <a:p>
            <a:pPr lvl="1"/>
            <a:r>
              <a:rPr lang="cs-CZ" dirty="0" smtClean="0"/>
              <a:t>Střídání poloh á 30min, prevence dekubitů</a:t>
            </a:r>
          </a:p>
          <a:p>
            <a:r>
              <a:rPr lang="cs-CZ" dirty="0" smtClean="0"/>
              <a:t>Ortézy: </a:t>
            </a:r>
          </a:p>
          <a:p>
            <a:pPr lvl="1"/>
            <a:r>
              <a:rPr lang="cs-CZ" dirty="0" smtClean="0"/>
              <a:t>Stabilizace držení těla, páteře, hrudníku a kloubů</a:t>
            </a:r>
          </a:p>
          <a:p>
            <a:r>
              <a:rPr lang="cs-CZ" dirty="0" smtClean="0"/>
              <a:t>Sedačky: </a:t>
            </a:r>
          </a:p>
          <a:p>
            <a:pPr lvl="1"/>
            <a:r>
              <a:rPr lang="cs-CZ" dirty="0" smtClean="0"/>
              <a:t>Speciálně upravené, polohovatelné</a:t>
            </a:r>
          </a:p>
          <a:p>
            <a:pPr lvl="1"/>
            <a:r>
              <a:rPr lang="cs-CZ" dirty="0" smtClean="0"/>
              <a:t>Bezpečný sed, opěrka hlavy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polohovací a fixační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063" y="720000"/>
            <a:ext cx="3124800" cy="196968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844" y="3534375"/>
            <a:ext cx="2242150" cy="269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97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Ortopedická protetika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</a:t>
            </a:r>
            <a:r>
              <a:rPr lang="cs-CZ" dirty="0" err="1" smtClean="0"/>
              <a:t>edicínsko</a:t>
            </a:r>
            <a:r>
              <a:rPr lang="cs-CZ" dirty="0" smtClean="0"/>
              <a:t> - technický obor</a:t>
            </a:r>
          </a:p>
          <a:p>
            <a:r>
              <a:rPr lang="cs-CZ" dirty="0" smtClean="0"/>
              <a:t>výrobou a distribucí </a:t>
            </a:r>
            <a:r>
              <a:rPr lang="cs-CZ" dirty="0"/>
              <a:t>rehabilitačních </a:t>
            </a:r>
            <a:r>
              <a:rPr lang="cs-CZ" dirty="0" smtClean="0"/>
              <a:t>prostředků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00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Polohovací, </a:t>
            </a:r>
            <a:r>
              <a:rPr lang="cs-CZ" dirty="0" err="1" smtClean="0"/>
              <a:t>vertikalizační</a:t>
            </a:r>
            <a:r>
              <a:rPr lang="cs-CZ" dirty="0" smtClean="0"/>
              <a:t> stojany: </a:t>
            </a:r>
          </a:p>
          <a:p>
            <a:pPr lvl="1"/>
            <a:r>
              <a:rPr lang="cs-CZ" dirty="0" smtClean="0"/>
              <a:t>Fixace </a:t>
            </a:r>
            <a:r>
              <a:rPr lang="cs-CZ" dirty="0" err="1" smtClean="0"/>
              <a:t>tále</a:t>
            </a:r>
            <a:r>
              <a:rPr lang="cs-CZ" dirty="0" smtClean="0"/>
              <a:t> v oblasti chodidel, lýtek, kolen a stehen, pánve, boků a </a:t>
            </a:r>
            <a:r>
              <a:rPr lang="cs-CZ" dirty="0" err="1" smtClean="0"/>
              <a:t>hridníku</a:t>
            </a:r>
            <a:endParaRPr lang="cs-CZ" dirty="0" smtClean="0"/>
          </a:p>
          <a:p>
            <a:pPr lvl="1"/>
            <a:r>
              <a:rPr lang="cs-CZ" dirty="0" smtClean="0"/>
              <a:t>+ pracovní </a:t>
            </a:r>
            <a:r>
              <a:rPr lang="cs-CZ" dirty="0" err="1" smtClean="0"/>
              <a:t>stů</a:t>
            </a:r>
            <a:endParaRPr lang="cs-CZ" dirty="0" smtClean="0"/>
          </a:p>
          <a:p>
            <a:r>
              <a:rPr lang="cs-CZ" dirty="0" smtClean="0"/>
              <a:t>Kluzná deska: </a:t>
            </a:r>
          </a:p>
          <a:p>
            <a:pPr lvl="1"/>
            <a:r>
              <a:rPr lang="cs-CZ" dirty="0" smtClean="0"/>
              <a:t>Usnadňuje přesun z vozíku na lůžko nebo do auta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polohovací a fixační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063" y="561789"/>
            <a:ext cx="2008800" cy="174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363" y="2822215"/>
            <a:ext cx="2092500" cy="225504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900" y="3862320"/>
            <a:ext cx="3515400" cy="196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7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Zdravotní kočárky: </a:t>
            </a:r>
          </a:p>
          <a:p>
            <a:pPr lvl="1"/>
            <a:r>
              <a:rPr lang="cs-CZ" dirty="0" smtClean="0"/>
              <a:t>Pro děti v </a:t>
            </a:r>
            <a:r>
              <a:rPr lang="cs-CZ" dirty="0" err="1" smtClean="0"/>
              <a:t>ranném</a:t>
            </a:r>
            <a:r>
              <a:rPr lang="cs-CZ" dirty="0" smtClean="0"/>
              <a:t> věku</a:t>
            </a:r>
          </a:p>
          <a:p>
            <a:pPr lvl="1"/>
            <a:r>
              <a:rPr lang="cs-CZ" dirty="0" smtClean="0"/>
              <a:t>Kombinace s abdukčními klíny, opěrkami, stolky </a:t>
            </a:r>
            <a:r>
              <a:rPr lang="cs-CZ" dirty="0" err="1" smtClean="0"/>
              <a:t>ap</a:t>
            </a:r>
            <a:endParaRPr lang="cs-CZ" dirty="0" smtClean="0"/>
          </a:p>
          <a:p>
            <a:r>
              <a:rPr lang="cs-CZ" dirty="0" smtClean="0"/>
              <a:t>Rehabilitační vozíky: </a:t>
            </a:r>
          </a:p>
          <a:p>
            <a:pPr lvl="1"/>
            <a:r>
              <a:rPr lang="cs-CZ" dirty="0"/>
              <a:t>d</a:t>
            </a:r>
            <a:r>
              <a:rPr lang="cs-CZ" dirty="0" smtClean="0"/>
              <a:t>le pohonu </a:t>
            </a:r>
            <a:r>
              <a:rPr lang="cs-CZ" dirty="0"/>
              <a:t>- mechanické x elektrické</a:t>
            </a:r>
          </a:p>
          <a:p>
            <a:pPr lvl="1"/>
            <a:r>
              <a:rPr lang="cs-CZ" dirty="0"/>
              <a:t>dle prostředí - interiérové x exteriérové</a:t>
            </a:r>
          </a:p>
          <a:p>
            <a:pPr lvl="1"/>
            <a:r>
              <a:rPr lang="cs-CZ" dirty="0"/>
              <a:t>dle věku - pro děti, mládež a dospělé</a:t>
            </a:r>
          </a:p>
          <a:p>
            <a:pPr lvl="1"/>
            <a:r>
              <a:rPr lang="cs-CZ" dirty="0"/>
              <a:t>dle konstrukce - pevná x skládací</a:t>
            </a:r>
          </a:p>
          <a:p>
            <a:pPr lvl="1"/>
            <a:r>
              <a:rPr lang="cs-CZ" dirty="0"/>
              <a:t>dle účelu - standardní x speciální (sportovní, </a:t>
            </a:r>
            <a:r>
              <a:rPr lang="cs-CZ" dirty="0" smtClean="0"/>
              <a:t>hygienické, transportní</a:t>
            </a:r>
            <a:r>
              <a:rPr lang="cs-CZ" dirty="0"/>
              <a:t>).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Pro lokomoci, její nácvik a kompenzaci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378" y="847029"/>
            <a:ext cx="1618200" cy="19070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663" y="3138120"/>
            <a:ext cx="1618200" cy="19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720724" y="1273341"/>
            <a:ext cx="11283207" cy="294236"/>
          </a:xfrm>
        </p:spPr>
        <p:txBody>
          <a:bodyPr/>
          <a:lstStyle/>
          <a:p>
            <a:r>
              <a:rPr lang="cs-CZ" sz="1800" dirty="0" smtClean="0"/>
              <a:t>Rehabilitační vozíky – mechanické: aktivizační, mechanický, multifukční, pro </a:t>
            </a:r>
            <a:r>
              <a:rPr lang="cs-CZ" sz="1800" dirty="0" err="1" smtClean="0"/>
              <a:t>hemiparetiky</a:t>
            </a:r>
            <a:r>
              <a:rPr lang="cs-CZ" sz="1800" dirty="0" smtClean="0"/>
              <a:t>, amelie, dysmelie</a:t>
            </a:r>
            <a:endParaRPr lang="cs-CZ" sz="18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00" y="4064949"/>
            <a:ext cx="2277336" cy="185926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775651"/>
            <a:ext cx="2129921" cy="198551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000" y="1692002"/>
            <a:ext cx="2092500" cy="202536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60" y="1567577"/>
            <a:ext cx="1671479" cy="212874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9132" y="4034410"/>
            <a:ext cx="1562400" cy="169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6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00" y="1703678"/>
            <a:ext cx="2943886" cy="2591956"/>
          </a:xfrm>
          <a:prstGeom prst="rect">
            <a:avLst/>
          </a:prstGeo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Speciální sportovní vozíky: basketball, ragby, tenis, </a:t>
            </a:r>
            <a:r>
              <a:rPr lang="cs-CZ" dirty="0" err="1" smtClean="0"/>
              <a:t>bencykl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667" y="1703678"/>
            <a:ext cx="2943886" cy="259195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648" y="1567577"/>
            <a:ext cx="3645215" cy="272805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667" y="4567210"/>
            <a:ext cx="3878101" cy="20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8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Pro sporty: </a:t>
            </a:r>
            <a:r>
              <a:rPr lang="cs-CZ" dirty="0" err="1" smtClean="0"/>
              <a:t>handbike,monoběžky</a:t>
            </a:r>
            <a:r>
              <a:rPr lang="cs-CZ" dirty="0" smtClean="0"/>
              <a:t>, </a:t>
            </a:r>
            <a:r>
              <a:rPr lang="cs-CZ" dirty="0" err="1" smtClean="0"/>
              <a:t>mnoski</a:t>
            </a:r>
            <a:r>
              <a:rPr lang="cs-CZ" dirty="0" smtClean="0"/>
              <a:t>, </a:t>
            </a:r>
            <a:r>
              <a:rPr lang="cs-CZ" dirty="0" err="1" smtClean="0"/>
              <a:t>stabilizátoz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  <p:pic>
        <p:nvPicPr>
          <p:cNvPr id="2050" name="Picture 2" descr="VÃ½sledek obrÃ¡zku pro handbik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2"/>
          <a:stretch/>
        </p:blipFill>
        <p:spPr bwMode="auto">
          <a:xfrm>
            <a:off x="720000" y="1692002"/>
            <a:ext cx="4064000" cy="23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463" y="597200"/>
            <a:ext cx="3515400" cy="28884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102" y="3798865"/>
            <a:ext cx="4299061" cy="268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Motopedy</a:t>
            </a:r>
            <a:r>
              <a:rPr lang="cs-CZ" dirty="0" smtClean="0"/>
              <a:t>: </a:t>
            </a:r>
          </a:p>
          <a:p>
            <a:r>
              <a:rPr lang="cs-CZ" dirty="0" err="1" smtClean="0"/>
              <a:t>Motodlahy</a:t>
            </a:r>
            <a:r>
              <a:rPr lang="cs-CZ" dirty="0" smtClean="0"/>
              <a:t>: </a:t>
            </a:r>
          </a:p>
          <a:p>
            <a:pPr lvl="1"/>
            <a:r>
              <a:rPr lang="cs-CZ" dirty="0" smtClean="0"/>
              <a:t>Horní končetiny</a:t>
            </a:r>
          </a:p>
          <a:p>
            <a:pPr lvl="1"/>
            <a:r>
              <a:rPr lang="cs-CZ" dirty="0" smtClean="0"/>
              <a:t>Dolní končetiny: </a:t>
            </a:r>
          </a:p>
          <a:p>
            <a:pPr lvl="2"/>
            <a:r>
              <a:rPr lang="cs-CZ" dirty="0" smtClean="0"/>
              <a:t>Kolenní a kyčelní kloub</a:t>
            </a:r>
          </a:p>
          <a:p>
            <a:pPr lvl="2"/>
            <a:r>
              <a:rPr lang="cs-CZ" dirty="0" smtClean="0"/>
              <a:t>Hlezenní kloub</a:t>
            </a:r>
          </a:p>
          <a:p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Trenažéry pohybu končetin, např. po operacích 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035" y="974020"/>
            <a:ext cx="2180269" cy="21755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374" y="3478287"/>
            <a:ext cx="4454260" cy="333351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/>
          <a:srcRect t="13298" b="15778"/>
          <a:stretch/>
        </p:blipFill>
        <p:spPr>
          <a:xfrm>
            <a:off x="865801" y="4060533"/>
            <a:ext cx="3083752" cy="216746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8938" y="1058267"/>
            <a:ext cx="2978664" cy="409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0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Lezítka</a:t>
            </a:r>
            <a:r>
              <a:rPr lang="cs-CZ" dirty="0" smtClean="0"/>
              <a:t>: napři pro děti s DMO </a:t>
            </a:r>
            <a:r>
              <a:rPr lang="cs-CZ" dirty="0" err="1" smtClean="0"/>
              <a:t>diparetická</a:t>
            </a:r>
            <a:r>
              <a:rPr lang="cs-CZ" dirty="0" smtClean="0"/>
              <a:t> forma</a:t>
            </a:r>
          </a:p>
          <a:p>
            <a:r>
              <a:rPr lang="cs-CZ" dirty="0" smtClean="0"/>
              <a:t>Chodítka: nácvik chůze: </a:t>
            </a:r>
          </a:p>
          <a:p>
            <a:pPr lvl="1"/>
            <a:r>
              <a:rPr lang="cs-CZ" dirty="0" smtClean="0"/>
              <a:t>Čtyřbodová nepojízdná/pojízdná</a:t>
            </a:r>
          </a:p>
          <a:p>
            <a:pPr lvl="1"/>
            <a:r>
              <a:rPr lang="cs-CZ" dirty="0" smtClean="0"/>
              <a:t>Dvoukolová: pojízdná</a:t>
            </a:r>
          </a:p>
          <a:p>
            <a:pPr lvl="1"/>
            <a:r>
              <a:rPr lang="cs-CZ" dirty="0" smtClean="0"/>
              <a:t>Tříkolová….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Trenažéry pohybu končetin, např. po operacích 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770" y="3834433"/>
            <a:ext cx="1928144" cy="194931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172" y="3773545"/>
            <a:ext cx="1935552" cy="205845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340" y="3834433"/>
            <a:ext cx="1247623" cy="194931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0" y="3892085"/>
            <a:ext cx="1906468" cy="193991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1834" y="1753873"/>
            <a:ext cx="2182991" cy="39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8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čtyřbodová, francouzská, </a:t>
            </a:r>
            <a:r>
              <a:rPr lang="cs-CZ" dirty="0"/>
              <a:t>dětská loketní berle,</a:t>
            </a:r>
          </a:p>
          <a:p>
            <a:r>
              <a:rPr lang="cs-CZ" dirty="0" smtClean="0"/>
              <a:t>podpažní, </a:t>
            </a:r>
            <a:r>
              <a:rPr lang="cs-CZ" dirty="0"/>
              <a:t>vycházkové </a:t>
            </a:r>
            <a:r>
              <a:rPr lang="cs-CZ" dirty="0" smtClean="0"/>
              <a:t>hole</a:t>
            </a:r>
          </a:p>
          <a:p>
            <a:r>
              <a:rPr lang="cs-CZ" dirty="0" smtClean="0"/>
              <a:t>výškově </a:t>
            </a:r>
            <a:r>
              <a:rPr lang="cs-CZ" dirty="0"/>
              <a:t>nastavitelné, skládací vycházková hole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Berle: opěrná funkce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733" y="3678614"/>
            <a:ext cx="1654589" cy="254938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999" y="3881211"/>
            <a:ext cx="2696509" cy="17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9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Schodišťové plošiny: šikmá, svislá</a:t>
            </a:r>
          </a:p>
          <a:p>
            <a:r>
              <a:rPr lang="cs-CZ" dirty="0" err="1" smtClean="0"/>
              <a:t>Schodolezy</a:t>
            </a:r>
            <a:endParaRPr lang="cs-CZ" dirty="0"/>
          </a:p>
          <a:p>
            <a:r>
              <a:rPr lang="cs-CZ" dirty="0" smtClean="0"/>
              <a:t>Rampy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Překonání bariér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098" y="561430"/>
            <a:ext cx="2153765" cy="284389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655" y="561430"/>
            <a:ext cx="1890135" cy="284325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053" y="3754245"/>
            <a:ext cx="2082233" cy="207775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438" y="3754245"/>
            <a:ext cx="3351425" cy="207023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2153" y="2751204"/>
            <a:ext cx="1530199" cy="305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8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zvyšují potenciál uživatele v oblasti sebeobsluhy a nezávislosti na </a:t>
            </a:r>
            <a:r>
              <a:rPr lang="cs-CZ" dirty="0" smtClean="0"/>
              <a:t>dopomoci druhé osoby</a:t>
            </a:r>
          </a:p>
          <a:p>
            <a:r>
              <a:rPr lang="cs-CZ" dirty="0" smtClean="0"/>
              <a:t>Zvedáky, sedačky do vany/sprchy, vozíky toaletní</a:t>
            </a:r>
          </a:p>
          <a:p>
            <a:r>
              <a:rPr lang="cs-CZ" dirty="0" smtClean="0"/>
              <a:t>Nástavce, opěrky, madla na WC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720000" y="6208545"/>
            <a:ext cx="7920000" cy="252000"/>
          </a:xfrm>
        </p:spPr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K hygieně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4450333"/>
            <a:ext cx="2047756" cy="15060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539" y="3870368"/>
            <a:ext cx="2080040" cy="221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6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Ortopedická protetika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1692002"/>
            <a:ext cx="11472000" cy="4139998"/>
          </a:xfrm>
        </p:spPr>
        <p:txBody>
          <a:bodyPr/>
          <a:lstStyle/>
          <a:p>
            <a:r>
              <a:rPr lang="cs-CZ" dirty="0" err="1" smtClean="0"/>
              <a:t>Proteometrie</a:t>
            </a:r>
            <a:r>
              <a:rPr lang="cs-CZ" dirty="0" smtClean="0"/>
              <a:t> – získává data pro konstrukci, výrobu </a:t>
            </a:r>
            <a:r>
              <a:rPr lang="cs-CZ" dirty="0"/>
              <a:t>a aplikaci </a:t>
            </a:r>
          </a:p>
          <a:p>
            <a:r>
              <a:rPr lang="cs-CZ" dirty="0" smtClean="0"/>
              <a:t>Protetika </a:t>
            </a:r>
            <a:r>
              <a:rPr lang="cs-CZ" dirty="0"/>
              <a:t>- nauka o náhradě ztracených částí </a:t>
            </a:r>
            <a:r>
              <a:rPr lang="cs-CZ" dirty="0" smtClean="0"/>
              <a:t>těla a funkce</a:t>
            </a:r>
            <a:endParaRPr lang="cs-CZ" dirty="0"/>
          </a:p>
          <a:p>
            <a:r>
              <a:rPr lang="cs-CZ" dirty="0" err="1"/>
              <a:t>Ortotika</a:t>
            </a:r>
            <a:r>
              <a:rPr lang="cs-CZ" dirty="0"/>
              <a:t> - nauka o náhradě ztracených funkcí těla</a:t>
            </a:r>
          </a:p>
          <a:p>
            <a:r>
              <a:rPr lang="cs-CZ" dirty="0" err="1"/>
              <a:t>Epitetika</a:t>
            </a:r>
            <a:r>
              <a:rPr lang="cs-CZ" dirty="0"/>
              <a:t> - nauka o kosmetickém krytí části těla</a:t>
            </a:r>
          </a:p>
          <a:p>
            <a:r>
              <a:rPr lang="cs-CZ" dirty="0" err="1"/>
              <a:t>Kalceotika</a:t>
            </a:r>
            <a:r>
              <a:rPr lang="cs-CZ" dirty="0"/>
              <a:t> - nauka o ortopedické obuvi</a:t>
            </a:r>
          </a:p>
          <a:p>
            <a:r>
              <a:rPr lang="cs-CZ" dirty="0" err="1"/>
              <a:t>Adjuvatika</a:t>
            </a:r>
            <a:r>
              <a:rPr lang="cs-CZ" dirty="0"/>
              <a:t> - nauka o pomůckách pro obsluhu</a:t>
            </a:r>
          </a:p>
        </p:txBody>
      </p:sp>
    </p:spTree>
    <p:extLst>
      <p:ext uri="{BB962C8B-B14F-4D97-AF65-F5344CB8AC3E}">
        <p14:creationId xmlns:p14="http://schemas.microsoft.com/office/powerpoint/2010/main" val="396722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fixační prkénka, talíře</a:t>
            </a:r>
          </a:p>
          <a:p>
            <a:r>
              <a:rPr lang="cs-CZ" dirty="0" smtClean="0"/>
              <a:t>Příbory, úchytky</a:t>
            </a:r>
          </a:p>
          <a:p>
            <a:r>
              <a:rPr lang="cs-CZ" dirty="0" smtClean="0"/>
              <a:t>Speciální nože</a:t>
            </a:r>
          </a:p>
          <a:p>
            <a:r>
              <a:rPr lang="cs-CZ" dirty="0" smtClean="0"/>
              <a:t>Podavače 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720000" y="6208545"/>
            <a:ext cx="7920000" cy="252000"/>
          </a:xfrm>
        </p:spPr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Usnadňující výkon praktických činností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825" y="720000"/>
            <a:ext cx="2069124" cy="202392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494" y="673216"/>
            <a:ext cx="2173363" cy="207070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347" y="3531154"/>
            <a:ext cx="2484467" cy="157011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3157" y="3055026"/>
            <a:ext cx="2315700" cy="204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6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Trackball</a:t>
            </a:r>
            <a:r>
              <a:rPr lang="cs-CZ" dirty="0" smtClean="0"/>
              <a:t>, myši</a:t>
            </a:r>
            <a:endParaRPr lang="cs-CZ" dirty="0"/>
          </a:p>
          <a:p>
            <a:r>
              <a:rPr lang="cs-CZ" dirty="0" smtClean="0"/>
              <a:t>Klávesnice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720000" y="6208545"/>
            <a:ext cx="7920000" cy="252000"/>
          </a:xfrm>
        </p:spPr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IT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693668"/>
            <a:ext cx="10753200" cy="451576"/>
          </a:xfrm>
        </p:spPr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640" y="1645093"/>
            <a:ext cx="5539310" cy="173262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307" y="1637635"/>
            <a:ext cx="2367775" cy="174008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640" y="3635765"/>
            <a:ext cx="3487500" cy="219936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/>
          <a:srcRect l="2926" t="5926" r="5410" b="6716"/>
          <a:stretch/>
        </p:blipFill>
        <p:spPr>
          <a:xfrm>
            <a:off x="7427220" y="3603248"/>
            <a:ext cx="3927900" cy="222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720000" y="6208545"/>
            <a:ext cx="7920000" cy="252000"/>
          </a:xfrm>
        </p:spPr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IT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194" y="693668"/>
            <a:ext cx="10753200" cy="451576"/>
          </a:xfrm>
        </p:spPr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2697723"/>
            <a:ext cx="5678503" cy="21466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4053" t="4853" r="4157" b="7181"/>
          <a:stretch/>
        </p:blipFill>
        <p:spPr>
          <a:xfrm>
            <a:off x="7005753" y="2697723"/>
            <a:ext cx="3679976" cy="214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0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720000" y="6208545"/>
            <a:ext cx="7920000" cy="252000"/>
          </a:xfrm>
        </p:spPr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Smart NAV a 14 </a:t>
            </a:r>
            <a:r>
              <a:rPr lang="cs-CZ" dirty="0" err="1" smtClean="0"/>
              <a:t>Control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693668"/>
            <a:ext cx="10753200" cy="451576"/>
          </a:xfrm>
        </p:spPr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  <p:pic>
        <p:nvPicPr>
          <p:cNvPr id="2" name="smartnav-gaming1-720x4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000" y="1718334"/>
            <a:ext cx="5089186" cy="3816890"/>
          </a:xfrm>
          <a:prstGeom prst="rect">
            <a:avLst/>
          </a:prstGeom>
        </p:spPr>
      </p:pic>
      <p:pic>
        <p:nvPicPr>
          <p:cNvPr id="6" name="smart-NAV_bi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06918" y="1718335"/>
            <a:ext cx="5089186" cy="381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8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Zdravotní kočárky: </a:t>
            </a:r>
          </a:p>
          <a:p>
            <a:pPr lvl="1"/>
            <a:r>
              <a:rPr lang="cs-CZ" dirty="0" smtClean="0"/>
              <a:t>Pro děti v </a:t>
            </a:r>
            <a:r>
              <a:rPr lang="cs-CZ" dirty="0" err="1" smtClean="0"/>
              <a:t>ranném</a:t>
            </a:r>
            <a:r>
              <a:rPr lang="cs-CZ" dirty="0" smtClean="0"/>
              <a:t> věku</a:t>
            </a:r>
          </a:p>
          <a:p>
            <a:pPr lvl="1"/>
            <a:r>
              <a:rPr lang="cs-CZ" dirty="0" smtClean="0"/>
              <a:t>Kombinace s abdukčními klíny, opěrkami, stolky </a:t>
            </a:r>
            <a:r>
              <a:rPr lang="cs-CZ" dirty="0" err="1" smtClean="0"/>
              <a:t>ap</a:t>
            </a:r>
            <a:endParaRPr lang="cs-CZ" dirty="0" smtClean="0"/>
          </a:p>
          <a:p>
            <a:r>
              <a:rPr lang="cs-CZ" dirty="0" smtClean="0"/>
              <a:t>Rehabilitační vozíky: </a:t>
            </a:r>
          </a:p>
          <a:p>
            <a:pPr lvl="1"/>
            <a:r>
              <a:rPr lang="cs-CZ" dirty="0"/>
              <a:t>d</a:t>
            </a:r>
            <a:r>
              <a:rPr lang="cs-CZ" dirty="0" smtClean="0"/>
              <a:t>le pohonu </a:t>
            </a:r>
            <a:r>
              <a:rPr lang="cs-CZ" dirty="0"/>
              <a:t>- mechanické x elektrické</a:t>
            </a:r>
          </a:p>
          <a:p>
            <a:pPr lvl="1"/>
            <a:r>
              <a:rPr lang="cs-CZ" dirty="0"/>
              <a:t>dle prostředí - interiérové x exteriérové</a:t>
            </a:r>
          </a:p>
          <a:p>
            <a:pPr lvl="1"/>
            <a:r>
              <a:rPr lang="cs-CZ" dirty="0"/>
              <a:t>dle věku - pro děti, mládež a dospělé</a:t>
            </a:r>
          </a:p>
          <a:p>
            <a:pPr lvl="1"/>
            <a:r>
              <a:rPr lang="cs-CZ" dirty="0"/>
              <a:t>dle konstrukce - pevná x skládací</a:t>
            </a:r>
          </a:p>
          <a:p>
            <a:pPr lvl="1"/>
            <a:r>
              <a:rPr lang="cs-CZ" dirty="0"/>
              <a:t>dle účelu - standardní x speciální (sportovní, </a:t>
            </a:r>
            <a:r>
              <a:rPr lang="cs-CZ" dirty="0" smtClean="0"/>
              <a:t>hygienické, transportní</a:t>
            </a:r>
            <a:r>
              <a:rPr lang="cs-CZ" dirty="0"/>
              <a:t>).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Kočárky, vozíky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Adjuvatika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839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1686" y="1779789"/>
            <a:ext cx="5759999" cy="38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5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21. století? 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10" y="720000"/>
            <a:ext cx="5050878" cy="336725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597399"/>
            <a:ext cx="4851900" cy="32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0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21. století? 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011899"/>
            <a:ext cx="5730150" cy="38201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2213" y="1667238"/>
            <a:ext cx="5575573" cy="371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21. století? 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00" y="2403202"/>
            <a:ext cx="4267201" cy="284480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5658" y="2396952"/>
            <a:ext cx="4229703" cy="281980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217" y="1692001"/>
            <a:ext cx="4740305" cy="31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3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5856662"/>
          </a:xfrm>
        </p:spPr>
        <p:txBody>
          <a:bodyPr/>
          <a:lstStyle/>
          <a:p>
            <a:r>
              <a:rPr lang="cs-CZ" sz="1100" dirty="0"/>
              <a:t>BENDOVÁ, P., JEŘÁBKOVÁ, K., RŮŢIČKOVÁ, V. </a:t>
            </a:r>
            <a:r>
              <a:rPr lang="cs-CZ" sz="1100" i="1" dirty="0"/>
              <a:t>Kompenzační </a:t>
            </a:r>
            <a:r>
              <a:rPr lang="cs-CZ" sz="1100" i="1" dirty="0" smtClean="0"/>
              <a:t>pomůcky pro </a:t>
            </a:r>
            <a:r>
              <a:rPr lang="cs-CZ" sz="1100" i="1" dirty="0"/>
              <a:t>osoby se specifickými potřebami. </a:t>
            </a:r>
            <a:r>
              <a:rPr lang="cs-CZ" sz="1100" dirty="0"/>
              <a:t>Olomouc, 2006. ISBN 80-244-1436-8.</a:t>
            </a:r>
          </a:p>
          <a:p>
            <a:r>
              <a:rPr lang="cs-CZ" sz="1100" dirty="0"/>
              <a:t>JONÁŠKOVÁ, V. </a:t>
            </a:r>
            <a:r>
              <a:rPr lang="cs-CZ" sz="1100" i="1" dirty="0"/>
              <a:t>Protetické pomůcky osob s poruchou mobility</a:t>
            </a:r>
            <a:r>
              <a:rPr lang="cs-CZ" sz="1100" dirty="0"/>
              <a:t>. In </a:t>
            </a:r>
            <a:r>
              <a:rPr lang="cs-CZ" sz="1100" dirty="0" err="1" smtClean="0"/>
              <a:t>Renotiérová</a:t>
            </a:r>
            <a:r>
              <a:rPr lang="cs-CZ" sz="1100" dirty="0" smtClean="0"/>
              <a:t> M</a:t>
            </a:r>
            <a:r>
              <a:rPr lang="cs-CZ" sz="1100" dirty="0"/>
              <a:t>., </a:t>
            </a:r>
            <a:r>
              <a:rPr lang="cs-CZ" sz="1100" dirty="0" err="1"/>
              <a:t>Ludíková</a:t>
            </a:r>
            <a:r>
              <a:rPr lang="cs-CZ" sz="1100" dirty="0"/>
              <a:t>, L. a kol. Speciální pedagogika. Olomouc: UP, 2006. </a:t>
            </a:r>
            <a:r>
              <a:rPr lang="cs-CZ" sz="1100" dirty="0" smtClean="0"/>
              <a:t>ISBN 80-244-1475-9.</a:t>
            </a:r>
          </a:p>
          <a:p>
            <a:r>
              <a:rPr lang="cs-CZ" sz="1100" dirty="0" smtClean="0"/>
              <a:t>TŘASOŇOVÁ, Miroslava, LF MU 2005 PPT</a:t>
            </a:r>
          </a:p>
          <a:p>
            <a:r>
              <a:rPr lang="cs-CZ" sz="1100" dirty="0">
                <a:hlinkClick r:id="rId2"/>
              </a:rPr>
              <a:t>http://</a:t>
            </a:r>
            <a:r>
              <a:rPr lang="cs-CZ" sz="1100" dirty="0" smtClean="0">
                <a:hlinkClick r:id="rId2"/>
              </a:rPr>
              <a:t>www.oajl.cz</a:t>
            </a:r>
            <a:r>
              <a:rPr lang="cs-CZ" sz="1100" dirty="0" smtClean="0"/>
              <a:t>, http</a:t>
            </a:r>
            <a:r>
              <a:rPr lang="cs-CZ" sz="1100" dirty="0"/>
              <a:t>:// </a:t>
            </a:r>
            <a:r>
              <a:rPr lang="cs-CZ" sz="1100" dirty="0" smtClean="0">
                <a:hlinkClick r:id="rId3"/>
              </a:rPr>
              <a:t>www.ms-protetik.cz</a:t>
            </a:r>
            <a:r>
              <a:rPr lang="cs-CZ" sz="1100" dirty="0" smtClean="0"/>
              <a:t>, http</a:t>
            </a:r>
            <a:r>
              <a:rPr lang="cs-CZ" sz="1100" dirty="0"/>
              <a:t>:// </a:t>
            </a:r>
            <a:r>
              <a:rPr lang="cs-CZ" sz="1100" dirty="0" smtClean="0">
                <a:hlinkClick r:id="rId4"/>
              </a:rPr>
              <a:t>www.ergon.czm</a:t>
            </a:r>
            <a:r>
              <a:rPr lang="cs-CZ" sz="1100" dirty="0" smtClean="0"/>
              <a:t> ,http</a:t>
            </a:r>
            <a:r>
              <a:rPr lang="cs-CZ" sz="1100" dirty="0"/>
              <a:t>:// </a:t>
            </a:r>
            <a:r>
              <a:rPr lang="cs-CZ" sz="1100" dirty="0" smtClean="0">
                <a:hlinkClick r:id="rId5"/>
              </a:rPr>
              <a:t>www.altech-uh.cz</a:t>
            </a:r>
            <a:r>
              <a:rPr lang="cs-CZ" sz="1100" dirty="0" smtClean="0"/>
              <a:t>, http</a:t>
            </a:r>
            <a:r>
              <a:rPr lang="cs-CZ" sz="1100" dirty="0"/>
              <a:t>:// </a:t>
            </a:r>
            <a:r>
              <a:rPr lang="cs-CZ" sz="1100" dirty="0" smtClean="0">
                <a:hlinkClick r:id="rId6"/>
              </a:rPr>
              <a:t>www.ortoservis.cz</a:t>
            </a:r>
            <a:r>
              <a:rPr lang="cs-CZ" sz="1100" dirty="0" smtClean="0"/>
              <a:t>, http</a:t>
            </a:r>
            <a:r>
              <a:rPr lang="cs-CZ" sz="1100" dirty="0"/>
              <a:t>:// </a:t>
            </a:r>
            <a:r>
              <a:rPr lang="cs-CZ" sz="1100" dirty="0" smtClean="0">
                <a:hlinkClick r:id="rId7"/>
              </a:rPr>
              <a:t>www.zdravotniprodejna.cz</a:t>
            </a:r>
            <a:r>
              <a:rPr lang="cs-CZ" sz="1100" dirty="0" smtClean="0"/>
              <a:t> </a:t>
            </a:r>
            <a:endParaRPr lang="cs-CZ" sz="1100" dirty="0"/>
          </a:p>
          <a:p>
            <a:r>
              <a:rPr lang="cs-CZ" sz="1100" dirty="0"/>
              <a:t>http:// </a:t>
            </a:r>
            <a:r>
              <a:rPr lang="cs-CZ" sz="1100" dirty="0" smtClean="0">
                <a:hlinkClick r:id="rId8"/>
              </a:rPr>
              <a:t>www.medicco.cz</a:t>
            </a:r>
            <a:r>
              <a:rPr lang="cs-CZ" sz="1100" dirty="0" smtClean="0"/>
              <a:t>, http</a:t>
            </a:r>
            <a:r>
              <a:rPr lang="cs-CZ" sz="1100" dirty="0"/>
              <a:t>:// </a:t>
            </a:r>
            <a:r>
              <a:rPr lang="cs-CZ" sz="1100" dirty="0" smtClean="0">
                <a:hlinkClick r:id="rId9"/>
              </a:rPr>
              <a:t>www.meyra.cz</a:t>
            </a:r>
            <a:r>
              <a:rPr lang="cs-CZ" sz="1100" dirty="0" smtClean="0"/>
              <a:t>, http</a:t>
            </a:r>
            <a:r>
              <a:rPr lang="cs-CZ" sz="1100" dirty="0"/>
              <a:t>:// </a:t>
            </a:r>
            <a:r>
              <a:rPr lang="cs-CZ" sz="1100" dirty="0" smtClean="0">
                <a:hlinkClick r:id="rId10"/>
              </a:rPr>
              <a:t>www.dmapraha.cz</a:t>
            </a:r>
            <a:r>
              <a:rPr lang="cs-CZ" sz="1100" dirty="0" smtClean="0"/>
              <a:t>, http</a:t>
            </a:r>
            <a:r>
              <a:rPr lang="cs-CZ" sz="1100" dirty="0"/>
              <a:t>:// </a:t>
            </a:r>
            <a:r>
              <a:rPr lang="cs-CZ" sz="1100" dirty="0" smtClean="0"/>
              <a:t>www.petit-os.cz</a:t>
            </a:r>
          </a:p>
          <a:p>
            <a:r>
              <a:rPr lang="cs-CZ" sz="1100" dirty="0"/>
              <a:t>Janíček, P.: Ortopedie. Lékařská fakulta MU v </a:t>
            </a:r>
            <a:r>
              <a:rPr lang="cs-CZ" sz="1100" dirty="0" smtClean="0"/>
              <a:t>Brně, 2001 Spoluautoři</a:t>
            </a:r>
            <a:r>
              <a:rPr lang="cs-CZ" sz="1100" dirty="0"/>
              <a:t>: Dufek, P., Chaloupka, R., Krbec, M</a:t>
            </a:r>
            <a:r>
              <a:rPr lang="cs-CZ" sz="1100" dirty="0" smtClean="0"/>
              <a:t>.,</a:t>
            </a:r>
            <a:r>
              <a:rPr lang="pl-PL" sz="1100" dirty="0" smtClean="0"/>
              <a:t>Poul</a:t>
            </a:r>
            <a:r>
              <a:rPr lang="pl-PL" sz="1100" dirty="0"/>
              <a:t>, J.,Procházka, P., Rozkydal, Z</a:t>
            </a:r>
            <a:r>
              <a:rPr lang="pl-PL" sz="1100" dirty="0" smtClean="0"/>
              <a:t>.</a:t>
            </a:r>
          </a:p>
          <a:p>
            <a:r>
              <a:rPr lang="cs-CZ" sz="1100" dirty="0" err="1"/>
              <a:t>Näder</a:t>
            </a:r>
            <a:r>
              <a:rPr lang="cs-CZ" sz="1100" dirty="0"/>
              <a:t>, E.M., </a:t>
            </a:r>
            <a:r>
              <a:rPr lang="cs-CZ" sz="1100" dirty="0" err="1"/>
              <a:t>Näder</a:t>
            </a:r>
            <a:r>
              <a:rPr lang="cs-CZ" sz="1100" dirty="0"/>
              <a:t>, H.G., </a:t>
            </a:r>
            <a:r>
              <a:rPr lang="cs-CZ" sz="1100" dirty="0" err="1"/>
              <a:t>Blomke</a:t>
            </a:r>
            <a:r>
              <a:rPr lang="cs-CZ" sz="1100" dirty="0"/>
              <a:t>, F: Otto- </a:t>
            </a:r>
            <a:r>
              <a:rPr lang="cs-CZ" sz="1100" dirty="0" err="1" smtClean="0"/>
              <a:t>Bock</a:t>
            </a:r>
            <a:r>
              <a:rPr lang="cs-CZ" sz="1100" dirty="0" smtClean="0"/>
              <a:t> </a:t>
            </a:r>
            <a:r>
              <a:rPr lang="de-DE" sz="1100" dirty="0" smtClean="0"/>
              <a:t>Prothesen- </a:t>
            </a:r>
            <a:r>
              <a:rPr lang="de-DE" sz="1100" dirty="0"/>
              <a:t>Kompendium Prothesen für die untere </a:t>
            </a:r>
            <a:r>
              <a:rPr lang="de-DE" sz="1100" dirty="0" err="1" smtClean="0"/>
              <a:t>Extermität</a:t>
            </a:r>
            <a:r>
              <a:rPr lang="de-DE" sz="1100" dirty="0" smtClean="0"/>
              <a:t>.</a:t>
            </a:r>
            <a:r>
              <a:rPr lang="cs-CZ" sz="1100" dirty="0" smtClean="0"/>
              <a:t> </a:t>
            </a:r>
            <a:r>
              <a:rPr lang="de-DE" sz="1100" dirty="0" smtClean="0"/>
              <a:t>2</a:t>
            </a:r>
            <a:r>
              <a:rPr lang="de-DE" sz="1100" dirty="0"/>
              <a:t>. Auflage, Schiele </a:t>
            </a:r>
            <a:r>
              <a:rPr lang="de-DE" sz="1100" dirty="0" err="1"/>
              <a:t>and</a:t>
            </a:r>
            <a:r>
              <a:rPr lang="de-DE" sz="1100" dirty="0"/>
              <a:t> Schön, 1993</a:t>
            </a:r>
            <a:r>
              <a:rPr lang="de-DE" sz="1100" dirty="0" smtClean="0"/>
              <a:t>.</a:t>
            </a:r>
            <a:endParaRPr lang="cs-CZ" sz="1100" dirty="0" smtClean="0"/>
          </a:p>
          <a:p>
            <a:r>
              <a:rPr lang="cs-CZ" sz="1100" dirty="0"/>
              <a:t>Otto </a:t>
            </a:r>
            <a:r>
              <a:rPr lang="cs-CZ" sz="1100" dirty="0" err="1"/>
              <a:t>Bock</a:t>
            </a:r>
            <a:r>
              <a:rPr lang="cs-CZ" sz="1100" dirty="0"/>
              <a:t>: </a:t>
            </a:r>
            <a:r>
              <a:rPr lang="cs-CZ" sz="1100" dirty="0" err="1"/>
              <a:t>Technische</a:t>
            </a:r>
            <a:r>
              <a:rPr lang="cs-CZ" sz="1100" dirty="0"/>
              <a:t> </a:t>
            </a:r>
            <a:r>
              <a:rPr lang="cs-CZ" sz="1100" dirty="0" err="1"/>
              <a:t>Information</a:t>
            </a:r>
            <a:r>
              <a:rPr lang="cs-CZ" sz="1100" dirty="0"/>
              <a:t>, </a:t>
            </a:r>
            <a:r>
              <a:rPr lang="cs-CZ" sz="1100" dirty="0" smtClean="0"/>
              <a:t>2.3.5. </a:t>
            </a:r>
            <a:r>
              <a:rPr lang="en-US" sz="1100" dirty="0" smtClean="0"/>
              <a:t>ISNY </a:t>
            </a:r>
            <a:r>
              <a:rPr lang="en-US" sz="1100" dirty="0"/>
              <a:t>– Island- </a:t>
            </a:r>
            <a:r>
              <a:rPr lang="en-US" sz="1100" dirty="0" err="1"/>
              <a:t>Schweden</a:t>
            </a:r>
            <a:r>
              <a:rPr lang="en-US" sz="1100" dirty="0"/>
              <a:t>, New York, 1990</a:t>
            </a:r>
            <a:r>
              <a:rPr lang="en-US" sz="1100" dirty="0" smtClean="0"/>
              <a:t>.</a:t>
            </a:r>
            <a:endParaRPr lang="cs-CZ" sz="1100" dirty="0" smtClean="0"/>
          </a:p>
          <a:p>
            <a:r>
              <a:rPr lang="cs-CZ" sz="1100" dirty="0"/>
              <a:t>Sosna, A., Vavřík, P., Krbec, M., Pokorný, D</a:t>
            </a:r>
            <a:r>
              <a:rPr lang="cs-CZ" sz="1100" dirty="0" smtClean="0"/>
              <a:t>.: Základy </a:t>
            </a:r>
            <a:r>
              <a:rPr lang="cs-CZ" sz="1100" dirty="0"/>
              <a:t>ortopedie. Triton, 2001</a:t>
            </a:r>
            <a:r>
              <a:rPr lang="cs-CZ" sz="1100" dirty="0" smtClean="0"/>
              <a:t>.</a:t>
            </a:r>
          </a:p>
          <a:p>
            <a:r>
              <a:rPr lang="cs-CZ" sz="1100" dirty="0" smtClean="0"/>
              <a:t>Fotografie z LAOS (soukromá databáze Jan Kocanda)</a:t>
            </a:r>
            <a:endParaRPr lang="cs-CZ" sz="11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publikace LF MU, doc. Ivan Müller, CSc., doc. Z. </a:t>
            </a:r>
            <a:r>
              <a:rPr lang="cs-CZ" dirty="0"/>
              <a:t>Rozkydal, </a:t>
            </a:r>
            <a:r>
              <a:rPr lang="cs-CZ" dirty="0" smtClean="0"/>
              <a:t>Internet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612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579" y="551593"/>
            <a:ext cx="3485283" cy="2323522"/>
          </a:xfr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21. století? 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564" y="3179810"/>
            <a:ext cx="3178861" cy="211924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580" y="3323315"/>
            <a:ext cx="3638814" cy="242587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97488" y="2314576"/>
            <a:ext cx="6858000" cy="4572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88" y="2730738"/>
            <a:ext cx="4647185" cy="309812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722725" y="-1952625"/>
            <a:ext cx="6858000" cy="45720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700" y="-6138000"/>
            <a:ext cx="10287000" cy="68580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3250" y="5594350"/>
            <a:ext cx="10287000" cy="68580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30526" y="7371000"/>
            <a:ext cx="6858000" cy="4572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6" y="520310"/>
            <a:ext cx="2734437" cy="182295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87363" y="51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1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Biomechanika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648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 Protetika_základy_Jan Kocanda_v2</Template>
  <TotalTime>7985</TotalTime>
  <Words>2407</Words>
  <Application>Microsoft Office PowerPoint</Application>
  <PresentationFormat>Širokoúhlá obrazovka</PresentationFormat>
  <Paragraphs>491</Paragraphs>
  <Slides>79</Slides>
  <Notes>1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3" baseType="lpstr">
      <vt:lpstr>Arial</vt:lpstr>
      <vt:lpstr>Tahoma</vt:lpstr>
      <vt:lpstr>Wingdings</vt:lpstr>
      <vt:lpstr>Prezentace_MU_CZ</vt:lpstr>
      <vt:lpstr>Ortopedická protetika</vt:lpstr>
      <vt:lpstr>Prezentace aplikace PowerPoint</vt:lpstr>
      <vt:lpstr>Prezentace aplikace PowerPoint</vt:lpstr>
      <vt:lpstr>Prezentace aplikace PowerPoint</vt:lpstr>
      <vt:lpstr>Prezentace aplikace PowerPoint</vt:lpstr>
      <vt:lpstr>Ortopedická protetika</vt:lpstr>
      <vt:lpstr>Ortopedická protetika</vt:lpstr>
      <vt:lpstr>Historie</vt:lpstr>
      <vt:lpstr>Biomechanika</vt:lpstr>
      <vt:lpstr>Proteometrie</vt:lpstr>
      <vt:lpstr>Protetika</vt:lpstr>
      <vt:lpstr>Protetika</vt:lpstr>
      <vt:lpstr>Protetika</vt:lpstr>
      <vt:lpstr>Protetika</vt:lpstr>
      <vt:lpstr>Protetika</vt:lpstr>
      <vt:lpstr>Protetika</vt:lpstr>
      <vt:lpstr>Protetika</vt:lpstr>
      <vt:lpstr>Protetika</vt:lpstr>
      <vt:lpstr>Protetika</vt:lpstr>
      <vt:lpstr>Protetika</vt:lpstr>
      <vt:lpstr>Protetika</vt:lpstr>
      <vt:lpstr>Protetika</vt:lpstr>
      <vt:lpstr>Protetika</vt:lpstr>
      <vt:lpstr>Protetika</vt:lpstr>
      <vt:lpstr>Protetika</vt:lpstr>
      <vt:lpstr>Protetika</vt:lpstr>
      <vt:lpstr>Protetika</vt:lpstr>
      <vt:lpstr>Protetika</vt:lpstr>
      <vt:lpstr>Ortotika</vt:lpstr>
      <vt:lpstr>Ortotika</vt:lpstr>
      <vt:lpstr>Ortézy</vt:lpstr>
      <vt:lpstr>Ortotika</vt:lpstr>
      <vt:lpstr>Ortotika</vt:lpstr>
      <vt:lpstr>Ortotika</vt:lpstr>
      <vt:lpstr>Ortotika</vt:lpstr>
      <vt:lpstr>Ortotika</vt:lpstr>
      <vt:lpstr>Ortotika</vt:lpstr>
      <vt:lpstr>Ortotika</vt:lpstr>
      <vt:lpstr>Ortotika</vt:lpstr>
      <vt:lpstr>Ortotika</vt:lpstr>
      <vt:lpstr>Ortotika</vt:lpstr>
      <vt:lpstr>Epitetika</vt:lpstr>
      <vt:lpstr>Epitetika</vt:lpstr>
      <vt:lpstr>Kalceotika</vt:lpstr>
      <vt:lpstr>Kalceotika</vt:lpstr>
      <vt:lpstr>Kalceotika</vt:lpstr>
      <vt:lpstr>Kalceotika</vt:lpstr>
      <vt:lpstr>Kalceotika</vt:lpstr>
      <vt:lpstr>Kalceotika</vt:lpstr>
      <vt:lpstr>Kalceotika</vt:lpstr>
      <vt:lpstr>Kalceotika</vt:lpstr>
      <vt:lpstr>Kalceotika</vt:lpstr>
      <vt:lpstr>Kalceotika</vt:lpstr>
      <vt:lpstr>Kalceotika</vt:lpstr>
      <vt:lpstr>Adjuvatika</vt:lpstr>
      <vt:lpstr>Adjuvatika</vt:lpstr>
      <vt:lpstr>Adjuvatika</vt:lpstr>
      <vt:lpstr>Adjuvatika</vt:lpstr>
      <vt:lpstr>Adjuvatika</vt:lpstr>
      <vt:lpstr>Adjuvatika</vt:lpstr>
      <vt:lpstr>Adjuvatika</vt:lpstr>
      <vt:lpstr>Adjuvatika</vt:lpstr>
      <vt:lpstr>Adjuvatika</vt:lpstr>
      <vt:lpstr>Adjuvatika</vt:lpstr>
      <vt:lpstr>Adjuvatika</vt:lpstr>
      <vt:lpstr>Adjuvatika</vt:lpstr>
      <vt:lpstr>Adjuvatika</vt:lpstr>
      <vt:lpstr>Adjuvatika</vt:lpstr>
      <vt:lpstr>Adjuvatika</vt:lpstr>
      <vt:lpstr>Adjuvatika</vt:lpstr>
      <vt:lpstr>Adjuvatika</vt:lpstr>
      <vt:lpstr>Adjuvatika</vt:lpstr>
      <vt:lpstr>Adjuvatika</vt:lpstr>
      <vt:lpstr>Adjuvatika</vt:lpstr>
      <vt:lpstr>Závěr</vt:lpstr>
      <vt:lpstr>Závěr</vt:lpstr>
      <vt:lpstr>Závěr</vt:lpstr>
      <vt:lpstr>Závěr</vt:lpstr>
      <vt:lpstr>Zdroje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Protetika</dc:title>
  <dc:creator>Jan Kocanda</dc:creator>
  <cp:lastModifiedBy>Jan Kocanda</cp:lastModifiedBy>
  <cp:revision>162</cp:revision>
  <cp:lastPrinted>1601-01-01T00:00:00Z</cp:lastPrinted>
  <dcterms:created xsi:type="dcterms:W3CDTF">2019-03-08T17:22:45Z</dcterms:created>
  <dcterms:modified xsi:type="dcterms:W3CDTF">2019-04-10T04:33:28Z</dcterms:modified>
</cp:coreProperties>
</file>