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9"/>
  </p:notesMasterIdLst>
  <p:sldIdLst>
    <p:sldId id="256" r:id="rId2"/>
    <p:sldId id="283" r:id="rId3"/>
    <p:sldId id="280" r:id="rId4"/>
    <p:sldId id="284" r:id="rId5"/>
    <p:sldId id="281" r:id="rId6"/>
    <p:sldId id="285" r:id="rId7"/>
    <p:sldId id="286" r:id="rId8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64"/>
      </p:cViewPr>
      <p:guideLst/>
    </p:cSldViewPr>
  </p:slideViewPr>
  <p:notesTextViewPr>
    <p:cViewPr>
      <p:scale>
        <a:sx n="1" d="1"/>
        <a:sy n="1" d="1"/>
      </p:scale>
      <p:origin x="0" y="-56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CE9F5-F26B-4696-A3E5-05E327F1EF9D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5F2D53-64F5-4E6F-8CC5-811B3698CE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706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Pro zdravotníky jsou zákonem stanovená povinná očkování (hepatitida B), ale existuje celá řada dalších doporučených vakcín, které by měli zdravotníci pro svoji ochranu využít. Další snímky uvádí podrobnější informace k jednotlivým vakcínám.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F2D53-64F5-4E6F-8CC5-811B3698CE7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5791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Nejdůležitější je vakcína proti chřipce, která je bezpečná a poměrně dost účinná. Zdravotník tak chrání nejen sebe, ale i své pacienty.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F2D53-64F5-4E6F-8CC5-811B3698CE7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4564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Meningokokové infekce mají vysokou smrtnost. Jeden z deseti nemocných invazivní formou onemocnění (meningitida, sepse) umírá. Prevence je přitom možná aplikací </a:t>
            </a:r>
            <a:r>
              <a:rPr lang="cs-CZ" dirty="0" err="1"/>
              <a:t>dvo</a:t>
            </a:r>
            <a:r>
              <a:rPr lang="cs-CZ" dirty="0"/>
              <a:t> typů vakcín.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F2D53-64F5-4E6F-8CC5-811B3698CE7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731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Stále přetrvává zvyšující se výskyt spalniček. Prevence je možná aplikací jedné dávky vakcíny. V dospělosti totiž už často nejsou po očkování v dětství v </a:t>
            </a:r>
            <a:r>
              <a:rPr lang="cs-CZ"/>
              <a:t>těle protilátky.</a:t>
            </a:r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F2D53-64F5-4E6F-8CC5-811B3698CE7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462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40C8C1-EB74-49E5-8444-34EF9F891A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2255457"/>
          </a:xfrm>
        </p:spPr>
        <p:txBody>
          <a:bodyPr>
            <a:normAutofit/>
          </a:bodyPr>
          <a:lstStyle/>
          <a:p>
            <a:pPr algn="ctr"/>
            <a:r>
              <a:rPr lang="cs-CZ" sz="4800" dirty="0"/>
              <a:t>OČKOVÁNÍ</a:t>
            </a:r>
            <a:br>
              <a:rPr lang="cs-CZ" sz="4800" dirty="0"/>
            </a:br>
            <a:r>
              <a:rPr lang="cs-CZ" sz="4800" dirty="0"/>
              <a:t>ZDRAVOTNÍKŮ </a:t>
            </a:r>
            <a:br>
              <a:rPr lang="cs-CZ" sz="4800" dirty="0"/>
            </a:br>
            <a:r>
              <a:rPr lang="cs-CZ" sz="4800" dirty="0"/>
              <a:t>V DENTÁLNÍ HYGIENĚ</a:t>
            </a:r>
            <a:endParaRPr lang="en-GB" sz="48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79459C3-73EA-41D6-B4D0-210D5D27E4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5" y="3808429"/>
            <a:ext cx="7315200" cy="1776217"/>
          </a:xfrm>
        </p:spPr>
        <p:txBody>
          <a:bodyPr/>
          <a:lstStyle/>
          <a:p>
            <a:pPr algn="ctr"/>
            <a:r>
              <a:rPr lang="en-GB"/>
              <a:t>MUDr</a:t>
            </a:r>
            <a:r>
              <a:rPr lang="en-GB" dirty="0"/>
              <a:t>. Bohdana Rezková, Ph.D.</a:t>
            </a:r>
          </a:p>
          <a:p>
            <a:pPr algn="ctr"/>
            <a:r>
              <a:rPr lang="en-GB" dirty="0" err="1"/>
              <a:t>Ústav</a:t>
            </a:r>
            <a:r>
              <a:rPr lang="en-GB" dirty="0"/>
              <a:t> </a:t>
            </a:r>
            <a:r>
              <a:rPr lang="en-GB" dirty="0" err="1"/>
              <a:t>ochrany</a:t>
            </a:r>
            <a:r>
              <a:rPr lang="en-GB" dirty="0"/>
              <a:t> a </a:t>
            </a:r>
            <a:r>
              <a:rPr lang="en-GB" dirty="0" err="1"/>
              <a:t>podpory</a:t>
            </a:r>
            <a:r>
              <a:rPr lang="en-GB" dirty="0"/>
              <a:t> </a:t>
            </a:r>
            <a:r>
              <a:rPr lang="en-GB" dirty="0" err="1"/>
              <a:t>zdraví</a:t>
            </a:r>
            <a:r>
              <a:rPr lang="en-GB" dirty="0"/>
              <a:t> </a:t>
            </a:r>
            <a:r>
              <a:rPr lang="en-GB" dirty="0" err="1"/>
              <a:t>Lékařská</a:t>
            </a:r>
            <a:r>
              <a:rPr lang="en-GB" dirty="0"/>
              <a:t> </a:t>
            </a:r>
            <a:r>
              <a:rPr lang="en-GB" dirty="0" err="1"/>
              <a:t>fakulta</a:t>
            </a:r>
            <a:r>
              <a:rPr lang="en-GB" dirty="0"/>
              <a:t> MU</a:t>
            </a:r>
          </a:p>
          <a:p>
            <a:pPr algn="ctr"/>
            <a:endParaRPr lang="en-GB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A1C10B5-BFEE-446E-9614-6A765D3D10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2422" y="4627491"/>
            <a:ext cx="1390008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531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F15FD4-8243-440A-9323-87157D97C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PŘEHLED</a:t>
            </a:r>
            <a:endParaRPr lang="en-GB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98FDA7-2EC4-4003-B748-33F630A4C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u="sng" dirty="0">
                <a:solidFill>
                  <a:srgbClr val="FF0000"/>
                </a:solidFill>
              </a:rPr>
              <a:t>INFEKCE V POVINNÉM OČKOVÁNÍ: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FF0000"/>
                </a:solidFill>
              </a:rPr>
              <a:t>    Hepatitida B – pro všechny zdravotníky</a:t>
            </a:r>
          </a:p>
          <a:p>
            <a:pPr marL="0" indent="0">
              <a:buNone/>
            </a:pPr>
            <a:endParaRPr lang="cs-CZ" sz="2400" dirty="0">
              <a:solidFill>
                <a:srgbClr val="FF0000"/>
              </a:solidFill>
            </a:endParaRPr>
          </a:p>
          <a:p>
            <a:r>
              <a:rPr lang="cs-CZ" sz="2400" b="1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INFEKCE V DOPORUČENÉM OČKOVÁNÍ: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Chřipka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Meningokokové infekce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Černý kašel (společně s tetanem)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Pneumokokové infekce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Spalničky</a:t>
            </a:r>
          </a:p>
        </p:txBody>
      </p:sp>
      <p:pic>
        <p:nvPicPr>
          <p:cNvPr id="9" name="Grafický objekt 8" descr="Svalnatá paže">
            <a:extLst>
              <a:ext uri="{FF2B5EF4-FFF2-40B4-BE49-F238E27FC236}">
                <a16:creationId xmlns:a16="http://schemas.microsoft.com/office/drawing/2014/main" id="{9CC2B2AD-1F7E-4A45-AEF6-D5CDF9A7B7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16390" y="3687259"/>
            <a:ext cx="1868078" cy="1868078"/>
          </a:xfrm>
          <a:prstGeom prst="rect">
            <a:avLst/>
          </a:prstGeom>
        </p:spPr>
      </p:pic>
      <p:pic>
        <p:nvPicPr>
          <p:cNvPr id="5" name="Grafický objekt 4" descr="Jehla">
            <a:extLst>
              <a:ext uri="{FF2B5EF4-FFF2-40B4-BE49-F238E27FC236}">
                <a16:creationId xmlns:a16="http://schemas.microsoft.com/office/drawing/2014/main" id="{7B43B6C1-AC16-4C14-9F75-B4D9B2788B5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109812" y="352733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597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CHŘIPKA</a:t>
            </a:r>
            <a:br>
              <a:rPr lang="cs-CZ" dirty="0"/>
            </a:br>
            <a:br>
              <a:rPr lang="cs-CZ" dirty="0"/>
            </a:b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Vlastní ochrana + ochrana pacientů!</a:t>
            </a:r>
            <a:endParaRPr lang="cs-CZ" sz="2400" dirty="0">
              <a:solidFill>
                <a:srgbClr val="FF0000"/>
              </a:solidFill>
            </a:endParaRPr>
          </a:p>
          <a:p>
            <a:r>
              <a:rPr lang="cs-CZ" sz="2400" dirty="0"/>
              <a:t>Každoroční očkování (proti aktuálním kmenům chřipky (A, B).</a:t>
            </a:r>
          </a:p>
          <a:p>
            <a:r>
              <a:rPr lang="cs-CZ" sz="2400" dirty="0"/>
              <a:t>U mladých osob zabrání onemocnění, u starších sníží riziko komplikací a úmrtí.</a:t>
            </a:r>
          </a:p>
          <a:p>
            <a:r>
              <a:rPr lang="cs-CZ" sz="2400" dirty="0"/>
              <a:t>Vakcína je neživá, obsahuje jen části viru</a:t>
            </a:r>
          </a:p>
          <a:p>
            <a:pPr marL="0" indent="0">
              <a:buNone/>
            </a:pPr>
            <a:r>
              <a:rPr lang="cs-CZ" sz="2400" dirty="0"/>
              <a:t>                                            bezpečná, nezpůsobí infekci!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5634594" y="4551206"/>
            <a:ext cx="790833" cy="37317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266" y="3794696"/>
            <a:ext cx="2760191" cy="1727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614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ECEEC7-BCD9-485A-A1C0-B66320DCA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CHŘIPKA</a:t>
            </a:r>
            <a:br>
              <a:rPr lang="cs-CZ" b="1" dirty="0"/>
            </a:br>
            <a:br>
              <a:rPr lang="cs-CZ" b="1" dirty="0"/>
            </a:br>
            <a:r>
              <a:rPr lang="cs-CZ" sz="2800" dirty="0">
                <a:solidFill>
                  <a:schemeClr val="bg1"/>
                </a:solidFill>
              </a:rPr>
              <a:t>PŘÍSTUP </a:t>
            </a:r>
            <a:br>
              <a:rPr lang="cs-CZ" sz="2800" dirty="0">
                <a:solidFill>
                  <a:schemeClr val="bg1"/>
                </a:solidFill>
              </a:rPr>
            </a:br>
            <a:r>
              <a:rPr lang="cs-CZ" sz="2800" dirty="0">
                <a:solidFill>
                  <a:schemeClr val="bg1"/>
                </a:solidFill>
              </a:rPr>
              <a:t>K OČKOVÁNÍ</a:t>
            </a:r>
            <a:br>
              <a:rPr lang="cs-CZ" sz="2800" dirty="0">
                <a:solidFill>
                  <a:schemeClr val="bg1"/>
                </a:solidFill>
              </a:rPr>
            </a:br>
            <a:r>
              <a:rPr lang="cs-CZ" sz="2800" dirty="0">
                <a:solidFill>
                  <a:schemeClr val="bg1"/>
                </a:solidFill>
              </a:rPr>
              <a:t>ZDRAVOTNÍKŮ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30DAB8-C556-4050-84F2-ED0A369CE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b="1" dirty="0">
                <a:solidFill>
                  <a:srgbClr val="FF0000"/>
                </a:solidFill>
              </a:rPr>
              <a:t>V USA: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</a:t>
            </a:r>
            <a:r>
              <a:rPr lang="cs-CZ" sz="2400" dirty="0" err="1"/>
              <a:t>proočkovanost</a:t>
            </a:r>
            <a:r>
              <a:rPr lang="cs-CZ" sz="2400" dirty="0"/>
              <a:t> zdravotníků 63,5%, s povinnou vakcinací 98,1%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často součást akreditačního procesu nemocnic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cs-CZ" sz="2400" b="1" dirty="0">
                <a:solidFill>
                  <a:srgbClr val="FF0000"/>
                </a:solidFill>
              </a:rPr>
              <a:t>V EU :</a:t>
            </a:r>
          </a:p>
          <a:p>
            <a:r>
              <a:rPr lang="cs-CZ" sz="2400" dirty="0"/>
              <a:t>v naprosté většině zemí doporučené očkování všech zdravotnických pracovníků, příp. zdravotníků v přímém kontaktu s pacienty a nebo se specifickými skupinami pacientů (</a:t>
            </a:r>
            <a:r>
              <a:rPr lang="cs-CZ" sz="2400" dirty="0" err="1"/>
              <a:t>imunokompromitovaní</a:t>
            </a:r>
            <a:r>
              <a:rPr lang="cs-CZ" sz="2400" dirty="0"/>
              <a:t> a senioři)</a:t>
            </a:r>
          </a:p>
          <a:p>
            <a:r>
              <a:rPr lang="cs-CZ" sz="2400" dirty="0"/>
              <a:t>povinnost očkování zdravotníků začíná být podobně jako v USA  uplatňována v různých evropských zemích</a:t>
            </a:r>
          </a:p>
          <a:p>
            <a:pPr marL="0" indent="0" algn="ctr">
              <a:buNone/>
            </a:pPr>
            <a:r>
              <a:rPr lang="cs-CZ" sz="2400" b="1" dirty="0" err="1">
                <a:solidFill>
                  <a:srgbClr val="FF0000"/>
                </a:solidFill>
              </a:rPr>
              <a:t>Proočkovanost</a:t>
            </a:r>
            <a:r>
              <a:rPr lang="cs-CZ" sz="2400" b="1" dirty="0">
                <a:solidFill>
                  <a:srgbClr val="FF0000"/>
                </a:solidFill>
              </a:rPr>
              <a:t> zdravotníků v ČR je výrazně pod celorepublikovým průměrem……(2%)</a:t>
            </a:r>
            <a:endParaRPr lang="cs-CZ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407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935" y="3033712"/>
            <a:ext cx="3219450" cy="78105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sz="2800" dirty="0"/>
              <a:t>dostupné na www.gihsn.org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901689" y="1392237"/>
            <a:ext cx="7315200" cy="40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203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0FC36E-EC96-4D30-ACDB-008CD6B38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MENINGO</a:t>
            </a:r>
            <a:br>
              <a:rPr lang="cs-CZ" sz="4000" b="1" dirty="0"/>
            </a:br>
            <a:r>
              <a:rPr lang="cs-CZ" sz="4000" b="1" dirty="0"/>
              <a:t>KOKOVÉ INFEKCE</a:t>
            </a:r>
            <a:endParaRPr lang="en-GB" sz="40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44D124-C2BA-4844-8A15-12C04325F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2400" b="1" dirty="0">
                <a:solidFill>
                  <a:srgbClr val="FF0000"/>
                </a:solidFill>
              </a:rPr>
              <a:t>Pro optimální ochranu – dvě různé vakcíny: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>
                <a:solidFill>
                  <a:srgbClr val="FF0000"/>
                </a:solidFill>
              </a:rPr>
              <a:t>Vakcína pro meningokoku typu B</a:t>
            </a:r>
            <a:r>
              <a:rPr lang="cs-CZ" sz="2400" dirty="0"/>
              <a:t> </a:t>
            </a:r>
          </a:p>
          <a:p>
            <a:r>
              <a:rPr lang="cs-CZ" sz="2400" dirty="0"/>
              <a:t>neživá - rekombinantní</a:t>
            </a:r>
          </a:p>
          <a:p>
            <a:r>
              <a:rPr lang="cs-CZ" sz="2400" dirty="0"/>
              <a:t>dvě dávky</a:t>
            </a:r>
          </a:p>
          <a:p>
            <a:r>
              <a:rPr lang="cs-CZ" sz="2400" dirty="0"/>
              <a:t>potřeba přeočkování nebyla stanovena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cs-CZ" sz="2400" dirty="0">
                <a:solidFill>
                  <a:srgbClr val="FF0000"/>
                </a:solidFill>
              </a:rPr>
              <a:t>Vakcína proti meningokokům A, C, W a Y</a:t>
            </a:r>
            <a:endParaRPr lang="cs-CZ" sz="2400" dirty="0"/>
          </a:p>
          <a:p>
            <a:r>
              <a:rPr lang="cs-CZ" sz="2400" dirty="0"/>
              <a:t>neživá, konjugovaná</a:t>
            </a:r>
          </a:p>
          <a:p>
            <a:r>
              <a:rPr lang="cs-CZ" sz="2400" dirty="0"/>
              <a:t>1 nebo 2 dávky</a:t>
            </a:r>
          </a:p>
          <a:p>
            <a:r>
              <a:rPr lang="cs-CZ" sz="2400" dirty="0"/>
              <a:t>přeočkování á 5 let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5204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04DDAA-85E2-4972-80E1-C625C74F8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SPALNIČKY</a:t>
            </a:r>
            <a:endParaRPr lang="en-GB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CB5E2BC-056B-4ECA-A9F1-A4BC46A265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kombinovaná živá vakcína (</a:t>
            </a:r>
            <a:r>
              <a:rPr lang="cs-CZ" dirty="0" err="1"/>
              <a:t>Priorix</a:t>
            </a:r>
            <a:r>
              <a:rPr lang="cs-CZ" dirty="0"/>
              <a:t>) i proti zarděnkám a příušnicím</a:t>
            </a:r>
          </a:p>
          <a:p>
            <a:r>
              <a:rPr lang="cs-CZ" dirty="0"/>
              <a:t>monovakcína není v ČR k dispozici</a:t>
            </a:r>
          </a:p>
          <a:p>
            <a:r>
              <a:rPr lang="cs-CZ" dirty="0"/>
              <a:t>lze také aplikovat do 72 hodin po expozici</a:t>
            </a:r>
          </a:p>
          <a:p>
            <a:r>
              <a:rPr lang="cs-CZ" dirty="0"/>
              <a:t>neaplikuje se u osob  prokazatelně prodělaným onemocněním a osob s pozitivním titrem protilátek proti spalničkám</a:t>
            </a:r>
          </a:p>
          <a:p>
            <a:pPr marL="0" indent="0">
              <a:buNone/>
            </a:pPr>
            <a:r>
              <a:rPr lang="cs-CZ" dirty="0"/>
              <a:t>                     </a:t>
            </a:r>
            <a:r>
              <a:rPr lang="cs-CZ" dirty="0">
                <a:solidFill>
                  <a:srgbClr val="FF0000"/>
                </a:solidFill>
              </a:rPr>
              <a:t>kontrola protilátek!</a:t>
            </a:r>
          </a:p>
          <a:p>
            <a:r>
              <a:rPr lang="cs-CZ" dirty="0"/>
              <a:t>nejčastější nežádoucí účinky – zarudnutí v okolí vpichu, horečka</a:t>
            </a:r>
          </a:p>
          <a:p>
            <a:r>
              <a:rPr lang="cs-CZ" dirty="0"/>
              <a:t>časté – vyrážka, infekce horních cest dýchacích</a:t>
            </a:r>
          </a:p>
          <a:p>
            <a:endParaRPr lang="cs-CZ" dirty="0"/>
          </a:p>
          <a:p>
            <a:endParaRPr lang="cs-CZ" dirty="0"/>
          </a:p>
          <a:p>
            <a:endParaRPr lang="en-GB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53AE97D-734F-42E3-BA4D-3BE1B5DCFC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23109" y="4183569"/>
            <a:ext cx="2086270" cy="1892545"/>
          </a:xfrm>
          <a:prstGeom prst="rect">
            <a:avLst/>
          </a:prstGeom>
        </p:spPr>
      </p:pic>
      <p:sp>
        <p:nvSpPr>
          <p:cNvPr id="5" name="Šipka: doprava 4">
            <a:extLst>
              <a:ext uri="{FF2B5EF4-FFF2-40B4-BE49-F238E27FC236}">
                <a16:creationId xmlns:a16="http://schemas.microsoft.com/office/drawing/2014/main" id="{82C0C4FE-7870-420B-8D33-30ABBA4473BF}"/>
              </a:ext>
            </a:extLst>
          </p:cNvPr>
          <p:cNvSpPr/>
          <p:nvPr/>
        </p:nvSpPr>
        <p:spPr>
          <a:xfrm>
            <a:off x="4326903" y="3205113"/>
            <a:ext cx="565608" cy="2993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34399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4. Očkování zdravotníků[2020030514044720].mdb"/>
</p:tagLst>
</file>

<file path=ppt/theme/theme1.xml><?xml version="1.0" encoding="utf-8"?>
<a:theme xmlns:a="http://schemas.openxmlformats.org/drawingml/2006/main" name="Rámeček">
  <a:themeElements>
    <a:clrScheme name="Oranžovo-červená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Rámeček</Template>
  <TotalTime>79</TotalTime>
  <Words>405</Words>
  <Application>Microsoft Office PowerPoint</Application>
  <PresentationFormat>Širokoúhlá obrazovka</PresentationFormat>
  <Paragraphs>55</Paragraphs>
  <Slides>7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Corbel</vt:lpstr>
      <vt:lpstr>Wingdings 2</vt:lpstr>
      <vt:lpstr>Rámeček</vt:lpstr>
      <vt:lpstr>OČKOVÁNÍ ZDRAVOTNÍKŮ  V DENTÁLNÍ HYGIENĚ</vt:lpstr>
      <vt:lpstr>PŘEHLED</vt:lpstr>
      <vt:lpstr>CHŘIPKA  </vt:lpstr>
      <vt:lpstr>CHŘIPKA  PŘÍSTUP  K OČKOVÁNÍ ZDRAVOTNÍKŮ</vt:lpstr>
      <vt:lpstr>   dostupné na www.gihsn.org</vt:lpstr>
      <vt:lpstr>MENINGO KOKOVÉ INFEKCE</vt:lpstr>
      <vt:lpstr>SPALNIČKY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OČKOVÁNÍ ZDRAVOTNÍKŮ</dc:title>
  <dc:creator>Bohdana Rezková</dc:creator>
  <cp:lastModifiedBy>Bohdana Rezková</cp:lastModifiedBy>
  <cp:revision>13</cp:revision>
  <dcterms:created xsi:type="dcterms:W3CDTF">2019-12-01T21:18:49Z</dcterms:created>
  <dcterms:modified xsi:type="dcterms:W3CDTF">2020-03-31T16:53:50Z</dcterms:modified>
</cp:coreProperties>
</file>