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187473-AFB0-4B57-A6F9-DB8DA3A8CE57}" type="datetimeFigureOut">
              <a:rPr lang="cs-CZ" smtClean="0"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C56AD8-DFEF-4629-A669-A115207E306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2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Nikola </a:t>
            </a:r>
            <a:r>
              <a:rPr lang="cs-CZ" dirty="0" err="1" smtClean="0"/>
              <a:t>nováková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Chronické vaskulární komplikace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i="1" dirty="0" err="1" smtClean="0"/>
              <a:t>Mikrovaskulární</a:t>
            </a:r>
            <a:r>
              <a:rPr lang="cs-CZ" b="1" i="1" dirty="0" smtClean="0"/>
              <a:t> komplikace DM: </a:t>
            </a:r>
          </a:p>
          <a:p>
            <a:r>
              <a:rPr lang="cs-CZ" dirty="0" smtClean="0"/>
              <a:t>DM </a:t>
            </a:r>
            <a:r>
              <a:rPr lang="cs-CZ" dirty="0" err="1" smtClean="0"/>
              <a:t>nefropathie</a:t>
            </a:r>
            <a:r>
              <a:rPr lang="cs-CZ" dirty="0" smtClean="0"/>
              <a:t> (</a:t>
            </a:r>
            <a:r>
              <a:rPr lang="cs-CZ" dirty="0" err="1" smtClean="0"/>
              <a:t>proteinúrie</a:t>
            </a:r>
            <a:r>
              <a:rPr lang="cs-CZ" dirty="0" smtClean="0"/>
              <a:t>, nefrotický syndrom)</a:t>
            </a:r>
          </a:p>
          <a:p>
            <a:r>
              <a:rPr lang="cs-CZ" dirty="0" smtClean="0"/>
              <a:t>DM </a:t>
            </a:r>
            <a:r>
              <a:rPr lang="cs-CZ" dirty="0" err="1" smtClean="0"/>
              <a:t>retinopathie</a:t>
            </a:r>
            <a:r>
              <a:rPr lang="cs-CZ" dirty="0" smtClean="0"/>
              <a:t> (</a:t>
            </a:r>
            <a:r>
              <a:rPr lang="cs-CZ" dirty="0" err="1" smtClean="0"/>
              <a:t>neproliferativní</a:t>
            </a:r>
            <a:r>
              <a:rPr lang="cs-CZ" dirty="0" smtClean="0"/>
              <a:t>, </a:t>
            </a:r>
            <a:r>
              <a:rPr lang="cs-CZ" dirty="0" err="1" smtClean="0"/>
              <a:t>proliferativní</a:t>
            </a:r>
            <a:r>
              <a:rPr lang="cs-CZ" dirty="0" smtClean="0"/>
              <a:t>, krvácení do sítnice)</a:t>
            </a:r>
          </a:p>
          <a:p>
            <a:r>
              <a:rPr lang="cs-CZ" dirty="0" smtClean="0"/>
              <a:t>DM </a:t>
            </a:r>
            <a:r>
              <a:rPr lang="cs-CZ" dirty="0" err="1" smtClean="0"/>
              <a:t>polyneuropathie</a:t>
            </a:r>
            <a:r>
              <a:rPr lang="cs-CZ" dirty="0" smtClean="0"/>
              <a:t> (typicky postižení DKK s poruchou cítivosti a parestéziemi)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i="1" dirty="0" err="1" smtClean="0"/>
              <a:t>Makrovaskulární</a:t>
            </a:r>
            <a:r>
              <a:rPr lang="cs-CZ" b="1" i="1" dirty="0" smtClean="0"/>
              <a:t> komplikace DM: </a:t>
            </a:r>
          </a:p>
          <a:p>
            <a:pPr algn="ctr">
              <a:buNone/>
            </a:pPr>
            <a:r>
              <a:rPr lang="cs-CZ" sz="1900" dirty="0" smtClean="0"/>
              <a:t>Jde o akceleraci </a:t>
            </a:r>
            <a:r>
              <a:rPr lang="cs-CZ" sz="1900" dirty="0" err="1" smtClean="0"/>
              <a:t>atrosklerotických</a:t>
            </a:r>
            <a:r>
              <a:rPr lang="cs-CZ" sz="1900" dirty="0" smtClean="0"/>
              <a:t> komplikací v typických lokalitách: </a:t>
            </a:r>
          </a:p>
          <a:p>
            <a:r>
              <a:rPr lang="cs-CZ" dirty="0" smtClean="0"/>
              <a:t>AS karotid s rizikem CMP</a:t>
            </a:r>
          </a:p>
          <a:p>
            <a:r>
              <a:rPr lang="cs-CZ" dirty="0" smtClean="0"/>
              <a:t>AS koronárních tepen s rizikem IM</a:t>
            </a:r>
          </a:p>
          <a:p>
            <a:r>
              <a:rPr lang="cs-CZ" dirty="0" smtClean="0"/>
              <a:t>AS tepen DKK s </a:t>
            </a:r>
            <a:r>
              <a:rPr lang="cs-CZ" dirty="0" err="1" smtClean="0"/>
              <a:t>rikem</a:t>
            </a:r>
            <a:r>
              <a:rPr lang="cs-CZ" dirty="0" smtClean="0"/>
              <a:t> amputace končetiny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léčby DM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Zabránit vzniku komplikací  jak </a:t>
            </a:r>
            <a:r>
              <a:rPr lang="cs-CZ" dirty="0" err="1" smtClean="0"/>
              <a:t>mikrovaskulárních</a:t>
            </a:r>
            <a:r>
              <a:rPr lang="cs-CZ" dirty="0" smtClean="0"/>
              <a:t> tak </a:t>
            </a:r>
            <a:r>
              <a:rPr lang="cs-CZ" dirty="0" err="1" smtClean="0"/>
              <a:t>makrovaskulárních</a:t>
            </a:r>
            <a:endParaRPr lang="cs-CZ" dirty="0" smtClean="0"/>
          </a:p>
          <a:p>
            <a:r>
              <a:rPr lang="cs-CZ" dirty="0" smtClean="0"/>
              <a:t>Terapie hypertenze TK méně </a:t>
            </a:r>
            <a:r>
              <a:rPr lang="cs-CZ" dirty="0" err="1" smtClean="0"/>
              <a:t>naž</a:t>
            </a:r>
            <a:r>
              <a:rPr lang="cs-CZ" dirty="0" smtClean="0"/>
              <a:t> 130/80</a:t>
            </a:r>
          </a:p>
          <a:p>
            <a:r>
              <a:rPr lang="cs-CZ" dirty="0" smtClean="0"/>
              <a:t>Dosáhnout hodnot glykémie co nejblíže zdravé populaci</a:t>
            </a:r>
          </a:p>
          <a:p>
            <a:r>
              <a:rPr lang="cs-CZ" dirty="0" smtClean="0"/>
              <a:t>Léčba </a:t>
            </a:r>
            <a:r>
              <a:rPr lang="cs-CZ" dirty="0" err="1" smtClean="0"/>
              <a:t>dyslipidémie</a:t>
            </a:r>
            <a:r>
              <a:rPr lang="cs-CZ" dirty="0" smtClean="0"/>
              <a:t> </a:t>
            </a:r>
          </a:p>
          <a:p>
            <a:r>
              <a:rPr lang="cs-CZ" dirty="0" smtClean="0"/>
              <a:t>Léčba </a:t>
            </a:r>
            <a:r>
              <a:rPr lang="cs-CZ" dirty="0" err="1" smtClean="0"/>
              <a:t>statiny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DM v těhotenství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Vyšší hladina glykémie v těhotenství je rizikem pro vrozené vývojové vady</a:t>
            </a:r>
          </a:p>
          <a:p>
            <a:r>
              <a:rPr lang="cs-CZ" dirty="0" smtClean="0"/>
              <a:t>Provádí se rutinně </a:t>
            </a:r>
            <a:r>
              <a:rPr lang="cs-CZ" dirty="0" err="1" smtClean="0"/>
              <a:t>oGTT</a:t>
            </a:r>
            <a:endParaRPr lang="cs-CZ" dirty="0" smtClean="0"/>
          </a:p>
          <a:p>
            <a:r>
              <a:rPr lang="cs-CZ" dirty="0" smtClean="0"/>
              <a:t>DM v těhotenství je zvýšeným rizikem pro vznik hypertenze v těhotenství a tím i pro </a:t>
            </a:r>
            <a:r>
              <a:rPr lang="cs-CZ" dirty="0" err="1" smtClean="0"/>
              <a:t>preeklampsii</a:t>
            </a:r>
            <a:r>
              <a:rPr lang="cs-CZ" dirty="0" smtClean="0"/>
              <a:t> a eklampsii</a:t>
            </a:r>
          </a:p>
          <a:p>
            <a:r>
              <a:rPr lang="cs-CZ" dirty="0" smtClean="0"/>
              <a:t>DM se převádí na </a:t>
            </a:r>
            <a:r>
              <a:rPr lang="cs-CZ" dirty="0" err="1" smtClean="0"/>
              <a:t>inzulinoterapii</a:t>
            </a:r>
            <a:r>
              <a:rPr lang="cs-CZ" dirty="0" smtClean="0"/>
              <a:t> i u pacientek na PAD </a:t>
            </a:r>
          </a:p>
          <a:p>
            <a:r>
              <a:rPr lang="cs-CZ" dirty="0" smtClean="0"/>
              <a:t>Doporučuje se velmi těsná kontrola glykémie s </a:t>
            </a:r>
            <a:r>
              <a:rPr lang="cs-CZ" dirty="0" err="1" smtClean="0"/>
              <a:t>inzulinoterapií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Režimová: dieta, pohyb, redukce hmotnosti </a:t>
            </a:r>
          </a:p>
          <a:p>
            <a:r>
              <a:rPr lang="cs-CZ" dirty="0" smtClean="0"/>
              <a:t>PAD: </a:t>
            </a:r>
            <a:r>
              <a:rPr lang="cs-CZ" dirty="0" err="1" smtClean="0"/>
              <a:t>biguanidy</a:t>
            </a:r>
            <a:r>
              <a:rPr lang="cs-CZ" dirty="0" smtClean="0"/>
              <a:t> (</a:t>
            </a:r>
            <a:r>
              <a:rPr lang="cs-CZ" dirty="0" err="1" smtClean="0"/>
              <a:t>metformin</a:t>
            </a:r>
            <a:r>
              <a:rPr lang="cs-CZ" dirty="0" smtClean="0"/>
              <a:t>), deriváty </a:t>
            </a:r>
            <a:r>
              <a:rPr lang="cs-CZ" dirty="0" err="1" smtClean="0"/>
              <a:t>sulfonylmočoviny</a:t>
            </a:r>
            <a:r>
              <a:rPr lang="cs-CZ" dirty="0" smtClean="0"/>
              <a:t>, </a:t>
            </a:r>
            <a:r>
              <a:rPr lang="cs-CZ" dirty="0" err="1" smtClean="0"/>
              <a:t>gliptany</a:t>
            </a:r>
            <a:r>
              <a:rPr lang="cs-CZ" dirty="0" smtClean="0"/>
              <a:t>, </a:t>
            </a:r>
            <a:r>
              <a:rPr lang="cs-CZ" dirty="0" err="1" smtClean="0"/>
              <a:t>thiazolidiny</a:t>
            </a:r>
            <a:endParaRPr lang="cs-CZ" dirty="0" smtClean="0"/>
          </a:p>
          <a:p>
            <a:r>
              <a:rPr lang="cs-CZ" dirty="0" smtClean="0"/>
              <a:t>Inzulin a inzulinová analoga </a:t>
            </a:r>
          </a:p>
          <a:p>
            <a:r>
              <a:rPr lang="cs-CZ" dirty="0" smtClean="0"/>
              <a:t>Transplantace pankreatu (většinou jako kombinovaný výkon u pacientů s transplantací ledviny při DM </a:t>
            </a:r>
            <a:r>
              <a:rPr lang="cs-CZ" dirty="0" err="1" smtClean="0"/>
              <a:t>nefropathii</a:t>
            </a:r>
            <a:r>
              <a:rPr lang="cs-CZ" dirty="0" smtClean="0"/>
              <a:t>), transplantace Langerhansových ostrůvků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glukosy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Inzulin je nejdůležitější hormon pro regulaci glykémie ovlivňuje transport glukosy do buněk a tím snižuje glykémii (hladina </a:t>
            </a:r>
            <a:r>
              <a:rPr lang="cs-CZ" dirty="0" err="1" smtClean="0"/>
              <a:t>glukozy</a:t>
            </a:r>
            <a:r>
              <a:rPr lang="cs-CZ" dirty="0" smtClean="0"/>
              <a:t> v krvi)</a:t>
            </a:r>
          </a:p>
          <a:p>
            <a:r>
              <a:rPr lang="cs-CZ" dirty="0" err="1" smtClean="0"/>
              <a:t>Kontraregulační</a:t>
            </a:r>
            <a:r>
              <a:rPr lang="cs-CZ" dirty="0" smtClean="0"/>
              <a:t> hormony jsou </a:t>
            </a:r>
            <a:r>
              <a:rPr lang="cs-CZ" dirty="0" err="1" smtClean="0"/>
              <a:t>glukagon</a:t>
            </a:r>
            <a:r>
              <a:rPr lang="cs-CZ" dirty="0" smtClean="0"/>
              <a:t>, adrenalin, růstový faktor a </a:t>
            </a:r>
            <a:r>
              <a:rPr lang="cs-CZ" dirty="0" err="1" smtClean="0"/>
              <a:t>kortisol</a:t>
            </a:r>
            <a:r>
              <a:rPr lang="cs-CZ" dirty="0" smtClean="0"/>
              <a:t> (tedy zvyšují hladinu </a:t>
            </a:r>
            <a:r>
              <a:rPr lang="cs-CZ" dirty="0" err="1" smtClean="0"/>
              <a:t>glukozy</a:t>
            </a:r>
            <a:r>
              <a:rPr lang="cs-CZ" dirty="0" smtClean="0"/>
              <a:t> v krvi)</a:t>
            </a:r>
          </a:p>
          <a:p>
            <a:r>
              <a:rPr lang="cs-CZ" dirty="0" smtClean="0"/>
              <a:t>Nervové vlivy: </a:t>
            </a:r>
          </a:p>
          <a:p>
            <a:pPr lvl="1"/>
            <a:r>
              <a:rPr lang="cs-CZ" dirty="0" smtClean="0"/>
              <a:t>Sympatikus má </a:t>
            </a:r>
            <a:r>
              <a:rPr lang="cs-CZ" dirty="0" err="1" smtClean="0"/>
              <a:t>hyperglykemizující</a:t>
            </a:r>
            <a:r>
              <a:rPr lang="cs-CZ" dirty="0" smtClean="0"/>
              <a:t> vliv</a:t>
            </a:r>
          </a:p>
          <a:p>
            <a:pPr lvl="1"/>
            <a:r>
              <a:rPr lang="cs-CZ" dirty="0" err="1" smtClean="0"/>
              <a:t>Parasympaticus</a:t>
            </a:r>
            <a:r>
              <a:rPr lang="cs-CZ" dirty="0" smtClean="0"/>
              <a:t> </a:t>
            </a:r>
            <a:r>
              <a:rPr lang="cs-CZ" dirty="0" err="1" smtClean="0"/>
              <a:t>hypoglykemizující</a:t>
            </a:r>
            <a:r>
              <a:rPr lang="cs-CZ" dirty="0" smtClean="0"/>
              <a:t> vliv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Inzulin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produkován v Langerhansových buňkách pankreatu jako </a:t>
            </a:r>
            <a:r>
              <a:rPr lang="cs-CZ" dirty="0" err="1" smtClean="0"/>
              <a:t>pre</a:t>
            </a:r>
            <a:r>
              <a:rPr lang="cs-CZ" dirty="0" smtClean="0"/>
              <a:t>-</a:t>
            </a:r>
            <a:r>
              <a:rPr lang="cs-CZ" dirty="0" err="1" smtClean="0"/>
              <a:t>proinzulin</a:t>
            </a:r>
            <a:r>
              <a:rPr lang="cs-CZ" dirty="0" smtClean="0"/>
              <a:t> účinkem </a:t>
            </a:r>
            <a:r>
              <a:rPr lang="cs-CZ" dirty="0" err="1" smtClean="0"/>
              <a:t>proteáz</a:t>
            </a:r>
            <a:r>
              <a:rPr lang="cs-CZ" dirty="0" smtClean="0"/>
              <a:t> vzniká </a:t>
            </a:r>
            <a:r>
              <a:rPr lang="cs-CZ" dirty="0" err="1" smtClean="0"/>
              <a:t>proinzulin</a:t>
            </a:r>
            <a:r>
              <a:rPr lang="cs-CZ" dirty="0" smtClean="0"/>
              <a:t>, který je dále štěpen na aktivní inzulin a C-peptid (používáme k detekci produkce inzulinu)</a:t>
            </a:r>
          </a:p>
          <a:p>
            <a:r>
              <a:rPr lang="cs-CZ" dirty="0" smtClean="0"/>
              <a:t>Celková denní produkce zdravého člověka je </a:t>
            </a:r>
            <a:r>
              <a:rPr lang="cs-CZ" dirty="0" err="1" smtClean="0"/>
              <a:t>cc</a:t>
            </a:r>
            <a:r>
              <a:rPr lang="cs-CZ" dirty="0" smtClean="0"/>
              <a:t> 20-40j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Poruchy regulace metabolismu glukosy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Diagnosa diabetes </a:t>
            </a:r>
            <a:r>
              <a:rPr lang="cs-CZ" dirty="0" err="1" smtClean="0"/>
              <a:t>mellitus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dirty="0" smtClean="0"/>
              <a:t>2x nalačno 7mmol/l a více</a:t>
            </a:r>
          </a:p>
          <a:p>
            <a:pPr lvl="1"/>
            <a:r>
              <a:rPr lang="cs-CZ" dirty="0" smtClean="0"/>
              <a:t>Více než 11.1 kdykoliv v průběhu dne</a:t>
            </a:r>
          </a:p>
          <a:p>
            <a:pPr lvl="1"/>
            <a:r>
              <a:rPr lang="cs-CZ" dirty="0" smtClean="0"/>
              <a:t>Více než 11.1 za 2 hod při zátěžovém testu </a:t>
            </a:r>
            <a:r>
              <a:rPr lang="cs-CZ" dirty="0" err="1" smtClean="0"/>
              <a:t>oGTT</a:t>
            </a:r>
            <a:endParaRPr lang="cs-CZ" dirty="0" smtClean="0"/>
          </a:p>
          <a:p>
            <a:r>
              <a:rPr lang="cs-CZ" dirty="0" smtClean="0"/>
              <a:t>Porušená </a:t>
            </a:r>
            <a:r>
              <a:rPr lang="cs-CZ" dirty="0" err="1" smtClean="0"/>
              <a:t>glukosová</a:t>
            </a:r>
            <a:r>
              <a:rPr lang="cs-CZ" dirty="0" smtClean="0"/>
              <a:t> tolerance při </a:t>
            </a:r>
            <a:r>
              <a:rPr lang="cs-CZ" dirty="0" err="1" smtClean="0"/>
              <a:t>oGTT</a:t>
            </a:r>
            <a:r>
              <a:rPr lang="cs-CZ" dirty="0" smtClean="0"/>
              <a:t> za 2 hod 7.8-11.1</a:t>
            </a:r>
          </a:p>
          <a:p>
            <a:r>
              <a:rPr lang="cs-CZ" dirty="0" smtClean="0"/>
              <a:t>Porušená lačná glykémie = hodnoty nad 5.6mmol/l nesplňující kritéria těžší poruchy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Klinické projevy diabetického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Žízeň a polydipsie</a:t>
            </a:r>
          </a:p>
          <a:p>
            <a:r>
              <a:rPr lang="cs-CZ" dirty="0" err="1" smtClean="0"/>
              <a:t>Polyúrie</a:t>
            </a:r>
            <a:r>
              <a:rPr lang="cs-CZ" dirty="0" smtClean="0"/>
              <a:t> a noční pocení</a:t>
            </a:r>
          </a:p>
          <a:p>
            <a:r>
              <a:rPr lang="cs-CZ" dirty="0" smtClean="0"/>
              <a:t>Hubnutí</a:t>
            </a:r>
          </a:p>
          <a:p>
            <a:r>
              <a:rPr lang="cs-CZ" dirty="0" smtClean="0"/>
              <a:t>Únavnost</a:t>
            </a:r>
          </a:p>
          <a:p>
            <a:r>
              <a:rPr lang="cs-CZ" dirty="0" smtClean="0"/>
              <a:t>Přechodné poruchy zrakové ostrosti</a:t>
            </a:r>
          </a:p>
          <a:p>
            <a:r>
              <a:rPr lang="cs-CZ" dirty="0" smtClean="0"/>
              <a:t>Poruchy vědomí až koma</a:t>
            </a:r>
          </a:p>
          <a:p>
            <a:r>
              <a:rPr lang="cs-CZ" dirty="0" smtClean="0"/>
              <a:t>Dech páchnoucí po acetonu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Non-inzulin dependentní diabetes </a:t>
            </a:r>
            <a:r>
              <a:rPr lang="cs-CZ" dirty="0" err="1" smtClean="0"/>
              <a:t>mellitus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Nebo také DM 2.typu</a:t>
            </a:r>
          </a:p>
          <a:p>
            <a:r>
              <a:rPr lang="cs-CZ" dirty="0" smtClean="0"/>
              <a:t>Nemocní nejsou závislí na podávání inzulinu </a:t>
            </a:r>
          </a:p>
          <a:p>
            <a:r>
              <a:rPr lang="cs-CZ" dirty="0" smtClean="0"/>
              <a:t>Nemají sklon ke </a:t>
            </a:r>
            <a:r>
              <a:rPr lang="cs-CZ" dirty="0" err="1" smtClean="0"/>
              <a:t>ketoacidose</a:t>
            </a:r>
            <a:endParaRPr lang="cs-CZ" dirty="0" smtClean="0"/>
          </a:p>
          <a:p>
            <a:r>
              <a:rPr lang="cs-CZ" dirty="0" smtClean="0"/>
              <a:t>Manifestuje se nejčastěji v dospělosti </a:t>
            </a:r>
          </a:p>
          <a:p>
            <a:r>
              <a:rPr lang="cs-CZ" dirty="0" smtClean="0"/>
              <a:t>Začátek je pozvolný a diagnostikován je většinou před vznikem potíží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Inzulin dependentní diabetes </a:t>
            </a:r>
            <a:r>
              <a:rPr lang="cs-CZ" dirty="0" err="1" smtClean="0"/>
              <a:t>mellitus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Nebo také DM 1.typu</a:t>
            </a:r>
          </a:p>
          <a:p>
            <a:r>
              <a:rPr lang="cs-CZ" dirty="0" smtClean="0"/>
              <a:t>Podkladem je postupný zánik </a:t>
            </a:r>
            <a:r>
              <a:rPr lang="el-GR" dirty="0" smtClean="0"/>
              <a:t>β</a:t>
            </a:r>
            <a:r>
              <a:rPr lang="cs-CZ" dirty="0" smtClean="0"/>
              <a:t>-buněk pankreatu</a:t>
            </a:r>
          </a:p>
          <a:p>
            <a:r>
              <a:rPr lang="cs-CZ" dirty="0" smtClean="0"/>
              <a:t>Nejčastěji jde o autoimunitní proces u disponovaných jedinců </a:t>
            </a:r>
          </a:p>
          <a:p>
            <a:r>
              <a:rPr lang="cs-CZ" dirty="0" smtClean="0"/>
              <a:t>Spouštěcím faktorem může být infekční nebo toxické agens</a:t>
            </a:r>
          </a:p>
          <a:p>
            <a:r>
              <a:rPr lang="cs-CZ" dirty="0" smtClean="0"/>
              <a:t>Teprve po zániku více než 90% ostrůvků dochází ke klinické manifestaci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DM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Pankreatitis chronická i akutní</a:t>
            </a:r>
          </a:p>
          <a:p>
            <a:r>
              <a:rPr lang="cs-CZ" dirty="0" smtClean="0"/>
              <a:t>Tu pankreatu</a:t>
            </a:r>
          </a:p>
          <a:p>
            <a:r>
              <a:rPr lang="cs-CZ" dirty="0" smtClean="0"/>
              <a:t>Cystická fibrosa</a:t>
            </a:r>
          </a:p>
          <a:p>
            <a:r>
              <a:rPr lang="cs-CZ" dirty="0" err="1" smtClean="0"/>
              <a:t>Cushingův</a:t>
            </a:r>
            <a:r>
              <a:rPr lang="cs-CZ" dirty="0" smtClean="0"/>
              <a:t> syndrom </a:t>
            </a:r>
          </a:p>
          <a:p>
            <a:r>
              <a:rPr lang="cs-CZ" dirty="0" smtClean="0"/>
              <a:t>Akromegalie</a:t>
            </a:r>
          </a:p>
          <a:p>
            <a:r>
              <a:rPr lang="cs-CZ" dirty="0" smtClean="0"/>
              <a:t>Terapie kortikoidy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akutní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Hypoglykémie </a:t>
            </a:r>
          </a:p>
          <a:p>
            <a:r>
              <a:rPr lang="cs-CZ" dirty="0" smtClean="0"/>
              <a:t>Pokles pod 3.3mmol/l </a:t>
            </a:r>
            <a:r>
              <a:rPr lang="cs-CZ" sz="1600" dirty="0" smtClean="0"/>
              <a:t>(pro pacienty s dlouhodobě vysokými hodnotami glykémií i vyšší hodnoty mohou být hypoglykémií)</a:t>
            </a:r>
          </a:p>
          <a:p>
            <a:r>
              <a:rPr lang="cs-CZ" dirty="0" smtClean="0"/>
              <a:t>Projevy :  třes, pocení, tachykardie, nervozita, hlad, zmatenost, útlum nebo naopak agresivita, hrozí úmrtí v důsledku mozkové hypoglykémie =&gt; selhání řízení životně důležitých procesů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Hyperglykémie</a:t>
            </a:r>
          </a:p>
          <a:p>
            <a:r>
              <a:rPr lang="cs-CZ" sz="2900" b="1" i="1" dirty="0" smtClean="0"/>
              <a:t>Diabetická </a:t>
            </a:r>
            <a:r>
              <a:rPr lang="cs-CZ" sz="2900" b="1" i="1" dirty="0" err="1" smtClean="0"/>
              <a:t>ketoacidosa</a:t>
            </a:r>
            <a:r>
              <a:rPr lang="cs-CZ" sz="2900" b="1" i="1" dirty="0" smtClean="0"/>
              <a:t>: </a:t>
            </a:r>
            <a:r>
              <a:rPr lang="cs-CZ" dirty="0" smtClean="0"/>
              <a:t>jde o nedostatek inzulinu většinou při zátěži. Nedochází k dostatečnému přesunu glukosy do buněk. Jako alternativní zdroj jsou využívány ketolátky</a:t>
            </a:r>
          </a:p>
          <a:p>
            <a:pPr lvl="1"/>
            <a:r>
              <a:rPr lang="cs-CZ" dirty="0" smtClean="0"/>
              <a:t>Klinicky dominují projevy hyperglykémie: žízeň, polyurie, polydipsie, hypotenze, až poruchy vědomí + přidává se </a:t>
            </a:r>
            <a:r>
              <a:rPr lang="cs-CZ" dirty="0" err="1" smtClean="0"/>
              <a:t>acidotické</a:t>
            </a:r>
            <a:r>
              <a:rPr lang="cs-CZ" dirty="0" smtClean="0"/>
              <a:t> </a:t>
            </a:r>
            <a:r>
              <a:rPr lang="cs-CZ" dirty="0" err="1" smtClean="0"/>
              <a:t>Kussmaulova</a:t>
            </a:r>
            <a:r>
              <a:rPr lang="cs-CZ" dirty="0" smtClean="0"/>
              <a:t> dýchání</a:t>
            </a:r>
          </a:p>
          <a:p>
            <a:r>
              <a:rPr lang="cs-CZ" b="1" i="1" dirty="0" smtClean="0"/>
              <a:t>Hyperglykemické (</a:t>
            </a:r>
            <a:r>
              <a:rPr lang="cs-CZ" b="1" i="1" dirty="0" err="1" smtClean="0"/>
              <a:t>hyperosmolární</a:t>
            </a:r>
            <a:r>
              <a:rPr lang="cs-CZ" b="1" i="1" dirty="0" smtClean="0"/>
              <a:t>) koma:  </a:t>
            </a:r>
            <a:r>
              <a:rPr lang="cs-CZ" dirty="0" smtClean="0"/>
              <a:t>extrémní hyperglykémie </a:t>
            </a:r>
            <a:r>
              <a:rPr lang="cs-CZ" dirty="0" err="1" smtClean="0"/>
              <a:t>stěžkou</a:t>
            </a:r>
            <a:r>
              <a:rPr lang="cs-CZ" dirty="0" smtClean="0"/>
              <a:t> dehydratací, renální insuficience, poruchy vědomí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</TotalTime>
  <Words>575</Words>
  <Application>Microsoft Macintosh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Retrospektiva</vt:lpstr>
      <vt:lpstr>Diabetes mellitus</vt:lpstr>
      <vt:lpstr>Regulace glukosy</vt:lpstr>
      <vt:lpstr>Inzulin</vt:lpstr>
      <vt:lpstr>Poruchy regulace metabolismu glukosy</vt:lpstr>
      <vt:lpstr>Klinické projevy diabetického syndromu</vt:lpstr>
      <vt:lpstr>Non-inzulin dependentní diabetes mellitus </vt:lpstr>
      <vt:lpstr>Inzulin dependentní diabetes mellitus </vt:lpstr>
      <vt:lpstr>Sekundární DM </vt:lpstr>
      <vt:lpstr>Komplikace akutní </vt:lpstr>
      <vt:lpstr>Chronické vaskulární komplikace DM</vt:lpstr>
      <vt:lpstr>Cíle léčby DM </vt:lpstr>
      <vt:lpstr>DM v těhotenství</vt:lpstr>
      <vt:lpstr>Terapie 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Robert</dc:creator>
  <cp:lastModifiedBy>Jan Novák</cp:lastModifiedBy>
  <cp:revision>15</cp:revision>
  <dcterms:created xsi:type="dcterms:W3CDTF">2010-03-14T19:04:06Z</dcterms:created>
  <dcterms:modified xsi:type="dcterms:W3CDTF">2020-05-23T10:54:31Z</dcterms:modified>
</cp:coreProperties>
</file>