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>
      <p:cViewPr varScale="1">
        <p:scale>
          <a:sx n="110" d="100"/>
          <a:sy n="110" d="100"/>
        </p:scale>
        <p:origin x="4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6D48F6-F7B2-4405-9BBF-CF28A720B04C}" type="datetimeFigureOut">
              <a:rPr lang="cs-CZ" smtClean="0"/>
              <a:t>23.05.20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3C99E5-7CE2-41F0-9B91-08A468B33BE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Hematologie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295275"/>
            <a:ext cx="8810625" cy="579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Krevní obraz = jediná odchylky je ve sníženém počtu destiček někdy neobvykle velkých</a:t>
            </a:r>
          </a:p>
          <a:p>
            <a:r>
              <a:rPr lang="cs-CZ" dirty="0" smtClean="0"/>
              <a:t>Kostní dřeň aktivace </a:t>
            </a:r>
            <a:r>
              <a:rPr lang="cs-CZ" dirty="0" err="1" smtClean="0"/>
              <a:t>megakaryocytopoézy</a:t>
            </a:r>
            <a:endParaRPr lang="cs-CZ" dirty="0" smtClean="0"/>
          </a:p>
          <a:p>
            <a:r>
              <a:rPr lang="cs-CZ" dirty="0" err="1" smtClean="0"/>
              <a:t>Antitrombocytární</a:t>
            </a:r>
            <a:r>
              <a:rPr lang="cs-CZ" dirty="0" smtClean="0"/>
              <a:t> protilátka je pozitivní u 65% pacientů, může však být i u jiných onemocnění </a:t>
            </a:r>
          </a:p>
          <a:p>
            <a:r>
              <a:rPr lang="cs-CZ" dirty="0" smtClean="0"/>
              <a:t>Je zkrácená doba přežívání a je zvýšené odchytávání destiček a jejich destrukce ve slezině 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16633"/>
            <a:ext cx="892492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71463"/>
            <a:ext cx="8924925" cy="58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239" t="5649" r="12080" b="12813"/>
          <a:stretch/>
        </p:blipFill>
        <p:spPr bwMode="auto">
          <a:xfrm>
            <a:off x="539552" y="404664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398" b="8951"/>
          <a:stretch/>
        </p:blipFill>
        <p:spPr bwMode="auto">
          <a:xfrm>
            <a:off x="109539" y="271463"/>
            <a:ext cx="8710934" cy="57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0091"/>
          <a:stretch/>
        </p:blipFill>
        <p:spPr bwMode="auto">
          <a:xfrm>
            <a:off x="109538" y="271463"/>
            <a:ext cx="8924925" cy="56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950"/>
          <a:stretch/>
        </p:blipFill>
        <p:spPr bwMode="auto">
          <a:xfrm>
            <a:off x="109538" y="271463"/>
            <a:ext cx="8924925" cy="57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670"/>
          <a:stretch/>
        </p:blipFill>
        <p:spPr bwMode="auto">
          <a:xfrm>
            <a:off x="109538" y="271463"/>
            <a:ext cx="8924925" cy="58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951"/>
          <a:stretch/>
        </p:blipFill>
        <p:spPr bwMode="auto">
          <a:xfrm>
            <a:off x="109538" y="271463"/>
            <a:ext cx="8924925" cy="57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Hemostáza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procesů zabraňujících krvácení při poškození cévní stěny a současně zajišťujících tekutost krve</a:t>
            </a:r>
          </a:p>
          <a:p>
            <a:r>
              <a:rPr lang="cs-CZ" dirty="0" smtClean="0"/>
              <a:t>Na procesu se podílí: </a:t>
            </a:r>
          </a:p>
          <a:p>
            <a:pPr lvl="1"/>
            <a:r>
              <a:rPr lang="cs-CZ" dirty="0" smtClean="0"/>
              <a:t>Cévní stěna</a:t>
            </a:r>
          </a:p>
          <a:p>
            <a:pPr lvl="1"/>
            <a:r>
              <a:rPr lang="cs-CZ" dirty="0" smtClean="0"/>
              <a:t>Primární </a:t>
            </a:r>
            <a:r>
              <a:rPr lang="cs-CZ" dirty="0" err="1" smtClean="0"/>
              <a:t>hemostáza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Koagulace</a:t>
            </a:r>
          </a:p>
          <a:p>
            <a:pPr lvl="1"/>
            <a:r>
              <a:rPr lang="cs-CZ" dirty="0" err="1" smtClean="0"/>
              <a:t>Fibrinolýza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670"/>
          <a:stretch/>
        </p:blipFill>
        <p:spPr bwMode="auto">
          <a:xfrm>
            <a:off x="109538" y="271463"/>
            <a:ext cx="8924925" cy="58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811" b="6670"/>
          <a:stretch/>
        </p:blipFill>
        <p:spPr bwMode="auto">
          <a:xfrm>
            <a:off x="109538" y="764704"/>
            <a:ext cx="89249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52" t="4121" r="3052" b="6396"/>
          <a:stretch/>
        </p:blipFill>
        <p:spPr bwMode="auto">
          <a:xfrm>
            <a:off x="109538" y="271463"/>
            <a:ext cx="8924925" cy="58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8460"/>
            <a:ext cx="89249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3" t="8952" r="11273" b="8950"/>
          <a:stretch/>
        </p:blipFill>
        <p:spPr bwMode="auto">
          <a:xfrm>
            <a:off x="899593" y="836712"/>
            <a:ext cx="71287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2" r="9659" b="18073"/>
          <a:stretch/>
        </p:blipFill>
        <p:spPr bwMode="auto">
          <a:xfrm>
            <a:off x="899591" y="271463"/>
            <a:ext cx="7272809" cy="517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 a fyzikální nález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cs-CZ" dirty="0" smtClean="0"/>
              <a:t> Epistaxe </a:t>
            </a:r>
            <a:r>
              <a:rPr lang="cs-CZ" dirty="0" smtClean="0"/>
              <a:t>– častá pro poruchy destiček a von </a:t>
            </a:r>
            <a:r>
              <a:rPr lang="cs-CZ" dirty="0" err="1" smtClean="0"/>
              <a:t>Wilebrandovu</a:t>
            </a:r>
            <a:r>
              <a:rPr lang="cs-CZ" dirty="0" smtClean="0"/>
              <a:t> nemoc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 Gingivální </a:t>
            </a:r>
            <a:r>
              <a:rPr lang="cs-CZ" dirty="0" smtClean="0"/>
              <a:t>krvácení </a:t>
            </a:r>
            <a:r>
              <a:rPr lang="cs-CZ" dirty="0" smtClean="0"/>
              <a:t>- taktéž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 Kožní </a:t>
            </a:r>
            <a:r>
              <a:rPr lang="cs-CZ" dirty="0" smtClean="0"/>
              <a:t>krvácení častěji poruchy destiček než </a:t>
            </a:r>
            <a:r>
              <a:rPr lang="cs-CZ" dirty="0" err="1" smtClean="0"/>
              <a:t>koagulopathie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 Po </a:t>
            </a:r>
            <a:r>
              <a:rPr lang="cs-CZ" dirty="0" smtClean="0"/>
              <a:t>poranění –</a:t>
            </a:r>
            <a:r>
              <a:rPr lang="cs-CZ" dirty="0" err="1" smtClean="0"/>
              <a:t>vWD</a:t>
            </a:r>
            <a:r>
              <a:rPr lang="cs-CZ" dirty="0" smtClean="0"/>
              <a:t> a </a:t>
            </a:r>
            <a:r>
              <a:rPr lang="cs-CZ" dirty="0" err="1" smtClean="0"/>
              <a:t>destičko</a:t>
            </a:r>
            <a:r>
              <a:rPr lang="cs-CZ" dirty="0" err="1" smtClean="0"/>
              <a:t>pathie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Hematemeze</a:t>
            </a:r>
            <a:r>
              <a:rPr lang="cs-CZ" dirty="0" smtClean="0"/>
              <a:t> </a:t>
            </a:r>
            <a:r>
              <a:rPr lang="cs-CZ" dirty="0" smtClean="0"/>
              <a:t>a hemoptýza </a:t>
            </a:r>
            <a:r>
              <a:rPr lang="cs-CZ" dirty="0" smtClean="0"/>
              <a:t>je hlavně </a:t>
            </a:r>
            <a:r>
              <a:rPr lang="cs-CZ" dirty="0" smtClean="0"/>
              <a:t>lokální problém nepatří ke </a:t>
            </a:r>
            <a:r>
              <a:rPr lang="cs-CZ" dirty="0" err="1" smtClean="0"/>
              <a:t>koagulopathiím</a:t>
            </a:r>
            <a:r>
              <a:rPr lang="cs-CZ" dirty="0" smtClean="0"/>
              <a:t> (např. ruptura žaludečního vředu či krvácení z tumoru)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Meléna</a:t>
            </a:r>
            <a:r>
              <a:rPr lang="cs-CZ" dirty="0" smtClean="0"/>
              <a:t> (</a:t>
            </a:r>
            <a:r>
              <a:rPr lang="cs-CZ" dirty="0" smtClean="0"/>
              <a:t>černá mazlavá stolice) </a:t>
            </a:r>
            <a:r>
              <a:rPr lang="cs-CZ" dirty="0" smtClean="0"/>
              <a:t>– po krvácení z žaludečního vředu </a:t>
            </a:r>
            <a:r>
              <a:rPr lang="cs-CZ" dirty="0" smtClean="0"/>
              <a:t>--</a:t>
            </a:r>
            <a:r>
              <a:rPr lang="cs-CZ" dirty="0" smtClean="0"/>
              <a:t> krev se natráví a zčerná.. lokální nález 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 Hematurie - po </a:t>
            </a:r>
            <a:r>
              <a:rPr lang="cs-CZ" dirty="0" smtClean="0"/>
              <a:t>infekci, PLT-</a:t>
            </a:r>
            <a:r>
              <a:rPr lang="cs-CZ" dirty="0" err="1" smtClean="0"/>
              <a:t>pathie</a:t>
            </a:r>
            <a:r>
              <a:rPr lang="cs-CZ" dirty="0" smtClean="0"/>
              <a:t>, </a:t>
            </a:r>
            <a:r>
              <a:rPr lang="cs-CZ" dirty="0" err="1" smtClean="0"/>
              <a:t>vWD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 Krvácení ze</a:t>
            </a:r>
            <a:r>
              <a:rPr lang="cs-CZ" dirty="0" smtClean="0"/>
              <a:t> </a:t>
            </a:r>
            <a:r>
              <a:rPr lang="cs-CZ" dirty="0" smtClean="0"/>
              <a:t>vpichů </a:t>
            </a:r>
            <a:r>
              <a:rPr lang="cs-CZ" dirty="0" smtClean="0"/>
              <a:t>- </a:t>
            </a:r>
            <a:r>
              <a:rPr lang="cs-CZ" dirty="0" err="1" smtClean="0"/>
              <a:t>destičko</a:t>
            </a:r>
            <a:r>
              <a:rPr lang="cs-CZ" dirty="0" err="1" smtClean="0"/>
              <a:t>pathie</a:t>
            </a:r>
            <a:r>
              <a:rPr lang="cs-CZ" dirty="0" smtClean="0"/>
              <a:t>, DIC, </a:t>
            </a:r>
            <a:r>
              <a:rPr lang="cs-CZ" dirty="0" err="1" smtClean="0"/>
              <a:t>hyperfibrinolýza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 Kloubní </a:t>
            </a:r>
            <a:r>
              <a:rPr lang="cs-CZ" dirty="0" smtClean="0"/>
              <a:t>krvácení </a:t>
            </a:r>
            <a:r>
              <a:rPr lang="cs-CZ" dirty="0" smtClean="0"/>
              <a:t>- typické </a:t>
            </a:r>
            <a:r>
              <a:rPr lang="cs-CZ" dirty="0" smtClean="0"/>
              <a:t>pro hemofilii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cs-CZ" dirty="0" smtClean="0"/>
              <a:t> Anamnéza</a:t>
            </a:r>
            <a:r>
              <a:rPr lang="cs-CZ" dirty="0" smtClean="0"/>
              <a:t>: věk prvních projevů, typ krvácení, </a:t>
            </a:r>
            <a:r>
              <a:rPr lang="cs-CZ" dirty="0" err="1" smtClean="0"/>
              <a:t>spontální</a:t>
            </a:r>
            <a:r>
              <a:rPr lang="cs-CZ" dirty="0" smtClean="0"/>
              <a:t> versus traumatické, specifické krvácení </a:t>
            </a:r>
            <a:r>
              <a:rPr lang="mr-IN" dirty="0" smtClean="0"/>
              <a:t>–</a:t>
            </a:r>
            <a:r>
              <a:rPr lang="cs-CZ" dirty="0" smtClean="0"/>
              <a:t> viz dříve</a:t>
            </a:r>
            <a:endParaRPr lang="cs-CZ" dirty="0" smtClean="0"/>
          </a:p>
          <a:p>
            <a:pPr>
              <a:buFont typeface="Wingdings" charset="2"/>
              <a:buChar char="Ø"/>
            </a:pPr>
            <a:r>
              <a:rPr lang="cs-CZ" dirty="0" smtClean="0"/>
              <a:t> Léky antikoagulancia (</a:t>
            </a:r>
            <a:r>
              <a:rPr lang="cs-CZ" dirty="0" err="1" smtClean="0"/>
              <a:t>warfarin</a:t>
            </a:r>
            <a:r>
              <a:rPr lang="cs-CZ" dirty="0" smtClean="0"/>
              <a:t>, LMWH, nová </a:t>
            </a:r>
            <a:r>
              <a:rPr lang="cs-CZ" dirty="0" err="1" smtClean="0"/>
              <a:t>antikoag</a:t>
            </a:r>
            <a:r>
              <a:rPr lang="cs-CZ" dirty="0" smtClean="0"/>
              <a:t>. NOAC), </a:t>
            </a:r>
            <a:r>
              <a:rPr lang="cs-CZ" dirty="0" err="1" smtClean="0"/>
              <a:t>antiagregancia</a:t>
            </a:r>
            <a:r>
              <a:rPr lang="cs-CZ" dirty="0" smtClean="0"/>
              <a:t> (aspirin, </a:t>
            </a:r>
            <a:r>
              <a:rPr lang="cs-CZ" dirty="0" err="1" smtClean="0"/>
              <a:t>trombex</a:t>
            </a:r>
            <a:r>
              <a:rPr lang="cs-CZ" dirty="0" smtClean="0"/>
              <a:t>, </a:t>
            </a:r>
            <a:r>
              <a:rPr lang="cs-CZ" dirty="0" err="1" smtClean="0"/>
              <a:t>clopidogrel</a:t>
            </a:r>
            <a:r>
              <a:rPr lang="cs-CZ" dirty="0" smtClean="0"/>
              <a:t>, </a:t>
            </a:r>
            <a:r>
              <a:rPr lang="cs-CZ" dirty="0" err="1" smtClean="0"/>
              <a:t>ticagrelor</a:t>
            </a:r>
            <a:r>
              <a:rPr lang="cs-CZ" dirty="0" smtClean="0"/>
              <a:t> apod.), NSA</a:t>
            </a:r>
            <a:endParaRPr lang="cs-CZ" dirty="0" smtClean="0"/>
          </a:p>
          <a:p>
            <a:pPr>
              <a:buFont typeface="Wingdings" charset="2"/>
              <a:buChar char="Ø"/>
            </a:pPr>
            <a:r>
              <a:rPr lang="cs-CZ" dirty="0" smtClean="0"/>
              <a:t> Abusus </a:t>
            </a:r>
            <a:r>
              <a:rPr lang="mr-IN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potátoři</a:t>
            </a:r>
            <a:r>
              <a:rPr lang="cs-CZ" dirty="0" smtClean="0"/>
              <a:t> alkoholu</a:t>
            </a:r>
            <a:endParaRPr lang="cs-CZ" dirty="0" smtClean="0"/>
          </a:p>
          <a:p>
            <a:pPr>
              <a:buFont typeface="Wingdings" charset="2"/>
              <a:buChar char="Ø"/>
            </a:pPr>
            <a:r>
              <a:rPr lang="cs-CZ" dirty="0" smtClean="0"/>
              <a:t> Rodinná dispozice </a:t>
            </a:r>
            <a:r>
              <a:rPr lang="mr-IN" dirty="0" smtClean="0"/>
              <a:t>–</a:t>
            </a:r>
            <a:r>
              <a:rPr lang="cs-CZ" dirty="0" smtClean="0"/>
              <a:t> genetické choroby srážení krve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na koagulaci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155" t="10223" r="5881" b="20494"/>
          <a:stretch/>
        </p:blipFill>
        <p:spPr bwMode="auto">
          <a:xfrm>
            <a:off x="395536" y="1759509"/>
            <a:ext cx="7781118" cy="43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dle velikosti záběru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800" t="10704" r="7577" b="6954"/>
          <a:stretch/>
        </p:blipFill>
        <p:spPr bwMode="auto">
          <a:xfrm>
            <a:off x="899592" y="1844824"/>
            <a:ext cx="6502636" cy="439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80" y="260648"/>
            <a:ext cx="7543800" cy="1450757"/>
          </a:xfrm>
        </p:spPr>
        <p:txBody>
          <a:bodyPr/>
          <a:lstStyle/>
          <a:p>
            <a:r>
              <a:rPr lang="cs-CZ" dirty="0" err="1" smtClean="0"/>
              <a:t>Trombocytopénie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Snížená </a:t>
            </a:r>
            <a:r>
              <a:rPr lang="cs-CZ" dirty="0" smtClean="0"/>
              <a:t>produkce DESTIČEK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Aplázie</a:t>
            </a:r>
            <a:r>
              <a:rPr lang="cs-CZ" dirty="0" smtClean="0"/>
              <a:t> </a:t>
            </a:r>
            <a:r>
              <a:rPr lang="cs-CZ" dirty="0" smtClean="0"/>
              <a:t>kostní dřeně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 Infiltrace </a:t>
            </a:r>
            <a:r>
              <a:rPr lang="cs-CZ" dirty="0" smtClean="0"/>
              <a:t>kostní dřeně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 Neefektivní </a:t>
            </a:r>
            <a:r>
              <a:rPr lang="cs-CZ" dirty="0" smtClean="0"/>
              <a:t>tvorba (MDS)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 Selektivní </a:t>
            </a:r>
            <a:r>
              <a:rPr lang="cs-CZ" dirty="0" smtClean="0"/>
              <a:t>porucha produkce destiček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Zvýšená </a:t>
            </a:r>
            <a:r>
              <a:rPr lang="cs-CZ" dirty="0" smtClean="0"/>
              <a:t>destrukce DESTIČEK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63440" y="2492896"/>
            <a:ext cx="3703320" cy="106269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cs-CZ" dirty="0" smtClean="0"/>
              <a:t> Imunitní 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 Neimunitní  - sepse</a:t>
            </a:r>
            <a:r>
              <a:rPr lang="cs-CZ" dirty="0" smtClean="0"/>
              <a:t>, DIC, TTP, HUS, HELLP</a:t>
            </a:r>
            <a:endParaRPr lang="cs-CZ" dirty="0"/>
          </a:p>
        </p:txBody>
      </p:sp>
      <p:sp>
        <p:nvSpPr>
          <p:cNvPr id="8" name="Zástupný symbol pro obsah 7"/>
          <p:cNvSpPr txBox="1">
            <a:spLocks/>
          </p:cNvSpPr>
          <p:nvPr/>
        </p:nvSpPr>
        <p:spPr>
          <a:xfrm>
            <a:off x="4663440" y="3789040"/>
            <a:ext cx="3941008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Zachycení krevních destiček slezinou při </a:t>
            </a:r>
            <a:r>
              <a:rPr lang="cs-CZ" dirty="0" err="1" smtClean="0"/>
              <a:t>splenomegálii</a:t>
            </a:r>
            <a:r>
              <a:rPr lang="cs-CZ" dirty="0" smtClean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cs-CZ" cap="none" dirty="0" smtClean="0">
                <a:solidFill>
                  <a:schemeClr val="tx1"/>
                </a:solidFill>
              </a:rPr>
              <a:t>Infekce</a:t>
            </a:r>
          </a:p>
          <a:p>
            <a:pPr marL="342900" indent="-342900">
              <a:buFont typeface="Arial" charset="0"/>
              <a:buChar char="•"/>
            </a:pPr>
            <a:r>
              <a:rPr lang="cs-CZ" cap="none" dirty="0" smtClean="0">
                <a:solidFill>
                  <a:schemeClr val="tx1"/>
                </a:solidFill>
              </a:rPr>
              <a:t>Zánět</a:t>
            </a:r>
          </a:p>
          <a:p>
            <a:pPr marL="342900" indent="-342900">
              <a:buFont typeface="Arial" charset="0"/>
              <a:buChar char="•"/>
            </a:pPr>
            <a:r>
              <a:rPr lang="cs-CZ" cap="none" dirty="0" smtClean="0">
                <a:solidFill>
                  <a:schemeClr val="tx1"/>
                </a:solidFill>
              </a:rPr>
              <a:t>Nádorové Onemocnění</a:t>
            </a:r>
          </a:p>
          <a:p>
            <a:pPr marL="342900" indent="-342900">
              <a:buFont typeface="Arial" charset="0"/>
              <a:buChar char="•"/>
            </a:pPr>
            <a:r>
              <a:rPr lang="cs-CZ" cap="none" dirty="0" smtClean="0">
                <a:solidFill>
                  <a:schemeClr val="tx1"/>
                </a:solidFill>
              </a:rPr>
              <a:t>Střádavá Onemocnění</a:t>
            </a:r>
          </a:p>
          <a:p>
            <a:pPr marL="342900" indent="-342900">
              <a:buFont typeface="Arial" charset="0"/>
              <a:buChar char="•"/>
            </a:pPr>
            <a:r>
              <a:rPr lang="cs-CZ" cap="none" dirty="0" smtClean="0">
                <a:solidFill>
                  <a:schemeClr val="tx1"/>
                </a:solidFill>
              </a:rPr>
              <a:t>Venostáza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90513"/>
            <a:ext cx="8858250" cy="601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"/>
            <a:ext cx="893445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341</TotalTime>
  <Words>297</Words>
  <Application>Microsoft Macintosh PowerPoint</Application>
  <PresentationFormat>Předvádění na obrazovce (4:3)</PresentationFormat>
  <Paragraphs>44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Mangal</vt:lpstr>
      <vt:lpstr>Wingdings</vt:lpstr>
      <vt:lpstr>Arial</vt:lpstr>
      <vt:lpstr>Retrospektiva</vt:lpstr>
      <vt:lpstr>Hematologie </vt:lpstr>
      <vt:lpstr>Hemostáza </vt:lpstr>
      <vt:lpstr>Anamnéza a fyzikální nález</vt:lpstr>
      <vt:lpstr>Prezentace aplikace PowerPoint</vt:lpstr>
      <vt:lpstr>Testy na koagulaci</vt:lpstr>
      <vt:lpstr>Testy dle velikosti záběru</vt:lpstr>
      <vt:lpstr>Trombocytopénie</vt:lpstr>
      <vt:lpstr>Prezentace aplikace PowerPoint</vt:lpstr>
      <vt:lpstr>Prezentace aplikace PowerPoint</vt:lpstr>
      <vt:lpstr>Prezentace aplikace PowerPoint</vt:lpstr>
      <vt:lpstr>Laboratoř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Hematologie 3.</dc:title>
  <dc:creator>Robert</dc:creator>
  <cp:lastModifiedBy>Jan Novák</cp:lastModifiedBy>
  <cp:revision>11</cp:revision>
  <dcterms:created xsi:type="dcterms:W3CDTF">2011-12-04T17:04:40Z</dcterms:created>
  <dcterms:modified xsi:type="dcterms:W3CDTF">2020-05-23T19:48:14Z</dcterms:modified>
</cp:coreProperties>
</file>