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329" r:id="rId22"/>
    <p:sldId id="277" r:id="rId23"/>
    <p:sldId id="278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89" r:id="rId34"/>
    <p:sldId id="291" r:id="rId35"/>
    <p:sldId id="292" r:id="rId36"/>
    <p:sldId id="293" r:id="rId37"/>
    <p:sldId id="330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31" r:id="rId66"/>
  </p:sldIdLst>
  <p:sldSz cx="12192000" cy="6858000"/>
  <p:notesSz cx="6858000" cy="9144000"/>
  <p:custDataLst>
    <p:tags r:id="rId6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90" d="100"/>
          <a:sy n="90" d="100"/>
        </p:scale>
        <p:origin x="96" y="6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7D23B-69AD-46B3-9251-D49F67D890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81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740588"/>
            <a:ext cx="11361600" cy="1171580"/>
          </a:xfrm>
        </p:spPr>
        <p:txBody>
          <a:bodyPr/>
          <a:lstStyle/>
          <a:p>
            <a:pPr algn="ctr"/>
            <a:r>
              <a:rPr lang="cs-CZ" altLang="cs-CZ" sz="7200" i="1" dirty="0">
                <a:solidFill>
                  <a:srgbClr val="0000DC"/>
                </a:solidFill>
                <a:latin typeface="Arial" panose="020B0604020202020204" pitchFamily="34" charset="0"/>
              </a:rPr>
              <a:t>ZÁNĚT</a:t>
            </a:r>
            <a:endParaRPr lang="cs-CZ" sz="7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831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553745"/>
            <a:ext cx="10753200" cy="451576"/>
          </a:xfrm>
        </p:spPr>
        <p:txBody>
          <a:bodyPr/>
          <a:lstStyle/>
          <a:p>
            <a:r>
              <a:rPr lang="cs-CZ" dirty="0"/>
              <a:t>Systémové příznaky akutního zánětu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9983"/>
            <a:ext cx="10753200" cy="5080938"/>
          </a:xfrm>
        </p:spPr>
        <p:txBody>
          <a:bodyPr/>
          <a:lstStyle/>
          <a:p>
            <a:pPr marL="72000" indent="0">
              <a:buNone/>
            </a:pPr>
            <a:r>
              <a:rPr lang="cs-CZ" sz="1800" b="1" dirty="0">
                <a:solidFill>
                  <a:schemeClr val="tx2"/>
                </a:solidFill>
              </a:rPr>
              <a:t>Hematologické změny </a:t>
            </a:r>
          </a:p>
          <a:p>
            <a:r>
              <a:rPr lang="cs-CZ" sz="1800" dirty="0"/>
              <a:t>Zrychlená sedimentace erytrocytů. Častý nespecifický příznak systémového zánětu. </a:t>
            </a:r>
          </a:p>
          <a:p>
            <a:r>
              <a:rPr lang="cs-CZ" sz="1800" dirty="0"/>
              <a:t>Leukocytóza  </a:t>
            </a:r>
          </a:p>
          <a:p>
            <a:r>
              <a:rPr lang="cs-CZ" sz="1800" dirty="0" err="1"/>
              <a:t>Neutrofilie</a:t>
            </a:r>
            <a:r>
              <a:rPr lang="cs-CZ" sz="1800" dirty="0"/>
              <a:t> se objevuje u pyogenních infekcí a tkáňové destrukci; eozinofilie u parazitárních infekcí;   </a:t>
            </a:r>
          </a:p>
          <a:p>
            <a:r>
              <a:rPr lang="cs-CZ" sz="1800" dirty="0"/>
              <a:t>Lymfocytóza u chronických infekcí (např. TBC), u mnoha virálních infekcí </a:t>
            </a:r>
            <a:r>
              <a:rPr lang="cs-CZ" sz="1800" dirty="0" err="1"/>
              <a:t>Monocytóza</a:t>
            </a:r>
            <a:r>
              <a:rPr lang="cs-CZ" sz="1800" dirty="0"/>
              <a:t> u infekční mononukleózy a některých bakteriálních infekcí (TBC)  </a:t>
            </a:r>
          </a:p>
          <a:p>
            <a:r>
              <a:rPr lang="cs-CZ" sz="1800" dirty="0"/>
              <a:t>Anémie  </a:t>
            </a:r>
          </a:p>
          <a:p>
            <a:pPr lvl="1"/>
            <a:r>
              <a:rPr lang="cs-CZ" sz="1600" dirty="0"/>
              <a:t>Ztráta do zánětlivého exsudátu (</a:t>
            </a:r>
            <a:r>
              <a:rPr lang="cs-CZ" sz="1600" dirty="0" err="1"/>
              <a:t>ulcerativní</a:t>
            </a:r>
            <a:r>
              <a:rPr lang="cs-CZ" sz="1600" dirty="0"/>
              <a:t> kolitis);  </a:t>
            </a:r>
          </a:p>
          <a:p>
            <a:pPr lvl="1"/>
            <a:r>
              <a:rPr lang="cs-CZ" sz="1600" dirty="0"/>
              <a:t>Hemolýza (v přítomnosti bakteriálních toxinů) </a:t>
            </a:r>
          </a:p>
          <a:p>
            <a:pPr lvl="1"/>
            <a:r>
              <a:rPr lang="cs-CZ" sz="1600" dirty="0"/>
              <a:t>„anémie u chronických zánětlivých onemocnění“ jako důsledek toxického útlumu kostní dřeně. </a:t>
            </a:r>
            <a:r>
              <a:rPr lang="cs-CZ" sz="1800" dirty="0"/>
              <a:t> </a:t>
            </a:r>
          </a:p>
          <a:p>
            <a:pPr marL="72000" indent="0">
              <a:buNone/>
            </a:pPr>
            <a:r>
              <a:rPr lang="cs-CZ" sz="1800" b="1" dirty="0">
                <a:solidFill>
                  <a:schemeClr val="tx2"/>
                </a:solidFill>
              </a:rPr>
              <a:t>Amyloidóza </a:t>
            </a:r>
          </a:p>
          <a:p>
            <a:r>
              <a:rPr lang="cs-CZ" sz="1800" dirty="0"/>
              <a:t>Dlouhotrvající chronický zánět (např. u revmatoidní artritidy) může zvýšit sérový  amyloid A protein (SAA),což může vést k depozici amyloidu do tkání</a:t>
            </a:r>
          </a:p>
        </p:txBody>
      </p:sp>
    </p:spTree>
    <p:extLst>
      <p:ext uri="{BB962C8B-B14F-4D97-AF65-F5344CB8AC3E}">
        <p14:creationId xmlns:p14="http://schemas.microsoft.com/office/powerpoint/2010/main" val="223880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a místní klinické symptomy akutního zánětu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401402"/>
              </p:ext>
            </p:extLst>
          </p:nvPr>
        </p:nvGraphicFramePr>
        <p:xfrm>
          <a:off x="1099276" y="2786114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305413066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354822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Systémové příznaky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Lokální příznaky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8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horečka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err="1"/>
                        <a:t>calor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848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tachykardie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err="1"/>
                        <a:t>rubor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466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hyperventilace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err="1"/>
                        <a:t>dolor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53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únavnost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tumor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512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ztráta</a:t>
                      </a:r>
                      <a:r>
                        <a:rPr lang="cs-CZ" baseline="0" dirty="0"/>
                        <a:t> chuti k jídlu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err="1"/>
                        <a:t>Functio</a:t>
                      </a:r>
                      <a:r>
                        <a:rPr lang="cs-CZ" i="1" dirty="0"/>
                        <a:t> </a:t>
                      </a:r>
                      <a:r>
                        <a:rPr lang="cs-CZ" i="1" dirty="0" err="1"/>
                        <a:t>laesa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76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780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270819"/>
              </p:ext>
            </p:extLst>
          </p:nvPr>
        </p:nvGraphicFramePr>
        <p:xfrm>
          <a:off x="765544" y="712381"/>
          <a:ext cx="9728790" cy="553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958">
                  <a:extLst>
                    <a:ext uri="{9D8B030D-6E8A-4147-A177-3AD203B41FA5}">
                      <a16:colId xmlns:a16="http://schemas.microsoft.com/office/drawing/2014/main" val="808571632"/>
                    </a:ext>
                  </a:extLst>
                </a:gridCol>
                <a:gridCol w="3083442">
                  <a:extLst>
                    <a:ext uri="{9D8B030D-6E8A-4147-A177-3AD203B41FA5}">
                      <a16:colId xmlns:a16="http://schemas.microsoft.com/office/drawing/2014/main" val="748407049"/>
                    </a:ext>
                  </a:extLst>
                </a:gridCol>
                <a:gridCol w="4242390">
                  <a:extLst>
                    <a:ext uri="{9D8B030D-6E8A-4147-A177-3AD203B41FA5}">
                      <a16:colId xmlns:a16="http://schemas.microsoft.com/office/drawing/2014/main" val="3188392701"/>
                    </a:ext>
                  </a:extLst>
                </a:gridCol>
              </a:tblGrid>
              <a:tr h="430834">
                <a:tc>
                  <a:txBody>
                    <a:bodyPr/>
                    <a:lstStyle/>
                    <a:p>
                      <a:r>
                        <a:rPr lang="cs-CZ" dirty="0"/>
                        <a:t>Změny při zánětu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Zvýšení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Pokles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795223"/>
                  </a:ext>
                </a:extLst>
              </a:tr>
              <a:tr h="1062329">
                <a:tc>
                  <a:txBody>
                    <a:bodyPr/>
                    <a:lstStyle/>
                    <a:p>
                      <a:r>
                        <a:rPr lang="cs-CZ" dirty="0"/>
                        <a:t>Buněčné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Fagocytující buňky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(v krvi i místně) 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erytrocyty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45829"/>
                  </a:ext>
                </a:extLst>
              </a:tr>
              <a:tr h="1381028">
                <a:tc>
                  <a:txBody>
                    <a:bodyPr/>
                    <a:lstStyle/>
                    <a:p>
                      <a:r>
                        <a:rPr lang="cs-CZ" dirty="0"/>
                        <a:t>Metabolické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Proteiny akutní fáze </a:t>
                      </a:r>
                    </a:p>
                    <a:p>
                      <a:r>
                        <a:rPr lang="cs-CZ" dirty="0" err="1"/>
                        <a:t>serová</a:t>
                      </a:r>
                      <a:r>
                        <a:rPr lang="cs-CZ" dirty="0"/>
                        <a:t> C</a:t>
                      </a:r>
                    </a:p>
                    <a:p>
                      <a:r>
                        <a:rPr lang="cs-CZ" dirty="0"/>
                        <a:t>katabolismus bílkovin</a:t>
                      </a:r>
                    </a:p>
                    <a:p>
                      <a:r>
                        <a:rPr lang="cs-CZ" dirty="0"/>
                        <a:t>glukoneogeneze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sérové </a:t>
                      </a:r>
                      <a:r>
                        <a:rPr lang="cs-CZ" dirty="0" err="1"/>
                        <a:t>Fe</a:t>
                      </a:r>
                      <a:endParaRPr lang="cs-CZ" dirty="0"/>
                    </a:p>
                    <a:p>
                      <a:r>
                        <a:rPr lang="cs-CZ" dirty="0"/>
                        <a:t>sérový Zn</a:t>
                      </a:r>
                    </a:p>
                    <a:p>
                      <a:r>
                        <a:rPr lang="cs-CZ" dirty="0"/>
                        <a:t>syntéza albuminu, </a:t>
                      </a:r>
                      <a:r>
                        <a:rPr lang="cs-CZ" dirty="0" err="1"/>
                        <a:t>transtyretin</a:t>
                      </a:r>
                      <a:r>
                        <a:rPr lang="cs-CZ" dirty="0"/>
                        <a:t>, transferin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144311"/>
                  </a:ext>
                </a:extLst>
              </a:tr>
              <a:tr h="2655824">
                <a:tc>
                  <a:txBody>
                    <a:bodyPr/>
                    <a:lstStyle/>
                    <a:p>
                      <a:r>
                        <a:rPr lang="cs-CZ" dirty="0"/>
                        <a:t>Endokrinní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glukagon</a:t>
                      </a:r>
                      <a:r>
                        <a:rPr lang="cs-CZ" dirty="0"/>
                        <a:t> </a:t>
                      </a:r>
                    </a:p>
                    <a:p>
                      <a:r>
                        <a:rPr lang="cs-CZ" dirty="0"/>
                        <a:t>insulin  </a:t>
                      </a:r>
                    </a:p>
                    <a:p>
                      <a:r>
                        <a:rPr lang="cs-CZ" dirty="0"/>
                        <a:t>ACTH </a:t>
                      </a:r>
                    </a:p>
                    <a:p>
                      <a:r>
                        <a:rPr lang="cs-CZ" dirty="0"/>
                        <a:t>GH </a:t>
                      </a:r>
                    </a:p>
                    <a:p>
                      <a:r>
                        <a:rPr lang="cs-CZ" dirty="0"/>
                        <a:t>T4 </a:t>
                      </a:r>
                    </a:p>
                    <a:p>
                      <a:r>
                        <a:rPr lang="cs-CZ" dirty="0" err="1"/>
                        <a:t>kortisol</a:t>
                      </a:r>
                      <a:r>
                        <a:rPr lang="cs-CZ" dirty="0"/>
                        <a:t> </a:t>
                      </a:r>
                    </a:p>
                    <a:p>
                      <a:r>
                        <a:rPr lang="cs-CZ" dirty="0"/>
                        <a:t>aldosteron </a:t>
                      </a:r>
                    </a:p>
                    <a:p>
                      <a:r>
                        <a:rPr lang="cs-CZ" dirty="0" err="1"/>
                        <a:t>vasopressin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TSH 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638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416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MANIFESTACE ZÁNĚTU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arenR"/>
            </a:pPr>
            <a:r>
              <a:rPr lang="cs-CZ" dirty="0"/>
              <a:t>Horečka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/>
              <a:t>Reakce akutní fáze</a:t>
            </a:r>
          </a:p>
        </p:txBody>
      </p:sp>
    </p:spTree>
    <p:extLst>
      <p:ext uri="{BB962C8B-B14F-4D97-AF65-F5344CB8AC3E}">
        <p14:creationId xmlns:p14="http://schemas.microsoft.com/office/powerpoint/2010/main" val="254453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800" dirty="0" err="1">
                <a:latin typeface="Arial" panose="020B0604020202020204" pitchFamily="34" charset="0"/>
              </a:rPr>
              <a:t>Reakce</a:t>
            </a:r>
            <a:r>
              <a:rPr lang="en-US" altLang="cs-CZ" sz="4800" dirty="0"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latin typeface="Arial" panose="020B0604020202020204" pitchFamily="34" charset="0"/>
              </a:rPr>
              <a:t>akutní</a:t>
            </a:r>
            <a:r>
              <a:rPr lang="en-US" altLang="cs-CZ" sz="4800" dirty="0"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latin typeface="Arial" panose="020B0604020202020204" pitchFamily="34" charset="0"/>
              </a:rPr>
              <a:t>fáze</a:t>
            </a:r>
            <a:endParaRPr lang="en-US" alt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Arial" panose="020B0604020202020204" pitchFamily="34" charset="0"/>
              </a:rPr>
              <a:t>Systémová </a:t>
            </a:r>
            <a:r>
              <a:rPr lang="en-US" altLang="cs-CZ" sz="2000" dirty="0" err="1">
                <a:latin typeface="Arial" panose="020B0604020202020204" pitchFamily="34" charset="0"/>
              </a:rPr>
              <a:t>reakce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na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lokální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nebo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systémový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imunologický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stres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způsobený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infekcí</a:t>
            </a:r>
            <a:r>
              <a:rPr lang="en-US" altLang="cs-CZ" sz="2000" dirty="0">
                <a:latin typeface="Arial" panose="020B0604020202020204" pitchFamily="34" charset="0"/>
              </a:rPr>
              <a:t>, </a:t>
            </a:r>
            <a:r>
              <a:rPr lang="en-US" altLang="cs-CZ" sz="2000" dirty="0" err="1">
                <a:latin typeface="Arial" panose="020B0604020202020204" pitchFamily="34" charset="0"/>
              </a:rPr>
              <a:t>tkáňovým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poškozením</a:t>
            </a:r>
            <a:r>
              <a:rPr lang="en-US" altLang="cs-CZ" sz="2000" dirty="0">
                <a:latin typeface="Arial" panose="020B0604020202020204" pitchFamily="34" charset="0"/>
              </a:rPr>
              <a:t>, </a:t>
            </a:r>
            <a:r>
              <a:rPr lang="en-US" altLang="cs-CZ" sz="2000" dirty="0" err="1">
                <a:latin typeface="Arial" panose="020B0604020202020204" pitchFamily="34" charset="0"/>
              </a:rPr>
              <a:t>traumatem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nebo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neoplastickým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růstem</a:t>
            </a:r>
            <a:r>
              <a:rPr lang="en-US" altLang="cs-CZ" sz="2000" dirty="0">
                <a:latin typeface="Arial" panose="020B0604020202020204" pitchFamily="34" charset="0"/>
              </a:rPr>
              <a:t>. 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cs-CZ" sz="2000" dirty="0">
                <a:latin typeface="Arial" panose="020B0604020202020204" pitchFamily="34" charset="0"/>
              </a:rPr>
              <a:t>V </a:t>
            </a:r>
            <a:r>
              <a:rPr lang="en-US" altLang="cs-CZ" sz="2000" dirty="0" err="1">
                <a:latin typeface="Arial" panose="020B0604020202020204" pitchFamily="34" charset="0"/>
              </a:rPr>
              <a:t>místě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léze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uvolňují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lokální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prozánětlivé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buňky</a:t>
            </a:r>
            <a:r>
              <a:rPr lang="cs-CZ" altLang="cs-CZ" sz="2000" dirty="0">
                <a:latin typeface="Arial" panose="020B0604020202020204" pitchFamily="34" charset="0"/>
              </a:rPr>
              <a:t> (</a:t>
            </a:r>
            <a:r>
              <a:rPr lang="en-US" altLang="cs-CZ" sz="2000" dirty="0" err="1">
                <a:latin typeface="Arial" panose="020B0604020202020204" pitchFamily="34" charset="0"/>
              </a:rPr>
              <a:t>neutrofily</a:t>
            </a:r>
            <a:r>
              <a:rPr lang="en-US" altLang="cs-CZ" sz="2000" dirty="0">
                <a:latin typeface="Arial" panose="020B0604020202020204" pitchFamily="34" charset="0"/>
              </a:rPr>
              <a:t> a </a:t>
            </a:r>
            <a:r>
              <a:rPr lang="en-US" altLang="cs-CZ" sz="2000" dirty="0" err="1">
                <a:latin typeface="Arial" panose="020B0604020202020204" pitchFamily="34" charset="0"/>
              </a:rPr>
              <a:t>makrofágy</a:t>
            </a:r>
            <a:r>
              <a:rPr lang="cs-CZ" altLang="cs-CZ" sz="2000" dirty="0">
                <a:latin typeface="Arial" panose="020B0604020202020204" pitchFamily="34" charset="0"/>
              </a:rPr>
              <a:t>) </a:t>
            </a:r>
            <a:r>
              <a:rPr lang="en-US" altLang="cs-CZ" sz="2000" dirty="0">
                <a:latin typeface="Arial" panose="020B0604020202020204" pitchFamily="34" charset="0"/>
              </a:rPr>
              <a:t>do </a:t>
            </a:r>
            <a:r>
              <a:rPr lang="en-US" altLang="cs-CZ" sz="2000" dirty="0" err="1">
                <a:latin typeface="Arial" panose="020B0604020202020204" pitchFamily="34" charset="0"/>
              </a:rPr>
              <a:t>krve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prozánětlivé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cytokiny</a:t>
            </a:r>
            <a:r>
              <a:rPr lang="en-US" altLang="cs-CZ" sz="2000" dirty="0">
                <a:latin typeface="Arial" panose="020B0604020202020204" pitchFamily="34" charset="0"/>
              </a:rPr>
              <a:t> (TNF-</a:t>
            </a:r>
            <a:r>
              <a:rPr lang="el-GR" altLang="cs-CZ" sz="2000" dirty="0">
                <a:latin typeface="Arial" panose="020B0604020202020204" pitchFamily="34" charset="0"/>
              </a:rPr>
              <a:t>α/β, </a:t>
            </a:r>
            <a:r>
              <a:rPr lang="en-US" altLang="cs-CZ" sz="2000" dirty="0">
                <a:latin typeface="Arial" panose="020B0604020202020204" pitchFamily="34" charset="0"/>
              </a:rPr>
              <a:t>IL-1</a:t>
            </a:r>
            <a:r>
              <a:rPr lang="el-GR" altLang="cs-CZ" sz="2000" dirty="0">
                <a:latin typeface="Arial" panose="020B0604020202020204" pitchFamily="34" charset="0"/>
              </a:rPr>
              <a:t>α/β, </a:t>
            </a:r>
            <a:r>
              <a:rPr lang="en-US" altLang="cs-CZ" sz="2000" dirty="0">
                <a:latin typeface="Arial" panose="020B0604020202020204" pitchFamily="34" charset="0"/>
              </a:rPr>
              <a:t>IL-6, INF-</a:t>
            </a:r>
            <a:r>
              <a:rPr lang="el-GR" altLang="cs-CZ" sz="2000" dirty="0">
                <a:latin typeface="Arial" panose="020B0604020202020204" pitchFamily="34" charset="0"/>
              </a:rPr>
              <a:t>α/γ </a:t>
            </a:r>
            <a:r>
              <a:rPr lang="en-US" altLang="cs-CZ" sz="2000" dirty="0">
                <a:latin typeface="Arial" panose="020B0604020202020204" pitchFamily="34" charset="0"/>
              </a:rPr>
              <a:t>a IL-8)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cs-CZ" sz="2000" dirty="0" err="1">
                <a:latin typeface="Arial" panose="020B0604020202020204" pitchFamily="34" charset="0"/>
              </a:rPr>
              <a:t>Tyto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cytokiny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aktivují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různé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cílové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buňky</a:t>
            </a:r>
            <a:r>
              <a:rPr lang="en-US" altLang="cs-CZ" sz="2000" dirty="0">
                <a:latin typeface="Arial" panose="020B0604020202020204" pitchFamily="34" charset="0"/>
              </a:rPr>
              <a:t>, </a:t>
            </a:r>
            <a:r>
              <a:rPr lang="en-US" altLang="cs-CZ" sz="2000" dirty="0" err="1">
                <a:latin typeface="Arial" panose="020B0604020202020204" pitchFamily="34" charset="0"/>
              </a:rPr>
              <a:t>což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vede</a:t>
            </a:r>
            <a:r>
              <a:rPr lang="en-US" altLang="cs-CZ" sz="2000" dirty="0">
                <a:latin typeface="Arial" panose="020B0604020202020204" pitchFamily="34" charset="0"/>
              </a:rPr>
              <a:t> k </a:t>
            </a:r>
            <a:r>
              <a:rPr lang="en-US" altLang="cs-CZ" sz="2000" dirty="0" err="1">
                <a:latin typeface="Arial" panose="020B0604020202020204" pitchFamily="34" charset="0"/>
              </a:rPr>
              <a:t>aktivaci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hypotalamu</a:t>
            </a:r>
            <a:r>
              <a:rPr lang="en-US" altLang="cs-CZ" sz="2000" dirty="0">
                <a:latin typeface="Arial" panose="020B0604020202020204" pitchFamily="34" charset="0"/>
              </a:rPr>
              <a:t>, </a:t>
            </a:r>
            <a:r>
              <a:rPr lang="en-US" altLang="cs-CZ" sz="2000" dirty="0" err="1">
                <a:latin typeface="Arial" panose="020B0604020202020204" pitchFamily="34" charset="0"/>
              </a:rPr>
              <a:t>redukci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sekrece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růstového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hormonu</a:t>
            </a:r>
            <a:r>
              <a:rPr lang="en-US" altLang="cs-CZ" sz="2000" dirty="0">
                <a:latin typeface="Arial" panose="020B0604020202020204" pitchFamily="34" charset="0"/>
              </a:rPr>
              <a:t> a </a:t>
            </a:r>
            <a:r>
              <a:rPr lang="en-US" altLang="cs-CZ" sz="2000" dirty="0" err="1">
                <a:latin typeface="Arial" panose="020B0604020202020204" pitchFamily="34" charset="0"/>
              </a:rPr>
              <a:t>dalším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dějům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charakterizovaným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jako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horečka</a:t>
            </a:r>
            <a:r>
              <a:rPr lang="en-US" altLang="cs-CZ" sz="2000" dirty="0">
                <a:latin typeface="Arial" panose="020B0604020202020204" pitchFamily="34" charset="0"/>
              </a:rPr>
              <a:t>, </a:t>
            </a:r>
            <a:r>
              <a:rPr lang="en-US" altLang="cs-CZ" sz="2000" dirty="0" err="1">
                <a:latin typeface="Arial" panose="020B0604020202020204" pitchFamily="34" charset="0"/>
              </a:rPr>
              <a:t>anorexie</a:t>
            </a:r>
            <a:r>
              <a:rPr lang="en-US" altLang="cs-CZ" sz="2000" dirty="0">
                <a:latin typeface="Arial" panose="020B0604020202020204" pitchFamily="34" charset="0"/>
              </a:rPr>
              <a:t> a </a:t>
            </a:r>
            <a:r>
              <a:rPr lang="en-US" altLang="cs-CZ" sz="2000" dirty="0" err="1">
                <a:latin typeface="Arial" panose="020B0604020202020204" pitchFamily="34" charset="0"/>
              </a:rPr>
              <a:t>katabolismus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svalových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buněk</a:t>
            </a:r>
            <a:r>
              <a:rPr lang="en-US" altLang="cs-CZ" sz="2000" dirty="0">
                <a:latin typeface="Arial" panose="020B0604020202020204" pitchFamily="34" charset="0"/>
              </a:rPr>
              <a:t>.  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cs-CZ" sz="2000" dirty="0" err="1">
                <a:latin typeface="Arial" panose="020B0604020202020204" pitchFamily="34" charset="0"/>
              </a:rPr>
              <a:t>Při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dostatečně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vysoké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hladině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prozánětlivých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cytokinů</a:t>
            </a:r>
            <a:r>
              <a:rPr lang="en-US" altLang="cs-CZ" sz="2000" dirty="0">
                <a:latin typeface="Arial" panose="020B0604020202020204" pitchFamily="34" charset="0"/>
              </a:rPr>
              <a:t> (</a:t>
            </a:r>
            <a:r>
              <a:rPr lang="en-US" altLang="cs-CZ" sz="2000" dirty="0" err="1">
                <a:latin typeface="Arial" panose="020B0604020202020204" pitchFamily="34" charset="0"/>
              </a:rPr>
              <a:t>zejména</a:t>
            </a:r>
            <a:r>
              <a:rPr lang="en-US" altLang="cs-CZ" sz="2000" dirty="0">
                <a:latin typeface="Arial" panose="020B0604020202020204" pitchFamily="34" charset="0"/>
              </a:rPr>
              <a:t> IL-6) v </a:t>
            </a:r>
            <a:r>
              <a:rPr lang="en-US" altLang="cs-CZ" sz="2000" dirty="0" err="1">
                <a:latin typeface="Arial" panose="020B0604020202020204" pitchFamily="34" charset="0"/>
              </a:rPr>
              <a:t>periferní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krvi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játra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odpovídají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změnou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exprese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proteinů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akutní</a:t>
            </a:r>
            <a:r>
              <a:rPr lang="en-US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 err="1">
                <a:latin typeface="Arial" panose="020B0604020202020204" pitchFamily="34" charset="0"/>
              </a:rPr>
              <a:t>fáze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3796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>
                <a:latin typeface="Arial" panose="020B0604020202020204" pitchFamily="34" charset="0"/>
              </a:rPr>
              <a:t>Reakce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akutní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Metabolické změny: pokles LDL a HDL v krvi, nárůst ACTH a glukokortikoidů, aktivace komplementu, pokles hladin </a:t>
            </a:r>
            <a:r>
              <a:rPr lang="cs-CZ" dirty="0"/>
              <a:t>Ca</a:t>
            </a:r>
            <a:r>
              <a:rPr lang="cs-CZ" baseline="30000" dirty="0"/>
              <a:t>2+</a:t>
            </a:r>
            <a:r>
              <a:rPr lang="cs-CZ" sz="2400" dirty="0"/>
              <a:t>, Zn</a:t>
            </a:r>
            <a:r>
              <a:rPr lang="cs-CZ" sz="2400" baseline="30000" dirty="0"/>
              <a:t>2+</a:t>
            </a:r>
            <a:r>
              <a:rPr lang="cs-CZ" sz="2400" dirty="0"/>
              <a:t>, Fe</a:t>
            </a:r>
            <a:r>
              <a:rPr lang="cs-CZ" sz="2400" baseline="30000" dirty="0"/>
              <a:t>3+</a:t>
            </a:r>
            <a:r>
              <a:rPr lang="cs-CZ" sz="2400" dirty="0"/>
              <a:t>, vitaminů rozpustných v tucích  a změny v koncentracích proteinů akutní fáze.  </a:t>
            </a:r>
          </a:p>
          <a:p>
            <a:endParaRPr lang="cs-CZ" sz="2400" dirty="0"/>
          </a:p>
          <a:p>
            <a:pPr marL="72000" indent="0" algn="ctr">
              <a:buNone/>
            </a:pPr>
            <a:r>
              <a:rPr lang="cs-CZ" sz="2400" dirty="0">
                <a:solidFill>
                  <a:schemeClr val="tx2"/>
                </a:solidFill>
              </a:rPr>
              <a:t>Smysl reakce: zábrana mikrobiálního růstu a pomoc při obnově homeostázy (limitace poškození navozených vlastním zánětlivým procesem)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8369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Proteiny akutní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646205" cy="4139998"/>
          </a:xfrm>
        </p:spPr>
        <p:txBody>
          <a:bodyPr/>
          <a:lstStyle/>
          <a:p>
            <a:r>
              <a:rPr lang="cs-CZ" sz="2400" dirty="0"/>
              <a:t>Třída proteinů, jejichž plasmatická koncentrace stoupá (</a:t>
            </a:r>
            <a:r>
              <a:rPr lang="cs-CZ" sz="2400" dirty="0">
                <a:solidFill>
                  <a:schemeClr val="tx2"/>
                </a:solidFill>
              </a:rPr>
              <a:t>pozitivní proteiny akutní fáze</a:t>
            </a:r>
            <a:r>
              <a:rPr lang="cs-CZ" sz="2400" dirty="0"/>
              <a:t>) nebo klesá (</a:t>
            </a:r>
            <a:r>
              <a:rPr lang="cs-CZ" sz="2400" dirty="0">
                <a:solidFill>
                  <a:schemeClr val="tx2"/>
                </a:solidFill>
              </a:rPr>
              <a:t>negativní proteiny akutní fáze</a:t>
            </a:r>
            <a:r>
              <a:rPr lang="cs-CZ" sz="2400" dirty="0"/>
              <a:t>) v odpovědi na tkáňové poškození.  </a:t>
            </a:r>
          </a:p>
          <a:p>
            <a:r>
              <a:rPr lang="cs-CZ" sz="2400" dirty="0"/>
              <a:t>Tato reakce se nazývá reakce akutní fáze (</a:t>
            </a:r>
            <a:r>
              <a:rPr lang="cs-CZ" sz="2400" b="1" dirty="0"/>
              <a:t>AFR</a:t>
            </a:r>
            <a:r>
              <a:rPr lang="cs-CZ" sz="2400" dirty="0"/>
              <a:t>).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8466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proteiny akutní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>
              <a:buFont typeface="+mj-lt"/>
              <a:buAutoNum type="arabicParenR"/>
            </a:pPr>
            <a:r>
              <a:rPr lang="cs-CZ" sz="2400" dirty="0" err="1"/>
              <a:t>ceruloplamin</a:t>
            </a:r>
            <a:r>
              <a:rPr lang="cs-CZ" sz="2400" dirty="0"/>
              <a:t> a složka komplementu C3  </a:t>
            </a:r>
          </a:p>
          <a:p>
            <a:pPr marL="529200" indent="-457200">
              <a:buFont typeface="+mj-lt"/>
              <a:buAutoNum type="arabicParenR"/>
            </a:pPr>
            <a:r>
              <a:rPr lang="cs-CZ" sz="2400" dirty="0" err="1"/>
              <a:t>haptoglobin</a:t>
            </a:r>
            <a:r>
              <a:rPr lang="cs-CZ" sz="2400" dirty="0"/>
              <a:t>, fibrinogen, </a:t>
            </a:r>
            <a:r>
              <a:rPr lang="el-GR" sz="2400" dirty="0"/>
              <a:t>α</a:t>
            </a:r>
            <a:r>
              <a:rPr lang="cs-CZ" sz="2400" dirty="0"/>
              <a:t>-globuliny a LPS-</a:t>
            </a:r>
            <a:r>
              <a:rPr lang="cs-CZ" sz="2400" dirty="0" err="1"/>
              <a:t>binding</a:t>
            </a:r>
            <a:r>
              <a:rPr lang="cs-CZ" sz="2400" dirty="0"/>
              <a:t> proteinázy</a:t>
            </a:r>
          </a:p>
          <a:p>
            <a:pPr marL="529200" indent="-457200">
              <a:buFont typeface="+mj-lt"/>
              <a:buAutoNum type="arabicParenR"/>
            </a:pPr>
            <a:r>
              <a:rPr lang="cs-CZ" sz="2400" dirty="0"/>
              <a:t>C-reaktivní protein (CRP) a sérový amyloid A  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Funkce:  </a:t>
            </a:r>
          </a:p>
          <a:p>
            <a:pPr lvl="1"/>
            <a:r>
              <a:rPr lang="cs-CZ" dirty="0" err="1"/>
              <a:t>Opsonizace</a:t>
            </a:r>
            <a:r>
              <a:rPr lang="cs-CZ" dirty="0"/>
              <a:t> a vychytávání bakterií a jejich produktů  </a:t>
            </a:r>
          </a:p>
          <a:p>
            <a:pPr lvl="1"/>
            <a:r>
              <a:rPr lang="cs-CZ" dirty="0"/>
              <a:t>Aktivace komplementu </a:t>
            </a:r>
          </a:p>
          <a:p>
            <a:pPr lvl="1"/>
            <a:r>
              <a:rPr lang="cs-CZ" dirty="0"/>
              <a:t>Vychytávání volného hemoglobinu a radikálů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2677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814219"/>
              </p:ext>
            </p:extLst>
          </p:nvPr>
        </p:nvGraphicFramePr>
        <p:xfrm>
          <a:off x="666000" y="554204"/>
          <a:ext cx="10752138" cy="5429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046">
                  <a:extLst>
                    <a:ext uri="{9D8B030D-6E8A-4147-A177-3AD203B41FA5}">
                      <a16:colId xmlns:a16="http://schemas.microsoft.com/office/drawing/2014/main" val="3471349951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421687410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2858357499"/>
                    </a:ext>
                  </a:extLst>
                </a:gridCol>
              </a:tblGrid>
              <a:tr h="455889">
                <a:tc>
                  <a:txBody>
                    <a:bodyPr/>
                    <a:lstStyle/>
                    <a:p>
                      <a:r>
                        <a:rPr lang="cs-CZ" sz="1600" dirty="0"/>
                        <a:t>Funkce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Protein akutní fáze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Nárůst v průběhu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685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Inhibitory proteáz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cs-CZ" sz="160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cs-CZ" sz="1600" dirty="0"/>
                        <a:t>antitrypsin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cs-CZ" sz="160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cs-CZ" sz="1600" dirty="0"/>
                        <a:t>antichymotrypsin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4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cs-CZ" sz="160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6×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8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Koagulační proteiny (serin proteinázy)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fibrinogen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/>
                        <a:t>prothrombin</a:t>
                      </a:r>
                      <a:r>
                        <a:rPr lang="cs-CZ" sz="160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faktor VIII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/>
                        <a:t>plasminogen</a:t>
                      </a:r>
                      <a:r>
                        <a:rPr lang="cs-CZ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8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940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Složky komplementu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C1s  </a:t>
                      </a:r>
                    </a:p>
                    <a:p>
                      <a:r>
                        <a:rPr lang="pl-PL" sz="1600" dirty="0"/>
                        <a:t>C2b </a:t>
                      </a:r>
                    </a:p>
                    <a:p>
                      <a:r>
                        <a:rPr lang="pl-PL" sz="1600" dirty="0"/>
                        <a:t>C3, C4, C5 </a:t>
                      </a:r>
                    </a:p>
                    <a:p>
                      <a:r>
                        <a:rPr lang="pl-PL" sz="1600" dirty="0"/>
                        <a:t>C9 </a:t>
                      </a:r>
                    </a:p>
                    <a:p>
                      <a:r>
                        <a:rPr lang="pl-PL" sz="1600" dirty="0"/>
                        <a:t>C5b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2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71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Transportní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proteiny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haptoglobin</a:t>
                      </a:r>
                      <a:r>
                        <a:rPr lang="en-US" sz="1600" dirty="0"/>
                        <a:t>  </a:t>
                      </a:r>
                      <a:endParaRPr lang="cs-CZ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hemopexin</a:t>
                      </a:r>
                      <a:r>
                        <a:rPr lang="en-US" sz="1600" dirty="0"/>
                        <a:t>  </a:t>
                      </a:r>
                      <a:endParaRPr lang="cs-CZ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feritin</a:t>
                      </a:r>
                      <a:r>
                        <a:rPr lang="en-US" sz="1600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8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4×</a:t>
                      </a:r>
                      <a:r>
                        <a:rPr lang="en-US" sz="160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150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Scavengerové proteiny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ceruloplasmin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4×</a:t>
                      </a:r>
                      <a:r>
                        <a:rPr lang="en-US" sz="160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611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Různé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cs-CZ" sz="160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dirty="0" err="1"/>
                        <a:t>kyselý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glykoprotein</a:t>
                      </a:r>
                      <a:r>
                        <a:rPr lang="en-US" sz="1600" dirty="0"/>
                        <a:t> (</a:t>
                      </a:r>
                      <a:r>
                        <a:rPr lang="en-US" sz="1600" dirty="0" err="1"/>
                        <a:t>orosomukoid</a:t>
                      </a:r>
                      <a:r>
                        <a:rPr lang="en-US" sz="1600" dirty="0"/>
                        <a:t>) </a:t>
                      </a:r>
                      <a:endParaRPr lang="cs-CZ" sz="1600" dirty="0"/>
                    </a:p>
                    <a:p>
                      <a:r>
                        <a:rPr lang="cs-CZ" sz="1600" dirty="0"/>
                        <a:t>Sérový </a:t>
                      </a:r>
                      <a:r>
                        <a:rPr lang="cs-CZ" sz="1600" dirty="0" err="1"/>
                        <a:t>amiloid</a:t>
                      </a:r>
                      <a:r>
                        <a:rPr lang="cs-CZ" sz="1600" dirty="0"/>
                        <a:t> A</a:t>
                      </a:r>
                    </a:p>
                    <a:p>
                      <a:r>
                        <a:rPr lang="cs-CZ" sz="1600" dirty="0"/>
                        <a:t>C-reaktivní 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4×</a:t>
                      </a:r>
                      <a:r>
                        <a:rPr lang="en-US" sz="1600" dirty="0"/>
                        <a:t> </a:t>
                      </a:r>
                      <a:endParaRPr lang="cs-CZ" sz="1600" dirty="0"/>
                    </a:p>
                    <a:p>
                      <a:r>
                        <a:rPr lang="en-US" sz="1600" dirty="0"/>
                        <a:t>1000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sz="160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1000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034927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4061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C-reaktivní protein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CRP aktivuje komplement </a:t>
            </a:r>
          </a:p>
          <a:p>
            <a:r>
              <a:rPr lang="cs-CZ" dirty="0"/>
              <a:t>CRP se váže na  chromatin pocházející z mrtvých buněk a na zbytky buněk, který je nutno z cirkulace odstranit fagocytózou, a to přímo, vazbou na receptory </a:t>
            </a:r>
            <a:r>
              <a:rPr lang="cs-CZ" dirty="0" err="1"/>
              <a:t>Fc</a:t>
            </a:r>
            <a:r>
              <a:rPr lang="cs-CZ" dirty="0"/>
              <a:t>, C3b nebo CRP.  </a:t>
            </a:r>
          </a:p>
          <a:p>
            <a:r>
              <a:rPr lang="cs-CZ" dirty="0"/>
              <a:t>Inhibice destičkové agregace snižuje riziko trombózy.  </a:t>
            </a:r>
          </a:p>
          <a:p>
            <a:r>
              <a:rPr lang="cs-CZ" dirty="0"/>
              <a:t>CRP se váže na LDL.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363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 err="1">
                <a:solidFill>
                  <a:srgbClr val="0000DC"/>
                </a:solidFill>
              </a:rPr>
              <a:t>Zánět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Reakce živého organismu na poškození. </a:t>
            </a:r>
          </a:p>
          <a:p>
            <a:r>
              <a:rPr lang="cs-CZ" sz="2400" dirty="0"/>
              <a:t> 3 hlavní funkce:  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Tvorba akutního zánětlivého exsudátu → přináší proteiny, tekutinu a buňky z krve do poškozené oblasti, kde posiluje lokální obranyschopnost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Destrukce a eliminace příčinného činitele (např. bakterií, pokud jsou přítomny)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Rozklad a likvidace poškozené tkáně (</a:t>
            </a:r>
            <a:r>
              <a:rPr lang="cs-CZ" sz="2400" dirty="0" err="1"/>
              <a:t>debris</a:t>
            </a:r>
            <a:r>
              <a:rPr lang="cs-CZ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740051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proteiny akutní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 </a:t>
            </a:r>
            <a:r>
              <a:rPr lang="cs-CZ" sz="2400" dirty="0"/>
              <a:t>Pokles albuminu, transferinu, </a:t>
            </a:r>
            <a:r>
              <a:rPr lang="cs-CZ" sz="2400" dirty="0" err="1"/>
              <a:t>kortisol-binding</a:t>
            </a:r>
            <a:r>
              <a:rPr lang="cs-CZ" sz="2400" dirty="0"/>
              <a:t> globulinu, </a:t>
            </a:r>
            <a:r>
              <a:rPr lang="cs-CZ" sz="2400" dirty="0" err="1"/>
              <a:t>transthyretinu</a:t>
            </a:r>
            <a:r>
              <a:rPr lang="cs-CZ" sz="2400" dirty="0"/>
              <a:t> a vitamin A </a:t>
            </a:r>
            <a:r>
              <a:rPr lang="cs-CZ" sz="2400" dirty="0" err="1"/>
              <a:t>binding</a:t>
            </a:r>
            <a:r>
              <a:rPr lang="cs-CZ" sz="2400" dirty="0"/>
              <a:t> proteinu vedou dočasně ke zvýšené nabídce volných hormonů, které se na tyto bílkoviny obvykle vážou.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Transthyretin</a:t>
            </a:r>
            <a:r>
              <a:rPr lang="cs-CZ" sz="2400" dirty="0"/>
              <a:t> (</a:t>
            </a:r>
            <a:r>
              <a:rPr lang="cs-CZ" sz="2400" dirty="0" err="1"/>
              <a:t>prealbumin</a:t>
            </a:r>
            <a:r>
              <a:rPr lang="cs-CZ" sz="2400" dirty="0"/>
              <a:t> vážící </a:t>
            </a:r>
            <a:r>
              <a:rPr lang="cs-CZ" sz="2400" dirty="0" err="1"/>
              <a:t>thyroxin</a:t>
            </a:r>
            <a:r>
              <a:rPr lang="cs-CZ" sz="2400" dirty="0"/>
              <a:t>, transportuje hormony štítné žlázy z </a:t>
            </a:r>
            <a:r>
              <a:rPr lang="cs-CZ" sz="2400" i="1" dirty="0"/>
              <a:t>plexus </a:t>
            </a:r>
            <a:r>
              <a:rPr lang="cs-CZ" sz="2400" i="1" dirty="0" err="1"/>
              <a:t>choroideus</a:t>
            </a:r>
            <a:r>
              <a:rPr lang="cs-CZ" sz="2400" i="1" dirty="0"/>
              <a:t> </a:t>
            </a:r>
            <a:r>
              <a:rPr lang="cs-CZ" sz="2400" dirty="0"/>
              <a:t>do mozkomíšního moku) inhibuje produkci IL-1</a:t>
            </a:r>
            <a:r>
              <a:rPr lang="el-GR" sz="2400" dirty="0"/>
              <a:t>β </a:t>
            </a:r>
            <a:r>
              <a:rPr lang="cs-CZ" sz="2400" dirty="0"/>
              <a:t>monocyty a endoteliálními buňkami. Jeho pokles je tedy možno považovat za prozánětlivý mechanismus. Tyto změny krevních bílkovinných profilů zřejmě částečně souvisí s hladověním a  katabolismem ve svalech. Jde také o nabídku aminokyselin pro produkci pozitivních proteinů akutní fáze.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1070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A75AD-1CED-4E8A-8902-CD18C2535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4574300" cy="3273776"/>
          </a:xfrm>
        </p:spPr>
        <p:txBody>
          <a:bodyPr/>
          <a:lstStyle/>
          <a:p>
            <a:r>
              <a:rPr lang="en-US" dirty="0" err="1"/>
              <a:t>Časový</a:t>
            </a:r>
            <a:r>
              <a:rPr lang="en-US" dirty="0"/>
              <a:t> </a:t>
            </a:r>
            <a:r>
              <a:rPr lang="en-US" dirty="0" err="1"/>
              <a:t>průběh</a:t>
            </a:r>
            <a:r>
              <a:rPr lang="en-US" dirty="0"/>
              <a:t> </a:t>
            </a:r>
            <a:r>
              <a:rPr lang="en-US" dirty="0" err="1"/>
              <a:t>změn</a:t>
            </a:r>
            <a:r>
              <a:rPr lang="en-US" dirty="0"/>
              <a:t> v </a:t>
            </a:r>
            <a:r>
              <a:rPr lang="en-US" dirty="0" err="1"/>
              <a:t>některých</a:t>
            </a:r>
            <a:r>
              <a:rPr lang="en-US" dirty="0"/>
              <a:t> </a:t>
            </a:r>
            <a:r>
              <a:rPr lang="en-US" dirty="0" err="1"/>
              <a:t>hlavních</a:t>
            </a:r>
            <a:r>
              <a:rPr lang="en-US" dirty="0"/>
              <a:t> </a:t>
            </a:r>
            <a:r>
              <a:rPr lang="en-US" dirty="0" err="1"/>
              <a:t>proteinech</a:t>
            </a:r>
            <a:r>
              <a:rPr lang="en-US" dirty="0"/>
              <a:t> </a:t>
            </a:r>
            <a:r>
              <a:rPr lang="en-US" dirty="0" err="1"/>
              <a:t>akutní</a:t>
            </a:r>
            <a:r>
              <a:rPr lang="en-US" dirty="0"/>
              <a:t> </a:t>
            </a:r>
            <a:r>
              <a:rPr lang="en-US" dirty="0" err="1"/>
              <a:t>fáze</a:t>
            </a:r>
            <a:endParaRPr lang="en-US" dirty="0"/>
          </a:p>
        </p:txBody>
      </p:sp>
      <p:pic>
        <p:nvPicPr>
          <p:cNvPr id="7" name="Zástupný obsah 6" descr="Obsah obrázku text, mapa&#10;&#10;Popis byl vytvořen automaticky">
            <a:extLst>
              <a:ext uri="{FF2B5EF4-FFF2-40B4-BE49-F238E27FC236}">
                <a16:creationId xmlns:a16="http://schemas.microsoft.com/office/drawing/2014/main" id="{161B78B4-583D-4DCF-89C3-8B5D7D0A5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381" y="258335"/>
            <a:ext cx="5514619" cy="5760000"/>
          </a:xfr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F359B9-09B4-426F-964E-DD8C289B9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C5FA94-D6F8-4FC7-9B07-3C0907E6B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E44B521-873B-4395-8E57-BE39FF532356}"/>
              </a:ext>
            </a:extLst>
          </p:cNvPr>
          <p:cNvSpPr/>
          <p:nvPr/>
        </p:nvSpPr>
        <p:spPr>
          <a:xfrm>
            <a:off x="5424065" y="6180353"/>
            <a:ext cx="4574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Upraveno</a:t>
            </a:r>
            <a:r>
              <a:rPr lang="en-US" sz="1200" dirty="0"/>
              <a:t> a </a:t>
            </a:r>
            <a:r>
              <a:rPr lang="en-US" sz="1200" dirty="0" err="1"/>
              <a:t>reprodukováno</a:t>
            </a:r>
            <a:r>
              <a:rPr lang="en-US" sz="1200" dirty="0"/>
              <a:t> z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Barrett</a:t>
            </a:r>
            <a:r>
              <a:rPr lang="cs-CZ" sz="1200" dirty="0">
                <a:latin typeface="+mn-lt"/>
              </a:rPr>
              <a:t>, K.E., et al., </a:t>
            </a:r>
            <a:r>
              <a:rPr lang="cs-CZ" sz="1200" i="1" dirty="0" err="1">
                <a:latin typeface="+mn-lt"/>
              </a:rPr>
              <a:t>Ganong's</a:t>
            </a:r>
            <a:r>
              <a:rPr lang="cs-CZ" sz="1200" i="1" dirty="0">
                <a:latin typeface="+mn-lt"/>
              </a:rPr>
              <a:t> </a:t>
            </a:r>
            <a:r>
              <a:rPr lang="cs-CZ" sz="1200" i="1" dirty="0" err="1">
                <a:latin typeface="+mn-lt"/>
              </a:rPr>
              <a:t>Review</a:t>
            </a:r>
            <a:r>
              <a:rPr lang="cs-CZ" sz="1200" i="1" dirty="0">
                <a:latin typeface="+mn-lt"/>
              </a:rPr>
              <a:t> </a:t>
            </a:r>
            <a:r>
              <a:rPr lang="cs-CZ" sz="1200" i="1" dirty="0" err="1">
                <a:latin typeface="+mn-lt"/>
              </a:rPr>
              <a:t>of</a:t>
            </a:r>
            <a:r>
              <a:rPr lang="cs-CZ" sz="1200" i="1" dirty="0">
                <a:latin typeface="+mn-lt"/>
              </a:rPr>
              <a:t> </a:t>
            </a:r>
            <a:r>
              <a:rPr lang="cs-CZ" sz="1200" i="1" dirty="0" err="1">
                <a:latin typeface="+mn-lt"/>
              </a:rPr>
              <a:t>Medical</a:t>
            </a:r>
            <a:r>
              <a:rPr lang="cs-CZ" sz="1200" i="1" dirty="0">
                <a:latin typeface="+mn-lt"/>
              </a:rPr>
              <a:t> </a:t>
            </a:r>
            <a:r>
              <a:rPr lang="cs-CZ" sz="1200" i="1" dirty="0" err="1">
                <a:latin typeface="+mn-lt"/>
              </a:rPr>
              <a:t>Physiology</a:t>
            </a:r>
            <a:r>
              <a:rPr lang="cs-CZ" sz="1200" i="1" dirty="0">
                <a:latin typeface="+mn-lt"/>
              </a:rPr>
              <a:t>, 24th </a:t>
            </a:r>
            <a:r>
              <a:rPr lang="cs-CZ" sz="1200" i="1" dirty="0" err="1">
                <a:latin typeface="+mn-lt"/>
              </a:rPr>
              <a:t>Edition</a:t>
            </a:r>
            <a:r>
              <a:rPr lang="cs-CZ" sz="1200" dirty="0">
                <a:latin typeface="+mn-lt"/>
              </a:rPr>
              <a:t>. 2012: </a:t>
            </a:r>
            <a:r>
              <a:rPr lang="cs-CZ" sz="1200" dirty="0" err="1">
                <a:latin typeface="+mn-lt"/>
              </a:rPr>
              <a:t>Mcgraw-hill</a:t>
            </a:r>
            <a:r>
              <a:rPr lang="cs-CZ" sz="1200" dirty="0">
                <a:latin typeface="+mn-lt"/>
              </a:rPr>
              <a:t>.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2521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21327" y="495300"/>
            <a:ext cx="7772400" cy="9906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Cytokiny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21327" y="1364672"/>
            <a:ext cx="10365972" cy="5562600"/>
          </a:xfrm>
        </p:spPr>
        <p:txBody>
          <a:bodyPr/>
          <a:lstStyle/>
          <a:p>
            <a:pPr algn="just"/>
            <a:r>
              <a:rPr lang="en-US" altLang="cs-CZ" sz="2400" dirty="0" err="1"/>
              <a:t>Definice</a:t>
            </a:r>
            <a:r>
              <a:rPr lang="en-US" altLang="cs-CZ" sz="2400" dirty="0"/>
              <a:t> je </a:t>
            </a:r>
            <a:r>
              <a:rPr lang="en-US" altLang="cs-CZ" sz="2400" dirty="0" err="1"/>
              <a:t>problematická</a:t>
            </a:r>
            <a:r>
              <a:rPr lang="en-US" altLang="cs-CZ" sz="2400" dirty="0"/>
              <a:t>. </a:t>
            </a:r>
            <a:endParaRPr lang="cs-CZ" altLang="cs-CZ" sz="2400" dirty="0"/>
          </a:p>
          <a:p>
            <a:pPr algn="just"/>
            <a:r>
              <a:rPr lang="cs-CZ" altLang="cs-CZ" sz="2400" dirty="0"/>
              <a:t>D</a:t>
            </a:r>
            <a:r>
              <a:rPr lang="en-US" altLang="cs-CZ" sz="2400" dirty="0"/>
              <a:t>le </a:t>
            </a:r>
            <a:r>
              <a:rPr lang="en-US" altLang="cs-CZ" sz="2400" dirty="0" err="1"/>
              <a:t>dnešních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kritérií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považuje</a:t>
            </a:r>
            <a:r>
              <a:rPr lang="en-US" altLang="cs-CZ" sz="2400" dirty="0"/>
              <a:t> za </a:t>
            </a:r>
            <a:r>
              <a:rPr lang="en-US" altLang="cs-CZ" sz="2400" dirty="0" err="1"/>
              <a:t>generické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jméno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velmi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variabilní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skupiny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solubilních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proteinů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peptidů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fungují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jako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humorální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působky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piko</a:t>
            </a:r>
            <a:r>
              <a:rPr lang="en-US" altLang="cs-CZ" sz="2400" dirty="0"/>
              <a:t>- </a:t>
            </a:r>
            <a:r>
              <a:rPr lang="en-US" altLang="cs-CZ" sz="2400" dirty="0" err="1"/>
              <a:t>až</a:t>
            </a:r>
            <a:r>
              <a:rPr lang="en-US" altLang="cs-CZ" sz="2400" dirty="0"/>
              <a:t> n</a:t>
            </a:r>
            <a:r>
              <a:rPr lang="cs-CZ" altLang="cs-CZ" sz="2400" dirty="0"/>
              <a:t>ano-molárních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koncentracích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které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modulují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funkční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aktivity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jednotlivých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buněk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tkání</a:t>
            </a:r>
            <a:r>
              <a:rPr lang="en-US" altLang="cs-CZ" sz="2400" dirty="0"/>
              <a:t> za </a:t>
            </a:r>
            <a:r>
              <a:rPr lang="en-US" altLang="cs-CZ" sz="2400" dirty="0" err="1"/>
              <a:t>fyziologických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patofyziologických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podmínek</a:t>
            </a:r>
            <a:r>
              <a:rPr lang="en-US" altLang="cs-CZ" sz="2400" dirty="0"/>
              <a:t>. </a:t>
            </a:r>
            <a:r>
              <a:rPr lang="en-US" altLang="cs-CZ" sz="2400" dirty="0" err="1"/>
              <a:t>Tyto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procesy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také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modifikují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interakci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mezi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buňkami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přímo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ovlivňují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procesy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extracelulární</a:t>
            </a:r>
            <a:r>
              <a:rPr lang="en-US" altLang="cs-CZ" sz="2400" dirty="0"/>
              <a:t> matrix.     </a:t>
            </a:r>
          </a:p>
        </p:txBody>
      </p:sp>
    </p:spTree>
    <p:extLst>
      <p:ext uri="{BB962C8B-B14F-4D97-AF65-F5344CB8AC3E}">
        <p14:creationId xmlns:p14="http://schemas.microsoft.com/office/powerpoint/2010/main" val="1814015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54083" y="457200"/>
            <a:ext cx="7772400" cy="12192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Cytokiny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73083" y="1440872"/>
            <a:ext cx="10839796" cy="5334000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Působí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také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jako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růstové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faktory</a:t>
            </a:r>
            <a:r>
              <a:rPr lang="en-US" altLang="cs-CZ" sz="2400" dirty="0">
                <a:latin typeface="Arial" panose="020B0604020202020204" pitchFamily="34" charset="0"/>
              </a:rPr>
              <a:t> (</a:t>
            </a:r>
            <a:r>
              <a:rPr lang="en-US" altLang="cs-CZ" sz="2400" dirty="0" err="1">
                <a:latin typeface="Arial" panose="020B0604020202020204" pitchFamily="34" charset="0"/>
              </a:rPr>
              <a:t>mitogenně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nebo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antimitogenně</a:t>
            </a:r>
            <a:r>
              <a:rPr lang="en-US" altLang="cs-CZ" sz="2400" dirty="0">
                <a:latin typeface="Arial" panose="020B0604020202020204" pitchFamily="34" charset="0"/>
              </a:rPr>
              <a:t>),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jako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celulární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latin typeface="Arial" panose="020B0604020202020204" pitchFamily="34" charset="0"/>
              </a:rPr>
              <a:t>„</a:t>
            </a:r>
            <a:r>
              <a:rPr lang="en-US" altLang="cs-CZ" sz="2400" dirty="0">
                <a:latin typeface="Arial" panose="020B0604020202020204" pitchFamily="34" charset="0"/>
              </a:rPr>
              <a:t>survival</a:t>
            </a:r>
            <a:r>
              <a:rPr lang="cs-CZ" altLang="cs-CZ" sz="2400" dirty="0">
                <a:latin typeface="Arial" panose="020B0604020202020204" pitchFamily="34" charset="0"/>
              </a:rPr>
              <a:t>“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faktory</a:t>
            </a:r>
            <a:r>
              <a:rPr lang="en-US" altLang="cs-CZ" sz="2400" dirty="0">
                <a:latin typeface="Arial" panose="020B0604020202020204" pitchFamily="34" charset="0"/>
              </a:rPr>
              <a:t> (</a:t>
            </a:r>
            <a:r>
              <a:rPr lang="en-US" altLang="cs-CZ" sz="2400" dirty="0" err="1">
                <a:latin typeface="Arial" panose="020B0604020202020204" pitchFamily="34" charset="0"/>
              </a:rPr>
              <a:t>zabraňující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apoptóze</a:t>
            </a:r>
            <a:r>
              <a:rPr lang="en-US" altLang="cs-CZ" sz="2400" dirty="0">
                <a:latin typeface="Arial" panose="020B0604020202020204" pitchFamily="34" charset="0"/>
              </a:rPr>
              <a:t>) a </a:t>
            </a:r>
            <a:r>
              <a:rPr lang="en-US" altLang="cs-CZ" sz="2400" dirty="0" err="1">
                <a:latin typeface="Arial" panose="020B0604020202020204" pitchFamily="34" charset="0"/>
              </a:rPr>
              <a:t>jako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faktory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transformační</a:t>
            </a:r>
            <a:r>
              <a:rPr lang="en-US" altLang="cs-CZ" sz="2400" dirty="0">
                <a:latin typeface="Arial" panose="020B0604020202020204" pitchFamily="34" charset="0"/>
              </a:rPr>
              <a:t>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Glykoproteiny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sekretované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buňkami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klasickými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sekrečními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cestami</a:t>
            </a:r>
            <a:r>
              <a:rPr lang="en-US" altLang="cs-CZ" sz="2400" dirty="0">
                <a:latin typeface="Arial" panose="020B0604020202020204" pitchFamily="34" charset="0"/>
              </a:rPr>
              <a:t>. </a:t>
            </a:r>
            <a:r>
              <a:rPr lang="en-US" altLang="cs-CZ" sz="2400" dirty="0" err="1">
                <a:latin typeface="Arial" panose="020B0604020202020204" pitchFamily="34" charset="0"/>
              </a:rPr>
              <a:t>Mnohé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ve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formě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vázané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membrány</a:t>
            </a:r>
            <a:r>
              <a:rPr lang="en-US" altLang="cs-CZ" sz="2400" dirty="0">
                <a:latin typeface="Arial" panose="020B0604020202020204" pitchFamily="34" charset="0"/>
              </a:rPr>
              <a:t>. </a:t>
            </a:r>
            <a:r>
              <a:rPr lang="en-US" altLang="cs-CZ" sz="2400" dirty="0" err="1">
                <a:latin typeface="Arial" panose="020B0604020202020204" pitchFamily="34" charset="0"/>
              </a:rPr>
              <a:t>Rovnováha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mezi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membránovými</a:t>
            </a:r>
            <a:r>
              <a:rPr lang="en-US" altLang="cs-CZ" sz="2400" dirty="0">
                <a:latin typeface="Arial" panose="020B0604020202020204" pitchFamily="34" charset="0"/>
              </a:rPr>
              <a:t> a </a:t>
            </a:r>
            <a:r>
              <a:rPr lang="en-US" altLang="cs-CZ" sz="2400" dirty="0" err="1">
                <a:latin typeface="Arial" panose="020B0604020202020204" pitchFamily="34" charset="0"/>
              </a:rPr>
              <a:t>solubilními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formami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zřejmě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sama</a:t>
            </a:r>
            <a:r>
              <a:rPr lang="en-US" altLang="cs-CZ" sz="2400" dirty="0">
                <a:latin typeface="Arial" panose="020B0604020202020204" pitchFamily="34" charset="0"/>
              </a:rPr>
              <a:t> o </a:t>
            </a:r>
            <a:r>
              <a:rPr lang="en-US" altLang="cs-CZ" sz="2400" dirty="0" err="1">
                <a:latin typeface="Arial" panose="020B0604020202020204" pitchFamily="34" charset="0"/>
              </a:rPr>
              <a:t>sobě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regulujícím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faktorem</a:t>
            </a:r>
            <a:r>
              <a:rPr lang="en-US" altLang="cs-CZ" sz="2400" dirty="0">
                <a:latin typeface="Arial" panose="020B0604020202020204" pitchFamily="34" charset="0"/>
              </a:rPr>
              <a:t>. </a:t>
            </a:r>
            <a:r>
              <a:rPr lang="en-US" altLang="cs-CZ" sz="2400" dirty="0" err="1">
                <a:latin typeface="Arial" panose="020B0604020202020204" pitchFamily="34" charset="0"/>
              </a:rPr>
              <a:t>Většina</a:t>
            </a:r>
            <a:r>
              <a:rPr lang="en-US" altLang="cs-CZ" sz="2400" dirty="0">
                <a:latin typeface="Arial" panose="020B0604020202020204" pitchFamily="34" charset="0"/>
              </a:rPr>
              <a:t> se </a:t>
            </a:r>
            <a:r>
              <a:rPr lang="en-US" altLang="cs-CZ" sz="2400" dirty="0" err="1">
                <a:latin typeface="Arial" panose="020B0604020202020204" pitchFamily="34" charset="0"/>
              </a:rPr>
              <a:t>neskladuje</a:t>
            </a:r>
            <a:r>
              <a:rPr lang="en-US" altLang="cs-CZ" sz="2400" dirty="0">
                <a:latin typeface="Arial" panose="020B0604020202020204" pitchFamily="34" charset="0"/>
              </a:rPr>
              <a:t> v </a:t>
            </a:r>
            <a:r>
              <a:rPr lang="en-US" altLang="cs-CZ" sz="2400" dirty="0" err="1">
                <a:latin typeface="Arial" panose="020B0604020202020204" pitchFamily="34" charset="0"/>
              </a:rPr>
              <a:t>buňkách</a:t>
            </a:r>
            <a:r>
              <a:rPr lang="en-US" altLang="cs-CZ" sz="2400" dirty="0">
                <a:latin typeface="Arial" panose="020B0604020202020204" pitchFamily="34" charset="0"/>
              </a:rPr>
              <a:t> (</a:t>
            </a:r>
            <a:r>
              <a:rPr lang="en-US" altLang="cs-CZ" sz="2400" dirty="0" err="1">
                <a:latin typeface="Arial" panose="020B0604020202020204" pitchFamily="34" charset="0"/>
              </a:rPr>
              <a:t>kromě</a:t>
            </a:r>
            <a:r>
              <a:rPr lang="en-US" altLang="cs-CZ" sz="2400" dirty="0">
                <a:latin typeface="Arial" panose="020B0604020202020204" pitchFamily="34" charset="0"/>
              </a:rPr>
              <a:t> TGF</a:t>
            </a:r>
            <a:r>
              <a:rPr lang="en-US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 a PDGF v </a:t>
            </a:r>
            <a:r>
              <a:rPr lang="en-US" altLang="cs-CZ" sz="2400" dirty="0" err="1">
                <a:latin typeface="Arial" panose="020B0604020202020204" pitchFamily="34" charset="0"/>
                <a:sym typeface="Symbol" panose="05050102010706020507" pitchFamily="18" charset="2"/>
              </a:rPr>
              <a:t>destičkách</a:t>
            </a:r>
            <a:r>
              <a:rPr lang="en-US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lang="cs-CZ" altLang="cs-CZ" sz="2400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8035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153" name="Picture 545" descr="h_cytokinePath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154" name="Text Box 546"/>
          <p:cNvSpPr txBox="1">
            <a:spLocks noChangeArrowheads="1"/>
          </p:cNvSpPr>
          <p:nvPr/>
        </p:nvSpPr>
        <p:spPr bwMode="auto">
          <a:xfrm>
            <a:off x="7104063" y="323850"/>
            <a:ext cx="301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3200" b="1">
                <a:solidFill>
                  <a:srgbClr val="FFFF99"/>
                </a:solidFill>
                <a:latin typeface="Arial" panose="020B0604020202020204" pitchFamily="34" charset="0"/>
              </a:rPr>
              <a:t>Cytokinová síť</a:t>
            </a:r>
          </a:p>
        </p:txBody>
      </p:sp>
    </p:spTree>
    <p:extLst>
      <p:ext uri="{BB962C8B-B14F-4D97-AF65-F5344CB8AC3E}">
        <p14:creationId xmlns:p14="http://schemas.microsoft.com/office/powerpoint/2010/main" val="3694335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9" name="Picture 5" descr="h_inflamPath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8043863" y="6067425"/>
            <a:ext cx="258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b="1">
                <a:solidFill>
                  <a:srgbClr val="FFFF99"/>
                </a:solidFill>
                <a:latin typeface="Arial" panose="020B0604020202020204" pitchFamily="34" charset="0"/>
              </a:rPr>
              <a:t>Cytokiny a zánět</a:t>
            </a:r>
          </a:p>
        </p:txBody>
      </p:sp>
    </p:spTree>
    <p:extLst>
      <p:ext uri="{BB962C8B-B14F-4D97-AF65-F5344CB8AC3E}">
        <p14:creationId xmlns:p14="http://schemas.microsoft.com/office/powerpoint/2010/main" val="1537733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15" name="Picture 135" descr="h_il6Pathway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6" name="Text Box 136"/>
          <p:cNvSpPr txBox="1">
            <a:spLocks noChangeArrowheads="1"/>
          </p:cNvSpPr>
          <p:nvPr/>
        </p:nvSpPr>
        <p:spPr bwMode="auto">
          <a:xfrm>
            <a:off x="6221414" y="134938"/>
            <a:ext cx="455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cs-CZ" altLang="cs-CZ" b="1">
                <a:solidFill>
                  <a:srgbClr val="FFFF99"/>
                </a:solidFill>
                <a:latin typeface="Arial" panose="020B0604020202020204" pitchFamily="34" charset="0"/>
              </a:rPr>
              <a:t>Signální transdukce pro IL-6</a:t>
            </a:r>
          </a:p>
        </p:txBody>
      </p:sp>
    </p:spTree>
    <p:extLst>
      <p:ext uri="{BB962C8B-B14F-4D97-AF65-F5344CB8AC3E}">
        <p14:creationId xmlns:p14="http://schemas.microsoft.com/office/powerpoint/2010/main" val="1128242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4495" y="465513"/>
            <a:ext cx="9144000" cy="1219200"/>
          </a:xfrm>
        </p:spPr>
        <p:txBody>
          <a:bodyPr/>
          <a:lstStyle/>
          <a:p>
            <a:r>
              <a:rPr lang="en-US" altLang="cs-CZ" b="1" dirty="0" err="1">
                <a:solidFill>
                  <a:srgbClr val="0000DC"/>
                </a:solidFill>
                <a:latin typeface="Arial" panose="020B0604020202020204" pitchFamily="34" charset="0"/>
              </a:rPr>
              <a:t>Rozdíly</a:t>
            </a:r>
            <a:r>
              <a:rPr lang="en-US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b="1" dirty="0" err="1">
                <a:solidFill>
                  <a:srgbClr val="0000DC"/>
                </a:solidFill>
                <a:latin typeface="Arial" panose="020B0604020202020204" pitchFamily="34" charset="0"/>
              </a:rPr>
              <a:t>mezi</a:t>
            </a:r>
            <a:r>
              <a:rPr lang="en-US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b="1" dirty="0" err="1">
                <a:solidFill>
                  <a:srgbClr val="0000DC"/>
                </a:solidFill>
                <a:latin typeface="Arial" panose="020B0604020202020204" pitchFamily="34" charset="0"/>
              </a:rPr>
              <a:t>cytokiny</a:t>
            </a:r>
            <a:r>
              <a:rPr lang="en-US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 a </a:t>
            </a:r>
            <a:r>
              <a:rPr lang="en-US" altLang="cs-CZ" b="1" dirty="0" err="1">
                <a:solidFill>
                  <a:srgbClr val="0000DC"/>
                </a:solidFill>
                <a:latin typeface="Arial" panose="020B0604020202020204" pitchFamily="34" charset="0"/>
              </a:rPr>
              <a:t>peptidovými</a:t>
            </a:r>
            <a:r>
              <a:rPr lang="en-US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b="1" dirty="0" err="1">
                <a:solidFill>
                  <a:srgbClr val="0000DC"/>
                </a:solidFill>
                <a:latin typeface="Arial" panose="020B0604020202020204" pitchFamily="34" charset="0"/>
              </a:rPr>
              <a:t>hormony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087" y="1795548"/>
            <a:ext cx="10873048" cy="430045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Cytokiny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působí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širší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spektrum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buněk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než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hormony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Cytokiny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nejsou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produkovány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specializovanými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buňkami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organizovanými</a:t>
            </a:r>
            <a:r>
              <a:rPr lang="en-US" altLang="cs-CZ" sz="2400" dirty="0">
                <a:latin typeface="Arial" panose="020B0604020202020204" pitchFamily="34" charset="0"/>
              </a:rPr>
              <a:t> do </a:t>
            </a:r>
            <a:r>
              <a:rPr lang="en-US" altLang="cs-CZ" sz="2400" dirty="0" err="1">
                <a:latin typeface="Arial" panose="020B0604020202020204" pitchFamily="34" charset="0"/>
              </a:rPr>
              <a:t>specializovaných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žláz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Místa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jejich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sekrece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primárně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neurčují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místo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jejich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cílového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působení</a:t>
            </a:r>
            <a:r>
              <a:rPr lang="en-US" altLang="cs-CZ" sz="2400" dirty="0">
                <a:latin typeface="Arial" panose="020B0604020202020204" pitchFamily="34" charset="0"/>
              </a:rPr>
              <a:t> (</a:t>
            </a:r>
            <a:r>
              <a:rPr lang="en-US" altLang="cs-CZ" sz="2400" dirty="0" err="1">
                <a:latin typeface="Arial" panose="020B0604020202020204" pitchFamily="34" charset="0"/>
              </a:rPr>
              <a:t>některé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cytokiny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jsou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totožné</a:t>
            </a:r>
            <a:r>
              <a:rPr lang="en-US" altLang="cs-CZ" sz="2400" dirty="0">
                <a:latin typeface="Arial" panose="020B0604020202020204" pitchFamily="34" charset="0"/>
              </a:rPr>
              <a:t> s </a:t>
            </a:r>
            <a:r>
              <a:rPr lang="en-US" altLang="cs-CZ" sz="2400" dirty="0" err="1">
                <a:latin typeface="Arial" panose="020B0604020202020204" pitchFamily="34" charset="0"/>
              </a:rPr>
              <a:t>enzymy</a:t>
            </a:r>
            <a:r>
              <a:rPr lang="en-US" altLang="cs-CZ" sz="2400" dirty="0">
                <a:latin typeface="Arial" panose="020B0604020202020204" pitchFamily="34" charset="0"/>
              </a:rPr>
              <a:t>-PD-ECGF)</a:t>
            </a:r>
          </a:p>
        </p:txBody>
      </p:sp>
    </p:spTree>
    <p:extLst>
      <p:ext uri="{BB962C8B-B14F-4D97-AF65-F5344CB8AC3E}">
        <p14:creationId xmlns:p14="http://schemas.microsoft.com/office/powerpoint/2010/main" val="1685462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113" y="698269"/>
            <a:ext cx="7772400" cy="12192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Cytokiny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112" y="1676400"/>
            <a:ext cx="10213571" cy="4876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Nenavozují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odpověď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přímo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Stimulují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nebo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inhibují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produkci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specifických</a:t>
            </a:r>
            <a:r>
              <a:rPr lang="en-US" altLang="cs-CZ" dirty="0">
                <a:latin typeface="Arial" panose="020B0604020202020204" pitchFamily="34" charset="0"/>
              </a:rPr>
              <a:t> DNA </a:t>
            </a:r>
            <a:r>
              <a:rPr lang="en-US" altLang="cs-CZ" dirty="0" err="1">
                <a:latin typeface="Arial" panose="020B0604020202020204" pitchFamily="34" charset="0"/>
              </a:rPr>
              <a:t>vazných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proteinů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které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kontrolují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expresi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dalších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genů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Cytokin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ve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vazbě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na</a:t>
            </a:r>
            <a:r>
              <a:rPr lang="en-US" altLang="cs-CZ" dirty="0">
                <a:latin typeface="Arial" panose="020B0604020202020204" pitchFamily="34" charset="0"/>
              </a:rPr>
              <a:t> receptor </a:t>
            </a:r>
            <a:r>
              <a:rPr lang="en-US" altLang="cs-CZ" dirty="0" err="1">
                <a:latin typeface="Arial" panose="020B0604020202020204" pitchFamily="34" charset="0"/>
              </a:rPr>
              <a:t>vyvolává</a:t>
            </a:r>
            <a:r>
              <a:rPr lang="en-US" altLang="cs-CZ" dirty="0">
                <a:latin typeface="Arial" panose="020B0604020202020204" pitchFamily="34" charset="0"/>
              </a:rPr>
              <a:t> (</a:t>
            </a:r>
            <a:r>
              <a:rPr lang="en-US" altLang="cs-CZ" dirty="0" err="1">
                <a:latin typeface="Arial" panose="020B0604020202020204" pitchFamily="34" charset="0"/>
              </a:rPr>
              <a:t>hod</a:t>
            </a:r>
            <a:r>
              <a:rPr lang="en-US" altLang="cs-CZ" dirty="0">
                <a:latin typeface="Arial" panose="020B0604020202020204" pitchFamily="34" charset="0"/>
              </a:rPr>
              <a:t>) </a:t>
            </a:r>
            <a:r>
              <a:rPr lang="en-US" altLang="cs-CZ" dirty="0" err="1">
                <a:latin typeface="Arial" panose="020B0604020202020204" pitchFamily="34" charset="0"/>
              </a:rPr>
              <a:t>expresi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b="1" i="1" dirty="0">
                <a:latin typeface="Arial" panose="020B0604020202020204" pitchFamily="34" charset="0"/>
              </a:rPr>
              <a:t>immediate early response genes</a:t>
            </a:r>
            <a:r>
              <a:rPr lang="en-US" altLang="cs-CZ" dirty="0">
                <a:latin typeface="Arial" panose="020B0604020202020204" pitchFamily="34" charset="0"/>
              </a:rPr>
              <a:t> (</a:t>
            </a:r>
            <a:r>
              <a:rPr lang="en-US" altLang="cs-CZ" b="1" dirty="0">
                <a:latin typeface="Arial" panose="020B0604020202020204" pitchFamily="34" charset="0"/>
              </a:rPr>
              <a:t>IEG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několik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</a:rPr>
              <a:t>set</a:t>
            </a:r>
            <a:r>
              <a:rPr lang="en-US" altLang="cs-CZ" dirty="0">
                <a:latin typeface="Arial" panose="020B0604020202020204" pitchFamily="34" charset="0"/>
              </a:rPr>
              <a:t>). </a:t>
            </a:r>
            <a:r>
              <a:rPr lang="en-US" altLang="cs-CZ" dirty="0" err="1">
                <a:latin typeface="Arial" panose="020B0604020202020204" pitchFamily="34" charset="0"/>
              </a:rPr>
              <a:t>Genové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produkty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těchto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genů</a:t>
            </a:r>
            <a:r>
              <a:rPr lang="en-US" altLang="cs-CZ" dirty="0">
                <a:latin typeface="Arial" panose="020B0604020202020204" pitchFamily="34" charset="0"/>
              </a:rPr>
              <a:t> se </a:t>
            </a:r>
            <a:r>
              <a:rPr lang="en-US" altLang="cs-CZ" dirty="0" err="1">
                <a:latin typeface="Arial" panose="020B0604020202020204" pitchFamily="34" charset="0"/>
              </a:rPr>
              <a:t>pak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vážou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na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promotorové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elementy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tzv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b="1" i="1" dirty="0">
                <a:latin typeface="Arial" panose="020B0604020202020204" pitchFamily="34" charset="0"/>
              </a:rPr>
              <a:t>delayed early response genes (DEG). </a:t>
            </a:r>
          </a:p>
        </p:txBody>
      </p:sp>
    </p:spTree>
    <p:extLst>
      <p:ext uri="{BB962C8B-B14F-4D97-AF65-F5344CB8AC3E}">
        <p14:creationId xmlns:p14="http://schemas.microsoft.com/office/powerpoint/2010/main" val="221470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8651" y="627611"/>
            <a:ext cx="7772400" cy="1143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Cytokiny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468" y="1447800"/>
            <a:ext cx="10407535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Téměř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všechny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jsou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b="1" i="1" dirty="0" err="1">
                <a:latin typeface="Arial" panose="020B0604020202020204" pitchFamily="34" charset="0"/>
              </a:rPr>
              <a:t>pleiotropní</a:t>
            </a:r>
            <a:r>
              <a:rPr lang="en-US" altLang="cs-CZ" b="1" i="1" dirty="0">
                <a:latin typeface="Arial" panose="020B0604020202020204" pitchFamily="34" charset="0"/>
              </a:rPr>
              <a:t>,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tj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vykazují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několikeré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biologické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aktivity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Cytokiny</a:t>
            </a:r>
            <a:r>
              <a:rPr lang="en-US" altLang="cs-CZ" dirty="0">
                <a:latin typeface="Arial" panose="020B0604020202020204" pitchFamily="34" charset="0"/>
              </a:rPr>
              <a:t> s </a:t>
            </a:r>
            <a:r>
              <a:rPr lang="en-US" altLang="cs-CZ" dirty="0" err="1">
                <a:latin typeface="Arial" panose="020B0604020202020204" pitchFamily="34" charset="0"/>
              </a:rPr>
              <a:t>mnohonásobnými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účinky</a:t>
            </a:r>
            <a:r>
              <a:rPr lang="en-US" altLang="cs-CZ" dirty="0">
                <a:latin typeface="Arial" panose="020B0604020202020204" pitchFamily="34" charset="0"/>
              </a:rPr>
              <a:t> se </a:t>
            </a:r>
            <a:r>
              <a:rPr lang="en-US" altLang="cs-CZ" dirty="0" err="1">
                <a:latin typeface="Arial" panose="020B0604020202020204" pitchFamily="34" charset="0"/>
              </a:rPr>
              <a:t>čato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ve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svých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aktivitách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přesahují</a:t>
            </a:r>
            <a:r>
              <a:rPr lang="en-US" altLang="cs-CZ" dirty="0">
                <a:latin typeface="Arial" panose="020B0604020202020204" pitchFamily="34" charset="0"/>
              </a:rPr>
              <a:t> a </a:t>
            </a:r>
            <a:r>
              <a:rPr lang="en-US" altLang="cs-CZ" dirty="0" err="1">
                <a:latin typeface="Arial" panose="020B0604020202020204" pitchFamily="34" charset="0"/>
              </a:rPr>
              <a:t>jednotlivé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buňky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vstupují</a:t>
            </a:r>
            <a:r>
              <a:rPr lang="en-US" altLang="cs-CZ" dirty="0">
                <a:latin typeface="Arial" panose="020B0604020202020204" pitchFamily="34" charset="0"/>
              </a:rPr>
              <a:t> do </a:t>
            </a:r>
            <a:r>
              <a:rPr lang="en-US" altLang="cs-CZ" dirty="0" err="1">
                <a:latin typeface="Arial" panose="020B0604020202020204" pitchFamily="34" charset="0"/>
              </a:rPr>
              <a:t>interakce</a:t>
            </a:r>
            <a:r>
              <a:rPr lang="en-US" altLang="cs-CZ" dirty="0">
                <a:latin typeface="Arial" panose="020B0604020202020204" pitchFamily="34" charset="0"/>
              </a:rPr>
              <a:t> s </a:t>
            </a:r>
            <a:r>
              <a:rPr lang="en-US" altLang="cs-CZ" dirty="0" err="1">
                <a:latin typeface="Arial" panose="020B0604020202020204" pitchFamily="34" charset="0"/>
              </a:rPr>
              <a:t>nimi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zdánlivě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identickým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způsobem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Jsou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tedy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b="1" i="1" dirty="0" err="1">
                <a:latin typeface="Arial" panose="020B0604020202020204" pitchFamily="34" charset="0"/>
              </a:rPr>
              <a:t>funkčně</a:t>
            </a:r>
            <a:r>
              <a:rPr lang="en-US" altLang="cs-CZ" b="1" i="1" dirty="0">
                <a:latin typeface="Arial" panose="020B0604020202020204" pitchFamily="34" charset="0"/>
              </a:rPr>
              <a:t> </a:t>
            </a:r>
            <a:r>
              <a:rPr lang="en-US" altLang="cs-CZ" b="1" i="1" dirty="0" err="1">
                <a:latin typeface="Arial" panose="020B0604020202020204" pitchFamily="34" charset="0"/>
              </a:rPr>
              <a:t>nahraditelné</a:t>
            </a:r>
            <a:r>
              <a:rPr lang="en-US" altLang="cs-CZ" b="1" i="1" dirty="0">
                <a:latin typeface="Arial" panose="020B0604020202020204" pitchFamily="34" charset="0"/>
              </a:rPr>
              <a:t>, </a:t>
            </a:r>
            <a:r>
              <a:rPr lang="en-US" altLang="cs-CZ" b="1" i="1" dirty="0" err="1">
                <a:latin typeface="Arial" panose="020B0604020202020204" pitchFamily="34" charset="0"/>
              </a:rPr>
              <a:t>nebo</a:t>
            </a:r>
            <a:r>
              <a:rPr lang="en-US" altLang="cs-CZ" b="1" i="1" dirty="0">
                <a:latin typeface="Arial" panose="020B0604020202020204" pitchFamily="34" charset="0"/>
              </a:rPr>
              <a:t> </a:t>
            </a:r>
            <a:r>
              <a:rPr lang="en-US" altLang="cs-CZ" b="1" i="1" dirty="0" err="1">
                <a:latin typeface="Arial" panose="020B0604020202020204" pitchFamily="34" charset="0"/>
              </a:rPr>
              <a:t>alespoň</a:t>
            </a:r>
            <a:r>
              <a:rPr lang="en-US" altLang="cs-CZ" b="1" i="1" dirty="0">
                <a:latin typeface="Arial" panose="020B0604020202020204" pitchFamily="34" charset="0"/>
              </a:rPr>
              <a:t> </a:t>
            </a:r>
            <a:r>
              <a:rPr lang="en-US" altLang="cs-CZ" b="1" i="1" dirty="0" err="1">
                <a:latin typeface="Arial" panose="020B0604020202020204" pitchFamily="34" charset="0"/>
              </a:rPr>
              <a:t>částečně</a:t>
            </a:r>
            <a:r>
              <a:rPr lang="en-US" altLang="cs-CZ" b="1" i="1" dirty="0">
                <a:latin typeface="Arial" panose="020B0604020202020204" pitchFamily="34" charset="0"/>
              </a:rPr>
              <a:t> </a:t>
            </a:r>
            <a:r>
              <a:rPr lang="en-US" altLang="cs-CZ" b="1" i="1" dirty="0" err="1">
                <a:latin typeface="Arial" panose="020B0604020202020204" pitchFamily="34" charset="0"/>
              </a:rPr>
              <a:t>funkčně</a:t>
            </a:r>
            <a:r>
              <a:rPr lang="en-US" altLang="cs-CZ" b="1" i="1" dirty="0">
                <a:latin typeface="Arial" panose="020B0604020202020204" pitchFamily="34" charset="0"/>
              </a:rPr>
              <a:t>  </a:t>
            </a:r>
            <a:r>
              <a:rPr lang="en-US" altLang="cs-CZ" b="1" i="1" dirty="0" err="1">
                <a:latin typeface="Arial" panose="020B0604020202020204" pitchFamily="34" charset="0"/>
              </a:rPr>
              <a:t>kompenzovatelné</a:t>
            </a:r>
            <a:r>
              <a:rPr lang="en-US" altLang="cs-CZ" b="1" i="1" dirty="0">
                <a:latin typeface="Arial" panose="020B060402020202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09097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629" y="468283"/>
            <a:ext cx="7772400" cy="1143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</a:rPr>
              <a:t>Zánět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513" y="1371600"/>
            <a:ext cx="11263745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</a:rPr>
              <a:t>S</a:t>
            </a:r>
            <a:r>
              <a:rPr lang="en-US" altLang="cs-CZ" sz="2400" dirty="0" err="1">
                <a:latin typeface="Arial" panose="020B0604020202020204" pitchFamily="34" charset="0"/>
              </a:rPr>
              <a:t>oubor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reakcí</a:t>
            </a:r>
            <a:r>
              <a:rPr lang="en-US" altLang="cs-CZ" sz="2400" dirty="0">
                <a:latin typeface="Arial" panose="020B0604020202020204" pitchFamily="34" charset="0"/>
              </a:rPr>
              <a:t>, </a:t>
            </a:r>
            <a:r>
              <a:rPr lang="en-US" altLang="cs-CZ" sz="2400" dirty="0" err="1">
                <a:latin typeface="Arial" panose="020B0604020202020204" pitchFamily="34" charset="0"/>
              </a:rPr>
              <a:t>které</a:t>
            </a:r>
            <a:r>
              <a:rPr lang="en-US" altLang="cs-CZ" sz="2400" dirty="0">
                <a:latin typeface="Arial" panose="020B0604020202020204" pitchFamily="34" charset="0"/>
              </a:rPr>
              <a:t> se </a:t>
            </a:r>
            <a:r>
              <a:rPr lang="en-US" altLang="cs-CZ" sz="2400" dirty="0" err="1">
                <a:latin typeface="Arial" panose="020B0604020202020204" pitchFamily="34" charset="0"/>
              </a:rPr>
              <a:t>objevují</a:t>
            </a:r>
            <a:r>
              <a:rPr lang="en-US" altLang="cs-CZ" sz="2400" dirty="0">
                <a:latin typeface="Arial" panose="020B0604020202020204" pitchFamily="34" charset="0"/>
              </a:rPr>
              <a:t> po </a:t>
            </a:r>
            <a:r>
              <a:rPr lang="en-US" altLang="cs-CZ" sz="2400" dirty="0" err="1">
                <a:latin typeface="Arial" panose="020B0604020202020204" pitchFamily="34" charset="0"/>
              </a:rPr>
              <a:t>tkáňovém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poškození</a:t>
            </a:r>
            <a:r>
              <a:rPr lang="cs-CZ" altLang="cs-CZ" sz="2400" dirty="0">
                <a:latin typeface="Arial" panose="020B0604020202020204" pitchFamily="34" charset="0"/>
              </a:rPr>
              <a:t> / i</a:t>
            </a:r>
            <a:r>
              <a:rPr lang="en-US" altLang="cs-CZ" sz="2400" dirty="0" err="1">
                <a:latin typeface="Arial" panose="020B0604020202020204" pitchFamily="34" charset="0"/>
              </a:rPr>
              <a:t>nfekci</a:t>
            </a:r>
            <a:r>
              <a:rPr lang="cs-CZ" altLang="cs-CZ" sz="2400" dirty="0">
                <a:latin typeface="Arial" panose="020B0604020202020204" pitchFamily="34" charset="0"/>
              </a:rPr>
              <a:t> / </a:t>
            </a:r>
            <a:r>
              <a:rPr lang="en-US" altLang="cs-CZ" sz="2400" dirty="0" err="1">
                <a:latin typeface="Arial" panose="020B0604020202020204" pitchFamily="34" charset="0"/>
              </a:rPr>
              <a:t>imunologické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stimulaci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jako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obrana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proti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cizím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en-US" altLang="cs-CZ" sz="2400" dirty="0" err="1">
                <a:latin typeface="Arial" panose="020B0604020202020204" pitchFamily="34" charset="0"/>
              </a:rPr>
              <a:t>alterovaným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vlastním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substancím</a:t>
            </a:r>
            <a:r>
              <a:rPr lang="en-US" altLang="cs-CZ" sz="2400" dirty="0">
                <a:latin typeface="Arial" panose="020B0604020202020204" pitchFamily="34" charset="0"/>
              </a:rPr>
              <a:t>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72000" indent="0" algn="just">
              <a:buNone/>
            </a:pPr>
            <a:r>
              <a:rPr lang="en-US" altLang="cs-CZ" sz="2400" dirty="0">
                <a:latin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Zánětlivé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reakce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zahrnují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četné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biochemické</a:t>
            </a:r>
            <a:r>
              <a:rPr lang="en-US" altLang="cs-CZ" sz="2400" dirty="0">
                <a:latin typeface="Arial" panose="020B0604020202020204" pitchFamily="34" charset="0"/>
              </a:rPr>
              <a:t> a </a:t>
            </a:r>
            <a:r>
              <a:rPr lang="en-US" altLang="cs-CZ" sz="2400" dirty="0" err="1">
                <a:latin typeface="Arial" panose="020B0604020202020204" pitchFamily="34" charset="0"/>
              </a:rPr>
              <a:t>celulární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alterace</a:t>
            </a:r>
            <a:r>
              <a:rPr lang="en-US" altLang="cs-CZ" sz="2400" dirty="0">
                <a:latin typeface="Arial" panose="020B0604020202020204" pitchFamily="34" charset="0"/>
              </a:rPr>
              <a:t>, </a:t>
            </a:r>
            <a:r>
              <a:rPr lang="en-US" altLang="cs-CZ" sz="2400" dirty="0" err="1">
                <a:latin typeface="Arial" panose="020B0604020202020204" pitchFamily="34" charset="0"/>
              </a:rPr>
              <a:t>jejichž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rozsah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koreluje</a:t>
            </a:r>
            <a:r>
              <a:rPr lang="en-US" altLang="cs-CZ" sz="2400" dirty="0">
                <a:latin typeface="Arial" panose="020B0604020202020204" pitchFamily="34" charset="0"/>
              </a:rPr>
              <a:t> s </a:t>
            </a:r>
            <a:r>
              <a:rPr lang="en-US" altLang="cs-CZ" sz="2400" dirty="0" err="1">
                <a:latin typeface="Arial" panose="020B0604020202020204" pitchFamily="34" charset="0"/>
              </a:rPr>
              <a:t>rozsahem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iniciálního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traumatu</a:t>
            </a:r>
            <a:r>
              <a:rPr lang="en-US" altLang="cs-CZ" sz="2400" dirty="0">
                <a:latin typeface="Arial" panose="020B0604020202020204" pitchFamily="34" charset="0"/>
              </a:rPr>
              <a:t>. </a:t>
            </a:r>
            <a:r>
              <a:rPr lang="en-US" altLang="cs-CZ" sz="2400" dirty="0" err="1">
                <a:latin typeface="Arial" panose="020B0604020202020204" pitchFamily="34" charset="0"/>
              </a:rPr>
              <a:t>Nevhodná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aktivace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zánětlivých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odpovědí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jako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bazální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příčina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nemocí</a:t>
            </a:r>
            <a:r>
              <a:rPr lang="en-US" altLang="cs-CZ" sz="24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167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843" y="533400"/>
            <a:ext cx="7772400" cy="10668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Cytokiny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843" y="1521228"/>
            <a:ext cx="10440785" cy="457477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Účinné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modulátory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během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embryogeneze</a:t>
            </a:r>
            <a:r>
              <a:rPr lang="en-US" altLang="cs-CZ" dirty="0">
                <a:latin typeface="Arial" panose="020B0604020202020204" pitchFamily="34" charset="0"/>
              </a:rPr>
              <a:t> a </a:t>
            </a:r>
            <a:r>
              <a:rPr lang="en-US" altLang="cs-CZ" dirty="0" err="1">
                <a:latin typeface="Arial" panose="020B0604020202020204" pitchFamily="34" charset="0"/>
              </a:rPr>
              <a:t>organogeneze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Jejich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aktivity</a:t>
            </a:r>
            <a:r>
              <a:rPr lang="en-US" altLang="cs-CZ" dirty="0">
                <a:latin typeface="Arial" panose="020B0604020202020204" pitchFamily="34" charset="0"/>
              </a:rPr>
              <a:t> v </a:t>
            </a:r>
            <a:r>
              <a:rPr lang="en-US" altLang="cs-CZ" dirty="0" err="1">
                <a:latin typeface="Arial" panose="020B0604020202020204" pitchFamily="34" charset="0"/>
              </a:rPr>
              <a:t>pozdějším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životě</a:t>
            </a:r>
            <a:r>
              <a:rPr lang="en-US" altLang="cs-CZ" dirty="0">
                <a:latin typeface="Arial" panose="020B0604020202020204" pitchFamily="34" charset="0"/>
              </a:rPr>
              <a:t> se </a:t>
            </a:r>
            <a:r>
              <a:rPr lang="en-US" altLang="cs-CZ" dirty="0" err="1">
                <a:latin typeface="Arial" panose="020B0604020202020204" pitchFamily="34" charset="0"/>
              </a:rPr>
              <a:t>mohou</a:t>
            </a:r>
            <a:r>
              <a:rPr lang="en-US" altLang="cs-CZ" dirty="0">
                <a:latin typeface="Arial" panose="020B0604020202020204" pitchFamily="34" charset="0"/>
              </a:rPr>
              <a:t> od </a:t>
            </a:r>
            <a:r>
              <a:rPr lang="en-US" altLang="cs-CZ" dirty="0" err="1">
                <a:latin typeface="Arial" panose="020B0604020202020204" pitchFamily="34" charset="0"/>
              </a:rPr>
              <a:t>působení</a:t>
            </a:r>
            <a:r>
              <a:rPr lang="en-US" altLang="cs-CZ" dirty="0">
                <a:latin typeface="Arial" panose="020B0604020202020204" pitchFamily="34" charset="0"/>
              </a:rPr>
              <a:t> v </a:t>
            </a:r>
            <a:r>
              <a:rPr lang="en-US" altLang="cs-CZ" dirty="0" err="1">
                <a:latin typeface="Arial" panose="020B0604020202020204" pitchFamily="34" charset="0"/>
              </a:rPr>
              <a:t>tomto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období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výrazně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lišit</a:t>
            </a:r>
            <a:r>
              <a:rPr lang="en-US" altLang="cs-CZ" dirty="0">
                <a:latin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Typy</a:t>
            </a:r>
            <a:r>
              <a:rPr lang="en-US" altLang="cs-CZ" dirty="0">
                <a:latin typeface="Arial" panose="020B0604020202020204" pitchFamily="34" charset="0"/>
              </a:rPr>
              <a:t> cytokine</a:t>
            </a:r>
            <a:r>
              <a:rPr lang="cs-CZ" altLang="cs-CZ" dirty="0">
                <a:latin typeface="Arial" panose="020B0604020202020204" pitchFamily="34" charset="0"/>
              </a:rPr>
              <a:t>: </a:t>
            </a:r>
            <a:r>
              <a:rPr lang="en-US" altLang="cs-CZ" dirty="0">
                <a:latin typeface="Arial" panose="020B0604020202020204" pitchFamily="34" charset="0"/>
              </a:rPr>
              <a:t>n</a:t>
            </a:r>
            <a:r>
              <a:rPr lang="cs-CZ" altLang="cs-CZ" dirty="0">
                <a:latin typeface="Arial" panose="020B0604020202020204" pitchFamily="34" charset="0"/>
              </a:rPr>
              <a:t>á</a:t>
            </a:r>
            <a:r>
              <a:rPr lang="en-US" altLang="cs-CZ" dirty="0" err="1">
                <a:latin typeface="Arial" panose="020B0604020202020204" pitchFamily="34" charset="0"/>
              </a:rPr>
              <a:t>zvy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často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podle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buněčného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původu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nebo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první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objevené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funkce</a:t>
            </a:r>
            <a:r>
              <a:rPr lang="cs-CZ" altLang="cs-CZ" dirty="0">
                <a:latin typeface="Arial" panose="020B0604020202020204" pitchFamily="34" charset="0"/>
              </a:rPr>
              <a:t> (i</a:t>
            </a:r>
            <a:r>
              <a:rPr lang="en-US" altLang="cs-CZ" dirty="0" err="1">
                <a:latin typeface="Arial" panose="020B0604020202020204" pitchFamily="34" charset="0"/>
              </a:rPr>
              <a:t>nterleukiny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lymfokiny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monokiny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interferony</a:t>
            </a:r>
            <a:r>
              <a:rPr lang="en-US" altLang="cs-CZ" dirty="0">
                <a:latin typeface="Arial" panose="020B0604020202020204" pitchFamily="34" charset="0"/>
              </a:rPr>
              <a:t>, CSF </a:t>
            </a:r>
            <a:r>
              <a:rPr lang="en-US" altLang="cs-CZ" dirty="0" err="1">
                <a:latin typeface="Arial" panose="020B0604020202020204" pitchFamily="34" charset="0"/>
              </a:rPr>
              <a:t>aj</a:t>
            </a:r>
            <a:r>
              <a:rPr lang="cs-CZ" altLang="cs-CZ" dirty="0">
                <a:latin typeface="Arial" panose="020B0604020202020204" pitchFamily="34" charset="0"/>
              </a:rPr>
              <a:t>.)</a:t>
            </a:r>
            <a:endParaRPr lang="en-US" altLang="cs-CZ" dirty="0"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à"/>
            </a:pPr>
            <a:endParaRPr lang="en-US" altLang="cs-CZ" dirty="0">
              <a:latin typeface="Arial" panose="020B0604020202020204" pitchFamily="34" charset="0"/>
            </a:endParaRPr>
          </a:p>
          <a:p>
            <a:pPr marL="72000" indent="0">
              <a:buNone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372717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026" y="586047"/>
            <a:ext cx="7772400" cy="4572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Chemotaxe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026" y="1413164"/>
            <a:ext cx="10540538" cy="4800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</a:rPr>
              <a:t>Ř</a:t>
            </a:r>
            <a:r>
              <a:rPr lang="en-US" altLang="cs-CZ" sz="2400" dirty="0" err="1">
                <a:latin typeface="Arial" panose="020B0604020202020204" pitchFamily="34" charset="0"/>
              </a:rPr>
              <a:t>ízený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pohyb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buněk</a:t>
            </a:r>
            <a:r>
              <a:rPr lang="en-US" altLang="cs-CZ" sz="2400" dirty="0">
                <a:latin typeface="Arial" panose="020B0604020202020204" pitchFamily="34" charset="0"/>
              </a:rPr>
              <a:t> v </a:t>
            </a:r>
            <a:r>
              <a:rPr lang="en-US" altLang="cs-CZ" sz="2400" dirty="0" err="1">
                <a:latin typeface="Arial" panose="020B0604020202020204" pitchFamily="34" charset="0"/>
              </a:rPr>
              <a:t>koncentračním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gradientu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solubilních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extracelulárních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látek</a:t>
            </a:r>
            <a:r>
              <a:rPr lang="en-US" altLang="cs-CZ" sz="2400" dirty="0">
                <a:latin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dirty="0" err="1">
                <a:latin typeface="Arial" panose="020B0604020202020204" pitchFamily="34" charset="0"/>
              </a:rPr>
              <a:t>Chemotaktické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faktory</a:t>
            </a:r>
            <a:r>
              <a:rPr lang="en-US" altLang="cs-CZ" sz="2400" dirty="0">
                <a:latin typeface="Arial" panose="020B0604020202020204" pitchFamily="34" charset="0"/>
              </a:rPr>
              <a:t>, </a:t>
            </a:r>
            <a:r>
              <a:rPr lang="en-US" altLang="cs-CZ" sz="2400" b="1" dirty="0" err="1">
                <a:latin typeface="Arial" panose="020B0604020202020204" pitchFamily="34" charset="0"/>
              </a:rPr>
              <a:t>chemotaxiny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nebo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b="1" dirty="0" err="1">
                <a:latin typeface="Arial" panose="020B0604020202020204" pitchFamily="34" charset="0"/>
              </a:rPr>
              <a:t>chemoatraktanty</a:t>
            </a:r>
            <a:r>
              <a:rPr lang="en-US" altLang="cs-CZ" sz="2400" dirty="0">
                <a:latin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b="1" dirty="0" err="1">
                <a:latin typeface="Arial" panose="020B0604020202020204" pitchFamily="34" charset="0"/>
              </a:rPr>
              <a:t>Pozitivní</a:t>
            </a:r>
            <a:r>
              <a:rPr lang="en-US" altLang="cs-CZ" sz="2400" b="1" dirty="0">
                <a:latin typeface="Arial" panose="020B0604020202020204" pitchFamily="34" charset="0"/>
              </a:rPr>
              <a:t> </a:t>
            </a:r>
            <a:r>
              <a:rPr lang="en-US" altLang="cs-CZ" sz="2400" b="1" dirty="0" err="1">
                <a:latin typeface="Arial" panose="020B0604020202020204" pitchFamily="34" charset="0"/>
              </a:rPr>
              <a:t>chemotaxe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=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buňky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směřují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do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míst</a:t>
            </a:r>
            <a:r>
              <a:rPr lang="en-US" altLang="cs-CZ" sz="2400" dirty="0">
                <a:latin typeface="Arial" panose="020B0604020202020204" pitchFamily="34" charset="0"/>
              </a:rPr>
              <a:t> s </a:t>
            </a:r>
            <a:r>
              <a:rPr lang="en-US" altLang="cs-CZ" sz="2400" dirty="0" err="1">
                <a:latin typeface="Arial" panose="020B0604020202020204" pitchFamily="34" charset="0"/>
              </a:rPr>
              <a:t>vyšší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koncentrací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chemotaktických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faktory</a:t>
            </a:r>
            <a:r>
              <a:rPr lang="en-US" altLang="cs-CZ" sz="2400" dirty="0">
                <a:latin typeface="Arial" panose="020B0604020202020204" pitchFamily="34" charset="0"/>
              </a:rPr>
              <a:t> (CHF).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b="1" dirty="0" err="1">
                <a:latin typeface="Arial" panose="020B0604020202020204" pitchFamily="34" charset="0"/>
              </a:rPr>
              <a:t>Negativní</a:t>
            </a:r>
            <a:r>
              <a:rPr lang="en-US" altLang="cs-CZ" sz="2400" b="1" dirty="0">
                <a:latin typeface="Arial" panose="020B0604020202020204" pitchFamily="34" charset="0"/>
              </a:rPr>
              <a:t> </a:t>
            </a:r>
            <a:r>
              <a:rPr lang="en-US" altLang="cs-CZ" sz="2400" b="1" dirty="0" err="1">
                <a:latin typeface="Arial" panose="020B0604020202020204" pitchFamily="34" charset="0"/>
              </a:rPr>
              <a:t>chemotaxe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=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buňky</a:t>
            </a:r>
            <a:r>
              <a:rPr lang="en-US" altLang="cs-CZ" sz="2400" dirty="0">
                <a:latin typeface="Arial" panose="020B0604020202020204" pitchFamily="34" charset="0"/>
              </a:rPr>
              <a:t> se </a:t>
            </a:r>
            <a:r>
              <a:rPr lang="en-US" altLang="cs-CZ" sz="2400" dirty="0" err="1">
                <a:latin typeface="Arial" panose="020B0604020202020204" pitchFamily="34" charset="0"/>
              </a:rPr>
              <a:t>pohybují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od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míst</a:t>
            </a:r>
            <a:r>
              <a:rPr lang="en-US" altLang="cs-CZ" sz="2400" dirty="0">
                <a:latin typeface="Arial" panose="020B0604020202020204" pitchFamily="34" charset="0"/>
              </a:rPr>
              <a:t> s </a:t>
            </a:r>
            <a:r>
              <a:rPr lang="en-US" altLang="cs-CZ" sz="2400" dirty="0" err="1">
                <a:latin typeface="Arial" panose="020B0604020202020204" pitchFamily="34" charset="0"/>
              </a:rPr>
              <a:t>vyšší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koncentrací</a:t>
            </a:r>
            <a:r>
              <a:rPr lang="en-US" altLang="cs-CZ" sz="2400" dirty="0">
                <a:latin typeface="Arial" panose="020B0604020202020204" pitchFamily="34" charset="0"/>
              </a:rPr>
              <a:t> CHF.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b="1" dirty="0" err="1">
                <a:latin typeface="Arial" panose="020B0604020202020204" pitchFamily="34" charset="0"/>
              </a:rPr>
              <a:t>Chemokineze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=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buňky</a:t>
            </a:r>
            <a:r>
              <a:rPr lang="en-US" altLang="cs-CZ" sz="2400" dirty="0">
                <a:latin typeface="Arial" panose="020B0604020202020204" pitchFamily="34" charset="0"/>
              </a:rPr>
              <a:t> se </a:t>
            </a:r>
            <a:r>
              <a:rPr lang="en-US" altLang="cs-CZ" sz="2400" dirty="0" err="1">
                <a:latin typeface="Arial" panose="020B0604020202020204" pitchFamily="34" charset="0"/>
              </a:rPr>
              <a:t>pohybují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neřízeně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sz="2400" b="1" dirty="0" err="1">
                <a:latin typeface="Arial" panose="020B0604020202020204" pitchFamily="34" charset="0"/>
              </a:rPr>
              <a:t>Chemoinvaze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=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buňky</a:t>
            </a:r>
            <a:r>
              <a:rPr lang="en-US" altLang="cs-CZ" sz="2400" dirty="0">
                <a:latin typeface="Arial" panose="020B0604020202020204" pitchFamily="34" charset="0"/>
              </a:rPr>
              <a:t> se </a:t>
            </a:r>
            <a:r>
              <a:rPr lang="en-US" altLang="cs-CZ" sz="2400" dirty="0" err="1">
                <a:latin typeface="Arial" panose="020B0604020202020204" pitchFamily="34" charset="0"/>
              </a:rPr>
              <a:t>pohybují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přes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bazální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membránu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9225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731520"/>
            <a:ext cx="9144000" cy="1143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Chemotakticky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aktivní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faktory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20726" y="2087880"/>
            <a:ext cx="9647274" cy="4254731"/>
          </a:xfrm>
        </p:spPr>
        <p:txBody>
          <a:bodyPr/>
          <a:lstStyle/>
          <a:p>
            <a:r>
              <a:rPr lang="en-US" altLang="cs-CZ" dirty="0" err="1">
                <a:latin typeface="Arial" panose="020B0604020202020204" pitchFamily="34" charset="0"/>
              </a:rPr>
              <a:t>Funkce</a:t>
            </a:r>
            <a:r>
              <a:rPr lang="en-US" altLang="cs-CZ" dirty="0">
                <a:latin typeface="Arial" panose="020B0604020202020204" pitchFamily="34" charset="0"/>
              </a:rPr>
              <a:t>:</a:t>
            </a:r>
          </a:p>
          <a:p>
            <a:pPr marL="586350" indent="-514350">
              <a:buFont typeface="+mj-lt"/>
              <a:buAutoNum type="alphaLcParenR"/>
            </a:pP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Účast</a:t>
            </a:r>
            <a:r>
              <a:rPr lang="en-US" altLang="cs-CZ" dirty="0">
                <a:latin typeface="Arial" panose="020B0604020202020204" pitchFamily="34" charset="0"/>
              </a:rPr>
              <a:t> v </a:t>
            </a:r>
            <a:r>
              <a:rPr lang="en-US" altLang="cs-CZ" dirty="0" err="1">
                <a:latin typeface="Arial" panose="020B0604020202020204" pitchFamily="34" charset="0"/>
              </a:rPr>
              <a:t>imunitní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odpovědi</a:t>
            </a:r>
            <a:endParaRPr lang="en-US" altLang="cs-CZ" dirty="0">
              <a:latin typeface="Arial" panose="020B0604020202020204" pitchFamily="34" charset="0"/>
            </a:endParaRPr>
          </a:p>
          <a:p>
            <a:pPr marL="586350" indent="-514350">
              <a:buFont typeface="+mj-lt"/>
              <a:buAutoNum type="alphaLcParenR"/>
            </a:pP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Zánět</a:t>
            </a:r>
            <a:endParaRPr lang="en-US" altLang="cs-CZ" dirty="0">
              <a:latin typeface="Arial" panose="020B0604020202020204" pitchFamily="34" charset="0"/>
            </a:endParaRPr>
          </a:p>
          <a:p>
            <a:pPr marL="586350" indent="-514350">
              <a:buFont typeface="+mj-lt"/>
              <a:buAutoNum type="alphaLcParenR"/>
            </a:pP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Hojení</a:t>
            </a:r>
            <a:r>
              <a:rPr lang="en-US" altLang="cs-CZ" dirty="0">
                <a:latin typeface="Arial" panose="020B0604020202020204" pitchFamily="34" charset="0"/>
              </a:rPr>
              <a:t> ran</a:t>
            </a:r>
          </a:p>
          <a:p>
            <a:pPr marL="586350" indent="-514350">
              <a:buFont typeface="+mj-lt"/>
              <a:buAutoNum type="alphaLcParenR"/>
            </a:pPr>
            <a:r>
              <a:rPr lang="cs-CZ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Celkové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systémové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reakce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tkáňovém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nebo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orgánovém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poškození</a:t>
            </a:r>
            <a:endParaRPr lang="en-US" altLang="cs-CZ" dirty="0">
              <a:latin typeface="Arial" panose="020B0604020202020204" pitchFamily="34" charset="0"/>
            </a:endParaRPr>
          </a:p>
          <a:p>
            <a:endParaRPr lang="en-US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009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34291"/>
            <a:ext cx="9144000" cy="1143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Chemotakticky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aktivní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faktory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latin typeface="Arial" panose="020B0604020202020204" pitchFamily="34" charset="0"/>
              </a:rPr>
              <a:t>C5A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Oligopeptidy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bakteriálního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původu</a:t>
            </a:r>
            <a:endParaRPr lang="en-US" altLang="cs-CZ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Intermediální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produkty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lipidových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metabolismů</a:t>
            </a:r>
            <a:r>
              <a:rPr lang="en-US" altLang="cs-CZ" dirty="0">
                <a:latin typeface="Arial" panose="020B0604020202020204" pitchFamily="34" charset="0"/>
              </a:rPr>
              <a:t> (AA a LTB4)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Cytokiny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růstové</a:t>
            </a:r>
            <a:r>
              <a:rPr lang="en-US" altLang="cs-CZ" dirty="0">
                <a:latin typeface="Arial" panose="020B0604020202020204" pitchFamily="34" charset="0"/>
              </a:rPr>
              <a:t> factory</a:t>
            </a:r>
            <a:endParaRPr lang="cs-CZ" altLang="cs-CZ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err="1">
                <a:latin typeface="Arial" panose="020B0604020202020204" pitchFamily="34" charset="0"/>
              </a:rPr>
              <a:t>Chemokiny</a:t>
            </a:r>
            <a:endParaRPr lang="en-US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714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83276"/>
            <a:ext cx="9144000" cy="1143000"/>
          </a:xfrm>
        </p:spPr>
        <p:txBody>
          <a:bodyPr/>
          <a:lstStyle/>
          <a:p>
            <a:r>
              <a:rPr lang="en-US" altLang="cs-CZ" sz="4800">
                <a:solidFill>
                  <a:srgbClr val="0000DC"/>
                </a:solidFill>
                <a:latin typeface="Arial" panose="020B0604020202020204" pitchFamily="34" charset="0"/>
              </a:rPr>
              <a:t>Chemotakticky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aktivní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faktory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524000"/>
            <a:ext cx="10492047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Biologická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aktivita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těchto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faktorů</a:t>
            </a:r>
            <a:r>
              <a:rPr lang="en-US" altLang="cs-CZ" dirty="0">
                <a:latin typeface="Arial" panose="020B0604020202020204" pitchFamily="34" charset="0"/>
              </a:rPr>
              <a:t> je </a:t>
            </a:r>
            <a:r>
              <a:rPr lang="en-US" altLang="cs-CZ" dirty="0" err="1">
                <a:latin typeface="Arial" panose="020B0604020202020204" pitchFamily="34" charset="0"/>
              </a:rPr>
              <a:t>řízena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pomocí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specifických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receptorů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na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buněčném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povrchu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jejich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exprese</a:t>
            </a:r>
            <a:r>
              <a:rPr lang="en-US" altLang="cs-CZ" dirty="0">
                <a:latin typeface="Arial" panose="020B0604020202020204" pitchFamily="34" charset="0"/>
              </a:rPr>
              <a:t> je </a:t>
            </a:r>
            <a:r>
              <a:rPr lang="en-US" altLang="cs-CZ" dirty="0" err="1">
                <a:latin typeface="Arial" panose="020B0604020202020204" pitchFamily="34" charset="0"/>
              </a:rPr>
              <a:t>pozitivně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nebo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negativně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modulována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téměř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všemi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cytokiny</a:t>
            </a:r>
            <a:r>
              <a:rPr lang="en-US" altLang="cs-CZ" dirty="0">
                <a:latin typeface="Arial" panose="020B0604020202020204" pitchFamily="34" charset="0"/>
              </a:rPr>
              <a:t>.</a:t>
            </a:r>
            <a:endParaRPr lang="cs-CZ" altLang="cs-CZ" dirty="0"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dirty="0">
                <a:latin typeface="Arial" panose="020B0604020202020204" pitchFamily="34" charset="0"/>
              </a:rPr>
              <a:t>V </a:t>
            </a:r>
            <a:r>
              <a:rPr lang="en-US" altLang="cs-CZ" dirty="0" err="1">
                <a:latin typeface="Arial" panose="020B0604020202020204" pitchFamily="34" charset="0"/>
              </a:rPr>
              <a:t>chemotaktické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odpovědi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buněk</a:t>
            </a:r>
            <a:r>
              <a:rPr lang="en-US" altLang="cs-CZ" dirty="0">
                <a:latin typeface="Arial" panose="020B0604020202020204" pitchFamily="34" charset="0"/>
              </a:rPr>
              <a:t> se </a:t>
            </a:r>
            <a:r>
              <a:rPr lang="en-US" altLang="cs-CZ" dirty="0" err="1">
                <a:latin typeface="Arial" panose="020B0604020202020204" pitchFamily="34" charset="0"/>
              </a:rPr>
              <a:t>aktivně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účastní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také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extracelulární</a:t>
            </a:r>
            <a:r>
              <a:rPr lang="en-US" altLang="cs-CZ" dirty="0">
                <a:latin typeface="Arial" panose="020B0604020202020204" pitchFamily="34" charset="0"/>
              </a:rPr>
              <a:t> matrix, </a:t>
            </a:r>
            <a:r>
              <a:rPr lang="en-US" altLang="cs-CZ" dirty="0" err="1">
                <a:latin typeface="Arial" panose="020B0604020202020204" pitchFamily="34" charset="0"/>
              </a:rPr>
              <a:t>celulární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adhesivní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molekuly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cytoskelet</a:t>
            </a:r>
            <a:r>
              <a:rPr lang="en-US" altLang="cs-CZ" dirty="0">
                <a:latin typeface="Arial" panose="020B0604020202020204" pitchFamily="34" charset="0"/>
              </a:rPr>
              <a:t> a </a:t>
            </a:r>
            <a:r>
              <a:rPr lang="en-US" altLang="cs-CZ" dirty="0" err="1">
                <a:latin typeface="Arial" panose="020B0604020202020204" pitchFamily="34" charset="0"/>
              </a:rPr>
              <a:t>některé</a:t>
            </a:r>
            <a:r>
              <a:rPr lang="en-US" altLang="cs-CZ" dirty="0">
                <a:latin typeface="Arial" panose="020B0604020202020204" pitchFamily="34" charset="0"/>
              </a:rPr>
              <a:t>  </a:t>
            </a:r>
            <a:r>
              <a:rPr lang="en-US" altLang="cs-CZ" dirty="0" err="1">
                <a:latin typeface="Arial" panose="020B0604020202020204" pitchFamily="34" charset="0"/>
              </a:rPr>
              <a:t>nízkomolekulární</a:t>
            </a:r>
            <a:r>
              <a:rPr lang="en-US" altLang="cs-CZ" dirty="0">
                <a:latin typeface="Arial" panose="020B0604020202020204" pitchFamily="34" charset="0"/>
              </a:rPr>
              <a:t> substance. </a:t>
            </a:r>
          </a:p>
        </p:txBody>
      </p:sp>
    </p:spTree>
    <p:extLst>
      <p:ext uri="{BB962C8B-B14F-4D97-AF65-F5344CB8AC3E}">
        <p14:creationId xmlns:p14="http://schemas.microsoft.com/office/powerpoint/2010/main" val="19472539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53095" y="681644"/>
            <a:ext cx="7772400" cy="762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Chemokiny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5839" y="1600200"/>
            <a:ext cx="10349733" cy="469427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cs-CZ" dirty="0" err="1">
                <a:latin typeface="Arial" panose="020B0604020202020204" pitchFamily="34" charset="0"/>
              </a:rPr>
              <a:t>Tvoří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rodinu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cytokinů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indukovatelných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prozánětlivou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aktivací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cs-CZ" altLang="cs-CZ" dirty="0">
                <a:latin typeface="Arial" panose="020B0604020202020204" pitchFamily="34" charset="0"/>
              </a:rPr>
              <a:t>Velikost </a:t>
            </a:r>
            <a:r>
              <a:rPr lang="en-US" altLang="cs-CZ" dirty="0">
                <a:latin typeface="Arial" panose="020B0604020202020204" pitchFamily="34" charset="0"/>
              </a:rPr>
              <a:t>8</a:t>
            </a:r>
            <a:r>
              <a:rPr lang="cs-CZ" altLang="cs-CZ" dirty="0">
                <a:latin typeface="Arial" panose="020B0604020202020204" pitchFamily="34" charset="0"/>
              </a:rPr>
              <a:t>-</a:t>
            </a:r>
            <a:r>
              <a:rPr lang="en-US" altLang="cs-CZ" dirty="0">
                <a:latin typeface="Arial" panose="020B0604020202020204" pitchFamily="34" charset="0"/>
              </a:rPr>
              <a:t>10kDa, 20-50% </a:t>
            </a:r>
            <a:r>
              <a:rPr lang="en-US" altLang="cs-CZ" dirty="0" err="1">
                <a:latin typeface="Arial" panose="020B0604020202020204" pitchFamily="34" charset="0"/>
              </a:rPr>
              <a:t>sekvenční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homologie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podobná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genetická</a:t>
            </a:r>
            <a:r>
              <a:rPr lang="en-US" altLang="cs-CZ" dirty="0">
                <a:latin typeface="Arial" panose="020B0604020202020204" pitchFamily="34" charset="0"/>
              </a:rPr>
              <a:t> a </a:t>
            </a:r>
            <a:r>
              <a:rPr lang="en-US" altLang="cs-CZ" dirty="0" err="1">
                <a:latin typeface="Arial" panose="020B0604020202020204" pitchFamily="34" charset="0"/>
              </a:rPr>
              <a:t>terciární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struktura</a:t>
            </a:r>
            <a:r>
              <a:rPr lang="en-US" altLang="cs-CZ" dirty="0">
                <a:latin typeface="Arial" panose="020B0604020202020204" pitchFamily="34" charset="0"/>
              </a:rPr>
              <a:t>. </a:t>
            </a:r>
            <a:r>
              <a:rPr lang="en-US" altLang="cs-CZ" dirty="0" err="1">
                <a:latin typeface="Arial" panose="020B0604020202020204" pitchFamily="34" charset="0"/>
              </a:rPr>
              <a:t>Všechny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tyto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proteiny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poskytují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množství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konzervovaných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cysteinových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zbytků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které</a:t>
            </a:r>
            <a:r>
              <a:rPr lang="en-US" altLang="cs-CZ" dirty="0">
                <a:latin typeface="Arial" panose="020B0604020202020204" pitchFamily="34" charset="0"/>
              </a:rPr>
              <a:t> se </a:t>
            </a:r>
            <a:r>
              <a:rPr lang="en-US" altLang="cs-CZ" dirty="0" err="1">
                <a:latin typeface="Arial" panose="020B0604020202020204" pitchFamily="34" charset="0"/>
              </a:rPr>
              <a:t>účastní</a:t>
            </a:r>
            <a:r>
              <a:rPr lang="en-US" altLang="cs-CZ" dirty="0">
                <a:latin typeface="Arial" panose="020B0604020202020204" pitchFamily="34" charset="0"/>
              </a:rPr>
              <a:t> v </a:t>
            </a:r>
            <a:r>
              <a:rPr lang="en-US" altLang="cs-CZ" dirty="0" err="1">
                <a:latin typeface="Arial" panose="020B0604020202020204" pitchFamily="34" charset="0"/>
              </a:rPr>
              <a:t>tvorbě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intramolekulárních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disulfidových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vazeb</a:t>
            </a:r>
            <a:r>
              <a:rPr lang="cs-CZ" altLang="cs-CZ" dirty="0">
                <a:latin typeface="Arial" panose="020B0604020202020204" pitchFamily="34" charset="0"/>
              </a:rPr>
              <a:t>.</a:t>
            </a:r>
            <a:endParaRPr lang="en-US" altLang="cs-CZ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à"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004430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6513" y="299258"/>
            <a:ext cx="7772400" cy="762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Funkce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chemokinů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27" y="1154084"/>
            <a:ext cx="10806545" cy="6916028"/>
          </a:xfrm>
        </p:spPr>
        <p:txBody>
          <a:bodyPr/>
          <a:lstStyle/>
          <a:p>
            <a:pPr marL="529200" indent="-457200" algn="just">
              <a:buFont typeface="+mj-lt"/>
              <a:buAutoNum type="arabicParenR"/>
            </a:pPr>
            <a:r>
              <a:rPr lang="en-US" altLang="cs-CZ" sz="2400" dirty="0" err="1">
                <a:latin typeface="Arial" panose="020B0604020202020204" pitchFamily="34" charset="0"/>
              </a:rPr>
              <a:t>esenciální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mediátory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normálního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pohybu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leukocytů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marL="529200" indent="-457200" algn="just">
              <a:buFont typeface="+mj-lt"/>
              <a:buAutoNum type="arabicParenR"/>
            </a:pPr>
            <a:r>
              <a:rPr lang="en-US" altLang="cs-CZ" sz="2400" dirty="0" err="1">
                <a:latin typeface="Arial" panose="020B0604020202020204" pitchFamily="34" charset="0"/>
              </a:rPr>
              <a:t>podpora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zánětu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marL="529200" indent="-457200" algn="just">
              <a:buFont typeface="+mj-lt"/>
              <a:buAutoNum type="arabicParenR"/>
            </a:pPr>
            <a:r>
              <a:rPr lang="en-US" altLang="cs-CZ" sz="2400" dirty="0" err="1">
                <a:latin typeface="Arial" panose="020B0604020202020204" pitchFamily="34" charset="0"/>
              </a:rPr>
              <a:t>indukce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chemotaxe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marL="529200" indent="-457200" algn="just">
              <a:buFont typeface="+mj-lt"/>
              <a:buAutoNum type="arabicParenR"/>
            </a:pPr>
            <a:r>
              <a:rPr lang="en-US" altLang="cs-CZ" sz="2400" dirty="0" err="1">
                <a:latin typeface="Arial" panose="020B0604020202020204" pitchFamily="34" charset="0"/>
              </a:rPr>
              <a:t>aktivace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zánětlivých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buněk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marL="7812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en-US" altLang="cs-CZ" dirty="0" err="1">
                <a:latin typeface="Arial" panose="020B0604020202020204" pitchFamily="34" charset="0"/>
              </a:rPr>
              <a:t>aktivace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granulocytů</a:t>
            </a:r>
            <a:r>
              <a:rPr lang="en-US" altLang="cs-CZ" dirty="0">
                <a:latin typeface="Arial" panose="020B0604020202020204" pitchFamily="34" charset="0"/>
              </a:rPr>
              <a:t>  a </a:t>
            </a:r>
            <a:r>
              <a:rPr lang="en-US" altLang="cs-CZ" dirty="0" err="1">
                <a:latin typeface="Arial" panose="020B0604020202020204" pitchFamily="34" charset="0"/>
              </a:rPr>
              <a:t>makrofágů</a:t>
            </a:r>
            <a:r>
              <a:rPr lang="en-US" altLang="cs-CZ" dirty="0">
                <a:latin typeface="Arial" panose="020B0604020202020204" pitchFamily="34" charset="0"/>
              </a:rPr>
              <a:t> s </a:t>
            </a:r>
            <a:r>
              <a:rPr lang="en-US" altLang="cs-CZ" dirty="0" err="1">
                <a:latin typeface="Arial" panose="020B0604020202020204" pitchFamily="34" charset="0"/>
              </a:rPr>
              <a:t>následným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oxidativním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vzplanutím</a:t>
            </a:r>
            <a:r>
              <a:rPr lang="en-US" altLang="cs-CZ" dirty="0">
                <a:latin typeface="Arial" panose="020B0604020202020204" pitchFamily="34" charset="0"/>
              </a:rPr>
              <a:t>, </a:t>
            </a:r>
            <a:r>
              <a:rPr lang="en-US" altLang="cs-CZ" dirty="0" err="1">
                <a:latin typeface="Arial" panose="020B0604020202020204" pitchFamily="34" charset="0"/>
              </a:rPr>
              <a:t>degranulací</a:t>
            </a:r>
            <a:r>
              <a:rPr lang="en-US" altLang="cs-CZ" dirty="0">
                <a:latin typeface="Arial" panose="020B0604020202020204" pitchFamily="34" charset="0"/>
              </a:rPr>
              <a:t> a </a:t>
            </a:r>
            <a:r>
              <a:rPr lang="en-US" altLang="cs-CZ" dirty="0" err="1">
                <a:latin typeface="Arial" panose="020B0604020202020204" pitchFamily="34" charset="0"/>
              </a:rPr>
              <a:t>releasem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lysosomálních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enzymů</a:t>
            </a:r>
            <a:endParaRPr lang="en-US" altLang="cs-CZ" dirty="0">
              <a:latin typeface="Arial" panose="020B0604020202020204" pitchFamily="34" charset="0"/>
            </a:endParaRPr>
          </a:p>
          <a:p>
            <a:pPr marL="7812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en-US" altLang="cs-CZ" dirty="0" err="1">
                <a:latin typeface="Arial" panose="020B0604020202020204" pitchFamily="34" charset="0"/>
              </a:rPr>
              <a:t>ovlivnění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imunitních</a:t>
            </a:r>
            <a:r>
              <a:rPr lang="en-US" altLang="cs-CZ" dirty="0">
                <a:latin typeface="Arial" panose="020B0604020202020204" pitchFamily="34" charset="0"/>
              </a:rPr>
              <a:t>  </a:t>
            </a:r>
            <a:r>
              <a:rPr lang="en-US" altLang="cs-CZ" dirty="0" err="1">
                <a:latin typeface="Arial" panose="020B0604020202020204" pitchFamily="34" charset="0"/>
              </a:rPr>
              <a:t>buněk</a:t>
            </a:r>
            <a:r>
              <a:rPr lang="en-US" altLang="cs-CZ" dirty="0">
                <a:latin typeface="Arial" panose="020B0604020202020204" pitchFamily="34" charset="0"/>
              </a:rPr>
              <a:t> k </a:t>
            </a:r>
            <a:r>
              <a:rPr lang="en-US" altLang="cs-CZ" dirty="0" err="1">
                <a:latin typeface="Arial" panose="020B0604020202020204" pitchFamily="34" charset="0"/>
              </a:rPr>
              <a:t>odpovědi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na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suboptimální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množství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zánětlivých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mediátorů</a:t>
            </a:r>
            <a:endParaRPr lang="en-US" altLang="cs-CZ" dirty="0">
              <a:latin typeface="Arial" panose="020B0604020202020204" pitchFamily="34" charset="0"/>
            </a:endParaRPr>
          </a:p>
          <a:p>
            <a:pPr marL="7812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mocné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uvolňovací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r>
              <a:rPr lang="en-US" altLang="cs-CZ" dirty="0" err="1">
                <a:latin typeface="Arial" panose="020B0604020202020204" pitchFamily="34" charset="0"/>
              </a:rPr>
              <a:t>faktory</a:t>
            </a:r>
            <a:r>
              <a:rPr lang="en-US" altLang="cs-CZ" dirty="0">
                <a:latin typeface="Arial" panose="020B0604020202020204" pitchFamily="34" charset="0"/>
              </a:rPr>
              <a:t> pro </a:t>
            </a:r>
            <a:r>
              <a:rPr lang="en-US" altLang="cs-CZ" dirty="0" err="1">
                <a:latin typeface="Arial" panose="020B0604020202020204" pitchFamily="34" charset="0"/>
              </a:rPr>
              <a:t>histamin</a:t>
            </a:r>
            <a:r>
              <a:rPr lang="en-US" altLang="cs-CZ" dirty="0">
                <a:latin typeface="Arial" panose="020B0604020202020204" pitchFamily="34" charset="0"/>
              </a:rPr>
              <a:t> z </a:t>
            </a:r>
            <a:r>
              <a:rPr lang="en-US" altLang="cs-CZ" dirty="0" err="1">
                <a:latin typeface="Arial" panose="020B0604020202020204" pitchFamily="34" charset="0"/>
              </a:rPr>
              <a:t>bazofilů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81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6513" y="299258"/>
            <a:ext cx="7772400" cy="762000"/>
          </a:xfrm>
        </p:spPr>
        <p:txBody>
          <a:bodyPr/>
          <a:lstStyle/>
          <a:p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Funkce</a:t>
            </a:r>
            <a:r>
              <a:rPr lang="en-US" altLang="cs-CZ" sz="480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solidFill>
                  <a:srgbClr val="0000DC"/>
                </a:solidFill>
                <a:latin typeface="Arial" panose="020B0604020202020204" pitchFamily="34" charset="0"/>
              </a:rPr>
              <a:t>chemokinů</a:t>
            </a:r>
            <a:endParaRPr lang="en-US" altLang="cs-CZ" dirty="0">
              <a:solidFill>
                <a:srgbClr val="0000DC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27" y="1154084"/>
            <a:ext cx="10806545" cy="5182921"/>
          </a:xfrm>
        </p:spPr>
        <p:txBody>
          <a:bodyPr/>
          <a:lstStyle/>
          <a:p>
            <a:pPr marL="529200" indent="-457200" algn="just">
              <a:buFont typeface="+mj-lt"/>
              <a:buAutoNum type="arabicParenR" startAt="5"/>
            </a:pPr>
            <a:r>
              <a:rPr lang="en-US" altLang="cs-CZ" sz="2400" dirty="0" err="1">
                <a:latin typeface="Arial" panose="020B0604020202020204" pitchFamily="34" charset="0"/>
              </a:rPr>
              <a:t>indukce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proliferace</a:t>
            </a:r>
            <a:r>
              <a:rPr lang="en-US" altLang="cs-CZ" sz="2400" dirty="0">
                <a:latin typeface="Arial" panose="020B0604020202020204" pitchFamily="34" charset="0"/>
              </a:rPr>
              <a:t> a </a:t>
            </a:r>
            <a:r>
              <a:rPr lang="en-US" altLang="cs-CZ" sz="2400" dirty="0" err="1">
                <a:latin typeface="Arial" panose="020B0604020202020204" pitchFamily="34" charset="0"/>
              </a:rPr>
              <a:t>aktivace</a:t>
            </a:r>
            <a:r>
              <a:rPr lang="en-US" altLang="cs-CZ" sz="2400" dirty="0">
                <a:latin typeface="Arial" panose="020B0604020202020204" pitchFamily="34" charset="0"/>
              </a:rPr>
              <a:t> NK (CHAK-chemokine-activated killer)</a:t>
            </a:r>
          </a:p>
          <a:p>
            <a:pPr marL="529200" indent="-457200" algn="just">
              <a:buFont typeface="+mj-lt"/>
              <a:buAutoNum type="arabicParenR" startAt="5"/>
            </a:pPr>
            <a:r>
              <a:rPr lang="en-US" altLang="cs-CZ" sz="2400" dirty="0" err="1">
                <a:latin typeface="Arial" panose="020B0604020202020204" pitchFamily="34" charset="0"/>
              </a:rPr>
              <a:t>modulace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hemopoézy</a:t>
            </a:r>
            <a:r>
              <a:rPr lang="en-US" altLang="cs-CZ" sz="2400" dirty="0">
                <a:latin typeface="Arial" panose="020B0604020202020204" pitchFamily="34" charset="0"/>
              </a:rPr>
              <a:t> (BFU-E, CFU-GH, CFU-GEMM)</a:t>
            </a:r>
          </a:p>
          <a:p>
            <a:pPr marL="529200" indent="-457200" algn="just">
              <a:buFont typeface="+mj-lt"/>
              <a:buAutoNum type="arabicParenR" startAt="5"/>
            </a:pPr>
            <a:r>
              <a:rPr lang="en-US" altLang="cs-CZ" sz="2400" dirty="0" err="1">
                <a:latin typeface="Arial" panose="020B0604020202020204" pitchFamily="34" charset="0"/>
              </a:rPr>
              <a:t>modulace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angiogenezy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marL="529200" indent="-457200" algn="just">
              <a:buFont typeface="+mj-lt"/>
              <a:buAutoNum type="arabicParenR" startAt="5"/>
            </a:pPr>
            <a:r>
              <a:rPr lang="en-US" altLang="cs-CZ" sz="2400" dirty="0" err="1">
                <a:latin typeface="Arial" panose="020B0604020202020204" pitchFamily="34" charset="0"/>
              </a:rPr>
              <a:t>modulace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nádorového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růstu</a:t>
            </a:r>
            <a:endParaRPr lang="en-US" altLang="cs-CZ" sz="2400" dirty="0">
              <a:latin typeface="Arial" panose="020B0604020202020204" pitchFamily="34" charset="0"/>
            </a:endParaRPr>
          </a:p>
          <a:p>
            <a:pPr marL="529200" indent="-457200" algn="just">
              <a:buFont typeface="+mj-lt"/>
              <a:buAutoNum type="arabicParenR" startAt="5"/>
            </a:pPr>
            <a:r>
              <a:rPr lang="en-US" altLang="cs-CZ" sz="2400" dirty="0" err="1">
                <a:latin typeface="Arial" panose="020B0604020202020204" pitchFamily="34" charset="0"/>
              </a:rPr>
              <a:t>účast</a:t>
            </a:r>
            <a:r>
              <a:rPr lang="en-US" altLang="cs-CZ" sz="2400" dirty="0">
                <a:latin typeface="Arial" panose="020B0604020202020204" pitchFamily="34" charset="0"/>
              </a:rPr>
              <a:t> v </a:t>
            </a:r>
            <a:r>
              <a:rPr lang="en-US" altLang="cs-CZ" sz="2400" dirty="0" err="1">
                <a:latin typeface="Arial" panose="020B0604020202020204" pitchFamily="34" charset="0"/>
              </a:rPr>
              <a:t>patogeneze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infekcí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viry</a:t>
            </a:r>
            <a:r>
              <a:rPr lang="en-US" altLang="cs-CZ" sz="2400" dirty="0">
                <a:latin typeface="Arial" panose="020B0604020202020204" pitchFamily="34" charset="0"/>
              </a:rPr>
              <a:t> HIV (</a:t>
            </a:r>
            <a:r>
              <a:rPr lang="en-US" altLang="cs-CZ" sz="2400" dirty="0" err="1">
                <a:latin typeface="Arial" panose="020B0604020202020204" pitchFamily="34" charset="0"/>
              </a:rPr>
              <a:t>chemokiny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mohou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suprimovat</a:t>
            </a:r>
            <a:r>
              <a:rPr lang="en-US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latin typeface="Arial" panose="020B0604020202020204" pitchFamily="34" charset="0"/>
              </a:rPr>
              <a:t>infekci</a:t>
            </a:r>
            <a:r>
              <a:rPr lang="en-US" altLang="cs-CZ" sz="2400" dirty="0">
                <a:latin typeface="Arial" panose="020B0604020202020204" pitchFamily="34" charset="0"/>
              </a:rPr>
              <a:t> HIV-1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  <a:endParaRPr lang="en-US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581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Hojení ran</a:t>
            </a:r>
            <a:endParaRPr lang="en-GB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Je opravný proces, který navazuje na poškození kůže a měkkých tkání</a:t>
            </a:r>
            <a:r>
              <a:rPr lang="en-GB" altLang="cs-CZ" dirty="0"/>
              <a:t>.</a:t>
            </a:r>
          </a:p>
          <a:p>
            <a:pPr algn="just"/>
            <a:r>
              <a:rPr lang="cs-CZ" altLang="cs-CZ" dirty="0"/>
              <a:t>Hojení je interakce komplexní kaskády buněčných reakcí, které vedou k obnovení povrchu, rekonstrukci a o obnovení napětí poškozené tkáně.</a:t>
            </a:r>
          </a:p>
          <a:p>
            <a:pPr algn="just"/>
            <a:r>
              <a:rPr lang="cs-CZ" altLang="cs-CZ" dirty="0"/>
              <a:t>Hojení je systémový p</a:t>
            </a:r>
            <a:r>
              <a:rPr lang="en-GB" altLang="cs-CZ" dirty="0" err="1"/>
              <a:t>roces</a:t>
            </a:r>
            <a:r>
              <a:rPr lang="en-GB" altLang="cs-CZ" dirty="0"/>
              <a:t>,</a:t>
            </a:r>
            <a:r>
              <a:rPr lang="cs-CZ" altLang="cs-CZ" dirty="0"/>
              <a:t> tradičně popisovaný třemi fázemi:</a:t>
            </a:r>
            <a:r>
              <a:rPr lang="en-GB" altLang="cs-CZ" dirty="0"/>
              <a:t> </a:t>
            </a:r>
            <a:r>
              <a:rPr lang="cs-CZ" altLang="cs-CZ" dirty="0">
                <a:solidFill>
                  <a:schemeClr val="tx2"/>
                </a:solidFill>
              </a:rPr>
              <a:t>zánět</a:t>
            </a:r>
            <a:r>
              <a:rPr lang="en-GB" altLang="cs-CZ" dirty="0">
                <a:solidFill>
                  <a:schemeClr val="tx2"/>
                </a:solidFill>
              </a:rPr>
              <a:t>, </a:t>
            </a:r>
            <a:r>
              <a:rPr lang="en-GB" altLang="cs-CZ" dirty="0" err="1">
                <a:solidFill>
                  <a:schemeClr val="tx2"/>
                </a:solidFill>
              </a:rPr>
              <a:t>prolifera</a:t>
            </a:r>
            <a:r>
              <a:rPr lang="cs-CZ" altLang="cs-CZ" dirty="0" err="1">
                <a:solidFill>
                  <a:schemeClr val="tx2"/>
                </a:solidFill>
              </a:rPr>
              <a:t>ce</a:t>
            </a:r>
            <a:r>
              <a:rPr lang="en-GB" altLang="cs-CZ" dirty="0">
                <a:solidFill>
                  <a:schemeClr val="tx2"/>
                </a:solidFill>
              </a:rPr>
              <a:t>, </a:t>
            </a:r>
            <a:r>
              <a:rPr lang="cs-CZ" altLang="cs-CZ" dirty="0" err="1">
                <a:solidFill>
                  <a:schemeClr val="tx2"/>
                </a:solidFill>
              </a:rPr>
              <a:t>remodelace</a:t>
            </a:r>
            <a:r>
              <a:rPr lang="en-GB" altLang="cs-CZ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5525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14647" y="457200"/>
            <a:ext cx="8229600" cy="884238"/>
          </a:xfrm>
        </p:spPr>
        <p:txBody>
          <a:bodyPr/>
          <a:lstStyle/>
          <a:p>
            <a:r>
              <a:rPr lang="cs-CZ" altLang="cs-CZ" dirty="0"/>
              <a:t>Hojení ran</a:t>
            </a:r>
            <a:endParaRPr lang="en-GB" altLang="cs-CZ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647" y="1341438"/>
            <a:ext cx="9396153" cy="5257800"/>
          </a:xfrm>
        </p:spPr>
        <p:txBody>
          <a:bodyPr/>
          <a:lstStyle/>
          <a:p>
            <a:pPr marL="72000" indent="0" algn="just">
              <a:lnSpc>
                <a:spcPct val="90000"/>
              </a:lnSpc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Zánětlivá fáze: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vytváří se trombus a zánětlivé buňky odstraní </a:t>
            </a:r>
            <a:r>
              <a:rPr lang="cs-CZ" altLang="cs-CZ" dirty="0" err="1"/>
              <a:t>debris</a:t>
            </a:r>
            <a:r>
              <a:rPr lang="cs-CZ" altLang="cs-CZ" dirty="0"/>
              <a:t> poškozené tkáně</a:t>
            </a:r>
            <a:r>
              <a:rPr lang="en-GB" altLang="cs-CZ" dirty="0"/>
              <a:t>. </a:t>
            </a: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72000" indent="0" algn="just">
              <a:lnSpc>
                <a:spcPct val="90000"/>
              </a:lnSpc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Proliferační fáze: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tx2"/>
                </a:solidFill>
              </a:rPr>
              <a:t>epitelizace, </a:t>
            </a:r>
            <a:r>
              <a:rPr lang="cs-CZ" altLang="cs-CZ" b="1" dirty="0" err="1">
                <a:solidFill>
                  <a:schemeClr val="tx2"/>
                </a:solidFill>
              </a:rPr>
              <a:t>fibroplazie</a:t>
            </a:r>
            <a:r>
              <a:rPr lang="cs-CZ" altLang="cs-CZ" b="1" dirty="0">
                <a:solidFill>
                  <a:schemeClr val="tx2"/>
                </a:solidFill>
              </a:rPr>
              <a:t> a angiogeneze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vytváří se granulační tkáň a rána se začíná stahovat</a:t>
            </a:r>
            <a:r>
              <a:rPr lang="en-GB" altLang="cs-CZ" dirty="0"/>
              <a:t>. </a:t>
            </a: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72000" indent="0" algn="just">
              <a:lnSpc>
                <a:spcPct val="90000"/>
              </a:lnSpc>
              <a:buNone/>
            </a:pPr>
            <a:r>
              <a:rPr lang="cs-CZ" altLang="cs-CZ" b="1" dirty="0" err="1">
                <a:solidFill>
                  <a:schemeClr val="tx2"/>
                </a:solidFill>
              </a:rPr>
              <a:t>Remodelační</a:t>
            </a:r>
            <a:r>
              <a:rPr lang="cs-CZ" altLang="cs-CZ" b="1" dirty="0">
                <a:solidFill>
                  <a:schemeClr val="tx2"/>
                </a:solidFill>
              </a:rPr>
              <a:t> fáze</a:t>
            </a:r>
            <a:r>
              <a:rPr lang="cs-CZ" altLang="cs-CZ" dirty="0"/>
              <a:t>:</a:t>
            </a:r>
            <a:r>
              <a:rPr lang="en-GB" altLang="cs-CZ" dirty="0"/>
              <a:t> </a:t>
            </a:r>
            <a:endParaRPr lang="cs-CZ" alt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kolagenní vlákna vytváření pevné vazby s jinými kolagenními vlákny a molekulami bílkovin: tím se zvyšuje napětí v jizvě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37251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a patogeneze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77267"/>
          </a:xfrm>
        </p:spPr>
        <p:txBody>
          <a:bodyPr/>
          <a:lstStyle/>
          <a:p>
            <a:r>
              <a:rPr lang="cs-CZ" sz="2400" dirty="0"/>
              <a:t>Fyzikální poškození </a:t>
            </a:r>
          </a:p>
          <a:p>
            <a:r>
              <a:rPr lang="cs-CZ" sz="2400" dirty="0"/>
              <a:t>Chemické látky  </a:t>
            </a:r>
          </a:p>
          <a:p>
            <a:r>
              <a:rPr lang="cs-CZ" sz="2400" dirty="0"/>
              <a:t>Biologické poškození (např. mikroorganismy) </a:t>
            </a:r>
          </a:p>
          <a:p>
            <a:endParaRPr lang="cs-CZ" sz="2400" dirty="0"/>
          </a:p>
          <a:p>
            <a:r>
              <a:rPr lang="cs-CZ" sz="2400" dirty="0"/>
              <a:t>Zánětlivá odpověď se skládá z: 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Změn v průtoku krve 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Zvýšení permeability cév a úniku bílkovin, tekutiny a buněk z krve do tkáně</a:t>
            </a:r>
          </a:p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Tato reakce je významně stereotypní!</a:t>
            </a:r>
          </a:p>
        </p:txBody>
      </p:sp>
    </p:spTree>
    <p:extLst>
      <p:ext uri="{BB962C8B-B14F-4D97-AF65-F5344CB8AC3E}">
        <p14:creationId xmlns:p14="http://schemas.microsoft.com/office/powerpoint/2010/main" val="22046187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5" name="Picture 5" descr="Full Siz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7961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</a:t>
            </a:r>
            <a:r>
              <a:rPr lang="en-GB" altLang="cs-CZ"/>
              <a:t>. </a:t>
            </a:r>
            <a:r>
              <a:rPr lang="cs-CZ" altLang="cs-CZ"/>
              <a:t>Zánětlivá fáze</a:t>
            </a:r>
            <a:endParaRPr lang="en-GB" altLang="cs-CZ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280250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Trvání:od</a:t>
            </a:r>
            <a:r>
              <a:rPr lang="cs-CZ" altLang="cs-CZ" b="1" dirty="0"/>
              <a:t> poškození 2-5 dní</a:t>
            </a:r>
            <a:r>
              <a:rPr lang="en-GB" altLang="cs-CZ" b="1" dirty="0"/>
              <a:t> 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H</a:t>
            </a:r>
            <a:r>
              <a:rPr lang="en-GB" altLang="cs-CZ" b="1" dirty="0" err="1"/>
              <a:t>emost</a:t>
            </a:r>
            <a:r>
              <a:rPr lang="cs-CZ" altLang="cs-CZ" b="1" dirty="0" err="1"/>
              <a:t>áza</a:t>
            </a:r>
            <a:r>
              <a:rPr lang="en-GB" altLang="cs-CZ" b="1" dirty="0"/>
              <a:t> </a:t>
            </a:r>
            <a:endParaRPr lang="en-GB" altLang="cs-CZ" dirty="0"/>
          </a:p>
          <a:p>
            <a:pPr>
              <a:lnSpc>
                <a:spcPct val="90000"/>
              </a:lnSpc>
            </a:pPr>
            <a:r>
              <a:rPr lang="en-GB" altLang="cs-CZ" dirty="0" err="1"/>
              <a:t>Va</a:t>
            </a:r>
            <a:r>
              <a:rPr lang="cs-CZ" altLang="cs-CZ" dirty="0" err="1"/>
              <a:t>zokonstrikce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Agregace destiček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Koagulace</a:t>
            </a:r>
            <a:endParaRPr lang="en-GB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Zánět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en-GB" altLang="cs-CZ" dirty="0" err="1"/>
              <a:t>Va</a:t>
            </a:r>
            <a:r>
              <a:rPr lang="cs-CZ" altLang="cs-CZ" dirty="0" err="1"/>
              <a:t>zodilatace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Fagocytóza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624790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II</a:t>
            </a:r>
            <a:r>
              <a:rPr lang="en-GB" altLang="cs-CZ"/>
              <a:t>. </a:t>
            </a:r>
            <a:r>
              <a:rPr lang="cs-CZ" altLang="cs-CZ"/>
              <a:t>Proliferační fáze</a:t>
            </a:r>
            <a:endParaRPr lang="en-GB" altLang="cs-CZ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/>
              <a:t>Trvání: </a:t>
            </a:r>
            <a:r>
              <a:rPr lang="en-GB" altLang="cs-CZ" b="1" dirty="0"/>
              <a:t>2 </a:t>
            </a:r>
            <a:r>
              <a:rPr lang="cs-CZ" altLang="cs-CZ" b="1" dirty="0"/>
              <a:t>dny až 3 týdny</a:t>
            </a:r>
          </a:p>
          <a:p>
            <a:pPr>
              <a:lnSpc>
                <a:spcPct val="90000"/>
              </a:lnSpc>
            </a:pPr>
            <a:r>
              <a:rPr lang="en-GB" altLang="cs-CZ" b="1" dirty="0" err="1"/>
              <a:t>Granula</a:t>
            </a:r>
            <a:r>
              <a:rPr lang="cs-CZ" altLang="cs-CZ" b="1" dirty="0" err="1"/>
              <a:t>ce</a:t>
            </a:r>
            <a:r>
              <a:rPr lang="en-GB" altLang="cs-CZ" b="1" dirty="0"/>
              <a:t> </a:t>
            </a:r>
            <a:endParaRPr lang="en-GB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f</a:t>
            </a:r>
            <a:r>
              <a:rPr lang="en-GB" altLang="cs-CZ" dirty="0" err="1"/>
              <a:t>ibroblast</a:t>
            </a:r>
            <a:r>
              <a:rPr lang="cs-CZ" altLang="cs-CZ" dirty="0"/>
              <a:t>y vytvářejí kolagen</a:t>
            </a:r>
            <a:r>
              <a:rPr lang="en-GB" altLang="cs-CZ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tkáň vyplňuje defekt a vede k </a:t>
            </a:r>
            <a:r>
              <a:rPr lang="cs-CZ" altLang="cs-CZ" dirty="0" err="1"/>
              <a:t>neovaskularizaci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Kontrakce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konce ran se slepují a redukují defekt</a:t>
            </a:r>
            <a:r>
              <a:rPr lang="en-GB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en-GB" altLang="cs-CZ" b="1" dirty="0" err="1"/>
              <a:t>Epiteliza</a:t>
            </a:r>
            <a:r>
              <a:rPr lang="cs-CZ" altLang="cs-CZ" b="1" dirty="0" err="1"/>
              <a:t>ce</a:t>
            </a:r>
            <a:r>
              <a:rPr lang="en-GB" altLang="cs-CZ" b="1" dirty="0"/>
              <a:t> </a:t>
            </a:r>
            <a:endParaRPr lang="en-GB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se uskutečňuje ve vlhkém prostředí</a:t>
            </a:r>
            <a:r>
              <a:rPr lang="en-GB" altLang="cs-CZ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buňky cestují až 3 cm ve všech směrech</a:t>
            </a:r>
            <a:endParaRPr lang="en-GB" altLang="cs-CZ" dirty="0"/>
          </a:p>
          <a:p>
            <a:pPr>
              <a:lnSpc>
                <a:spcPct val="90000"/>
              </a:lnSpc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020655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III. Remodel</a:t>
            </a:r>
            <a:r>
              <a:rPr lang="cs-CZ" altLang="cs-CZ"/>
              <a:t>ující fáze</a:t>
            </a:r>
            <a:endParaRPr lang="en-GB" altLang="cs-CZ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457325"/>
            <a:ext cx="11060874" cy="5400675"/>
          </a:xfrm>
        </p:spPr>
        <p:txBody>
          <a:bodyPr/>
          <a:lstStyle/>
          <a:p>
            <a:r>
              <a:rPr lang="cs-CZ" altLang="cs-CZ" dirty="0"/>
              <a:t>tři týdny až 2 roky</a:t>
            </a:r>
          </a:p>
          <a:p>
            <a:r>
              <a:rPr lang="cs-CZ" altLang="cs-CZ" dirty="0"/>
              <a:t>vytváří se nový kolagen, který zvyšuje tenzní napětí v jizvě</a:t>
            </a:r>
          </a:p>
          <a:p>
            <a:r>
              <a:rPr lang="cs-CZ" altLang="cs-CZ" dirty="0"/>
              <a:t>jizevnatá tkáň je přesto nanejvýš z 80% stejně silná jako tkáň původní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5681023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89709" y="198438"/>
            <a:ext cx="9421091" cy="1143000"/>
          </a:xfrm>
        </p:spPr>
        <p:txBody>
          <a:bodyPr/>
          <a:lstStyle/>
          <a:p>
            <a:r>
              <a:rPr lang="cs-CZ" altLang="cs-CZ" dirty="0"/>
              <a:t>Tvorba jizvy</a:t>
            </a:r>
            <a:endParaRPr lang="en-GB" altLang="cs-CZ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81076"/>
            <a:ext cx="10656916" cy="5876925"/>
          </a:xfrm>
        </p:spPr>
        <p:txBody>
          <a:bodyPr/>
          <a:lstStyle/>
          <a:p>
            <a:pPr algn="just"/>
            <a:r>
              <a:rPr lang="cs-CZ" altLang="cs-CZ" sz="2600" dirty="0"/>
              <a:t>Proces hojení je velmi podobný ve všech tkáních a je relativně nezávislý na typu poškození</a:t>
            </a:r>
            <a:r>
              <a:rPr lang="en-GB" altLang="cs-CZ" sz="2600" dirty="0"/>
              <a:t>, </a:t>
            </a:r>
            <a:r>
              <a:rPr lang="cs-CZ" altLang="cs-CZ" sz="2600" dirty="0"/>
              <a:t>malá variabilita je v relativním podílu různých elementů, které se na výsledku hojení podílejí</a:t>
            </a:r>
            <a:r>
              <a:rPr lang="en-GB" altLang="cs-CZ" sz="2600" dirty="0"/>
              <a:t>. </a:t>
            </a:r>
            <a:endParaRPr lang="cs-CZ" altLang="cs-CZ" sz="2600" dirty="0"/>
          </a:p>
          <a:p>
            <a:pPr algn="just"/>
            <a:r>
              <a:rPr lang="cs-CZ" altLang="cs-CZ" sz="2600" dirty="0"/>
              <a:t>Konečným produktem hojení je </a:t>
            </a:r>
            <a:r>
              <a:rPr lang="cs-CZ" altLang="cs-CZ" sz="2600" dirty="0">
                <a:solidFill>
                  <a:schemeClr val="tx2"/>
                </a:solidFill>
              </a:rPr>
              <a:t>jizva</a:t>
            </a:r>
            <a:r>
              <a:rPr lang="cs-CZ" altLang="cs-CZ" sz="2600" dirty="0"/>
              <a:t>.</a:t>
            </a:r>
            <a:r>
              <a:rPr lang="en-GB" altLang="cs-CZ" sz="2600" dirty="0"/>
              <a:t> </a:t>
            </a:r>
            <a:r>
              <a:rPr lang="cs-CZ" altLang="cs-CZ" sz="2600" dirty="0"/>
              <a:t>Jedná se o relativně avaskulární a acelulární </a:t>
            </a:r>
            <a:r>
              <a:rPr lang="en-GB" altLang="cs-CZ" sz="2600" dirty="0"/>
              <a:t>mas</a:t>
            </a:r>
            <a:r>
              <a:rPr lang="cs-CZ" altLang="cs-CZ" sz="2600" dirty="0"/>
              <a:t>u</a:t>
            </a:r>
            <a:r>
              <a:rPr lang="en-GB" altLang="cs-CZ" sz="2600" dirty="0"/>
              <a:t> </a:t>
            </a:r>
            <a:r>
              <a:rPr lang="cs-CZ" altLang="cs-CZ" sz="2600" dirty="0"/>
              <a:t>kolagenu, která slouží k obnovení tkáňové integrity, síly a funkce.</a:t>
            </a:r>
          </a:p>
          <a:p>
            <a:pPr algn="just"/>
            <a:r>
              <a:rPr lang="cs-CZ" altLang="cs-CZ" sz="2600" b="1" dirty="0">
                <a:solidFill>
                  <a:schemeClr val="tx2"/>
                </a:solidFill>
              </a:rPr>
              <a:t>Zpoždění</a:t>
            </a:r>
            <a:r>
              <a:rPr lang="cs-CZ" altLang="cs-CZ" sz="2600" b="1" dirty="0"/>
              <a:t> v procesu hojení vede k dlouhodobému nezhojenému defektu</a:t>
            </a:r>
            <a:r>
              <a:rPr lang="en-GB" altLang="cs-CZ" sz="2600" dirty="0"/>
              <a:t>, </a:t>
            </a:r>
            <a:r>
              <a:rPr lang="cs-CZ" altLang="cs-CZ" sz="2600" dirty="0"/>
              <a:t>zatímco</a:t>
            </a:r>
            <a:r>
              <a:rPr lang="en-GB" altLang="cs-CZ" sz="2600" dirty="0"/>
              <a:t> </a:t>
            </a:r>
            <a:r>
              <a:rPr lang="cs-CZ" altLang="cs-CZ" sz="2600" b="1" dirty="0">
                <a:solidFill>
                  <a:schemeClr val="tx2"/>
                </a:solidFill>
              </a:rPr>
              <a:t>abnormální proces hojení </a:t>
            </a:r>
            <a:r>
              <a:rPr lang="cs-CZ" altLang="cs-CZ" sz="2600" b="1" dirty="0"/>
              <a:t>vede k tvorbě abnormálních jizev</a:t>
            </a:r>
            <a:r>
              <a:rPr lang="en-GB" altLang="cs-CZ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408456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8613"/>
            <a:ext cx="8229600" cy="1371600"/>
          </a:xfrm>
        </p:spPr>
        <p:txBody>
          <a:bodyPr/>
          <a:lstStyle/>
          <a:p>
            <a:r>
              <a:rPr lang="cs-CZ" altLang="cs-CZ"/>
              <a:t>Zánětlivá fáze</a:t>
            </a:r>
            <a:br>
              <a:rPr lang="en-GB" altLang="cs-CZ"/>
            </a:br>
            <a:endParaRPr lang="en-GB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8145" y="908050"/>
            <a:ext cx="10299470" cy="5805488"/>
          </a:xfrm>
        </p:spPr>
        <p:txBody>
          <a:bodyPr/>
          <a:lstStyle/>
          <a:p>
            <a:pPr algn="just"/>
            <a:r>
              <a:rPr lang="cs-CZ" altLang="cs-CZ" sz="2600" dirty="0"/>
              <a:t>Tělo rychle odpovídá na jakékoliv narušení kožního povrchu</a:t>
            </a:r>
            <a:r>
              <a:rPr lang="en-GB" altLang="cs-CZ" sz="2600" dirty="0"/>
              <a:t>. </a:t>
            </a:r>
            <a:endParaRPr lang="cs-CZ" altLang="cs-CZ" sz="2600" dirty="0"/>
          </a:p>
          <a:p>
            <a:pPr algn="just"/>
            <a:r>
              <a:rPr lang="cs-CZ" altLang="cs-CZ" sz="2600" dirty="0"/>
              <a:t>Na začátku procesu hojení se rozvíjí vaskulární a celulární odpověď na poškození</a:t>
            </a:r>
            <a:r>
              <a:rPr lang="en-GB" altLang="cs-CZ" sz="2600" dirty="0"/>
              <a:t>. </a:t>
            </a:r>
            <a:endParaRPr lang="cs-CZ" altLang="cs-CZ" sz="2600" dirty="0"/>
          </a:p>
          <a:p>
            <a:pPr algn="just"/>
            <a:r>
              <a:rPr lang="cs-CZ" altLang="cs-CZ" sz="2600" dirty="0"/>
              <a:t>Hlubší poranění kůže vede k poškození mikrocirkulace a následnému krvácení</a:t>
            </a:r>
            <a:r>
              <a:rPr lang="en-GB" altLang="cs-CZ" sz="2600" dirty="0"/>
              <a:t>. </a:t>
            </a:r>
          </a:p>
          <a:p>
            <a:pPr algn="just"/>
            <a:r>
              <a:rPr lang="cs-CZ" altLang="cs-CZ" sz="2600" dirty="0"/>
              <a:t>Během sekund se dochází k vazokonstrikci v místě poškození, která má za cíl omezit místně krvácení</a:t>
            </a:r>
            <a:r>
              <a:rPr lang="en-GB" altLang="cs-CZ" sz="2600" dirty="0"/>
              <a:t>. </a:t>
            </a:r>
            <a:endParaRPr lang="cs-CZ" altLang="cs-CZ" sz="2600" dirty="0"/>
          </a:p>
          <a:p>
            <a:pPr algn="just"/>
            <a:r>
              <a:rPr lang="cs-CZ" altLang="cs-CZ" sz="2600" dirty="0"/>
              <a:t>V průběhu minut se krvácení zastavuje pomocí aktivace primární hemostázy (aktivace a agregace destiček) a koagulace (tvorba trombu)</a:t>
            </a:r>
            <a:r>
              <a:rPr lang="en-GB" altLang="cs-CZ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30962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895" y="266729"/>
            <a:ext cx="9495905" cy="1143000"/>
          </a:xfrm>
        </p:spPr>
        <p:txBody>
          <a:bodyPr/>
          <a:lstStyle/>
          <a:p>
            <a:r>
              <a:rPr lang="cs-CZ" altLang="cs-CZ" dirty="0"/>
              <a:t>Zánětlivá fáze</a:t>
            </a:r>
            <a:endParaRPr lang="en-GB" alt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396" y="1052514"/>
            <a:ext cx="10361525" cy="58054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600" dirty="0">
                <a:solidFill>
                  <a:schemeClr val="tx2"/>
                </a:solidFill>
              </a:rPr>
              <a:t>Vazokonstrikce</a:t>
            </a:r>
            <a:r>
              <a:rPr lang="cs-CZ" altLang="cs-CZ" sz="2600" dirty="0">
                <a:solidFill>
                  <a:srgbClr val="FF3300"/>
                </a:solidFill>
              </a:rPr>
              <a:t> </a:t>
            </a:r>
            <a:r>
              <a:rPr lang="cs-CZ" altLang="cs-CZ" sz="2600" dirty="0"/>
              <a:t>rozvíjející se v důsledku incize kůže, se rozvíjí pod vlivem adrenalinu, noradrenalinu, prostaglandinů, serotoninu a </a:t>
            </a:r>
            <a:r>
              <a:rPr lang="cs-CZ" altLang="cs-CZ" sz="2600" dirty="0" err="1"/>
              <a:t>tromboxanů</a:t>
            </a:r>
            <a:r>
              <a:rPr lang="en-GB" altLang="cs-CZ" sz="2600" dirty="0"/>
              <a:t>. </a:t>
            </a:r>
            <a:r>
              <a:rPr lang="cs-CZ" altLang="cs-CZ" sz="2600" dirty="0"/>
              <a:t>Způsobí dočasné vyblednutí rány a slouží k redukci krvácení po tkáňovém poškození.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600" dirty="0"/>
              <a:t>Endoteliální buňky se </a:t>
            </a:r>
            <a:r>
              <a:rPr lang="cs-CZ" altLang="cs-CZ" sz="2600" dirty="0" err="1">
                <a:solidFill>
                  <a:schemeClr val="tx2"/>
                </a:solidFill>
              </a:rPr>
              <a:t>retrahují</a:t>
            </a:r>
            <a:r>
              <a:rPr lang="cs-CZ" altLang="cs-CZ" sz="2600" dirty="0"/>
              <a:t> a tím odkrývají </a:t>
            </a:r>
            <a:r>
              <a:rPr lang="cs-CZ" altLang="cs-CZ" sz="2600" dirty="0" err="1"/>
              <a:t>subendoteliální</a:t>
            </a:r>
            <a:r>
              <a:rPr lang="cs-CZ" altLang="cs-CZ" sz="2600" dirty="0"/>
              <a:t> kolagen, na němž jsou schopny se </a:t>
            </a:r>
            <a:r>
              <a:rPr lang="cs-CZ" altLang="cs-CZ" sz="2600" dirty="0">
                <a:solidFill>
                  <a:schemeClr val="tx2"/>
                </a:solidFill>
              </a:rPr>
              <a:t>uchytit krevní destičky</a:t>
            </a:r>
            <a:endParaRPr lang="cs-CZ" altLang="cs-CZ" sz="2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600" dirty="0">
                <a:solidFill>
                  <a:schemeClr val="tx2"/>
                </a:solidFill>
              </a:rPr>
              <a:t>Adheze destiček </a:t>
            </a:r>
            <a:r>
              <a:rPr lang="cs-CZ" altLang="cs-CZ" sz="2600" dirty="0"/>
              <a:t>na exponovaný kolagen a</a:t>
            </a:r>
            <a:r>
              <a:rPr lang="cs-CZ" altLang="cs-CZ" sz="2600" dirty="0">
                <a:solidFill>
                  <a:srgbClr val="FF3300"/>
                </a:solidFill>
              </a:rPr>
              <a:t> </a:t>
            </a:r>
            <a:r>
              <a:rPr lang="cs-CZ" altLang="cs-CZ" sz="2600" dirty="0" err="1">
                <a:solidFill>
                  <a:schemeClr val="tx2"/>
                </a:solidFill>
              </a:rPr>
              <a:t>adhezivita</a:t>
            </a:r>
            <a:r>
              <a:rPr lang="cs-CZ" altLang="cs-CZ" sz="2600" dirty="0">
                <a:solidFill>
                  <a:schemeClr val="tx2"/>
                </a:solidFill>
              </a:rPr>
              <a:t> destiček </a:t>
            </a:r>
            <a:r>
              <a:rPr lang="cs-CZ" altLang="cs-CZ" sz="2600" dirty="0"/>
              <a:t>vůči ostatním destičkám se uskutečňuje prostřednictvím</a:t>
            </a:r>
            <a:r>
              <a:rPr lang="cs-CZ" altLang="cs-CZ" sz="2600" dirty="0">
                <a:solidFill>
                  <a:srgbClr val="FF3300"/>
                </a:solidFill>
              </a:rPr>
              <a:t> </a:t>
            </a:r>
            <a:r>
              <a:rPr lang="cs-CZ" altLang="cs-CZ" sz="2600" dirty="0">
                <a:solidFill>
                  <a:schemeClr val="tx2"/>
                </a:solidFill>
              </a:rPr>
              <a:t>adhezívních glykoproteinů (</a:t>
            </a:r>
            <a:r>
              <a:rPr lang="en-GB" altLang="cs-CZ" sz="2600" dirty="0"/>
              <a:t>fibrinogen</a:t>
            </a:r>
            <a:r>
              <a:rPr lang="cs-CZ" altLang="cs-CZ" sz="2600" dirty="0"/>
              <a:t>u</a:t>
            </a:r>
            <a:r>
              <a:rPr lang="en-GB" altLang="cs-CZ" sz="2600" dirty="0"/>
              <a:t>, </a:t>
            </a:r>
            <a:r>
              <a:rPr lang="en-GB" altLang="cs-CZ" sz="2600" dirty="0" err="1"/>
              <a:t>fibrone</a:t>
            </a:r>
            <a:r>
              <a:rPr lang="cs-CZ" altLang="cs-CZ" sz="2600" dirty="0"/>
              <a:t>k</a:t>
            </a:r>
            <a:r>
              <a:rPr lang="en-GB" altLang="cs-CZ" sz="2600" dirty="0"/>
              <a:t>tin</a:t>
            </a:r>
            <a:r>
              <a:rPr lang="cs-CZ" altLang="cs-CZ" sz="2600" dirty="0"/>
              <a:t>u</a:t>
            </a:r>
            <a:r>
              <a:rPr lang="en-GB" altLang="cs-CZ" sz="2600" dirty="0"/>
              <a:t>,</a:t>
            </a:r>
            <a:r>
              <a:rPr lang="cs-CZ" altLang="cs-CZ" sz="2600" dirty="0"/>
              <a:t> </a:t>
            </a:r>
            <a:r>
              <a:rPr lang="en-GB" altLang="cs-CZ" sz="2600" dirty="0"/>
              <a:t>von Willebrand</a:t>
            </a:r>
            <a:r>
              <a:rPr lang="cs-CZ" altLang="cs-CZ" sz="2600" dirty="0"/>
              <a:t>ova </a:t>
            </a:r>
            <a:r>
              <a:rPr lang="en-GB" altLang="cs-CZ" sz="2600" dirty="0"/>
              <a:t> factor</a:t>
            </a:r>
            <a:r>
              <a:rPr lang="cs-CZ" altLang="cs-CZ" sz="2600" dirty="0"/>
              <a:t>u a </a:t>
            </a:r>
            <a:r>
              <a:rPr lang="en-GB" altLang="cs-CZ" sz="2600" dirty="0" err="1"/>
              <a:t>trombospondin</a:t>
            </a:r>
            <a:r>
              <a:rPr lang="cs-CZ" altLang="cs-CZ" sz="2600" dirty="0"/>
              <a:t>)</a:t>
            </a:r>
            <a:r>
              <a:rPr lang="en-GB" altLang="cs-CZ" sz="2600" dirty="0"/>
              <a:t>. </a:t>
            </a:r>
            <a:endParaRPr lang="cs-CZ" altLang="cs-CZ" sz="26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1687003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9875"/>
            <a:ext cx="8229600" cy="1143000"/>
          </a:xfrm>
        </p:spPr>
        <p:txBody>
          <a:bodyPr/>
          <a:lstStyle/>
          <a:p>
            <a:r>
              <a:rPr lang="cs-CZ" altLang="cs-CZ"/>
              <a:t>Zánětlivá fáze</a:t>
            </a:r>
            <a:endParaRPr lang="en-GB" altLang="cs-CZ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273" y="1125538"/>
            <a:ext cx="10997738" cy="5732462"/>
          </a:xfrm>
        </p:spPr>
        <p:txBody>
          <a:bodyPr/>
          <a:lstStyle/>
          <a:p>
            <a:pPr algn="just"/>
            <a:r>
              <a:rPr lang="cs-CZ" altLang="cs-CZ" dirty="0">
                <a:solidFill>
                  <a:schemeClr val="tx2"/>
                </a:solidFill>
              </a:rPr>
              <a:t>Destičky</a:t>
            </a:r>
            <a:r>
              <a:rPr lang="cs-CZ" altLang="cs-CZ" dirty="0">
                <a:solidFill>
                  <a:srgbClr val="FF3300"/>
                </a:solidFill>
              </a:rPr>
              <a:t> </a:t>
            </a:r>
            <a:r>
              <a:rPr lang="cs-CZ" altLang="cs-CZ" dirty="0"/>
              <a:t>také uvolňují</a:t>
            </a:r>
            <a:r>
              <a:rPr lang="en-GB" altLang="cs-CZ" dirty="0"/>
              <a:t> </a:t>
            </a:r>
            <a:r>
              <a:rPr lang="cs-CZ" altLang="cs-CZ" i="1" dirty="0" err="1"/>
              <a:t>chemoatrakční</a:t>
            </a:r>
            <a:r>
              <a:rPr lang="cs-CZ" altLang="cs-CZ" i="1" dirty="0"/>
              <a:t> faktory</a:t>
            </a:r>
            <a:r>
              <a:rPr lang="cs-CZ" altLang="cs-CZ" dirty="0"/>
              <a:t> pro:</a:t>
            </a:r>
          </a:p>
          <a:p>
            <a:pPr algn="just"/>
            <a:r>
              <a:rPr lang="en-GB" altLang="cs-CZ" dirty="0" err="1">
                <a:solidFill>
                  <a:schemeClr val="tx2"/>
                </a:solidFill>
              </a:rPr>
              <a:t>Neutro</a:t>
            </a:r>
            <a:r>
              <a:rPr lang="cs-CZ" altLang="cs-CZ" dirty="0" err="1">
                <a:solidFill>
                  <a:schemeClr val="tx2"/>
                </a:solidFill>
              </a:rPr>
              <a:t>fily</a:t>
            </a:r>
            <a:r>
              <a:rPr lang="cs-CZ" altLang="cs-CZ" dirty="0">
                <a:solidFill>
                  <a:srgbClr val="FF3300"/>
                </a:solidFill>
              </a:rPr>
              <a:t> </a:t>
            </a:r>
          </a:p>
          <a:p>
            <a:pPr lvl="1" algn="just"/>
            <a:r>
              <a:rPr lang="cs-CZ" altLang="cs-CZ" dirty="0"/>
              <a:t>omezují infekci  </a:t>
            </a:r>
          </a:p>
          <a:p>
            <a:pPr lvl="1" algn="just"/>
            <a:r>
              <a:rPr lang="cs-CZ" altLang="cs-CZ" dirty="0"/>
              <a:t>povolávají makrofágy</a:t>
            </a:r>
            <a:r>
              <a:rPr lang="en-GB" altLang="cs-CZ" dirty="0"/>
              <a:t>.</a:t>
            </a:r>
            <a:endParaRPr lang="cs-CZ" altLang="cs-CZ" dirty="0"/>
          </a:p>
          <a:p>
            <a:pPr algn="just"/>
            <a:r>
              <a:rPr lang="en-GB" altLang="cs-CZ" dirty="0">
                <a:solidFill>
                  <a:schemeClr val="tx2"/>
                </a:solidFill>
              </a:rPr>
              <a:t>Ma</a:t>
            </a:r>
            <a:r>
              <a:rPr lang="cs-CZ" altLang="cs-CZ" dirty="0">
                <a:solidFill>
                  <a:schemeClr val="tx2"/>
                </a:solidFill>
              </a:rPr>
              <a:t>k</a:t>
            </a:r>
            <a:r>
              <a:rPr lang="en-GB" altLang="cs-CZ" dirty="0" err="1">
                <a:solidFill>
                  <a:schemeClr val="tx2"/>
                </a:solidFill>
              </a:rPr>
              <a:t>ro</a:t>
            </a:r>
            <a:r>
              <a:rPr lang="cs-CZ" altLang="cs-CZ" dirty="0">
                <a:solidFill>
                  <a:schemeClr val="tx2"/>
                </a:solidFill>
              </a:rPr>
              <a:t>fágy </a:t>
            </a:r>
          </a:p>
          <a:p>
            <a:pPr lvl="1" algn="just"/>
            <a:r>
              <a:rPr lang="cs-CZ" altLang="cs-CZ" dirty="0"/>
              <a:t>štěpí a odstraňují tkáňovou </a:t>
            </a:r>
            <a:r>
              <a:rPr lang="cs-CZ" altLang="cs-CZ" dirty="0" err="1"/>
              <a:t>debris</a:t>
            </a:r>
            <a:endParaRPr lang="cs-CZ" altLang="cs-CZ" dirty="0"/>
          </a:p>
          <a:p>
            <a:pPr lvl="1" algn="just"/>
            <a:r>
              <a:rPr lang="cs-CZ" altLang="cs-CZ" dirty="0"/>
              <a:t>aktivují odpověď fibroblastů</a:t>
            </a:r>
            <a:r>
              <a:rPr lang="en-GB" altLang="cs-CZ" dirty="0"/>
              <a:t> </a:t>
            </a:r>
            <a:endParaRPr lang="cs-CZ" altLang="cs-CZ" dirty="0"/>
          </a:p>
          <a:p>
            <a:pPr algn="just"/>
            <a:r>
              <a:rPr lang="cs-CZ" altLang="cs-CZ" dirty="0"/>
              <a:t>Zánětlivá fáze trvá  asi 24 hod.</a:t>
            </a:r>
          </a:p>
          <a:p>
            <a:pPr algn="just"/>
            <a:r>
              <a:rPr lang="cs-CZ" altLang="cs-CZ" dirty="0"/>
              <a:t>Navazuje na ni proliferativní fáze hojivého procesu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5620064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5413"/>
            <a:ext cx="8229600" cy="1143000"/>
          </a:xfrm>
        </p:spPr>
        <p:txBody>
          <a:bodyPr/>
          <a:lstStyle/>
          <a:p>
            <a:r>
              <a:rPr lang="cs-CZ" altLang="cs-CZ"/>
              <a:t>Zánětlivá fáze</a:t>
            </a:r>
            <a:endParaRPr lang="en-GB" altLang="cs-CZ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022" y="1125538"/>
            <a:ext cx="10773294" cy="5732462"/>
          </a:xfrm>
        </p:spPr>
        <p:txBody>
          <a:bodyPr/>
          <a:lstStyle/>
          <a:p>
            <a:pPr marL="72000" indent="0" algn="just">
              <a:lnSpc>
                <a:spcPct val="90000"/>
              </a:lnSpc>
              <a:buNone/>
            </a:pPr>
            <a:r>
              <a:rPr lang="cs-CZ" altLang="cs-CZ" u="sng" dirty="0">
                <a:solidFill>
                  <a:schemeClr val="tx2"/>
                </a:solidFill>
              </a:rPr>
              <a:t>Adhese, aktivace a agregace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  <a:r>
              <a:rPr lang="cs-CZ" altLang="cs-CZ" dirty="0"/>
              <a:t>destiček vede k tvorbě bílého trombu (</a:t>
            </a:r>
            <a:r>
              <a:rPr lang="cs-CZ" altLang="cs-CZ" dirty="0" err="1"/>
              <a:t>destičky+fibrin</a:t>
            </a:r>
            <a:r>
              <a:rPr lang="cs-CZ" altLang="cs-CZ" dirty="0"/>
              <a:t>)</a:t>
            </a:r>
            <a:r>
              <a:rPr lang="en-GB" altLang="cs-CZ" dirty="0">
                <a:solidFill>
                  <a:srgbClr val="FF3300"/>
                </a:solidFill>
              </a:rPr>
              <a:t>.</a:t>
            </a:r>
            <a:r>
              <a:rPr lang="en-GB" altLang="cs-CZ" dirty="0"/>
              <a:t> </a:t>
            </a:r>
            <a:endParaRPr lang="cs-CZ" altLang="cs-CZ" dirty="0"/>
          </a:p>
          <a:p>
            <a:pPr marL="72000" indent="0" algn="just">
              <a:lnSpc>
                <a:spcPct val="90000"/>
              </a:lnSpc>
              <a:buNone/>
            </a:pPr>
            <a:endParaRPr lang="cs-CZ" altLang="cs-CZ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Adhese destiček na exponovaný kolagen vede k jejich aktivaci, jejímž důsledkem je </a:t>
            </a:r>
            <a:r>
              <a:rPr lang="cs-CZ" altLang="cs-CZ" u="sng" dirty="0" err="1">
                <a:solidFill>
                  <a:schemeClr val="tx2"/>
                </a:solidFill>
              </a:rPr>
              <a:t>degranulace</a:t>
            </a:r>
            <a:r>
              <a:rPr lang="cs-CZ" altLang="cs-CZ" u="sng" dirty="0">
                <a:solidFill>
                  <a:srgbClr val="FF3300"/>
                </a:solidFill>
              </a:rPr>
              <a:t>.</a:t>
            </a:r>
            <a:r>
              <a:rPr lang="cs-CZ" altLang="cs-CZ" dirty="0"/>
              <a:t> V průběhu </a:t>
            </a:r>
            <a:r>
              <a:rPr lang="cs-CZ" altLang="cs-CZ" dirty="0" err="1"/>
              <a:t>degranulace</a:t>
            </a:r>
            <a:r>
              <a:rPr lang="cs-CZ" altLang="cs-CZ" dirty="0"/>
              <a:t> se uvolňují </a:t>
            </a:r>
            <a:r>
              <a:rPr lang="cs-CZ" altLang="cs-CZ" i="1" dirty="0">
                <a:solidFill>
                  <a:schemeClr val="tx2"/>
                </a:solidFill>
              </a:rPr>
              <a:t>chemotaktické a růstové faktory</a:t>
            </a:r>
            <a:r>
              <a:rPr lang="cs-CZ" altLang="cs-CZ" dirty="0">
                <a:solidFill>
                  <a:schemeClr val="tx2"/>
                </a:solidFill>
              </a:rPr>
              <a:t>:</a:t>
            </a:r>
          </a:p>
          <a:p>
            <a:pPr marL="781200" lvl="1" indent="-457200" algn="just">
              <a:lnSpc>
                <a:spcPct val="90000"/>
              </a:lnSpc>
              <a:buFont typeface="+mj-lt"/>
              <a:buAutoNum type="alphaLcParenR"/>
            </a:pPr>
            <a:r>
              <a:rPr lang="en-GB" altLang="cs-CZ" sz="2200" i="1" dirty="0"/>
              <a:t>platelet-derived growth factor (PDGF)</a:t>
            </a:r>
            <a:endParaRPr lang="cs-CZ" altLang="cs-CZ" sz="2200" i="1" dirty="0"/>
          </a:p>
          <a:p>
            <a:pPr marL="781200" lvl="1" indent="-457200" algn="just">
              <a:lnSpc>
                <a:spcPct val="90000"/>
              </a:lnSpc>
              <a:buFont typeface="+mj-lt"/>
              <a:buAutoNum type="alphaLcParenR"/>
            </a:pPr>
            <a:r>
              <a:rPr lang="en-GB" altLang="cs-CZ" sz="2200" i="1" dirty="0" err="1"/>
              <a:t>prote</a:t>
            </a:r>
            <a:r>
              <a:rPr lang="cs-CZ" altLang="cs-CZ" sz="2200" i="1" dirty="0" err="1"/>
              <a:t>ázy</a:t>
            </a:r>
            <a:r>
              <a:rPr lang="en-GB" altLang="cs-CZ" sz="2200" i="1" dirty="0"/>
              <a:t> </a:t>
            </a:r>
            <a:endParaRPr lang="cs-CZ" altLang="cs-CZ" sz="2200" i="1" dirty="0"/>
          </a:p>
          <a:p>
            <a:pPr marL="781200" lvl="1" indent="-457200" algn="just">
              <a:lnSpc>
                <a:spcPct val="90000"/>
              </a:lnSpc>
              <a:buFont typeface="+mj-lt"/>
              <a:buAutoNum type="alphaLcParenR"/>
            </a:pPr>
            <a:r>
              <a:rPr lang="en-GB" altLang="cs-CZ" sz="2200" i="1" dirty="0" err="1"/>
              <a:t>va</a:t>
            </a:r>
            <a:r>
              <a:rPr lang="cs-CZ" altLang="cs-CZ" sz="2200" i="1" dirty="0" err="1"/>
              <a:t>zoaktivní</a:t>
            </a:r>
            <a:r>
              <a:rPr lang="cs-CZ" altLang="cs-CZ" sz="2200" i="1" dirty="0"/>
              <a:t> látky</a:t>
            </a:r>
            <a:r>
              <a:rPr lang="en-GB" altLang="cs-CZ" sz="2200" i="1" dirty="0"/>
              <a:t> (</a:t>
            </a:r>
            <a:r>
              <a:rPr lang="cs-CZ" altLang="cs-CZ" sz="2200" i="1" dirty="0"/>
              <a:t>ADP, </a:t>
            </a:r>
            <a:r>
              <a:rPr lang="en-GB" altLang="cs-CZ" sz="2200" i="1" dirty="0"/>
              <a:t>serotonin, </a:t>
            </a:r>
            <a:r>
              <a:rPr lang="en-GB" altLang="cs-CZ" sz="2200" i="1" dirty="0" err="1"/>
              <a:t>histamin</a:t>
            </a:r>
            <a:r>
              <a:rPr lang="en-GB" altLang="cs-CZ" sz="2200" i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2076866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Zánětlivá fáze</a:t>
            </a:r>
            <a:endParaRPr lang="en-GB" alt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/>
              <a:t>Následuje </a:t>
            </a:r>
            <a:r>
              <a:rPr lang="cs-CZ" altLang="cs-CZ" i="1"/>
              <a:t>aktivace koagulační kaskády</a:t>
            </a:r>
            <a:r>
              <a:rPr lang="en-GB" altLang="cs-CZ"/>
              <a:t>. </a:t>
            </a:r>
            <a:r>
              <a:rPr lang="cs-CZ" altLang="cs-CZ"/>
              <a:t>Vnější i vnitřní cesta koagulační kaskády vedou k aktivaci trombinu, který aktivuje fibrinogen na fibrin</a:t>
            </a:r>
            <a:r>
              <a:rPr lang="en-GB" altLang="cs-CZ"/>
              <a:t>. </a:t>
            </a:r>
            <a:endParaRPr lang="cs-CZ" altLang="cs-CZ"/>
          </a:p>
          <a:p>
            <a:pPr algn="just">
              <a:lnSpc>
                <a:spcPct val="90000"/>
              </a:lnSpc>
            </a:pPr>
            <a:r>
              <a:rPr lang="cs-CZ" altLang="cs-CZ"/>
              <a:t>Trombin podporuje také </a:t>
            </a:r>
            <a:r>
              <a:rPr lang="cs-CZ" altLang="cs-CZ" i="1"/>
              <a:t>migraci zánětlivých buněk</a:t>
            </a:r>
            <a:r>
              <a:rPr lang="cs-CZ" altLang="cs-CZ"/>
              <a:t> do místa poškození prostřednictvím </a:t>
            </a:r>
            <a:r>
              <a:rPr lang="en-GB" altLang="cs-CZ"/>
              <a:t> </a:t>
            </a:r>
            <a:r>
              <a:rPr lang="cs-CZ" altLang="cs-CZ" i="1"/>
              <a:t>zvýšené cévní permeability</a:t>
            </a:r>
            <a:r>
              <a:rPr lang="en-GB" altLang="cs-CZ"/>
              <a:t>. </a:t>
            </a:r>
            <a:endParaRPr lang="cs-CZ" altLang="cs-CZ"/>
          </a:p>
          <a:p>
            <a:pPr algn="just">
              <a:lnSpc>
                <a:spcPct val="90000"/>
              </a:lnSpc>
            </a:pPr>
            <a:r>
              <a:rPr lang="cs-CZ" altLang="cs-CZ" b="1"/>
              <a:t>Produkce fibrinu</a:t>
            </a:r>
            <a:r>
              <a:rPr lang="cs-CZ" altLang="cs-CZ"/>
              <a:t> je pro proces hojení ran zcela zásadní a </a:t>
            </a:r>
            <a:r>
              <a:rPr lang="cs-CZ" altLang="cs-CZ" b="1"/>
              <a:t>je primární složkou ranné matrix</a:t>
            </a:r>
            <a:r>
              <a:rPr lang="cs-CZ" altLang="cs-CZ"/>
              <a:t>, do které migrují zánětlivé buňky, destičky a plasmatické proteiny</a:t>
            </a:r>
            <a:r>
              <a:rPr lang="en-GB" altLang="cs-CZ"/>
              <a:t>. </a:t>
            </a:r>
            <a:r>
              <a:rPr lang="cs-CZ" altLang="cs-CZ"/>
              <a:t>Odstranění fibrinu komplikuje hojení ran.</a:t>
            </a:r>
          </a:p>
        </p:txBody>
      </p:sp>
    </p:spTree>
    <p:extLst>
      <p:ext uri="{BB962C8B-B14F-4D97-AF65-F5344CB8AC3E}">
        <p14:creationId xmlns:p14="http://schemas.microsoft.com/office/powerpoint/2010/main" val="2058658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zánětlivé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305352" cy="4139998"/>
          </a:xfrm>
        </p:spPr>
        <p:txBody>
          <a:bodyPr/>
          <a:lstStyle/>
          <a:p>
            <a:r>
              <a:rPr lang="cs-CZ" sz="2400" dirty="0"/>
              <a:t>Zvýšený průtok krve oblastí poškození </a:t>
            </a:r>
          </a:p>
          <a:p>
            <a:r>
              <a:rPr lang="cs-CZ" sz="2400" dirty="0"/>
              <a:t>Zvýšení permeability cév </a:t>
            </a:r>
          </a:p>
          <a:p>
            <a:r>
              <a:rPr lang="cs-CZ" sz="2400" dirty="0"/>
              <a:t>Řízený a přímý </a:t>
            </a:r>
            <a:r>
              <a:rPr lang="cs-CZ" sz="2400" dirty="0" err="1"/>
              <a:t>influx</a:t>
            </a:r>
            <a:r>
              <a:rPr lang="cs-CZ" sz="2400" dirty="0"/>
              <a:t> a selektivní akumulace různých efektorových buněk z periferní krve v místech poškození 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u="sng" dirty="0"/>
              <a:t>rychlá</a:t>
            </a:r>
            <a:r>
              <a:rPr lang="cs-CZ" dirty="0"/>
              <a:t>: nespecifická(antigenně) fagocytární odpověď - neutrofily 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u="sng" dirty="0"/>
              <a:t>pozdní odpověď</a:t>
            </a:r>
            <a:r>
              <a:rPr lang="cs-CZ" dirty="0"/>
              <a:t>: monocyty → makrofágy, specifické T a B lymfocyty + exsudace     plasmy</a:t>
            </a:r>
          </a:p>
        </p:txBody>
      </p:sp>
    </p:spTree>
    <p:extLst>
      <p:ext uri="{BB962C8B-B14F-4D97-AF65-F5344CB8AC3E}">
        <p14:creationId xmlns:p14="http://schemas.microsoft.com/office/powerpoint/2010/main" val="5112606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33796" y="444673"/>
            <a:ext cx="8229600" cy="1143000"/>
          </a:xfrm>
        </p:spPr>
        <p:txBody>
          <a:bodyPr/>
          <a:lstStyle/>
          <a:p>
            <a:r>
              <a:rPr lang="cs-CZ" altLang="cs-CZ" dirty="0"/>
              <a:t>Zánětlivá fáze</a:t>
            </a:r>
            <a:endParaRPr lang="en-GB" altLang="cs-CZ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8145" y="1366838"/>
            <a:ext cx="10731731" cy="61658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400" dirty="0"/>
              <a:t>Výsledkem aktivace </a:t>
            </a:r>
            <a:r>
              <a:rPr lang="cs-CZ" altLang="cs-CZ" sz="2400" i="1" dirty="0"/>
              <a:t>primární</a:t>
            </a:r>
            <a:r>
              <a:rPr lang="cs-CZ" altLang="cs-CZ" sz="2400" dirty="0"/>
              <a:t> (destičky) a </a:t>
            </a:r>
            <a:r>
              <a:rPr lang="cs-CZ" altLang="cs-CZ" sz="2400" i="1" dirty="0"/>
              <a:t>sekundární </a:t>
            </a:r>
            <a:r>
              <a:rPr lang="cs-CZ" altLang="cs-CZ" sz="2400" b="1" i="1" dirty="0"/>
              <a:t>hemostázy</a:t>
            </a:r>
            <a:r>
              <a:rPr lang="cs-CZ" altLang="cs-CZ" sz="2400" b="1" dirty="0"/>
              <a:t> </a:t>
            </a:r>
            <a:r>
              <a:rPr lang="cs-CZ" altLang="cs-CZ" sz="2400" dirty="0"/>
              <a:t>(aktivace koagulačních kaskád) v průběhu procesu hojení ran je tvorba sraženiny v místě poškození.</a:t>
            </a:r>
            <a:r>
              <a:rPr lang="en-GB" altLang="cs-CZ" sz="2400" dirty="0"/>
              <a:t> </a:t>
            </a:r>
            <a:endParaRPr lang="cs-CZ" altLang="cs-CZ" sz="2400" dirty="0"/>
          </a:p>
          <a:p>
            <a:pPr algn="just">
              <a:lnSpc>
                <a:spcPct val="80000"/>
              </a:lnSpc>
            </a:pPr>
            <a:endParaRPr lang="cs-CZ" altLang="cs-CZ" sz="2400" dirty="0"/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Tvorba sraženiny se omezuje na trvání a místo tkáňového poškození</a:t>
            </a:r>
            <a:r>
              <a:rPr lang="en-GB" altLang="cs-CZ" sz="2400" dirty="0"/>
              <a:t>. </a:t>
            </a:r>
            <a:endParaRPr lang="cs-CZ" altLang="cs-CZ" sz="2400" dirty="0"/>
          </a:p>
          <a:p>
            <a:pPr algn="just">
              <a:lnSpc>
                <a:spcPct val="80000"/>
              </a:lnSpc>
            </a:pPr>
            <a:endParaRPr lang="cs-CZ" altLang="cs-CZ" sz="2400" dirty="0"/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Tvorba sraženiny ustává, jak ustává aktivace hemostázy.</a:t>
            </a:r>
            <a:r>
              <a:rPr lang="en-GB" altLang="cs-CZ" sz="2400" dirty="0"/>
              <a:t> </a:t>
            </a:r>
            <a:r>
              <a:rPr lang="cs-CZ" altLang="cs-CZ" sz="2400" dirty="0"/>
              <a:t>Následně je </a:t>
            </a:r>
            <a:r>
              <a:rPr lang="cs-CZ" altLang="cs-CZ" sz="2400" dirty="0" err="1"/>
              <a:t>plasminogen</a:t>
            </a:r>
            <a:r>
              <a:rPr lang="cs-CZ" altLang="cs-CZ" sz="2400" dirty="0"/>
              <a:t> aktivován na </a:t>
            </a:r>
            <a:r>
              <a:rPr lang="cs-CZ" altLang="cs-CZ" sz="2400" dirty="0" err="1"/>
              <a:t>plasmin</a:t>
            </a:r>
            <a:r>
              <a:rPr lang="cs-CZ" altLang="cs-CZ" sz="2400" dirty="0"/>
              <a:t>, který </a:t>
            </a:r>
            <a:r>
              <a:rPr lang="cs-CZ" altLang="cs-CZ" sz="2400" b="1" i="1" dirty="0"/>
              <a:t>stimuluje </a:t>
            </a:r>
            <a:r>
              <a:rPr lang="cs-CZ" altLang="cs-CZ" sz="2400" b="1" i="1" dirty="0" err="1"/>
              <a:t>fibrinolýzu</a:t>
            </a:r>
            <a:r>
              <a:rPr lang="cs-CZ" altLang="cs-CZ" sz="2400" dirty="0"/>
              <a:t> a dále pomáhá v lýze buněk v místě poškození</a:t>
            </a:r>
            <a:r>
              <a:rPr lang="en-GB" altLang="cs-CZ" sz="2400" dirty="0"/>
              <a:t>. </a:t>
            </a:r>
            <a:endParaRPr lang="cs-CZ" altLang="cs-CZ" sz="2400" dirty="0"/>
          </a:p>
          <a:p>
            <a:pPr algn="just">
              <a:lnSpc>
                <a:spcPct val="80000"/>
              </a:lnSpc>
            </a:pPr>
            <a:endParaRPr lang="cs-CZ" altLang="cs-CZ" sz="2400" dirty="0"/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Tvorba sraženiny je místně  omezována  prostřednictvím endoteliálních buněk, které produkují </a:t>
            </a:r>
            <a:r>
              <a:rPr lang="cs-CZ" altLang="cs-CZ" sz="2400" i="1" dirty="0" err="1"/>
              <a:t>prostacyklin</a:t>
            </a:r>
            <a:r>
              <a:rPr lang="cs-CZ" altLang="cs-CZ" sz="2400" i="1" dirty="0"/>
              <a:t> PGI2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antiagregační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vazodilatační</a:t>
            </a:r>
            <a:r>
              <a:rPr lang="cs-CZ" altLang="cs-CZ" sz="2400" dirty="0"/>
              <a:t> účinky). V místě poškození se uplatňují také </a:t>
            </a:r>
            <a:r>
              <a:rPr lang="cs-CZ" altLang="cs-CZ" sz="2400" i="1" dirty="0"/>
              <a:t>faktory přirozené </a:t>
            </a:r>
            <a:r>
              <a:rPr lang="cs-CZ" altLang="cs-CZ" sz="2400" i="1" dirty="0" err="1"/>
              <a:t>antikoagulace</a:t>
            </a:r>
            <a:r>
              <a:rPr lang="cs-CZ" altLang="cs-CZ" sz="2400" dirty="0"/>
              <a:t> (</a:t>
            </a:r>
            <a:r>
              <a:rPr lang="cs-CZ" altLang="cs-CZ" sz="2400" b="1" i="1" dirty="0"/>
              <a:t>antitrombin III</a:t>
            </a:r>
            <a:r>
              <a:rPr lang="cs-CZ" altLang="cs-CZ" sz="2400" dirty="0"/>
              <a:t> vyvazuje aktivované vitamin-K dependentní koagulační faktory, </a:t>
            </a:r>
            <a:r>
              <a:rPr lang="cs-CZ" altLang="cs-CZ" sz="2400" b="1" i="1" dirty="0"/>
              <a:t>protein C a protein S</a:t>
            </a:r>
            <a:r>
              <a:rPr lang="cs-CZ" altLang="cs-CZ" sz="2400" dirty="0"/>
              <a:t> vážou aktivované faktory V a VIII).</a:t>
            </a:r>
            <a:r>
              <a:rPr lang="en-GB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4341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Proliferační fáze</a:t>
            </a:r>
            <a:endParaRPr lang="en-GB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196976"/>
            <a:ext cx="10942756" cy="5661025"/>
          </a:xfrm>
        </p:spPr>
        <p:txBody>
          <a:bodyPr/>
          <a:lstStyle/>
          <a:p>
            <a:endParaRPr lang="en-GB" altLang="cs-CZ" dirty="0"/>
          </a:p>
          <a:p>
            <a:pPr algn="just"/>
            <a:r>
              <a:rPr lang="cs-CZ" altLang="cs-CZ" dirty="0"/>
              <a:t>Na povrchu rány se během 24-72 hodin </a:t>
            </a:r>
            <a:r>
              <a:rPr lang="cs-CZ" altLang="cs-CZ" b="1" i="1" dirty="0"/>
              <a:t>epidermální buňky</a:t>
            </a:r>
            <a:r>
              <a:rPr lang="cs-CZ" altLang="cs-CZ" dirty="0"/>
              <a:t> dostávají do mitotické aktivity. Tyto buňky pak migrují přes povrch rány</a:t>
            </a:r>
            <a:r>
              <a:rPr lang="en-GB" altLang="cs-CZ" dirty="0"/>
              <a:t>.</a:t>
            </a:r>
          </a:p>
          <a:p>
            <a:pPr algn="just"/>
            <a:r>
              <a:rPr lang="en-GB" altLang="cs-CZ" b="1" i="1" dirty="0">
                <a:solidFill>
                  <a:schemeClr val="tx2"/>
                </a:solidFill>
              </a:rPr>
              <a:t>Fibroblast</a:t>
            </a:r>
            <a:r>
              <a:rPr lang="cs-CZ" altLang="cs-CZ" b="1" i="1" dirty="0">
                <a:solidFill>
                  <a:schemeClr val="tx2"/>
                </a:solidFill>
              </a:rPr>
              <a:t>y</a:t>
            </a:r>
            <a:r>
              <a:rPr lang="cs-CZ" altLang="cs-CZ" dirty="0">
                <a:solidFill>
                  <a:srgbClr val="FF3300"/>
                </a:solidFill>
              </a:rPr>
              <a:t> </a:t>
            </a:r>
            <a:r>
              <a:rPr lang="cs-CZ" altLang="cs-CZ" dirty="0" err="1"/>
              <a:t>proliferují</a:t>
            </a:r>
            <a:r>
              <a:rPr lang="cs-CZ" altLang="cs-CZ" dirty="0"/>
              <a:t> v hlubších vrstvách rány</a:t>
            </a:r>
            <a:r>
              <a:rPr lang="en-GB" altLang="cs-CZ" dirty="0"/>
              <a:t>. T</a:t>
            </a:r>
            <a:r>
              <a:rPr lang="cs-CZ" altLang="cs-CZ" dirty="0" err="1"/>
              <a:t>yto</a:t>
            </a:r>
            <a:r>
              <a:rPr lang="cs-CZ" altLang="cs-CZ" dirty="0"/>
              <a:t> fibroblasty začínají syntetizovat malé množství kolagenu, který představuje  jakési “lešení“ usnadňující migraci a další proliferaci fibroblastů</a:t>
            </a:r>
            <a:r>
              <a:rPr lang="en-GB" altLang="cs-CZ" dirty="0"/>
              <a:t>. </a:t>
            </a:r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2603345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Proliferační fáze</a:t>
            </a:r>
            <a:r>
              <a:rPr lang="en-GB" altLang="cs-CZ" b="1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149" y="1268414"/>
            <a:ext cx="11105804" cy="5589587"/>
          </a:xfrm>
        </p:spPr>
        <p:txBody>
          <a:bodyPr/>
          <a:lstStyle/>
          <a:p>
            <a:endParaRPr lang="en-GB" altLang="cs-CZ" dirty="0"/>
          </a:p>
          <a:p>
            <a:r>
              <a:rPr lang="cs-CZ" altLang="cs-CZ" b="1" i="1" dirty="0">
                <a:solidFill>
                  <a:schemeClr val="tx2"/>
                </a:solidFill>
              </a:rPr>
              <a:t>Granulační tkáň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  <a:r>
              <a:rPr lang="cs-CZ" altLang="cs-CZ" dirty="0"/>
              <a:t>se skládá </a:t>
            </a:r>
          </a:p>
          <a:p>
            <a:r>
              <a:rPr lang="cs-CZ" altLang="cs-CZ" dirty="0"/>
              <a:t>z kapilárních kliček nově vznikajících ve vyvíjející se kolagenní matrix </a:t>
            </a:r>
          </a:p>
          <a:p>
            <a:r>
              <a:rPr lang="cs-CZ" altLang="cs-CZ" dirty="0"/>
              <a:t>objevuje se v hlubších vrstvách rány</a:t>
            </a:r>
            <a:r>
              <a:rPr lang="en-GB" altLang="cs-CZ" dirty="0"/>
              <a:t>.</a:t>
            </a:r>
            <a:endParaRPr lang="cs-CZ" altLang="cs-CZ" dirty="0"/>
          </a:p>
          <a:p>
            <a:r>
              <a:rPr lang="cs-CZ" altLang="cs-CZ" dirty="0"/>
              <a:t>Proliferační fáze trvá od 24 do 72 hodin  a přechází do </a:t>
            </a:r>
            <a:r>
              <a:rPr lang="cs-CZ" altLang="cs-CZ" dirty="0" err="1"/>
              <a:t>remodelační</a:t>
            </a:r>
            <a:r>
              <a:rPr lang="cs-CZ" altLang="cs-CZ" dirty="0"/>
              <a:t> fáze procesu hojení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2909546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Proliferační fáze</a:t>
            </a:r>
            <a:r>
              <a:rPr lang="en-GB" altLang="cs-CZ" b="1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999" y="1196976"/>
            <a:ext cx="11225389" cy="56610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altLang="cs-CZ" dirty="0"/>
          </a:p>
          <a:p>
            <a:pPr algn="just">
              <a:lnSpc>
                <a:spcPct val="80000"/>
              </a:lnSpc>
            </a:pPr>
            <a:r>
              <a:rPr lang="cs-CZ" altLang="cs-CZ" dirty="0"/>
              <a:t>Za 4 až 5 dní od poškození začínají</a:t>
            </a:r>
            <a:r>
              <a:rPr lang="cs-CZ" altLang="cs-CZ" dirty="0">
                <a:solidFill>
                  <a:srgbClr val="FF3300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fibroblasty</a:t>
            </a:r>
            <a:r>
              <a:rPr lang="cs-CZ" altLang="cs-CZ" dirty="0">
                <a:solidFill>
                  <a:srgbClr val="FF3300"/>
                </a:solidFill>
              </a:rPr>
              <a:t> </a:t>
            </a:r>
            <a:r>
              <a:rPr lang="cs-CZ" altLang="cs-CZ" dirty="0"/>
              <a:t>produkovat velké množství</a:t>
            </a:r>
            <a:r>
              <a:rPr lang="cs-CZ" altLang="cs-CZ" dirty="0">
                <a:solidFill>
                  <a:srgbClr val="FF3300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kolagenu a proteoglykanů</a:t>
            </a:r>
            <a:r>
              <a:rPr lang="en-GB" altLang="cs-CZ" dirty="0"/>
              <a:t>. </a:t>
            </a:r>
            <a:endParaRPr lang="cs-CZ" altLang="cs-CZ" dirty="0"/>
          </a:p>
          <a:p>
            <a:pPr algn="just">
              <a:lnSpc>
                <a:spcPct val="80000"/>
              </a:lnSpc>
            </a:pPr>
            <a:endParaRPr lang="cs-CZ" altLang="cs-CZ" dirty="0"/>
          </a:p>
          <a:p>
            <a:pPr algn="just">
              <a:lnSpc>
                <a:spcPct val="80000"/>
              </a:lnSpc>
            </a:pPr>
            <a:r>
              <a:rPr lang="cs-CZ" altLang="cs-CZ" b="1" i="1" dirty="0"/>
              <a:t>Kolagenní vlákna</a:t>
            </a:r>
            <a:r>
              <a:rPr lang="cs-CZ" altLang="cs-CZ" dirty="0"/>
              <a:t> leží původně náhodně, později jsou organizována do pevných svazků</a:t>
            </a:r>
            <a:r>
              <a:rPr lang="en-GB" altLang="cs-CZ" dirty="0"/>
              <a:t>.</a:t>
            </a:r>
            <a:endParaRPr lang="cs-CZ" altLang="cs-CZ" dirty="0"/>
          </a:p>
          <a:p>
            <a:pPr algn="just"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en-GB" altLang="cs-CZ" b="1" i="1" dirty="0" err="1"/>
              <a:t>Proteogly</a:t>
            </a:r>
            <a:r>
              <a:rPr lang="cs-CZ" altLang="cs-CZ" b="1" i="1" dirty="0"/>
              <a:t>kany</a:t>
            </a:r>
            <a:r>
              <a:rPr lang="cs-CZ" altLang="cs-CZ" dirty="0"/>
              <a:t> podporují tvorbu kolagenních vláken, ale přesně není jejich role dosud známa</a:t>
            </a:r>
            <a:r>
              <a:rPr lang="en-GB" altLang="cs-CZ" dirty="0"/>
              <a:t>. </a:t>
            </a:r>
            <a:r>
              <a:rPr lang="cs-CZ" altLang="cs-CZ" dirty="0"/>
              <a:t>Za 2-3 týdny zhojená rána odolává normální zátěži, ale odolnost rány se buduje ještě několik dalších měsíců</a:t>
            </a:r>
            <a:r>
              <a:rPr lang="en-GB" altLang="cs-CZ" dirty="0"/>
              <a:t>. </a:t>
            </a:r>
            <a:r>
              <a:rPr lang="cs-CZ" altLang="cs-CZ" dirty="0" err="1"/>
              <a:t>Fibroblastická</a:t>
            </a:r>
            <a:r>
              <a:rPr lang="cs-CZ" altLang="cs-CZ" dirty="0"/>
              <a:t> fáze trvá  15-20 dní a potom se rána dostává do </a:t>
            </a:r>
            <a:r>
              <a:rPr lang="cs-CZ" altLang="cs-CZ" dirty="0" err="1"/>
              <a:t>remodelační</a:t>
            </a:r>
            <a:r>
              <a:rPr lang="cs-CZ" altLang="cs-CZ" dirty="0"/>
              <a:t> fáze hojení.</a:t>
            </a:r>
            <a:br>
              <a:rPr lang="en-GB" altLang="cs-CZ" dirty="0"/>
            </a:br>
            <a:br>
              <a:rPr lang="en-GB" altLang="cs-CZ" dirty="0"/>
            </a:b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9097668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Picture%2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2022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Proliferační fáze: Migrace; Angiogeneze</a:t>
            </a:r>
            <a:endParaRPr lang="en-GB" altLang="cs-CZ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Tvorba cév</a:t>
            </a:r>
          </a:p>
          <a:p>
            <a:r>
              <a:rPr lang="cs-CZ" altLang="cs-CZ"/>
              <a:t>Začíná jako pupeny endoteliálních buněk</a:t>
            </a:r>
          </a:p>
          <a:p>
            <a:r>
              <a:rPr lang="cs-CZ" altLang="cs-CZ"/>
              <a:t>Proces progreduje směrem k ráně podél kyslíkového gradientu</a:t>
            </a:r>
          </a:p>
          <a:p>
            <a:r>
              <a:rPr lang="cs-CZ" altLang="cs-CZ"/>
              <a:t>Nezralé cévy se diferencují do kapilár, arteriol a venul</a:t>
            </a:r>
          </a:p>
          <a:p>
            <a:r>
              <a:rPr lang="cs-CZ" altLang="cs-CZ"/>
              <a:t>Makrofágy a keratinocyty poskytují angiogenetické stimuly 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331592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Proliferační fáze: Epitelizace</a:t>
            </a:r>
            <a:endParaRPr lang="en-GB" altLang="cs-CZ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Epidermis se rekonstruuje z okrajů ran a zbytků vlasových folikulů (z keratinocytů)</a:t>
            </a:r>
          </a:p>
          <a:p>
            <a:r>
              <a:rPr lang="cs-CZ" altLang="cs-CZ"/>
              <a:t>Keratinocyty putují přes místo rány</a:t>
            </a:r>
          </a:p>
          <a:p>
            <a:r>
              <a:rPr lang="cs-CZ" altLang="cs-CZ"/>
              <a:t>Během migrace a po ní se neodermis diferencuje a stratifikuje</a:t>
            </a:r>
          </a:p>
          <a:p>
            <a:r>
              <a:rPr lang="cs-CZ" altLang="cs-CZ"/>
              <a:t>Epitelizaci pomáhá vlhké prostředí </a:t>
            </a:r>
          </a:p>
          <a:p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276378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Proliferační fáze - </a:t>
            </a:r>
            <a:r>
              <a:rPr lang="cs-CZ" altLang="cs-CZ" dirty="0" err="1"/>
              <a:t>Fibroplasie</a:t>
            </a:r>
            <a:endParaRPr lang="en-GB" altLang="cs-CZ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492496"/>
            <a:ext cx="10753200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Fibroblasty</a:t>
            </a:r>
          </a:p>
          <a:p>
            <a:r>
              <a:rPr lang="cs-CZ" altLang="cs-CZ" dirty="0"/>
              <a:t>migrují do místa rány a replikují se</a:t>
            </a:r>
          </a:p>
          <a:p>
            <a:r>
              <a:rPr lang="cs-CZ" altLang="cs-CZ" dirty="0"/>
              <a:t>jsou dominantním typem buněk v okrajích rány</a:t>
            </a:r>
          </a:p>
          <a:p>
            <a:r>
              <a:rPr lang="cs-CZ" altLang="cs-CZ" dirty="0"/>
              <a:t>syntetizují a ukládají kolagen a proteoglykany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Depozice matrix závisí na </a:t>
            </a:r>
          </a:p>
          <a:p>
            <a:r>
              <a:rPr lang="cs-CZ" altLang="cs-CZ" dirty="0"/>
              <a:t>dostupnosti kyslíku</a:t>
            </a:r>
          </a:p>
          <a:p>
            <a:r>
              <a:rPr lang="cs-CZ" altLang="cs-CZ" dirty="0"/>
              <a:t>substrátů</a:t>
            </a:r>
          </a:p>
          <a:p>
            <a:r>
              <a:rPr lang="cs-CZ" altLang="cs-CZ" dirty="0"/>
              <a:t>růstových faktorů</a:t>
            </a:r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0791259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Remodelační fáze</a:t>
            </a:r>
            <a:endParaRPr lang="en-GB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Během </a:t>
            </a:r>
            <a:r>
              <a:rPr lang="cs-CZ" altLang="cs-CZ" dirty="0" err="1"/>
              <a:t>remodelační</a:t>
            </a:r>
            <a:r>
              <a:rPr lang="cs-CZ" altLang="cs-CZ" dirty="0"/>
              <a:t> fáze fibroblasty opustí místo rány a kolagen je </a:t>
            </a:r>
            <a:r>
              <a:rPr lang="cs-CZ" altLang="cs-CZ" dirty="0" err="1"/>
              <a:t>remodelován</a:t>
            </a:r>
            <a:r>
              <a:rPr lang="cs-CZ" altLang="cs-CZ" dirty="0"/>
              <a:t> do organizovanější matrix</a:t>
            </a:r>
            <a:r>
              <a:rPr lang="en-GB" altLang="cs-CZ" dirty="0"/>
              <a:t>.</a:t>
            </a:r>
            <a:endParaRPr lang="cs-CZ" altLang="cs-CZ" dirty="0"/>
          </a:p>
          <a:p>
            <a:pPr algn="just"/>
            <a:r>
              <a:rPr lang="cs-CZ" altLang="cs-CZ" dirty="0">
                <a:solidFill>
                  <a:schemeClr val="tx2"/>
                </a:solidFill>
              </a:rPr>
              <a:t>Tenzní napětí</a:t>
            </a:r>
            <a:r>
              <a:rPr lang="en-GB" altLang="cs-CZ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zhojené rány se zvyšuje až do jednoho roku po poškození</a:t>
            </a:r>
            <a:r>
              <a:rPr lang="en-GB" altLang="cs-CZ" dirty="0"/>
              <a:t>.</a:t>
            </a:r>
            <a:endParaRPr lang="cs-CZ" altLang="cs-CZ" dirty="0"/>
          </a:p>
          <a:p>
            <a:pPr algn="just"/>
            <a:r>
              <a:rPr lang="cs-CZ" altLang="cs-CZ" dirty="0"/>
              <a:t>Kožní defekty mají výsledně 70-80 %  původní „síly“</a:t>
            </a:r>
            <a:r>
              <a:rPr lang="en-GB" altLang="cs-CZ" dirty="0"/>
              <a:t>.    </a:t>
            </a:r>
          </a:p>
        </p:txBody>
      </p:sp>
    </p:spTree>
    <p:extLst>
      <p:ext uri="{BB962C8B-B14F-4D97-AF65-F5344CB8AC3E}">
        <p14:creationId xmlns:p14="http://schemas.microsoft.com/office/powerpoint/2010/main" val="564645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Hojení se může zpozdit několika faktory:</a:t>
            </a:r>
            <a:endParaRPr lang="en-GB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Ischémie</a:t>
            </a:r>
          </a:p>
          <a:p>
            <a:r>
              <a:rPr lang="cs-CZ" altLang="cs-CZ"/>
              <a:t>Suché okolí rány</a:t>
            </a:r>
          </a:p>
          <a:p>
            <a:r>
              <a:rPr lang="cs-CZ" altLang="cs-CZ"/>
              <a:t>Infekce</a:t>
            </a:r>
          </a:p>
          <a:p>
            <a:r>
              <a:rPr lang="cs-CZ" altLang="cs-CZ"/>
              <a:t>Cizí tělesa</a:t>
            </a:r>
          </a:p>
          <a:p>
            <a:r>
              <a:rPr lang="cs-CZ" altLang="cs-CZ"/>
              <a:t>Protizánětlivá terapie</a:t>
            </a:r>
          </a:p>
          <a:p>
            <a:r>
              <a:rPr lang="cs-CZ" altLang="cs-CZ"/>
              <a:t>Nutriční deficity</a:t>
            </a:r>
          </a:p>
          <a:p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669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Dynamika zánětlivé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950536"/>
          </a:xfrm>
        </p:spPr>
        <p:txBody>
          <a:bodyPr/>
          <a:lstStyle/>
          <a:p>
            <a:r>
              <a:rPr lang="cs-CZ" sz="2100" dirty="0"/>
              <a:t>Aktivované zánětlivé buňky (M-M, T,B lymfocyty) samy produkují </a:t>
            </a:r>
            <a:r>
              <a:rPr lang="cs-CZ" sz="2100" b="1" dirty="0"/>
              <a:t>protektivní</a:t>
            </a:r>
            <a:r>
              <a:rPr lang="cs-CZ" sz="2100" dirty="0"/>
              <a:t> a </a:t>
            </a:r>
            <a:r>
              <a:rPr lang="cs-CZ" sz="2100" b="1" dirty="0"/>
              <a:t>prozánětlivé molekuly</a:t>
            </a:r>
            <a:r>
              <a:rPr lang="cs-CZ" sz="2100" dirty="0"/>
              <a:t>.  </a:t>
            </a:r>
          </a:p>
          <a:p>
            <a:r>
              <a:rPr lang="cs-CZ" sz="2100" dirty="0"/>
              <a:t>Zánětlivé buňky exprimují zvyšující se počet buněčných povrchových proteinů a glykoproteinů, tzv. </a:t>
            </a:r>
            <a:r>
              <a:rPr lang="cs-CZ" sz="2100" b="1" dirty="0"/>
              <a:t>adhesivních molekul</a:t>
            </a:r>
            <a:r>
              <a:rPr lang="cs-CZ" sz="2100" dirty="0"/>
              <a:t>.</a:t>
            </a:r>
          </a:p>
          <a:p>
            <a:r>
              <a:rPr lang="cs-CZ" sz="2100" dirty="0"/>
              <a:t>Aktivované endoteliální buňky exprimují </a:t>
            </a:r>
            <a:r>
              <a:rPr lang="cs-CZ" sz="2100" b="1" dirty="0"/>
              <a:t>receptory pro adhesivní  molekuly</a:t>
            </a:r>
            <a:r>
              <a:rPr lang="cs-CZ" sz="2100" dirty="0"/>
              <a:t>. Počet těchto receptorů je regulován a umožňuje precizní směrování požadovaného počtu cirkulujících leukocytů do místa zánětu.  </a:t>
            </a:r>
          </a:p>
          <a:p>
            <a:r>
              <a:rPr lang="cs-CZ" sz="2100" dirty="0"/>
              <a:t>Celulární </a:t>
            </a:r>
            <a:r>
              <a:rPr lang="cs-CZ" sz="2100" b="1" dirty="0"/>
              <a:t>přichycení</a:t>
            </a:r>
            <a:r>
              <a:rPr lang="cs-CZ" sz="2100" dirty="0"/>
              <a:t> (“</a:t>
            </a:r>
            <a:r>
              <a:rPr lang="cs-CZ" sz="2100" dirty="0" err="1"/>
              <a:t>attachment</a:t>
            </a:r>
            <a:r>
              <a:rPr lang="cs-CZ" sz="2100" dirty="0"/>
              <a:t>”) </a:t>
            </a:r>
            <a:r>
              <a:rPr lang="cs-CZ" sz="2100" b="1" dirty="0"/>
              <a:t>imunitních buněk </a:t>
            </a:r>
            <a:r>
              <a:rPr lang="cs-CZ" sz="2100" dirty="0"/>
              <a:t>k endotelu v cévách v oblasti zánětu zabraňuje možnosti, že by mohly místo zánětu minout, a je </a:t>
            </a:r>
            <a:r>
              <a:rPr lang="cs-CZ" sz="2100" b="1" dirty="0"/>
              <a:t>klíčovým krokem pro extravazaci</a:t>
            </a:r>
            <a:r>
              <a:rPr lang="cs-CZ" sz="21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2934899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Místní faktory ovlivňující hojení ran</a:t>
            </a:r>
            <a:endParaRPr lang="en-GB" alt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692001"/>
            <a:ext cx="10753200" cy="4963979"/>
          </a:xfrm>
        </p:spPr>
        <p:txBody>
          <a:bodyPr/>
          <a:lstStyle/>
          <a:p>
            <a:r>
              <a:rPr lang="cs-CZ" altLang="cs-CZ" dirty="0"/>
              <a:t>Mechanické poškození</a:t>
            </a:r>
          </a:p>
          <a:p>
            <a:r>
              <a:rPr lang="cs-CZ" altLang="cs-CZ" dirty="0"/>
              <a:t>Infekce</a:t>
            </a:r>
          </a:p>
          <a:p>
            <a:r>
              <a:rPr lang="cs-CZ" altLang="cs-CZ" dirty="0"/>
              <a:t>Edém</a:t>
            </a:r>
          </a:p>
          <a:p>
            <a:r>
              <a:rPr lang="cs-CZ" altLang="cs-CZ" dirty="0"/>
              <a:t>Místní podmínky (vlhkost, pH, …)</a:t>
            </a:r>
          </a:p>
          <a:p>
            <a:r>
              <a:rPr lang="cs-CZ" altLang="cs-CZ" dirty="0"/>
              <a:t>Ischémie/nekróza</a:t>
            </a:r>
          </a:p>
          <a:p>
            <a:r>
              <a:rPr lang="cs-CZ" altLang="cs-CZ" dirty="0"/>
              <a:t>Ionizující záření</a:t>
            </a:r>
          </a:p>
          <a:p>
            <a:r>
              <a:rPr lang="cs-CZ" altLang="cs-CZ" dirty="0"/>
              <a:t>Nízká pO2</a:t>
            </a:r>
          </a:p>
          <a:p>
            <a:r>
              <a:rPr lang="cs-CZ" altLang="cs-CZ" dirty="0"/>
              <a:t>Cizí tělesa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2071214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Regionální faktory ovlivňující hojení ran</a:t>
            </a:r>
            <a:endParaRPr lang="en-GB" alt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Arteriální insuficience</a:t>
            </a:r>
          </a:p>
          <a:p>
            <a:r>
              <a:rPr lang="cs-CZ" altLang="cs-CZ"/>
              <a:t>Venózní insuficience</a:t>
            </a:r>
          </a:p>
          <a:p>
            <a:r>
              <a:rPr lang="cs-CZ" altLang="cs-CZ"/>
              <a:t>Neuropatie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551386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Systémové faktory ovlivňující hojení ran</a:t>
            </a:r>
            <a:endParaRPr lang="en-GB" altLang="cs-CZ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Neadekvátní perfúze</a:t>
            </a:r>
          </a:p>
          <a:p>
            <a:r>
              <a:rPr lang="cs-CZ" altLang="cs-CZ"/>
              <a:t>Zánět</a:t>
            </a:r>
          </a:p>
          <a:p>
            <a:r>
              <a:rPr lang="cs-CZ" altLang="cs-CZ"/>
              <a:t>Výživa</a:t>
            </a:r>
          </a:p>
          <a:p>
            <a:r>
              <a:rPr lang="cs-CZ" altLang="cs-CZ"/>
              <a:t>Metabolické nemoci</a:t>
            </a:r>
          </a:p>
          <a:p>
            <a:r>
              <a:rPr lang="cs-CZ" altLang="cs-CZ"/>
              <a:t>Imunosuprese</a:t>
            </a:r>
          </a:p>
          <a:p>
            <a:r>
              <a:rPr lang="cs-CZ" altLang="cs-CZ"/>
              <a:t>Nemoci pojivové tkáně</a:t>
            </a:r>
          </a:p>
          <a:p>
            <a:r>
              <a:rPr lang="cs-CZ" altLang="cs-CZ"/>
              <a:t>Kouření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506690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Hojení: akutní rány</a:t>
            </a:r>
            <a:endParaRPr lang="en-GB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Akutní rána se obvykle hojí kontinuálně a v odhadnutelném časovém horizontu</a:t>
            </a:r>
          </a:p>
          <a:p>
            <a:r>
              <a:rPr lang="cs-CZ" altLang="cs-CZ"/>
              <a:t>Obyčejně se hojí </a:t>
            </a:r>
            <a:r>
              <a:rPr lang="cs-CZ" altLang="cs-CZ" i="1"/>
              <a:t>per primam</a:t>
            </a:r>
          </a:p>
          <a:p>
            <a:r>
              <a:rPr lang="cs-CZ" altLang="cs-CZ"/>
              <a:t>Zvýšená reaktivita během hojení akutních ran:</a:t>
            </a:r>
          </a:p>
          <a:p>
            <a:r>
              <a:rPr lang="cs-CZ" altLang="cs-CZ"/>
              <a:t>Keloidy</a:t>
            </a:r>
          </a:p>
          <a:p>
            <a:r>
              <a:rPr lang="cs-CZ" altLang="cs-CZ"/>
              <a:t>Hypetrofické jizvy 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146019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Hojení: chronické defekty</a:t>
            </a:r>
            <a:endParaRPr lang="en-GB" alt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případě selhání nebo opoždění hojivého procesu</a:t>
            </a:r>
          </a:p>
          <a:p>
            <a:r>
              <a:rPr lang="cs-CZ" altLang="cs-CZ"/>
              <a:t>Neodpovídavost na normální růstové signály</a:t>
            </a:r>
          </a:p>
          <a:p>
            <a:r>
              <a:rPr lang="cs-CZ" altLang="cs-CZ"/>
              <a:t>Opakované trauma, špatná perfúze /oxygenace tkání, excesivní zánět</a:t>
            </a:r>
          </a:p>
          <a:p>
            <a:r>
              <a:rPr lang="cs-CZ" altLang="cs-CZ"/>
              <a:t>Systémová onemocnění</a:t>
            </a:r>
          </a:p>
          <a:p>
            <a:r>
              <a:rPr lang="cs-CZ" altLang="cs-CZ"/>
              <a:t>Genetické faktory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793543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E6CBA-B189-41B0-A083-87E84B75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12475-D8A7-4881-8DAE-1C65A593A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48FE0E-C6A4-4F88-847F-247EC1D97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0FBE81-1F63-4D80-987C-8BD2594A5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168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zánět – typy dle exsudátu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624715"/>
          </a:xfrm>
        </p:spPr>
        <p:txBody>
          <a:bodyPr/>
          <a:lstStyle/>
          <a:p>
            <a:r>
              <a:rPr lang="cs-CZ" sz="2400" dirty="0"/>
              <a:t>Serózní   </a:t>
            </a:r>
          </a:p>
          <a:p>
            <a:r>
              <a:rPr lang="cs-CZ" sz="2400" dirty="0"/>
              <a:t>Katarální </a:t>
            </a:r>
          </a:p>
          <a:p>
            <a:r>
              <a:rPr lang="cs-CZ" sz="2400" dirty="0" err="1"/>
              <a:t>Fibrinózní</a:t>
            </a:r>
            <a:r>
              <a:rPr lang="cs-CZ" sz="2400" dirty="0"/>
              <a:t> </a:t>
            </a:r>
          </a:p>
          <a:p>
            <a:r>
              <a:rPr lang="cs-CZ" sz="2400" dirty="0" err="1"/>
              <a:t>Hemorhagický</a:t>
            </a:r>
            <a:r>
              <a:rPr lang="cs-CZ" sz="2400" dirty="0"/>
              <a:t> </a:t>
            </a:r>
          </a:p>
          <a:p>
            <a:r>
              <a:rPr lang="cs-CZ" sz="2400" dirty="0"/>
              <a:t>Purulentní </a:t>
            </a:r>
          </a:p>
          <a:p>
            <a:r>
              <a:rPr lang="cs-CZ" sz="2400" dirty="0" err="1"/>
              <a:t>Membranózní</a:t>
            </a:r>
            <a:r>
              <a:rPr lang="cs-CZ" sz="2400" dirty="0"/>
              <a:t> </a:t>
            </a:r>
          </a:p>
          <a:p>
            <a:r>
              <a:rPr lang="cs-CZ" sz="2400" dirty="0" err="1"/>
              <a:t>Pseudomembranózní</a:t>
            </a:r>
            <a:r>
              <a:rPr lang="cs-CZ" sz="2400" dirty="0"/>
              <a:t> </a:t>
            </a:r>
          </a:p>
          <a:p>
            <a:r>
              <a:rPr lang="cs-CZ" sz="2400" dirty="0"/>
              <a:t>Nekrotizující (gangrenózní) zánět</a:t>
            </a:r>
          </a:p>
        </p:txBody>
      </p:sp>
    </p:spTree>
    <p:extLst>
      <p:ext uri="{BB962C8B-B14F-4D97-AF65-F5344CB8AC3E}">
        <p14:creationId xmlns:p14="http://schemas.microsoft.com/office/powerpoint/2010/main" val="422180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zánětu a korespondující chemické mediátory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135160"/>
              </p:ext>
            </p:extLst>
          </p:nvPr>
        </p:nvGraphicFramePr>
        <p:xfrm>
          <a:off x="1074682" y="2474564"/>
          <a:ext cx="915188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5274">
                  <a:extLst>
                    <a:ext uri="{9D8B030D-6E8A-4147-A177-3AD203B41FA5}">
                      <a16:colId xmlns:a16="http://schemas.microsoft.com/office/drawing/2014/main" val="2840975890"/>
                    </a:ext>
                  </a:extLst>
                </a:gridCol>
                <a:gridCol w="5256609">
                  <a:extLst>
                    <a:ext uri="{9D8B030D-6E8A-4147-A177-3AD203B41FA5}">
                      <a16:colId xmlns:a16="http://schemas.microsoft.com/office/drawing/2014/main" val="4084225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Zánětlivá odpověď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Chemický mediátor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55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Otok, zčervenání, zteplání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Histamin, PG, LT, bradykinin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2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Tkáňové poškození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Lysosomy</a:t>
                      </a:r>
                      <a:r>
                        <a:rPr lang="cs-CZ" dirty="0"/>
                        <a:t>, látky z M a dalších zánětlivých</a:t>
                      </a:r>
                      <a:r>
                        <a:rPr lang="cs-CZ" baseline="0" dirty="0"/>
                        <a:t> buněk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1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Chemotaxe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Komplement, </a:t>
                      </a:r>
                      <a:r>
                        <a:rPr lang="cs-CZ" dirty="0" err="1"/>
                        <a:t>chemokin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29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Bolest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Prostaglandiny,</a:t>
                      </a:r>
                      <a:r>
                        <a:rPr lang="cs-CZ" baseline="0" dirty="0"/>
                        <a:t> bradykinin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519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Horečka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IL-1 a IL-6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47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Leukocytóza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TNF a IL-8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322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82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800" dirty="0" err="1">
                <a:latin typeface="Arial" panose="020B0604020202020204" pitchFamily="34" charset="0"/>
              </a:rPr>
              <a:t>Systémové</a:t>
            </a:r>
            <a:r>
              <a:rPr lang="en-US" altLang="cs-CZ" sz="4800" dirty="0"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latin typeface="Arial" panose="020B0604020202020204" pitchFamily="34" charset="0"/>
              </a:rPr>
              <a:t>manifestace</a:t>
            </a:r>
            <a:r>
              <a:rPr lang="en-US" altLang="cs-CZ" sz="4800" dirty="0">
                <a:latin typeface="Arial" panose="020B0604020202020204" pitchFamily="34" charset="0"/>
              </a:rPr>
              <a:t> </a:t>
            </a:r>
            <a:r>
              <a:rPr lang="en-US" altLang="cs-CZ" sz="4800" dirty="0" err="1">
                <a:latin typeface="Arial" panose="020B0604020202020204" pitchFamily="34" charset="0"/>
              </a:rPr>
              <a:t>zánětu</a:t>
            </a:r>
            <a:endParaRPr lang="en-US" alt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767" y="1479665"/>
            <a:ext cx="11039302" cy="52259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en-US" altLang="cs-CZ" sz="2400" b="1" i="1" dirty="0" err="1">
                <a:solidFill>
                  <a:schemeClr val="tx2"/>
                </a:solidFill>
              </a:rPr>
              <a:t>Horečka</a:t>
            </a:r>
            <a:r>
              <a:rPr lang="en-US" altLang="cs-CZ" sz="2400" dirty="0">
                <a:solidFill>
                  <a:srgbClr val="FF0000"/>
                </a:solidFill>
              </a:rPr>
              <a:t>  </a:t>
            </a:r>
            <a:r>
              <a:rPr lang="en-US" altLang="cs-CZ" sz="2400" dirty="0"/>
              <a:t>   </a:t>
            </a:r>
            <a:endParaRPr lang="cs-CZ" altLang="cs-CZ" sz="2400" dirty="0"/>
          </a:p>
          <a:p>
            <a:pPr marL="0" indent="0">
              <a:buNone/>
            </a:pPr>
            <a:r>
              <a:rPr lang="en-US" altLang="cs-CZ" sz="2400" dirty="0" err="1"/>
              <a:t>Polymorfonukleáry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makrofágy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produkují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endogenní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pyrogeny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resetují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termoregulační</a:t>
            </a:r>
            <a:r>
              <a:rPr lang="en-US" altLang="cs-CZ" sz="2400" dirty="0"/>
              <a:t> centrum v </a:t>
            </a:r>
            <a:r>
              <a:rPr lang="en-US" altLang="cs-CZ" sz="2400" dirty="0" err="1"/>
              <a:t>hypotalamu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vyšší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teplotu</a:t>
            </a:r>
            <a:r>
              <a:rPr lang="en-US" altLang="cs-CZ" sz="2400" dirty="0"/>
              <a:t>. </a:t>
            </a:r>
            <a:r>
              <a:rPr lang="en-US" altLang="cs-CZ" sz="2400" dirty="0" err="1"/>
              <a:t>Uvolnění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endogenních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pyrogenů</a:t>
            </a:r>
            <a:r>
              <a:rPr lang="en-US" altLang="cs-CZ" sz="2400" dirty="0"/>
              <a:t> je </a:t>
            </a:r>
            <a:r>
              <a:rPr lang="en-US" altLang="cs-CZ" sz="2400" dirty="0" err="1"/>
              <a:t>stimulováno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fagocytózou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endotoxiny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imunitními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komplexy</a:t>
            </a:r>
            <a:r>
              <a:rPr lang="en-US" altLang="cs-CZ" sz="2400" dirty="0"/>
              <a:t>. </a:t>
            </a: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b="1" i="1" dirty="0">
                <a:solidFill>
                  <a:schemeClr val="tx2"/>
                </a:solidFill>
              </a:rPr>
              <a:t> </a:t>
            </a:r>
            <a:r>
              <a:rPr lang="en-US" altLang="cs-CZ" sz="2400" b="1" i="1" dirty="0" err="1">
                <a:solidFill>
                  <a:schemeClr val="tx2"/>
                </a:solidFill>
              </a:rPr>
              <a:t>Klinické</a:t>
            </a:r>
            <a:r>
              <a:rPr lang="en-US" altLang="cs-CZ" sz="2400" b="1" i="1" dirty="0">
                <a:solidFill>
                  <a:schemeClr val="tx2"/>
                </a:solidFill>
              </a:rPr>
              <a:t> </a:t>
            </a:r>
            <a:r>
              <a:rPr lang="en-US" altLang="cs-CZ" sz="2400" b="1" i="1" dirty="0" err="1">
                <a:solidFill>
                  <a:schemeClr val="tx2"/>
                </a:solidFill>
              </a:rPr>
              <a:t>symptomy</a:t>
            </a:r>
            <a:r>
              <a:rPr lang="en-US" altLang="cs-CZ" sz="2400" b="1" i="1" dirty="0">
                <a:solidFill>
                  <a:schemeClr val="tx2"/>
                </a:solidFill>
              </a:rPr>
              <a:t> </a:t>
            </a:r>
            <a:endParaRPr lang="cs-CZ" altLang="cs-CZ" sz="2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cs-CZ" sz="2400" dirty="0" err="1"/>
              <a:t>Únava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anorexie</a:t>
            </a:r>
            <a:r>
              <a:rPr lang="en-US" altLang="cs-CZ" sz="2400" dirty="0"/>
              <a:t>, nausea. </a:t>
            </a:r>
            <a:r>
              <a:rPr lang="en-US" altLang="cs-CZ" sz="2400" dirty="0" err="1"/>
              <a:t>Ztráta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hmotnosti</a:t>
            </a:r>
            <a:r>
              <a:rPr lang="en-US" altLang="cs-CZ" sz="2400" dirty="0"/>
              <a:t> u </a:t>
            </a:r>
            <a:r>
              <a:rPr lang="en-US" altLang="cs-CZ" sz="2400" dirty="0" err="1"/>
              <a:t>chronického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zánětu</a:t>
            </a:r>
            <a:r>
              <a:rPr lang="en-US" altLang="cs-CZ" sz="2400" dirty="0"/>
              <a:t>.  </a:t>
            </a:r>
            <a:endParaRPr lang="cs-CZ" altLang="cs-CZ" sz="2400" dirty="0"/>
          </a:p>
          <a:p>
            <a:pPr marL="0" indent="0">
              <a:buNone/>
            </a:pPr>
            <a:r>
              <a:rPr lang="en-US" altLang="cs-CZ" sz="2400" dirty="0" err="1"/>
              <a:t>Zduření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lokálních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nebo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systémových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lymfatických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uzlin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objevuje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pravidelně</a:t>
            </a:r>
            <a:r>
              <a:rPr lang="en-US" altLang="cs-CZ" sz="2400" dirty="0"/>
              <a:t>; </a:t>
            </a:r>
            <a:r>
              <a:rPr lang="en-US" altLang="cs-CZ" sz="2400" dirty="0" err="1"/>
              <a:t>splenomegálie</a:t>
            </a:r>
            <a:r>
              <a:rPr lang="en-US" altLang="cs-CZ" sz="2400" dirty="0"/>
              <a:t> u </a:t>
            </a:r>
            <a:r>
              <a:rPr lang="en-US" altLang="cs-CZ" sz="2400" dirty="0" err="1"/>
              <a:t>některých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specifických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infekcí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např</a:t>
            </a:r>
            <a:r>
              <a:rPr lang="en-US" altLang="cs-CZ" sz="2400" dirty="0"/>
              <a:t>. </a:t>
            </a:r>
            <a:r>
              <a:rPr lang="en-US" altLang="cs-CZ" sz="2400" dirty="0" err="1"/>
              <a:t>malárie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infekční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mononukleóza</a:t>
            </a:r>
            <a:r>
              <a:rPr lang="en-US" altLang="cs-CZ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76051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rezentace_10.9[2019090613473794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 (3)</Template>
  <TotalTime>2106</TotalTime>
  <Words>2995</Words>
  <Application>Microsoft Office PowerPoint</Application>
  <PresentationFormat>Širokoúhlá obrazovka</PresentationFormat>
  <Paragraphs>422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9" baseType="lpstr">
      <vt:lpstr>Arial</vt:lpstr>
      <vt:lpstr>Tahoma</vt:lpstr>
      <vt:lpstr>Wingdings</vt:lpstr>
      <vt:lpstr>Prezentace_MU_CZ</vt:lpstr>
      <vt:lpstr>ZÁNĚT</vt:lpstr>
      <vt:lpstr>Zánět</vt:lpstr>
      <vt:lpstr>Zánět</vt:lpstr>
      <vt:lpstr>Etiologie a patogeneze</vt:lpstr>
      <vt:lpstr>Lokální zánětlivé reakce</vt:lpstr>
      <vt:lpstr>Dynamika zánětlivé reakce</vt:lpstr>
      <vt:lpstr>Akutní zánět – typy dle exsudátu</vt:lpstr>
      <vt:lpstr>Příznaky zánětu a korespondující chemické mediátory</vt:lpstr>
      <vt:lpstr>Systémové manifestace zánětu</vt:lpstr>
      <vt:lpstr>Systémové příznaky akutního zánětu</vt:lpstr>
      <vt:lpstr>Systémové a místní klinické symptomy akutního zánětu</vt:lpstr>
      <vt:lpstr>Prezentace aplikace PowerPoint</vt:lpstr>
      <vt:lpstr>SYSTÉMOVÉ MANIFESTACE ZÁNĚTU</vt:lpstr>
      <vt:lpstr>Reakce akutní fáze</vt:lpstr>
      <vt:lpstr>Reakce akutní fáze</vt:lpstr>
      <vt:lpstr>Proteiny akutní fáze</vt:lpstr>
      <vt:lpstr>Pozitivní proteiny akutní fáze</vt:lpstr>
      <vt:lpstr>Prezentace aplikace PowerPoint</vt:lpstr>
      <vt:lpstr>C-reaktivní protein</vt:lpstr>
      <vt:lpstr>Negativní proteiny akutní fáze</vt:lpstr>
      <vt:lpstr>Časový průběh změn v některých hlavních proteinech akutní fáze</vt:lpstr>
      <vt:lpstr>Cytokiny</vt:lpstr>
      <vt:lpstr>Cytokiny</vt:lpstr>
      <vt:lpstr>Prezentace aplikace PowerPoint</vt:lpstr>
      <vt:lpstr>Prezentace aplikace PowerPoint</vt:lpstr>
      <vt:lpstr>Prezentace aplikace PowerPoint</vt:lpstr>
      <vt:lpstr>Rozdíly mezi cytokiny a peptidovými hormony</vt:lpstr>
      <vt:lpstr>Cytokiny</vt:lpstr>
      <vt:lpstr>Cytokiny</vt:lpstr>
      <vt:lpstr>Cytokiny</vt:lpstr>
      <vt:lpstr>Chemotaxe</vt:lpstr>
      <vt:lpstr>Chemotakticky aktivní faktory</vt:lpstr>
      <vt:lpstr>Chemotakticky aktivní faktory</vt:lpstr>
      <vt:lpstr>Chemotakticky aktivní faktory</vt:lpstr>
      <vt:lpstr>Chemokiny</vt:lpstr>
      <vt:lpstr>Funkce chemokinů</vt:lpstr>
      <vt:lpstr>Funkce chemokinů</vt:lpstr>
      <vt:lpstr>Hojení ran</vt:lpstr>
      <vt:lpstr>Hojení ran</vt:lpstr>
      <vt:lpstr>Prezentace aplikace PowerPoint</vt:lpstr>
      <vt:lpstr>I. Zánětlivá fáze</vt:lpstr>
      <vt:lpstr>II. Proliferační fáze</vt:lpstr>
      <vt:lpstr>III. Remodelující fáze</vt:lpstr>
      <vt:lpstr>Tvorba jizvy</vt:lpstr>
      <vt:lpstr>Zánětlivá fáze </vt:lpstr>
      <vt:lpstr>Zánětlivá fáze</vt:lpstr>
      <vt:lpstr>Zánětlivá fáze</vt:lpstr>
      <vt:lpstr>Zánětlivá fáze</vt:lpstr>
      <vt:lpstr>Zánětlivá fáze</vt:lpstr>
      <vt:lpstr>Zánětlivá fáze</vt:lpstr>
      <vt:lpstr>Proliferační fáze</vt:lpstr>
      <vt:lpstr>Proliferační fáze </vt:lpstr>
      <vt:lpstr>Proliferační fáze </vt:lpstr>
      <vt:lpstr>Prezentace aplikace PowerPoint</vt:lpstr>
      <vt:lpstr>Proliferační fáze: Migrace; Angiogeneze</vt:lpstr>
      <vt:lpstr>Proliferační fáze: Epitelizace</vt:lpstr>
      <vt:lpstr>Proliferační fáze - Fibroplasie</vt:lpstr>
      <vt:lpstr>Remodelační fáze</vt:lpstr>
      <vt:lpstr>Hojení se může zpozdit několika faktory:</vt:lpstr>
      <vt:lpstr>Místní faktory ovlivňující hojení ran</vt:lpstr>
      <vt:lpstr>Regionální faktory ovlivňující hojení ran</vt:lpstr>
      <vt:lpstr>Systémové faktory ovlivňující hojení ran</vt:lpstr>
      <vt:lpstr>Hojení: akutní rány</vt:lpstr>
      <vt:lpstr>Hojení: chronické defekty</vt:lpstr>
      <vt:lpstr>Děkuji za pozornost!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MPG</dc:creator>
  <cp:lastModifiedBy>Hana Polanská</cp:lastModifiedBy>
  <cp:revision>76</cp:revision>
  <cp:lastPrinted>1601-01-01T00:00:00Z</cp:lastPrinted>
  <dcterms:created xsi:type="dcterms:W3CDTF">2019-09-04T14:35:15Z</dcterms:created>
  <dcterms:modified xsi:type="dcterms:W3CDTF">2020-03-12T07:12:27Z</dcterms:modified>
</cp:coreProperties>
</file>