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75" r:id="rId1"/>
  </p:sldMasterIdLst>
  <p:sldIdLst>
    <p:sldId id="256" r:id="rId2"/>
    <p:sldId id="257" r:id="rId3"/>
    <p:sldId id="260" r:id="rId4"/>
    <p:sldId id="261" r:id="rId5"/>
    <p:sldId id="271" r:id="rId6"/>
    <p:sldId id="270" r:id="rId7"/>
    <p:sldId id="272" r:id="rId8"/>
    <p:sldId id="273" r:id="rId9"/>
    <p:sldId id="286" r:id="rId10"/>
    <p:sldId id="277" r:id="rId11"/>
    <p:sldId id="275" r:id="rId12"/>
    <p:sldId id="278" r:id="rId13"/>
    <p:sldId id="279" r:id="rId14"/>
    <p:sldId id="340" r:id="rId15"/>
    <p:sldId id="281" r:id="rId16"/>
    <p:sldId id="284" r:id="rId17"/>
    <p:sldId id="285" r:id="rId18"/>
    <p:sldId id="287" r:id="rId19"/>
    <p:sldId id="289" r:id="rId20"/>
    <p:sldId id="341" r:id="rId21"/>
    <p:sldId id="291" r:id="rId22"/>
    <p:sldId id="292" r:id="rId23"/>
    <p:sldId id="298" r:id="rId24"/>
    <p:sldId id="297" r:id="rId25"/>
    <p:sldId id="300" r:id="rId26"/>
    <p:sldId id="303" r:id="rId27"/>
    <p:sldId id="375" r:id="rId28"/>
    <p:sldId id="376" r:id="rId29"/>
    <p:sldId id="360" r:id="rId30"/>
    <p:sldId id="361" r:id="rId31"/>
    <p:sldId id="362" r:id="rId32"/>
    <p:sldId id="363" r:id="rId33"/>
    <p:sldId id="364" r:id="rId34"/>
    <p:sldId id="365" r:id="rId35"/>
    <p:sldId id="288" r:id="rId36"/>
    <p:sldId id="304" r:id="rId37"/>
    <p:sldId id="301" r:id="rId38"/>
    <p:sldId id="367" r:id="rId39"/>
    <p:sldId id="302" r:id="rId40"/>
    <p:sldId id="368" r:id="rId41"/>
    <p:sldId id="296" r:id="rId42"/>
    <p:sldId id="369" r:id="rId43"/>
    <p:sldId id="370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57"/>
    <p:restoredTop sz="94613"/>
  </p:normalViewPr>
  <p:slideViewPr>
    <p:cSldViewPr snapToGrid="0" snapToObjects="1">
      <p:cViewPr>
        <p:scale>
          <a:sx n="90" d="100"/>
          <a:sy n="90" d="100"/>
        </p:scale>
        <p:origin x="1904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60B7A-5143-489F-8FC7-A37C85C4D1E5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A3F0A2A-7285-4E34-8845-BD6389F82BFA}">
      <dgm:prSet/>
      <dgm:spPr/>
      <dgm:t>
        <a:bodyPr/>
        <a:lstStyle/>
        <a:p>
          <a:r>
            <a:rPr lang="en-US" b="0" dirty="0" err="1"/>
            <a:t>nástavbový</a:t>
          </a:r>
          <a:r>
            <a:rPr lang="en-US" b="0" dirty="0"/>
            <a:t> </a:t>
          </a:r>
          <a:r>
            <a:rPr lang="en-US" b="0" dirty="0" err="1"/>
            <a:t>stomatologický</a:t>
          </a:r>
          <a:r>
            <a:rPr lang="en-US" b="0" dirty="0"/>
            <a:t> </a:t>
          </a:r>
          <a:r>
            <a:rPr lang="en-US" b="0" dirty="0" err="1"/>
            <a:t>obor</a:t>
          </a:r>
          <a:endParaRPr lang="en-US" b="0" dirty="0"/>
        </a:p>
      </dgm:t>
    </dgm:pt>
    <dgm:pt modelId="{C90853CD-FA4F-4A82-9BA4-B40E402F03E9}" type="parTrans" cxnId="{7B5218CF-88E9-4E71-BEAC-7352F89EB86D}">
      <dgm:prSet/>
      <dgm:spPr/>
      <dgm:t>
        <a:bodyPr/>
        <a:lstStyle/>
        <a:p>
          <a:endParaRPr lang="en-US"/>
        </a:p>
      </dgm:t>
    </dgm:pt>
    <dgm:pt modelId="{4A64B4DC-63F6-4F0A-ACF3-2489DA8F4CD3}" type="sibTrans" cxnId="{7B5218CF-88E9-4E71-BEAC-7352F89EB86D}">
      <dgm:prSet/>
      <dgm:spPr/>
      <dgm:t>
        <a:bodyPr/>
        <a:lstStyle/>
        <a:p>
          <a:endParaRPr lang="en-US"/>
        </a:p>
      </dgm:t>
    </dgm:pt>
    <dgm:pt modelId="{A66D4F8D-C829-482C-89C2-001342FB52F0}">
      <dgm:prSet/>
      <dgm:spPr/>
      <dgm:t>
        <a:bodyPr/>
        <a:lstStyle/>
        <a:p>
          <a:r>
            <a:rPr lang="en-US"/>
            <a:t>specialiazační příprava na akreditovaném pracovišti v délce 3 let - zakončeno atestací</a:t>
          </a:r>
        </a:p>
      </dgm:t>
    </dgm:pt>
    <dgm:pt modelId="{EB034204-B39B-40F0-844A-60403C2EFA83}" type="parTrans" cxnId="{65D7FC85-61B5-458A-B324-DDDCDC76E1EF}">
      <dgm:prSet/>
      <dgm:spPr/>
      <dgm:t>
        <a:bodyPr/>
        <a:lstStyle/>
        <a:p>
          <a:endParaRPr lang="en-US"/>
        </a:p>
      </dgm:t>
    </dgm:pt>
    <dgm:pt modelId="{868826DE-90C6-4AC0-ABB1-C8EADFDAADB1}" type="sibTrans" cxnId="{65D7FC85-61B5-458A-B324-DDDCDC76E1EF}">
      <dgm:prSet/>
      <dgm:spPr/>
      <dgm:t>
        <a:bodyPr/>
        <a:lstStyle/>
        <a:p>
          <a:endParaRPr lang="en-US"/>
        </a:p>
      </dgm:t>
    </dgm:pt>
    <dgm:pt modelId="{3D6D90F0-4D61-4225-8CD8-05E4D41111FE}">
      <dgm:prSet/>
      <dgm:spPr/>
      <dgm:t>
        <a:bodyPr/>
        <a:lstStyle/>
        <a:p>
          <a:r>
            <a:rPr lang="en-US" b="0" dirty="0" err="1"/>
            <a:t>náuka</a:t>
          </a:r>
          <a:r>
            <a:rPr lang="en-US" b="0" dirty="0"/>
            <a:t> o </a:t>
          </a:r>
          <a:r>
            <a:rPr lang="en-US" b="0" dirty="0" err="1"/>
            <a:t>rovnání</a:t>
          </a:r>
          <a:r>
            <a:rPr lang="en-US" b="0" dirty="0"/>
            <a:t> </a:t>
          </a:r>
          <a:r>
            <a:rPr lang="en-US" b="0" dirty="0" err="1"/>
            <a:t>zubů</a:t>
          </a:r>
          <a:endParaRPr lang="en-US" b="0" dirty="0"/>
        </a:p>
      </dgm:t>
    </dgm:pt>
    <dgm:pt modelId="{CF28CD77-39B3-4953-A37D-18AA9858369A}" type="parTrans" cxnId="{BC2AF37B-E8B2-432E-A600-C66E2AFABBD9}">
      <dgm:prSet/>
      <dgm:spPr/>
      <dgm:t>
        <a:bodyPr/>
        <a:lstStyle/>
        <a:p>
          <a:endParaRPr lang="en-US"/>
        </a:p>
      </dgm:t>
    </dgm:pt>
    <dgm:pt modelId="{A0EE7FCA-B86F-45C7-BD60-5C9556B62AEC}" type="sibTrans" cxnId="{BC2AF37B-E8B2-432E-A600-C66E2AFABBD9}">
      <dgm:prSet/>
      <dgm:spPr/>
      <dgm:t>
        <a:bodyPr/>
        <a:lstStyle/>
        <a:p>
          <a:endParaRPr lang="en-US"/>
        </a:p>
      </dgm:t>
    </dgm:pt>
    <dgm:pt modelId="{3CFF2C2F-603E-4FC6-8762-7FCE38D9E719}">
      <dgm:prSet/>
      <dgm:spPr/>
      <dgm:t>
        <a:bodyPr/>
        <a:lstStyle/>
        <a:p>
          <a:r>
            <a:rPr lang="en-US"/>
            <a:t>zabývá se prevencí, diagnostikou a terapií odchylných poloh zubů, vztahů zubních oblouků a čelistí</a:t>
          </a:r>
        </a:p>
      </dgm:t>
    </dgm:pt>
    <dgm:pt modelId="{3A10646A-942E-425B-8067-3276636F3CB2}" type="parTrans" cxnId="{CAD0BCA0-5365-4667-BDD1-EB8390C18B47}">
      <dgm:prSet/>
      <dgm:spPr/>
      <dgm:t>
        <a:bodyPr/>
        <a:lstStyle/>
        <a:p>
          <a:endParaRPr lang="en-US"/>
        </a:p>
      </dgm:t>
    </dgm:pt>
    <dgm:pt modelId="{B8E8A94B-A6A3-414B-BE4C-C4D3899E83B2}" type="sibTrans" cxnId="{CAD0BCA0-5365-4667-BDD1-EB8390C18B47}">
      <dgm:prSet/>
      <dgm:spPr/>
      <dgm:t>
        <a:bodyPr/>
        <a:lstStyle/>
        <a:p>
          <a:endParaRPr lang="en-US"/>
        </a:p>
      </dgm:t>
    </dgm:pt>
    <dgm:pt modelId="{F985A193-4F26-41DF-8886-D8425D6BC337}">
      <dgm:prSet/>
      <dgm:spPr/>
      <dgm:t>
        <a:bodyPr/>
        <a:lstStyle/>
        <a:p>
          <a:r>
            <a:rPr lang="en-US" dirty="0" err="1"/>
            <a:t>cílem</a:t>
          </a:r>
          <a:r>
            <a:rPr lang="en-US" dirty="0"/>
            <a:t> je </a:t>
          </a:r>
          <a:r>
            <a:rPr lang="en-US" dirty="0" err="1"/>
            <a:t>pravidelný</a:t>
          </a:r>
          <a:r>
            <a:rPr lang="en-US" dirty="0"/>
            <a:t>, </a:t>
          </a:r>
          <a:r>
            <a:rPr lang="en-US" dirty="0" err="1"/>
            <a:t>estetický</a:t>
          </a:r>
          <a:r>
            <a:rPr lang="en-US" dirty="0"/>
            <a:t> a </a:t>
          </a:r>
          <a:r>
            <a:rPr lang="en-US" dirty="0" err="1"/>
            <a:t>funkčně</a:t>
          </a:r>
          <a:r>
            <a:rPr lang="en-US" dirty="0"/>
            <a:t> </a:t>
          </a:r>
          <a:r>
            <a:rPr lang="en-US" dirty="0" err="1"/>
            <a:t>vyvážený</a:t>
          </a:r>
          <a:r>
            <a:rPr lang="en-US" dirty="0"/>
            <a:t> </a:t>
          </a:r>
          <a:r>
            <a:rPr lang="en-US" dirty="0" err="1"/>
            <a:t>chrup</a:t>
          </a:r>
          <a:endParaRPr lang="en-US" dirty="0"/>
        </a:p>
      </dgm:t>
    </dgm:pt>
    <dgm:pt modelId="{E4173DBB-9584-4B7E-9F2D-FF4E3CE48A5E}" type="parTrans" cxnId="{09142675-0F21-493E-8D4D-A01E50A0BF30}">
      <dgm:prSet/>
      <dgm:spPr/>
      <dgm:t>
        <a:bodyPr/>
        <a:lstStyle/>
        <a:p>
          <a:endParaRPr lang="en-US"/>
        </a:p>
      </dgm:t>
    </dgm:pt>
    <dgm:pt modelId="{38AB9CD1-D2EA-48FB-9F8E-F7FAEFB2C0A3}" type="sibTrans" cxnId="{09142675-0F21-493E-8D4D-A01E50A0BF30}">
      <dgm:prSet/>
      <dgm:spPr/>
      <dgm:t>
        <a:bodyPr/>
        <a:lstStyle/>
        <a:p>
          <a:endParaRPr lang="en-US"/>
        </a:p>
      </dgm:t>
    </dgm:pt>
    <dgm:pt modelId="{E7E264DA-B6BF-A54B-A459-D082149F153B}" type="pres">
      <dgm:prSet presAssocID="{E8160B7A-5143-489F-8FC7-A37C85C4D1E5}" presName="linear" presStyleCnt="0">
        <dgm:presLayoutVars>
          <dgm:dir/>
          <dgm:animLvl val="lvl"/>
          <dgm:resizeHandles val="exact"/>
        </dgm:presLayoutVars>
      </dgm:prSet>
      <dgm:spPr/>
    </dgm:pt>
    <dgm:pt modelId="{1A6CDC9B-9D3A-2B45-9C01-17E959C0994F}" type="pres">
      <dgm:prSet presAssocID="{9A3F0A2A-7285-4E34-8845-BD6389F82BFA}" presName="parentLin" presStyleCnt="0"/>
      <dgm:spPr/>
    </dgm:pt>
    <dgm:pt modelId="{71C4B9AB-6DB0-AF40-804F-FBE8FB232104}" type="pres">
      <dgm:prSet presAssocID="{9A3F0A2A-7285-4E34-8845-BD6389F82BFA}" presName="parentLeftMargin" presStyleLbl="node1" presStyleIdx="0" presStyleCnt="3"/>
      <dgm:spPr/>
    </dgm:pt>
    <dgm:pt modelId="{6D4616B2-11F8-F34A-9E85-926B52E2ECF2}" type="pres">
      <dgm:prSet presAssocID="{9A3F0A2A-7285-4E34-8845-BD6389F82B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E463A6A-B3F0-6B45-A9EA-6837D7CA26C3}" type="pres">
      <dgm:prSet presAssocID="{9A3F0A2A-7285-4E34-8845-BD6389F82BFA}" presName="negativeSpace" presStyleCnt="0"/>
      <dgm:spPr/>
    </dgm:pt>
    <dgm:pt modelId="{FB441AC7-B177-3E4D-A95F-7EF086E6506F}" type="pres">
      <dgm:prSet presAssocID="{9A3F0A2A-7285-4E34-8845-BD6389F82BFA}" presName="childText" presStyleLbl="conFgAcc1" presStyleIdx="0" presStyleCnt="3">
        <dgm:presLayoutVars>
          <dgm:bulletEnabled val="1"/>
        </dgm:presLayoutVars>
      </dgm:prSet>
      <dgm:spPr/>
    </dgm:pt>
    <dgm:pt modelId="{A163D6CA-3B65-1440-A237-96A388AE537F}" type="pres">
      <dgm:prSet presAssocID="{4A64B4DC-63F6-4F0A-ACF3-2489DA8F4CD3}" presName="spaceBetweenRectangles" presStyleCnt="0"/>
      <dgm:spPr/>
    </dgm:pt>
    <dgm:pt modelId="{0EDFCCB7-D69F-E84E-B4BC-0CBA3860CF72}" type="pres">
      <dgm:prSet presAssocID="{3D6D90F0-4D61-4225-8CD8-05E4D41111FE}" presName="parentLin" presStyleCnt="0"/>
      <dgm:spPr/>
    </dgm:pt>
    <dgm:pt modelId="{964F89DF-1AEE-5549-8EDD-0A2534E90F2C}" type="pres">
      <dgm:prSet presAssocID="{3D6D90F0-4D61-4225-8CD8-05E4D41111FE}" presName="parentLeftMargin" presStyleLbl="node1" presStyleIdx="0" presStyleCnt="3"/>
      <dgm:spPr/>
    </dgm:pt>
    <dgm:pt modelId="{CECE0DF7-C254-CD4B-825F-D4120CDF44EF}" type="pres">
      <dgm:prSet presAssocID="{3D6D90F0-4D61-4225-8CD8-05E4D41111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4200DD-3FFD-0847-B67A-2B150BA027EC}" type="pres">
      <dgm:prSet presAssocID="{3D6D90F0-4D61-4225-8CD8-05E4D41111FE}" presName="negativeSpace" presStyleCnt="0"/>
      <dgm:spPr/>
    </dgm:pt>
    <dgm:pt modelId="{8E2D5156-B762-F045-BE5C-CBB80009FC1F}" type="pres">
      <dgm:prSet presAssocID="{3D6D90F0-4D61-4225-8CD8-05E4D41111FE}" presName="childText" presStyleLbl="conFgAcc1" presStyleIdx="1" presStyleCnt="3">
        <dgm:presLayoutVars>
          <dgm:bulletEnabled val="1"/>
        </dgm:presLayoutVars>
      </dgm:prSet>
      <dgm:spPr/>
    </dgm:pt>
    <dgm:pt modelId="{65D4D4E3-42A3-7343-AC56-CC5108E4FDFB}" type="pres">
      <dgm:prSet presAssocID="{A0EE7FCA-B86F-45C7-BD60-5C9556B62AEC}" presName="spaceBetweenRectangles" presStyleCnt="0"/>
      <dgm:spPr/>
    </dgm:pt>
    <dgm:pt modelId="{8DE420C1-841C-9445-A828-297784B2248A}" type="pres">
      <dgm:prSet presAssocID="{F985A193-4F26-41DF-8886-D8425D6BC337}" presName="parentLin" presStyleCnt="0"/>
      <dgm:spPr/>
    </dgm:pt>
    <dgm:pt modelId="{DAF28909-16F6-9D4B-9006-4BA4689B0C55}" type="pres">
      <dgm:prSet presAssocID="{F985A193-4F26-41DF-8886-D8425D6BC337}" presName="parentLeftMargin" presStyleLbl="node1" presStyleIdx="1" presStyleCnt="3"/>
      <dgm:spPr/>
    </dgm:pt>
    <dgm:pt modelId="{EC10794F-6A52-0645-BBF2-8F8F0EB99658}" type="pres">
      <dgm:prSet presAssocID="{F985A193-4F26-41DF-8886-D8425D6BC33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605420B-FEFD-AF41-9EAA-01D47BD634F0}" type="pres">
      <dgm:prSet presAssocID="{F985A193-4F26-41DF-8886-D8425D6BC337}" presName="negativeSpace" presStyleCnt="0"/>
      <dgm:spPr/>
    </dgm:pt>
    <dgm:pt modelId="{C5904120-D4E4-E745-8BF9-468420B2159A}" type="pres">
      <dgm:prSet presAssocID="{F985A193-4F26-41DF-8886-D8425D6BC33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9D03206-7280-9E44-A214-DC7FF6AE0473}" type="presOf" srcId="{E8160B7A-5143-489F-8FC7-A37C85C4D1E5}" destId="{E7E264DA-B6BF-A54B-A459-D082149F153B}" srcOrd="0" destOrd="0" presId="urn:microsoft.com/office/officeart/2005/8/layout/list1"/>
    <dgm:cxn modelId="{BF56211D-1A4D-FB47-8309-6F4869169149}" type="presOf" srcId="{9A3F0A2A-7285-4E34-8845-BD6389F82BFA}" destId="{6D4616B2-11F8-F34A-9E85-926B52E2ECF2}" srcOrd="1" destOrd="0" presId="urn:microsoft.com/office/officeart/2005/8/layout/list1"/>
    <dgm:cxn modelId="{2257C33D-6531-7F48-B449-6E5E529093CE}" type="presOf" srcId="{3D6D90F0-4D61-4225-8CD8-05E4D41111FE}" destId="{CECE0DF7-C254-CD4B-825F-D4120CDF44EF}" srcOrd="1" destOrd="0" presId="urn:microsoft.com/office/officeart/2005/8/layout/list1"/>
    <dgm:cxn modelId="{09142675-0F21-493E-8D4D-A01E50A0BF30}" srcId="{E8160B7A-5143-489F-8FC7-A37C85C4D1E5}" destId="{F985A193-4F26-41DF-8886-D8425D6BC337}" srcOrd="2" destOrd="0" parTransId="{E4173DBB-9584-4B7E-9F2D-FF4E3CE48A5E}" sibTransId="{38AB9CD1-D2EA-48FB-9F8E-F7FAEFB2C0A3}"/>
    <dgm:cxn modelId="{BC2AF37B-E8B2-432E-A600-C66E2AFABBD9}" srcId="{E8160B7A-5143-489F-8FC7-A37C85C4D1E5}" destId="{3D6D90F0-4D61-4225-8CD8-05E4D41111FE}" srcOrd="1" destOrd="0" parTransId="{CF28CD77-39B3-4953-A37D-18AA9858369A}" sibTransId="{A0EE7FCA-B86F-45C7-BD60-5C9556B62AEC}"/>
    <dgm:cxn modelId="{65D7FC85-61B5-458A-B324-DDDCDC76E1EF}" srcId="{9A3F0A2A-7285-4E34-8845-BD6389F82BFA}" destId="{A66D4F8D-C829-482C-89C2-001342FB52F0}" srcOrd="0" destOrd="0" parTransId="{EB034204-B39B-40F0-844A-60403C2EFA83}" sibTransId="{868826DE-90C6-4AC0-ABB1-C8EADFDAADB1}"/>
    <dgm:cxn modelId="{CAD0BCA0-5365-4667-BDD1-EB8390C18B47}" srcId="{3D6D90F0-4D61-4225-8CD8-05E4D41111FE}" destId="{3CFF2C2F-603E-4FC6-8762-7FCE38D9E719}" srcOrd="0" destOrd="0" parTransId="{3A10646A-942E-425B-8067-3276636F3CB2}" sibTransId="{B8E8A94B-A6A3-414B-BE4C-C4D3899E83B2}"/>
    <dgm:cxn modelId="{D955EBC4-527A-8248-8B2D-E4718EF86FCB}" type="presOf" srcId="{9A3F0A2A-7285-4E34-8845-BD6389F82BFA}" destId="{71C4B9AB-6DB0-AF40-804F-FBE8FB232104}" srcOrd="0" destOrd="0" presId="urn:microsoft.com/office/officeart/2005/8/layout/list1"/>
    <dgm:cxn modelId="{5B545BCB-43DC-7E44-9608-39263BF9AAB0}" type="presOf" srcId="{3D6D90F0-4D61-4225-8CD8-05E4D41111FE}" destId="{964F89DF-1AEE-5549-8EDD-0A2534E90F2C}" srcOrd="0" destOrd="0" presId="urn:microsoft.com/office/officeart/2005/8/layout/list1"/>
    <dgm:cxn modelId="{7B5218CF-88E9-4E71-BEAC-7352F89EB86D}" srcId="{E8160B7A-5143-489F-8FC7-A37C85C4D1E5}" destId="{9A3F0A2A-7285-4E34-8845-BD6389F82BFA}" srcOrd="0" destOrd="0" parTransId="{C90853CD-FA4F-4A82-9BA4-B40E402F03E9}" sibTransId="{4A64B4DC-63F6-4F0A-ACF3-2489DA8F4CD3}"/>
    <dgm:cxn modelId="{97D4B4D7-1F8D-904A-A8FA-C3B62E9B0EA9}" type="presOf" srcId="{F985A193-4F26-41DF-8886-D8425D6BC337}" destId="{DAF28909-16F6-9D4B-9006-4BA4689B0C55}" srcOrd="0" destOrd="0" presId="urn:microsoft.com/office/officeart/2005/8/layout/list1"/>
    <dgm:cxn modelId="{18959CE1-C954-CC4A-BB3D-62F691BA2EEB}" type="presOf" srcId="{F985A193-4F26-41DF-8886-D8425D6BC337}" destId="{EC10794F-6A52-0645-BBF2-8F8F0EB99658}" srcOrd="1" destOrd="0" presId="urn:microsoft.com/office/officeart/2005/8/layout/list1"/>
    <dgm:cxn modelId="{FEE13FE8-9665-AE48-AE6D-8049E768245B}" type="presOf" srcId="{3CFF2C2F-603E-4FC6-8762-7FCE38D9E719}" destId="{8E2D5156-B762-F045-BE5C-CBB80009FC1F}" srcOrd="0" destOrd="0" presId="urn:microsoft.com/office/officeart/2005/8/layout/list1"/>
    <dgm:cxn modelId="{F0065CF7-40A0-5E4F-B234-7918CC5DB9E1}" type="presOf" srcId="{A66D4F8D-C829-482C-89C2-001342FB52F0}" destId="{FB441AC7-B177-3E4D-A95F-7EF086E6506F}" srcOrd="0" destOrd="0" presId="urn:microsoft.com/office/officeart/2005/8/layout/list1"/>
    <dgm:cxn modelId="{C84FE9E4-6A41-E64A-BBD1-0C33531DE576}" type="presParOf" srcId="{E7E264DA-B6BF-A54B-A459-D082149F153B}" destId="{1A6CDC9B-9D3A-2B45-9C01-17E959C0994F}" srcOrd="0" destOrd="0" presId="urn:microsoft.com/office/officeart/2005/8/layout/list1"/>
    <dgm:cxn modelId="{B59391D8-FE4A-0242-9F7E-282C944AFDB3}" type="presParOf" srcId="{1A6CDC9B-9D3A-2B45-9C01-17E959C0994F}" destId="{71C4B9AB-6DB0-AF40-804F-FBE8FB232104}" srcOrd="0" destOrd="0" presId="urn:microsoft.com/office/officeart/2005/8/layout/list1"/>
    <dgm:cxn modelId="{A8275CE2-65FF-A14D-A7D6-FA5D9219418A}" type="presParOf" srcId="{1A6CDC9B-9D3A-2B45-9C01-17E959C0994F}" destId="{6D4616B2-11F8-F34A-9E85-926B52E2ECF2}" srcOrd="1" destOrd="0" presId="urn:microsoft.com/office/officeart/2005/8/layout/list1"/>
    <dgm:cxn modelId="{78ACB075-D5F0-E846-8EE5-48AE8EF1B310}" type="presParOf" srcId="{E7E264DA-B6BF-A54B-A459-D082149F153B}" destId="{0E463A6A-B3F0-6B45-A9EA-6837D7CA26C3}" srcOrd="1" destOrd="0" presId="urn:microsoft.com/office/officeart/2005/8/layout/list1"/>
    <dgm:cxn modelId="{0C010598-44F0-B145-8844-F9190AC7D7B6}" type="presParOf" srcId="{E7E264DA-B6BF-A54B-A459-D082149F153B}" destId="{FB441AC7-B177-3E4D-A95F-7EF086E6506F}" srcOrd="2" destOrd="0" presId="urn:microsoft.com/office/officeart/2005/8/layout/list1"/>
    <dgm:cxn modelId="{16E4E0EE-B655-E647-80D7-EFFFA72221C4}" type="presParOf" srcId="{E7E264DA-B6BF-A54B-A459-D082149F153B}" destId="{A163D6CA-3B65-1440-A237-96A388AE537F}" srcOrd="3" destOrd="0" presId="urn:microsoft.com/office/officeart/2005/8/layout/list1"/>
    <dgm:cxn modelId="{43F419FC-1941-C746-89F9-CFFB49D55F02}" type="presParOf" srcId="{E7E264DA-B6BF-A54B-A459-D082149F153B}" destId="{0EDFCCB7-D69F-E84E-B4BC-0CBA3860CF72}" srcOrd="4" destOrd="0" presId="urn:microsoft.com/office/officeart/2005/8/layout/list1"/>
    <dgm:cxn modelId="{594546DB-D763-4940-BEA2-9AF243A67419}" type="presParOf" srcId="{0EDFCCB7-D69F-E84E-B4BC-0CBA3860CF72}" destId="{964F89DF-1AEE-5549-8EDD-0A2534E90F2C}" srcOrd="0" destOrd="0" presId="urn:microsoft.com/office/officeart/2005/8/layout/list1"/>
    <dgm:cxn modelId="{915B5946-4E66-EB42-8686-AC24F7101881}" type="presParOf" srcId="{0EDFCCB7-D69F-E84E-B4BC-0CBA3860CF72}" destId="{CECE0DF7-C254-CD4B-825F-D4120CDF44EF}" srcOrd="1" destOrd="0" presId="urn:microsoft.com/office/officeart/2005/8/layout/list1"/>
    <dgm:cxn modelId="{FE5B856C-57D0-0441-A7CE-5F9D0F0F3B24}" type="presParOf" srcId="{E7E264DA-B6BF-A54B-A459-D082149F153B}" destId="{5E4200DD-3FFD-0847-B67A-2B150BA027EC}" srcOrd="5" destOrd="0" presId="urn:microsoft.com/office/officeart/2005/8/layout/list1"/>
    <dgm:cxn modelId="{8DE9497E-1FEB-3A4A-8E28-8F023837F759}" type="presParOf" srcId="{E7E264DA-B6BF-A54B-A459-D082149F153B}" destId="{8E2D5156-B762-F045-BE5C-CBB80009FC1F}" srcOrd="6" destOrd="0" presId="urn:microsoft.com/office/officeart/2005/8/layout/list1"/>
    <dgm:cxn modelId="{EF1014AC-4790-844B-9C2A-8B0F3E1029E0}" type="presParOf" srcId="{E7E264DA-B6BF-A54B-A459-D082149F153B}" destId="{65D4D4E3-42A3-7343-AC56-CC5108E4FDFB}" srcOrd="7" destOrd="0" presId="urn:microsoft.com/office/officeart/2005/8/layout/list1"/>
    <dgm:cxn modelId="{44994796-B615-384A-99F6-352E974F5B59}" type="presParOf" srcId="{E7E264DA-B6BF-A54B-A459-D082149F153B}" destId="{8DE420C1-841C-9445-A828-297784B2248A}" srcOrd="8" destOrd="0" presId="urn:microsoft.com/office/officeart/2005/8/layout/list1"/>
    <dgm:cxn modelId="{30BB6F70-FF9E-DA43-B123-B1B4162C06F1}" type="presParOf" srcId="{8DE420C1-841C-9445-A828-297784B2248A}" destId="{DAF28909-16F6-9D4B-9006-4BA4689B0C55}" srcOrd="0" destOrd="0" presId="urn:microsoft.com/office/officeart/2005/8/layout/list1"/>
    <dgm:cxn modelId="{077DE7D9-5296-DD4B-9AFC-DF89A4E52158}" type="presParOf" srcId="{8DE420C1-841C-9445-A828-297784B2248A}" destId="{EC10794F-6A52-0645-BBF2-8F8F0EB99658}" srcOrd="1" destOrd="0" presId="urn:microsoft.com/office/officeart/2005/8/layout/list1"/>
    <dgm:cxn modelId="{BE460951-2F34-2E4D-87B1-546287BED1B6}" type="presParOf" srcId="{E7E264DA-B6BF-A54B-A459-D082149F153B}" destId="{F605420B-FEFD-AF41-9EAA-01D47BD634F0}" srcOrd="9" destOrd="0" presId="urn:microsoft.com/office/officeart/2005/8/layout/list1"/>
    <dgm:cxn modelId="{460D62CD-E056-034B-8186-14F861AA8D25}" type="presParOf" srcId="{E7E264DA-B6BF-A54B-A459-D082149F153B}" destId="{C5904120-D4E4-E745-8BF9-468420B2159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4459D-7AC4-491D-AF2A-DE080613128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FD6A20-29D8-4A13-AB6C-B2C42C25EAB6}">
      <dgm:prSet/>
      <dgm:spPr/>
      <dgm:t>
        <a:bodyPr/>
        <a:lstStyle/>
        <a:p>
          <a:r>
            <a:rPr lang="cs-CZ"/>
            <a:t>Anomálie velikosti, počtu a tvaru zubů</a:t>
          </a:r>
          <a:endParaRPr lang="en-US"/>
        </a:p>
      </dgm:t>
    </dgm:pt>
    <dgm:pt modelId="{1FE84BDF-173C-4348-9D4F-B55B274393BB}" type="parTrans" cxnId="{19CA52BB-3FB8-4FFE-90D2-09B5113B8D65}">
      <dgm:prSet/>
      <dgm:spPr/>
      <dgm:t>
        <a:bodyPr/>
        <a:lstStyle/>
        <a:p>
          <a:endParaRPr lang="en-US"/>
        </a:p>
      </dgm:t>
    </dgm:pt>
    <dgm:pt modelId="{D1F5EB23-0CC3-4071-9E0B-A09D92A39FCC}" type="sibTrans" cxnId="{19CA52BB-3FB8-4FFE-90D2-09B5113B8D65}">
      <dgm:prSet/>
      <dgm:spPr/>
      <dgm:t>
        <a:bodyPr/>
        <a:lstStyle/>
        <a:p>
          <a:endParaRPr lang="en-US"/>
        </a:p>
      </dgm:t>
    </dgm:pt>
    <dgm:pt modelId="{275E1AAC-01A3-4E1E-AFBD-643449EB128B}">
      <dgm:prSet/>
      <dgm:spPr/>
      <dgm:t>
        <a:bodyPr/>
        <a:lstStyle/>
        <a:p>
          <a:r>
            <a:rPr lang="cs-CZ"/>
            <a:t>Anomálie postavení zubů</a:t>
          </a:r>
          <a:endParaRPr lang="en-US"/>
        </a:p>
      </dgm:t>
    </dgm:pt>
    <dgm:pt modelId="{9F76A22C-1AE2-419B-83A1-454FF10F6712}" type="parTrans" cxnId="{88A7928B-FBDD-4AB9-B8EA-39DD80891BD7}">
      <dgm:prSet/>
      <dgm:spPr/>
      <dgm:t>
        <a:bodyPr/>
        <a:lstStyle/>
        <a:p>
          <a:endParaRPr lang="en-US"/>
        </a:p>
      </dgm:t>
    </dgm:pt>
    <dgm:pt modelId="{62E818FF-0F1C-4062-833F-6293DAF03D04}" type="sibTrans" cxnId="{88A7928B-FBDD-4AB9-B8EA-39DD80891BD7}">
      <dgm:prSet/>
      <dgm:spPr/>
      <dgm:t>
        <a:bodyPr/>
        <a:lstStyle/>
        <a:p>
          <a:endParaRPr lang="en-US"/>
        </a:p>
      </dgm:t>
    </dgm:pt>
    <dgm:pt modelId="{89815AF1-B982-4290-841A-6C651BF9A9EE}">
      <dgm:prSet/>
      <dgm:spPr/>
      <dgm:t>
        <a:bodyPr/>
        <a:lstStyle/>
        <a:p>
          <a:r>
            <a:rPr lang="cs-CZ"/>
            <a:t>Anomálie zubních skupin</a:t>
          </a:r>
          <a:endParaRPr lang="en-US"/>
        </a:p>
      </dgm:t>
    </dgm:pt>
    <dgm:pt modelId="{3735D9AA-5FAF-4F65-86A5-22D0F7AD01FB}" type="parTrans" cxnId="{878A4413-D6F2-47FC-B85A-BAE98ACE32C8}">
      <dgm:prSet/>
      <dgm:spPr/>
      <dgm:t>
        <a:bodyPr/>
        <a:lstStyle/>
        <a:p>
          <a:endParaRPr lang="en-US"/>
        </a:p>
      </dgm:t>
    </dgm:pt>
    <dgm:pt modelId="{B0ED6638-C7A6-432A-B0E0-82B610D25EAC}" type="sibTrans" cxnId="{878A4413-D6F2-47FC-B85A-BAE98ACE32C8}">
      <dgm:prSet/>
      <dgm:spPr/>
      <dgm:t>
        <a:bodyPr/>
        <a:lstStyle/>
        <a:p>
          <a:endParaRPr lang="en-US"/>
        </a:p>
      </dgm:t>
    </dgm:pt>
    <dgm:pt modelId="{1CA811BF-CAF0-4873-9731-0E7FC649E1AD}">
      <dgm:prSet/>
      <dgm:spPr/>
      <dgm:t>
        <a:bodyPr/>
        <a:lstStyle/>
        <a:p>
          <a:r>
            <a:rPr lang="cs-CZ"/>
            <a:t>Anomálie vztahu zubních oblouků (okluzní diagnostika)</a:t>
          </a:r>
          <a:endParaRPr lang="en-US"/>
        </a:p>
      </dgm:t>
    </dgm:pt>
    <dgm:pt modelId="{5AE7651E-3BF0-4C63-BA50-5DD704977ABD}" type="parTrans" cxnId="{BE547EE7-1180-4D3A-8B90-AFC80CF9CDC5}">
      <dgm:prSet/>
      <dgm:spPr/>
      <dgm:t>
        <a:bodyPr/>
        <a:lstStyle/>
        <a:p>
          <a:endParaRPr lang="en-US"/>
        </a:p>
      </dgm:t>
    </dgm:pt>
    <dgm:pt modelId="{5430EFD6-0A9E-45B7-AF74-F258E8534261}" type="sibTrans" cxnId="{BE547EE7-1180-4D3A-8B90-AFC80CF9CDC5}">
      <dgm:prSet/>
      <dgm:spPr/>
      <dgm:t>
        <a:bodyPr/>
        <a:lstStyle/>
        <a:p>
          <a:endParaRPr lang="en-US"/>
        </a:p>
      </dgm:t>
    </dgm:pt>
    <dgm:pt modelId="{968F1032-7DB6-43D7-93CE-FD0CD9B27872}">
      <dgm:prSet/>
      <dgm:spPr/>
      <dgm:t>
        <a:bodyPr/>
        <a:lstStyle/>
        <a:p>
          <a:r>
            <a:rPr lang="cs-CZ"/>
            <a:t>Skeletální diagnostika</a:t>
          </a:r>
          <a:endParaRPr lang="en-US"/>
        </a:p>
      </dgm:t>
    </dgm:pt>
    <dgm:pt modelId="{A64F9FFA-BBB8-4855-8128-1ADC0FE500E4}" type="parTrans" cxnId="{6FB067A2-6616-40A0-B1D2-AD4DAD675F61}">
      <dgm:prSet/>
      <dgm:spPr/>
      <dgm:t>
        <a:bodyPr/>
        <a:lstStyle/>
        <a:p>
          <a:endParaRPr lang="en-US"/>
        </a:p>
      </dgm:t>
    </dgm:pt>
    <dgm:pt modelId="{47275096-02FC-4939-9656-1B05BA7D6C4E}" type="sibTrans" cxnId="{6FB067A2-6616-40A0-B1D2-AD4DAD675F61}">
      <dgm:prSet/>
      <dgm:spPr/>
      <dgm:t>
        <a:bodyPr/>
        <a:lstStyle/>
        <a:p>
          <a:endParaRPr lang="en-US"/>
        </a:p>
      </dgm:t>
    </dgm:pt>
    <dgm:pt modelId="{08463DD0-E027-4C4A-8ACE-F44AEA3F5B44}" type="pres">
      <dgm:prSet presAssocID="{F0E4459D-7AC4-491D-AF2A-DE080613128E}" presName="linear" presStyleCnt="0">
        <dgm:presLayoutVars>
          <dgm:animLvl val="lvl"/>
          <dgm:resizeHandles val="exact"/>
        </dgm:presLayoutVars>
      </dgm:prSet>
      <dgm:spPr/>
    </dgm:pt>
    <dgm:pt modelId="{E94129F0-1681-2F4B-A725-BF4338F1B44F}" type="pres">
      <dgm:prSet presAssocID="{CDFD6A20-29D8-4A13-AB6C-B2C42C25EAB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C885929-65C4-C743-918A-487E819C1C49}" type="pres">
      <dgm:prSet presAssocID="{D1F5EB23-0CC3-4071-9E0B-A09D92A39FCC}" presName="spacer" presStyleCnt="0"/>
      <dgm:spPr/>
    </dgm:pt>
    <dgm:pt modelId="{A1A451C6-C2B9-9B4F-BD7F-431E46131940}" type="pres">
      <dgm:prSet presAssocID="{275E1AAC-01A3-4E1E-AFBD-643449EB128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3AAEB4-E13F-6642-874E-A344AF774F9B}" type="pres">
      <dgm:prSet presAssocID="{62E818FF-0F1C-4062-833F-6293DAF03D04}" presName="spacer" presStyleCnt="0"/>
      <dgm:spPr/>
    </dgm:pt>
    <dgm:pt modelId="{040979A5-1380-814E-86D5-A78F58494052}" type="pres">
      <dgm:prSet presAssocID="{89815AF1-B982-4290-841A-6C651BF9A9E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272CC5D-0D47-9F43-9A65-B526EF2875DF}" type="pres">
      <dgm:prSet presAssocID="{B0ED6638-C7A6-432A-B0E0-82B610D25EAC}" presName="spacer" presStyleCnt="0"/>
      <dgm:spPr/>
    </dgm:pt>
    <dgm:pt modelId="{271181E7-A186-464B-9094-A156360B718F}" type="pres">
      <dgm:prSet presAssocID="{1CA811BF-CAF0-4873-9731-0E7FC649E1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12B770F-41DC-8D40-A950-CF4E7B3F3980}" type="pres">
      <dgm:prSet presAssocID="{5430EFD6-0A9E-45B7-AF74-F258E8534261}" presName="spacer" presStyleCnt="0"/>
      <dgm:spPr/>
    </dgm:pt>
    <dgm:pt modelId="{75D7A916-B5DD-2943-A8EB-DCAC0DA64830}" type="pres">
      <dgm:prSet presAssocID="{968F1032-7DB6-43D7-93CE-FD0CD9B2787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5A6F105-C540-C346-8646-D7547911A4C2}" type="presOf" srcId="{89815AF1-B982-4290-841A-6C651BF9A9EE}" destId="{040979A5-1380-814E-86D5-A78F58494052}" srcOrd="0" destOrd="0" presId="urn:microsoft.com/office/officeart/2005/8/layout/vList2"/>
    <dgm:cxn modelId="{878A4413-D6F2-47FC-B85A-BAE98ACE32C8}" srcId="{F0E4459D-7AC4-491D-AF2A-DE080613128E}" destId="{89815AF1-B982-4290-841A-6C651BF9A9EE}" srcOrd="2" destOrd="0" parTransId="{3735D9AA-5FAF-4F65-86A5-22D0F7AD01FB}" sibTransId="{B0ED6638-C7A6-432A-B0E0-82B610D25EAC}"/>
    <dgm:cxn modelId="{66F40D2B-9529-7E4B-9998-DA7785B35B22}" type="presOf" srcId="{F0E4459D-7AC4-491D-AF2A-DE080613128E}" destId="{08463DD0-E027-4C4A-8ACE-F44AEA3F5B44}" srcOrd="0" destOrd="0" presId="urn:microsoft.com/office/officeart/2005/8/layout/vList2"/>
    <dgm:cxn modelId="{6BA7CB6A-FA0D-2B4F-A2F0-49722C096375}" type="presOf" srcId="{275E1AAC-01A3-4E1E-AFBD-643449EB128B}" destId="{A1A451C6-C2B9-9B4F-BD7F-431E46131940}" srcOrd="0" destOrd="0" presId="urn:microsoft.com/office/officeart/2005/8/layout/vList2"/>
    <dgm:cxn modelId="{88A7928B-FBDD-4AB9-B8EA-39DD80891BD7}" srcId="{F0E4459D-7AC4-491D-AF2A-DE080613128E}" destId="{275E1AAC-01A3-4E1E-AFBD-643449EB128B}" srcOrd="1" destOrd="0" parTransId="{9F76A22C-1AE2-419B-83A1-454FF10F6712}" sibTransId="{62E818FF-0F1C-4062-833F-6293DAF03D04}"/>
    <dgm:cxn modelId="{6FB067A2-6616-40A0-B1D2-AD4DAD675F61}" srcId="{F0E4459D-7AC4-491D-AF2A-DE080613128E}" destId="{968F1032-7DB6-43D7-93CE-FD0CD9B27872}" srcOrd="4" destOrd="0" parTransId="{A64F9FFA-BBB8-4855-8128-1ADC0FE500E4}" sibTransId="{47275096-02FC-4939-9656-1B05BA7D6C4E}"/>
    <dgm:cxn modelId="{C969A2A6-D13B-CC45-A089-E3A90D82D1EE}" type="presOf" srcId="{CDFD6A20-29D8-4A13-AB6C-B2C42C25EAB6}" destId="{E94129F0-1681-2F4B-A725-BF4338F1B44F}" srcOrd="0" destOrd="0" presId="urn:microsoft.com/office/officeart/2005/8/layout/vList2"/>
    <dgm:cxn modelId="{19CA52BB-3FB8-4FFE-90D2-09B5113B8D65}" srcId="{F0E4459D-7AC4-491D-AF2A-DE080613128E}" destId="{CDFD6A20-29D8-4A13-AB6C-B2C42C25EAB6}" srcOrd="0" destOrd="0" parTransId="{1FE84BDF-173C-4348-9D4F-B55B274393BB}" sibTransId="{D1F5EB23-0CC3-4071-9E0B-A09D92A39FCC}"/>
    <dgm:cxn modelId="{F09C0ABC-1359-5A4C-BB54-2341E8CC9535}" type="presOf" srcId="{1CA811BF-CAF0-4873-9731-0E7FC649E1AD}" destId="{271181E7-A186-464B-9094-A156360B718F}" srcOrd="0" destOrd="0" presId="urn:microsoft.com/office/officeart/2005/8/layout/vList2"/>
    <dgm:cxn modelId="{3699A9CB-8445-9A4B-957F-1A88264598FD}" type="presOf" srcId="{968F1032-7DB6-43D7-93CE-FD0CD9B27872}" destId="{75D7A916-B5DD-2943-A8EB-DCAC0DA64830}" srcOrd="0" destOrd="0" presId="urn:microsoft.com/office/officeart/2005/8/layout/vList2"/>
    <dgm:cxn modelId="{BE547EE7-1180-4D3A-8B90-AFC80CF9CDC5}" srcId="{F0E4459D-7AC4-491D-AF2A-DE080613128E}" destId="{1CA811BF-CAF0-4873-9731-0E7FC649E1AD}" srcOrd="3" destOrd="0" parTransId="{5AE7651E-3BF0-4C63-BA50-5DD704977ABD}" sibTransId="{5430EFD6-0A9E-45B7-AF74-F258E8534261}"/>
    <dgm:cxn modelId="{B503639A-D325-734E-A11E-DA08C26937C1}" type="presParOf" srcId="{08463DD0-E027-4C4A-8ACE-F44AEA3F5B44}" destId="{E94129F0-1681-2F4B-A725-BF4338F1B44F}" srcOrd="0" destOrd="0" presId="urn:microsoft.com/office/officeart/2005/8/layout/vList2"/>
    <dgm:cxn modelId="{F30B9CE2-1AB6-0B47-9592-DB27E198229F}" type="presParOf" srcId="{08463DD0-E027-4C4A-8ACE-F44AEA3F5B44}" destId="{3C885929-65C4-C743-918A-487E819C1C49}" srcOrd="1" destOrd="0" presId="urn:microsoft.com/office/officeart/2005/8/layout/vList2"/>
    <dgm:cxn modelId="{FEA73697-53B0-4641-9699-BBFB0545ACF6}" type="presParOf" srcId="{08463DD0-E027-4C4A-8ACE-F44AEA3F5B44}" destId="{A1A451C6-C2B9-9B4F-BD7F-431E46131940}" srcOrd="2" destOrd="0" presId="urn:microsoft.com/office/officeart/2005/8/layout/vList2"/>
    <dgm:cxn modelId="{A52AAD4B-C7A7-DE4E-ABFF-81F674191101}" type="presParOf" srcId="{08463DD0-E027-4C4A-8ACE-F44AEA3F5B44}" destId="{473AAEB4-E13F-6642-874E-A344AF774F9B}" srcOrd="3" destOrd="0" presId="urn:microsoft.com/office/officeart/2005/8/layout/vList2"/>
    <dgm:cxn modelId="{E3386302-0A13-6B40-B1B3-C1AF2D9DB395}" type="presParOf" srcId="{08463DD0-E027-4C4A-8ACE-F44AEA3F5B44}" destId="{040979A5-1380-814E-86D5-A78F58494052}" srcOrd="4" destOrd="0" presId="urn:microsoft.com/office/officeart/2005/8/layout/vList2"/>
    <dgm:cxn modelId="{BDC9C6BA-9D4A-9644-995B-E5277ED91825}" type="presParOf" srcId="{08463DD0-E027-4C4A-8ACE-F44AEA3F5B44}" destId="{6272CC5D-0D47-9F43-9A65-B526EF2875DF}" srcOrd="5" destOrd="0" presId="urn:microsoft.com/office/officeart/2005/8/layout/vList2"/>
    <dgm:cxn modelId="{C78CD3F1-C00F-754F-AD0B-B46024B8A243}" type="presParOf" srcId="{08463DD0-E027-4C4A-8ACE-F44AEA3F5B44}" destId="{271181E7-A186-464B-9094-A156360B718F}" srcOrd="6" destOrd="0" presId="urn:microsoft.com/office/officeart/2005/8/layout/vList2"/>
    <dgm:cxn modelId="{9B7A5A26-9BB5-0940-9F9A-ECE2F0114507}" type="presParOf" srcId="{08463DD0-E027-4C4A-8ACE-F44AEA3F5B44}" destId="{A12B770F-41DC-8D40-A950-CF4E7B3F3980}" srcOrd="7" destOrd="0" presId="urn:microsoft.com/office/officeart/2005/8/layout/vList2"/>
    <dgm:cxn modelId="{6FB28A6C-25F1-4E41-9926-7AF84D9A2F74}" type="presParOf" srcId="{08463DD0-E027-4C4A-8ACE-F44AEA3F5B44}" destId="{75D7A916-B5DD-2943-A8EB-DCAC0DA6483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35DAD7-87B6-4CE9-9D0B-CDE5CC4D3C5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BD3B52-20AE-4CEA-9FA7-F0DDCE6B4D01}">
      <dgm:prSet/>
      <dgm:spPr/>
      <dgm:t>
        <a:bodyPr/>
        <a:lstStyle/>
        <a:p>
          <a:r>
            <a:rPr lang="cs-CZ"/>
            <a:t>dědičnost</a:t>
          </a:r>
          <a:endParaRPr lang="en-US"/>
        </a:p>
      </dgm:t>
    </dgm:pt>
    <dgm:pt modelId="{12BB709B-189D-4784-ADB1-0249B1BD7CFE}" type="parTrans" cxnId="{E7162F37-D5FC-4774-9D19-A9DDD314D60C}">
      <dgm:prSet/>
      <dgm:spPr/>
      <dgm:t>
        <a:bodyPr/>
        <a:lstStyle/>
        <a:p>
          <a:endParaRPr lang="en-US"/>
        </a:p>
      </dgm:t>
    </dgm:pt>
    <dgm:pt modelId="{B30A04D6-AC32-4BAE-947B-4B0707ED90E0}" type="sibTrans" cxnId="{E7162F37-D5FC-4774-9D19-A9DDD314D60C}">
      <dgm:prSet/>
      <dgm:spPr/>
      <dgm:t>
        <a:bodyPr/>
        <a:lstStyle/>
        <a:p>
          <a:endParaRPr lang="en-US"/>
        </a:p>
      </dgm:t>
    </dgm:pt>
    <dgm:pt modelId="{8FC21D6C-CE2A-4B9D-9900-03C045C3B3DA}">
      <dgm:prSet/>
      <dgm:spPr/>
      <dgm:t>
        <a:bodyPr/>
        <a:lstStyle/>
        <a:p>
          <a:r>
            <a:rPr lang="cs-CZ"/>
            <a:t>příčiny působící během intrauterinního vývoje</a:t>
          </a:r>
          <a:endParaRPr lang="en-US"/>
        </a:p>
      </dgm:t>
    </dgm:pt>
    <dgm:pt modelId="{37AE2664-96AC-4DD1-943F-1F5002906356}" type="parTrans" cxnId="{8990D14C-86E8-4FA3-AC68-DECA1DD6D3A1}">
      <dgm:prSet/>
      <dgm:spPr/>
      <dgm:t>
        <a:bodyPr/>
        <a:lstStyle/>
        <a:p>
          <a:endParaRPr lang="en-US"/>
        </a:p>
      </dgm:t>
    </dgm:pt>
    <dgm:pt modelId="{66A765AE-71FB-4ED1-B2AA-6A7818A80EC5}" type="sibTrans" cxnId="{8990D14C-86E8-4FA3-AC68-DECA1DD6D3A1}">
      <dgm:prSet/>
      <dgm:spPr/>
      <dgm:t>
        <a:bodyPr/>
        <a:lstStyle/>
        <a:p>
          <a:endParaRPr lang="en-US"/>
        </a:p>
      </dgm:t>
    </dgm:pt>
    <dgm:pt modelId="{97BE4143-AACA-4913-8707-D6AA1D6DBEC9}">
      <dgm:prSet/>
      <dgm:spPr/>
      <dgm:t>
        <a:bodyPr/>
        <a:lstStyle/>
        <a:p>
          <a:r>
            <a:rPr lang="cs-CZ"/>
            <a:t>příčiny působící během postnatálního vývoje</a:t>
          </a:r>
          <a:endParaRPr lang="en-US"/>
        </a:p>
      </dgm:t>
    </dgm:pt>
    <dgm:pt modelId="{02BC439B-E50F-4144-8F0E-4CD7E55FD185}" type="parTrans" cxnId="{76769AA2-453A-4867-86FC-AC867BDF93CB}">
      <dgm:prSet/>
      <dgm:spPr/>
      <dgm:t>
        <a:bodyPr/>
        <a:lstStyle/>
        <a:p>
          <a:endParaRPr lang="en-US"/>
        </a:p>
      </dgm:t>
    </dgm:pt>
    <dgm:pt modelId="{B716E02C-BCFD-4218-A9B5-64E7B3083D5D}" type="sibTrans" cxnId="{76769AA2-453A-4867-86FC-AC867BDF93CB}">
      <dgm:prSet/>
      <dgm:spPr/>
      <dgm:t>
        <a:bodyPr/>
        <a:lstStyle/>
        <a:p>
          <a:endParaRPr lang="en-US"/>
        </a:p>
      </dgm:t>
    </dgm:pt>
    <dgm:pt modelId="{B5301756-57C6-4674-8C12-6E764A2FD1CB}">
      <dgm:prSet/>
      <dgm:spPr/>
      <dgm:t>
        <a:bodyPr/>
        <a:lstStyle/>
        <a:p>
          <a:r>
            <a:rPr lang="cs-CZ"/>
            <a:t>(při vzniku anomálie se různě uplatňují všechny tři)</a:t>
          </a:r>
          <a:endParaRPr lang="en-US"/>
        </a:p>
      </dgm:t>
    </dgm:pt>
    <dgm:pt modelId="{C55B6E79-8DDA-404B-A312-2A0441003D19}" type="parTrans" cxnId="{C9CA27E5-7BF6-4231-81BE-CCC1C0FC6C52}">
      <dgm:prSet/>
      <dgm:spPr/>
      <dgm:t>
        <a:bodyPr/>
        <a:lstStyle/>
        <a:p>
          <a:endParaRPr lang="en-US"/>
        </a:p>
      </dgm:t>
    </dgm:pt>
    <dgm:pt modelId="{40D5E003-FF3E-4FDC-A5A8-62C47839C38C}" type="sibTrans" cxnId="{C9CA27E5-7BF6-4231-81BE-CCC1C0FC6C52}">
      <dgm:prSet/>
      <dgm:spPr/>
      <dgm:t>
        <a:bodyPr/>
        <a:lstStyle/>
        <a:p>
          <a:endParaRPr lang="en-US"/>
        </a:p>
      </dgm:t>
    </dgm:pt>
    <dgm:pt modelId="{006FEB1B-A659-9F49-B51E-28439DB322B3}" type="pres">
      <dgm:prSet presAssocID="{7335DAD7-87B6-4CE9-9D0B-CDE5CC4D3C5B}" presName="linear" presStyleCnt="0">
        <dgm:presLayoutVars>
          <dgm:animLvl val="lvl"/>
          <dgm:resizeHandles val="exact"/>
        </dgm:presLayoutVars>
      </dgm:prSet>
      <dgm:spPr/>
    </dgm:pt>
    <dgm:pt modelId="{E5A2EAD3-B39D-2A4B-B675-7350611C0213}" type="pres">
      <dgm:prSet presAssocID="{93BD3B52-20AE-4CEA-9FA7-F0DDCE6B4D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6645258-5AEB-4844-B1F1-A7D0D376BD70}" type="pres">
      <dgm:prSet presAssocID="{B30A04D6-AC32-4BAE-947B-4B0707ED90E0}" presName="spacer" presStyleCnt="0"/>
      <dgm:spPr/>
    </dgm:pt>
    <dgm:pt modelId="{F39766DE-B73E-6841-B831-5B7A7EFE5C4B}" type="pres">
      <dgm:prSet presAssocID="{8FC21D6C-CE2A-4B9D-9900-03C045C3B3D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ABA4E8E-E9F8-3044-811A-3DD81866A6EF}" type="pres">
      <dgm:prSet presAssocID="{66A765AE-71FB-4ED1-B2AA-6A7818A80EC5}" presName="spacer" presStyleCnt="0"/>
      <dgm:spPr/>
    </dgm:pt>
    <dgm:pt modelId="{2A178098-363C-EB48-9922-E0337A8FAC49}" type="pres">
      <dgm:prSet presAssocID="{97BE4143-AACA-4913-8707-D6AA1D6DBE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ACE97C2-1ABF-1D4F-90AF-07519A16CEFC}" type="pres">
      <dgm:prSet presAssocID="{B716E02C-BCFD-4218-A9B5-64E7B3083D5D}" presName="spacer" presStyleCnt="0"/>
      <dgm:spPr/>
    </dgm:pt>
    <dgm:pt modelId="{3BE031FC-BC93-E345-A34E-1B899C342829}" type="pres">
      <dgm:prSet presAssocID="{B5301756-57C6-4674-8C12-6E764A2FD1C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162F37-D5FC-4774-9D19-A9DDD314D60C}" srcId="{7335DAD7-87B6-4CE9-9D0B-CDE5CC4D3C5B}" destId="{93BD3B52-20AE-4CEA-9FA7-F0DDCE6B4D01}" srcOrd="0" destOrd="0" parTransId="{12BB709B-189D-4784-ADB1-0249B1BD7CFE}" sibTransId="{B30A04D6-AC32-4BAE-947B-4B0707ED90E0}"/>
    <dgm:cxn modelId="{288D3E4C-C63F-AC4A-972E-A661F1344B08}" type="presOf" srcId="{97BE4143-AACA-4913-8707-D6AA1D6DBEC9}" destId="{2A178098-363C-EB48-9922-E0337A8FAC49}" srcOrd="0" destOrd="0" presId="urn:microsoft.com/office/officeart/2005/8/layout/vList2"/>
    <dgm:cxn modelId="{8990D14C-86E8-4FA3-AC68-DECA1DD6D3A1}" srcId="{7335DAD7-87B6-4CE9-9D0B-CDE5CC4D3C5B}" destId="{8FC21D6C-CE2A-4B9D-9900-03C045C3B3DA}" srcOrd="1" destOrd="0" parTransId="{37AE2664-96AC-4DD1-943F-1F5002906356}" sibTransId="{66A765AE-71FB-4ED1-B2AA-6A7818A80EC5}"/>
    <dgm:cxn modelId="{11229A79-FFB2-E249-8587-3654A63E3909}" type="presOf" srcId="{B5301756-57C6-4674-8C12-6E764A2FD1CB}" destId="{3BE031FC-BC93-E345-A34E-1B899C342829}" srcOrd="0" destOrd="0" presId="urn:microsoft.com/office/officeart/2005/8/layout/vList2"/>
    <dgm:cxn modelId="{76769AA2-453A-4867-86FC-AC867BDF93CB}" srcId="{7335DAD7-87B6-4CE9-9D0B-CDE5CC4D3C5B}" destId="{97BE4143-AACA-4913-8707-D6AA1D6DBEC9}" srcOrd="2" destOrd="0" parTransId="{02BC439B-E50F-4144-8F0E-4CD7E55FD185}" sibTransId="{B716E02C-BCFD-4218-A9B5-64E7B3083D5D}"/>
    <dgm:cxn modelId="{1391AFBB-0BF7-5C42-A49E-BB91FF1C2BCE}" type="presOf" srcId="{7335DAD7-87B6-4CE9-9D0B-CDE5CC4D3C5B}" destId="{006FEB1B-A659-9F49-B51E-28439DB322B3}" srcOrd="0" destOrd="0" presId="urn:microsoft.com/office/officeart/2005/8/layout/vList2"/>
    <dgm:cxn modelId="{399E48C3-B36E-EE40-BD09-8A6C66D9AFCB}" type="presOf" srcId="{8FC21D6C-CE2A-4B9D-9900-03C045C3B3DA}" destId="{F39766DE-B73E-6841-B831-5B7A7EFE5C4B}" srcOrd="0" destOrd="0" presId="urn:microsoft.com/office/officeart/2005/8/layout/vList2"/>
    <dgm:cxn modelId="{41333BCB-5FB9-294F-BEBE-833B4C01612C}" type="presOf" srcId="{93BD3B52-20AE-4CEA-9FA7-F0DDCE6B4D01}" destId="{E5A2EAD3-B39D-2A4B-B675-7350611C0213}" srcOrd="0" destOrd="0" presId="urn:microsoft.com/office/officeart/2005/8/layout/vList2"/>
    <dgm:cxn modelId="{C9CA27E5-7BF6-4231-81BE-CCC1C0FC6C52}" srcId="{7335DAD7-87B6-4CE9-9D0B-CDE5CC4D3C5B}" destId="{B5301756-57C6-4674-8C12-6E764A2FD1CB}" srcOrd="3" destOrd="0" parTransId="{C55B6E79-8DDA-404B-A312-2A0441003D19}" sibTransId="{40D5E003-FF3E-4FDC-A5A8-62C47839C38C}"/>
    <dgm:cxn modelId="{A972EA87-3C0F-6B48-8460-8BD624C13AB6}" type="presParOf" srcId="{006FEB1B-A659-9F49-B51E-28439DB322B3}" destId="{E5A2EAD3-B39D-2A4B-B675-7350611C0213}" srcOrd="0" destOrd="0" presId="urn:microsoft.com/office/officeart/2005/8/layout/vList2"/>
    <dgm:cxn modelId="{E4F09D67-D9F4-134F-BA7D-5B0207CB1948}" type="presParOf" srcId="{006FEB1B-A659-9F49-B51E-28439DB322B3}" destId="{76645258-5AEB-4844-B1F1-A7D0D376BD70}" srcOrd="1" destOrd="0" presId="urn:microsoft.com/office/officeart/2005/8/layout/vList2"/>
    <dgm:cxn modelId="{35BD67C0-14B7-0445-A2A4-6DEE435F7103}" type="presParOf" srcId="{006FEB1B-A659-9F49-B51E-28439DB322B3}" destId="{F39766DE-B73E-6841-B831-5B7A7EFE5C4B}" srcOrd="2" destOrd="0" presId="urn:microsoft.com/office/officeart/2005/8/layout/vList2"/>
    <dgm:cxn modelId="{5647A39A-A2CE-2843-96AE-01C9772F8DEC}" type="presParOf" srcId="{006FEB1B-A659-9F49-B51E-28439DB322B3}" destId="{1ABA4E8E-E9F8-3044-811A-3DD81866A6EF}" srcOrd="3" destOrd="0" presId="urn:microsoft.com/office/officeart/2005/8/layout/vList2"/>
    <dgm:cxn modelId="{30880541-8DB0-6047-B4BA-985B6DA1108B}" type="presParOf" srcId="{006FEB1B-A659-9F49-B51E-28439DB322B3}" destId="{2A178098-363C-EB48-9922-E0337A8FAC49}" srcOrd="4" destOrd="0" presId="urn:microsoft.com/office/officeart/2005/8/layout/vList2"/>
    <dgm:cxn modelId="{7E58723E-6D65-B644-A6FF-72E9DE979435}" type="presParOf" srcId="{006FEB1B-A659-9F49-B51E-28439DB322B3}" destId="{0ACE97C2-1ABF-1D4F-90AF-07519A16CEFC}" srcOrd="5" destOrd="0" presId="urn:microsoft.com/office/officeart/2005/8/layout/vList2"/>
    <dgm:cxn modelId="{A2DCCD7B-DC72-714C-8104-5AA6032EF2A3}" type="presParOf" srcId="{006FEB1B-A659-9F49-B51E-28439DB322B3}" destId="{3BE031FC-BC93-E345-A34E-1B899C34282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88F4AB-4253-45CA-8190-03FA8E87F5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2F8E5D0-255A-48A7-99A0-C6FD6FF36C8C}">
      <dgm:prSet/>
      <dgm:spPr/>
      <dgm:t>
        <a:bodyPr/>
        <a:lstStyle/>
        <a:p>
          <a:r>
            <a:rPr lang="cs-CZ"/>
            <a:t>omezené možnosti (velký vliv dědičnosti)</a:t>
          </a:r>
        </a:p>
      </dgm:t>
    </dgm:pt>
    <dgm:pt modelId="{79C3B1AA-A4D9-4AB3-91A2-EF9DE1C4ED85}" type="parTrans" cxnId="{D551D77F-16DC-4FCB-8286-BFC28359F30C}">
      <dgm:prSet/>
      <dgm:spPr/>
      <dgm:t>
        <a:bodyPr/>
        <a:lstStyle/>
        <a:p>
          <a:endParaRPr lang="en-US"/>
        </a:p>
      </dgm:t>
    </dgm:pt>
    <dgm:pt modelId="{564F1B42-2B7A-4FF0-B28F-284FCE402509}" type="sibTrans" cxnId="{D551D77F-16DC-4FCB-8286-BFC28359F30C}">
      <dgm:prSet/>
      <dgm:spPr/>
      <dgm:t>
        <a:bodyPr/>
        <a:lstStyle/>
        <a:p>
          <a:endParaRPr lang="en-US"/>
        </a:p>
      </dgm:t>
    </dgm:pt>
    <dgm:pt modelId="{8B66F827-AE93-4D53-BF95-1EFCB4A105C9}">
      <dgm:prSet/>
      <dgm:spPr/>
      <dgm:t>
        <a:bodyPr/>
        <a:lstStyle/>
        <a:p>
          <a:r>
            <a:rPr lang="cs-CZ"/>
            <a:t>časné léčení: u již vzniklé anomálie v doč. nebo smíšeném chrupu </a:t>
          </a:r>
          <a:endParaRPr lang="en-US"/>
        </a:p>
      </dgm:t>
    </dgm:pt>
    <dgm:pt modelId="{5085CF30-2725-45BA-9657-2BF1F6C0D974}" type="parTrans" cxnId="{BDF864DD-0EFD-494C-9760-6F6FBFD514F5}">
      <dgm:prSet/>
      <dgm:spPr/>
      <dgm:t>
        <a:bodyPr/>
        <a:lstStyle/>
        <a:p>
          <a:endParaRPr lang="en-US"/>
        </a:p>
      </dgm:t>
    </dgm:pt>
    <dgm:pt modelId="{0DF6CCC4-76E1-4374-B5A1-9ACF1CC3ABCD}" type="sibTrans" cxnId="{BDF864DD-0EFD-494C-9760-6F6FBFD514F5}">
      <dgm:prSet/>
      <dgm:spPr/>
      <dgm:t>
        <a:bodyPr/>
        <a:lstStyle/>
        <a:p>
          <a:endParaRPr lang="en-US"/>
        </a:p>
      </dgm:t>
    </dgm:pt>
    <dgm:pt modelId="{45884702-02FC-436D-85D3-9E9C891EB043}">
      <dgm:prSet/>
      <dgm:spPr/>
      <dgm:t>
        <a:bodyPr/>
        <a:lstStyle/>
        <a:p>
          <a:r>
            <a:rPr lang="cs-CZ"/>
            <a:t>prenatální prevence : poradna pro těhotné, omezit škodlivé vlivy – chemicko toxické, fyzikální, virové onemocnění…</a:t>
          </a:r>
          <a:endParaRPr lang="en-US"/>
        </a:p>
      </dgm:t>
    </dgm:pt>
    <dgm:pt modelId="{963AB732-FA08-468C-A663-5227B9894CAB}" type="parTrans" cxnId="{6465A15D-CB93-4433-8574-B8EF0D50D78C}">
      <dgm:prSet/>
      <dgm:spPr/>
      <dgm:t>
        <a:bodyPr/>
        <a:lstStyle/>
        <a:p>
          <a:endParaRPr lang="en-US"/>
        </a:p>
      </dgm:t>
    </dgm:pt>
    <dgm:pt modelId="{B5E07669-44C0-44E7-AEC7-60083B830C4E}" type="sibTrans" cxnId="{6465A15D-CB93-4433-8574-B8EF0D50D78C}">
      <dgm:prSet/>
      <dgm:spPr/>
      <dgm:t>
        <a:bodyPr/>
        <a:lstStyle/>
        <a:p>
          <a:endParaRPr lang="en-US"/>
        </a:p>
      </dgm:t>
    </dgm:pt>
    <dgm:pt modelId="{1FC30EE0-AAAD-4DB4-B969-A5ECD8C05C62}">
      <dgm:prSet/>
      <dgm:spPr/>
      <dgm:t>
        <a:bodyPr/>
        <a:lstStyle/>
        <a:p>
          <a:r>
            <a:rPr lang="cs-CZ"/>
            <a:t>postnatální prevence : nejdříve rodiče poté i pediatr a následně i PZL</a:t>
          </a:r>
          <a:endParaRPr lang="en-US"/>
        </a:p>
      </dgm:t>
    </dgm:pt>
    <dgm:pt modelId="{699A3801-CA26-4E6A-AFFF-9A70FB19FD0A}" type="parTrans" cxnId="{989F1FE3-4051-4F7A-B387-B67637C623A5}">
      <dgm:prSet/>
      <dgm:spPr/>
      <dgm:t>
        <a:bodyPr/>
        <a:lstStyle/>
        <a:p>
          <a:endParaRPr lang="en-US"/>
        </a:p>
      </dgm:t>
    </dgm:pt>
    <dgm:pt modelId="{A40919EC-C39F-4833-887A-4BA3355B928A}" type="sibTrans" cxnId="{989F1FE3-4051-4F7A-B387-B67637C623A5}">
      <dgm:prSet/>
      <dgm:spPr/>
      <dgm:t>
        <a:bodyPr/>
        <a:lstStyle/>
        <a:p>
          <a:endParaRPr lang="en-US"/>
        </a:p>
      </dgm:t>
    </dgm:pt>
    <dgm:pt modelId="{6B17F9B2-28AA-9E4D-B2C6-6AFEFA654890}" type="pres">
      <dgm:prSet presAssocID="{7088F4AB-4253-45CA-8190-03FA8E87F5C8}" presName="linear" presStyleCnt="0">
        <dgm:presLayoutVars>
          <dgm:animLvl val="lvl"/>
          <dgm:resizeHandles val="exact"/>
        </dgm:presLayoutVars>
      </dgm:prSet>
      <dgm:spPr/>
    </dgm:pt>
    <dgm:pt modelId="{B30477C3-0496-4743-B132-1FFD4029E55F}" type="pres">
      <dgm:prSet presAssocID="{52F8E5D0-255A-48A7-99A0-C6FD6FF36C8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C811C88-F2B4-5846-B69A-28DD3EDC9B32}" type="pres">
      <dgm:prSet presAssocID="{564F1B42-2B7A-4FF0-B28F-284FCE402509}" presName="spacer" presStyleCnt="0"/>
      <dgm:spPr/>
    </dgm:pt>
    <dgm:pt modelId="{20B5F3CA-9879-BE4F-8D90-E1B2EE201304}" type="pres">
      <dgm:prSet presAssocID="{8B66F827-AE93-4D53-BF95-1EFCB4A105C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C1BF055-8BFE-4346-9D3A-1456EA63FC8B}" type="pres">
      <dgm:prSet presAssocID="{0DF6CCC4-76E1-4374-B5A1-9ACF1CC3ABCD}" presName="spacer" presStyleCnt="0"/>
      <dgm:spPr/>
    </dgm:pt>
    <dgm:pt modelId="{D271205F-2007-E441-8660-7A13102A8230}" type="pres">
      <dgm:prSet presAssocID="{45884702-02FC-436D-85D3-9E9C891EB0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C62F931-816E-2141-ADE9-5A89CB873CE1}" type="pres">
      <dgm:prSet presAssocID="{B5E07669-44C0-44E7-AEC7-60083B830C4E}" presName="spacer" presStyleCnt="0"/>
      <dgm:spPr/>
    </dgm:pt>
    <dgm:pt modelId="{48834D12-C0FA-A340-B244-573491E3442B}" type="pres">
      <dgm:prSet presAssocID="{1FC30EE0-AAAD-4DB4-B969-A5ECD8C05C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465A15D-CB93-4433-8574-B8EF0D50D78C}" srcId="{7088F4AB-4253-45CA-8190-03FA8E87F5C8}" destId="{45884702-02FC-436D-85D3-9E9C891EB043}" srcOrd="2" destOrd="0" parTransId="{963AB732-FA08-468C-A663-5227B9894CAB}" sibTransId="{B5E07669-44C0-44E7-AEC7-60083B830C4E}"/>
    <dgm:cxn modelId="{D551D77F-16DC-4FCB-8286-BFC28359F30C}" srcId="{7088F4AB-4253-45CA-8190-03FA8E87F5C8}" destId="{52F8E5D0-255A-48A7-99A0-C6FD6FF36C8C}" srcOrd="0" destOrd="0" parTransId="{79C3B1AA-A4D9-4AB3-91A2-EF9DE1C4ED85}" sibTransId="{564F1B42-2B7A-4FF0-B28F-284FCE402509}"/>
    <dgm:cxn modelId="{562A9A87-C25C-9248-B65F-9C7DD5F9DA04}" type="presOf" srcId="{52F8E5D0-255A-48A7-99A0-C6FD6FF36C8C}" destId="{B30477C3-0496-4743-B132-1FFD4029E55F}" srcOrd="0" destOrd="0" presId="urn:microsoft.com/office/officeart/2005/8/layout/vList2"/>
    <dgm:cxn modelId="{BF61C494-82AF-7443-BF9A-036FF1E904AD}" type="presOf" srcId="{45884702-02FC-436D-85D3-9E9C891EB043}" destId="{D271205F-2007-E441-8660-7A13102A8230}" srcOrd="0" destOrd="0" presId="urn:microsoft.com/office/officeart/2005/8/layout/vList2"/>
    <dgm:cxn modelId="{3C3FE39F-A411-7B4A-86B9-B5746155ED22}" type="presOf" srcId="{7088F4AB-4253-45CA-8190-03FA8E87F5C8}" destId="{6B17F9B2-28AA-9E4D-B2C6-6AFEFA654890}" srcOrd="0" destOrd="0" presId="urn:microsoft.com/office/officeart/2005/8/layout/vList2"/>
    <dgm:cxn modelId="{4CEC89A5-3F7B-D549-B1E7-E11DF65A2963}" type="presOf" srcId="{1FC30EE0-AAAD-4DB4-B969-A5ECD8C05C62}" destId="{48834D12-C0FA-A340-B244-573491E3442B}" srcOrd="0" destOrd="0" presId="urn:microsoft.com/office/officeart/2005/8/layout/vList2"/>
    <dgm:cxn modelId="{0405FCB1-EE35-564E-A465-486CF3740A86}" type="presOf" srcId="{8B66F827-AE93-4D53-BF95-1EFCB4A105C9}" destId="{20B5F3CA-9879-BE4F-8D90-E1B2EE201304}" srcOrd="0" destOrd="0" presId="urn:microsoft.com/office/officeart/2005/8/layout/vList2"/>
    <dgm:cxn modelId="{BDF864DD-0EFD-494C-9760-6F6FBFD514F5}" srcId="{7088F4AB-4253-45CA-8190-03FA8E87F5C8}" destId="{8B66F827-AE93-4D53-BF95-1EFCB4A105C9}" srcOrd="1" destOrd="0" parTransId="{5085CF30-2725-45BA-9657-2BF1F6C0D974}" sibTransId="{0DF6CCC4-76E1-4374-B5A1-9ACF1CC3ABCD}"/>
    <dgm:cxn modelId="{989F1FE3-4051-4F7A-B387-B67637C623A5}" srcId="{7088F4AB-4253-45CA-8190-03FA8E87F5C8}" destId="{1FC30EE0-AAAD-4DB4-B969-A5ECD8C05C62}" srcOrd="3" destOrd="0" parTransId="{699A3801-CA26-4E6A-AFFF-9A70FB19FD0A}" sibTransId="{A40919EC-C39F-4833-887A-4BA3355B928A}"/>
    <dgm:cxn modelId="{1E4A7FFF-67E7-E249-B521-4854595EC098}" type="presParOf" srcId="{6B17F9B2-28AA-9E4D-B2C6-6AFEFA654890}" destId="{B30477C3-0496-4743-B132-1FFD4029E55F}" srcOrd="0" destOrd="0" presId="urn:microsoft.com/office/officeart/2005/8/layout/vList2"/>
    <dgm:cxn modelId="{E59B3971-71EB-CE4C-9676-11A701D4D021}" type="presParOf" srcId="{6B17F9B2-28AA-9E4D-B2C6-6AFEFA654890}" destId="{3C811C88-F2B4-5846-B69A-28DD3EDC9B32}" srcOrd="1" destOrd="0" presId="urn:microsoft.com/office/officeart/2005/8/layout/vList2"/>
    <dgm:cxn modelId="{37942EB5-E42A-9F44-999D-1EAD0FD02F64}" type="presParOf" srcId="{6B17F9B2-28AA-9E4D-B2C6-6AFEFA654890}" destId="{20B5F3CA-9879-BE4F-8D90-E1B2EE201304}" srcOrd="2" destOrd="0" presId="urn:microsoft.com/office/officeart/2005/8/layout/vList2"/>
    <dgm:cxn modelId="{426CE837-B05B-C244-91C6-A7E1E178A58C}" type="presParOf" srcId="{6B17F9B2-28AA-9E4D-B2C6-6AFEFA654890}" destId="{6C1BF055-8BFE-4346-9D3A-1456EA63FC8B}" srcOrd="3" destOrd="0" presId="urn:microsoft.com/office/officeart/2005/8/layout/vList2"/>
    <dgm:cxn modelId="{684A72AF-6152-734E-A290-0ED50F1DF8F8}" type="presParOf" srcId="{6B17F9B2-28AA-9E4D-B2C6-6AFEFA654890}" destId="{D271205F-2007-E441-8660-7A13102A8230}" srcOrd="4" destOrd="0" presId="urn:microsoft.com/office/officeart/2005/8/layout/vList2"/>
    <dgm:cxn modelId="{50827B9B-A84A-9749-8FBC-4F2DB79EC4EF}" type="presParOf" srcId="{6B17F9B2-28AA-9E4D-B2C6-6AFEFA654890}" destId="{6C62F931-816E-2141-ADE9-5A89CB873CE1}" srcOrd="5" destOrd="0" presId="urn:microsoft.com/office/officeart/2005/8/layout/vList2"/>
    <dgm:cxn modelId="{37E0A192-256B-4041-AA97-AED2D6C69A41}" type="presParOf" srcId="{6B17F9B2-28AA-9E4D-B2C6-6AFEFA654890}" destId="{48834D12-C0FA-A340-B244-573491E344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41AC7-B177-3E4D-A95F-7EF086E6506F}">
      <dsp:nvSpPr>
        <dsp:cNvPr id="0" name=""/>
        <dsp:cNvSpPr/>
      </dsp:nvSpPr>
      <dsp:spPr>
        <a:xfrm>
          <a:off x="0" y="308475"/>
          <a:ext cx="9720262" cy="1017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400" tIns="395732" rIns="75440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specialiazační příprava na akreditovaném pracovišti v délce 3 let - zakončeno atestací</a:t>
          </a:r>
        </a:p>
      </dsp:txBody>
      <dsp:txXfrm>
        <a:off x="0" y="308475"/>
        <a:ext cx="9720262" cy="1017450"/>
      </dsp:txXfrm>
    </dsp:sp>
    <dsp:sp modelId="{6D4616B2-11F8-F34A-9E85-926B52E2ECF2}">
      <dsp:nvSpPr>
        <dsp:cNvPr id="0" name=""/>
        <dsp:cNvSpPr/>
      </dsp:nvSpPr>
      <dsp:spPr>
        <a:xfrm>
          <a:off x="486013" y="28035"/>
          <a:ext cx="6804183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 err="1"/>
            <a:t>nástavbový</a:t>
          </a:r>
          <a:r>
            <a:rPr lang="en-US" sz="1900" b="0" kern="1200" dirty="0"/>
            <a:t> </a:t>
          </a:r>
          <a:r>
            <a:rPr lang="en-US" sz="1900" b="0" kern="1200" dirty="0" err="1"/>
            <a:t>stomatologický</a:t>
          </a:r>
          <a:r>
            <a:rPr lang="en-US" sz="1900" b="0" kern="1200" dirty="0"/>
            <a:t> </a:t>
          </a:r>
          <a:r>
            <a:rPr lang="en-US" sz="1900" b="0" kern="1200" dirty="0" err="1"/>
            <a:t>obor</a:t>
          </a:r>
          <a:endParaRPr lang="en-US" sz="1900" b="0" kern="1200" dirty="0"/>
        </a:p>
      </dsp:txBody>
      <dsp:txXfrm>
        <a:off x="513393" y="55415"/>
        <a:ext cx="6749423" cy="506120"/>
      </dsp:txXfrm>
    </dsp:sp>
    <dsp:sp modelId="{8E2D5156-B762-F045-BE5C-CBB80009FC1F}">
      <dsp:nvSpPr>
        <dsp:cNvPr id="0" name=""/>
        <dsp:cNvSpPr/>
      </dsp:nvSpPr>
      <dsp:spPr>
        <a:xfrm>
          <a:off x="0" y="1708966"/>
          <a:ext cx="9720262" cy="1017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400" tIns="395732" rIns="75440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zabývá se prevencí, diagnostikou a terapií odchylných poloh zubů, vztahů zubních oblouků a čelistí</a:t>
          </a:r>
        </a:p>
      </dsp:txBody>
      <dsp:txXfrm>
        <a:off x="0" y="1708966"/>
        <a:ext cx="9720262" cy="1017450"/>
      </dsp:txXfrm>
    </dsp:sp>
    <dsp:sp modelId="{CECE0DF7-C254-CD4B-825F-D4120CDF44EF}">
      <dsp:nvSpPr>
        <dsp:cNvPr id="0" name=""/>
        <dsp:cNvSpPr/>
      </dsp:nvSpPr>
      <dsp:spPr>
        <a:xfrm>
          <a:off x="486013" y="1428526"/>
          <a:ext cx="6804183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 err="1"/>
            <a:t>náuka</a:t>
          </a:r>
          <a:r>
            <a:rPr lang="en-US" sz="1900" b="0" kern="1200" dirty="0"/>
            <a:t> o </a:t>
          </a:r>
          <a:r>
            <a:rPr lang="en-US" sz="1900" b="0" kern="1200" dirty="0" err="1"/>
            <a:t>rovnání</a:t>
          </a:r>
          <a:r>
            <a:rPr lang="en-US" sz="1900" b="0" kern="1200" dirty="0"/>
            <a:t> </a:t>
          </a:r>
          <a:r>
            <a:rPr lang="en-US" sz="1900" b="0" kern="1200" dirty="0" err="1"/>
            <a:t>zubů</a:t>
          </a:r>
          <a:endParaRPr lang="en-US" sz="1900" b="0" kern="1200" dirty="0"/>
        </a:p>
      </dsp:txBody>
      <dsp:txXfrm>
        <a:off x="513393" y="1455906"/>
        <a:ext cx="6749423" cy="506120"/>
      </dsp:txXfrm>
    </dsp:sp>
    <dsp:sp modelId="{C5904120-D4E4-E745-8BF9-468420B2159A}">
      <dsp:nvSpPr>
        <dsp:cNvPr id="0" name=""/>
        <dsp:cNvSpPr/>
      </dsp:nvSpPr>
      <dsp:spPr>
        <a:xfrm>
          <a:off x="0" y="3109456"/>
          <a:ext cx="972026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0794F-6A52-0645-BBF2-8F8F0EB99658}">
      <dsp:nvSpPr>
        <dsp:cNvPr id="0" name=""/>
        <dsp:cNvSpPr/>
      </dsp:nvSpPr>
      <dsp:spPr>
        <a:xfrm>
          <a:off x="486013" y="2829016"/>
          <a:ext cx="6804183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cílem</a:t>
          </a:r>
          <a:r>
            <a:rPr lang="en-US" sz="1900" kern="1200" dirty="0"/>
            <a:t> je </a:t>
          </a:r>
          <a:r>
            <a:rPr lang="en-US" sz="1900" kern="1200" dirty="0" err="1"/>
            <a:t>pravidelný</a:t>
          </a:r>
          <a:r>
            <a:rPr lang="en-US" sz="1900" kern="1200" dirty="0"/>
            <a:t>, </a:t>
          </a:r>
          <a:r>
            <a:rPr lang="en-US" sz="1900" kern="1200" dirty="0" err="1"/>
            <a:t>estetický</a:t>
          </a:r>
          <a:r>
            <a:rPr lang="en-US" sz="1900" kern="1200" dirty="0"/>
            <a:t> a </a:t>
          </a:r>
          <a:r>
            <a:rPr lang="en-US" sz="1900" kern="1200" dirty="0" err="1"/>
            <a:t>funkčně</a:t>
          </a:r>
          <a:r>
            <a:rPr lang="en-US" sz="1900" kern="1200" dirty="0"/>
            <a:t> </a:t>
          </a:r>
          <a:r>
            <a:rPr lang="en-US" sz="1900" kern="1200" dirty="0" err="1"/>
            <a:t>vyvážený</a:t>
          </a:r>
          <a:r>
            <a:rPr lang="en-US" sz="1900" kern="1200" dirty="0"/>
            <a:t> </a:t>
          </a:r>
          <a:r>
            <a:rPr lang="en-US" sz="1900" kern="1200" dirty="0" err="1"/>
            <a:t>chrup</a:t>
          </a:r>
          <a:endParaRPr lang="en-US" sz="1900" kern="1200" dirty="0"/>
        </a:p>
      </dsp:txBody>
      <dsp:txXfrm>
        <a:off x="513393" y="2856396"/>
        <a:ext cx="6749423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129F0-1681-2F4B-A725-BF4338F1B44F}">
      <dsp:nvSpPr>
        <dsp:cNvPr id="0" name=""/>
        <dsp:cNvSpPr/>
      </dsp:nvSpPr>
      <dsp:spPr>
        <a:xfrm>
          <a:off x="0" y="44037"/>
          <a:ext cx="5641974" cy="909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Anomálie velikosti, počtu a tvaru zubů</a:t>
          </a:r>
          <a:endParaRPr lang="en-US" sz="2500" kern="1200"/>
        </a:p>
      </dsp:txBody>
      <dsp:txXfrm>
        <a:off x="44375" y="88412"/>
        <a:ext cx="5553224" cy="820285"/>
      </dsp:txXfrm>
    </dsp:sp>
    <dsp:sp modelId="{A1A451C6-C2B9-9B4F-BD7F-431E46131940}">
      <dsp:nvSpPr>
        <dsp:cNvPr id="0" name=""/>
        <dsp:cNvSpPr/>
      </dsp:nvSpPr>
      <dsp:spPr>
        <a:xfrm>
          <a:off x="0" y="1025072"/>
          <a:ext cx="5641974" cy="909035"/>
        </a:xfrm>
        <a:prstGeom prst="roundRect">
          <a:avLst/>
        </a:prstGeom>
        <a:solidFill>
          <a:schemeClr val="accent2">
            <a:hueOff val="-1434668"/>
            <a:satOff val="1269"/>
            <a:lumOff val="2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Anomálie postavení zubů</a:t>
          </a:r>
          <a:endParaRPr lang="en-US" sz="2500" kern="1200"/>
        </a:p>
      </dsp:txBody>
      <dsp:txXfrm>
        <a:off x="44375" y="1069447"/>
        <a:ext cx="5553224" cy="820285"/>
      </dsp:txXfrm>
    </dsp:sp>
    <dsp:sp modelId="{040979A5-1380-814E-86D5-A78F58494052}">
      <dsp:nvSpPr>
        <dsp:cNvPr id="0" name=""/>
        <dsp:cNvSpPr/>
      </dsp:nvSpPr>
      <dsp:spPr>
        <a:xfrm>
          <a:off x="0" y="2006107"/>
          <a:ext cx="5641974" cy="909035"/>
        </a:xfrm>
        <a:prstGeom prst="roundRect">
          <a:avLst/>
        </a:prstGeom>
        <a:solidFill>
          <a:schemeClr val="accent2">
            <a:hueOff val="-2869335"/>
            <a:satOff val="2538"/>
            <a:lumOff val="4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Anomálie zubních skupin</a:t>
          </a:r>
          <a:endParaRPr lang="en-US" sz="2500" kern="1200"/>
        </a:p>
      </dsp:txBody>
      <dsp:txXfrm>
        <a:off x="44375" y="2050482"/>
        <a:ext cx="5553224" cy="820285"/>
      </dsp:txXfrm>
    </dsp:sp>
    <dsp:sp modelId="{271181E7-A186-464B-9094-A156360B718F}">
      <dsp:nvSpPr>
        <dsp:cNvPr id="0" name=""/>
        <dsp:cNvSpPr/>
      </dsp:nvSpPr>
      <dsp:spPr>
        <a:xfrm>
          <a:off x="0" y="2987142"/>
          <a:ext cx="5641974" cy="909035"/>
        </a:xfrm>
        <a:prstGeom prst="roundRect">
          <a:avLst/>
        </a:prstGeom>
        <a:solidFill>
          <a:schemeClr val="accent2">
            <a:hueOff val="-4304003"/>
            <a:satOff val="3808"/>
            <a:lumOff val="6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Anomálie vztahu zubních oblouků (okluzní diagnostika)</a:t>
          </a:r>
          <a:endParaRPr lang="en-US" sz="2500" kern="1200"/>
        </a:p>
      </dsp:txBody>
      <dsp:txXfrm>
        <a:off x="44375" y="3031517"/>
        <a:ext cx="5553224" cy="820285"/>
      </dsp:txXfrm>
    </dsp:sp>
    <dsp:sp modelId="{75D7A916-B5DD-2943-A8EB-DCAC0DA64830}">
      <dsp:nvSpPr>
        <dsp:cNvPr id="0" name=""/>
        <dsp:cNvSpPr/>
      </dsp:nvSpPr>
      <dsp:spPr>
        <a:xfrm>
          <a:off x="0" y="3968177"/>
          <a:ext cx="5641974" cy="909035"/>
        </a:xfrm>
        <a:prstGeom prst="round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Skeletální diagnostika</a:t>
          </a:r>
          <a:endParaRPr lang="en-US" sz="2500" kern="1200"/>
        </a:p>
      </dsp:txBody>
      <dsp:txXfrm>
        <a:off x="44375" y="4012552"/>
        <a:ext cx="5553224" cy="820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2EAD3-B39D-2A4B-B675-7350611C0213}">
      <dsp:nvSpPr>
        <dsp:cNvPr id="0" name=""/>
        <dsp:cNvSpPr/>
      </dsp:nvSpPr>
      <dsp:spPr>
        <a:xfrm>
          <a:off x="0" y="72297"/>
          <a:ext cx="5641974" cy="11272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dědičnost</a:t>
          </a:r>
          <a:endParaRPr lang="en-US" sz="3100" kern="1200"/>
        </a:p>
      </dsp:txBody>
      <dsp:txXfrm>
        <a:off x="55026" y="127323"/>
        <a:ext cx="5531922" cy="1017151"/>
      </dsp:txXfrm>
    </dsp:sp>
    <dsp:sp modelId="{F39766DE-B73E-6841-B831-5B7A7EFE5C4B}">
      <dsp:nvSpPr>
        <dsp:cNvPr id="0" name=""/>
        <dsp:cNvSpPr/>
      </dsp:nvSpPr>
      <dsp:spPr>
        <a:xfrm>
          <a:off x="0" y="1288781"/>
          <a:ext cx="5641974" cy="1127203"/>
        </a:xfrm>
        <a:prstGeom prst="roundRect">
          <a:avLst/>
        </a:prstGeom>
        <a:solidFill>
          <a:schemeClr val="accent2">
            <a:hueOff val="-1912890"/>
            <a:satOff val="1692"/>
            <a:lumOff val="30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příčiny působící během intrauterinního vývoje</a:t>
          </a:r>
          <a:endParaRPr lang="en-US" sz="3100" kern="1200"/>
        </a:p>
      </dsp:txBody>
      <dsp:txXfrm>
        <a:off x="55026" y="1343807"/>
        <a:ext cx="5531922" cy="1017151"/>
      </dsp:txXfrm>
    </dsp:sp>
    <dsp:sp modelId="{2A178098-363C-EB48-9922-E0337A8FAC49}">
      <dsp:nvSpPr>
        <dsp:cNvPr id="0" name=""/>
        <dsp:cNvSpPr/>
      </dsp:nvSpPr>
      <dsp:spPr>
        <a:xfrm>
          <a:off x="0" y="2505264"/>
          <a:ext cx="5641974" cy="1127203"/>
        </a:xfrm>
        <a:prstGeom prst="roundRect">
          <a:avLst/>
        </a:prstGeom>
        <a:solidFill>
          <a:schemeClr val="accent2">
            <a:hueOff val="-3825781"/>
            <a:satOff val="3385"/>
            <a:lumOff val="6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příčiny působící během postnatálního vývoje</a:t>
          </a:r>
          <a:endParaRPr lang="en-US" sz="3100" kern="1200"/>
        </a:p>
      </dsp:txBody>
      <dsp:txXfrm>
        <a:off x="55026" y="2560290"/>
        <a:ext cx="5531922" cy="1017151"/>
      </dsp:txXfrm>
    </dsp:sp>
    <dsp:sp modelId="{3BE031FC-BC93-E345-A34E-1B899C342829}">
      <dsp:nvSpPr>
        <dsp:cNvPr id="0" name=""/>
        <dsp:cNvSpPr/>
      </dsp:nvSpPr>
      <dsp:spPr>
        <a:xfrm>
          <a:off x="0" y="3721748"/>
          <a:ext cx="5641974" cy="1127203"/>
        </a:xfrm>
        <a:prstGeom prst="round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(při vzniku anomálie se různě uplatňují všechny tři)</a:t>
          </a:r>
          <a:endParaRPr lang="en-US" sz="3100" kern="1200"/>
        </a:p>
      </dsp:txBody>
      <dsp:txXfrm>
        <a:off x="55026" y="3776774"/>
        <a:ext cx="5531922" cy="10171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477C3-0496-4743-B132-1FFD4029E55F}">
      <dsp:nvSpPr>
        <dsp:cNvPr id="0" name=""/>
        <dsp:cNvSpPr/>
      </dsp:nvSpPr>
      <dsp:spPr>
        <a:xfrm>
          <a:off x="0" y="61406"/>
          <a:ext cx="5641974" cy="11499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omezené možnosti (velký vliv dědičnosti)</a:t>
          </a:r>
        </a:p>
      </dsp:txBody>
      <dsp:txXfrm>
        <a:off x="56135" y="117541"/>
        <a:ext cx="5529704" cy="1037659"/>
      </dsp:txXfrm>
    </dsp:sp>
    <dsp:sp modelId="{20B5F3CA-9879-BE4F-8D90-E1B2EE201304}">
      <dsp:nvSpPr>
        <dsp:cNvPr id="0" name=""/>
        <dsp:cNvSpPr/>
      </dsp:nvSpPr>
      <dsp:spPr>
        <a:xfrm>
          <a:off x="0" y="1277575"/>
          <a:ext cx="5641974" cy="1149929"/>
        </a:xfrm>
        <a:prstGeom prst="roundRect">
          <a:avLst/>
        </a:prstGeom>
        <a:solidFill>
          <a:schemeClr val="accent2">
            <a:hueOff val="-1912890"/>
            <a:satOff val="1692"/>
            <a:lumOff val="30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časné léčení: u již vzniklé anomálie v doč. nebo smíšeném chrupu </a:t>
          </a:r>
          <a:endParaRPr lang="en-US" sz="2300" kern="1200"/>
        </a:p>
      </dsp:txBody>
      <dsp:txXfrm>
        <a:off x="56135" y="1333710"/>
        <a:ext cx="5529704" cy="1037659"/>
      </dsp:txXfrm>
    </dsp:sp>
    <dsp:sp modelId="{D271205F-2007-E441-8660-7A13102A8230}">
      <dsp:nvSpPr>
        <dsp:cNvPr id="0" name=""/>
        <dsp:cNvSpPr/>
      </dsp:nvSpPr>
      <dsp:spPr>
        <a:xfrm>
          <a:off x="0" y="2493745"/>
          <a:ext cx="5641974" cy="1149929"/>
        </a:xfrm>
        <a:prstGeom prst="roundRect">
          <a:avLst/>
        </a:prstGeom>
        <a:solidFill>
          <a:schemeClr val="accent2">
            <a:hueOff val="-3825781"/>
            <a:satOff val="3385"/>
            <a:lumOff val="6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prenatální prevence : poradna pro těhotné, omezit škodlivé vlivy – chemicko toxické, fyzikální, virové onemocnění…</a:t>
          </a:r>
          <a:endParaRPr lang="en-US" sz="2300" kern="1200"/>
        </a:p>
      </dsp:txBody>
      <dsp:txXfrm>
        <a:off x="56135" y="2549880"/>
        <a:ext cx="5529704" cy="1037659"/>
      </dsp:txXfrm>
    </dsp:sp>
    <dsp:sp modelId="{48834D12-C0FA-A340-B244-573491E3442B}">
      <dsp:nvSpPr>
        <dsp:cNvPr id="0" name=""/>
        <dsp:cNvSpPr/>
      </dsp:nvSpPr>
      <dsp:spPr>
        <a:xfrm>
          <a:off x="0" y="3709914"/>
          <a:ext cx="5641974" cy="1149929"/>
        </a:xfrm>
        <a:prstGeom prst="round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postnatální prevence : nejdříve rodiče poté i pediatr a následně i PZL</a:t>
          </a:r>
          <a:endParaRPr lang="en-US" sz="2300" kern="1200"/>
        </a:p>
      </dsp:txBody>
      <dsp:txXfrm>
        <a:off x="56135" y="3766049"/>
        <a:ext cx="5529704" cy="1037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9D984AB-9FE0-E64D-B581-BF31686DA0B6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9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805" y="640080"/>
            <a:ext cx="3378099" cy="3034857"/>
          </a:xfrm>
        </p:spPr>
        <p:txBody>
          <a:bodyPr anchor="b">
            <a:normAutofit/>
          </a:bodyPr>
          <a:lstStyle/>
          <a:p>
            <a:r>
              <a:rPr lang="en-US" sz="4400" dirty="0" err="1"/>
              <a:t>Ortodoncie</a:t>
            </a:r>
            <a:r>
              <a:rPr lang="en-US" sz="44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806" y="3849539"/>
            <a:ext cx="3378098" cy="2367405"/>
          </a:xfrm>
        </p:spPr>
        <p:txBody>
          <a:bodyPr anchor="t"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chemeClr val="accent1"/>
                </a:solidFill>
              </a:rPr>
              <a:t>Rozdělení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ortodontických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anomálií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chemeClr val="accent1"/>
                </a:solidFill>
              </a:rPr>
              <a:t>Etiologie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ortodontických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anomálií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accent1"/>
                </a:solidFill>
                <a:cs typeface="Times New Roman" pitchFamily="18" charset="0"/>
              </a:rPr>
              <a:t>Prevence a profylaxe </a:t>
            </a:r>
            <a:r>
              <a:rPr lang="cs-CZ" sz="1600" dirty="0" err="1">
                <a:solidFill>
                  <a:schemeClr val="accent1"/>
                </a:solidFill>
                <a:cs typeface="Times New Roman" pitchFamily="18" charset="0"/>
              </a:rPr>
              <a:t>orto</a:t>
            </a:r>
            <a:r>
              <a:rPr lang="cs-CZ" sz="1600" dirty="0">
                <a:solidFill>
                  <a:schemeClr val="accent1"/>
                </a:solidFill>
                <a:cs typeface="Times New Roman" pitchFamily="18" charset="0"/>
              </a:rPr>
              <a:t> anomálií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osoba, zubná kefka, vnútri, zuby&#10;&#10;Automaticky generovaný popis">
            <a:extLst>
              <a:ext uri="{FF2B5EF4-FFF2-40B4-BE49-F238E27FC236}">
                <a16:creationId xmlns:a16="http://schemas.microsoft.com/office/drawing/2014/main" id="{5A6BCC2B-161C-1D4C-BCCB-BCB569FD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8" b="14075"/>
          <a:stretch/>
        </p:blipFill>
        <p:spPr>
          <a:xfrm>
            <a:off x="4654984" y="1489721"/>
            <a:ext cx="6896936" cy="33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9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en-US" sz="2400" u="sng" dirty="0" err="1"/>
              <a:t>inklinace</a:t>
            </a:r>
            <a:r>
              <a:rPr lang="en-US" sz="2400" dirty="0"/>
              <a:t> - </a:t>
            </a:r>
            <a:r>
              <a:rPr lang="en-US" dirty="0" err="1"/>
              <a:t>sklon</a:t>
            </a:r>
            <a:r>
              <a:rPr lang="en-US" dirty="0"/>
              <a:t> </a:t>
            </a:r>
            <a:r>
              <a:rPr lang="en-US" dirty="0" err="1"/>
              <a:t>zubu</a:t>
            </a:r>
            <a:endParaRPr lang="en-US" sz="22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5"/>
          <a:stretch/>
        </p:blipFill>
        <p:spPr>
          <a:xfrm>
            <a:off x="6600306" y="3762851"/>
            <a:ext cx="5255380" cy="2741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92" y="3154243"/>
            <a:ext cx="5268532" cy="27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055266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en-US" sz="2400" dirty="0" err="1"/>
              <a:t>anomální</a:t>
            </a:r>
            <a:r>
              <a:rPr lang="en-US" sz="2400" dirty="0"/>
              <a:t> </a:t>
            </a:r>
            <a:r>
              <a:rPr lang="en-US" sz="2400" dirty="0" err="1"/>
              <a:t>erupce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dirty="0" err="1"/>
              <a:t>korunka</a:t>
            </a:r>
            <a:r>
              <a:rPr lang="en-US" dirty="0"/>
              <a:t> </a:t>
            </a:r>
            <a:r>
              <a:rPr lang="en-US" dirty="0" err="1"/>
              <a:t>prořezala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zubní</a:t>
            </a:r>
            <a:r>
              <a:rPr lang="en-US" dirty="0"/>
              <a:t> </a:t>
            </a:r>
            <a:r>
              <a:rPr lang="en-US" dirty="0" err="1"/>
              <a:t>řadu</a:t>
            </a:r>
            <a:endParaRPr lang="en-US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err="1"/>
              <a:t>vestibulární</a:t>
            </a:r>
            <a:endParaRPr lang="en-US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sz="1800" dirty="0"/>
              <a:t> </a:t>
            </a:r>
            <a:r>
              <a:rPr lang="en-US" sz="1800" dirty="0" err="1"/>
              <a:t>palatinální</a:t>
            </a:r>
            <a:endParaRPr lang="cs-CZ" sz="1800" dirty="0"/>
          </a:p>
        </p:txBody>
      </p:sp>
      <p:pic>
        <p:nvPicPr>
          <p:cNvPr id="4" name="Picture 9" descr="DSC_88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968" y="1033907"/>
            <a:ext cx="4038600" cy="2101850"/>
          </a:xfrm>
          <a:prstGeom prst="rect">
            <a:avLst/>
          </a:prstGeom>
          <a:noFill/>
        </p:spPr>
      </p:pic>
      <p:pic>
        <p:nvPicPr>
          <p:cNvPr id="5" name="Picture 10" descr="DSC_88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7988968" y="3357436"/>
            <a:ext cx="4038600" cy="3236913"/>
          </a:xfrm>
          <a:prstGeom prst="rect">
            <a:avLst/>
          </a:prstGeom>
          <a:noFill/>
        </p:spPr>
      </p:pic>
      <p:pic>
        <p:nvPicPr>
          <p:cNvPr id="6" name="Picture 5" descr="DSC_23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3125016" y="2996722"/>
            <a:ext cx="4687490" cy="359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7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en-US" sz="2400" u="sng" dirty="0" err="1"/>
              <a:t>posun</a:t>
            </a:r>
            <a:r>
              <a:rPr lang="en-US" sz="2400" u="sng" dirty="0"/>
              <a:t> </a:t>
            </a:r>
            <a:r>
              <a:rPr lang="en-US" sz="2400" u="sng" dirty="0" err="1"/>
              <a:t>zubu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 err="1"/>
              <a:t>celý</a:t>
            </a:r>
            <a:r>
              <a:rPr lang="en-US" sz="2000" dirty="0"/>
              <a:t> </a:t>
            </a:r>
            <a:r>
              <a:rPr lang="en-US" sz="2000" dirty="0" err="1"/>
              <a:t>zub</a:t>
            </a:r>
            <a:r>
              <a:rPr lang="en-US" sz="2000" dirty="0"/>
              <a:t> </a:t>
            </a:r>
            <a:r>
              <a:rPr lang="en-US" sz="2000" dirty="0" err="1"/>
              <a:t>umístěn</a:t>
            </a:r>
            <a:r>
              <a:rPr lang="en-US" sz="2000" dirty="0"/>
              <a:t> </a:t>
            </a:r>
            <a:r>
              <a:rPr lang="en-US" sz="2000" dirty="0" err="1"/>
              <a:t>mimo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pravidelné</a:t>
            </a:r>
            <a:r>
              <a:rPr lang="en-US" sz="2000" dirty="0"/>
              <a:t> </a:t>
            </a:r>
            <a:r>
              <a:rPr lang="en-US" sz="2000" dirty="0" err="1"/>
              <a:t>postavení</a:t>
            </a:r>
            <a:endParaRPr lang="en-US" sz="2000" dirty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mesiální</a:t>
            </a:r>
            <a:endParaRPr lang="en-US" sz="2200" dirty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distální</a:t>
            </a:r>
            <a:endParaRPr lang="en-US" sz="2200" dirty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vestibulární</a:t>
            </a:r>
            <a:endParaRPr lang="en-US" sz="2200" dirty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orální</a:t>
            </a:r>
            <a:r>
              <a:rPr lang="en-US" sz="2200" dirty="0"/>
              <a:t> 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22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obvykle</a:t>
            </a:r>
            <a:r>
              <a:rPr lang="en-US" sz="2200" dirty="0"/>
              <a:t> </a:t>
            </a:r>
            <a:r>
              <a:rPr lang="en-US" sz="2200" dirty="0" err="1"/>
              <a:t>kombinován</a:t>
            </a:r>
            <a:r>
              <a:rPr lang="en-US" sz="2200" dirty="0"/>
              <a:t> se </a:t>
            </a:r>
            <a:r>
              <a:rPr lang="en-US" sz="2200" dirty="0" err="1"/>
              <a:t>sklonem</a:t>
            </a:r>
            <a:endParaRPr lang="en-US" sz="22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72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23172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/>
              <a:t>rotace</a:t>
            </a:r>
            <a:r>
              <a:rPr lang="mr-IN" dirty="0"/>
              <a:t> –</a:t>
            </a:r>
            <a:r>
              <a:rPr lang="cs-CZ" dirty="0"/>
              <a:t> otočení zubu kolem své podélné osy</a:t>
            </a:r>
          </a:p>
          <a:p>
            <a:r>
              <a:rPr lang="cs-CZ" dirty="0"/>
              <a:t>(orientujeme se podle vestibulární plošky korunky)</a:t>
            </a:r>
          </a:p>
          <a:p>
            <a:pPr lvl="1"/>
            <a:r>
              <a:rPr lang="cs-CZ" dirty="0" err="1"/>
              <a:t>mesiálně</a:t>
            </a:r>
            <a:r>
              <a:rPr lang="cs-CZ" dirty="0"/>
              <a:t>, distálně</a:t>
            </a:r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5" name="Picture 7" descr="DSC_66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178" y="2559834"/>
            <a:ext cx="5405277" cy="3995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7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411401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cs-CZ" sz="2400" u="sng" dirty="0"/>
              <a:t>transpozice</a:t>
            </a:r>
            <a:r>
              <a:rPr lang="cs-CZ" sz="2400" dirty="0"/>
              <a:t> </a:t>
            </a:r>
            <a:r>
              <a:rPr lang="mr-IN" dirty="0"/>
              <a:t>–</a:t>
            </a:r>
            <a:r>
              <a:rPr lang="cs-CZ" dirty="0"/>
              <a:t> výměna pořadí   zubů v zubním oblouku</a:t>
            </a:r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6" name="Picture 5" descr="DSC_32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193" y="2277687"/>
            <a:ext cx="7055250" cy="4301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9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cs-CZ" sz="2400" u="sng" dirty="0" err="1"/>
              <a:t>supraokluze</a:t>
            </a:r>
            <a:r>
              <a:rPr lang="cs-CZ" sz="2000" dirty="0"/>
              <a:t> </a:t>
            </a:r>
            <a:r>
              <a:rPr lang="cs-CZ" dirty="0"/>
              <a:t>- zub přesahuje okluzní rovinu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/>
              <a:t>infraokluze</a:t>
            </a:r>
            <a:r>
              <a:rPr lang="cs-CZ" sz="2400" dirty="0"/>
              <a:t> </a:t>
            </a:r>
            <a:r>
              <a:rPr lang="cs-CZ" dirty="0"/>
              <a:t>– prořezaný zub nedosahuje okluzní rovinu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/>
              <a:t>retence</a:t>
            </a:r>
            <a:r>
              <a:rPr lang="cs-CZ" sz="2400" dirty="0"/>
              <a:t> </a:t>
            </a:r>
            <a:r>
              <a:rPr lang="cs-CZ" dirty="0"/>
              <a:t>– zub, který neprořezal do dutiny ústní po fyziologickém  období jeho prořezání jeho kořen je již zcela vytvořen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/>
              <a:t>semiretence</a:t>
            </a:r>
            <a:r>
              <a:rPr lang="cs-CZ" sz="2400" dirty="0"/>
              <a:t> </a:t>
            </a:r>
            <a:r>
              <a:rPr lang="cs-CZ" dirty="0"/>
              <a:t>– korunka zubu není kryta kostí, pouze sliznicí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/>
              <a:t>impaktace</a:t>
            </a:r>
            <a:r>
              <a:rPr lang="cs-CZ" sz="2400" dirty="0"/>
              <a:t> </a:t>
            </a:r>
            <a:r>
              <a:rPr lang="cs-CZ" dirty="0"/>
              <a:t>– zub neprořezal pro překážku (např. přepočetný zub)</a:t>
            </a:r>
            <a:endParaRPr lang="cs-CZ" u="sng" dirty="0"/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7874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4" name="Picture 5" descr="DSC_41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-1165"/>
          <a:stretch/>
        </p:blipFill>
        <p:spPr>
          <a:xfrm>
            <a:off x="6737682" y="1960930"/>
            <a:ext cx="5117433" cy="2821957"/>
          </a:xfrm>
          <a:prstGeom prst="rect">
            <a:avLst/>
          </a:prstGeom>
          <a:noFill/>
        </p:spPr>
      </p:pic>
      <p:pic>
        <p:nvPicPr>
          <p:cNvPr id="5" name="Picture 5" descr="DSC_4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43" y="2502569"/>
            <a:ext cx="6211920" cy="4130173"/>
          </a:xfrm>
          <a:prstGeom prst="rect">
            <a:avLst/>
          </a:prstGeom>
          <a:noFill/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F8620A5-80E5-5643-B573-CB701DAFE46B}"/>
              </a:ext>
            </a:extLst>
          </p:cNvPr>
          <p:cNvSpPr txBox="1"/>
          <p:nvPr/>
        </p:nvSpPr>
        <p:spPr>
          <a:xfrm>
            <a:off x="336885" y="2084832"/>
            <a:ext cx="281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Retinovaný</a:t>
            </a:r>
            <a:r>
              <a:rPr lang="en-US" dirty="0"/>
              <a:t> </a:t>
            </a:r>
            <a:r>
              <a:rPr lang="en-US" dirty="0" err="1"/>
              <a:t>špičák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92739" cy="42245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cs-CZ" sz="2600" u="sng" dirty="0"/>
              <a:t>zákus</a:t>
            </a:r>
            <a:r>
              <a:rPr lang="cs-CZ" dirty="0"/>
              <a:t> </a:t>
            </a:r>
            <a:r>
              <a:rPr lang="cs-CZ" altLang="x-none" sz="2600" u="sng" dirty="0"/>
              <a:t>zubu </a:t>
            </a:r>
            <a:r>
              <a:rPr lang="cs-CZ" altLang="x-none" sz="2600" dirty="0"/>
              <a:t>- </a:t>
            </a:r>
            <a:r>
              <a:rPr lang="cs-CZ" dirty="0"/>
              <a:t>při maximální </a:t>
            </a:r>
            <a:r>
              <a:rPr lang="cs-CZ" dirty="0" err="1"/>
              <a:t>interkuspidaci</a:t>
            </a:r>
            <a:r>
              <a:rPr lang="cs-CZ" dirty="0"/>
              <a:t> je řezací hrana horního zubu orálně od řezací hrany dolního zubu</a:t>
            </a:r>
          </a:p>
          <a:p>
            <a:pPr marL="0" indent="0">
              <a:lnSpc>
                <a:spcPct val="110000"/>
              </a:lnSpc>
              <a:buNone/>
            </a:pPr>
            <a:endParaRPr lang="cs-CZ" altLang="x-none" dirty="0"/>
          </a:p>
          <a:p>
            <a:pPr>
              <a:lnSpc>
                <a:spcPct val="100000"/>
              </a:lnSpc>
              <a:buFont typeface="Wingdings" charset="2"/>
              <a:buChar char="v"/>
            </a:pPr>
            <a:endParaRPr lang="cs-CZ" altLang="x-none" sz="800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5" name="Picture 5" descr="DSC_8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3507" y="1056890"/>
            <a:ext cx="4673737" cy="286735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t="27152" r="18177" b="33091"/>
          <a:stretch/>
        </p:blipFill>
        <p:spPr>
          <a:xfrm>
            <a:off x="1114198" y="3378443"/>
            <a:ext cx="5536276" cy="2527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26667" r="16976" b="23151"/>
          <a:stretch/>
        </p:blipFill>
        <p:spPr>
          <a:xfrm>
            <a:off x="6849979" y="4116968"/>
            <a:ext cx="5137265" cy="26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94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637718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cs-CZ" sz="2400" u="sng" dirty="0" err="1"/>
              <a:t>nonokluze</a:t>
            </a:r>
            <a:endParaRPr lang="cs-CZ" sz="2400" u="sng" dirty="0"/>
          </a:p>
          <a:p>
            <a:pPr marL="0" indent="0">
              <a:buNone/>
            </a:pPr>
            <a:r>
              <a:rPr lang="cs-CZ" sz="2400" b="1" u="sng" dirty="0"/>
              <a:t>1.bukální</a:t>
            </a:r>
            <a:r>
              <a:rPr lang="cs-CZ" sz="2400" u="sng" dirty="0"/>
              <a:t>-</a:t>
            </a:r>
            <a:r>
              <a:rPr lang="cs-CZ" sz="2400" dirty="0"/>
              <a:t>postavení horního laterálního zubu tak, že jeho palatinální hrbolky směřují vestibulárně od bukálních hrbolků jeho antagonistů</a:t>
            </a:r>
          </a:p>
          <a:p>
            <a:pPr marL="0" indent="0">
              <a:buNone/>
            </a:pPr>
            <a:r>
              <a:rPr lang="cs-CZ" sz="2400" b="1" u="sng" dirty="0"/>
              <a:t>2. lingvální - </a:t>
            </a:r>
            <a:r>
              <a:rPr lang="cs-CZ" sz="2400" dirty="0"/>
              <a:t>postavení horního laterálního zubu tak, že jeho bukální hrbolky směřují orálně od lingválních hrbolků jeho antagonistů</a:t>
            </a: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10" name="Picture 5" descr="DSC_96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/>
          <a:stretch/>
        </p:blipFill>
        <p:spPr>
          <a:xfrm>
            <a:off x="6480971" y="3304674"/>
            <a:ext cx="4953787" cy="2342986"/>
          </a:xfrm>
          <a:prstGeom prst="rect">
            <a:avLst/>
          </a:prstGeom>
          <a:noFill/>
        </p:spPr>
      </p:pic>
      <p:pic>
        <p:nvPicPr>
          <p:cNvPr id="5" name="Obrázek 17">
            <a:extLst>
              <a:ext uri="{FF2B5EF4-FFF2-40B4-BE49-F238E27FC236}">
                <a16:creationId xmlns:a16="http://schemas.microsoft.com/office/drawing/2014/main" id="{40BDAB63-0ED1-3E43-99F2-0CC4E3378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63" y="1644454"/>
            <a:ext cx="3759709" cy="13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88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zubních</a:t>
            </a:r>
            <a:r>
              <a:rPr lang="en-US" dirty="0"/>
              <a:t> </a:t>
            </a:r>
            <a:r>
              <a:rPr lang="en-US" dirty="0" err="1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340348" cy="4224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cs-CZ" altLang="x-none" sz="2400" dirty="0"/>
              <a:t> </a:t>
            </a:r>
            <a:r>
              <a:rPr lang="cs-CZ" altLang="x-none" sz="2400" u="sng" dirty="0"/>
              <a:t>obrácený skus</a:t>
            </a:r>
            <a:r>
              <a:rPr lang="cs-CZ" altLang="x-none" sz="2400" dirty="0"/>
              <a:t> : </a:t>
            </a:r>
            <a:r>
              <a:rPr lang="cs-CZ" sz="2400" dirty="0"/>
              <a:t>všechny horní řezáky popř. i špičáky jsou v zákusu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altLang="x-none" sz="2400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7" name="Picture 5" descr="DSC_95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2180" b="10103"/>
          <a:stretch/>
        </p:blipFill>
        <p:spPr>
          <a:xfrm>
            <a:off x="6615239" y="3954715"/>
            <a:ext cx="4984341" cy="235464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3600"/>
          <a:stretch/>
        </p:blipFill>
        <p:spPr>
          <a:xfrm>
            <a:off x="1111660" y="3584448"/>
            <a:ext cx="4984340" cy="23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883F9AA6-0DA9-4F38-AA8A-C355838EB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952954"/>
            <a:ext cx="9720072" cy="1499616"/>
          </a:xfrm>
        </p:spPr>
        <p:txBody>
          <a:bodyPr>
            <a:normAutofit/>
          </a:bodyPr>
          <a:lstStyle/>
          <a:p>
            <a:r>
              <a:rPr lang="en-US"/>
              <a:t>Co je to Ortodoncie?</a:t>
            </a: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5C45FA27-EB18-4E04-8C96-68F7A0BC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62137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619B04-AF3F-4770-BB7C-945AD11DA2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729185"/>
              </p:ext>
            </p:extLst>
          </p:nvPr>
        </p:nvGraphicFramePr>
        <p:xfrm>
          <a:off x="1023938" y="992221"/>
          <a:ext cx="9720262" cy="3616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031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zubních</a:t>
            </a:r>
            <a:r>
              <a:rPr lang="en-US" dirty="0"/>
              <a:t> </a:t>
            </a:r>
            <a:r>
              <a:rPr lang="en-US" dirty="0" err="1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340348" cy="4224528"/>
          </a:xfrm>
        </p:spPr>
        <p:txBody>
          <a:bodyPr>
            <a:normAutofit/>
          </a:bodyPr>
          <a:lstStyle/>
          <a:p>
            <a:r>
              <a:rPr lang="cs-CZ" altLang="x-none" sz="2400" dirty="0"/>
              <a:t> </a:t>
            </a:r>
            <a:r>
              <a:rPr lang="cs-CZ" altLang="x-none" sz="2400" u="sng" dirty="0"/>
              <a:t>otevřený skus : </a:t>
            </a:r>
            <a:r>
              <a:rPr lang="cs-CZ" dirty="0"/>
              <a:t>vertikální mezera mezi skupinami dvou a více sousedních zubů a jejich antagonistů při maximální </a:t>
            </a:r>
            <a:r>
              <a:rPr lang="cs-CZ" dirty="0" err="1"/>
              <a:t>interkuspidaci</a:t>
            </a:r>
            <a:endParaRPr lang="cs-CZ" dirty="0"/>
          </a:p>
          <a:p>
            <a:pPr lvl="1"/>
            <a:r>
              <a:rPr lang="cs-CZ" dirty="0"/>
              <a:t>frontální, laterální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6" name="Picture 5" descr="DSC_675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6986" r="3776" b="7435"/>
          <a:stretch/>
        </p:blipFill>
        <p:spPr>
          <a:xfrm>
            <a:off x="890685" y="3395580"/>
            <a:ext cx="5340348" cy="2913780"/>
          </a:xfrm>
          <a:prstGeom prst="rect">
            <a:avLst/>
          </a:prstGeom>
          <a:noFill/>
        </p:spPr>
      </p:pic>
      <p:pic>
        <p:nvPicPr>
          <p:cNvPr id="8" name="Picture 5" descr="DSC_3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476" y="2807083"/>
            <a:ext cx="5582412" cy="2780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59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zubních</a:t>
            </a:r>
            <a:r>
              <a:rPr lang="en-US" dirty="0"/>
              <a:t> </a:t>
            </a:r>
            <a:r>
              <a:rPr lang="en-US" dirty="0" err="1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893750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cs-CZ" sz="2400" u="sng" dirty="0"/>
              <a:t>h</a:t>
            </a:r>
            <a:r>
              <a:rPr lang="cs-CZ" altLang="x-none" sz="2400" u="sng" dirty="0"/>
              <a:t>luboký skus</a:t>
            </a:r>
            <a:r>
              <a:rPr lang="cs-CZ" altLang="x-none" sz="2400" dirty="0"/>
              <a:t> </a:t>
            </a:r>
            <a:r>
              <a:rPr lang="cs-CZ" dirty="0"/>
              <a:t>– ve frontální krajině při maximální </a:t>
            </a:r>
            <a:r>
              <a:rPr lang="cs-CZ" dirty="0" err="1"/>
              <a:t>interkuspidaci</a:t>
            </a:r>
            <a:r>
              <a:rPr lang="cs-CZ" dirty="0"/>
              <a:t> dochází k většímu vertikálnímu </a:t>
            </a:r>
            <a:r>
              <a:rPr lang="cs-CZ" dirty="0" err="1"/>
              <a:t>překusu</a:t>
            </a:r>
            <a:r>
              <a:rPr lang="cs-CZ" dirty="0"/>
              <a:t> řezáků (normální hodnota v rozmezí mezi třetinou až polovinou výšky korunky dolního řezáku)</a:t>
            </a:r>
          </a:p>
          <a:p>
            <a:pPr>
              <a:buFont typeface="Wingdings" charset="2"/>
              <a:buChar char="v"/>
            </a:pPr>
            <a:r>
              <a:rPr lang="cs-CZ" b="1" dirty="0"/>
              <a:t>převislý skus </a:t>
            </a:r>
            <a:r>
              <a:rPr lang="cs-CZ" dirty="0"/>
              <a:t>– hluboký skus + </a:t>
            </a:r>
            <a:r>
              <a:rPr lang="cs-CZ" dirty="0" err="1"/>
              <a:t>retruze</a:t>
            </a:r>
            <a:r>
              <a:rPr lang="cs-CZ" dirty="0"/>
              <a:t> řezáků, alespoň středních</a:t>
            </a:r>
          </a:p>
          <a:p>
            <a:pPr>
              <a:buFont typeface="Wingdings" charset="2"/>
              <a:buChar char="v"/>
            </a:pPr>
            <a:endParaRPr lang="cs-CZ" altLang="x-none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6" name="Picture 5" descr="DSC_30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56" r="2005" b="13357"/>
          <a:stretch/>
        </p:blipFill>
        <p:spPr>
          <a:xfrm>
            <a:off x="6353370" y="2130552"/>
            <a:ext cx="5596128" cy="206654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22337" r="10600" b="8801"/>
          <a:stretch/>
        </p:blipFill>
        <p:spPr>
          <a:xfrm>
            <a:off x="6353370" y="4334965"/>
            <a:ext cx="5596128" cy="231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9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zubních</a:t>
            </a:r>
            <a:r>
              <a:rPr lang="en-US" dirty="0"/>
              <a:t> </a:t>
            </a:r>
            <a:r>
              <a:rPr lang="en-US" dirty="0" err="1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930326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cs-CZ" sz="2400" u="sng" dirty="0"/>
              <a:t>z</a:t>
            </a:r>
            <a:r>
              <a:rPr lang="cs-CZ" altLang="x-none" sz="2400" u="sng" dirty="0"/>
              <a:t>křížený skus : </a:t>
            </a:r>
            <a:r>
              <a:rPr lang="cs-CZ" dirty="0"/>
              <a:t>postavení horního laterálního zubu tak, že při maximální </a:t>
            </a:r>
            <a:r>
              <a:rPr lang="cs-CZ" dirty="0" err="1"/>
              <a:t>interkuspidaci</a:t>
            </a:r>
            <a:r>
              <a:rPr lang="cs-CZ" dirty="0"/>
              <a:t> zapadá bukální hrbolek horního zubu mezi bukální a lingvální hrbolky jeho antagonistů</a:t>
            </a:r>
          </a:p>
          <a:p>
            <a:pPr>
              <a:buFont typeface="Wingdings" charset="2"/>
              <a:buChar char="v"/>
            </a:pPr>
            <a:endParaRPr lang="cs-CZ" altLang="x-none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4001" r="6399" b="17400"/>
          <a:stretch/>
        </p:blipFill>
        <p:spPr>
          <a:xfrm>
            <a:off x="6504434" y="2560673"/>
            <a:ext cx="5206330" cy="2680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14667"/>
          <a:stretch/>
        </p:blipFill>
        <p:spPr>
          <a:xfrm>
            <a:off x="757242" y="3938542"/>
            <a:ext cx="5218280" cy="27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42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dirty="0"/>
              <a:t>4.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vztahu</a:t>
            </a:r>
            <a:r>
              <a:rPr lang="en-US" dirty="0"/>
              <a:t> </a:t>
            </a:r>
            <a:r>
              <a:rPr lang="en-US" dirty="0" err="1"/>
              <a:t>zubních</a:t>
            </a:r>
            <a:r>
              <a:rPr lang="en-US" dirty="0"/>
              <a:t> </a:t>
            </a:r>
            <a:r>
              <a:rPr lang="en-US" dirty="0" err="1"/>
              <a:t>oblouků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 lvl="1"/>
            <a:r>
              <a:rPr lang="cs-CZ" altLang="x-none"/>
              <a:t> </a:t>
            </a:r>
            <a:r>
              <a:rPr lang="cs-CZ" altLang="x-none" err="1"/>
              <a:t>Angle</a:t>
            </a:r>
            <a:r>
              <a:rPr lang="cs-CZ" altLang="x-none"/>
              <a:t> I. tř. – </a:t>
            </a:r>
            <a:r>
              <a:rPr lang="cs-CZ" altLang="x-none" b="1" u="sng" err="1"/>
              <a:t>normookluze</a:t>
            </a:r>
            <a:r>
              <a:rPr lang="cs-CZ" altLang="x-none" u="sng"/>
              <a:t> : </a:t>
            </a:r>
          </a:p>
          <a:p>
            <a:pPr lvl="1"/>
            <a:r>
              <a:rPr lang="cs-CZ" dirty="0"/>
              <a:t>při maximální </a:t>
            </a:r>
            <a:r>
              <a:rPr lang="cs-CZ" dirty="0" err="1"/>
              <a:t>interkuspidaci</a:t>
            </a:r>
            <a:r>
              <a:rPr lang="cs-CZ" dirty="0"/>
              <a:t> se MB hrbolek horního M1 </a:t>
            </a:r>
            <a:r>
              <a:rPr lang="cs-CZ" dirty="0" err="1"/>
              <a:t>projikuje</a:t>
            </a:r>
            <a:r>
              <a:rPr lang="cs-CZ" dirty="0"/>
              <a:t> do </a:t>
            </a:r>
            <a:r>
              <a:rPr lang="cs-CZ" dirty="0" err="1"/>
              <a:t>mezihrbolkové</a:t>
            </a:r>
            <a:r>
              <a:rPr lang="cs-CZ" dirty="0"/>
              <a:t> rýhy dolního M1</a:t>
            </a:r>
          </a:p>
          <a:p>
            <a:pPr lvl="1"/>
            <a:r>
              <a:rPr lang="cs-CZ" dirty="0"/>
              <a:t>horní špičák se </a:t>
            </a:r>
            <a:r>
              <a:rPr lang="cs-CZ" dirty="0" err="1"/>
              <a:t>projikuje</a:t>
            </a:r>
            <a:r>
              <a:rPr lang="cs-CZ" dirty="0"/>
              <a:t> mezi dolní špičák a P1</a:t>
            </a:r>
          </a:p>
          <a:p>
            <a:pPr>
              <a:buFont typeface="Wingdings" charset="2"/>
              <a:buChar char="v"/>
            </a:pPr>
            <a:endParaRPr lang="cs-CZ" altLang="x-none"/>
          </a:p>
          <a:p>
            <a:pPr lvl="1">
              <a:buFont typeface="Arial" charset="0"/>
              <a:buChar char="•"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4" y="536121"/>
            <a:ext cx="3602736" cy="32334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40CDA4C1-45F4-AE44-A0F8-62402330A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66" y="4321464"/>
            <a:ext cx="2873025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sz="4800"/>
              <a:t>4. Anomálie vztahu zubních oblouků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/>
              <a:t> </a:t>
            </a:r>
            <a:r>
              <a:rPr lang="cs-CZ" altLang="x-none" sz="2000" dirty="0" err="1"/>
              <a:t>Angle</a:t>
            </a:r>
            <a:r>
              <a:rPr lang="cs-CZ" altLang="x-none" sz="2000" dirty="0"/>
              <a:t> II. tř. – </a:t>
            </a:r>
            <a:r>
              <a:rPr lang="cs-CZ" altLang="x-none" sz="2000" b="1" u="sng" dirty="0" err="1"/>
              <a:t>distookluze</a:t>
            </a:r>
            <a:endParaRPr lang="cs-CZ" altLang="x-none" sz="2000" b="1" u="sng" dirty="0"/>
          </a:p>
          <a:p>
            <a:pPr>
              <a:buFont typeface="Wingdings" charset="2"/>
              <a:buChar char="v"/>
            </a:pPr>
            <a:endParaRPr lang="cs-CZ" altLang="x-none" sz="2000" b="1" u="sng" dirty="0"/>
          </a:p>
          <a:p>
            <a:pPr lvl="1"/>
            <a:r>
              <a:rPr lang="cs-CZ" sz="2000" dirty="0"/>
              <a:t>dolní oblouk relativně dorzálně vůči hornímu</a:t>
            </a:r>
          </a:p>
          <a:p>
            <a:pPr lvl="2"/>
            <a:r>
              <a:rPr lang="cs-CZ" sz="2000" b="1" dirty="0"/>
              <a:t>1. odd</a:t>
            </a:r>
            <a:r>
              <a:rPr lang="cs-CZ" sz="2000" dirty="0"/>
              <a:t>. – horní řezáky jsou v </a:t>
            </a:r>
            <a:r>
              <a:rPr lang="cs-CZ" sz="2000" dirty="0" err="1"/>
              <a:t>protruzi</a:t>
            </a:r>
            <a:r>
              <a:rPr lang="cs-CZ" sz="2000" dirty="0"/>
              <a:t>, větší IS</a:t>
            </a:r>
          </a:p>
          <a:p>
            <a:pPr lvl="2"/>
            <a:r>
              <a:rPr lang="cs-CZ" sz="2000" b="1" dirty="0"/>
              <a:t>2. odd. </a:t>
            </a:r>
            <a:r>
              <a:rPr lang="cs-CZ" sz="2000" dirty="0"/>
              <a:t>– horní řezáky (alespoň střední) jsou v </a:t>
            </a:r>
            <a:r>
              <a:rPr lang="cs-CZ" sz="2000" dirty="0" err="1"/>
              <a:t>retruzi</a:t>
            </a:r>
            <a:endParaRPr lang="cs-CZ" sz="2000" dirty="0"/>
          </a:p>
          <a:p>
            <a:pPr lvl="2"/>
            <a:r>
              <a:rPr lang="cs-CZ" sz="2000" b="1" dirty="0"/>
              <a:t>singulární antagonismus = poloviční II. tř. </a:t>
            </a:r>
            <a:r>
              <a:rPr lang="cs-CZ" sz="2000" dirty="0"/>
              <a:t>– hrbolek na hrbolek</a:t>
            </a:r>
          </a:p>
          <a:p>
            <a:pPr>
              <a:buFont typeface="Wingdings" charset="2"/>
              <a:buChar char="v"/>
            </a:pPr>
            <a:r>
              <a:rPr lang="cs-CZ" altLang="x-none" sz="2000" u="sng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9EC4B-7AC1-4C30-9582-FCF185FE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5A972B-FA62-4B8A-86FD-875DF2CF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4" y="932657"/>
            <a:ext cx="2958039" cy="24403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F997AEE-DE0C-47D0-A517-19D27A60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B555EB-E3FE-40A3-9789-7F044DF13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64" y="2093138"/>
            <a:ext cx="1708795" cy="143965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C9053C4-E873-4D52-ADC6-FDFBBB2BB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72E7A1-BA9F-4D76-A51D-1823A754E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SC_13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99" y="4564694"/>
            <a:ext cx="2880360" cy="1497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315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dirty="0"/>
              <a:t>4.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vztahu</a:t>
            </a:r>
            <a:r>
              <a:rPr lang="en-US" dirty="0"/>
              <a:t> </a:t>
            </a:r>
            <a:r>
              <a:rPr lang="en-US" dirty="0" err="1"/>
              <a:t>zubních</a:t>
            </a:r>
            <a:r>
              <a:rPr lang="en-US" dirty="0"/>
              <a:t> </a:t>
            </a:r>
            <a:r>
              <a:rPr lang="en-US" dirty="0" err="1"/>
              <a:t>oblouků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/>
              <a:t> </a:t>
            </a:r>
            <a:r>
              <a:rPr lang="cs-CZ" altLang="x-none" err="1"/>
              <a:t>Angle</a:t>
            </a:r>
            <a:r>
              <a:rPr lang="cs-CZ" altLang="x-none"/>
              <a:t> III. tř. – </a:t>
            </a:r>
            <a:r>
              <a:rPr lang="cs-CZ" altLang="x-none" b="1" u="sng" err="1"/>
              <a:t>mesiookluze</a:t>
            </a:r>
            <a:r>
              <a:rPr lang="cs-CZ" altLang="x-none" u="sng"/>
              <a:t> </a:t>
            </a:r>
          </a:p>
          <a:p>
            <a:pPr lvl="1"/>
            <a:r>
              <a:rPr lang="cs-CZ" dirty="0"/>
              <a:t>dolní oblouk relativně ventrálně vůči hornímu</a:t>
            </a:r>
          </a:p>
          <a:p>
            <a:pPr lvl="1"/>
            <a:r>
              <a:rPr lang="cs-CZ" dirty="0"/>
              <a:t>ve frontálním úseku bývá obrácený skus nebo </a:t>
            </a:r>
            <a:r>
              <a:rPr lang="cs-CZ" dirty="0" err="1"/>
              <a:t>atetní</a:t>
            </a:r>
            <a:r>
              <a:rPr lang="cs-CZ" dirty="0"/>
              <a:t> skus (hrana na hranu)</a:t>
            </a:r>
          </a:p>
          <a:p>
            <a:pPr lvl="1">
              <a:buFont typeface="Arial" charset="0"/>
              <a:buChar char="•"/>
            </a:pPr>
            <a:endParaRPr lang="cs-CZ" altLang="x-none" u="sng"/>
          </a:p>
          <a:p>
            <a:pPr marL="0" indent="0">
              <a:buNone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4" y="603672"/>
            <a:ext cx="3602736" cy="3098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SC_3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99" y="4607900"/>
            <a:ext cx="2880360" cy="1411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972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Skeletální</a:t>
            </a:r>
            <a:r>
              <a:rPr lang="en-US" dirty="0"/>
              <a:t> </a:t>
            </a:r>
            <a:r>
              <a:rPr lang="en-US" dirty="0" err="1"/>
              <a:t>diagnostika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cs-CZ" altLang="x-none" dirty="0"/>
              <a:t> anomálie podmíněné odchylkou v poloze a vztahu </a:t>
            </a:r>
            <a:r>
              <a:rPr lang="cs-CZ" altLang="x-none" sz="2400" u="sng" dirty="0">
                <a:solidFill>
                  <a:srgbClr val="7030A0"/>
                </a:solidFill>
              </a:rPr>
              <a:t>čelistních kostí</a:t>
            </a:r>
          </a:p>
          <a:p>
            <a:r>
              <a:rPr lang="cs-CZ" dirty="0"/>
              <a:t>k posouzení nutný </a:t>
            </a:r>
            <a:r>
              <a:rPr lang="cs-CZ" dirty="0" err="1"/>
              <a:t>kefalometrický</a:t>
            </a:r>
            <a:r>
              <a:rPr lang="cs-CZ" dirty="0"/>
              <a:t> snímek</a:t>
            </a:r>
          </a:p>
          <a:p>
            <a:r>
              <a:rPr lang="cs-CZ" dirty="0"/>
              <a:t>skeletální třídy hodnotíme podle úhlu ANB a WITS</a:t>
            </a:r>
          </a:p>
          <a:p>
            <a:pPr lvl="1"/>
            <a:r>
              <a:rPr lang="cs-CZ" dirty="0"/>
              <a:t>N – </a:t>
            </a:r>
            <a:r>
              <a:rPr lang="cs-CZ" dirty="0" err="1"/>
              <a:t>nasion</a:t>
            </a:r>
            <a:r>
              <a:rPr lang="cs-CZ" dirty="0"/>
              <a:t> – </a:t>
            </a:r>
            <a:r>
              <a:rPr lang="cs-CZ" dirty="0" err="1"/>
              <a:t>nejanteriornější</a:t>
            </a:r>
            <a:r>
              <a:rPr lang="cs-CZ" dirty="0"/>
              <a:t> bod sutury </a:t>
            </a:r>
            <a:r>
              <a:rPr lang="cs-CZ" dirty="0" err="1"/>
              <a:t>nasofrontalis</a:t>
            </a:r>
            <a:endParaRPr lang="cs-CZ" dirty="0"/>
          </a:p>
          <a:p>
            <a:pPr lvl="1"/>
            <a:r>
              <a:rPr lang="cs-CZ" dirty="0"/>
              <a:t>A – </a:t>
            </a:r>
            <a:r>
              <a:rPr lang="cs-CZ" dirty="0" err="1"/>
              <a:t>nejdorzálnější</a:t>
            </a:r>
            <a:r>
              <a:rPr lang="cs-CZ" dirty="0"/>
              <a:t> bod na přední kontuře HČ</a:t>
            </a:r>
          </a:p>
          <a:p>
            <a:pPr lvl="1"/>
            <a:r>
              <a:rPr lang="cs-CZ" dirty="0"/>
              <a:t>B – </a:t>
            </a:r>
            <a:r>
              <a:rPr lang="cs-CZ" dirty="0" err="1"/>
              <a:t>nejdorzálnější</a:t>
            </a:r>
            <a:r>
              <a:rPr lang="cs-CZ" dirty="0"/>
              <a:t> bod na přední kontuře DČ</a:t>
            </a:r>
          </a:p>
          <a:p>
            <a:pPr lvl="1"/>
            <a:r>
              <a:rPr lang="cs-CZ" dirty="0"/>
              <a:t>WITS – vzdálenost mezi kolmicemi z </a:t>
            </a:r>
            <a:r>
              <a:rPr lang="cs-CZ" dirty="0" err="1"/>
              <a:t>incizálních</a:t>
            </a:r>
            <a:r>
              <a:rPr lang="cs-CZ" dirty="0"/>
              <a:t> bodů horního a dolního středního řezáku na okluzní rovinu</a:t>
            </a:r>
          </a:p>
          <a:p>
            <a:pPr>
              <a:buFont typeface="Arial" charset="0"/>
              <a:buChar char="•"/>
            </a:pPr>
            <a:endParaRPr lang="cs-CZ" altLang="x-none" u="sng" dirty="0">
              <a:solidFill>
                <a:srgbClr val="7030A0"/>
              </a:solidFill>
            </a:endParaRPr>
          </a:p>
          <a:p>
            <a:pPr>
              <a:buFont typeface="Arial" charset="0"/>
              <a:buChar char="•"/>
            </a:pPr>
            <a:endParaRPr lang="cs-CZ" altLang="x-none" sz="2400" u="sng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2084832"/>
            <a:ext cx="3831751" cy="4368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0"/>
          <a:stretch/>
        </p:blipFill>
        <p:spPr>
          <a:xfrm>
            <a:off x="8319611" y="2084832"/>
            <a:ext cx="3673895" cy="43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53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777B7-DC75-824D-BBCC-47DD924F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Velikost</a:t>
            </a:r>
            <a:r>
              <a:rPr lang="en-US" dirty="0"/>
              <a:t> </a:t>
            </a:r>
            <a:r>
              <a:rPr lang="en-US" dirty="0" err="1"/>
              <a:t>čelistí</a:t>
            </a:r>
            <a:endParaRPr lang="en-US" dirty="0"/>
          </a:p>
        </p:txBody>
      </p:sp>
      <p:sp>
        <p:nvSpPr>
          <p:cNvPr id="4" name="Pravouholník 3">
            <a:extLst>
              <a:ext uri="{FF2B5EF4-FFF2-40B4-BE49-F238E27FC236}">
                <a16:creationId xmlns:a16="http://schemas.microsoft.com/office/drawing/2014/main" id="{0C9A2B5D-DDB1-A949-A69E-0EEA72D11BB0}"/>
              </a:ext>
            </a:extLst>
          </p:cNvPr>
          <p:cNvSpPr/>
          <p:nvPr/>
        </p:nvSpPr>
        <p:spPr>
          <a:xfrm>
            <a:off x="1024129" y="2286000"/>
            <a:ext cx="502704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/>
              <a:t>pravá progenie = mandibulární progenie </a:t>
            </a:r>
            <a:r>
              <a:rPr lang="en-US"/>
              <a:t>– velká DČ, HČ bývá bez odchylek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/>
              <a:t>pseudoprogenie</a:t>
            </a:r>
            <a:r>
              <a:rPr lang="en-US"/>
              <a:t> – malá HČ, DČ bývá bez odchylek (též </a:t>
            </a:r>
            <a:r>
              <a:rPr lang="en-US" b="1"/>
              <a:t>mikrognatie, retrognatie, opistognatie</a:t>
            </a:r>
            <a:r>
              <a:rPr lang="en-US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/>
              <a:t>nepravá progenie </a:t>
            </a:r>
            <a:r>
              <a:rPr lang="en-US"/>
              <a:t>– obě čelisti bez významných odchylek, obrácený skus je podmíněn sklonem zubů a alveolárních výběžků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D631F6-2325-904F-9582-DA751319D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r="1791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F5D6BE-C38C-4A7F-9D39-638E45C82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3BCA64-8A4A-4B39-A64D-DBA0F97E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33785F72-0894-AF45-88EC-A8B40DE8D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r="-2" b="14504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12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3E30C-D764-F046-8A3F-3D3BC4B4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sz="4800"/>
              <a:t>Velikost čelistí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6E5818-5020-CB45-9528-7A9530C43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r>
              <a:rPr lang="cs-CZ" sz="2000" b="1"/>
              <a:t>mikrogenie</a:t>
            </a:r>
            <a:r>
              <a:rPr lang="cs-CZ" sz="2000"/>
              <a:t> – extrémně malá DČ, chybí bradový výběžek, ptačí profil</a:t>
            </a:r>
          </a:p>
          <a:p>
            <a:r>
              <a:rPr lang="cs-CZ" sz="2000" b="1"/>
              <a:t>laterogenie </a:t>
            </a:r>
            <a:r>
              <a:rPr lang="cs-CZ" sz="2000"/>
              <a:t>– jednostranně zvětšená DČ (na dané straně znaky progenie)</a:t>
            </a:r>
          </a:p>
          <a:p>
            <a:r>
              <a:rPr lang="cs-CZ" sz="2000" b="1"/>
              <a:t>hemifaciální mikrosomie </a:t>
            </a:r>
            <a:r>
              <a:rPr lang="cs-CZ" sz="2000"/>
              <a:t>– jednostranné postižení růstu DČ a následky pro celou polovinu obličeje</a:t>
            </a:r>
          </a:p>
          <a:p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C9EC4B-7AC1-4C30-9582-FCF185FE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5A972B-FA62-4B8A-86FD-875DF2CF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pro obsah 14">
            <a:extLst>
              <a:ext uri="{FF2B5EF4-FFF2-40B4-BE49-F238E27FC236}">
                <a16:creationId xmlns:a16="http://schemas.microsoft.com/office/drawing/2014/main" id="{AE497B2D-0CFA-EA4D-BAB4-7CD0455B0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95" y="484068"/>
            <a:ext cx="2344636" cy="33375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997AEE-DE0C-47D0-A517-19D27A60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B555EB-E3FE-40A3-9789-7F044DF13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15">
            <a:extLst>
              <a:ext uri="{FF2B5EF4-FFF2-40B4-BE49-F238E27FC236}">
                <a16:creationId xmlns:a16="http://schemas.microsoft.com/office/drawing/2014/main" id="{BCA5BB8B-AC8E-974A-AD68-62E46E2CF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23" y="1804306"/>
            <a:ext cx="1336476" cy="20173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9053C4-E873-4D52-ADC6-FDFBBB2BB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72E7A1-BA9F-4D76-A51D-1823A754E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6">
            <a:extLst>
              <a:ext uri="{FF2B5EF4-FFF2-40B4-BE49-F238E27FC236}">
                <a16:creationId xmlns:a16="http://schemas.microsoft.com/office/drawing/2014/main" id="{D72A230A-9E19-6B47-85E6-888FF1AFA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30" y="4321464"/>
            <a:ext cx="142369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4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2132E7-BC87-284B-BCD9-778779DD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300" dirty="0" err="1">
                <a:solidFill>
                  <a:srgbClr val="FFFFFF"/>
                </a:solidFill>
              </a:rPr>
              <a:t>Etiologie</a:t>
            </a:r>
            <a:r>
              <a:rPr lang="en-US" sz="4300" dirty="0">
                <a:solidFill>
                  <a:srgbClr val="FFFFFF"/>
                </a:solidFill>
              </a:rPr>
              <a:t> </a:t>
            </a:r>
            <a:r>
              <a:rPr lang="en-US" sz="4300" dirty="0" err="1">
                <a:solidFill>
                  <a:srgbClr val="FFFFFF"/>
                </a:solidFill>
              </a:rPr>
              <a:t>ortodontických</a:t>
            </a:r>
            <a:r>
              <a:rPr lang="en-US" sz="4300" dirty="0">
                <a:solidFill>
                  <a:srgbClr val="FFFFFF"/>
                </a:solidFill>
              </a:rPr>
              <a:t> </a:t>
            </a:r>
            <a:r>
              <a:rPr lang="en-US" sz="4300" dirty="0" err="1">
                <a:solidFill>
                  <a:srgbClr val="FFFFFF"/>
                </a:solidFill>
              </a:rPr>
              <a:t>anomálií</a:t>
            </a:r>
            <a:endParaRPr lang="en-US" sz="43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8B407505-6B2C-419B-A3A1-F1C18FB269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049818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61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Pravidelný</a:t>
            </a:r>
            <a:r>
              <a:rPr lang="en-US" dirty="0"/>
              <a:t> </a:t>
            </a:r>
            <a:r>
              <a:rPr lang="en-US" dirty="0" err="1"/>
              <a:t>chrup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7" name="Picture 12" descr="DSC_56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39" y="2084832"/>
            <a:ext cx="4816738" cy="31638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3" descr="DSC_56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7270" y="655544"/>
            <a:ext cx="4332495" cy="2858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14" descr="DSC_56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9966" y="3584447"/>
            <a:ext cx="4490886" cy="29809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189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F2C62B-DB9E-6446-8AC8-E7A81AE3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  <a:cs typeface="Times New Roman" pitchFamily="18" charset="0"/>
              </a:rPr>
              <a:t>1. Dědičnost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BF99E8-C0DA-3942-BCD8-4AB2AC70A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>
                <a:cs typeface="Times New Roman" pitchFamily="18" charset="0"/>
              </a:rPr>
              <a:t> má velmi výrazný vliv	</a:t>
            </a:r>
          </a:p>
          <a:p>
            <a:pPr>
              <a:buFont typeface="Wingdings" pitchFamily="2" charset="2"/>
              <a:buChar char="v"/>
            </a:pPr>
            <a:r>
              <a:rPr lang="cs-CZ">
                <a:cs typeface="Times New Roman" pitchFamily="18" charset="0"/>
              </a:rPr>
              <a:t> podobné anomálie nalézáme často u příbuzných (rodiče, děti, sourozenci)</a:t>
            </a:r>
          </a:p>
          <a:p>
            <a:pPr>
              <a:buFont typeface="Wingdings" pitchFamily="2" charset="2"/>
              <a:buChar char="v"/>
            </a:pPr>
            <a:r>
              <a:rPr lang="cs-CZ">
                <a:cs typeface="Times New Roman" pitchFamily="18" charset="0"/>
              </a:rPr>
              <a:t>z hlediska dědičnosti (nepočítáme-li zevní vlivy) chápeme </a:t>
            </a:r>
            <a:r>
              <a:rPr lang="cs-CZ" err="1">
                <a:cs typeface="Times New Roman" pitchFamily="18" charset="0"/>
              </a:rPr>
              <a:t>orto</a:t>
            </a:r>
            <a:r>
              <a:rPr lang="cs-CZ">
                <a:cs typeface="Times New Roman" pitchFamily="18" charset="0"/>
              </a:rPr>
              <a:t>. anomálii jako výsledek kombinace mnoha zděděných znaků (podobně jako tvar obličeje, typ postavy..)</a:t>
            </a:r>
          </a:p>
          <a:p>
            <a:pPr>
              <a:buFont typeface="Wingdings" pitchFamily="2" charset="2"/>
              <a:buChar char="v"/>
            </a:pPr>
            <a:r>
              <a:rPr lang="cs-CZ">
                <a:cs typeface="Times New Roman" pitchFamily="18" charset="0"/>
              </a:rPr>
              <a:t> mezi tyto znaky patří: velikost a tvar zubů, počet zubů, velikost a tvar čelistí, poloha zárodků zubů a směr prořezávání, doba prořezávání zubů, doba a způsob růstu čelistí,..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6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E673D-7B2D-9845-96ED-D19BFEB9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cs-CZ" sz="4800">
                <a:cs typeface="Times New Roman" pitchFamily="18" charset="0"/>
              </a:rPr>
              <a:t>Typicky dědičné anomálie</a:t>
            </a:r>
            <a:endParaRPr lang="en-US" sz="480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E32165-4D6F-B142-82CD-0D8D96CE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000">
                <a:cs typeface="Times New Roman" pitchFamily="18" charset="0"/>
              </a:rPr>
              <a:t>pravá mandibulární progenie</a:t>
            </a:r>
          </a:p>
          <a:p>
            <a:pPr>
              <a:buFont typeface="Wingdings" pitchFamily="2" charset="2"/>
              <a:buChar char="v"/>
            </a:pPr>
            <a:r>
              <a:rPr lang="cs-CZ" sz="2000">
                <a:cs typeface="Times New Roman" pitchFamily="18" charset="0"/>
              </a:rPr>
              <a:t> převislý skus</a:t>
            </a:r>
          </a:p>
          <a:p>
            <a:pPr>
              <a:buFont typeface="Wingdings" pitchFamily="2" charset="2"/>
              <a:buChar char="v"/>
            </a:pPr>
            <a:r>
              <a:rPr lang="cs-CZ" sz="2000">
                <a:cs typeface="Times New Roman" pitchFamily="18" charset="0"/>
              </a:rPr>
              <a:t> hypodoncie a hyperodoncie</a:t>
            </a:r>
          </a:p>
          <a:p>
            <a:pPr>
              <a:buFont typeface="Wingdings" pitchFamily="2" charset="2"/>
              <a:buChar char="v"/>
            </a:pPr>
            <a:r>
              <a:rPr lang="cs-CZ" sz="2000">
                <a:cs typeface="Times New Roman" pitchFamily="18" charset="0"/>
              </a:rPr>
              <a:t> retence zubů</a:t>
            </a:r>
          </a:p>
          <a:p>
            <a:pPr>
              <a:buFont typeface="Wingdings" pitchFamily="2" charset="2"/>
              <a:buChar char="v"/>
            </a:pPr>
            <a:r>
              <a:rPr lang="cs-CZ" sz="2000">
                <a:cs typeface="Times New Roman" pitchFamily="18" charset="0"/>
              </a:rPr>
              <a:t> rozštěpy rtů, čelistí a patra</a:t>
            </a:r>
          </a:p>
          <a:p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C9EC4B-7AC1-4C30-9582-FCF185FE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5A972B-FA62-4B8A-86FD-875DF2CF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18139A-0567-AA4C-99D5-3279C270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t="13116" r="14775" b="23680"/>
          <a:stretch>
            <a:fillRect/>
          </a:stretch>
        </p:blipFill>
        <p:spPr>
          <a:xfrm>
            <a:off x="6883114" y="484068"/>
            <a:ext cx="2331598" cy="333756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F997AEE-DE0C-47D0-A517-19D27A60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B555EB-E3FE-40A3-9789-7F044DF13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B7EECC7-636E-824F-AB07-B3F825B0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2367" b="6949"/>
          <a:stretch>
            <a:fillRect/>
          </a:stretch>
        </p:blipFill>
        <p:spPr>
          <a:xfrm>
            <a:off x="10142483" y="1804306"/>
            <a:ext cx="1434557" cy="201732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9053C4-E873-4D52-ADC6-FDFBBB2BB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72E7A1-BA9F-4D76-A51D-1823A754E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7">
            <a:extLst>
              <a:ext uri="{FF2B5EF4-FFF2-40B4-BE49-F238E27FC236}">
                <a16:creationId xmlns:a16="http://schemas.microsoft.com/office/drawing/2014/main" id="{20C9087C-1245-5D42-A3BD-8628A65C1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99" y="4751917"/>
            <a:ext cx="2880360" cy="11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4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1EDAF0-6695-9F4A-AC1C-2BD355C5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4300">
                <a:solidFill>
                  <a:srgbClr val="FFFFFF"/>
                </a:solidFill>
              </a:rPr>
              <a:t>2</a:t>
            </a:r>
            <a:r>
              <a:rPr lang="en-US" sz="4300" b="1">
                <a:solidFill>
                  <a:srgbClr val="FFFFFF"/>
                </a:solidFill>
              </a:rPr>
              <a:t>. </a:t>
            </a:r>
            <a:r>
              <a:rPr lang="cs-CZ" sz="4300">
                <a:solidFill>
                  <a:srgbClr val="FFFFFF"/>
                </a:solidFill>
                <a:cs typeface="Times New Roman" pitchFamily="18" charset="0"/>
              </a:rPr>
              <a:t>Příčiny působící během intrauterinního vývoje</a:t>
            </a:r>
            <a:endParaRPr lang="en-US" sz="430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5B8E0A-496C-1F4E-A1AB-E20C864E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teratogeny = vlivy narušující vývoj plodu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cs typeface="Times New Roman" pitchFamily="18" charset="0"/>
              </a:rPr>
              <a:t>chemické (i farmaka – cytostatika..)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cs typeface="Times New Roman" pitchFamily="18" charset="0"/>
              </a:rPr>
              <a:t>fyzikální (např. záření..)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cs typeface="Times New Roman" pitchFamily="18" charset="0"/>
              </a:rPr>
              <a:t>infekční (např. </a:t>
            </a:r>
            <a:r>
              <a:rPr lang="cs-CZ" dirty="0" err="1">
                <a:cs typeface="Times New Roman" pitchFamily="18" charset="0"/>
              </a:rPr>
              <a:t>toxoplazmoza</a:t>
            </a:r>
            <a:r>
              <a:rPr lang="cs-CZ" dirty="0">
                <a:cs typeface="Times New Roman" pitchFamily="18" charset="0"/>
              </a:rPr>
              <a:t>..)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cs typeface="Times New Roman" pitchFamily="18" charset="0"/>
              </a:rPr>
              <a:t>stresové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73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038F5B-0360-9D49-95BF-FE5B6E3AD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17" y="778042"/>
            <a:ext cx="9720073" cy="402336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b="1" dirty="0">
                <a:cs typeface="Times New Roman" pitchFamily="18" charset="0"/>
              </a:rPr>
              <a:t>fetální alkoholický syndrom</a:t>
            </a:r>
            <a:r>
              <a:rPr lang="cs-CZ" dirty="0">
                <a:cs typeface="Times New Roman" pitchFamily="18" charset="0"/>
              </a:rPr>
              <a:t>: novorozenec je menší, opožděný, intelektový defekt, vpadlý široký plochý kořen nosu…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nejčastější vrozenou vadou: rozštěp rtu, čelisti a patra</a:t>
            </a:r>
          </a:p>
          <a:p>
            <a:r>
              <a:rPr lang="cs-CZ" dirty="0"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C:\Users\Evča\Desktop\fas.jpg">
            <a:extLst>
              <a:ext uri="{FF2B5EF4-FFF2-40B4-BE49-F238E27FC236}">
                <a16:creationId xmlns:a16="http://schemas.microsoft.com/office/drawing/2014/main" id="{540E803E-C217-984C-8C6E-2075A8D5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211" y="2789722"/>
            <a:ext cx="4723926" cy="3315038"/>
          </a:xfrm>
          <a:prstGeom prst="rect">
            <a:avLst/>
          </a:prstGeom>
          <a:noFill/>
        </p:spPr>
      </p:pic>
      <p:pic>
        <p:nvPicPr>
          <p:cNvPr id="5" name="Obrázok 4" descr="Obrázok, na ktorom je bábätko, držiaci, sedenie, vysoké&#10;&#10;Automaticky generovaný popis">
            <a:extLst>
              <a:ext uri="{FF2B5EF4-FFF2-40B4-BE49-F238E27FC236}">
                <a16:creationId xmlns:a16="http://schemas.microsoft.com/office/drawing/2014/main" id="{C78540A5-4F9E-0645-A8BE-30577B09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388" y="2754405"/>
            <a:ext cx="3160712" cy="33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28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BDCF4C-8B0F-A448-914F-70CB8F8B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4600">
                <a:solidFill>
                  <a:srgbClr val="FFFFFF"/>
                </a:solidFill>
              </a:rPr>
              <a:t>3.</a:t>
            </a:r>
            <a:r>
              <a:rPr lang="cs-CZ" sz="4600">
                <a:solidFill>
                  <a:srgbClr val="FFFFFF"/>
                </a:solidFill>
                <a:cs typeface="Times New Roman" pitchFamily="18" charset="0"/>
              </a:rPr>
              <a:t> Příčiny působící během postnatálního vývoje</a:t>
            </a:r>
            <a:endParaRPr lang="en-US" sz="460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903EEE-CA6D-2042-B6CB-025C3165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porodní trauma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zlozvyky (dumlání, ústní dýchaní)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předčasná ztráta dočasných zubů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ztráta stálého zubu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úrazy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hormonální vlivy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59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Times New Roman" pitchFamily="18" charset="0"/>
              </a:rPr>
              <a:t>Zlozvyky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8042" y="2084832"/>
            <a:ext cx="8543956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sz="2800" dirty="0"/>
              <a:t> </a:t>
            </a:r>
            <a:r>
              <a:rPr lang="cs-CZ" sz="2800" b="1" dirty="0">
                <a:cs typeface="Times New Roman" pitchFamily="18" charset="0"/>
              </a:rPr>
              <a:t>Dumlání</a:t>
            </a:r>
            <a:r>
              <a:rPr lang="cs-CZ" sz="2800" dirty="0">
                <a:cs typeface="Times New Roman" pitchFamily="18" charset="0"/>
              </a:rPr>
              <a:t> ( dudlík, palec – </a:t>
            </a:r>
            <a:r>
              <a:rPr lang="cs-CZ" sz="2800" dirty="0" err="1">
                <a:cs typeface="Times New Roman" pitchFamily="18" charset="0"/>
              </a:rPr>
              <a:t>protruze</a:t>
            </a:r>
            <a:r>
              <a:rPr lang="cs-CZ" sz="2800" dirty="0">
                <a:cs typeface="Times New Roman" pitchFamily="18" charset="0"/>
              </a:rPr>
              <a:t> horní fronty a </a:t>
            </a:r>
            <a:r>
              <a:rPr lang="cs-CZ" sz="2800" dirty="0" err="1">
                <a:cs typeface="Times New Roman" pitchFamily="18" charset="0"/>
              </a:rPr>
              <a:t>retruze</a:t>
            </a:r>
            <a:r>
              <a:rPr lang="cs-CZ" sz="2800" dirty="0">
                <a:cs typeface="Times New Roman" pitchFamily="18" charset="0"/>
              </a:rPr>
              <a:t> dolní fronty či otevřený skus)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800" dirty="0">
                <a:cs typeface="Times New Roman" pitchFamily="18" charset="0"/>
              </a:rPr>
              <a:t> při dumlání odpadá expanzní účinek jazyka – zúžení HZO v oblasti špičáků, tvar horního oblouku písmene V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800" dirty="0">
                <a:cs typeface="Times New Roman" pitchFamily="18" charset="0"/>
              </a:rPr>
              <a:t>pokud se zlozvyk odstraní do čtyř let – nepřenáší se do stálého chrupu</a:t>
            </a:r>
          </a:p>
          <a:p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83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MG_095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9914" y="643467"/>
            <a:ext cx="3942970" cy="2543217"/>
          </a:xfrm>
          <a:prstGeom prst="rect">
            <a:avLst/>
          </a:prstGeom>
          <a:noFill/>
        </p:spPr>
      </p:pic>
      <p:cxnSp>
        <p:nvCxnSpPr>
          <p:cNvPr id="1029" name="Straight Connector 7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IMG_09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17898" y="643467"/>
            <a:ext cx="3973775" cy="2543217"/>
          </a:xfrm>
          <a:prstGeom prst="rect">
            <a:avLst/>
          </a:prstGeom>
          <a:noFill/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6">
            <a:extLst>
              <a:ext uri="{FF2B5EF4-FFF2-40B4-BE49-F238E27FC236}">
                <a16:creationId xmlns:a16="http://schemas.microsoft.com/office/drawing/2014/main" id="{7DADE98C-1DDC-1842-91F7-1785F6CF6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27289" r="7881" b="7832"/>
          <a:stretch>
            <a:fillRect/>
          </a:stretch>
        </p:blipFill>
        <p:spPr bwMode="auto">
          <a:xfrm>
            <a:off x="1292652" y="3671316"/>
            <a:ext cx="4397495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D93E3FAF-A556-0647-B52A-DB25CDEB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"/>
          <a:stretch>
            <a:fillRect/>
          </a:stretch>
        </p:blipFill>
        <p:spPr bwMode="auto">
          <a:xfrm>
            <a:off x="6840678" y="3671316"/>
            <a:ext cx="3728216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81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</a:t>
            </a:r>
            <a:r>
              <a:rPr lang="cs-CZ" b="1" dirty="0">
                <a:cs typeface="Times New Roman" pitchFamily="18" charset="0"/>
              </a:rPr>
              <a:t>Ústní dýchání </a:t>
            </a:r>
            <a:r>
              <a:rPr lang="cs-CZ" dirty="0">
                <a:cs typeface="Times New Roman" pitchFamily="18" charset="0"/>
              </a:rPr>
              <a:t>(u chronických infekcí HCD, alergické rýmy, obstrukce průchodů nosních, zduření adenoidní vegetace..)</a:t>
            </a:r>
          </a:p>
          <a:p>
            <a:r>
              <a:rPr lang="cs-CZ" dirty="0">
                <a:cs typeface="Times New Roman" pitchFamily="18" charset="0"/>
              </a:rPr>
              <a:t>ústa pootevřena – jazyk není v kontaktu s patrem a následně zužování HZO a vznik zkříženého skusu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E6887B1-C97A-8047-8DF9-649D2FAF7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4" r="4666"/>
          <a:stretch/>
        </p:blipFill>
        <p:spPr bwMode="auto">
          <a:xfrm>
            <a:off x="7552267" y="1593045"/>
            <a:ext cx="3999654" cy="36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3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Times New Roman" pitchFamily="18" charset="0"/>
              </a:rPr>
              <a:t>Předčasná ztráta dočasných zubů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915" y="2332037"/>
            <a:ext cx="744239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 při předčasné ztrátě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zubu může dojít ke zmenšení místa pro stálý zub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větší riziko posunu zubů v HČ – v DČ je </a:t>
            </a:r>
            <a:r>
              <a:rPr lang="cs-CZ" dirty="0" err="1">
                <a:cs typeface="Times New Roman" pitchFamily="18" charset="0"/>
              </a:rPr>
              <a:t>leeway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space</a:t>
            </a:r>
            <a:r>
              <a:rPr lang="cs-CZ" dirty="0">
                <a:cs typeface="Times New Roman" pitchFamily="18" charset="0"/>
              </a:rPr>
              <a:t> (rozdíl šířky P2 a druhého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Molár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při ztrátě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molárů před 6. rokem posuny a následné stěsnání v HČ u 1/3 a v DČ u 1/4 dětí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u jednostranné ztráty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špičáků dochází k posunu střední čáry</a:t>
            </a:r>
          </a:p>
          <a:p>
            <a:pPr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D2AABB-2F2E-9147-872D-AF369468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4387" y="2669724"/>
            <a:ext cx="3501187" cy="260901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558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ACIENTI  MOJI\Jánský Dominik 2008 HSA\Jánský Dominik OP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79908" y="643467"/>
            <a:ext cx="4422983" cy="2543217"/>
          </a:xfrm>
          <a:prstGeom prst="rect">
            <a:avLst/>
          </a:prstGeom>
          <a:noFill/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F:\PACIENTI  MOJI\Krzyžánek Erik 2008\IMG_279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34056" y="643467"/>
            <a:ext cx="4541459" cy="2543217"/>
          </a:xfrm>
          <a:prstGeom prst="rect">
            <a:avLst/>
          </a:prstGeom>
          <a:noFill/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F:\PACIENTI  MOJI\Krzyžánek Erik 2008\krzyžánek erik opg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17864" y="3671316"/>
            <a:ext cx="3947071" cy="2545862"/>
          </a:xfrm>
          <a:prstGeom prst="rect">
            <a:avLst/>
          </a:prstGeom>
          <a:noFill/>
        </p:spPr>
      </p:pic>
      <p:pic>
        <p:nvPicPr>
          <p:cNvPr id="3075" name="Picture 3" descr="F:\PACIENTI  MOJI\Jánský Dominik 2008 HSA\IMG_90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85164" y="3671316"/>
            <a:ext cx="2639243" cy="2553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02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Pravidelný</a:t>
            </a:r>
            <a:r>
              <a:rPr lang="en-US" dirty="0"/>
              <a:t> </a:t>
            </a:r>
            <a:r>
              <a:rPr lang="en-US" dirty="0" err="1"/>
              <a:t>chrup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10" name="Picture 6" descr="DSC_56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10" y="1335024"/>
            <a:ext cx="4479816" cy="45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_56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128" y="2240871"/>
            <a:ext cx="4978731" cy="3594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899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Times New Roman" pitchFamily="18" charset="0"/>
              </a:rPr>
              <a:t>Úrazy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915" y="1953128"/>
            <a:ext cx="9537031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úrazy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zubů (následné poškození zárodků stálých zubů – např. </a:t>
            </a:r>
            <a:r>
              <a:rPr lang="cs-CZ" dirty="0" err="1">
                <a:cs typeface="Times New Roman" pitchFamily="18" charset="0"/>
              </a:rPr>
              <a:t>dilacerace</a:t>
            </a:r>
            <a:r>
              <a:rPr lang="cs-CZ" dirty="0">
                <a:cs typeface="Times New Roman" pitchFamily="18" charset="0"/>
              </a:rPr>
              <a:t> kořene/korunky)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fraktura alveolárního výběžku (hlavně v HČ) – dislokace – zákus či zkřížený skus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fraktura kondylu (častá u dětí) – srůsty – ankylóza – poškození růstu DČ  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poúrazové jizvy měkkých tkání – tlakem deformace zubního oblouku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05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Times New Roman" pitchFamily="18" charset="0"/>
              </a:rPr>
              <a:t>Prevence a profylaxe </a:t>
            </a:r>
            <a:r>
              <a:rPr lang="cs-CZ" dirty="0" err="1">
                <a:solidFill>
                  <a:srgbClr val="FFFFFF"/>
                </a:solidFill>
                <a:cs typeface="Times New Roman" pitchFamily="18" charset="0"/>
              </a:rPr>
              <a:t>orto</a:t>
            </a:r>
            <a:r>
              <a:rPr lang="cs-CZ" dirty="0">
                <a:solidFill>
                  <a:srgbClr val="FFFFFF"/>
                </a:solidFill>
                <a:cs typeface="Times New Roman" pitchFamily="18" charset="0"/>
              </a:rPr>
              <a:t> anomálií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1FA02C2-A717-458C-8AA6-2DB79325F7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219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6983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kojení</a:t>
            </a:r>
            <a:r>
              <a:rPr lang="cs-CZ" dirty="0"/>
              <a:t> </a:t>
            </a:r>
            <a:r>
              <a:rPr lang="cs-CZ" dirty="0">
                <a:cs typeface="Times New Roman" pitchFamily="18" charset="0"/>
              </a:rPr>
              <a:t>– prospěšnější, pokud láhev s mlékem, tak aby otvor byl malý a dítě se muselo snažit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dudlík– ideálně typu NUK, nutí</a:t>
            </a:r>
          </a:p>
          <a:p>
            <a:pPr>
              <a:buNone/>
            </a:pPr>
            <a:r>
              <a:rPr lang="cs-CZ" dirty="0">
                <a:cs typeface="Times New Roman" pitchFamily="18" charset="0"/>
              </a:rPr>
              <a:t> vysunovat DČ, jde lépe odnaučit než</a:t>
            </a:r>
          </a:p>
          <a:p>
            <a:pPr>
              <a:buFont typeface="Wingdings" pitchFamily="2" charset="2"/>
              <a:buChar char="v"/>
            </a:pPr>
            <a:r>
              <a:rPr lang="cs-CZ" dirty="0">
                <a:cs typeface="Times New Roman" pitchFamily="18" charset="0"/>
              </a:rPr>
              <a:t> dumlání prstu - odstranit nejlépe do </a:t>
            </a:r>
          </a:p>
          <a:p>
            <a:pPr marL="0" indent="0">
              <a:buNone/>
            </a:pPr>
            <a:r>
              <a:rPr lang="cs-CZ" dirty="0">
                <a:cs typeface="Times New Roman" pitchFamily="18" charset="0"/>
              </a:rPr>
              <a:t> 3-4 let</a:t>
            </a:r>
          </a:p>
          <a:p>
            <a:pPr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C:\Users\Evča\Desktop\nuk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22306" y="2107715"/>
            <a:ext cx="4429615" cy="3439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295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2254" y="1275346"/>
            <a:ext cx="5023746" cy="488161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 </a:t>
            </a:r>
            <a:r>
              <a:rPr lang="cs-CZ" b="1" dirty="0">
                <a:cs typeface="Times New Roman" pitchFamily="18" charset="0"/>
              </a:rPr>
              <a:t>vestibulární clona </a:t>
            </a:r>
            <a:r>
              <a:rPr lang="cs-CZ" dirty="0">
                <a:cs typeface="Times New Roman" pitchFamily="18" charset="0"/>
              </a:rPr>
              <a:t>– pokud nedošlo k odstranění zlozvyku a dítě je již větší a anomálie přítomná</a:t>
            </a:r>
          </a:p>
          <a:p>
            <a:pPr>
              <a:buNone/>
            </a:pPr>
            <a:endParaRPr lang="cs-CZ" dirty="0"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otevřený skus udržovaný zlozvykem (sání rtu, jazyka, vkládání dudlíku)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dumlání palce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zvýšení tonu rtu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odbourání návyku dudlíku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prefabrikáty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individualizované – reliéf plošek zubů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701039"/>
            <a:ext cx="5455921" cy="54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72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4754880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/>
              <a:t> </a:t>
            </a:r>
            <a:r>
              <a:rPr lang="cs-CZ" b="1" dirty="0">
                <a:cs typeface="Times New Roman" pitchFamily="18" charset="0"/>
              </a:rPr>
              <a:t>boj proti zubnímu kazu </a:t>
            </a:r>
            <a:r>
              <a:rPr lang="cs-CZ" dirty="0">
                <a:cs typeface="Times New Roman" pitchFamily="18" charset="0"/>
              </a:rPr>
              <a:t>– prevence následků předčasných ztrát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zubů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chemeClr val="accent1"/>
                </a:solidFill>
                <a:cs typeface="Times New Roman" pitchFamily="18" charset="0"/>
              </a:rPr>
              <a:t>čistit začít s prořezáním prvních zubů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včasná sanace </a:t>
            </a:r>
            <a:r>
              <a:rPr lang="cs-CZ" dirty="0" err="1">
                <a:cs typeface="Times New Roman" pitchFamily="18" charset="0"/>
              </a:rPr>
              <a:t>doč</a:t>
            </a:r>
            <a:r>
              <a:rPr lang="cs-CZ" dirty="0">
                <a:cs typeface="Times New Roman" pitchFamily="18" charset="0"/>
              </a:rPr>
              <a:t>. molárů ( nejen jejich extrakce, ale i </a:t>
            </a:r>
            <a:r>
              <a:rPr lang="cs-CZ" dirty="0" err="1">
                <a:cs typeface="Times New Roman" pitchFamily="18" charset="0"/>
              </a:rPr>
              <a:t>mesiodistální</a:t>
            </a:r>
            <a:r>
              <a:rPr lang="cs-CZ" dirty="0">
                <a:cs typeface="Times New Roman" pitchFamily="18" charset="0"/>
              </a:rPr>
              <a:t> zmenšování vede k </a:t>
            </a:r>
            <a:r>
              <a:rPr lang="cs-CZ" dirty="0" err="1">
                <a:cs typeface="Times New Roman" pitchFamily="18" charset="0"/>
              </a:rPr>
              <a:t>mesializaci</a:t>
            </a:r>
            <a:r>
              <a:rPr lang="cs-CZ" dirty="0">
                <a:cs typeface="Times New Roman" pitchFamily="18" charset="0"/>
              </a:rPr>
              <a:t> stálých molárů)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1EE4B0-08A3-5647-A014-4E42F6001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2" y="2611058"/>
            <a:ext cx="4526278" cy="337324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12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300" dirty="0" err="1">
                <a:solidFill>
                  <a:srgbClr val="FFFFFF"/>
                </a:solidFill>
              </a:rPr>
              <a:t>Rozdělení</a:t>
            </a:r>
            <a:r>
              <a:rPr lang="en-US" sz="4300" dirty="0">
                <a:solidFill>
                  <a:srgbClr val="FFFFFF"/>
                </a:solidFill>
              </a:rPr>
              <a:t> </a:t>
            </a:r>
            <a:r>
              <a:rPr lang="en-US" sz="4300" dirty="0" err="1">
                <a:solidFill>
                  <a:srgbClr val="FFFFFF"/>
                </a:solidFill>
              </a:rPr>
              <a:t>ortodontických</a:t>
            </a:r>
            <a:r>
              <a:rPr lang="en-US" sz="4300" dirty="0">
                <a:solidFill>
                  <a:srgbClr val="FFFFFF"/>
                </a:solidFill>
              </a:rPr>
              <a:t> </a:t>
            </a:r>
            <a:r>
              <a:rPr lang="en-US" sz="4300" dirty="0" err="1">
                <a:solidFill>
                  <a:srgbClr val="FFFFFF"/>
                </a:solidFill>
              </a:rPr>
              <a:t>anomálií</a:t>
            </a:r>
            <a:endParaRPr lang="en-US" sz="43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EE73A6-4AE1-4876-8F2A-C081DC9A62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61437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616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553803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u="sng" dirty="0" err="1"/>
              <a:t>makrodoncie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nadměrná</a:t>
            </a:r>
            <a:r>
              <a:rPr lang="en-US" sz="2400" dirty="0"/>
              <a:t> </a:t>
            </a:r>
            <a:r>
              <a:rPr lang="en-US" sz="2400" dirty="0" err="1"/>
              <a:t>velikosti</a:t>
            </a:r>
            <a:r>
              <a:rPr lang="en-US" sz="2400" dirty="0"/>
              <a:t> </a:t>
            </a:r>
            <a:r>
              <a:rPr lang="en-US" sz="2400" dirty="0" err="1"/>
              <a:t>zubů</a:t>
            </a:r>
            <a:endParaRPr lang="en-US" sz="2400" dirty="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cs-CZ" altLang="x-none" sz="2800" dirty="0"/>
              <a:t> </a:t>
            </a:r>
            <a:r>
              <a:rPr lang="cs-CZ" altLang="x-none" sz="2400" u="sng" dirty="0" err="1"/>
              <a:t>mikrodoncie</a:t>
            </a:r>
            <a:r>
              <a:rPr lang="cs-CZ" altLang="x-none" sz="2800" dirty="0"/>
              <a:t> </a:t>
            </a:r>
            <a:r>
              <a:rPr lang="mr-IN" altLang="x-none" sz="2400" dirty="0"/>
              <a:t>–</a:t>
            </a:r>
            <a:r>
              <a:rPr lang="cs-CZ" altLang="x-none" sz="2400" dirty="0"/>
              <a:t> malá velikost zubů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cs-CZ" altLang="x-none" sz="20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cs-CZ" altLang="x-none" sz="2000" dirty="0"/>
              <a:t> </a:t>
            </a:r>
            <a:r>
              <a:rPr lang="cs-CZ" altLang="x-none" sz="2400" dirty="0"/>
              <a:t>stěsnání : </a:t>
            </a:r>
            <a:r>
              <a:rPr lang="cs-CZ" sz="2400" dirty="0"/>
              <a:t>nedostatek místa pro pravidelné zařazení zubů</a:t>
            </a:r>
            <a:endParaRPr lang="cs-CZ" altLang="x-none" sz="24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cs-CZ" altLang="x-none" sz="2400" dirty="0"/>
              <a:t> mezerovitý chrup : </a:t>
            </a:r>
            <a:r>
              <a:rPr lang="cs-CZ" sz="2400" dirty="0"/>
              <a:t>nadbytek místa (</a:t>
            </a:r>
            <a:r>
              <a:rPr lang="cs-CZ" sz="2400" b="1" dirty="0" err="1"/>
              <a:t>trema</a:t>
            </a:r>
            <a:r>
              <a:rPr lang="cs-CZ" sz="2400" dirty="0"/>
              <a:t>, </a:t>
            </a:r>
            <a:r>
              <a:rPr lang="cs-CZ" sz="2400" b="1" dirty="0"/>
              <a:t>diastema</a:t>
            </a:r>
            <a:r>
              <a:rPr lang="cs-CZ" sz="2400" dirty="0"/>
              <a:t>)</a:t>
            </a:r>
            <a:endParaRPr lang="cs-CZ" altLang="x-none" sz="24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cs-CZ" altLang="x-non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64" y="1225296"/>
            <a:ext cx="3870472" cy="230739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4222" r="5040" b="7040"/>
          <a:stretch/>
        </p:blipFill>
        <p:spPr>
          <a:xfrm>
            <a:off x="6295278" y="3584448"/>
            <a:ext cx="3561173" cy="31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Tvaru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čípkovitý</a:t>
            </a:r>
            <a:r>
              <a:rPr lang="en-US" sz="2400" dirty="0"/>
              <a:t> </a:t>
            </a:r>
            <a:r>
              <a:rPr lang="en-US" sz="2400" dirty="0" err="1"/>
              <a:t>laterální</a:t>
            </a:r>
            <a:r>
              <a:rPr lang="en-US" sz="2400" dirty="0"/>
              <a:t> </a:t>
            </a:r>
            <a:r>
              <a:rPr lang="en-US" sz="2400" dirty="0" err="1"/>
              <a:t>řezák</a:t>
            </a:r>
            <a:endParaRPr lang="en-US" sz="24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srostlice</a:t>
            </a:r>
            <a:endParaRPr lang="en-US" sz="24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 dens in dente</a:t>
            </a:r>
          </a:p>
        </p:txBody>
      </p:sp>
      <p:pic>
        <p:nvPicPr>
          <p:cNvPr id="6" name="Picture 5" descr="DSC_67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7392" r="3400" b="4709"/>
          <a:stretch/>
        </p:blipFill>
        <p:spPr>
          <a:xfrm>
            <a:off x="6866313" y="765295"/>
            <a:ext cx="5130174" cy="277799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45" y="3667984"/>
            <a:ext cx="5092343" cy="276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9"/>
          <a:stretch/>
        </p:blipFill>
        <p:spPr>
          <a:xfrm>
            <a:off x="9491913" y="3667984"/>
            <a:ext cx="2504574" cy="27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5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125698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en-US" sz="2400" b="1" dirty="0" err="1"/>
              <a:t>hypodoncie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snížení</a:t>
            </a:r>
            <a:r>
              <a:rPr lang="en-US" sz="2400" dirty="0"/>
              <a:t> </a:t>
            </a:r>
            <a:r>
              <a:rPr lang="en-US" sz="2400" dirty="0" err="1"/>
              <a:t>počtu</a:t>
            </a:r>
            <a:r>
              <a:rPr lang="en-US" sz="2400" dirty="0"/>
              <a:t> </a:t>
            </a:r>
            <a:r>
              <a:rPr lang="en-US" sz="2400" dirty="0" err="1"/>
              <a:t>zubních</a:t>
            </a:r>
            <a:r>
              <a:rPr lang="en-US" sz="2400" dirty="0"/>
              <a:t> </a:t>
            </a:r>
            <a:r>
              <a:rPr lang="en-US" sz="2400" dirty="0" err="1"/>
              <a:t>zárodků</a:t>
            </a:r>
            <a:endParaRPr lang="en-US" sz="2400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b="1" dirty="0"/>
              <a:t> ageneze</a:t>
            </a:r>
            <a:r>
              <a:rPr lang="cs-CZ" sz="2400" dirty="0"/>
              <a:t> – jednotlivý nezaložený zub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400" dirty="0"/>
          </a:p>
        </p:txBody>
      </p:sp>
      <p:pic>
        <p:nvPicPr>
          <p:cNvPr id="5" name="Picture 5" descr="DSC_50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1938" r="12210" b="23257"/>
          <a:stretch/>
        </p:blipFill>
        <p:spPr>
          <a:xfrm>
            <a:off x="931898" y="3740727"/>
            <a:ext cx="5535454" cy="254120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8291" r="6878" b="6154"/>
          <a:stretch/>
        </p:blipFill>
        <p:spPr>
          <a:xfrm>
            <a:off x="6642009" y="3740727"/>
            <a:ext cx="5347631" cy="28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5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Anomálie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3089849" cy="42245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b="1" dirty="0" err="1"/>
              <a:t>hyperdoncie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zvýšený</a:t>
            </a:r>
            <a:r>
              <a:rPr lang="en-US" sz="2400" dirty="0"/>
              <a:t> </a:t>
            </a:r>
            <a:r>
              <a:rPr lang="en-US" sz="2400" dirty="0" err="1"/>
              <a:t>počet</a:t>
            </a:r>
            <a:r>
              <a:rPr lang="en-US" sz="2400" dirty="0"/>
              <a:t> </a:t>
            </a:r>
            <a:r>
              <a:rPr lang="en-US" sz="2400" dirty="0" err="1"/>
              <a:t>zubů</a:t>
            </a:r>
            <a:r>
              <a:rPr lang="en-US" sz="2400" dirty="0"/>
              <a:t> (</a:t>
            </a:r>
            <a:r>
              <a:rPr lang="en-US" sz="2400" dirty="0" err="1"/>
              <a:t>přespočetné</a:t>
            </a:r>
            <a:r>
              <a:rPr lang="en-US" sz="2400" dirty="0"/>
              <a:t>)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/>
              <a:t>(nejčastěji </a:t>
            </a:r>
            <a:r>
              <a:rPr lang="cs-CZ" sz="2400" b="1" dirty="0" err="1"/>
              <a:t>mesiodens</a:t>
            </a:r>
            <a:r>
              <a:rPr lang="cs-CZ" sz="2400" dirty="0"/>
              <a:t> v krajině střední čáry, méně často pak přespočetné zuby v oblasti laterálního řezáku, premolárů či molárů)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426" r="6362" b="1"/>
          <a:stretch/>
        </p:blipFill>
        <p:spPr>
          <a:xfrm>
            <a:off x="6845294" y="2460567"/>
            <a:ext cx="5092901" cy="406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5951" r="7125" b="10362"/>
          <a:stretch/>
        </p:blipFill>
        <p:spPr>
          <a:xfrm>
            <a:off x="3847089" y="2975816"/>
            <a:ext cx="2828849" cy="35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22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1485</Words>
  <Application>Microsoft Macintosh PowerPoint</Application>
  <PresentationFormat>Širokouhlá</PresentationFormat>
  <Paragraphs>205</Paragraphs>
  <Slides>44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52" baseType="lpstr">
      <vt:lpstr>Arial</vt:lpstr>
      <vt:lpstr>Courier New</vt:lpstr>
      <vt:lpstr>Times New Roman</vt:lpstr>
      <vt:lpstr>Tw Cen MT</vt:lpstr>
      <vt:lpstr>Tw Cen MT Condensed</vt:lpstr>
      <vt:lpstr>Wingdings</vt:lpstr>
      <vt:lpstr>Wingdings 3</vt:lpstr>
      <vt:lpstr>Integral</vt:lpstr>
      <vt:lpstr>Ortodoncie </vt:lpstr>
      <vt:lpstr>Co je to Ortodoncie?</vt:lpstr>
      <vt:lpstr>Pravidelný chrup</vt:lpstr>
      <vt:lpstr>Pravidelný chrup</vt:lpstr>
      <vt:lpstr>Rozdělení ortodontických anomálií</vt:lpstr>
      <vt:lpstr>1. Anomálie velikosti zubů</vt:lpstr>
      <vt:lpstr>1. Anomálie Tvaru zubů</vt:lpstr>
      <vt:lpstr>1. Anomálie počtu zubů</vt:lpstr>
      <vt:lpstr>1. Anomálie počtu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3. Anomálie zubních skupin</vt:lpstr>
      <vt:lpstr>3. Anomálie zubních skupin</vt:lpstr>
      <vt:lpstr>3. Anomálie zubních skupin</vt:lpstr>
      <vt:lpstr>3. Anomálie zubních skupin</vt:lpstr>
      <vt:lpstr>4. Anomálie vztahu zubních oblouků</vt:lpstr>
      <vt:lpstr>4. Anomálie vztahu zubních oblouků</vt:lpstr>
      <vt:lpstr>4. Anomálie vztahu zubních oblouků</vt:lpstr>
      <vt:lpstr>5. Skeletální diagnostika</vt:lpstr>
      <vt:lpstr>Velikost čelistí</vt:lpstr>
      <vt:lpstr>Velikost čelistí</vt:lpstr>
      <vt:lpstr>Etiologie ortodontických anomálií</vt:lpstr>
      <vt:lpstr>1. Dědičnost</vt:lpstr>
      <vt:lpstr>Typicky dědičné anomálie</vt:lpstr>
      <vt:lpstr>2. Příčiny působící během intrauterinního vývoje</vt:lpstr>
      <vt:lpstr>Prezentácia programu PowerPoint</vt:lpstr>
      <vt:lpstr>3. Příčiny působící během postnatálního vývoje</vt:lpstr>
      <vt:lpstr>Zlozvyky</vt:lpstr>
      <vt:lpstr>Prezentácia programu PowerPoint</vt:lpstr>
      <vt:lpstr>Prezentácia programu PowerPoint</vt:lpstr>
      <vt:lpstr>Předčasná ztráta dočasných zubů</vt:lpstr>
      <vt:lpstr>Prezentácia programu PowerPoint</vt:lpstr>
      <vt:lpstr>Úrazy</vt:lpstr>
      <vt:lpstr>Prevence a profylaxe orto anomálií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Ortodoncie </dc:title>
  <dc:creator>Zuzana Vranková</dc:creator>
  <cp:lastModifiedBy>Zuzana Vranková</cp:lastModifiedBy>
  <cp:revision>3</cp:revision>
  <dcterms:created xsi:type="dcterms:W3CDTF">2020-04-14T13:53:13Z</dcterms:created>
  <dcterms:modified xsi:type="dcterms:W3CDTF">2020-04-14T14:30:41Z</dcterms:modified>
</cp:coreProperties>
</file>