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75" r:id="rId1"/>
  </p:sldMasterIdLst>
  <p:sldIdLst>
    <p:sldId id="256" r:id="rId2"/>
    <p:sldId id="350" r:id="rId3"/>
    <p:sldId id="266" r:id="rId4"/>
    <p:sldId id="326" r:id="rId5"/>
    <p:sldId id="327" r:id="rId6"/>
    <p:sldId id="342" r:id="rId7"/>
    <p:sldId id="328" r:id="rId8"/>
    <p:sldId id="331" r:id="rId9"/>
    <p:sldId id="332" r:id="rId10"/>
    <p:sldId id="333" r:id="rId11"/>
    <p:sldId id="336" r:id="rId12"/>
    <p:sldId id="338" r:id="rId13"/>
    <p:sldId id="354" r:id="rId14"/>
    <p:sldId id="355" r:id="rId15"/>
    <p:sldId id="356" r:id="rId16"/>
    <p:sldId id="372" r:id="rId17"/>
    <p:sldId id="259" r:id="rId18"/>
    <p:sldId id="373" r:id="rId19"/>
    <p:sldId id="357" r:id="rId20"/>
    <p:sldId id="358" r:id="rId21"/>
    <p:sldId id="359" r:id="rId22"/>
    <p:sldId id="374" r:id="rId23"/>
    <p:sldId id="343" r:id="rId24"/>
    <p:sldId id="375" r:id="rId25"/>
    <p:sldId id="344" r:id="rId26"/>
    <p:sldId id="345" r:id="rId27"/>
    <p:sldId id="34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10"/>
    <p:restoredTop sz="94613"/>
  </p:normalViewPr>
  <p:slideViewPr>
    <p:cSldViewPr snapToGrid="0" snapToObjects="1">
      <p:cViewPr varScale="1">
        <p:scale>
          <a:sx n="127" d="100"/>
          <a:sy n="127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99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  <p:sldLayoutId id="214748548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805" y="640080"/>
            <a:ext cx="3378099" cy="3034857"/>
          </a:xfrm>
        </p:spPr>
        <p:txBody>
          <a:bodyPr anchor="b">
            <a:normAutofit/>
          </a:bodyPr>
          <a:lstStyle/>
          <a:p>
            <a:r>
              <a:rPr lang="en-US" sz="4400" dirty="0" err="1"/>
              <a:t>Ortodoncie</a:t>
            </a:r>
            <a:r>
              <a:rPr lang="en-US" sz="44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806" y="3849539"/>
            <a:ext cx="3378098" cy="2367405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Diagnostika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Význam</a:t>
            </a:r>
            <a:r>
              <a:rPr lang="en-US" sz="1600" dirty="0"/>
              <a:t> </a:t>
            </a:r>
            <a:r>
              <a:rPr lang="en-US" sz="1600" dirty="0" err="1"/>
              <a:t>léčby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Ortodontická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léčba</a:t>
            </a:r>
            <a:endParaRPr lang="en-US" sz="1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osoba, zubná kefka, vnútri, zuby&#10;&#10;Automaticky generovaný popis">
            <a:extLst>
              <a:ext uri="{FF2B5EF4-FFF2-40B4-BE49-F238E27FC236}">
                <a16:creationId xmlns:a16="http://schemas.microsoft.com/office/drawing/2014/main" id="{5A6BCC2B-161C-1D4C-BCCB-BCB569FD1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8" b="14075"/>
          <a:stretch/>
        </p:blipFill>
        <p:spPr>
          <a:xfrm>
            <a:off x="4654984" y="1489721"/>
            <a:ext cx="6896936" cy="338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39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D2E3C52-528A-4049-BCAA-5460756B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Význam léčby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0600" y="4960137"/>
            <a:ext cx="3200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 OSTRANĚNÍ NÁSLEDKŮ PARODONTOLOGICKÉHO ONEMOCNĚNÍ</a:t>
            </a: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5B542C-8183-4445-AF4D-B23AAE329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0" descr="DSC_8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73" y="484632"/>
            <a:ext cx="472417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ED9B5A-5577-4CA5-97AA-0E5E2EA97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60141" y="822682"/>
            <a:ext cx="0" cy="292608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8" descr="DSC_89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67" y="484632"/>
            <a:ext cx="4140437" cy="36021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24283B-587C-4A0E-A50E-B8914975B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00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>
            <a:normAutofit/>
          </a:bodyPr>
          <a:lstStyle/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7" name="Picture 19" descr="DSC_8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" y="717601"/>
            <a:ext cx="5310440" cy="23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DSC_8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0924"/>
          <a:stretch>
            <a:fillRect/>
          </a:stretch>
        </p:blipFill>
        <p:spPr bwMode="auto">
          <a:xfrm>
            <a:off x="757239" y="3584448"/>
            <a:ext cx="5304390" cy="22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DSC_89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844"/>
          <a:stretch>
            <a:fillRect/>
          </a:stretch>
        </p:blipFill>
        <p:spPr bwMode="auto">
          <a:xfrm>
            <a:off x="6359474" y="717601"/>
            <a:ext cx="2713111" cy="397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DSC_8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t="1907" r="3996" b="3732"/>
          <a:stretch>
            <a:fillRect/>
          </a:stretch>
        </p:blipFill>
        <p:spPr bwMode="auto">
          <a:xfrm>
            <a:off x="9364380" y="1880534"/>
            <a:ext cx="2465388" cy="39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68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Význam léčby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643467"/>
            <a:ext cx="4750138" cy="3606798"/>
          </a:xfrm>
        </p:spPr>
        <p:txBody>
          <a:bodyPr anchor="ctr"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2000"/>
              <a:t> PROBLÉMY S ČELISTNÍM KLOUBEM</a:t>
            </a:r>
          </a:p>
          <a:p>
            <a:pPr lvl="1">
              <a:buFont typeface="Courier New" charset="0"/>
              <a:buChar char="o"/>
            </a:pPr>
            <a:r>
              <a:rPr lang="en-US" sz="2000"/>
              <a:t> bolest před ušním boltcem</a:t>
            </a:r>
          </a:p>
          <a:p>
            <a:pPr lvl="1">
              <a:buFont typeface="Courier New" charset="0"/>
              <a:buChar char="o"/>
            </a:pPr>
            <a:r>
              <a:rPr lang="en-US" sz="2000"/>
              <a:t> vystřelující do dolní čelisti, spánku, oka</a:t>
            </a:r>
          </a:p>
          <a:p>
            <a:pPr lvl="1">
              <a:buFont typeface="Courier New" charset="0"/>
              <a:buChar char="o"/>
            </a:pPr>
            <a:r>
              <a:rPr lang="en-US" sz="2000"/>
              <a:t> doprovázeno lupáním, omezení otvírní úst, uchylování do strany</a:t>
            </a:r>
          </a:p>
          <a:p>
            <a:pPr lvl="1">
              <a:buFont typeface="Courier New" charset="0"/>
              <a:buChar char="o"/>
            </a:pPr>
            <a:r>
              <a:rPr lang="en-US" sz="2000"/>
              <a:t> nákusná dlaha v DČ, klidový režim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4" y="757460"/>
            <a:ext cx="4747090" cy="337881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173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Ortodontická léčba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643467"/>
            <a:ext cx="4750138" cy="3606798"/>
          </a:xfrm>
        </p:spPr>
        <p:txBody>
          <a:bodyPr anchor="ctr"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sz="1900" dirty="0"/>
              <a:t> ve vhodném věku</a:t>
            </a:r>
          </a:p>
          <a:p>
            <a:pPr>
              <a:buFont typeface="Courier New" charset="0"/>
              <a:buChar char="o"/>
            </a:pPr>
            <a:r>
              <a:rPr lang="cs-CZ" altLang="x-none" sz="1900" dirty="0"/>
              <a:t> vhodným a účinným terapeutickým prostředkem:</a:t>
            </a:r>
          </a:p>
          <a:p>
            <a:pPr lvl="1">
              <a:buFont typeface="Arial" charset="0"/>
              <a:buChar char="•"/>
            </a:pPr>
            <a:r>
              <a:rPr lang="cs-CZ" altLang="x-none" sz="1900" dirty="0"/>
              <a:t> odstraňování zlozvyků</a:t>
            </a:r>
          </a:p>
          <a:p>
            <a:pPr lvl="1">
              <a:buFont typeface="Arial" charset="0"/>
              <a:buChar char="•"/>
            </a:pPr>
            <a:r>
              <a:rPr lang="cs-CZ" altLang="x-none" sz="1900" dirty="0"/>
              <a:t> </a:t>
            </a:r>
            <a:r>
              <a:rPr lang="cs-CZ" altLang="x-none" sz="1900" dirty="0" err="1"/>
              <a:t>myodynamická</a:t>
            </a:r>
            <a:r>
              <a:rPr lang="cs-CZ" altLang="x-none" sz="1900" dirty="0"/>
              <a:t> procvičování </a:t>
            </a:r>
            <a:r>
              <a:rPr lang="cs-CZ" altLang="x-none" sz="1900" dirty="0" err="1"/>
              <a:t>kolemčelistních</a:t>
            </a:r>
            <a:r>
              <a:rPr lang="cs-CZ" altLang="x-none" sz="1900" dirty="0"/>
              <a:t> svalů</a:t>
            </a:r>
          </a:p>
          <a:p>
            <a:pPr lvl="1">
              <a:buFont typeface="Arial" charset="0"/>
              <a:buChar char="•"/>
            </a:pPr>
            <a:r>
              <a:rPr lang="cs-CZ" altLang="x-none" sz="1900" dirty="0"/>
              <a:t> zábrusy, terapeutické a profylaktické extrakce dočasných zubů</a:t>
            </a:r>
          </a:p>
          <a:p>
            <a:pPr lvl="1">
              <a:buFont typeface="Arial" charset="0"/>
              <a:buChar char="•"/>
            </a:pPr>
            <a:r>
              <a:rPr lang="cs-CZ" altLang="x-none" sz="1900" dirty="0"/>
              <a:t> snímací ortodontické aparáty</a:t>
            </a:r>
          </a:p>
          <a:p>
            <a:pPr lvl="1">
              <a:buFont typeface="Arial" charset="0"/>
              <a:buChar char="•"/>
            </a:pPr>
            <a:r>
              <a:rPr lang="cs-CZ" altLang="x-none" sz="1900" dirty="0"/>
              <a:t> fixní ortodontické aparáty</a:t>
            </a:r>
          </a:p>
          <a:p>
            <a:pPr lvl="1">
              <a:buFont typeface="Arial" charset="0"/>
              <a:buChar char="•"/>
            </a:pPr>
            <a:r>
              <a:rPr lang="cs-CZ" altLang="x-none" sz="1900" dirty="0"/>
              <a:t> </a:t>
            </a:r>
            <a:r>
              <a:rPr lang="cs-CZ" altLang="x-none" sz="1900" dirty="0" err="1"/>
              <a:t>ortognátní</a:t>
            </a:r>
            <a:r>
              <a:rPr lang="cs-CZ" altLang="x-none" sz="1900" dirty="0"/>
              <a:t> operace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4" y="862525"/>
            <a:ext cx="4747090" cy="31686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492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Ortodontické</a:t>
            </a:r>
            <a:r>
              <a:rPr lang="en-US" dirty="0"/>
              <a:t> </a:t>
            </a:r>
            <a:r>
              <a:rPr lang="en-US" dirty="0" err="1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charset="0"/>
              <a:buChar char="•"/>
            </a:pPr>
            <a:endParaRPr lang="cs-CZ" sz="2800" dirty="0"/>
          </a:p>
          <a:p>
            <a:pPr>
              <a:buFont typeface="Wingdings" charset="2"/>
              <a:buChar char="v"/>
            </a:pPr>
            <a:endParaRPr lang="cs-CZ" sz="2800" dirty="0"/>
          </a:p>
          <a:p>
            <a:pPr>
              <a:buFont typeface="Arial" charset="0"/>
              <a:buChar char="•"/>
            </a:pPr>
            <a:endParaRPr lang="cs-CZ" sz="2800" dirty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7" y="1791608"/>
            <a:ext cx="2558325" cy="2808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95" y="3815022"/>
            <a:ext cx="3496554" cy="2695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79" y="1656660"/>
            <a:ext cx="3057746" cy="229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01" y="1791608"/>
            <a:ext cx="5620594" cy="2023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398" y="4150574"/>
            <a:ext cx="4062802" cy="22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Snímací</a:t>
            </a:r>
            <a:r>
              <a:rPr lang="en-US" dirty="0"/>
              <a:t> </a:t>
            </a:r>
            <a:r>
              <a:rPr lang="en-US" dirty="0" err="1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dirty="0"/>
              <a:t>ve smíšeném a dočasném chrupu</a:t>
            </a:r>
          </a:p>
          <a:p>
            <a:pPr>
              <a:buFont typeface="Arial" charset="0"/>
              <a:buChar char="•"/>
            </a:pPr>
            <a:r>
              <a:rPr lang="cs-CZ" dirty="0"/>
              <a:t> omezená funkce</a:t>
            </a:r>
          </a:p>
          <a:p>
            <a:pPr>
              <a:buFont typeface="Arial" charset="0"/>
              <a:buChar char="•"/>
            </a:pPr>
            <a:r>
              <a:rPr lang="cs-CZ" dirty="0"/>
              <a:t> ve stálém chrupu jako retenční aparáty</a:t>
            </a:r>
          </a:p>
          <a:p>
            <a:pPr>
              <a:buFont typeface="Arial" charset="0"/>
              <a:buChar char="•"/>
            </a:pPr>
            <a:endParaRPr lang="cs-CZ" dirty="0"/>
          </a:p>
          <a:p>
            <a:pPr>
              <a:buFont typeface="Wingdings" charset="2"/>
              <a:buChar char="v"/>
            </a:pPr>
            <a:r>
              <a:rPr lang="cs-CZ" dirty="0"/>
              <a:t> </a:t>
            </a:r>
            <a:r>
              <a:rPr lang="cs-CZ" sz="2600" dirty="0"/>
              <a:t>aktivní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aktivní prvky </a:t>
            </a:r>
            <a:r>
              <a:rPr lang="mr-IN" sz="1900" dirty="0"/>
              <a:t>–</a:t>
            </a:r>
            <a:r>
              <a:rPr lang="cs-CZ" sz="1900" dirty="0"/>
              <a:t> šrouby, pera, labiální oblouk</a:t>
            </a:r>
          </a:p>
          <a:p>
            <a:pPr>
              <a:buFont typeface="Wingdings" charset="2"/>
              <a:buChar char="v"/>
            </a:pPr>
            <a:r>
              <a:rPr lang="cs-CZ" sz="2600" dirty="0"/>
              <a:t> funkční 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err="1"/>
              <a:t>využvají</a:t>
            </a:r>
            <a:r>
              <a:rPr lang="cs-CZ" sz="1900" dirty="0"/>
              <a:t> svalové funkce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posouvají čelist do správné polohy</a:t>
            </a:r>
          </a:p>
          <a:p>
            <a:pPr>
              <a:buFont typeface="Wingdings" charset="2"/>
              <a:buChar char="v"/>
            </a:pPr>
            <a:r>
              <a:rPr lang="cs-CZ" sz="2600" dirty="0"/>
              <a:t> pasivní </a:t>
            </a:r>
            <a:r>
              <a:rPr lang="mr-IN" sz="2600" dirty="0"/>
              <a:t>–</a:t>
            </a:r>
            <a:r>
              <a:rPr lang="cs-CZ" sz="2600" dirty="0"/>
              <a:t> retenční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po ukončení fixní léčby</a:t>
            </a:r>
          </a:p>
          <a:p>
            <a:pPr>
              <a:buFont typeface="Arial" charset="0"/>
              <a:buChar char="•"/>
            </a:pPr>
            <a:endParaRPr lang="cs-CZ" sz="2800" dirty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89" y="4013620"/>
            <a:ext cx="3303677" cy="2677669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0" r="2370" b="22209"/>
          <a:stretch>
            <a:fillRect/>
          </a:stretch>
        </p:blipFill>
        <p:spPr>
          <a:xfrm>
            <a:off x="8815203" y="1933134"/>
            <a:ext cx="3135182" cy="2433352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84" y="481671"/>
            <a:ext cx="3175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1A1D97-1AF6-BC4A-8173-039EBEDD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VLASTNOSTI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DC29B9-35C6-D34F-8E7B-B0C5BDEB8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000" dirty="0"/>
              <a:t>Jdou vyjmout z úst (výhoda i nevýhoda)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Regulované působení sil na zuby, skupiny zubů, zubní oblouky a alveolární výběžky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Intermitentní = přerušované působení sil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Efektivní při nošení min. 14 hodin denně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Užívané hlavně v době růstu </a:t>
            </a:r>
            <a:r>
              <a:rPr lang="cs-CZ" sz="2000" dirty="0" err="1"/>
              <a:t>orofaciální</a:t>
            </a:r>
            <a:r>
              <a:rPr lang="cs-CZ" sz="2000" dirty="0"/>
              <a:t> soustavy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Umožňují ŘÍZENOU VÝMĚNU CHRUPU (směr prořezávání zubů)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Odclonění některých patologií dutiny ústní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Mění dynamickou a statickou okluzi (artikulace, skus)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Retence po léčbě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/>
              <a:t>Indikace: hlavně smíšený chrup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21720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EB01FB-498A-4B89-AD91-183498B6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KONSTRUKČNÍ PRVKY DESKOVÝCH APARÁTŮ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614F68-E002-4B5C-9A0E-A618275E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643467"/>
            <a:ext cx="4750138" cy="3606798"/>
          </a:xfrm>
        </p:spPr>
        <p:txBody>
          <a:bodyPr anchor="ctr">
            <a:normAutofit/>
          </a:bodyPr>
          <a:lstStyle/>
          <a:p>
            <a:pPr>
              <a:buFont typeface="+mj-lt"/>
              <a:buAutoNum type="arabicPeriod"/>
            </a:pPr>
            <a:r>
              <a:rPr lang="cs-CZ" sz="2000"/>
              <a:t>BÁZE</a:t>
            </a:r>
          </a:p>
          <a:p>
            <a:pPr>
              <a:buFont typeface="+mj-lt"/>
              <a:buAutoNum type="arabicPeriod"/>
            </a:pPr>
            <a:r>
              <a:rPr lang="cs-CZ" sz="2000"/>
              <a:t>STABILIZAČNÍ A KOTEVNÍ PRVKY ( SPONY)</a:t>
            </a:r>
          </a:p>
          <a:p>
            <a:pPr>
              <a:buFont typeface="+mj-lt"/>
              <a:buAutoNum type="arabicPeriod"/>
            </a:pPr>
            <a:r>
              <a:rPr lang="cs-CZ" sz="2000"/>
              <a:t>LABIÁLNÍ OBLOUK</a:t>
            </a:r>
          </a:p>
          <a:p>
            <a:pPr>
              <a:buFont typeface="+mj-lt"/>
              <a:buAutoNum type="arabicPeriod"/>
            </a:pPr>
            <a:r>
              <a:rPr lang="cs-CZ" sz="2000"/>
              <a:t>ORTODONTICKÝ ŠROUB</a:t>
            </a:r>
          </a:p>
          <a:p>
            <a:pPr>
              <a:buFont typeface="+mj-lt"/>
              <a:buAutoNum type="arabicPeriod"/>
            </a:pPr>
            <a:r>
              <a:rPr lang="cs-CZ" sz="2000"/>
              <a:t>PRUŽINY („PERA“)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45A0F8-F19E-4E1E-B01E-C362EAB6C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" r="15867" b="2"/>
          <a:stretch/>
        </p:blipFill>
        <p:spPr>
          <a:xfrm>
            <a:off x="6915802" y="643467"/>
            <a:ext cx="3750953" cy="360679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29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66D130-B437-4EF6-B64D-902FF24C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sz="4300">
                <a:solidFill>
                  <a:srgbClr val="FFFFFF"/>
                </a:solidFill>
              </a:rPr>
              <a:t>VÝROBA ORTODONTICKÝCH APARÁTŮ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C15E4F-12C5-4326-8208-F6695FE8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/>
              <a:t>Laboratorní</a:t>
            </a:r>
          </a:p>
          <a:p>
            <a:pPr>
              <a:buFont typeface="Wingdings" pitchFamily="2" charset="2"/>
              <a:buChar char="v"/>
            </a:pPr>
            <a:r>
              <a:rPr lang="cs-CZ" dirty="0"/>
              <a:t>Zasíláme otisk a nákres požadovaného aparátu a konstrukčních prvků</a:t>
            </a:r>
          </a:p>
          <a:p>
            <a:pPr>
              <a:buFont typeface="Wingdings" pitchFamily="2" charset="2"/>
              <a:buChar char="v"/>
            </a:pPr>
            <a:r>
              <a:rPr lang="cs-CZ" dirty="0"/>
              <a:t>Vylití otisku pracovní sádrou</a:t>
            </a:r>
          </a:p>
          <a:p>
            <a:pPr>
              <a:buFont typeface="Wingdings" pitchFamily="2" charset="2"/>
              <a:buChar char="v"/>
            </a:pPr>
            <a:r>
              <a:rPr lang="cs-CZ" dirty="0"/>
              <a:t>Umístění kovových součástí do vosku</a:t>
            </a:r>
          </a:p>
          <a:p>
            <a:pPr>
              <a:buFont typeface="Wingdings" pitchFamily="2" charset="2"/>
              <a:buChar char="v"/>
            </a:pPr>
            <a:r>
              <a:rPr lang="cs-CZ" altLang="cs-CZ" dirty="0" err="1"/>
              <a:t>Polymethylmetakrylát</a:t>
            </a:r>
            <a:r>
              <a:rPr lang="cs-CZ" altLang="cs-CZ" dirty="0"/>
              <a:t>, metodou přímého nanášení monomeru a polymeru nebo metodou volné modelace z těsta</a:t>
            </a:r>
          </a:p>
          <a:p>
            <a:pPr>
              <a:buFont typeface="Wingdings" pitchFamily="2" charset="2"/>
              <a:buChar char="v"/>
            </a:pPr>
            <a:r>
              <a:rPr lang="cs-CZ" altLang="cs-CZ" dirty="0"/>
              <a:t>Polymerace</a:t>
            </a:r>
          </a:p>
          <a:p>
            <a:pPr>
              <a:buFont typeface="Wingdings" pitchFamily="2" charset="2"/>
              <a:buChar char="v"/>
            </a:pPr>
            <a:r>
              <a:rPr lang="cs-CZ" altLang="cs-CZ" dirty="0"/>
              <a:t>Leštění</a:t>
            </a:r>
          </a:p>
          <a:p>
            <a:pPr>
              <a:buFont typeface="Wingdings" pitchFamily="2" charset="2"/>
              <a:buChar char="v"/>
            </a:pPr>
            <a:r>
              <a:rPr lang="cs-CZ" altLang="cs-CZ" dirty="0"/>
              <a:t>U složitějších využití </a:t>
            </a:r>
            <a:r>
              <a:rPr lang="cs-CZ" altLang="cs-CZ" dirty="0" err="1"/>
              <a:t>okludoru</a:t>
            </a:r>
            <a:r>
              <a:rPr lang="cs-CZ" altLang="cs-CZ" dirty="0"/>
              <a:t> nebo </a:t>
            </a:r>
            <a:r>
              <a:rPr lang="cs-CZ" altLang="cs-CZ" dirty="0" err="1"/>
              <a:t>artikulátoru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608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sz="4800"/>
              <a:t>fixní aparáty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000"/>
              <a:t> pevně </a:t>
            </a:r>
            <a:r>
              <a:rPr lang="cs-CZ" sz="2000" u="sng"/>
              <a:t>fixovány</a:t>
            </a:r>
            <a:r>
              <a:rPr lang="cs-CZ" sz="2000"/>
              <a:t> na zuby</a:t>
            </a:r>
          </a:p>
          <a:p>
            <a:pPr lvl="1">
              <a:buFont typeface="Arial" charset="0"/>
              <a:buChar char="•"/>
            </a:pPr>
            <a:r>
              <a:rPr lang="cs-CZ" sz="2000"/>
              <a:t> zámky </a:t>
            </a:r>
            <a:r>
              <a:rPr lang="mr-IN" sz="2000"/>
              <a:t>–</a:t>
            </a:r>
            <a:r>
              <a:rPr lang="cs-CZ" sz="2000"/>
              <a:t> kompozitní materiál</a:t>
            </a:r>
          </a:p>
          <a:p>
            <a:pPr lvl="1">
              <a:buFont typeface="Arial" charset="0"/>
              <a:buChar char="•"/>
            </a:pPr>
            <a:r>
              <a:rPr lang="cs-CZ" sz="2000"/>
              <a:t> kroužky </a:t>
            </a:r>
            <a:r>
              <a:rPr lang="mr-IN" sz="2000"/>
              <a:t>–</a:t>
            </a:r>
            <a:r>
              <a:rPr lang="cs-CZ" sz="2000"/>
              <a:t> cementy </a:t>
            </a:r>
          </a:p>
          <a:p>
            <a:pPr>
              <a:buFont typeface="Arial" charset="0"/>
              <a:buChar char="•"/>
            </a:pPr>
            <a:r>
              <a:rPr lang="cs-CZ" sz="2000"/>
              <a:t> působí kontinuální silou</a:t>
            </a:r>
          </a:p>
          <a:p>
            <a:pPr>
              <a:buFont typeface="Arial" charset="0"/>
              <a:buChar char="•"/>
            </a:pPr>
            <a:r>
              <a:rPr lang="cs-CZ" sz="2000"/>
              <a:t> máme :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/>
              <a:t>Vestibulárně uložené aparáty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/>
              <a:t>Lingválně uložené aparáty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/>
              <a:t>Fóliové fixní aparáty, tzv. alignery, napr. Invisalign</a:t>
            </a:r>
          </a:p>
          <a:p>
            <a:pPr marL="0" indent="0">
              <a:buNone/>
            </a:pPr>
            <a:endParaRPr lang="cs-CZ" sz="2000"/>
          </a:p>
          <a:p>
            <a:pPr>
              <a:buFont typeface="Arial" charset="0"/>
              <a:buChar char="•"/>
            </a:pPr>
            <a:endParaRPr lang="cs-CZ" sz="2000"/>
          </a:p>
          <a:p>
            <a:pPr>
              <a:buFont typeface="Wingdings" charset="2"/>
              <a:buChar char="v"/>
            </a:pPr>
            <a:endParaRPr lang="cs-CZ" sz="2000" b="1"/>
          </a:p>
          <a:p>
            <a:pPr>
              <a:buFont typeface="Arial" charset="0"/>
              <a:buChar char="•"/>
            </a:pPr>
            <a:endParaRPr lang="cs-CZ" altLang="x-none" sz="200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F6D48A6-724B-495A-89BB-DC186027C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380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181C4F-BA33-4970-80F5-1AB90E3B4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9894" y="1045011"/>
            <a:ext cx="2958039" cy="22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ED5684D9-D82E-427C-AFDD-DCB0B0F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2BA58DB-4D3F-4324-9EB3-0C40D03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ázek 6" descr="Obsah obrázku interiér, stůl, příslušenství&#10;&#10;Popis vygenerován s vysokou mírou spolehlivosti">
            <a:extLst>
              <a:ext uri="{FF2B5EF4-FFF2-40B4-BE49-F238E27FC236}">
                <a16:creationId xmlns:a16="http://schemas.microsoft.com/office/drawing/2014/main" id="{1FBA3429-2EF0-EA48-8582-034D3948F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64" y="2155081"/>
            <a:ext cx="1708795" cy="1315772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B698BF10-41D1-450D-AFDF-A43B2EB08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2442" cy="231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"/>
          <a:stretch>
            <a:fillRect/>
          </a:stretch>
        </p:blipFill>
        <p:spPr>
          <a:xfrm>
            <a:off x="6569894" y="4709168"/>
            <a:ext cx="1789339" cy="120884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2133BEDA-8F44-4EE1-AB2D-1710BC135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Martin\Downloads\lingual-orthodontics.jpg">
            <a:extLst>
              <a:ext uri="{FF2B5EF4-FFF2-40B4-BE49-F238E27FC236}">
                <a16:creationId xmlns:a16="http://schemas.microsoft.com/office/drawing/2014/main" id="{2B4DA16A-BAB4-ED4E-B0CA-B472FA00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833799" y="4355868"/>
            <a:ext cx="2880360" cy="19154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Diagnostika</a:t>
            </a:r>
            <a:r>
              <a:rPr lang="en-US" dirty="0"/>
              <a:t> </a:t>
            </a:r>
            <a:r>
              <a:rPr lang="en-US" dirty="0" err="1"/>
              <a:t>ortodontických</a:t>
            </a:r>
            <a:r>
              <a:rPr lang="en-US" dirty="0"/>
              <a:t> </a:t>
            </a:r>
            <a:r>
              <a:rPr lang="en-US" dirty="0" err="1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/>
              <a:t> anamnéza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klinické vyšetření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analýza ortodontických modelů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vyhodnocení RTG</a:t>
            </a:r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err="1"/>
              <a:t>ortopantomogram</a:t>
            </a:r>
            <a:endParaRPr lang="cs-CZ" altLang="x-none" dirty="0"/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err="1"/>
              <a:t>kefalometrický</a:t>
            </a:r>
            <a:r>
              <a:rPr lang="cs-CZ" altLang="x-none" dirty="0"/>
              <a:t> snímek</a:t>
            </a:r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(</a:t>
            </a:r>
            <a:r>
              <a:rPr lang="cs-CZ" altLang="x-none" dirty="0" err="1"/>
              <a:t>rtg</a:t>
            </a:r>
            <a:r>
              <a:rPr lang="cs-CZ" altLang="x-none" dirty="0"/>
              <a:t> ruky)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fotografie</a:t>
            </a:r>
          </a:p>
          <a:p>
            <a:pPr>
              <a:buFont typeface="Courier New" charset="0"/>
              <a:buChar char="o"/>
            </a:pPr>
            <a:endParaRPr lang="cs-CZ" altLang="x-none" sz="2400" dirty="0"/>
          </a:p>
        </p:txBody>
      </p:sp>
      <p:pic>
        <p:nvPicPr>
          <p:cNvPr id="13" name="Picture 12" descr="OPG 12 let B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25" y="4234402"/>
            <a:ext cx="4249737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Zástupný symbol pro obrázek 7" descr="hrudová2.JP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5420" r="10799" b="14789"/>
          <a:stretch>
            <a:fillRect/>
          </a:stretch>
        </p:blipFill>
        <p:spPr bwMode="auto">
          <a:xfrm>
            <a:off x="9644641" y="3466475"/>
            <a:ext cx="2359335" cy="32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76" y="4229185"/>
            <a:ext cx="1747550" cy="24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0642" y="2284106"/>
            <a:ext cx="2745134" cy="182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7" descr="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9991" y="2284106"/>
            <a:ext cx="2720435" cy="18136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9" descr="0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718" y="1827531"/>
            <a:ext cx="2240396" cy="149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661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fixní</a:t>
            </a:r>
            <a:r>
              <a:rPr lang="en-US" dirty="0"/>
              <a:t> </a:t>
            </a:r>
            <a:r>
              <a:rPr lang="en-US" dirty="0" err="1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sz="2400" u="sng" dirty="0"/>
              <a:t>ortodontické zámky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nerezavějící ocel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zlato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keramika, safír</a:t>
            </a:r>
          </a:p>
          <a:p>
            <a:pPr lvl="1">
              <a:buFont typeface="Arial" charset="0"/>
              <a:buChar char="•"/>
            </a:pPr>
            <a:endParaRPr lang="cs-CZ" sz="2400" dirty="0"/>
          </a:p>
          <a:p>
            <a:pPr marL="0" indent="0">
              <a:buNone/>
            </a:pPr>
            <a:endParaRPr lang="cs-CZ" sz="2800" dirty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"/>
          <a:stretch>
            <a:fillRect/>
          </a:stretch>
        </p:blipFill>
        <p:spPr>
          <a:xfrm>
            <a:off x="9454673" y="341644"/>
            <a:ext cx="1873250" cy="1649413"/>
          </a:xfrm>
          <a:prstGeom prst="rect">
            <a:avLst/>
          </a:prstGeom>
        </p:spPr>
      </p:pic>
      <p:pic>
        <p:nvPicPr>
          <p:cNvPr id="13" name="Picture 9" descr="DSC_6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13135" r="1921" b="4572"/>
          <a:stretch>
            <a:fillRect/>
          </a:stretch>
        </p:blipFill>
        <p:spPr>
          <a:xfrm>
            <a:off x="5317749" y="207279"/>
            <a:ext cx="3737049" cy="2121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1" descr="mou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4164" y="2421402"/>
            <a:ext cx="3570509" cy="19478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3" descr="PurityBra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4137" r="2919" b="4137"/>
          <a:stretch>
            <a:fillRect/>
          </a:stretch>
        </p:blipFill>
        <p:spPr bwMode="auto">
          <a:xfrm>
            <a:off x="9733244" y="2564556"/>
            <a:ext cx="1944687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18" y="4462298"/>
            <a:ext cx="3530376" cy="23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94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fixní</a:t>
            </a:r>
            <a:r>
              <a:rPr lang="en-US" dirty="0"/>
              <a:t> </a:t>
            </a:r>
            <a:r>
              <a:rPr lang="en-US" dirty="0" err="1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3341370" cy="41529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sz="2400" u="sng" dirty="0"/>
              <a:t>ortodontické oblouky</a:t>
            </a:r>
          </a:p>
          <a:p>
            <a:pPr lvl="1">
              <a:buFont typeface="Arial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NiTi</a:t>
            </a:r>
            <a:r>
              <a:rPr lang="cs-CZ" sz="2400" dirty="0"/>
              <a:t> </a:t>
            </a:r>
            <a:r>
              <a:rPr lang="mr-IN" sz="2400" dirty="0"/>
              <a:t>–</a:t>
            </a:r>
            <a:r>
              <a:rPr lang="cs-CZ" sz="2400" dirty="0"/>
              <a:t> nikl titan</a:t>
            </a:r>
          </a:p>
          <a:p>
            <a:pPr lvl="1">
              <a:buFont typeface="Arial" charset="0"/>
              <a:buChar char="•"/>
            </a:pPr>
            <a:r>
              <a:rPr lang="cs-CZ" sz="2400" dirty="0"/>
              <a:t> TMA </a:t>
            </a:r>
            <a:r>
              <a:rPr lang="mr-IN" sz="2400" dirty="0"/>
              <a:t>–</a:t>
            </a:r>
            <a:r>
              <a:rPr lang="cs-CZ" sz="2400" dirty="0"/>
              <a:t> titan molybden</a:t>
            </a:r>
          </a:p>
          <a:p>
            <a:pPr lvl="1">
              <a:buFont typeface="Arial" charset="0"/>
              <a:buChar char="•"/>
            </a:pPr>
            <a:r>
              <a:rPr lang="cs-CZ" sz="2400" dirty="0"/>
              <a:t> nerezavějící ocel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prefabrikovaný tvar</a:t>
            </a:r>
          </a:p>
          <a:p>
            <a:pPr>
              <a:buFont typeface="Arial" charset="0"/>
              <a:buChar char="•"/>
            </a:pPr>
            <a:r>
              <a:rPr lang="cs-CZ" dirty="0"/>
              <a:t> v prutech</a:t>
            </a:r>
          </a:p>
          <a:p>
            <a:pPr>
              <a:buFont typeface="Wingdings" charset="2"/>
              <a:buChar char="Ø"/>
            </a:pPr>
            <a:r>
              <a:rPr lang="cs-CZ" sz="2800" dirty="0"/>
              <a:t> </a:t>
            </a:r>
            <a:r>
              <a:rPr lang="cs-CZ" dirty="0"/>
              <a:t>různé způsoby </a:t>
            </a:r>
            <a:r>
              <a:rPr lang="cs-CZ" dirty="0" err="1"/>
              <a:t>ligace</a:t>
            </a:r>
            <a:r>
              <a:rPr lang="cs-CZ" dirty="0"/>
              <a:t> – kovové ligatury, elastické ligatury, </a:t>
            </a:r>
            <a:r>
              <a:rPr lang="cs-CZ" dirty="0" err="1"/>
              <a:t>samoligujíci</a:t>
            </a:r>
            <a:r>
              <a:rPr lang="cs-CZ" dirty="0"/>
              <a:t> zámky </a:t>
            </a:r>
          </a:p>
          <a:p>
            <a:pPr>
              <a:buFont typeface="Arial" charset="0"/>
              <a:buChar char="•"/>
            </a:pPr>
            <a:endParaRPr lang="cs-CZ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33" y="810244"/>
            <a:ext cx="2356548" cy="255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80" y="1006125"/>
            <a:ext cx="288131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00" y="3360673"/>
            <a:ext cx="2895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20881" b="19376"/>
          <a:stretch/>
        </p:blipFill>
        <p:spPr>
          <a:xfrm>
            <a:off x="4365498" y="3655295"/>
            <a:ext cx="4317682" cy="26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1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Etapy léčby fixním aparátem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cs-CZ" dirty="0"/>
              <a:t>Nivelizace = </a:t>
            </a:r>
            <a:r>
              <a:rPr lang="cs-CZ" dirty="0" err="1"/>
              <a:t>leveling</a:t>
            </a:r>
            <a:endParaRPr lang="cs-CZ" dirty="0"/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Posuny zubů a jejich skupin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 err="1"/>
              <a:t>Finishing</a:t>
            </a:r>
            <a:endParaRPr lang="cs-CZ" dirty="0"/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Sejmutí aparátu, retence</a:t>
            </a:r>
          </a:p>
        </p:txBody>
      </p:sp>
    </p:spTree>
    <p:extLst>
      <p:ext uri="{BB962C8B-B14F-4D97-AF65-F5344CB8AC3E}">
        <p14:creationId xmlns:p14="http://schemas.microsoft.com/office/powerpoint/2010/main" val="702824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Ortognátní operace</a:t>
            </a:r>
          </a:p>
        </p:txBody>
      </p:sp>
      <p:sp>
        <p:nvSpPr>
          <p:cNvPr id="3" name="Pravouholník 2">
            <a:extLst>
              <a:ext uri="{FF2B5EF4-FFF2-40B4-BE49-F238E27FC236}">
                <a16:creationId xmlns:a16="http://schemas.microsoft.com/office/drawing/2014/main" id="{F2887DB4-7EE5-ED4F-9032-E87E7AAC5A03}"/>
              </a:ext>
            </a:extLst>
          </p:cNvPr>
          <p:cNvSpPr/>
          <p:nvPr/>
        </p:nvSpPr>
        <p:spPr>
          <a:xfrm>
            <a:off x="4951048" y="804333"/>
            <a:ext cx="6306003" cy="5249334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err="1"/>
              <a:t>ortodonticko-chirugická</a:t>
            </a:r>
            <a:r>
              <a:rPr lang="en-US" dirty="0"/>
              <a:t> </a:t>
            </a:r>
            <a:r>
              <a:rPr lang="en-US" dirty="0" err="1"/>
              <a:t>terapie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nelze</a:t>
            </a:r>
            <a:r>
              <a:rPr lang="en-US" dirty="0"/>
              <a:t> </a:t>
            </a:r>
            <a:r>
              <a:rPr lang="en-US" dirty="0" err="1"/>
              <a:t>ortodontickou</a:t>
            </a:r>
            <a:r>
              <a:rPr lang="en-US" dirty="0"/>
              <a:t> </a:t>
            </a:r>
            <a:r>
              <a:rPr lang="en-US" dirty="0" err="1"/>
              <a:t>anomálii</a:t>
            </a:r>
            <a:r>
              <a:rPr lang="en-US" dirty="0"/>
              <a:t> </a:t>
            </a:r>
            <a:r>
              <a:rPr lang="en-US" dirty="0" err="1"/>
              <a:t>vyléčit</a:t>
            </a:r>
            <a:r>
              <a:rPr lang="en-US" dirty="0"/>
              <a:t> </a:t>
            </a:r>
            <a:r>
              <a:rPr lang="en-US" dirty="0" err="1"/>
              <a:t>čistě</a:t>
            </a:r>
            <a:r>
              <a:rPr lang="en-US" dirty="0"/>
              <a:t> </a:t>
            </a:r>
            <a:r>
              <a:rPr lang="en-US" dirty="0" err="1"/>
              <a:t>ortodonticky</a:t>
            </a:r>
            <a:r>
              <a:rPr lang="en-US" dirty="0"/>
              <a:t> ale je </a:t>
            </a:r>
            <a:r>
              <a:rPr lang="en-US" dirty="0" err="1"/>
              <a:t>zapotřebí</a:t>
            </a:r>
            <a:r>
              <a:rPr lang="en-US" dirty="0"/>
              <a:t> </a:t>
            </a:r>
            <a:r>
              <a:rPr lang="en-US" dirty="0" err="1"/>
              <a:t>spolupracovat</a:t>
            </a:r>
            <a:r>
              <a:rPr lang="en-US" dirty="0"/>
              <a:t> s </a:t>
            </a:r>
            <a:r>
              <a:rPr lang="en-US" dirty="0" err="1"/>
              <a:t>čelistním</a:t>
            </a:r>
            <a:r>
              <a:rPr lang="en-US" dirty="0"/>
              <a:t> </a:t>
            </a:r>
            <a:r>
              <a:rPr lang="en-US" dirty="0" err="1"/>
              <a:t>chirugem</a:t>
            </a:r>
            <a:r>
              <a:rPr lang="en-US" dirty="0"/>
              <a:t>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err="1"/>
              <a:t>plánovaná</a:t>
            </a:r>
            <a:r>
              <a:rPr lang="en-US" dirty="0"/>
              <a:t> </a:t>
            </a:r>
            <a:r>
              <a:rPr lang="en-US" dirty="0" err="1"/>
              <a:t>korekce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čelistí</a:t>
            </a:r>
            <a:r>
              <a:rPr lang="en-US" dirty="0"/>
              <a:t> </a:t>
            </a:r>
            <a:r>
              <a:rPr lang="en-US" dirty="0" err="1"/>
              <a:t>ortognátní</a:t>
            </a:r>
            <a:r>
              <a:rPr lang="en-US" dirty="0"/>
              <a:t> </a:t>
            </a:r>
            <a:r>
              <a:rPr lang="en-US" dirty="0" err="1"/>
              <a:t>operací</a:t>
            </a:r>
            <a:endParaRPr lang="en-US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err="1"/>
              <a:t>rozsáhlé</a:t>
            </a:r>
            <a:r>
              <a:rPr lang="en-US" dirty="0"/>
              <a:t>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čelistního</a:t>
            </a:r>
            <a:r>
              <a:rPr lang="en-US" dirty="0"/>
              <a:t> </a:t>
            </a:r>
            <a:r>
              <a:rPr lang="en-US" dirty="0" err="1"/>
              <a:t>charakteru</a:t>
            </a:r>
            <a:r>
              <a:rPr lang="en-US" dirty="0"/>
              <a:t>, </a:t>
            </a:r>
            <a:r>
              <a:rPr lang="en-US" dirty="0" err="1"/>
              <a:t>například</a:t>
            </a:r>
            <a:r>
              <a:rPr lang="en-US" dirty="0"/>
              <a:t> </a:t>
            </a:r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dolní</a:t>
            </a:r>
            <a:r>
              <a:rPr lang="en-US" dirty="0"/>
              <a:t> </a:t>
            </a:r>
            <a:r>
              <a:rPr lang="en-US" dirty="0" err="1"/>
              <a:t>čelist</a:t>
            </a:r>
            <a:r>
              <a:rPr lang="en-US" dirty="0"/>
              <a:t>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err="1"/>
              <a:t>rozsáhlé</a:t>
            </a:r>
            <a:r>
              <a:rPr lang="en-US" dirty="0"/>
              <a:t> 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estetického</a:t>
            </a:r>
            <a:r>
              <a:rPr lang="en-US" dirty="0"/>
              <a:t> </a:t>
            </a:r>
            <a:r>
              <a:rPr lang="en-US" dirty="0" err="1"/>
              <a:t>charakteru</a:t>
            </a:r>
            <a:r>
              <a:rPr lang="en-US" dirty="0"/>
              <a:t>.</a:t>
            </a:r>
            <a:endParaRPr lang="en-US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0898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jedlo&#10;&#10;Automaticky generovaný popis">
            <a:extLst>
              <a:ext uri="{FF2B5EF4-FFF2-40B4-BE49-F238E27FC236}">
                <a16:creationId xmlns:a16="http://schemas.microsoft.com/office/drawing/2014/main" id="{E43650DD-6C96-D746-8E50-677BA00A1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191" y="510699"/>
            <a:ext cx="9961134" cy="5836602"/>
          </a:xfrm>
        </p:spPr>
      </p:pic>
    </p:spTree>
    <p:extLst>
      <p:ext uri="{BB962C8B-B14F-4D97-AF65-F5344CB8AC3E}">
        <p14:creationId xmlns:p14="http://schemas.microsoft.com/office/powerpoint/2010/main" val="1188419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95" y="705704"/>
            <a:ext cx="9104052" cy="52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7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13" y="835194"/>
            <a:ext cx="9042586" cy="52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03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84" y="817972"/>
            <a:ext cx="9043616" cy="52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5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Význam</a:t>
            </a:r>
            <a:r>
              <a:rPr lang="en-US" dirty="0"/>
              <a:t> </a:t>
            </a:r>
            <a:r>
              <a:rPr lang="en-US" dirty="0" err="1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98391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/>
              <a:t> </a:t>
            </a:r>
            <a:r>
              <a:rPr lang="en-US" sz="2800" dirty="0"/>
              <a:t>ESTETIKA</a:t>
            </a:r>
          </a:p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800" dirty="0"/>
              <a:t> ŽVÝKACÍ FUNKCE</a:t>
            </a:r>
          </a:p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800" dirty="0"/>
              <a:t> ŘEČ</a:t>
            </a:r>
            <a:endParaRPr lang="en-US" sz="2400" dirty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3" b="51135"/>
          <a:stretch/>
        </p:blipFill>
        <p:spPr bwMode="auto">
          <a:xfrm>
            <a:off x="4758518" y="899984"/>
            <a:ext cx="3444909" cy="19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" b="50302"/>
          <a:stretch/>
        </p:blipFill>
        <p:spPr>
          <a:xfrm>
            <a:off x="5059619" y="4823964"/>
            <a:ext cx="3433143" cy="186157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0" r="6971"/>
          <a:stretch/>
        </p:blipFill>
        <p:spPr bwMode="auto">
          <a:xfrm>
            <a:off x="8336872" y="907143"/>
            <a:ext cx="3397522" cy="19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" b="51137"/>
          <a:stretch/>
        </p:blipFill>
        <p:spPr>
          <a:xfrm>
            <a:off x="4891963" y="2942479"/>
            <a:ext cx="3444909" cy="178488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9" r="7443"/>
          <a:stretch/>
        </p:blipFill>
        <p:spPr>
          <a:xfrm>
            <a:off x="8492762" y="2934348"/>
            <a:ext cx="3397522" cy="1793011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2" r="7436"/>
          <a:stretch/>
        </p:blipFill>
        <p:spPr>
          <a:xfrm>
            <a:off x="8617462" y="4852923"/>
            <a:ext cx="3397522" cy="183261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61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dirty="0" err="1"/>
              <a:t>Význam</a:t>
            </a:r>
            <a:r>
              <a:rPr lang="en-US" dirty="0"/>
              <a:t> </a:t>
            </a:r>
            <a:r>
              <a:rPr lang="en-US" dirty="0" err="1"/>
              <a:t>léčby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/>
              <a:t> KAZIVOST</a:t>
            </a:r>
          </a:p>
          <a:p>
            <a:pPr lvl="1">
              <a:buFont typeface="Courier New" charset="0"/>
              <a:buChar char="o"/>
            </a:pPr>
            <a:r>
              <a:rPr lang="en-US"/>
              <a:t> </a:t>
            </a:r>
            <a:r>
              <a:rPr lang="en-US" err="1"/>
              <a:t>odstranění</a:t>
            </a:r>
            <a:r>
              <a:rPr lang="en-US"/>
              <a:t> </a:t>
            </a:r>
            <a:r>
              <a:rPr lang="en-US" err="1"/>
              <a:t>stěsnání</a:t>
            </a:r>
            <a:r>
              <a:rPr lang="en-US"/>
              <a:t> </a:t>
            </a:r>
          </a:p>
          <a:p>
            <a:pPr lvl="1">
              <a:buFont typeface="Wingdings" charset="2"/>
              <a:buChar char="Ø"/>
            </a:pPr>
            <a:r>
              <a:rPr lang="en-US"/>
              <a:t> </a:t>
            </a:r>
            <a:r>
              <a:rPr lang="en-US" err="1"/>
              <a:t>lepší</a:t>
            </a:r>
            <a:r>
              <a:rPr lang="en-US"/>
              <a:t> </a:t>
            </a:r>
            <a:r>
              <a:rPr lang="en-US" err="1"/>
              <a:t>čištění</a:t>
            </a:r>
            <a:endParaRPr lang="en-US"/>
          </a:p>
          <a:p>
            <a:pPr lvl="1">
              <a:buFont typeface="Courier New" charset="0"/>
              <a:buChar char="o"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31EF2-5A31-4C05-AA3E-4580F553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678399-6817-4845-9B59-E82951B0B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5092" r="11874" b="31391"/>
          <a:stretch/>
        </p:blipFill>
        <p:spPr>
          <a:xfrm rot="10800000">
            <a:off x="6569894" y="982161"/>
            <a:ext cx="3602736" cy="23413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44E73A-9DB7-46CD-9B4D-9DE9FB5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057F48-2FD4-4DD3-B887-FEE2B447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4469D8-5936-48B8-AF0C-37FF2AEE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11152" r="21692" b="28818"/>
          <a:stretch/>
        </p:blipFill>
        <p:spPr>
          <a:xfrm>
            <a:off x="8898153" y="4321464"/>
            <a:ext cx="2751651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5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US" sz="4000"/>
              <a:t>Význam léčby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dirty="0"/>
              <a:t> RETENCE ZUBŮ</a:t>
            </a:r>
          </a:p>
          <a:p>
            <a:pPr lvl="1">
              <a:buFont typeface="Courier New" charset="0"/>
              <a:buChar char="o"/>
            </a:pPr>
            <a:r>
              <a:rPr lang="en-US" sz="2200" dirty="0"/>
              <a:t> </a:t>
            </a:r>
            <a:r>
              <a:rPr lang="en-US" sz="2200" dirty="0" err="1"/>
              <a:t>zub</a:t>
            </a:r>
            <a:r>
              <a:rPr lang="en-US" sz="2200" dirty="0"/>
              <a:t> </a:t>
            </a:r>
            <a:r>
              <a:rPr lang="en-US" sz="2200" dirty="0" err="1"/>
              <a:t>neprořezal</a:t>
            </a:r>
            <a:r>
              <a:rPr lang="en-US" sz="2200" dirty="0"/>
              <a:t> do </a:t>
            </a:r>
            <a:r>
              <a:rPr lang="en-US" sz="2200" dirty="0" err="1"/>
              <a:t>dutiny</a:t>
            </a:r>
            <a:r>
              <a:rPr lang="en-US" sz="2200" dirty="0"/>
              <a:t> </a:t>
            </a:r>
            <a:r>
              <a:rPr lang="en-US" sz="2200" dirty="0" err="1"/>
              <a:t>ústní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fyziologickém</a:t>
            </a:r>
            <a:r>
              <a:rPr lang="en-US" sz="2200" dirty="0"/>
              <a:t> </a:t>
            </a:r>
            <a:r>
              <a:rPr lang="en-US" sz="2200" dirty="0" err="1"/>
              <a:t>období</a:t>
            </a:r>
            <a:endParaRPr lang="en-US" sz="2200" dirty="0"/>
          </a:p>
          <a:p>
            <a:pPr lvl="1">
              <a:buFont typeface="Courier New" charset="0"/>
              <a:buChar char="o"/>
            </a:pPr>
            <a:r>
              <a:rPr lang="en-US" sz="2200" dirty="0"/>
              <a:t> je </a:t>
            </a:r>
            <a:r>
              <a:rPr lang="en-US" sz="2200" dirty="0" err="1"/>
              <a:t>ukončen</a:t>
            </a:r>
            <a:r>
              <a:rPr lang="en-US" sz="2200" dirty="0"/>
              <a:t> </a:t>
            </a:r>
            <a:r>
              <a:rPr lang="en-US" sz="2200" dirty="0" err="1"/>
              <a:t>vývoj</a:t>
            </a:r>
            <a:r>
              <a:rPr lang="en-US" sz="2200" dirty="0"/>
              <a:t> </a:t>
            </a:r>
            <a:r>
              <a:rPr lang="en-US" sz="2200" dirty="0" err="1"/>
              <a:t>kořene</a:t>
            </a:r>
            <a:endParaRPr lang="en-US" sz="2200" dirty="0"/>
          </a:p>
          <a:p>
            <a:pPr lvl="1">
              <a:buFont typeface="Courier New" charset="0"/>
              <a:buChar char="o"/>
            </a:pPr>
            <a:r>
              <a:rPr lang="en-US" sz="2200" dirty="0"/>
              <a:t> </a:t>
            </a:r>
            <a:r>
              <a:rPr lang="en-US" sz="2200" dirty="0" err="1"/>
              <a:t>příčina</a:t>
            </a:r>
            <a:endParaRPr lang="en-US" sz="2200" dirty="0"/>
          </a:p>
          <a:p>
            <a:pPr lvl="2">
              <a:buFont typeface="Courier New" charset="0"/>
              <a:buChar char="o"/>
            </a:pPr>
            <a:r>
              <a:rPr lang="en-US" sz="2200" dirty="0"/>
              <a:t> </a:t>
            </a:r>
            <a:r>
              <a:rPr lang="en-US" sz="2200" dirty="0" err="1"/>
              <a:t>atypická</a:t>
            </a:r>
            <a:r>
              <a:rPr lang="en-US" sz="2200" dirty="0"/>
              <a:t> </a:t>
            </a:r>
            <a:r>
              <a:rPr lang="en-US" sz="2200" dirty="0" err="1"/>
              <a:t>poloha</a:t>
            </a:r>
            <a:r>
              <a:rPr lang="en-US" sz="2200" dirty="0"/>
              <a:t> </a:t>
            </a:r>
            <a:r>
              <a:rPr lang="en-US" sz="2200" dirty="0" err="1"/>
              <a:t>zubu</a:t>
            </a:r>
            <a:endParaRPr lang="en-US" sz="2200" dirty="0"/>
          </a:p>
          <a:p>
            <a:pPr lvl="2">
              <a:buFont typeface="Courier New" charset="0"/>
              <a:buChar char="o"/>
            </a:pPr>
            <a:r>
              <a:rPr lang="en-US" sz="2200" dirty="0"/>
              <a:t> </a:t>
            </a:r>
            <a:r>
              <a:rPr lang="en-US" sz="2200" dirty="0" err="1"/>
              <a:t>překážka</a:t>
            </a:r>
            <a:r>
              <a:rPr lang="en-US" sz="2200" dirty="0"/>
              <a:t> v </a:t>
            </a:r>
            <a:r>
              <a:rPr lang="en-US" sz="2200" dirty="0" err="1"/>
              <a:t>erupční</a:t>
            </a:r>
            <a:r>
              <a:rPr lang="en-US" sz="2200" dirty="0"/>
              <a:t> </a:t>
            </a:r>
            <a:r>
              <a:rPr lang="en-US" sz="2200" dirty="0" err="1"/>
              <a:t>dráze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24193" r="251" b="4725"/>
          <a:stretch/>
        </p:blipFill>
        <p:spPr>
          <a:xfrm>
            <a:off x="4642342" y="1999936"/>
            <a:ext cx="6909577" cy="285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1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ortodoncie-jindra.cz/foto/kasuistiky/retinovany_spicak/ret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4794" r="9876" b="8734"/>
          <a:stretch/>
        </p:blipFill>
        <p:spPr bwMode="auto">
          <a:xfrm>
            <a:off x="1838469" y="643467"/>
            <a:ext cx="3305860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www.ortodoncie-jindra.cz/foto/kasuistiky/retinovany_spicak/ret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10154" r="19310" b="18348"/>
          <a:stretch/>
        </p:blipFill>
        <p:spPr bwMode="auto">
          <a:xfrm>
            <a:off x="6470357" y="643467"/>
            <a:ext cx="4468858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www.ortodoncie-jindra.cz/foto/kasuistiky/retinovany_spicak/ret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3674" r="13460" b="10443"/>
          <a:stretch/>
        </p:blipFill>
        <p:spPr bwMode="auto">
          <a:xfrm>
            <a:off x="1895183" y="3671316"/>
            <a:ext cx="3192433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ortodoncie-jindra.cz/foto/kasuistiky/retinovany_spicak/ret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5443" r="10759" b="6896"/>
          <a:stretch/>
        </p:blipFill>
        <p:spPr bwMode="auto">
          <a:xfrm>
            <a:off x="7093550" y="3671316"/>
            <a:ext cx="3222472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91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3" t="11113" r="11875" b="49954"/>
          <a:stretch/>
        </p:blipFill>
        <p:spPr>
          <a:xfrm>
            <a:off x="2050038" y="643467"/>
            <a:ext cx="2882723" cy="254321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4" t="11593" r="11875" b="53585"/>
          <a:stretch/>
        </p:blipFill>
        <p:spPr>
          <a:xfrm>
            <a:off x="6967084" y="643467"/>
            <a:ext cx="3475404" cy="25432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19395" r="22418" b="26302"/>
          <a:stretch/>
        </p:blipFill>
        <p:spPr>
          <a:xfrm flipH="1">
            <a:off x="1516293" y="3671316"/>
            <a:ext cx="3950213" cy="2545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22303" r="8620" b="23394"/>
          <a:stretch/>
        </p:blipFill>
        <p:spPr>
          <a:xfrm>
            <a:off x="6338316" y="3902232"/>
            <a:ext cx="4732940" cy="20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51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D2E3C52-528A-4049-BCAA-5460756B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Význam léčby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0600" y="4960137"/>
            <a:ext cx="3200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 ÚRAZY ZUBŮ</a:t>
            </a: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D5B542C-8183-4445-AF4D-B23AAE329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opfi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2" y="484632"/>
            <a:ext cx="5182992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ED9B5A-5577-4CA5-97AA-0E5E2EA97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60141" y="822682"/>
            <a:ext cx="0" cy="292608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popfi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6405520" y="484632"/>
            <a:ext cx="5206731" cy="360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24283B-587C-4A0E-A50E-B8914975B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11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2">
            <a:extLst>
              <a:ext uri="{FF2B5EF4-FFF2-40B4-BE49-F238E27FC236}">
                <a16:creationId xmlns:a16="http://schemas.microsoft.com/office/drawing/2014/main" id="{AB832D16-7558-4209-B5E6-60CFB7383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0B201792-59B9-4FE8-9B2A-7F7A5AED0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16">
            <a:extLst>
              <a:ext uri="{FF2B5EF4-FFF2-40B4-BE49-F238E27FC236}">
                <a16:creationId xmlns:a16="http://schemas.microsoft.com/office/drawing/2014/main" id="{461931C1-E9DE-4D66-831E-9ABDF157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8">
            <a:extLst>
              <a:ext uri="{FF2B5EF4-FFF2-40B4-BE49-F238E27FC236}">
                <a16:creationId xmlns:a16="http://schemas.microsoft.com/office/drawing/2014/main" id="{D045426A-326D-4262-A31E-8C4D42211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Význam léčby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0600" y="4960137"/>
            <a:ext cx="3200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 PŘEDPROTETICKÁ PŘÍPRAVA -  pacient s rozštěpem</a:t>
            </a:r>
          </a:p>
        </p:txBody>
      </p:sp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8BD0C197-6F97-4148-BD9F-3BC50E46A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 descr="pic0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1160244"/>
            <a:ext cx="3517119" cy="225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6F6FDB19-8C2A-48D0-8728-5987EDF37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2617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2" descr="P101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1228941"/>
            <a:ext cx="3537345" cy="21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9B89FA-8981-4C79-AEA8-92BBDEB7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469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1" descr="pic00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1217397"/>
            <a:ext cx="3517120" cy="2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5E87B5-6250-4AF5-88E7-E1D9745E7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8114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527</Words>
  <Application>Microsoft Macintosh PowerPoint</Application>
  <PresentationFormat>Širokouhlá</PresentationFormat>
  <Paragraphs>134</Paragraphs>
  <Slides>27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4" baseType="lpstr">
      <vt:lpstr>Arial</vt:lpstr>
      <vt:lpstr>Courier New</vt:lpstr>
      <vt:lpstr>Tw Cen MT</vt:lpstr>
      <vt:lpstr>Tw Cen MT Condensed</vt:lpstr>
      <vt:lpstr>Wingdings</vt:lpstr>
      <vt:lpstr>Wingdings 3</vt:lpstr>
      <vt:lpstr>Integral</vt:lpstr>
      <vt:lpstr>Ortodoncie </vt:lpstr>
      <vt:lpstr>Diagnostika ortodontických anomálií</vt:lpstr>
      <vt:lpstr>Význam léčby</vt:lpstr>
      <vt:lpstr>Význam léčby</vt:lpstr>
      <vt:lpstr>Význam léčby</vt:lpstr>
      <vt:lpstr>Prezentácia programu PowerPoint</vt:lpstr>
      <vt:lpstr>Prezentácia programu PowerPoint</vt:lpstr>
      <vt:lpstr>Význam léčby</vt:lpstr>
      <vt:lpstr>Význam léčby</vt:lpstr>
      <vt:lpstr>Význam léčby</vt:lpstr>
      <vt:lpstr>Prezentácia programu PowerPoint</vt:lpstr>
      <vt:lpstr>Význam léčby</vt:lpstr>
      <vt:lpstr>Ortodontická léčba</vt:lpstr>
      <vt:lpstr>Ortodontické aparáty</vt:lpstr>
      <vt:lpstr>Snímací aparáty</vt:lpstr>
      <vt:lpstr>VLASTNOSTI</vt:lpstr>
      <vt:lpstr>KONSTRUKČNÍ PRVKY DESKOVÝCH APARÁTŮ</vt:lpstr>
      <vt:lpstr>VÝROBA ORTODONTICKÝCH APARÁTŮ</vt:lpstr>
      <vt:lpstr>fixní aparáty</vt:lpstr>
      <vt:lpstr>fixní aparáty</vt:lpstr>
      <vt:lpstr>fixní aparáty</vt:lpstr>
      <vt:lpstr>Etapy léčby fixním aparátem</vt:lpstr>
      <vt:lpstr>Ortognátní operace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Ortodoncie </dc:title>
  <dc:creator>Zuzana Vranková</dc:creator>
  <cp:lastModifiedBy>Zuzana Vranková</cp:lastModifiedBy>
  <cp:revision>1</cp:revision>
  <dcterms:created xsi:type="dcterms:W3CDTF">2020-04-14T17:33:37Z</dcterms:created>
  <dcterms:modified xsi:type="dcterms:W3CDTF">2020-04-14T17:34:35Z</dcterms:modified>
</cp:coreProperties>
</file>