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62" r:id="rId5"/>
    <p:sldId id="304" r:id="rId6"/>
    <p:sldId id="263" r:id="rId7"/>
    <p:sldId id="265" r:id="rId8"/>
    <p:sldId id="306" r:id="rId9"/>
    <p:sldId id="307" r:id="rId10"/>
    <p:sldId id="268" r:id="rId11"/>
    <p:sldId id="259" r:id="rId12"/>
    <p:sldId id="269" r:id="rId13"/>
    <p:sldId id="270" r:id="rId14"/>
    <p:sldId id="271" r:id="rId15"/>
    <p:sldId id="272" r:id="rId16"/>
    <p:sldId id="313" r:id="rId17"/>
    <p:sldId id="308" r:id="rId18"/>
    <p:sldId id="278" r:id="rId19"/>
    <p:sldId id="277" r:id="rId20"/>
    <p:sldId id="275" r:id="rId21"/>
    <p:sldId id="276" r:id="rId22"/>
    <p:sldId id="279" r:id="rId23"/>
    <p:sldId id="281" r:id="rId24"/>
    <p:sldId id="309" r:id="rId25"/>
    <p:sldId id="282" r:id="rId26"/>
    <p:sldId id="283" r:id="rId27"/>
    <p:sldId id="285" r:id="rId28"/>
    <p:sldId id="286" r:id="rId29"/>
    <p:sldId id="301" r:id="rId30"/>
    <p:sldId id="287" r:id="rId31"/>
    <p:sldId id="288" r:id="rId32"/>
    <p:sldId id="289" r:id="rId33"/>
    <p:sldId id="290" r:id="rId34"/>
    <p:sldId id="312" r:id="rId35"/>
    <p:sldId id="310" r:id="rId36"/>
    <p:sldId id="295" r:id="rId37"/>
    <p:sldId id="294" r:id="rId38"/>
    <p:sldId id="297" r:id="rId39"/>
    <p:sldId id="298" r:id="rId40"/>
    <p:sldId id="311" r:id="rId41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06FE7-C8BC-4581-A8C7-64E4716BEBFA}" type="datetimeFigureOut">
              <a:rPr lang="cs-CZ" smtClean="0"/>
              <a:t>02.04.2020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6499F-1DFE-4D78-9CCC-D8B7147C5BC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128155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06FE7-C8BC-4581-A8C7-64E4716BEBFA}" type="datetimeFigureOut">
              <a:rPr lang="cs-CZ" smtClean="0"/>
              <a:t>02.04.2020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6499F-1DFE-4D78-9CCC-D8B7147C5BC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604687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06FE7-C8BC-4581-A8C7-64E4716BEBFA}" type="datetimeFigureOut">
              <a:rPr lang="cs-CZ" smtClean="0"/>
              <a:t>02.04.2020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6499F-1DFE-4D78-9CCC-D8B7147C5BC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505318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609600" y="122239"/>
            <a:ext cx="10972800" cy="6008687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endParaRPr lang="cs-CZ" altLang="en-US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cs-CZ" altLang="en-US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fld id="{02CF6115-49AF-41A7-A0CC-EACAC7DE4160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37195278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122238"/>
            <a:ext cx="10058400" cy="12954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09600" y="1719263"/>
            <a:ext cx="5384800" cy="4411662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719263"/>
            <a:ext cx="5384800" cy="4411662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endParaRPr lang="cs-CZ" alt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cs-CZ" alt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fld id="{B33A48CF-0A7A-4379-AFC7-11F1CE8B5F1F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1838007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verTx">
  <p:cSld name="Nadpis a obsah nad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122238"/>
            <a:ext cx="10058400" cy="12954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719264"/>
            <a:ext cx="10972800" cy="2128837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600" y="4000501"/>
            <a:ext cx="10972800" cy="2130425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883814-6208-4480-9166-F48BCCFD129A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5550387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06FE7-C8BC-4581-A8C7-64E4716BEBFA}" type="datetimeFigureOut">
              <a:rPr lang="cs-CZ" smtClean="0"/>
              <a:t>02.04.2020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6499F-1DFE-4D78-9CCC-D8B7147C5BC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138712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06FE7-C8BC-4581-A8C7-64E4716BEBFA}" type="datetimeFigureOut">
              <a:rPr lang="cs-CZ" smtClean="0"/>
              <a:t>02.04.2020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6499F-1DFE-4D78-9CCC-D8B7147C5BC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542283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06FE7-C8BC-4581-A8C7-64E4716BEBFA}" type="datetimeFigureOut">
              <a:rPr lang="cs-CZ" smtClean="0"/>
              <a:t>02.04.2020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6499F-1DFE-4D78-9CCC-D8B7147C5BC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76531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06FE7-C8BC-4581-A8C7-64E4716BEBFA}" type="datetimeFigureOut">
              <a:rPr lang="cs-CZ" smtClean="0"/>
              <a:t>02.04.2020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6499F-1DFE-4D78-9CCC-D8B7147C5BC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718857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06FE7-C8BC-4581-A8C7-64E4716BEBFA}" type="datetimeFigureOut">
              <a:rPr lang="cs-CZ" smtClean="0"/>
              <a:t>02.04.2020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6499F-1DFE-4D78-9CCC-D8B7147C5BC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241857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06FE7-C8BC-4581-A8C7-64E4716BEBFA}" type="datetimeFigureOut">
              <a:rPr lang="cs-CZ" smtClean="0"/>
              <a:t>02.04.2020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6499F-1DFE-4D78-9CCC-D8B7147C5BC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46843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06FE7-C8BC-4581-A8C7-64E4716BEBFA}" type="datetimeFigureOut">
              <a:rPr lang="cs-CZ" smtClean="0"/>
              <a:t>02.04.2020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6499F-1DFE-4D78-9CCC-D8B7147C5BC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259615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06FE7-C8BC-4581-A8C7-64E4716BEBFA}" type="datetimeFigureOut">
              <a:rPr lang="cs-CZ" smtClean="0"/>
              <a:t>02.04.2020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6499F-1DFE-4D78-9CCC-D8B7147C5BC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329947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606FE7-C8BC-4581-A8C7-64E4716BEBFA}" type="datetimeFigureOut">
              <a:rPr lang="cs-CZ" smtClean="0"/>
              <a:t>02.04.2020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36499F-1DFE-4D78-9CCC-D8B7147C5BC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02354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3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hyperlink" Target="http://old.lf3.cuni.cz/histologie/atlas/demo/2/index.htm" TargetMode="Externa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hyperlink" Target="http://old.lf3.cuni.cz/histologie/atlas/demo/2/index.htm" TargetMode="Externa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hyperlink" Target="http://old.lf3.cuni.cz/histologie/atlas/demo/2/index.htm" TargetMode="Externa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ti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cs-CZ" sz="4400" dirty="0"/>
              <a:t>Pojivová tkáň 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cs-CZ" sz="5400" dirty="0"/>
              <a:t>Kost a její vývoj</a:t>
            </a:r>
          </a:p>
        </p:txBody>
      </p:sp>
    </p:spTree>
    <p:extLst>
      <p:ext uri="{BB962C8B-B14F-4D97-AF65-F5344CB8AC3E}">
        <p14:creationId xmlns:p14="http://schemas.microsoft.com/office/powerpoint/2010/main" val="21401217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Kostní matrix 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r>
              <a:rPr lang="cs-CZ" altLang="cs-CZ" sz="2300" dirty="0"/>
              <a:t>obsahuje </a:t>
            </a:r>
            <a:r>
              <a:rPr lang="cs-CZ" altLang="cs-CZ" sz="2300" b="1" dirty="0"/>
              <a:t>kolagenní vlákna – kolagen typu I </a:t>
            </a:r>
            <a:r>
              <a:rPr lang="cs-CZ" altLang="cs-CZ" sz="2300" dirty="0"/>
              <a:t>(asi 90% organické substance) a </a:t>
            </a:r>
            <a:r>
              <a:rPr lang="cs-CZ" altLang="cs-CZ" sz="2300" b="1" dirty="0"/>
              <a:t>amorfní  matrix</a:t>
            </a:r>
            <a:r>
              <a:rPr lang="cs-CZ" altLang="cs-CZ" sz="2300" dirty="0"/>
              <a:t>       – </a:t>
            </a:r>
            <a:r>
              <a:rPr lang="cs-CZ" altLang="cs-CZ" sz="2300" dirty="0" err="1"/>
              <a:t>osteoid</a:t>
            </a:r>
            <a:r>
              <a:rPr lang="cs-CZ" altLang="cs-CZ" sz="2300" dirty="0"/>
              <a:t>.</a:t>
            </a:r>
          </a:p>
          <a:p>
            <a:r>
              <a:rPr lang="cs-CZ" altLang="cs-CZ" sz="2300" dirty="0"/>
              <a:t>pevnost  matrix je způsobena obsahem a</a:t>
            </a:r>
            <a:r>
              <a:rPr lang="cs-CZ" altLang="cs-CZ" sz="2300" i="1" dirty="0"/>
              <a:t>norganických  solí</a:t>
            </a:r>
            <a:r>
              <a:rPr lang="cs-CZ" altLang="cs-CZ" sz="2300" dirty="0"/>
              <a:t> (</a:t>
            </a:r>
            <a:r>
              <a:rPr lang="cs-CZ" altLang="cs-CZ" sz="2300" dirty="0" err="1"/>
              <a:t>hydroxyapatit</a:t>
            </a:r>
            <a:r>
              <a:rPr lang="cs-CZ" altLang="cs-CZ" sz="2300" dirty="0"/>
              <a:t>), které jsou deponovány do kolagenních vláken.</a:t>
            </a:r>
          </a:p>
        </p:txBody>
      </p:sp>
      <p:pic>
        <p:nvPicPr>
          <p:cNvPr id="6" name="Picture 5" descr="tropocollagen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24368" y="1825625"/>
            <a:ext cx="4309161" cy="386455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80479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Klasifikace kostní tkáně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sz="2700" b="1" i="1" dirty="0"/>
              <a:t>2 typy kostní tkáně</a:t>
            </a:r>
            <a:r>
              <a:rPr lang="cs-CZ" altLang="cs-CZ" sz="2700" dirty="0"/>
              <a:t>: /</a:t>
            </a:r>
            <a:r>
              <a:rPr lang="cs-CZ" altLang="cs-CZ" sz="1900" dirty="0"/>
              <a:t>podle uspořádání kolagenních vláken</a:t>
            </a:r>
            <a:r>
              <a:rPr lang="cs-CZ" altLang="cs-CZ" sz="2700" dirty="0"/>
              <a:t>/</a:t>
            </a:r>
          </a:p>
          <a:p>
            <a:pPr lvl="1"/>
            <a:r>
              <a:rPr lang="cs-CZ" altLang="cs-CZ" sz="2800" b="1" dirty="0">
                <a:solidFill>
                  <a:schemeClr val="tx2"/>
                </a:solidFill>
              </a:rPr>
              <a:t>vláknitá kost</a:t>
            </a:r>
            <a:r>
              <a:rPr lang="cs-CZ" altLang="cs-CZ" sz="2800" dirty="0"/>
              <a:t> -  primární kost </a:t>
            </a:r>
          </a:p>
          <a:p>
            <a:pPr lvl="1"/>
            <a:r>
              <a:rPr lang="cs-CZ" altLang="cs-CZ" sz="2800" b="1" dirty="0" err="1">
                <a:solidFill>
                  <a:schemeClr val="tx2"/>
                </a:solidFill>
              </a:rPr>
              <a:t>lamelózní</a:t>
            </a:r>
            <a:r>
              <a:rPr lang="cs-CZ" altLang="cs-CZ" sz="2800" b="1" dirty="0">
                <a:solidFill>
                  <a:schemeClr val="tx2"/>
                </a:solidFill>
              </a:rPr>
              <a:t> kost</a:t>
            </a:r>
            <a:r>
              <a:rPr lang="cs-CZ" altLang="cs-CZ" sz="2800" dirty="0"/>
              <a:t>  - sekundární kost </a:t>
            </a:r>
          </a:p>
          <a:p>
            <a:pPr lvl="2"/>
            <a:r>
              <a:rPr lang="cs-CZ" altLang="cs-CZ" sz="2800" dirty="0" err="1">
                <a:solidFill>
                  <a:srgbClr val="009900"/>
                </a:solidFill>
              </a:rPr>
              <a:t>kompakta</a:t>
            </a:r>
            <a:r>
              <a:rPr lang="cs-CZ" altLang="cs-CZ" sz="2800" dirty="0"/>
              <a:t> – stěna diafýzy dlouhých kostí, také pokrývá epifýzy dlouhých kostí </a:t>
            </a:r>
          </a:p>
          <a:p>
            <a:pPr lvl="2"/>
            <a:r>
              <a:rPr lang="cs-CZ" altLang="cs-CZ" sz="2800" dirty="0">
                <a:solidFill>
                  <a:srgbClr val="009900"/>
                </a:solidFill>
              </a:rPr>
              <a:t>spongióza</a:t>
            </a:r>
            <a:r>
              <a:rPr lang="cs-CZ" altLang="cs-CZ" sz="2800" dirty="0"/>
              <a:t> /</a:t>
            </a:r>
            <a:r>
              <a:rPr lang="cs-CZ" altLang="cs-CZ" sz="2800" dirty="0" err="1"/>
              <a:t>trabekulární</a:t>
            </a:r>
            <a:r>
              <a:rPr lang="cs-CZ" altLang="cs-CZ" sz="2800" dirty="0"/>
              <a:t>/ - epifýzy</a:t>
            </a:r>
          </a:p>
          <a:p>
            <a:pPr lvl="4">
              <a:buFont typeface="Wingdings" panose="05000000000000000000" pitchFamily="2" charset="2"/>
              <a:buNone/>
            </a:pPr>
            <a:endParaRPr lang="cs-CZ" altLang="cs-CZ" sz="28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212643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362" name="Picture 2" descr="img00001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1363" name="Text Box 3"/>
          <p:cNvSpPr txBox="1">
            <a:spLocks noChangeArrowheads="1"/>
          </p:cNvSpPr>
          <p:nvPr/>
        </p:nvSpPr>
        <p:spPr bwMode="auto">
          <a:xfrm>
            <a:off x="1524001" y="1"/>
            <a:ext cx="5288627" cy="4616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400" b="1"/>
              <a:t>Primární kost - vláknitá </a:t>
            </a:r>
            <a:r>
              <a:rPr lang="cs-CZ" altLang="cs-CZ" sz="2400"/>
              <a:t>(příčně, přehled)</a:t>
            </a:r>
          </a:p>
        </p:txBody>
      </p:sp>
    </p:spTree>
    <p:extLst>
      <p:ext uri="{BB962C8B-B14F-4D97-AF65-F5344CB8AC3E}">
        <p14:creationId xmlns:p14="http://schemas.microsoft.com/office/powerpoint/2010/main" val="7354571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410" name="Picture 2" descr="img00002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3411" name="Text Box 3"/>
          <p:cNvSpPr txBox="1">
            <a:spLocks noChangeArrowheads="1"/>
          </p:cNvSpPr>
          <p:nvPr/>
        </p:nvSpPr>
        <p:spPr bwMode="auto">
          <a:xfrm>
            <a:off x="1524000" y="1"/>
            <a:ext cx="5022722" cy="4616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400" b="1"/>
              <a:t>Primární kost - vláknitá </a:t>
            </a:r>
            <a:r>
              <a:rPr lang="cs-CZ" altLang="cs-CZ" sz="2400"/>
              <a:t>(příčně, detail)</a:t>
            </a:r>
          </a:p>
        </p:txBody>
      </p:sp>
    </p:spTree>
    <p:extLst>
      <p:ext uri="{BB962C8B-B14F-4D97-AF65-F5344CB8AC3E}">
        <p14:creationId xmlns:p14="http://schemas.microsoft.com/office/powerpoint/2010/main" val="17738700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386" name="Picture 2" descr="img00003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2387" name="Text Box 3"/>
          <p:cNvSpPr txBox="1">
            <a:spLocks noChangeArrowheads="1"/>
          </p:cNvSpPr>
          <p:nvPr/>
        </p:nvSpPr>
        <p:spPr bwMode="auto">
          <a:xfrm>
            <a:off x="1524000" y="1"/>
            <a:ext cx="5022722" cy="4616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400" b="1"/>
              <a:t>Primární kost - vláknitá </a:t>
            </a:r>
            <a:r>
              <a:rPr lang="cs-CZ" altLang="cs-CZ" sz="2400"/>
              <a:t>(příčně, detail)</a:t>
            </a:r>
          </a:p>
        </p:txBody>
      </p:sp>
    </p:spTree>
    <p:extLst>
      <p:ext uri="{BB962C8B-B14F-4D97-AF65-F5344CB8AC3E}">
        <p14:creationId xmlns:p14="http://schemas.microsoft.com/office/powerpoint/2010/main" val="4449381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Pojivové tkáně - 42 Osteon">
            <a:extLst>
              <a:ext uri="{FF2B5EF4-FFF2-40B4-BE49-F238E27FC236}">
                <a16:creationId xmlns:a16="http://schemas.microsoft.com/office/drawing/2014/main" id="{EC76BA8C-E5EF-4639-9564-736E3A2609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1299" y="0"/>
            <a:ext cx="3611721" cy="4777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Lamelózní</a:t>
            </a:r>
            <a:r>
              <a:rPr lang="cs-CZ" dirty="0"/>
              <a:t> kost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sz="half" idx="1"/>
          </p:nvPr>
        </p:nvSpPr>
        <p:spPr>
          <a:xfrm>
            <a:off x="401972" y="1624289"/>
            <a:ext cx="5181600" cy="4351338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cs-CZ" altLang="cs-CZ" sz="2300" b="1" dirty="0">
                <a:solidFill>
                  <a:schemeClr val="tx2"/>
                </a:solidFill>
              </a:rPr>
              <a:t>Lamely</a:t>
            </a:r>
            <a:r>
              <a:rPr lang="cs-CZ" altLang="cs-CZ" sz="2300" dirty="0"/>
              <a:t> – tenké ploténky, ve kterých jsou </a:t>
            </a:r>
            <a:r>
              <a:rPr lang="cs-CZ" altLang="cs-CZ" sz="2300" b="1" dirty="0">
                <a:solidFill>
                  <a:schemeClr val="tx2"/>
                </a:solidFill>
              </a:rPr>
              <a:t>kolagenní vlákna</a:t>
            </a:r>
            <a:r>
              <a:rPr lang="cs-CZ" altLang="cs-CZ" sz="2300" dirty="0"/>
              <a:t> pravidelně uspořádána a stmelena amorfní hmotou</a:t>
            </a:r>
          </a:p>
          <a:p>
            <a:pPr>
              <a:lnSpc>
                <a:spcPct val="90000"/>
              </a:lnSpc>
            </a:pPr>
            <a:r>
              <a:rPr lang="cs-CZ" altLang="cs-CZ" sz="2300" dirty="0"/>
              <a:t>              - tyto lamely jsou v </a:t>
            </a:r>
            <a:r>
              <a:rPr lang="cs-CZ" altLang="cs-CZ" sz="2300" dirty="0" err="1"/>
              <a:t>lamelózní</a:t>
            </a:r>
            <a:r>
              <a:rPr lang="cs-CZ" altLang="cs-CZ" sz="2300" dirty="0"/>
              <a:t> kosti dále organizovány – podle způsobu organizace lamel dělíme </a:t>
            </a:r>
            <a:r>
              <a:rPr lang="cs-CZ" altLang="cs-CZ" sz="2300" dirty="0" err="1"/>
              <a:t>lamelózní</a:t>
            </a:r>
            <a:r>
              <a:rPr lang="cs-CZ" altLang="cs-CZ" sz="2300" dirty="0"/>
              <a:t> kost na </a:t>
            </a:r>
            <a:r>
              <a:rPr lang="cs-CZ" altLang="cs-CZ" sz="2300" dirty="0">
                <a:solidFill>
                  <a:srgbClr val="0000FF"/>
                </a:solidFill>
              </a:rPr>
              <a:t>2 podtypy-  kompaktní </a:t>
            </a:r>
            <a:r>
              <a:rPr lang="cs-CZ" altLang="cs-CZ" sz="2300" dirty="0"/>
              <a:t> a </a:t>
            </a:r>
            <a:r>
              <a:rPr lang="cs-CZ" altLang="cs-CZ" sz="2300" dirty="0">
                <a:solidFill>
                  <a:srgbClr val="0000FF"/>
                </a:solidFill>
              </a:rPr>
              <a:t>spongiózní   </a:t>
            </a:r>
          </a:p>
          <a:p>
            <a:pPr lvl="1">
              <a:lnSpc>
                <a:spcPct val="90000"/>
              </a:lnSpc>
            </a:pPr>
            <a:endParaRPr lang="cs-CZ" altLang="cs-CZ" sz="2400" dirty="0"/>
          </a:p>
          <a:p>
            <a:pPr lvl="1">
              <a:lnSpc>
                <a:spcPct val="90000"/>
              </a:lnSpc>
            </a:pPr>
            <a:endParaRPr lang="cs-CZ" altLang="cs-CZ" sz="2400" dirty="0"/>
          </a:p>
        </p:txBody>
      </p:sp>
      <p:pic>
        <p:nvPicPr>
          <p:cNvPr id="6" name="Picture 6" descr="bone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42295" y="0"/>
            <a:ext cx="3451267" cy="406796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Picture 5" descr="mc_ch06_fig05">
            <a:extLst>
              <a:ext uri="{FF2B5EF4-FFF2-40B4-BE49-F238E27FC236}">
                <a16:creationId xmlns:a16="http://schemas.microsoft.com/office/drawing/2014/main" id="{16B87117-54C0-4E39-8DCC-21191E6D8D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30" t="3389" b="48572"/>
          <a:stretch/>
        </p:blipFill>
        <p:spPr bwMode="auto">
          <a:xfrm>
            <a:off x="124436" y="4459726"/>
            <a:ext cx="5459136" cy="2398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Bone spongy">
            <a:extLst>
              <a:ext uri="{FF2B5EF4-FFF2-40B4-BE49-F238E27FC236}">
                <a16:creationId xmlns:a16="http://schemas.microsoft.com/office/drawing/2014/main" id="{9257B672-9F0D-4A26-AC9D-7FD00D82DC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44299" y="4577405"/>
            <a:ext cx="5334000" cy="22606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63636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Pojivové tkáně - 42 Osteon">
            <a:extLst>
              <a:ext uri="{FF2B5EF4-FFF2-40B4-BE49-F238E27FC236}">
                <a16:creationId xmlns:a16="http://schemas.microsoft.com/office/drawing/2014/main" id="{101EB5D0-8231-42F6-B506-475C77DCB8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6848" y="1023904"/>
            <a:ext cx="3869683" cy="5297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22EF15A8-35F1-4B10-8998-5005AB62F0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5312" y="157194"/>
            <a:ext cx="10515600" cy="1325563"/>
          </a:xfrm>
        </p:spPr>
        <p:txBody>
          <a:bodyPr>
            <a:normAutofit/>
          </a:bodyPr>
          <a:lstStyle/>
          <a:p>
            <a:r>
              <a:rPr lang="cs-CZ" dirty="0" err="1">
                <a:solidFill>
                  <a:srgbClr val="0000FF"/>
                </a:solidFill>
              </a:rPr>
              <a:t>Lamelózní</a:t>
            </a:r>
            <a:r>
              <a:rPr lang="cs-CZ" dirty="0">
                <a:solidFill>
                  <a:srgbClr val="0000FF"/>
                </a:solidFill>
              </a:rPr>
              <a:t> kost - kompaktní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487BF25-67FF-44B8-8706-41CF3140A7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8141" y="1686686"/>
            <a:ext cx="7726959" cy="4351338"/>
          </a:xfrm>
        </p:spPr>
        <p:txBody>
          <a:bodyPr/>
          <a:lstStyle/>
          <a:p>
            <a:pPr>
              <a:buFontTx/>
              <a:buChar char="-"/>
            </a:pPr>
            <a:r>
              <a:rPr lang="cs-CZ" altLang="cs-CZ" sz="2300" b="1" i="1" dirty="0"/>
              <a:t>lamely koncentricky obkružují centrální </a:t>
            </a:r>
            <a:r>
              <a:rPr lang="cs-CZ" altLang="cs-CZ" sz="2300" b="1" i="1" dirty="0" err="1"/>
              <a:t>Haversův</a:t>
            </a:r>
            <a:r>
              <a:rPr lang="cs-CZ" altLang="cs-CZ" sz="2300" b="1" i="1" dirty="0"/>
              <a:t> kanálek, ve kterém nacházíme cévy a nervy, vytvářejí tak tzv. </a:t>
            </a:r>
            <a:r>
              <a:rPr lang="cs-CZ" altLang="cs-CZ" sz="2300" b="1" i="1" dirty="0" err="1"/>
              <a:t>osteon</a:t>
            </a:r>
            <a:endParaRPr lang="cs-CZ" altLang="cs-CZ" sz="2300" b="1" i="1" dirty="0"/>
          </a:p>
          <a:p>
            <a:pPr>
              <a:buFontTx/>
              <a:buChar char="-"/>
            </a:pPr>
            <a:endParaRPr lang="cs-CZ" altLang="cs-CZ" sz="2300" b="1" i="1" dirty="0"/>
          </a:p>
          <a:p>
            <a:r>
              <a:rPr lang="cs-CZ" altLang="cs-CZ" sz="2300" b="1" i="1" dirty="0" err="1"/>
              <a:t>Haversovy</a:t>
            </a:r>
            <a:r>
              <a:rPr lang="cs-CZ" altLang="cs-CZ" sz="2300" b="1" i="1" dirty="0"/>
              <a:t> systémy = </a:t>
            </a:r>
            <a:r>
              <a:rPr lang="cs-CZ" altLang="cs-CZ" sz="2300" b="1" i="1" dirty="0" err="1"/>
              <a:t>osteony</a:t>
            </a:r>
            <a:r>
              <a:rPr lang="cs-CZ" altLang="cs-CZ" sz="2300" b="1" i="1" dirty="0"/>
              <a:t> </a:t>
            </a:r>
          </a:p>
          <a:p>
            <a:r>
              <a:rPr lang="cs-CZ" altLang="cs-CZ" sz="2300" b="1" i="1" dirty="0"/>
              <a:t>Plášťové lamely</a:t>
            </a:r>
            <a:endParaRPr lang="cs-CZ" altLang="cs-CZ" sz="2300" b="1" dirty="0"/>
          </a:p>
          <a:p>
            <a:pPr lvl="1"/>
            <a:r>
              <a:rPr lang="cs-CZ" altLang="cs-CZ" b="1" dirty="0"/>
              <a:t>zevní</a:t>
            </a:r>
          </a:p>
          <a:p>
            <a:pPr lvl="1"/>
            <a:r>
              <a:rPr lang="cs-CZ" altLang="cs-CZ" b="1" dirty="0"/>
              <a:t>vnitřní</a:t>
            </a:r>
            <a:endParaRPr lang="cs-CZ" altLang="cs-CZ" b="1" i="1" dirty="0"/>
          </a:p>
          <a:p>
            <a:r>
              <a:rPr lang="cs-CZ" altLang="cs-CZ" sz="2300" b="1" i="1" dirty="0"/>
              <a:t>Intersticiální lamely</a:t>
            </a:r>
            <a:endParaRPr lang="cs-CZ" altLang="cs-CZ" sz="2300" dirty="0"/>
          </a:p>
          <a:p>
            <a:endParaRPr lang="cs-CZ" dirty="0"/>
          </a:p>
        </p:txBody>
      </p:sp>
      <p:pic>
        <p:nvPicPr>
          <p:cNvPr id="5" name="Picture 6" descr="bone">
            <a:extLst>
              <a:ext uri="{FF2B5EF4-FFF2-40B4-BE49-F238E27FC236}">
                <a16:creationId xmlns:a16="http://schemas.microsoft.com/office/drawing/2014/main" id="{D02A0CB3-4A20-4958-AD85-43C9B3192195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63998" y="2806827"/>
            <a:ext cx="3133725" cy="35147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62538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476672"/>
            <a:ext cx="8712968" cy="6311756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1717" y="-1257"/>
            <a:ext cx="3457575" cy="3429000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9336360" y="2996952"/>
            <a:ext cx="13316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http://accessmedicine.mhmedical.com/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1559496" y="-27384"/>
            <a:ext cx="58326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err="1"/>
              <a:t>Lamelózní</a:t>
            </a:r>
            <a:r>
              <a:rPr lang="cs-CZ" sz="2800" dirty="0"/>
              <a:t> kost kompaktní </a:t>
            </a:r>
            <a:r>
              <a:rPr lang="cs-CZ" sz="2400" dirty="0"/>
              <a:t>(</a:t>
            </a:r>
            <a:r>
              <a:rPr lang="cs-CZ" sz="2400" dirty="0" err="1"/>
              <a:t>Schmorl</a:t>
            </a:r>
            <a:r>
              <a:rPr lang="cs-CZ" sz="2400" dirty="0"/>
              <a:t>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9236242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20" name="Rectangle 4"/>
          <p:cNvSpPr>
            <a:spLocks noGrp="1" noChangeArrowheads="1"/>
          </p:cNvSpPr>
          <p:nvPr>
            <p:ph type="title"/>
          </p:nvPr>
        </p:nvSpPr>
        <p:spPr>
          <a:xfrm>
            <a:off x="1981200" y="122239"/>
            <a:ext cx="7543800" cy="714375"/>
          </a:xfrm>
        </p:spPr>
        <p:txBody>
          <a:bodyPr/>
          <a:lstStyle/>
          <a:p>
            <a:pPr algn="ctr"/>
            <a:r>
              <a:rPr lang="cs-CZ" altLang="cs-CZ" sz="3600"/>
              <a:t>Haversův systém - osteon</a:t>
            </a:r>
          </a:p>
        </p:txBody>
      </p:sp>
      <p:pic>
        <p:nvPicPr>
          <p:cNvPr id="162822" name="Picture 6" descr="haversův systém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1" y="808038"/>
            <a:ext cx="7885113" cy="60499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22166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074" name="Picture 2" descr="Pojivové tkáně - 45 Lamelózní kost"/>
          <p:cNvPicPr>
            <a:picLocks noChangeAspect="1" noChangeArrowheads="1"/>
          </p:cNvPicPr>
          <p:nvPr/>
        </p:nvPicPr>
        <p:blipFill>
          <a:blip r:embed="rId2">
            <a:lum bright="12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0" descr="bone">
            <a:extLst>
              <a:ext uri="{FF2B5EF4-FFF2-40B4-BE49-F238E27FC236}">
                <a16:creationId xmlns:a16="http://schemas.microsoft.com/office/drawing/2014/main" id="{6AC59E51-1ED2-4625-85BE-13F5C82BC6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96263" y="4673600"/>
            <a:ext cx="3995737" cy="21844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5742221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963827" y="887737"/>
            <a:ext cx="6096000" cy="361021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 sz="2000" b="1" i="1" dirty="0"/>
              <a:t>	</a:t>
            </a:r>
            <a:r>
              <a:rPr lang="cs-CZ" altLang="cs-CZ" sz="4400" b="1" i="1" dirty="0"/>
              <a:t>Kostní tkáň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 sz="2000" b="1" i="1" dirty="0"/>
              <a:t>	</a:t>
            </a:r>
          </a:p>
          <a:p>
            <a:pPr lvl="1">
              <a:lnSpc>
                <a:spcPct val="90000"/>
              </a:lnSpc>
            </a:pPr>
            <a:r>
              <a:rPr lang="cs-CZ" altLang="cs-CZ" sz="2400" dirty="0">
                <a:solidFill>
                  <a:srgbClr val="FF0000"/>
                </a:solidFill>
              </a:rPr>
              <a:t>Kostní buňky</a:t>
            </a:r>
          </a:p>
          <a:p>
            <a:pPr lvl="1">
              <a:lnSpc>
                <a:spcPct val="90000"/>
              </a:lnSpc>
            </a:pPr>
            <a:r>
              <a:rPr lang="cs-CZ" altLang="cs-CZ" sz="2400" dirty="0">
                <a:solidFill>
                  <a:srgbClr val="FF0000"/>
                </a:solidFill>
              </a:rPr>
              <a:t>Mezibuněčná hmota</a:t>
            </a:r>
          </a:p>
          <a:p>
            <a:pPr lvl="1">
              <a:lnSpc>
                <a:spcPct val="90000"/>
              </a:lnSpc>
              <a:buFont typeface="Wingdings" panose="05000000000000000000" pitchFamily="2" charset="2"/>
              <a:buNone/>
            </a:pPr>
            <a:endParaRPr lang="cs-CZ" altLang="cs-CZ" sz="2000" dirty="0"/>
          </a:p>
          <a:p>
            <a:pPr lvl="2">
              <a:lnSpc>
                <a:spcPct val="90000"/>
              </a:lnSpc>
            </a:pPr>
            <a:r>
              <a:rPr lang="cs-CZ" altLang="cs-CZ" sz="2000" b="1" dirty="0"/>
              <a:t>Kolagenní vlákna </a:t>
            </a:r>
            <a:r>
              <a:rPr lang="cs-CZ" altLang="cs-CZ" sz="2000" dirty="0"/>
              <a:t>– organická  složka</a:t>
            </a:r>
          </a:p>
          <a:p>
            <a:pPr lvl="2">
              <a:lnSpc>
                <a:spcPct val="90000"/>
              </a:lnSpc>
            </a:pPr>
            <a:r>
              <a:rPr lang="cs-CZ" altLang="cs-CZ" sz="2000" b="1" dirty="0"/>
              <a:t>Amorfní matrix </a:t>
            </a:r>
            <a:r>
              <a:rPr lang="cs-CZ" altLang="cs-CZ" sz="2000" dirty="0"/>
              <a:t>– organická složka</a:t>
            </a:r>
          </a:p>
          <a:p>
            <a:pPr lvl="2">
              <a:lnSpc>
                <a:spcPct val="90000"/>
              </a:lnSpc>
            </a:pPr>
            <a:r>
              <a:rPr lang="cs-CZ" altLang="cs-CZ" sz="2000" b="1" dirty="0"/>
              <a:t>Minerální soli </a:t>
            </a:r>
            <a:r>
              <a:rPr lang="cs-CZ" altLang="cs-CZ" sz="2000" dirty="0"/>
              <a:t>– anorganická složka </a:t>
            </a:r>
          </a:p>
          <a:p>
            <a:pPr lvl="2">
              <a:lnSpc>
                <a:spcPct val="90000"/>
              </a:lnSpc>
            </a:pPr>
            <a:endParaRPr lang="cs-CZ" altLang="cs-CZ" sz="2000" dirty="0"/>
          </a:p>
          <a:p>
            <a:pPr lvl="1">
              <a:lnSpc>
                <a:spcPct val="90000"/>
              </a:lnSpc>
            </a:pPr>
            <a:r>
              <a:rPr lang="cs-CZ" altLang="cs-CZ" sz="2400" dirty="0"/>
              <a:t>Periost +</a:t>
            </a:r>
            <a:r>
              <a:rPr lang="cs-CZ" altLang="cs-CZ" sz="2400" dirty="0" err="1"/>
              <a:t>Endost</a:t>
            </a:r>
            <a:endParaRPr lang="cs-CZ" altLang="cs-CZ" sz="2400" dirty="0"/>
          </a:p>
          <a:p>
            <a:pPr lvl="4">
              <a:lnSpc>
                <a:spcPct val="90000"/>
              </a:lnSpc>
              <a:buFont typeface="Wingdings" panose="05000000000000000000" pitchFamily="2" charset="2"/>
              <a:buNone/>
            </a:pPr>
            <a:endParaRPr lang="cs-CZ" altLang="cs-CZ" dirty="0"/>
          </a:p>
        </p:txBody>
      </p:sp>
      <p:pic>
        <p:nvPicPr>
          <p:cNvPr id="3" name="Picture 7" descr="bo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75519" y="0"/>
            <a:ext cx="3519487" cy="68580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19432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026" name="Picture 2" descr="Pojivové tkáně - 43 Kompaktní kost"/>
          <p:cNvPicPr>
            <a:picLocks noChangeAspect="1" noChangeArrowheads="1"/>
          </p:cNvPicPr>
          <p:nvPr/>
        </p:nvPicPr>
        <p:blipFill>
          <a:blip r:embed="rId2">
            <a:lum bright="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7027" name="Text Box 3"/>
          <p:cNvSpPr txBox="1">
            <a:spLocks noChangeArrowheads="1"/>
          </p:cNvSpPr>
          <p:nvPr/>
        </p:nvSpPr>
        <p:spPr bwMode="auto">
          <a:xfrm>
            <a:off x="1524001" y="-7938"/>
            <a:ext cx="6588125" cy="45720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2400" b="1"/>
              <a:t>Lamelózní kost - kompaktní </a:t>
            </a:r>
            <a:r>
              <a:rPr lang="cs-CZ" altLang="cs-CZ" sz="2400"/>
              <a:t>(příčně, přehled)</a:t>
            </a:r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40949840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050" name="Picture 2" descr="Pojivové tkáně - 44 Kompaktní kost"/>
          <p:cNvPicPr>
            <a:picLocks noChangeAspect="1" noChangeArrowheads="1"/>
          </p:cNvPicPr>
          <p:nvPr/>
        </p:nvPicPr>
        <p:blipFill>
          <a:blip r:embed="rId2">
            <a:lum bright="12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8051" name="Text Box 3"/>
          <p:cNvSpPr txBox="1">
            <a:spLocks noChangeArrowheads="1"/>
          </p:cNvSpPr>
          <p:nvPr/>
        </p:nvSpPr>
        <p:spPr bwMode="auto">
          <a:xfrm>
            <a:off x="1611314" y="-7938"/>
            <a:ext cx="5823325" cy="4616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400" b="1"/>
              <a:t>Lamelózní kost - kompaktní </a:t>
            </a:r>
            <a:r>
              <a:rPr lang="cs-CZ" altLang="cs-CZ" sz="2400"/>
              <a:t>(příčně, přehled)</a:t>
            </a:r>
          </a:p>
        </p:txBody>
      </p:sp>
    </p:spTree>
    <p:extLst>
      <p:ext uri="{BB962C8B-B14F-4D97-AF65-F5344CB8AC3E}">
        <p14:creationId xmlns:p14="http://schemas.microsoft.com/office/powerpoint/2010/main" val="3025244857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91" y="-113048"/>
            <a:ext cx="10515600" cy="1325563"/>
          </a:xfrm>
        </p:spPr>
        <p:txBody>
          <a:bodyPr/>
          <a:lstStyle/>
          <a:p>
            <a:r>
              <a:rPr lang="cs-CZ" dirty="0" err="1"/>
              <a:t>Lamelózní</a:t>
            </a:r>
            <a:r>
              <a:rPr lang="cs-CZ" dirty="0"/>
              <a:t> kost - spongiózní</a:t>
            </a:r>
          </a:p>
        </p:txBody>
      </p:sp>
      <p:sp>
        <p:nvSpPr>
          <p:cNvPr id="5" name="Rectangle 6"/>
          <p:cNvSpPr txBox="1">
            <a:spLocks noChangeArrowheads="1"/>
          </p:cNvSpPr>
          <p:nvPr/>
        </p:nvSpPr>
        <p:spPr>
          <a:xfrm>
            <a:off x="264253" y="992785"/>
            <a:ext cx="11844556" cy="12954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altLang="cs-CZ" sz="2600" dirty="0"/>
              <a:t>Matrix je také deponována ve formě </a:t>
            </a:r>
            <a:r>
              <a:rPr lang="cs-CZ" altLang="cs-CZ" sz="2600" b="1" i="1" dirty="0"/>
              <a:t>lamel</a:t>
            </a:r>
            <a:r>
              <a:rPr lang="cs-CZ" altLang="cs-CZ" sz="2600" dirty="0"/>
              <a:t>, ale u spongiózy se </a:t>
            </a:r>
            <a:r>
              <a:rPr lang="cs-CZ" altLang="cs-CZ" sz="2600" b="1" i="1" dirty="0"/>
              <a:t>netvoří </a:t>
            </a:r>
            <a:r>
              <a:rPr lang="cs-CZ" altLang="cs-CZ" sz="2600" dirty="0" err="1"/>
              <a:t>Haversovy</a:t>
            </a:r>
            <a:endParaRPr lang="cs-CZ" altLang="cs-CZ" sz="2600" dirty="0"/>
          </a:p>
          <a:p>
            <a:pPr marL="0" indent="0">
              <a:buNone/>
            </a:pPr>
            <a:r>
              <a:rPr lang="cs-CZ" altLang="cs-CZ" sz="2600" dirty="0"/>
              <a:t>                                                                                                                                   systémy </a:t>
            </a:r>
          </a:p>
          <a:p>
            <a:pPr>
              <a:buFont typeface="Wingdings" panose="05000000000000000000" pitchFamily="2" charset="2"/>
              <a:buNone/>
            </a:pPr>
            <a:endParaRPr lang="cs-CZ" altLang="cs-CZ" sz="2600" dirty="0"/>
          </a:p>
        </p:txBody>
      </p:sp>
      <p:pic>
        <p:nvPicPr>
          <p:cNvPr id="6" name="Picture 5" descr="mc_ch06_fig05">
            <a:extLst>
              <a:ext uri="{FF2B5EF4-FFF2-40B4-BE49-F238E27FC236}">
                <a16:creationId xmlns:a16="http://schemas.microsoft.com/office/drawing/2014/main" id="{3AEBE37F-53C6-4FD8-8916-58296DB35E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91" y="1865646"/>
            <a:ext cx="7627691" cy="4992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 descr="Bone spongy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74809" y="2378715"/>
            <a:ext cx="5334000" cy="2260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6929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8" name="Rectangle 4"/>
          <p:cNvSpPr>
            <a:spLocks noGrp="1" noChangeArrowheads="1"/>
          </p:cNvSpPr>
          <p:nvPr>
            <p:ph type="title"/>
          </p:nvPr>
        </p:nvSpPr>
        <p:spPr>
          <a:xfrm>
            <a:off x="1981200" y="122238"/>
            <a:ext cx="7543800" cy="785812"/>
          </a:xfrm>
        </p:spPr>
        <p:txBody>
          <a:bodyPr/>
          <a:lstStyle/>
          <a:p>
            <a:r>
              <a:rPr lang="cs-CZ" altLang="cs-CZ"/>
              <a:t>Lamelózní kost - spongiózní</a:t>
            </a:r>
          </a:p>
        </p:txBody>
      </p:sp>
      <p:pic>
        <p:nvPicPr>
          <p:cNvPr id="216072" name="Picture 8" descr="Spongiosní kost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74826" y="854076"/>
            <a:ext cx="8893175" cy="6003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04505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/>
          <p:cNvSpPr>
            <a:spLocks noGrp="1" noChangeArrowheads="1"/>
          </p:cNvSpPr>
          <p:nvPr>
            <p:ph type="title"/>
          </p:nvPr>
        </p:nvSpPr>
        <p:spPr>
          <a:xfrm>
            <a:off x="1703512" y="188641"/>
            <a:ext cx="5544616" cy="504056"/>
          </a:xfrm>
        </p:spPr>
        <p:txBody>
          <a:bodyPr/>
          <a:lstStyle/>
          <a:p>
            <a:pPr eaLnBrk="1" hangingPunct="1"/>
            <a:r>
              <a:rPr lang="cs-CZ" sz="2800" dirty="0" err="1"/>
              <a:t>Lamelózní</a:t>
            </a:r>
            <a:r>
              <a:rPr lang="cs-CZ" sz="2800" dirty="0"/>
              <a:t> kost spongiózní </a:t>
            </a:r>
            <a:r>
              <a:rPr lang="cs-CZ" sz="2400" dirty="0"/>
              <a:t>(HE)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8570288" y="6613037"/>
            <a:ext cx="9361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/>
              <a:t>imgkid.com</a:t>
            </a:r>
            <a:endParaRPr lang="en-US" sz="10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366" y="764704"/>
            <a:ext cx="7802880" cy="585216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8668" y="692697"/>
            <a:ext cx="2923837" cy="2267893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9509246" y="2960590"/>
            <a:ext cx="112325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studydroid.com</a:t>
            </a:r>
          </a:p>
        </p:txBody>
      </p:sp>
    </p:spTree>
    <p:extLst>
      <p:ext uri="{BB962C8B-B14F-4D97-AF65-F5344CB8AC3E}">
        <p14:creationId xmlns:p14="http://schemas.microsoft.com/office/powerpoint/2010/main" val="5813706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85132" y="0"/>
            <a:ext cx="10515600" cy="1325563"/>
          </a:xfrm>
        </p:spPr>
        <p:txBody>
          <a:bodyPr/>
          <a:lstStyle/>
          <a:p>
            <a:r>
              <a:rPr lang="cs-CZ" dirty="0"/>
              <a:t>Histogeneze kostní tkáně - osifikace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idx="1"/>
          </p:nvPr>
        </p:nvSpPr>
        <p:spPr>
          <a:xfrm>
            <a:off x="524312" y="1146117"/>
            <a:ext cx="10515600" cy="4351338"/>
          </a:xfrm>
        </p:spPr>
        <p:txBody>
          <a:bodyPr/>
          <a:lstStyle/>
          <a:p>
            <a:pPr lvl="1"/>
            <a:r>
              <a:rPr lang="cs-CZ" altLang="cs-CZ" sz="2800" b="1" u="sng" dirty="0" err="1"/>
              <a:t>Desmogenní</a:t>
            </a:r>
            <a:r>
              <a:rPr lang="cs-CZ" altLang="cs-CZ" sz="2800" b="1" u="sng" dirty="0"/>
              <a:t> osifikace </a:t>
            </a:r>
            <a:r>
              <a:rPr lang="cs-CZ" altLang="cs-CZ" sz="2800" dirty="0"/>
              <a:t>( též </a:t>
            </a:r>
            <a:r>
              <a:rPr lang="cs-CZ" altLang="cs-CZ" sz="2800" u="sng" dirty="0" err="1"/>
              <a:t>intramembranózní</a:t>
            </a:r>
            <a:r>
              <a:rPr lang="cs-CZ" altLang="cs-CZ" sz="2800" u="sng" dirty="0"/>
              <a:t> osifikace</a:t>
            </a:r>
            <a:r>
              <a:rPr lang="cs-CZ" altLang="cs-CZ" sz="2800" dirty="0"/>
              <a:t>)</a:t>
            </a:r>
          </a:p>
          <a:p>
            <a:pPr lvl="2"/>
            <a:r>
              <a:rPr lang="cs-CZ" altLang="cs-CZ" sz="2400" dirty="0"/>
              <a:t>kost vzniká přímo z mezenchymu (embryonálního vaziva)</a:t>
            </a:r>
          </a:p>
          <a:p>
            <a:pPr lvl="2"/>
            <a:r>
              <a:rPr lang="cs-CZ" altLang="cs-CZ" sz="2400" dirty="0"/>
              <a:t>kosti lebky, části mandibuly a </a:t>
            </a:r>
            <a:r>
              <a:rPr lang="cs-CZ" altLang="cs-CZ" sz="2400" dirty="0" err="1"/>
              <a:t>clavicula</a:t>
            </a:r>
            <a:endParaRPr lang="cs-CZ" altLang="cs-CZ" sz="2400" dirty="0"/>
          </a:p>
          <a:p>
            <a:pPr lvl="1"/>
            <a:endParaRPr lang="cs-CZ" altLang="cs-CZ" dirty="0"/>
          </a:p>
          <a:p>
            <a:pPr lvl="1"/>
            <a:r>
              <a:rPr lang="cs-CZ" altLang="cs-CZ" dirty="0"/>
              <a:t> </a:t>
            </a:r>
            <a:r>
              <a:rPr lang="cs-CZ" altLang="cs-CZ" sz="2800" b="1" u="sng" dirty="0" err="1"/>
              <a:t>Chondrogenní</a:t>
            </a:r>
            <a:r>
              <a:rPr lang="cs-CZ" altLang="cs-CZ" sz="2800" b="1" u="sng" dirty="0"/>
              <a:t> osifikace</a:t>
            </a:r>
          </a:p>
          <a:p>
            <a:pPr lvl="2"/>
            <a:r>
              <a:rPr lang="cs-CZ" altLang="cs-CZ" sz="2400" dirty="0"/>
              <a:t>všechny dlouhé kosti, kosti nepravidelného tvaru /většina kostí/ </a:t>
            </a:r>
          </a:p>
          <a:p>
            <a:pPr marL="914400" lvl="2" indent="0">
              <a:buNone/>
            </a:pPr>
            <a:endParaRPr lang="cs-CZ" altLang="cs-CZ" dirty="0"/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097420" y="5149956"/>
            <a:ext cx="105156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altLang="cs-CZ" sz="2800" b="1" dirty="0"/>
              <a:t>Osifikace primární </a:t>
            </a:r>
            <a:r>
              <a:rPr lang="cs-CZ" altLang="cs-CZ" sz="2800" b="1" dirty="0">
                <a:sym typeface="Wingdings" panose="05000000000000000000" pitchFamily="2" charset="2"/>
              </a:rPr>
              <a:t> primární kost (primitivní)= vláknitá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altLang="cs-CZ" sz="2800" b="1" dirty="0">
                <a:sym typeface="Wingdings" panose="05000000000000000000" pitchFamily="2" charset="2"/>
              </a:rPr>
              <a:t>Osifikace sekundární  sekundární kost (definitivní) = </a:t>
            </a:r>
            <a:r>
              <a:rPr lang="cs-CZ" altLang="cs-CZ" sz="2800" b="1" dirty="0" err="1">
                <a:sym typeface="Wingdings" panose="05000000000000000000" pitchFamily="2" charset="2"/>
              </a:rPr>
              <a:t>lamelózní</a:t>
            </a:r>
            <a:endParaRPr lang="cs-CZ" altLang="cs-CZ" sz="2800" b="1" dirty="0">
              <a:sym typeface="Wingdings" panose="05000000000000000000" pitchFamily="2" charset="2"/>
            </a:endParaRP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90B5221B-C91E-4DCB-B26B-5D9127F606C6}"/>
              </a:ext>
            </a:extLst>
          </p:cNvPr>
          <p:cNvSpPr/>
          <p:nvPr/>
        </p:nvSpPr>
        <p:spPr>
          <a:xfrm>
            <a:off x="463492" y="3833736"/>
            <a:ext cx="1039396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altLang="cs-CZ" sz="2000" b="1" dirty="0">
                <a:solidFill>
                  <a:srgbClr val="FF0000"/>
                </a:solidFill>
                <a:sym typeface="Wingdings" panose="05000000000000000000" pitchFamily="2" charset="2"/>
              </a:rPr>
              <a:t>Kost vzniklá </a:t>
            </a:r>
            <a:r>
              <a:rPr lang="cs-CZ" altLang="cs-CZ" sz="2000" b="1" dirty="0" err="1">
                <a:solidFill>
                  <a:srgbClr val="FF0000"/>
                </a:solidFill>
                <a:sym typeface="Wingdings" panose="05000000000000000000" pitchFamily="2" charset="2"/>
              </a:rPr>
              <a:t>desmogenní</a:t>
            </a:r>
            <a:r>
              <a:rPr lang="cs-CZ" altLang="cs-CZ" sz="2000" b="1" dirty="0">
                <a:solidFill>
                  <a:srgbClr val="FF0000"/>
                </a:solidFill>
                <a:sym typeface="Wingdings" panose="05000000000000000000" pitchFamily="2" charset="2"/>
              </a:rPr>
              <a:t> osifikací je histologicky totožná s kostí vzniklou </a:t>
            </a:r>
            <a:r>
              <a:rPr lang="cs-CZ" altLang="cs-CZ" sz="2000" b="1" dirty="0" err="1">
                <a:solidFill>
                  <a:srgbClr val="FF0000"/>
                </a:solidFill>
                <a:sym typeface="Wingdings" panose="05000000000000000000" pitchFamily="2" charset="2"/>
              </a:rPr>
              <a:t>chondrogenní</a:t>
            </a:r>
            <a:r>
              <a:rPr lang="cs-CZ" altLang="cs-CZ" sz="2000" b="1" dirty="0">
                <a:solidFill>
                  <a:srgbClr val="FF0000"/>
                </a:solidFill>
                <a:sym typeface="Wingdings" panose="05000000000000000000" pitchFamily="2" charset="2"/>
              </a:rPr>
              <a:t> osifikací!! </a:t>
            </a:r>
            <a:endParaRPr lang="cs-CZ" sz="2000" dirty="0">
              <a:solidFill>
                <a:srgbClr val="FF0000"/>
              </a:solidFill>
            </a:endParaRP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1D00A6DB-E4AD-4DB3-B117-9C11726F8865}"/>
              </a:ext>
            </a:extLst>
          </p:cNvPr>
          <p:cNvSpPr/>
          <p:nvPr/>
        </p:nvSpPr>
        <p:spPr>
          <a:xfrm>
            <a:off x="916633" y="4440344"/>
            <a:ext cx="934871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dirty="0"/>
              <a:t>Osifikace může probíhat ve dvou po sobě následujících fázích:  </a:t>
            </a:r>
          </a:p>
        </p:txBody>
      </p:sp>
    </p:spTree>
    <p:extLst>
      <p:ext uri="{BB962C8B-B14F-4D97-AF65-F5344CB8AC3E}">
        <p14:creationId xmlns:p14="http://schemas.microsoft.com/office/powerpoint/2010/main" val="26406470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84" name="Picture 4" descr="intramembranous__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0126" y="1143000"/>
            <a:ext cx="7127875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085" name="Text Box 5"/>
          <p:cNvSpPr txBox="1">
            <a:spLocks noChangeArrowheads="1"/>
          </p:cNvSpPr>
          <p:nvPr/>
        </p:nvSpPr>
        <p:spPr bwMode="auto">
          <a:xfrm>
            <a:off x="1847851" y="207963"/>
            <a:ext cx="7561263" cy="5191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2800" dirty="0" err="1"/>
              <a:t>Dezmogenní</a:t>
            </a:r>
            <a:r>
              <a:rPr lang="cs-CZ" altLang="cs-CZ" sz="2800" dirty="0"/>
              <a:t> osifikace (</a:t>
            </a:r>
            <a:r>
              <a:rPr lang="cs-CZ" altLang="cs-CZ" sz="2800" dirty="0" err="1"/>
              <a:t>intramembranózní</a:t>
            </a:r>
            <a:r>
              <a:rPr lang="cs-CZ" altLang="cs-CZ" sz="2800" dirty="0"/>
              <a:t>)</a:t>
            </a:r>
          </a:p>
        </p:txBody>
      </p:sp>
      <p:sp>
        <p:nvSpPr>
          <p:cNvPr id="174086" name="Rectangle 6"/>
          <p:cNvSpPr>
            <a:spLocks noChangeArrowheads="1"/>
          </p:cNvSpPr>
          <p:nvPr/>
        </p:nvSpPr>
        <p:spPr bwMode="auto">
          <a:xfrm>
            <a:off x="4583114" y="1125539"/>
            <a:ext cx="5329237" cy="503237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74087" name="Text Box 7"/>
          <p:cNvSpPr txBox="1">
            <a:spLocks noChangeArrowheads="1"/>
          </p:cNvSpPr>
          <p:nvPr/>
        </p:nvSpPr>
        <p:spPr bwMode="auto">
          <a:xfrm>
            <a:off x="1719264" y="1474788"/>
            <a:ext cx="3584575" cy="27051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dirty="0"/>
              <a:t>Kondenzace mezenchymu -  primární osifikační centrum.</a:t>
            </a:r>
          </a:p>
          <a:p>
            <a:pPr>
              <a:spcBef>
                <a:spcPct val="50000"/>
              </a:spcBef>
            </a:pPr>
            <a:r>
              <a:rPr lang="cs-CZ" altLang="cs-CZ" dirty="0"/>
              <a:t>Diferenciace osteoblastů</a:t>
            </a:r>
          </a:p>
          <a:p>
            <a:pPr>
              <a:spcBef>
                <a:spcPct val="50000"/>
              </a:spcBef>
            </a:pPr>
            <a:r>
              <a:rPr lang="cs-CZ" altLang="cs-CZ" dirty="0"/>
              <a:t>Tvorba </a:t>
            </a:r>
            <a:r>
              <a:rPr lang="cs-CZ" altLang="cs-CZ" dirty="0" err="1"/>
              <a:t>osteoidu</a:t>
            </a:r>
            <a:endParaRPr lang="cs-CZ" altLang="cs-CZ" dirty="0"/>
          </a:p>
          <a:p>
            <a:pPr>
              <a:spcBef>
                <a:spcPct val="50000"/>
              </a:spcBef>
            </a:pPr>
            <a:r>
              <a:rPr lang="cs-CZ" altLang="cs-CZ" dirty="0"/>
              <a:t>Kalcifikace </a:t>
            </a:r>
          </a:p>
          <a:p>
            <a:pPr>
              <a:spcBef>
                <a:spcPct val="50000"/>
              </a:spcBef>
            </a:pPr>
            <a:r>
              <a:rPr lang="cs-CZ" altLang="cs-CZ" dirty="0"/>
              <a:t>Kostní trámce </a:t>
            </a:r>
          </a:p>
          <a:p>
            <a:pPr>
              <a:spcBef>
                <a:spcPct val="50000"/>
              </a:spcBef>
            </a:pPr>
            <a:endParaRPr lang="cs-CZ" altLang="cs-CZ" dirty="0"/>
          </a:p>
        </p:txBody>
      </p:sp>
      <p:sp>
        <p:nvSpPr>
          <p:cNvPr id="174088" name="AutoShape 8"/>
          <p:cNvSpPr>
            <a:spLocks/>
          </p:cNvSpPr>
          <p:nvPr/>
        </p:nvSpPr>
        <p:spPr bwMode="auto">
          <a:xfrm>
            <a:off x="4367213" y="2420939"/>
            <a:ext cx="360362" cy="935037"/>
          </a:xfrm>
          <a:prstGeom prst="rightBrace">
            <a:avLst>
              <a:gd name="adj1" fmla="val 21623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pic>
        <p:nvPicPr>
          <p:cNvPr id="174090" name="Picture 10" descr="19"/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3860800"/>
            <a:ext cx="3810000" cy="299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74092" name="Line 12"/>
          <p:cNvSpPr>
            <a:spLocks noChangeShapeType="1"/>
          </p:cNvSpPr>
          <p:nvPr/>
        </p:nvSpPr>
        <p:spPr bwMode="auto">
          <a:xfrm>
            <a:off x="4727575" y="2852739"/>
            <a:ext cx="0" cy="720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74093" name="Line 13"/>
          <p:cNvSpPr>
            <a:spLocks noChangeShapeType="1"/>
          </p:cNvSpPr>
          <p:nvPr/>
        </p:nvSpPr>
        <p:spPr bwMode="auto">
          <a:xfrm flipH="1">
            <a:off x="4295775" y="3573463"/>
            <a:ext cx="431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733378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645" name="Picture 5" descr="image05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33711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Osifikace </a:t>
            </a:r>
            <a:r>
              <a:rPr lang="cs-CZ" altLang="cs-CZ" dirty="0" err="1"/>
              <a:t>chondrogenní</a:t>
            </a:r>
            <a:r>
              <a:rPr lang="cs-CZ" altLang="cs-CZ" dirty="0"/>
              <a:t> (</a:t>
            </a:r>
            <a:r>
              <a:rPr lang="cs-CZ" altLang="cs-CZ" dirty="0" err="1"/>
              <a:t>enchondrální</a:t>
            </a:r>
            <a:r>
              <a:rPr lang="cs-CZ" altLang="cs-CZ" dirty="0"/>
              <a:t>)</a:t>
            </a:r>
          </a:p>
        </p:txBody>
      </p:sp>
      <p:sp>
        <p:nvSpPr>
          <p:cNvPr id="22733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981200" y="1719263"/>
            <a:ext cx="8002588" cy="4411662"/>
          </a:xfrm>
        </p:spPr>
        <p:txBody>
          <a:bodyPr/>
          <a:lstStyle/>
          <a:p>
            <a:r>
              <a:rPr lang="cs-CZ" altLang="cs-CZ" b="1" dirty="0">
                <a:solidFill>
                  <a:schemeClr val="hlink"/>
                </a:solidFill>
              </a:rPr>
              <a:t>PERIOST</a:t>
            </a:r>
            <a:r>
              <a:rPr lang="cs-CZ" altLang="cs-CZ" b="1" dirty="0"/>
              <a:t> - </a:t>
            </a:r>
            <a:r>
              <a:rPr lang="cs-CZ" altLang="cs-CZ" b="1" dirty="0">
                <a:solidFill>
                  <a:srgbClr val="CC00CC"/>
                </a:solidFill>
              </a:rPr>
              <a:t>cévy</a:t>
            </a:r>
            <a:r>
              <a:rPr lang="cs-CZ" altLang="cs-CZ" b="1" dirty="0"/>
              <a:t> + </a:t>
            </a:r>
            <a:r>
              <a:rPr lang="cs-CZ" altLang="cs-CZ" b="1" dirty="0" err="1">
                <a:solidFill>
                  <a:srgbClr val="009900"/>
                </a:solidFill>
              </a:rPr>
              <a:t>osteoprogenitorní</a:t>
            </a:r>
            <a:r>
              <a:rPr lang="cs-CZ" altLang="cs-CZ" b="1" dirty="0">
                <a:solidFill>
                  <a:srgbClr val="009900"/>
                </a:solidFill>
              </a:rPr>
              <a:t> </a:t>
            </a:r>
            <a:r>
              <a:rPr lang="cs-CZ" altLang="cs-CZ" b="1" dirty="0" err="1">
                <a:solidFill>
                  <a:srgbClr val="009900"/>
                </a:solidFill>
              </a:rPr>
              <a:t>bb</a:t>
            </a:r>
            <a:r>
              <a:rPr lang="cs-CZ" altLang="cs-CZ" b="1" dirty="0">
                <a:solidFill>
                  <a:srgbClr val="009900"/>
                </a:solidFill>
              </a:rPr>
              <a:t>.</a:t>
            </a:r>
            <a:r>
              <a:rPr lang="cs-CZ" altLang="cs-CZ" b="1" dirty="0"/>
              <a:t> </a:t>
            </a:r>
          </a:p>
          <a:p>
            <a:r>
              <a:rPr lang="cs-CZ" altLang="cs-CZ" b="1" dirty="0" err="1"/>
              <a:t>Osteoprogenitorní</a:t>
            </a:r>
            <a:r>
              <a:rPr lang="cs-CZ" altLang="cs-CZ" b="1" dirty="0"/>
              <a:t> </a:t>
            </a:r>
            <a:r>
              <a:rPr lang="cs-CZ" altLang="cs-CZ" b="1" dirty="0" err="1"/>
              <a:t>bb</a:t>
            </a:r>
            <a:r>
              <a:rPr lang="cs-CZ" altLang="cs-CZ" b="1" dirty="0"/>
              <a:t>. </a:t>
            </a:r>
            <a:r>
              <a:rPr lang="cs-CZ" altLang="cs-CZ" b="1" dirty="0">
                <a:sym typeface="Symbol" panose="05050102010706020507" pitchFamily="18" charset="2"/>
              </a:rPr>
              <a:t> </a:t>
            </a:r>
            <a:r>
              <a:rPr lang="cs-CZ" altLang="cs-CZ" b="1" dirty="0">
                <a:solidFill>
                  <a:srgbClr val="009900"/>
                </a:solidFill>
                <a:sym typeface="Symbol" panose="05050102010706020507" pitchFamily="18" charset="2"/>
              </a:rPr>
              <a:t>osteoblasty</a:t>
            </a:r>
            <a:r>
              <a:rPr lang="cs-CZ" altLang="cs-CZ" b="1" dirty="0">
                <a:sym typeface="Symbol" panose="05050102010706020507" pitchFamily="18" charset="2"/>
              </a:rPr>
              <a:t> (produkce  </a:t>
            </a:r>
            <a:r>
              <a:rPr lang="cs-CZ" altLang="cs-CZ" b="1" dirty="0" err="1">
                <a:sym typeface="Symbol" panose="05050102010706020507" pitchFamily="18" charset="2"/>
              </a:rPr>
              <a:t>intercel</a:t>
            </a:r>
            <a:r>
              <a:rPr lang="cs-CZ" altLang="cs-CZ" b="1" dirty="0">
                <a:sym typeface="Symbol" panose="05050102010706020507" pitchFamily="18" charset="2"/>
              </a:rPr>
              <a:t>. matrix </a:t>
            </a:r>
            <a:r>
              <a:rPr lang="cs-CZ" altLang="cs-CZ" b="1" dirty="0">
                <a:solidFill>
                  <a:srgbClr val="00FF00"/>
                </a:solidFill>
                <a:sym typeface="Symbol" panose="05050102010706020507" pitchFamily="18" charset="2"/>
              </a:rPr>
              <a:t>OSTEOID</a:t>
            </a:r>
          </a:p>
          <a:p>
            <a:r>
              <a:rPr lang="cs-CZ" altLang="cs-CZ" b="1" dirty="0" err="1">
                <a:sym typeface="Symbol" panose="05050102010706020507" pitchFamily="18" charset="2"/>
              </a:rPr>
              <a:t>Osteoid</a:t>
            </a:r>
            <a:r>
              <a:rPr lang="cs-CZ" altLang="cs-CZ" b="1" dirty="0">
                <a:sym typeface="Symbol" panose="05050102010706020507" pitchFamily="18" charset="2"/>
              </a:rPr>
              <a:t> + minerály  (= </a:t>
            </a:r>
            <a:r>
              <a:rPr lang="cs-CZ" altLang="cs-CZ" b="1" dirty="0" err="1">
                <a:sym typeface="Symbol" panose="05050102010706020507" pitchFamily="18" charset="2"/>
              </a:rPr>
              <a:t>ossein</a:t>
            </a:r>
            <a:r>
              <a:rPr lang="cs-CZ" altLang="cs-CZ" b="1" dirty="0">
                <a:sym typeface="Symbol" panose="05050102010706020507" pitchFamily="18" charset="2"/>
              </a:rPr>
              <a:t>)</a:t>
            </a:r>
          </a:p>
          <a:p>
            <a:r>
              <a:rPr lang="cs-CZ" altLang="cs-CZ" b="1" dirty="0">
                <a:sym typeface="Symbol" panose="05050102010706020507" pitchFamily="18" charset="2"/>
              </a:rPr>
              <a:t>Osteoblasty v kostní matrix  </a:t>
            </a:r>
            <a:r>
              <a:rPr lang="cs-CZ" altLang="cs-CZ" b="1" dirty="0" err="1">
                <a:solidFill>
                  <a:srgbClr val="009900"/>
                </a:solidFill>
                <a:sym typeface="Symbol" panose="05050102010706020507" pitchFamily="18" charset="2"/>
              </a:rPr>
              <a:t>osteocyty</a:t>
            </a:r>
            <a:r>
              <a:rPr lang="cs-CZ" altLang="cs-CZ" b="1" dirty="0">
                <a:sym typeface="Symbol" panose="05050102010706020507" pitchFamily="18" charset="2"/>
              </a:rPr>
              <a:t>, </a:t>
            </a:r>
          </a:p>
          <a:p>
            <a:r>
              <a:rPr lang="cs-CZ" altLang="cs-CZ" b="1" dirty="0" err="1">
                <a:solidFill>
                  <a:schemeClr val="hlink"/>
                </a:solidFill>
                <a:sym typeface="Symbol" panose="05050102010706020507" pitchFamily="18" charset="2"/>
              </a:rPr>
              <a:t>Primarní</a:t>
            </a:r>
            <a:r>
              <a:rPr lang="cs-CZ" altLang="cs-CZ" b="1" dirty="0">
                <a:solidFill>
                  <a:schemeClr val="hlink"/>
                </a:solidFill>
                <a:sym typeface="Symbol" panose="05050102010706020507" pitchFamily="18" charset="2"/>
              </a:rPr>
              <a:t> osifikace</a:t>
            </a:r>
            <a:endParaRPr lang="cs-CZ" altLang="cs-CZ" b="1" dirty="0">
              <a:sym typeface="Symbol" panose="05050102010706020507" pitchFamily="18" charset="2"/>
            </a:endParaRPr>
          </a:p>
          <a:p>
            <a:r>
              <a:rPr lang="cs-CZ" altLang="cs-CZ" b="1" dirty="0">
                <a:solidFill>
                  <a:schemeClr val="hlink"/>
                </a:solidFill>
                <a:sym typeface="Symbol" panose="05050102010706020507" pitchFamily="18" charset="2"/>
              </a:rPr>
              <a:t>Sekundární osifikace</a:t>
            </a:r>
          </a:p>
        </p:txBody>
      </p:sp>
    </p:spTree>
    <p:extLst>
      <p:ext uri="{BB962C8B-B14F-4D97-AF65-F5344CB8AC3E}">
        <p14:creationId xmlns:p14="http://schemas.microsoft.com/office/powerpoint/2010/main" val="20782153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314" name="Picture 2" descr="bon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1" t="2262" r="2210"/>
          <a:stretch/>
        </p:blipFill>
        <p:spPr bwMode="auto">
          <a:xfrm>
            <a:off x="318828" y="1262776"/>
            <a:ext cx="5565953" cy="4955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nrm2125-f3">
            <a:extLst>
              <a:ext uri="{FF2B5EF4-FFF2-40B4-BE49-F238E27FC236}">
                <a16:creationId xmlns:a16="http://schemas.microsoft.com/office/drawing/2014/main" id="{A3CA910C-F662-4EB9-B721-8B3C63E604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124"/>
          <a:stretch/>
        </p:blipFill>
        <p:spPr bwMode="auto">
          <a:xfrm>
            <a:off x="5884781" y="1472910"/>
            <a:ext cx="6307219" cy="4535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55210EFA-6633-4F71-A0A9-2DA88BDB28D8}"/>
              </a:ext>
            </a:extLst>
          </p:cNvPr>
          <p:cNvSpPr/>
          <p:nvPr/>
        </p:nvSpPr>
        <p:spPr>
          <a:xfrm>
            <a:off x="2942906" y="285308"/>
            <a:ext cx="516154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4000" dirty="0" err="1"/>
              <a:t>Chondrogenní</a:t>
            </a:r>
            <a:r>
              <a:rPr lang="cs-CZ" sz="4000" dirty="0"/>
              <a:t> osifikace </a:t>
            </a:r>
          </a:p>
        </p:txBody>
      </p:sp>
      <p:pic>
        <p:nvPicPr>
          <p:cNvPr id="5" name="Picture 2" descr="Pojivové tkáně - 54 Chondrogenní osifikace">
            <a:extLst>
              <a:ext uri="{FF2B5EF4-FFF2-40B4-BE49-F238E27FC236}">
                <a16:creationId xmlns:a16="http://schemas.microsoft.com/office/drawing/2014/main" id="{681003C9-2CBF-4518-A381-088E1E82E7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lum bright="12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2" t="13044" r="64203" b="17684"/>
          <a:stretch/>
        </p:blipFill>
        <p:spPr bwMode="auto">
          <a:xfrm>
            <a:off x="9038390" y="1472910"/>
            <a:ext cx="1528324" cy="4697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32678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Periost a </a:t>
            </a:r>
            <a:r>
              <a:rPr lang="cs-CZ" dirty="0" err="1"/>
              <a:t>endost</a:t>
            </a:r>
            <a:r>
              <a:rPr lang="cs-CZ" dirty="0"/>
              <a:t>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03887" y="1940955"/>
            <a:ext cx="10515600" cy="4351338"/>
          </a:xfrm>
        </p:spPr>
        <p:txBody>
          <a:bodyPr/>
          <a:lstStyle/>
          <a:p>
            <a:r>
              <a:rPr lang="cs-CZ" altLang="cs-CZ" sz="2100" b="1" dirty="0"/>
              <a:t>Periost</a:t>
            </a:r>
            <a:r>
              <a:rPr lang="cs-CZ" altLang="cs-CZ" sz="2100" dirty="0"/>
              <a:t> – kryje zevní povrch kostní tkáně </a:t>
            </a:r>
          </a:p>
          <a:p>
            <a:pPr marL="0" indent="0">
              <a:buNone/>
            </a:pPr>
            <a:r>
              <a:rPr lang="cs-CZ" altLang="cs-CZ" sz="2100" dirty="0"/>
              <a:t>                  -  husté kolagenní vazivo , v něm cévy a nervy</a:t>
            </a:r>
          </a:p>
          <a:p>
            <a:pPr marL="0" indent="0">
              <a:buNone/>
            </a:pPr>
            <a:r>
              <a:rPr lang="cs-CZ" altLang="cs-CZ" sz="2100" dirty="0"/>
              <a:t>                  - osteoblasty a </a:t>
            </a:r>
            <a:r>
              <a:rPr lang="cs-CZ" altLang="cs-CZ" sz="2100" dirty="0" err="1"/>
              <a:t>osteoprogenitorní</a:t>
            </a:r>
            <a:r>
              <a:rPr lang="cs-CZ" altLang="cs-CZ" sz="2100" dirty="0"/>
              <a:t> </a:t>
            </a:r>
            <a:r>
              <a:rPr lang="cs-CZ" altLang="cs-CZ" sz="2100" dirty="0" err="1"/>
              <a:t>bb</a:t>
            </a:r>
            <a:r>
              <a:rPr lang="cs-CZ" altLang="cs-CZ" sz="2100" dirty="0"/>
              <a:t>.      </a:t>
            </a:r>
            <a:r>
              <a:rPr lang="cs-CZ" altLang="cs-CZ" sz="2000" dirty="0"/>
              <a:t>   </a:t>
            </a:r>
          </a:p>
          <a:p>
            <a:pPr lvl="1">
              <a:buFont typeface="Wingdings" panose="05000000000000000000" pitchFamily="2" charset="2"/>
              <a:buNone/>
            </a:pPr>
            <a:r>
              <a:rPr lang="cs-CZ" altLang="cs-CZ" sz="2000" dirty="0"/>
              <a:t>           -  je pevně připojen ke kosti pomocí </a:t>
            </a:r>
          </a:p>
          <a:p>
            <a:pPr lvl="1">
              <a:buFont typeface="Wingdings" panose="05000000000000000000" pitchFamily="2" charset="2"/>
              <a:buNone/>
            </a:pPr>
            <a:r>
              <a:rPr lang="cs-CZ" altLang="cs-CZ" sz="2000" b="1" dirty="0"/>
              <a:t> </a:t>
            </a:r>
            <a:r>
              <a:rPr lang="cs-CZ" altLang="cs-CZ" sz="2000" b="1" dirty="0" err="1"/>
              <a:t>Sharpeyových</a:t>
            </a:r>
            <a:r>
              <a:rPr lang="cs-CZ" altLang="cs-CZ" sz="2000" b="1" dirty="0"/>
              <a:t> vláken. </a:t>
            </a:r>
          </a:p>
          <a:p>
            <a:pPr lvl="1">
              <a:buFont typeface="Wingdings" panose="05000000000000000000" pitchFamily="2" charset="2"/>
              <a:buNone/>
            </a:pPr>
            <a:r>
              <a:rPr lang="cs-CZ" altLang="cs-CZ" sz="2000" b="1" dirty="0"/>
              <a:t>           - od </a:t>
            </a:r>
            <a:r>
              <a:rPr lang="cs-CZ" altLang="cs-CZ" sz="2000" b="1" dirty="0" err="1"/>
              <a:t>periostu</a:t>
            </a:r>
            <a:r>
              <a:rPr lang="cs-CZ" altLang="cs-CZ" sz="2000" b="1" dirty="0"/>
              <a:t> kost regeneruje</a:t>
            </a:r>
          </a:p>
          <a:p>
            <a:pPr lvl="1">
              <a:buFont typeface="Wingdings" panose="05000000000000000000" pitchFamily="2" charset="2"/>
              <a:buNone/>
            </a:pPr>
            <a:endParaRPr lang="cs-CZ" altLang="cs-CZ" sz="2000" dirty="0"/>
          </a:p>
          <a:p>
            <a:r>
              <a:rPr lang="cs-CZ" altLang="cs-CZ" sz="2100" b="1" dirty="0" err="1"/>
              <a:t>Endost</a:t>
            </a:r>
            <a:r>
              <a:rPr lang="cs-CZ" altLang="cs-CZ" sz="2100" dirty="0"/>
              <a:t> – membrána na vnitřním (dřeňovém) povrchu </a:t>
            </a:r>
          </a:p>
          <a:p>
            <a:pPr marL="0" indent="0">
              <a:buNone/>
            </a:pPr>
            <a:r>
              <a:rPr lang="cs-CZ" altLang="cs-CZ" sz="2100" dirty="0"/>
              <a:t>   kosti  krytá jednou vrstvou buněk – </a:t>
            </a:r>
          </a:p>
          <a:p>
            <a:pPr marL="0" indent="0">
              <a:buNone/>
            </a:pPr>
            <a:r>
              <a:rPr lang="cs-CZ" altLang="cs-CZ" sz="2100" b="1" dirty="0"/>
              <a:t>    osteoblasty, </a:t>
            </a:r>
            <a:r>
              <a:rPr lang="cs-CZ" altLang="cs-CZ" sz="2100" b="1" dirty="0" err="1"/>
              <a:t>osteoprogenitorní</a:t>
            </a:r>
            <a:r>
              <a:rPr lang="cs-CZ" altLang="cs-CZ" sz="2100" b="1" dirty="0"/>
              <a:t> </a:t>
            </a:r>
            <a:r>
              <a:rPr lang="cs-CZ" altLang="cs-CZ" sz="2100" b="1" dirty="0" err="1"/>
              <a:t>bb</a:t>
            </a:r>
            <a:r>
              <a:rPr lang="cs-CZ" altLang="cs-CZ" sz="2100" b="1" dirty="0"/>
              <a:t>.</a:t>
            </a:r>
          </a:p>
          <a:p>
            <a:endParaRPr lang="cs-CZ" dirty="0"/>
          </a:p>
        </p:txBody>
      </p:sp>
      <p:pic>
        <p:nvPicPr>
          <p:cNvPr id="4" name="Picture 5" descr="perioste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74782" y="1840256"/>
            <a:ext cx="4859337" cy="377983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743450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146" name="Picture 2" descr="Pojivové tkáně - 49 Chondrogenní osifikace"/>
          <p:cNvPicPr>
            <a:picLocks noChangeAspect="1" noChangeArrowheads="1"/>
          </p:cNvPicPr>
          <p:nvPr/>
        </p:nvPicPr>
        <p:blipFill rotWithShape="1">
          <a:blip r:embed="rId2">
            <a:lum bright="12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425" r="37084" b="5138"/>
          <a:stretch/>
        </p:blipFill>
        <p:spPr bwMode="auto">
          <a:xfrm>
            <a:off x="1331052" y="117446"/>
            <a:ext cx="3601674" cy="6740554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2147" name="Text Box 3"/>
          <p:cNvSpPr txBox="1">
            <a:spLocks noChangeArrowheads="1"/>
          </p:cNvSpPr>
          <p:nvPr/>
        </p:nvSpPr>
        <p:spPr bwMode="auto">
          <a:xfrm>
            <a:off x="5986114" y="1903813"/>
            <a:ext cx="5053798" cy="1600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cs-CZ" altLang="cs-CZ" sz="2400" b="1" dirty="0"/>
              <a:t>1)</a:t>
            </a:r>
            <a:r>
              <a:rPr lang="cs-CZ" altLang="cs-CZ" sz="2800" dirty="0" err="1"/>
              <a:t>Perichondrální</a:t>
            </a:r>
            <a:r>
              <a:rPr lang="cs-CZ" altLang="cs-CZ" sz="2800" dirty="0"/>
              <a:t> </a:t>
            </a:r>
            <a:r>
              <a:rPr lang="cs-CZ" altLang="cs-CZ" sz="2800" dirty="0" err="1"/>
              <a:t>vaskularizovaný</a:t>
            </a:r>
            <a:r>
              <a:rPr lang="cs-CZ" altLang="cs-CZ" sz="2800" dirty="0"/>
              <a:t> prstenec + osteoblasty </a:t>
            </a:r>
          </a:p>
          <a:p>
            <a:endParaRPr lang="cs-CZ" altLang="cs-CZ" dirty="0"/>
          </a:p>
          <a:p>
            <a:r>
              <a:rPr lang="cs-CZ" altLang="cs-CZ" sz="2400" b="1" dirty="0"/>
              <a:t>2) Vytvoří se tzv.</a:t>
            </a:r>
            <a:endParaRPr lang="cs-CZ" altLang="cs-CZ" sz="2400" dirty="0">
              <a:sym typeface="Wingdings" panose="05000000000000000000" pitchFamily="2" charset="2"/>
            </a:endParaRP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38FF9090-D610-475D-9872-9BA24915F6B5}"/>
              </a:ext>
            </a:extLst>
          </p:cNvPr>
          <p:cNvSpPr/>
          <p:nvPr/>
        </p:nvSpPr>
        <p:spPr>
          <a:xfrm>
            <a:off x="5675313" y="310393"/>
            <a:ext cx="4560929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cs-CZ" sz="3600" dirty="0" err="1"/>
              <a:t>Chondrogenní</a:t>
            </a:r>
            <a:r>
              <a:rPr lang="cs-CZ" altLang="cs-CZ" sz="3600" dirty="0"/>
              <a:t> osifikace</a:t>
            </a:r>
          </a:p>
          <a:p>
            <a:r>
              <a:rPr lang="cs-CZ" altLang="cs-CZ" sz="3600" dirty="0"/>
              <a:t>            průběh </a:t>
            </a:r>
            <a:endParaRPr lang="cs-CZ" sz="3600" dirty="0"/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CA1B6141-952D-48FB-9917-29968042F7F7}"/>
              </a:ext>
            </a:extLst>
          </p:cNvPr>
          <p:cNvSpPr/>
          <p:nvPr/>
        </p:nvSpPr>
        <p:spPr>
          <a:xfrm>
            <a:off x="4932725" y="3300813"/>
            <a:ext cx="6168261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altLang="cs-CZ" sz="2800" b="1" dirty="0">
                <a:solidFill>
                  <a:srgbClr val="3333FF"/>
                </a:solidFill>
                <a:sym typeface="Wingdings" panose="05000000000000000000" pitchFamily="2" charset="2"/>
              </a:rPr>
              <a:t>periostální kostní manžeta </a:t>
            </a:r>
            <a:r>
              <a:rPr lang="cs-CZ" altLang="cs-CZ" b="1" dirty="0">
                <a:solidFill>
                  <a:srgbClr val="3333FF"/>
                </a:solidFill>
                <a:sym typeface="Wingdings" panose="05000000000000000000" pitchFamily="2" charset="2"/>
              </a:rPr>
              <a:t>– </a:t>
            </a:r>
            <a:r>
              <a:rPr lang="cs-CZ" altLang="cs-CZ" sz="2400" dirty="0"/>
              <a:t>tj. novotvořená kost mezi chrupavkou a perichondriem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2477767020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170" name="Picture 2" descr="Pojivové tkáně - 50 Chondrogenní osifikace"/>
          <p:cNvPicPr>
            <a:picLocks noChangeAspect="1" noChangeArrowheads="1"/>
          </p:cNvPicPr>
          <p:nvPr/>
        </p:nvPicPr>
        <p:blipFill rotWithShape="1">
          <a:blip r:embed="rId2">
            <a:lum bright="12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2" r="64917" b="11157"/>
          <a:stretch/>
        </p:blipFill>
        <p:spPr bwMode="auto">
          <a:xfrm>
            <a:off x="2130847" y="629174"/>
            <a:ext cx="1881929" cy="5941824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3172" name="Text Box 4"/>
          <p:cNvSpPr txBox="1">
            <a:spLocks noChangeArrowheads="1"/>
          </p:cNvSpPr>
          <p:nvPr/>
        </p:nvSpPr>
        <p:spPr bwMode="auto">
          <a:xfrm>
            <a:off x="5751534" y="1766055"/>
            <a:ext cx="5900773" cy="2985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00CC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cs-CZ" altLang="cs-CZ" sz="2000" b="1" dirty="0"/>
              <a:t>3)</a:t>
            </a:r>
            <a:r>
              <a:rPr lang="cs-CZ" altLang="cs-CZ" sz="2000" dirty="0"/>
              <a:t>v důsledku přítomnosti periostální kostní manžety </a:t>
            </a:r>
            <a:r>
              <a:rPr lang="cs-CZ" altLang="cs-CZ" sz="2400" dirty="0"/>
              <a:t>vázne výživa uprostřed diafýzy</a:t>
            </a:r>
            <a:r>
              <a:rPr lang="cs-CZ" altLang="cs-CZ" sz="2400" dirty="0">
                <a:sym typeface="Wingdings" panose="05000000000000000000" pitchFamily="2" charset="2"/>
              </a:rPr>
              <a:t>, dochází k degeneraci chrupavky a vzniká</a:t>
            </a:r>
          </a:p>
          <a:p>
            <a:r>
              <a:rPr lang="cs-CZ" altLang="cs-CZ" sz="2400" dirty="0">
                <a:sym typeface="Wingdings" panose="05000000000000000000" pitchFamily="2" charset="2"/>
              </a:rPr>
              <a:t>  </a:t>
            </a:r>
            <a:r>
              <a:rPr lang="cs-CZ" altLang="cs-CZ" sz="2400" b="1" dirty="0">
                <a:solidFill>
                  <a:srgbClr val="3333FF"/>
                </a:solidFill>
                <a:sym typeface="Wingdings" panose="05000000000000000000" pitchFamily="2" charset="2"/>
              </a:rPr>
              <a:t>osifikační centrum</a:t>
            </a:r>
            <a:r>
              <a:rPr lang="cs-CZ" altLang="cs-CZ" sz="2400" dirty="0">
                <a:sym typeface="Wingdings" panose="05000000000000000000" pitchFamily="2" charset="2"/>
              </a:rPr>
              <a:t> </a:t>
            </a:r>
          </a:p>
          <a:p>
            <a:pPr>
              <a:buFont typeface="Wingdings" panose="05000000000000000000" pitchFamily="2" charset="2"/>
              <a:buNone/>
            </a:pPr>
            <a:r>
              <a:rPr lang="cs-CZ" altLang="cs-CZ" sz="2400" dirty="0">
                <a:sym typeface="Wingdings" panose="05000000000000000000" pitchFamily="2" charset="2"/>
              </a:rPr>
              <a:t>     </a:t>
            </a:r>
            <a:endParaRPr lang="cs-CZ" altLang="cs-CZ" dirty="0"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None/>
            </a:pPr>
            <a:r>
              <a:rPr lang="cs-CZ" altLang="cs-CZ" sz="2000" b="1" dirty="0">
                <a:sym typeface="Wingdings" panose="05000000000000000000" pitchFamily="2" charset="2"/>
              </a:rPr>
              <a:t>4) </a:t>
            </a:r>
            <a:r>
              <a:rPr lang="cs-CZ" altLang="cs-CZ" b="1" dirty="0">
                <a:sym typeface="Wingdings" panose="05000000000000000000" pitchFamily="2" charset="2"/>
              </a:rPr>
              <a:t>- </a:t>
            </a:r>
            <a:r>
              <a:rPr lang="cs-CZ" altLang="cs-CZ" sz="2400" dirty="0">
                <a:sym typeface="Wingdings" panose="05000000000000000000" pitchFamily="2" charset="2"/>
              </a:rPr>
              <a:t>průnik cév + </a:t>
            </a:r>
            <a:r>
              <a:rPr lang="cs-CZ" altLang="cs-CZ" sz="2400" dirty="0" err="1">
                <a:sym typeface="Wingdings" panose="05000000000000000000" pitchFamily="2" charset="2"/>
              </a:rPr>
              <a:t>osteoprogenitorní</a:t>
            </a:r>
            <a:r>
              <a:rPr lang="cs-CZ" altLang="cs-CZ" sz="2400" dirty="0">
                <a:sym typeface="Wingdings" panose="05000000000000000000" pitchFamily="2" charset="2"/>
              </a:rPr>
              <a:t> buňky </a:t>
            </a:r>
            <a:r>
              <a:rPr lang="cs-CZ" altLang="cs-CZ" dirty="0">
                <a:sym typeface="Wingdings" panose="05000000000000000000" pitchFamily="2" charset="2"/>
              </a:rPr>
              <a:t> </a:t>
            </a:r>
            <a:r>
              <a:rPr lang="cs-CZ" altLang="cs-CZ" sz="2400" dirty="0">
                <a:sym typeface="Wingdings" panose="05000000000000000000" pitchFamily="2" charset="2"/>
              </a:rPr>
              <a:t>přeměna v </a:t>
            </a:r>
            <a:r>
              <a:rPr lang="cs-CZ" altLang="cs-CZ" sz="2400" b="1" dirty="0" err="1">
                <a:solidFill>
                  <a:srgbClr val="009900"/>
                </a:solidFill>
                <a:sym typeface="Wingdings" panose="05000000000000000000" pitchFamily="2" charset="2"/>
              </a:rPr>
              <a:t>chondroklasty</a:t>
            </a:r>
            <a:r>
              <a:rPr lang="cs-CZ" altLang="cs-CZ" sz="2400" dirty="0">
                <a:sym typeface="Wingdings" panose="05000000000000000000" pitchFamily="2" charset="2"/>
              </a:rPr>
              <a:t> („na čele“ </a:t>
            </a:r>
            <a:r>
              <a:rPr lang="cs-CZ" altLang="cs-CZ" sz="2400" dirty="0">
                <a:solidFill>
                  <a:srgbClr val="FF3300"/>
                </a:solidFill>
                <a:sym typeface="Wingdings" panose="05000000000000000000" pitchFamily="2" charset="2"/>
              </a:rPr>
              <a:t>kapiláry</a:t>
            </a:r>
            <a:r>
              <a:rPr lang="cs-CZ" altLang="cs-CZ" sz="2400" dirty="0">
                <a:sym typeface="Wingdings" panose="05000000000000000000" pitchFamily="2" charset="2"/>
              </a:rPr>
              <a:t>) a </a:t>
            </a:r>
            <a:r>
              <a:rPr lang="cs-CZ" altLang="cs-CZ" sz="2400" b="1" dirty="0">
                <a:solidFill>
                  <a:srgbClr val="CC00CC"/>
                </a:solidFill>
                <a:sym typeface="Wingdings" panose="05000000000000000000" pitchFamily="2" charset="2"/>
              </a:rPr>
              <a:t>osteoblasty</a:t>
            </a:r>
            <a:r>
              <a:rPr lang="cs-CZ" altLang="cs-CZ" sz="2400" dirty="0">
                <a:sym typeface="Wingdings" panose="05000000000000000000" pitchFamily="2" charset="2"/>
              </a:rPr>
              <a:t> (po stranách kapiláry)</a:t>
            </a:r>
          </a:p>
        </p:txBody>
      </p:sp>
      <p:sp>
        <p:nvSpPr>
          <p:cNvPr id="263173" name="Freeform 5"/>
          <p:cNvSpPr>
            <a:spLocks/>
          </p:cNvSpPr>
          <p:nvPr/>
        </p:nvSpPr>
        <p:spPr bwMode="auto">
          <a:xfrm>
            <a:off x="7154863" y="5065713"/>
            <a:ext cx="2208212" cy="1117600"/>
          </a:xfrm>
          <a:custGeom>
            <a:avLst/>
            <a:gdLst>
              <a:gd name="T0" fmla="*/ 0 w 1391"/>
              <a:gd name="T1" fmla="*/ 530 h 704"/>
              <a:gd name="T2" fmla="*/ 101 w 1391"/>
              <a:gd name="T3" fmla="*/ 503 h 704"/>
              <a:gd name="T4" fmla="*/ 165 w 1391"/>
              <a:gd name="T5" fmla="*/ 448 h 704"/>
              <a:gd name="T6" fmla="*/ 384 w 1391"/>
              <a:gd name="T7" fmla="*/ 439 h 704"/>
              <a:gd name="T8" fmla="*/ 494 w 1391"/>
              <a:gd name="T9" fmla="*/ 402 h 704"/>
              <a:gd name="T10" fmla="*/ 522 w 1391"/>
              <a:gd name="T11" fmla="*/ 393 h 704"/>
              <a:gd name="T12" fmla="*/ 604 w 1391"/>
              <a:gd name="T13" fmla="*/ 311 h 704"/>
              <a:gd name="T14" fmla="*/ 750 w 1391"/>
              <a:gd name="T15" fmla="*/ 183 h 704"/>
              <a:gd name="T16" fmla="*/ 842 w 1391"/>
              <a:gd name="T17" fmla="*/ 128 h 704"/>
              <a:gd name="T18" fmla="*/ 869 w 1391"/>
              <a:gd name="T19" fmla="*/ 119 h 704"/>
              <a:gd name="T20" fmla="*/ 896 w 1391"/>
              <a:gd name="T21" fmla="*/ 110 h 704"/>
              <a:gd name="T22" fmla="*/ 1198 w 1391"/>
              <a:gd name="T23" fmla="*/ 55 h 704"/>
              <a:gd name="T24" fmla="*/ 1253 w 1391"/>
              <a:gd name="T25" fmla="*/ 18 h 704"/>
              <a:gd name="T26" fmla="*/ 1280 w 1391"/>
              <a:gd name="T27" fmla="*/ 0 h 704"/>
              <a:gd name="T28" fmla="*/ 1326 w 1391"/>
              <a:gd name="T29" fmla="*/ 9 h 704"/>
              <a:gd name="T30" fmla="*/ 1381 w 1391"/>
              <a:gd name="T31" fmla="*/ 27 h 704"/>
              <a:gd name="T32" fmla="*/ 1390 w 1391"/>
              <a:gd name="T33" fmla="*/ 55 h 704"/>
              <a:gd name="T34" fmla="*/ 1381 w 1391"/>
              <a:gd name="T35" fmla="*/ 192 h 704"/>
              <a:gd name="T36" fmla="*/ 1326 w 1391"/>
              <a:gd name="T37" fmla="*/ 219 h 704"/>
              <a:gd name="T38" fmla="*/ 1052 w 1391"/>
              <a:gd name="T39" fmla="*/ 228 h 704"/>
              <a:gd name="T40" fmla="*/ 942 w 1391"/>
              <a:gd name="T41" fmla="*/ 283 h 704"/>
              <a:gd name="T42" fmla="*/ 924 w 1391"/>
              <a:gd name="T43" fmla="*/ 302 h 704"/>
              <a:gd name="T44" fmla="*/ 869 w 1391"/>
              <a:gd name="T45" fmla="*/ 320 h 704"/>
              <a:gd name="T46" fmla="*/ 787 w 1391"/>
              <a:gd name="T47" fmla="*/ 411 h 704"/>
              <a:gd name="T48" fmla="*/ 732 w 1391"/>
              <a:gd name="T49" fmla="*/ 475 h 704"/>
              <a:gd name="T50" fmla="*/ 723 w 1391"/>
              <a:gd name="T51" fmla="*/ 503 h 704"/>
              <a:gd name="T52" fmla="*/ 695 w 1391"/>
              <a:gd name="T53" fmla="*/ 512 h 704"/>
              <a:gd name="T54" fmla="*/ 640 w 1391"/>
              <a:gd name="T55" fmla="*/ 539 h 704"/>
              <a:gd name="T56" fmla="*/ 220 w 1391"/>
              <a:gd name="T57" fmla="*/ 622 h 704"/>
              <a:gd name="T58" fmla="*/ 165 w 1391"/>
              <a:gd name="T59" fmla="*/ 640 h 704"/>
              <a:gd name="T60" fmla="*/ 128 w 1391"/>
              <a:gd name="T61" fmla="*/ 686 h 704"/>
              <a:gd name="T62" fmla="*/ 83 w 1391"/>
              <a:gd name="T63" fmla="*/ 704 h 7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391" h="704">
                <a:moveTo>
                  <a:pt x="0" y="530"/>
                </a:moveTo>
                <a:cubicBezTo>
                  <a:pt x="60" y="523"/>
                  <a:pt x="64" y="533"/>
                  <a:pt x="101" y="503"/>
                </a:cubicBezTo>
                <a:cubicBezTo>
                  <a:pt x="118" y="489"/>
                  <a:pt x="141" y="451"/>
                  <a:pt x="165" y="448"/>
                </a:cubicBezTo>
                <a:cubicBezTo>
                  <a:pt x="238" y="440"/>
                  <a:pt x="311" y="442"/>
                  <a:pt x="384" y="439"/>
                </a:cubicBezTo>
                <a:cubicBezTo>
                  <a:pt x="421" y="427"/>
                  <a:pt x="457" y="414"/>
                  <a:pt x="494" y="402"/>
                </a:cubicBezTo>
                <a:cubicBezTo>
                  <a:pt x="503" y="399"/>
                  <a:pt x="522" y="393"/>
                  <a:pt x="522" y="393"/>
                </a:cubicBezTo>
                <a:cubicBezTo>
                  <a:pt x="545" y="359"/>
                  <a:pt x="565" y="323"/>
                  <a:pt x="604" y="311"/>
                </a:cubicBezTo>
                <a:cubicBezTo>
                  <a:pt x="649" y="263"/>
                  <a:pt x="685" y="205"/>
                  <a:pt x="750" y="183"/>
                </a:cubicBezTo>
                <a:cubicBezTo>
                  <a:pt x="783" y="148"/>
                  <a:pt x="790" y="145"/>
                  <a:pt x="842" y="128"/>
                </a:cubicBezTo>
                <a:cubicBezTo>
                  <a:pt x="851" y="125"/>
                  <a:pt x="860" y="122"/>
                  <a:pt x="869" y="119"/>
                </a:cubicBezTo>
                <a:cubicBezTo>
                  <a:pt x="878" y="116"/>
                  <a:pt x="896" y="110"/>
                  <a:pt x="896" y="110"/>
                </a:cubicBezTo>
                <a:cubicBezTo>
                  <a:pt x="965" y="41"/>
                  <a:pt x="1125" y="58"/>
                  <a:pt x="1198" y="55"/>
                </a:cubicBezTo>
                <a:cubicBezTo>
                  <a:pt x="1216" y="43"/>
                  <a:pt x="1235" y="30"/>
                  <a:pt x="1253" y="18"/>
                </a:cubicBezTo>
                <a:cubicBezTo>
                  <a:pt x="1262" y="12"/>
                  <a:pt x="1280" y="0"/>
                  <a:pt x="1280" y="0"/>
                </a:cubicBezTo>
                <a:cubicBezTo>
                  <a:pt x="1295" y="3"/>
                  <a:pt x="1311" y="5"/>
                  <a:pt x="1326" y="9"/>
                </a:cubicBezTo>
                <a:cubicBezTo>
                  <a:pt x="1345" y="14"/>
                  <a:pt x="1381" y="27"/>
                  <a:pt x="1381" y="27"/>
                </a:cubicBezTo>
                <a:cubicBezTo>
                  <a:pt x="1384" y="36"/>
                  <a:pt x="1390" y="45"/>
                  <a:pt x="1390" y="55"/>
                </a:cubicBezTo>
                <a:cubicBezTo>
                  <a:pt x="1390" y="101"/>
                  <a:pt x="1391" y="147"/>
                  <a:pt x="1381" y="192"/>
                </a:cubicBezTo>
                <a:cubicBezTo>
                  <a:pt x="1379" y="202"/>
                  <a:pt x="1335" y="218"/>
                  <a:pt x="1326" y="219"/>
                </a:cubicBezTo>
                <a:cubicBezTo>
                  <a:pt x="1235" y="224"/>
                  <a:pt x="1143" y="225"/>
                  <a:pt x="1052" y="228"/>
                </a:cubicBezTo>
                <a:cubicBezTo>
                  <a:pt x="1012" y="242"/>
                  <a:pt x="983" y="270"/>
                  <a:pt x="942" y="283"/>
                </a:cubicBezTo>
                <a:cubicBezTo>
                  <a:pt x="936" y="289"/>
                  <a:pt x="932" y="298"/>
                  <a:pt x="924" y="302"/>
                </a:cubicBezTo>
                <a:cubicBezTo>
                  <a:pt x="907" y="311"/>
                  <a:pt x="869" y="320"/>
                  <a:pt x="869" y="320"/>
                </a:cubicBezTo>
                <a:cubicBezTo>
                  <a:pt x="846" y="354"/>
                  <a:pt x="821" y="388"/>
                  <a:pt x="787" y="411"/>
                </a:cubicBezTo>
                <a:cubicBezTo>
                  <a:pt x="775" y="447"/>
                  <a:pt x="763" y="454"/>
                  <a:pt x="732" y="475"/>
                </a:cubicBezTo>
                <a:cubicBezTo>
                  <a:pt x="729" y="484"/>
                  <a:pt x="730" y="496"/>
                  <a:pt x="723" y="503"/>
                </a:cubicBezTo>
                <a:cubicBezTo>
                  <a:pt x="716" y="510"/>
                  <a:pt x="704" y="508"/>
                  <a:pt x="695" y="512"/>
                </a:cubicBezTo>
                <a:cubicBezTo>
                  <a:pt x="623" y="547"/>
                  <a:pt x="711" y="516"/>
                  <a:pt x="640" y="539"/>
                </a:cubicBezTo>
                <a:cubicBezTo>
                  <a:pt x="522" y="622"/>
                  <a:pt x="354" y="616"/>
                  <a:pt x="220" y="622"/>
                </a:cubicBezTo>
                <a:cubicBezTo>
                  <a:pt x="202" y="628"/>
                  <a:pt x="183" y="634"/>
                  <a:pt x="165" y="640"/>
                </a:cubicBezTo>
                <a:cubicBezTo>
                  <a:pt x="146" y="646"/>
                  <a:pt x="145" y="676"/>
                  <a:pt x="128" y="686"/>
                </a:cubicBezTo>
                <a:cubicBezTo>
                  <a:pt x="114" y="694"/>
                  <a:pt x="97" y="697"/>
                  <a:pt x="83" y="704"/>
                </a:cubicBezTo>
              </a:path>
            </a:pathLst>
          </a:custGeom>
          <a:solidFill>
            <a:srgbClr val="FF3300"/>
          </a:solidFill>
          <a:ln w="9525" cap="flat" cmpd="sng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63174" name="Oval 6"/>
          <p:cNvSpPr>
            <a:spLocks noChangeArrowheads="1"/>
          </p:cNvSpPr>
          <p:nvPr/>
        </p:nvSpPr>
        <p:spPr bwMode="auto">
          <a:xfrm>
            <a:off x="9120189" y="4941889"/>
            <a:ext cx="288925" cy="142875"/>
          </a:xfrm>
          <a:prstGeom prst="ellipse">
            <a:avLst/>
          </a:prstGeom>
          <a:solidFill>
            <a:srgbClr val="009900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263175" name="Oval 7"/>
          <p:cNvSpPr>
            <a:spLocks noChangeArrowheads="1"/>
          </p:cNvSpPr>
          <p:nvPr/>
        </p:nvSpPr>
        <p:spPr bwMode="auto">
          <a:xfrm rot="1909647">
            <a:off x="9337675" y="5075239"/>
            <a:ext cx="215900" cy="142875"/>
          </a:xfrm>
          <a:prstGeom prst="ellipse">
            <a:avLst/>
          </a:prstGeom>
          <a:solidFill>
            <a:srgbClr val="009900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263176" name="Oval 8"/>
          <p:cNvSpPr>
            <a:spLocks noChangeArrowheads="1"/>
          </p:cNvSpPr>
          <p:nvPr/>
        </p:nvSpPr>
        <p:spPr bwMode="auto">
          <a:xfrm rot="6811941">
            <a:off x="9263857" y="5301457"/>
            <a:ext cx="288925" cy="144462"/>
          </a:xfrm>
          <a:prstGeom prst="ellipse">
            <a:avLst/>
          </a:prstGeom>
          <a:solidFill>
            <a:srgbClr val="009900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263177" name="Oval 9"/>
          <p:cNvSpPr>
            <a:spLocks noChangeArrowheads="1"/>
          </p:cNvSpPr>
          <p:nvPr/>
        </p:nvSpPr>
        <p:spPr bwMode="auto">
          <a:xfrm>
            <a:off x="7751764" y="5589589"/>
            <a:ext cx="288925" cy="142875"/>
          </a:xfrm>
          <a:prstGeom prst="ellipse">
            <a:avLst/>
          </a:prstGeom>
          <a:solidFill>
            <a:srgbClr val="CC00CC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263178" name="Oval 10"/>
          <p:cNvSpPr>
            <a:spLocks noChangeArrowheads="1"/>
          </p:cNvSpPr>
          <p:nvPr/>
        </p:nvSpPr>
        <p:spPr bwMode="auto">
          <a:xfrm>
            <a:off x="7896226" y="5373689"/>
            <a:ext cx="288925" cy="142875"/>
          </a:xfrm>
          <a:prstGeom prst="ellipse">
            <a:avLst/>
          </a:prstGeom>
          <a:solidFill>
            <a:srgbClr val="CC00CC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263179" name="Oval 11"/>
          <p:cNvSpPr>
            <a:spLocks noChangeArrowheads="1"/>
          </p:cNvSpPr>
          <p:nvPr/>
        </p:nvSpPr>
        <p:spPr bwMode="auto">
          <a:xfrm>
            <a:off x="8112126" y="5229226"/>
            <a:ext cx="288925" cy="142875"/>
          </a:xfrm>
          <a:prstGeom prst="ellipse">
            <a:avLst/>
          </a:prstGeom>
          <a:solidFill>
            <a:srgbClr val="CC00CC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263180" name="Oval 12"/>
          <p:cNvSpPr>
            <a:spLocks noChangeArrowheads="1"/>
          </p:cNvSpPr>
          <p:nvPr/>
        </p:nvSpPr>
        <p:spPr bwMode="auto">
          <a:xfrm>
            <a:off x="8401051" y="5084764"/>
            <a:ext cx="288925" cy="142875"/>
          </a:xfrm>
          <a:prstGeom prst="ellipse">
            <a:avLst/>
          </a:prstGeom>
          <a:solidFill>
            <a:srgbClr val="CC00CC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263181" name="Oval 13"/>
          <p:cNvSpPr>
            <a:spLocks noChangeArrowheads="1"/>
          </p:cNvSpPr>
          <p:nvPr/>
        </p:nvSpPr>
        <p:spPr bwMode="auto">
          <a:xfrm>
            <a:off x="7967664" y="5949951"/>
            <a:ext cx="288925" cy="142875"/>
          </a:xfrm>
          <a:prstGeom prst="ellipse">
            <a:avLst/>
          </a:prstGeom>
          <a:solidFill>
            <a:srgbClr val="CC00CC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263182" name="Oval 14"/>
          <p:cNvSpPr>
            <a:spLocks noChangeArrowheads="1"/>
          </p:cNvSpPr>
          <p:nvPr/>
        </p:nvSpPr>
        <p:spPr bwMode="auto">
          <a:xfrm>
            <a:off x="8256589" y="5734051"/>
            <a:ext cx="288925" cy="142875"/>
          </a:xfrm>
          <a:prstGeom prst="ellipse">
            <a:avLst/>
          </a:prstGeom>
          <a:solidFill>
            <a:srgbClr val="CC00CC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263183" name="Oval 15"/>
          <p:cNvSpPr>
            <a:spLocks noChangeArrowheads="1"/>
          </p:cNvSpPr>
          <p:nvPr/>
        </p:nvSpPr>
        <p:spPr bwMode="auto">
          <a:xfrm>
            <a:off x="8401051" y="5516564"/>
            <a:ext cx="288925" cy="142875"/>
          </a:xfrm>
          <a:prstGeom prst="ellipse">
            <a:avLst/>
          </a:prstGeom>
          <a:solidFill>
            <a:srgbClr val="CC00CC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DB780608-1611-48A9-B037-DD573AD4203E}"/>
              </a:ext>
            </a:extLst>
          </p:cNvPr>
          <p:cNvSpPr/>
          <p:nvPr/>
        </p:nvSpPr>
        <p:spPr>
          <a:xfrm>
            <a:off x="5496159" y="506324"/>
            <a:ext cx="523193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altLang="cs-CZ" sz="3600" dirty="0" err="1"/>
              <a:t>Chondrogenní</a:t>
            </a:r>
            <a:r>
              <a:rPr lang="cs-CZ" altLang="cs-CZ" sz="3600" dirty="0"/>
              <a:t> osifikace</a:t>
            </a:r>
          </a:p>
          <a:p>
            <a:r>
              <a:rPr lang="cs-CZ" altLang="cs-CZ" sz="3600" dirty="0"/>
              <a:t>            průběh </a:t>
            </a:r>
            <a:endParaRPr lang="cs-CZ" sz="3600" dirty="0"/>
          </a:p>
        </p:txBody>
      </p:sp>
    </p:spTree>
    <p:extLst>
      <p:ext uri="{BB962C8B-B14F-4D97-AF65-F5344CB8AC3E}">
        <p14:creationId xmlns:p14="http://schemas.microsoft.com/office/powerpoint/2010/main" val="2246916269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194" name="Picture 2" descr="Pojivové tkáně - 53 Chondrogenní osifikace"/>
          <p:cNvPicPr>
            <a:picLocks noChangeAspect="1" noChangeArrowheads="1"/>
          </p:cNvPicPr>
          <p:nvPr/>
        </p:nvPicPr>
        <p:blipFill>
          <a:blip r:embed="rId2">
            <a:lum bright="18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4572000" cy="685800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4195" name="Text Box 3"/>
          <p:cNvSpPr txBox="1">
            <a:spLocks noChangeArrowheads="1"/>
          </p:cNvSpPr>
          <p:nvPr/>
        </p:nvSpPr>
        <p:spPr bwMode="auto">
          <a:xfrm>
            <a:off x="6240464" y="1341439"/>
            <a:ext cx="4891727" cy="2123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cs-CZ" altLang="cs-CZ" sz="2000" b="1" dirty="0"/>
              <a:t>5)</a:t>
            </a:r>
            <a:r>
              <a:rPr lang="cs-CZ" altLang="cs-CZ" sz="2400" dirty="0" err="1"/>
              <a:t>chondroklasty</a:t>
            </a:r>
            <a:r>
              <a:rPr lang="cs-CZ" altLang="cs-CZ" sz="2400" dirty="0"/>
              <a:t> resorbují střed diafýzy </a:t>
            </a:r>
            <a:r>
              <a:rPr lang="cs-CZ" altLang="cs-CZ" sz="2400" dirty="0">
                <a:sym typeface="Wingdings" panose="05000000000000000000" pitchFamily="2" charset="2"/>
              </a:rPr>
              <a:t> </a:t>
            </a:r>
            <a:r>
              <a:rPr lang="cs-CZ" altLang="cs-CZ" sz="2400" b="1" dirty="0">
                <a:solidFill>
                  <a:srgbClr val="3333FF"/>
                </a:solidFill>
                <a:sym typeface="Wingdings" panose="05000000000000000000" pitchFamily="2" charset="2"/>
              </a:rPr>
              <a:t>primární dřeňová dutina</a:t>
            </a:r>
          </a:p>
          <a:p>
            <a:endParaRPr lang="cs-CZ" altLang="cs-CZ" dirty="0">
              <a:sym typeface="Wingdings" panose="05000000000000000000" pitchFamily="2" charset="2"/>
            </a:endParaRPr>
          </a:p>
          <a:p>
            <a:r>
              <a:rPr lang="cs-CZ" altLang="cs-CZ" sz="2000" b="1" dirty="0">
                <a:sym typeface="Wingdings" panose="05000000000000000000" pitchFamily="2" charset="2"/>
              </a:rPr>
              <a:t>6)</a:t>
            </a:r>
            <a:r>
              <a:rPr lang="cs-CZ" altLang="cs-CZ" sz="2400" dirty="0">
                <a:cs typeface="Arial" panose="020B0604020202020204" pitchFamily="34" charset="0"/>
                <a:sym typeface="Wingdings" panose="05000000000000000000" pitchFamily="2" charset="2"/>
              </a:rPr>
              <a:t>cévy se stáčejí k </a:t>
            </a:r>
            <a:r>
              <a:rPr lang="cs-CZ" altLang="cs-CZ" sz="2400" dirty="0" err="1">
                <a:cs typeface="Arial" panose="020B0604020202020204" pitchFamily="34" charset="0"/>
                <a:sym typeface="Wingdings" panose="05000000000000000000" pitchFamily="2" charset="2"/>
              </a:rPr>
              <a:t>epifýzam</a:t>
            </a:r>
            <a:r>
              <a:rPr lang="cs-CZ" altLang="cs-CZ" sz="2400" dirty="0">
                <a:cs typeface="Arial" panose="020B0604020202020204" pitchFamily="34" charset="0"/>
                <a:sym typeface="Wingdings" panose="05000000000000000000" pitchFamily="2" charset="2"/>
              </a:rPr>
              <a:t> a </a:t>
            </a:r>
            <a:r>
              <a:rPr lang="cs-CZ" altLang="cs-CZ" sz="2400" dirty="0" err="1">
                <a:cs typeface="Arial" panose="020B0604020202020204" pitchFamily="34" charset="0"/>
                <a:sym typeface="Wingdings" panose="05000000000000000000" pitchFamily="2" charset="2"/>
              </a:rPr>
              <a:t>chondroklasty</a:t>
            </a:r>
            <a:r>
              <a:rPr lang="cs-CZ" altLang="cs-CZ" sz="2400" dirty="0">
                <a:cs typeface="Arial" panose="020B0604020202020204" pitchFamily="34" charset="0"/>
                <a:sym typeface="Wingdings" panose="05000000000000000000" pitchFamily="2" charset="2"/>
              </a:rPr>
              <a:t> jim „razí cestu“</a:t>
            </a:r>
          </a:p>
          <a:p>
            <a:endParaRPr lang="cs-CZ" altLang="cs-CZ" dirty="0"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sp>
        <p:nvSpPr>
          <p:cNvPr id="264196" name="AutoShape 4"/>
          <p:cNvSpPr>
            <a:spLocks noChangeArrowheads="1"/>
          </p:cNvSpPr>
          <p:nvPr/>
        </p:nvSpPr>
        <p:spPr bwMode="auto">
          <a:xfrm rot="16200000">
            <a:off x="4008438" y="2997201"/>
            <a:ext cx="1223963" cy="792162"/>
          </a:xfrm>
          <a:custGeom>
            <a:avLst/>
            <a:gdLst>
              <a:gd name="G0" fmla="+- 6480 0 0"/>
              <a:gd name="G1" fmla="+- 8640 0 0"/>
              <a:gd name="G2" fmla="+- 6171 0 0"/>
              <a:gd name="G3" fmla="+- 21600 0 6480"/>
              <a:gd name="G4" fmla="+- 21600 0 8640"/>
              <a:gd name="G5" fmla="*/ G0 21600 G3"/>
              <a:gd name="G6" fmla="*/ G1 21600 G3"/>
              <a:gd name="G7" fmla="*/ G2 G3 21600"/>
              <a:gd name="G8" fmla="*/ 10800 21600 G3"/>
              <a:gd name="G9" fmla="*/ G4 21600 G3"/>
              <a:gd name="G10" fmla="+- 21600 0 G7"/>
              <a:gd name="G11" fmla="+- G5 0 G8"/>
              <a:gd name="G12" fmla="+- G6 0 G8"/>
              <a:gd name="G13" fmla="*/ G12 G7 G11"/>
              <a:gd name="G14" fmla="+- 21600 0 G13"/>
              <a:gd name="G15" fmla="+- G0 0 10800"/>
              <a:gd name="G16" fmla="+- G1 0 10800"/>
              <a:gd name="G17" fmla="*/ G2 G16 G15"/>
              <a:gd name="T0" fmla="*/ 10800 w 21600"/>
              <a:gd name="T1" fmla="*/ 0 h 21600"/>
              <a:gd name="T2" fmla="*/ 0 w 21600"/>
              <a:gd name="T3" fmla="*/ 15429 h 21600"/>
              <a:gd name="T4" fmla="*/ 10800 w 21600"/>
              <a:gd name="T5" fmla="*/ 18514 h 21600"/>
              <a:gd name="T6" fmla="*/ 21600 w 21600"/>
              <a:gd name="T7" fmla="*/ 15429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G13 w 21600"/>
              <a:gd name="T13" fmla="*/ G6 h 21600"/>
              <a:gd name="T14" fmla="*/ G14 w 21600"/>
              <a:gd name="T15" fmla="*/ G9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00" y="0"/>
                </a:moveTo>
                <a:lnTo>
                  <a:pt x="6480" y="6171"/>
                </a:lnTo>
                <a:lnTo>
                  <a:pt x="8640" y="6171"/>
                </a:lnTo>
                <a:lnTo>
                  <a:pt x="8640" y="12343"/>
                </a:lnTo>
                <a:lnTo>
                  <a:pt x="4320" y="12343"/>
                </a:lnTo>
                <a:lnTo>
                  <a:pt x="4320" y="9257"/>
                </a:lnTo>
                <a:lnTo>
                  <a:pt x="0" y="15429"/>
                </a:lnTo>
                <a:lnTo>
                  <a:pt x="4320" y="21600"/>
                </a:lnTo>
                <a:lnTo>
                  <a:pt x="4320" y="18514"/>
                </a:lnTo>
                <a:lnTo>
                  <a:pt x="17280" y="18514"/>
                </a:lnTo>
                <a:lnTo>
                  <a:pt x="17280" y="21600"/>
                </a:lnTo>
                <a:lnTo>
                  <a:pt x="21600" y="15429"/>
                </a:lnTo>
                <a:lnTo>
                  <a:pt x="17280" y="9257"/>
                </a:lnTo>
                <a:lnTo>
                  <a:pt x="17280" y="12343"/>
                </a:lnTo>
                <a:lnTo>
                  <a:pt x="12960" y="12343"/>
                </a:lnTo>
                <a:lnTo>
                  <a:pt x="12960" y="6171"/>
                </a:lnTo>
                <a:lnTo>
                  <a:pt x="15120" y="6171"/>
                </a:lnTo>
                <a:close/>
              </a:path>
            </a:pathLst>
          </a:custGeom>
          <a:noFill/>
          <a:ln w="38100" algn="ctr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67005163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42" name="Picture 2" descr="Pojivové tkáně - 52 Chondrogenní osifikace"/>
          <p:cNvPicPr>
            <a:picLocks noChangeAspect="1" noChangeArrowheads="1"/>
          </p:cNvPicPr>
          <p:nvPr/>
        </p:nvPicPr>
        <p:blipFill>
          <a:blip r:embed="rId2">
            <a:lum bright="18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4362450" cy="685800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243" name="Text Box 3"/>
          <p:cNvSpPr txBox="1">
            <a:spLocks noChangeArrowheads="1"/>
          </p:cNvSpPr>
          <p:nvPr/>
        </p:nvSpPr>
        <p:spPr bwMode="auto">
          <a:xfrm>
            <a:off x="5995332" y="587947"/>
            <a:ext cx="4843244" cy="4678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cs-CZ" altLang="cs-CZ" sz="2000" b="1" dirty="0">
                <a:sym typeface="Wingdings" panose="05000000000000000000" pitchFamily="2" charset="2"/>
              </a:rPr>
              <a:t>7)</a:t>
            </a:r>
            <a:r>
              <a:rPr lang="cs-CZ" altLang="cs-CZ" sz="2400" dirty="0">
                <a:sym typeface="Wingdings" panose="05000000000000000000" pitchFamily="2" charset="2"/>
              </a:rPr>
              <a:t>činností </a:t>
            </a:r>
            <a:r>
              <a:rPr lang="cs-CZ" altLang="cs-CZ" sz="2400" dirty="0" err="1">
                <a:sym typeface="Wingdings" panose="05000000000000000000" pitchFamily="2" charset="2"/>
              </a:rPr>
              <a:t>chondroklastů</a:t>
            </a:r>
            <a:r>
              <a:rPr lang="cs-CZ" altLang="cs-CZ" sz="2400" dirty="0">
                <a:sym typeface="Wingdings" panose="05000000000000000000" pitchFamily="2" charset="2"/>
              </a:rPr>
              <a:t> zůstanou z chrupavky pouze </a:t>
            </a:r>
            <a:r>
              <a:rPr lang="cs-CZ" altLang="cs-CZ" sz="2400" b="1" dirty="0">
                <a:solidFill>
                  <a:srgbClr val="3333FF"/>
                </a:solidFill>
                <a:sym typeface="Wingdings" panose="05000000000000000000" pitchFamily="2" charset="2"/>
              </a:rPr>
              <a:t>směrové trámce</a:t>
            </a:r>
            <a:r>
              <a:rPr lang="cs-CZ" altLang="cs-CZ" sz="2400" dirty="0">
                <a:sym typeface="Wingdings" panose="05000000000000000000" pitchFamily="2" charset="2"/>
              </a:rPr>
              <a:t> (spikuly) –</a:t>
            </a:r>
            <a:r>
              <a:rPr lang="cs-CZ" altLang="cs-CZ" sz="2000" dirty="0">
                <a:sym typeface="Wingdings" panose="05000000000000000000" pitchFamily="2" charset="2"/>
              </a:rPr>
              <a:t>tvořeny kalcifikovanou </a:t>
            </a:r>
            <a:r>
              <a:rPr lang="cs-CZ" altLang="cs-CZ" sz="2000" dirty="0" err="1">
                <a:sym typeface="Wingdings" panose="05000000000000000000" pitchFamily="2" charset="2"/>
              </a:rPr>
              <a:t>mezib</a:t>
            </a:r>
            <a:r>
              <a:rPr lang="cs-CZ" altLang="cs-CZ" sz="2000" dirty="0">
                <a:sym typeface="Wingdings" panose="05000000000000000000" pitchFamily="2" charset="2"/>
              </a:rPr>
              <a:t>. hmotou původní hyalinní chrupavky</a:t>
            </a:r>
          </a:p>
          <a:p>
            <a:endParaRPr lang="cs-CZ" altLang="cs-CZ" dirty="0">
              <a:sym typeface="Wingdings" panose="05000000000000000000" pitchFamily="2" charset="2"/>
            </a:endParaRPr>
          </a:p>
          <a:p>
            <a:r>
              <a:rPr lang="cs-CZ" altLang="cs-CZ" sz="2000" b="1" dirty="0">
                <a:sym typeface="Wingdings" panose="05000000000000000000" pitchFamily="2" charset="2"/>
              </a:rPr>
              <a:t>8)</a:t>
            </a:r>
            <a:r>
              <a:rPr lang="cs-CZ" altLang="cs-CZ" sz="2000" dirty="0">
                <a:sym typeface="Wingdings" panose="05000000000000000000" pitchFamily="2" charset="2"/>
              </a:rPr>
              <a:t> </a:t>
            </a:r>
            <a:r>
              <a:rPr lang="cs-CZ" altLang="cs-CZ" sz="2400" dirty="0">
                <a:sym typeface="Wingdings" panose="05000000000000000000" pitchFamily="2" charset="2"/>
              </a:rPr>
              <a:t>na směrové trámce „se usadí“ osteoblasty a produkují organickou část kostní matrix (</a:t>
            </a:r>
            <a:r>
              <a:rPr lang="cs-CZ" altLang="cs-CZ" sz="2400" b="1" dirty="0" err="1">
                <a:sym typeface="Wingdings" panose="05000000000000000000" pitchFamily="2" charset="2"/>
              </a:rPr>
              <a:t>osteoid</a:t>
            </a:r>
            <a:r>
              <a:rPr lang="cs-CZ" altLang="cs-CZ" sz="2400" dirty="0">
                <a:sym typeface="Wingdings" panose="05000000000000000000" pitchFamily="2" charset="2"/>
              </a:rPr>
              <a:t>), který je obklopí a z osteoblastů  </a:t>
            </a:r>
            <a:r>
              <a:rPr lang="cs-CZ" altLang="cs-CZ" sz="2400" dirty="0" err="1">
                <a:sym typeface="Wingdings" panose="05000000000000000000" pitchFamily="2" charset="2"/>
              </a:rPr>
              <a:t>osteocyty</a:t>
            </a:r>
            <a:endParaRPr lang="cs-CZ" altLang="cs-CZ" sz="2400" dirty="0">
              <a:sym typeface="Wingdings" panose="05000000000000000000" pitchFamily="2" charset="2"/>
            </a:endParaRPr>
          </a:p>
          <a:p>
            <a:endParaRPr lang="cs-CZ" altLang="cs-CZ" dirty="0">
              <a:sym typeface="Wingdings" panose="05000000000000000000" pitchFamily="2" charset="2"/>
            </a:endParaRPr>
          </a:p>
          <a:p>
            <a:r>
              <a:rPr lang="cs-CZ" altLang="cs-CZ" sz="2800" dirty="0">
                <a:solidFill>
                  <a:srgbClr val="FF0000"/>
                </a:solidFill>
                <a:sym typeface="Wingdings" panose="05000000000000000000" pitchFamily="2" charset="2"/>
              </a:rPr>
              <a:t>Na směrových trámcích tak vzniká primární kost. </a:t>
            </a:r>
          </a:p>
          <a:p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592444026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314" name="Picture 2" descr="bon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1" t="2262" r="2210"/>
          <a:stretch/>
        </p:blipFill>
        <p:spPr bwMode="auto">
          <a:xfrm>
            <a:off x="318828" y="1262776"/>
            <a:ext cx="5565953" cy="4955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nrm2125-f3">
            <a:extLst>
              <a:ext uri="{FF2B5EF4-FFF2-40B4-BE49-F238E27FC236}">
                <a16:creationId xmlns:a16="http://schemas.microsoft.com/office/drawing/2014/main" id="{A3CA910C-F662-4EB9-B721-8B3C63E604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124"/>
          <a:stretch/>
        </p:blipFill>
        <p:spPr bwMode="auto">
          <a:xfrm>
            <a:off x="5884781" y="1472910"/>
            <a:ext cx="6307219" cy="4535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55210EFA-6633-4F71-A0A9-2DA88BDB28D8}"/>
              </a:ext>
            </a:extLst>
          </p:cNvPr>
          <p:cNvSpPr/>
          <p:nvPr/>
        </p:nvSpPr>
        <p:spPr>
          <a:xfrm>
            <a:off x="2942906" y="285308"/>
            <a:ext cx="516154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4000" dirty="0" err="1"/>
              <a:t>Chondrogenní</a:t>
            </a:r>
            <a:r>
              <a:rPr lang="cs-CZ" sz="4000" dirty="0"/>
              <a:t> osifikace </a:t>
            </a:r>
          </a:p>
        </p:txBody>
      </p:sp>
      <p:pic>
        <p:nvPicPr>
          <p:cNvPr id="5" name="Picture 2" descr="Pojivové tkáně - 54 Chondrogenní osifikace">
            <a:extLst>
              <a:ext uri="{FF2B5EF4-FFF2-40B4-BE49-F238E27FC236}">
                <a16:creationId xmlns:a16="http://schemas.microsoft.com/office/drawing/2014/main" id="{681003C9-2CBF-4518-A381-088E1E82E7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lum bright="12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2" t="13044" r="64203" b="17684"/>
          <a:stretch/>
        </p:blipFill>
        <p:spPr bwMode="auto">
          <a:xfrm>
            <a:off x="9038390" y="1472910"/>
            <a:ext cx="1528324" cy="4697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144870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556792"/>
            <a:ext cx="9144000" cy="5116794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 rot="16200000">
            <a:off x="8476910" y="1408130"/>
            <a:ext cx="252028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dirty="0"/>
              <a:t>z. normální chrupavky</a:t>
            </a:r>
            <a:endParaRPr lang="en-US" dirty="0"/>
          </a:p>
        </p:txBody>
      </p:sp>
      <p:sp>
        <p:nvSpPr>
          <p:cNvPr id="4" name="TextovéPole 3"/>
          <p:cNvSpPr txBox="1"/>
          <p:nvPr/>
        </p:nvSpPr>
        <p:spPr>
          <a:xfrm rot="16200000">
            <a:off x="5680761" y="1408130"/>
            <a:ext cx="252028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dirty="0"/>
              <a:t>z. rostoucí chrupavky</a:t>
            </a:r>
            <a:endParaRPr lang="en-US" dirty="0"/>
          </a:p>
        </p:txBody>
      </p:sp>
      <p:sp>
        <p:nvSpPr>
          <p:cNvPr id="5" name="TextovéPole 4"/>
          <p:cNvSpPr txBox="1"/>
          <p:nvPr/>
        </p:nvSpPr>
        <p:spPr>
          <a:xfrm rot="16200000">
            <a:off x="4268843" y="1241801"/>
            <a:ext cx="285293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dirty="0"/>
              <a:t>z. hypertrofické chrupavky</a:t>
            </a:r>
            <a:endParaRPr lang="en-US" dirty="0"/>
          </a:p>
        </p:txBody>
      </p:sp>
      <p:sp>
        <p:nvSpPr>
          <p:cNvPr id="6" name="TextovéPole 5"/>
          <p:cNvSpPr txBox="1"/>
          <p:nvPr/>
        </p:nvSpPr>
        <p:spPr>
          <a:xfrm rot="16200000">
            <a:off x="3697672" y="1408130"/>
            <a:ext cx="252028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dirty="0"/>
              <a:t>z. kalcifikace</a:t>
            </a:r>
            <a:endParaRPr lang="en-US" dirty="0"/>
          </a:p>
        </p:txBody>
      </p:sp>
      <p:sp>
        <p:nvSpPr>
          <p:cNvPr id="7" name="TextovéPole 6"/>
          <p:cNvSpPr txBox="1"/>
          <p:nvPr/>
        </p:nvSpPr>
        <p:spPr>
          <a:xfrm rot="16200000">
            <a:off x="1564142" y="1312218"/>
            <a:ext cx="252028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dirty="0"/>
              <a:t>z. osifikace</a:t>
            </a:r>
            <a:endParaRPr lang="en-US" dirty="0"/>
          </a:p>
        </p:txBody>
      </p:sp>
      <p:sp>
        <p:nvSpPr>
          <p:cNvPr id="8" name="Volný tvar 7"/>
          <p:cNvSpPr/>
          <p:nvPr/>
        </p:nvSpPr>
        <p:spPr>
          <a:xfrm>
            <a:off x="3996390" y="1497875"/>
            <a:ext cx="666181" cy="5197013"/>
          </a:xfrm>
          <a:custGeom>
            <a:avLst/>
            <a:gdLst>
              <a:gd name="connsiteX0" fmla="*/ 375314 w 666181"/>
              <a:gd name="connsiteY0" fmla="*/ 0 h 5197013"/>
              <a:gd name="connsiteX1" fmla="*/ 619154 w 666181"/>
              <a:gd name="connsiteY1" fmla="*/ 1053737 h 5197013"/>
              <a:gd name="connsiteX2" fmla="*/ 593028 w 666181"/>
              <a:gd name="connsiteY2" fmla="*/ 1323703 h 5197013"/>
              <a:gd name="connsiteX3" fmla="*/ 645280 w 666181"/>
              <a:gd name="connsiteY3" fmla="*/ 1698172 h 5197013"/>
              <a:gd name="connsiteX4" fmla="*/ 636571 w 666181"/>
              <a:gd name="connsiteY4" fmla="*/ 2194560 h 5197013"/>
              <a:gd name="connsiteX5" fmla="*/ 305645 w 666181"/>
              <a:gd name="connsiteY5" fmla="*/ 3161212 h 5197013"/>
              <a:gd name="connsiteX6" fmla="*/ 366605 w 666181"/>
              <a:gd name="connsiteY6" fmla="*/ 4136572 h 5197013"/>
              <a:gd name="connsiteX7" fmla="*/ 157600 w 666181"/>
              <a:gd name="connsiteY7" fmla="*/ 4894217 h 5197013"/>
              <a:gd name="connsiteX8" fmla="*/ 9554 w 666181"/>
              <a:gd name="connsiteY8" fmla="*/ 5172892 h 5197013"/>
              <a:gd name="connsiteX9" fmla="*/ 26971 w 666181"/>
              <a:gd name="connsiteY9" fmla="*/ 5164183 h 5197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66181" h="5197013">
                <a:moveTo>
                  <a:pt x="375314" y="0"/>
                </a:moveTo>
                <a:cubicBezTo>
                  <a:pt x="479091" y="416560"/>
                  <a:pt x="582868" y="833120"/>
                  <a:pt x="619154" y="1053737"/>
                </a:cubicBezTo>
                <a:cubicBezTo>
                  <a:pt x="655440" y="1274354"/>
                  <a:pt x="588674" y="1216297"/>
                  <a:pt x="593028" y="1323703"/>
                </a:cubicBezTo>
                <a:cubicBezTo>
                  <a:pt x="597382" y="1431109"/>
                  <a:pt x="638023" y="1553029"/>
                  <a:pt x="645280" y="1698172"/>
                </a:cubicBezTo>
                <a:cubicBezTo>
                  <a:pt x="652537" y="1843315"/>
                  <a:pt x="693177" y="1950720"/>
                  <a:pt x="636571" y="2194560"/>
                </a:cubicBezTo>
                <a:cubicBezTo>
                  <a:pt x="579965" y="2438400"/>
                  <a:pt x="350639" y="2837543"/>
                  <a:pt x="305645" y="3161212"/>
                </a:cubicBezTo>
                <a:cubicBezTo>
                  <a:pt x="260651" y="3484881"/>
                  <a:pt x="391279" y="3847738"/>
                  <a:pt x="366605" y="4136572"/>
                </a:cubicBezTo>
                <a:cubicBezTo>
                  <a:pt x="341931" y="4425406"/>
                  <a:pt x="217108" y="4721497"/>
                  <a:pt x="157600" y="4894217"/>
                </a:cubicBezTo>
                <a:cubicBezTo>
                  <a:pt x="98091" y="5066937"/>
                  <a:pt x="31326" y="5127898"/>
                  <a:pt x="9554" y="5172892"/>
                </a:cubicBezTo>
                <a:cubicBezTo>
                  <a:pt x="-12218" y="5217886"/>
                  <a:pt x="7376" y="5191034"/>
                  <a:pt x="26971" y="5164183"/>
                </a:cubicBezTo>
              </a:path>
            </a:pathLst>
          </a:custGeom>
          <a:noFill/>
          <a:ln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ovéPole 8"/>
          <p:cNvSpPr txBox="1"/>
          <p:nvPr/>
        </p:nvSpPr>
        <p:spPr>
          <a:xfrm rot="16200000">
            <a:off x="3763569" y="694100"/>
            <a:ext cx="11457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C00000"/>
                </a:solidFill>
              </a:rPr>
              <a:t>linie eroze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1631504" y="44625"/>
            <a:ext cx="23788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err="1"/>
              <a:t>Chondrogenní</a:t>
            </a:r>
            <a:r>
              <a:rPr lang="cs-CZ" sz="2400" dirty="0"/>
              <a:t> osifikace </a:t>
            </a:r>
            <a:r>
              <a:rPr lang="cs-CZ" sz="2000" dirty="0"/>
              <a:t>(HEŠ)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11604596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834" name="Picture 2" descr="C0051202-Endochondral_ossification_in_human_fetus-SP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214" y="0"/>
            <a:ext cx="63007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8835" name="Text Box 3"/>
          <p:cNvSpPr txBox="1">
            <a:spLocks noChangeArrowheads="1"/>
          </p:cNvSpPr>
          <p:nvPr/>
        </p:nvSpPr>
        <p:spPr bwMode="auto">
          <a:xfrm>
            <a:off x="1934133" y="157984"/>
            <a:ext cx="3621324" cy="6684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cs-CZ" altLang="cs-CZ" b="1" dirty="0"/>
              <a:t>Zóna normální chrupavky</a:t>
            </a:r>
          </a:p>
          <a:p>
            <a:endParaRPr lang="cs-CZ" altLang="cs-CZ" dirty="0"/>
          </a:p>
          <a:p>
            <a:endParaRPr lang="cs-CZ" altLang="cs-CZ" dirty="0"/>
          </a:p>
          <a:p>
            <a:endParaRPr lang="cs-CZ" altLang="cs-CZ" dirty="0"/>
          </a:p>
          <a:p>
            <a:pPr>
              <a:lnSpc>
                <a:spcPct val="80000"/>
              </a:lnSpc>
            </a:pPr>
            <a:r>
              <a:rPr lang="cs-CZ" altLang="cs-CZ" b="1" dirty="0"/>
              <a:t>Zóna rostoucí chrupavky</a:t>
            </a:r>
          </a:p>
          <a:p>
            <a:endParaRPr lang="cs-CZ" altLang="cs-CZ" dirty="0"/>
          </a:p>
          <a:p>
            <a:endParaRPr lang="cs-CZ" altLang="cs-CZ" dirty="0"/>
          </a:p>
          <a:p>
            <a:endParaRPr lang="cs-CZ" altLang="cs-CZ" dirty="0"/>
          </a:p>
          <a:p>
            <a:endParaRPr lang="cs-CZ" altLang="cs-CZ" dirty="0"/>
          </a:p>
          <a:p>
            <a:pPr>
              <a:lnSpc>
                <a:spcPct val="80000"/>
              </a:lnSpc>
            </a:pPr>
            <a:r>
              <a:rPr lang="cs-CZ" altLang="cs-CZ" b="1" dirty="0"/>
              <a:t>Zóna hypertrofické</a:t>
            </a:r>
          </a:p>
          <a:p>
            <a:pPr>
              <a:lnSpc>
                <a:spcPct val="80000"/>
              </a:lnSpc>
            </a:pPr>
            <a:r>
              <a:rPr lang="cs-CZ" altLang="cs-CZ" b="1" dirty="0"/>
              <a:t>chrupavky</a:t>
            </a:r>
          </a:p>
          <a:p>
            <a:endParaRPr lang="cs-CZ" altLang="cs-CZ" dirty="0"/>
          </a:p>
          <a:p>
            <a:endParaRPr lang="cs-CZ" altLang="cs-CZ" dirty="0"/>
          </a:p>
          <a:p>
            <a:pPr>
              <a:lnSpc>
                <a:spcPct val="80000"/>
              </a:lnSpc>
            </a:pPr>
            <a:r>
              <a:rPr lang="cs-CZ" altLang="cs-CZ" b="1" dirty="0"/>
              <a:t>Zóna kalcifikace</a:t>
            </a:r>
          </a:p>
          <a:p>
            <a:r>
              <a:rPr lang="cs-CZ" altLang="cs-CZ" dirty="0"/>
              <a:t> </a:t>
            </a:r>
            <a:r>
              <a:rPr lang="cs-CZ" altLang="cs-CZ" b="1" dirty="0">
                <a:solidFill>
                  <a:srgbClr val="3333FF"/>
                </a:solidFill>
                <a:sym typeface="Symbol" panose="05050102010706020507" pitchFamily="18" charset="2"/>
              </a:rPr>
              <a:t> </a:t>
            </a:r>
            <a:r>
              <a:rPr lang="cs-CZ" altLang="cs-CZ" dirty="0">
                <a:solidFill>
                  <a:srgbClr val="3333FF"/>
                </a:solidFill>
                <a:sym typeface="Symbol" panose="05050102010706020507" pitchFamily="18" charset="2"/>
              </a:rPr>
              <a:t>- kalcifikovaná </a:t>
            </a:r>
          </a:p>
          <a:p>
            <a:r>
              <a:rPr lang="cs-CZ" altLang="cs-CZ" dirty="0">
                <a:solidFill>
                  <a:srgbClr val="3333FF"/>
                </a:solidFill>
                <a:sym typeface="Symbol" panose="05050102010706020507" pitchFamily="18" charset="2"/>
              </a:rPr>
              <a:t>mezibuněčná hmota chrupavky</a:t>
            </a:r>
          </a:p>
          <a:p>
            <a:r>
              <a:rPr lang="cs-CZ" altLang="cs-CZ" dirty="0"/>
              <a:t>       </a:t>
            </a:r>
          </a:p>
          <a:p>
            <a:pPr>
              <a:lnSpc>
                <a:spcPct val="80000"/>
              </a:lnSpc>
            </a:pPr>
            <a:r>
              <a:rPr lang="cs-CZ" altLang="cs-CZ" dirty="0"/>
              <a:t>         </a:t>
            </a:r>
            <a:r>
              <a:rPr lang="cs-CZ" altLang="cs-CZ" b="1" dirty="0"/>
              <a:t>Linie eroze</a:t>
            </a:r>
          </a:p>
          <a:p>
            <a:r>
              <a:rPr lang="cs-CZ" altLang="cs-CZ" dirty="0"/>
              <a:t>    </a:t>
            </a:r>
            <a:r>
              <a:rPr lang="cs-CZ" altLang="cs-CZ" dirty="0">
                <a:solidFill>
                  <a:srgbClr val="0000FF"/>
                </a:solidFill>
              </a:rPr>
              <a:t>směrové trámce</a:t>
            </a:r>
            <a:r>
              <a:rPr lang="cs-CZ" altLang="cs-CZ" dirty="0"/>
              <a:t>      </a:t>
            </a:r>
            <a:endParaRPr lang="cs-CZ" altLang="cs-CZ" dirty="0">
              <a:solidFill>
                <a:srgbClr val="3333FF"/>
              </a:solidFill>
            </a:endParaRPr>
          </a:p>
          <a:p>
            <a:endParaRPr lang="cs-CZ" altLang="cs-CZ" dirty="0">
              <a:solidFill>
                <a:srgbClr val="3333FF"/>
              </a:solidFill>
            </a:endParaRPr>
          </a:p>
          <a:p>
            <a:r>
              <a:rPr lang="cs-CZ" altLang="cs-CZ" dirty="0">
                <a:solidFill>
                  <a:srgbClr val="3333FF"/>
                </a:solidFill>
              </a:rPr>
              <a:t>          </a:t>
            </a:r>
          </a:p>
          <a:p>
            <a:r>
              <a:rPr lang="cs-CZ" altLang="cs-CZ" dirty="0">
                <a:solidFill>
                  <a:srgbClr val="3333FF"/>
                </a:solidFill>
              </a:rPr>
              <a:t>                  </a:t>
            </a:r>
            <a:r>
              <a:rPr lang="cs-CZ" altLang="cs-CZ" dirty="0"/>
              <a:t>kapiláry</a:t>
            </a:r>
          </a:p>
          <a:p>
            <a:endParaRPr lang="cs-CZ" altLang="cs-CZ" dirty="0"/>
          </a:p>
          <a:p>
            <a:r>
              <a:rPr lang="cs-CZ" altLang="cs-CZ" dirty="0"/>
              <a:t>              </a:t>
            </a:r>
            <a:r>
              <a:rPr lang="cs-CZ" altLang="cs-CZ" dirty="0" err="1">
                <a:solidFill>
                  <a:srgbClr val="CC0000"/>
                </a:solidFill>
              </a:rPr>
              <a:t>osteoid</a:t>
            </a:r>
            <a:endParaRPr lang="cs-CZ" altLang="cs-CZ" dirty="0">
              <a:solidFill>
                <a:srgbClr val="CC0000"/>
              </a:solidFill>
            </a:endParaRPr>
          </a:p>
          <a:p>
            <a:r>
              <a:rPr lang="cs-CZ" altLang="cs-CZ" dirty="0"/>
              <a:t>                  </a:t>
            </a:r>
            <a:r>
              <a:rPr lang="cs-CZ" altLang="cs-CZ" b="1" dirty="0">
                <a:solidFill>
                  <a:srgbClr val="CC0099"/>
                </a:solidFill>
              </a:rPr>
              <a:t>osteoblasty</a:t>
            </a:r>
          </a:p>
        </p:txBody>
      </p:sp>
      <p:sp>
        <p:nvSpPr>
          <p:cNvPr id="248836" name="Text Box 4"/>
          <p:cNvSpPr txBox="1">
            <a:spLocks noChangeArrowheads="1"/>
          </p:cNvSpPr>
          <p:nvPr/>
        </p:nvSpPr>
        <p:spPr bwMode="auto">
          <a:xfrm>
            <a:off x="5735638" y="3573463"/>
            <a:ext cx="4318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2800" b="1">
                <a:solidFill>
                  <a:srgbClr val="3333FF"/>
                </a:solidFill>
                <a:sym typeface="Symbol" panose="05050102010706020507" pitchFamily="18" charset="2"/>
              </a:rPr>
              <a:t></a:t>
            </a:r>
          </a:p>
        </p:txBody>
      </p:sp>
      <p:sp>
        <p:nvSpPr>
          <p:cNvPr id="248837" name="Rectangle 5"/>
          <p:cNvSpPr>
            <a:spLocks noChangeArrowheads="1"/>
          </p:cNvSpPr>
          <p:nvPr/>
        </p:nvSpPr>
        <p:spPr bwMode="auto">
          <a:xfrm>
            <a:off x="6959600" y="3500438"/>
            <a:ext cx="3619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800" b="1">
                <a:solidFill>
                  <a:srgbClr val="3333FF"/>
                </a:solidFill>
                <a:sym typeface="Symbol" panose="05050102010706020507" pitchFamily="18" charset="2"/>
              </a:rPr>
              <a:t></a:t>
            </a:r>
          </a:p>
        </p:txBody>
      </p:sp>
      <p:sp>
        <p:nvSpPr>
          <p:cNvPr id="248838" name="Line 6"/>
          <p:cNvSpPr>
            <a:spLocks noChangeShapeType="1"/>
          </p:cNvSpPr>
          <p:nvPr/>
        </p:nvSpPr>
        <p:spPr bwMode="auto">
          <a:xfrm>
            <a:off x="9625014" y="3716339"/>
            <a:ext cx="358775" cy="217487"/>
          </a:xfrm>
          <a:prstGeom prst="line">
            <a:avLst/>
          </a:prstGeom>
          <a:noFill/>
          <a:ln w="38100">
            <a:solidFill>
              <a:srgbClr val="3333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48839" name="Line 7"/>
          <p:cNvSpPr>
            <a:spLocks noChangeShapeType="1"/>
          </p:cNvSpPr>
          <p:nvPr/>
        </p:nvSpPr>
        <p:spPr bwMode="auto">
          <a:xfrm>
            <a:off x="7175501" y="4365626"/>
            <a:ext cx="288925" cy="358775"/>
          </a:xfrm>
          <a:prstGeom prst="line">
            <a:avLst/>
          </a:prstGeom>
          <a:noFill/>
          <a:ln w="38100">
            <a:solidFill>
              <a:srgbClr val="3333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48840" name="Line 8"/>
          <p:cNvSpPr>
            <a:spLocks noChangeShapeType="1"/>
          </p:cNvSpPr>
          <p:nvPr/>
        </p:nvSpPr>
        <p:spPr bwMode="auto">
          <a:xfrm>
            <a:off x="3850428" y="4960939"/>
            <a:ext cx="373910" cy="0"/>
          </a:xfrm>
          <a:prstGeom prst="line">
            <a:avLst/>
          </a:prstGeom>
          <a:noFill/>
          <a:ln w="38100">
            <a:solidFill>
              <a:srgbClr val="3333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48841" name="Line 9"/>
          <p:cNvSpPr>
            <a:spLocks noChangeShapeType="1"/>
          </p:cNvSpPr>
          <p:nvPr/>
        </p:nvSpPr>
        <p:spPr bwMode="auto">
          <a:xfrm>
            <a:off x="2135188" y="4868863"/>
            <a:ext cx="0" cy="172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48842" name="Text Box 10"/>
          <p:cNvSpPr txBox="1">
            <a:spLocks noChangeArrowheads="1"/>
          </p:cNvSpPr>
          <p:nvPr/>
        </p:nvSpPr>
        <p:spPr bwMode="auto">
          <a:xfrm>
            <a:off x="1682750" y="4960939"/>
            <a:ext cx="336952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dirty="0"/>
              <a:t>K</a:t>
            </a:r>
          </a:p>
          <a:p>
            <a:r>
              <a:rPr lang="cs-CZ" altLang="cs-CZ" dirty="0"/>
              <a:t>O</a:t>
            </a:r>
          </a:p>
          <a:p>
            <a:r>
              <a:rPr lang="cs-CZ" altLang="cs-CZ" dirty="0"/>
              <a:t>S</a:t>
            </a:r>
          </a:p>
          <a:p>
            <a:r>
              <a:rPr lang="cs-CZ" altLang="cs-CZ" dirty="0"/>
              <a:t>T</a:t>
            </a:r>
          </a:p>
        </p:txBody>
      </p:sp>
      <p:sp>
        <p:nvSpPr>
          <p:cNvPr id="248843" name="Line 11"/>
          <p:cNvSpPr>
            <a:spLocks noChangeShapeType="1"/>
          </p:cNvSpPr>
          <p:nvPr/>
        </p:nvSpPr>
        <p:spPr bwMode="auto">
          <a:xfrm flipV="1">
            <a:off x="3850428" y="4845653"/>
            <a:ext cx="2808287" cy="936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48844" name="Line 12"/>
          <p:cNvSpPr>
            <a:spLocks noChangeShapeType="1"/>
          </p:cNvSpPr>
          <p:nvPr/>
        </p:nvSpPr>
        <p:spPr bwMode="auto">
          <a:xfrm flipV="1">
            <a:off x="3850428" y="5730547"/>
            <a:ext cx="1661899" cy="4379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48845" name="Line 13"/>
          <p:cNvSpPr>
            <a:spLocks noChangeShapeType="1"/>
          </p:cNvSpPr>
          <p:nvPr/>
        </p:nvSpPr>
        <p:spPr bwMode="auto">
          <a:xfrm flipV="1">
            <a:off x="3503613" y="5876926"/>
            <a:ext cx="1655762" cy="360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48846" name="Line 14"/>
          <p:cNvSpPr>
            <a:spLocks noChangeShapeType="1"/>
          </p:cNvSpPr>
          <p:nvPr/>
        </p:nvSpPr>
        <p:spPr bwMode="auto">
          <a:xfrm flipV="1">
            <a:off x="4224338" y="5805489"/>
            <a:ext cx="1511300" cy="7191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48847" name="Text Box 15"/>
          <p:cNvSpPr txBox="1">
            <a:spLocks noChangeArrowheads="1"/>
          </p:cNvSpPr>
          <p:nvPr/>
        </p:nvSpPr>
        <p:spPr bwMode="auto">
          <a:xfrm>
            <a:off x="4367214" y="-7938"/>
            <a:ext cx="6300787" cy="457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cs-CZ" altLang="cs-CZ" sz="2400" b="1" dirty="0" err="1"/>
              <a:t>Chondrogenní</a:t>
            </a:r>
            <a:r>
              <a:rPr lang="cs-CZ" altLang="cs-CZ" sz="2400" b="1" dirty="0"/>
              <a:t> osifikace</a:t>
            </a: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9E10F28A-0936-4A6A-AB98-31F1E53EA937}"/>
              </a:ext>
            </a:extLst>
          </p:cNvPr>
          <p:cNvSpPr/>
          <p:nvPr/>
        </p:nvSpPr>
        <p:spPr>
          <a:xfrm>
            <a:off x="69184" y="5401380"/>
            <a:ext cx="1539845" cy="31944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cs-CZ" altLang="cs-CZ" b="1" dirty="0"/>
              <a:t>Zóna osifikace</a:t>
            </a:r>
          </a:p>
        </p:txBody>
      </p:sp>
    </p:spTree>
    <p:extLst>
      <p:ext uri="{BB962C8B-B14F-4D97-AF65-F5344CB8AC3E}">
        <p14:creationId xmlns:p14="http://schemas.microsoft.com/office/powerpoint/2010/main" val="347044943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122239"/>
            <a:ext cx="4211638" cy="1290637"/>
          </a:xfrm>
        </p:spPr>
        <p:txBody>
          <a:bodyPr/>
          <a:lstStyle/>
          <a:p>
            <a:r>
              <a:rPr lang="cs-CZ" altLang="cs-CZ" sz="3500" dirty="0"/>
              <a:t>     </a:t>
            </a:r>
            <a:r>
              <a:rPr lang="cs-CZ" altLang="cs-CZ" sz="3500" b="1" dirty="0" err="1"/>
              <a:t>Chondrogenní</a:t>
            </a:r>
            <a:r>
              <a:rPr lang="cs-CZ" altLang="cs-CZ" sz="3500" b="1" dirty="0"/>
              <a:t> </a:t>
            </a:r>
            <a:br>
              <a:rPr lang="cs-CZ" altLang="cs-CZ" sz="3500" b="1" dirty="0"/>
            </a:br>
            <a:r>
              <a:rPr lang="cs-CZ" altLang="cs-CZ" sz="3500" b="1" dirty="0"/>
              <a:t>      osifikace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774826" y="1628776"/>
            <a:ext cx="3673475" cy="4752975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cs-CZ" altLang="cs-CZ" dirty="0"/>
              <a:t>Zóna normální chrupavky</a:t>
            </a:r>
          </a:p>
          <a:p>
            <a:pPr>
              <a:lnSpc>
                <a:spcPct val="80000"/>
              </a:lnSpc>
            </a:pPr>
            <a:r>
              <a:rPr lang="cs-CZ" altLang="cs-CZ" dirty="0"/>
              <a:t>Zóna rostoucí chrupavky</a:t>
            </a:r>
          </a:p>
          <a:p>
            <a:pPr>
              <a:lnSpc>
                <a:spcPct val="80000"/>
              </a:lnSpc>
            </a:pPr>
            <a:r>
              <a:rPr lang="cs-CZ" altLang="cs-CZ" dirty="0"/>
              <a:t>Zóna hypertrofické chrupavky</a:t>
            </a:r>
          </a:p>
          <a:p>
            <a:pPr>
              <a:lnSpc>
                <a:spcPct val="80000"/>
              </a:lnSpc>
            </a:pPr>
            <a:r>
              <a:rPr lang="cs-CZ" altLang="cs-CZ" dirty="0"/>
              <a:t>Zóna kalcifikace</a:t>
            </a:r>
          </a:p>
          <a:p>
            <a:pPr>
              <a:lnSpc>
                <a:spcPct val="80000"/>
              </a:lnSpc>
            </a:pPr>
            <a:r>
              <a:rPr lang="cs-CZ" altLang="cs-CZ" dirty="0"/>
              <a:t>Linie eroze</a:t>
            </a:r>
          </a:p>
          <a:p>
            <a:pPr>
              <a:lnSpc>
                <a:spcPct val="80000"/>
              </a:lnSpc>
            </a:pPr>
            <a:r>
              <a:rPr lang="cs-CZ" altLang="cs-CZ" dirty="0"/>
              <a:t>Zóna osifikace</a:t>
            </a:r>
          </a:p>
          <a:p>
            <a:pPr>
              <a:lnSpc>
                <a:spcPct val="80000"/>
              </a:lnSpc>
            </a:pPr>
            <a:r>
              <a:rPr lang="cs-CZ" altLang="cs-CZ" dirty="0"/>
              <a:t>Zóna reabsorpce</a:t>
            </a:r>
          </a:p>
          <a:p>
            <a:pPr>
              <a:lnSpc>
                <a:spcPct val="80000"/>
              </a:lnSpc>
            </a:pPr>
            <a:endParaRPr lang="cs-CZ" altLang="cs-CZ" dirty="0"/>
          </a:p>
        </p:txBody>
      </p:sp>
      <p:pic>
        <p:nvPicPr>
          <p:cNvPr id="101381" name="Picture 5" descr="ossifikace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75276" y="0"/>
            <a:ext cx="5292725" cy="6858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47636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2" name="Rectangle 4"/>
          <p:cNvSpPr>
            <a:spLocks noGrp="1" noChangeArrowheads="1"/>
          </p:cNvSpPr>
          <p:nvPr>
            <p:ph type="title"/>
          </p:nvPr>
        </p:nvSpPr>
        <p:spPr>
          <a:xfrm>
            <a:off x="1981200" y="122239"/>
            <a:ext cx="7543800" cy="642937"/>
          </a:xfrm>
        </p:spPr>
        <p:txBody>
          <a:bodyPr/>
          <a:lstStyle/>
          <a:p>
            <a:r>
              <a:rPr lang="cs-CZ" altLang="cs-CZ" sz="3500"/>
              <a:t>Endochondrální osifikace</a:t>
            </a:r>
          </a:p>
        </p:txBody>
      </p:sp>
      <p:pic>
        <p:nvPicPr>
          <p:cNvPr id="222214" name="Picture 6" descr="Image_000530A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19288" y="792163"/>
            <a:ext cx="8064500" cy="60499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426739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202760" name="Picture 8" descr="Image_000531A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19289" y="404814"/>
            <a:ext cx="8569325" cy="64277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84790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Kostní buňky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r>
              <a:rPr lang="cs-CZ" altLang="cs-CZ" sz="2300" b="1" dirty="0" err="1">
                <a:solidFill>
                  <a:schemeClr val="tx2"/>
                </a:solidFill>
              </a:rPr>
              <a:t>Osteoprogenitorní</a:t>
            </a:r>
            <a:r>
              <a:rPr lang="cs-CZ" altLang="cs-CZ" sz="2300" b="1" dirty="0">
                <a:solidFill>
                  <a:schemeClr val="tx2"/>
                </a:solidFill>
              </a:rPr>
              <a:t> buňky</a:t>
            </a:r>
            <a:r>
              <a:rPr lang="cs-CZ" altLang="cs-CZ" sz="2300" dirty="0"/>
              <a:t> – kmenové buňky, umístěné v </a:t>
            </a:r>
            <a:r>
              <a:rPr lang="cs-CZ" altLang="cs-CZ" sz="2300" dirty="0" err="1"/>
              <a:t>periostu</a:t>
            </a:r>
            <a:r>
              <a:rPr lang="cs-CZ" altLang="cs-CZ" sz="2300" dirty="0"/>
              <a:t> a </a:t>
            </a:r>
            <a:r>
              <a:rPr lang="cs-CZ" altLang="cs-CZ" sz="2300" dirty="0" err="1"/>
              <a:t>endostu</a:t>
            </a:r>
            <a:r>
              <a:rPr lang="cs-CZ" altLang="cs-CZ" sz="2300" dirty="0"/>
              <a:t> </a:t>
            </a:r>
          </a:p>
          <a:p>
            <a:r>
              <a:rPr lang="cs-CZ" altLang="cs-CZ" sz="2300" b="1" dirty="0">
                <a:solidFill>
                  <a:schemeClr val="tx2"/>
                </a:solidFill>
              </a:rPr>
              <a:t>Osteoblasty</a:t>
            </a:r>
            <a:r>
              <a:rPr lang="cs-CZ" altLang="cs-CZ" sz="2300" dirty="0"/>
              <a:t> produkují kostní matrix (GER, GA – basofilie), stávají se  z nich </a:t>
            </a:r>
          </a:p>
          <a:p>
            <a:r>
              <a:rPr lang="cs-CZ" altLang="cs-CZ" sz="2300" b="1" dirty="0" err="1">
                <a:solidFill>
                  <a:schemeClr val="tx2"/>
                </a:solidFill>
              </a:rPr>
              <a:t>Osteocyty</a:t>
            </a:r>
            <a:r>
              <a:rPr lang="cs-CZ" altLang="cs-CZ" sz="2300" b="1" dirty="0">
                <a:solidFill>
                  <a:schemeClr val="tx2"/>
                </a:solidFill>
              </a:rPr>
              <a:t> – </a:t>
            </a:r>
            <a:r>
              <a:rPr lang="cs-CZ" altLang="cs-CZ" sz="2300" dirty="0"/>
              <a:t>klidové, zalité v lakunách</a:t>
            </a:r>
          </a:p>
          <a:p>
            <a:r>
              <a:rPr lang="cs-CZ" altLang="cs-CZ" sz="2300" b="1" dirty="0">
                <a:solidFill>
                  <a:schemeClr val="tx2"/>
                </a:solidFill>
              </a:rPr>
              <a:t>Osteoklasty – </a:t>
            </a:r>
            <a:r>
              <a:rPr lang="cs-CZ" altLang="cs-CZ" sz="2300" dirty="0"/>
              <a:t>odbourávají kostní tkáň</a:t>
            </a:r>
          </a:p>
          <a:p>
            <a:endParaRPr lang="cs-CZ" altLang="cs-CZ" sz="2300" b="1" dirty="0">
              <a:solidFill>
                <a:schemeClr val="tx2"/>
              </a:solidFill>
            </a:endParaRPr>
          </a:p>
        </p:txBody>
      </p:sp>
      <p:pic>
        <p:nvPicPr>
          <p:cNvPr id="6" name="Picture 5" descr="osteoblasts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93708" y="1825624"/>
            <a:ext cx="4263937" cy="4591651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230009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919536" y="836713"/>
            <a:ext cx="828092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002060"/>
                </a:solidFill>
              </a:rPr>
              <a:t>POJIVOVÉ TKÁNĚ II – chrupavka a kost: </a:t>
            </a:r>
            <a:endParaRPr lang="en-US" sz="2400" dirty="0">
              <a:solidFill>
                <a:srgbClr val="002060"/>
              </a:solidFill>
            </a:endParaRPr>
          </a:p>
          <a:p>
            <a:r>
              <a:rPr lang="cs-CZ" sz="2400" dirty="0"/>
              <a:t> </a:t>
            </a:r>
            <a:endParaRPr lang="en-US" sz="2400" dirty="0"/>
          </a:p>
          <a:p>
            <a:r>
              <a:rPr lang="cs-CZ" sz="2400" u="sng" dirty="0"/>
              <a:t>Preparáty</a:t>
            </a:r>
            <a:r>
              <a:rPr lang="cs-CZ" sz="2400" dirty="0"/>
              <a:t>: </a:t>
            </a:r>
            <a:endParaRPr lang="en-US" sz="2400" dirty="0"/>
          </a:p>
          <a:p>
            <a:r>
              <a:rPr lang="cs-CZ" sz="2400" dirty="0" err="1"/>
              <a:t>Lamelózní</a:t>
            </a:r>
            <a:r>
              <a:rPr lang="cs-CZ" sz="2400" dirty="0"/>
              <a:t> kost  (95. Kost – HE nebo </a:t>
            </a:r>
            <a:r>
              <a:rPr lang="cs-CZ" sz="2400" dirty="0" err="1"/>
              <a:t>Schmorl</a:t>
            </a:r>
            <a:r>
              <a:rPr lang="cs-CZ" sz="2400" dirty="0"/>
              <a:t>)</a:t>
            </a:r>
            <a:endParaRPr lang="en-US" sz="2400" dirty="0"/>
          </a:p>
          <a:p>
            <a:r>
              <a:rPr lang="cs-CZ" sz="2400" dirty="0" err="1"/>
              <a:t>Chondrogenní</a:t>
            </a:r>
            <a:r>
              <a:rPr lang="cs-CZ" sz="2400" dirty="0"/>
              <a:t> osifikace (96.)</a:t>
            </a:r>
            <a:endParaRPr lang="en-US" sz="2400" dirty="0"/>
          </a:p>
          <a:p>
            <a:r>
              <a:rPr lang="cs-CZ" sz="2400" dirty="0"/>
              <a:t> </a:t>
            </a:r>
            <a:endParaRPr lang="en-US" sz="2400" dirty="0"/>
          </a:p>
          <a:p>
            <a:r>
              <a:rPr lang="cs-CZ" sz="2400" u="sng" dirty="0"/>
              <a:t>Atlas EM</a:t>
            </a:r>
            <a:r>
              <a:rPr lang="cs-CZ" sz="2400" dirty="0"/>
              <a:t>:</a:t>
            </a:r>
            <a:endParaRPr lang="en-US" sz="2400" dirty="0"/>
          </a:p>
          <a:p>
            <a:r>
              <a:rPr lang="cs-CZ" sz="2400" dirty="0"/>
              <a:t>Osteoblast (46)</a:t>
            </a:r>
            <a:endParaRPr lang="en-US" sz="2400" dirty="0"/>
          </a:p>
          <a:p>
            <a:r>
              <a:rPr lang="cs-CZ" sz="2400" dirty="0" err="1"/>
              <a:t>Osteocyt</a:t>
            </a:r>
            <a:r>
              <a:rPr lang="cs-CZ" sz="2400" dirty="0"/>
              <a:t> (47)</a:t>
            </a:r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273523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2704" y="476672"/>
            <a:ext cx="8715027" cy="6381328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4439816" y="9056"/>
            <a:ext cx="28803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/>
              <a:t>Osteoblast</a:t>
            </a:r>
            <a:endParaRPr lang="en-US" sz="2800" dirty="0"/>
          </a:p>
        </p:txBody>
      </p:sp>
      <p:sp>
        <p:nvSpPr>
          <p:cNvPr id="4" name="TextovéPole 3"/>
          <p:cNvSpPr txBox="1"/>
          <p:nvPr/>
        </p:nvSpPr>
        <p:spPr>
          <a:xfrm>
            <a:off x="8112224" y="1628800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GER</a:t>
            </a:r>
            <a:endParaRPr lang="en-US" dirty="0"/>
          </a:p>
        </p:txBody>
      </p:sp>
      <p:sp>
        <p:nvSpPr>
          <p:cNvPr id="5" name="TextovéPole 4"/>
          <p:cNvSpPr txBox="1"/>
          <p:nvPr/>
        </p:nvSpPr>
        <p:spPr>
          <a:xfrm>
            <a:off x="2207568" y="1196752"/>
            <a:ext cx="17281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err="1"/>
              <a:t>osteoid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363997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Kostní buňky - </a:t>
            </a:r>
            <a:r>
              <a:rPr lang="cs-CZ" dirty="0" err="1"/>
              <a:t>osteocyty</a:t>
            </a:r>
            <a:endParaRPr lang="cs-CZ" dirty="0"/>
          </a:p>
        </p:txBody>
      </p:sp>
      <p:pic>
        <p:nvPicPr>
          <p:cNvPr id="6" name="Picture 5" descr="osteocyt v lakuně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48400" y="3308868"/>
            <a:ext cx="3919150" cy="273815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Picture 9" descr="lemelozní kos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400000">
            <a:off x="6933018" y="1399572"/>
            <a:ext cx="6011862" cy="4484687"/>
          </a:xfrm>
          <a:prstGeom prst="rect">
            <a:avLst/>
          </a:prstGeom>
          <a:solidFill>
            <a:schemeClr val="bg1"/>
          </a:solidFill>
          <a:ln/>
        </p:spPr>
      </p:pic>
      <p:pic>
        <p:nvPicPr>
          <p:cNvPr id="8" name="Picture 2" descr="Pojivové tkáně - 36 Osteocyty">
            <a:extLst>
              <a:ext uri="{FF2B5EF4-FFF2-40B4-BE49-F238E27FC236}">
                <a16:creationId xmlns:a16="http://schemas.microsoft.com/office/drawing/2014/main" id="{E8CA9F14-B9F3-41A2-BA1A-659C0BE6BE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7749" y="1354742"/>
            <a:ext cx="3597304" cy="5293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r>
              <a:rPr lang="cs-CZ" altLang="cs-CZ" sz="2800" b="1" dirty="0" err="1">
                <a:solidFill>
                  <a:schemeClr val="tx2"/>
                </a:solidFill>
              </a:rPr>
              <a:t>osteocyty</a:t>
            </a:r>
            <a:r>
              <a:rPr lang="cs-CZ" altLang="cs-CZ" sz="2800" b="1" dirty="0">
                <a:solidFill>
                  <a:schemeClr val="tx2"/>
                </a:solidFill>
              </a:rPr>
              <a:t> </a:t>
            </a:r>
            <a:r>
              <a:rPr lang="cs-CZ" altLang="cs-CZ" sz="2800" dirty="0"/>
              <a:t>– zralé, udržování kostní matrix,  v </a:t>
            </a:r>
            <a:r>
              <a:rPr lang="cs-CZ" altLang="cs-CZ" sz="2800" b="1" i="1" dirty="0"/>
              <a:t>lakunách</a:t>
            </a:r>
            <a:r>
              <a:rPr lang="cs-CZ" altLang="cs-CZ" sz="2800" dirty="0"/>
              <a:t>, výběžky v </a:t>
            </a:r>
            <a:r>
              <a:rPr lang="cs-CZ" altLang="cs-CZ" sz="2800" b="1" i="1" dirty="0" err="1"/>
              <a:t>canaliculi</a:t>
            </a:r>
            <a:r>
              <a:rPr lang="cs-CZ" altLang="cs-CZ" sz="2800" b="1" i="1" dirty="0"/>
              <a:t> </a:t>
            </a:r>
            <a:r>
              <a:rPr lang="cs-CZ" altLang="cs-CZ" sz="2800" b="1" i="1" dirty="0" err="1"/>
              <a:t>ossium</a:t>
            </a:r>
            <a:endParaRPr lang="cs-CZ" altLang="cs-CZ" sz="2800" b="1" i="1" dirty="0"/>
          </a:p>
        </p:txBody>
      </p:sp>
    </p:spTree>
    <p:extLst>
      <p:ext uri="{BB962C8B-B14F-4D97-AF65-F5344CB8AC3E}">
        <p14:creationId xmlns:p14="http://schemas.microsoft.com/office/powerpoint/2010/main" val="23640332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0852" y="37503"/>
            <a:ext cx="10515600" cy="1325563"/>
          </a:xfrm>
        </p:spPr>
        <p:txBody>
          <a:bodyPr/>
          <a:lstStyle/>
          <a:p>
            <a:r>
              <a:rPr lang="cs-CZ" dirty="0"/>
              <a:t>Kostní buňky - osteoklasty</a:t>
            </a:r>
          </a:p>
        </p:txBody>
      </p:sp>
      <p:pic>
        <p:nvPicPr>
          <p:cNvPr id="6" name="Picture 6" descr="cartilage resorption bay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2" b="7476"/>
          <a:stretch/>
        </p:blipFill>
        <p:spPr>
          <a:xfrm>
            <a:off x="544585" y="3909260"/>
            <a:ext cx="3951914" cy="28759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Picture 2" descr="Pojivové tkáně - 37 Osteoblast">
            <a:extLst>
              <a:ext uri="{FF2B5EF4-FFF2-40B4-BE49-F238E27FC236}">
                <a16:creationId xmlns:a16="http://schemas.microsoft.com/office/drawing/2014/main" id="{C0C0BF2F-B6F3-466C-8DD7-630DF2D2D9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12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5494" y="37503"/>
            <a:ext cx="3576506" cy="5339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osteoklast">
            <a:extLst>
              <a:ext uri="{FF2B5EF4-FFF2-40B4-BE49-F238E27FC236}">
                <a16:creationId xmlns:a16="http://schemas.microsoft.com/office/drawing/2014/main" id="{7DFA7C8A-37B9-4264-8F41-2ED3EA5644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1133" y="2707299"/>
            <a:ext cx="2984529" cy="4154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Šipka: dolů 2">
            <a:extLst>
              <a:ext uri="{FF2B5EF4-FFF2-40B4-BE49-F238E27FC236}">
                <a16:creationId xmlns:a16="http://schemas.microsoft.com/office/drawing/2014/main" id="{143EC727-D09B-4779-81CB-FA45DB92AFAE}"/>
              </a:ext>
            </a:extLst>
          </p:cNvPr>
          <p:cNvSpPr/>
          <p:nvPr/>
        </p:nvSpPr>
        <p:spPr>
          <a:xfrm>
            <a:off x="1500064" y="3250988"/>
            <a:ext cx="484632" cy="65827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544585" y="1075319"/>
            <a:ext cx="7165598" cy="4351338"/>
          </a:xfrm>
        </p:spPr>
        <p:txBody>
          <a:bodyPr/>
          <a:lstStyle/>
          <a:p>
            <a:r>
              <a:rPr lang="cs-CZ" altLang="cs-CZ" sz="2400" b="1" dirty="0">
                <a:solidFill>
                  <a:schemeClr val="tx2"/>
                </a:solidFill>
              </a:rPr>
              <a:t>osteoklasty</a:t>
            </a:r>
            <a:r>
              <a:rPr lang="cs-CZ" altLang="cs-CZ" sz="2400" dirty="0"/>
              <a:t> – 50 -100 µm, mnohojaderné; </a:t>
            </a:r>
          </a:p>
          <a:p>
            <a:pPr marL="0" indent="0">
              <a:buNone/>
            </a:pPr>
            <a:r>
              <a:rPr lang="cs-CZ" altLang="cs-CZ" sz="2400" dirty="0"/>
              <a:t>                           -  vznikají fúzí monocytů, </a:t>
            </a:r>
          </a:p>
          <a:p>
            <a:pPr marL="0" indent="0">
              <a:buNone/>
            </a:pPr>
            <a:r>
              <a:rPr lang="cs-CZ" altLang="cs-CZ" sz="2400" dirty="0"/>
              <a:t>                           -  odbourávají kostní tkáň pomocí  </a:t>
            </a:r>
          </a:p>
          <a:p>
            <a:pPr marL="0" indent="0">
              <a:buNone/>
            </a:pPr>
            <a:r>
              <a:rPr lang="cs-CZ" altLang="cs-CZ" sz="2400" dirty="0"/>
              <a:t>                              enzymů(např. </a:t>
            </a:r>
            <a:r>
              <a:rPr lang="cs-CZ" altLang="cs-CZ" sz="2400" dirty="0" err="1"/>
              <a:t>kolagenáza</a:t>
            </a:r>
            <a:r>
              <a:rPr lang="cs-CZ" altLang="cs-CZ" sz="2400" dirty="0"/>
              <a:t>)</a:t>
            </a:r>
          </a:p>
          <a:p>
            <a:r>
              <a:rPr lang="cs-CZ" altLang="cs-CZ" sz="2400" dirty="0"/>
              <a:t>výsledek jejich aktivity </a:t>
            </a:r>
          </a:p>
          <a:p>
            <a:pPr marL="0" indent="0">
              <a:buNone/>
            </a:pPr>
            <a:endParaRPr lang="cs-CZ" altLang="cs-CZ" sz="2400" i="1" dirty="0"/>
          </a:p>
          <a:p>
            <a:pPr marL="0" indent="0">
              <a:buNone/>
            </a:pPr>
            <a:r>
              <a:rPr lang="cs-CZ" altLang="cs-CZ" sz="2400" b="1" i="1" dirty="0" err="1"/>
              <a:t>Howshipova</a:t>
            </a:r>
            <a:r>
              <a:rPr lang="cs-CZ" altLang="cs-CZ" sz="2400" b="1" i="1" dirty="0"/>
              <a:t> lakuna</a:t>
            </a:r>
            <a:r>
              <a:rPr lang="cs-CZ" altLang="cs-CZ" sz="2400" b="1" dirty="0"/>
              <a:t> </a:t>
            </a:r>
          </a:p>
          <a:p>
            <a:endParaRPr lang="cs-CZ" altLang="cs-CZ" sz="2800" dirty="0"/>
          </a:p>
        </p:txBody>
      </p:sp>
      <p:sp>
        <p:nvSpPr>
          <p:cNvPr id="4" name="Šipka: dolů 3">
            <a:extLst>
              <a:ext uri="{FF2B5EF4-FFF2-40B4-BE49-F238E27FC236}">
                <a16:creationId xmlns:a16="http://schemas.microsoft.com/office/drawing/2014/main" id="{43EE4ED7-0FF4-49C7-8DAA-15112B2CAEC4}"/>
              </a:ext>
            </a:extLst>
          </p:cNvPr>
          <p:cNvSpPr/>
          <p:nvPr/>
        </p:nvSpPr>
        <p:spPr>
          <a:xfrm>
            <a:off x="1500064" y="3250988"/>
            <a:ext cx="484632" cy="658272"/>
          </a:xfrm>
          <a:prstGeom prst="down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990021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919536" y="6595384"/>
            <a:ext cx="20882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www.histology.leeds.ac.uk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536" y="444812"/>
            <a:ext cx="7056784" cy="6186448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9186454" y="4216199"/>
            <a:ext cx="14401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www.studyblue.com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1847528" y="1"/>
            <a:ext cx="2088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Osteoklast</a:t>
            </a:r>
            <a:endParaRPr lang="en-US" sz="2400" dirty="0"/>
          </a:p>
        </p:txBody>
      </p:sp>
      <p:pic>
        <p:nvPicPr>
          <p:cNvPr id="7" name="Picture 3" descr="osteoklast">
            <a:extLst>
              <a:ext uri="{FF2B5EF4-FFF2-40B4-BE49-F238E27FC236}">
                <a16:creationId xmlns:a16="http://schemas.microsoft.com/office/drawing/2014/main" id="{4451B008-923A-4332-8A7B-0D2FFF1F8E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7105" y="1434516"/>
            <a:ext cx="2984529" cy="3922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54804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528" y="577678"/>
            <a:ext cx="8424936" cy="5654319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3575720" y="638132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osteoklasty</a:t>
            </a:r>
            <a:endParaRPr lang="en-US" dirty="0"/>
          </a:p>
        </p:txBody>
      </p:sp>
      <p:sp>
        <p:nvSpPr>
          <p:cNvPr id="4" name="TextovéPole 3"/>
          <p:cNvSpPr txBox="1"/>
          <p:nvPr/>
        </p:nvSpPr>
        <p:spPr>
          <a:xfrm>
            <a:off x="9192344" y="5985776"/>
            <a:ext cx="10674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tchealth.com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6960096" y="116632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osteoblasty</a:t>
            </a:r>
            <a:endParaRPr lang="en-US" dirty="0"/>
          </a:p>
        </p:txBody>
      </p:sp>
      <p:sp>
        <p:nvSpPr>
          <p:cNvPr id="6" name="TextovéPole 5"/>
          <p:cNvSpPr txBox="1"/>
          <p:nvPr/>
        </p:nvSpPr>
        <p:spPr>
          <a:xfrm>
            <a:off x="7680176" y="6372036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osteocyty</a:t>
            </a:r>
            <a:endParaRPr lang="en-US" dirty="0"/>
          </a:p>
        </p:txBody>
      </p:sp>
      <p:cxnSp>
        <p:nvCxnSpPr>
          <p:cNvPr id="8" name="Přímá spojnice se šipkou 7"/>
          <p:cNvCxnSpPr/>
          <p:nvPr/>
        </p:nvCxnSpPr>
        <p:spPr>
          <a:xfrm>
            <a:off x="7608168" y="485964"/>
            <a:ext cx="72008" cy="222295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nice se šipkou 9"/>
          <p:cNvCxnSpPr>
            <a:stCxn id="5" idx="2"/>
          </p:cNvCxnSpPr>
          <p:nvPr/>
        </p:nvCxnSpPr>
        <p:spPr>
          <a:xfrm>
            <a:off x="7680176" y="485964"/>
            <a:ext cx="792088" cy="157488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se šipkou 11"/>
          <p:cNvCxnSpPr/>
          <p:nvPr/>
        </p:nvCxnSpPr>
        <p:spPr>
          <a:xfrm>
            <a:off x="7824192" y="485964"/>
            <a:ext cx="1008112" cy="121484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nice se šipkou 16"/>
          <p:cNvCxnSpPr/>
          <p:nvPr/>
        </p:nvCxnSpPr>
        <p:spPr>
          <a:xfrm flipH="1" flipV="1">
            <a:off x="3575720" y="3284984"/>
            <a:ext cx="576064" cy="308705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nice se šipkou 18"/>
          <p:cNvCxnSpPr/>
          <p:nvPr/>
        </p:nvCxnSpPr>
        <p:spPr>
          <a:xfrm flipH="1" flipV="1">
            <a:off x="4079776" y="3256409"/>
            <a:ext cx="144016" cy="309634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nice se šipkou 20"/>
          <p:cNvCxnSpPr>
            <a:stCxn id="3" idx="0"/>
          </p:cNvCxnSpPr>
          <p:nvPr/>
        </p:nvCxnSpPr>
        <p:spPr>
          <a:xfrm flipV="1">
            <a:off x="4295800" y="3573016"/>
            <a:ext cx="648072" cy="280831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Přímá spojnice se šipkou 26"/>
          <p:cNvCxnSpPr>
            <a:stCxn id="6" idx="0"/>
          </p:cNvCxnSpPr>
          <p:nvPr/>
        </p:nvCxnSpPr>
        <p:spPr>
          <a:xfrm flipV="1">
            <a:off x="8256240" y="5301208"/>
            <a:ext cx="1152128" cy="107082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Přímá spojnice se šipkou 28"/>
          <p:cNvCxnSpPr/>
          <p:nvPr/>
        </p:nvCxnSpPr>
        <p:spPr>
          <a:xfrm flipV="1">
            <a:off x="8184232" y="4221090"/>
            <a:ext cx="504056" cy="216023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Přímá spojnice se šipkou 30"/>
          <p:cNvCxnSpPr/>
          <p:nvPr/>
        </p:nvCxnSpPr>
        <p:spPr>
          <a:xfrm flipH="1" flipV="1">
            <a:off x="6960096" y="4005065"/>
            <a:ext cx="1152128" cy="234768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6188985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202</TotalTime>
  <Words>914</Words>
  <Application>Microsoft Office PowerPoint</Application>
  <PresentationFormat>Širokoúhlá obrazovka</PresentationFormat>
  <Paragraphs>187</Paragraphs>
  <Slides>40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40</vt:i4>
      </vt:variant>
    </vt:vector>
  </HeadingPairs>
  <TitlesOfParts>
    <vt:vector size="46" baseType="lpstr">
      <vt:lpstr>Arial</vt:lpstr>
      <vt:lpstr>Calibri</vt:lpstr>
      <vt:lpstr>Calibri Light</vt:lpstr>
      <vt:lpstr>Symbol</vt:lpstr>
      <vt:lpstr>Wingdings</vt:lpstr>
      <vt:lpstr>Motiv Office</vt:lpstr>
      <vt:lpstr>Pojivová tkáň </vt:lpstr>
      <vt:lpstr>Prezentace aplikace PowerPoint</vt:lpstr>
      <vt:lpstr>Periost a endost </vt:lpstr>
      <vt:lpstr>Kostní buňky</vt:lpstr>
      <vt:lpstr>Prezentace aplikace PowerPoint</vt:lpstr>
      <vt:lpstr>Kostní buňky - osteocyty</vt:lpstr>
      <vt:lpstr>Kostní buňky - osteoklasty</vt:lpstr>
      <vt:lpstr>Prezentace aplikace PowerPoint</vt:lpstr>
      <vt:lpstr>Prezentace aplikace PowerPoint</vt:lpstr>
      <vt:lpstr>Kostní matrix </vt:lpstr>
      <vt:lpstr>Klasifikace kostní tkáně</vt:lpstr>
      <vt:lpstr>Prezentace aplikace PowerPoint</vt:lpstr>
      <vt:lpstr>Prezentace aplikace PowerPoint</vt:lpstr>
      <vt:lpstr>Prezentace aplikace PowerPoint</vt:lpstr>
      <vt:lpstr>Lamelózní kost</vt:lpstr>
      <vt:lpstr>Lamelózní kost - kompaktní</vt:lpstr>
      <vt:lpstr>Prezentace aplikace PowerPoint</vt:lpstr>
      <vt:lpstr>Haversův systém - osteon</vt:lpstr>
      <vt:lpstr>Prezentace aplikace PowerPoint</vt:lpstr>
      <vt:lpstr>Prezentace aplikace PowerPoint</vt:lpstr>
      <vt:lpstr>Prezentace aplikace PowerPoint</vt:lpstr>
      <vt:lpstr>Lamelózní kost - spongiózní</vt:lpstr>
      <vt:lpstr>Lamelózní kost - spongiózní</vt:lpstr>
      <vt:lpstr>Lamelózní kost spongiózní (HE)</vt:lpstr>
      <vt:lpstr>Histogeneze kostní tkáně - osifikace</vt:lpstr>
      <vt:lpstr>Prezentace aplikace PowerPoint</vt:lpstr>
      <vt:lpstr>Prezentace aplikace PowerPoint</vt:lpstr>
      <vt:lpstr>Osifikace chondrogenní (enchondrální)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     Chondrogenní        osifikace</vt:lpstr>
      <vt:lpstr>Endochondrální osifikace</vt:lpstr>
      <vt:lpstr>Prezentace aplikace PowerPoint</vt:lpstr>
      <vt:lpstr>Prezentace aplikace PowerPoint</vt:lpstr>
    </vt:vector>
  </TitlesOfParts>
  <Company>Masarykova univerzita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Pojivová tkáň</dc:title>
  <dc:creator>Ivana Baltasová</dc:creator>
  <cp:lastModifiedBy>Eva Mecová</cp:lastModifiedBy>
  <cp:revision>21</cp:revision>
  <dcterms:created xsi:type="dcterms:W3CDTF">2018-03-26T06:30:02Z</dcterms:created>
  <dcterms:modified xsi:type="dcterms:W3CDTF">2020-04-02T10:35:04Z</dcterms:modified>
</cp:coreProperties>
</file>