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5"/>
  </p:notesMasterIdLst>
  <p:sldIdLst>
    <p:sldId id="382" r:id="rId3"/>
    <p:sldId id="260" r:id="rId4"/>
    <p:sldId id="288" r:id="rId5"/>
    <p:sldId id="291" r:id="rId6"/>
    <p:sldId id="290" r:id="rId7"/>
    <p:sldId id="261" r:id="rId8"/>
    <p:sldId id="401" r:id="rId9"/>
    <p:sldId id="389" r:id="rId10"/>
    <p:sldId id="263" r:id="rId11"/>
    <p:sldId id="304" r:id="rId12"/>
    <p:sldId id="354" r:id="rId13"/>
    <p:sldId id="268" r:id="rId14"/>
    <p:sldId id="305" r:id="rId15"/>
    <p:sldId id="385" r:id="rId16"/>
    <p:sldId id="402" r:id="rId17"/>
    <p:sldId id="386" r:id="rId18"/>
    <p:sldId id="403" r:id="rId19"/>
    <p:sldId id="366" r:id="rId20"/>
    <p:sldId id="270" r:id="rId21"/>
    <p:sldId id="265" r:id="rId22"/>
    <p:sldId id="266" r:id="rId23"/>
    <p:sldId id="303" r:id="rId24"/>
    <p:sldId id="276" r:id="rId25"/>
    <p:sldId id="339" r:id="rId26"/>
    <p:sldId id="345" r:id="rId27"/>
    <p:sldId id="346" r:id="rId28"/>
    <p:sldId id="377" r:id="rId29"/>
    <p:sldId id="280" r:id="rId30"/>
    <p:sldId id="281" r:id="rId31"/>
    <p:sldId id="379" r:id="rId32"/>
    <p:sldId id="282" r:id="rId33"/>
    <p:sldId id="283" r:id="rId34"/>
    <p:sldId id="350" r:id="rId35"/>
    <p:sldId id="387" r:id="rId36"/>
    <p:sldId id="378" r:id="rId37"/>
    <p:sldId id="286" r:id="rId38"/>
    <p:sldId id="375" r:id="rId39"/>
    <p:sldId id="388" r:id="rId40"/>
    <p:sldId id="287" r:id="rId41"/>
    <p:sldId id="400" r:id="rId42"/>
    <p:sldId id="332" r:id="rId43"/>
    <p:sldId id="284" r:id="rId4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FF0000"/>
    <a:srgbClr val="CC0000"/>
    <a:srgbClr val="990000"/>
    <a:srgbClr val="FF6600"/>
    <a:srgbClr val="663300"/>
    <a:srgbClr val="66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65" autoAdjust="0"/>
  </p:normalViewPr>
  <p:slideViewPr>
    <p:cSldViewPr>
      <p:cViewPr varScale="1">
        <p:scale>
          <a:sx n="103" d="100"/>
          <a:sy n="103" d="100"/>
        </p:scale>
        <p:origin x="1854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BDDC620-AEBA-4E02-AC46-A8A87C46DC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4DF83B0-2984-4B34-BC7A-E5025E16E13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9C114D7-0970-4718-879E-FDAAD6EEC0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6DC1F99-1490-467E-8BDA-E076345BACD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1378BFD-8BBB-48C6-897A-98528F9D52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DA0FBCA2-472D-4E8A-859D-4490EEBFD1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/>
            </a:lvl1pPr>
          </a:lstStyle>
          <a:p>
            <a:pPr>
              <a:defRPr/>
            </a:pPr>
            <a:fld id="{D01F1524-2F0B-4C48-856B-0348A5EF36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DEA08445-4D20-475C-952C-502FF631B3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F0E74E-6377-4AA8-A883-C1B98A0E141A}" type="slidenum">
              <a:rPr lang="cs-CZ" altLang="cs-CZ" i="0" smtClean="0"/>
              <a:pPr/>
              <a:t>2</a:t>
            </a:fld>
            <a:endParaRPr lang="cs-CZ" altLang="cs-CZ" i="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5305899-393F-4307-8B2D-372DD8B39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C80BB31D-8700-4E90-8B4B-2722527F3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0D97308-771B-4638-B581-7F4E721E4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07CF0C-537A-4B0D-93EA-4EA214F3A7F2}" type="slidenum">
              <a:rPr lang="cs-CZ" altLang="cs-CZ" i="0" smtClean="0"/>
              <a:pPr/>
              <a:t>25</a:t>
            </a:fld>
            <a:endParaRPr lang="cs-CZ" altLang="cs-CZ" i="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F2EB59EC-3140-4F68-9B94-2B0FBAACAD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280F1BFF-1199-4F76-BB60-EF9247529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63B7B00A-47C5-4F6C-B8ED-925796F8F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2FB933-9672-4046-895C-9CF0F1EDBE00}" type="slidenum">
              <a:rPr lang="cs-CZ" altLang="cs-CZ" i="0" smtClean="0"/>
              <a:pPr/>
              <a:t>28</a:t>
            </a:fld>
            <a:endParaRPr lang="cs-CZ" altLang="cs-CZ" i="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45D2867-7221-4317-8513-2B9BF6DFA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8F3B605-3370-4508-AECB-E2FE51917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FDB488C9-4873-4779-B166-EF36387F1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33390C-DF64-48B2-9AC5-ABD6F08B68F9}" type="slidenum">
              <a:rPr lang="cs-CZ" altLang="cs-CZ" i="0" smtClean="0"/>
              <a:pPr/>
              <a:t>29</a:t>
            </a:fld>
            <a:endParaRPr lang="cs-CZ" altLang="cs-CZ" i="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5C3AA82D-8D9A-41D5-A177-BF4D41573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7EE118E-2F08-4508-B0C1-4FA27CFC8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4CB4709-7264-4FD3-B523-61266F525D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633F21-CAF1-4AFF-B559-53109FF55853}" type="slidenum">
              <a:rPr lang="cs-CZ" altLang="cs-CZ" i="0" smtClean="0"/>
              <a:pPr/>
              <a:t>30</a:t>
            </a:fld>
            <a:endParaRPr lang="cs-CZ" altLang="cs-CZ" i="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BBF2CFA-E3A8-4113-AC42-2CAB70C7A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3A1E302-84C1-4FCF-8F94-BDB13D036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A082AA3B-F47D-4D4A-9463-3220CC64D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399DCC-C50B-4A1D-8E61-489E076467CA}" type="slidenum">
              <a:rPr lang="cs-CZ" altLang="cs-CZ" i="0" smtClean="0"/>
              <a:pPr/>
              <a:t>31</a:t>
            </a:fld>
            <a:endParaRPr lang="cs-CZ" altLang="cs-CZ" i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35EB4792-BCC8-4F7A-8B71-B21E5C5E1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1FFB441F-DE4B-4622-B622-162713BED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750D971-BBBD-40FD-92BE-BF1753008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780CE0-581A-46A1-8D28-F895DA05475C}" type="slidenum">
              <a:rPr lang="cs-CZ" altLang="cs-CZ" i="0" smtClean="0"/>
              <a:pPr/>
              <a:t>32</a:t>
            </a:fld>
            <a:endParaRPr lang="cs-CZ" altLang="cs-CZ" i="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A88C0D7B-64F1-4A4B-ABAD-A857A6E67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DC333E5-7DE2-4248-8655-D0A3A3B9A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3069A773-433D-4634-AB98-A0D760ECC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948C91-54B1-4ECD-9B14-5D0D947A91EC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EA0AE46E-59CA-44B0-AAF7-E1C7D8B67C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E246677-8CCA-4DBC-AB2C-643A91DEB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B2C93879-6D3C-4136-B441-2FBB9C636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E56307-1DF2-46B2-85B8-120142DF3876}" type="slidenum">
              <a:rPr lang="cs-CZ" altLang="cs-CZ" i="0" smtClean="0"/>
              <a:pPr/>
              <a:t>36</a:t>
            </a:fld>
            <a:endParaRPr lang="cs-CZ" altLang="cs-CZ" i="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2200AF2-5DED-43CE-A542-C1EB689F10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D3C6EA4-53BF-4251-A356-7F60CA9AC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27C45068-26A6-4455-BF10-B1D6264CC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D3925E-DFF3-40EC-B937-E088FB194F11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38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4AC589D7-CBED-4BB9-A4E6-ACE5D4D71E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C13B65AE-51F9-4EDE-BAC8-655909820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E7619798-0A01-4396-9DB9-46D512043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627F86-2873-4B21-B5AB-B737B19B85A2}" type="slidenum">
              <a:rPr lang="cs-CZ" altLang="cs-CZ" i="0" smtClean="0"/>
              <a:pPr/>
              <a:t>39</a:t>
            </a:fld>
            <a:endParaRPr lang="cs-CZ" altLang="cs-CZ" i="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9A2FADAF-121C-485E-A52C-E54E3FB5C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3ECE4464-0A96-4E10-9889-29B7A57EA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75C0875-4084-408E-B8ED-226EC4D4FC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B98AFB-EFE1-4467-B209-315EDE6C3546}" type="slidenum">
              <a:rPr lang="cs-CZ" altLang="cs-CZ" i="0" smtClean="0"/>
              <a:pPr/>
              <a:t>6</a:t>
            </a:fld>
            <a:endParaRPr lang="cs-CZ" altLang="cs-CZ" i="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95D6E6A-8860-497D-B940-02C00CA00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0C8225A3-80F6-4AA5-8834-D4BC6B155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B0222FE2-2438-4145-80E0-989320D543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12F67A-3E75-430C-96A0-1D99EDF41636}" type="slidenum">
              <a:rPr lang="cs-CZ" altLang="cs-CZ" i="0" smtClean="0"/>
              <a:pPr/>
              <a:t>42</a:t>
            </a:fld>
            <a:endParaRPr lang="cs-CZ" altLang="cs-CZ" i="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446FABDE-EBF2-4CC9-9543-21C32C9D1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11ED4FE4-8939-44C6-9E30-49A5A7889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71E2B55-5FC4-4220-A8B1-C5FBE60208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781828-2ECB-4083-9F7D-9FD863907CF2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CBD62EA-CD3F-473A-8139-C057B079EE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BD15C16-5596-46AC-9F7D-C11CC6D5D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7B1EF225-56F2-4420-9055-FE09C9FAE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5A369D-331C-4DCA-BD78-C7BBEA4C7634}" type="slidenum">
              <a:rPr lang="cs-CZ" altLang="cs-CZ" i="0" smtClean="0"/>
              <a:pPr/>
              <a:t>9</a:t>
            </a:fld>
            <a:endParaRPr lang="cs-CZ" altLang="cs-CZ" i="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493DC79-39DD-428A-8F75-F92C598A07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75A4335-A992-4116-9ED7-9117E368C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CB196CE-7CE9-4206-A673-815A5FE52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37A6B9-3E84-4917-B263-0A22EADF515D}" type="slidenum">
              <a:rPr lang="cs-CZ" altLang="cs-CZ" i="0" smtClean="0"/>
              <a:pPr/>
              <a:t>12</a:t>
            </a:fld>
            <a:endParaRPr lang="cs-CZ" altLang="cs-CZ" i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AC340E6-EF06-4E24-826C-0B703ECA6A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BD669A52-8456-4D76-92CA-593DB7954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20902E3D-74C5-4B75-9AF3-CD0DF84C6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E793AA-F0FB-4374-90B8-71F066F49C98}" type="slidenum">
              <a:rPr lang="cs-CZ" altLang="cs-CZ" i="0" smtClean="0"/>
              <a:pPr/>
              <a:t>14</a:t>
            </a:fld>
            <a:endParaRPr lang="cs-CZ" altLang="cs-CZ" i="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0FEAA2E-8B64-4963-A559-9EE9A760C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7AC27FE2-C9EF-4C6B-A482-FAA9E2B7D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5CC632DB-7D5A-4762-8ABA-155F8E9615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2AAB7B-893B-4C71-9432-687B508FB91B}" type="slidenum">
              <a:rPr lang="cs-CZ" altLang="cs-CZ" i="0" smtClean="0"/>
              <a:pPr/>
              <a:t>20</a:t>
            </a:fld>
            <a:endParaRPr lang="cs-CZ" altLang="cs-CZ" i="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A2766D3-24B3-416C-9FD8-D6E7013EB2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10B0B17-FE0B-4878-B19E-CEBACDB33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EB047C3A-B19E-4004-A81F-E60FBC602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1B8414-E279-4129-836D-D688727C07E4}" type="slidenum">
              <a:rPr lang="cs-CZ" altLang="cs-CZ" i="0" smtClean="0"/>
              <a:pPr/>
              <a:t>21</a:t>
            </a:fld>
            <a:endParaRPr lang="cs-CZ" altLang="cs-CZ" i="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F342868-7A27-4083-9FAB-281FFCBDC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78B236F0-D3B0-4EC7-87DD-826F35B90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76BFCAFA-748A-4D6B-B808-551C3E530F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948353-42C9-4CF6-8900-DD08A8AB454B}" type="slidenum">
              <a:rPr lang="cs-CZ" altLang="cs-CZ" i="0" smtClean="0"/>
              <a:pPr/>
              <a:t>23</a:t>
            </a:fld>
            <a:endParaRPr lang="cs-CZ" altLang="cs-CZ" i="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2E5D023-8151-4DE5-9404-C427AD185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089DF0D8-E467-4CC3-9B3B-D767BC1C52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56B36-437F-4C41-9347-2064AD3F0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BC724B-680D-4D53-B9CD-342C9F637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C49F60-5323-4E94-9504-11E144013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F11F1-E061-4AD5-B55B-D2070FBAE1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618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4E883-6104-4806-8B11-76CE996023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945642-FAF8-4338-885D-9D77E076DA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FAC8B2-FC15-48F7-AEA3-8D69944692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D91A2-E784-4B2F-B935-AD57B19342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049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91B11A-C4E4-44AC-8EAB-5A0FBE3BE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3AF6C-C273-428A-83DD-8B569D874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337681-C376-404F-BBC6-981EEC308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8FA14-BC82-4363-9886-D66498D4CA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885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D56C7C-1CC3-47CD-802B-A3F8DD3007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F65095-9DA2-47F4-AD95-EDE0C059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A7C18A-9640-409F-9BBA-DE8DEBF61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E465-54AE-4FD3-B656-6BB2DF1620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888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E574C-8557-48F2-9CC7-6953FCE938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D025B-FD08-49FF-A254-197D7C90C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478114-2AC5-44A5-8305-AE16F7F1D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8012-DD0B-405E-995C-4AEBEDB1B9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0620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4642BA-5DBF-402E-8BAA-4B71A3C9C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C8B5BB-5646-443E-8DC3-B5E8B1216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D9022A-53AB-4235-8802-ABA9A3B67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E0583-2638-4B1C-B79C-FF2087474F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316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E88536-C13D-483D-ABAF-DE4F8472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A11FBC-F61A-446F-B5FD-C42414365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4A0050-143D-4C69-9184-94D09B41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3322EB-A72C-43D5-801D-FE4CDFBEDB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659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612603-28F5-409A-89C4-D52040644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E5D997-E851-4997-8FE4-C49D113B6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0C6BFA-7D0E-4C7B-8DD7-170616E1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7DFDE6-D4E9-4C6C-A86A-227B2C727E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0086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D40D69-F316-46D1-9AF5-16029BDD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DEF80-318D-416A-BFEE-57EB7E11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3ABF4F-339E-4D4E-AF69-AFDAF542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A06732-5D26-453D-B6BD-A51ED555CB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4056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C764266-14B8-4D18-B6FD-E9DEC729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8328725-4CE9-477A-B696-37A80C55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5EAF49E-99D5-4960-808F-9843B283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5E1F2E-973F-4EDE-8C99-1D932D020C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3885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94399BE2-EC1D-4687-AA31-0F012C4C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2089336-DF55-4D3A-BEBB-A43433E3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A60CD95-4E04-4097-9B03-C3416E2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6679C4-3CBC-425B-BBF9-29F5060747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287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F6B5A-A170-4537-B2A7-2FEF92EC4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9474E2-416F-4E5C-A81A-040C240E8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E93B7B-064A-4108-A4EE-EC82F7FDD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7CBC-3901-45D6-A9F2-00E8E66761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4487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BA0D5F25-A129-4321-8C4C-BF096C6E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3BEB970-F635-4C9C-9D1D-9E16F097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70A742C-7584-42F0-8B36-769AD4A9F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2DA988-158A-4DD2-851A-415BDEFF41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5048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619392FF-CEAB-42AD-9F01-930CD022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E39261DF-CF68-42E9-A53A-771A0F41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3CC0722-DFAC-41E2-ACFE-641B0DDD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58AF27-92AA-4F08-A5E4-C88DFEF2E47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0057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DCD81CB-A648-42A4-A667-8A1A9E0D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5AF6998-576A-4F7E-841E-04EC3BDE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9BA5939-C064-43FE-8C9D-C5E678E4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73B21F-B399-4D03-A0DD-38B9B6055E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996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580D53C-6598-4082-97C2-1E099127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0E1CF7E-8EDF-40A4-B1B1-A4A942D7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D121D7A-8DD0-4BBA-AB26-CF75126D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1218E-ABCF-4C28-9A15-B5F170D88A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992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CF33AF-BCC3-4E2D-ACCA-7474596F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0BD40A-06D8-4954-9E8C-CA7E298B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6CA1E7-1409-434D-8E68-9F1BA939D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252C5E-2EBE-4A8A-B1A8-0846A0D974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8063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F41E3A-783D-41F4-A588-CB6EB6D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E1E957-1BE7-4285-A722-7CD953D8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910B34-10F3-4D8B-8811-BAE21E50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366FCD-F379-41EB-8425-67E9DCEE9D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79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B70DF0-3C91-4563-9E66-4B62E954FC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D9114-CF42-4A34-B4AC-5873AF07B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BF19B8-88B0-41D5-A005-A2F85C817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75331-2A40-452D-A5E7-9D7A75F461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460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5C07C-F7D9-493D-ADE1-4B50D58C9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0C056-F7E7-4E8B-9A3E-71848D211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C5BFB-AC6D-49A9-836F-CAE41AE48E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429B2-942B-4786-AA24-CA61CD30EA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99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B01C82-52FF-4528-90AC-6F52C804B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F3AE2BC-C508-4308-BC24-6046F81F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71663B-CF95-471C-9266-C7F8DC83B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4B89D-66CC-4DBB-94BA-2AF67361D5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465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432A11-A557-4300-B6B6-A00DBDC2C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C9FB2A-5DC1-4C0B-975B-773EDC4921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74CD2C-06D4-4978-87D1-542F7983C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DA816-99B0-49F9-9F0E-ECA4CE519E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94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15354B-1A5D-4979-A658-40D1AAF01C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CC2D38-E2A1-4246-84C2-E556B842D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B526ED-516C-46EB-AD86-9466C5495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21137-B042-4C69-9D95-0400B8915D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600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A861E-E606-4791-A697-ABED99A6E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7F6F8-7670-43F1-9546-927285692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91A64-F1AC-4C6D-B247-F4F373C13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BB519-ED2D-46CB-8AB7-31724F5A7B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43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77221-38F2-44C4-B790-F66DD8BBD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4621E-DFBB-4C07-99C5-E76346E24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29DE9-35DA-4862-AF7A-8F1B4CFC2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084C-02D7-459B-83CE-92B184CDFD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746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27F82C-10A2-441F-9039-6211CC9B4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CA953FB-177A-4DC1-933A-E27906D36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D1B4EE-DD94-48EA-A9B8-6CA40B499B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831267-3A02-4931-BD01-FD3A504F18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431753-DF59-499F-BC19-2031F6F554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9500CB16-8F5E-45C5-BE88-80638E27AD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5589297F-9CB0-4E32-89DC-7989F53838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95680B0E-21F8-4792-971B-76ED9315B9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579B3D-6CA2-4F6D-BF79-9EC30FB7B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i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9E8DEB-A61C-4918-9773-813B161B5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i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EC8606-6B76-42CE-9F4E-66CE0E77A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8CDF1BE-3D8B-4CA6-9F1B-2F055F6D71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droualb.faculty.mjc.edu/Course%20Materials/Elementary%20Anatomy%20and%20Physiology%2050/Lecture%20outlines/skeletal_muscle_physiology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s://www.studyblue.com/notes/note/n/muscle-tissue-etc/deck/974873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ircres.ahajournals.org/content/110/7.cover-expansion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hyperlink" Target="http://classes.midlandstech.edu/carterp/Courses/bio210/chap09/lecture1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reamstime.com/royalty-free-stock-images-structure-skeletal-muscle-fiber-image2727602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as">
            <a:extLst>
              <a:ext uri="{FF2B5EF4-FFF2-40B4-BE49-F238E27FC236}">
                <a16:creationId xmlns:a16="http://schemas.microsoft.com/office/drawing/2014/main" id="{83219EE8-38F6-4A1D-A582-B172873B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6">
            <a:extLst>
              <a:ext uri="{FF2B5EF4-FFF2-40B4-BE49-F238E27FC236}">
                <a16:creationId xmlns:a16="http://schemas.microsoft.com/office/drawing/2014/main" id="{3B4690A0-2821-4804-A36B-3ECBCF1DED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0"/>
            <a:ext cx="3124200" cy="1301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cs-CZ" sz="4400" b="1" kern="10">
                <a:solidFill>
                  <a:srgbClr val="99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Svalová tkáň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valová tkáň - 10 Sarkoplasmatické retikulum">
            <a:extLst>
              <a:ext uri="{FF2B5EF4-FFF2-40B4-BE49-F238E27FC236}">
                <a16:creationId xmlns:a16="http://schemas.microsoft.com/office/drawing/2014/main" id="{6F9552BD-DBFB-44AE-B640-ACA14E65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54768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D1B1C821-4EE6-419A-B02E-76A7A79E8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20688"/>
            <a:ext cx="2900363" cy="33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0"/>
              <a:t>Sarkoplazmatické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0"/>
              <a:t>retikulum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i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= hladké 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(sarkotubuly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  a </a:t>
            </a:r>
            <a:r>
              <a:rPr lang="cs-CZ" altLang="cs-CZ" sz="2000" b="1" i="0">
                <a:solidFill>
                  <a:srgbClr val="FF0000"/>
                </a:solidFill>
              </a:rPr>
              <a:t>terminální cisterny</a:t>
            </a:r>
            <a:r>
              <a:rPr lang="cs-CZ" altLang="cs-CZ" sz="2000" b="1" i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pool Ca</a:t>
            </a:r>
            <a:r>
              <a:rPr lang="cs-CZ" altLang="cs-CZ" sz="2000" b="1" i="0" baseline="30000"/>
              <a:t>2+</a:t>
            </a:r>
            <a:r>
              <a:rPr lang="cs-CZ" altLang="cs-CZ" sz="2000" b="1" i="0"/>
              <a:t> iontů</a:t>
            </a:r>
          </a:p>
        </p:txBody>
      </p:sp>
      <p:sp>
        <p:nvSpPr>
          <p:cNvPr id="30724" name="Obdélník 1">
            <a:extLst>
              <a:ext uri="{FF2B5EF4-FFF2-40B4-BE49-F238E27FC236}">
                <a16:creationId xmlns:a16="http://schemas.microsoft.com/office/drawing/2014/main" id="{12F06429-13AB-439E-9C1B-513A1FED4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98988"/>
            <a:ext cx="25050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0" u="sng">
                <a:solidFill>
                  <a:srgbClr val="FF0000"/>
                </a:solidFill>
              </a:rPr>
              <a:t>triáda</a:t>
            </a:r>
            <a:r>
              <a:rPr lang="cs-CZ" altLang="cs-CZ" sz="1800" i="0">
                <a:solidFill>
                  <a:srgbClr val="FF0000"/>
                </a:solidFill>
              </a:rPr>
              <a:t> =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0"/>
              <a:t>2 terminální cisterny SR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0"/>
              <a:t>+ t-tubulus</a:t>
            </a:r>
          </a:p>
        </p:txBody>
      </p:sp>
      <p:sp>
        <p:nvSpPr>
          <p:cNvPr id="30725" name="Pravá složená závorka 9">
            <a:extLst>
              <a:ext uri="{FF2B5EF4-FFF2-40B4-BE49-F238E27FC236}">
                <a16:creationId xmlns:a16="http://schemas.microsoft.com/office/drawing/2014/main" id="{1FEE22B8-B515-4673-8817-820B28762E0C}"/>
              </a:ext>
            </a:extLst>
          </p:cNvPr>
          <p:cNvSpPr>
            <a:spLocks/>
          </p:cNvSpPr>
          <p:nvPr/>
        </p:nvSpPr>
        <p:spPr bwMode="auto">
          <a:xfrm>
            <a:off x="6678613" y="4598988"/>
            <a:ext cx="192087" cy="468312"/>
          </a:xfrm>
          <a:prstGeom prst="rightBrace">
            <a:avLst>
              <a:gd name="adj1" fmla="val 8386"/>
              <a:gd name="adj2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6" name="Obdélník 10">
            <a:extLst>
              <a:ext uri="{FF2B5EF4-FFF2-40B4-BE49-F238E27FC236}">
                <a16:creationId xmlns:a16="http://schemas.microsoft.com/office/drawing/2014/main" id="{180B8A9F-68BE-4500-8478-480D6D22A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813" y="1371600"/>
            <a:ext cx="261778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0">
                <a:solidFill>
                  <a:srgbClr val="FF0000"/>
                </a:solidFill>
              </a:rPr>
              <a:t>t- tubulus – </a:t>
            </a:r>
            <a:r>
              <a:rPr lang="cs-CZ" altLang="cs-CZ" sz="1800" i="0"/>
              <a:t>vchlípení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0"/>
              <a:t>sarkolemy do nitra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0"/>
              <a:t>rabdomyocytu</a:t>
            </a:r>
          </a:p>
        </p:txBody>
      </p:sp>
      <p:cxnSp>
        <p:nvCxnSpPr>
          <p:cNvPr id="30727" name="Přímá spojnice se šipkou 12">
            <a:extLst>
              <a:ext uri="{FF2B5EF4-FFF2-40B4-BE49-F238E27FC236}">
                <a16:creationId xmlns:a16="http://schemas.microsoft.com/office/drawing/2014/main" id="{0C661DF6-0EAE-4BD5-BBFA-5D6B96ECD1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90800" y="1600200"/>
            <a:ext cx="1676400" cy="6096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8" name="Přímá spojnice se šipkou 15">
            <a:extLst>
              <a:ext uri="{FF2B5EF4-FFF2-40B4-BE49-F238E27FC236}">
                <a16:creationId xmlns:a16="http://schemas.microsoft.com/office/drawing/2014/main" id="{9ED1C498-93A6-47B0-A952-013EB20A8C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90800" y="1981200"/>
            <a:ext cx="1762125" cy="2286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9" name="Přímá spojnice se šipkou 2">
            <a:extLst>
              <a:ext uri="{FF2B5EF4-FFF2-40B4-BE49-F238E27FC236}">
                <a16:creationId xmlns:a16="http://schemas.microsoft.com/office/drawing/2014/main" id="{61FE7D1E-24D9-454B-9724-33B5AA78A96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72200" y="1620838"/>
            <a:ext cx="582613" cy="20796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http://droualb.faculty.mjc.edu/Course%20Materials/Elementary%20Anatomy%20and%20Physiology%2050/Lecture%20outlines/06_03Figurea-L.jpg">
            <a:hlinkClick r:id="rId2"/>
            <a:extLst>
              <a:ext uri="{FF2B5EF4-FFF2-40B4-BE49-F238E27FC236}">
                <a16:creationId xmlns:a16="http://schemas.microsoft.com/office/drawing/2014/main" id="{E4A5B410-6522-4583-B9FF-C8EA2752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952500"/>
            <a:ext cx="88455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Zástupný symbol pro číslo snímku 1">
            <a:extLst>
              <a:ext uri="{FF2B5EF4-FFF2-40B4-BE49-F238E27FC236}">
                <a16:creationId xmlns:a16="http://schemas.microsoft.com/office/drawing/2014/main" id="{462F2976-E03E-410E-A627-C378A3A5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96044E-197F-44A9-B390-450688307880}" type="slidenum">
              <a:rPr lang="cs-CZ" altLang="cs-CZ" sz="1200" smtClean="0">
                <a:solidFill>
                  <a:srgbClr val="898989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31748" name="AutoShape 2" descr="https://classconnection.s3.amazonaws.com/195/flashcards/3639195/jpg/microsanatomy_of_skeletal_muscle1317076451510-14100AB944F2AC6F593.jpg">
            <a:hlinkClick r:id="rId4"/>
            <a:extLst>
              <a:ext uri="{FF2B5EF4-FFF2-40B4-BE49-F238E27FC236}">
                <a16:creationId xmlns:a16="http://schemas.microsoft.com/office/drawing/2014/main" id="{270FF41D-5F20-4695-AD3C-2AB7CD7D1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-2963863"/>
            <a:ext cx="10915650" cy="620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31749" name="AutoShape 4" descr="https://classconnection.s3.amazonaws.com/195/flashcards/3639195/jpg/microsanatomy_of_skeletal_muscle1317076451510-14100AB944F2AC6F593.jpg">
            <a:hlinkClick r:id="rId4"/>
            <a:extLst>
              <a:ext uri="{FF2B5EF4-FFF2-40B4-BE49-F238E27FC236}">
                <a16:creationId xmlns:a16="http://schemas.microsoft.com/office/drawing/2014/main" id="{903B0422-8E29-4907-B603-49C08499DD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36513"/>
            <a:ext cx="77565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latin typeface="Calibri" panose="020F0502020204030204" pitchFamily="34" charset="0"/>
                <a:cs typeface="Calibri" panose="020F0502020204030204" pitchFamily="34" charset="0"/>
              </a:rPr>
              <a:t>MYOFIBRILY – příčně pruhované útvary v cytoplazmě rhabdomyocytu</a:t>
            </a:r>
          </a:p>
        </p:txBody>
      </p:sp>
      <p:pic>
        <p:nvPicPr>
          <p:cNvPr id="31750" name="Picture 4" descr="Svalová tkáň - 8 Příčně pruhované svalové vlákno">
            <a:extLst>
              <a:ext uri="{FF2B5EF4-FFF2-40B4-BE49-F238E27FC236}">
                <a16:creationId xmlns:a16="http://schemas.microsoft.com/office/drawing/2014/main" id="{A5A380C2-92BD-4854-8E04-BD834ACB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40013" r="23898" b="43086"/>
          <a:stretch>
            <a:fillRect/>
          </a:stretch>
        </p:blipFill>
        <p:spPr bwMode="auto">
          <a:xfrm>
            <a:off x="5235575" y="4921250"/>
            <a:ext cx="388778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muscle%20tissue">
            <a:extLst>
              <a:ext uri="{FF2B5EF4-FFF2-40B4-BE49-F238E27FC236}">
                <a16:creationId xmlns:a16="http://schemas.microsoft.com/office/drawing/2014/main" id="{8353932E-AB5E-4EC4-87E1-65C0442FD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t="3567" r="38946" b="32258"/>
          <a:stretch/>
        </p:blipFill>
        <p:spPr bwMode="auto">
          <a:xfrm>
            <a:off x="304800" y="1752600"/>
            <a:ext cx="3581400" cy="258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valová tkáň - 10 Sarkoplasmatické retikulum">
            <a:extLst>
              <a:ext uri="{FF2B5EF4-FFF2-40B4-BE49-F238E27FC236}">
                <a16:creationId xmlns:a16="http://schemas.microsoft.com/office/drawing/2014/main" id="{730A1CCD-0CB0-42CE-9665-E72C9559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b="36539"/>
          <a:stretch>
            <a:fillRect/>
          </a:stretch>
        </p:blipFill>
        <p:spPr bwMode="auto">
          <a:xfrm>
            <a:off x="1905000" y="3436938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72888EF8-6AD9-4F4C-941A-4EB762D8D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150" y="92075"/>
            <a:ext cx="7772400" cy="865188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Myofibrily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B488528-8857-4BDB-B171-09511DE9E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52400" y="838200"/>
            <a:ext cx="9067800" cy="1371600"/>
          </a:xfrm>
        </p:spPr>
        <p:txBody>
          <a:bodyPr/>
          <a:lstStyle/>
          <a:p>
            <a:pPr lvl="1" eaLnBrk="1" hangingPunct="1">
              <a:buFontTx/>
              <a:buChar char="-"/>
              <a:defRPr/>
            </a:pPr>
            <a:r>
              <a:rPr lang="cs-CZ" altLang="cs-CZ" sz="3200" dirty="0"/>
              <a:t>tenká vlákna probíhající v sarkoplazmě </a:t>
            </a:r>
            <a:r>
              <a:rPr lang="cs-CZ" altLang="cs-CZ" sz="3200" dirty="0" err="1"/>
              <a:t>rhabdomyocytu</a:t>
            </a:r>
            <a:r>
              <a:rPr lang="cs-CZ" altLang="cs-CZ" sz="3200" dirty="0"/>
              <a:t> od jednoho konce k druhému</a:t>
            </a:r>
          </a:p>
          <a:p>
            <a:pPr marL="457200" lvl="1" indent="0" eaLnBrk="1" hangingPunct="1">
              <a:buFontTx/>
              <a:buNone/>
              <a:defRPr/>
            </a:pPr>
            <a:endParaRPr lang="cs-CZ" altLang="cs-CZ" sz="32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544114F-7D84-4794-B3B0-0D4DFE4833CA}"/>
              </a:ext>
            </a:extLst>
          </p:cNvPr>
          <p:cNvSpPr/>
          <p:nvPr/>
        </p:nvSpPr>
        <p:spPr>
          <a:xfrm>
            <a:off x="-107950" y="1949450"/>
            <a:ext cx="9144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cs-CZ" altLang="cs-CZ" sz="3200" u="sng" dirty="0">
                <a:solidFill>
                  <a:srgbClr val="7030A0"/>
                </a:solidFill>
              </a:rPr>
              <a:t>Na myofibrile pozorujeme</a:t>
            </a:r>
          </a:p>
          <a:p>
            <a:pPr marL="914400" lvl="1" indent="-457200" eaLnBrk="1" hangingPunct="1">
              <a:buFontTx/>
              <a:buChar char="-"/>
              <a:defRPr/>
            </a:pPr>
            <a:r>
              <a:rPr lang="cs-CZ" altLang="cs-CZ" sz="3200" u="sng" dirty="0">
                <a:solidFill>
                  <a:schemeClr val="tx2"/>
                </a:solidFill>
              </a:rPr>
              <a:t>izotropní</a:t>
            </a:r>
            <a:r>
              <a:rPr lang="cs-CZ" altLang="cs-CZ" sz="3200" dirty="0">
                <a:solidFill>
                  <a:schemeClr val="tx2"/>
                </a:solidFill>
              </a:rPr>
              <a:t> úseky (</a:t>
            </a:r>
            <a:r>
              <a:rPr lang="cs-CZ" altLang="cs-CZ" sz="3200" dirty="0">
                <a:solidFill>
                  <a:srgbClr val="0000FF"/>
                </a:solidFill>
              </a:rPr>
              <a:t>I-proužky</a:t>
            </a:r>
            <a:r>
              <a:rPr lang="cs-CZ" altLang="cs-CZ" sz="3200" dirty="0">
                <a:solidFill>
                  <a:schemeClr val="tx2"/>
                </a:solidFill>
              </a:rPr>
              <a:t>) – světlé se </a:t>
            </a:r>
            <a:r>
              <a:rPr lang="cs-CZ" altLang="cs-CZ" sz="3200" dirty="0">
                <a:solidFill>
                  <a:srgbClr val="FF0000"/>
                </a:solidFill>
              </a:rPr>
              <a:t>Z linií</a:t>
            </a:r>
          </a:p>
          <a:p>
            <a:pPr marL="914400" lvl="1" indent="-457200" eaLnBrk="1" hangingPunct="1">
              <a:buFontTx/>
              <a:buChar char="-"/>
              <a:defRPr/>
            </a:pPr>
            <a:r>
              <a:rPr lang="cs-CZ" altLang="cs-CZ" sz="3200" u="sng" dirty="0">
                <a:solidFill>
                  <a:schemeClr val="tx2"/>
                </a:solidFill>
              </a:rPr>
              <a:t>anizotropní</a:t>
            </a:r>
            <a:r>
              <a:rPr lang="cs-CZ" altLang="cs-CZ" sz="3200" dirty="0">
                <a:solidFill>
                  <a:schemeClr val="tx2"/>
                </a:solidFill>
              </a:rPr>
              <a:t> úseky (</a:t>
            </a:r>
            <a:r>
              <a:rPr lang="cs-CZ" altLang="cs-CZ" sz="3200" dirty="0">
                <a:solidFill>
                  <a:srgbClr val="0000FF"/>
                </a:solidFill>
              </a:rPr>
              <a:t>A-proužky</a:t>
            </a:r>
            <a:r>
              <a:rPr lang="cs-CZ" altLang="cs-CZ" sz="3200" dirty="0">
                <a:solidFill>
                  <a:schemeClr val="tx2"/>
                </a:solidFill>
              </a:rPr>
              <a:t>) – tmavé</a:t>
            </a:r>
            <a:endParaRPr lang="cs-CZ" altLang="cs-CZ" sz="3200" dirty="0"/>
          </a:p>
        </p:txBody>
      </p:sp>
      <p:sp>
        <p:nvSpPr>
          <p:cNvPr id="32774" name="Obdélník 1">
            <a:extLst>
              <a:ext uri="{FF2B5EF4-FFF2-40B4-BE49-F238E27FC236}">
                <a16:creationId xmlns:a16="http://schemas.microsoft.com/office/drawing/2014/main" id="{C233CB33-260F-463F-9E13-6AE5AF242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3602038"/>
            <a:ext cx="114617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</a:rPr>
              <a:t>I-proužek</a:t>
            </a:r>
            <a:endParaRPr lang="cs-CZ" altLang="cs-CZ" sz="1800"/>
          </a:p>
        </p:txBody>
      </p:sp>
      <p:sp>
        <p:nvSpPr>
          <p:cNvPr id="32775" name="Obdélník 2">
            <a:extLst>
              <a:ext uri="{FF2B5EF4-FFF2-40B4-BE49-F238E27FC236}">
                <a16:creationId xmlns:a16="http://schemas.microsoft.com/office/drawing/2014/main" id="{4A7713A7-C2AF-4117-9C7E-E3AE888E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3602038"/>
            <a:ext cx="123507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FF"/>
                </a:solidFill>
              </a:rPr>
              <a:t>A-proužek</a:t>
            </a:r>
            <a:endParaRPr lang="cs-CZ" altLang="cs-CZ" sz="1800"/>
          </a:p>
        </p:txBody>
      </p:sp>
      <p:sp>
        <p:nvSpPr>
          <p:cNvPr id="32776" name="Obdélník 3">
            <a:extLst>
              <a:ext uri="{FF2B5EF4-FFF2-40B4-BE49-F238E27FC236}">
                <a16:creationId xmlns:a16="http://schemas.microsoft.com/office/drawing/2014/main" id="{C1A16D45-D658-4FFE-9DBA-EF05FD9D0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5867400"/>
            <a:ext cx="92519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cs-CZ" altLang="cs-CZ" sz="3200"/>
              <a:t> </a:t>
            </a:r>
            <a:r>
              <a:rPr lang="cs-CZ" altLang="cs-CZ" sz="3200" i="0"/>
              <a:t>se skládají z </a:t>
            </a:r>
            <a:r>
              <a:rPr lang="cs-CZ" altLang="cs-CZ" sz="3200" i="0">
                <a:solidFill>
                  <a:srgbClr val="FF0000"/>
                </a:solidFill>
              </a:rPr>
              <a:t>aktinových a myozinových myofilament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C080191-5D8D-494B-8E23-AFEC1AB8AD0C}"/>
              </a:ext>
            </a:extLst>
          </p:cNvPr>
          <p:cNvSpPr/>
          <p:nvPr/>
        </p:nvSpPr>
        <p:spPr>
          <a:xfrm>
            <a:off x="4922838" y="3601006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800" dirty="0">
                <a:solidFill>
                  <a:srgbClr val="FF0000"/>
                </a:solidFill>
              </a:rPr>
              <a:t>Z linie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valová tkáň - 8 Příčně pruhované svalové vlákno">
            <a:extLst>
              <a:ext uri="{FF2B5EF4-FFF2-40B4-BE49-F238E27FC236}">
                <a16:creationId xmlns:a16="http://schemas.microsoft.com/office/drawing/2014/main" id="{6748C85D-E0FB-4D59-9FB0-7AF87A9CA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" b="14046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Obdélník 1">
            <a:extLst>
              <a:ext uri="{FF2B5EF4-FFF2-40B4-BE49-F238E27FC236}">
                <a16:creationId xmlns:a16="http://schemas.microsoft.com/office/drawing/2014/main" id="{1CD8CE38-4750-4334-B108-A7D5E2D0303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38200" y="2438400"/>
            <a:ext cx="5181600" cy="3048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C94AEA7-52F6-4F7F-90AF-4512B4B39135}"/>
              </a:ext>
            </a:extLst>
          </p:cNvPr>
          <p:cNvSpPr/>
          <p:nvPr/>
        </p:nvSpPr>
        <p:spPr>
          <a:xfrm>
            <a:off x="6237288" y="2373313"/>
            <a:ext cx="134461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b="1" i="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myofibrila</a:t>
            </a:r>
            <a:r>
              <a:rPr lang="cs-CZ" altLang="cs-CZ" sz="1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8B6B5A9-8E65-42FF-B0D7-5BE9CF2D4ABD}"/>
              </a:ext>
            </a:extLst>
          </p:cNvPr>
          <p:cNvSpPr/>
          <p:nvPr/>
        </p:nvSpPr>
        <p:spPr>
          <a:xfrm>
            <a:off x="5151438" y="-107950"/>
            <a:ext cx="40671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000" b="1" i="0" dirty="0">
                <a:solidFill>
                  <a:schemeClr val="accent2">
                    <a:lumMod val="60000"/>
                    <a:lumOff val="4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svalové vlákno = </a:t>
            </a:r>
            <a:r>
              <a:rPr lang="cs-CZ" altLang="cs-CZ" sz="2000" b="1" i="0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rhabdomyocyt</a:t>
            </a:r>
            <a:endParaRPr lang="cs-CZ" sz="2000" b="1" i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822" name="Obrázek 1">
            <a:extLst>
              <a:ext uri="{FF2B5EF4-FFF2-40B4-BE49-F238E27FC236}">
                <a16:creationId xmlns:a16="http://schemas.microsoft.com/office/drawing/2014/main" id="{7731C907-9809-4F82-BBB5-DA7CF8924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r="6651"/>
          <a:stretch>
            <a:fillRect/>
          </a:stretch>
        </p:blipFill>
        <p:spPr bwMode="auto">
          <a:xfrm rot="5400000">
            <a:off x="1447800" y="1828800"/>
            <a:ext cx="3810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Obdélník 1">
            <a:extLst>
              <a:ext uri="{FF2B5EF4-FFF2-40B4-BE49-F238E27FC236}">
                <a16:creationId xmlns:a16="http://schemas.microsoft.com/office/drawing/2014/main" id="{18451085-4170-4C8E-90DE-63068DC4760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28600" y="5943600"/>
            <a:ext cx="4724400" cy="3048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3ABF122-7295-4C5F-8AE8-1BB00617BC79}"/>
              </a:ext>
            </a:extLst>
          </p:cNvPr>
          <p:cNvSpPr/>
          <p:nvPr/>
        </p:nvSpPr>
        <p:spPr>
          <a:xfrm>
            <a:off x="5446713" y="5878513"/>
            <a:ext cx="134461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b="1" i="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myofibrila</a:t>
            </a:r>
            <a:r>
              <a:rPr lang="cs-CZ" altLang="cs-CZ" sz="1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cs-CZ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100_0001">
            <a:extLst>
              <a:ext uri="{FF2B5EF4-FFF2-40B4-BE49-F238E27FC236}">
                <a16:creationId xmlns:a16="http://schemas.microsoft.com/office/drawing/2014/main" id="{2ED2DAA3-5762-49BD-BE03-3F5E0E36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t="37769" r="12918" b="43922"/>
          <a:stretch>
            <a:fillRect/>
          </a:stretch>
        </p:blipFill>
        <p:spPr bwMode="auto">
          <a:xfrm>
            <a:off x="33338" y="3627438"/>
            <a:ext cx="8569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Obdélník 1">
            <a:extLst>
              <a:ext uri="{FF2B5EF4-FFF2-40B4-BE49-F238E27FC236}">
                <a16:creationId xmlns:a16="http://schemas.microsoft.com/office/drawing/2014/main" id="{716C300C-39B0-4331-9B3E-0913C74E9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2400"/>
            <a:ext cx="637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i="0">
                <a:solidFill>
                  <a:srgbClr val="0000FF"/>
                </a:solidFill>
              </a:rPr>
              <a:t>Aktinová a myozinová myofilamenta</a:t>
            </a:r>
          </a:p>
        </p:txBody>
      </p:sp>
      <p:pic>
        <p:nvPicPr>
          <p:cNvPr id="35844" name="Picture 4" descr="0100_0001">
            <a:extLst>
              <a:ext uri="{FF2B5EF4-FFF2-40B4-BE49-F238E27FC236}">
                <a16:creationId xmlns:a16="http://schemas.microsoft.com/office/drawing/2014/main" id="{2938F526-2871-4D7C-B7A4-CBC1D58B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9" t="27003" r="33429" b="63666"/>
          <a:stretch>
            <a:fillRect/>
          </a:stretch>
        </p:blipFill>
        <p:spPr bwMode="auto">
          <a:xfrm>
            <a:off x="116058" y="1385371"/>
            <a:ext cx="68405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bdélník 1">
            <a:extLst>
              <a:ext uri="{FF2B5EF4-FFF2-40B4-BE49-F238E27FC236}">
                <a16:creationId xmlns:a16="http://schemas.microsoft.com/office/drawing/2014/main" id="{8114C06F-9D0A-4CEE-8A39-1AED505CD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14363"/>
            <a:ext cx="777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jsou v myofibrile pravidelně uspořádána  do </a:t>
            </a:r>
            <a:r>
              <a:rPr lang="cs-CZ" altLang="cs-CZ" sz="2400">
                <a:solidFill>
                  <a:srgbClr val="00B050"/>
                </a:solidFill>
              </a:rPr>
              <a:t>sarkomer </a:t>
            </a:r>
          </a:p>
        </p:txBody>
      </p:sp>
      <p:sp>
        <p:nvSpPr>
          <p:cNvPr id="35846" name="Obdélník 2">
            <a:extLst>
              <a:ext uri="{FF2B5EF4-FFF2-40B4-BE49-F238E27FC236}">
                <a16:creationId xmlns:a16="http://schemas.microsoft.com/office/drawing/2014/main" id="{A15A2C55-14BE-4D7E-984F-11276E9C5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63" y="4476750"/>
            <a:ext cx="7239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aktin</a:t>
            </a:r>
            <a:endParaRPr lang="cs-CZ" altLang="cs-CZ" sz="1800" b="1"/>
          </a:p>
        </p:txBody>
      </p:sp>
      <p:sp>
        <p:nvSpPr>
          <p:cNvPr id="35847" name="Obdélník 6">
            <a:extLst>
              <a:ext uri="{FF2B5EF4-FFF2-40B4-BE49-F238E27FC236}">
                <a16:creationId xmlns:a16="http://schemas.microsoft.com/office/drawing/2014/main" id="{321BDE10-6EB8-4FBE-8126-4E3AC5A4E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988" y="5762625"/>
            <a:ext cx="99377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myosin</a:t>
            </a:r>
            <a:endParaRPr lang="cs-CZ" altLang="cs-CZ" sz="1800" b="1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73609B2-7CFA-45E5-BD98-5B4FD7031BD9}"/>
              </a:ext>
            </a:extLst>
          </p:cNvPr>
          <p:cNvSpPr/>
          <p:nvPr/>
        </p:nvSpPr>
        <p:spPr>
          <a:xfrm>
            <a:off x="5943600" y="2340531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myofibrila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99145A3-8020-405F-B6C5-BE7884F0A1DD}"/>
              </a:ext>
            </a:extLst>
          </p:cNvPr>
          <p:cNvSpPr/>
          <p:nvPr/>
        </p:nvSpPr>
        <p:spPr>
          <a:xfrm>
            <a:off x="228600" y="381000"/>
            <a:ext cx="64770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60000"/>
              </a:spcBef>
              <a:buFontTx/>
              <a:buNone/>
            </a:pPr>
            <a:r>
              <a:rPr lang="cs-CZ" altLang="cs-CZ" sz="3200" u="sng" dirty="0" err="1">
                <a:solidFill>
                  <a:srgbClr val="0000FF"/>
                </a:solidFill>
              </a:rPr>
              <a:t>Sarkomera</a:t>
            </a:r>
            <a:r>
              <a:rPr lang="cs-CZ" altLang="cs-CZ" sz="3200" dirty="0"/>
              <a:t> </a:t>
            </a:r>
          </a:p>
          <a:p>
            <a:pPr lvl="1">
              <a:spcBef>
                <a:spcPct val="60000"/>
              </a:spcBef>
              <a:buFontTx/>
              <a:buNone/>
            </a:pPr>
            <a:r>
              <a:rPr lang="cs-CZ" altLang="cs-CZ" sz="2800" dirty="0"/>
              <a:t>– úsek mezi dvěma Z-liniemi</a:t>
            </a:r>
          </a:p>
        </p:txBody>
      </p:sp>
      <p:pic>
        <p:nvPicPr>
          <p:cNvPr id="3" name="Picture 6" descr="muscle1">
            <a:extLst>
              <a:ext uri="{FF2B5EF4-FFF2-40B4-BE49-F238E27FC236}">
                <a16:creationId xmlns:a16="http://schemas.microsoft.com/office/drawing/2014/main" id="{8A55C1C2-93C9-471B-882B-313D24884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0528"/>
            <a:ext cx="27527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0F52262C-F5B3-4022-8759-C804E853E13B}"/>
              </a:ext>
            </a:extLst>
          </p:cNvPr>
          <p:cNvGrpSpPr/>
          <p:nvPr/>
        </p:nvGrpSpPr>
        <p:grpSpPr>
          <a:xfrm>
            <a:off x="838200" y="1857181"/>
            <a:ext cx="4022725" cy="3724469"/>
            <a:chOff x="369661" y="2144519"/>
            <a:chExt cx="4022725" cy="3724469"/>
          </a:xfrm>
        </p:grpSpPr>
        <p:pic>
          <p:nvPicPr>
            <p:cNvPr id="5" name="Picture 4" descr="myofibrila">
              <a:extLst>
                <a:ext uri="{FF2B5EF4-FFF2-40B4-BE49-F238E27FC236}">
                  <a16:creationId xmlns:a16="http://schemas.microsoft.com/office/drawing/2014/main" id="{7AD420F0-E626-437D-AA8B-E7753B1E0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61" y="2633663"/>
              <a:ext cx="4022725" cy="323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E827B7A6-7E28-4F2C-98B6-7415FDF61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716" y="2144519"/>
              <a:ext cx="18703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en-US" i="0" dirty="0">
                  <a:solidFill>
                    <a:srgbClr val="0000FF"/>
                  </a:solidFill>
                </a:rPr>
                <a:t>aktin s </a:t>
              </a:r>
              <a:r>
                <a:rPr lang="cs-CZ" altLang="en-US" i="0" dirty="0" err="1">
                  <a:solidFill>
                    <a:srgbClr val="0000FF"/>
                  </a:solidFill>
                </a:rPr>
                <a:t>tropomyosinem</a:t>
              </a:r>
              <a:r>
                <a:rPr lang="cs-CZ" altLang="en-US" i="0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48263345-D743-4C62-889F-F512035CD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2735" y="2765766"/>
              <a:ext cx="60325" cy="8743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8934EC0A-9FAF-48F0-8462-0651E30249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0248" y="2630268"/>
              <a:ext cx="60324" cy="6463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B3C89E7F-FEF9-4BC9-B6F8-D2DE5B438529}"/>
              </a:ext>
            </a:extLst>
          </p:cNvPr>
          <p:cNvSpPr/>
          <p:nvPr/>
        </p:nvSpPr>
        <p:spPr>
          <a:xfrm>
            <a:off x="2743200" y="1995680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i="0" dirty="0" err="1">
                <a:solidFill>
                  <a:srgbClr val="FF0000"/>
                </a:solidFill>
              </a:rPr>
              <a:t>myosin</a:t>
            </a:r>
            <a:r>
              <a:rPr lang="cs-CZ" altLang="en-US" i="0" dirty="0">
                <a:solidFill>
                  <a:srgbClr val="0000FF"/>
                </a:solidFill>
              </a:rPr>
              <a:t> </a:t>
            </a:r>
            <a:endParaRPr lang="cs-CZ" dirty="0"/>
          </a:p>
        </p:txBody>
      </p:sp>
      <p:pic>
        <p:nvPicPr>
          <p:cNvPr id="10" name="Picture 2" descr="0106_0001">
            <a:extLst>
              <a:ext uri="{FF2B5EF4-FFF2-40B4-BE49-F238E27FC236}">
                <a16:creationId xmlns:a16="http://schemas.microsoft.com/office/drawing/2014/main" id="{F82AF742-F1FA-4C38-AA25-5D91A0CE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1599" b="23497"/>
          <a:stretch>
            <a:fillRect/>
          </a:stretch>
        </p:blipFill>
        <p:spPr bwMode="auto">
          <a:xfrm>
            <a:off x="4860925" y="2503512"/>
            <a:ext cx="4262807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53F8C45-B11C-4BA7-8CB8-46F56D58AFA9}"/>
              </a:ext>
            </a:extLst>
          </p:cNvPr>
          <p:cNvSpPr/>
          <p:nvPr/>
        </p:nvSpPr>
        <p:spPr>
          <a:xfrm>
            <a:off x="4307542" y="201518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Z-linie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F9EFBA0-1DFA-4B3F-BFF9-C89847DEC3F9}"/>
              </a:ext>
            </a:extLst>
          </p:cNvPr>
          <p:cNvSpPr/>
          <p:nvPr/>
        </p:nvSpPr>
        <p:spPr>
          <a:xfrm>
            <a:off x="320898" y="1986337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Z-linie</a:t>
            </a:r>
            <a:endParaRPr lang="cs-CZ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8129763-6B20-4DF8-9777-4933A53E2CD1}"/>
              </a:ext>
            </a:extLst>
          </p:cNvPr>
          <p:cNvCxnSpPr>
            <a:cxnSpLocks/>
          </p:cNvCxnSpPr>
          <p:nvPr/>
        </p:nvCxnSpPr>
        <p:spPr bwMode="auto">
          <a:xfrm>
            <a:off x="4930843" y="2342930"/>
            <a:ext cx="593926" cy="5220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Levá složená závorka 17">
            <a:extLst>
              <a:ext uri="{FF2B5EF4-FFF2-40B4-BE49-F238E27FC236}">
                <a16:creationId xmlns:a16="http://schemas.microsoft.com/office/drawing/2014/main" id="{366491C2-CD6A-4EC0-9642-5C42978603EB}"/>
              </a:ext>
            </a:extLst>
          </p:cNvPr>
          <p:cNvSpPr/>
          <p:nvPr/>
        </p:nvSpPr>
        <p:spPr bwMode="auto">
          <a:xfrm rot="16200000">
            <a:off x="7447795" y="4981090"/>
            <a:ext cx="115809" cy="1752600"/>
          </a:xfrm>
          <a:prstGeom prst="leftBrac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322568F-03B0-475F-AE97-A8534AAC13D0}"/>
              </a:ext>
            </a:extLst>
          </p:cNvPr>
          <p:cNvSpPr/>
          <p:nvPr/>
        </p:nvSpPr>
        <p:spPr>
          <a:xfrm>
            <a:off x="6956561" y="595493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i="0" dirty="0">
                <a:solidFill>
                  <a:srgbClr val="FF0000"/>
                </a:solidFill>
              </a:rPr>
              <a:t>A-proužek</a:t>
            </a:r>
            <a:r>
              <a:rPr lang="cs-CZ" altLang="en-US" i="0" dirty="0">
                <a:solidFill>
                  <a:srgbClr val="0000FF"/>
                </a:solidFill>
              </a:rPr>
              <a:t> </a:t>
            </a:r>
            <a:endParaRPr lang="cs-CZ" dirty="0"/>
          </a:p>
        </p:txBody>
      </p:sp>
      <p:sp>
        <p:nvSpPr>
          <p:cNvPr id="20" name="Levá složená závorka 19">
            <a:extLst>
              <a:ext uri="{FF2B5EF4-FFF2-40B4-BE49-F238E27FC236}">
                <a16:creationId xmlns:a16="http://schemas.microsoft.com/office/drawing/2014/main" id="{23F55416-1EE6-4EF6-9CFF-48DA03B33A7A}"/>
              </a:ext>
            </a:extLst>
          </p:cNvPr>
          <p:cNvSpPr/>
          <p:nvPr/>
        </p:nvSpPr>
        <p:spPr bwMode="auto">
          <a:xfrm rot="16200000">
            <a:off x="6232496" y="5510590"/>
            <a:ext cx="92135" cy="669924"/>
          </a:xfrm>
          <a:prstGeom prst="leftBrac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A18B770B-7211-4D77-BF84-B62B7F2DBD3E}"/>
              </a:ext>
            </a:extLst>
          </p:cNvPr>
          <p:cNvSpPr/>
          <p:nvPr/>
        </p:nvSpPr>
        <p:spPr>
          <a:xfrm>
            <a:off x="5717124" y="5994571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i="0" dirty="0">
                <a:solidFill>
                  <a:srgbClr val="0000FF"/>
                </a:solidFill>
              </a:rPr>
              <a:t>I-proužek</a:t>
            </a:r>
          </a:p>
          <a:p>
            <a:r>
              <a:rPr lang="cs-CZ" i="0" dirty="0">
                <a:solidFill>
                  <a:srgbClr val="0000FF"/>
                </a:solidFill>
              </a:rPr>
              <a:t>pouze aktin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22" name="Šestiúhelník 21">
            <a:extLst>
              <a:ext uri="{FF2B5EF4-FFF2-40B4-BE49-F238E27FC236}">
                <a16:creationId xmlns:a16="http://schemas.microsoft.com/office/drawing/2014/main" id="{B2745D03-1FE6-41B3-942B-736E0B86B19E}"/>
              </a:ext>
            </a:extLst>
          </p:cNvPr>
          <p:cNvSpPr/>
          <p:nvPr/>
        </p:nvSpPr>
        <p:spPr bwMode="auto">
          <a:xfrm>
            <a:off x="5690687" y="6435517"/>
            <a:ext cx="84191" cy="82966"/>
          </a:xfrm>
          <a:prstGeom prst="hexagon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Levá složená závorka 22">
            <a:extLst>
              <a:ext uri="{FF2B5EF4-FFF2-40B4-BE49-F238E27FC236}">
                <a16:creationId xmlns:a16="http://schemas.microsoft.com/office/drawing/2014/main" id="{B2DF636C-C2FA-4102-A1E6-9D6A85CBF58A}"/>
              </a:ext>
            </a:extLst>
          </p:cNvPr>
          <p:cNvSpPr/>
          <p:nvPr/>
        </p:nvSpPr>
        <p:spPr bwMode="auto">
          <a:xfrm rot="5400000">
            <a:off x="7094243" y="3862072"/>
            <a:ext cx="45719" cy="249549"/>
          </a:xfrm>
          <a:prstGeom prst="leftBrace">
            <a:avLst/>
          </a:prstGeom>
          <a:solidFill>
            <a:srgbClr val="CC00CC"/>
          </a:solidFill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BC42D745-0D15-4535-ADAF-C11DF6E46A17}"/>
              </a:ext>
            </a:extLst>
          </p:cNvPr>
          <p:cNvSpPr/>
          <p:nvPr/>
        </p:nvSpPr>
        <p:spPr>
          <a:xfrm>
            <a:off x="6662739" y="3621092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b="1" i="0" dirty="0">
                <a:solidFill>
                  <a:srgbClr val="CC00CC"/>
                </a:solidFill>
              </a:rPr>
              <a:t>H zóna </a:t>
            </a:r>
            <a:endParaRPr lang="cs-CZ" b="1" dirty="0">
              <a:solidFill>
                <a:srgbClr val="CC00CC"/>
              </a:solidFill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0B1DA6C5-9350-47FF-99CC-BA6AC784E33E}"/>
              </a:ext>
            </a:extLst>
          </p:cNvPr>
          <p:cNvSpPr/>
          <p:nvPr/>
        </p:nvSpPr>
        <p:spPr>
          <a:xfrm>
            <a:off x="6352397" y="2026339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CC00CC"/>
                </a:solidFill>
              </a:rPr>
              <a:t>M-linie</a:t>
            </a:r>
            <a:endParaRPr lang="cs-CZ" dirty="0">
              <a:solidFill>
                <a:srgbClr val="CC00CC"/>
              </a:solidFill>
            </a:endParaRP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74802F02-18D2-4015-897E-50016B979645}"/>
              </a:ext>
            </a:extLst>
          </p:cNvPr>
          <p:cNvCxnSpPr>
            <a:cxnSpLocks/>
            <a:stCxn id="25" idx="2"/>
          </p:cNvCxnSpPr>
          <p:nvPr/>
        </p:nvCxnSpPr>
        <p:spPr bwMode="auto">
          <a:xfrm>
            <a:off x="6784567" y="2395671"/>
            <a:ext cx="73433" cy="8483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652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Mus1ani">
            <a:extLst>
              <a:ext uri="{FF2B5EF4-FFF2-40B4-BE49-F238E27FC236}">
                <a16:creationId xmlns:a16="http://schemas.microsoft.com/office/drawing/2014/main" id="{4ADF8448-F5F8-4A29-AF26-288272A0F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6881"/>
            <a:ext cx="604996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actin">
            <a:extLst>
              <a:ext uri="{FF2B5EF4-FFF2-40B4-BE49-F238E27FC236}">
                <a16:creationId xmlns:a16="http://schemas.microsoft.com/office/drawing/2014/main" id="{E857C69C-2538-4767-AD62-0E53E5191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3886200"/>
            <a:ext cx="58674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D0CBFC8-FAB5-46C3-91C3-D75BEE52CE80}"/>
              </a:ext>
            </a:extLst>
          </p:cNvPr>
          <p:cNvSpPr/>
          <p:nvPr/>
        </p:nvSpPr>
        <p:spPr>
          <a:xfrm>
            <a:off x="2286000" y="0"/>
            <a:ext cx="410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ct val="60000"/>
              </a:spcBef>
              <a:buFontTx/>
              <a:buNone/>
            </a:pPr>
            <a:r>
              <a:rPr lang="cs-CZ" altLang="cs-CZ" sz="3200" u="sng" dirty="0">
                <a:solidFill>
                  <a:srgbClr val="0000FF"/>
                </a:solidFill>
              </a:rPr>
              <a:t>Svalová kontrakce</a:t>
            </a:r>
            <a:r>
              <a:rPr lang="cs-CZ" altLang="cs-CZ" sz="3200" dirty="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valová tkáň - 7 Příčně pruhovaný sval">
            <a:extLst>
              <a:ext uri="{FF2B5EF4-FFF2-40B4-BE49-F238E27FC236}">
                <a16:creationId xmlns:a16="http://schemas.microsoft.com/office/drawing/2014/main" id="{C2730792-D6B6-44CA-8EFA-A5CA914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34533" b="26622"/>
          <a:stretch/>
        </p:blipFill>
        <p:spPr bwMode="auto">
          <a:xfrm rot="5400000">
            <a:off x="5671336" y="3422658"/>
            <a:ext cx="3847322" cy="30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67" y="-228600"/>
            <a:ext cx="8229600" cy="1143000"/>
          </a:xfrm>
        </p:spPr>
        <p:txBody>
          <a:bodyPr/>
          <a:lstStyle/>
          <a:p>
            <a:r>
              <a:rPr lang="cs-CZ" altLang="cs-CZ" dirty="0"/>
              <a:t>Klasifikace svalových vláken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88" y="1084064"/>
            <a:ext cx="7924800" cy="3394472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Červená vlákna</a:t>
            </a:r>
            <a:r>
              <a:rPr lang="cs-CZ" altLang="cs-CZ" sz="2800" dirty="0">
                <a:solidFill>
                  <a:srgbClr val="FF000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r>
              <a:rPr lang="cs-CZ" altLang="cs-CZ" sz="2800" dirty="0">
                <a:sym typeface="Wingdings" panose="05000000000000000000" pitchFamily="2" charset="2"/>
              </a:rPr>
              <a:t>    </a:t>
            </a:r>
            <a:r>
              <a:rPr lang="cs-CZ" altLang="cs-CZ" sz="2400" dirty="0">
                <a:sym typeface="Wingdings" panose="05000000000000000000" pitchFamily="2" charset="2"/>
              </a:rPr>
              <a:t>– </a:t>
            </a:r>
            <a:r>
              <a:rPr lang="cs-CZ" altLang="cs-CZ" sz="2400" b="1" u="sng" dirty="0">
                <a:sym typeface="Wingdings" panose="05000000000000000000" pitchFamily="2" charset="2"/>
              </a:rPr>
              <a:t>pomalá, vytrvalá kontrakce</a:t>
            </a:r>
            <a:endParaRPr lang="cs-CZ" altLang="cs-CZ" sz="2400" b="1" u="sng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cs-CZ" alt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     </a:t>
            </a:r>
            <a:r>
              <a:rPr lang="cs-CZ" altLang="cs-CZ" sz="2400" dirty="0">
                <a:sym typeface="Wingdings" panose="05000000000000000000" pitchFamily="2" charset="2"/>
              </a:rPr>
              <a:t>  myoglobin, mitochondrie, </a:t>
            </a:r>
            <a:r>
              <a:rPr lang="cs-CZ" altLang="cs-CZ" sz="2400" dirty="0" err="1">
                <a:sym typeface="Wingdings" panose="05000000000000000000" pitchFamily="2" charset="2"/>
              </a:rPr>
              <a:t>lipid.kapky</a:t>
            </a:r>
            <a:endParaRPr lang="cs-CZ" altLang="cs-CZ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altLang="cs-CZ" sz="2400" dirty="0">
                <a:sym typeface="Wingdings" panose="05000000000000000000" pitchFamily="2" charset="2"/>
              </a:rPr>
              <a:t>      myofibrily, glykogen </a:t>
            </a:r>
          </a:p>
          <a:p>
            <a:pPr marL="0" indent="0">
              <a:buNone/>
            </a:pPr>
            <a:r>
              <a:rPr lang="cs-CZ" altLang="cs-CZ" sz="2400" dirty="0">
                <a:sym typeface="Wingdings" panose="05000000000000000000" pitchFamily="2" charset="2"/>
              </a:rPr>
              <a:t>      - preferují oxidativní typ metabolismu  </a:t>
            </a:r>
          </a:p>
          <a:p>
            <a:r>
              <a:rPr lang="cs-CZ" altLang="cs-CZ" sz="2800" b="1" dirty="0">
                <a:solidFill>
                  <a:srgbClr val="0000FF"/>
                </a:solidFill>
              </a:rPr>
              <a:t>Bílá vlákna</a:t>
            </a:r>
            <a:r>
              <a:rPr lang="cs-CZ" altLang="cs-CZ" sz="2800" dirty="0">
                <a:solidFill>
                  <a:srgbClr val="0000FF"/>
                </a:solidFill>
              </a:rPr>
              <a:t>  </a:t>
            </a:r>
          </a:p>
          <a:p>
            <a:pPr marL="0" indent="0">
              <a:buNone/>
            </a:pPr>
            <a:r>
              <a:rPr lang="cs-CZ" altLang="cs-CZ" sz="2800" dirty="0">
                <a:sym typeface="Wingdings" panose="05000000000000000000" pitchFamily="2" charset="2"/>
              </a:rPr>
              <a:t>    </a:t>
            </a:r>
            <a:r>
              <a:rPr lang="cs-CZ" altLang="cs-CZ" sz="2400" dirty="0">
                <a:sym typeface="Wingdings" panose="05000000000000000000" pitchFamily="2" charset="2"/>
              </a:rPr>
              <a:t>– </a:t>
            </a:r>
            <a:r>
              <a:rPr lang="cs-CZ" altLang="cs-CZ" sz="2400" b="1" u="sng" dirty="0">
                <a:sym typeface="Wingdings" panose="05000000000000000000" pitchFamily="2" charset="2"/>
              </a:rPr>
              <a:t>rychlá, krátká kontrakce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0000FF"/>
                </a:solidFill>
              </a:rPr>
              <a:t>    </a:t>
            </a:r>
            <a:r>
              <a:rPr lang="cs-CZ" altLang="cs-CZ" sz="2400" dirty="0">
                <a:sym typeface="Wingdings" panose="05000000000000000000" pitchFamily="2" charset="2"/>
              </a:rPr>
              <a:t></a:t>
            </a:r>
            <a:r>
              <a:rPr lang="cs-CZ" altLang="cs-CZ" sz="2400" dirty="0"/>
              <a:t> </a:t>
            </a:r>
            <a:r>
              <a:rPr lang="cs-CZ" altLang="cs-CZ" sz="2400" dirty="0">
                <a:sym typeface="Wingdings" panose="05000000000000000000" pitchFamily="2" charset="2"/>
              </a:rPr>
              <a:t>myoglobin, mitochondrie, lipid. kapky</a:t>
            </a:r>
          </a:p>
          <a:p>
            <a:pPr marL="0" indent="0">
              <a:buNone/>
            </a:pPr>
            <a:r>
              <a:rPr lang="cs-CZ" altLang="cs-CZ" sz="2400" dirty="0">
                <a:sym typeface="Wingdings" panose="05000000000000000000" pitchFamily="2" charset="2"/>
              </a:rPr>
              <a:t>     myofibrily, glykogen</a:t>
            </a:r>
          </a:p>
          <a:p>
            <a:pPr marL="0" indent="0">
              <a:buNone/>
            </a:pPr>
            <a:r>
              <a:rPr lang="cs-CZ" altLang="cs-CZ" sz="2400" dirty="0">
                <a:sym typeface="Wingdings" panose="05000000000000000000" pitchFamily="2" charset="2"/>
              </a:rPr>
              <a:t>     - rychle štěpí ATP a </a:t>
            </a:r>
            <a:r>
              <a:rPr lang="cs-CZ" altLang="cs-CZ" sz="2400" dirty="0" err="1">
                <a:sym typeface="Wingdings" panose="05000000000000000000" pitchFamily="2" charset="2"/>
              </a:rPr>
              <a:t>utilizují</a:t>
            </a:r>
            <a:r>
              <a:rPr lang="cs-CZ" altLang="cs-CZ" sz="2400" dirty="0">
                <a:sym typeface="Wingdings" panose="05000000000000000000" pitchFamily="2" charset="2"/>
              </a:rPr>
              <a:t> glykogen</a:t>
            </a:r>
          </a:p>
          <a:p>
            <a:r>
              <a:rPr lang="cs-CZ" altLang="cs-CZ" sz="2800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cs-CZ" altLang="cs-CZ" sz="2800" b="1" dirty="0">
                <a:solidFill>
                  <a:srgbClr val="7030A0"/>
                </a:solidFill>
              </a:rPr>
              <a:t>Intermediární vlákna</a:t>
            </a:r>
            <a:r>
              <a:rPr lang="cs-CZ" altLang="cs-CZ" sz="2800" dirty="0">
                <a:solidFill>
                  <a:srgbClr val="7030A0"/>
                </a:solidFill>
              </a:rPr>
              <a:t>                                                      </a:t>
            </a:r>
            <a:r>
              <a:rPr lang="cs-CZ" altLang="cs-CZ" sz="2400" dirty="0">
                <a:sym typeface="Wingdings" panose="05000000000000000000" pitchFamily="2" charset="2"/>
              </a:rPr>
              <a:t>– </a:t>
            </a:r>
            <a:r>
              <a:rPr lang="cs-CZ" altLang="cs-CZ" sz="2400" b="1" u="sng" dirty="0">
                <a:sym typeface="Wingdings" panose="05000000000000000000" pitchFamily="2" charset="2"/>
              </a:rPr>
              <a:t>rychlá, vytrvalá kontrakce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1FFB0D86-BF99-4DD5-BADB-39D64B5CC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4688" y="2514600"/>
            <a:ext cx="6182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0897980-B8A0-4E7A-954F-1D297C0AC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40991" y="2514600"/>
            <a:ext cx="36605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14F1FC77-E591-48CB-BBB7-8F64D5830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24021" y="2514600"/>
            <a:ext cx="114979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3C7BFA4-E66C-4087-B5AB-B2E14D4E13D9}"/>
              </a:ext>
            </a:extLst>
          </p:cNvPr>
          <p:cNvSpPr/>
          <p:nvPr/>
        </p:nvSpPr>
        <p:spPr>
          <a:xfrm>
            <a:off x="6690484" y="212610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i="0" dirty="0">
                <a:solidFill>
                  <a:srgbClr val="FF0000"/>
                </a:solidFill>
              </a:rPr>
              <a:t>Č</a:t>
            </a:r>
            <a:endParaRPr lang="cs-CZ" sz="2400" i="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34A1AB7-663C-478F-B7B5-CD17F089D5E4}"/>
              </a:ext>
            </a:extLst>
          </p:cNvPr>
          <p:cNvSpPr/>
          <p:nvPr/>
        </p:nvSpPr>
        <p:spPr>
          <a:xfrm>
            <a:off x="7890946" y="2088802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i="0" dirty="0">
                <a:solidFill>
                  <a:srgbClr val="0000FF"/>
                </a:solidFill>
              </a:rPr>
              <a:t>B</a:t>
            </a:r>
            <a:endParaRPr lang="cs-CZ" sz="2400" i="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CA34701-3362-43A2-A4BD-147C4FF77B13}"/>
              </a:ext>
            </a:extLst>
          </p:cNvPr>
          <p:cNvSpPr/>
          <p:nvPr/>
        </p:nvSpPr>
        <p:spPr>
          <a:xfrm>
            <a:off x="7124021" y="2035002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i="0" dirty="0">
                <a:solidFill>
                  <a:srgbClr val="7030A0"/>
                </a:solidFill>
              </a:rPr>
              <a:t>I</a:t>
            </a:r>
            <a:endParaRPr lang="cs-CZ" sz="2400" i="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BAEFF87-4D08-41E2-BC75-7BE02809E55F}"/>
              </a:ext>
            </a:extLst>
          </p:cNvPr>
          <p:cNvSpPr/>
          <p:nvPr/>
        </p:nvSpPr>
        <p:spPr>
          <a:xfrm>
            <a:off x="2362200" y="629900"/>
            <a:ext cx="5120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92D050"/>
                </a:solidFill>
                <a:sym typeface="Wingdings" panose="05000000000000000000" pitchFamily="2" charset="2"/>
              </a:rPr>
              <a:t>podle barvy v nativním stavu</a:t>
            </a:r>
            <a:endParaRPr lang="cs-CZ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7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D550C67D-A46E-4ED5-907F-394D03EA9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0"/>
            <a:ext cx="8893175" cy="6858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</a:rPr>
              <a:t>Sval. vlákno = </a:t>
            </a:r>
            <a:r>
              <a:rPr lang="cs-CZ" altLang="cs-CZ" b="1" dirty="0" err="1">
                <a:solidFill>
                  <a:srgbClr val="9900CC"/>
                </a:solidFill>
              </a:rPr>
              <a:t>rhabdomyocyt</a:t>
            </a:r>
            <a:r>
              <a:rPr lang="cs-CZ" altLang="cs-CZ" b="1" dirty="0">
                <a:solidFill>
                  <a:srgbClr val="9900CC"/>
                </a:solidFill>
              </a:rPr>
              <a:t> </a:t>
            </a:r>
            <a:r>
              <a:rPr lang="en-US" altLang="cs-CZ" dirty="0">
                <a:solidFill>
                  <a:schemeClr val="tx2"/>
                </a:solidFill>
              </a:rPr>
              <a:t>[Ø</a:t>
            </a:r>
            <a:r>
              <a:rPr lang="cs-CZ" altLang="cs-CZ" dirty="0">
                <a:solidFill>
                  <a:schemeClr val="tx2"/>
                </a:solidFill>
              </a:rPr>
              <a:t> 25 – 100 </a:t>
            </a:r>
            <a:r>
              <a:rPr lang="cs-CZ" altLang="cs-CZ" dirty="0">
                <a:solidFill>
                  <a:schemeClr val="tx2"/>
                </a:solidFill>
                <a:sym typeface="Symbol" panose="05050102010706020507" pitchFamily="18" charset="2"/>
              </a:rPr>
              <a:t>m</a:t>
            </a:r>
            <a:r>
              <a:rPr lang="en-US" altLang="cs-CZ" dirty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</a:rPr>
              <a:t>    </a:t>
            </a:r>
            <a:r>
              <a:rPr lang="cs-CZ" altLang="cs-CZ" dirty="0">
                <a:solidFill>
                  <a:schemeClr val="tx2"/>
                </a:solidFill>
              </a:rPr>
              <a:t> – </a:t>
            </a:r>
            <a:r>
              <a:rPr lang="cs-CZ" altLang="cs-CZ" dirty="0" err="1">
                <a:solidFill>
                  <a:schemeClr val="tx2"/>
                </a:solidFill>
              </a:rPr>
              <a:t>morfol</a:t>
            </a:r>
            <a:r>
              <a:rPr lang="cs-CZ" altLang="cs-CZ" dirty="0">
                <a:solidFill>
                  <a:schemeClr val="tx2"/>
                </a:solidFill>
              </a:rPr>
              <a:t>. a funkční jednotka koster. svalu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9900CC"/>
                </a:solidFill>
              </a:rPr>
              <a:t>Myofibrila</a:t>
            </a:r>
            <a:r>
              <a:rPr lang="cs-CZ" altLang="cs-CZ" dirty="0">
                <a:solidFill>
                  <a:schemeClr val="tx2"/>
                </a:solidFill>
              </a:rPr>
              <a:t> – strukturní složka sarkoplazmy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solidFill>
                  <a:schemeClr val="tx2"/>
                </a:solidFill>
              </a:rPr>
              <a:t>                                         </a:t>
            </a:r>
            <a:r>
              <a:rPr lang="en-US" altLang="cs-CZ" dirty="0">
                <a:solidFill>
                  <a:schemeClr val="tx2"/>
                </a:solidFill>
              </a:rPr>
              <a:t>[Ø</a:t>
            </a:r>
            <a:r>
              <a:rPr lang="cs-CZ" altLang="cs-CZ" dirty="0">
                <a:solidFill>
                  <a:schemeClr val="tx2"/>
                </a:solidFill>
              </a:rPr>
              <a:t> 1 – 2 </a:t>
            </a:r>
            <a:r>
              <a:rPr lang="cs-CZ" altLang="cs-CZ" dirty="0">
                <a:solidFill>
                  <a:schemeClr val="tx2"/>
                </a:solidFill>
                <a:sym typeface="Symbol" panose="05050102010706020507" pitchFamily="18" charset="2"/>
              </a:rPr>
              <a:t>m</a:t>
            </a:r>
            <a:r>
              <a:rPr lang="en-US" altLang="cs-CZ" dirty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endParaRPr lang="cs-CZ" altLang="cs-CZ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 err="1">
                <a:solidFill>
                  <a:srgbClr val="9900CC"/>
                </a:solidFill>
              </a:rPr>
              <a:t>Myofilamentum</a:t>
            </a:r>
            <a:r>
              <a:rPr lang="cs-CZ" altLang="cs-CZ" dirty="0">
                <a:solidFill>
                  <a:schemeClr val="tx2"/>
                </a:solidFill>
              </a:rPr>
              <a:t> – </a:t>
            </a:r>
            <a:r>
              <a:rPr lang="cs-CZ" altLang="cs-CZ" dirty="0">
                <a:solidFill>
                  <a:srgbClr val="7030A0"/>
                </a:solidFill>
              </a:rPr>
              <a:t>aktin a </a:t>
            </a:r>
            <a:r>
              <a:rPr lang="cs-CZ" altLang="cs-CZ" dirty="0" err="1">
                <a:solidFill>
                  <a:srgbClr val="7030A0"/>
                </a:solidFill>
              </a:rPr>
              <a:t>myosin</a:t>
            </a:r>
            <a:r>
              <a:rPr lang="cs-CZ" altLang="cs-CZ" dirty="0">
                <a:solidFill>
                  <a:srgbClr val="7030A0"/>
                </a:solidFill>
              </a:rPr>
              <a:t>  </a:t>
            </a:r>
            <a:r>
              <a:rPr lang="en-US" altLang="cs-CZ" sz="2400" dirty="0">
                <a:solidFill>
                  <a:schemeClr val="tx2"/>
                </a:solidFill>
              </a:rPr>
              <a:t>[Ø</a:t>
            </a:r>
            <a:r>
              <a:rPr lang="cs-CZ" altLang="cs-CZ" sz="2400" dirty="0">
                <a:solidFill>
                  <a:schemeClr val="tx2"/>
                </a:solidFill>
              </a:rPr>
              <a:t> 6 </a:t>
            </a:r>
            <a:r>
              <a:rPr lang="cs-CZ" altLang="cs-CZ" sz="2400" dirty="0" err="1">
                <a:solidFill>
                  <a:schemeClr val="tx2"/>
                </a:solidFill>
              </a:rPr>
              <a:t>nm</a:t>
            </a:r>
            <a:r>
              <a:rPr lang="cs-CZ" altLang="cs-CZ" sz="2400" dirty="0">
                <a:solidFill>
                  <a:schemeClr val="tx2"/>
                </a:solidFill>
              </a:rPr>
              <a:t> a 15 </a:t>
            </a:r>
            <a:r>
              <a:rPr lang="cs-CZ" altLang="cs-CZ" sz="2400" dirty="0" err="1">
                <a:solidFill>
                  <a:schemeClr val="tx2"/>
                </a:solidFill>
                <a:sym typeface="Symbol" panose="05050102010706020507" pitchFamily="18" charset="2"/>
              </a:rPr>
              <a:t>nm</a:t>
            </a:r>
            <a:r>
              <a:rPr lang="en-US" altLang="cs-CZ" sz="2400" dirty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endParaRPr lang="cs-CZ" altLang="cs-CZ" sz="2400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solidFill>
                  <a:schemeClr val="tx2"/>
                </a:solidFill>
              </a:rPr>
              <a:t>                           – strukturní složka myofibrily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err="1">
                <a:solidFill>
                  <a:srgbClr val="7030A0"/>
                </a:solidFill>
              </a:rPr>
              <a:t>Myofilamenta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dirty="0">
                <a:solidFill>
                  <a:schemeClr val="tx2"/>
                </a:solidFill>
              </a:rPr>
              <a:t>jsou uspořádána do </a:t>
            </a:r>
            <a:r>
              <a:rPr lang="cs-CZ" altLang="cs-CZ" dirty="0" err="1">
                <a:solidFill>
                  <a:srgbClr val="00B050"/>
                </a:solidFill>
              </a:rPr>
              <a:t>sarkomer</a:t>
            </a:r>
            <a:r>
              <a:rPr lang="cs-CZ" altLang="cs-CZ" dirty="0">
                <a:solidFill>
                  <a:schemeClr val="tx2"/>
                </a:solidFill>
              </a:rPr>
              <a:t>, kterých je několik v délce myofibrily.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b="1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 err="1">
                <a:solidFill>
                  <a:srgbClr val="008000"/>
                </a:solidFill>
              </a:rPr>
              <a:t>Sarkomera</a:t>
            </a:r>
            <a:r>
              <a:rPr lang="cs-CZ" altLang="cs-CZ" dirty="0">
                <a:solidFill>
                  <a:schemeClr val="tx2"/>
                </a:solidFill>
              </a:rPr>
              <a:t> – úsek na myofibrile </a:t>
            </a:r>
            <a:r>
              <a:rPr lang="en-US" altLang="cs-CZ" dirty="0">
                <a:solidFill>
                  <a:schemeClr val="tx2"/>
                </a:solidFill>
              </a:rPr>
              <a:t>[</a:t>
            </a:r>
            <a:r>
              <a:rPr lang="cs-CZ" altLang="cs-CZ" dirty="0">
                <a:solidFill>
                  <a:schemeClr val="tx2"/>
                </a:solidFill>
              </a:rPr>
              <a:t>2,5 - 4 </a:t>
            </a:r>
            <a:r>
              <a:rPr lang="cs-CZ" altLang="cs-CZ" dirty="0">
                <a:solidFill>
                  <a:schemeClr val="tx2"/>
                </a:solidFill>
                <a:sym typeface="Symbol" panose="05050102010706020507" pitchFamily="18" charset="2"/>
              </a:rPr>
              <a:t>m</a:t>
            </a:r>
            <a:r>
              <a:rPr lang="en-US" altLang="cs-CZ" dirty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endParaRPr lang="cs-CZ" altLang="cs-CZ" dirty="0">
              <a:solidFill>
                <a:schemeClr val="tx2"/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solidFill>
                  <a:schemeClr val="tx2"/>
                </a:solidFill>
              </a:rPr>
              <a:t>                    – nejmenší kontraktilní jednotka  </a:t>
            </a:r>
            <a:br>
              <a:rPr lang="cs-CZ" altLang="cs-CZ" dirty="0"/>
            </a:br>
            <a:r>
              <a:rPr lang="cs-CZ" altLang="cs-CZ" dirty="0"/>
              <a:t>                                       </a:t>
            </a:r>
            <a:endParaRPr lang="cs-CZ" altLang="cs-CZ" dirty="0">
              <a:solidFill>
                <a:schemeClr val="tx2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Muscle_Cell_Close-up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385889" y="2038351"/>
            <a:ext cx="1985962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800080"/>
                </a:solidFill>
              </a:rPr>
              <a:t>Svalové vlákno</a:t>
            </a:r>
          </a:p>
          <a:p>
            <a:r>
              <a:rPr lang="cs-CZ" altLang="cs-CZ" b="1" dirty="0">
                <a:solidFill>
                  <a:srgbClr val="800080"/>
                </a:solidFill>
              </a:rPr>
              <a:t>(</a:t>
            </a:r>
            <a:r>
              <a:rPr lang="cs-CZ" altLang="cs-CZ" b="1" dirty="0" err="1">
                <a:solidFill>
                  <a:srgbClr val="800080"/>
                </a:solidFill>
              </a:rPr>
              <a:t>rhabdomyocyt</a:t>
            </a:r>
            <a:r>
              <a:rPr lang="cs-CZ" altLang="cs-CZ" b="1" dirty="0">
                <a:solidFill>
                  <a:srgbClr val="800080"/>
                </a:solidFill>
              </a:rPr>
              <a:t>)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5772150" y="1863329"/>
            <a:ext cx="133826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800080"/>
                </a:solidFill>
              </a:rPr>
              <a:t>myofibrila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6417661" y="2293953"/>
            <a:ext cx="1777008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>
                <a:solidFill>
                  <a:srgbClr val="800080"/>
                </a:solidFill>
              </a:rPr>
              <a:t>myofilamenta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5957888" y="4199336"/>
            <a:ext cx="167225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800080"/>
                </a:solidFill>
              </a:rPr>
              <a:t>myofilamenta</a:t>
            </a:r>
          </a:p>
        </p:txBody>
      </p:sp>
      <p:pic>
        <p:nvPicPr>
          <p:cNvPr id="159751" name="Picture 7" descr="Sarcom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2" y="4941095"/>
            <a:ext cx="3294459" cy="1059656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783986E-4679-4D64-A092-DBC9658329BB}"/>
              </a:ext>
            </a:extLst>
          </p:cNvPr>
          <p:cNvSpPr/>
          <p:nvPr/>
        </p:nvSpPr>
        <p:spPr>
          <a:xfrm>
            <a:off x="974213" y="2819400"/>
            <a:ext cx="1928733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800080"/>
                </a:solidFill>
              </a:rPr>
              <a:t>Svalový snopec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D4026ED-A8B1-4BB2-9467-6B829B25E302}"/>
              </a:ext>
            </a:extLst>
          </p:cNvPr>
          <p:cNvSpPr/>
          <p:nvPr/>
        </p:nvSpPr>
        <p:spPr>
          <a:xfrm>
            <a:off x="1709678" y="233660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i="0" dirty="0">
                <a:ea typeface="Arial Unicode MS" pitchFamily="34" charset="-128"/>
              </a:rPr>
              <a:t>Stavba svalu - rekapitulace</a:t>
            </a:r>
            <a:endParaRPr lang="cs-CZ" altLang="cs-CZ" sz="3600" i="0" dirty="0"/>
          </a:p>
        </p:txBody>
      </p:sp>
    </p:spTree>
    <p:extLst>
      <p:ext uri="{BB962C8B-B14F-4D97-AF65-F5344CB8AC3E}">
        <p14:creationId xmlns:p14="http://schemas.microsoft.com/office/powerpoint/2010/main" val="163597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6129F3D-EBE1-4BC4-BC55-6F48A7E785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60350"/>
            <a:ext cx="7467600" cy="1219200"/>
          </a:xfrm>
        </p:spPr>
        <p:txBody>
          <a:bodyPr anchor="ctr"/>
          <a:lstStyle/>
          <a:p>
            <a:pPr eaLnBrk="1" hangingPunct="1"/>
            <a:r>
              <a:rPr lang="cs-CZ" altLang="cs-CZ" sz="4000"/>
              <a:t>Svalová tkáň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C39B25B-8A62-49E9-9786-9A4B99D434B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42988" y="1700213"/>
            <a:ext cx="6769100" cy="4752975"/>
          </a:xfrm>
        </p:spPr>
        <p:txBody>
          <a:bodyPr/>
          <a:lstStyle/>
          <a:p>
            <a:pPr marL="609600" indent="-609600" algn="l" eaLnBrk="1" hangingPunct="1">
              <a:spcBef>
                <a:spcPct val="40000"/>
              </a:spcBef>
            </a:pPr>
            <a:r>
              <a:rPr lang="cs-CZ" altLang="cs-CZ" sz="3600"/>
              <a:t>Základní vlastnost - kontraktilita</a:t>
            </a:r>
          </a:p>
          <a:p>
            <a:pPr marL="609600" indent="-609600" algn="l" eaLnBrk="1" hangingPunct="1">
              <a:spcBef>
                <a:spcPct val="40000"/>
              </a:spcBef>
              <a:buFontTx/>
              <a:buChar char="•"/>
            </a:pPr>
            <a:endParaRPr lang="cs-CZ" altLang="cs-CZ" sz="3600"/>
          </a:p>
          <a:p>
            <a:pPr marL="609600" indent="-609600" algn="l" eaLnBrk="1" hangingPunct="1">
              <a:spcBef>
                <a:spcPct val="40000"/>
              </a:spcBef>
              <a:buFont typeface="Wingdings" panose="05000000000000000000" pitchFamily="2" charset="2"/>
              <a:buAutoNum type="arabicPeriod"/>
            </a:pPr>
            <a:r>
              <a:rPr lang="cs-CZ" altLang="cs-CZ" sz="3600"/>
              <a:t>příčně pruhovaná kosterní  </a:t>
            </a:r>
          </a:p>
          <a:p>
            <a:pPr marL="609600" indent="-609600" algn="l" eaLnBrk="1" hangingPunct="1">
              <a:spcBef>
                <a:spcPct val="60000"/>
              </a:spcBef>
              <a:buFont typeface="Wingdings" panose="05000000000000000000" pitchFamily="2" charset="2"/>
              <a:buAutoNum type="arabicPeriod"/>
            </a:pPr>
            <a:r>
              <a:rPr lang="cs-CZ" altLang="cs-CZ" sz="3600"/>
              <a:t>příčně pruhovaná srdeční</a:t>
            </a:r>
          </a:p>
          <a:p>
            <a:pPr marL="609600" indent="-609600" algn="l" eaLnBrk="1" hangingPunct="1">
              <a:spcBef>
                <a:spcPct val="60000"/>
              </a:spcBef>
              <a:buFont typeface="Wingdings" panose="05000000000000000000" pitchFamily="2" charset="2"/>
              <a:buAutoNum type="arabicPeriod"/>
            </a:pPr>
            <a:r>
              <a:rPr lang="cs-CZ" altLang="cs-CZ" sz="3600"/>
              <a:t>hladká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101_0001">
            <a:extLst>
              <a:ext uri="{FF2B5EF4-FFF2-40B4-BE49-F238E27FC236}">
                <a16:creationId xmlns:a16="http://schemas.microsoft.com/office/drawing/2014/main" id="{893089C1-18EC-41B3-A25D-8CF83B87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9311" r="38481" b="68079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4FE7507C-F8AA-45B0-9F48-828B237BB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1113"/>
            <a:ext cx="521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Kosterní svalová vlákna (HE, podélný řez)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valová tkáň - 6 Příčně pruhovaný sval">
            <a:extLst>
              <a:ext uri="{FF2B5EF4-FFF2-40B4-BE49-F238E27FC236}">
                <a16:creationId xmlns:a16="http://schemas.microsoft.com/office/drawing/2014/main" id="{CB9FE625-C342-43F8-99B3-9A316374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001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38EA3CBC-CAFE-4AF2-B90D-3B6593DD7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313"/>
            <a:ext cx="500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Kosterní svalová vlákna (HE, příčný řez)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62">
            <a:extLst>
              <a:ext uri="{FF2B5EF4-FFF2-40B4-BE49-F238E27FC236}">
                <a16:creationId xmlns:a16="http://schemas.microsoft.com/office/drawing/2014/main" id="{E7172C89-C06E-4FAA-ABFE-62030560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FFADE2F2-58AC-4CFC-BBF7-3F275011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313"/>
            <a:ext cx="4999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Kosterní svalová vlákna (HE, příčný řez</a:t>
            </a:r>
            <a:r>
              <a:rPr lang="cs-CZ" altLang="cs-CZ" sz="1800" b="1" i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D1BF9D9-339E-4A12-8D6F-3E63B5D8E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60350"/>
            <a:ext cx="8736013" cy="1655763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990000"/>
                </a:solidFill>
              </a:rPr>
              <a:t>Svalová tkáň příčně pruhovaná srdeční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AEF02A9-7F21-48F1-99FF-CDC21F2D7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353425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m</a:t>
            </a:r>
            <a:r>
              <a:rPr lang="cs-CZ" altLang="cs-CZ" b="1" dirty="0">
                <a:ea typeface="Arial Unicode MS" pitchFamily="34" charset="-128"/>
              </a:rPr>
              <a:t>orfologická a funkční jednotka</a:t>
            </a:r>
            <a:r>
              <a:rPr lang="cs-CZ" altLang="cs-CZ" dirty="0">
                <a:solidFill>
                  <a:schemeClr val="hlink"/>
                </a:solidFill>
                <a:ea typeface="Arial Unicode MS" pitchFamily="34" charset="-128"/>
              </a:rPr>
              <a:t>:</a:t>
            </a:r>
            <a:r>
              <a:rPr lang="cs-CZ" altLang="cs-CZ" dirty="0">
                <a:ea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</a:rPr>
              <a:t>srde</a:t>
            </a:r>
            <a:r>
              <a:rPr lang="cs-CZ" altLang="cs-CZ" b="1" dirty="0"/>
              <a:t>č</a:t>
            </a:r>
            <a:r>
              <a:rPr lang="cs-CZ" altLang="cs-CZ" b="1" dirty="0">
                <a:ea typeface="Arial Unicode MS" pitchFamily="34" charset="-128"/>
              </a:rPr>
              <a:t>ní svalová b</a:t>
            </a:r>
            <a:r>
              <a:rPr lang="cs-CZ" altLang="cs-CZ" b="1" dirty="0"/>
              <a:t>uň</a:t>
            </a:r>
            <a:r>
              <a:rPr lang="cs-CZ" altLang="cs-CZ" b="1" dirty="0">
                <a:ea typeface="Arial Unicode MS" pitchFamily="34" charset="-128"/>
              </a:rPr>
              <a:t>ka (</a:t>
            </a:r>
            <a:r>
              <a:rPr lang="cs-CZ" altLang="cs-CZ" b="1" dirty="0" err="1">
                <a:solidFill>
                  <a:srgbClr val="990000"/>
                </a:solidFill>
                <a:ea typeface="Arial Unicode MS" pitchFamily="34" charset="-128"/>
              </a:rPr>
              <a:t>kardiomyocyt</a:t>
            </a:r>
            <a:r>
              <a:rPr lang="cs-CZ" altLang="cs-CZ" b="1" dirty="0">
                <a:ea typeface="Arial Unicode MS" pitchFamily="34" charset="-128"/>
              </a:rPr>
              <a:t>)</a:t>
            </a:r>
            <a:r>
              <a:rPr lang="cs-CZ" altLang="cs-CZ" dirty="0">
                <a:ea typeface="Arial Unicode MS" pitchFamily="34" charset="-128"/>
              </a:rPr>
              <a:t> – cylindrická buňka s </a:t>
            </a:r>
            <a:r>
              <a:rPr lang="cs-CZ" altLang="cs-CZ" dirty="0"/>
              <a:t> </a:t>
            </a:r>
            <a:r>
              <a:rPr lang="cs-CZ" altLang="cs-CZ" dirty="0">
                <a:ea typeface="Arial Unicode MS" pitchFamily="34" charset="-128"/>
              </a:rPr>
              <a:t>1 – 2 jádry uloženými centrálně</a:t>
            </a: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cs-CZ" altLang="cs-CZ" dirty="0">
                <a:ea typeface="Arial Unicode MS" pitchFamily="34" charset="-128"/>
              </a:rPr>
              <a:t>průměr: 15 </a:t>
            </a:r>
            <a:r>
              <a:rPr lang="cs-CZ" altLang="cs-CZ" dirty="0"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itchFamily="34" charset="-128"/>
              </a:rPr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</a:rPr>
              <a:t>délka: 85-100 </a:t>
            </a:r>
            <a:r>
              <a:rPr lang="cs-CZ" altLang="cs-CZ" dirty="0"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itchFamily="34" charset="-128"/>
              </a:rPr>
              <a:t>m</a:t>
            </a:r>
          </a:p>
          <a:p>
            <a:pPr eaLnBrk="1" hangingPunct="1">
              <a:lnSpc>
                <a:spcPct val="90000"/>
              </a:lnSpc>
              <a:spcBef>
                <a:spcPct val="70000"/>
              </a:spcBef>
              <a:buFontTx/>
              <a:buNone/>
            </a:pPr>
            <a:r>
              <a:rPr lang="cs-CZ" altLang="cs-CZ" i="1" dirty="0">
                <a:ea typeface="Arial Unicode MS" pitchFamily="34" charset="-128"/>
              </a:rPr>
              <a:t>Bu</a:t>
            </a:r>
            <a:r>
              <a:rPr lang="cs-CZ" altLang="cs-CZ" i="1" dirty="0"/>
              <a:t>ň</a:t>
            </a:r>
            <a:r>
              <a:rPr lang="cs-CZ" altLang="cs-CZ" i="1" dirty="0">
                <a:ea typeface="Arial Unicode MS" pitchFamily="34" charset="-128"/>
              </a:rPr>
              <a:t>ky jsou spojeny do vláken nebo prostorových sítí </a:t>
            </a:r>
            <a:r>
              <a:rPr lang="cs-CZ" altLang="cs-CZ" b="1" i="1" dirty="0">
                <a:solidFill>
                  <a:srgbClr val="990099"/>
                </a:solidFill>
                <a:ea typeface="Arial Unicode MS" pitchFamily="34" charset="-128"/>
              </a:rPr>
              <a:t>interkalárními disky</a:t>
            </a:r>
            <a:r>
              <a:rPr lang="cs-CZ" altLang="cs-CZ" i="1" dirty="0">
                <a:solidFill>
                  <a:srgbClr val="FFFF66"/>
                </a:solidFill>
                <a:ea typeface="Arial Unicode MS" pitchFamily="34" charset="-128"/>
              </a:rPr>
              <a:t>.</a:t>
            </a:r>
          </a:p>
        </p:txBody>
      </p:sp>
      <p:pic>
        <p:nvPicPr>
          <p:cNvPr id="45060" name="Picture 5" descr="cardiac muscle (19K bytes)">
            <a:extLst>
              <a:ext uri="{FF2B5EF4-FFF2-40B4-BE49-F238E27FC236}">
                <a16:creationId xmlns:a16="http://schemas.microsoft.com/office/drawing/2014/main" id="{B0D7B29B-F396-4A54-BB01-E7FD58A6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057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valová tkáň - 20 Srdeční svalovina">
            <a:extLst>
              <a:ext uri="{FF2B5EF4-FFF2-40B4-BE49-F238E27FC236}">
                <a16:creationId xmlns:a16="http://schemas.microsoft.com/office/drawing/2014/main" id="{78DF4A58-9783-4E64-A6E5-30673842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248" r="2440" b="16853"/>
          <a:stretch>
            <a:fillRect/>
          </a:stretch>
        </p:blipFill>
        <p:spPr bwMode="auto">
          <a:xfrm>
            <a:off x="609600" y="1787525"/>
            <a:ext cx="480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http://circres.ahajournals.org/content/110/7/F1.medium.gif">
            <a:hlinkClick r:id="rId3"/>
            <a:extLst>
              <a:ext uri="{FF2B5EF4-FFF2-40B4-BE49-F238E27FC236}">
                <a16:creationId xmlns:a16="http://schemas.microsoft.com/office/drawing/2014/main" id="{A3FCAB7D-2239-46FF-8116-E0BC6147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388"/>
            <a:ext cx="217646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>
            <a:extLst>
              <a:ext uri="{FF2B5EF4-FFF2-40B4-BE49-F238E27FC236}">
                <a16:creationId xmlns:a16="http://schemas.microsoft.com/office/drawing/2014/main" id="{784A5375-422A-4C50-AA23-DBA293774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1913"/>
            <a:ext cx="8229600" cy="790575"/>
          </a:xfrm>
        </p:spPr>
        <p:txBody>
          <a:bodyPr/>
          <a:lstStyle/>
          <a:p>
            <a:pPr algn="l" eaLnBrk="1" hangingPunct="1"/>
            <a:r>
              <a:rPr lang="cs-CZ" altLang="cs-CZ" dirty="0" err="1">
                <a:solidFill>
                  <a:srgbClr val="FF0000"/>
                </a:solidFill>
              </a:rPr>
              <a:t>Kardiomyocyt</a:t>
            </a:r>
            <a:r>
              <a:rPr lang="cs-CZ" altLang="cs-CZ" sz="3600" dirty="0">
                <a:solidFill>
                  <a:srgbClr val="FF0000"/>
                </a:solidFill>
              </a:rPr>
              <a:t> </a:t>
            </a:r>
            <a:r>
              <a:rPr lang="cs-CZ" altLang="cs-CZ" sz="3600" dirty="0"/>
              <a:t>    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EE8C5E0-CAC9-466D-843A-693FC5CC2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773113"/>
            <a:ext cx="8382000" cy="61595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jednojaderná </a:t>
            </a:r>
            <a:r>
              <a:rPr lang="cs-CZ" altLang="cs-CZ" dirty="0" err="1"/>
              <a:t>bb</a:t>
            </a:r>
            <a:r>
              <a:rPr lang="cs-CZ" altLang="cs-CZ" dirty="0"/>
              <a:t>. - oválné </a:t>
            </a:r>
            <a:r>
              <a:rPr lang="cs-CZ" altLang="cs-CZ" dirty="0">
                <a:solidFill>
                  <a:srgbClr val="CC0000"/>
                </a:solidFill>
              </a:rPr>
              <a:t>jádro centrálně</a:t>
            </a:r>
          </a:p>
          <a:p>
            <a:pPr eaLnBrk="1" hangingPunct="1">
              <a:defRPr/>
            </a:pPr>
            <a:r>
              <a:rPr lang="cs-CZ" altLang="cs-CZ" dirty="0"/>
              <a:t>                                     - mnoho velkých     </a:t>
            </a:r>
          </a:p>
          <a:p>
            <a:pPr marL="0" indent="0" eaLnBrk="1" hangingPunct="1">
              <a:buNone/>
              <a:defRPr/>
            </a:pPr>
            <a:r>
              <a:rPr lang="cs-CZ" altLang="cs-CZ" dirty="0"/>
              <a:t>               </a:t>
            </a:r>
            <a:r>
              <a:rPr lang="cs-CZ" altLang="cs-CZ" sz="2400" dirty="0">
                <a:solidFill>
                  <a:srgbClr val="00B050"/>
                </a:solidFill>
              </a:rPr>
              <a:t>průměr </a:t>
            </a:r>
            <a:r>
              <a:rPr lang="cs-CZ" altLang="cs-CZ" sz="2400" dirty="0">
                <a:solidFill>
                  <a:srgbClr val="00B050"/>
                </a:solidFill>
                <a:ea typeface="Arial Unicode MS" pitchFamily="34" charset="-128"/>
              </a:rPr>
              <a:t>15 </a:t>
            </a:r>
            <a:r>
              <a:rPr lang="cs-CZ" altLang="cs-CZ" sz="2400" dirty="0">
                <a:solidFill>
                  <a:srgbClr val="00B050"/>
                </a:solidFill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sz="2400" dirty="0">
                <a:solidFill>
                  <a:srgbClr val="00B050"/>
                </a:solidFill>
                <a:ea typeface="Arial Unicode MS" pitchFamily="34" charset="-128"/>
              </a:rPr>
              <a:t>m</a:t>
            </a:r>
            <a:r>
              <a:rPr lang="cs-CZ" altLang="cs-CZ" dirty="0">
                <a:solidFill>
                  <a:srgbClr val="00B050"/>
                </a:solidFill>
              </a:rPr>
              <a:t>            </a:t>
            </a:r>
            <a:r>
              <a:rPr lang="cs-CZ" altLang="cs-CZ" dirty="0"/>
              <a:t>mitochondrií</a:t>
            </a:r>
          </a:p>
          <a:p>
            <a:pPr marL="0" indent="0" eaLnBrk="1" hangingPunct="1">
              <a:buNone/>
              <a:defRPr/>
            </a:pPr>
            <a:r>
              <a:rPr lang="cs-CZ" altLang="cs-CZ" dirty="0"/>
              <a:t>                                         - </a:t>
            </a:r>
            <a:r>
              <a:rPr lang="cs-CZ" altLang="cs-CZ" dirty="0">
                <a:solidFill>
                  <a:srgbClr val="FF0000"/>
                </a:solidFill>
              </a:rPr>
              <a:t>myofibrily</a:t>
            </a:r>
            <a:r>
              <a:rPr lang="cs-CZ" altLang="cs-CZ" dirty="0"/>
              <a:t>!!  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cs-CZ" altLang="cs-CZ" dirty="0"/>
              <a:t>                                          SR, glykogen, lipidy</a:t>
            </a:r>
          </a:p>
          <a:p>
            <a:pPr marL="0" indent="0" eaLnBrk="1" hangingPunct="1">
              <a:lnSpc>
                <a:spcPct val="90000"/>
              </a:lnSpc>
              <a:spcBef>
                <a:spcPct val="70000"/>
              </a:spcBef>
              <a:buFontTx/>
              <a:buNone/>
              <a:defRPr/>
            </a:pPr>
            <a:r>
              <a:rPr lang="cs-CZ" altLang="cs-CZ" dirty="0"/>
              <a:t>                                      </a:t>
            </a:r>
            <a:r>
              <a:rPr lang="cs-CZ" altLang="cs-CZ" dirty="0">
                <a:solidFill>
                  <a:srgbClr val="00B0F0"/>
                </a:solidFill>
              </a:rPr>
              <a:t>kontraktilní aparát</a:t>
            </a:r>
            <a:r>
              <a:rPr lang="cs-CZ" altLang="cs-CZ" dirty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dirty="0"/>
              <a:t>                                    </a:t>
            </a:r>
            <a:r>
              <a:rPr lang="cs-CZ" altLang="cs-CZ" dirty="0">
                <a:solidFill>
                  <a:srgbClr val="0000FF"/>
                </a:solidFill>
              </a:rPr>
              <a:t>- </a:t>
            </a:r>
            <a:r>
              <a:rPr lang="cs-CZ" altLang="cs-CZ" sz="2800" dirty="0">
                <a:solidFill>
                  <a:srgbClr val="0000FF"/>
                </a:solidFill>
              </a:rPr>
              <a:t>jako v kosterním svalu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800" dirty="0">
                <a:solidFill>
                  <a:srgbClr val="0000FF"/>
                </a:solidFill>
              </a:rPr>
              <a:t>                                       ale kratší </a:t>
            </a:r>
            <a:r>
              <a:rPr lang="cs-CZ" altLang="cs-CZ" sz="2800" dirty="0" err="1">
                <a:solidFill>
                  <a:srgbClr val="0000FF"/>
                </a:solidFill>
              </a:rPr>
              <a:t>sarkomery+</a:t>
            </a:r>
            <a:r>
              <a:rPr lang="cs-CZ" altLang="cs-CZ" sz="2800" dirty="0" err="1"/>
              <a:t>diády</a:t>
            </a:r>
            <a:r>
              <a:rPr lang="cs-CZ" altLang="cs-CZ" sz="2800" dirty="0"/>
              <a:t>   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A28BD67-CEE6-4634-8E96-94B2BF3EE72F}"/>
              </a:ext>
            </a:extLst>
          </p:cNvPr>
          <p:cNvSpPr/>
          <p:nvPr/>
        </p:nvSpPr>
        <p:spPr>
          <a:xfrm>
            <a:off x="3593512" y="5706030"/>
            <a:ext cx="2656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i="0" dirty="0">
                <a:solidFill>
                  <a:srgbClr val="00B050"/>
                </a:solidFill>
                <a:ea typeface="Arial Unicode MS" pitchFamily="34" charset="-128"/>
              </a:rPr>
              <a:t>délka 85 -100 </a:t>
            </a:r>
            <a:r>
              <a:rPr lang="cs-CZ" altLang="cs-CZ" sz="2400" i="0" dirty="0">
                <a:solidFill>
                  <a:srgbClr val="00B050"/>
                </a:solidFill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sz="2400" i="0" dirty="0">
                <a:solidFill>
                  <a:srgbClr val="00B050"/>
                </a:solidFill>
                <a:ea typeface="Arial Unicode MS" pitchFamily="34" charset="-128"/>
              </a:rPr>
              <a:t>m</a:t>
            </a:r>
            <a:r>
              <a:rPr lang="cs-CZ" altLang="cs-CZ" sz="2400" i="0" dirty="0">
                <a:solidFill>
                  <a:srgbClr val="00B050"/>
                </a:solidFill>
              </a:rPr>
              <a:t> </a:t>
            </a:r>
            <a:endParaRPr lang="cs-CZ" sz="2400" i="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valová tkáň - 17 Srdeční svalovina">
            <a:extLst>
              <a:ext uri="{FF2B5EF4-FFF2-40B4-BE49-F238E27FC236}">
                <a16:creationId xmlns:a16="http://schemas.microsoft.com/office/drawing/2014/main" id="{79AAF201-0E24-496E-86BC-146DE0ED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0403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62194D43-2642-4CBD-AF9C-B432A8046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17513"/>
            <a:ext cx="32829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0"/>
              <a:t>Kapiláry koronárního řečiště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0"/>
              <a:t>Interkalární disky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0"/>
          </a:p>
        </p:txBody>
      </p:sp>
      <p:sp>
        <p:nvSpPr>
          <p:cNvPr id="68612" name="Line 4">
            <a:extLst>
              <a:ext uri="{FF2B5EF4-FFF2-40B4-BE49-F238E27FC236}">
                <a16:creationId xmlns:a16="http://schemas.microsoft.com/office/drawing/2014/main" id="{D5238846-FA4E-4FD0-92EC-A58DA3384C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609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Line 5">
            <a:extLst>
              <a:ext uri="{FF2B5EF4-FFF2-40B4-BE49-F238E27FC236}">
                <a16:creationId xmlns:a16="http://schemas.microsoft.com/office/drawing/2014/main" id="{A42DA2C4-4F7B-4BA5-9B07-EA44E6A4B1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3352800"/>
            <a:ext cx="22860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4" name="Line 6">
            <a:extLst>
              <a:ext uri="{FF2B5EF4-FFF2-40B4-BE49-F238E27FC236}">
                <a16:creationId xmlns:a16="http://schemas.microsoft.com/office/drawing/2014/main" id="{C4B54CC8-800A-4BD1-AD0B-1DE120102F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2362200"/>
            <a:ext cx="1981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2" descr="Přehoz">
            <a:extLst>
              <a:ext uri="{FF2B5EF4-FFF2-40B4-BE49-F238E27FC236}">
                <a16:creationId xmlns:a16="http://schemas.microsoft.com/office/drawing/2014/main" id="{0D4946A9-DA3C-4974-A167-ECB5FC8BE774}"/>
              </a:ext>
            </a:extLst>
          </p:cNvPr>
          <p:cNvSpPr>
            <a:spLocks/>
          </p:cNvSpPr>
          <p:nvPr/>
        </p:nvSpPr>
        <p:spPr bwMode="auto">
          <a:xfrm>
            <a:off x="20638" y="1649413"/>
            <a:ext cx="3686175" cy="1762125"/>
          </a:xfrm>
          <a:custGeom>
            <a:avLst/>
            <a:gdLst>
              <a:gd name="T0" fmla="*/ 2147483646 w 2322"/>
              <a:gd name="T1" fmla="*/ 2147483646 h 1110"/>
              <a:gd name="T2" fmla="*/ 2147483646 w 2322"/>
              <a:gd name="T3" fmla="*/ 2147483646 h 1110"/>
              <a:gd name="T4" fmla="*/ 2147483646 w 2322"/>
              <a:gd name="T5" fmla="*/ 2147483646 h 1110"/>
              <a:gd name="T6" fmla="*/ 2147483646 w 2322"/>
              <a:gd name="T7" fmla="*/ 2147483646 h 1110"/>
              <a:gd name="T8" fmla="*/ 2147483646 w 2322"/>
              <a:gd name="T9" fmla="*/ 2147483646 h 1110"/>
              <a:gd name="T10" fmla="*/ 2147483646 w 2322"/>
              <a:gd name="T11" fmla="*/ 2147483646 h 1110"/>
              <a:gd name="T12" fmla="*/ 2147483646 w 2322"/>
              <a:gd name="T13" fmla="*/ 2147483646 h 1110"/>
              <a:gd name="T14" fmla="*/ 2147483646 w 2322"/>
              <a:gd name="T15" fmla="*/ 2147483646 h 1110"/>
              <a:gd name="T16" fmla="*/ 2147483646 w 2322"/>
              <a:gd name="T17" fmla="*/ 2147483646 h 1110"/>
              <a:gd name="T18" fmla="*/ 2147483646 w 2322"/>
              <a:gd name="T19" fmla="*/ 2147483646 h 1110"/>
              <a:gd name="T20" fmla="*/ 2147483646 w 2322"/>
              <a:gd name="T21" fmla="*/ 2147483646 h 1110"/>
              <a:gd name="T22" fmla="*/ 2147483646 w 2322"/>
              <a:gd name="T23" fmla="*/ 2147483646 h 1110"/>
              <a:gd name="T24" fmla="*/ 2147483646 w 2322"/>
              <a:gd name="T25" fmla="*/ 2147483646 h 1110"/>
              <a:gd name="T26" fmla="*/ 2147483646 w 2322"/>
              <a:gd name="T27" fmla="*/ 2147483646 h 1110"/>
              <a:gd name="T28" fmla="*/ 2147483646 w 2322"/>
              <a:gd name="T29" fmla="*/ 2147483646 h 1110"/>
              <a:gd name="T30" fmla="*/ 2147483646 w 2322"/>
              <a:gd name="T31" fmla="*/ 2147483646 h 1110"/>
              <a:gd name="T32" fmla="*/ 2147483646 w 2322"/>
              <a:gd name="T33" fmla="*/ 2147483646 h 1110"/>
              <a:gd name="T34" fmla="*/ 2147483646 w 2322"/>
              <a:gd name="T35" fmla="*/ 2147483646 h 1110"/>
              <a:gd name="T36" fmla="*/ 2147483646 w 2322"/>
              <a:gd name="T37" fmla="*/ 2147483646 h 1110"/>
              <a:gd name="T38" fmla="*/ 2147483646 w 2322"/>
              <a:gd name="T39" fmla="*/ 2147483646 h 1110"/>
              <a:gd name="T40" fmla="*/ 2147483646 w 2322"/>
              <a:gd name="T41" fmla="*/ 2147483646 h 1110"/>
              <a:gd name="T42" fmla="*/ 2147483646 w 2322"/>
              <a:gd name="T43" fmla="*/ 2147483646 h 1110"/>
              <a:gd name="T44" fmla="*/ 2147483646 w 2322"/>
              <a:gd name="T45" fmla="*/ 2147483646 h 1110"/>
              <a:gd name="T46" fmla="*/ 2147483646 w 2322"/>
              <a:gd name="T47" fmla="*/ 2147483646 h 1110"/>
              <a:gd name="T48" fmla="*/ 2147483646 w 2322"/>
              <a:gd name="T49" fmla="*/ 2147483646 h 1110"/>
              <a:gd name="T50" fmla="*/ 2147483646 w 2322"/>
              <a:gd name="T51" fmla="*/ 2147483646 h 1110"/>
              <a:gd name="T52" fmla="*/ 2147483646 w 2322"/>
              <a:gd name="T53" fmla="*/ 2147483646 h 1110"/>
              <a:gd name="T54" fmla="*/ 2147483646 w 2322"/>
              <a:gd name="T55" fmla="*/ 2147483646 h 1110"/>
              <a:gd name="T56" fmla="*/ 2147483646 w 2322"/>
              <a:gd name="T57" fmla="*/ 2147483646 h 1110"/>
              <a:gd name="T58" fmla="*/ 2147483646 w 2322"/>
              <a:gd name="T59" fmla="*/ 2147483646 h 1110"/>
              <a:gd name="T60" fmla="*/ 2147483646 w 2322"/>
              <a:gd name="T61" fmla="*/ 2147483646 h 1110"/>
              <a:gd name="T62" fmla="*/ 2147483646 w 2322"/>
              <a:gd name="T63" fmla="*/ 2147483646 h 1110"/>
              <a:gd name="T64" fmla="*/ 2147483646 w 2322"/>
              <a:gd name="T65" fmla="*/ 2147483646 h 1110"/>
              <a:gd name="T66" fmla="*/ 2147483646 w 2322"/>
              <a:gd name="T67" fmla="*/ 2147483646 h 1110"/>
              <a:gd name="T68" fmla="*/ 2147483646 w 2322"/>
              <a:gd name="T69" fmla="*/ 2147483646 h 1110"/>
              <a:gd name="T70" fmla="*/ 2147483646 w 2322"/>
              <a:gd name="T71" fmla="*/ 2147483646 h 1110"/>
              <a:gd name="T72" fmla="*/ 2147483646 w 2322"/>
              <a:gd name="T73" fmla="*/ 2147483646 h 1110"/>
              <a:gd name="T74" fmla="*/ 2147483646 w 2322"/>
              <a:gd name="T75" fmla="*/ 2147483646 h 1110"/>
              <a:gd name="T76" fmla="*/ 2147483646 w 2322"/>
              <a:gd name="T77" fmla="*/ 2147483646 h 1110"/>
              <a:gd name="T78" fmla="*/ 2147483646 w 2322"/>
              <a:gd name="T79" fmla="*/ 2147483646 h 1110"/>
              <a:gd name="T80" fmla="*/ 2147483646 w 2322"/>
              <a:gd name="T81" fmla="*/ 2147483646 h 1110"/>
              <a:gd name="T82" fmla="*/ 2147483646 w 2322"/>
              <a:gd name="T83" fmla="*/ 2147483646 h 1110"/>
              <a:gd name="T84" fmla="*/ 2147483646 w 2322"/>
              <a:gd name="T85" fmla="*/ 2147483646 h 1110"/>
              <a:gd name="T86" fmla="*/ 2147483646 w 2322"/>
              <a:gd name="T87" fmla="*/ 2147483646 h 1110"/>
              <a:gd name="T88" fmla="*/ 2147483646 w 2322"/>
              <a:gd name="T89" fmla="*/ 2147483646 h 1110"/>
              <a:gd name="T90" fmla="*/ 2147483646 w 2322"/>
              <a:gd name="T91" fmla="*/ 2147483646 h 1110"/>
              <a:gd name="T92" fmla="*/ 2147483646 w 2322"/>
              <a:gd name="T93" fmla="*/ 2147483646 h 1110"/>
              <a:gd name="T94" fmla="*/ 2147483646 w 2322"/>
              <a:gd name="T95" fmla="*/ 2147483646 h 1110"/>
              <a:gd name="T96" fmla="*/ 2147483646 w 2322"/>
              <a:gd name="T97" fmla="*/ 2147483646 h 1110"/>
              <a:gd name="T98" fmla="*/ 2147483646 w 2322"/>
              <a:gd name="T99" fmla="*/ 2147483646 h 1110"/>
              <a:gd name="T100" fmla="*/ 2147483646 w 2322"/>
              <a:gd name="T101" fmla="*/ 2147483646 h 1110"/>
              <a:gd name="T102" fmla="*/ 2147483646 w 2322"/>
              <a:gd name="T103" fmla="*/ 2147483646 h 1110"/>
              <a:gd name="T104" fmla="*/ 2147483646 w 2322"/>
              <a:gd name="T105" fmla="*/ 2147483646 h 111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322" h="1110">
                <a:moveTo>
                  <a:pt x="225" y="268"/>
                </a:moveTo>
                <a:cubicBezTo>
                  <a:pt x="228" y="277"/>
                  <a:pt x="234" y="286"/>
                  <a:pt x="234" y="296"/>
                </a:cubicBezTo>
                <a:cubicBezTo>
                  <a:pt x="234" y="454"/>
                  <a:pt x="238" y="429"/>
                  <a:pt x="106" y="442"/>
                </a:cubicBezTo>
                <a:cubicBezTo>
                  <a:pt x="95" y="647"/>
                  <a:pt x="144" y="597"/>
                  <a:pt x="33" y="634"/>
                </a:cubicBezTo>
                <a:cubicBezTo>
                  <a:pt x="36" y="689"/>
                  <a:pt x="0" y="764"/>
                  <a:pt x="42" y="799"/>
                </a:cubicBezTo>
                <a:cubicBezTo>
                  <a:pt x="94" y="842"/>
                  <a:pt x="176" y="803"/>
                  <a:pt x="243" y="808"/>
                </a:cubicBezTo>
                <a:cubicBezTo>
                  <a:pt x="480" y="825"/>
                  <a:pt x="639" y="830"/>
                  <a:pt x="920" y="835"/>
                </a:cubicBezTo>
                <a:cubicBezTo>
                  <a:pt x="1126" y="847"/>
                  <a:pt x="1019" y="826"/>
                  <a:pt x="1102" y="854"/>
                </a:cubicBezTo>
                <a:cubicBezTo>
                  <a:pt x="1120" y="860"/>
                  <a:pt x="1139" y="866"/>
                  <a:pt x="1157" y="872"/>
                </a:cubicBezTo>
                <a:cubicBezTo>
                  <a:pt x="1166" y="875"/>
                  <a:pt x="1185" y="881"/>
                  <a:pt x="1185" y="881"/>
                </a:cubicBezTo>
                <a:cubicBezTo>
                  <a:pt x="1213" y="899"/>
                  <a:pt x="1226" y="917"/>
                  <a:pt x="1258" y="927"/>
                </a:cubicBezTo>
                <a:cubicBezTo>
                  <a:pt x="1334" y="978"/>
                  <a:pt x="1238" y="917"/>
                  <a:pt x="1313" y="954"/>
                </a:cubicBezTo>
                <a:cubicBezTo>
                  <a:pt x="1416" y="1004"/>
                  <a:pt x="1277" y="942"/>
                  <a:pt x="1358" y="991"/>
                </a:cubicBezTo>
                <a:cubicBezTo>
                  <a:pt x="1383" y="1006"/>
                  <a:pt x="1476" y="1009"/>
                  <a:pt x="1477" y="1009"/>
                </a:cubicBezTo>
                <a:cubicBezTo>
                  <a:pt x="1495" y="1015"/>
                  <a:pt x="1514" y="1021"/>
                  <a:pt x="1532" y="1027"/>
                </a:cubicBezTo>
                <a:cubicBezTo>
                  <a:pt x="1541" y="1030"/>
                  <a:pt x="1560" y="1036"/>
                  <a:pt x="1560" y="1036"/>
                </a:cubicBezTo>
                <a:cubicBezTo>
                  <a:pt x="1599" y="1077"/>
                  <a:pt x="1662" y="1090"/>
                  <a:pt x="1715" y="1110"/>
                </a:cubicBezTo>
                <a:cubicBezTo>
                  <a:pt x="1730" y="1107"/>
                  <a:pt x="1748" y="1109"/>
                  <a:pt x="1761" y="1100"/>
                </a:cubicBezTo>
                <a:cubicBezTo>
                  <a:pt x="1769" y="1095"/>
                  <a:pt x="1764" y="1080"/>
                  <a:pt x="1770" y="1073"/>
                </a:cubicBezTo>
                <a:cubicBezTo>
                  <a:pt x="1777" y="1065"/>
                  <a:pt x="1788" y="1061"/>
                  <a:pt x="1797" y="1055"/>
                </a:cubicBezTo>
                <a:cubicBezTo>
                  <a:pt x="1821" y="979"/>
                  <a:pt x="1879" y="1048"/>
                  <a:pt x="1944" y="1027"/>
                </a:cubicBezTo>
                <a:cubicBezTo>
                  <a:pt x="1966" y="1005"/>
                  <a:pt x="1998" y="988"/>
                  <a:pt x="2017" y="963"/>
                </a:cubicBezTo>
                <a:cubicBezTo>
                  <a:pt x="2030" y="945"/>
                  <a:pt x="2053" y="908"/>
                  <a:pt x="2053" y="908"/>
                </a:cubicBezTo>
                <a:cubicBezTo>
                  <a:pt x="2056" y="896"/>
                  <a:pt x="2051" y="877"/>
                  <a:pt x="2062" y="872"/>
                </a:cubicBezTo>
                <a:cubicBezTo>
                  <a:pt x="2076" y="866"/>
                  <a:pt x="2126" y="884"/>
                  <a:pt x="2145" y="890"/>
                </a:cubicBezTo>
                <a:cubicBezTo>
                  <a:pt x="2172" y="887"/>
                  <a:pt x="2204" y="896"/>
                  <a:pt x="2227" y="881"/>
                </a:cubicBezTo>
                <a:cubicBezTo>
                  <a:pt x="2243" y="871"/>
                  <a:pt x="2239" y="844"/>
                  <a:pt x="2245" y="826"/>
                </a:cubicBezTo>
                <a:cubicBezTo>
                  <a:pt x="2248" y="818"/>
                  <a:pt x="2258" y="814"/>
                  <a:pt x="2264" y="808"/>
                </a:cubicBezTo>
                <a:cubicBezTo>
                  <a:pt x="2273" y="780"/>
                  <a:pt x="2299" y="748"/>
                  <a:pt x="2264" y="726"/>
                </a:cubicBezTo>
                <a:cubicBezTo>
                  <a:pt x="2248" y="716"/>
                  <a:pt x="2209" y="707"/>
                  <a:pt x="2209" y="707"/>
                </a:cubicBezTo>
                <a:cubicBezTo>
                  <a:pt x="2163" y="664"/>
                  <a:pt x="2114" y="627"/>
                  <a:pt x="2053" y="607"/>
                </a:cubicBezTo>
                <a:cubicBezTo>
                  <a:pt x="2000" y="570"/>
                  <a:pt x="1932" y="558"/>
                  <a:pt x="1870" y="543"/>
                </a:cubicBezTo>
                <a:cubicBezTo>
                  <a:pt x="1823" y="531"/>
                  <a:pt x="1772" y="501"/>
                  <a:pt x="1724" y="497"/>
                </a:cubicBezTo>
                <a:cubicBezTo>
                  <a:pt x="1687" y="494"/>
                  <a:pt x="1651" y="491"/>
                  <a:pt x="1614" y="488"/>
                </a:cubicBezTo>
                <a:cubicBezTo>
                  <a:pt x="1605" y="485"/>
                  <a:pt x="1587" y="488"/>
                  <a:pt x="1587" y="479"/>
                </a:cubicBezTo>
                <a:cubicBezTo>
                  <a:pt x="1587" y="470"/>
                  <a:pt x="1605" y="473"/>
                  <a:pt x="1614" y="470"/>
                </a:cubicBezTo>
                <a:cubicBezTo>
                  <a:pt x="1663" y="455"/>
                  <a:pt x="1712" y="440"/>
                  <a:pt x="1761" y="424"/>
                </a:cubicBezTo>
                <a:cubicBezTo>
                  <a:pt x="1938" y="367"/>
                  <a:pt x="2318" y="406"/>
                  <a:pt x="2318" y="406"/>
                </a:cubicBezTo>
                <a:cubicBezTo>
                  <a:pt x="2315" y="378"/>
                  <a:pt x="2322" y="348"/>
                  <a:pt x="2309" y="323"/>
                </a:cubicBezTo>
                <a:cubicBezTo>
                  <a:pt x="2296" y="298"/>
                  <a:pt x="2253" y="287"/>
                  <a:pt x="2227" y="278"/>
                </a:cubicBezTo>
                <a:cubicBezTo>
                  <a:pt x="2221" y="272"/>
                  <a:pt x="2211" y="267"/>
                  <a:pt x="2209" y="259"/>
                </a:cubicBezTo>
                <a:cubicBezTo>
                  <a:pt x="2173" y="112"/>
                  <a:pt x="2240" y="154"/>
                  <a:pt x="2035" y="140"/>
                </a:cubicBezTo>
                <a:cubicBezTo>
                  <a:pt x="2026" y="103"/>
                  <a:pt x="2020" y="80"/>
                  <a:pt x="1998" y="49"/>
                </a:cubicBezTo>
                <a:cubicBezTo>
                  <a:pt x="1995" y="40"/>
                  <a:pt x="1987" y="5"/>
                  <a:pt x="1971" y="3"/>
                </a:cubicBezTo>
                <a:cubicBezTo>
                  <a:pt x="1944" y="0"/>
                  <a:pt x="1916" y="10"/>
                  <a:pt x="1889" y="12"/>
                </a:cubicBezTo>
                <a:cubicBezTo>
                  <a:pt x="1813" y="17"/>
                  <a:pt x="1736" y="19"/>
                  <a:pt x="1660" y="22"/>
                </a:cubicBezTo>
                <a:cubicBezTo>
                  <a:pt x="1612" y="34"/>
                  <a:pt x="1574" y="43"/>
                  <a:pt x="1523" y="49"/>
                </a:cubicBezTo>
                <a:cubicBezTo>
                  <a:pt x="1471" y="66"/>
                  <a:pt x="1427" y="97"/>
                  <a:pt x="1368" y="104"/>
                </a:cubicBezTo>
                <a:cubicBezTo>
                  <a:pt x="1221" y="121"/>
                  <a:pt x="808" y="121"/>
                  <a:pt x="782" y="122"/>
                </a:cubicBezTo>
                <a:cubicBezTo>
                  <a:pt x="752" y="132"/>
                  <a:pt x="740" y="149"/>
                  <a:pt x="709" y="159"/>
                </a:cubicBezTo>
                <a:cubicBezTo>
                  <a:pt x="640" y="205"/>
                  <a:pt x="599" y="189"/>
                  <a:pt x="499" y="195"/>
                </a:cubicBezTo>
                <a:cubicBezTo>
                  <a:pt x="338" y="225"/>
                  <a:pt x="432" y="212"/>
                  <a:pt x="216" y="223"/>
                </a:cubicBezTo>
                <a:cubicBezTo>
                  <a:pt x="227" y="256"/>
                  <a:pt x="225" y="241"/>
                  <a:pt x="225" y="268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07" name="Freeform 3" descr="Přehoz">
            <a:extLst>
              <a:ext uri="{FF2B5EF4-FFF2-40B4-BE49-F238E27FC236}">
                <a16:creationId xmlns:a16="http://schemas.microsoft.com/office/drawing/2014/main" id="{4A12F633-DA0B-47A2-AF9C-F8E40CCFA7EA}"/>
              </a:ext>
            </a:extLst>
          </p:cNvPr>
          <p:cNvSpPr>
            <a:spLocks/>
          </p:cNvSpPr>
          <p:nvPr/>
        </p:nvSpPr>
        <p:spPr bwMode="auto">
          <a:xfrm>
            <a:off x="3214688" y="1341438"/>
            <a:ext cx="2708275" cy="1000125"/>
          </a:xfrm>
          <a:custGeom>
            <a:avLst/>
            <a:gdLst>
              <a:gd name="T0" fmla="*/ 2147483646 w 1706"/>
              <a:gd name="T1" fmla="*/ 2147483646 h 630"/>
              <a:gd name="T2" fmla="*/ 2147483646 w 1706"/>
              <a:gd name="T3" fmla="*/ 2147483646 h 630"/>
              <a:gd name="T4" fmla="*/ 2147483646 w 1706"/>
              <a:gd name="T5" fmla="*/ 2147483646 h 630"/>
              <a:gd name="T6" fmla="*/ 2147483646 w 1706"/>
              <a:gd name="T7" fmla="*/ 2147483646 h 630"/>
              <a:gd name="T8" fmla="*/ 2147483646 w 1706"/>
              <a:gd name="T9" fmla="*/ 2147483646 h 630"/>
              <a:gd name="T10" fmla="*/ 2147483646 w 1706"/>
              <a:gd name="T11" fmla="*/ 2147483646 h 630"/>
              <a:gd name="T12" fmla="*/ 2147483646 w 1706"/>
              <a:gd name="T13" fmla="*/ 2147483646 h 630"/>
              <a:gd name="T14" fmla="*/ 2147483646 w 1706"/>
              <a:gd name="T15" fmla="*/ 2147483646 h 630"/>
              <a:gd name="T16" fmla="*/ 2147483646 w 1706"/>
              <a:gd name="T17" fmla="*/ 2147483646 h 630"/>
              <a:gd name="T18" fmla="*/ 2147483646 w 1706"/>
              <a:gd name="T19" fmla="*/ 2147483646 h 630"/>
              <a:gd name="T20" fmla="*/ 2147483646 w 1706"/>
              <a:gd name="T21" fmla="*/ 2147483646 h 630"/>
              <a:gd name="T22" fmla="*/ 2147483646 w 1706"/>
              <a:gd name="T23" fmla="*/ 2147483646 h 630"/>
              <a:gd name="T24" fmla="*/ 2147483646 w 1706"/>
              <a:gd name="T25" fmla="*/ 2147483646 h 630"/>
              <a:gd name="T26" fmla="*/ 2147483646 w 1706"/>
              <a:gd name="T27" fmla="*/ 2147483646 h 630"/>
              <a:gd name="T28" fmla="*/ 2147483646 w 1706"/>
              <a:gd name="T29" fmla="*/ 2147483646 h 630"/>
              <a:gd name="T30" fmla="*/ 2147483646 w 1706"/>
              <a:gd name="T31" fmla="*/ 2147483646 h 630"/>
              <a:gd name="T32" fmla="*/ 2147483646 w 1706"/>
              <a:gd name="T33" fmla="*/ 2147483646 h 630"/>
              <a:gd name="T34" fmla="*/ 2147483646 w 1706"/>
              <a:gd name="T35" fmla="*/ 2147483646 h 630"/>
              <a:gd name="T36" fmla="*/ 2147483646 w 1706"/>
              <a:gd name="T37" fmla="*/ 2147483646 h 6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706" h="630">
                <a:moveTo>
                  <a:pt x="14" y="188"/>
                </a:moveTo>
                <a:cubicBezTo>
                  <a:pt x="36" y="322"/>
                  <a:pt x="0" y="202"/>
                  <a:pt x="50" y="252"/>
                </a:cubicBezTo>
                <a:cubicBezTo>
                  <a:pt x="57" y="259"/>
                  <a:pt x="53" y="273"/>
                  <a:pt x="60" y="280"/>
                </a:cubicBezTo>
                <a:cubicBezTo>
                  <a:pt x="90" y="310"/>
                  <a:pt x="145" y="294"/>
                  <a:pt x="188" y="298"/>
                </a:cubicBezTo>
                <a:cubicBezTo>
                  <a:pt x="194" y="317"/>
                  <a:pt x="209" y="334"/>
                  <a:pt x="215" y="353"/>
                </a:cubicBezTo>
                <a:cubicBezTo>
                  <a:pt x="218" y="363"/>
                  <a:pt x="224" y="429"/>
                  <a:pt x="233" y="435"/>
                </a:cubicBezTo>
                <a:cubicBezTo>
                  <a:pt x="246" y="444"/>
                  <a:pt x="264" y="441"/>
                  <a:pt x="279" y="444"/>
                </a:cubicBezTo>
                <a:cubicBezTo>
                  <a:pt x="398" y="630"/>
                  <a:pt x="109" y="560"/>
                  <a:pt x="581" y="545"/>
                </a:cubicBezTo>
                <a:cubicBezTo>
                  <a:pt x="778" y="337"/>
                  <a:pt x="1156" y="459"/>
                  <a:pt x="1422" y="545"/>
                </a:cubicBezTo>
                <a:cubicBezTo>
                  <a:pt x="1504" y="542"/>
                  <a:pt x="1598" y="577"/>
                  <a:pt x="1669" y="536"/>
                </a:cubicBezTo>
                <a:cubicBezTo>
                  <a:pt x="1706" y="515"/>
                  <a:pt x="1680" y="446"/>
                  <a:pt x="1660" y="408"/>
                </a:cubicBezTo>
                <a:cubicBezTo>
                  <a:pt x="1650" y="389"/>
                  <a:pt x="1617" y="401"/>
                  <a:pt x="1596" y="398"/>
                </a:cubicBezTo>
                <a:cubicBezTo>
                  <a:pt x="1585" y="210"/>
                  <a:pt x="1624" y="232"/>
                  <a:pt x="1477" y="216"/>
                </a:cubicBezTo>
                <a:cubicBezTo>
                  <a:pt x="1427" y="166"/>
                  <a:pt x="1496" y="243"/>
                  <a:pt x="1449" y="124"/>
                </a:cubicBezTo>
                <a:cubicBezTo>
                  <a:pt x="1443" y="108"/>
                  <a:pt x="1396" y="98"/>
                  <a:pt x="1385" y="97"/>
                </a:cubicBezTo>
                <a:cubicBezTo>
                  <a:pt x="1339" y="92"/>
                  <a:pt x="1294" y="91"/>
                  <a:pt x="1248" y="88"/>
                </a:cubicBezTo>
                <a:cubicBezTo>
                  <a:pt x="1016" y="52"/>
                  <a:pt x="1119" y="68"/>
                  <a:pt x="672" y="60"/>
                </a:cubicBezTo>
                <a:cubicBezTo>
                  <a:pt x="493" y="0"/>
                  <a:pt x="371" y="46"/>
                  <a:pt x="133" y="51"/>
                </a:cubicBezTo>
                <a:cubicBezTo>
                  <a:pt x="47" y="79"/>
                  <a:pt x="68" y="134"/>
                  <a:pt x="14" y="188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08" name="Freeform 4" descr="Přehoz">
            <a:extLst>
              <a:ext uri="{FF2B5EF4-FFF2-40B4-BE49-F238E27FC236}">
                <a16:creationId xmlns:a16="http://schemas.microsoft.com/office/drawing/2014/main" id="{8E5A3803-BA5C-4FD9-B48E-9D6ADC20C8FF}"/>
              </a:ext>
            </a:extLst>
          </p:cNvPr>
          <p:cNvSpPr>
            <a:spLocks/>
          </p:cNvSpPr>
          <p:nvPr/>
        </p:nvSpPr>
        <p:spPr bwMode="auto">
          <a:xfrm>
            <a:off x="2759075" y="2873375"/>
            <a:ext cx="4097338" cy="1582738"/>
          </a:xfrm>
          <a:custGeom>
            <a:avLst/>
            <a:gdLst>
              <a:gd name="T0" fmla="*/ 2147483646 w 2581"/>
              <a:gd name="T1" fmla="*/ 0 h 997"/>
              <a:gd name="T2" fmla="*/ 2147483646 w 2581"/>
              <a:gd name="T3" fmla="*/ 2147483646 h 997"/>
              <a:gd name="T4" fmla="*/ 2147483646 w 2581"/>
              <a:gd name="T5" fmla="*/ 2147483646 h 997"/>
              <a:gd name="T6" fmla="*/ 2147483646 w 2581"/>
              <a:gd name="T7" fmla="*/ 2147483646 h 997"/>
              <a:gd name="T8" fmla="*/ 2147483646 w 2581"/>
              <a:gd name="T9" fmla="*/ 2147483646 h 997"/>
              <a:gd name="T10" fmla="*/ 2147483646 w 2581"/>
              <a:gd name="T11" fmla="*/ 2147483646 h 997"/>
              <a:gd name="T12" fmla="*/ 2147483646 w 2581"/>
              <a:gd name="T13" fmla="*/ 2147483646 h 997"/>
              <a:gd name="T14" fmla="*/ 2147483646 w 2581"/>
              <a:gd name="T15" fmla="*/ 2147483646 h 997"/>
              <a:gd name="T16" fmla="*/ 2147483646 w 2581"/>
              <a:gd name="T17" fmla="*/ 2147483646 h 997"/>
              <a:gd name="T18" fmla="*/ 2147483646 w 2581"/>
              <a:gd name="T19" fmla="*/ 2147483646 h 997"/>
              <a:gd name="T20" fmla="*/ 2147483646 w 2581"/>
              <a:gd name="T21" fmla="*/ 2147483646 h 997"/>
              <a:gd name="T22" fmla="*/ 2147483646 w 2581"/>
              <a:gd name="T23" fmla="*/ 2147483646 h 997"/>
              <a:gd name="T24" fmla="*/ 2147483646 w 2581"/>
              <a:gd name="T25" fmla="*/ 2147483646 h 997"/>
              <a:gd name="T26" fmla="*/ 2147483646 w 2581"/>
              <a:gd name="T27" fmla="*/ 2147483646 h 997"/>
              <a:gd name="T28" fmla="*/ 2147483646 w 2581"/>
              <a:gd name="T29" fmla="*/ 2147483646 h 997"/>
              <a:gd name="T30" fmla="*/ 2147483646 w 2581"/>
              <a:gd name="T31" fmla="*/ 2147483646 h 997"/>
              <a:gd name="T32" fmla="*/ 2147483646 w 2581"/>
              <a:gd name="T33" fmla="*/ 2147483646 h 997"/>
              <a:gd name="T34" fmla="*/ 2147483646 w 2581"/>
              <a:gd name="T35" fmla="*/ 2147483646 h 997"/>
              <a:gd name="T36" fmla="*/ 2147483646 w 2581"/>
              <a:gd name="T37" fmla="*/ 2147483646 h 997"/>
              <a:gd name="T38" fmla="*/ 2147483646 w 2581"/>
              <a:gd name="T39" fmla="*/ 2147483646 h 997"/>
              <a:gd name="T40" fmla="*/ 2147483646 w 2581"/>
              <a:gd name="T41" fmla="*/ 2147483646 h 997"/>
              <a:gd name="T42" fmla="*/ 2147483646 w 2581"/>
              <a:gd name="T43" fmla="*/ 2147483646 h 997"/>
              <a:gd name="T44" fmla="*/ 2147483646 w 2581"/>
              <a:gd name="T45" fmla="*/ 2147483646 h 997"/>
              <a:gd name="T46" fmla="*/ 2147483646 w 2581"/>
              <a:gd name="T47" fmla="*/ 2147483646 h 997"/>
              <a:gd name="T48" fmla="*/ 2147483646 w 2581"/>
              <a:gd name="T49" fmla="*/ 2147483646 h 997"/>
              <a:gd name="T50" fmla="*/ 2147483646 w 2581"/>
              <a:gd name="T51" fmla="*/ 2147483646 h 997"/>
              <a:gd name="T52" fmla="*/ 2147483646 w 2581"/>
              <a:gd name="T53" fmla="*/ 2147483646 h 997"/>
              <a:gd name="T54" fmla="*/ 2147483646 w 2581"/>
              <a:gd name="T55" fmla="*/ 2147483646 h 997"/>
              <a:gd name="T56" fmla="*/ 2147483646 w 2581"/>
              <a:gd name="T57" fmla="*/ 2147483646 h 997"/>
              <a:gd name="T58" fmla="*/ 2147483646 w 2581"/>
              <a:gd name="T59" fmla="*/ 2147483646 h 997"/>
              <a:gd name="T60" fmla="*/ 2147483646 w 2581"/>
              <a:gd name="T61" fmla="*/ 2147483646 h 997"/>
              <a:gd name="T62" fmla="*/ 2147483646 w 2581"/>
              <a:gd name="T63" fmla="*/ 2147483646 h 997"/>
              <a:gd name="T64" fmla="*/ 2147483646 w 2581"/>
              <a:gd name="T65" fmla="*/ 2147483646 h 997"/>
              <a:gd name="T66" fmla="*/ 2147483646 w 2581"/>
              <a:gd name="T67" fmla="*/ 2147483646 h 997"/>
              <a:gd name="T68" fmla="*/ 2147483646 w 2581"/>
              <a:gd name="T69" fmla="*/ 2147483646 h 997"/>
              <a:gd name="T70" fmla="*/ 2147483646 w 2581"/>
              <a:gd name="T71" fmla="*/ 2147483646 h 997"/>
              <a:gd name="T72" fmla="*/ 2147483646 w 2581"/>
              <a:gd name="T73" fmla="*/ 2147483646 h 997"/>
              <a:gd name="T74" fmla="*/ 2147483646 w 2581"/>
              <a:gd name="T75" fmla="*/ 2147483646 h 997"/>
              <a:gd name="T76" fmla="*/ 2147483646 w 2581"/>
              <a:gd name="T77" fmla="*/ 2147483646 h 997"/>
              <a:gd name="T78" fmla="*/ 2147483646 w 2581"/>
              <a:gd name="T79" fmla="*/ 2147483646 h 997"/>
              <a:gd name="T80" fmla="*/ 2147483646 w 2581"/>
              <a:gd name="T81" fmla="*/ 2147483646 h 997"/>
              <a:gd name="T82" fmla="*/ 2147483646 w 2581"/>
              <a:gd name="T83" fmla="*/ 2147483646 h 997"/>
              <a:gd name="T84" fmla="*/ 2147483646 w 2581"/>
              <a:gd name="T85" fmla="*/ 2147483646 h 997"/>
              <a:gd name="T86" fmla="*/ 2147483646 w 2581"/>
              <a:gd name="T87" fmla="*/ 2147483646 h 997"/>
              <a:gd name="T88" fmla="*/ 2147483646 w 2581"/>
              <a:gd name="T89" fmla="*/ 2147483646 h 997"/>
              <a:gd name="T90" fmla="*/ 2147483646 w 2581"/>
              <a:gd name="T91" fmla="*/ 2147483646 h 997"/>
              <a:gd name="T92" fmla="*/ 2147483646 w 2581"/>
              <a:gd name="T93" fmla="*/ 2147483646 h 997"/>
              <a:gd name="T94" fmla="*/ 2147483646 w 2581"/>
              <a:gd name="T95" fmla="*/ 0 h 99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581" h="997">
                <a:moveTo>
                  <a:pt x="584" y="0"/>
                </a:moveTo>
                <a:cubicBezTo>
                  <a:pt x="599" y="48"/>
                  <a:pt x="576" y="71"/>
                  <a:pt x="557" y="110"/>
                </a:cubicBezTo>
                <a:cubicBezTo>
                  <a:pt x="553" y="118"/>
                  <a:pt x="555" y="130"/>
                  <a:pt x="548" y="137"/>
                </a:cubicBezTo>
                <a:cubicBezTo>
                  <a:pt x="541" y="144"/>
                  <a:pt x="530" y="146"/>
                  <a:pt x="520" y="147"/>
                </a:cubicBezTo>
                <a:cubicBezTo>
                  <a:pt x="475" y="152"/>
                  <a:pt x="429" y="153"/>
                  <a:pt x="383" y="156"/>
                </a:cubicBezTo>
                <a:cubicBezTo>
                  <a:pt x="370" y="196"/>
                  <a:pt x="316" y="238"/>
                  <a:pt x="283" y="265"/>
                </a:cubicBezTo>
                <a:cubicBezTo>
                  <a:pt x="276" y="271"/>
                  <a:pt x="273" y="283"/>
                  <a:pt x="264" y="284"/>
                </a:cubicBezTo>
                <a:cubicBezTo>
                  <a:pt x="210" y="292"/>
                  <a:pt x="155" y="290"/>
                  <a:pt x="100" y="293"/>
                </a:cubicBezTo>
                <a:cubicBezTo>
                  <a:pt x="0" y="388"/>
                  <a:pt x="199" y="344"/>
                  <a:pt x="292" y="348"/>
                </a:cubicBezTo>
                <a:cubicBezTo>
                  <a:pt x="374" y="351"/>
                  <a:pt x="457" y="354"/>
                  <a:pt x="539" y="357"/>
                </a:cubicBezTo>
                <a:cubicBezTo>
                  <a:pt x="587" y="373"/>
                  <a:pt x="660" y="425"/>
                  <a:pt x="703" y="430"/>
                </a:cubicBezTo>
                <a:cubicBezTo>
                  <a:pt x="792" y="440"/>
                  <a:pt x="1021" y="446"/>
                  <a:pt x="1078" y="448"/>
                </a:cubicBezTo>
                <a:cubicBezTo>
                  <a:pt x="1085" y="450"/>
                  <a:pt x="1143" y="463"/>
                  <a:pt x="1078" y="467"/>
                </a:cubicBezTo>
                <a:cubicBezTo>
                  <a:pt x="971" y="473"/>
                  <a:pt x="865" y="473"/>
                  <a:pt x="758" y="476"/>
                </a:cubicBezTo>
                <a:cubicBezTo>
                  <a:pt x="657" y="487"/>
                  <a:pt x="702" y="476"/>
                  <a:pt x="621" y="503"/>
                </a:cubicBezTo>
                <a:cubicBezTo>
                  <a:pt x="563" y="522"/>
                  <a:pt x="499" y="509"/>
                  <a:pt x="438" y="512"/>
                </a:cubicBezTo>
                <a:cubicBezTo>
                  <a:pt x="346" y="544"/>
                  <a:pt x="343" y="541"/>
                  <a:pt x="228" y="549"/>
                </a:cubicBezTo>
                <a:cubicBezTo>
                  <a:pt x="162" y="570"/>
                  <a:pt x="183" y="551"/>
                  <a:pt x="155" y="595"/>
                </a:cubicBezTo>
                <a:cubicBezTo>
                  <a:pt x="161" y="614"/>
                  <a:pt x="176" y="630"/>
                  <a:pt x="182" y="649"/>
                </a:cubicBezTo>
                <a:cubicBezTo>
                  <a:pt x="209" y="730"/>
                  <a:pt x="171" y="683"/>
                  <a:pt x="209" y="723"/>
                </a:cubicBezTo>
                <a:cubicBezTo>
                  <a:pt x="246" y="720"/>
                  <a:pt x="283" y="720"/>
                  <a:pt x="319" y="713"/>
                </a:cubicBezTo>
                <a:cubicBezTo>
                  <a:pt x="330" y="711"/>
                  <a:pt x="336" y="693"/>
                  <a:pt x="347" y="695"/>
                </a:cubicBezTo>
                <a:cubicBezTo>
                  <a:pt x="358" y="697"/>
                  <a:pt x="359" y="714"/>
                  <a:pt x="365" y="723"/>
                </a:cubicBezTo>
                <a:cubicBezTo>
                  <a:pt x="376" y="890"/>
                  <a:pt x="350" y="873"/>
                  <a:pt x="502" y="887"/>
                </a:cubicBezTo>
                <a:cubicBezTo>
                  <a:pt x="519" y="938"/>
                  <a:pt x="489" y="978"/>
                  <a:pt x="548" y="997"/>
                </a:cubicBezTo>
                <a:cubicBezTo>
                  <a:pt x="642" y="994"/>
                  <a:pt x="737" y="993"/>
                  <a:pt x="831" y="988"/>
                </a:cubicBezTo>
                <a:cubicBezTo>
                  <a:pt x="895" y="984"/>
                  <a:pt x="825" y="977"/>
                  <a:pt x="877" y="951"/>
                </a:cubicBezTo>
                <a:cubicBezTo>
                  <a:pt x="899" y="940"/>
                  <a:pt x="926" y="941"/>
                  <a:pt x="950" y="933"/>
                </a:cubicBezTo>
                <a:cubicBezTo>
                  <a:pt x="1032" y="906"/>
                  <a:pt x="1111" y="880"/>
                  <a:pt x="1197" y="869"/>
                </a:cubicBezTo>
                <a:cubicBezTo>
                  <a:pt x="1256" y="854"/>
                  <a:pt x="1319" y="817"/>
                  <a:pt x="1380" y="814"/>
                </a:cubicBezTo>
                <a:cubicBezTo>
                  <a:pt x="1487" y="809"/>
                  <a:pt x="1593" y="808"/>
                  <a:pt x="1700" y="805"/>
                </a:cubicBezTo>
                <a:cubicBezTo>
                  <a:pt x="1769" y="791"/>
                  <a:pt x="1849" y="752"/>
                  <a:pt x="1919" y="750"/>
                </a:cubicBezTo>
                <a:cubicBezTo>
                  <a:pt x="2135" y="744"/>
                  <a:pt x="2352" y="744"/>
                  <a:pt x="2568" y="741"/>
                </a:cubicBezTo>
                <a:cubicBezTo>
                  <a:pt x="2565" y="710"/>
                  <a:pt x="2581" y="671"/>
                  <a:pt x="2559" y="649"/>
                </a:cubicBezTo>
                <a:cubicBezTo>
                  <a:pt x="2538" y="627"/>
                  <a:pt x="2497" y="650"/>
                  <a:pt x="2468" y="640"/>
                </a:cubicBezTo>
                <a:cubicBezTo>
                  <a:pt x="2459" y="637"/>
                  <a:pt x="2462" y="622"/>
                  <a:pt x="2459" y="613"/>
                </a:cubicBezTo>
                <a:cubicBezTo>
                  <a:pt x="2456" y="573"/>
                  <a:pt x="2459" y="532"/>
                  <a:pt x="2449" y="494"/>
                </a:cubicBezTo>
                <a:cubicBezTo>
                  <a:pt x="2446" y="484"/>
                  <a:pt x="2430" y="483"/>
                  <a:pt x="2422" y="476"/>
                </a:cubicBezTo>
                <a:cubicBezTo>
                  <a:pt x="2413" y="469"/>
                  <a:pt x="2395" y="445"/>
                  <a:pt x="2385" y="439"/>
                </a:cubicBezTo>
                <a:cubicBezTo>
                  <a:pt x="2377" y="434"/>
                  <a:pt x="2366" y="434"/>
                  <a:pt x="2358" y="430"/>
                </a:cubicBezTo>
                <a:cubicBezTo>
                  <a:pt x="2348" y="425"/>
                  <a:pt x="2340" y="418"/>
                  <a:pt x="2331" y="412"/>
                </a:cubicBezTo>
                <a:cubicBezTo>
                  <a:pt x="2343" y="337"/>
                  <a:pt x="2349" y="325"/>
                  <a:pt x="2331" y="229"/>
                </a:cubicBezTo>
                <a:cubicBezTo>
                  <a:pt x="2327" y="206"/>
                  <a:pt x="2238" y="183"/>
                  <a:pt x="2230" y="183"/>
                </a:cubicBezTo>
                <a:cubicBezTo>
                  <a:pt x="1977" y="180"/>
                  <a:pt x="1724" y="177"/>
                  <a:pt x="1471" y="174"/>
                </a:cubicBezTo>
                <a:cubicBezTo>
                  <a:pt x="1411" y="159"/>
                  <a:pt x="1341" y="122"/>
                  <a:pt x="1279" y="119"/>
                </a:cubicBezTo>
                <a:cubicBezTo>
                  <a:pt x="1178" y="114"/>
                  <a:pt x="1078" y="113"/>
                  <a:pt x="977" y="110"/>
                </a:cubicBezTo>
                <a:cubicBezTo>
                  <a:pt x="928" y="94"/>
                  <a:pt x="880" y="80"/>
                  <a:pt x="831" y="64"/>
                </a:cubicBezTo>
                <a:cubicBezTo>
                  <a:pt x="767" y="21"/>
                  <a:pt x="657" y="14"/>
                  <a:pt x="584" y="0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09" name="Freeform 5" descr="Přehoz">
            <a:extLst>
              <a:ext uri="{FF2B5EF4-FFF2-40B4-BE49-F238E27FC236}">
                <a16:creationId xmlns:a16="http://schemas.microsoft.com/office/drawing/2014/main" id="{C20B5FF3-6081-4A7D-B1DE-5718CEA50B4C}"/>
              </a:ext>
            </a:extLst>
          </p:cNvPr>
          <p:cNvSpPr>
            <a:spLocks/>
          </p:cNvSpPr>
          <p:nvPr/>
        </p:nvSpPr>
        <p:spPr bwMode="auto">
          <a:xfrm>
            <a:off x="5591175" y="1365250"/>
            <a:ext cx="3059113" cy="903288"/>
          </a:xfrm>
          <a:custGeom>
            <a:avLst/>
            <a:gdLst>
              <a:gd name="T0" fmla="*/ 2147483646 w 1927"/>
              <a:gd name="T1" fmla="*/ 2147483646 h 569"/>
              <a:gd name="T2" fmla="*/ 2147483646 w 1927"/>
              <a:gd name="T3" fmla="*/ 2147483646 h 569"/>
              <a:gd name="T4" fmla="*/ 2147483646 w 1927"/>
              <a:gd name="T5" fmla="*/ 2147483646 h 569"/>
              <a:gd name="T6" fmla="*/ 2147483646 w 1927"/>
              <a:gd name="T7" fmla="*/ 2147483646 h 569"/>
              <a:gd name="T8" fmla="*/ 2147483646 w 1927"/>
              <a:gd name="T9" fmla="*/ 2147483646 h 569"/>
              <a:gd name="T10" fmla="*/ 2147483646 w 1927"/>
              <a:gd name="T11" fmla="*/ 2147483646 h 569"/>
              <a:gd name="T12" fmla="*/ 2147483646 w 1927"/>
              <a:gd name="T13" fmla="*/ 2147483646 h 569"/>
              <a:gd name="T14" fmla="*/ 2147483646 w 1927"/>
              <a:gd name="T15" fmla="*/ 2147483646 h 569"/>
              <a:gd name="T16" fmla="*/ 2147483646 w 1927"/>
              <a:gd name="T17" fmla="*/ 2147483646 h 569"/>
              <a:gd name="T18" fmla="*/ 2147483646 w 1927"/>
              <a:gd name="T19" fmla="*/ 2147483646 h 569"/>
              <a:gd name="T20" fmla="*/ 2147483646 w 1927"/>
              <a:gd name="T21" fmla="*/ 2147483646 h 569"/>
              <a:gd name="T22" fmla="*/ 2147483646 w 1927"/>
              <a:gd name="T23" fmla="*/ 2147483646 h 569"/>
              <a:gd name="T24" fmla="*/ 2147483646 w 1927"/>
              <a:gd name="T25" fmla="*/ 2147483646 h 569"/>
              <a:gd name="T26" fmla="*/ 2147483646 w 1927"/>
              <a:gd name="T27" fmla="*/ 2147483646 h 569"/>
              <a:gd name="T28" fmla="*/ 2147483646 w 1927"/>
              <a:gd name="T29" fmla="*/ 2147483646 h 569"/>
              <a:gd name="T30" fmla="*/ 2147483646 w 1927"/>
              <a:gd name="T31" fmla="*/ 2147483646 h 569"/>
              <a:gd name="T32" fmla="*/ 2147483646 w 1927"/>
              <a:gd name="T33" fmla="*/ 2147483646 h 569"/>
              <a:gd name="T34" fmla="*/ 2147483646 w 1927"/>
              <a:gd name="T35" fmla="*/ 2147483646 h 569"/>
              <a:gd name="T36" fmla="*/ 2147483646 w 1927"/>
              <a:gd name="T37" fmla="*/ 2147483646 h 569"/>
              <a:gd name="T38" fmla="*/ 2147483646 w 1927"/>
              <a:gd name="T39" fmla="*/ 2147483646 h 569"/>
              <a:gd name="T40" fmla="*/ 2147483646 w 1927"/>
              <a:gd name="T41" fmla="*/ 2147483646 h 569"/>
              <a:gd name="T42" fmla="*/ 2147483646 w 1927"/>
              <a:gd name="T43" fmla="*/ 2147483646 h 56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27" h="569">
                <a:moveTo>
                  <a:pt x="7" y="91"/>
                </a:moveTo>
                <a:cubicBezTo>
                  <a:pt x="19" y="191"/>
                  <a:pt x="7" y="167"/>
                  <a:pt x="99" y="182"/>
                </a:cubicBezTo>
                <a:cubicBezTo>
                  <a:pt x="112" y="221"/>
                  <a:pt x="112" y="257"/>
                  <a:pt x="135" y="292"/>
                </a:cubicBezTo>
                <a:cubicBezTo>
                  <a:pt x="157" y="425"/>
                  <a:pt x="116" y="285"/>
                  <a:pt x="199" y="356"/>
                </a:cubicBezTo>
                <a:cubicBezTo>
                  <a:pt x="211" y="366"/>
                  <a:pt x="202" y="388"/>
                  <a:pt x="208" y="402"/>
                </a:cubicBezTo>
                <a:cubicBezTo>
                  <a:pt x="216" y="420"/>
                  <a:pt x="234" y="431"/>
                  <a:pt x="245" y="447"/>
                </a:cubicBezTo>
                <a:cubicBezTo>
                  <a:pt x="253" y="473"/>
                  <a:pt x="248" y="483"/>
                  <a:pt x="281" y="484"/>
                </a:cubicBezTo>
                <a:cubicBezTo>
                  <a:pt x="473" y="490"/>
                  <a:pt x="665" y="490"/>
                  <a:pt x="857" y="493"/>
                </a:cubicBezTo>
                <a:cubicBezTo>
                  <a:pt x="1069" y="501"/>
                  <a:pt x="1267" y="523"/>
                  <a:pt x="1479" y="530"/>
                </a:cubicBezTo>
                <a:cubicBezTo>
                  <a:pt x="1497" y="536"/>
                  <a:pt x="1516" y="542"/>
                  <a:pt x="1534" y="548"/>
                </a:cubicBezTo>
                <a:cubicBezTo>
                  <a:pt x="1543" y="551"/>
                  <a:pt x="1561" y="557"/>
                  <a:pt x="1561" y="557"/>
                </a:cubicBezTo>
                <a:cubicBezTo>
                  <a:pt x="1613" y="554"/>
                  <a:pt x="1669" y="569"/>
                  <a:pt x="1717" y="548"/>
                </a:cubicBezTo>
                <a:cubicBezTo>
                  <a:pt x="1777" y="522"/>
                  <a:pt x="1666" y="491"/>
                  <a:pt x="1717" y="466"/>
                </a:cubicBezTo>
                <a:cubicBezTo>
                  <a:pt x="1736" y="456"/>
                  <a:pt x="1760" y="460"/>
                  <a:pt x="1781" y="457"/>
                </a:cubicBezTo>
                <a:cubicBezTo>
                  <a:pt x="1787" y="371"/>
                  <a:pt x="1776" y="321"/>
                  <a:pt x="1836" y="265"/>
                </a:cubicBezTo>
                <a:cubicBezTo>
                  <a:pt x="1839" y="256"/>
                  <a:pt x="1836" y="242"/>
                  <a:pt x="1845" y="237"/>
                </a:cubicBezTo>
                <a:cubicBezTo>
                  <a:pt x="1853" y="233"/>
                  <a:pt x="1864" y="252"/>
                  <a:pt x="1872" y="246"/>
                </a:cubicBezTo>
                <a:cubicBezTo>
                  <a:pt x="1890" y="233"/>
                  <a:pt x="1897" y="209"/>
                  <a:pt x="1909" y="191"/>
                </a:cubicBezTo>
                <a:cubicBezTo>
                  <a:pt x="1915" y="182"/>
                  <a:pt x="1927" y="164"/>
                  <a:pt x="1927" y="164"/>
                </a:cubicBezTo>
                <a:cubicBezTo>
                  <a:pt x="1864" y="70"/>
                  <a:pt x="1600" y="84"/>
                  <a:pt x="1534" y="82"/>
                </a:cubicBezTo>
                <a:cubicBezTo>
                  <a:pt x="1269" y="39"/>
                  <a:pt x="343" y="38"/>
                  <a:pt x="153" y="36"/>
                </a:cubicBezTo>
                <a:cubicBezTo>
                  <a:pt x="0" y="46"/>
                  <a:pt x="25" y="0"/>
                  <a:pt x="7" y="91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10" name="Freeform 6" descr="Přehoz">
            <a:extLst>
              <a:ext uri="{FF2B5EF4-FFF2-40B4-BE49-F238E27FC236}">
                <a16:creationId xmlns:a16="http://schemas.microsoft.com/office/drawing/2014/main" id="{BB4ED45A-32B0-4B09-B541-69EDF2ABB014}"/>
              </a:ext>
            </a:extLst>
          </p:cNvPr>
          <p:cNvSpPr>
            <a:spLocks/>
          </p:cNvSpPr>
          <p:nvPr/>
        </p:nvSpPr>
        <p:spPr bwMode="auto">
          <a:xfrm>
            <a:off x="6478588" y="3106738"/>
            <a:ext cx="2576512" cy="1447800"/>
          </a:xfrm>
          <a:custGeom>
            <a:avLst/>
            <a:gdLst>
              <a:gd name="T0" fmla="*/ 2147483646 w 1623"/>
              <a:gd name="T1" fmla="*/ 2147483646 h 912"/>
              <a:gd name="T2" fmla="*/ 2147483646 w 1623"/>
              <a:gd name="T3" fmla="*/ 2147483646 h 912"/>
              <a:gd name="T4" fmla="*/ 2147483646 w 1623"/>
              <a:gd name="T5" fmla="*/ 2147483646 h 912"/>
              <a:gd name="T6" fmla="*/ 2147483646 w 1623"/>
              <a:gd name="T7" fmla="*/ 2147483646 h 912"/>
              <a:gd name="T8" fmla="*/ 2147483646 w 1623"/>
              <a:gd name="T9" fmla="*/ 2147483646 h 912"/>
              <a:gd name="T10" fmla="*/ 2147483646 w 1623"/>
              <a:gd name="T11" fmla="*/ 2147483646 h 912"/>
              <a:gd name="T12" fmla="*/ 2147483646 w 1623"/>
              <a:gd name="T13" fmla="*/ 2147483646 h 912"/>
              <a:gd name="T14" fmla="*/ 2147483646 w 1623"/>
              <a:gd name="T15" fmla="*/ 2147483646 h 912"/>
              <a:gd name="T16" fmla="*/ 2147483646 w 1623"/>
              <a:gd name="T17" fmla="*/ 2147483646 h 912"/>
              <a:gd name="T18" fmla="*/ 2147483646 w 1623"/>
              <a:gd name="T19" fmla="*/ 2147483646 h 912"/>
              <a:gd name="T20" fmla="*/ 2147483646 w 1623"/>
              <a:gd name="T21" fmla="*/ 2147483646 h 912"/>
              <a:gd name="T22" fmla="*/ 2147483646 w 1623"/>
              <a:gd name="T23" fmla="*/ 2147483646 h 912"/>
              <a:gd name="T24" fmla="*/ 2147483646 w 1623"/>
              <a:gd name="T25" fmla="*/ 2147483646 h 912"/>
              <a:gd name="T26" fmla="*/ 2147483646 w 1623"/>
              <a:gd name="T27" fmla="*/ 2147483646 h 912"/>
              <a:gd name="T28" fmla="*/ 2147483646 w 1623"/>
              <a:gd name="T29" fmla="*/ 0 h 912"/>
              <a:gd name="T30" fmla="*/ 2147483646 w 1623"/>
              <a:gd name="T31" fmla="*/ 2147483646 h 912"/>
              <a:gd name="T32" fmla="*/ 2147483646 w 1623"/>
              <a:gd name="T33" fmla="*/ 2147483646 h 912"/>
              <a:gd name="T34" fmla="*/ 2147483646 w 1623"/>
              <a:gd name="T35" fmla="*/ 2147483646 h 912"/>
              <a:gd name="T36" fmla="*/ 2147483646 w 1623"/>
              <a:gd name="T37" fmla="*/ 2147483646 h 9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623" h="912">
                <a:moveTo>
                  <a:pt x="33" y="73"/>
                </a:moveTo>
                <a:cubicBezTo>
                  <a:pt x="42" y="249"/>
                  <a:pt x="0" y="257"/>
                  <a:pt x="134" y="283"/>
                </a:cubicBezTo>
                <a:cubicBezTo>
                  <a:pt x="137" y="335"/>
                  <a:pt x="132" y="387"/>
                  <a:pt x="143" y="438"/>
                </a:cubicBezTo>
                <a:cubicBezTo>
                  <a:pt x="145" y="447"/>
                  <a:pt x="161" y="445"/>
                  <a:pt x="170" y="448"/>
                </a:cubicBezTo>
                <a:cubicBezTo>
                  <a:pt x="188" y="454"/>
                  <a:pt x="207" y="460"/>
                  <a:pt x="225" y="466"/>
                </a:cubicBezTo>
                <a:cubicBezTo>
                  <a:pt x="234" y="469"/>
                  <a:pt x="253" y="475"/>
                  <a:pt x="253" y="475"/>
                </a:cubicBezTo>
                <a:cubicBezTo>
                  <a:pt x="396" y="912"/>
                  <a:pt x="142" y="565"/>
                  <a:pt x="1405" y="576"/>
                </a:cubicBezTo>
                <a:cubicBezTo>
                  <a:pt x="1466" y="573"/>
                  <a:pt x="1528" y="578"/>
                  <a:pt x="1588" y="566"/>
                </a:cubicBezTo>
                <a:cubicBezTo>
                  <a:pt x="1597" y="564"/>
                  <a:pt x="1597" y="548"/>
                  <a:pt x="1597" y="539"/>
                </a:cubicBezTo>
                <a:cubicBezTo>
                  <a:pt x="1597" y="413"/>
                  <a:pt x="1623" y="431"/>
                  <a:pt x="1560" y="411"/>
                </a:cubicBezTo>
                <a:cubicBezTo>
                  <a:pt x="1515" y="344"/>
                  <a:pt x="1568" y="433"/>
                  <a:pt x="1533" y="283"/>
                </a:cubicBezTo>
                <a:cubicBezTo>
                  <a:pt x="1528" y="260"/>
                  <a:pt x="1477" y="252"/>
                  <a:pt x="1460" y="246"/>
                </a:cubicBezTo>
                <a:cubicBezTo>
                  <a:pt x="1457" y="179"/>
                  <a:pt x="1458" y="112"/>
                  <a:pt x="1450" y="45"/>
                </a:cubicBezTo>
                <a:cubicBezTo>
                  <a:pt x="1447" y="23"/>
                  <a:pt x="1424" y="10"/>
                  <a:pt x="1405" y="9"/>
                </a:cubicBezTo>
                <a:cubicBezTo>
                  <a:pt x="1298" y="3"/>
                  <a:pt x="1192" y="3"/>
                  <a:pt x="1085" y="0"/>
                </a:cubicBezTo>
                <a:cubicBezTo>
                  <a:pt x="762" y="3"/>
                  <a:pt x="439" y="0"/>
                  <a:pt x="116" y="9"/>
                </a:cubicBezTo>
                <a:cubicBezTo>
                  <a:pt x="97" y="10"/>
                  <a:pt x="61" y="27"/>
                  <a:pt x="61" y="27"/>
                </a:cubicBezTo>
                <a:cubicBezTo>
                  <a:pt x="55" y="33"/>
                  <a:pt x="47" y="38"/>
                  <a:pt x="42" y="45"/>
                </a:cubicBezTo>
                <a:cubicBezTo>
                  <a:pt x="37" y="53"/>
                  <a:pt x="33" y="73"/>
                  <a:pt x="33" y="73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11" name="Freeform 7" descr="Přehoz">
            <a:extLst>
              <a:ext uri="{FF2B5EF4-FFF2-40B4-BE49-F238E27FC236}">
                <a16:creationId xmlns:a16="http://schemas.microsoft.com/office/drawing/2014/main" id="{497566D0-FB59-4B14-BA4D-D7E50BCDFFE8}"/>
              </a:ext>
            </a:extLst>
          </p:cNvPr>
          <p:cNvSpPr>
            <a:spLocks/>
          </p:cNvSpPr>
          <p:nvPr/>
        </p:nvSpPr>
        <p:spPr bwMode="auto">
          <a:xfrm>
            <a:off x="6350" y="3524250"/>
            <a:ext cx="4811713" cy="2190750"/>
          </a:xfrm>
          <a:custGeom>
            <a:avLst/>
            <a:gdLst>
              <a:gd name="T0" fmla="*/ 2147483646 w 3031"/>
              <a:gd name="T1" fmla="*/ 2147483646 h 1380"/>
              <a:gd name="T2" fmla="*/ 2147483646 w 3031"/>
              <a:gd name="T3" fmla="*/ 2147483646 h 1380"/>
              <a:gd name="T4" fmla="*/ 2147483646 w 3031"/>
              <a:gd name="T5" fmla="*/ 2147483646 h 1380"/>
              <a:gd name="T6" fmla="*/ 2147483646 w 3031"/>
              <a:gd name="T7" fmla="*/ 2147483646 h 1380"/>
              <a:gd name="T8" fmla="*/ 2147483646 w 3031"/>
              <a:gd name="T9" fmla="*/ 2147483646 h 1380"/>
              <a:gd name="T10" fmla="*/ 2147483646 w 3031"/>
              <a:gd name="T11" fmla="*/ 2147483646 h 1380"/>
              <a:gd name="T12" fmla="*/ 2147483646 w 3031"/>
              <a:gd name="T13" fmla="*/ 2147483646 h 1380"/>
              <a:gd name="T14" fmla="*/ 2147483646 w 3031"/>
              <a:gd name="T15" fmla="*/ 2147483646 h 1380"/>
              <a:gd name="T16" fmla="*/ 2147483646 w 3031"/>
              <a:gd name="T17" fmla="*/ 2147483646 h 1380"/>
              <a:gd name="T18" fmla="*/ 2147483646 w 3031"/>
              <a:gd name="T19" fmla="*/ 2147483646 h 1380"/>
              <a:gd name="T20" fmla="*/ 2147483646 w 3031"/>
              <a:gd name="T21" fmla="*/ 2147483646 h 1380"/>
              <a:gd name="T22" fmla="*/ 2147483646 w 3031"/>
              <a:gd name="T23" fmla="*/ 2147483646 h 1380"/>
              <a:gd name="T24" fmla="*/ 2147483646 w 3031"/>
              <a:gd name="T25" fmla="*/ 2147483646 h 1380"/>
              <a:gd name="T26" fmla="*/ 2147483646 w 3031"/>
              <a:gd name="T27" fmla="*/ 2147483646 h 1380"/>
              <a:gd name="T28" fmla="*/ 2147483646 w 3031"/>
              <a:gd name="T29" fmla="*/ 2147483646 h 1380"/>
              <a:gd name="T30" fmla="*/ 2147483646 w 3031"/>
              <a:gd name="T31" fmla="*/ 2147483646 h 1380"/>
              <a:gd name="T32" fmla="*/ 2147483646 w 3031"/>
              <a:gd name="T33" fmla="*/ 2147483646 h 1380"/>
              <a:gd name="T34" fmla="*/ 2147483646 w 3031"/>
              <a:gd name="T35" fmla="*/ 2147483646 h 1380"/>
              <a:gd name="T36" fmla="*/ 2147483646 w 3031"/>
              <a:gd name="T37" fmla="*/ 2147483646 h 1380"/>
              <a:gd name="T38" fmla="*/ 2147483646 w 3031"/>
              <a:gd name="T39" fmla="*/ 2147483646 h 1380"/>
              <a:gd name="T40" fmla="*/ 2147483646 w 3031"/>
              <a:gd name="T41" fmla="*/ 2147483646 h 1380"/>
              <a:gd name="T42" fmla="*/ 2147483646 w 3031"/>
              <a:gd name="T43" fmla="*/ 2147483646 h 1380"/>
              <a:gd name="T44" fmla="*/ 2147483646 w 3031"/>
              <a:gd name="T45" fmla="*/ 2147483646 h 1380"/>
              <a:gd name="T46" fmla="*/ 2147483646 w 3031"/>
              <a:gd name="T47" fmla="*/ 2147483646 h 1380"/>
              <a:gd name="T48" fmla="*/ 2147483646 w 3031"/>
              <a:gd name="T49" fmla="*/ 2147483646 h 1380"/>
              <a:gd name="T50" fmla="*/ 2147483646 w 3031"/>
              <a:gd name="T51" fmla="*/ 2147483646 h 1380"/>
              <a:gd name="T52" fmla="*/ 2147483646 w 3031"/>
              <a:gd name="T53" fmla="*/ 2147483646 h 1380"/>
              <a:gd name="T54" fmla="*/ 2147483646 w 3031"/>
              <a:gd name="T55" fmla="*/ 2147483646 h 1380"/>
              <a:gd name="T56" fmla="*/ 2147483646 w 3031"/>
              <a:gd name="T57" fmla="*/ 2147483646 h 1380"/>
              <a:gd name="T58" fmla="*/ 2147483646 w 3031"/>
              <a:gd name="T59" fmla="*/ 2147483646 h 1380"/>
              <a:gd name="T60" fmla="*/ 2147483646 w 3031"/>
              <a:gd name="T61" fmla="*/ 2147483646 h 1380"/>
              <a:gd name="T62" fmla="*/ 2147483646 w 3031"/>
              <a:gd name="T63" fmla="*/ 2147483646 h 1380"/>
              <a:gd name="T64" fmla="*/ 2147483646 w 3031"/>
              <a:gd name="T65" fmla="*/ 2147483646 h 13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031" h="1380">
                <a:moveTo>
                  <a:pt x="1861" y="194"/>
                </a:moveTo>
                <a:cubicBezTo>
                  <a:pt x="1864" y="243"/>
                  <a:pt x="1834" y="308"/>
                  <a:pt x="1870" y="340"/>
                </a:cubicBezTo>
                <a:cubicBezTo>
                  <a:pt x="1911" y="377"/>
                  <a:pt x="1983" y="331"/>
                  <a:pt x="2035" y="349"/>
                </a:cubicBezTo>
                <a:cubicBezTo>
                  <a:pt x="2053" y="355"/>
                  <a:pt x="2053" y="404"/>
                  <a:pt x="2053" y="404"/>
                </a:cubicBezTo>
                <a:cubicBezTo>
                  <a:pt x="2056" y="434"/>
                  <a:pt x="2039" y="475"/>
                  <a:pt x="2062" y="495"/>
                </a:cubicBezTo>
                <a:cubicBezTo>
                  <a:pt x="2090" y="519"/>
                  <a:pt x="2148" y="477"/>
                  <a:pt x="2172" y="505"/>
                </a:cubicBezTo>
                <a:cubicBezTo>
                  <a:pt x="2293" y="648"/>
                  <a:pt x="2029" y="641"/>
                  <a:pt x="2017" y="642"/>
                </a:cubicBezTo>
                <a:cubicBezTo>
                  <a:pt x="1917" y="674"/>
                  <a:pt x="1800" y="672"/>
                  <a:pt x="1697" y="678"/>
                </a:cubicBezTo>
                <a:cubicBezTo>
                  <a:pt x="1654" y="721"/>
                  <a:pt x="1708" y="674"/>
                  <a:pt x="1642" y="706"/>
                </a:cubicBezTo>
                <a:cubicBezTo>
                  <a:pt x="1634" y="710"/>
                  <a:pt x="1631" y="722"/>
                  <a:pt x="1623" y="724"/>
                </a:cubicBezTo>
                <a:cubicBezTo>
                  <a:pt x="1588" y="734"/>
                  <a:pt x="1514" y="742"/>
                  <a:pt x="1514" y="742"/>
                </a:cubicBezTo>
                <a:cubicBezTo>
                  <a:pt x="1557" y="745"/>
                  <a:pt x="1600" y="746"/>
                  <a:pt x="1642" y="751"/>
                </a:cubicBezTo>
                <a:cubicBezTo>
                  <a:pt x="1683" y="756"/>
                  <a:pt x="1716" y="781"/>
                  <a:pt x="1751" y="797"/>
                </a:cubicBezTo>
                <a:cubicBezTo>
                  <a:pt x="1785" y="812"/>
                  <a:pt x="1825" y="822"/>
                  <a:pt x="1861" y="834"/>
                </a:cubicBezTo>
                <a:cubicBezTo>
                  <a:pt x="1954" y="865"/>
                  <a:pt x="2056" y="848"/>
                  <a:pt x="2154" y="852"/>
                </a:cubicBezTo>
                <a:cubicBezTo>
                  <a:pt x="2359" y="885"/>
                  <a:pt x="2392" y="882"/>
                  <a:pt x="2693" y="889"/>
                </a:cubicBezTo>
                <a:cubicBezTo>
                  <a:pt x="2729" y="997"/>
                  <a:pt x="2664" y="967"/>
                  <a:pt x="2812" y="980"/>
                </a:cubicBezTo>
                <a:cubicBezTo>
                  <a:pt x="2816" y="983"/>
                  <a:pt x="2856" y="1007"/>
                  <a:pt x="2858" y="1017"/>
                </a:cubicBezTo>
                <a:cubicBezTo>
                  <a:pt x="2866" y="1062"/>
                  <a:pt x="2835" y="1122"/>
                  <a:pt x="2867" y="1154"/>
                </a:cubicBezTo>
                <a:cubicBezTo>
                  <a:pt x="2899" y="1186"/>
                  <a:pt x="2958" y="1160"/>
                  <a:pt x="3004" y="1163"/>
                </a:cubicBezTo>
                <a:cubicBezTo>
                  <a:pt x="3001" y="1221"/>
                  <a:pt x="3031" y="1291"/>
                  <a:pt x="2995" y="1337"/>
                </a:cubicBezTo>
                <a:cubicBezTo>
                  <a:pt x="2961" y="1380"/>
                  <a:pt x="2859" y="1310"/>
                  <a:pt x="2812" y="1309"/>
                </a:cubicBezTo>
                <a:cubicBezTo>
                  <a:pt x="2544" y="1303"/>
                  <a:pt x="2275" y="1303"/>
                  <a:pt x="2007" y="1300"/>
                </a:cubicBezTo>
                <a:cubicBezTo>
                  <a:pt x="1967" y="1290"/>
                  <a:pt x="1928" y="1277"/>
                  <a:pt x="1889" y="1263"/>
                </a:cubicBezTo>
                <a:cubicBezTo>
                  <a:pt x="1867" y="1242"/>
                  <a:pt x="1839" y="1215"/>
                  <a:pt x="1815" y="1199"/>
                </a:cubicBezTo>
                <a:cubicBezTo>
                  <a:pt x="1807" y="1194"/>
                  <a:pt x="1796" y="1195"/>
                  <a:pt x="1788" y="1190"/>
                </a:cubicBezTo>
                <a:cubicBezTo>
                  <a:pt x="1751" y="1170"/>
                  <a:pt x="1726" y="1138"/>
                  <a:pt x="1687" y="1126"/>
                </a:cubicBezTo>
                <a:cubicBezTo>
                  <a:pt x="1625" y="1085"/>
                  <a:pt x="1654" y="1097"/>
                  <a:pt x="1605" y="1081"/>
                </a:cubicBezTo>
                <a:cubicBezTo>
                  <a:pt x="1540" y="1013"/>
                  <a:pt x="1321" y="1045"/>
                  <a:pt x="1294" y="1044"/>
                </a:cubicBezTo>
                <a:cubicBezTo>
                  <a:pt x="1103" y="1021"/>
                  <a:pt x="906" y="1007"/>
                  <a:pt x="718" y="1053"/>
                </a:cubicBezTo>
                <a:cubicBezTo>
                  <a:pt x="692" y="1070"/>
                  <a:pt x="646" y="1123"/>
                  <a:pt x="618" y="1126"/>
                </a:cubicBezTo>
                <a:cubicBezTo>
                  <a:pt x="475" y="1142"/>
                  <a:pt x="563" y="1133"/>
                  <a:pt x="353" y="1145"/>
                </a:cubicBezTo>
                <a:cubicBezTo>
                  <a:pt x="300" y="1092"/>
                  <a:pt x="381" y="1181"/>
                  <a:pt x="325" y="1053"/>
                </a:cubicBezTo>
                <a:cubicBezTo>
                  <a:pt x="323" y="1049"/>
                  <a:pt x="274" y="1038"/>
                  <a:pt x="261" y="1035"/>
                </a:cubicBezTo>
                <a:cubicBezTo>
                  <a:pt x="265" y="973"/>
                  <a:pt x="304" y="884"/>
                  <a:pt x="234" y="861"/>
                </a:cubicBezTo>
                <a:cubicBezTo>
                  <a:pt x="228" y="855"/>
                  <a:pt x="206" y="844"/>
                  <a:pt x="215" y="843"/>
                </a:cubicBezTo>
                <a:cubicBezTo>
                  <a:pt x="309" y="827"/>
                  <a:pt x="575" y="818"/>
                  <a:pt x="654" y="815"/>
                </a:cubicBezTo>
                <a:cubicBezTo>
                  <a:pt x="651" y="797"/>
                  <a:pt x="654" y="777"/>
                  <a:pt x="645" y="761"/>
                </a:cubicBezTo>
                <a:cubicBezTo>
                  <a:pt x="640" y="753"/>
                  <a:pt x="626" y="756"/>
                  <a:pt x="618" y="751"/>
                </a:cubicBezTo>
                <a:cubicBezTo>
                  <a:pt x="611" y="746"/>
                  <a:pt x="607" y="737"/>
                  <a:pt x="599" y="733"/>
                </a:cubicBezTo>
                <a:cubicBezTo>
                  <a:pt x="591" y="728"/>
                  <a:pt x="580" y="728"/>
                  <a:pt x="572" y="724"/>
                </a:cubicBezTo>
                <a:cubicBezTo>
                  <a:pt x="475" y="675"/>
                  <a:pt x="605" y="735"/>
                  <a:pt x="526" y="687"/>
                </a:cubicBezTo>
                <a:cubicBezTo>
                  <a:pt x="518" y="682"/>
                  <a:pt x="507" y="683"/>
                  <a:pt x="499" y="678"/>
                </a:cubicBezTo>
                <a:cubicBezTo>
                  <a:pt x="405" y="627"/>
                  <a:pt x="478" y="653"/>
                  <a:pt x="417" y="633"/>
                </a:cubicBezTo>
                <a:cubicBezTo>
                  <a:pt x="411" y="627"/>
                  <a:pt x="406" y="619"/>
                  <a:pt x="398" y="614"/>
                </a:cubicBezTo>
                <a:cubicBezTo>
                  <a:pt x="390" y="609"/>
                  <a:pt x="379" y="611"/>
                  <a:pt x="371" y="605"/>
                </a:cubicBezTo>
                <a:cubicBezTo>
                  <a:pt x="354" y="592"/>
                  <a:pt x="343" y="571"/>
                  <a:pt x="325" y="559"/>
                </a:cubicBezTo>
                <a:cubicBezTo>
                  <a:pt x="300" y="543"/>
                  <a:pt x="275" y="524"/>
                  <a:pt x="252" y="505"/>
                </a:cubicBezTo>
                <a:cubicBezTo>
                  <a:pt x="246" y="500"/>
                  <a:pt x="222" y="472"/>
                  <a:pt x="215" y="468"/>
                </a:cubicBezTo>
                <a:cubicBezTo>
                  <a:pt x="198" y="460"/>
                  <a:pt x="161" y="450"/>
                  <a:pt x="161" y="450"/>
                </a:cubicBezTo>
                <a:cubicBezTo>
                  <a:pt x="123" y="412"/>
                  <a:pt x="76" y="406"/>
                  <a:pt x="33" y="377"/>
                </a:cubicBezTo>
                <a:cubicBezTo>
                  <a:pt x="21" y="345"/>
                  <a:pt x="0" y="299"/>
                  <a:pt x="33" y="267"/>
                </a:cubicBezTo>
                <a:cubicBezTo>
                  <a:pt x="53" y="248"/>
                  <a:pt x="88" y="261"/>
                  <a:pt x="115" y="258"/>
                </a:cubicBezTo>
                <a:cubicBezTo>
                  <a:pt x="123" y="198"/>
                  <a:pt x="126" y="163"/>
                  <a:pt x="170" y="121"/>
                </a:cubicBezTo>
                <a:cubicBezTo>
                  <a:pt x="250" y="148"/>
                  <a:pt x="284" y="136"/>
                  <a:pt x="325" y="75"/>
                </a:cubicBezTo>
                <a:cubicBezTo>
                  <a:pt x="349" y="0"/>
                  <a:pt x="313" y="7"/>
                  <a:pt x="407" y="20"/>
                </a:cubicBezTo>
                <a:cubicBezTo>
                  <a:pt x="425" y="26"/>
                  <a:pt x="444" y="32"/>
                  <a:pt x="462" y="38"/>
                </a:cubicBezTo>
                <a:cubicBezTo>
                  <a:pt x="471" y="41"/>
                  <a:pt x="490" y="47"/>
                  <a:pt x="490" y="47"/>
                </a:cubicBezTo>
                <a:cubicBezTo>
                  <a:pt x="518" y="76"/>
                  <a:pt x="510" y="122"/>
                  <a:pt x="545" y="139"/>
                </a:cubicBezTo>
                <a:cubicBezTo>
                  <a:pt x="562" y="147"/>
                  <a:pt x="599" y="157"/>
                  <a:pt x="599" y="157"/>
                </a:cubicBezTo>
                <a:cubicBezTo>
                  <a:pt x="645" y="200"/>
                  <a:pt x="686" y="188"/>
                  <a:pt x="755" y="194"/>
                </a:cubicBezTo>
                <a:cubicBezTo>
                  <a:pt x="883" y="226"/>
                  <a:pt x="985" y="231"/>
                  <a:pt x="1121" y="239"/>
                </a:cubicBezTo>
                <a:cubicBezTo>
                  <a:pt x="1228" y="269"/>
                  <a:pt x="1340" y="271"/>
                  <a:pt x="1450" y="285"/>
                </a:cubicBezTo>
                <a:cubicBezTo>
                  <a:pt x="1551" y="319"/>
                  <a:pt x="1678" y="299"/>
                  <a:pt x="1779" y="294"/>
                </a:cubicBezTo>
                <a:cubicBezTo>
                  <a:pt x="1797" y="288"/>
                  <a:pt x="1823" y="292"/>
                  <a:pt x="1834" y="276"/>
                </a:cubicBezTo>
                <a:cubicBezTo>
                  <a:pt x="1840" y="267"/>
                  <a:pt x="1852" y="249"/>
                  <a:pt x="1852" y="249"/>
                </a:cubicBez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12" name="Freeform 8" descr="Přehoz">
            <a:extLst>
              <a:ext uri="{FF2B5EF4-FFF2-40B4-BE49-F238E27FC236}">
                <a16:creationId xmlns:a16="http://schemas.microsoft.com/office/drawing/2014/main" id="{DC925CA2-ABA1-4523-B568-769FFA0E455D}"/>
              </a:ext>
            </a:extLst>
          </p:cNvPr>
          <p:cNvSpPr>
            <a:spLocks/>
          </p:cNvSpPr>
          <p:nvPr/>
        </p:nvSpPr>
        <p:spPr bwMode="auto">
          <a:xfrm>
            <a:off x="4327525" y="4405313"/>
            <a:ext cx="4710113" cy="1484312"/>
          </a:xfrm>
          <a:custGeom>
            <a:avLst/>
            <a:gdLst>
              <a:gd name="T0" fmla="*/ 2147483646 w 2967"/>
              <a:gd name="T1" fmla="*/ 2147483646 h 935"/>
              <a:gd name="T2" fmla="*/ 2147483646 w 2967"/>
              <a:gd name="T3" fmla="*/ 2147483646 h 935"/>
              <a:gd name="T4" fmla="*/ 2147483646 w 2967"/>
              <a:gd name="T5" fmla="*/ 2147483646 h 935"/>
              <a:gd name="T6" fmla="*/ 2147483646 w 2967"/>
              <a:gd name="T7" fmla="*/ 2147483646 h 935"/>
              <a:gd name="T8" fmla="*/ 2147483646 w 2967"/>
              <a:gd name="T9" fmla="*/ 2147483646 h 935"/>
              <a:gd name="T10" fmla="*/ 2147483646 w 2967"/>
              <a:gd name="T11" fmla="*/ 2147483646 h 935"/>
              <a:gd name="T12" fmla="*/ 2147483646 w 2967"/>
              <a:gd name="T13" fmla="*/ 2147483646 h 935"/>
              <a:gd name="T14" fmla="*/ 2147483646 w 2967"/>
              <a:gd name="T15" fmla="*/ 2147483646 h 935"/>
              <a:gd name="T16" fmla="*/ 2147483646 w 2967"/>
              <a:gd name="T17" fmla="*/ 2147483646 h 935"/>
              <a:gd name="T18" fmla="*/ 2147483646 w 2967"/>
              <a:gd name="T19" fmla="*/ 2147483646 h 935"/>
              <a:gd name="T20" fmla="*/ 2147483646 w 2967"/>
              <a:gd name="T21" fmla="*/ 2147483646 h 935"/>
              <a:gd name="T22" fmla="*/ 2147483646 w 2967"/>
              <a:gd name="T23" fmla="*/ 2147483646 h 935"/>
              <a:gd name="T24" fmla="*/ 2147483646 w 2967"/>
              <a:gd name="T25" fmla="*/ 2147483646 h 935"/>
              <a:gd name="T26" fmla="*/ 2147483646 w 2967"/>
              <a:gd name="T27" fmla="*/ 2147483646 h 935"/>
              <a:gd name="T28" fmla="*/ 2147483646 w 2967"/>
              <a:gd name="T29" fmla="*/ 2147483646 h 935"/>
              <a:gd name="T30" fmla="*/ 2147483646 w 2967"/>
              <a:gd name="T31" fmla="*/ 2147483646 h 935"/>
              <a:gd name="T32" fmla="*/ 2147483646 w 2967"/>
              <a:gd name="T33" fmla="*/ 2147483646 h 935"/>
              <a:gd name="T34" fmla="*/ 2147483646 w 2967"/>
              <a:gd name="T35" fmla="*/ 2147483646 h 935"/>
              <a:gd name="T36" fmla="*/ 2147483646 w 2967"/>
              <a:gd name="T37" fmla="*/ 2147483646 h 935"/>
              <a:gd name="T38" fmla="*/ 2147483646 w 2967"/>
              <a:gd name="T39" fmla="*/ 2147483646 h 935"/>
              <a:gd name="T40" fmla="*/ 2147483646 w 2967"/>
              <a:gd name="T41" fmla="*/ 2147483646 h 935"/>
              <a:gd name="T42" fmla="*/ 2147483646 w 2967"/>
              <a:gd name="T43" fmla="*/ 2147483646 h 935"/>
              <a:gd name="T44" fmla="*/ 2147483646 w 2967"/>
              <a:gd name="T45" fmla="*/ 2147483646 h 935"/>
              <a:gd name="T46" fmla="*/ 2147483646 w 2967"/>
              <a:gd name="T47" fmla="*/ 2147483646 h 935"/>
              <a:gd name="T48" fmla="*/ 2147483646 w 2967"/>
              <a:gd name="T49" fmla="*/ 2147483646 h 935"/>
              <a:gd name="T50" fmla="*/ 2147483646 w 2967"/>
              <a:gd name="T51" fmla="*/ 2147483646 h 935"/>
              <a:gd name="T52" fmla="*/ 2147483646 w 2967"/>
              <a:gd name="T53" fmla="*/ 2147483646 h 935"/>
              <a:gd name="T54" fmla="*/ 2147483646 w 2967"/>
              <a:gd name="T55" fmla="*/ 2147483646 h 935"/>
              <a:gd name="T56" fmla="*/ 2147483646 w 2967"/>
              <a:gd name="T57" fmla="*/ 2147483646 h 935"/>
              <a:gd name="T58" fmla="*/ 2147483646 w 2967"/>
              <a:gd name="T59" fmla="*/ 2147483646 h 935"/>
              <a:gd name="T60" fmla="*/ 2147483646 w 2967"/>
              <a:gd name="T61" fmla="*/ 2147483646 h 935"/>
              <a:gd name="T62" fmla="*/ 2147483646 w 2967"/>
              <a:gd name="T63" fmla="*/ 2147483646 h 935"/>
              <a:gd name="T64" fmla="*/ 2147483646 w 2967"/>
              <a:gd name="T65" fmla="*/ 2147483646 h 935"/>
              <a:gd name="T66" fmla="*/ 2147483646 w 2967"/>
              <a:gd name="T67" fmla="*/ 2147483646 h 935"/>
              <a:gd name="T68" fmla="*/ 2147483646 w 2967"/>
              <a:gd name="T69" fmla="*/ 2147483646 h 935"/>
              <a:gd name="T70" fmla="*/ 2147483646 w 2967"/>
              <a:gd name="T71" fmla="*/ 2147483646 h 9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967" h="935">
                <a:moveTo>
                  <a:pt x="209" y="297"/>
                </a:moveTo>
                <a:cubicBezTo>
                  <a:pt x="146" y="301"/>
                  <a:pt x="40" y="271"/>
                  <a:pt x="17" y="343"/>
                </a:cubicBezTo>
                <a:cubicBezTo>
                  <a:pt x="92" y="368"/>
                  <a:pt x="0" y="333"/>
                  <a:pt x="63" y="370"/>
                </a:cubicBezTo>
                <a:cubicBezTo>
                  <a:pt x="73" y="376"/>
                  <a:pt x="119" y="386"/>
                  <a:pt x="127" y="388"/>
                </a:cubicBezTo>
                <a:cubicBezTo>
                  <a:pt x="132" y="410"/>
                  <a:pt x="150" y="429"/>
                  <a:pt x="154" y="452"/>
                </a:cubicBezTo>
                <a:cubicBezTo>
                  <a:pt x="161" y="488"/>
                  <a:pt x="137" y="536"/>
                  <a:pt x="163" y="562"/>
                </a:cubicBezTo>
                <a:cubicBezTo>
                  <a:pt x="189" y="588"/>
                  <a:pt x="236" y="568"/>
                  <a:pt x="273" y="571"/>
                </a:cubicBezTo>
                <a:cubicBezTo>
                  <a:pt x="308" y="583"/>
                  <a:pt x="317" y="595"/>
                  <a:pt x="337" y="626"/>
                </a:cubicBezTo>
                <a:cubicBezTo>
                  <a:pt x="436" y="935"/>
                  <a:pt x="105" y="787"/>
                  <a:pt x="849" y="772"/>
                </a:cubicBezTo>
                <a:cubicBezTo>
                  <a:pt x="1056" y="703"/>
                  <a:pt x="911" y="748"/>
                  <a:pt x="1452" y="772"/>
                </a:cubicBezTo>
                <a:cubicBezTo>
                  <a:pt x="1481" y="773"/>
                  <a:pt x="1535" y="800"/>
                  <a:pt x="1535" y="800"/>
                </a:cubicBezTo>
                <a:cubicBezTo>
                  <a:pt x="1602" y="845"/>
                  <a:pt x="1676" y="848"/>
                  <a:pt x="1754" y="855"/>
                </a:cubicBezTo>
                <a:cubicBezTo>
                  <a:pt x="1867" y="892"/>
                  <a:pt x="1790" y="872"/>
                  <a:pt x="1992" y="882"/>
                </a:cubicBezTo>
                <a:cubicBezTo>
                  <a:pt x="2060" y="905"/>
                  <a:pt x="2134" y="914"/>
                  <a:pt x="2202" y="891"/>
                </a:cubicBezTo>
                <a:cubicBezTo>
                  <a:pt x="2225" y="686"/>
                  <a:pt x="2171" y="927"/>
                  <a:pt x="2321" y="800"/>
                </a:cubicBezTo>
                <a:cubicBezTo>
                  <a:pt x="2344" y="780"/>
                  <a:pt x="2301" y="718"/>
                  <a:pt x="2330" y="708"/>
                </a:cubicBezTo>
                <a:cubicBezTo>
                  <a:pt x="2423" y="677"/>
                  <a:pt x="2525" y="702"/>
                  <a:pt x="2623" y="699"/>
                </a:cubicBezTo>
                <a:cubicBezTo>
                  <a:pt x="2620" y="632"/>
                  <a:pt x="2624" y="564"/>
                  <a:pt x="2613" y="498"/>
                </a:cubicBezTo>
                <a:cubicBezTo>
                  <a:pt x="2610" y="477"/>
                  <a:pt x="2511" y="453"/>
                  <a:pt x="2495" y="452"/>
                </a:cubicBezTo>
                <a:cubicBezTo>
                  <a:pt x="2364" y="446"/>
                  <a:pt x="2232" y="446"/>
                  <a:pt x="2101" y="443"/>
                </a:cubicBezTo>
                <a:cubicBezTo>
                  <a:pt x="2074" y="440"/>
                  <a:pt x="2044" y="446"/>
                  <a:pt x="2019" y="434"/>
                </a:cubicBezTo>
                <a:cubicBezTo>
                  <a:pt x="1991" y="420"/>
                  <a:pt x="2080" y="388"/>
                  <a:pt x="2083" y="388"/>
                </a:cubicBezTo>
                <a:cubicBezTo>
                  <a:pt x="2370" y="382"/>
                  <a:pt x="2656" y="382"/>
                  <a:pt x="2943" y="379"/>
                </a:cubicBezTo>
                <a:cubicBezTo>
                  <a:pt x="2953" y="350"/>
                  <a:pt x="2967" y="319"/>
                  <a:pt x="2943" y="288"/>
                </a:cubicBezTo>
                <a:cubicBezTo>
                  <a:pt x="2931" y="273"/>
                  <a:pt x="2888" y="270"/>
                  <a:pt x="2888" y="270"/>
                </a:cubicBezTo>
                <a:cubicBezTo>
                  <a:pt x="2879" y="242"/>
                  <a:pt x="2864" y="223"/>
                  <a:pt x="2851" y="196"/>
                </a:cubicBezTo>
                <a:cubicBezTo>
                  <a:pt x="2846" y="186"/>
                  <a:pt x="2843" y="173"/>
                  <a:pt x="2833" y="169"/>
                </a:cubicBezTo>
                <a:cubicBezTo>
                  <a:pt x="2810" y="160"/>
                  <a:pt x="2784" y="163"/>
                  <a:pt x="2760" y="160"/>
                </a:cubicBezTo>
                <a:cubicBezTo>
                  <a:pt x="2741" y="131"/>
                  <a:pt x="2720" y="84"/>
                  <a:pt x="2696" y="59"/>
                </a:cubicBezTo>
                <a:cubicBezTo>
                  <a:pt x="2684" y="24"/>
                  <a:pt x="2676" y="17"/>
                  <a:pt x="2641" y="4"/>
                </a:cubicBezTo>
                <a:cubicBezTo>
                  <a:pt x="2391" y="9"/>
                  <a:pt x="2194" y="0"/>
                  <a:pt x="1964" y="32"/>
                </a:cubicBezTo>
                <a:cubicBezTo>
                  <a:pt x="1877" y="61"/>
                  <a:pt x="1790" y="90"/>
                  <a:pt x="1699" y="105"/>
                </a:cubicBezTo>
                <a:cubicBezTo>
                  <a:pt x="1658" y="133"/>
                  <a:pt x="1609" y="144"/>
                  <a:pt x="1562" y="160"/>
                </a:cubicBezTo>
                <a:cubicBezTo>
                  <a:pt x="1544" y="166"/>
                  <a:pt x="1507" y="178"/>
                  <a:pt x="1507" y="178"/>
                </a:cubicBezTo>
                <a:cubicBezTo>
                  <a:pt x="1414" y="240"/>
                  <a:pt x="1250" y="277"/>
                  <a:pt x="1141" y="279"/>
                </a:cubicBezTo>
                <a:cubicBezTo>
                  <a:pt x="132" y="297"/>
                  <a:pt x="380" y="53"/>
                  <a:pt x="136" y="297"/>
                </a:cubicBez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13" name="Oval 9">
            <a:extLst>
              <a:ext uri="{FF2B5EF4-FFF2-40B4-BE49-F238E27FC236}">
                <a16:creationId xmlns:a16="http://schemas.microsoft.com/office/drawing/2014/main" id="{D0BF7299-347A-42D2-91AA-48445AA8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205038"/>
            <a:ext cx="865187" cy="43180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4" name="Oval 10">
            <a:extLst>
              <a:ext uri="{FF2B5EF4-FFF2-40B4-BE49-F238E27FC236}">
                <a16:creationId xmlns:a16="http://schemas.microsoft.com/office/drawing/2014/main" id="{CAF8A05F-AE71-4F14-9AFA-B16FE9C8F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628775"/>
            <a:ext cx="647700" cy="287338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5" name="Oval 11">
            <a:extLst>
              <a:ext uri="{FF2B5EF4-FFF2-40B4-BE49-F238E27FC236}">
                <a16:creationId xmlns:a16="http://schemas.microsoft.com/office/drawing/2014/main" id="{AA31A11E-3A1B-4990-AE15-9B445CC67F4F}"/>
              </a:ext>
            </a:extLst>
          </p:cNvPr>
          <p:cNvSpPr>
            <a:spLocks noChangeArrowheads="1"/>
          </p:cNvSpPr>
          <p:nvPr/>
        </p:nvSpPr>
        <p:spPr bwMode="auto">
          <a:xfrm rot="604836">
            <a:off x="6877050" y="1700213"/>
            <a:ext cx="790575" cy="288925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6" name="Oval 12">
            <a:extLst>
              <a:ext uri="{FF2B5EF4-FFF2-40B4-BE49-F238E27FC236}">
                <a16:creationId xmlns:a16="http://schemas.microsoft.com/office/drawing/2014/main" id="{798FDCD0-2682-410A-9314-A61C65C50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3573463"/>
            <a:ext cx="935037" cy="360362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7" name="Oval 13">
            <a:extLst>
              <a:ext uri="{FF2B5EF4-FFF2-40B4-BE49-F238E27FC236}">
                <a16:creationId xmlns:a16="http://schemas.microsoft.com/office/drawing/2014/main" id="{7A99714F-B050-4892-9D6B-2FD86232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3500438"/>
            <a:ext cx="792162" cy="288925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8" name="Oval 14">
            <a:extLst>
              <a:ext uri="{FF2B5EF4-FFF2-40B4-BE49-F238E27FC236}">
                <a16:creationId xmlns:a16="http://schemas.microsoft.com/office/drawing/2014/main" id="{65D97784-0A8C-4DC0-898B-8E0499F56408}"/>
              </a:ext>
            </a:extLst>
          </p:cNvPr>
          <p:cNvSpPr>
            <a:spLocks noChangeArrowheads="1"/>
          </p:cNvSpPr>
          <p:nvPr/>
        </p:nvSpPr>
        <p:spPr bwMode="auto">
          <a:xfrm rot="227167">
            <a:off x="1331913" y="4287838"/>
            <a:ext cx="792162" cy="43180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19" name="Oval 15">
            <a:extLst>
              <a:ext uri="{FF2B5EF4-FFF2-40B4-BE49-F238E27FC236}">
                <a16:creationId xmlns:a16="http://schemas.microsoft.com/office/drawing/2014/main" id="{77893CAE-02CF-4A1F-A992-544471DF5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013325"/>
            <a:ext cx="649287" cy="360363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0" name="Freeform 16">
            <a:extLst>
              <a:ext uri="{FF2B5EF4-FFF2-40B4-BE49-F238E27FC236}">
                <a16:creationId xmlns:a16="http://schemas.microsoft.com/office/drawing/2014/main" id="{3F0079D7-067A-4B8A-96DB-2040A7F619ED}"/>
              </a:ext>
            </a:extLst>
          </p:cNvPr>
          <p:cNvSpPr>
            <a:spLocks/>
          </p:cNvSpPr>
          <p:nvPr/>
        </p:nvSpPr>
        <p:spPr bwMode="auto">
          <a:xfrm>
            <a:off x="3860800" y="2160588"/>
            <a:ext cx="5443538" cy="827087"/>
          </a:xfrm>
          <a:custGeom>
            <a:avLst/>
            <a:gdLst>
              <a:gd name="T0" fmla="*/ 2147483646 w 3429"/>
              <a:gd name="T1" fmla="*/ 2147483646 h 521"/>
              <a:gd name="T2" fmla="*/ 2147483646 w 3429"/>
              <a:gd name="T3" fmla="*/ 2147483646 h 521"/>
              <a:gd name="T4" fmla="*/ 2147483646 w 3429"/>
              <a:gd name="T5" fmla="*/ 2147483646 h 521"/>
              <a:gd name="T6" fmla="*/ 2147483646 w 3429"/>
              <a:gd name="T7" fmla="*/ 2147483646 h 521"/>
              <a:gd name="T8" fmla="*/ 2147483646 w 3429"/>
              <a:gd name="T9" fmla="*/ 2147483646 h 521"/>
              <a:gd name="T10" fmla="*/ 2147483646 w 3429"/>
              <a:gd name="T11" fmla="*/ 2147483646 h 521"/>
              <a:gd name="T12" fmla="*/ 2147483646 w 3429"/>
              <a:gd name="T13" fmla="*/ 2147483646 h 521"/>
              <a:gd name="T14" fmla="*/ 2147483646 w 3429"/>
              <a:gd name="T15" fmla="*/ 2147483646 h 521"/>
              <a:gd name="T16" fmla="*/ 2147483646 w 3429"/>
              <a:gd name="T17" fmla="*/ 2147483646 h 521"/>
              <a:gd name="T18" fmla="*/ 2147483646 w 3429"/>
              <a:gd name="T19" fmla="*/ 2147483646 h 521"/>
              <a:gd name="T20" fmla="*/ 2147483646 w 3429"/>
              <a:gd name="T21" fmla="*/ 2147483646 h 521"/>
              <a:gd name="T22" fmla="*/ 2147483646 w 3429"/>
              <a:gd name="T23" fmla="*/ 2147483646 h 521"/>
              <a:gd name="T24" fmla="*/ 0 w 3429"/>
              <a:gd name="T25" fmla="*/ 2147483646 h 521"/>
              <a:gd name="T26" fmla="*/ 2147483646 w 3429"/>
              <a:gd name="T27" fmla="*/ 2147483646 h 521"/>
              <a:gd name="T28" fmla="*/ 2147483646 w 3429"/>
              <a:gd name="T29" fmla="*/ 2147483646 h 521"/>
              <a:gd name="T30" fmla="*/ 2147483646 w 3429"/>
              <a:gd name="T31" fmla="*/ 2147483646 h 521"/>
              <a:gd name="T32" fmla="*/ 2147483646 w 3429"/>
              <a:gd name="T33" fmla="*/ 2147483646 h 521"/>
              <a:gd name="T34" fmla="*/ 2147483646 w 3429"/>
              <a:gd name="T35" fmla="*/ 2147483646 h 521"/>
              <a:gd name="T36" fmla="*/ 2147483646 w 3429"/>
              <a:gd name="T37" fmla="*/ 2147483646 h 521"/>
              <a:gd name="T38" fmla="*/ 2147483646 w 3429"/>
              <a:gd name="T39" fmla="*/ 2147483646 h 521"/>
              <a:gd name="T40" fmla="*/ 2147483646 w 3429"/>
              <a:gd name="T41" fmla="*/ 2147483646 h 521"/>
              <a:gd name="T42" fmla="*/ 2147483646 w 3429"/>
              <a:gd name="T43" fmla="*/ 2147483646 h 521"/>
              <a:gd name="T44" fmla="*/ 2147483646 w 3429"/>
              <a:gd name="T45" fmla="*/ 2147483646 h 521"/>
              <a:gd name="T46" fmla="*/ 2147483646 w 3429"/>
              <a:gd name="T47" fmla="*/ 2147483646 h 521"/>
              <a:gd name="T48" fmla="*/ 2147483646 w 3429"/>
              <a:gd name="T49" fmla="*/ 2147483646 h 521"/>
              <a:gd name="T50" fmla="*/ 2147483646 w 3429"/>
              <a:gd name="T51" fmla="*/ 2147483646 h 521"/>
              <a:gd name="T52" fmla="*/ 2147483646 w 3429"/>
              <a:gd name="T53" fmla="*/ 2147483646 h 521"/>
              <a:gd name="T54" fmla="*/ 2147483646 w 3429"/>
              <a:gd name="T55" fmla="*/ 2147483646 h 521"/>
              <a:gd name="T56" fmla="*/ 2147483646 w 3429"/>
              <a:gd name="T57" fmla="*/ 2147483646 h 521"/>
              <a:gd name="T58" fmla="*/ 2147483646 w 3429"/>
              <a:gd name="T59" fmla="*/ 2147483646 h 52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29" h="521">
                <a:moveTo>
                  <a:pt x="3410" y="10"/>
                </a:moveTo>
                <a:cubicBezTo>
                  <a:pt x="3277" y="19"/>
                  <a:pt x="3160" y="40"/>
                  <a:pt x="3026" y="47"/>
                </a:cubicBezTo>
                <a:cubicBezTo>
                  <a:pt x="2984" y="55"/>
                  <a:pt x="2950" y="91"/>
                  <a:pt x="2907" y="93"/>
                </a:cubicBezTo>
                <a:cubicBezTo>
                  <a:pt x="2448" y="117"/>
                  <a:pt x="1987" y="107"/>
                  <a:pt x="1527" y="111"/>
                </a:cubicBezTo>
                <a:cubicBezTo>
                  <a:pt x="1497" y="121"/>
                  <a:pt x="1474" y="137"/>
                  <a:pt x="1445" y="148"/>
                </a:cubicBezTo>
                <a:cubicBezTo>
                  <a:pt x="1439" y="154"/>
                  <a:pt x="1434" y="162"/>
                  <a:pt x="1426" y="166"/>
                </a:cubicBezTo>
                <a:cubicBezTo>
                  <a:pt x="1409" y="174"/>
                  <a:pt x="1371" y="184"/>
                  <a:pt x="1371" y="184"/>
                </a:cubicBezTo>
                <a:cubicBezTo>
                  <a:pt x="1286" y="181"/>
                  <a:pt x="1200" y="182"/>
                  <a:pt x="1115" y="175"/>
                </a:cubicBezTo>
                <a:cubicBezTo>
                  <a:pt x="1096" y="173"/>
                  <a:pt x="1079" y="163"/>
                  <a:pt x="1061" y="157"/>
                </a:cubicBezTo>
                <a:cubicBezTo>
                  <a:pt x="1052" y="154"/>
                  <a:pt x="1033" y="148"/>
                  <a:pt x="1033" y="148"/>
                </a:cubicBezTo>
                <a:cubicBezTo>
                  <a:pt x="866" y="30"/>
                  <a:pt x="596" y="158"/>
                  <a:pt x="393" y="93"/>
                </a:cubicBezTo>
                <a:cubicBezTo>
                  <a:pt x="263" y="102"/>
                  <a:pt x="140" y="128"/>
                  <a:pt x="9" y="138"/>
                </a:cubicBezTo>
                <a:cubicBezTo>
                  <a:pt x="6" y="147"/>
                  <a:pt x="0" y="156"/>
                  <a:pt x="0" y="166"/>
                </a:cubicBezTo>
                <a:cubicBezTo>
                  <a:pt x="0" y="296"/>
                  <a:pt x="10" y="288"/>
                  <a:pt x="119" y="303"/>
                </a:cubicBezTo>
                <a:cubicBezTo>
                  <a:pt x="137" y="309"/>
                  <a:pt x="156" y="315"/>
                  <a:pt x="174" y="321"/>
                </a:cubicBezTo>
                <a:cubicBezTo>
                  <a:pt x="183" y="324"/>
                  <a:pt x="201" y="330"/>
                  <a:pt x="201" y="330"/>
                </a:cubicBezTo>
                <a:cubicBezTo>
                  <a:pt x="241" y="372"/>
                  <a:pt x="201" y="338"/>
                  <a:pt x="302" y="358"/>
                </a:cubicBezTo>
                <a:cubicBezTo>
                  <a:pt x="321" y="362"/>
                  <a:pt x="339" y="370"/>
                  <a:pt x="357" y="376"/>
                </a:cubicBezTo>
                <a:cubicBezTo>
                  <a:pt x="366" y="379"/>
                  <a:pt x="384" y="385"/>
                  <a:pt x="384" y="385"/>
                </a:cubicBezTo>
                <a:cubicBezTo>
                  <a:pt x="400" y="434"/>
                  <a:pt x="385" y="408"/>
                  <a:pt x="448" y="449"/>
                </a:cubicBezTo>
                <a:cubicBezTo>
                  <a:pt x="558" y="521"/>
                  <a:pt x="710" y="455"/>
                  <a:pt x="841" y="458"/>
                </a:cubicBezTo>
                <a:cubicBezTo>
                  <a:pt x="1219" y="517"/>
                  <a:pt x="1619" y="453"/>
                  <a:pt x="2002" y="440"/>
                </a:cubicBezTo>
                <a:cubicBezTo>
                  <a:pt x="2072" y="431"/>
                  <a:pt x="2143" y="432"/>
                  <a:pt x="2213" y="422"/>
                </a:cubicBezTo>
                <a:cubicBezTo>
                  <a:pt x="2232" y="419"/>
                  <a:pt x="2267" y="404"/>
                  <a:pt x="2267" y="404"/>
                </a:cubicBezTo>
                <a:cubicBezTo>
                  <a:pt x="2289" y="382"/>
                  <a:pt x="2341" y="349"/>
                  <a:pt x="2341" y="349"/>
                </a:cubicBezTo>
                <a:cubicBezTo>
                  <a:pt x="2585" y="355"/>
                  <a:pt x="2644" y="354"/>
                  <a:pt x="2825" y="376"/>
                </a:cubicBezTo>
                <a:cubicBezTo>
                  <a:pt x="2979" y="426"/>
                  <a:pt x="3188" y="369"/>
                  <a:pt x="3355" y="358"/>
                </a:cubicBezTo>
                <a:cubicBezTo>
                  <a:pt x="3398" y="344"/>
                  <a:pt x="3414" y="317"/>
                  <a:pt x="3429" y="276"/>
                </a:cubicBezTo>
                <a:cubicBezTo>
                  <a:pt x="3426" y="212"/>
                  <a:pt x="3426" y="148"/>
                  <a:pt x="3419" y="84"/>
                </a:cubicBezTo>
                <a:cubicBezTo>
                  <a:pt x="3409" y="0"/>
                  <a:pt x="3389" y="55"/>
                  <a:pt x="3410" y="10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21" name="Oval 17">
            <a:extLst>
              <a:ext uri="{FF2B5EF4-FFF2-40B4-BE49-F238E27FC236}">
                <a16:creationId xmlns:a16="http://schemas.microsoft.com/office/drawing/2014/main" id="{BF7327CB-06AF-4F01-BA44-1CDF374EF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420938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2" name="Oval 18">
            <a:extLst>
              <a:ext uri="{FF2B5EF4-FFF2-40B4-BE49-F238E27FC236}">
                <a16:creationId xmlns:a16="http://schemas.microsoft.com/office/drawing/2014/main" id="{3F5A30A5-D541-43DD-8A27-D1E651A74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2420938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3" name="Oval 19">
            <a:extLst>
              <a:ext uri="{FF2B5EF4-FFF2-40B4-BE49-F238E27FC236}">
                <a16:creationId xmlns:a16="http://schemas.microsoft.com/office/drawing/2014/main" id="{65E5C226-E3FE-4CE5-A1D6-4158EE104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23495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4" name="Oval 20">
            <a:extLst>
              <a:ext uri="{FF2B5EF4-FFF2-40B4-BE49-F238E27FC236}">
                <a16:creationId xmlns:a16="http://schemas.microsoft.com/office/drawing/2014/main" id="{40560D31-1C9B-40E1-9F91-ECE8C13BB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249237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5" name="Oval 21">
            <a:extLst>
              <a:ext uri="{FF2B5EF4-FFF2-40B4-BE49-F238E27FC236}">
                <a16:creationId xmlns:a16="http://schemas.microsoft.com/office/drawing/2014/main" id="{5FC35FC8-D781-419C-9AEA-8DC0497E4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420938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6" name="Oval 22">
            <a:extLst>
              <a:ext uri="{FF2B5EF4-FFF2-40B4-BE49-F238E27FC236}">
                <a16:creationId xmlns:a16="http://schemas.microsoft.com/office/drawing/2014/main" id="{5DF88F71-F38A-473D-A44E-4EEBB44CC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5654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7" name="Oval 23">
            <a:extLst>
              <a:ext uri="{FF2B5EF4-FFF2-40B4-BE49-F238E27FC236}">
                <a16:creationId xmlns:a16="http://schemas.microsoft.com/office/drawing/2014/main" id="{72E2E57E-1BE0-4F8F-AD74-798474179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49237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28" name="Freeform 24">
            <a:extLst>
              <a:ext uri="{FF2B5EF4-FFF2-40B4-BE49-F238E27FC236}">
                <a16:creationId xmlns:a16="http://schemas.microsoft.com/office/drawing/2014/main" id="{B631FB01-8102-4205-9BD0-CC5BA45213C5}"/>
              </a:ext>
            </a:extLst>
          </p:cNvPr>
          <p:cNvSpPr>
            <a:spLocks/>
          </p:cNvSpPr>
          <p:nvPr/>
        </p:nvSpPr>
        <p:spPr bwMode="auto">
          <a:xfrm>
            <a:off x="777875" y="3019425"/>
            <a:ext cx="2024063" cy="862013"/>
          </a:xfrm>
          <a:custGeom>
            <a:avLst/>
            <a:gdLst>
              <a:gd name="T0" fmla="*/ 2147483646 w 1275"/>
              <a:gd name="T1" fmla="*/ 2147483646 h 543"/>
              <a:gd name="T2" fmla="*/ 2147483646 w 1275"/>
              <a:gd name="T3" fmla="*/ 2147483646 h 543"/>
              <a:gd name="T4" fmla="*/ 2147483646 w 1275"/>
              <a:gd name="T5" fmla="*/ 2147483646 h 543"/>
              <a:gd name="T6" fmla="*/ 2147483646 w 1275"/>
              <a:gd name="T7" fmla="*/ 2147483646 h 543"/>
              <a:gd name="T8" fmla="*/ 2147483646 w 1275"/>
              <a:gd name="T9" fmla="*/ 2147483646 h 543"/>
              <a:gd name="T10" fmla="*/ 2147483646 w 1275"/>
              <a:gd name="T11" fmla="*/ 2147483646 h 543"/>
              <a:gd name="T12" fmla="*/ 2147483646 w 1275"/>
              <a:gd name="T13" fmla="*/ 2147483646 h 543"/>
              <a:gd name="T14" fmla="*/ 2147483646 w 1275"/>
              <a:gd name="T15" fmla="*/ 2147483646 h 543"/>
              <a:gd name="T16" fmla="*/ 2147483646 w 1275"/>
              <a:gd name="T17" fmla="*/ 2147483646 h 543"/>
              <a:gd name="T18" fmla="*/ 2147483646 w 1275"/>
              <a:gd name="T19" fmla="*/ 2147483646 h 543"/>
              <a:gd name="T20" fmla="*/ 2147483646 w 1275"/>
              <a:gd name="T21" fmla="*/ 2147483646 h 543"/>
              <a:gd name="T22" fmla="*/ 2147483646 w 1275"/>
              <a:gd name="T23" fmla="*/ 2147483646 h 543"/>
              <a:gd name="T24" fmla="*/ 2147483646 w 1275"/>
              <a:gd name="T25" fmla="*/ 0 h 543"/>
              <a:gd name="T26" fmla="*/ 2147483646 w 1275"/>
              <a:gd name="T27" fmla="*/ 2147483646 h 543"/>
              <a:gd name="T28" fmla="*/ 2147483646 w 1275"/>
              <a:gd name="T29" fmla="*/ 2147483646 h 543"/>
              <a:gd name="T30" fmla="*/ 2147483646 w 1275"/>
              <a:gd name="T31" fmla="*/ 2147483646 h 543"/>
              <a:gd name="T32" fmla="*/ 2147483646 w 1275"/>
              <a:gd name="T33" fmla="*/ 2147483646 h 543"/>
              <a:gd name="T34" fmla="*/ 2147483646 w 1275"/>
              <a:gd name="T35" fmla="*/ 2147483646 h 543"/>
              <a:gd name="T36" fmla="*/ 2147483646 w 1275"/>
              <a:gd name="T37" fmla="*/ 2147483646 h 543"/>
              <a:gd name="T38" fmla="*/ 2147483646 w 1275"/>
              <a:gd name="T39" fmla="*/ 2147483646 h 543"/>
              <a:gd name="T40" fmla="*/ 2147483646 w 1275"/>
              <a:gd name="T41" fmla="*/ 2147483646 h 543"/>
              <a:gd name="T42" fmla="*/ 2147483646 w 1275"/>
              <a:gd name="T43" fmla="*/ 2147483646 h 543"/>
              <a:gd name="T44" fmla="*/ 2147483646 w 1275"/>
              <a:gd name="T45" fmla="*/ 2147483646 h 543"/>
              <a:gd name="T46" fmla="*/ 2147483646 w 1275"/>
              <a:gd name="T47" fmla="*/ 2147483646 h 543"/>
              <a:gd name="T48" fmla="*/ 2147483646 w 1275"/>
              <a:gd name="T49" fmla="*/ 2147483646 h 54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275" h="543">
                <a:moveTo>
                  <a:pt x="845" y="493"/>
                </a:moveTo>
                <a:cubicBezTo>
                  <a:pt x="980" y="543"/>
                  <a:pt x="986" y="510"/>
                  <a:pt x="1220" y="503"/>
                </a:cubicBezTo>
                <a:cubicBezTo>
                  <a:pt x="1245" y="476"/>
                  <a:pt x="1262" y="437"/>
                  <a:pt x="1275" y="402"/>
                </a:cubicBezTo>
                <a:cubicBezTo>
                  <a:pt x="1262" y="366"/>
                  <a:pt x="1262" y="351"/>
                  <a:pt x="1229" y="329"/>
                </a:cubicBezTo>
                <a:cubicBezTo>
                  <a:pt x="1192" y="272"/>
                  <a:pt x="1150" y="302"/>
                  <a:pt x="1092" y="283"/>
                </a:cubicBezTo>
                <a:cubicBezTo>
                  <a:pt x="1052" y="245"/>
                  <a:pt x="1097" y="282"/>
                  <a:pt x="1046" y="256"/>
                </a:cubicBezTo>
                <a:cubicBezTo>
                  <a:pt x="1029" y="247"/>
                  <a:pt x="1018" y="228"/>
                  <a:pt x="1000" y="219"/>
                </a:cubicBezTo>
                <a:cubicBezTo>
                  <a:pt x="959" y="199"/>
                  <a:pt x="907" y="188"/>
                  <a:pt x="863" y="173"/>
                </a:cubicBezTo>
                <a:cubicBezTo>
                  <a:pt x="836" y="164"/>
                  <a:pt x="808" y="155"/>
                  <a:pt x="781" y="146"/>
                </a:cubicBezTo>
                <a:cubicBezTo>
                  <a:pt x="772" y="143"/>
                  <a:pt x="753" y="137"/>
                  <a:pt x="753" y="137"/>
                </a:cubicBezTo>
                <a:cubicBezTo>
                  <a:pt x="650" y="68"/>
                  <a:pt x="620" y="58"/>
                  <a:pt x="488" y="45"/>
                </a:cubicBezTo>
                <a:cubicBezTo>
                  <a:pt x="438" y="28"/>
                  <a:pt x="384" y="22"/>
                  <a:pt x="333" y="9"/>
                </a:cubicBezTo>
                <a:cubicBezTo>
                  <a:pt x="321" y="6"/>
                  <a:pt x="296" y="0"/>
                  <a:pt x="296" y="0"/>
                </a:cubicBezTo>
                <a:cubicBezTo>
                  <a:pt x="217" y="3"/>
                  <a:pt x="138" y="4"/>
                  <a:pt x="59" y="9"/>
                </a:cubicBezTo>
                <a:cubicBezTo>
                  <a:pt x="49" y="10"/>
                  <a:pt x="37" y="10"/>
                  <a:pt x="31" y="18"/>
                </a:cubicBezTo>
                <a:cubicBezTo>
                  <a:pt x="20" y="34"/>
                  <a:pt x="13" y="73"/>
                  <a:pt x="13" y="73"/>
                </a:cubicBezTo>
                <a:cubicBezTo>
                  <a:pt x="13" y="75"/>
                  <a:pt x="0" y="231"/>
                  <a:pt x="49" y="256"/>
                </a:cubicBezTo>
                <a:cubicBezTo>
                  <a:pt x="69" y="266"/>
                  <a:pt x="92" y="267"/>
                  <a:pt x="113" y="274"/>
                </a:cubicBezTo>
                <a:cubicBezTo>
                  <a:pt x="165" y="324"/>
                  <a:pt x="199" y="339"/>
                  <a:pt x="269" y="356"/>
                </a:cubicBezTo>
                <a:cubicBezTo>
                  <a:pt x="285" y="367"/>
                  <a:pt x="298" y="383"/>
                  <a:pt x="315" y="393"/>
                </a:cubicBezTo>
                <a:cubicBezTo>
                  <a:pt x="363" y="421"/>
                  <a:pt x="442" y="412"/>
                  <a:pt x="497" y="420"/>
                </a:cubicBezTo>
                <a:cubicBezTo>
                  <a:pt x="541" y="434"/>
                  <a:pt x="575" y="471"/>
                  <a:pt x="625" y="475"/>
                </a:cubicBezTo>
                <a:cubicBezTo>
                  <a:pt x="750" y="486"/>
                  <a:pt x="692" y="480"/>
                  <a:pt x="799" y="493"/>
                </a:cubicBezTo>
                <a:cubicBezTo>
                  <a:pt x="811" y="496"/>
                  <a:pt x="824" y="499"/>
                  <a:pt x="836" y="503"/>
                </a:cubicBezTo>
                <a:cubicBezTo>
                  <a:pt x="870" y="513"/>
                  <a:pt x="871" y="521"/>
                  <a:pt x="845" y="493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29" name="Oval 25">
            <a:extLst>
              <a:ext uri="{FF2B5EF4-FFF2-40B4-BE49-F238E27FC236}">
                <a16:creationId xmlns:a16="http://schemas.microsoft.com/office/drawing/2014/main" id="{6739B525-536C-4FAF-AA48-6E4D44D7B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141663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0" name="Oval 26">
            <a:extLst>
              <a:ext uri="{FF2B5EF4-FFF2-40B4-BE49-F238E27FC236}">
                <a16:creationId xmlns:a16="http://schemas.microsoft.com/office/drawing/2014/main" id="{CF4AAA26-DD3C-45C3-BE0A-333F70F4F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141663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1" name="Oval 27">
            <a:extLst>
              <a:ext uri="{FF2B5EF4-FFF2-40B4-BE49-F238E27FC236}">
                <a16:creationId xmlns:a16="http://schemas.microsoft.com/office/drawing/2014/main" id="{B4019B26-F62E-491A-88DC-E522574AD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357563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2" name="Oval 28">
            <a:extLst>
              <a:ext uri="{FF2B5EF4-FFF2-40B4-BE49-F238E27FC236}">
                <a16:creationId xmlns:a16="http://schemas.microsoft.com/office/drawing/2014/main" id="{3CB4CE1E-24AB-4B21-8C49-ABBD9CE31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500438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3" name="Freeform 29">
            <a:extLst>
              <a:ext uri="{FF2B5EF4-FFF2-40B4-BE49-F238E27FC236}">
                <a16:creationId xmlns:a16="http://schemas.microsoft.com/office/drawing/2014/main" id="{9700AB63-685A-4653-AD30-A0AFF2701EFD}"/>
              </a:ext>
            </a:extLst>
          </p:cNvPr>
          <p:cNvSpPr>
            <a:spLocks/>
          </p:cNvSpPr>
          <p:nvPr/>
        </p:nvSpPr>
        <p:spPr bwMode="auto">
          <a:xfrm>
            <a:off x="3567113" y="4029075"/>
            <a:ext cx="3298825" cy="865188"/>
          </a:xfrm>
          <a:custGeom>
            <a:avLst/>
            <a:gdLst>
              <a:gd name="T0" fmla="*/ 2147483646 w 2078"/>
              <a:gd name="T1" fmla="*/ 2147483646 h 545"/>
              <a:gd name="T2" fmla="*/ 2147483646 w 2078"/>
              <a:gd name="T3" fmla="*/ 2147483646 h 545"/>
              <a:gd name="T4" fmla="*/ 2147483646 w 2078"/>
              <a:gd name="T5" fmla="*/ 2147483646 h 545"/>
              <a:gd name="T6" fmla="*/ 2147483646 w 2078"/>
              <a:gd name="T7" fmla="*/ 2147483646 h 545"/>
              <a:gd name="T8" fmla="*/ 2147483646 w 2078"/>
              <a:gd name="T9" fmla="*/ 2147483646 h 545"/>
              <a:gd name="T10" fmla="*/ 2147483646 w 2078"/>
              <a:gd name="T11" fmla="*/ 2147483646 h 545"/>
              <a:gd name="T12" fmla="*/ 2147483646 w 2078"/>
              <a:gd name="T13" fmla="*/ 2147483646 h 545"/>
              <a:gd name="T14" fmla="*/ 2147483646 w 2078"/>
              <a:gd name="T15" fmla="*/ 2147483646 h 545"/>
              <a:gd name="T16" fmla="*/ 2147483646 w 2078"/>
              <a:gd name="T17" fmla="*/ 2147483646 h 545"/>
              <a:gd name="T18" fmla="*/ 2147483646 w 2078"/>
              <a:gd name="T19" fmla="*/ 2147483646 h 545"/>
              <a:gd name="T20" fmla="*/ 2147483646 w 2078"/>
              <a:gd name="T21" fmla="*/ 2147483646 h 545"/>
              <a:gd name="T22" fmla="*/ 2147483646 w 2078"/>
              <a:gd name="T23" fmla="*/ 2147483646 h 545"/>
              <a:gd name="T24" fmla="*/ 2147483646 w 2078"/>
              <a:gd name="T25" fmla="*/ 2147483646 h 545"/>
              <a:gd name="T26" fmla="*/ 2147483646 w 2078"/>
              <a:gd name="T27" fmla="*/ 2147483646 h 545"/>
              <a:gd name="T28" fmla="*/ 2147483646 w 2078"/>
              <a:gd name="T29" fmla="*/ 2147483646 h 545"/>
              <a:gd name="T30" fmla="*/ 2147483646 w 2078"/>
              <a:gd name="T31" fmla="*/ 2147483646 h 545"/>
              <a:gd name="T32" fmla="*/ 2147483646 w 2078"/>
              <a:gd name="T33" fmla="*/ 2147483646 h 545"/>
              <a:gd name="T34" fmla="*/ 2147483646 w 2078"/>
              <a:gd name="T35" fmla="*/ 2147483646 h 545"/>
              <a:gd name="T36" fmla="*/ 2147483646 w 2078"/>
              <a:gd name="T37" fmla="*/ 2147483646 h 545"/>
              <a:gd name="T38" fmla="*/ 2147483646 w 2078"/>
              <a:gd name="T39" fmla="*/ 2147483646 h 545"/>
              <a:gd name="T40" fmla="*/ 2147483646 w 2078"/>
              <a:gd name="T41" fmla="*/ 2147483646 h 545"/>
              <a:gd name="T42" fmla="*/ 2147483646 w 2078"/>
              <a:gd name="T43" fmla="*/ 2147483646 h 545"/>
              <a:gd name="T44" fmla="*/ 2147483646 w 2078"/>
              <a:gd name="T45" fmla="*/ 2147483646 h 545"/>
              <a:gd name="T46" fmla="*/ 2147483646 w 2078"/>
              <a:gd name="T47" fmla="*/ 2147483646 h 545"/>
              <a:gd name="T48" fmla="*/ 2147483646 w 2078"/>
              <a:gd name="T49" fmla="*/ 2147483646 h 545"/>
              <a:gd name="T50" fmla="*/ 2147483646 w 2078"/>
              <a:gd name="T51" fmla="*/ 2147483646 h 545"/>
              <a:gd name="T52" fmla="*/ 2147483646 w 2078"/>
              <a:gd name="T53" fmla="*/ 2147483646 h 545"/>
              <a:gd name="T54" fmla="*/ 2147483646 w 2078"/>
              <a:gd name="T55" fmla="*/ 2147483646 h 5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078" h="545">
                <a:moveTo>
                  <a:pt x="2041" y="86"/>
                </a:moveTo>
                <a:cubicBezTo>
                  <a:pt x="1784" y="0"/>
                  <a:pt x="1343" y="95"/>
                  <a:pt x="1035" y="123"/>
                </a:cubicBezTo>
                <a:cubicBezTo>
                  <a:pt x="903" y="166"/>
                  <a:pt x="890" y="161"/>
                  <a:pt x="715" y="168"/>
                </a:cubicBezTo>
                <a:cubicBezTo>
                  <a:pt x="651" y="190"/>
                  <a:pt x="590" y="194"/>
                  <a:pt x="523" y="205"/>
                </a:cubicBezTo>
                <a:cubicBezTo>
                  <a:pt x="508" y="220"/>
                  <a:pt x="498" y="244"/>
                  <a:pt x="478" y="251"/>
                </a:cubicBezTo>
                <a:cubicBezTo>
                  <a:pt x="460" y="257"/>
                  <a:pt x="423" y="269"/>
                  <a:pt x="423" y="269"/>
                </a:cubicBezTo>
                <a:cubicBezTo>
                  <a:pt x="348" y="340"/>
                  <a:pt x="180" y="321"/>
                  <a:pt x="103" y="324"/>
                </a:cubicBezTo>
                <a:cubicBezTo>
                  <a:pt x="66" y="333"/>
                  <a:pt x="48" y="343"/>
                  <a:pt x="20" y="369"/>
                </a:cubicBezTo>
                <a:cubicBezTo>
                  <a:pt x="14" y="387"/>
                  <a:pt x="0" y="415"/>
                  <a:pt x="20" y="433"/>
                </a:cubicBezTo>
                <a:cubicBezTo>
                  <a:pt x="35" y="446"/>
                  <a:pt x="57" y="446"/>
                  <a:pt x="75" y="452"/>
                </a:cubicBezTo>
                <a:cubicBezTo>
                  <a:pt x="84" y="455"/>
                  <a:pt x="103" y="461"/>
                  <a:pt x="103" y="461"/>
                </a:cubicBezTo>
                <a:cubicBezTo>
                  <a:pt x="228" y="545"/>
                  <a:pt x="374" y="483"/>
                  <a:pt x="532" y="479"/>
                </a:cubicBezTo>
                <a:cubicBezTo>
                  <a:pt x="554" y="458"/>
                  <a:pt x="569" y="421"/>
                  <a:pt x="596" y="406"/>
                </a:cubicBezTo>
                <a:cubicBezTo>
                  <a:pt x="613" y="397"/>
                  <a:pt x="651" y="388"/>
                  <a:pt x="651" y="388"/>
                </a:cubicBezTo>
                <a:cubicBezTo>
                  <a:pt x="782" y="391"/>
                  <a:pt x="913" y="389"/>
                  <a:pt x="1044" y="397"/>
                </a:cubicBezTo>
                <a:cubicBezTo>
                  <a:pt x="1073" y="399"/>
                  <a:pt x="1099" y="415"/>
                  <a:pt x="1127" y="424"/>
                </a:cubicBezTo>
                <a:cubicBezTo>
                  <a:pt x="1191" y="445"/>
                  <a:pt x="1261" y="430"/>
                  <a:pt x="1328" y="433"/>
                </a:cubicBezTo>
                <a:cubicBezTo>
                  <a:pt x="1499" y="430"/>
                  <a:pt x="1670" y="432"/>
                  <a:pt x="1840" y="424"/>
                </a:cubicBezTo>
                <a:cubicBezTo>
                  <a:pt x="1859" y="423"/>
                  <a:pt x="1895" y="406"/>
                  <a:pt x="1895" y="406"/>
                </a:cubicBezTo>
                <a:cubicBezTo>
                  <a:pt x="1910" y="396"/>
                  <a:pt x="1930" y="386"/>
                  <a:pt x="1940" y="369"/>
                </a:cubicBezTo>
                <a:cubicBezTo>
                  <a:pt x="1945" y="361"/>
                  <a:pt x="1944" y="349"/>
                  <a:pt x="1950" y="342"/>
                </a:cubicBezTo>
                <a:cubicBezTo>
                  <a:pt x="1962" y="327"/>
                  <a:pt x="1981" y="319"/>
                  <a:pt x="1995" y="305"/>
                </a:cubicBezTo>
                <a:cubicBezTo>
                  <a:pt x="2010" y="290"/>
                  <a:pt x="2041" y="260"/>
                  <a:pt x="2041" y="260"/>
                </a:cubicBezTo>
                <a:cubicBezTo>
                  <a:pt x="2062" y="197"/>
                  <a:pt x="2045" y="218"/>
                  <a:pt x="2078" y="187"/>
                </a:cubicBezTo>
                <a:cubicBezTo>
                  <a:pt x="2075" y="169"/>
                  <a:pt x="2076" y="149"/>
                  <a:pt x="2068" y="132"/>
                </a:cubicBezTo>
                <a:cubicBezTo>
                  <a:pt x="2063" y="122"/>
                  <a:pt x="2051" y="118"/>
                  <a:pt x="2041" y="113"/>
                </a:cubicBezTo>
                <a:cubicBezTo>
                  <a:pt x="2033" y="109"/>
                  <a:pt x="2014" y="113"/>
                  <a:pt x="2014" y="104"/>
                </a:cubicBezTo>
                <a:cubicBezTo>
                  <a:pt x="2014" y="93"/>
                  <a:pt x="2032" y="92"/>
                  <a:pt x="2041" y="86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34" name="Oval 30">
            <a:extLst>
              <a:ext uri="{FF2B5EF4-FFF2-40B4-BE49-F238E27FC236}">
                <a16:creationId xmlns:a16="http://schemas.microsoft.com/office/drawing/2014/main" id="{6D822C4D-EAF0-47AB-A664-146894DC9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5085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5" name="Oval 31">
            <a:extLst>
              <a:ext uri="{FF2B5EF4-FFF2-40B4-BE49-F238E27FC236}">
                <a16:creationId xmlns:a16="http://schemas.microsoft.com/office/drawing/2014/main" id="{1C8F2046-AB08-43BC-A36D-DB9F1261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436562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6" name="Oval 32">
            <a:extLst>
              <a:ext uri="{FF2B5EF4-FFF2-40B4-BE49-F238E27FC236}">
                <a16:creationId xmlns:a16="http://schemas.microsoft.com/office/drawing/2014/main" id="{E19443C2-68F9-4501-AB0C-E7192C9DE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2926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7" name="Oval 33">
            <a:extLst>
              <a:ext uri="{FF2B5EF4-FFF2-40B4-BE49-F238E27FC236}">
                <a16:creationId xmlns:a16="http://schemas.microsoft.com/office/drawing/2014/main" id="{15981FD4-63B7-4B6D-92B3-84C84294C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436562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8" name="Oval 34">
            <a:extLst>
              <a:ext uri="{FF2B5EF4-FFF2-40B4-BE49-F238E27FC236}">
                <a16:creationId xmlns:a16="http://schemas.microsoft.com/office/drawing/2014/main" id="{AF8E7095-6B1A-40C7-861A-D4A5FA806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221163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139" name="Text Box 35">
            <a:extLst>
              <a:ext uri="{FF2B5EF4-FFF2-40B4-BE49-F238E27FC236}">
                <a16:creationId xmlns:a16="http://schemas.microsoft.com/office/drawing/2014/main" id="{36962AFB-8DB8-499B-9518-D462DCA5D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07963"/>
            <a:ext cx="653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0"/>
              <a:t>           kardiomyocyty                                  kapilára s erytrocyty</a:t>
            </a:r>
          </a:p>
        </p:txBody>
      </p:sp>
      <p:sp>
        <p:nvSpPr>
          <p:cNvPr id="47140" name="Line 36">
            <a:extLst>
              <a:ext uri="{FF2B5EF4-FFF2-40B4-BE49-F238E27FC236}">
                <a16:creationId xmlns:a16="http://schemas.microsoft.com/office/drawing/2014/main" id="{D8F58CF0-BB44-4BFB-9CFC-108DF3121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5513" y="549275"/>
            <a:ext cx="730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41" name="Line 37">
            <a:extLst>
              <a:ext uri="{FF2B5EF4-FFF2-40B4-BE49-F238E27FC236}">
                <a16:creationId xmlns:a16="http://schemas.microsoft.com/office/drawing/2014/main" id="{3A370933-36FA-4A56-AAFE-2E0C3437C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549275"/>
            <a:ext cx="13668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42" name="Line 38">
            <a:extLst>
              <a:ext uri="{FF2B5EF4-FFF2-40B4-BE49-F238E27FC236}">
                <a16:creationId xmlns:a16="http://schemas.microsoft.com/office/drawing/2014/main" id="{99A46E1A-4ABC-4BC8-A9B4-6661132F9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549275"/>
            <a:ext cx="34559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43" name="Line 39">
            <a:extLst>
              <a:ext uri="{FF2B5EF4-FFF2-40B4-BE49-F238E27FC236}">
                <a16:creationId xmlns:a16="http://schemas.microsoft.com/office/drawing/2014/main" id="{2836EAF6-3A6D-4214-B8B9-54CBBC0C6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549275"/>
            <a:ext cx="730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7144" name="Picture 40" descr="pure23r">
            <a:extLst>
              <a:ext uri="{FF2B5EF4-FFF2-40B4-BE49-F238E27FC236}">
                <a16:creationId xmlns:a16="http://schemas.microsoft.com/office/drawing/2014/main" id="{44CA79F5-9ECA-46D4-9074-1237A38C18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5" name="Picture 41" descr="pure23r">
            <a:extLst>
              <a:ext uri="{FF2B5EF4-FFF2-40B4-BE49-F238E27FC236}">
                <a16:creationId xmlns:a16="http://schemas.microsoft.com/office/drawing/2014/main" id="{6026A843-4250-41CD-82EA-FDC8E37077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6" name="Picture 42" descr="pure23r">
            <a:extLst>
              <a:ext uri="{FF2B5EF4-FFF2-40B4-BE49-F238E27FC236}">
                <a16:creationId xmlns:a16="http://schemas.microsoft.com/office/drawing/2014/main" id="{6AE71215-F06E-4094-AA80-F0DCCCB2B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7" name="Picture 43" descr="pure23r">
            <a:extLst>
              <a:ext uri="{FF2B5EF4-FFF2-40B4-BE49-F238E27FC236}">
                <a16:creationId xmlns:a16="http://schemas.microsoft.com/office/drawing/2014/main" id="{806CD6B2-BAE8-4705-8A77-353351D950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48" name="Text Box 44">
            <a:extLst>
              <a:ext uri="{FF2B5EF4-FFF2-40B4-BE49-F238E27FC236}">
                <a16:creationId xmlns:a16="http://schemas.microsoft.com/office/drawing/2014/main" id="{1C674306-9F9A-4FA9-B655-707F6021D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113463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0"/>
              <a:t>Interkalární disk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uscle%20tissue%203">
            <a:extLst>
              <a:ext uri="{FF2B5EF4-FFF2-40B4-BE49-F238E27FC236}">
                <a16:creationId xmlns:a16="http://schemas.microsoft.com/office/drawing/2014/main" id="{EE3949FB-85DD-4302-9019-1CAFD39D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valová tkáň - 18 Srdeční svalovina">
            <a:extLst>
              <a:ext uri="{FF2B5EF4-FFF2-40B4-BE49-F238E27FC236}">
                <a16:creationId xmlns:a16="http://schemas.microsoft.com/office/drawing/2014/main" id="{DC52AB21-E06D-4EAC-AB28-9F22EFC7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001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>
            <a:extLst>
              <a:ext uri="{FF2B5EF4-FFF2-40B4-BE49-F238E27FC236}">
                <a16:creationId xmlns:a16="http://schemas.microsoft.com/office/drawing/2014/main" id="{BF2E358F-988E-48E1-A833-38A39696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52400"/>
            <a:ext cx="272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0"/>
              <a:t>Myokard (podélně)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valová tkáň - 22 Myokard">
            <a:extLst>
              <a:ext uri="{FF2B5EF4-FFF2-40B4-BE49-F238E27FC236}">
                <a16:creationId xmlns:a16="http://schemas.microsoft.com/office/drawing/2014/main" id="{EFB06E67-E63B-4773-AE77-640E4F52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001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78E2CA2E-2C81-40A4-8526-796796FD5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2713"/>
            <a:ext cx="304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0"/>
              <a:t>Myokard (příčně)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6C7AF66-B457-4D9A-9DC0-3D4FD9D49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66713"/>
            <a:ext cx="8229600" cy="785812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92D050"/>
                </a:solidFill>
              </a:rPr>
              <a:t>Charakteristika a pojmy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F860B6E-4770-4D8D-A314-7E9951935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39825"/>
            <a:ext cx="8229600" cy="48244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/>
              <a:t>Složení tkáně:  </a:t>
            </a:r>
            <a:r>
              <a:rPr lang="cs-CZ" altLang="cs-CZ">
                <a:solidFill>
                  <a:srgbClr val="FF0000"/>
                </a:solidFill>
              </a:rPr>
              <a:t>svalové buňky</a:t>
            </a:r>
            <a:r>
              <a:rPr lang="cs-CZ" altLang="cs-CZ"/>
              <a:t> a </a:t>
            </a:r>
            <a:r>
              <a:rPr lang="cs-CZ" altLang="cs-CZ">
                <a:solidFill>
                  <a:srgbClr val="FF0000"/>
                </a:solidFill>
              </a:rPr>
              <a:t>vazivo</a:t>
            </a:r>
          </a:p>
          <a:p>
            <a:pPr eaLnBrk="1" hangingPunct="1"/>
            <a:r>
              <a:rPr lang="cs-CZ" altLang="cs-CZ"/>
              <a:t>kontraktilita - „kontraktilní“ proteiny (</a:t>
            </a:r>
            <a:r>
              <a:rPr lang="cs-CZ" altLang="cs-CZ" b="1">
                <a:solidFill>
                  <a:srgbClr val="990000"/>
                </a:solidFill>
              </a:rPr>
              <a:t>aktin</a:t>
            </a:r>
            <a:r>
              <a:rPr lang="cs-CZ" altLang="cs-CZ"/>
              <a:t>  a </a:t>
            </a:r>
            <a:r>
              <a:rPr lang="cs-CZ" altLang="cs-CZ" b="1">
                <a:solidFill>
                  <a:srgbClr val="990000"/>
                </a:solidFill>
              </a:rPr>
              <a:t>myosin</a:t>
            </a:r>
            <a:r>
              <a:rPr lang="cs-CZ" altLang="cs-CZ"/>
              <a:t>) v buňkách</a:t>
            </a:r>
            <a:endParaRPr lang="cs-CZ" altLang="cs-CZ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b="1"/>
              <a:t>mys/</a:t>
            </a:r>
            <a:r>
              <a:rPr lang="cs-CZ" altLang="cs-CZ"/>
              <a:t>myos (sval)  </a:t>
            </a:r>
          </a:p>
          <a:p>
            <a:pPr eaLnBrk="1" hangingPunct="1"/>
            <a:r>
              <a:rPr lang="cs-CZ" altLang="cs-CZ" b="1"/>
              <a:t>myocyt </a:t>
            </a:r>
            <a:r>
              <a:rPr lang="cs-CZ" altLang="cs-CZ"/>
              <a:t>(svalová buňka)</a:t>
            </a:r>
          </a:p>
          <a:p>
            <a:pPr eaLnBrk="1" hangingPunct="1"/>
            <a:r>
              <a:rPr lang="cs-CZ" altLang="cs-CZ" u="sng">
                <a:solidFill>
                  <a:schemeClr val="folHlink"/>
                </a:solidFill>
              </a:rPr>
              <a:t> </a:t>
            </a:r>
            <a:r>
              <a:rPr lang="cs-CZ" altLang="cs-CZ" b="1" u="sng">
                <a:solidFill>
                  <a:srgbClr val="800080"/>
                </a:solidFill>
              </a:rPr>
              <a:t>sarx</a:t>
            </a:r>
            <a:r>
              <a:rPr lang="cs-CZ" altLang="cs-CZ" u="sng">
                <a:solidFill>
                  <a:srgbClr val="800080"/>
                </a:solidFill>
              </a:rPr>
              <a:t>/sarcós</a:t>
            </a:r>
            <a:r>
              <a:rPr lang="cs-CZ" altLang="cs-CZ" u="sng"/>
              <a:t> (maso)</a:t>
            </a:r>
            <a:r>
              <a:rPr lang="cs-CZ" altLang="cs-CZ"/>
              <a:t>                                            </a:t>
            </a:r>
          </a:p>
          <a:p>
            <a:pPr eaLnBrk="1" hangingPunct="1"/>
            <a:r>
              <a:rPr lang="cs-CZ" altLang="cs-CZ"/>
              <a:t>buněčná membrána = </a:t>
            </a:r>
            <a:r>
              <a:rPr lang="cs-CZ" altLang="cs-CZ">
                <a:solidFill>
                  <a:srgbClr val="800080"/>
                </a:solidFill>
              </a:rPr>
              <a:t>sarkolema</a:t>
            </a:r>
            <a:r>
              <a:rPr lang="cs-CZ" altLang="cs-CZ">
                <a:solidFill>
                  <a:schemeClr val="bg1"/>
                </a:solidFill>
              </a:rPr>
              <a:t> </a:t>
            </a:r>
            <a:r>
              <a:rPr lang="cs-CZ" altLang="cs-CZ"/>
              <a:t>                  </a:t>
            </a:r>
          </a:p>
          <a:p>
            <a:pPr eaLnBrk="1" hangingPunct="1"/>
            <a:r>
              <a:rPr lang="cs-CZ" altLang="cs-CZ"/>
              <a:t>cytoplazma = </a:t>
            </a:r>
            <a:r>
              <a:rPr lang="cs-CZ" altLang="cs-CZ">
                <a:solidFill>
                  <a:srgbClr val="800080"/>
                </a:solidFill>
              </a:rPr>
              <a:t>sarkoplazma</a:t>
            </a:r>
            <a:r>
              <a:rPr lang="cs-CZ" altLang="cs-CZ"/>
              <a:t>                         </a:t>
            </a:r>
          </a:p>
          <a:p>
            <a:pPr eaLnBrk="1" hangingPunct="1"/>
            <a:r>
              <a:rPr lang="cs-CZ" altLang="cs-CZ"/>
              <a:t>hladké ER = </a:t>
            </a:r>
            <a:r>
              <a:rPr lang="cs-CZ" altLang="cs-CZ">
                <a:solidFill>
                  <a:srgbClr val="800080"/>
                </a:solidFill>
              </a:rPr>
              <a:t>sarkoplazmatické retikulum</a:t>
            </a:r>
          </a:p>
          <a:p>
            <a:pPr eaLnBrk="1" hangingPunct="1">
              <a:buFontTx/>
              <a:buNone/>
            </a:pPr>
            <a:endParaRPr lang="cs-CZ" altLang="cs-CZ" sz="4000"/>
          </a:p>
          <a:p>
            <a:pPr eaLnBrk="1" hangingPunct="1">
              <a:buFontTx/>
              <a:buNone/>
            </a:pPr>
            <a:endParaRPr lang="cs-CZ" altLang="cs-CZ" sz="3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valová tkáň - 19 Myokard disku">
            <a:extLst>
              <a:ext uri="{FF2B5EF4-FFF2-40B4-BE49-F238E27FC236}">
                <a16:creationId xmlns:a16="http://schemas.microsoft.com/office/drawing/2014/main" id="{7E807A5C-E641-4A47-826F-9672E8C0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3"/>
            <a:ext cx="91440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B94CE988-3CD8-4382-A360-D42950258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87313"/>
            <a:ext cx="520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Myokard (Heidenhain) – interkalární disky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F4CD2F-63AC-46ED-BD34-E050C964A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990000"/>
                </a:solidFill>
              </a:rPr>
              <a:t>Svalová tkáň hladká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0F91EEF-0F63-416C-B47F-CC8AA52F1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038" y="1295400"/>
            <a:ext cx="8229600" cy="42799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morfologická a funkční jednotka: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svalová b</a:t>
            </a:r>
            <a:r>
              <a:rPr lang="cs-CZ" altLang="cs-CZ" b="1" dirty="0"/>
              <a:t>uň</a:t>
            </a:r>
            <a:r>
              <a:rPr lang="cs-CZ" altLang="cs-CZ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ka (</a:t>
            </a:r>
            <a:r>
              <a:rPr lang="cs-CZ" altLang="cs-CZ" b="1" dirty="0" err="1">
                <a:solidFill>
                  <a:srgbClr val="0000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leiomyocyt</a:t>
            </a:r>
            <a:r>
              <a:rPr lang="cs-CZ" altLang="cs-CZ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</a:p>
          <a:p>
            <a:pPr eaLnBrk="1" hangingPunct="1">
              <a:buFontTx/>
              <a:buNone/>
              <a:defRPr/>
            </a:pPr>
            <a:r>
              <a:rPr lang="cs-CZ" altLang="cs-CZ" dirty="0"/>
              <a:t>   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b</a:t>
            </a:r>
            <a:r>
              <a:rPr lang="cs-CZ" altLang="cs-CZ" dirty="0"/>
              <a:t>uň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ka s 1 jádrem ulo</a:t>
            </a:r>
            <a:r>
              <a:rPr lang="cs-CZ" altLang="cs-CZ" dirty="0"/>
              <a:t>ž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eným centrál</a:t>
            </a:r>
            <a:r>
              <a:rPr lang="cs-CZ" altLang="cs-CZ" dirty="0"/>
              <a:t>ně</a:t>
            </a:r>
            <a:endParaRPr lang="cs-CZ" altLang="cs-CZ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FontTx/>
              <a:buChar char="-"/>
              <a:defRPr/>
            </a:pP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cs-CZ" altLang="cs-CZ" dirty="0"/>
              <a:t>rů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měr: 3-10 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m, délka: 20 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</a:t>
            </a:r>
            <a:r>
              <a:rPr lang="cs-CZ" altLang="cs-CZ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 </a:t>
            </a:r>
          </a:p>
          <a:p>
            <a:pPr eaLnBrk="1" hangingPunct="1">
              <a:buFontTx/>
              <a:buChar char="-"/>
              <a:defRPr/>
            </a:pPr>
            <a:endParaRPr lang="cs-CZ" altLang="cs-CZ" dirty="0">
              <a:solidFill>
                <a:srgbClr val="FF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cs-CZ" altLang="cs-CZ" dirty="0">
                <a:solidFill>
                  <a:srgbClr val="00B0F0"/>
                </a:solidFill>
                <a:cs typeface="Arial" panose="020B0604020202020204" pitchFamily="34" charset="0"/>
              </a:rPr>
              <a:t>kontraktilní aparát </a:t>
            </a:r>
            <a:r>
              <a:rPr lang="cs-CZ" altLang="cs-CZ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cs-CZ" altLang="cs-CZ" dirty="0" err="1">
                <a:solidFill>
                  <a:srgbClr val="FF0000"/>
                </a:solidFill>
                <a:cs typeface="Arial" panose="020B0604020202020204" pitchFamily="34" charset="0"/>
              </a:rPr>
              <a:t>myofilamenta</a:t>
            </a:r>
            <a:r>
              <a:rPr lang="cs-CZ" altLang="cs-CZ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B0F0"/>
                </a:solidFill>
                <a:cs typeface="Arial" panose="020B0604020202020204" pitchFamily="34" charset="0"/>
              </a:rPr>
              <a:t>nejsou uspořádána do myofibril</a:t>
            </a:r>
            <a:r>
              <a:rPr lang="cs-CZ" altLang="cs-CZ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cs-CZ" altLang="cs-CZ" i="1" dirty="0">
                <a:solidFill>
                  <a:srgbClr val="FF0000"/>
                </a:solidFill>
                <a:cs typeface="Arial" panose="020B0604020202020204" pitchFamily="34" charset="0"/>
              </a:rPr>
              <a:t>(buňka nevykazuje příčné pruhování).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i="1" dirty="0">
                <a:solidFill>
                  <a:srgbClr val="00B050"/>
                </a:solidFill>
                <a:cs typeface="Arial" panose="020B0604020202020204" pitchFamily="34" charset="0"/>
              </a:rPr>
              <a:t>schopna hypertrofovat( </a:t>
            </a:r>
            <a:r>
              <a:rPr lang="cs-CZ" altLang="cs-CZ" i="1" dirty="0" err="1">
                <a:solidFill>
                  <a:srgbClr val="00B050"/>
                </a:solidFill>
                <a:cs typeface="Arial" panose="020B0604020202020204" pitchFamily="34" charset="0"/>
              </a:rPr>
              <a:t>grav</a:t>
            </a:r>
            <a:r>
              <a:rPr lang="cs-CZ" altLang="cs-CZ" i="1" dirty="0">
                <a:solidFill>
                  <a:srgbClr val="00B050"/>
                </a:solidFill>
                <a:cs typeface="Arial" panose="020B0604020202020204" pitchFamily="34" charset="0"/>
              </a:rPr>
              <a:t>. děl. až 500</a:t>
            </a:r>
          </a:p>
          <a:p>
            <a:pPr eaLnBrk="1" hangingPunct="1">
              <a:buFontTx/>
              <a:buChar char="-"/>
              <a:defRPr/>
            </a:pPr>
            <a:endParaRPr lang="cs-CZ" altLang="cs-CZ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6324" name="Obdélník 1">
            <a:extLst>
              <a:ext uri="{FF2B5EF4-FFF2-40B4-BE49-F238E27FC236}">
                <a16:creationId xmlns:a16="http://schemas.microsoft.com/office/drawing/2014/main" id="{02F598F9-3529-4C5A-86EE-525F9F3D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715000"/>
            <a:ext cx="79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B050"/>
                </a:solidFill>
                <a:ea typeface="Arial Unicode MS" pitchFamily="34" charset="-128"/>
                <a:sym typeface="Symbol" panose="05050102010706020507" pitchFamily="18" charset="2"/>
              </a:rPr>
              <a:t></a:t>
            </a:r>
            <a:r>
              <a:rPr lang="cs-CZ" altLang="cs-CZ" sz="2800">
                <a:solidFill>
                  <a:srgbClr val="00B050"/>
                </a:solidFill>
                <a:ea typeface="Arial Unicode MS" pitchFamily="34" charset="-128"/>
              </a:rPr>
              <a:t>m</a:t>
            </a:r>
            <a:r>
              <a:rPr lang="cs-CZ" altLang="cs-CZ" sz="2800">
                <a:ea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93CB333-8593-402B-AA7D-443A0CC9F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60350"/>
            <a:ext cx="7772400" cy="792163"/>
          </a:xfrm>
        </p:spPr>
        <p:txBody>
          <a:bodyPr/>
          <a:lstStyle/>
          <a:p>
            <a:pPr eaLnBrk="1" hangingPunct="1"/>
            <a:r>
              <a:rPr lang="en-US" altLang="cs-CZ" dirty="0" err="1">
                <a:solidFill>
                  <a:schemeClr val="hlink"/>
                </a:solidFill>
              </a:rPr>
              <a:t>Leiomyocyt</a:t>
            </a: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4C6B6EB-7C09-46C5-954C-17D41D316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280400" cy="5111750"/>
          </a:xfrm>
        </p:spPr>
        <p:txBody>
          <a:bodyPr/>
          <a:lstStyle/>
          <a:p>
            <a:pPr eaLnBrk="1" hangingPunct="1">
              <a:spcBef>
                <a:spcPct val="40000"/>
              </a:spcBef>
              <a:defRPr/>
            </a:pPr>
            <a:r>
              <a:rPr lang="cs-CZ" altLang="cs-CZ" dirty="0"/>
              <a:t>s</a:t>
            </a:r>
            <a:r>
              <a:rPr lang="en-US" altLang="cs-CZ" dirty="0" err="1"/>
              <a:t>arkoplazmatické</a:t>
            </a:r>
            <a:r>
              <a:rPr lang="en-US" altLang="cs-CZ" dirty="0"/>
              <a:t> </a:t>
            </a:r>
            <a:r>
              <a:rPr lang="en-US" altLang="cs-CZ" dirty="0" err="1"/>
              <a:t>retikulum</a:t>
            </a:r>
            <a:r>
              <a:rPr lang="cs-CZ" altLang="cs-CZ" dirty="0"/>
              <a:t>:</a:t>
            </a:r>
            <a:r>
              <a:rPr lang="en-US" altLang="cs-CZ" dirty="0"/>
              <a:t> </a:t>
            </a:r>
            <a:r>
              <a:rPr lang="en-US" altLang="cs-CZ" dirty="0" err="1"/>
              <a:t>pouze</a:t>
            </a:r>
            <a:r>
              <a:rPr lang="en-US" altLang="cs-CZ" dirty="0"/>
              <a:t> </a:t>
            </a:r>
            <a:r>
              <a:rPr lang="cs-CZ" altLang="cs-CZ" dirty="0"/>
              <a:t>izolované váčky,</a:t>
            </a:r>
            <a:r>
              <a:rPr lang="en-US" altLang="cs-CZ" dirty="0"/>
              <a:t> </a:t>
            </a:r>
            <a:r>
              <a:rPr lang="cs-CZ" altLang="cs-CZ" dirty="0">
                <a:solidFill>
                  <a:srgbClr val="0000FF"/>
                </a:solidFill>
              </a:rPr>
              <a:t>chybějí</a:t>
            </a:r>
            <a:r>
              <a:rPr lang="en-US" altLang="cs-CZ" dirty="0">
                <a:solidFill>
                  <a:srgbClr val="0000FF"/>
                </a:solidFill>
              </a:rPr>
              <a:t> </a:t>
            </a:r>
            <a:r>
              <a:rPr lang="cs-CZ" altLang="cs-CZ" dirty="0">
                <a:solidFill>
                  <a:srgbClr val="0000FF"/>
                </a:solidFill>
              </a:rPr>
              <a:t> terminální cisterny </a:t>
            </a:r>
          </a:p>
          <a:p>
            <a:pPr eaLnBrk="1" hangingPunct="1">
              <a:spcBef>
                <a:spcPct val="40000"/>
              </a:spcBef>
              <a:defRPr/>
            </a:pPr>
            <a:r>
              <a:rPr lang="cs-CZ" altLang="cs-CZ" dirty="0"/>
              <a:t>chybí  </a:t>
            </a:r>
            <a:r>
              <a:rPr lang="en-US" altLang="cs-CZ" dirty="0"/>
              <a:t>T-</a:t>
            </a:r>
            <a:r>
              <a:rPr lang="en-US" altLang="cs-CZ" dirty="0" err="1"/>
              <a:t>tubuly</a:t>
            </a:r>
            <a:endParaRPr lang="cs-CZ" altLang="cs-CZ" dirty="0"/>
          </a:p>
          <a:p>
            <a:pPr eaLnBrk="1" hangingPunct="1">
              <a:spcBef>
                <a:spcPct val="40000"/>
              </a:spcBef>
              <a:defRPr/>
            </a:pPr>
            <a:r>
              <a:rPr lang="cs-CZ" altLang="cs-CZ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kaveoly</a:t>
            </a:r>
            <a:r>
              <a:rPr lang="cs-CZ" alt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(≈ T-tubuly</a:t>
            </a:r>
            <a:r>
              <a:rPr lang="cs-CZ" altLang="cs-CZ" dirty="0"/>
              <a:t>)</a:t>
            </a:r>
          </a:p>
          <a:p>
            <a:pPr eaLnBrk="1" hangingPunct="1">
              <a:spcBef>
                <a:spcPct val="40000"/>
              </a:spcBef>
              <a:defRPr/>
            </a:pPr>
            <a:r>
              <a:rPr lang="cs-CZ" altLang="cs-CZ" dirty="0"/>
              <a:t>neobsahuje myofibrily!! </a:t>
            </a:r>
          </a:p>
          <a:p>
            <a:pPr eaLnBrk="1" hangingPunct="1">
              <a:spcBef>
                <a:spcPct val="40000"/>
              </a:spcBef>
              <a:defRPr/>
            </a:pPr>
            <a:r>
              <a:rPr lang="cs-CZ" altLang="cs-CZ" dirty="0">
                <a:solidFill>
                  <a:srgbClr val="FF0000"/>
                </a:solidFill>
              </a:rPr>
              <a:t>obsahuje aktin a </a:t>
            </a:r>
            <a:r>
              <a:rPr lang="cs-CZ" altLang="cs-CZ" dirty="0" err="1">
                <a:solidFill>
                  <a:srgbClr val="FF0000"/>
                </a:solidFill>
              </a:rPr>
              <a:t>myosin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– </a:t>
            </a:r>
            <a:r>
              <a:rPr lang="cs-CZ" altLang="cs-CZ" sz="2800" dirty="0"/>
              <a:t>ukotveny v tzv. </a:t>
            </a:r>
            <a:r>
              <a:rPr lang="cs-CZ" altLang="cs-CZ" sz="2800" dirty="0" err="1">
                <a:solidFill>
                  <a:srgbClr val="CC00CC"/>
                </a:solidFill>
              </a:rPr>
              <a:t>denzních</a:t>
            </a:r>
            <a:r>
              <a:rPr lang="cs-CZ" altLang="cs-CZ" sz="2800" dirty="0">
                <a:solidFill>
                  <a:srgbClr val="CC00CC"/>
                </a:solidFill>
              </a:rPr>
              <a:t> tělíscích</a:t>
            </a:r>
          </a:p>
        </p:txBody>
      </p:sp>
      <p:pic>
        <p:nvPicPr>
          <p:cNvPr id="4" name="Picture 3" descr="Caveolae">
            <a:extLst>
              <a:ext uri="{FF2B5EF4-FFF2-40B4-BE49-F238E27FC236}">
                <a16:creationId xmlns:a16="http://schemas.microsoft.com/office/drawing/2014/main" id="{F82BA9A8-2CE3-4E35-B252-9E3CEF6CB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0" b="6660"/>
          <a:stretch/>
        </p:blipFill>
        <p:spPr bwMode="auto">
          <a:xfrm>
            <a:off x="4340808" y="3024490"/>
            <a:ext cx="46529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BEDC19F-EB15-4C6A-8AF0-01B476E1F2B6}"/>
              </a:ext>
            </a:extLst>
          </p:cNvPr>
          <p:cNvSpPr/>
          <p:nvPr/>
        </p:nvSpPr>
        <p:spPr>
          <a:xfrm>
            <a:off x="6631229" y="2502845"/>
            <a:ext cx="2238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0" dirty="0"/>
              <a:t>váčky </a:t>
            </a:r>
            <a:r>
              <a:rPr lang="cs-CZ" altLang="cs-CZ" b="1" i="0" dirty="0" err="1">
                <a:solidFill>
                  <a:srgbClr val="0000FF"/>
                </a:solidFill>
              </a:rPr>
              <a:t>sarkoplazm</a:t>
            </a:r>
            <a:r>
              <a:rPr lang="cs-CZ" altLang="cs-CZ" b="1" i="0" dirty="0">
                <a:solidFill>
                  <a:srgbClr val="0000FF"/>
                </a:solidFill>
              </a:rPr>
              <a:t>.</a:t>
            </a:r>
          </a:p>
          <a:p>
            <a:r>
              <a:rPr lang="cs-CZ" altLang="cs-CZ" b="1" i="0" dirty="0">
                <a:solidFill>
                  <a:srgbClr val="0000FF"/>
                </a:solidFill>
              </a:rPr>
              <a:t>                  retikula</a:t>
            </a:r>
            <a:endParaRPr lang="cs-CZ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B7309D1-409A-427B-B3CA-CA0687FF7AA4}"/>
              </a:ext>
            </a:extLst>
          </p:cNvPr>
          <p:cNvSpPr/>
          <p:nvPr/>
        </p:nvSpPr>
        <p:spPr>
          <a:xfrm>
            <a:off x="5486400" y="264134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i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kaveoly</a:t>
            </a:r>
            <a:endParaRPr lang="cs-CZ" b="1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moothMuscle">
            <a:extLst>
              <a:ext uri="{FF2B5EF4-FFF2-40B4-BE49-F238E27FC236}">
                <a16:creationId xmlns:a16="http://schemas.microsoft.com/office/drawing/2014/main" id="{A22383C8-30B0-490E-B304-EBC52197D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r="72" b="46624"/>
          <a:stretch/>
        </p:blipFill>
        <p:spPr bwMode="auto">
          <a:xfrm>
            <a:off x="152400" y="2382659"/>
            <a:ext cx="8642350" cy="27860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>
            <a:extLst>
              <a:ext uri="{FF2B5EF4-FFF2-40B4-BE49-F238E27FC236}">
                <a16:creationId xmlns:a16="http://schemas.microsoft.com/office/drawing/2014/main" id="{1409400F-83F3-4164-8B39-A6E4E53EB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12" y="5715000"/>
            <a:ext cx="889317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i="0" dirty="0" err="1">
                <a:solidFill>
                  <a:srgbClr val="800080"/>
                </a:solidFill>
              </a:rPr>
              <a:t>denzní</a:t>
            </a:r>
            <a:r>
              <a:rPr lang="cs-CZ" altLang="cs-CZ" sz="2400" i="0" dirty="0">
                <a:solidFill>
                  <a:srgbClr val="800080"/>
                </a:solidFill>
              </a:rPr>
              <a:t> tělíska v </a:t>
            </a:r>
            <a:r>
              <a:rPr lang="cs-CZ" altLang="cs-CZ" sz="2400" i="0" dirty="0" err="1">
                <a:solidFill>
                  <a:srgbClr val="800080"/>
                </a:solidFill>
              </a:rPr>
              <a:t>leiomyocytu</a:t>
            </a:r>
            <a:r>
              <a:rPr lang="cs-CZ" altLang="cs-CZ" sz="2400" i="0" dirty="0"/>
              <a:t> ≈ Z-linie v </a:t>
            </a:r>
            <a:r>
              <a:rPr lang="cs-CZ" altLang="cs-CZ" sz="2400" i="0" dirty="0" err="1"/>
              <a:t>rhabdomyocytu</a:t>
            </a:r>
            <a:endParaRPr lang="cs-CZ" altLang="cs-CZ" sz="2400" i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i="0" dirty="0"/>
              <a:t>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DC6EE1F-40C7-4032-99CB-3411251CC78C}"/>
              </a:ext>
            </a:extLst>
          </p:cNvPr>
          <p:cNvSpPr/>
          <p:nvPr/>
        </p:nvSpPr>
        <p:spPr>
          <a:xfrm>
            <a:off x="268806" y="975824"/>
            <a:ext cx="8359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40000"/>
              </a:spcBef>
              <a:defRPr/>
            </a:pPr>
            <a:r>
              <a:rPr lang="cs-CZ" altLang="cs-CZ" sz="2400" b="1" dirty="0"/>
              <a:t>- tenká</a:t>
            </a:r>
            <a:r>
              <a:rPr lang="cs-CZ" altLang="cs-CZ" sz="2400" dirty="0"/>
              <a:t> (aktinová)</a:t>
            </a:r>
            <a:r>
              <a:rPr lang="cs-CZ" altLang="cs-CZ" sz="2400" b="1" dirty="0"/>
              <a:t> </a:t>
            </a:r>
            <a:r>
              <a:rPr lang="cs-CZ" altLang="cs-CZ" sz="2400" dirty="0"/>
              <a:t>a</a:t>
            </a:r>
            <a:r>
              <a:rPr lang="cs-CZ" altLang="cs-CZ" sz="2400" b="1" dirty="0"/>
              <a:t> tlustá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mysionová</a:t>
            </a:r>
            <a:r>
              <a:rPr lang="cs-CZ" altLang="cs-CZ" sz="2400" dirty="0"/>
              <a:t>) </a:t>
            </a:r>
            <a:r>
              <a:rPr lang="cs-CZ" altLang="cs-CZ" sz="2400" b="1" dirty="0" err="1">
                <a:solidFill>
                  <a:srgbClr val="FF0000"/>
                </a:solidFill>
              </a:rPr>
              <a:t>myofilamenta</a:t>
            </a:r>
            <a:r>
              <a:rPr lang="cs-CZ" altLang="cs-CZ" sz="2400" b="1" dirty="0">
                <a:solidFill>
                  <a:srgbClr val="FF0000"/>
                </a:solidFill>
              </a:rPr>
              <a:t> jsou </a:t>
            </a:r>
            <a:r>
              <a:rPr lang="cs-CZ" altLang="cs-CZ" sz="2400" dirty="0">
                <a:solidFill>
                  <a:srgbClr val="FF0000"/>
                </a:solidFill>
              </a:rPr>
              <a:t>uspořádána do složité prostorové sítě</a:t>
            </a:r>
            <a:r>
              <a:rPr lang="cs-CZ" altLang="cs-CZ" sz="2400" dirty="0"/>
              <a:t> a jsou uchycena v tzv. </a:t>
            </a:r>
            <a:r>
              <a:rPr lang="cs-CZ" altLang="cs-CZ" sz="2400" dirty="0" err="1">
                <a:solidFill>
                  <a:srgbClr val="7030A0"/>
                </a:solidFill>
              </a:rPr>
              <a:t>denzních</a:t>
            </a:r>
            <a:r>
              <a:rPr lang="cs-CZ" altLang="cs-CZ" sz="2400" dirty="0">
                <a:solidFill>
                  <a:srgbClr val="7030A0"/>
                </a:solidFill>
              </a:rPr>
              <a:t> tělíscích </a:t>
            </a:r>
            <a:r>
              <a:rPr lang="cs-CZ" altLang="cs-CZ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 sarkoplazmě </a:t>
            </a:r>
            <a:r>
              <a:rPr lang="cs-CZ" altLang="cs-CZ" sz="2400" dirty="0"/>
              <a:t>nebo v sarkolemě.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4FDA350-4A10-4351-BEA3-373D27566914}"/>
              </a:ext>
            </a:extLst>
          </p:cNvPr>
          <p:cNvSpPr/>
          <p:nvPr/>
        </p:nvSpPr>
        <p:spPr>
          <a:xfrm>
            <a:off x="1143000" y="175518"/>
            <a:ext cx="6694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i="0" dirty="0">
                <a:solidFill>
                  <a:srgbClr val="00B0F0"/>
                </a:solidFill>
                <a:cs typeface="Arial" panose="020B0604020202020204" pitchFamily="34" charset="0"/>
              </a:rPr>
              <a:t>kontraktilní aparát v </a:t>
            </a:r>
            <a:r>
              <a:rPr lang="cs-CZ" altLang="cs-CZ" sz="3200" b="1" i="0" dirty="0" err="1">
                <a:solidFill>
                  <a:srgbClr val="00B0F0"/>
                </a:solidFill>
                <a:cs typeface="Arial" panose="020B0604020202020204" pitchFamily="34" charset="0"/>
              </a:rPr>
              <a:t>leiomyocytu</a:t>
            </a:r>
            <a:r>
              <a:rPr lang="cs-CZ" altLang="cs-CZ" sz="3200" b="1" i="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endParaRPr lang="cs-CZ" sz="3200" b="1" i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5">
            <a:extLst>
              <a:ext uri="{FF2B5EF4-FFF2-40B4-BE49-F238E27FC236}">
                <a16:creationId xmlns:a16="http://schemas.microsoft.com/office/drawing/2014/main" id="{6249E35C-C254-4102-B880-D318A0228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9928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i="0">
                <a:solidFill>
                  <a:srgbClr val="FF0000"/>
                </a:solidFill>
              </a:rPr>
              <a:t>kontrakce hladké svalové buňky</a:t>
            </a:r>
          </a:p>
        </p:txBody>
      </p:sp>
      <p:pic>
        <p:nvPicPr>
          <p:cNvPr id="62467" name="Picture 6" descr="Obrázek18">
            <a:extLst>
              <a:ext uri="{FF2B5EF4-FFF2-40B4-BE49-F238E27FC236}">
                <a16:creationId xmlns:a16="http://schemas.microsoft.com/office/drawing/2014/main" id="{0E97CD63-6E59-4C97-B2FD-F065B0AD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/>
          <a:stretch>
            <a:fillRect/>
          </a:stretch>
        </p:blipFill>
        <p:spPr bwMode="auto">
          <a:xfrm>
            <a:off x="0" y="2057400"/>
            <a:ext cx="388937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http://classes.midlandstech.edu/carterp/Courses/bio210/chap09/210_figure_09_27_labeled.jpg">
            <a:hlinkClick r:id="rId4"/>
            <a:extLst>
              <a:ext uri="{FF2B5EF4-FFF2-40B4-BE49-F238E27FC236}">
                <a16:creationId xmlns:a16="http://schemas.microsoft.com/office/drawing/2014/main" id="{EEA53133-8FA4-4C8C-90C3-7A0C422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057400"/>
            <a:ext cx="5130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uscle%20tissue%202">
            <a:extLst>
              <a:ext uri="{FF2B5EF4-FFF2-40B4-BE49-F238E27FC236}">
                <a16:creationId xmlns:a16="http://schemas.microsoft.com/office/drawing/2014/main" id="{5BD728D2-073B-4700-8F75-CFD8F268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F10_30">
            <a:extLst>
              <a:ext uri="{FF2B5EF4-FFF2-40B4-BE49-F238E27FC236}">
                <a16:creationId xmlns:a16="http://schemas.microsoft.com/office/drawing/2014/main" id="{7C1DE813-C990-4AE3-9155-D530B3DE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4675"/>
            <a:ext cx="4191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valová tkáň - 28 Hladký sval podélně i příčně">
            <a:extLst>
              <a:ext uri="{FF2B5EF4-FFF2-40B4-BE49-F238E27FC236}">
                <a16:creationId xmlns:a16="http://schemas.microsoft.com/office/drawing/2014/main" id="{0EDEBDD2-B606-43BD-8FC5-B7B85A77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09600"/>
            <a:ext cx="9001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int">
            <a:extLst>
              <a:ext uri="{FF2B5EF4-FFF2-40B4-BE49-F238E27FC236}">
                <a16:creationId xmlns:a16="http://schemas.microsoft.com/office/drawing/2014/main" id="{270F03B3-3F1A-464F-B526-5E9F580D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5814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3F91CF35-7650-48A2-9728-C1015C77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-36513"/>
            <a:ext cx="639762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0"/>
              <a:t>Hladká svalová tkáň (HE, příčně a podélně)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09">
            <a:extLst>
              <a:ext uri="{FF2B5EF4-FFF2-40B4-BE49-F238E27FC236}">
                <a16:creationId xmlns:a16="http://schemas.microsoft.com/office/drawing/2014/main" id="{CD0DA03D-C0B6-4611-8427-6BB049BF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 descr="010">
            <a:extLst>
              <a:ext uri="{FF2B5EF4-FFF2-40B4-BE49-F238E27FC236}">
                <a16:creationId xmlns:a16="http://schemas.microsoft.com/office/drawing/2014/main" id="{47E4E95D-3843-4AFF-BC0F-AFE92492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>
            <a:extLst>
              <a:ext uri="{FF2B5EF4-FFF2-40B4-BE49-F238E27FC236}">
                <a16:creationId xmlns:a16="http://schemas.microsoft.com/office/drawing/2014/main" id="{2D6988F6-049F-49A6-98FC-70AE7DDB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"/>
          <a:stretch>
            <a:fillRect/>
          </a:stretch>
        </p:blipFill>
        <p:spPr bwMode="auto">
          <a:xfrm>
            <a:off x="0" y="1935163"/>
            <a:ext cx="9144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Rectangle 6">
            <a:extLst>
              <a:ext uri="{FF2B5EF4-FFF2-40B4-BE49-F238E27FC236}">
                <a16:creationId xmlns:a16="http://schemas.microsoft.com/office/drawing/2014/main" id="{F47250D3-ACEA-420F-93E6-759544CA0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15888"/>
            <a:ext cx="53228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svalová tkáň – podélný řez</a:t>
            </a:r>
          </a:p>
        </p:txBody>
      </p:sp>
      <p:sp>
        <p:nvSpPr>
          <p:cNvPr id="73732" name="Rectangle 8">
            <a:extLst>
              <a:ext uri="{FF2B5EF4-FFF2-40B4-BE49-F238E27FC236}">
                <a16:creationId xmlns:a16="http://schemas.microsoft.com/office/drawing/2014/main" id="{838695DA-0D36-4A97-8CCC-F01A96D85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196975"/>
            <a:ext cx="1235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hladká</a:t>
            </a:r>
          </a:p>
        </p:txBody>
      </p:sp>
      <p:sp>
        <p:nvSpPr>
          <p:cNvPr id="73733" name="Rectangle 10">
            <a:extLst>
              <a:ext uri="{FF2B5EF4-FFF2-40B4-BE49-F238E27FC236}">
                <a16:creationId xmlns:a16="http://schemas.microsoft.com/office/drawing/2014/main" id="{D6F795F7-56E4-4CC3-B83D-B522E239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1196975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srdeční</a:t>
            </a:r>
          </a:p>
        </p:txBody>
      </p:sp>
      <p:sp>
        <p:nvSpPr>
          <p:cNvPr id="73734" name="Rectangle 12">
            <a:extLst>
              <a:ext uri="{FF2B5EF4-FFF2-40B4-BE49-F238E27FC236}">
                <a16:creationId xmlns:a16="http://schemas.microsoft.com/office/drawing/2014/main" id="{6EC10B33-E9C7-4CB5-935D-C1C018DB5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1196975"/>
            <a:ext cx="1450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kosterní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103_0001">
            <a:extLst>
              <a:ext uri="{FF2B5EF4-FFF2-40B4-BE49-F238E27FC236}">
                <a16:creationId xmlns:a16="http://schemas.microsoft.com/office/drawing/2014/main" id="{7D9A2889-2F44-4AD0-824D-554B9D4F9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46223" r="63680" b="14023"/>
          <a:stretch>
            <a:fillRect/>
          </a:stretch>
        </p:blipFill>
        <p:spPr bwMode="auto">
          <a:xfrm>
            <a:off x="6048375" y="1844672"/>
            <a:ext cx="30734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0103_0001">
            <a:extLst>
              <a:ext uri="{FF2B5EF4-FFF2-40B4-BE49-F238E27FC236}">
                <a16:creationId xmlns:a16="http://schemas.microsoft.com/office/drawing/2014/main" id="{DC786992-6BD8-488E-A47C-3DCE560F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46223" r="40396" b="14023"/>
          <a:stretch>
            <a:fillRect/>
          </a:stretch>
        </p:blipFill>
        <p:spPr bwMode="auto">
          <a:xfrm>
            <a:off x="3023167" y="1844671"/>
            <a:ext cx="298608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0103_0001">
            <a:extLst>
              <a:ext uri="{FF2B5EF4-FFF2-40B4-BE49-F238E27FC236}">
                <a16:creationId xmlns:a16="http://schemas.microsoft.com/office/drawing/2014/main" id="{2F0C0702-068E-4CBB-9B93-11082059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6" t="46223" r="17126" b="14023"/>
          <a:stretch>
            <a:fillRect/>
          </a:stretch>
        </p:blipFill>
        <p:spPr bwMode="auto">
          <a:xfrm>
            <a:off x="21771" y="1844671"/>
            <a:ext cx="29622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6">
            <a:extLst>
              <a:ext uri="{FF2B5EF4-FFF2-40B4-BE49-F238E27FC236}">
                <a16:creationId xmlns:a16="http://schemas.microsoft.com/office/drawing/2014/main" id="{007DDB65-3BF0-4CAE-B43A-CBC31642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1092200"/>
            <a:ext cx="1352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srdeční</a:t>
            </a:r>
          </a:p>
        </p:txBody>
      </p:sp>
      <p:sp>
        <p:nvSpPr>
          <p:cNvPr id="75783" name="Text Box 7">
            <a:extLst>
              <a:ext uri="{FF2B5EF4-FFF2-40B4-BE49-F238E27FC236}">
                <a16:creationId xmlns:a16="http://schemas.microsoft.com/office/drawing/2014/main" id="{C1ABD1B1-CD3E-45D6-9AE9-639EDC738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50" y="1092200"/>
            <a:ext cx="12458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800" dirty="0"/>
              <a:t>hladká</a:t>
            </a:r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id="{1B7B30F9-56A5-4B88-BC16-564ABC321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07950"/>
            <a:ext cx="61896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svalová tkáň – příčný řez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F38B5D-5AC1-4BF5-A8BA-2611D94F45F5}"/>
              </a:ext>
            </a:extLst>
          </p:cNvPr>
          <p:cNvSpPr/>
          <p:nvPr/>
        </p:nvSpPr>
        <p:spPr>
          <a:xfrm>
            <a:off x="812382" y="1167090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kosterní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285">
            <a:extLst>
              <a:ext uri="{FF2B5EF4-FFF2-40B4-BE49-F238E27FC236}">
                <a16:creationId xmlns:a16="http://schemas.microsoft.com/office/drawing/2014/main" id="{F837D0A8-8BF2-4F31-AF8D-4ACFB4F0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BB3B3FB0-454A-40B6-B013-85E782E86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-7938"/>
            <a:ext cx="5689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i="0" u="sng">
                <a:solidFill>
                  <a:srgbClr val="FF0000"/>
                </a:solidFill>
              </a:rPr>
              <a:t>Vazivo ve svalu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0"/>
              <a:t>Obsahuje cévy a nervy</a:t>
            </a:r>
            <a:endParaRPr lang="cs-CZ" altLang="cs-CZ" sz="2400" i="0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A6F17528-1722-4392-9D70-3A21971A8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125538"/>
            <a:ext cx="1296987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434DA5F-AAAE-4569-B55A-7182B5802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268413"/>
            <a:ext cx="1439862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3D32525B-4399-4A9E-8A66-4A1540C2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229225"/>
            <a:ext cx="129540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2A9E1ED8-BAB7-4B17-A8E9-3630CBBB7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6804025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1">
            <a:extLst>
              <a:ext uri="{FF2B5EF4-FFF2-40B4-BE49-F238E27FC236}">
                <a16:creationId xmlns:a16="http://schemas.microsoft.com/office/drawing/2014/main" id="{37DDB71B-8A69-4B7E-8D03-0990D7C3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8642B2-52D3-4616-932B-C23B7C7C0176}" type="slidenum">
              <a:rPr lang="cs-CZ" altLang="cs-CZ" sz="1200" smtClean="0">
                <a:solidFill>
                  <a:srgbClr val="898989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2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sp>
        <p:nvSpPr>
          <p:cNvPr id="45059" name="Obdélník 4">
            <a:extLst>
              <a:ext uri="{FF2B5EF4-FFF2-40B4-BE49-F238E27FC236}">
                <a16:creationId xmlns:a16="http://schemas.microsoft.com/office/drawing/2014/main" id="{A656A336-D6E1-4ECF-AEDE-6A36B02D5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90678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  <a:defRPr/>
            </a:pPr>
            <a:r>
              <a:rPr lang="cs-CZ" b="1" i="0" dirty="0">
                <a:solidFill>
                  <a:prstClr val="black"/>
                </a:solidFill>
              </a:rPr>
              <a:t>4</a:t>
            </a:r>
            <a:endParaRPr lang="cs-CZ" i="0" dirty="0">
              <a:solidFill>
                <a:prstClr val="black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cs-CZ" b="1" i="0" dirty="0">
                <a:solidFill>
                  <a:prstClr val="black"/>
                </a:solidFill>
              </a:rPr>
              <a:t> Tkáň svalová</a:t>
            </a:r>
            <a:endParaRPr lang="cs-CZ" i="0" dirty="0">
              <a:solidFill>
                <a:prstClr val="black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cs-CZ" sz="2400" b="1" i="0" dirty="0">
                <a:solidFill>
                  <a:prstClr val="black"/>
                </a:solidFill>
              </a:rPr>
              <a:t> </a:t>
            </a:r>
            <a:r>
              <a:rPr lang="cs-CZ" sz="2800" i="0" u="sng" dirty="0">
                <a:solidFill>
                  <a:prstClr val="black"/>
                </a:solidFill>
              </a:rPr>
              <a:t>Preparáty: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800" b="1" i="0" dirty="0">
                <a:solidFill>
                  <a:prstClr val="black"/>
                </a:solidFill>
              </a:rPr>
              <a:t>Apex linguae </a:t>
            </a:r>
            <a:r>
              <a:rPr lang="cs-CZ" sz="2800" i="0" dirty="0">
                <a:solidFill>
                  <a:prstClr val="black"/>
                </a:solidFill>
              </a:rPr>
              <a:t>(jazyk) (</a:t>
            </a:r>
            <a:r>
              <a:rPr lang="cs-CZ" sz="2800" b="1" i="0" dirty="0">
                <a:solidFill>
                  <a:prstClr val="black"/>
                </a:solidFill>
              </a:rPr>
              <a:t>2</a:t>
            </a:r>
            <a:r>
              <a:rPr lang="cs-CZ" sz="2800" i="0" dirty="0">
                <a:solidFill>
                  <a:prstClr val="black"/>
                </a:solidFill>
              </a:rPr>
              <a:t>) – svalová tkáň příčně pruhovaná kosterní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800" b="1" i="0" dirty="0">
                <a:solidFill>
                  <a:prstClr val="black"/>
                </a:solidFill>
              </a:rPr>
              <a:t>Intestinum </a:t>
            </a:r>
            <a:r>
              <a:rPr lang="cs-CZ" sz="2800" b="1" i="0" dirty="0" err="1">
                <a:solidFill>
                  <a:prstClr val="black"/>
                </a:solidFill>
              </a:rPr>
              <a:t>tenue</a:t>
            </a:r>
            <a:r>
              <a:rPr lang="cs-CZ" sz="2800" b="1" i="0" dirty="0">
                <a:solidFill>
                  <a:prstClr val="black"/>
                </a:solidFill>
              </a:rPr>
              <a:t> </a:t>
            </a:r>
            <a:r>
              <a:rPr lang="cs-CZ" sz="2800" i="0" dirty="0">
                <a:solidFill>
                  <a:prstClr val="black"/>
                </a:solidFill>
              </a:rPr>
              <a:t>(tenké střevo) (</a:t>
            </a:r>
            <a:r>
              <a:rPr lang="cs-CZ" sz="2800" b="1" i="0" dirty="0">
                <a:solidFill>
                  <a:prstClr val="black"/>
                </a:solidFill>
              </a:rPr>
              <a:t>16</a:t>
            </a:r>
            <a:r>
              <a:rPr lang="cs-CZ" sz="2800" i="0" dirty="0">
                <a:solidFill>
                  <a:prstClr val="black"/>
                </a:solidFill>
              </a:rPr>
              <a:t>) – svalová tkáň hladká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800" b="1" i="0" dirty="0">
                <a:solidFill>
                  <a:prstClr val="black"/>
                </a:solidFill>
              </a:rPr>
              <a:t>Myokard</a:t>
            </a:r>
            <a:r>
              <a:rPr lang="cs-CZ" sz="2800" i="0" dirty="0">
                <a:solidFill>
                  <a:prstClr val="black"/>
                </a:solidFill>
              </a:rPr>
              <a:t> (</a:t>
            </a:r>
            <a:r>
              <a:rPr lang="cs-CZ" sz="2800" b="1" i="0" dirty="0">
                <a:solidFill>
                  <a:prstClr val="black"/>
                </a:solidFill>
              </a:rPr>
              <a:t>64</a:t>
            </a:r>
            <a:r>
              <a:rPr lang="cs-CZ" sz="2800" i="0" dirty="0">
                <a:solidFill>
                  <a:prstClr val="black"/>
                </a:solidFill>
              </a:rPr>
              <a:t>) – svalová tkáň příčně pruhovaná srdeční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i="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016">
            <a:extLst>
              <a:ext uri="{FF2B5EF4-FFF2-40B4-BE49-F238E27FC236}">
                <a16:creationId xmlns:a16="http://schemas.microsoft.com/office/drawing/2014/main" id="{6FD58693-CD1E-4CE7-9391-C190FD1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913"/>
            <a:ext cx="9144000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A3E5B986-6CC2-445E-91FC-4E4A444BD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1113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/>
              <a:t>Interkalární disk (ELM)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valová tkáň - 26 B">
            <a:extLst>
              <a:ext uri="{FF2B5EF4-FFF2-40B4-BE49-F238E27FC236}">
                <a16:creationId xmlns:a16="http://schemas.microsoft.com/office/drawing/2014/main" id="{1164FD63-94F5-4145-AC68-6C6A99C7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"/>
          <a:stretch>
            <a:fillRect/>
          </a:stretch>
        </p:blipFill>
        <p:spPr bwMode="auto">
          <a:xfrm>
            <a:off x="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147256C-4290-470B-9023-4235005EF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Pamatuj!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5CE06B9-0216-4A9A-BF98-CF143D94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763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/>
              <a:t>Základní stavební a funkční jednotkou tkáně je </a:t>
            </a:r>
            <a:r>
              <a:rPr lang="cs-CZ" altLang="cs-CZ" sz="3600" b="1" dirty="0">
                <a:solidFill>
                  <a:schemeClr val="hlink"/>
                </a:solidFill>
              </a:rPr>
              <a:t>svalová</a:t>
            </a:r>
            <a:r>
              <a:rPr lang="cs-CZ" altLang="cs-CZ" sz="3600" dirty="0">
                <a:solidFill>
                  <a:schemeClr val="hlink"/>
                </a:solidFill>
              </a:rPr>
              <a:t> </a:t>
            </a:r>
            <a:r>
              <a:rPr lang="cs-CZ" altLang="cs-CZ" sz="3600" b="1" dirty="0">
                <a:solidFill>
                  <a:schemeClr val="hlink"/>
                </a:solidFill>
              </a:rPr>
              <a:t>buňka</a:t>
            </a:r>
            <a:r>
              <a:rPr lang="cs-CZ" altLang="cs-CZ" sz="3600" dirty="0"/>
              <a:t>!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dirty="0"/>
          </a:p>
          <a:p>
            <a:pPr lvl="1" eaLnBrk="1" hangingPunct="1">
              <a:defRPr/>
            </a:pPr>
            <a:r>
              <a:rPr lang="cs-CZ" altLang="cs-CZ" sz="3200" dirty="0">
                <a:solidFill>
                  <a:srgbClr val="00B050"/>
                </a:solidFill>
              </a:rPr>
              <a:t>Svalová buňka </a:t>
            </a:r>
            <a:r>
              <a:rPr lang="cs-CZ" altLang="cs-CZ" sz="3200" dirty="0" err="1">
                <a:solidFill>
                  <a:srgbClr val="00B050"/>
                </a:solidFill>
              </a:rPr>
              <a:t>příč</a:t>
            </a:r>
            <a:r>
              <a:rPr lang="cs-CZ" altLang="cs-CZ" sz="3200" dirty="0">
                <a:solidFill>
                  <a:srgbClr val="00B050"/>
                </a:solidFill>
              </a:rPr>
              <a:t>. pruh = svalové vlákno</a:t>
            </a:r>
            <a:r>
              <a:rPr lang="cs-CZ" altLang="cs-CZ" sz="3200" dirty="0"/>
              <a:t>! (</a:t>
            </a:r>
            <a:r>
              <a:rPr lang="cs-CZ" altLang="cs-CZ" sz="3200" b="1" dirty="0" err="1"/>
              <a:t>rhabdomyocyt</a:t>
            </a:r>
            <a:r>
              <a:rPr lang="cs-CZ" altLang="cs-CZ" sz="3200" dirty="0"/>
              <a:t>)</a:t>
            </a:r>
          </a:p>
          <a:p>
            <a:pPr lvl="1" eaLnBrk="1" hangingPunct="1">
              <a:defRPr/>
            </a:pPr>
            <a:r>
              <a:rPr lang="cs-CZ" altLang="cs-CZ" sz="3200" dirty="0"/>
              <a:t>Svalová buňka srdeční (</a:t>
            </a:r>
            <a:r>
              <a:rPr lang="cs-CZ" altLang="cs-CZ" sz="3200" b="1" dirty="0" err="1"/>
              <a:t>kardiomyocyt</a:t>
            </a:r>
            <a:r>
              <a:rPr lang="cs-CZ" altLang="cs-CZ" sz="3200" b="1" dirty="0"/>
              <a:t>)</a:t>
            </a:r>
          </a:p>
          <a:p>
            <a:pPr lvl="1" eaLnBrk="1" hangingPunct="1">
              <a:defRPr/>
            </a:pPr>
            <a:r>
              <a:rPr lang="cs-CZ" altLang="cs-CZ" sz="3200" dirty="0"/>
              <a:t>Svalová buňka hladká (</a:t>
            </a:r>
            <a:r>
              <a:rPr lang="cs-CZ" altLang="cs-CZ" sz="3200" b="1" dirty="0" err="1"/>
              <a:t>leiomyocyt</a:t>
            </a:r>
            <a:r>
              <a:rPr lang="cs-CZ" altLang="cs-CZ" sz="3200" b="1" dirty="0"/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FABC832-0F9A-4CE6-A21D-26F36E831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990000"/>
                </a:solidFill>
              </a:rPr>
              <a:t>Svalová tkáň příčně pruhovaná kosterní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FFEE77E-9AF4-443D-AF0D-0F1CAE013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6225" y="1600200"/>
            <a:ext cx="8447088" cy="44719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/>
              <a:t>složení tkáně:  </a:t>
            </a:r>
            <a:r>
              <a:rPr lang="cs-CZ" altLang="cs-CZ" sz="3600" dirty="0">
                <a:solidFill>
                  <a:srgbClr val="FF0000"/>
                </a:solidFill>
              </a:rPr>
              <a:t>svalové buňky</a:t>
            </a:r>
            <a:r>
              <a:rPr lang="cs-CZ" altLang="cs-CZ" sz="3600" dirty="0"/>
              <a:t> a </a:t>
            </a:r>
            <a:r>
              <a:rPr lang="cs-CZ" altLang="cs-CZ" sz="3600" dirty="0">
                <a:solidFill>
                  <a:srgbClr val="FF0000"/>
                </a:solidFill>
              </a:rPr>
              <a:t>vazivo</a:t>
            </a:r>
          </a:p>
          <a:p>
            <a:pPr eaLnBrk="1" hangingPunct="1">
              <a:defRPr/>
            </a:pPr>
            <a:endParaRPr lang="cs-CZ" altLang="cs-CZ" sz="34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defRPr/>
            </a:pPr>
            <a:r>
              <a:rPr lang="cs-CZ" altLang="cs-CZ" sz="34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morfologická a funkční jednotka</a:t>
            </a:r>
            <a:r>
              <a:rPr lang="cs-CZ" altLang="cs-CZ" sz="3400" dirty="0">
                <a:solidFill>
                  <a:srgbClr val="FFFF66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cs-CZ" altLang="cs-CZ" sz="3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34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svalové vlákno = </a:t>
            </a:r>
            <a:r>
              <a:rPr lang="cs-CZ" altLang="cs-CZ" sz="3400" b="1" dirty="0" err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rhabdomyocyt</a:t>
            </a:r>
            <a:r>
              <a:rPr lang="cs-CZ" altLang="cs-CZ" sz="3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– mnohojaderný útvar (=</a:t>
            </a:r>
            <a:r>
              <a:rPr lang="cs-CZ" altLang="cs-CZ" sz="34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syncytium</a:t>
            </a:r>
            <a:r>
              <a:rPr lang="cs-CZ" altLang="cs-CZ" sz="3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) s jádry uloženými periferně </a:t>
            </a:r>
            <a:r>
              <a:rPr lang="cs-CZ" altLang="cs-CZ" sz="3400" dirty="0"/>
              <a:t>(pod sarkolemou)</a:t>
            </a:r>
          </a:p>
          <a:p>
            <a:pPr eaLnBrk="1" hangingPunct="1">
              <a:defRPr/>
            </a:pPr>
            <a:endParaRPr lang="cs-CZ" altLang="cs-CZ" sz="34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sz="3400" i="1" dirty="0"/>
              <a:t>   </a:t>
            </a:r>
            <a:endParaRPr lang="cs-CZ" altLang="cs-CZ" sz="34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0100_0001">
            <a:extLst>
              <a:ext uri="{FF2B5EF4-FFF2-40B4-BE49-F238E27FC236}">
                <a16:creationId xmlns:a16="http://schemas.microsoft.com/office/drawing/2014/main" id="{3079C423-28C9-4795-9096-0D9FA3CF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5074" r="13857" b="63666"/>
          <a:stretch>
            <a:fillRect/>
          </a:stretch>
        </p:blipFill>
        <p:spPr bwMode="auto">
          <a:xfrm>
            <a:off x="0" y="254000"/>
            <a:ext cx="91440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Zástupný symbol pro číslo snímku 2">
            <a:extLst>
              <a:ext uri="{FF2B5EF4-FFF2-40B4-BE49-F238E27FC236}">
                <a16:creationId xmlns:a16="http://schemas.microsoft.com/office/drawing/2014/main" id="{031B8FE2-EA5D-4736-A1F6-13E260EC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00802A-345E-4ABF-B697-F71CC44C3557}" type="slidenum">
              <a:rPr lang="cs-CZ" altLang="cs-CZ" sz="12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2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95F40CF-D7E4-4B0F-B8E9-344B8E2D973A}"/>
              </a:ext>
            </a:extLst>
          </p:cNvPr>
          <p:cNvSpPr txBox="1"/>
          <p:nvPr/>
        </p:nvSpPr>
        <p:spPr>
          <a:xfrm>
            <a:off x="7451725" y="333375"/>
            <a:ext cx="1303338" cy="5222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dirty="0">
                <a:latin typeface="+mn-lt"/>
              </a:rPr>
              <a:t>sval       </a:t>
            </a:r>
            <a:endParaRPr lang="cs-CZ" sz="200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177B747-F964-45B3-B03B-76259CA9A413}"/>
              </a:ext>
            </a:extLst>
          </p:cNvPr>
          <p:cNvSpPr txBox="1"/>
          <p:nvPr/>
        </p:nvSpPr>
        <p:spPr>
          <a:xfrm>
            <a:off x="3708400" y="4335463"/>
            <a:ext cx="3165475" cy="4619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dirty="0">
                <a:latin typeface="+mn-lt"/>
              </a:rPr>
              <a:t>svalové vlákno                 </a:t>
            </a:r>
            <a:endParaRPr lang="cs-CZ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6C049FA-C39D-4CE7-B817-2B4AA7A99CA1}"/>
              </a:ext>
            </a:extLst>
          </p:cNvPr>
          <p:cNvSpPr txBox="1"/>
          <p:nvPr/>
        </p:nvSpPr>
        <p:spPr>
          <a:xfrm>
            <a:off x="4395788" y="5991225"/>
            <a:ext cx="1927225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dirty="0">
                <a:latin typeface="+mn-lt"/>
              </a:rPr>
              <a:t>myofibrila       </a:t>
            </a:r>
            <a:endParaRPr lang="cs-CZ" dirty="0">
              <a:latin typeface="+mn-lt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03E0B3-3227-47FC-A1B8-FDE389BC1CBA}"/>
              </a:ext>
            </a:extLst>
          </p:cNvPr>
          <p:cNvSpPr/>
          <p:nvPr/>
        </p:nvSpPr>
        <p:spPr>
          <a:xfrm>
            <a:off x="533400" y="216678"/>
            <a:ext cx="282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i="0" dirty="0">
                <a:ea typeface="Arial Unicode MS" pitchFamily="34" charset="-128"/>
              </a:rPr>
              <a:t>Stavba svalu</a:t>
            </a:r>
            <a:endParaRPr lang="cs-CZ" altLang="cs-CZ" sz="3600" i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63EA57-0E7F-4A6A-8A22-2501368E8F90}"/>
              </a:ext>
            </a:extLst>
          </p:cNvPr>
          <p:cNvSpPr txBox="1"/>
          <p:nvPr/>
        </p:nvSpPr>
        <p:spPr>
          <a:xfrm>
            <a:off x="250162" y="2362200"/>
            <a:ext cx="310965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dirty="0">
                <a:latin typeface="+mn-lt"/>
              </a:rPr>
              <a:t>svalový snopec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1">
            <a:extLst>
              <a:ext uri="{FF2B5EF4-FFF2-40B4-BE49-F238E27FC236}">
                <a16:creationId xmlns:a16="http://schemas.microsoft.com/office/drawing/2014/main" id="{13BAB846-73FF-418E-87E1-A22498EB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162F0-87D3-4458-AA37-CA6DED943E3C}" type="slidenum">
              <a:rPr lang="cs-CZ" altLang="cs-CZ" sz="1400" smtClean="0">
                <a:solidFill>
                  <a:srgbClr val="898989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>
              <a:solidFill>
                <a:srgbClr val="898989"/>
              </a:solidFill>
              <a:latin typeface="Garamond" panose="02020404030301010803" pitchFamily="18" charset="0"/>
            </a:endParaRPr>
          </a:p>
        </p:txBody>
      </p:sp>
      <p:pic>
        <p:nvPicPr>
          <p:cNvPr id="27651" name="Picture 2" descr="http://thumbs.dreamstime.com/z/skeletal-muscle-fiber-cells-tubular-have-multiple-nuclei-striated-has-alternating-pattern-light-41221577.jpg">
            <a:hlinkClick r:id="rId2"/>
            <a:extLst>
              <a:ext uri="{FF2B5EF4-FFF2-40B4-BE49-F238E27FC236}">
                <a16:creationId xmlns:a16="http://schemas.microsoft.com/office/drawing/2014/main" id="{1EB7E48E-CB40-4581-9DC4-88F53A02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895"/>
            <a:ext cx="869632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2">
            <a:extLst>
              <a:ext uri="{FF2B5EF4-FFF2-40B4-BE49-F238E27FC236}">
                <a16:creationId xmlns:a16="http://schemas.microsoft.com/office/drawing/2014/main" id="{8BF4AB0F-B23E-4F43-995E-5BB63CA7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1868"/>
            <a:ext cx="64992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Svalové vlákno=</a:t>
            </a:r>
            <a:r>
              <a:rPr lang="cs-CZ" altLang="cs-CZ" sz="4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rhabdomyocyt</a:t>
            </a:r>
            <a:endParaRPr lang="cs-CZ" altLang="cs-CZ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7474FF9-3000-48FC-B51D-C248AAB5440E}"/>
              </a:ext>
            </a:extLst>
          </p:cNvPr>
          <p:cNvSpPr/>
          <p:nvPr/>
        </p:nvSpPr>
        <p:spPr>
          <a:xfrm>
            <a:off x="475667" y="5029200"/>
            <a:ext cx="8668333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průměr: 25-100 </a:t>
            </a:r>
            <a:r>
              <a:rPr lang="cs-CZ" altLang="cs-CZ" sz="2800" dirty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</a:t>
            </a:r>
            <a:r>
              <a:rPr lang="cs-CZ" altLang="cs-CZ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délka: milimetry až centimetry (až 15cm)</a:t>
            </a:r>
          </a:p>
          <a:p>
            <a:pPr eaLnBrk="1" hangingPunct="1">
              <a:defRPr/>
            </a:pPr>
            <a:r>
              <a:rPr lang="cs-CZ" altLang="cs-CZ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délník 1">
            <a:extLst>
              <a:ext uri="{FF2B5EF4-FFF2-40B4-BE49-F238E27FC236}">
                <a16:creationId xmlns:a16="http://schemas.microsoft.com/office/drawing/2014/main" id="{86D66672-CEAB-40BB-BAB0-046457309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120900"/>
            <a:ext cx="914400" cy="1920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80082537-EDF6-48BF-9A68-A9375A031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8" y="274638"/>
            <a:ext cx="9034462" cy="595312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rgbClr val="990000"/>
                </a:solidFill>
                <a:ea typeface="Arial Unicode MS" pitchFamily="34" charset="-128"/>
              </a:rPr>
              <a:t>Stavba svalového vlákna = rhabdomyocytu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DF4ABC3-C15B-4F69-95FA-9CC7467F7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338" y="990600"/>
            <a:ext cx="8642350" cy="54006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66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sarkolema</a:t>
            </a:r>
            <a:r>
              <a:rPr lang="en-US" altLang="cs-CZ" sz="28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cs-CZ" altLang="cs-CZ" sz="28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 s </a:t>
            </a:r>
            <a:r>
              <a:rPr lang="cs-CZ" altLang="cs-CZ" sz="2800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T-tubuly</a:t>
            </a:r>
            <a:r>
              <a:rPr lang="cs-CZ" altLang="cs-CZ" sz="28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60000"/>
              </a:spcBef>
              <a:buClr>
                <a:srgbClr val="FFFF66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jádra</a:t>
            </a:r>
            <a:r>
              <a:rPr lang="cs-CZ" altLang="cs-CZ" sz="2800" b="1" dirty="0">
                <a:solidFill>
                  <a:srgbClr val="FF0000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60000"/>
              </a:spcBef>
              <a:buClr>
                <a:srgbClr val="FFFF66"/>
              </a:buClr>
              <a:buSzPct val="150000"/>
              <a:buFontTx/>
              <a:buNone/>
              <a:defRPr/>
            </a:pPr>
            <a:r>
              <a:rPr lang="cs-CZ" altLang="cs-CZ" sz="2800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   </a:t>
            </a:r>
            <a:r>
              <a:rPr lang="cs-CZ" altLang="cs-CZ" sz="24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(25-40 na 1mm délky)</a:t>
            </a:r>
          </a:p>
          <a:p>
            <a:pPr eaLnBrk="1" hangingPunct="1">
              <a:spcBef>
                <a:spcPct val="50000"/>
              </a:spcBef>
              <a:buClr>
                <a:srgbClr val="FFFF66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ea typeface="Arial Unicode MS" panose="020B0604020202020204" pitchFamily="34" charset="-128"/>
                <a:cs typeface="Times New Roman" panose="02020603050405020304" pitchFamily="18" charset="0"/>
              </a:rPr>
              <a:t>sarkoplazma</a:t>
            </a:r>
            <a:r>
              <a:rPr lang="cs-CZ" altLang="cs-CZ" sz="2800" b="1" dirty="0">
                <a:cs typeface="Times New Roman" panose="02020603050405020304" pitchFamily="18" charset="0"/>
              </a:rPr>
              <a:t>:</a:t>
            </a:r>
            <a:endParaRPr lang="cs-CZ" altLang="cs-CZ" sz="2800" b="1" dirty="0"/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cs-CZ" altLang="cs-CZ" sz="2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myoglobin (přenos O</a:t>
            </a:r>
            <a:r>
              <a:rPr lang="cs-CZ" altLang="cs-CZ" sz="2600" b="1" baseline="-25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cs-CZ" altLang="cs-CZ" sz="2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cs-CZ" altLang="cs-CZ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 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cs-CZ" altLang="cs-CZ" sz="2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myofibrily</a:t>
            </a:r>
            <a:r>
              <a:rPr lang="cs-CZ" altLang="cs-CZ" sz="24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příčně pruhovan</a:t>
            </a:r>
            <a:r>
              <a:rPr lang="cs-CZ" altLang="cs-CZ" sz="2400" dirty="0"/>
              <a:t>é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1–2 µm tlust</a:t>
            </a:r>
            <a:r>
              <a:rPr lang="cs-CZ" altLang="cs-CZ" sz="2400" dirty="0"/>
              <a:t>é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vlákn</a:t>
            </a:r>
            <a:r>
              <a:rPr lang="cs-CZ" altLang="cs-CZ" sz="2400" dirty="0"/>
              <a:t>ité útvary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cs-CZ" altLang="cs-CZ" sz="24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cs-CZ" altLang="cs-CZ" sz="2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organely</a:t>
            </a:r>
            <a:r>
              <a:rPr lang="cs-CZ" altLang="cs-CZ" sz="2600" b="1" dirty="0"/>
              <a:t>: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cs-CZ" altLang="cs-CZ" sz="24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mitochondrie, Golgiho aparát, sarkoplazmatické retikulum 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cs-CZ" altLang="cs-CZ" sz="2400" dirty="0"/>
              <a:t>zásobárna</a:t>
            </a:r>
            <a:r>
              <a:rPr lang="cs-CZ" altLang="cs-CZ" sz="2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iontů Ca</a:t>
            </a:r>
            <a:r>
              <a:rPr lang="cs-CZ" altLang="cs-CZ" sz="2400" baseline="300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2+ </a:t>
            </a:r>
            <a:r>
              <a:rPr lang="cs-CZ" altLang="cs-CZ" sz="2400" dirty="0"/>
              <a:t>)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cs-CZ" altLang="cs-CZ" sz="2600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inkluze</a:t>
            </a:r>
            <a:r>
              <a:rPr lang="cs-CZ" altLang="cs-CZ" sz="2400" b="1" dirty="0"/>
              <a:t> (glykogen)</a:t>
            </a:r>
          </a:p>
          <a:p>
            <a:pPr eaLnBrk="1" hangingPunct="1">
              <a:defRPr/>
            </a:pPr>
            <a:endParaRPr lang="cs-CZ" altLang="cs-CZ" sz="2800" dirty="0"/>
          </a:p>
        </p:txBody>
      </p:sp>
      <p:pic>
        <p:nvPicPr>
          <p:cNvPr id="28677" name="Picture 7" descr="muscle1fiber">
            <a:extLst>
              <a:ext uri="{FF2B5EF4-FFF2-40B4-BE49-F238E27FC236}">
                <a16:creationId xmlns:a16="http://schemas.microsoft.com/office/drawing/2014/main" id="{F72C836A-42E8-47B0-A269-903B9D809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648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</TotalTime>
  <Words>931</Words>
  <Application>Microsoft Office PowerPoint</Application>
  <PresentationFormat>Předvádění na obrazovce (4:3)</PresentationFormat>
  <Paragraphs>225</Paragraphs>
  <Slides>42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51" baseType="lpstr">
      <vt:lpstr>Arial</vt:lpstr>
      <vt:lpstr>Arial Unicode MS</vt:lpstr>
      <vt:lpstr>Calibri</vt:lpstr>
      <vt:lpstr>Garamond</vt:lpstr>
      <vt:lpstr>Symbol</vt:lpstr>
      <vt:lpstr>Times New Roman</vt:lpstr>
      <vt:lpstr>Wingdings</vt:lpstr>
      <vt:lpstr>Výchozí návrh</vt:lpstr>
      <vt:lpstr>Motiv systému Office</vt:lpstr>
      <vt:lpstr>Prezentace aplikace PowerPoint</vt:lpstr>
      <vt:lpstr>Svalová tkáň</vt:lpstr>
      <vt:lpstr>Charakteristika a pojmy</vt:lpstr>
      <vt:lpstr>Prezentace aplikace PowerPoint</vt:lpstr>
      <vt:lpstr>Pamatuj!</vt:lpstr>
      <vt:lpstr>Svalová tkáň příčně pruhovaná kosterní</vt:lpstr>
      <vt:lpstr>Prezentace aplikace PowerPoint</vt:lpstr>
      <vt:lpstr>Prezentace aplikace PowerPoint</vt:lpstr>
      <vt:lpstr>Stavba svalového vlákna = rhabdomyocytu</vt:lpstr>
      <vt:lpstr>Prezentace aplikace PowerPoint</vt:lpstr>
      <vt:lpstr>Prezentace aplikace PowerPoint</vt:lpstr>
      <vt:lpstr>Myofibrily</vt:lpstr>
      <vt:lpstr>Prezentace aplikace PowerPoint</vt:lpstr>
      <vt:lpstr>Prezentace aplikace PowerPoint</vt:lpstr>
      <vt:lpstr>Prezentace aplikace PowerPoint</vt:lpstr>
      <vt:lpstr>Prezentace aplikace PowerPoint</vt:lpstr>
      <vt:lpstr>Klasifikace svalových vláken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Svalová tkáň příčně pruhovaná srdeční</vt:lpstr>
      <vt:lpstr>Kardiomyocyt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Svalová tkáň hladká</vt:lpstr>
      <vt:lpstr>Leiomyocyt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Mecová</dc:creator>
  <cp:lastModifiedBy>Eva Mecová</cp:lastModifiedBy>
  <cp:revision>100</cp:revision>
  <cp:lastPrinted>1601-01-01T00:00:00Z</cp:lastPrinted>
  <dcterms:created xsi:type="dcterms:W3CDTF">1601-01-01T00:00:00Z</dcterms:created>
  <dcterms:modified xsi:type="dcterms:W3CDTF">2020-04-21T11:20:21Z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