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4"/>
  </p:notesMasterIdLst>
  <p:sldIdLst>
    <p:sldId id="256" r:id="rId2"/>
    <p:sldId id="257" r:id="rId3"/>
    <p:sldId id="259" r:id="rId4"/>
    <p:sldId id="330" r:id="rId5"/>
    <p:sldId id="260" r:id="rId6"/>
    <p:sldId id="315" r:id="rId7"/>
    <p:sldId id="317" r:id="rId8"/>
    <p:sldId id="320" r:id="rId9"/>
    <p:sldId id="321" r:id="rId10"/>
    <p:sldId id="318" r:id="rId11"/>
    <p:sldId id="316" r:id="rId12"/>
    <p:sldId id="306" r:id="rId13"/>
    <p:sldId id="307" r:id="rId14"/>
    <p:sldId id="308" r:id="rId15"/>
    <p:sldId id="309" r:id="rId16"/>
    <p:sldId id="310" r:id="rId17"/>
    <p:sldId id="331" r:id="rId18"/>
    <p:sldId id="332" r:id="rId19"/>
    <p:sldId id="322" r:id="rId20"/>
    <p:sldId id="270" r:id="rId21"/>
    <p:sldId id="286" r:id="rId22"/>
    <p:sldId id="327" r:id="rId23"/>
    <p:sldId id="271" r:id="rId24"/>
    <p:sldId id="323" r:id="rId25"/>
    <p:sldId id="273" r:id="rId26"/>
    <p:sldId id="324" r:id="rId27"/>
    <p:sldId id="274" r:id="rId28"/>
    <p:sldId id="276" r:id="rId29"/>
    <p:sldId id="279" r:id="rId30"/>
    <p:sldId id="281" r:id="rId31"/>
    <p:sldId id="282" r:id="rId32"/>
    <p:sldId id="341" r:id="rId33"/>
    <p:sldId id="382" r:id="rId34"/>
    <p:sldId id="355" r:id="rId35"/>
    <p:sldId id="329" r:id="rId36"/>
    <p:sldId id="294" r:id="rId37"/>
    <p:sldId id="297" r:id="rId38"/>
    <p:sldId id="298" r:id="rId39"/>
    <p:sldId id="301" r:id="rId40"/>
    <p:sldId id="302" r:id="rId41"/>
    <p:sldId id="303" r:id="rId42"/>
    <p:sldId id="304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990033"/>
    <a:srgbClr val="990000"/>
    <a:srgbClr val="B33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BF0DFB-DF97-4E75-958E-EB24E6778198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DA8803-2414-490B-9F3B-92BB57E9401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9010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cs-CZ" altLang="en-US"/>
              <a:t>Lien - impregnation</a:t>
            </a:r>
            <a:endParaRPr lang="en-US" altLang="en-US"/>
          </a:p>
        </p:txBody>
      </p:sp>
      <p:sp>
        <p:nvSpPr>
          <p:cNvPr id="4198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ACDA9FD-11A6-4129-B447-D5314D96D269}" type="slidenum">
              <a:rPr lang="cs-CZ" altLang="en-US" smtClean="0"/>
              <a:pPr/>
              <a:t>31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42506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3985E0E5-B974-4B19-BD02-BD61FF037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E4A1D3B-D6BD-46F3-93CC-5EE3DADA36D6}" type="slidenum">
              <a:rPr lang="cs-CZ" altLang="cs-CZ" smtClean="0"/>
              <a:pPr>
                <a:spcBef>
                  <a:spcPct val="0"/>
                </a:spcBef>
              </a:pPr>
              <a:t>32</a:t>
            </a:fld>
            <a:endParaRPr lang="cs-CZ" altLang="cs-CZ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1F7B718-052B-4FB8-8742-201CB508CB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9D0B56A-CC37-414E-B994-5D631EAB44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C647E495-A5A1-4185-B382-FF2AE04B0A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A2873F-3633-4EA8-91EB-28C1F52248E3}" type="slidenum">
              <a:rPr lang="cs-CZ" altLang="cs-CZ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BB4BDD24-7005-4F35-B947-2D94CB0C43E4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719ABE8F-922E-447C-849A-408AFBECE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E901884F-C6F1-4844-A0BF-D362E9E208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58F7071-E0A6-4A59-A7C0-4E808293B38D}" type="slidenum">
              <a:rPr lang="cs-CZ" altLang="cs-CZ" smtClean="0"/>
              <a:pPr>
                <a:spcBef>
                  <a:spcPct val="0"/>
                </a:spcBef>
              </a:pPr>
              <a:t>34</a:t>
            </a:fld>
            <a:endParaRPr lang="cs-CZ" altLang="cs-CZ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06FB9513-B39E-4204-AFDC-3BD1E976F60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BFAA4BBD-638A-4D8E-A748-CBF9E74F6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5591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4213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4591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383040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916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143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080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6644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58863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74942-C24E-47CE-9460-06703C4A8BE4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0587966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09600" y="1719263"/>
            <a:ext cx="5384800" cy="4411662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719264"/>
            <a:ext cx="5384800" cy="2128837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4000501"/>
            <a:ext cx="5384800" cy="2130425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803399-8C59-42CA-8C6E-6314DDC6ADF9}" type="slidenum">
              <a:rPr lang="cs-CZ" altLang="en-US"/>
              <a:pPr>
                <a:defRPr/>
              </a:pPr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4122727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5100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749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9396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1455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9722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65387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3134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07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1E4BF08D-BA1B-450E-AE2C-1F4CABE4B775}" type="datetimeFigureOut">
              <a:rPr lang="cs-CZ" smtClean="0"/>
              <a:t>25.03.2020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AB158D-46DE-437A-88CA-2025B083F61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0274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hyperlink" Target="http://courseweb.edteched.uottawa.ca/medicine-histology/English/SS_BasicTissues/Connective16.htm" TargetMode="External"/><Relationship Id="rId5" Type="http://schemas.openxmlformats.org/officeDocument/2006/relationships/image" Target="../media/image16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http://www.bioeng.auckland.ac.nz/images/database/cells/fibroblast2.gif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sportsci.org/encyc/adipose/Image1.gif" TargetMode="External"/><Relationship Id="rId5" Type="http://schemas.openxmlformats.org/officeDocument/2006/relationships/image" Target="../media/image28.gif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hp.med.unsw.edu.au/cellbiology/index.php?title=File:09lungtem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broblast" TargetMode="External"/><Relationship Id="rId2" Type="http://schemas.openxmlformats.org/officeDocument/2006/relationships/hyperlink" Target="http://en.wikipedia.org/wiki/Elastin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1656127"/>
          </a:xfrm>
        </p:spPr>
        <p:txBody>
          <a:bodyPr/>
          <a:lstStyle/>
          <a:p>
            <a:r>
              <a:rPr lang="cs-CZ" dirty="0"/>
              <a:t>Pojivové tkáně 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54955" y="3429000"/>
            <a:ext cx="8825658" cy="861420"/>
          </a:xfrm>
        </p:spPr>
        <p:txBody>
          <a:bodyPr/>
          <a:lstStyle/>
          <a:p>
            <a:r>
              <a:rPr lang="cs-CZ" dirty="0"/>
              <a:t>Vazivo </a:t>
            </a:r>
          </a:p>
          <a:p>
            <a:r>
              <a:rPr lang="cs-CZ" dirty="0"/>
              <a:t>Chrupavka </a:t>
            </a:r>
          </a:p>
        </p:txBody>
      </p:sp>
    </p:spTree>
    <p:extLst>
      <p:ext uri="{BB962C8B-B14F-4D97-AF65-F5344CB8AC3E}">
        <p14:creationId xmlns:p14="http://schemas.microsoft.com/office/powerpoint/2010/main" val="2613274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5" descr="clgrfps">
            <a:extLst>
              <a:ext uri="{FF2B5EF4-FFF2-40B4-BE49-F238E27FC236}">
                <a16:creationId xmlns:a16="http://schemas.microsoft.com/office/drawing/2014/main" id="{C9593F95-0169-4667-A5B1-D4AA311952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68" r="8596" b="6294"/>
          <a:stretch/>
        </p:blipFill>
        <p:spPr bwMode="auto">
          <a:xfrm>
            <a:off x="119587" y="3498308"/>
            <a:ext cx="6540617" cy="33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Retikulární vlákna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69120" y="828404"/>
            <a:ext cx="5868100" cy="4349750"/>
          </a:xfrm>
        </p:spPr>
        <p:txBody>
          <a:bodyPr/>
          <a:lstStyle/>
          <a:p>
            <a:r>
              <a:rPr lang="cs-CZ" altLang="cs-CZ" sz="2400" dirty="0"/>
              <a:t>kolagen III</a:t>
            </a:r>
          </a:p>
          <a:p>
            <a:r>
              <a:rPr lang="cs-CZ" altLang="cs-CZ" sz="2400" dirty="0"/>
              <a:t>jemná síť (</a:t>
            </a:r>
            <a:r>
              <a:rPr lang="cs-CZ" altLang="cs-CZ" sz="2400" dirty="0" err="1"/>
              <a:t>reticulum</a:t>
            </a:r>
            <a:r>
              <a:rPr lang="cs-CZ" altLang="cs-CZ" sz="2400" dirty="0"/>
              <a:t>)</a:t>
            </a:r>
          </a:p>
          <a:p>
            <a:r>
              <a:rPr lang="cs-CZ" altLang="cs-CZ" sz="2400" dirty="0"/>
              <a:t>výskyt – retikulární vazivo,  </a:t>
            </a:r>
          </a:p>
          <a:p>
            <a:pPr marL="0" indent="0">
              <a:buNone/>
            </a:pPr>
            <a:r>
              <a:rPr lang="cs-CZ" altLang="cs-CZ" sz="2400" dirty="0"/>
              <a:t>                - intersticiální vazivo                     </a:t>
            </a:r>
          </a:p>
          <a:p>
            <a:r>
              <a:rPr lang="cs-CZ" altLang="cs-CZ" sz="2400" dirty="0" err="1"/>
              <a:t>argyrofilie</a:t>
            </a:r>
            <a:r>
              <a:rPr lang="cs-CZ" altLang="cs-CZ" sz="2400" dirty="0"/>
              <a:t> (impregnace solemi </a:t>
            </a:r>
            <a:r>
              <a:rPr lang="cs-CZ" altLang="cs-CZ" sz="2400" dirty="0" err="1"/>
              <a:t>Ag</a:t>
            </a:r>
            <a:r>
              <a:rPr lang="cs-CZ" altLang="cs-CZ" sz="2400" dirty="0"/>
              <a:t>)</a:t>
            </a:r>
          </a:p>
          <a:p>
            <a:pPr marL="0" indent="0">
              <a:buNone/>
            </a:pPr>
            <a:r>
              <a:rPr lang="cs-CZ" altLang="cs-CZ" sz="2400" dirty="0"/>
              <a:t>  </a:t>
            </a:r>
          </a:p>
        </p:txBody>
      </p:sp>
      <p:graphicFrame>
        <p:nvGraphicFramePr>
          <p:cNvPr id="108551" name="Object 7"/>
          <p:cNvGraphicFramePr>
            <a:graphicFrameLocks noGrp="1" noChangeAspect="1"/>
          </p:cNvGraphicFramePr>
          <p:nvPr>
            <p:ph sz="half" idx="2"/>
          </p:nvPr>
        </p:nvGraphicFramePr>
        <p:xfrm>
          <a:off x="6648450" y="5949950"/>
          <a:ext cx="4019550" cy="45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Graf" r:id="rId4" imgW="4019408" imgH="4533833" progId="MSGraph.Chart.8">
                  <p:embed followColorScheme="full"/>
                </p:oleObj>
              </mc:Choice>
              <mc:Fallback>
                <p:oleObj name="Graf" r:id="rId4" imgW="4019408" imgH="453383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48450" y="5949950"/>
                        <a:ext cx="4019550" cy="4533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8548" name="Picture 4" descr="ct16.gif (35137 bytes)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296" y="1280400"/>
            <a:ext cx="3889375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52" name="Line 8"/>
          <p:cNvSpPr>
            <a:spLocks noChangeShapeType="1"/>
          </p:cNvSpPr>
          <p:nvPr/>
        </p:nvSpPr>
        <p:spPr bwMode="auto">
          <a:xfrm>
            <a:off x="6417042" y="2047163"/>
            <a:ext cx="3297410" cy="1652382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dirty="0"/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2CED158D-673F-47E3-B54E-32824AD53F70}"/>
              </a:ext>
            </a:extLst>
          </p:cNvPr>
          <p:cNvCxnSpPr>
            <a:cxnSpLocks/>
          </p:cNvCxnSpPr>
          <p:nvPr/>
        </p:nvCxnSpPr>
        <p:spPr>
          <a:xfrm>
            <a:off x="6417041" y="2047163"/>
            <a:ext cx="2148119" cy="17279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4351223-D937-46D2-961A-E437314A922B}"/>
              </a:ext>
            </a:extLst>
          </p:cNvPr>
          <p:cNvCxnSpPr>
            <a:cxnSpLocks/>
          </p:cNvCxnSpPr>
          <p:nvPr/>
        </p:nvCxnSpPr>
        <p:spPr>
          <a:xfrm flipH="1">
            <a:off x="2072081" y="3235471"/>
            <a:ext cx="2301380" cy="15714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8F5E64C4-C44F-4832-9FA3-7726EA1CA9FC}"/>
              </a:ext>
            </a:extLst>
          </p:cNvPr>
          <p:cNvCxnSpPr>
            <a:cxnSpLocks/>
          </p:cNvCxnSpPr>
          <p:nvPr/>
        </p:nvCxnSpPr>
        <p:spPr>
          <a:xfrm>
            <a:off x="4373461" y="3224985"/>
            <a:ext cx="609600" cy="158190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314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570611" y="223529"/>
            <a:ext cx="9404723" cy="1400530"/>
          </a:xfrm>
        </p:spPr>
        <p:txBody>
          <a:bodyPr>
            <a:normAutofit/>
          </a:bodyPr>
          <a:lstStyle/>
          <a:p>
            <a:r>
              <a:rPr lang="cs-CZ" altLang="cs-CZ" sz="4400" dirty="0">
                <a:latin typeface="+mn-lt"/>
              </a:rPr>
              <a:t>Vazivo - buňky</a:t>
            </a:r>
          </a:p>
        </p:txBody>
      </p:sp>
      <p:sp>
        <p:nvSpPr>
          <p:cNvPr id="2488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781572" y="1330732"/>
            <a:ext cx="4654493" cy="4780935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7600" dirty="0">
                <a:solidFill>
                  <a:srgbClr val="92D050"/>
                </a:solidFill>
              </a:rPr>
              <a:t>FIXNÍ BUŇKY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600" dirty="0">
              <a:solidFill>
                <a:schemeClr val="tx2"/>
              </a:solidFill>
            </a:endParaRPr>
          </a:p>
          <a:p>
            <a:r>
              <a:rPr lang="cs-CZ" altLang="cs-CZ" sz="6700" dirty="0">
                <a:latin typeface="+mn-lt"/>
              </a:rPr>
              <a:t>Fibroblasty,                                                               </a:t>
            </a:r>
            <a:r>
              <a:rPr lang="cs-CZ" altLang="cs-CZ" sz="6700" dirty="0" err="1">
                <a:latin typeface="+mn-lt"/>
              </a:rPr>
              <a:t>fibrocyty</a:t>
            </a:r>
            <a:endParaRPr lang="cs-CZ" altLang="cs-CZ" sz="6700" dirty="0">
              <a:latin typeface="+mn-lt"/>
            </a:endParaRPr>
          </a:p>
          <a:p>
            <a:r>
              <a:rPr lang="cs-CZ" altLang="cs-CZ" sz="6700" dirty="0">
                <a:latin typeface="+mn-lt"/>
              </a:rPr>
              <a:t>Retikulární </a:t>
            </a:r>
            <a:r>
              <a:rPr lang="cs-CZ" altLang="cs-CZ" sz="6700" dirty="0" err="1">
                <a:latin typeface="+mn-lt"/>
              </a:rPr>
              <a:t>bb</a:t>
            </a:r>
            <a:r>
              <a:rPr lang="cs-CZ" altLang="cs-CZ" sz="6700" dirty="0">
                <a:latin typeface="+mn-lt"/>
              </a:rPr>
              <a:t>.</a:t>
            </a:r>
          </a:p>
          <a:p>
            <a:r>
              <a:rPr lang="cs-CZ" altLang="cs-CZ" sz="6700" dirty="0">
                <a:latin typeface="+mn-lt"/>
              </a:rPr>
              <a:t>Tukové </a:t>
            </a:r>
            <a:r>
              <a:rPr lang="cs-CZ" altLang="cs-CZ" sz="6700" dirty="0" err="1">
                <a:latin typeface="+mn-lt"/>
              </a:rPr>
              <a:t>bb</a:t>
            </a:r>
            <a:r>
              <a:rPr lang="cs-CZ" altLang="cs-CZ" sz="6700" dirty="0">
                <a:latin typeface="+mn-lt"/>
              </a:rPr>
              <a:t>.                                                       </a:t>
            </a:r>
          </a:p>
          <a:p>
            <a:r>
              <a:rPr lang="cs-CZ" altLang="cs-CZ" sz="6700" dirty="0">
                <a:latin typeface="+mn-lt"/>
              </a:rPr>
              <a:t>Pigmentové </a:t>
            </a:r>
            <a:r>
              <a:rPr lang="cs-CZ" altLang="cs-CZ" sz="6700" dirty="0" err="1">
                <a:latin typeface="+mn-lt"/>
              </a:rPr>
              <a:t>bb</a:t>
            </a:r>
            <a:r>
              <a:rPr lang="cs-CZ" altLang="cs-CZ" sz="6700" dirty="0">
                <a:latin typeface="+mn-lt"/>
              </a:rPr>
              <a:t>.</a:t>
            </a:r>
          </a:p>
          <a:p>
            <a:r>
              <a:rPr lang="cs-CZ" altLang="cs-CZ" sz="6700" dirty="0">
                <a:latin typeface="+mn-lt"/>
              </a:rPr>
              <a:t>Nediferencované </a:t>
            </a:r>
            <a:r>
              <a:rPr lang="cs-CZ" altLang="cs-CZ" sz="6700" dirty="0" err="1">
                <a:latin typeface="+mn-lt"/>
              </a:rPr>
              <a:t>bb</a:t>
            </a:r>
            <a:r>
              <a:rPr lang="cs-CZ" altLang="cs-CZ" sz="6700" dirty="0">
                <a:latin typeface="+mn-lt"/>
              </a:rPr>
              <a:t>.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548455" y="1191535"/>
            <a:ext cx="4654492" cy="4780935"/>
          </a:xfrm>
        </p:spPr>
        <p:txBody>
          <a:bodyPr>
            <a:normAutofit fontScale="55000" lnSpcReduction="20000"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7600" dirty="0">
                <a:solidFill>
                  <a:srgbClr val="92D050"/>
                </a:solidFill>
              </a:rPr>
              <a:t>MOBILNÍ BUŇKY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3000" dirty="0">
                <a:solidFill>
                  <a:schemeClr val="tx2"/>
                </a:solidFill>
              </a:rPr>
              <a:t>      </a:t>
            </a:r>
            <a:r>
              <a:rPr lang="cs-CZ" altLang="cs-CZ" sz="6700" dirty="0">
                <a:solidFill>
                  <a:srgbClr val="92D050"/>
                </a:solidFill>
              </a:rPr>
              <a:t>(BLOUDIVÉ)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3000" dirty="0">
              <a:solidFill>
                <a:schemeClr val="tx2"/>
              </a:solidFill>
            </a:endParaRPr>
          </a:p>
          <a:p>
            <a:r>
              <a:rPr lang="cs-CZ" altLang="cs-CZ" sz="6500" dirty="0"/>
              <a:t>Histiocyty</a:t>
            </a:r>
            <a:r>
              <a:rPr lang="cs-CZ" altLang="cs-CZ" sz="6500" dirty="0">
                <a:sym typeface="Wingdings" panose="05000000000000000000" pitchFamily="2" charset="2"/>
              </a:rPr>
              <a:t>                                                                      </a:t>
            </a:r>
            <a:r>
              <a:rPr lang="cs-CZ" altLang="cs-CZ" sz="6500" dirty="0">
                <a:sym typeface="Symbol" panose="05050102010706020507" pitchFamily="18" charset="2"/>
              </a:rPr>
              <a:t> </a:t>
            </a:r>
            <a:r>
              <a:rPr lang="cs-CZ" altLang="cs-CZ" sz="6500" dirty="0" err="1">
                <a:sym typeface="Symbol" panose="05050102010706020507" pitchFamily="18" charset="2"/>
              </a:rPr>
              <a:t>makrofagy</a:t>
            </a:r>
            <a:endParaRPr lang="cs-CZ" altLang="cs-CZ" sz="6500" dirty="0">
              <a:sym typeface="Symbol" panose="05050102010706020507" pitchFamily="18" charset="2"/>
            </a:endParaRPr>
          </a:p>
          <a:p>
            <a:r>
              <a:rPr lang="cs-CZ" altLang="cs-CZ" sz="6500" dirty="0">
                <a:sym typeface="Wingdings" panose="05000000000000000000" pitchFamily="2" charset="2"/>
              </a:rPr>
              <a:t>Žírné </a:t>
            </a:r>
            <a:r>
              <a:rPr lang="cs-CZ" altLang="cs-CZ" sz="6500" dirty="0" err="1">
                <a:sym typeface="Wingdings" panose="05000000000000000000" pitchFamily="2" charset="2"/>
              </a:rPr>
              <a:t>bb</a:t>
            </a:r>
            <a:r>
              <a:rPr lang="cs-CZ" altLang="cs-CZ" sz="6500" dirty="0">
                <a:sym typeface="Wingdings" panose="05000000000000000000" pitchFamily="2" charset="2"/>
              </a:rPr>
              <a:t>.                       (</a:t>
            </a:r>
            <a:r>
              <a:rPr lang="cs-CZ" altLang="cs-CZ" sz="6500" dirty="0" err="1">
                <a:sym typeface="Wingdings" panose="05000000000000000000" pitchFamily="2" charset="2"/>
              </a:rPr>
              <a:t>heparinocyty</a:t>
            </a:r>
            <a:r>
              <a:rPr lang="cs-CZ" altLang="cs-CZ" sz="6500" dirty="0">
                <a:sym typeface="Wingdings" panose="05000000000000000000" pitchFamily="2" charset="2"/>
              </a:rPr>
              <a:t>)</a:t>
            </a:r>
            <a:endParaRPr lang="cs-CZ" altLang="cs-CZ" sz="6500" dirty="0"/>
          </a:p>
          <a:p>
            <a:r>
              <a:rPr lang="cs-CZ" altLang="cs-CZ" sz="6500" dirty="0"/>
              <a:t>Plazmatické </a:t>
            </a:r>
            <a:r>
              <a:rPr lang="cs-CZ" altLang="cs-CZ" sz="6500" dirty="0" err="1"/>
              <a:t>bb</a:t>
            </a:r>
            <a:r>
              <a:rPr lang="cs-CZ" altLang="cs-CZ" sz="6500" dirty="0"/>
              <a:t>.</a:t>
            </a:r>
            <a:r>
              <a:rPr lang="cs-CZ" altLang="cs-CZ" sz="6500" dirty="0">
                <a:sym typeface="Symbol" panose="05050102010706020507" pitchFamily="18" charset="2"/>
              </a:rPr>
              <a:t>       </a:t>
            </a:r>
          </a:p>
          <a:p>
            <a:r>
              <a:rPr lang="cs-CZ" altLang="cs-CZ" sz="6500" dirty="0"/>
              <a:t>Leukocyty </a:t>
            </a:r>
          </a:p>
          <a:p>
            <a:endParaRPr lang="cs-CZ" altLang="cs-CZ" dirty="0"/>
          </a:p>
        </p:txBody>
      </p:sp>
      <p:pic>
        <p:nvPicPr>
          <p:cNvPr id="5" name="Picture 3" descr="http://www.bioeng.auckland.ac.nz/images/database/cells/fibroblast2.gif">
            <a:extLst>
              <a:ext uri="{FF2B5EF4-FFF2-40B4-BE49-F238E27FC236}">
                <a16:creationId xmlns:a16="http://schemas.microsoft.com/office/drawing/2014/main" id="{C8653F55-8C3A-433D-9F05-4BF38FAE5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664" y="5547258"/>
            <a:ext cx="1728429" cy="131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26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>
                <a:solidFill>
                  <a:srgbClr val="92D050"/>
                </a:solidFill>
              </a:rPr>
              <a:t>FIXNÍ BUŇKY :  </a:t>
            </a:r>
            <a:r>
              <a:rPr lang="cs-CZ" altLang="cs-CZ" sz="4400" dirty="0">
                <a:solidFill>
                  <a:schemeClr val="tx1"/>
                </a:solidFill>
              </a:rPr>
              <a:t>f</a:t>
            </a:r>
            <a:r>
              <a:rPr lang="cs-CZ" altLang="cs-CZ" dirty="0"/>
              <a:t>ibroblasty, </a:t>
            </a:r>
            <a:r>
              <a:rPr lang="cs-CZ" altLang="cs-CZ" dirty="0" err="1"/>
              <a:t>fibrocyty</a:t>
            </a:r>
            <a:endParaRPr lang="cs-CZ" altLang="cs-CZ" dirty="0"/>
          </a:p>
        </p:txBody>
      </p:sp>
      <p:pic>
        <p:nvPicPr>
          <p:cNvPr id="34821" name="Picture 5" descr="s48100x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554" y="3429000"/>
            <a:ext cx="3756025" cy="3313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1">
            <a:extLst>
              <a:ext uri="{FF2B5EF4-FFF2-40B4-BE49-F238E27FC236}">
                <a16:creationId xmlns:a16="http://schemas.microsoft.com/office/drawing/2014/main" id="{334FDF30-A40A-427A-9A33-42B4A019B4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5" r="10352"/>
          <a:stretch/>
        </p:blipFill>
        <p:spPr bwMode="auto">
          <a:xfrm>
            <a:off x="6764324" y="1456319"/>
            <a:ext cx="5150840" cy="4994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4" descr="Schema Fibroblas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1" y="1152983"/>
            <a:ext cx="5334000" cy="2800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21F71051-35F4-49D8-AD6E-AB0D3BCE2AB0}"/>
              </a:ext>
            </a:extLst>
          </p:cNvPr>
          <p:cNvSpPr/>
          <p:nvPr/>
        </p:nvSpPr>
        <p:spPr>
          <a:xfrm>
            <a:off x="3682766" y="5419288"/>
            <a:ext cx="1384184" cy="9144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5890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4">
            <a:extLst>
              <a:ext uri="{FF2B5EF4-FFF2-40B4-BE49-F238E27FC236}">
                <a16:creationId xmlns:a16="http://schemas.microsoft.com/office/drawing/2014/main" id="{FC1ED3BF-8EBC-4D1F-91C3-77EE23DDCD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02"/>
          <a:stretch/>
        </p:blipFill>
        <p:spPr bwMode="auto">
          <a:xfrm rot="16200000">
            <a:off x="8192666" y="593304"/>
            <a:ext cx="3783855" cy="419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400" dirty="0">
                <a:solidFill>
                  <a:srgbClr val="92D050"/>
                </a:solidFill>
              </a:rPr>
              <a:t>FIXNÍ BUŇKY :  </a:t>
            </a:r>
            <a:r>
              <a:rPr lang="cs-CZ" altLang="cs-CZ" sz="4400" dirty="0">
                <a:solidFill>
                  <a:schemeClr val="tx1"/>
                </a:solidFill>
              </a:rPr>
              <a:t>retikulární buňky</a:t>
            </a:r>
            <a:endParaRPr lang="cs-CZ" altLang="cs-CZ" dirty="0">
              <a:solidFill>
                <a:schemeClr val="tx1"/>
              </a:solidFill>
            </a:endParaRPr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16063" y="1417638"/>
            <a:ext cx="5932486" cy="4411662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Síť retikulárních buněk + retikulárních vláken = retikulární vazivo</a:t>
            </a:r>
          </a:p>
        </p:txBody>
      </p:sp>
      <p:pic>
        <p:nvPicPr>
          <p:cNvPr id="75812" name="Picture 36" descr="59_0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25862"/>
            <a:ext cx="4038600" cy="31099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5780" name="Freeform 4"/>
          <p:cNvSpPr>
            <a:spLocks/>
          </p:cNvSpPr>
          <p:nvPr/>
        </p:nvSpPr>
        <p:spPr bwMode="auto">
          <a:xfrm>
            <a:off x="3054350" y="2743201"/>
            <a:ext cx="2660650" cy="1920875"/>
          </a:xfrm>
          <a:custGeom>
            <a:avLst/>
            <a:gdLst>
              <a:gd name="T0" fmla="*/ 152 w 1676"/>
              <a:gd name="T1" fmla="*/ 168 h 1210"/>
              <a:gd name="T2" fmla="*/ 248 w 1676"/>
              <a:gd name="T3" fmla="*/ 192 h 1210"/>
              <a:gd name="T4" fmla="*/ 284 w 1676"/>
              <a:gd name="T5" fmla="*/ 216 h 1210"/>
              <a:gd name="T6" fmla="*/ 368 w 1676"/>
              <a:gd name="T7" fmla="*/ 240 h 1210"/>
              <a:gd name="T8" fmla="*/ 488 w 1676"/>
              <a:gd name="T9" fmla="*/ 300 h 1210"/>
              <a:gd name="T10" fmla="*/ 524 w 1676"/>
              <a:gd name="T11" fmla="*/ 312 h 1210"/>
              <a:gd name="T12" fmla="*/ 560 w 1676"/>
              <a:gd name="T13" fmla="*/ 324 h 1210"/>
              <a:gd name="T14" fmla="*/ 692 w 1676"/>
              <a:gd name="T15" fmla="*/ 288 h 1210"/>
              <a:gd name="T16" fmla="*/ 944 w 1676"/>
              <a:gd name="T17" fmla="*/ 84 h 1210"/>
              <a:gd name="T18" fmla="*/ 980 w 1676"/>
              <a:gd name="T19" fmla="*/ 72 h 1210"/>
              <a:gd name="T20" fmla="*/ 1052 w 1676"/>
              <a:gd name="T21" fmla="*/ 24 h 1210"/>
              <a:gd name="T22" fmla="*/ 1088 w 1676"/>
              <a:gd name="T23" fmla="*/ 0 h 1210"/>
              <a:gd name="T24" fmla="*/ 1052 w 1676"/>
              <a:gd name="T25" fmla="*/ 24 h 1210"/>
              <a:gd name="T26" fmla="*/ 980 w 1676"/>
              <a:gd name="T27" fmla="*/ 132 h 1210"/>
              <a:gd name="T28" fmla="*/ 956 w 1676"/>
              <a:gd name="T29" fmla="*/ 168 h 1210"/>
              <a:gd name="T30" fmla="*/ 944 w 1676"/>
              <a:gd name="T31" fmla="*/ 216 h 1210"/>
              <a:gd name="T32" fmla="*/ 956 w 1676"/>
              <a:gd name="T33" fmla="*/ 384 h 1210"/>
              <a:gd name="T34" fmla="*/ 1112 w 1676"/>
              <a:gd name="T35" fmla="*/ 420 h 1210"/>
              <a:gd name="T36" fmla="*/ 1496 w 1676"/>
              <a:gd name="T37" fmla="*/ 528 h 1210"/>
              <a:gd name="T38" fmla="*/ 1676 w 1676"/>
              <a:gd name="T39" fmla="*/ 636 h 1210"/>
              <a:gd name="T40" fmla="*/ 1640 w 1676"/>
              <a:gd name="T41" fmla="*/ 648 h 1210"/>
              <a:gd name="T42" fmla="*/ 1568 w 1676"/>
              <a:gd name="T43" fmla="*/ 600 h 1210"/>
              <a:gd name="T44" fmla="*/ 1520 w 1676"/>
              <a:gd name="T45" fmla="*/ 588 h 1210"/>
              <a:gd name="T46" fmla="*/ 920 w 1676"/>
              <a:gd name="T47" fmla="*/ 600 h 1210"/>
              <a:gd name="T48" fmla="*/ 836 w 1676"/>
              <a:gd name="T49" fmla="*/ 612 h 1210"/>
              <a:gd name="T50" fmla="*/ 764 w 1676"/>
              <a:gd name="T51" fmla="*/ 636 h 1210"/>
              <a:gd name="T52" fmla="*/ 716 w 1676"/>
              <a:gd name="T53" fmla="*/ 684 h 1210"/>
              <a:gd name="T54" fmla="*/ 692 w 1676"/>
              <a:gd name="T55" fmla="*/ 720 h 1210"/>
              <a:gd name="T56" fmla="*/ 584 w 1676"/>
              <a:gd name="T57" fmla="*/ 804 h 1210"/>
              <a:gd name="T58" fmla="*/ 404 w 1676"/>
              <a:gd name="T59" fmla="*/ 1008 h 1210"/>
              <a:gd name="T60" fmla="*/ 272 w 1676"/>
              <a:gd name="T61" fmla="*/ 1140 h 1210"/>
              <a:gd name="T62" fmla="*/ 284 w 1676"/>
              <a:gd name="T63" fmla="*/ 1140 h 1210"/>
              <a:gd name="T64" fmla="*/ 320 w 1676"/>
              <a:gd name="T65" fmla="*/ 1116 h 1210"/>
              <a:gd name="T66" fmla="*/ 404 w 1676"/>
              <a:gd name="T67" fmla="*/ 1020 h 1210"/>
              <a:gd name="T68" fmla="*/ 428 w 1676"/>
              <a:gd name="T69" fmla="*/ 984 h 1210"/>
              <a:gd name="T70" fmla="*/ 464 w 1676"/>
              <a:gd name="T71" fmla="*/ 960 h 1210"/>
              <a:gd name="T72" fmla="*/ 476 w 1676"/>
              <a:gd name="T73" fmla="*/ 924 h 1210"/>
              <a:gd name="T74" fmla="*/ 524 w 1676"/>
              <a:gd name="T75" fmla="*/ 852 h 1210"/>
              <a:gd name="T76" fmla="*/ 548 w 1676"/>
              <a:gd name="T77" fmla="*/ 780 h 1210"/>
              <a:gd name="T78" fmla="*/ 536 w 1676"/>
              <a:gd name="T79" fmla="*/ 672 h 1210"/>
              <a:gd name="T80" fmla="*/ 488 w 1676"/>
              <a:gd name="T81" fmla="*/ 648 h 1210"/>
              <a:gd name="T82" fmla="*/ 416 w 1676"/>
              <a:gd name="T83" fmla="*/ 624 h 1210"/>
              <a:gd name="T84" fmla="*/ 20 w 1676"/>
              <a:gd name="T85" fmla="*/ 624 h 1210"/>
              <a:gd name="T86" fmla="*/ 80 w 1676"/>
              <a:gd name="T87" fmla="*/ 612 h 1210"/>
              <a:gd name="T88" fmla="*/ 128 w 1676"/>
              <a:gd name="T89" fmla="*/ 600 h 1210"/>
              <a:gd name="T90" fmla="*/ 440 w 1676"/>
              <a:gd name="T91" fmla="*/ 552 h 1210"/>
              <a:gd name="T92" fmla="*/ 464 w 1676"/>
              <a:gd name="T93" fmla="*/ 516 h 1210"/>
              <a:gd name="T94" fmla="*/ 404 w 1676"/>
              <a:gd name="T95" fmla="*/ 360 h 1210"/>
              <a:gd name="T96" fmla="*/ 332 w 1676"/>
              <a:gd name="T97" fmla="*/ 312 h 1210"/>
              <a:gd name="T98" fmla="*/ 260 w 1676"/>
              <a:gd name="T99" fmla="*/ 240 h 1210"/>
              <a:gd name="T100" fmla="*/ 152 w 1676"/>
              <a:gd name="T101" fmla="*/ 168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76" h="1210">
                <a:moveTo>
                  <a:pt x="152" y="168"/>
                </a:moveTo>
                <a:cubicBezTo>
                  <a:pt x="184" y="176"/>
                  <a:pt x="216" y="184"/>
                  <a:pt x="248" y="192"/>
                </a:cubicBezTo>
                <a:cubicBezTo>
                  <a:pt x="262" y="195"/>
                  <a:pt x="271" y="210"/>
                  <a:pt x="284" y="216"/>
                </a:cubicBezTo>
                <a:cubicBezTo>
                  <a:pt x="301" y="225"/>
                  <a:pt x="353" y="236"/>
                  <a:pt x="368" y="240"/>
                </a:cubicBezTo>
                <a:cubicBezTo>
                  <a:pt x="436" y="291"/>
                  <a:pt x="397" y="270"/>
                  <a:pt x="488" y="300"/>
                </a:cubicBezTo>
                <a:cubicBezTo>
                  <a:pt x="500" y="304"/>
                  <a:pt x="512" y="308"/>
                  <a:pt x="524" y="312"/>
                </a:cubicBezTo>
                <a:cubicBezTo>
                  <a:pt x="536" y="316"/>
                  <a:pt x="560" y="324"/>
                  <a:pt x="560" y="324"/>
                </a:cubicBezTo>
                <a:cubicBezTo>
                  <a:pt x="604" y="313"/>
                  <a:pt x="648" y="299"/>
                  <a:pt x="692" y="288"/>
                </a:cubicBezTo>
                <a:cubicBezTo>
                  <a:pt x="783" y="227"/>
                  <a:pt x="866" y="162"/>
                  <a:pt x="944" y="84"/>
                </a:cubicBezTo>
                <a:cubicBezTo>
                  <a:pt x="953" y="75"/>
                  <a:pt x="969" y="78"/>
                  <a:pt x="980" y="72"/>
                </a:cubicBezTo>
                <a:cubicBezTo>
                  <a:pt x="1005" y="58"/>
                  <a:pt x="1028" y="40"/>
                  <a:pt x="1052" y="24"/>
                </a:cubicBezTo>
                <a:cubicBezTo>
                  <a:pt x="1064" y="16"/>
                  <a:pt x="1088" y="0"/>
                  <a:pt x="1088" y="0"/>
                </a:cubicBezTo>
                <a:lnTo>
                  <a:pt x="1052" y="24"/>
                </a:lnTo>
                <a:cubicBezTo>
                  <a:pt x="1028" y="60"/>
                  <a:pt x="1004" y="96"/>
                  <a:pt x="980" y="132"/>
                </a:cubicBezTo>
                <a:cubicBezTo>
                  <a:pt x="972" y="144"/>
                  <a:pt x="956" y="168"/>
                  <a:pt x="956" y="168"/>
                </a:cubicBezTo>
                <a:cubicBezTo>
                  <a:pt x="952" y="184"/>
                  <a:pt x="944" y="200"/>
                  <a:pt x="944" y="216"/>
                </a:cubicBezTo>
                <a:cubicBezTo>
                  <a:pt x="944" y="272"/>
                  <a:pt x="933" y="333"/>
                  <a:pt x="956" y="384"/>
                </a:cubicBezTo>
                <a:cubicBezTo>
                  <a:pt x="965" y="404"/>
                  <a:pt x="1104" y="419"/>
                  <a:pt x="1112" y="420"/>
                </a:cubicBezTo>
                <a:cubicBezTo>
                  <a:pt x="1239" y="462"/>
                  <a:pt x="1370" y="486"/>
                  <a:pt x="1496" y="528"/>
                </a:cubicBezTo>
                <a:cubicBezTo>
                  <a:pt x="1562" y="550"/>
                  <a:pt x="1608" y="613"/>
                  <a:pt x="1676" y="636"/>
                </a:cubicBezTo>
                <a:cubicBezTo>
                  <a:pt x="1664" y="640"/>
                  <a:pt x="1652" y="652"/>
                  <a:pt x="1640" y="648"/>
                </a:cubicBezTo>
                <a:cubicBezTo>
                  <a:pt x="1613" y="639"/>
                  <a:pt x="1596" y="607"/>
                  <a:pt x="1568" y="600"/>
                </a:cubicBezTo>
                <a:cubicBezTo>
                  <a:pt x="1552" y="596"/>
                  <a:pt x="1536" y="592"/>
                  <a:pt x="1520" y="588"/>
                </a:cubicBezTo>
                <a:cubicBezTo>
                  <a:pt x="1320" y="592"/>
                  <a:pt x="1120" y="593"/>
                  <a:pt x="920" y="600"/>
                </a:cubicBezTo>
                <a:cubicBezTo>
                  <a:pt x="892" y="601"/>
                  <a:pt x="864" y="606"/>
                  <a:pt x="836" y="612"/>
                </a:cubicBezTo>
                <a:cubicBezTo>
                  <a:pt x="811" y="618"/>
                  <a:pt x="764" y="636"/>
                  <a:pt x="764" y="636"/>
                </a:cubicBezTo>
                <a:cubicBezTo>
                  <a:pt x="738" y="715"/>
                  <a:pt x="774" y="637"/>
                  <a:pt x="716" y="684"/>
                </a:cubicBezTo>
                <a:cubicBezTo>
                  <a:pt x="705" y="693"/>
                  <a:pt x="702" y="710"/>
                  <a:pt x="692" y="720"/>
                </a:cubicBezTo>
                <a:cubicBezTo>
                  <a:pt x="664" y="748"/>
                  <a:pt x="617" y="782"/>
                  <a:pt x="584" y="804"/>
                </a:cubicBezTo>
                <a:cubicBezTo>
                  <a:pt x="531" y="884"/>
                  <a:pt x="486" y="954"/>
                  <a:pt x="404" y="1008"/>
                </a:cubicBezTo>
                <a:cubicBezTo>
                  <a:pt x="368" y="1062"/>
                  <a:pt x="330" y="1111"/>
                  <a:pt x="272" y="1140"/>
                </a:cubicBezTo>
                <a:cubicBezTo>
                  <a:pt x="249" y="1210"/>
                  <a:pt x="261" y="1163"/>
                  <a:pt x="284" y="1140"/>
                </a:cubicBezTo>
                <a:cubicBezTo>
                  <a:pt x="294" y="1130"/>
                  <a:pt x="308" y="1124"/>
                  <a:pt x="320" y="1116"/>
                </a:cubicBezTo>
                <a:cubicBezTo>
                  <a:pt x="376" y="1032"/>
                  <a:pt x="344" y="1060"/>
                  <a:pt x="404" y="1020"/>
                </a:cubicBezTo>
                <a:cubicBezTo>
                  <a:pt x="412" y="1008"/>
                  <a:pt x="418" y="994"/>
                  <a:pt x="428" y="984"/>
                </a:cubicBezTo>
                <a:cubicBezTo>
                  <a:pt x="438" y="974"/>
                  <a:pt x="455" y="971"/>
                  <a:pt x="464" y="960"/>
                </a:cubicBezTo>
                <a:cubicBezTo>
                  <a:pt x="472" y="950"/>
                  <a:pt x="470" y="935"/>
                  <a:pt x="476" y="924"/>
                </a:cubicBezTo>
                <a:cubicBezTo>
                  <a:pt x="490" y="899"/>
                  <a:pt x="508" y="876"/>
                  <a:pt x="524" y="852"/>
                </a:cubicBezTo>
                <a:cubicBezTo>
                  <a:pt x="538" y="831"/>
                  <a:pt x="548" y="780"/>
                  <a:pt x="548" y="780"/>
                </a:cubicBezTo>
                <a:cubicBezTo>
                  <a:pt x="544" y="744"/>
                  <a:pt x="551" y="705"/>
                  <a:pt x="536" y="672"/>
                </a:cubicBezTo>
                <a:cubicBezTo>
                  <a:pt x="529" y="656"/>
                  <a:pt x="505" y="655"/>
                  <a:pt x="488" y="648"/>
                </a:cubicBezTo>
                <a:cubicBezTo>
                  <a:pt x="465" y="639"/>
                  <a:pt x="416" y="624"/>
                  <a:pt x="416" y="624"/>
                </a:cubicBezTo>
                <a:cubicBezTo>
                  <a:pt x="285" y="632"/>
                  <a:pt x="151" y="648"/>
                  <a:pt x="20" y="624"/>
                </a:cubicBezTo>
                <a:cubicBezTo>
                  <a:pt x="0" y="620"/>
                  <a:pt x="60" y="616"/>
                  <a:pt x="80" y="612"/>
                </a:cubicBezTo>
                <a:cubicBezTo>
                  <a:pt x="96" y="608"/>
                  <a:pt x="112" y="603"/>
                  <a:pt x="128" y="600"/>
                </a:cubicBezTo>
                <a:cubicBezTo>
                  <a:pt x="232" y="581"/>
                  <a:pt x="336" y="571"/>
                  <a:pt x="440" y="552"/>
                </a:cubicBezTo>
                <a:cubicBezTo>
                  <a:pt x="448" y="540"/>
                  <a:pt x="463" y="530"/>
                  <a:pt x="464" y="516"/>
                </a:cubicBezTo>
                <a:cubicBezTo>
                  <a:pt x="469" y="469"/>
                  <a:pt x="447" y="388"/>
                  <a:pt x="404" y="360"/>
                </a:cubicBezTo>
                <a:cubicBezTo>
                  <a:pt x="380" y="344"/>
                  <a:pt x="352" y="332"/>
                  <a:pt x="332" y="312"/>
                </a:cubicBezTo>
                <a:cubicBezTo>
                  <a:pt x="308" y="288"/>
                  <a:pt x="292" y="251"/>
                  <a:pt x="260" y="240"/>
                </a:cubicBezTo>
                <a:cubicBezTo>
                  <a:pt x="212" y="224"/>
                  <a:pt x="188" y="204"/>
                  <a:pt x="152" y="168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1" name="Freeform 5"/>
          <p:cNvSpPr>
            <a:spLocks/>
          </p:cNvSpPr>
          <p:nvPr/>
        </p:nvSpPr>
        <p:spPr bwMode="auto">
          <a:xfrm>
            <a:off x="5378450" y="2268540"/>
            <a:ext cx="3162300" cy="2305050"/>
          </a:xfrm>
          <a:custGeom>
            <a:avLst/>
            <a:gdLst>
              <a:gd name="T0" fmla="*/ 0 w 1992"/>
              <a:gd name="T1" fmla="*/ 780 h 1452"/>
              <a:gd name="T2" fmla="*/ 108 w 1992"/>
              <a:gd name="T3" fmla="*/ 720 h 1452"/>
              <a:gd name="T4" fmla="*/ 228 w 1992"/>
              <a:gd name="T5" fmla="*/ 684 h 1452"/>
              <a:gd name="T6" fmla="*/ 348 w 1992"/>
              <a:gd name="T7" fmla="*/ 648 h 1452"/>
              <a:gd name="T8" fmla="*/ 528 w 1992"/>
              <a:gd name="T9" fmla="*/ 540 h 1452"/>
              <a:gd name="T10" fmla="*/ 672 w 1992"/>
              <a:gd name="T11" fmla="*/ 432 h 1452"/>
              <a:gd name="T12" fmla="*/ 864 w 1992"/>
              <a:gd name="T13" fmla="*/ 216 h 1452"/>
              <a:gd name="T14" fmla="*/ 936 w 1992"/>
              <a:gd name="T15" fmla="*/ 72 h 1452"/>
              <a:gd name="T16" fmla="*/ 984 w 1992"/>
              <a:gd name="T17" fmla="*/ 0 h 1452"/>
              <a:gd name="T18" fmla="*/ 960 w 1992"/>
              <a:gd name="T19" fmla="*/ 36 h 1452"/>
              <a:gd name="T20" fmla="*/ 924 w 1992"/>
              <a:gd name="T21" fmla="*/ 60 h 1452"/>
              <a:gd name="T22" fmla="*/ 840 w 1992"/>
              <a:gd name="T23" fmla="*/ 204 h 1452"/>
              <a:gd name="T24" fmla="*/ 852 w 1992"/>
              <a:gd name="T25" fmla="*/ 384 h 1452"/>
              <a:gd name="T26" fmla="*/ 1032 w 1992"/>
              <a:gd name="T27" fmla="*/ 480 h 1452"/>
              <a:gd name="T28" fmla="*/ 1572 w 1992"/>
              <a:gd name="T29" fmla="*/ 492 h 1452"/>
              <a:gd name="T30" fmla="*/ 1896 w 1992"/>
              <a:gd name="T31" fmla="*/ 552 h 1452"/>
              <a:gd name="T32" fmla="*/ 1932 w 1992"/>
              <a:gd name="T33" fmla="*/ 588 h 1452"/>
              <a:gd name="T34" fmla="*/ 1572 w 1992"/>
              <a:gd name="T35" fmla="*/ 600 h 1452"/>
              <a:gd name="T36" fmla="*/ 1500 w 1992"/>
              <a:gd name="T37" fmla="*/ 636 h 1452"/>
              <a:gd name="T38" fmla="*/ 1404 w 1992"/>
              <a:gd name="T39" fmla="*/ 780 h 1452"/>
              <a:gd name="T40" fmla="*/ 1368 w 1992"/>
              <a:gd name="T41" fmla="*/ 1428 h 1452"/>
              <a:gd name="T42" fmla="*/ 1392 w 1992"/>
              <a:gd name="T43" fmla="*/ 1356 h 1452"/>
              <a:gd name="T44" fmla="*/ 1368 w 1992"/>
              <a:gd name="T45" fmla="*/ 996 h 1452"/>
              <a:gd name="T46" fmla="*/ 1272 w 1992"/>
              <a:gd name="T47" fmla="*/ 876 h 1452"/>
              <a:gd name="T48" fmla="*/ 1236 w 1992"/>
              <a:gd name="T49" fmla="*/ 852 h 1452"/>
              <a:gd name="T50" fmla="*/ 1140 w 1992"/>
              <a:gd name="T51" fmla="*/ 780 h 1452"/>
              <a:gd name="T52" fmla="*/ 912 w 1992"/>
              <a:gd name="T53" fmla="*/ 840 h 1452"/>
              <a:gd name="T54" fmla="*/ 756 w 1992"/>
              <a:gd name="T55" fmla="*/ 1068 h 1452"/>
              <a:gd name="T56" fmla="*/ 672 w 1992"/>
              <a:gd name="T57" fmla="*/ 1212 h 1452"/>
              <a:gd name="T58" fmla="*/ 636 w 1992"/>
              <a:gd name="T59" fmla="*/ 1320 h 1452"/>
              <a:gd name="T60" fmla="*/ 600 w 1992"/>
              <a:gd name="T61" fmla="*/ 1392 h 1452"/>
              <a:gd name="T62" fmla="*/ 576 w 1992"/>
              <a:gd name="T63" fmla="*/ 1428 h 1452"/>
              <a:gd name="T64" fmla="*/ 612 w 1992"/>
              <a:gd name="T65" fmla="*/ 1356 h 1452"/>
              <a:gd name="T66" fmla="*/ 624 w 1992"/>
              <a:gd name="T67" fmla="*/ 1320 h 1452"/>
              <a:gd name="T68" fmla="*/ 684 w 1992"/>
              <a:gd name="T69" fmla="*/ 1248 h 1452"/>
              <a:gd name="T70" fmla="*/ 708 w 1992"/>
              <a:gd name="T71" fmla="*/ 1176 h 1452"/>
              <a:gd name="T72" fmla="*/ 324 w 1992"/>
              <a:gd name="T73" fmla="*/ 720 h 1452"/>
              <a:gd name="T74" fmla="*/ 180 w 1992"/>
              <a:gd name="T75" fmla="*/ 756 h 1452"/>
              <a:gd name="T76" fmla="*/ 144 w 1992"/>
              <a:gd name="T77" fmla="*/ 780 h 1452"/>
              <a:gd name="T78" fmla="*/ 0 w 1992"/>
              <a:gd name="T79" fmla="*/ 780 h 14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992" h="1452">
                <a:moveTo>
                  <a:pt x="0" y="780"/>
                </a:moveTo>
                <a:cubicBezTo>
                  <a:pt x="63" y="759"/>
                  <a:pt x="25" y="775"/>
                  <a:pt x="108" y="720"/>
                </a:cubicBezTo>
                <a:cubicBezTo>
                  <a:pt x="131" y="705"/>
                  <a:pt x="198" y="693"/>
                  <a:pt x="228" y="684"/>
                </a:cubicBezTo>
                <a:cubicBezTo>
                  <a:pt x="374" y="640"/>
                  <a:pt x="237" y="676"/>
                  <a:pt x="348" y="648"/>
                </a:cubicBezTo>
                <a:cubicBezTo>
                  <a:pt x="406" y="609"/>
                  <a:pt x="461" y="562"/>
                  <a:pt x="528" y="540"/>
                </a:cubicBezTo>
                <a:cubicBezTo>
                  <a:pt x="571" y="497"/>
                  <a:pt x="621" y="466"/>
                  <a:pt x="672" y="432"/>
                </a:cubicBezTo>
                <a:cubicBezTo>
                  <a:pt x="741" y="386"/>
                  <a:pt x="817" y="286"/>
                  <a:pt x="864" y="216"/>
                </a:cubicBezTo>
                <a:cubicBezTo>
                  <a:pt x="894" y="171"/>
                  <a:pt x="912" y="120"/>
                  <a:pt x="936" y="72"/>
                </a:cubicBezTo>
                <a:cubicBezTo>
                  <a:pt x="945" y="53"/>
                  <a:pt x="950" y="0"/>
                  <a:pt x="984" y="0"/>
                </a:cubicBezTo>
                <a:cubicBezTo>
                  <a:pt x="998" y="0"/>
                  <a:pt x="970" y="26"/>
                  <a:pt x="960" y="36"/>
                </a:cubicBezTo>
                <a:cubicBezTo>
                  <a:pt x="950" y="46"/>
                  <a:pt x="936" y="52"/>
                  <a:pt x="924" y="60"/>
                </a:cubicBezTo>
                <a:cubicBezTo>
                  <a:pt x="891" y="110"/>
                  <a:pt x="858" y="149"/>
                  <a:pt x="840" y="204"/>
                </a:cubicBezTo>
                <a:cubicBezTo>
                  <a:pt x="844" y="264"/>
                  <a:pt x="842" y="325"/>
                  <a:pt x="852" y="384"/>
                </a:cubicBezTo>
                <a:cubicBezTo>
                  <a:pt x="862" y="445"/>
                  <a:pt x="979" y="478"/>
                  <a:pt x="1032" y="480"/>
                </a:cubicBezTo>
                <a:cubicBezTo>
                  <a:pt x="1212" y="487"/>
                  <a:pt x="1392" y="488"/>
                  <a:pt x="1572" y="492"/>
                </a:cubicBezTo>
                <a:cubicBezTo>
                  <a:pt x="1683" y="508"/>
                  <a:pt x="1785" y="540"/>
                  <a:pt x="1896" y="552"/>
                </a:cubicBezTo>
                <a:cubicBezTo>
                  <a:pt x="1980" y="580"/>
                  <a:pt x="1992" y="568"/>
                  <a:pt x="1932" y="588"/>
                </a:cubicBezTo>
                <a:cubicBezTo>
                  <a:pt x="1811" y="573"/>
                  <a:pt x="1692" y="570"/>
                  <a:pt x="1572" y="600"/>
                </a:cubicBezTo>
                <a:cubicBezTo>
                  <a:pt x="1550" y="615"/>
                  <a:pt x="1522" y="621"/>
                  <a:pt x="1500" y="636"/>
                </a:cubicBezTo>
                <a:cubicBezTo>
                  <a:pt x="1451" y="669"/>
                  <a:pt x="1422" y="726"/>
                  <a:pt x="1404" y="780"/>
                </a:cubicBezTo>
                <a:cubicBezTo>
                  <a:pt x="1391" y="1381"/>
                  <a:pt x="1453" y="1174"/>
                  <a:pt x="1368" y="1428"/>
                </a:cubicBezTo>
                <a:cubicBezTo>
                  <a:pt x="1360" y="1452"/>
                  <a:pt x="1392" y="1356"/>
                  <a:pt x="1392" y="1356"/>
                </a:cubicBezTo>
                <a:cubicBezTo>
                  <a:pt x="1391" y="1331"/>
                  <a:pt x="1379" y="1060"/>
                  <a:pt x="1368" y="996"/>
                </a:cubicBezTo>
                <a:cubicBezTo>
                  <a:pt x="1353" y="908"/>
                  <a:pt x="1345" y="925"/>
                  <a:pt x="1272" y="876"/>
                </a:cubicBezTo>
                <a:cubicBezTo>
                  <a:pt x="1260" y="868"/>
                  <a:pt x="1236" y="852"/>
                  <a:pt x="1236" y="852"/>
                </a:cubicBezTo>
                <a:cubicBezTo>
                  <a:pt x="1208" y="810"/>
                  <a:pt x="1188" y="796"/>
                  <a:pt x="1140" y="780"/>
                </a:cubicBezTo>
                <a:cubicBezTo>
                  <a:pt x="1055" y="789"/>
                  <a:pt x="983" y="792"/>
                  <a:pt x="912" y="840"/>
                </a:cubicBezTo>
                <a:cubicBezTo>
                  <a:pt x="864" y="912"/>
                  <a:pt x="817" y="1007"/>
                  <a:pt x="756" y="1068"/>
                </a:cubicBezTo>
                <a:cubicBezTo>
                  <a:pt x="738" y="1122"/>
                  <a:pt x="689" y="1160"/>
                  <a:pt x="672" y="1212"/>
                </a:cubicBezTo>
                <a:cubicBezTo>
                  <a:pt x="660" y="1248"/>
                  <a:pt x="657" y="1288"/>
                  <a:pt x="636" y="1320"/>
                </a:cubicBezTo>
                <a:cubicBezTo>
                  <a:pt x="567" y="1423"/>
                  <a:pt x="650" y="1293"/>
                  <a:pt x="600" y="1392"/>
                </a:cubicBezTo>
                <a:cubicBezTo>
                  <a:pt x="594" y="1405"/>
                  <a:pt x="571" y="1442"/>
                  <a:pt x="576" y="1428"/>
                </a:cubicBezTo>
                <a:cubicBezTo>
                  <a:pt x="606" y="1338"/>
                  <a:pt x="565" y="1449"/>
                  <a:pt x="612" y="1356"/>
                </a:cubicBezTo>
                <a:cubicBezTo>
                  <a:pt x="618" y="1345"/>
                  <a:pt x="617" y="1331"/>
                  <a:pt x="624" y="1320"/>
                </a:cubicBezTo>
                <a:cubicBezTo>
                  <a:pt x="662" y="1263"/>
                  <a:pt x="658" y="1307"/>
                  <a:pt x="684" y="1248"/>
                </a:cubicBezTo>
                <a:cubicBezTo>
                  <a:pt x="694" y="1225"/>
                  <a:pt x="708" y="1176"/>
                  <a:pt x="708" y="1176"/>
                </a:cubicBezTo>
                <a:cubicBezTo>
                  <a:pt x="693" y="626"/>
                  <a:pt x="815" y="702"/>
                  <a:pt x="324" y="720"/>
                </a:cubicBezTo>
                <a:cubicBezTo>
                  <a:pt x="277" y="736"/>
                  <a:pt x="224" y="734"/>
                  <a:pt x="180" y="756"/>
                </a:cubicBezTo>
                <a:cubicBezTo>
                  <a:pt x="167" y="762"/>
                  <a:pt x="158" y="778"/>
                  <a:pt x="144" y="780"/>
                </a:cubicBezTo>
                <a:cubicBezTo>
                  <a:pt x="96" y="786"/>
                  <a:pt x="48" y="780"/>
                  <a:pt x="0" y="78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2" name="Freeform 6"/>
          <p:cNvSpPr>
            <a:spLocks/>
          </p:cNvSpPr>
          <p:nvPr/>
        </p:nvSpPr>
        <p:spPr bwMode="auto">
          <a:xfrm>
            <a:off x="4210050" y="3714750"/>
            <a:ext cx="2903538" cy="1866900"/>
          </a:xfrm>
          <a:custGeom>
            <a:avLst/>
            <a:gdLst>
              <a:gd name="T0" fmla="*/ 468 w 1829"/>
              <a:gd name="T1" fmla="*/ 0 h 1176"/>
              <a:gd name="T2" fmla="*/ 528 w 1829"/>
              <a:gd name="T3" fmla="*/ 108 h 1176"/>
              <a:gd name="T4" fmla="*/ 564 w 1829"/>
              <a:gd name="T5" fmla="*/ 192 h 1176"/>
              <a:gd name="T6" fmla="*/ 672 w 1829"/>
              <a:gd name="T7" fmla="*/ 372 h 1176"/>
              <a:gd name="T8" fmla="*/ 828 w 1829"/>
              <a:gd name="T9" fmla="*/ 444 h 1176"/>
              <a:gd name="T10" fmla="*/ 1032 w 1829"/>
              <a:gd name="T11" fmla="*/ 528 h 1176"/>
              <a:gd name="T12" fmla="*/ 1188 w 1829"/>
              <a:gd name="T13" fmla="*/ 540 h 1176"/>
              <a:gd name="T14" fmla="*/ 1440 w 1829"/>
              <a:gd name="T15" fmla="*/ 576 h 1176"/>
              <a:gd name="T16" fmla="*/ 1584 w 1829"/>
              <a:gd name="T17" fmla="*/ 636 h 1176"/>
              <a:gd name="T18" fmla="*/ 1728 w 1829"/>
              <a:gd name="T19" fmla="*/ 684 h 1176"/>
              <a:gd name="T20" fmla="*/ 1800 w 1829"/>
              <a:gd name="T21" fmla="*/ 732 h 1176"/>
              <a:gd name="T22" fmla="*/ 1596 w 1829"/>
              <a:gd name="T23" fmla="*/ 720 h 1176"/>
              <a:gd name="T24" fmla="*/ 1236 w 1829"/>
              <a:gd name="T25" fmla="*/ 732 h 1176"/>
              <a:gd name="T26" fmla="*/ 1116 w 1829"/>
              <a:gd name="T27" fmla="*/ 852 h 1176"/>
              <a:gd name="T28" fmla="*/ 1020 w 1829"/>
              <a:gd name="T29" fmla="*/ 1104 h 1176"/>
              <a:gd name="T30" fmla="*/ 996 w 1829"/>
              <a:gd name="T31" fmla="*/ 1176 h 1176"/>
              <a:gd name="T32" fmla="*/ 912 w 1829"/>
              <a:gd name="T33" fmla="*/ 780 h 1176"/>
              <a:gd name="T34" fmla="*/ 816 w 1829"/>
              <a:gd name="T35" fmla="*/ 672 h 1176"/>
              <a:gd name="T36" fmla="*/ 744 w 1829"/>
              <a:gd name="T37" fmla="*/ 648 h 1176"/>
              <a:gd name="T38" fmla="*/ 708 w 1829"/>
              <a:gd name="T39" fmla="*/ 636 h 1176"/>
              <a:gd name="T40" fmla="*/ 516 w 1829"/>
              <a:gd name="T41" fmla="*/ 648 h 1176"/>
              <a:gd name="T42" fmla="*/ 336 w 1829"/>
              <a:gd name="T43" fmla="*/ 732 h 1176"/>
              <a:gd name="T44" fmla="*/ 120 w 1829"/>
              <a:gd name="T45" fmla="*/ 792 h 1176"/>
              <a:gd name="T46" fmla="*/ 60 w 1829"/>
              <a:gd name="T47" fmla="*/ 780 h 1176"/>
              <a:gd name="T48" fmla="*/ 132 w 1829"/>
              <a:gd name="T49" fmla="*/ 744 h 1176"/>
              <a:gd name="T50" fmla="*/ 240 w 1829"/>
              <a:gd name="T51" fmla="*/ 672 h 1176"/>
              <a:gd name="T52" fmla="*/ 276 w 1829"/>
              <a:gd name="T53" fmla="*/ 660 h 1176"/>
              <a:gd name="T54" fmla="*/ 348 w 1829"/>
              <a:gd name="T55" fmla="*/ 612 h 1176"/>
              <a:gd name="T56" fmla="*/ 384 w 1829"/>
              <a:gd name="T57" fmla="*/ 588 h 1176"/>
              <a:gd name="T58" fmla="*/ 444 w 1829"/>
              <a:gd name="T59" fmla="*/ 528 h 1176"/>
              <a:gd name="T60" fmla="*/ 504 w 1829"/>
              <a:gd name="T61" fmla="*/ 456 h 1176"/>
              <a:gd name="T62" fmla="*/ 0 w 1829"/>
              <a:gd name="T63" fmla="*/ 288 h 1176"/>
              <a:gd name="T64" fmla="*/ 516 w 1829"/>
              <a:gd name="T65" fmla="*/ 156 h 1176"/>
              <a:gd name="T66" fmla="*/ 468 w 1829"/>
              <a:gd name="T67" fmla="*/ 0 h 11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829" h="1176">
                <a:moveTo>
                  <a:pt x="468" y="0"/>
                </a:moveTo>
                <a:cubicBezTo>
                  <a:pt x="492" y="36"/>
                  <a:pt x="504" y="72"/>
                  <a:pt x="528" y="108"/>
                </a:cubicBezTo>
                <a:cubicBezTo>
                  <a:pt x="560" y="235"/>
                  <a:pt x="517" y="85"/>
                  <a:pt x="564" y="192"/>
                </a:cubicBezTo>
                <a:cubicBezTo>
                  <a:pt x="594" y="261"/>
                  <a:pt x="611" y="321"/>
                  <a:pt x="672" y="372"/>
                </a:cubicBezTo>
                <a:cubicBezTo>
                  <a:pt x="717" y="409"/>
                  <a:pt x="776" y="423"/>
                  <a:pt x="828" y="444"/>
                </a:cubicBezTo>
                <a:cubicBezTo>
                  <a:pt x="900" y="474"/>
                  <a:pt x="958" y="503"/>
                  <a:pt x="1032" y="528"/>
                </a:cubicBezTo>
                <a:cubicBezTo>
                  <a:pt x="1081" y="544"/>
                  <a:pt x="1136" y="536"/>
                  <a:pt x="1188" y="540"/>
                </a:cubicBezTo>
                <a:cubicBezTo>
                  <a:pt x="1271" y="557"/>
                  <a:pt x="1358" y="555"/>
                  <a:pt x="1440" y="576"/>
                </a:cubicBezTo>
                <a:cubicBezTo>
                  <a:pt x="1501" y="591"/>
                  <a:pt x="1532" y="613"/>
                  <a:pt x="1584" y="636"/>
                </a:cubicBezTo>
                <a:cubicBezTo>
                  <a:pt x="1629" y="656"/>
                  <a:pt x="1681" y="668"/>
                  <a:pt x="1728" y="684"/>
                </a:cubicBezTo>
                <a:cubicBezTo>
                  <a:pt x="1755" y="693"/>
                  <a:pt x="1829" y="734"/>
                  <a:pt x="1800" y="732"/>
                </a:cubicBezTo>
                <a:cubicBezTo>
                  <a:pt x="1732" y="728"/>
                  <a:pt x="1664" y="724"/>
                  <a:pt x="1596" y="720"/>
                </a:cubicBezTo>
                <a:cubicBezTo>
                  <a:pt x="1476" y="724"/>
                  <a:pt x="1356" y="721"/>
                  <a:pt x="1236" y="732"/>
                </a:cubicBezTo>
                <a:cubicBezTo>
                  <a:pt x="1187" y="736"/>
                  <a:pt x="1160" y="823"/>
                  <a:pt x="1116" y="852"/>
                </a:cubicBezTo>
                <a:cubicBezTo>
                  <a:pt x="1055" y="943"/>
                  <a:pt x="1047" y="996"/>
                  <a:pt x="1020" y="1104"/>
                </a:cubicBezTo>
                <a:cubicBezTo>
                  <a:pt x="1014" y="1129"/>
                  <a:pt x="996" y="1176"/>
                  <a:pt x="996" y="1176"/>
                </a:cubicBezTo>
                <a:cubicBezTo>
                  <a:pt x="990" y="1036"/>
                  <a:pt x="1041" y="866"/>
                  <a:pt x="912" y="780"/>
                </a:cubicBezTo>
                <a:cubicBezTo>
                  <a:pt x="889" y="746"/>
                  <a:pt x="851" y="684"/>
                  <a:pt x="816" y="672"/>
                </a:cubicBezTo>
                <a:cubicBezTo>
                  <a:pt x="792" y="664"/>
                  <a:pt x="768" y="656"/>
                  <a:pt x="744" y="648"/>
                </a:cubicBezTo>
                <a:cubicBezTo>
                  <a:pt x="732" y="644"/>
                  <a:pt x="708" y="636"/>
                  <a:pt x="708" y="636"/>
                </a:cubicBezTo>
                <a:cubicBezTo>
                  <a:pt x="644" y="640"/>
                  <a:pt x="580" y="639"/>
                  <a:pt x="516" y="648"/>
                </a:cubicBezTo>
                <a:cubicBezTo>
                  <a:pt x="448" y="657"/>
                  <a:pt x="396" y="705"/>
                  <a:pt x="336" y="732"/>
                </a:cubicBezTo>
                <a:cubicBezTo>
                  <a:pt x="267" y="763"/>
                  <a:pt x="191" y="768"/>
                  <a:pt x="120" y="792"/>
                </a:cubicBezTo>
                <a:cubicBezTo>
                  <a:pt x="100" y="788"/>
                  <a:pt x="71" y="797"/>
                  <a:pt x="60" y="780"/>
                </a:cubicBezTo>
                <a:cubicBezTo>
                  <a:pt x="51" y="767"/>
                  <a:pt x="131" y="745"/>
                  <a:pt x="132" y="744"/>
                </a:cubicBezTo>
                <a:cubicBezTo>
                  <a:pt x="132" y="744"/>
                  <a:pt x="222" y="684"/>
                  <a:pt x="240" y="672"/>
                </a:cubicBezTo>
                <a:cubicBezTo>
                  <a:pt x="251" y="665"/>
                  <a:pt x="265" y="666"/>
                  <a:pt x="276" y="660"/>
                </a:cubicBezTo>
                <a:cubicBezTo>
                  <a:pt x="301" y="646"/>
                  <a:pt x="324" y="628"/>
                  <a:pt x="348" y="612"/>
                </a:cubicBezTo>
                <a:cubicBezTo>
                  <a:pt x="360" y="604"/>
                  <a:pt x="384" y="588"/>
                  <a:pt x="384" y="588"/>
                </a:cubicBezTo>
                <a:cubicBezTo>
                  <a:pt x="448" y="492"/>
                  <a:pt x="364" y="608"/>
                  <a:pt x="444" y="528"/>
                </a:cubicBezTo>
                <a:cubicBezTo>
                  <a:pt x="466" y="506"/>
                  <a:pt x="482" y="478"/>
                  <a:pt x="504" y="456"/>
                </a:cubicBezTo>
                <a:cubicBezTo>
                  <a:pt x="453" y="252"/>
                  <a:pt x="137" y="293"/>
                  <a:pt x="0" y="288"/>
                </a:cubicBezTo>
                <a:cubicBezTo>
                  <a:pt x="265" y="280"/>
                  <a:pt x="386" y="351"/>
                  <a:pt x="516" y="156"/>
                </a:cubicBezTo>
                <a:cubicBezTo>
                  <a:pt x="504" y="98"/>
                  <a:pt x="490" y="55"/>
                  <a:pt x="468" y="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4" name="Oval 8" descr="Fialová motanina"/>
          <p:cNvSpPr>
            <a:spLocks noChangeArrowheads="1"/>
          </p:cNvSpPr>
          <p:nvPr/>
        </p:nvSpPr>
        <p:spPr bwMode="auto">
          <a:xfrm>
            <a:off x="4008438" y="3357563"/>
            <a:ext cx="360362" cy="2159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5785" name="Oval 9" descr="Fialová motanina"/>
          <p:cNvSpPr>
            <a:spLocks noChangeArrowheads="1"/>
          </p:cNvSpPr>
          <p:nvPr/>
        </p:nvSpPr>
        <p:spPr bwMode="auto">
          <a:xfrm>
            <a:off x="5375276" y="4508500"/>
            <a:ext cx="360363" cy="2159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5786" name="Oval 10" descr="Fialová motanina"/>
          <p:cNvSpPr>
            <a:spLocks noChangeArrowheads="1"/>
          </p:cNvSpPr>
          <p:nvPr/>
        </p:nvSpPr>
        <p:spPr bwMode="auto">
          <a:xfrm>
            <a:off x="6888163" y="3141663"/>
            <a:ext cx="360362" cy="215900"/>
          </a:xfrm>
          <a:prstGeom prst="ellipse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5787" name="Freeform 11"/>
          <p:cNvSpPr>
            <a:spLocks/>
          </p:cNvSpPr>
          <p:nvPr/>
        </p:nvSpPr>
        <p:spPr bwMode="auto">
          <a:xfrm>
            <a:off x="2533650" y="2590800"/>
            <a:ext cx="3581400" cy="546100"/>
          </a:xfrm>
          <a:custGeom>
            <a:avLst/>
            <a:gdLst>
              <a:gd name="T0" fmla="*/ 0 w 2256"/>
              <a:gd name="T1" fmla="*/ 108 h 344"/>
              <a:gd name="T2" fmla="*/ 120 w 2256"/>
              <a:gd name="T3" fmla="*/ 168 h 344"/>
              <a:gd name="T4" fmla="*/ 804 w 2256"/>
              <a:gd name="T5" fmla="*/ 144 h 344"/>
              <a:gd name="T6" fmla="*/ 1080 w 2256"/>
              <a:gd name="T7" fmla="*/ 36 h 344"/>
              <a:gd name="T8" fmla="*/ 1260 w 2256"/>
              <a:gd name="T9" fmla="*/ 0 h 344"/>
              <a:gd name="T10" fmla="*/ 1776 w 2256"/>
              <a:gd name="T11" fmla="*/ 48 h 344"/>
              <a:gd name="T12" fmla="*/ 1920 w 2256"/>
              <a:gd name="T13" fmla="*/ 132 h 344"/>
              <a:gd name="T14" fmla="*/ 2100 w 2256"/>
              <a:gd name="T15" fmla="*/ 240 h 344"/>
              <a:gd name="T16" fmla="*/ 2172 w 2256"/>
              <a:gd name="T17" fmla="*/ 300 h 344"/>
              <a:gd name="T18" fmla="*/ 2196 w 2256"/>
              <a:gd name="T19" fmla="*/ 336 h 344"/>
              <a:gd name="T20" fmla="*/ 2256 w 2256"/>
              <a:gd name="T21" fmla="*/ 336 h 3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256" h="344">
                <a:moveTo>
                  <a:pt x="0" y="108"/>
                </a:moveTo>
                <a:cubicBezTo>
                  <a:pt x="45" y="153"/>
                  <a:pt x="62" y="149"/>
                  <a:pt x="120" y="168"/>
                </a:cubicBezTo>
                <a:cubicBezTo>
                  <a:pt x="220" y="166"/>
                  <a:pt x="615" y="166"/>
                  <a:pt x="804" y="144"/>
                </a:cubicBezTo>
                <a:cubicBezTo>
                  <a:pt x="909" y="132"/>
                  <a:pt x="988" y="75"/>
                  <a:pt x="1080" y="36"/>
                </a:cubicBezTo>
                <a:cubicBezTo>
                  <a:pt x="1137" y="12"/>
                  <a:pt x="1200" y="8"/>
                  <a:pt x="1260" y="0"/>
                </a:cubicBezTo>
                <a:cubicBezTo>
                  <a:pt x="1586" y="11"/>
                  <a:pt x="1559" y="5"/>
                  <a:pt x="1776" y="48"/>
                </a:cubicBezTo>
                <a:cubicBezTo>
                  <a:pt x="1824" y="80"/>
                  <a:pt x="1870" y="99"/>
                  <a:pt x="1920" y="132"/>
                </a:cubicBezTo>
                <a:cubicBezTo>
                  <a:pt x="1978" y="171"/>
                  <a:pt x="2033" y="218"/>
                  <a:pt x="2100" y="240"/>
                </a:cubicBezTo>
                <a:cubicBezTo>
                  <a:pt x="2122" y="262"/>
                  <a:pt x="2150" y="278"/>
                  <a:pt x="2172" y="300"/>
                </a:cubicBezTo>
                <a:cubicBezTo>
                  <a:pt x="2182" y="310"/>
                  <a:pt x="2183" y="330"/>
                  <a:pt x="2196" y="336"/>
                </a:cubicBezTo>
                <a:cubicBezTo>
                  <a:pt x="2214" y="344"/>
                  <a:pt x="2236" y="336"/>
                  <a:pt x="2256" y="33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8" name="Freeform 12"/>
          <p:cNvSpPr>
            <a:spLocks/>
          </p:cNvSpPr>
          <p:nvPr/>
        </p:nvSpPr>
        <p:spPr bwMode="auto">
          <a:xfrm>
            <a:off x="4800600" y="1943100"/>
            <a:ext cx="2247900" cy="1028700"/>
          </a:xfrm>
          <a:custGeom>
            <a:avLst/>
            <a:gdLst>
              <a:gd name="T0" fmla="*/ 1416 w 1416"/>
              <a:gd name="T1" fmla="*/ 0 h 648"/>
              <a:gd name="T2" fmla="*/ 1272 w 1416"/>
              <a:gd name="T3" fmla="*/ 120 h 648"/>
              <a:gd name="T4" fmla="*/ 1164 w 1416"/>
              <a:gd name="T5" fmla="*/ 204 h 648"/>
              <a:gd name="T6" fmla="*/ 1128 w 1416"/>
              <a:gd name="T7" fmla="*/ 252 h 648"/>
              <a:gd name="T8" fmla="*/ 1092 w 1416"/>
              <a:gd name="T9" fmla="*/ 264 h 648"/>
              <a:gd name="T10" fmla="*/ 1020 w 1416"/>
              <a:gd name="T11" fmla="*/ 312 h 648"/>
              <a:gd name="T12" fmla="*/ 984 w 1416"/>
              <a:gd name="T13" fmla="*/ 348 h 648"/>
              <a:gd name="T14" fmla="*/ 840 w 1416"/>
              <a:gd name="T15" fmla="*/ 432 h 648"/>
              <a:gd name="T16" fmla="*/ 768 w 1416"/>
              <a:gd name="T17" fmla="*/ 468 h 648"/>
              <a:gd name="T18" fmla="*/ 312 w 1416"/>
              <a:gd name="T19" fmla="*/ 480 h 648"/>
              <a:gd name="T20" fmla="*/ 276 w 1416"/>
              <a:gd name="T21" fmla="*/ 516 h 648"/>
              <a:gd name="T22" fmla="*/ 240 w 1416"/>
              <a:gd name="T23" fmla="*/ 528 h 648"/>
              <a:gd name="T24" fmla="*/ 216 w 1416"/>
              <a:gd name="T25" fmla="*/ 564 h 648"/>
              <a:gd name="T26" fmla="*/ 144 w 1416"/>
              <a:gd name="T27" fmla="*/ 588 h 648"/>
              <a:gd name="T28" fmla="*/ 108 w 1416"/>
              <a:gd name="T29" fmla="*/ 612 h 648"/>
              <a:gd name="T30" fmla="*/ 36 w 1416"/>
              <a:gd name="T31" fmla="*/ 636 h 648"/>
              <a:gd name="T32" fmla="*/ 0 w 1416"/>
              <a:gd name="T33" fmla="*/ 648 h 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416" h="648">
                <a:moveTo>
                  <a:pt x="1416" y="0"/>
                </a:moveTo>
                <a:cubicBezTo>
                  <a:pt x="1316" y="67"/>
                  <a:pt x="1364" y="28"/>
                  <a:pt x="1272" y="120"/>
                </a:cubicBezTo>
                <a:cubicBezTo>
                  <a:pt x="1241" y="151"/>
                  <a:pt x="1195" y="173"/>
                  <a:pt x="1164" y="204"/>
                </a:cubicBezTo>
                <a:cubicBezTo>
                  <a:pt x="1150" y="218"/>
                  <a:pt x="1143" y="239"/>
                  <a:pt x="1128" y="252"/>
                </a:cubicBezTo>
                <a:cubicBezTo>
                  <a:pt x="1118" y="260"/>
                  <a:pt x="1103" y="258"/>
                  <a:pt x="1092" y="264"/>
                </a:cubicBezTo>
                <a:cubicBezTo>
                  <a:pt x="1067" y="278"/>
                  <a:pt x="1044" y="296"/>
                  <a:pt x="1020" y="312"/>
                </a:cubicBezTo>
                <a:cubicBezTo>
                  <a:pt x="1006" y="321"/>
                  <a:pt x="997" y="338"/>
                  <a:pt x="984" y="348"/>
                </a:cubicBezTo>
                <a:cubicBezTo>
                  <a:pt x="934" y="387"/>
                  <a:pt x="892" y="406"/>
                  <a:pt x="840" y="432"/>
                </a:cubicBezTo>
                <a:cubicBezTo>
                  <a:pt x="812" y="446"/>
                  <a:pt x="801" y="466"/>
                  <a:pt x="768" y="468"/>
                </a:cubicBezTo>
                <a:cubicBezTo>
                  <a:pt x="616" y="475"/>
                  <a:pt x="464" y="476"/>
                  <a:pt x="312" y="480"/>
                </a:cubicBezTo>
                <a:cubicBezTo>
                  <a:pt x="300" y="492"/>
                  <a:pt x="290" y="507"/>
                  <a:pt x="276" y="516"/>
                </a:cubicBezTo>
                <a:cubicBezTo>
                  <a:pt x="265" y="523"/>
                  <a:pt x="250" y="520"/>
                  <a:pt x="240" y="528"/>
                </a:cubicBezTo>
                <a:cubicBezTo>
                  <a:pt x="229" y="537"/>
                  <a:pt x="228" y="556"/>
                  <a:pt x="216" y="564"/>
                </a:cubicBezTo>
                <a:cubicBezTo>
                  <a:pt x="195" y="577"/>
                  <a:pt x="168" y="580"/>
                  <a:pt x="144" y="588"/>
                </a:cubicBezTo>
                <a:cubicBezTo>
                  <a:pt x="130" y="593"/>
                  <a:pt x="121" y="606"/>
                  <a:pt x="108" y="612"/>
                </a:cubicBezTo>
                <a:cubicBezTo>
                  <a:pt x="85" y="622"/>
                  <a:pt x="60" y="628"/>
                  <a:pt x="36" y="636"/>
                </a:cubicBezTo>
                <a:cubicBezTo>
                  <a:pt x="24" y="640"/>
                  <a:pt x="0" y="648"/>
                  <a:pt x="0" y="64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89" name="Freeform 13"/>
          <p:cNvSpPr>
            <a:spLocks/>
          </p:cNvSpPr>
          <p:nvPr/>
        </p:nvSpPr>
        <p:spPr bwMode="auto">
          <a:xfrm>
            <a:off x="5600700" y="3257551"/>
            <a:ext cx="3733800" cy="1211263"/>
          </a:xfrm>
          <a:custGeom>
            <a:avLst/>
            <a:gdLst>
              <a:gd name="T0" fmla="*/ 2352 w 2352"/>
              <a:gd name="T1" fmla="*/ 0 h 763"/>
              <a:gd name="T2" fmla="*/ 2124 w 2352"/>
              <a:gd name="T3" fmla="*/ 216 h 763"/>
              <a:gd name="T4" fmla="*/ 2040 w 2352"/>
              <a:gd name="T5" fmla="*/ 264 h 763"/>
              <a:gd name="T6" fmla="*/ 1860 w 2352"/>
              <a:gd name="T7" fmla="*/ 276 h 763"/>
              <a:gd name="T8" fmla="*/ 1548 w 2352"/>
              <a:gd name="T9" fmla="*/ 312 h 763"/>
              <a:gd name="T10" fmla="*/ 1476 w 2352"/>
              <a:gd name="T11" fmla="*/ 336 h 763"/>
              <a:gd name="T12" fmla="*/ 1440 w 2352"/>
              <a:gd name="T13" fmla="*/ 348 h 763"/>
              <a:gd name="T14" fmla="*/ 156 w 2352"/>
              <a:gd name="T15" fmla="*/ 576 h 763"/>
              <a:gd name="T16" fmla="*/ 0 w 2352"/>
              <a:gd name="T17" fmla="*/ 636 h 7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352" h="763">
                <a:moveTo>
                  <a:pt x="2352" y="0"/>
                </a:moveTo>
                <a:cubicBezTo>
                  <a:pt x="2287" y="97"/>
                  <a:pt x="2220" y="152"/>
                  <a:pt x="2124" y="216"/>
                </a:cubicBezTo>
                <a:cubicBezTo>
                  <a:pt x="2092" y="237"/>
                  <a:pt x="2078" y="260"/>
                  <a:pt x="2040" y="264"/>
                </a:cubicBezTo>
                <a:cubicBezTo>
                  <a:pt x="1980" y="271"/>
                  <a:pt x="1920" y="272"/>
                  <a:pt x="1860" y="276"/>
                </a:cubicBezTo>
                <a:cubicBezTo>
                  <a:pt x="1738" y="306"/>
                  <a:pt x="1717" y="303"/>
                  <a:pt x="1548" y="312"/>
                </a:cubicBezTo>
                <a:cubicBezTo>
                  <a:pt x="1524" y="320"/>
                  <a:pt x="1500" y="328"/>
                  <a:pt x="1476" y="336"/>
                </a:cubicBezTo>
                <a:cubicBezTo>
                  <a:pt x="1464" y="340"/>
                  <a:pt x="1440" y="348"/>
                  <a:pt x="1440" y="348"/>
                </a:cubicBezTo>
                <a:cubicBezTo>
                  <a:pt x="1163" y="763"/>
                  <a:pt x="608" y="571"/>
                  <a:pt x="156" y="576"/>
                </a:cubicBezTo>
                <a:cubicBezTo>
                  <a:pt x="44" y="588"/>
                  <a:pt x="62" y="574"/>
                  <a:pt x="0" y="63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0" name="Freeform 14"/>
          <p:cNvSpPr>
            <a:spLocks/>
          </p:cNvSpPr>
          <p:nvPr/>
        </p:nvSpPr>
        <p:spPr bwMode="auto">
          <a:xfrm>
            <a:off x="3886200" y="2343151"/>
            <a:ext cx="4933950" cy="2892425"/>
          </a:xfrm>
          <a:custGeom>
            <a:avLst/>
            <a:gdLst>
              <a:gd name="T0" fmla="*/ 0 w 3108"/>
              <a:gd name="T1" fmla="*/ 0 h 1822"/>
              <a:gd name="T2" fmla="*/ 96 w 3108"/>
              <a:gd name="T3" fmla="*/ 24 h 1822"/>
              <a:gd name="T4" fmla="*/ 132 w 3108"/>
              <a:gd name="T5" fmla="*/ 48 h 1822"/>
              <a:gd name="T6" fmla="*/ 312 w 3108"/>
              <a:gd name="T7" fmla="*/ 96 h 1822"/>
              <a:gd name="T8" fmla="*/ 456 w 3108"/>
              <a:gd name="T9" fmla="*/ 168 h 1822"/>
              <a:gd name="T10" fmla="*/ 612 w 3108"/>
              <a:gd name="T11" fmla="*/ 288 h 1822"/>
              <a:gd name="T12" fmla="*/ 708 w 3108"/>
              <a:gd name="T13" fmla="*/ 372 h 1822"/>
              <a:gd name="T14" fmla="*/ 768 w 3108"/>
              <a:gd name="T15" fmla="*/ 432 h 1822"/>
              <a:gd name="T16" fmla="*/ 792 w 3108"/>
              <a:gd name="T17" fmla="*/ 468 h 1822"/>
              <a:gd name="T18" fmla="*/ 984 w 3108"/>
              <a:gd name="T19" fmla="*/ 624 h 1822"/>
              <a:gd name="T20" fmla="*/ 1080 w 3108"/>
              <a:gd name="T21" fmla="*/ 720 h 1822"/>
              <a:gd name="T22" fmla="*/ 1260 w 3108"/>
              <a:gd name="T23" fmla="*/ 888 h 1822"/>
              <a:gd name="T24" fmla="*/ 1380 w 3108"/>
              <a:gd name="T25" fmla="*/ 1008 h 1822"/>
              <a:gd name="T26" fmla="*/ 1416 w 3108"/>
              <a:gd name="T27" fmla="*/ 1056 h 1822"/>
              <a:gd name="T28" fmla="*/ 1464 w 3108"/>
              <a:gd name="T29" fmla="*/ 1080 h 1822"/>
              <a:gd name="T30" fmla="*/ 1596 w 3108"/>
              <a:gd name="T31" fmla="*/ 1188 h 1822"/>
              <a:gd name="T32" fmla="*/ 1740 w 3108"/>
              <a:gd name="T33" fmla="*/ 1260 h 1822"/>
              <a:gd name="T34" fmla="*/ 1860 w 3108"/>
              <a:gd name="T35" fmla="*/ 1320 h 1822"/>
              <a:gd name="T36" fmla="*/ 1908 w 3108"/>
              <a:gd name="T37" fmla="*/ 1356 h 1822"/>
              <a:gd name="T38" fmla="*/ 1968 w 3108"/>
              <a:gd name="T39" fmla="*/ 1380 h 1822"/>
              <a:gd name="T40" fmla="*/ 1992 w 3108"/>
              <a:gd name="T41" fmla="*/ 1416 h 1822"/>
              <a:gd name="T42" fmla="*/ 2136 w 3108"/>
              <a:gd name="T43" fmla="*/ 1464 h 1822"/>
              <a:gd name="T44" fmla="*/ 2232 w 3108"/>
              <a:gd name="T45" fmla="*/ 1512 h 1822"/>
              <a:gd name="T46" fmla="*/ 2412 w 3108"/>
              <a:gd name="T47" fmla="*/ 1632 h 1822"/>
              <a:gd name="T48" fmla="*/ 2580 w 3108"/>
              <a:gd name="T49" fmla="*/ 1692 h 1822"/>
              <a:gd name="T50" fmla="*/ 2784 w 3108"/>
              <a:gd name="T51" fmla="*/ 1764 h 1822"/>
              <a:gd name="T52" fmla="*/ 3108 w 3108"/>
              <a:gd name="T53" fmla="*/ 1800 h 18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108" h="1822">
                <a:moveTo>
                  <a:pt x="0" y="0"/>
                </a:moveTo>
                <a:cubicBezTo>
                  <a:pt x="32" y="8"/>
                  <a:pt x="69" y="6"/>
                  <a:pt x="96" y="24"/>
                </a:cubicBezTo>
                <a:cubicBezTo>
                  <a:pt x="108" y="32"/>
                  <a:pt x="118" y="43"/>
                  <a:pt x="132" y="48"/>
                </a:cubicBezTo>
                <a:cubicBezTo>
                  <a:pt x="189" y="69"/>
                  <a:pt x="257" y="68"/>
                  <a:pt x="312" y="96"/>
                </a:cubicBezTo>
                <a:cubicBezTo>
                  <a:pt x="360" y="120"/>
                  <a:pt x="404" y="151"/>
                  <a:pt x="456" y="168"/>
                </a:cubicBezTo>
                <a:cubicBezTo>
                  <a:pt x="500" y="212"/>
                  <a:pt x="552" y="268"/>
                  <a:pt x="612" y="288"/>
                </a:cubicBezTo>
                <a:cubicBezTo>
                  <a:pt x="651" y="327"/>
                  <a:pt x="657" y="355"/>
                  <a:pt x="708" y="372"/>
                </a:cubicBezTo>
                <a:cubicBezTo>
                  <a:pt x="772" y="468"/>
                  <a:pt x="688" y="352"/>
                  <a:pt x="768" y="432"/>
                </a:cubicBezTo>
                <a:cubicBezTo>
                  <a:pt x="778" y="442"/>
                  <a:pt x="782" y="458"/>
                  <a:pt x="792" y="468"/>
                </a:cubicBezTo>
                <a:cubicBezTo>
                  <a:pt x="841" y="517"/>
                  <a:pt x="926" y="585"/>
                  <a:pt x="984" y="624"/>
                </a:cubicBezTo>
                <a:cubicBezTo>
                  <a:pt x="1012" y="666"/>
                  <a:pt x="1048" y="682"/>
                  <a:pt x="1080" y="720"/>
                </a:cubicBezTo>
                <a:cubicBezTo>
                  <a:pt x="1133" y="783"/>
                  <a:pt x="1199" y="832"/>
                  <a:pt x="1260" y="888"/>
                </a:cubicBezTo>
                <a:cubicBezTo>
                  <a:pt x="1260" y="888"/>
                  <a:pt x="1357" y="985"/>
                  <a:pt x="1380" y="1008"/>
                </a:cubicBezTo>
                <a:cubicBezTo>
                  <a:pt x="1394" y="1022"/>
                  <a:pt x="1401" y="1043"/>
                  <a:pt x="1416" y="1056"/>
                </a:cubicBezTo>
                <a:cubicBezTo>
                  <a:pt x="1430" y="1068"/>
                  <a:pt x="1449" y="1070"/>
                  <a:pt x="1464" y="1080"/>
                </a:cubicBezTo>
                <a:cubicBezTo>
                  <a:pt x="1527" y="1125"/>
                  <a:pt x="1508" y="1159"/>
                  <a:pt x="1596" y="1188"/>
                </a:cubicBezTo>
                <a:cubicBezTo>
                  <a:pt x="1636" y="1248"/>
                  <a:pt x="1677" y="1244"/>
                  <a:pt x="1740" y="1260"/>
                </a:cubicBezTo>
                <a:cubicBezTo>
                  <a:pt x="1779" y="1286"/>
                  <a:pt x="1816" y="1305"/>
                  <a:pt x="1860" y="1320"/>
                </a:cubicBezTo>
                <a:cubicBezTo>
                  <a:pt x="1876" y="1332"/>
                  <a:pt x="1891" y="1346"/>
                  <a:pt x="1908" y="1356"/>
                </a:cubicBezTo>
                <a:cubicBezTo>
                  <a:pt x="1927" y="1366"/>
                  <a:pt x="1950" y="1367"/>
                  <a:pt x="1968" y="1380"/>
                </a:cubicBezTo>
                <a:cubicBezTo>
                  <a:pt x="1980" y="1388"/>
                  <a:pt x="1979" y="1410"/>
                  <a:pt x="1992" y="1416"/>
                </a:cubicBezTo>
                <a:cubicBezTo>
                  <a:pt x="2037" y="1439"/>
                  <a:pt x="2136" y="1464"/>
                  <a:pt x="2136" y="1464"/>
                </a:cubicBezTo>
                <a:cubicBezTo>
                  <a:pt x="2243" y="1544"/>
                  <a:pt x="2127" y="1467"/>
                  <a:pt x="2232" y="1512"/>
                </a:cubicBezTo>
                <a:cubicBezTo>
                  <a:pt x="2296" y="1540"/>
                  <a:pt x="2349" y="1601"/>
                  <a:pt x="2412" y="1632"/>
                </a:cubicBezTo>
                <a:cubicBezTo>
                  <a:pt x="2463" y="1658"/>
                  <a:pt x="2527" y="1669"/>
                  <a:pt x="2580" y="1692"/>
                </a:cubicBezTo>
                <a:cubicBezTo>
                  <a:pt x="2646" y="1720"/>
                  <a:pt x="2713" y="1746"/>
                  <a:pt x="2784" y="1764"/>
                </a:cubicBezTo>
                <a:cubicBezTo>
                  <a:pt x="2871" y="1822"/>
                  <a:pt x="3011" y="1800"/>
                  <a:pt x="3108" y="180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1" name="Freeform 15"/>
          <p:cNvSpPr>
            <a:spLocks/>
          </p:cNvSpPr>
          <p:nvPr/>
        </p:nvSpPr>
        <p:spPr bwMode="auto">
          <a:xfrm>
            <a:off x="5287964" y="3997326"/>
            <a:ext cx="3074987" cy="765175"/>
          </a:xfrm>
          <a:custGeom>
            <a:avLst/>
            <a:gdLst>
              <a:gd name="T0" fmla="*/ 53 w 1937"/>
              <a:gd name="T1" fmla="*/ 14 h 482"/>
              <a:gd name="T2" fmla="*/ 305 w 1937"/>
              <a:gd name="T3" fmla="*/ 38 h 482"/>
              <a:gd name="T4" fmla="*/ 449 w 1937"/>
              <a:gd name="T5" fmla="*/ 98 h 482"/>
              <a:gd name="T6" fmla="*/ 629 w 1937"/>
              <a:gd name="T7" fmla="*/ 242 h 482"/>
              <a:gd name="T8" fmla="*/ 665 w 1937"/>
              <a:gd name="T9" fmla="*/ 278 h 482"/>
              <a:gd name="T10" fmla="*/ 701 w 1937"/>
              <a:gd name="T11" fmla="*/ 290 h 482"/>
              <a:gd name="T12" fmla="*/ 809 w 1937"/>
              <a:gd name="T13" fmla="*/ 350 h 482"/>
              <a:gd name="T14" fmla="*/ 953 w 1937"/>
              <a:gd name="T15" fmla="*/ 398 h 482"/>
              <a:gd name="T16" fmla="*/ 1157 w 1937"/>
              <a:gd name="T17" fmla="*/ 482 h 482"/>
              <a:gd name="T18" fmla="*/ 1937 w 1937"/>
              <a:gd name="T19" fmla="*/ 458 h 4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937" h="482">
                <a:moveTo>
                  <a:pt x="53" y="14"/>
                </a:moveTo>
                <a:cubicBezTo>
                  <a:pt x="171" y="53"/>
                  <a:pt x="0" y="0"/>
                  <a:pt x="305" y="38"/>
                </a:cubicBezTo>
                <a:cubicBezTo>
                  <a:pt x="363" y="45"/>
                  <a:pt x="397" y="81"/>
                  <a:pt x="449" y="98"/>
                </a:cubicBezTo>
                <a:cubicBezTo>
                  <a:pt x="501" y="176"/>
                  <a:pt x="560" y="193"/>
                  <a:pt x="629" y="242"/>
                </a:cubicBezTo>
                <a:cubicBezTo>
                  <a:pt x="643" y="252"/>
                  <a:pt x="651" y="269"/>
                  <a:pt x="665" y="278"/>
                </a:cubicBezTo>
                <a:cubicBezTo>
                  <a:pt x="676" y="285"/>
                  <a:pt x="690" y="284"/>
                  <a:pt x="701" y="290"/>
                </a:cubicBezTo>
                <a:cubicBezTo>
                  <a:pt x="737" y="308"/>
                  <a:pt x="772" y="334"/>
                  <a:pt x="809" y="350"/>
                </a:cubicBezTo>
                <a:cubicBezTo>
                  <a:pt x="847" y="367"/>
                  <a:pt x="917" y="374"/>
                  <a:pt x="953" y="398"/>
                </a:cubicBezTo>
                <a:cubicBezTo>
                  <a:pt x="1009" y="435"/>
                  <a:pt x="1091" y="466"/>
                  <a:pt x="1157" y="482"/>
                </a:cubicBezTo>
                <a:cubicBezTo>
                  <a:pt x="1441" y="470"/>
                  <a:pt x="1640" y="458"/>
                  <a:pt x="1937" y="45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2" name="Freeform 16"/>
          <p:cNvSpPr>
            <a:spLocks/>
          </p:cNvSpPr>
          <p:nvPr/>
        </p:nvSpPr>
        <p:spPr bwMode="auto">
          <a:xfrm>
            <a:off x="4384675" y="5037932"/>
            <a:ext cx="3467100" cy="1587500"/>
          </a:xfrm>
          <a:custGeom>
            <a:avLst/>
            <a:gdLst>
              <a:gd name="T0" fmla="*/ 0 w 2184"/>
              <a:gd name="T1" fmla="*/ 40 h 1000"/>
              <a:gd name="T2" fmla="*/ 372 w 2184"/>
              <a:gd name="T3" fmla="*/ 64 h 1000"/>
              <a:gd name="T4" fmla="*/ 468 w 2184"/>
              <a:gd name="T5" fmla="*/ 88 h 1000"/>
              <a:gd name="T6" fmla="*/ 504 w 2184"/>
              <a:gd name="T7" fmla="*/ 112 h 1000"/>
              <a:gd name="T8" fmla="*/ 600 w 2184"/>
              <a:gd name="T9" fmla="*/ 148 h 1000"/>
              <a:gd name="T10" fmla="*/ 708 w 2184"/>
              <a:gd name="T11" fmla="*/ 220 h 1000"/>
              <a:gd name="T12" fmla="*/ 864 w 2184"/>
              <a:gd name="T13" fmla="*/ 412 h 1000"/>
              <a:gd name="T14" fmla="*/ 876 w 2184"/>
              <a:gd name="T15" fmla="*/ 448 h 1000"/>
              <a:gd name="T16" fmla="*/ 960 w 2184"/>
              <a:gd name="T17" fmla="*/ 568 h 1000"/>
              <a:gd name="T18" fmla="*/ 1224 w 2184"/>
              <a:gd name="T19" fmla="*/ 736 h 1000"/>
              <a:gd name="T20" fmla="*/ 1572 w 2184"/>
              <a:gd name="T21" fmla="*/ 856 h 1000"/>
              <a:gd name="T22" fmla="*/ 1836 w 2184"/>
              <a:gd name="T23" fmla="*/ 868 h 1000"/>
              <a:gd name="T24" fmla="*/ 1968 w 2184"/>
              <a:gd name="T25" fmla="*/ 904 h 1000"/>
              <a:gd name="T26" fmla="*/ 2052 w 2184"/>
              <a:gd name="T27" fmla="*/ 940 h 1000"/>
              <a:gd name="T28" fmla="*/ 2184 w 2184"/>
              <a:gd name="T29" fmla="*/ 1000 h 1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84" h="1000">
                <a:moveTo>
                  <a:pt x="0" y="40"/>
                </a:moveTo>
                <a:cubicBezTo>
                  <a:pt x="121" y="0"/>
                  <a:pt x="251" y="37"/>
                  <a:pt x="372" y="64"/>
                </a:cubicBezTo>
                <a:cubicBezTo>
                  <a:pt x="397" y="69"/>
                  <a:pt x="442" y="75"/>
                  <a:pt x="468" y="88"/>
                </a:cubicBezTo>
                <a:cubicBezTo>
                  <a:pt x="481" y="94"/>
                  <a:pt x="491" y="106"/>
                  <a:pt x="504" y="112"/>
                </a:cubicBezTo>
                <a:cubicBezTo>
                  <a:pt x="567" y="139"/>
                  <a:pt x="540" y="105"/>
                  <a:pt x="600" y="148"/>
                </a:cubicBezTo>
                <a:cubicBezTo>
                  <a:pt x="642" y="178"/>
                  <a:pt x="658" y="203"/>
                  <a:pt x="708" y="220"/>
                </a:cubicBezTo>
                <a:cubicBezTo>
                  <a:pt x="774" y="286"/>
                  <a:pt x="813" y="335"/>
                  <a:pt x="864" y="412"/>
                </a:cubicBezTo>
                <a:cubicBezTo>
                  <a:pt x="871" y="423"/>
                  <a:pt x="870" y="437"/>
                  <a:pt x="876" y="448"/>
                </a:cubicBezTo>
                <a:cubicBezTo>
                  <a:pt x="896" y="489"/>
                  <a:pt x="931" y="533"/>
                  <a:pt x="960" y="568"/>
                </a:cubicBezTo>
                <a:cubicBezTo>
                  <a:pt x="1028" y="650"/>
                  <a:pt x="1130" y="696"/>
                  <a:pt x="1224" y="736"/>
                </a:cubicBezTo>
                <a:cubicBezTo>
                  <a:pt x="1334" y="783"/>
                  <a:pt x="1450" y="847"/>
                  <a:pt x="1572" y="856"/>
                </a:cubicBezTo>
                <a:cubicBezTo>
                  <a:pt x="1660" y="863"/>
                  <a:pt x="1748" y="864"/>
                  <a:pt x="1836" y="868"/>
                </a:cubicBezTo>
                <a:cubicBezTo>
                  <a:pt x="1927" y="898"/>
                  <a:pt x="1883" y="887"/>
                  <a:pt x="1968" y="904"/>
                </a:cubicBezTo>
                <a:cubicBezTo>
                  <a:pt x="2065" y="969"/>
                  <a:pt x="1936" y="888"/>
                  <a:pt x="2052" y="940"/>
                </a:cubicBezTo>
                <a:cubicBezTo>
                  <a:pt x="2099" y="961"/>
                  <a:pt x="2131" y="1000"/>
                  <a:pt x="2184" y="100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3" name="Freeform 17"/>
          <p:cNvSpPr>
            <a:spLocks/>
          </p:cNvSpPr>
          <p:nvPr/>
        </p:nvSpPr>
        <p:spPr bwMode="auto">
          <a:xfrm>
            <a:off x="4246019" y="3787776"/>
            <a:ext cx="1717675" cy="2895600"/>
          </a:xfrm>
          <a:custGeom>
            <a:avLst/>
            <a:gdLst>
              <a:gd name="T0" fmla="*/ 62 w 1082"/>
              <a:gd name="T1" fmla="*/ 0 h 1824"/>
              <a:gd name="T2" fmla="*/ 158 w 1082"/>
              <a:gd name="T3" fmla="*/ 708 h 1824"/>
              <a:gd name="T4" fmla="*/ 326 w 1082"/>
              <a:gd name="T5" fmla="*/ 960 h 1824"/>
              <a:gd name="T6" fmla="*/ 470 w 1082"/>
              <a:gd name="T7" fmla="*/ 1152 h 1824"/>
              <a:gd name="T8" fmla="*/ 626 w 1082"/>
              <a:gd name="T9" fmla="*/ 1344 h 1824"/>
              <a:gd name="T10" fmla="*/ 686 w 1082"/>
              <a:gd name="T11" fmla="*/ 1404 h 1824"/>
              <a:gd name="T12" fmla="*/ 794 w 1082"/>
              <a:gd name="T13" fmla="*/ 1560 h 1824"/>
              <a:gd name="T14" fmla="*/ 806 w 1082"/>
              <a:gd name="T15" fmla="*/ 1596 h 1824"/>
              <a:gd name="T16" fmla="*/ 938 w 1082"/>
              <a:gd name="T17" fmla="*/ 1752 h 1824"/>
              <a:gd name="T18" fmla="*/ 1082 w 1082"/>
              <a:gd name="T19" fmla="*/ 1824 h 1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082" h="1824">
                <a:moveTo>
                  <a:pt x="62" y="0"/>
                </a:moveTo>
                <a:cubicBezTo>
                  <a:pt x="1" y="184"/>
                  <a:pt x="0" y="550"/>
                  <a:pt x="158" y="708"/>
                </a:cubicBezTo>
                <a:cubicBezTo>
                  <a:pt x="197" y="824"/>
                  <a:pt x="254" y="868"/>
                  <a:pt x="326" y="960"/>
                </a:cubicBezTo>
                <a:cubicBezTo>
                  <a:pt x="376" y="1024"/>
                  <a:pt x="412" y="1094"/>
                  <a:pt x="470" y="1152"/>
                </a:cubicBezTo>
                <a:cubicBezTo>
                  <a:pt x="494" y="1225"/>
                  <a:pt x="573" y="1291"/>
                  <a:pt x="626" y="1344"/>
                </a:cubicBezTo>
                <a:cubicBezTo>
                  <a:pt x="706" y="1424"/>
                  <a:pt x="590" y="1340"/>
                  <a:pt x="686" y="1404"/>
                </a:cubicBezTo>
                <a:cubicBezTo>
                  <a:pt x="715" y="1462"/>
                  <a:pt x="757" y="1505"/>
                  <a:pt x="794" y="1560"/>
                </a:cubicBezTo>
                <a:cubicBezTo>
                  <a:pt x="801" y="1571"/>
                  <a:pt x="800" y="1585"/>
                  <a:pt x="806" y="1596"/>
                </a:cubicBezTo>
                <a:cubicBezTo>
                  <a:pt x="841" y="1658"/>
                  <a:pt x="878" y="1712"/>
                  <a:pt x="938" y="1752"/>
                </a:cubicBezTo>
                <a:cubicBezTo>
                  <a:pt x="977" y="1810"/>
                  <a:pt x="1013" y="1824"/>
                  <a:pt x="1082" y="1824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4" name="Freeform 18"/>
          <p:cNvSpPr>
            <a:spLocks/>
          </p:cNvSpPr>
          <p:nvPr/>
        </p:nvSpPr>
        <p:spPr bwMode="auto">
          <a:xfrm>
            <a:off x="5219700" y="4191000"/>
            <a:ext cx="3409950" cy="1790700"/>
          </a:xfrm>
          <a:custGeom>
            <a:avLst/>
            <a:gdLst>
              <a:gd name="T0" fmla="*/ 2148 w 2148"/>
              <a:gd name="T1" fmla="*/ 0 h 1128"/>
              <a:gd name="T2" fmla="*/ 1980 w 2148"/>
              <a:gd name="T3" fmla="*/ 36 h 1128"/>
              <a:gd name="T4" fmla="*/ 1908 w 2148"/>
              <a:gd name="T5" fmla="*/ 84 h 1128"/>
              <a:gd name="T6" fmla="*/ 1872 w 2148"/>
              <a:gd name="T7" fmla="*/ 108 h 1128"/>
              <a:gd name="T8" fmla="*/ 1788 w 2148"/>
              <a:gd name="T9" fmla="*/ 204 h 1128"/>
              <a:gd name="T10" fmla="*/ 1596 w 2148"/>
              <a:gd name="T11" fmla="*/ 384 h 1128"/>
              <a:gd name="T12" fmla="*/ 1536 w 2148"/>
              <a:gd name="T13" fmla="*/ 456 h 1128"/>
              <a:gd name="T14" fmla="*/ 1380 w 2148"/>
              <a:gd name="T15" fmla="*/ 600 h 1128"/>
              <a:gd name="T16" fmla="*/ 864 w 2148"/>
              <a:gd name="T17" fmla="*/ 756 h 1128"/>
              <a:gd name="T18" fmla="*/ 648 w 2148"/>
              <a:gd name="T19" fmla="*/ 792 h 1128"/>
              <a:gd name="T20" fmla="*/ 468 w 2148"/>
              <a:gd name="T21" fmla="*/ 840 h 1128"/>
              <a:gd name="T22" fmla="*/ 312 w 2148"/>
              <a:gd name="T23" fmla="*/ 900 h 1128"/>
              <a:gd name="T24" fmla="*/ 204 w 2148"/>
              <a:gd name="T25" fmla="*/ 960 h 1128"/>
              <a:gd name="T26" fmla="*/ 0 w 2148"/>
              <a:gd name="T27" fmla="*/ 1128 h 1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148" h="1128">
                <a:moveTo>
                  <a:pt x="2148" y="0"/>
                </a:moveTo>
                <a:cubicBezTo>
                  <a:pt x="2099" y="7"/>
                  <a:pt x="2026" y="10"/>
                  <a:pt x="1980" y="36"/>
                </a:cubicBezTo>
                <a:cubicBezTo>
                  <a:pt x="1955" y="50"/>
                  <a:pt x="1932" y="68"/>
                  <a:pt x="1908" y="84"/>
                </a:cubicBezTo>
                <a:cubicBezTo>
                  <a:pt x="1896" y="92"/>
                  <a:pt x="1872" y="108"/>
                  <a:pt x="1872" y="108"/>
                </a:cubicBezTo>
                <a:cubicBezTo>
                  <a:pt x="1856" y="157"/>
                  <a:pt x="1830" y="176"/>
                  <a:pt x="1788" y="204"/>
                </a:cubicBezTo>
                <a:cubicBezTo>
                  <a:pt x="1765" y="273"/>
                  <a:pt x="1659" y="342"/>
                  <a:pt x="1596" y="384"/>
                </a:cubicBezTo>
                <a:cubicBezTo>
                  <a:pt x="1550" y="415"/>
                  <a:pt x="1569" y="419"/>
                  <a:pt x="1536" y="456"/>
                </a:cubicBezTo>
                <a:cubicBezTo>
                  <a:pt x="1495" y="501"/>
                  <a:pt x="1432" y="563"/>
                  <a:pt x="1380" y="600"/>
                </a:cubicBezTo>
                <a:cubicBezTo>
                  <a:pt x="1220" y="715"/>
                  <a:pt x="1060" y="741"/>
                  <a:pt x="864" y="756"/>
                </a:cubicBezTo>
                <a:cubicBezTo>
                  <a:pt x="795" y="779"/>
                  <a:pt x="720" y="782"/>
                  <a:pt x="648" y="792"/>
                </a:cubicBezTo>
                <a:cubicBezTo>
                  <a:pt x="587" y="812"/>
                  <a:pt x="531" y="827"/>
                  <a:pt x="468" y="840"/>
                </a:cubicBezTo>
                <a:cubicBezTo>
                  <a:pt x="420" y="872"/>
                  <a:pt x="368" y="881"/>
                  <a:pt x="312" y="900"/>
                </a:cubicBezTo>
                <a:cubicBezTo>
                  <a:pt x="273" y="913"/>
                  <a:pt x="243" y="947"/>
                  <a:pt x="204" y="960"/>
                </a:cubicBezTo>
                <a:cubicBezTo>
                  <a:pt x="144" y="1040"/>
                  <a:pt x="67" y="1061"/>
                  <a:pt x="0" y="1128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5" name="Freeform 19"/>
          <p:cNvSpPr>
            <a:spLocks/>
          </p:cNvSpPr>
          <p:nvPr/>
        </p:nvSpPr>
        <p:spPr bwMode="auto">
          <a:xfrm>
            <a:off x="2867026" y="4497388"/>
            <a:ext cx="1876425" cy="512762"/>
          </a:xfrm>
          <a:custGeom>
            <a:avLst/>
            <a:gdLst>
              <a:gd name="T0" fmla="*/ 1182 w 1182"/>
              <a:gd name="T1" fmla="*/ 23 h 323"/>
              <a:gd name="T2" fmla="*/ 1038 w 1182"/>
              <a:gd name="T3" fmla="*/ 23 h 323"/>
              <a:gd name="T4" fmla="*/ 870 w 1182"/>
              <a:gd name="T5" fmla="*/ 71 h 323"/>
              <a:gd name="T6" fmla="*/ 654 w 1182"/>
              <a:gd name="T7" fmla="*/ 203 h 323"/>
              <a:gd name="T8" fmla="*/ 522 w 1182"/>
              <a:gd name="T9" fmla="*/ 287 h 323"/>
              <a:gd name="T10" fmla="*/ 450 w 1182"/>
              <a:gd name="T11" fmla="*/ 311 h 323"/>
              <a:gd name="T12" fmla="*/ 414 w 1182"/>
              <a:gd name="T13" fmla="*/ 323 h 323"/>
              <a:gd name="T14" fmla="*/ 162 w 1182"/>
              <a:gd name="T15" fmla="*/ 311 h 323"/>
              <a:gd name="T16" fmla="*/ 102 w 1182"/>
              <a:gd name="T17" fmla="*/ 299 h 3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182" h="323">
                <a:moveTo>
                  <a:pt x="1182" y="23"/>
                </a:moveTo>
                <a:cubicBezTo>
                  <a:pt x="1114" y="0"/>
                  <a:pt x="1151" y="7"/>
                  <a:pt x="1038" y="23"/>
                </a:cubicBezTo>
                <a:cubicBezTo>
                  <a:pt x="980" y="31"/>
                  <a:pt x="926" y="52"/>
                  <a:pt x="870" y="71"/>
                </a:cubicBezTo>
                <a:cubicBezTo>
                  <a:pt x="799" y="95"/>
                  <a:pt x="735" y="176"/>
                  <a:pt x="654" y="203"/>
                </a:cubicBezTo>
                <a:cubicBezTo>
                  <a:pt x="612" y="235"/>
                  <a:pt x="571" y="267"/>
                  <a:pt x="522" y="287"/>
                </a:cubicBezTo>
                <a:cubicBezTo>
                  <a:pt x="499" y="296"/>
                  <a:pt x="474" y="303"/>
                  <a:pt x="450" y="311"/>
                </a:cubicBezTo>
                <a:cubicBezTo>
                  <a:pt x="438" y="315"/>
                  <a:pt x="414" y="323"/>
                  <a:pt x="414" y="323"/>
                </a:cubicBezTo>
                <a:cubicBezTo>
                  <a:pt x="330" y="319"/>
                  <a:pt x="246" y="318"/>
                  <a:pt x="162" y="311"/>
                </a:cubicBezTo>
                <a:cubicBezTo>
                  <a:pt x="0" y="298"/>
                  <a:pt x="157" y="299"/>
                  <a:pt x="102" y="299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6" name="Freeform 20"/>
          <p:cNvSpPr>
            <a:spLocks/>
          </p:cNvSpPr>
          <p:nvPr/>
        </p:nvSpPr>
        <p:spPr bwMode="auto">
          <a:xfrm>
            <a:off x="6216651" y="5172870"/>
            <a:ext cx="3143250" cy="461962"/>
          </a:xfrm>
          <a:custGeom>
            <a:avLst/>
            <a:gdLst>
              <a:gd name="T0" fmla="*/ 1980 w 1980"/>
              <a:gd name="T1" fmla="*/ 291 h 291"/>
              <a:gd name="T2" fmla="*/ 1668 w 1980"/>
              <a:gd name="T3" fmla="*/ 183 h 291"/>
              <a:gd name="T4" fmla="*/ 912 w 1980"/>
              <a:gd name="T5" fmla="*/ 171 h 291"/>
              <a:gd name="T6" fmla="*/ 516 w 1980"/>
              <a:gd name="T7" fmla="*/ 87 h 291"/>
              <a:gd name="T8" fmla="*/ 0 w 1980"/>
              <a:gd name="T9" fmla="*/ 15 h 2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980" h="291">
                <a:moveTo>
                  <a:pt x="1980" y="291"/>
                </a:moveTo>
                <a:cubicBezTo>
                  <a:pt x="1876" y="256"/>
                  <a:pt x="1785" y="186"/>
                  <a:pt x="1668" y="183"/>
                </a:cubicBezTo>
                <a:cubicBezTo>
                  <a:pt x="1416" y="175"/>
                  <a:pt x="1164" y="175"/>
                  <a:pt x="912" y="171"/>
                </a:cubicBezTo>
                <a:cubicBezTo>
                  <a:pt x="779" y="127"/>
                  <a:pt x="657" y="105"/>
                  <a:pt x="516" y="87"/>
                </a:cubicBezTo>
                <a:cubicBezTo>
                  <a:pt x="385" y="0"/>
                  <a:pt x="149" y="15"/>
                  <a:pt x="0" y="15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7" name="Freeform 21"/>
          <p:cNvSpPr>
            <a:spLocks/>
          </p:cNvSpPr>
          <p:nvPr/>
        </p:nvSpPr>
        <p:spPr bwMode="auto">
          <a:xfrm>
            <a:off x="2114550" y="2332038"/>
            <a:ext cx="3505200" cy="1249362"/>
          </a:xfrm>
          <a:custGeom>
            <a:avLst/>
            <a:gdLst>
              <a:gd name="T0" fmla="*/ 2208 w 2208"/>
              <a:gd name="T1" fmla="*/ 79 h 787"/>
              <a:gd name="T2" fmla="*/ 1644 w 2208"/>
              <a:gd name="T3" fmla="*/ 91 h 787"/>
              <a:gd name="T4" fmla="*/ 1464 w 2208"/>
              <a:gd name="T5" fmla="*/ 211 h 787"/>
              <a:gd name="T6" fmla="*/ 1200 w 2208"/>
              <a:gd name="T7" fmla="*/ 307 h 787"/>
              <a:gd name="T8" fmla="*/ 1056 w 2208"/>
              <a:gd name="T9" fmla="*/ 319 h 787"/>
              <a:gd name="T10" fmla="*/ 756 w 2208"/>
              <a:gd name="T11" fmla="*/ 331 h 787"/>
              <a:gd name="T12" fmla="*/ 432 w 2208"/>
              <a:gd name="T13" fmla="*/ 475 h 787"/>
              <a:gd name="T14" fmla="*/ 288 w 2208"/>
              <a:gd name="T15" fmla="*/ 607 h 787"/>
              <a:gd name="T16" fmla="*/ 120 w 2208"/>
              <a:gd name="T17" fmla="*/ 751 h 787"/>
              <a:gd name="T18" fmla="*/ 0 w 2208"/>
              <a:gd name="T19" fmla="*/ 787 h 7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208" h="787">
                <a:moveTo>
                  <a:pt x="2208" y="79"/>
                </a:moveTo>
                <a:cubicBezTo>
                  <a:pt x="2028" y="34"/>
                  <a:pt x="1807" y="0"/>
                  <a:pt x="1644" y="91"/>
                </a:cubicBezTo>
                <a:cubicBezTo>
                  <a:pt x="1582" y="125"/>
                  <a:pt x="1523" y="172"/>
                  <a:pt x="1464" y="211"/>
                </a:cubicBezTo>
                <a:cubicBezTo>
                  <a:pt x="1390" y="260"/>
                  <a:pt x="1284" y="279"/>
                  <a:pt x="1200" y="307"/>
                </a:cubicBezTo>
                <a:cubicBezTo>
                  <a:pt x="1154" y="322"/>
                  <a:pt x="1104" y="316"/>
                  <a:pt x="1056" y="319"/>
                </a:cubicBezTo>
                <a:cubicBezTo>
                  <a:pt x="956" y="324"/>
                  <a:pt x="856" y="327"/>
                  <a:pt x="756" y="331"/>
                </a:cubicBezTo>
                <a:cubicBezTo>
                  <a:pt x="639" y="360"/>
                  <a:pt x="532" y="408"/>
                  <a:pt x="432" y="475"/>
                </a:cubicBezTo>
                <a:cubicBezTo>
                  <a:pt x="378" y="511"/>
                  <a:pt x="343" y="570"/>
                  <a:pt x="288" y="607"/>
                </a:cubicBezTo>
                <a:cubicBezTo>
                  <a:pt x="248" y="667"/>
                  <a:pt x="180" y="711"/>
                  <a:pt x="120" y="751"/>
                </a:cubicBezTo>
                <a:cubicBezTo>
                  <a:pt x="85" y="774"/>
                  <a:pt x="37" y="768"/>
                  <a:pt x="0" y="787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5798" name="AutoShape 22"/>
          <p:cNvSpPr>
            <a:spLocks noChangeArrowheads="1"/>
          </p:cNvSpPr>
          <p:nvPr/>
        </p:nvSpPr>
        <p:spPr bwMode="auto">
          <a:xfrm>
            <a:off x="6383338" y="3141664"/>
            <a:ext cx="144462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799" name="AutoShape 23"/>
          <p:cNvSpPr>
            <a:spLocks noChangeArrowheads="1"/>
          </p:cNvSpPr>
          <p:nvPr/>
        </p:nvSpPr>
        <p:spPr bwMode="auto">
          <a:xfrm>
            <a:off x="6527801" y="2997200"/>
            <a:ext cx="144463" cy="71438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0" name="AutoShape 24"/>
          <p:cNvSpPr>
            <a:spLocks noChangeArrowheads="1"/>
          </p:cNvSpPr>
          <p:nvPr/>
        </p:nvSpPr>
        <p:spPr bwMode="auto">
          <a:xfrm>
            <a:off x="6600826" y="3357564"/>
            <a:ext cx="144463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1" name="AutoShape 25"/>
          <p:cNvSpPr>
            <a:spLocks noChangeArrowheads="1"/>
          </p:cNvSpPr>
          <p:nvPr/>
        </p:nvSpPr>
        <p:spPr bwMode="auto">
          <a:xfrm>
            <a:off x="7464426" y="3213100"/>
            <a:ext cx="144463" cy="71438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2" name="AutoShape 26"/>
          <p:cNvSpPr>
            <a:spLocks noChangeArrowheads="1"/>
          </p:cNvSpPr>
          <p:nvPr/>
        </p:nvSpPr>
        <p:spPr bwMode="auto">
          <a:xfrm>
            <a:off x="4224338" y="3141664"/>
            <a:ext cx="144462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3" name="AutoShape 27"/>
          <p:cNvSpPr>
            <a:spLocks noChangeArrowheads="1"/>
          </p:cNvSpPr>
          <p:nvPr/>
        </p:nvSpPr>
        <p:spPr bwMode="auto">
          <a:xfrm>
            <a:off x="4800601" y="3500439"/>
            <a:ext cx="144463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4" name="AutoShape 28"/>
          <p:cNvSpPr>
            <a:spLocks noChangeArrowheads="1"/>
          </p:cNvSpPr>
          <p:nvPr/>
        </p:nvSpPr>
        <p:spPr bwMode="auto">
          <a:xfrm>
            <a:off x="4440238" y="3500439"/>
            <a:ext cx="144462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5" name="AutoShape 29"/>
          <p:cNvSpPr>
            <a:spLocks noChangeArrowheads="1"/>
          </p:cNvSpPr>
          <p:nvPr/>
        </p:nvSpPr>
        <p:spPr bwMode="auto">
          <a:xfrm>
            <a:off x="5016501" y="4221164"/>
            <a:ext cx="144463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6" name="AutoShape 30"/>
          <p:cNvSpPr>
            <a:spLocks noChangeArrowheads="1"/>
          </p:cNvSpPr>
          <p:nvPr/>
        </p:nvSpPr>
        <p:spPr bwMode="auto">
          <a:xfrm>
            <a:off x="4943476" y="4581525"/>
            <a:ext cx="144463" cy="71438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7" name="AutoShape 31"/>
          <p:cNvSpPr>
            <a:spLocks noChangeArrowheads="1"/>
          </p:cNvSpPr>
          <p:nvPr/>
        </p:nvSpPr>
        <p:spPr bwMode="auto">
          <a:xfrm>
            <a:off x="5880101" y="4652964"/>
            <a:ext cx="144463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8" name="AutoShape 32"/>
          <p:cNvSpPr>
            <a:spLocks noChangeArrowheads="1"/>
          </p:cNvSpPr>
          <p:nvPr/>
        </p:nvSpPr>
        <p:spPr bwMode="auto">
          <a:xfrm>
            <a:off x="5735638" y="4941889"/>
            <a:ext cx="144462" cy="71437"/>
          </a:xfrm>
          <a:prstGeom prst="flowChartConnector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cs-CZ" altLang="cs-CZ"/>
          </a:p>
        </p:txBody>
      </p:sp>
      <p:sp>
        <p:nvSpPr>
          <p:cNvPr id="75809" name="Text Box 33"/>
          <p:cNvSpPr txBox="1">
            <a:spLocks noChangeArrowheads="1"/>
          </p:cNvSpPr>
          <p:nvPr/>
        </p:nvSpPr>
        <p:spPr bwMode="auto">
          <a:xfrm>
            <a:off x="6353175" y="5518152"/>
            <a:ext cx="116307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/>
              <a:t>kolagen III</a:t>
            </a:r>
          </a:p>
        </p:txBody>
      </p:sp>
    </p:spTree>
    <p:extLst>
      <p:ext uri="{BB962C8B-B14F-4D97-AF65-F5344CB8AC3E}">
        <p14:creationId xmlns:p14="http://schemas.microsoft.com/office/powerpoint/2010/main" val="23338221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 descr="Pojivové tkáně - 20 Hnědá tuková tkáň">
            <a:extLst>
              <a:ext uri="{FF2B5EF4-FFF2-40B4-BE49-F238E27FC236}">
                <a16:creationId xmlns:a16="http://schemas.microsoft.com/office/drawing/2014/main" id="{E82566F8-DFBF-457C-8A83-CF6F464AC4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31" t="62564" r="9189" b="5277"/>
          <a:stretch/>
        </p:blipFill>
        <p:spPr bwMode="auto">
          <a:xfrm>
            <a:off x="9083524" y="4673208"/>
            <a:ext cx="3098376" cy="216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5577" y="75611"/>
            <a:ext cx="9404723" cy="1146209"/>
          </a:xfrm>
        </p:spPr>
        <p:txBody>
          <a:bodyPr/>
          <a:lstStyle/>
          <a:p>
            <a:r>
              <a:rPr lang="cs-CZ" altLang="cs-CZ" sz="4000" dirty="0">
                <a:solidFill>
                  <a:srgbClr val="92D050"/>
                </a:solidFill>
              </a:rPr>
              <a:t>FIXNÍ BUŇKY :  </a:t>
            </a:r>
            <a:r>
              <a:rPr lang="cs-CZ" altLang="cs-CZ" sz="4000" dirty="0">
                <a:solidFill>
                  <a:schemeClr val="tx1"/>
                </a:solidFill>
              </a:rPr>
              <a:t>t</a:t>
            </a:r>
            <a:r>
              <a:rPr lang="cs-CZ" altLang="cs-CZ" dirty="0"/>
              <a:t>ukové buňky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idx="1"/>
          </p:nvPr>
        </p:nvSpPr>
        <p:spPr>
          <a:xfrm>
            <a:off x="2422830" y="1595719"/>
            <a:ext cx="8946541" cy="4195481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3200" dirty="0" err="1"/>
              <a:t>univakuolární</a:t>
            </a:r>
            <a:r>
              <a:rPr lang="cs-CZ" altLang="cs-CZ" sz="3200" dirty="0"/>
              <a:t>              </a:t>
            </a:r>
            <a:r>
              <a:rPr lang="cs-CZ" altLang="cs-CZ" sz="3200" dirty="0" err="1"/>
              <a:t>multivakuolární</a:t>
            </a:r>
            <a:endParaRPr lang="cs-CZ" altLang="cs-CZ" sz="3200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(v bílé tuk. tkáni)                       (v hnědé tuk. tkáni)</a:t>
            </a:r>
          </a:p>
        </p:txBody>
      </p:sp>
      <p:sp>
        <p:nvSpPr>
          <p:cNvPr id="76805" name="Freeform 5"/>
          <p:cNvSpPr>
            <a:spLocks/>
          </p:cNvSpPr>
          <p:nvPr/>
        </p:nvSpPr>
        <p:spPr bwMode="auto">
          <a:xfrm>
            <a:off x="2653566" y="2781300"/>
            <a:ext cx="2719388" cy="2447925"/>
          </a:xfrm>
          <a:custGeom>
            <a:avLst/>
            <a:gdLst>
              <a:gd name="T0" fmla="*/ 1404 w 1713"/>
              <a:gd name="T1" fmla="*/ 234 h 1542"/>
              <a:gd name="T2" fmla="*/ 1224 w 1713"/>
              <a:gd name="T3" fmla="*/ 114 h 1542"/>
              <a:gd name="T4" fmla="*/ 1044 w 1713"/>
              <a:gd name="T5" fmla="*/ 54 h 1542"/>
              <a:gd name="T6" fmla="*/ 528 w 1713"/>
              <a:gd name="T7" fmla="*/ 42 h 1542"/>
              <a:gd name="T8" fmla="*/ 408 w 1713"/>
              <a:gd name="T9" fmla="*/ 54 h 1542"/>
              <a:gd name="T10" fmla="*/ 288 w 1713"/>
              <a:gd name="T11" fmla="*/ 102 h 1542"/>
              <a:gd name="T12" fmla="*/ 204 w 1713"/>
              <a:gd name="T13" fmla="*/ 198 h 1542"/>
              <a:gd name="T14" fmla="*/ 120 w 1713"/>
              <a:gd name="T15" fmla="*/ 294 h 1542"/>
              <a:gd name="T16" fmla="*/ 24 w 1713"/>
              <a:gd name="T17" fmla="*/ 438 h 1542"/>
              <a:gd name="T18" fmla="*/ 0 w 1713"/>
              <a:gd name="T19" fmla="*/ 510 h 1542"/>
              <a:gd name="T20" fmla="*/ 12 w 1713"/>
              <a:gd name="T21" fmla="*/ 1038 h 1542"/>
              <a:gd name="T22" fmla="*/ 84 w 1713"/>
              <a:gd name="T23" fmla="*/ 1146 h 1542"/>
              <a:gd name="T24" fmla="*/ 396 w 1713"/>
              <a:gd name="T25" fmla="*/ 1338 h 1542"/>
              <a:gd name="T26" fmla="*/ 840 w 1713"/>
              <a:gd name="T27" fmla="*/ 1542 h 1542"/>
              <a:gd name="T28" fmla="*/ 1140 w 1713"/>
              <a:gd name="T29" fmla="*/ 1530 h 1542"/>
              <a:gd name="T30" fmla="*/ 1260 w 1713"/>
              <a:gd name="T31" fmla="*/ 1494 h 1542"/>
              <a:gd name="T32" fmla="*/ 1296 w 1713"/>
              <a:gd name="T33" fmla="*/ 1482 h 1542"/>
              <a:gd name="T34" fmla="*/ 1332 w 1713"/>
              <a:gd name="T35" fmla="*/ 1446 h 1542"/>
              <a:gd name="T36" fmla="*/ 1404 w 1713"/>
              <a:gd name="T37" fmla="*/ 1398 h 1542"/>
              <a:gd name="T38" fmla="*/ 1560 w 1713"/>
              <a:gd name="T39" fmla="*/ 1182 h 1542"/>
              <a:gd name="T40" fmla="*/ 1584 w 1713"/>
              <a:gd name="T41" fmla="*/ 1110 h 1542"/>
              <a:gd name="T42" fmla="*/ 1632 w 1713"/>
              <a:gd name="T43" fmla="*/ 1002 h 1542"/>
              <a:gd name="T44" fmla="*/ 1644 w 1713"/>
              <a:gd name="T45" fmla="*/ 966 h 1542"/>
              <a:gd name="T46" fmla="*/ 1596 w 1713"/>
              <a:gd name="T47" fmla="*/ 414 h 1542"/>
              <a:gd name="T48" fmla="*/ 1512 w 1713"/>
              <a:gd name="T49" fmla="*/ 318 h 1542"/>
              <a:gd name="T50" fmla="*/ 1452 w 1713"/>
              <a:gd name="T51" fmla="*/ 270 h 1542"/>
              <a:gd name="T52" fmla="*/ 1404 w 1713"/>
              <a:gd name="T53" fmla="*/ 234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713" h="1542">
                <a:moveTo>
                  <a:pt x="1404" y="234"/>
                </a:moveTo>
                <a:cubicBezTo>
                  <a:pt x="1356" y="202"/>
                  <a:pt x="1281" y="133"/>
                  <a:pt x="1224" y="114"/>
                </a:cubicBezTo>
                <a:cubicBezTo>
                  <a:pt x="1164" y="94"/>
                  <a:pt x="1104" y="74"/>
                  <a:pt x="1044" y="54"/>
                </a:cubicBezTo>
                <a:cubicBezTo>
                  <a:pt x="881" y="0"/>
                  <a:pt x="700" y="46"/>
                  <a:pt x="528" y="42"/>
                </a:cubicBezTo>
                <a:cubicBezTo>
                  <a:pt x="488" y="46"/>
                  <a:pt x="448" y="48"/>
                  <a:pt x="408" y="54"/>
                </a:cubicBezTo>
                <a:cubicBezTo>
                  <a:pt x="365" y="61"/>
                  <a:pt x="332" y="91"/>
                  <a:pt x="288" y="102"/>
                </a:cubicBezTo>
                <a:cubicBezTo>
                  <a:pt x="232" y="186"/>
                  <a:pt x="264" y="158"/>
                  <a:pt x="204" y="198"/>
                </a:cubicBezTo>
                <a:cubicBezTo>
                  <a:pt x="148" y="282"/>
                  <a:pt x="180" y="254"/>
                  <a:pt x="120" y="294"/>
                </a:cubicBezTo>
                <a:cubicBezTo>
                  <a:pt x="102" y="348"/>
                  <a:pt x="56" y="390"/>
                  <a:pt x="24" y="438"/>
                </a:cubicBezTo>
                <a:cubicBezTo>
                  <a:pt x="10" y="459"/>
                  <a:pt x="0" y="510"/>
                  <a:pt x="0" y="510"/>
                </a:cubicBezTo>
                <a:cubicBezTo>
                  <a:pt x="4" y="686"/>
                  <a:pt x="5" y="862"/>
                  <a:pt x="12" y="1038"/>
                </a:cubicBezTo>
                <a:cubicBezTo>
                  <a:pt x="14" y="1085"/>
                  <a:pt x="58" y="1114"/>
                  <a:pt x="84" y="1146"/>
                </a:cubicBezTo>
                <a:cubicBezTo>
                  <a:pt x="148" y="1222"/>
                  <a:pt x="298" y="1305"/>
                  <a:pt x="396" y="1338"/>
                </a:cubicBezTo>
                <a:cubicBezTo>
                  <a:pt x="538" y="1480"/>
                  <a:pt x="643" y="1522"/>
                  <a:pt x="840" y="1542"/>
                </a:cubicBezTo>
                <a:cubicBezTo>
                  <a:pt x="940" y="1538"/>
                  <a:pt x="1040" y="1537"/>
                  <a:pt x="1140" y="1530"/>
                </a:cubicBezTo>
                <a:cubicBezTo>
                  <a:pt x="1163" y="1528"/>
                  <a:pt x="1249" y="1498"/>
                  <a:pt x="1260" y="1494"/>
                </a:cubicBezTo>
                <a:cubicBezTo>
                  <a:pt x="1272" y="1490"/>
                  <a:pt x="1296" y="1482"/>
                  <a:pt x="1296" y="1482"/>
                </a:cubicBezTo>
                <a:cubicBezTo>
                  <a:pt x="1308" y="1470"/>
                  <a:pt x="1319" y="1456"/>
                  <a:pt x="1332" y="1446"/>
                </a:cubicBezTo>
                <a:cubicBezTo>
                  <a:pt x="1355" y="1428"/>
                  <a:pt x="1404" y="1398"/>
                  <a:pt x="1404" y="1398"/>
                </a:cubicBezTo>
                <a:cubicBezTo>
                  <a:pt x="1454" y="1323"/>
                  <a:pt x="1510" y="1257"/>
                  <a:pt x="1560" y="1182"/>
                </a:cubicBezTo>
                <a:cubicBezTo>
                  <a:pt x="1574" y="1161"/>
                  <a:pt x="1570" y="1131"/>
                  <a:pt x="1584" y="1110"/>
                </a:cubicBezTo>
                <a:cubicBezTo>
                  <a:pt x="1622" y="1053"/>
                  <a:pt x="1603" y="1088"/>
                  <a:pt x="1632" y="1002"/>
                </a:cubicBezTo>
                <a:cubicBezTo>
                  <a:pt x="1636" y="990"/>
                  <a:pt x="1644" y="966"/>
                  <a:pt x="1644" y="966"/>
                </a:cubicBezTo>
                <a:cubicBezTo>
                  <a:pt x="1672" y="771"/>
                  <a:pt x="1713" y="589"/>
                  <a:pt x="1596" y="414"/>
                </a:cubicBezTo>
                <a:cubicBezTo>
                  <a:pt x="1567" y="371"/>
                  <a:pt x="1554" y="346"/>
                  <a:pt x="1512" y="318"/>
                </a:cubicBezTo>
                <a:cubicBezTo>
                  <a:pt x="1458" y="237"/>
                  <a:pt x="1522" y="316"/>
                  <a:pt x="1452" y="270"/>
                </a:cubicBezTo>
                <a:cubicBezTo>
                  <a:pt x="1394" y="231"/>
                  <a:pt x="1438" y="234"/>
                  <a:pt x="1404" y="234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3013135" y="3008981"/>
            <a:ext cx="2159000" cy="204419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07" name="Freeform 7" descr="Fialová motanina"/>
          <p:cNvSpPr>
            <a:spLocks/>
          </p:cNvSpPr>
          <p:nvPr/>
        </p:nvSpPr>
        <p:spPr bwMode="auto">
          <a:xfrm>
            <a:off x="2580541" y="2969266"/>
            <a:ext cx="914400" cy="1593850"/>
          </a:xfrm>
          <a:custGeom>
            <a:avLst/>
            <a:gdLst>
              <a:gd name="T0" fmla="*/ 564 w 576"/>
              <a:gd name="T1" fmla="*/ 32 h 1004"/>
              <a:gd name="T2" fmla="*/ 528 w 576"/>
              <a:gd name="T3" fmla="*/ 8 h 1004"/>
              <a:gd name="T4" fmla="*/ 300 w 576"/>
              <a:gd name="T5" fmla="*/ 128 h 1004"/>
              <a:gd name="T6" fmla="*/ 216 w 576"/>
              <a:gd name="T7" fmla="*/ 224 h 1004"/>
              <a:gd name="T8" fmla="*/ 192 w 576"/>
              <a:gd name="T9" fmla="*/ 260 h 1004"/>
              <a:gd name="T10" fmla="*/ 156 w 576"/>
              <a:gd name="T11" fmla="*/ 284 h 1004"/>
              <a:gd name="T12" fmla="*/ 36 w 576"/>
              <a:gd name="T13" fmla="*/ 560 h 1004"/>
              <a:gd name="T14" fmla="*/ 60 w 576"/>
              <a:gd name="T15" fmla="*/ 884 h 1004"/>
              <a:gd name="T16" fmla="*/ 120 w 576"/>
              <a:gd name="T17" fmla="*/ 956 h 1004"/>
              <a:gd name="T18" fmla="*/ 192 w 576"/>
              <a:gd name="T19" fmla="*/ 1004 h 1004"/>
              <a:gd name="T20" fmla="*/ 264 w 576"/>
              <a:gd name="T21" fmla="*/ 992 h 1004"/>
              <a:gd name="T22" fmla="*/ 252 w 576"/>
              <a:gd name="T23" fmla="*/ 836 h 1004"/>
              <a:gd name="T24" fmla="*/ 348 w 576"/>
              <a:gd name="T25" fmla="*/ 320 h 1004"/>
              <a:gd name="T26" fmla="*/ 432 w 576"/>
              <a:gd name="T27" fmla="*/ 224 h 1004"/>
              <a:gd name="T28" fmla="*/ 528 w 576"/>
              <a:gd name="T29" fmla="*/ 128 h 1004"/>
              <a:gd name="T30" fmla="*/ 576 w 576"/>
              <a:gd name="T31" fmla="*/ 56 h 1004"/>
              <a:gd name="T32" fmla="*/ 564 w 576"/>
              <a:gd name="T33" fmla="*/ 32 h 10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76" h="1004">
                <a:moveTo>
                  <a:pt x="564" y="32"/>
                </a:moveTo>
                <a:cubicBezTo>
                  <a:pt x="552" y="24"/>
                  <a:pt x="542" y="9"/>
                  <a:pt x="528" y="8"/>
                </a:cubicBezTo>
                <a:cubicBezTo>
                  <a:pt x="447" y="0"/>
                  <a:pt x="350" y="64"/>
                  <a:pt x="300" y="128"/>
                </a:cubicBezTo>
                <a:cubicBezTo>
                  <a:pt x="225" y="225"/>
                  <a:pt x="286" y="178"/>
                  <a:pt x="216" y="224"/>
                </a:cubicBezTo>
                <a:cubicBezTo>
                  <a:pt x="208" y="236"/>
                  <a:pt x="202" y="250"/>
                  <a:pt x="192" y="260"/>
                </a:cubicBezTo>
                <a:cubicBezTo>
                  <a:pt x="182" y="270"/>
                  <a:pt x="165" y="273"/>
                  <a:pt x="156" y="284"/>
                </a:cubicBezTo>
                <a:cubicBezTo>
                  <a:pt x="86" y="364"/>
                  <a:pt x="56" y="459"/>
                  <a:pt x="36" y="560"/>
                </a:cubicBezTo>
                <a:cubicBezTo>
                  <a:pt x="41" y="668"/>
                  <a:pt x="0" y="794"/>
                  <a:pt x="60" y="884"/>
                </a:cubicBezTo>
                <a:cubicBezTo>
                  <a:pt x="77" y="910"/>
                  <a:pt x="96" y="935"/>
                  <a:pt x="120" y="956"/>
                </a:cubicBezTo>
                <a:cubicBezTo>
                  <a:pt x="142" y="975"/>
                  <a:pt x="192" y="1004"/>
                  <a:pt x="192" y="1004"/>
                </a:cubicBezTo>
                <a:cubicBezTo>
                  <a:pt x="216" y="1000"/>
                  <a:pt x="242" y="1003"/>
                  <a:pt x="264" y="992"/>
                </a:cubicBezTo>
                <a:cubicBezTo>
                  <a:pt x="324" y="962"/>
                  <a:pt x="277" y="873"/>
                  <a:pt x="252" y="836"/>
                </a:cubicBezTo>
                <a:cubicBezTo>
                  <a:pt x="258" y="610"/>
                  <a:pt x="174" y="436"/>
                  <a:pt x="348" y="320"/>
                </a:cubicBezTo>
                <a:cubicBezTo>
                  <a:pt x="404" y="236"/>
                  <a:pt x="372" y="264"/>
                  <a:pt x="432" y="224"/>
                </a:cubicBezTo>
                <a:cubicBezTo>
                  <a:pt x="460" y="182"/>
                  <a:pt x="497" y="167"/>
                  <a:pt x="528" y="128"/>
                </a:cubicBezTo>
                <a:cubicBezTo>
                  <a:pt x="546" y="105"/>
                  <a:pt x="576" y="56"/>
                  <a:pt x="576" y="56"/>
                </a:cubicBezTo>
                <a:cubicBezTo>
                  <a:pt x="533" y="28"/>
                  <a:pt x="526" y="32"/>
                  <a:pt x="564" y="32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8" name="Freeform 8"/>
          <p:cNvSpPr>
            <a:spLocks/>
          </p:cNvSpPr>
          <p:nvPr/>
        </p:nvSpPr>
        <p:spPr bwMode="auto">
          <a:xfrm>
            <a:off x="6456403" y="2513568"/>
            <a:ext cx="2982913" cy="2908300"/>
          </a:xfrm>
          <a:custGeom>
            <a:avLst/>
            <a:gdLst>
              <a:gd name="T0" fmla="*/ 1284 w 1879"/>
              <a:gd name="T1" fmla="*/ 80 h 1832"/>
              <a:gd name="T2" fmla="*/ 684 w 1879"/>
              <a:gd name="T3" fmla="*/ 68 h 1832"/>
              <a:gd name="T4" fmla="*/ 528 w 1879"/>
              <a:gd name="T5" fmla="*/ 116 h 1832"/>
              <a:gd name="T6" fmla="*/ 456 w 1879"/>
              <a:gd name="T7" fmla="*/ 152 h 1832"/>
              <a:gd name="T8" fmla="*/ 348 w 1879"/>
              <a:gd name="T9" fmla="*/ 248 h 1832"/>
              <a:gd name="T10" fmla="*/ 192 w 1879"/>
              <a:gd name="T11" fmla="*/ 428 h 1832"/>
              <a:gd name="T12" fmla="*/ 96 w 1879"/>
              <a:gd name="T13" fmla="*/ 572 h 1832"/>
              <a:gd name="T14" fmla="*/ 60 w 1879"/>
              <a:gd name="T15" fmla="*/ 644 h 1832"/>
              <a:gd name="T16" fmla="*/ 0 w 1879"/>
              <a:gd name="T17" fmla="*/ 836 h 1832"/>
              <a:gd name="T18" fmla="*/ 12 w 1879"/>
              <a:gd name="T19" fmla="*/ 1196 h 1832"/>
              <a:gd name="T20" fmla="*/ 120 w 1879"/>
              <a:gd name="T21" fmla="*/ 1484 h 1832"/>
              <a:gd name="T22" fmla="*/ 204 w 1879"/>
              <a:gd name="T23" fmla="*/ 1580 h 1832"/>
              <a:gd name="T24" fmla="*/ 324 w 1879"/>
              <a:gd name="T25" fmla="*/ 1676 h 1832"/>
              <a:gd name="T26" fmla="*/ 504 w 1879"/>
              <a:gd name="T27" fmla="*/ 1760 h 1832"/>
              <a:gd name="T28" fmla="*/ 660 w 1879"/>
              <a:gd name="T29" fmla="*/ 1832 h 1832"/>
              <a:gd name="T30" fmla="*/ 1260 w 1879"/>
              <a:gd name="T31" fmla="*/ 1820 h 1832"/>
              <a:gd name="T32" fmla="*/ 1416 w 1879"/>
              <a:gd name="T33" fmla="*/ 1772 h 1832"/>
              <a:gd name="T34" fmla="*/ 1488 w 1879"/>
              <a:gd name="T35" fmla="*/ 1748 h 1832"/>
              <a:gd name="T36" fmla="*/ 1752 w 1879"/>
              <a:gd name="T37" fmla="*/ 1520 h 1832"/>
              <a:gd name="T38" fmla="*/ 1788 w 1879"/>
              <a:gd name="T39" fmla="*/ 1484 h 1832"/>
              <a:gd name="T40" fmla="*/ 1836 w 1879"/>
              <a:gd name="T41" fmla="*/ 1412 h 1832"/>
              <a:gd name="T42" fmla="*/ 1848 w 1879"/>
              <a:gd name="T43" fmla="*/ 1364 h 1832"/>
              <a:gd name="T44" fmla="*/ 1872 w 1879"/>
              <a:gd name="T45" fmla="*/ 1328 h 1832"/>
              <a:gd name="T46" fmla="*/ 1800 w 1879"/>
              <a:gd name="T47" fmla="*/ 728 h 1832"/>
              <a:gd name="T48" fmla="*/ 1764 w 1879"/>
              <a:gd name="T49" fmla="*/ 584 h 1832"/>
              <a:gd name="T50" fmla="*/ 1632 w 1879"/>
              <a:gd name="T51" fmla="*/ 404 h 1832"/>
              <a:gd name="T52" fmla="*/ 1596 w 1879"/>
              <a:gd name="T53" fmla="*/ 332 h 1832"/>
              <a:gd name="T54" fmla="*/ 1560 w 1879"/>
              <a:gd name="T55" fmla="*/ 296 h 1832"/>
              <a:gd name="T56" fmla="*/ 1392 w 1879"/>
              <a:gd name="T57" fmla="*/ 140 h 1832"/>
              <a:gd name="T58" fmla="*/ 1332 w 1879"/>
              <a:gd name="T59" fmla="*/ 80 h 1832"/>
              <a:gd name="T60" fmla="*/ 1284 w 1879"/>
              <a:gd name="T61" fmla="*/ 80 h 1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879" h="1832">
                <a:moveTo>
                  <a:pt x="1284" y="80"/>
                </a:moveTo>
                <a:cubicBezTo>
                  <a:pt x="1045" y="0"/>
                  <a:pt x="1237" y="55"/>
                  <a:pt x="684" y="68"/>
                </a:cubicBezTo>
                <a:cubicBezTo>
                  <a:pt x="631" y="81"/>
                  <a:pt x="580" y="99"/>
                  <a:pt x="528" y="116"/>
                </a:cubicBezTo>
                <a:cubicBezTo>
                  <a:pt x="503" y="124"/>
                  <a:pt x="481" y="144"/>
                  <a:pt x="456" y="152"/>
                </a:cubicBezTo>
                <a:cubicBezTo>
                  <a:pt x="374" y="234"/>
                  <a:pt x="412" y="205"/>
                  <a:pt x="348" y="248"/>
                </a:cubicBezTo>
                <a:cubicBezTo>
                  <a:pt x="303" y="316"/>
                  <a:pt x="261" y="382"/>
                  <a:pt x="192" y="428"/>
                </a:cubicBezTo>
                <a:cubicBezTo>
                  <a:pt x="172" y="487"/>
                  <a:pt x="139" y="529"/>
                  <a:pt x="96" y="572"/>
                </a:cubicBezTo>
                <a:cubicBezTo>
                  <a:pt x="52" y="703"/>
                  <a:pt x="122" y="504"/>
                  <a:pt x="60" y="644"/>
                </a:cubicBezTo>
                <a:cubicBezTo>
                  <a:pt x="34" y="704"/>
                  <a:pt x="16" y="772"/>
                  <a:pt x="0" y="836"/>
                </a:cubicBezTo>
                <a:cubicBezTo>
                  <a:pt x="4" y="956"/>
                  <a:pt x="6" y="1076"/>
                  <a:pt x="12" y="1196"/>
                </a:cubicBezTo>
                <a:cubicBezTo>
                  <a:pt x="17" y="1291"/>
                  <a:pt x="34" y="1427"/>
                  <a:pt x="120" y="1484"/>
                </a:cubicBezTo>
                <a:cubicBezTo>
                  <a:pt x="137" y="1535"/>
                  <a:pt x="164" y="1547"/>
                  <a:pt x="204" y="1580"/>
                </a:cubicBezTo>
                <a:cubicBezTo>
                  <a:pt x="244" y="1613"/>
                  <a:pt x="279" y="1648"/>
                  <a:pt x="324" y="1676"/>
                </a:cubicBezTo>
                <a:cubicBezTo>
                  <a:pt x="382" y="1712"/>
                  <a:pt x="445" y="1721"/>
                  <a:pt x="504" y="1760"/>
                </a:cubicBezTo>
                <a:cubicBezTo>
                  <a:pt x="551" y="1791"/>
                  <a:pt x="606" y="1814"/>
                  <a:pt x="660" y="1832"/>
                </a:cubicBezTo>
                <a:cubicBezTo>
                  <a:pt x="860" y="1828"/>
                  <a:pt x="1060" y="1828"/>
                  <a:pt x="1260" y="1820"/>
                </a:cubicBezTo>
                <a:cubicBezTo>
                  <a:pt x="1305" y="1818"/>
                  <a:pt x="1376" y="1785"/>
                  <a:pt x="1416" y="1772"/>
                </a:cubicBezTo>
                <a:cubicBezTo>
                  <a:pt x="1440" y="1764"/>
                  <a:pt x="1488" y="1748"/>
                  <a:pt x="1488" y="1748"/>
                </a:cubicBezTo>
                <a:cubicBezTo>
                  <a:pt x="1580" y="1679"/>
                  <a:pt x="1670" y="1602"/>
                  <a:pt x="1752" y="1520"/>
                </a:cubicBezTo>
                <a:cubicBezTo>
                  <a:pt x="1764" y="1508"/>
                  <a:pt x="1776" y="1496"/>
                  <a:pt x="1788" y="1484"/>
                </a:cubicBezTo>
                <a:cubicBezTo>
                  <a:pt x="1808" y="1464"/>
                  <a:pt x="1836" y="1412"/>
                  <a:pt x="1836" y="1412"/>
                </a:cubicBezTo>
                <a:cubicBezTo>
                  <a:pt x="1840" y="1396"/>
                  <a:pt x="1842" y="1379"/>
                  <a:pt x="1848" y="1364"/>
                </a:cubicBezTo>
                <a:cubicBezTo>
                  <a:pt x="1854" y="1351"/>
                  <a:pt x="1872" y="1342"/>
                  <a:pt x="1872" y="1328"/>
                </a:cubicBezTo>
                <a:cubicBezTo>
                  <a:pt x="1879" y="1105"/>
                  <a:pt x="1856" y="932"/>
                  <a:pt x="1800" y="728"/>
                </a:cubicBezTo>
                <a:cubicBezTo>
                  <a:pt x="1787" y="680"/>
                  <a:pt x="1791" y="625"/>
                  <a:pt x="1764" y="584"/>
                </a:cubicBezTo>
                <a:cubicBezTo>
                  <a:pt x="1721" y="520"/>
                  <a:pt x="1675" y="468"/>
                  <a:pt x="1632" y="404"/>
                </a:cubicBezTo>
                <a:cubicBezTo>
                  <a:pt x="1617" y="382"/>
                  <a:pt x="1611" y="354"/>
                  <a:pt x="1596" y="332"/>
                </a:cubicBezTo>
                <a:cubicBezTo>
                  <a:pt x="1587" y="318"/>
                  <a:pt x="1571" y="309"/>
                  <a:pt x="1560" y="296"/>
                </a:cubicBezTo>
                <a:cubicBezTo>
                  <a:pt x="1511" y="237"/>
                  <a:pt x="1467" y="165"/>
                  <a:pt x="1392" y="140"/>
                </a:cubicBezTo>
                <a:cubicBezTo>
                  <a:pt x="1371" y="108"/>
                  <a:pt x="1369" y="96"/>
                  <a:pt x="1332" y="80"/>
                </a:cubicBezTo>
                <a:cubicBezTo>
                  <a:pt x="1280" y="58"/>
                  <a:pt x="1284" y="54"/>
                  <a:pt x="1284" y="80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09" name="Freeform 9" descr="Fialová motanina"/>
          <p:cNvSpPr>
            <a:spLocks/>
          </p:cNvSpPr>
          <p:nvPr/>
        </p:nvSpPr>
        <p:spPr bwMode="auto">
          <a:xfrm>
            <a:off x="7689884" y="3580607"/>
            <a:ext cx="863600" cy="874713"/>
          </a:xfrm>
          <a:custGeom>
            <a:avLst/>
            <a:gdLst>
              <a:gd name="T0" fmla="*/ 313 w 544"/>
              <a:gd name="T1" fmla="*/ 48 h 551"/>
              <a:gd name="T2" fmla="*/ 241 w 544"/>
              <a:gd name="T3" fmla="*/ 24 h 551"/>
              <a:gd name="T4" fmla="*/ 13 w 544"/>
              <a:gd name="T5" fmla="*/ 216 h 551"/>
              <a:gd name="T6" fmla="*/ 169 w 544"/>
              <a:gd name="T7" fmla="*/ 528 h 551"/>
              <a:gd name="T8" fmla="*/ 493 w 544"/>
              <a:gd name="T9" fmla="*/ 456 h 551"/>
              <a:gd name="T10" fmla="*/ 517 w 544"/>
              <a:gd name="T11" fmla="*/ 264 h 551"/>
              <a:gd name="T12" fmla="*/ 445 w 544"/>
              <a:gd name="T13" fmla="*/ 204 h 551"/>
              <a:gd name="T14" fmla="*/ 361 w 544"/>
              <a:gd name="T15" fmla="*/ 120 h 551"/>
              <a:gd name="T16" fmla="*/ 337 w 544"/>
              <a:gd name="T17" fmla="*/ 48 h 551"/>
              <a:gd name="T18" fmla="*/ 313 w 544"/>
              <a:gd name="T19" fmla="*/ 48 h 5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44" h="551">
                <a:moveTo>
                  <a:pt x="313" y="48"/>
                </a:moveTo>
                <a:cubicBezTo>
                  <a:pt x="289" y="40"/>
                  <a:pt x="266" y="19"/>
                  <a:pt x="241" y="24"/>
                </a:cubicBezTo>
                <a:cubicBezTo>
                  <a:pt x="121" y="48"/>
                  <a:pt x="54" y="94"/>
                  <a:pt x="13" y="216"/>
                </a:cubicBezTo>
                <a:cubicBezTo>
                  <a:pt x="25" y="380"/>
                  <a:pt x="0" y="472"/>
                  <a:pt x="169" y="528"/>
                </a:cubicBezTo>
                <a:cubicBezTo>
                  <a:pt x="478" y="513"/>
                  <a:pt x="350" y="551"/>
                  <a:pt x="493" y="456"/>
                </a:cubicBezTo>
                <a:cubicBezTo>
                  <a:pt x="536" y="391"/>
                  <a:pt x="544" y="353"/>
                  <a:pt x="517" y="264"/>
                </a:cubicBezTo>
                <a:cubicBezTo>
                  <a:pt x="511" y="245"/>
                  <a:pt x="461" y="215"/>
                  <a:pt x="445" y="204"/>
                </a:cubicBezTo>
                <a:cubicBezTo>
                  <a:pt x="390" y="121"/>
                  <a:pt x="424" y="141"/>
                  <a:pt x="361" y="120"/>
                </a:cubicBezTo>
                <a:cubicBezTo>
                  <a:pt x="353" y="96"/>
                  <a:pt x="345" y="72"/>
                  <a:pt x="337" y="48"/>
                </a:cubicBezTo>
                <a:cubicBezTo>
                  <a:pt x="321" y="0"/>
                  <a:pt x="329" y="0"/>
                  <a:pt x="313" y="48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8616950" y="3500439"/>
            <a:ext cx="431800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8904288" y="4005264"/>
            <a:ext cx="431800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8074669" y="4615211"/>
            <a:ext cx="431800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7316026" y="2855003"/>
            <a:ext cx="431800" cy="4333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4" name="Oval 14"/>
          <p:cNvSpPr>
            <a:spLocks noChangeArrowheads="1"/>
          </p:cNvSpPr>
          <p:nvPr/>
        </p:nvSpPr>
        <p:spPr bwMode="auto">
          <a:xfrm>
            <a:off x="7078082" y="4017964"/>
            <a:ext cx="431800" cy="4333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5" name="Oval 15"/>
          <p:cNvSpPr>
            <a:spLocks noChangeArrowheads="1"/>
          </p:cNvSpPr>
          <p:nvPr/>
        </p:nvSpPr>
        <p:spPr bwMode="auto">
          <a:xfrm>
            <a:off x="6938212" y="3644901"/>
            <a:ext cx="215900" cy="2174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6" name="Oval 16"/>
          <p:cNvSpPr>
            <a:spLocks noChangeArrowheads="1"/>
          </p:cNvSpPr>
          <p:nvPr/>
        </p:nvSpPr>
        <p:spPr bwMode="auto">
          <a:xfrm>
            <a:off x="8328025" y="3357564"/>
            <a:ext cx="215900" cy="2174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7" name="Oval 17"/>
          <p:cNvSpPr>
            <a:spLocks noChangeArrowheads="1"/>
          </p:cNvSpPr>
          <p:nvPr/>
        </p:nvSpPr>
        <p:spPr bwMode="auto">
          <a:xfrm>
            <a:off x="7845120" y="5136515"/>
            <a:ext cx="205481" cy="217488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8" name="Oval 18"/>
          <p:cNvSpPr>
            <a:spLocks noChangeArrowheads="1"/>
          </p:cNvSpPr>
          <p:nvPr/>
        </p:nvSpPr>
        <p:spPr bwMode="auto">
          <a:xfrm>
            <a:off x="6680200" y="4254559"/>
            <a:ext cx="215900" cy="2174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19" name="Oval 19"/>
          <p:cNvSpPr>
            <a:spLocks noChangeArrowheads="1"/>
          </p:cNvSpPr>
          <p:nvPr/>
        </p:nvSpPr>
        <p:spPr bwMode="auto">
          <a:xfrm>
            <a:off x="7238452" y="4724402"/>
            <a:ext cx="215900" cy="2174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0" name="Oval 20"/>
          <p:cNvSpPr>
            <a:spLocks noChangeArrowheads="1"/>
          </p:cNvSpPr>
          <p:nvPr/>
        </p:nvSpPr>
        <p:spPr bwMode="auto">
          <a:xfrm>
            <a:off x="8217852" y="2770451"/>
            <a:ext cx="215900" cy="217487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1" name="Oval 21"/>
          <p:cNvSpPr>
            <a:spLocks noChangeArrowheads="1"/>
          </p:cNvSpPr>
          <p:nvPr/>
        </p:nvSpPr>
        <p:spPr bwMode="auto">
          <a:xfrm>
            <a:off x="7608889" y="4652964"/>
            <a:ext cx="287337" cy="288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2" name="Oval 22"/>
          <p:cNvSpPr>
            <a:spLocks noChangeArrowheads="1"/>
          </p:cNvSpPr>
          <p:nvPr/>
        </p:nvSpPr>
        <p:spPr bwMode="auto">
          <a:xfrm>
            <a:off x="8536845" y="4363303"/>
            <a:ext cx="287337" cy="288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3" name="Oval 23"/>
          <p:cNvSpPr>
            <a:spLocks noChangeArrowheads="1"/>
          </p:cNvSpPr>
          <p:nvPr/>
        </p:nvSpPr>
        <p:spPr bwMode="auto">
          <a:xfrm>
            <a:off x="8905081" y="4542980"/>
            <a:ext cx="287338" cy="288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4" name="Oval 24"/>
          <p:cNvSpPr>
            <a:spLocks noChangeArrowheads="1"/>
          </p:cNvSpPr>
          <p:nvPr/>
        </p:nvSpPr>
        <p:spPr bwMode="auto">
          <a:xfrm>
            <a:off x="7391400" y="3500439"/>
            <a:ext cx="287338" cy="288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5" name="Oval 25"/>
          <p:cNvSpPr>
            <a:spLocks noChangeArrowheads="1"/>
          </p:cNvSpPr>
          <p:nvPr/>
        </p:nvSpPr>
        <p:spPr bwMode="auto">
          <a:xfrm>
            <a:off x="7896225" y="3068639"/>
            <a:ext cx="287338" cy="288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6" name="Oval 26"/>
          <p:cNvSpPr>
            <a:spLocks noChangeArrowheads="1"/>
          </p:cNvSpPr>
          <p:nvPr/>
        </p:nvSpPr>
        <p:spPr bwMode="auto">
          <a:xfrm>
            <a:off x="8687630" y="2982915"/>
            <a:ext cx="287338" cy="288925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4928192" y="2905566"/>
            <a:ext cx="185499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tx2"/>
                </a:solidFill>
              </a:rPr>
              <a:t>lipidové kapky</a:t>
            </a:r>
          </a:p>
        </p:txBody>
      </p:sp>
      <p:pic>
        <p:nvPicPr>
          <p:cNvPr id="27" name="Picture 2" descr="Adipose tissue">
            <a:extLst>
              <a:ext uri="{FF2B5EF4-FFF2-40B4-BE49-F238E27FC236}">
                <a16:creationId xmlns:a16="http://schemas.microsoft.com/office/drawing/2014/main" id="{503DCDB4-4855-4E59-A8DD-59817CD76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3222" y="4977607"/>
            <a:ext cx="2857500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B692693A-1E33-4D1C-B91A-4B5C74ABCE26}"/>
              </a:ext>
            </a:extLst>
          </p:cNvPr>
          <p:cNvCxnSpPr/>
          <p:nvPr/>
        </p:nvCxnSpPr>
        <p:spPr>
          <a:xfrm>
            <a:off x="6239712" y="739220"/>
            <a:ext cx="914400" cy="91440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4796AD2F-F5D6-40A6-B181-D1C387E1AF62}"/>
              </a:ext>
            </a:extLst>
          </p:cNvPr>
          <p:cNvCxnSpPr>
            <a:cxnSpLocks/>
          </p:cNvCxnSpPr>
          <p:nvPr/>
        </p:nvCxnSpPr>
        <p:spPr>
          <a:xfrm flipH="1">
            <a:off x="4013260" y="776151"/>
            <a:ext cx="1312052" cy="852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1" descr="http://www.sportsci.org/encyc/adipose/Image1.gif">
            <a:extLst>
              <a:ext uri="{FF2B5EF4-FFF2-40B4-BE49-F238E27FC236}">
                <a16:creationId xmlns:a16="http://schemas.microsoft.com/office/drawing/2014/main" id="{8F579569-7E47-4CCA-8D36-E04FA4EEE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103" y="178749"/>
            <a:ext cx="2043782" cy="1555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5931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6" descr="HP_img6-19-5">
            <a:extLst>
              <a:ext uri="{FF2B5EF4-FFF2-40B4-BE49-F238E27FC236}">
                <a16:creationId xmlns:a16="http://schemas.microsoft.com/office/drawing/2014/main" id="{C2B91110-2EBA-4D7A-8301-FEB1F02CCC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41" y="2997199"/>
            <a:ext cx="4932365" cy="386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5041" y="166512"/>
            <a:ext cx="9079017" cy="828938"/>
          </a:xfrm>
        </p:spPr>
        <p:txBody>
          <a:bodyPr/>
          <a:lstStyle/>
          <a:p>
            <a:r>
              <a:rPr lang="cs-CZ" altLang="cs-CZ" sz="4400" dirty="0">
                <a:solidFill>
                  <a:srgbClr val="92D050"/>
                </a:solidFill>
              </a:rPr>
              <a:t>FIXNÍ BUŇKY :  </a:t>
            </a:r>
            <a:r>
              <a:rPr lang="cs-CZ" altLang="cs-CZ" sz="4000" dirty="0">
                <a:solidFill>
                  <a:schemeClr val="tx1"/>
                </a:solidFill>
              </a:rPr>
              <a:t>pigment</a:t>
            </a:r>
            <a:r>
              <a:rPr lang="cs-CZ" altLang="cs-CZ" sz="4000" dirty="0"/>
              <a:t>ové</a:t>
            </a:r>
            <a:r>
              <a:rPr lang="cs-CZ" altLang="cs-CZ" dirty="0"/>
              <a:t> </a:t>
            </a:r>
            <a:r>
              <a:rPr lang="cs-CZ" altLang="cs-CZ" sz="4000" dirty="0"/>
              <a:t>buňky</a:t>
            </a:r>
          </a:p>
        </p:txBody>
      </p:sp>
      <p:sp>
        <p:nvSpPr>
          <p:cNvPr id="77827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5257800"/>
          </a:xfrm>
        </p:spPr>
        <p:txBody>
          <a:bodyPr/>
          <a:lstStyle/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</p:txBody>
      </p:sp>
      <p:sp>
        <p:nvSpPr>
          <p:cNvPr id="77828" name="Freeform 4"/>
          <p:cNvSpPr>
            <a:spLocks/>
          </p:cNvSpPr>
          <p:nvPr/>
        </p:nvSpPr>
        <p:spPr bwMode="auto">
          <a:xfrm>
            <a:off x="1523999" y="1846263"/>
            <a:ext cx="6800850" cy="3886200"/>
          </a:xfrm>
          <a:custGeom>
            <a:avLst/>
            <a:gdLst>
              <a:gd name="T0" fmla="*/ 1368 w 4284"/>
              <a:gd name="T1" fmla="*/ 1608 h 2448"/>
              <a:gd name="T2" fmla="*/ 1140 w 4284"/>
              <a:gd name="T3" fmla="*/ 1416 h 2448"/>
              <a:gd name="T4" fmla="*/ 828 w 4284"/>
              <a:gd name="T5" fmla="*/ 1260 h 2448"/>
              <a:gd name="T6" fmla="*/ 636 w 4284"/>
              <a:gd name="T7" fmla="*/ 1068 h 2448"/>
              <a:gd name="T8" fmla="*/ 600 w 4284"/>
              <a:gd name="T9" fmla="*/ 984 h 2448"/>
              <a:gd name="T10" fmla="*/ 456 w 4284"/>
              <a:gd name="T11" fmla="*/ 804 h 2448"/>
              <a:gd name="T12" fmla="*/ 288 w 4284"/>
              <a:gd name="T13" fmla="*/ 648 h 2448"/>
              <a:gd name="T14" fmla="*/ 216 w 4284"/>
              <a:gd name="T15" fmla="*/ 552 h 2448"/>
              <a:gd name="T16" fmla="*/ 72 w 4284"/>
              <a:gd name="T17" fmla="*/ 432 h 2448"/>
              <a:gd name="T18" fmla="*/ 192 w 4284"/>
              <a:gd name="T19" fmla="*/ 504 h 2448"/>
              <a:gd name="T20" fmla="*/ 492 w 4284"/>
              <a:gd name="T21" fmla="*/ 600 h 2448"/>
              <a:gd name="T22" fmla="*/ 708 w 4284"/>
              <a:gd name="T23" fmla="*/ 744 h 2448"/>
              <a:gd name="T24" fmla="*/ 1128 w 4284"/>
              <a:gd name="T25" fmla="*/ 1008 h 2448"/>
              <a:gd name="T26" fmla="*/ 1212 w 4284"/>
              <a:gd name="T27" fmla="*/ 1044 h 2448"/>
              <a:gd name="T28" fmla="*/ 1464 w 4284"/>
              <a:gd name="T29" fmla="*/ 804 h 2448"/>
              <a:gd name="T30" fmla="*/ 1620 w 4284"/>
              <a:gd name="T31" fmla="*/ 312 h 2448"/>
              <a:gd name="T32" fmla="*/ 1752 w 4284"/>
              <a:gd name="T33" fmla="*/ 192 h 2448"/>
              <a:gd name="T34" fmla="*/ 1800 w 4284"/>
              <a:gd name="T35" fmla="*/ 168 h 2448"/>
              <a:gd name="T36" fmla="*/ 1704 w 4284"/>
              <a:gd name="T37" fmla="*/ 636 h 2448"/>
              <a:gd name="T38" fmla="*/ 1704 w 4284"/>
              <a:gd name="T39" fmla="*/ 912 h 2448"/>
              <a:gd name="T40" fmla="*/ 1848 w 4284"/>
              <a:gd name="T41" fmla="*/ 1104 h 2448"/>
              <a:gd name="T42" fmla="*/ 1992 w 4284"/>
              <a:gd name="T43" fmla="*/ 1236 h 2448"/>
              <a:gd name="T44" fmla="*/ 2196 w 4284"/>
              <a:gd name="T45" fmla="*/ 1236 h 2448"/>
              <a:gd name="T46" fmla="*/ 2520 w 4284"/>
              <a:gd name="T47" fmla="*/ 960 h 2448"/>
              <a:gd name="T48" fmla="*/ 2640 w 4284"/>
              <a:gd name="T49" fmla="*/ 696 h 2448"/>
              <a:gd name="T50" fmla="*/ 2844 w 4284"/>
              <a:gd name="T51" fmla="*/ 480 h 2448"/>
              <a:gd name="T52" fmla="*/ 2952 w 4284"/>
              <a:gd name="T53" fmla="*/ 408 h 2448"/>
              <a:gd name="T54" fmla="*/ 3276 w 4284"/>
              <a:gd name="T55" fmla="*/ 132 h 2448"/>
              <a:gd name="T56" fmla="*/ 3480 w 4284"/>
              <a:gd name="T57" fmla="*/ 96 h 2448"/>
              <a:gd name="T58" fmla="*/ 3312 w 4284"/>
              <a:gd name="T59" fmla="*/ 276 h 2448"/>
              <a:gd name="T60" fmla="*/ 3240 w 4284"/>
              <a:gd name="T61" fmla="*/ 528 h 2448"/>
              <a:gd name="T62" fmla="*/ 3036 w 4284"/>
              <a:gd name="T63" fmla="*/ 756 h 2448"/>
              <a:gd name="T64" fmla="*/ 3048 w 4284"/>
              <a:gd name="T65" fmla="*/ 1116 h 2448"/>
              <a:gd name="T66" fmla="*/ 3240 w 4284"/>
              <a:gd name="T67" fmla="*/ 1056 h 2448"/>
              <a:gd name="T68" fmla="*/ 3444 w 4284"/>
              <a:gd name="T69" fmla="*/ 828 h 2448"/>
              <a:gd name="T70" fmla="*/ 3504 w 4284"/>
              <a:gd name="T71" fmla="*/ 756 h 2448"/>
              <a:gd name="T72" fmla="*/ 3756 w 4284"/>
              <a:gd name="T73" fmla="*/ 540 h 2448"/>
              <a:gd name="T74" fmla="*/ 3864 w 4284"/>
              <a:gd name="T75" fmla="*/ 360 h 2448"/>
              <a:gd name="T76" fmla="*/ 4284 w 4284"/>
              <a:gd name="T77" fmla="*/ 0 h 2448"/>
              <a:gd name="T78" fmla="*/ 4200 w 4284"/>
              <a:gd name="T79" fmla="*/ 168 h 2448"/>
              <a:gd name="T80" fmla="*/ 3984 w 4284"/>
              <a:gd name="T81" fmla="*/ 528 h 2448"/>
              <a:gd name="T82" fmla="*/ 3768 w 4284"/>
              <a:gd name="T83" fmla="*/ 792 h 2448"/>
              <a:gd name="T84" fmla="*/ 3564 w 4284"/>
              <a:gd name="T85" fmla="*/ 1224 h 2448"/>
              <a:gd name="T86" fmla="*/ 3468 w 4284"/>
              <a:gd name="T87" fmla="*/ 1320 h 2448"/>
              <a:gd name="T88" fmla="*/ 2928 w 4284"/>
              <a:gd name="T89" fmla="*/ 1428 h 2448"/>
              <a:gd name="T90" fmla="*/ 2880 w 4284"/>
              <a:gd name="T91" fmla="*/ 1692 h 2448"/>
              <a:gd name="T92" fmla="*/ 2976 w 4284"/>
              <a:gd name="T93" fmla="*/ 1860 h 2448"/>
              <a:gd name="T94" fmla="*/ 2892 w 4284"/>
              <a:gd name="T95" fmla="*/ 2124 h 2448"/>
              <a:gd name="T96" fmla="*/ 2676 w 4284"/>
              <a:gd name="T97" fmla="*/ 2340 h 2448"/>
              <a:gd name="T98" fmla="*/ 2544 w 4284"/>
              <a:gd name="T99" fmla="*/ 2448 h 2448"/>
              <a:gd name="T100" fmla="*/ 2100 w 4284"/>
              <a:gd name="T101" fmla="*/ 2376 h 2448"/>
              <a:gd name="T102" fmla="*/ 1644 w 4284"/>
              <a:gd name="T103" fmla="*/ 2340 h 2448"/>
              <a:gd name="T104" fmla="*/ 1464 w 4284"/>
              <a:gd name="T105" fmla="*/ 2208 h 2448"/>
              <a:gd name="T106" fmla="*/ 1344 w 4284"/>
              <a:gd name="T107" fmla="*/ 1992 h 2448"/>
              <a:gd name="T108" fmla="*/ 1356 w 4284"/>
              <a:gd name="T109" fmla="*/ 1680 h 24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4284" h="2448">
                <a:moveTo>
                  <a:pt x="1380" y="1656"/>
                </a:moveTo>
                <a:cubicBezTo>
                  <a:pt x="1376" y="1640"/>
                  <a:pt x="1376" y="1622"/>
                  <a:pt x="1368" y="1608"/>
                </a:cubicBezTo>
                <a:cubicBezTo>
                  <a:pt x="1348" y="1572"/>
                  <a:pt x="1259" y="1513"/>
                  <a:pt x="1224" y="1488"/>
                </a:cubicBezTo>
                <a:cubicBezTo>
                  <a:pt x="1194" y="1467"/>
                  <a:pt x="1172" y="1434"/>
                  <a:pt x="1140" y="1416"/>
                </a:cubicBezTo>
                <a:cubicBezTo>
                  <a:pt x="1088" y="1386"/>
                  <a:pt x="992" y="1384"/>
                  <a:pt x="936" y="1356"/>
                </a:cubicBezTo>
                <a:cubicBezTo>
                  <a:pt x="866" y="1321"/>
                  <a:pt x="923" y="1324"/>
                  <a:pt x="828" y="1260"/>
                </a:cubicBezTo>
                <a:cubicBezTo>
                  <a:pt x="804" y="1244"/>
                  <a:pt x="756" y="1212"/>
                  <a:pt x="756" y="1212"/>
                </a:cubicBezTo>
                <a:cubicBezTo>
                  <a:pt x="721" y="1160"/>
                  <a:pt x="672" y="1119"/>
                  <a:pt x="636" y="1068"/>
                </a:cubicBezTo>
                <a:cubicBezTo>
                  <a:pt x="626" y="1053"/>
                  <a:pt x="619" y="1036"/>
                  <a:pt x="612" y="1020"/>
                </a:cubicBezTo>
                <a:cubicBezTo>
                  <a:pt x="607" y="1008"/>
                  <a:pt x="607" y="995"/>
                  <a:pt x="600" y="984"/>
                </a:cubicBezTo>
                <a:cubicBezTo>
                  <a:pt x="591" y="970"/>
                  <a:pt x="574" y="961"/>
                  <a:pt x="564" y="948"/>
                </a:cubicBezTo>
                <a:cubicBezTo>
                  <a:pt x="528" y="901"/>
                  <a:pt x="498" y="846"/>
                  <a:pt x="456" y="804"/>
                </a:cubicBezTo>
                <a:cubicBezTo>
                  <a:pt x="446" y="794"/>
                  <a:pt x="431" y="790"/>
                  <a:pt x="420" y="780"/>
                </a:cubicBezTo>
                <a:cubicBezTo>
                  <a:pt x="373" y="738"/>
                  <a:pt x="339" y="682"/>
                  <a:pt x="288" y="648"/>
                </a:cubicBezTo>
                <a:cubicBezTo>
                  <a:pt x="265" y="578"/>
                  <a:pt x="294" y="642"/>
                  <a:pt x="240" y="588"/>
                </a:cubicBezTo>
                <a:cubicBezTo>
                  <a:pt x="230" y="578"/>
                  <a:pt x="225" y="563"/>
                  <a:pt x="216" y="552"/>
                </a:cubicBezTo>
                <a:cubicBezTo>
                  <a:pt x="181" y="510"/>
                  <a:pt x="158" y="501"/>
                  <a:pt x="108" y="468"/>
                </a:cubicBezTo>
                <a:cubicBezTo>
                  <a:pt x="94" y="459"/>
                  <a:pt x="85" y="442"/>
                  <a:pt x="72" y="432"/>
                </a:cubicBezTo>
                <a:cubicBezTo>
                  <a:pt x="49" y="414"/>
                  <a:pt x="0" y="384"/>
                  <a:pt x="0" y="384"/>
                </a:cubicBezTo>
                <a:cubicBezTo>
                  <a:pt x="107" y="348"/>
                  <a:pt x="92" y="471"/>
                  <a:pt x="192" y="504"/>
                </a:cubicBezTo>
                <a:cubicBezTo>
                  <a:pt x="261" y="527"/>
                  <a:pt x="336" y="540"/>
                  <a:pt x="408" y="552"/>
                </a:cubicBezTo>
                <a:cubicBezTo>
                  <a:pt x="437" y="567"/>
                  <a:pt x="467" y="579"/>
                  <a:pt x="492" y="600"/>
                </a:cubicBezTo>
                <a:cubicBezTo>
                  <a:pt x="552" y="650"/>
                  <a:pt x="501" y="627"/>
                  <a:pt x="564" y="648"/>
                </a:cubicBezTo>
                <a:cubicBezTo>
                  <a:pt x="614" y="698"/>
                  <a:pt x="656" y="692"/>
                  <a:pt x="708" y="744"/>
                </a:cubicBezTo>
                <a:cubicBezTo>
                  <a:pt x="784" y="820"/>
                  <a:pt x="850" y="933"/>
                  <a:pt x="960" y="960"/>
                </a:cubicBezTo>
                <a:cubicBezTo>
                  <a:pt x="1013" y="996"/>
                  <a:pt x="1070" y="986"/>
                  <a:pt x="1128" y="1008"/>
                </a:cubicBezTo>
                <a:cubicBezTo>
                  <a:pt x="1145" y="1014"/>
                  <a:pt x="1160" y="1025"/>
                  <a:pt x="1176" y="1032"/>
                </a:cubicBezTo>
                <a:cubicBezTo>
                  <a:pt x="1188" y="1037"/>
                  <a:pt x="1200" y="1040"/>
                  <a:pt x="1212" y="1044"/>
                </a:cubicBezTo>
                <a:cubicBezTo>
                  <a:pt x="1308" y="1025"/>
                  <a:pt x="1305" y="998"/>
                  <a:pt x="1380" y="948"/>
                </a:cubicBezTo>
                <a:cubicBezTo>
                  <a:pt x="1413" y="898"/>
                  <a:pt x="1446" y="859"/>
                  <a:pt x="1464" y="804"/>
                </a:cubicBezTo>
                <a:cubicBezTo>
                  <a:pt x="1468" y="680"/>
                  <a:pt x="1419" y="535"/>
                  <a:pt x="1488" y="432"/>
                </a:cubicBezTo>
                <a:cubicBezTo>
                  <a:pt x="1522" y="381"/>
                  <a:pt x="1570" y="346"/>
                  <a:pt x="1620" y="312"/>
                </a:cubicBezTo>
                <a:cubicBezTo>
                  <a:pt x="1632" y="304"/>
                  <a:pt x="1656" y="288"/>
                  <a:pt x="1656" y="288"/>
                </a:cubicBezTo>
                <a:cubicBezTo>
                  <a:pt x="1684" y="247"/>
                  <a:pt x="1711" y="220"/>
                  <a:pt x="1752" y="192"/>
                </a:cubicBezTo>
                <a:cubicBezTo>
                  <a:pt x="1756" y="186"/>
                  <a:pt x="1800" y="114"/>
                  <a:pt x="1812" y="120"/>
                </a:cubicBezTo>
                <a:cubicBezTo>
                  <a:pt x="1827" y="127"/>
                  <a:pt x="1805" y="152"/>
                  <a:pt x="1800" y="168"/>
                </a:cubicBezTo>
                <a:cubicBezTo>
                  <a:pt x="1782" y="227"/>
                  <a:pt x="1764" y="276"/>
                  <a:pt x="1752" y="336"/>
                </a:cubicBezTo>
                <a:cubicBezTo>
                  <a:pt x="1749" y="381"/>
                  <a:pt x="1738" y="585"/>
                  <a:pt x="1704" y="636"/>
                </a:cubicBezTo>
                <a:cubicBezTo>
                  <a:pt x="1673" y="683"/>
                  <a:pt x="1685" y="658"/>
                  <a:pt x="1668" y="708"/>
                </a:cubicBezTo>
                <a:cubicBezTo>
                  <a:pt x="1676" y="786"/>
                  <a:pt x="1680" y="841"/>
                  <a:pt x="1704" y="912"/>
                </a:cubicBezTo>
                <a:cubicBezTo>
                  <a:pt x="1708" y="944"/>
                  <a:pt x="1708" y="977"/>
                  <a:pt x="1716" y="1008"/>
                </a:cubicBezTo>
                <a:cubicBezTo>
                  <a:pt x="1731" y="1063"/>
                  <a:pt x="1799" y="1088"/>
                  <a:pt x="1848" y="1104"/>
                </a:cubicBezTo>
                <a:cubicBezTo>
                  <a:pt x="1871" y="1139"/>
                  <a:pt x="1880" y="1190"/>
                  <a:pt x="1920" y="1212"/>
                </a:cubicBezTo>
                <a:cubicBezTo>
                  <a:pt x="1942" y="1224"/>
                  <a:pt x="1968" y="1228"/>
                  <a:pt x="1992" y="1236"/>
                </a:cubicBezTo>
                <a:cubicBezTo>
                  <a:pt x="2004" y="1240"/>
                  <a:pt x="2028" y="1248"/>
                  <a:pt x="2028" y="1248"/>
                </a:cubicBezTo>
                <a:cubicBezTo>
                  <a:pt x="2084" y="1244"/>
                  <a:pt x="2140" y="1243"/>
                  <a:pt x="2196" y="1236"/>
                </a:cubicBezTo>
                <a:cubicBezTo>
                  <a:pt x="2283" y="1226"/>
                  <a:pt x="2355" y="1109"/>
                  <a:pt x="2436" y="1068"/>
                </a:cubicBezTo>
                <a:cubicBezTo>
                  <a:pt x="2493" y="982"/>
                  <a:pt x="2464" y="1016"/>
                  <a:pt x="2520" y="960"/>
                </a:cubicBezTo>
                <a:cubicBezTo>
                  <a:pt x="2564" y="829"/>
                  <a:pt x="2494" y="1028"/>
                  <a:pt x="2556" y="888"/>
                </a:cubicBezTo>
                <a:cubicBezTo>
                  <a:pt x="2591" y="810"/>
                  <a:pt x="2576" y="760"/>
                  <a:pt x="2640" y="696"/>
                </a:cubicBezTo>
                <a:cubicBezTo>
                  <a:pt x="2648" y="672"/>
                  <a:pt x="2646" y="642"/>
                  <a:pt x="2664" y="624"/>
                </a:cubicBezTo>
                <a:cubicBezTo>
                  <a:pt x="2724" y="564"/>
                  <a:pt x="2773" y="527"/>
                  <a:pt x="2844" y="480"/>
                </a:cubicBezTo>
                <a:cubicBezTo>
                  <a:pt x="2868" y="464"/>
                  <a:pt x="2892" y="448"/>
                  <a:pt x="2916" y="432"/>
                </a:cubicBezTo>
                <a:cubicBezTo>
                  <a:pt x="2928" y="424"/>
                  <a:pt x="2952" y="408"/>
                  <a:pt x="2952" y="408"/>
                </a:cubicBezTo>
                <a:cubicBezTo>
                  <a:pt x="2993" y="346"/>
                  <a:pt x="3037" y="288"/>
                  <a:pt x="3108" y="264"/>
                </a:cubicBezTo>
                <a:cubicBezTo>
                  <a:pt x="3148" y="203"/>
                  <a:pt x="3216" y="172"/>
                  <a:pt x="3276" y="132"/>
                </a:cubicBezTo>
                <a:cubicBezTo>
                  <a:pt x="3366" y="72"/>
                  <a:pt x="3262" y="113"/>
                  <a:pt x="3348" y="84"/>
                </a:cubicBezTo>
                <a:cubicBezTo>
                  <a:pt x="3392" y="88"/>
                  <a:pt x="3454" y="60"/>
                  <a:pt x="3480" y="96"/>
                </a:cubicBezTo>
                <a:cubicBezTo>
                  <a:pt x="3500" y="124"/>
                  <a:pt x="3427" y="140"/>
                  <a:pt x="3408" y="168"/>
                </a:cubicBezTo>
                <a:cubicBezTo>
                  <a:pt x="3381" y="208"/>
                  <a:pt x="3312" y="276"/>
                  <a:pt x="3312" y="276"/>
                </a:cubicBezTo>
                <a:cubicBezTo>
                  <a:pt x="3292" y="335"/>
                  <a:pt x="3280" y="396"/>
                  <a:pt x="3264" y="456"/>
                </a:cubicBezTo>
                <a:cubicBezTo>
                  <a:pt x="3257" y="480"/>
                  <a:pt x="3258" y="510"/>
                  <a:pt x="3240" y="528"/>
                </a:cubicBezTo>
                <a:cubicBezTo>
                  <a:pt x="3194" y="574"/>
                  <a:pt x="3218" y="555"/>
                  <a:pt x="3168" y="588"/>
                </a:cubicBezTo>
                <a:cubicBezTo>
                  <a:pt x="3127" y="649"/>
                  <a:pt x="3097" y="715"/>
                  <a:pt x="3036" y="756"/>
                </a:cubicBezTo>
                <a:cubicBezTo>
                  <a:pt x="3011" y="832"/>
                  <a:pt x="2983" y="907"/>
                  <a:pt x="2964" y="984"/>
                </a:cubicBezTo>
                <a:cubicBezTo>
                  <a:pt x="2979" y="1072"/>
                  <a:pt x="2978" y="1069"/>
                  <a:pt x="3048" y="1116"/>
                </a:cubicBezTo>
                <a:cubicBezTo>
                  <a:pt x="3088" y="1112"/>
                  <a:pt x="3130" y="1116"/>
                  <a:pt x="3168" y="1104"/>
                </a:cubicBezTo>
                <a:cubicBezTo>
                  <a:pt x="3196" y="1095"/>
                  <a:pt x="3240" y="1056"/>
                  <a:pt x="3240" y="1056"/>
                </a:cubicBezTo>
                <a:cubicBezTo>
                  <a:pt x="3272" y="1008"/>
                  <a:pt x="3367" y="899"/>
                  <a:pt x="3420" y="864"/>
                </a:cubicBezTo>
                <a:cubicBezTo>
                  <a:pt x="3428" y="852"/>
                  <a:pt x="3434" y="838"/>
                  <a:pt x="3444" y="828"/>
                </a:cubicBezTo>
                <a:cubicBezTo>
                  <a:pt x="3458" y="814"/>
                  <a:pt x="3479" y="807"/>
                  <a:pt x="3492" y="792"/>
                </a:cubicBezTo>
                <a:cubicBezTo>
                  <a:pt x="3500" y="782"/>
                  <a:pt x="3497" y="767"/>
                  <a:pt x="3504" y="756"/>
                </a:cubicBezTo>
                <a:cubicBezTo>
                  <a:pt x="3530" y="717"/>
                  <a:pt x="3543" y="724"/>
                  <a:pt x="3576" y="696"/>
                </a:cubicBezTo>
                <a:cubicBezTo>
                  <a:pt x="3637" y="645"/>
                  <a:pt x="3689" y="584"/>
                  <a:pt x="3756" y="540"/>
                </a:cubicBezTo>
                <a:cubicBezTo>
                  <a:pt x="3772" y="516"/>
                  <a:pt x="3795" y="495"/>
                  <a:pt x="3804" y="468"/>
                </a:cubicBezTo>
                <a:cubicBezTo>
                  <a:pt x="3833" y="380"/>
                  <a:pt x="3810" y="414"/>
                  <a:pt x="3864" y="360"/>
                </a:cubicBezTo>
                <a:cubicBezTo>
                  <a:pt x="3896" y="264"/>
                  <a:pt x="3915" y="227"/>
                  <a:pt x="4020" y="192"/>
                </a:cubicBezTo>
                <a:cubicBezTo>
                  <a:pt x="4083" y="97"/>
                  <a:pt x="4192" y="61"/>
                  <a:pt x="4284" y="0"/>
                </a:cubicBezTo>
                <a:cubicBezTo>
                  <a:pt x="4281" y="10"/>
                  <a:pt x="4268" y="71"/>
                  <a:pt x="4260" y="84"/>
                </a:cubicBezTo>
                <a:cubicBezTo>
                  <a:pt x="4238" y="122"/>
                  <a:pt x="4219" y="131"/>
                  <a:pt x="4200" y="168"/>
                </a:cubicBezTo>
                <a:cubicBezTo>
                  <a:pt x="4160" y="247"/>
                  <a:pt x="4185" y="330"/>
                  <a:pt x="4104" y="384"/>
                </a:cubicBezTo>
                <a:cubicBezTo>
                  <a:pt x="4080" y="455"/>
                  <a:pt x="4011" y="474"/>
                  <a:pt x="3984" y="528"/>
                </a:cubicBezTo>
                <a:cubicBezTo>
                  <a:pt x="3945" y="606"/>
                  <a:pt x="3973" y="563"/>
                  <a:pt x="3888" y="648"/>
                </a:cubicBezTo>
                <a:cubicBezTo>
                  <a:pt x="3842" y="694"/>
                  <a:pt x="3824" y="755"/>
                  <a:pt x="3768" y="792"/>
                </a:cubicBezTo>
                <a:cubicBezTo>
                  <a:pt x="3727" y="854"/>
                  <a:pt x="3678" y="909"/>
                  <a:pt x="3636" y="972"/>
                </a:cubicBezTo>
                <a:cubicBezTo>
                  <a:pt x="3589" y="1043"/>
                  <a:pt x="3597" y="1148"/>
                  <a:pt x="3564" y="1224"/>
                </a:cubicBezTo>
                <a:cubicBezTo>
                  <a:pt x="3544" y="1270"/>
                  <a:pt x="3540" y="1254"/>
                  <a:pt x="3504" y="1284"/>
                </a:cubicBezTo>
                <a:cubicBezTo>
                  <a:pt x="3491" y="1295"/>
                  <a:pt x="3483" y="1312"/>
                  <a:pt x="3468" y="1320"/>
                </a:cubicBezTo>
                <a:cubicBezTo>
                  <a:pt x="3359" y="1380"/>
                  <a:pt x="3225" y="1360"/>
                  <a:pt x="3108" y="1380"/>
                </a:cubicBezTo>
                <a:cubicBezTo>
                  <a:pt x="3058" y="1388"/>
                  <a:pt x="2970" y="1400"/>
                  <a:pt x="2928" y="1428"/>
                </a:cubicBezTo>
                <a:cubicBezTo>
                  <a:pt x="2881" y="1459"/>
                  <a:pt x="2906" y="1447"/>
                  <a:pt x="2856" y="1464"/>
                </a:cubicBezTo>
                <a:cubicBezTo>
                  <a:pt x="2805" y="1540"/>
                  <a:pt x="2817" y="1629"/>
                  <a:pt x="2880" y="1692"/>
                </a:cubicBezTo>
                <a:cubicBezTo>
                  <a:pt x="2911" y="1784"/>
                  <a:pt x="2865" y="1665"/>
                  <a:pt x="2928" y="1764"/>
                </a:cubicBezTo>
                <a:cubicBezTo>
                  <a:pt x="2947" y="1794"/>
                  <a:pt x="2976" y="1860"/>
                  <a:pt x="2976" y="1860"/>
                </a:cubicBezTo>
                <a:cubicBezTo>
                  <a:pt x="2975" y="1877"/>
                  <a:pt x="2972" y="2006"/>
                  <a:pt x="2952" y="2052"/>
                </a:cubicBezTo>
                <a:cubicBezTo>
                  <a:pt x="2936" y="2089"/>
                  <a:pt x="2917" y="2093"/>
                  <a:pt x="2892" y="2124"/>
                </a:cubicBezTo>
                <a:cubicBezTo>
                  <a:pt x="2858" y="2165"/>
                  <a:pt x="2875" y="2165"/>
                  <a:pt x="2832" y="2208"/>
                </a:cubicBezTo>
                <a:cubicBezTo>
                  <a:pt x="2786" y="2254"/>
                  <a:pt x="2731" y="2303"/>
                  <a:pt x="2676" y="2340"/>
                </a:cubicBezTo>
                <a:cubicBezTo>
                  <a:pt x="2636" y="2400"/>
                  <a:pt x="2664" y="2368"/>
                  <a:pt x="2580" y="2424"/>
                </a:cubicBezTo>
                <a:cubicBezTo>
                  <a:pt x="2568" y="2432"/>
                  <a:pt x="2544" y="2448"/>
                  <a:pt x="2544" y="2448"/>
                </a:cubicBezTo>
                <a:cubicBezTo>
                  <a:pt x="2472" y="2444"/>
                  <a:pt x="2400" y="2443"/>
                  <a:pt x="2328" y="2436"/>
                </a:cubicBezTo>
                <a:cubicBezTo>
                  <a:pt x="2251" y="2429"/>
                  <a:pt x="2179" y="2380"/>
                  <a:pt x="2100" y="2376"/>
                </a:cubicBezTo>
                <a:cubicBezTo>
                  <a:pt x="1976" y="2369"/>
                  <a:pt x="1852" y="2368"/>
                  <a:pt x="1728" y="2364"/>
                </a:cubicBezTo>
                <a:cubicBezTo>
                  <a:pt x="1713" y="2360"/>
                  <a:pt x="1661" y="2349"/>
                  <a:pt x="1644" y="2340"/>
                </a:cubicBezTo>
                <a:cubicBezTo>
                  <a:pt x="1551" y="2293"/>
                  <a:pt x="1662" y="2334"/>
                  <a:pt x="1572" y="2304"/>
                </a:cubicBezTo>
                <a:cubicBezTo>
                  <a:pt x="1490" y="2222"/>
                  <a:pt x="1528" y="2251"/>
                  <a:pt x="1464" y="2208"/>
                </a:cubicBezTo>
                <a:cubicBezTo>
                  <a:pt x="1432" y="2159"/>
                  <a:pt x="1408" y="2104"/>
                  <a:pt x="1368" y="2064"/>
                </a:cubicBezTo>
                <a:cubicBezTo>
                  <a:pt x="1360" y="2040"/>
                  <a:pt x="1352" y="2016"/>
                  <a:pt x="1344" y="1992"/>
                </a:cubicBezTo>
                <a:cubicBezTo>
                  <a:pt x="1340" y="1980"/>
                  <a:pt x="1332" y="1956"/>
                  <a:pt x="1332" y="1956"/>
                </a:cubicBezTo>
                <a:cubicBezTo>
                  <a:pt x="1340" y="1864"/>
                  <a:pt x="1327" y="1768"/>
                  <a:pt x="1356" y="1680"/>
                </a:cubicBezTo>
                <a:cubicBezTo>
                  <a:pt x="1370" y="1639"/>
                  <a:pt x="1359" y="1635"/>
                  <a:pt x="1380" y="1656"/>
                </a:cubicBezTo>
                <a:close/>
              </a:path>
            </a:pathLst>
          </a:custGeom>
          <a:solidFill>
            <a:srgbClr val="FFCCFF"/>
          </a:solidFill>
          <a:ln w="9525">
            <a:solidFill>
              <a:srgbClr val="FFCC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7829" name="Freeform 5" descr="Fialová motanina"/>
          <p:cNvSpPr>
            <a:spLocks/>
          </p:cNvSpPr>
          <p:nvPr/>
        </p:nvSpPr>
        <p:spPr bwMode="auto">
          <a:xfrm>
            <a:off x="4440239" y="4508500"/>
            <a:ext cx="1062037" cy="808038"/>
          </a:xfrm>
          <a:custGeom>
            <a:avLst/>
            <a:gdLst>
              <a:gd name="T0" fmla="*/ 528 w 669"/>
              <a:gd name="T1" fmla="*/ 74 h 509"/>
              <a:gd name="T2" fmla="*/ 372 w 669"/>
              <a:gd name="T3" fmla="*/ 2 h 509"/>
              <a:gd name="T4" fmla="*/ 228 w 669"/>
              <a:gd name="T5" fmla="*/ 26 h 509"/>
              <a:gd name="T6" fmla="*/ 132 w 669"/>
              <a:gd name="T7" fmla="*/ 50 h 509"/>
              <a:gd name="T8" fmla="*/ 108 w 669"/>
              <a:gd name="T9" fmla="*/ 86 h 509"/>
              <a:gd name="T10" fmla="*/ 72 w 669"/>
              <a:gd name="T11" fmla="*/ 110 h 509"/>
              <a:gd name="T12" fmla="*/ 24 w 669"/>
              <a:gd name="T13" fmla="*/ 182 h 509"/>
              <a:gd name="T14" fmla="*/ 0 w 669"/>
              <a:gd name="T15" fmla="*/ 218 h 509"/>
              <a:gd name="T16" fmla="*/ 12 w 669"/>
              <a:gd name="T17" fmla="*/ 326 h 509"/>
              <a:gd name="T18" fmla="*/ 252 w 669"/>
              <a:gd name="T19" fmla="*/ 506 h 509"/>
              <a:gd name="T20" fmla="*/ 516 w 669"/>
              <a:gd name="T21" fmla="*/ 494 h 509"/>
              <a:gd name="T22" fmla="*/ 588 w 669"/>
              <a:gd name="T23" fmla="*/ 446 h 509"/>
              <a:gd name="T24" fmla="*/ 624 w 669"/>
              <a:gd name="T25" fmla="*/ 158 h 509"/>
              <a:gd name="T26" fmla="*/ 528 w 669"/>
              <a:gd name="T27" fmla="*/ 74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69" h="509">
                <a:moveTo>
                  <a:pt x="528" y="74"/>
                </a:moveTo>
                <a:cubicBezTo>
                  <a:pt x="463" y="30"/>
                  <a:pt x="445" y="20"/>
                  <a:pt x="372" y="2"/>
                </a:cubicBezTo>
                <a:cubicBezTo>
                  <a:pt x="176" y="24"/>
                  <a:pt x="325" y="0"/>
                  <a:pt x="228" y="26"/>
                </a:cubicBezTo>
                <a:cubicBezTo>
                  <a:pt x="196" y="35"/>
                  <a:pt x="132" y="50"/>
                  <a:pt x="132" y="50"/>
                </a:cubicBezTo>
                <a:cubicBezTo>
                  <a:pt x="124" y="62"/>
                  <a:pt x="118" y="76"/>
                  <a:pt x="108" y="86"/>
                </a:cubicBezTo>
                <a:cubicBezTo>
                  <a:pt x="98" y="96"/>
                  <a:pt x="81" y="99"/>
                  <a:pt x="72" y="110"/>
                </a:cubicBezTo>
                <a:cubicBezTo>
                  <a:pt x="53" y="132"/>
                  <a:pt x="40" y="158"/>
                  <a:pt x="24" y="182"/>
                </a:cubicBezTo>
                <a:cubicBezTo>
                  <a:pt x="16" y="194"/>
                  <a:pt x="0" y="218"/>
                  <a:pt x="0" y="218"/>
                </a:cubicBezTo>
                <a:cubicBezTo>
                  <a:pt x="4" y="254"/>
                  <a:pt x="5" y="290"/>
                  <a:pt x="12" y="326"/>
                </a:cubicBezTo>
                <a:cubicBezTo>
                  <a:pt x="37" y="449"/>
                  <a:pt x="141" y="488"/>
                  <a:pt x="252" y="506"/>
                </a:cubicBezTo>
                <a:cubicBezTo>
                  <a:pt x="340" y="502"/>
                  <a:pt x="429" y="509"/>
                  <a:pt x="516" y="494"/>
                </a:cubicBezTo>
                <a:cubicBezTo>
                  <a:pt x="544" y="489"/>
                  <a:pt x="588" y="446"/>
                  <a:pt x="588" y="446"/>
                </a:cubicBezTo>
                <a:cubicBezTo>
                  <a:pt x="669" y="325"/>
                  <a:pt x="655" y="376"/>
                  <a:pt x="624" y="158"/>
                </a:cubicBezTo>
                <a:cubicBezTo>
                  <a:pt x="618" y="116"/>
                  <a:pt x="528" y="74"/>
                  <a:pt x="528" y="74"/>
                </a:cubicBez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>
            <a:solidFill>
              <a:srgbClr val="CC66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4008438" y="2492375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7175500" y="2997200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auto">
          <a:xfrm>
            <a:off x="4295775" y="4221163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>
            <a:off x="3648075" y="3860800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6383338" y="3716338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auto">
          <a:xfrm>
            <a:off x="4008438" y="3716338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7" name="Oval 13"/>
          <p:cNvSpPr>
            <a:spLocks noChangeArrowheads="1"/>
          </p:cNvSpPr>
          <p:nvPr/>
        </p:nvSpPr>
        <p:spPr bwMode="auto">
          <a:xfrm>
            <a:off x="5951538" y="2781300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8" name="Oval 14"/>
          <p:cNvSpPr>
            <a:spLocks noChangeArrowheads="1"/>
          </p:cNvSpPr>
          <p:nvPr/>
        </p:nvSpPr>
        <p:spPr bwMode="auto">
          <a:xfrm>
            <a:off x="2566988" y="3213100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39" name="Oval 15"/>
          <p:cNvSpPr>
            <a:spLocks noChangeArrowheads="1"/>
          </p:cNvSpPr>
          <p:nvPr/>
        </p:nvSpPr>
        <p:spPr bwMode="auto">
          <a:xfrm>
            <a:off x="3359150" y="3573463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0" name="Oval 16"/>
          <p:cNvSpPr>
            <a:spLocks noChangeArrowheads="1"/>
          </p:cNvSpPr>
          <p:nvPr/>
        </p:nvSpPr>
        <p:spPr bwMode="auto">
          <a:xfrm>
            <a:off x="5951538" y="3429000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1" name="Oval 17"/>
          <p:cNvSpPr>
            <a:spLocks noChangeArrowheads="1"/>
          </p:cNvSpPr>
          <p:nvPr/>
        </p:nvSpPr>
        <p:spPr bwMode="auto">
          <a:xfrm>
            <a:off x="6311900" y="2492375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2" name="Oval 18"/>
          <p:cNvSpPr>
            <a:spLocks noChangeArrowheads="1"/>
          </p:cNvSpPr>
          <p:nvPr/>
        </p:nvSpPr>
        <p:spPr bwMode="auto">
          <a:xfrm>
            <a:off x="3935413" y="2852738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3" name="Oval 19"/>
          <p:cNvSpPr>
            <a:spLocks noChangeArrowheads="1"/>
          </p:cNvSpPr>
          <p:nvPr/>
        </p:nvSpPr>
        <p:spPr bwMode="auto">
          <a:xfrm>
            <a:off x="4800600" y="3933825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4" name="Oval 20"/>
          <p:cNvSpPr>
            <a:spLocks noChangeArrowheads="1"/>
          </p:cNvSpPr>
          <p:nvPr/>
        </p:nvSpPr>
        <p:spPr bwMode="auto">
          <a:xfrm>
            <a:off x="4440238" y="3860800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5" name="Oval 21"/>
          <p:cNvSpPr>
            <a:spLocks noChangeArrowheads="1"/>
          </p:cNvSpPr>
          <p:nvPr/>
        </p:nvSpPr>
        <p:spPr bwMode="auto">
          <a:xfrm>
            <a:off x="5303838" y="4005263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6" name="Oval 22"/>
          <p:cNvSpPr>
            <a:spLocks noChangeArrowheads="1"/>
          </p:cNvSpPr>
          <p:nvPr/>
        </p:nvSpPr>
        <p:spPr bwMode="auto">
          <a:xfrm>
            <a:off x="5232400" y="3573463"/>
            <a:ext cx="215900" cy="215900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7" name="Oval 23"/>
          <p:cNvSpPr>
            <a:spLocks noChangeArrowheads="1"/>
          </p:cNvSpPr>
          <p:nvPr/>
        </p:nvSpPr>
        <p:spPr bwMode="auto">
          <a:xfrm>
            <a:off x="2063751" y="2852738"/>
            <a:ext cx="144463" cy="144462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8" name="Oval 24"/>
          <p:cNvSpPr>
            <a:spLocks noChangeArrowheads="1"/>
          </p:cNvSpPr>
          <p:nvPr/>
        </p:nvSpPr>
        <p:spPr bwMode="auto">
          <a:xfrm>
            <a:off x="7535863" y="2708276"/>
            <a:ext cx="144462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49" name="Oval 25"/>
          <p:cNvSpPr>
            <a:spLocks noChangeArrowheads="1"/>
          </p:cNvSpPr>
          <p:nvPr/>
        </p:nvSpPr>
        <p:spPr bwMode="auto">
          <a:xfrm>
            <a:off x="7032626" y="3429001"/>
            <a:ext cx="144463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0" name="Oval 26"/>
          <p:cNvSpPr>
            <a:spLocks noChangeArrowheads="1"/>
          </p:cNvSpPr>
          <p:nvPr/>
        </p:nvSpPr>
        <p:spPr bwMode="auto">
          <a:xfrm>
            <a:off x="5016501" y="4221163"/>
            <a:ext cx="144463" cy="144462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1" name="Oval 27"/>
          <p:cNvSpPr>
            <a:spLocks noChangeArrowheads="1"/>
          </p:cNvSpPr>
          <p:nvPr/>
        </p:nvSpPr>
        <p:spPr bwMode="auto">
          <a:xfrm>
            <a:off x="7751763" y="2276476"/>
            <a:ext cx="144462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2" name="Oval 28"/>
          <p:cNvSpPr>
            <a:spLocks noChangeArrowheads="1"/>
          </p:cNvSpPr>
          <p:nvPr/>
        </p:nvSpPr>
        <p:spPr bwMode="auto">
          <a:xfrm>
            <a:off x="8040688" y="2133601"/>
            <a:ext cx="144462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3" name="Oval 29"/>
          <p:cNvSpPr>
            <a:spLocks noChangeArrowheads="1"/>
          </p:cNvSpPr>
          <p:nvPr/>
        </p:nvSpPr>
        <p:spPr bwMode="auto">
          <a:xfrm>
            <a:off x="5808663" y="3789363"/>
            <a:ext cx="144462" cy="144462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4" name="Oval 30"/>
          <p:cNvSpPr>
            <a:spLocks noChangeArrowheads="1"/>
          </p:cNvSpPr>
          <p:nvPr/>
        </p:nvSpPr>
        <p:spPr bwMode="auto">
          <a:xfrm>
            <a:off x="5951538" y="3141663"/>
            <a:ext cx="144462" cy="144462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5" name="Oval 31"/>
          <p:cNvSpPr>
            <a:spLocks noChangeArrowheads="1"/>
          </p:cNvSpPr>
          <p:nvPr/>
        </p:nvSpPr>
        <p:spPr bwMode="auto">
          <a:xfrm>
            <a:off x="6816726" y="3716338"/>
            <a:ext cx="144463" cy="144462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6" name="Oval 32"/>
          <p:cNvSpPr>
            <a:spLocks noChangeArrowheads="1"/>
          </p:cNvSpPr>
          <p:nvPr/>
        </p:nvSpPr>
        <p:spPr bwMode="auto">
          <a:xfrm>
            <a:off x="3863976" y="3429001"/>
            <a:ext cx="144463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7" name="Oval 33"/>
          <p:cNvSpPr>
            <a:spLocks noChangeArrowheads="1"/>
          </p:cNvSpPr>
          <p:nvPr/>
        </p:nvSpPr>
        <p:spPr bwMode="auto">
          <a:xfrm>
            <a:off x="6527801" y="2276476"/>
            <a:ext cx="144463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8" name="Oval 34"/>
          <p:cNvSpPr>
            <a:spLocks noChangeArrowheads="1"/>
          </p:cNvSpPr>
          <p:nvPr/>
        </p:nvSpPr>
        <p:spPr bwMode="auto">
          <a:xfrm>
            <a:off x="2351088" y="2997201"/>
            <a:ext cx="144462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59" name="Oval 35"/>
          <p:cNvSpPr>
            <a:spLocks noChangeArrowheads="1"/>
          </p:cNvSpPr>
          <p:nvPr/>
        </p:nvSpPr>
        <p:spPr bwMode="auto">
          <a:xfrm>
            <a:off x="4151313" y="2276476"/>
            <a:ext cx="144462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77860" name="Oval 36"/>
          <p:cNvSpPr>
            <a:spLocks noChangeArrowheads="1"/>
          </p:cNvSpPr>
          <p:nvPr/>
        </p:nvSpPr>
        <p:spPr bwMode="auto">
          <a:xfrm>
            <a:off x="2855913" y="3644901"/>
            <a:ext cx="144462" cy="144463"/>
          </a:xfrm>
          <a:prstGeom prst="ellipse">
            <a:avLst/>
          </a:prstGeom>
          <a:solidFill>
            <a:srgbClr val="660033"/>
          </a:solidFill>
          <a:ln w="9525">
            <a:solidFill>
              <a:srgbClr val="6600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77864" name="Picture 40" descr="boc0980567a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968750"/>
            <a:ext cx="2987675" cy="287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865" name="Text Box 41"/>
          <p:cNvSpPr txBox="1">
            <a:spLocks noChangeArrowheads="1"/>
          </p:cNvSpPr>
          <p:nvPr/>
        </p:nvSpPr>
        <p:spPr bwMode="auto">
          <a:xfrm>
            <a:off x="424159" y="1005358"/>
            <a:ext cx="571502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 err="1"/>
              <a:t>neuroektodermový</a:t>
            </a:r>
            <a:r>
              <a:rPr lang="cs-CZ" altLang="cs-CZ" sz="2400" dirty="0"/>
              <a:t> původ,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altLang="cs-CZ" sz="2400" dirty="0"/>
              <a:t>výskyt – vazivo duhovky, cévnatky</a:t>
            </a:r>
          </a:p>
        </p:txBody>
      </p:sp>
      <p:pic>
        <p:nvPicPr>
          <p:cNvPr id="40" name="Obrázek 2">
            <a:extLst>
              <a:ext uri="{FF2B5EF4-FFF2-40B4-BE49-F238E27FC236}">
                <a16:creationId xmlns:a16="http://schemas.microsoft.com/office/drawing/2014/main" id="{80D0D253-B4AC-4A19-B56A-1D62AAF96B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0722" y="9525"/>
            <a:ext cx="3259932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72CA785-C73F-4B4E-9DA5-F0FFA5DD219C}"/>
              </a:ext>
            </a:extLst>
          </p:cNvPr>
          <p:cNvSpPr/>
          <p:nvPr/>
        </p:nvSpPr>
        <p:spPr>
          <a:xfrm>
            <a:off x="9332911" y="2916794"/>
            <a:ext cx="162736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cs-CZ" altLang="cs-CZ" dirty="0" err="1"/>
              <a:t>melanosomy</a:t>
            </a:r>
            <a:endParaRPr lang="cs-CZ" altLang="cs-CZ" dirty="0"/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D8A2C207-BDB4-4240-917A-A967FECF1AC1}"/>
              </a:ext>
            </a:extLst>
          </p:cNvPr>
          <p:cNvCxnSpPr>
            <a:cxnSpLocks/>
          </p:cNvCxnSpPr>
          <p:nvPr/>
        </p:nvCxnSpPr>
        <p:spPr>
          <a:xfrm flipV="1">
            <a:off x="9898807" y="2600588"/>
            <a:ext cx="595821" cy="32438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3EC975BB-5C70-4EA0-B919-F2806E94F6FD}"/>
              </a:ext>
            </a:extLst>
          </p:cNvPr>
          <p:cNvCxnSpPr>
            <a:cxnSpLocks/>
          </p:cNvCxnSpPr>
          <p:nvPr/>
        </p:nvCxnSpPr>
        <p:spPr>
          <a:xfrm flipV="1">
            <a:off x="9917459" y="2121146"/>
            <a:ext cx="511730" cy="78319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386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641647" y="261937"/>
            <a:ext cx="10515600" cy="1325563"/>
          </a:xfrm>
        </p:spPr>
        <p:txBody>
          <a:bodyPr/>
          <a:lstStyle/>
          <a:p>
            <a:pPr algn="l"/>
            <a:r>
              <a:rPr lang="cs-CZ" altLang="cs-CZ" sz="4000" dirty="0">
                <a:solidFill>
                  <a:srgbClr val="92D050"/>
                </a:solidFill>
                <a:latin typeface="+mn-lt"/>
              </a:rPr>
              <a:t>VOLNÉ BUŇKY : </a:t>
            </a:r>
            <a:r>
              <a:rPr lang="cs-CZ" altLang="cs-CZ" sz="4000" dirty="0">
                <a:latin typeface="+mn-lt"/>
              </a:rPr>
              <a:t>Histiocyty </a:t>
            </a:r>
            <a:r>
              <a:rPr lang="cs-CZ" altLang="cs-CZ" sz="4000" dirty="0">
                <a:latin typeface="+mn-lt"/>
                <a:sym typeface="Wingdings" panose="05000000000000000000" pitchFamily="2" charset="2"/>
              </a:rPr>
              <a:t>makrofágy</a:t>
            </a:r>
            <a:br>
              <a:rPr lang="cs-CZ" altLang="cs-CZ" sz="4000" dirty="0">
                <a:latin typeface="+mn-lt"/>
                <a:sym typeface="Wingdings" panose="05000000000000000000" pitchFamily="2" charset="2"/>
              </a:rPr>
            </a:br>
            <a:r>
              <a:rPr lang="cs-CZ" altLang="cs-CZ" sz="4000" dirty="0">
                <a:latin typeface="+mn-lt"/>
                <a:sym typeface="Wingdings" panose="05000000000000000000" pitchFamily="2" charset="2"/>
              </a:rPr>
              <a:t>                  </a:t>
            </a:r>
            <a:r>
              <a:rPr lang="cs-CZ" altLang="cs-CZ" sz="2800" dirty="0">
                <a:latin typeface="+mn-lt"/>
                <a:sym typeface="Wingdings" panose="05000000000000000000" pitchFamily="2" charset="2"/>
              </a:rPr>
              <a:t>(patří k </a:t>
            </a:r>
            <a:r>
              <a:rPr lang="cs-CZ" altLang="cs-CZ" sz="2800" dirty="0" err="1">
                <a:latin typeface="+mn-lt"/>
                <a:sym typeface="Wingdings" panose="05000000000000000000" pitchFamily="2" charset="2"/>
              </a:rPr>
              <a:t>monocyto</a:t>
            </a:r>
            <a:r>
              <a:rPr lang="cs-CZ" altLang="cs-CZ" sz="2800" dirty="0">
                <a:latin typeface="+mn-lt"/>
                <a:sym typeface="Wingdings" panose="05000000000000000000" pitchFamily="2" charset="2"/>
              </a:rPr>
              <a:t>-makrofágovému systému)</a:t>
            </a:r>
          </a:p>
        </p:txBody>
      </p:sp>
      <p:pic>
        <p:nvPicPr>
          <p:cNvPr id="78853" name="Picture 5" descr="macrophage_prescot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628776"/>
            <a:ext cx="1905000" cy="191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859" name="Picture 11" descr="14_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6" y="4019550"/>
            <a:ext cx="2886075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FA3510D-718D-4B16-A90D-9AC9D5E76946}"/>
              </a:ext>
            </a:extLst>
          </p:cNvPr>
          <p:cNvSpPr/>
          <p:nvPr/>
        </p:nvSpPr>
        <p:spPr>
          <a:xfrm>
            <a:off x="4596790" y="1587500"/>
            <a:ext cx="28729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dirty="0"/>
              <a:t>- </a:t>
            </a:r>
            <a:r>
              <a:rPr lang="cs-CZ" altLang="cs-CZ" sz="2400" dirty="0" err="1">
                <a:solidFill>
                  <a:schemeClr val="accent1"/>
                </a:solidFill>
              </a:rPr>
              <a:t>Fce</a:t>
            </a:r>
            <a:r>
              <a:rPr lang="cs-CZ" altLang="cs-CZ" sz="2400" dirty="0">
                <a:solidFill>
                  <a:schemeClr val="accent1"/>
                </a:solidFill>
              </a:rPr>
              <a:t> - fagocytóza</a:t>
            </a:r>
          </a:p>
        </p:txBody>
      </p:sp>
      <p:pic>
        <p:nvPicPr>
          <p:cNvPr id="78861" name="Picture 13" descr="4%20fibroblas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140" y="2137926"/>
            <a:ext cx="6083300" cy="465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1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8789" y="256311"/>
            <a:ext cx="10044228" cy="1150938"/>
          </a:xfrm>
        </p:spPr>
        <p:txBody>
          <a:bodyPr/>
          <a:lstStyle/>
          <a:p>
            <a:r>
              <a:rPr lang="cs-CZ" altLang="cs-CZ" sz="4000" dirty="0">
                <a:solidFill>
                  <a:srgbClr val="92D050"/>
                </a:solidFill>
              </a:rPr>
              <a:t>VOLNÉ BUŇKY : </a:t>
            </a:r>
            <a:r>
              <a:rPr lang="cs-CZ" altLang="cs-CZ" sz="4000" dirty="0"/>
              <a:t>Plazmatické buňky</a:t>
            </a:r>
            <a:r>
              <a:rPr lang="cs-CZ" altLang="cs-CZ" sz="3600" dirty="0"/>
              <a:t> </a:t>
            </a:r>
            <a:br>
              <a:rPr lang="cs-CZ" altLang="cs-CZ" sz="3600" dirty="0"/>
            </a:br>
            <a:r>
              <a:rPr lang="cs-CZ" altLang="cs-CZ" sz="3600" dirty="0"/>
              <a:t>                                </a:t>
            </a:r>
            <a:r>
              <a:rPr lang="cs-CZ" altLang="cs-CZ" sz="2800" dirty="0"/>
              <a:t>(vznikají z B-lymfocytů)    </a:t>
            </a:r>
            <a:r>
              <a:rPr lang="cs-CZ" altLang="cs-CZ" sz="3600" dirty="0"/>
              <a:t>                                        </a:t>
            </a:r>
            <a:endParaRPr lang="cs-CZ" altLang="cs-CZ" sz="2800" dirty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400" dirty="0" err="1">
                <a:solidFill>
                  <a:schemeClr val="accent1"/>
                </a:solidFill>
              </a:rPr>
              <a:t>Fce</a:t>
            </a:r>
            <a:r>
              <a:rPr lang="cs-CZ" altLang="cs-CZ" sz="2400" dirty="0">
                <a:solidFill>
                  <a:schemeClr val="accent1"/>
                </a:solidFill>
              </a:rPr>
              <a:t> - tvoří protilátky (imunoglobuliny) </a:t>
            </a:r>
          </a:p>
        </p:txBody>
      </p:sp>
      <p:pic>
        <p:nvPicPr>
          <p:cNvPr id="80901" name="Picture 5" descr="06_0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6" y="2536534"/>
            <a:ext cx="4514850" cy="4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912" name="Picture 16" descr="s48100x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5993" y="1409957"/>
            <a:ext cx="3898900" cy="343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913" name="Line 17"/>
          <p:cNvSpPr>
            <a:spLocks noChangeShapeType="1"/>
          </p:cNvSpPr>
          <p:nvPr/>
        </p:nvSpPr>
        <p:spPr bwMode="auto">
          <a:xfrm>
            <a:off x="9132407" y="2744987"/>
            <a:ext cx="345507" cy="393355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7" name="Obrázek 3">
            <a:extLst>
              <a:ext uri="{FF2B5EF4-FFF2-40B4-BE49-F238E27FC236}">
                <a16:creationId xmlns:a16="http://schemas.microsoft.com/office/drawing/2014/main" id="{24044405-1884-489E-80BD-E2C4AF1432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309" y="3450963"/>
            <a:ext cx="4514851" cy="3306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ACD82077-FE39-4C87-B794-375B3D2D60AE}"/>
              </a:ext>
            </a:extLst>
          </p:cNvPr>
          <p:cNvSpPr/>
          <p:nvPr/>
        </p:nvSpPr>
        <p:spPr>
          <a:xfrm>
            <a:off x="4771495" y="5056356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GER</a:t>
            </a:r>
          </a:p>
        </p:txBody>
      </p: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91E9C755-FE5E-42E4-BB23-B4FD0F284161}"/>
              </a:ext>
            </a:extLst>
          </p:cNvPr>
          <p:cNvCxnSpPr>
            <a:cxnSpLocks/>
          </p:cNvCxnSpPr>
          <p:nvPr/>
        </p:nvCxnSpPr>
        <p:spPr>
          <a:xfrm>
            <a:off x="5302249" y="5241022"/>
            <a:ext cx="793751" cy="6564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97B2BA7F-3399-4625-9D3A-04DC99328BF6}"/>
              </a:ext>
            </a:extLst>
          </p:cNvPr>
          <p:cNvCxnSpPr>
            <a:cxnSpLocks/>
          </p:cNvCxnSpPr>
          <p:nvPr/>
        </p:nvCxnSpPr>
        <p:spPr>
          <a:xfrm>
            <a:off x="5320148" y="5241022"/>
            <a:ext cx="2330612" cy="7497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C3BC7A5D-628A-46E9-AC9E-0AB7105486F6}"/>
              </a:ext>
            </a:extLst>
          </p:cNvPr>
          <p:cNvCxnSpPr>
            <a:cxnSpLocks/>
          </p:cNvCxnSpPr>
          <p:nvPr/>
        </p:nvCxnSpPr>
        <p:spPr>
          <a:xfrm flipV="1">
            <a:off x="5320148" y="5191792"/>
            <a:ext cx="525437" cy="492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id="{1F568FF1-4056-41BC-8747-DAE80443D9EC}"/>
              </a:ext>
            </a:extLst>
          </p:cNvPr>
          <p:cNvCxnSpPr>
            <a:cxnSpLocks/>
          </p:cNvCxnSpPr>
          <p:nvPr/>
        </p:nvCxnSpPr>
        <p:spPr>
          <a:xfrm flipV="1">
            <a:off x="5320148" y="4080229"/>
            <a:ext cx="1277935" cy="1160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bdélník 23">
            <a:extLst>
              <a:ext uri="{FF2B5EF4-FFF2-40B4-BE49-F238E27FC236}">
                <a16:creationId xmlns:a16="http://schemas.microsoft.com/office/drawing/2014/main" id="{608210B7-BE6F-48DB-98FA-784D51CDFD20}"/>
              </a:ext>
            </a:extLst>
          </p:cNvPr>
          <p:cNvSpPr/>
          <p:nvPr/>
        </p:nvSpPr>
        <p:spPr>
          <a:xfrm>
            <a:off x="2997255" y="5104330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rgbClr val="FF0000"/>
                </a:solidFill>
              </a:rPr>
              <a:t>GER</a:t>
            </a:r>
          </a:p>
        </p:txBody>
      </p:sp>
    </p:spTree>
    <p:extLst>
      <p:ext uri="{BB962C8B-B14F-4D97-AF65-F5344CB8AC3E}">
        <p14:creationId xmlns:p14="http://schemas.microsoft.com/office/powerpoint/2010/main" val="3237237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539" y="197739"/>
            <a:ext cx="10058400" cy="1295400"/>
          </a:xfrm>
        </p:spPr>
        <p:txBody>
          <a:bodyPr/>
          <a:lstStyle/>
          <a:p>
            <a:r>
              <a:rPr lang="cs-CZ" altLang="cs-CZ" sz="4400" dirty="0">
                <a:solidFill>
                  <a:srgbClr val="92D050"/>
                </a:solidFill>
              </a:rPr>
              <a:t>VOLNÉ BUŇKY : </a:t>
            </a:r>
            <a:r>
              <a:rPr lang="cs-CZ" altLang="cs-CZ" dirty="0"/>
              <a:t>Žírné buňky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heparin, histamin                                                      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– mediátory zánětu</a:t>
            </a:r>
          </a:p>
        </p:txBody>
      </p:sp>
      <p:pic>
        <p:nvPicPr>
          <p:cNvPr id="79924" name="Picture 52" descr="areol4_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0975" y="0"/>
            <a:ext cx="4391025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925" name="Picture 5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1302" y="3610645"/>
            <a:ext cx="4356100" cy="3213100"/>
          </a:xfrm>
          <a:noFill/>
          <a:ln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AD1B202C-F4DF-431E-B6D5-00FC40B8E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38"/>
          <a:stretch/>
        </p:blipFill>
        <p:spPr bwMode="auto">
          <a:xfrm>
            <a:off x="176169" y="2700671"/>
            <a:ext cx="5919831" cy="4093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609AB5A1-FCF0-42E3-84E4-7017ED947F61}"/>
              </a:ext>
            </a:extLst>
          </p:cNvPr>
          <p:cNvSpPr/>
          <p:nvPr/>
        </p:nvSpPr>
        <p:spPr>
          <a:xfrm>
            <a:off x="5155501" y="2085884"/>
            <a:ext cx="27494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000" b="1" dirty="0">
                <a:solidFill>
                  <a:schemeClr val="accent1"/>
                </a:solidFill>
              </a:rPr>
              <a:t>granula s mediátory </a:t>
            </a:r>
            <a:endParaRPr lang="cs-CZ" sz="2000" b="1" dirty="0">
              <a:solidFill>
                <a:schemeClr val="accent1"/>
              </a:solidFill>
            </a:endParaRPr>
          </a:p>
        </p:txBody>
      </p:sp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id="{25F0F4BE-3852-4A5C-895E-BDB9BA804F64}"/>
              </a:ext>
            </a:extLst>
          </p:cNvPr>
          <p:cNvCxnSpPr>
            <a:cxnSpLocks/>
          </p:cNvCxnSpPr>
          <p:nvPr/>
        </p:nvCxnSpPr>
        <p:spPr>
          <a:xfrm flipH="1">
            <a:off x="4043494" y="2567031"/>
            <a:ext cx="1950906" cy="19294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F3FFE661-5794-48D3-8B37-5725B65A6B72}"/>
              </a:ext>
            </a:extLst>
          </p:cNvPr>
          <p:cNvCxnSpPr>
            <a:cxnSpLocks/>
          </p:cNvCxnSpPr>
          <p:nvPr/>
        </p:nvCxnSpPr>
        <p:spPr>
          <a:xfrm>
            <a:off x="5994400" y="2567031"/>
            <a:ext cx="1018796" cy="237408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B1EE9DDD-86B8-4450-840D-8B06FDFEE225}"/>
              </a:ext>
            </a:extLst>
          </p:cNvPr>
          <p:cNvCxnSpPr>
            <a:cxnSpLocks/>
          </p:cNvCxnSpPr>
          <p:nvPr/>
        </p:nvCxnSpPr>
        <p:spPr>
          <a:xfrm flipV="1">
            <a:off x="5994400" y="2058156"/>
            <a:ext cx="4593002" cy="50887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11474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>
                <a:solidFill>
                  <a:srgbClr val="92D050"/>
                </a:solidFill>
              </a:rPr>
              <a:t>Klasifikace vaziv</a:t>
            </a:r>
          </a:p>
        </p:txBody>
      </p:sp>
      <p:sp>
        <p:nvSpPr>
          <p:cNvPr id="151555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686800" cy="4909657"/>
          </a:xfrm>
        </p:spPr>
        <p:txBody>
          <a:bodyPr>
            <a:normAutofit/>
          </a:bodyPr>
          <a:lstStyle/>
          <a:p>
            <a:r>
              <a:rPr lang="cs-CZ" altLang="cs-CZ" sz="2800" dirty="0"/>
              <a:t>závisí na poměru a uspořádání buněk, vláken a zákl. amorfní hmoty: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800" dirty="0"/>
          </a:p>
          <a:p>
            <a:r>
              <a:rPr lang="cs-CZ" altLang="cs-CZ" sz="2800" dirty="0"/>
              <a:t>zákl. hmota </a:t>
            </a:r>
            <a:r>
              <a:rPr lang="cs-CZ" altLang="cs-CZ" sz="2800" b="1" dirty="0">
                <a:sym typeface="Wingdings" panose="05000000000000000000" pitchFamily="2" charset="2"/>
              </a:rPr>
              <a:t></a:t>
            </a:r>
            <a:r>
              <a:rPr lang="cs-CZ" altLang="cs-CZ" sz="2800" dirty="0"/>
              <a:t> „měkká konzistence“</a:t>
            </a:r>
          </a:p>
          <a:p>
            <a:r>
              <a:rPr lang="cs-CZ" altLang="cs-CZ" sz="2800" dirty="0"/>
              <a:t>vlákna </a:t>
            </a:r>
            <a:r>
              <a:rPr lang="cs-CZ" altLang="cs-CZ" sz="2800" b="1" dirty="0">
                <a:sym typeface="Wingdings" panose="05000000000000000000" pitchFamily="2" charset="2"/>
              </a:rPr>
              <a:t></a:t>
            </a:r>
            <a:r>
              <a:rPr lang="cs-CZ" altLang="cs-CZ" sz="2800" dirty="0"/>
              <a:t> „tuhá konzistence“</a:t>
            </a:r>
          </a:p>
          <a:p>
            <a:r>
              <a:rPr lang="cs-CZ" altLang="cs-CZ" sz="2800" dirty="0"/>
              <a:t>uspořádání vláken               pravidelné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800" dirty="0"/>
              <a:t>                                                  nepravidelné</a:t>
            </a:r>
          </a:p>
        </p:txBody>
      </p:sp>
      <p:sp>
        <p:nvSpPr>
          <p:cNvPr id="151556" name="Line 4"/>
          <p:cNvSpPr>
            <a:spLocks noChangeShapeType="1"/>
          </p:cNvSpPr>
          <p:nvPr/>
        </p:nvSpPr>
        <p:spPr bwMode="auto">
          <a:xfrm>
            <a:off x="5781346" y="4489158"/>
            <a:ext cx="1097626" cy="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51557" name="Line 5"/>
          <p:cNvSpPr>
            <a:spLocks noChangeShapeType="1"/>
          </p:cNvSpPr>
          <p:nvPr/>
        </p:nvSpPr>
        <p:spPr bwMode="auto">
          <a:xfrm>
            <a:off x="5781346" y="4489159"/>
            <a:ext cx="1038904" cy="51559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68042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074078"/>
          </a:xfrm>
        </p:spPr>
        <p:txBody>
          <a:bodyPr/>
          <a:lstStyle/>
          <a:p>
            <a:r>
              <a:rPr lang="cs-CZ" dirty="0"/>
              <a:t>Tkáň , typy tkání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60699" y="1717358"/>
            <a:ext cx="8946541" cy="419548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Tkáň – soubor morfologicky podobných buněk a jejich derivátů se shodnou nebo velmi podobnou funkční specializací</a:t>
            </a:r>
          </a:p>
          <a:p>
            <a:pPr marL="0" indent="0">
              <a:buNone/>
              <a:defRPr/>
            </a:pPr>
            <a:r>
              <a:rPr lang="cs-CZ" altLang="cs-CZ" dirty="0">
                <a:ea typeface="Arial Unicode MS" pitchFamily="34" charset="-128"/>
                <a:cs typeface="Arial Unicode MS" pitchFamily="34" charset="-128"/>
              </a:rPr>
              <a:t>-  základní stavební složky orgánů lidského těla</a:t>
            </a:r>
          </a:p>
          <a:p>
            <a:pPr marL="0" indent="0">
              <a:buNone/>
              <a:defRPr/>
            </a:pPr>
            <a:endParaRPr lang="cs-CZ" altLang="cs-CZ" dirty="0">
              <a:ea typeface="Arial Unicode MS" pitchFamily="34" charset="-128"/>
              <a:cs typeface="Arial Unicode MS" pitchFamily="34" charset="-128"/>
            </a:endParaRPr>
          </a:p>
          <a:p>
            <a:pPr marL="0" indent="0">
              <a:buNone/>
              <a:defRPr/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 </a:t>
            </a:r>
            <a:r>
              <a:rPr lang="cs-CZ" altLang="cs-CZ" sz="3600" dirty="0">
                <a:ea typeface="Arial Unicode MS" pitchFamily="34" charset="-128"/>
                <a:cs typeface="Arial Unicode MS" pitchFamily="34" charset="-128"/>
              </a:rPr>
              <a:t>Typy tkání :</a:t>
            </a:r>
          </a:p>
          <a:p>
            <a:pPr>
              <a:buFontTx/>
              <a:buChar char="-"/>
              <a:defRPr/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                        epitelová</a:t>
            </a:r>
          </a:p>
          <a:p>
            <a:pPr>
              <a:buFontTx/>
              <a:buChar char="-"/>
              <a:defRPr/>
            </a:pPr>
            <a:r>
              <a:rPr lang="cs-CZ" altLang="cs-CZ" sz="3200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                             pojivová</a:t>
            </a:r>
          </a:p>
          <a:p>
            <a:pPr>
              <a:buFontTx/>
              <a:buChar char="-"/>
              <a:defRPr/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                                  svalová</a:t>
            </a:r>
          </a:p>
          <a:p>
            <a:pPr marL="0" indent="0">
              <a:buNone/>
              <a:defRPr/>
            </a:pPr>
            <a:r>
              <a:rPr lang="cs-CZ" altLang="cs-CZ" sz="3200" dirty="0">
                <a:ea typeface="Arial Unicode MS" pitchFamily="34" charset="-128"/>
                <a:cs typeface="Arial Unicode MS" pitchFamily="34" charset="-128"/>
              </a:rPr>
              <a:t>-                                          nervová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506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Klasifikace vaziv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44589" y="1331259"/>
            <a:ext cx="10020490" cy="543026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altLang="cs-CZ" sz="2800" b="1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rosolovité</a:t>
            </a:r>
            <a:endParaRPr lang="cs-CZ" altLang="cs-CZ" sz="2800" b="1" dirty="0">
              <a:solidFill>
                <a:srgbClr val="92D050"/>
              </a:solidFill>
            </a:endParaRPr>
          </a:p>
          <a:p>
            <a:pPr>
              <a:buNone/>
              <a:defRPr/>
            </a:pPr>
            <a:r>
              <a:rPr lang="cs-CZ" altLang="cs-CZ" sz="2800" b="1" dirty="0"/>
              <a:t>                                </a:t>
            </a:r>
            <a:r>
              <a:rPr lang="cs-CZ" altLang="cs-CZ" sz="2800" b="1" dirty="0">
                <a:solidFill>
                  <a:srgbClr val="92D050"/>
                </a:solidFill>
              </a:rPr>
              <a:t>řídké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kolagenní</a:t>
            </a:r>
            <a:r>
              <a:rPr lang="cs-CZ" altLang="cs-CZ" sz="2800" b="1" dirty="0">
                <a:solidFill>
                  <a:srgbClr val="92D050"/>
                </a:solidFill>
              </a:rPr>
              <a:t> </a:t>
            </a:r>
            <a:r>
              <a:rPr lang="cs-CZ" altLang="cs-CZ" sz="2800" b="1" dirty="0"/>
              <a:t>                                         </a:t>
            </a:r>
            <a:r>
              <a:rPr lang="cs-CZ" altLang="cs-CZ" sz="2800" b="1" dirty="0">
                <a:solidFill>
                  <a:srgbClr val="92D050"/>
                </a:solidFill>
              </a:rPr>
              <a:t>uspořádané</a:t>
            </a:r>
          </a:p>
          <a:p>
            <a:pPr>
              <a:buNone/>
              <a:defRPr/>
            </a:pPr>
            <a:r>
              <a:rPr lang="cs-CZ" altLang="cs-CZ" sz="2800" b="1" dirty="0">
                <a:solidFill>
                  <a:srgbClr val="92D050"/>
                </a:solidFill>
              </a:rPr>
              <a:t>                                 husté </a:t>
            </a:r>
          </a:p>
          <a:p>
            <a:pPr>
              <a:buNone/>
              <a:defRPr/>
            </a:pPr>
            <a:r>
              <a:rPr lang="cs-CZ" altLang="cs-CZ" sz="2800" dirty="0"/>
              <a:t>                                                                </a:t>
            </a:r>
            <a:r>
              <a:rPr lang="cs-CZ" altLang="cs-CZ" sz="2800" b="1" dirty="0">
                <a:solidFill>
                  <a:srgbClr val="92D050"/>
                </a:solidFill>
              </a:rPr>
              <a:t>neuspořádané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elastické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retikulární</a:t>
            </a:r>
          </a:p>
          <a:p>
            <a:pPr>
              <a:defRPr/>
            </a:pPr>
            <a:r>
              <a:rPr lang="cs-CZ" altLang="cs-CZ" sz="2800" b="1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tuková tkáň</a:t>
            </a:r>
            <a:r>
              <a:rPr lang="cs-CZ" altLang="cs-CZ" sz="2800" b="1" dirty="0"/>
              <a:t>     </a:t>
            </a:r>
            <a:r>
              <a:rPr lang="cs-CZ" altLang="cs-CZ" sz="2800" dirty="0"/>
              <a:t>              </a:t>
            </a:r>
            <a:r>
              <a:rPr lang="cs-CZ" altLang="cs-CZ" sz="2800" b="1" dirty="0">
                <a:solidFill>
                  <a:srgbClr val="92D050"/>
                </a:solidFill>
              </a:rPr>
              <a:t>bílá</a:t>
            </a:r>
          </a:p>
          <a:p>
            <a:pPr>
              <a:buNone/>
              <a:defRPr/>
            </a:pPr>
            <a:r>
              <a:rPr lang="cs-CZ" altLang="cs-CZ" sz="2800" b="1" dirty="0"/>
              <a:t>                          </a:t>
            </a:r>
            <a:r>
              <a:rPr lang="cs-CZ" altLang="cs-CZ" sz="2800" dirty="0"/>
              <a:t>                 </a:t>
            </a:r>
            <a:r>
              <a:rPr lang="cs-CZ" altLang="cs-CZ" sz="2800" b="1" dirty="0">
                <a:solidFill>
                  <a:srgbClr val="92D050"/>
                </a:solidFill>
              </a:rPr>
              <a:t>hnědá</a:t>
            </a:r>
          </a:p>
          <a:p>
            <a:endParaRPr lang="cs-CZ" dirty="0"/>
          </a:p>
        </p:txBody>
      </p:sp>
      <p:cxnSp>
        <p:nvCxnSpPr>
          <p:cNvPr id="6" name="Přímá spojnice se šipkou 5"/>
          <p:cNvCxnSpPr>
            <a:cxnSpLocks/>
          </p:cNvCxnSpPr>
          <p:nvPr/>
        </p:nvCxnSpPr>
        <p:spPr>
          <a:xfrm flipV="1">
            <a:off x="3363985" y="2270472"/>
            <a:ext cx="889233" cy="461317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/>
          <p:cNvCxnSpPr>
            <a:cxnSpLocks/>
          </p:cNvCxnSpPr>
          <p:nvPr/>
        </p:nvCxnSpPr>
        <p:spPr>
          <a:xfrm>
            <a:off x="3363985" y="2731789"/>
            <a:ext cx="790662" cy="54204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cxnSpLocks/>
          </p:cNvCxnSpPr>
          <p:nvPr/>
        </p:nvCxnSpPr>
        <p:spPr>
          <a:xfrm flipV="1">
            <a:off x="5503924" y="2731789"/>
            <a:ext cx="1735775" cy="514031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nice se šipkou 12"/>
          <p:cNvCxnSpPr>
            <a:cxnSpLocks/>
          </p:cNvCxnSpPr>
          <p:nvPr/>
        </p:nvCxnSpPr>
        <p:spPr>
          <a:xfrm>
            <a:off x="5503924" y="3273833"/>
            <a:ext cx="1735775" cy="542044"/>
          </a:xfrm>
          <a:prstGeom prst="straightConnector1">
            <a:avLst/>
          </a:prstGeom>
          <a:ln w="190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/>
          <p:cNvCxnSpPr/>
          <p:nvPr/>
        </p:nvCxnSpPr>
        <p:spPr>
          <a:xfrm>
            <a:off x="3845709" y="5481639"/>
            <a:ext cx="1079157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/>
          <p:cNvCxnSpPr/>
          <p:nvPr/>
        </p:nvCxnSpPr>
        <p:spPr>
          <a:xfrm>
            <a:off x="3839417" y="5481639"/>
            <a:ext cx="1037967" cy="461318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151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Rosolovité vazivo</a:t>
            </a:r>
            <a:br>
              <a:rPr lang="cs-CZ" dirty="0"/>
            </a:br>
            <a:r>
              <a:rPr lang="cs-CZ" dirty="0"/>
              <a:t> 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6692" y="2149263"/>
            <a:ext cx="8946541" cy="4195481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 </a:t>
            </a:r>
          </a:p>
          <a:p>
            <a:pPr>
              <a:buFontTx/>
              <a:buChar char="-"/>
            </a:pPr>
            <a:r>
              <a:rPr lang="cs-CZ" sz="2400" dirty="0"/>
              <a:t>síťovitě uspořádané fibroblasty,</a:t>
            </a:r>
          </a:p>
          <a:p>
            <a:pPr marL="0" indent="0">
              <a:buNone/>
            </a:pPr>
            <a:r>
              <a:rPr lang="cs-CZ" sz="2400" dirty="0"/>
              <a:t>   rosolovitá základní hmota(objemná) </a:t>
            </a:r>
          </a:p>
          <a:p>
            <a:pPr marL="0" indent="0">
              <a:buNone/>
            </a:pPr>
            <a:r>
              <a:rPr lang="cs-CZ" sz="2400" dirty="0"/>
              <a:t>   s kolagenními fibrilami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400" dirty="0">
                <a:solidFill>
                  <a:srgbClr val="92D050"/>
                </a:solidFill>
              </a:rPr>
              <a:t>pupečník (</a:t>
            </a:r>
            <a:r>
              <a:rPr lang="cs-CZ" sz="2400" dirty="0" err="1">
                <a:solidFill>
                  <a:srgbClr val="92D050"/>
                </a:solidFill>
              </a:rPr>
              <a:t>Whartonův</a:t>
            </a:r>
            <a:r>
              <a:rPr lang="cs-CZ" sz="2400" dirty="0">
                <a:solidFill>
                  <a:srgbClr val="92D050"/>
                </a:solidFill>
              </a:rPr>
              <a:t> rosol),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92D050"/>
                </a:solidFill>
              </a:rPr>
              <a:t>vazivo zubní pulpy</a:t>
            </a:r>
          </a:p>
        </p:txBody>
      </p:sp>
      <p:pic>
        <p:nvPicPr>
          <p:cNvPr id="5" name="Picture 4" descr="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88" y="4150658"/>
            <a:ext cx="51435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17">
            <a:extLst>
              <a:ext uri="{FF2B5EF4-FFF2-40B4-BE49-F238E27FC236}">
                <a16:creationId xmlns:a16="http://schemas.microsoft.com/office/drawing/2014/main" id="{D2D9F764-87A8-46E7-9A69-D395E182BA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188" y="987105"/>
            <a:ext cx="231775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mesench">
            <a:extLst>
              <a:ext uri="{FF2B5EF4-FFF2-40B4-BE49-F238E27FC236}">
                <a16:creationId xmlns:a16="http://schemas.microsoft.com/office/drawing/2014/main" id="{9F05F1F2-34B3-4C4A-9501-EFAF94267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3447" y="452718"/>
            <a:ext cx="3488553" cy="3570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415CF8E2-09EF-4275-8F82-E9D29C385A4D}"/>
              </a:ext>
            </a:extLst>
          </p:cNvPr>
          <p:cNvSpPr/>
          <p:nvPr/>
        </p:nvSpPr>
        <p:spPr>
          <a:xfrm>
            <a:off x="356692" y="5883079"/>
            <a:ext cx="4075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solidFill>
                  <a:schemeClr val="accent1"/>
                </a:solidFill>
              </a:rPr>
              <a:t>podobné mezenchymu</a:t>
            </a:r>
          </a:p>
        </p:txBody>
      </p:sp>
    </p:spTree>
    <p:extLst>
      <p:ext uri="{BB962C8B-B14F-4D97-AF65-F5344CB8AC3E}">
        <p14:creationId xmlns:p14="http://schemas.microsoft.com/office/powerpoint/2010/main" val="27235675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71662" y="145067"/>
            <a:ext cx="8686800" cy="1258888"/>
          </a:xfrm>
        </p:spPr>
        <p:txBody>
          <a:bodyPr/>
          <a:lstStyle/>
          <a:p>
            <a:pPr algn="l"/>
            <a:r>
              <a:rPr lang="cs-CZ" altLang="cs-CZ" dirty="0"/>
              <a:t> Mezenchym           Rosolovité v.</a:t>
            </a:r>
          </a:p>
        </p:txBody>
      </p:sp>
      <p:sp>
        <p:nvSpPr>
          <p:cNvPr id="18841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994649" y="1600201"/>
            <a:ext cx="4396339" cy="41957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accent1"/>
                </a:solidFill>
              </a:rPr>
              <a:t>embryonální vazivo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188420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6172200" y="1600201"/>
            <a:ext cx="4387850" cy="4530725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dirty="0">
                <a:solidFill>
                  <a:schemeClr val="accent1"/>
                </a:solidFill>
              </a:rPr>
              <a:t>pupečník, zubní pulpa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000" dirty="0"/>
          </a:p>
        </p:txBody>
      </p:sp>
      <p:pic>
        <p:nvPicPr>
          <p:cNvPr id="188421" name="Picture 5" descr="cct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49" y="2451100"/>
            <a:ext cx="4033838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8422" name="Picture 6" descr="mes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2349500"/>
            <a:ext cx="4176712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51398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Řídké kolagenní  vazivo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40582" y="2069696"/>
            <a:ext cx="8946541" cy="419548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400" dirty="0"/>
              <a:t>Víceméně všechny buňky vaziva</a:t>
            </a:r>
          </a:p>
          <a:p>
            <a:pPr marL="0" indent="0">
              <a:buNone/>
            </a:pPr>
            <a:r>
              <a:rPr lang="cs-CZ" sz="2400" dirty="0"/>
              <a:t>       + svazky kolagenních vláken,</a:t>
            </a:r>
          </a:p>
          <a:p>
            <a:pPr marL="0" indent="0">
              <a:buNone/>
            </a:pPr>
            <a:r>
              <a:rPr lang="cs-CZ" sz="2400" dirty="0"/>
              <a:t>   ojedinělá elastická vlákna, </a:t>
            </a:r>
          </a:p>
          <a:p>
            <a:pPr marL="0" indent="0">
              <a:buNone/>
            </a:pPr>
            <a:r>
              <a:rPr lang="cs-CZ" sz="2400" dirty="0"/>
              <a:t>   řídká základní hmota</a:t>
            </a:r>
          </a:p>
          <a:p>
            <a:pPr marL="0" indent="0">
              <a:buNone/>
            </a:pPr>
            <a:endParaRPr lang="cs-CZ" sz="2400" dirty="0">
              <a:solidFill>
                <a:srgbClr val="92D050"/>
              </a:solidFill>
            </a:endParaRPr>
          </a:p>
          <a:p>
            <a:pPr marL="0" indent="0">
              <a:buNone/>
            </a:pPr>
            <a:r>
              <a:rPr lang="cs-CZ" sz="2400" dirty="0">
                <a:solidFill>
                  <a:srgbClr val="92D050"/>
                </a:solidFill>
              </a:rPr>
              <a:t>- výskyt - lamina propria sliznic,</a:t>
            </a:r>
          </a:p>
          <a:p>
            <a:pPr marL="0" indent="0">
              <a:buNone/>
            </a:pPr>
            <a:r>
              <a:rPr lang="cs-CZ" sz="2400" dirty="0">
                <a:solidFill>
                  <a:srgbClr val="92D050"/>
                </a:solidFill>
              </a:rPr>
              <a:t>podslizniční a podkožní vazivo,</a:t>
            </a:r>
          </a:p>
          <a:p>
            <a:pPr marL="0" indent="0">
              <a:buNone/>
            </a:pPr>
            <a:r>
              <a:rPr lang="cs-CZ" sz="2400" dirty="0" err="1">
                <a:solidFill>
                  <a:srgbClr val="92D050"/>
                </a:solidFill>
              </a:rPr>
              <a:t>intersticium</a:t>
            </a:r>
            <a:r>
              <a:rPr lang="cs-CZ" sz="2400" dirty="0">
                <a:solidFill>
                  <a:srgbClr val="92D050"/>
                </a:solidFill>
              </a:rPr>
              <a:t> v orgánech </a:t>
            </a:r>
          </a:p>
        </p:txBody>
      </p:sp>
      <p:pic>
        <p:nvPicPr>
          <p:cNvPr id="4" name="Picture 3" descr="cctcf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72562"/>
            <a:ext cx="5172075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8902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8229600" cy="903288"/>
          </a:xfrm>
        </p:spPr>
        <p:txBody>
          <a:bodyPr/>
          <a:lstStyle/>
          <a:p>
            <a:r>
              <a:rPr lang="cs-CZ" altLang="cs-CZ" sz="4000" dirty="0">
                <a:solidFill>
                  <a:srgbClr val="92D050"/>
                </a:solidFill>
                <a:latin typeface="Calibri" panose="020F0502020204030204" pitchFamily="34" charset="0"/>
              </a:rPr>
              <a:t>Kolagenní vazivo – řídké </a:t>
            </a:r>
            <a:r>
              <a:rPr lang="cs-CZ" altLang="cs-CZ" sz="4000" dirty="0">
                <a:latin typeface="Calibri" panose="020F0502020204030204" pitchFamily="34" charset="0"/>
              </a:rPr>
              <a:t>(jícen)</a:t>
            </a:r>
          </a:p>
        </p:txBody>
      </p:sp>
      <p:pic>
        <p:nvPicPr>
          <p:cNvPr id="249859" name="Picture 6" descr="jícen - stavba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7111" y="1618434"/>
            <a:ext cx="7720668" cy="5239566"/>
          </a:xfrm>
          <a:noFill/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BFF97DB2-1D9B-4623-A708-29C01D37025F}"/>
              </a:ext>
            </a:extLst>
          </p:cNvPr>
          <p:cNvSpPr/>
          <p:nvPr/>
        </p:nvSpPr>
        <p:spPr>
          <a:xfrm>
            <a:off x="6096000" y="2843868"/>
            <a:ext cx="1367405" cy="486562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>
            <a:extLst>
              <a:ext uri="{FF2B5EF4-FFF2-40B4-BE49-F238E27FC236}">
                <a16:creationId xmlns:a16="http://schemas.microsoft.com/office/drawing/2014/main" id="{24233C90-4DC4-4C5A-8153-DF43FE04B306}"/>
              </a:ext>
            </a:extLst>
          </p:cNvPr>
          <p:cNvSpPr/>
          <p:nvPr/>
        </p:nvSpPr>
        <p:spPr>
          <a:xfrm>
            <a:off x="6560190" y="4137170"/>
            <a:ext cx="1093367" cy="55367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Picture 8" descr="vaz - jícen">
            <a:extLst>
              <a:ext uri="{FF2B5EF4-FFF2-40B4-BE49-F238E27FC236}">
                <a16:creationId xmlns:a16="http://schemas.microsoft.com/office/drawing/2014/main" id="{0E03215C-3211-41B4-B54B-E5FEC1B80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106875" y="1962944"/>
            <a:ext cx="5594349" cy="419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0FF4C462-AEBB-48AA-8805-665B66AAE452}"/>
              </a:ext>
            </a:extLst>
          </p:cNvPr>
          <p:cNvCxnSpPr>
            <a:cxnSpLocks/>
            <a:stCxn id="6" idx="7"/>
          </p:cNvCxnSpPr>
          <p:nvPr/>
        </p:nvCxnSpPr>
        <p:spPr>
          <a:xfrm flipV="1">
            <a:off x="7493437" y="4137170"/>
            <a:ext cx="1818343" cy="81084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364EEE1B-754D-4372-BB6A-65D0C2EF8E6B}"/>
              </a:ext>
            </a:extLst>
          </p:cNvPr>
          <p:cNvCxnSpPr>
            <a:cxnSpLocks/>
          </p:cNvCxnSpPr>
          <p:nvPr/>
        </p:nvCxnSpPr>
        <p:spPr>
          <a:xfrm>
            <a:off x="7645837" y="4370654"/>
            <a:ext cx="1665943" cy="876586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E6F2528D-3D3B-4FBB-9F15-C5D34D42169D}"/>
              </a:ext>
            </a:extLst>
          </p:cNvPr>
          <p:cNvCxnSpPr>
            <a:cxnSpLocks/>
          </p:cNvCxnSpPr>
          <p:nvPr/>
        </p:nvCxnSpPr>
        <p:spPr>
          <a:xfrm flipV="1">
            <a:off x="7493437" y="3028426"/>
            <a:ext cx="2111957" cy="58724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se šipkou 17">
            <a:extLst>
              <a:ext uri="{FF2B5EF4-FFF2-40B4-BE49-F238E27FC236}">
                <a16:creationId xmlns:a16="http://schemas.microsoft.com/office/drawing/2014/main" id="{59FFC673-6642-4BA9-964A-F7F4A3A871D2}"/>
              </a:ext>
            </a:extLst>
          </p:cNvPr>
          <p:cNvCxnSpPr>
            <a:cxnSpLocks/>
          </p:cNvCxnSpPr>
          <p:nvPr/>
        </p:nvCxnSpPr>
        <p:spPr>
          <a:xfrm>
            <a:off x="7463405" y="3163350"/>
            <a:ext cx="1086010" cy="2577514"/>
          </a:xfrm>
          <a:prstGeom prst="straightConnector1">
            <a:avLst/>
          </a:prstGeom>
          <a:ln w="1905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0041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5"/>
          <p:cNvSpPr txBox="1">
            <a:spLocks noChangeArrowheads="1"/>
          </p:cNvSpPr>
          <p:nvPr/>
        </p:nvSpPr>
        <p:spPr bwMode="auto">
          <a:xfrm>
            <a:off x="862407" y="207978"/>
            <a:ext cx="9134475" cy="56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None/>
            </a:pPr>
            <a:r>
              <a:rPr lang="cs-CZ" sz="3200" dirty="0"/>
              <a:t>Řídké kolagenní  vazivo </a:t>
            </a:r>
            <a:r>
              <a:rPr lang="cs-CZ" altLang="cs-CZ" sz="2400" dirty="0">
                <a:latin typeface="+mn-lt"/>
              </a:rPr>
              <a:t>– </a:t>
            </a:r>
            <a:r>
              <a:rPr lang="cs-CZ" altLang="cs-CZ" sz="2800" dirty="0" err="1">
                <a:solidFill>
                  <a:srgbClr val="92D050"/>
                </a:solidFill>
                <a:latin typeface="+mn-lt"/>
              </a:rPr>
              <a:t>mucosa</a:t>
            </a:r>
            <a:r>
              <a:rPr lang="cs-CZ" altLang="cs-CZ" sz="2800" dirty="0">
                <a:solidFill>
                  <a:srgbClr val="92D050"/>
                </a:solidFill>
                <a:latin typeface="+mn-lt"/>
              </a:rPr>
              <a:t>, </a:t>
            </a:r>
            <a:r>
              <a:rPr lang="cs-CZ" altLang="cs-CZ" sz="2800" dirty="0" err="1">
                <a:solidFill>
                  <a:srgbClr val="92D050"/>
                </a:solidFill>
                <a:latin typeface="+mn-lt"/>
              </a:rPr>
              <a:t>submucosa</a:t>
            </a:r>
            <a:r>
              <a:rPr lang="cs-CZ" altLang="cs-CZ" sz="2800" dirty="0">
                <a:solidFill>
                  <a:srgbClr val="92D050"/>
                </a:solidFill>
                <a:latin typeface="+mn-lt"/>
              </a:rPr>
              <a:t> </a:t>
            </a:r>
          </a:p>
        </p:txBody>
      </p:sp>
      <p:pic>
        <p:nvPicPr>
          <p:cNvPr id="3584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871" y="1171575"/>
            <a:ext cx="91440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0F597AFA-48D0-40A0-A096-881AF70D7FD0}"/>
              </a:ext>
            </a:extLst>
          </p:cNvPr>
          <p:cNvCxnSpPr>
            <a:cxnSpLocks/>
          </p:cNvCxnSpPr>
          <p:nvPr/>
        </p:nvCxnSpPr>
        <p:spPr>
          <a:xfrm>
            <a:off x="8632272" y="777891"/>
            <a:ext cx="318781" cy="276226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D2317876-3FD1-40D2-95FE-F89423C4F65E}"/>
              </a:ext>
            </a:extLst>
          </p:cNvPr>
          <p:cNvCxnSpPr>
            <a:cxnSpLocks/>
          </p:cNvCxnSpPr>
          <p:nvPr/>
        </p:nvCxnSpPr>
        <p:spPr>
          <a:xfrm flipH="1">
            <a:off x="5352176" y="666737"/>
            <a:ext cx="1305887" cy="1631846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89221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952131" y="199015"/>
            <a:ext cx="9404723" cy="1400530"/>
          </a:xfrm>
        </p:spPr>
        <p:txBody>
          <a:bodyPr/>
          <a:lstStyle/>
          <a:p>
            <a:r>
              <a:rPr lang="cs-CZ" altLang="cs-CZ" sz="3600" dirty="0"/>
              <a:t>Husté kolagenní vazivo</a:t>
            </a:r>
            <a:br>
              <a:rPr lang="cs-CZ" altLang="cs-CZ" sz="3600" dirty="0"/>
            </a:br>
            <a:r>
              <a:rPr lang="cs-CZ" altLang="cs-CZ" sz="3600" dirty="0"/>
              <a:t>      </a:t>
            </a:r>
            <a:r>
              <a:rPr lang="cs-CZ" altLang="cs-CZ" sz="2800" dirty="0"/>
              <a:t>uspořádané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  <a:p>
            <a:pPr>
              <a:buFont typeface="Wingdings" panose="05000000000000000000" pitchFamily="2" charset="2"/>
              <a:buNone/>
            </a:pPr>
            <a:endParaRPr lang="cs-CZ" altLang="cs-CZ" dirty="0"/>
          </a:p>
        </p:txBody>
      </p:sp>
      <p:sp>
        <p:nvSpPr>
          <p:cNvPr id="32774" name="Rectangle 6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pPr>
              <a:buFont typeface="Wingdings" panose="05000000000000000000" pitchFamily="2" charset="2"/>
              <a:buNone/>
            </a:pPr>
            <a:endParaRPr lang="cs-CZ" altLang="cs-CZ"/>
          </a:p>
        </p:txBody>
      </p:sp>
      <p:pic>
        <p:nvPicPr>
          <p:cNvPr id="32777" name="Picture 9" descr="dir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83" y="1670630"/>
            <a:ext cx="4103688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t2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8" y="2708559"/>
            <a:ext cx="4176713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9" name="Line 11"/>
          <p:cNvSpPr>
            <a:spLocks noChangeShapeType="1"/>
          </p:cNvSpPr>
          <p:nvPr/>
        </p:nvSpPr>
        <p:spPr bwMode="auto">
          <a:xfrm flipV="1">
            <a:off x="6344479" y="352338"/>
            <a:ext cx="1092257" cy="18389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2780" name="Line 12"/>
          <p:cNvSpPr>
            <a:spLocks noChangeShapeType="1"/>
          </p:cNvSpPr>
          <p:nvPr/>
        </p:nvSpPr>
        <p:spPr bwMode="auto">
          <a:xfrm>
            <a:off x="6344479" y="536230"/>
            <a:ext cx="1163668" cy="34864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32781" name="Picture 13" descr="whitect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948" y="1404300"/>
            <a:ext cx="4171950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Text Box 14"/>
          <p:cNvSpPr txBox="1">
            <a:spLocks noChangeArrowheads="1"/>
          </p:cNvSpPr>
          <p:nvPr/>
        </p:nvSpPr>
        <p:spPr bwMode="auto">
          <a:xfrm rot="10800000" flipV="1">
            <a:off x="1707729" y="5086986"/>
            <a:ext cx="30257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0000"/>
                </a:solidFill>
              </a:rPr>
              <a:t>šlachy, </a:t>
            </a:r>
            <a:r>
              <a:rPr lang="cs-CZ" altLang="cs-CZ" b="1" dirty="0" err="1">
                <a:solidFill>
                  <a:srgbClr val="000000"/>
                </a:solidFill>
              </a:rPr>
              <a:t>ligamenta</a:t>
            </a:r>
            <a:endParaRPr lang="cs-CZ" altLang="cs-CZ" b="1" dirty="0">
              <a:solidFill>
                <a:srgbClr val="000000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9E1D1264-F322-4FC5-A3BE-C58AAFFE442B}"/>
              </a:ext>
            </a:extLst>
          </p:cNvPr>
          <p:cNvSpPr/>
          <p:nvPr/>
        </p:nvSpPr>
        <p:spPr>
          <a:xfrm>
            <a:off x="6974269" y="1211506"/>
            <a:ext cx="27735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800" dirty="0"/>
              <a:t>neuspořádané</a:t>
            </a:r>
            <a:endParaRPr lang="cs-CZ" sz="2800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40F91B3-4648-4274-8E32-BB3BD5DD2C93}"/>
              </a:ext>
            </a:extLst>
          </p:cNvPr>
          <p:cNvSpPr/>
          <p:nvPr/>
        </p:nvSpPr>
        <p:spPr>
          <a:xfrm>
            <a:off x="7508147" y="698556"/>
            <a:ext cx="1848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neuspořádané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D92B8566-02E7-426D-9C73-78B1672EFF2A}"/>
              </a:ext>
            </a:extLst>
          </p:cNvPr>
          <p:cNvSpPr/>
          <p:nvPr/>
        </p:nvSpPr>
        <p:spPr>
          <a:xfrm>
            <a:off x="7582609" y="109208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uspořádané</a:t>
            </a:r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0975A88-0934-48FD-9877-41D34FEC534D}"/>
              </a:ext>
            </a:extLst>
          </p:cNvPr>
          <p:cNvSpPr/>
          <p:nvPr/>
        </p:nvSpPr>
        <p:spPr>
          <a:xfrm>
            <a:off x="7852663" y="4686876"/>
            <a:ext cx="10438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chemeClr val="bg1"/>
                </a:solidFill>
              </a:rPr>
              <a:t>bělima</a:t>
            </a:r>
          </a:p>
        </p:txBody>
      </p:sp>
    </p:spTree>
    <p:extLst>
      <p:ext uri="{BB962C8B-B14F-4D97-AF65-F5344CB8AC3E}">
        <p14:creationId xmlns:p14="http://schemas.microsoft.com/office/powerpoint/2010/main" val="21718413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Husté kolagenní</a:t>
            </a:r>
            <a:br>
              <a:rPr lang="cs-CZ" dirty="0"/>
            </a:br>
            <a:r>
              <a:rPr lang="cs-CZ" dirty="0"/>
              <a:t>vazivo uspořádané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2400" dirty="0"/>
              <a:t>Kolagenní vlákna a fibrily probíhají </a:t>
            </a:r>
          </a:p>
          <a:p>
            <a:pPr marL="0" indent="0">
              <a:buNone/>
            </a:pPr>
            <a:r>
              <a:rPr lang="cs-CZ" sz="2400" dirty="0"/>
              <a:t>   pravidelně(paralelně </a:t>
            </a:r>
            <a:r>
              <a:rPr lang="cs-CZ" sz="2400" dirty="0" err="1"/>
              <a:t>jendím</a:t>
            </a:r>
            <a:r>
              <a:rPr lang="cs-CZ" sz="2400" dirty="0"/>
              <a:t> směrem)</a:t>
            </a:r>
          </a:p>
          <a:p>
            <a:pPr marL="0" indent="0">
              <a:buNone/>
            </a:pPr>
            <a:r>
              <a:rPr lang="cs-CZ" sz="2400" dirty="0"/>
              <a:t>  mezi nimi - </a:t>
            </a:r>
            <a:r>
              <a:rPr lang="cs-CZ" sz="2400" dirty="0" err="1"/>
              <a:t>oploštělé</a:t>
            </a:r>
            <a:r>
              <a:rPr lang="cs-CZ" sz="2400" dirty="0"/>
              <a:t> </a:t>
            </a:r>
            <a:r>
              <a:rPr lang="cs-CZ" sz="2400" dirty="0" err="1"/>
              <a:t>fibrocyty</a:t>
            </a:r>
            <a:r>
              <a:rPr lang="cs-CZ" sz="2400" dirty="0"/>
              <a:t> </a:t>
            </a:r>
          </a:p>
          <a:p>
            <a:pPr>
              <a:buFontTx/>
              <a:buChar char="-"/>
            </a:pPr>
            <a:endParaRPr lang="cs-CZ" sz="2400" dirty="0"/>
          </a:p>
          <a:p>
            <a:pPr>
              <a:buFontTx/>
              <a:buChar char="-"/>
            </a:pPr>
            <a:r>
              <a:rPr lang="cs-CZ" sz="2400" dirty="0"/>
              <a:t>odolné k tahu v jednom směru</a:t>
            </a:r>
          </a:p>
          <a:p>
            <a:pPr>
              <a:buFontTx/>
              <a:buChar char="-"/>
            </a:pPr>
            <a:endParaRPr lang="cs-CZ" sz="2400" dirty="0"/>
          </a:p>
          <a:p>
            <a:pPr marL="0" indent="0">
              <a:buNone/>
            </a:pPr>
            <a:r>
              <a:rPr lang="cs-CZ" sz="2400" b="1" dirty="0">
                <a:solidFill>
                  <a:srgbClr val="92D050"/>
                </a:solidFill>
              </a:rPr>
              <a:t>Rohovka, šlachy, vazy</a:t>
            </a:r>
          </a:p>
        </p:txBody>
      </p:sp>
      <p:pic>
        <p:nvPicPr>
          <p:cNvPr id="5" name="Picture 2" descr="densr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7100" y="1431419"/>
            <a:ext cx="49149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vaz 9">
            <a:extLst>
              <a:ext uri="{FF2B5EF4-FFF2-40B4-BE49-F238E27FC236}">
                <a16:creationId xmlns:a16="http://schemas.microsoft.com/office/drawing/2014/main" id="{C5E697A2-0583-40E5-A681-DB1933E5C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43"/>
          <a:stretch/>
        </p:blipFill>
        <p:spPr>
          <a:xfrm>
            <a:off x="6597651" y="4079369"/>
            <a:ext cx="5594349" cy="2771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1" descr="ct03.gif (24826 bytes)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62" b="11946"/>
          <a:stretch/>
        </p:blipFill>
        <p:spPr bwMode="auto">
          <a:xfrm>
            <a:off x="6316369" y="94482"/>
            <a:ext cx="2978633" cy="2338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42339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6996" y="387594"/>
            <a:ext cx="10192465" cy="1400530"/>
          </a:xfrm>
        </p:spPr>
        <p:txBody>
          <a:bodyPr/>
          <a:lstStyle/>
          <a:p>
            <a:r>
              <a:rPr lang="cs-CZ" dirty="0"/>
              <a:t>Husté kolagenní vazivo neuspořádané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50975" y="2027751"/>
            <a:ext cx="8946541" cy="419548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800" dirty="0"/>
              <a:t>hrubé svazky kolagenních vláken,</a:t>
            </a:r>
          </a:p>
          <a:p>
            <a:pPr marL="0" indent="0">
              <a:buNone/>
            </a:pPr>
            <a:r>
              <a:rPr lang="cs-CZ" sz="2800" dirty="0"/>
              <a:t>   probíhají </a:t>
            </a:r>
            <a:r>
              <a:rPr lang="cs-CZ" sz="2800" dirty="0" err="1"/>
              <a:t>všemy</a:t>
            </a:r>
            <a:r>
              <a:rPr lang="cs-CZ" sz="2800" dirty="0"/>
              <a:t> směry, kříží se </a:t>
            </a:r>
          </a:p>
          <a:p>
            <a:pPr>
              <a:buFontTx/>
              <a:buChar char="-"/>
            </a:pPr>
            <a:r>
              <a:rPr lang="cs-CZ" sz="2800" dirty="0"/>
              <a:t>mechanicky odolné na tlak</a:t>
            </a:r>
          </a:p>
          <a:p>
            <a:pPr>
              <a:buFontTx/>
              <a:buChar char="-"/>
            </a:pPr>
            <a:endParaRPr lang="cs-CZ" sz="2800" dirty="0"/>
          </a:p>
          <a:p>
            <a:pPr marL="0" indent="0">
              <a:buNone/>
            </a:pPr>
            <a:r>
              <a:rPr lang="cs-CZ" sz="2400" b="1" dirty="0">
                <a:solidFill>
                  <a:srgbClr val="92D050"/>
                </a:solidFill>
              </a:rPr>
              <a:t>Bělima, škára, pouzdra orgánů,</a:t>
            </a:r>
          </a:p>
          <a:p>
            <a:pPr marL="0" indent="0">
              <a:buNone/>
            </a:pPr>
            <a:r>
              <a:rPr lang="cs-CZ" sz="2400" b="1" dirty="0">
                <a:solidFill>
                  <a:srgbClr val="92D050"/>
                </a:solidFill>
              </a:rPr>
              <a:t> kloubní pouzdra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804" y="2525087"/>
            <a:ext cx="5489196" cy="4332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5" descr="Pojivové tkáně - 25 Husté kolagenní vazivo"/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0053" y="1120807"/>
            <a:ext cx="2751947" cy="300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18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orta">
            <a:extLst>
              <a:ext uri="{FF2B5EF4-FFF2-40B4-BE49-F238E27FC236}">
                <a16:creationId xmlns:a16="http://schemas.microsoft.com/office/drawing/2014/main" id="{6A633FE2-78EF-4C62-938F-701C577965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60" r="63415"/>
          <a:stretch/>
        </p:blipFill>
        <p:spPr>
          <a:xfrm>
            <a:off x="8983372" y="1853248"/>
            <a:ext cx="3218415" cy="4999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Elastické vazivo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4558" y="1853248"/>
            <a:ext cx="11744587" cy="4195481"/>
          </a:xfrm>
        </p:spPr>
        <p:txBody>
          <a:bodyPr/>
          <a:lstStyle/>
          <a:p>
            <a:pPr>
              <a:buFontTx/>
              <a:buChar char="-"/>
            </a:pPr>
            <a:r>
              <a:rPr lang="cs-CZ" sz="2800" dirty="0"/>
              <a:t>elastická vlákna probíhají paralelně(</a:t>
            </a:r>
            <a:r>
              <a:rPr lang="cs-CZ" sz="2800" dirty="0">
                <a:solidFill>
                  <a:srgbClr val="92D050"/>
                </a:solidFill>
              </a:rPr>
              <a:t>sdružují se do membrán)</a:t>
            </a:r>
          </a:p>
          <a:p>
            <a:pPr marL="0" indent="0">
              <a:buNone/>
            </a:pPr>
            <a:r>
              <a:rPr lang="cs-CZ" sz="2800" dirty="0"/>
              <a:t>   mezi nimi </a:t>
            </a:r>
            <a:r>
              <a:rPr lang="cs-CZ" sz="2800" dirty="0" err="1"/>
              <a:t>fibrocyty</a:t>
            </a:r>
            <a:endParaRPr lang="cs-CZ" sz="2800" dirty="0"/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 err="1">
                <a:solidFill>
                  <a:srgbClr val="92D050"/>
                </a:solidFill>
              </a:rPr>
              <a:t>ligamenta</a:t>
            </a:r>
            <a:r>
              <a:rPr lang="cs-CZ" sz="2800" dirty="0">
                <a:solidFill>
                  <a:srgbClr val="92D050"/>
                </a:solidFill>
              </a:rPr>
              <a:t> </a:t>
            </a:r>
            <a:r>
              <a:rPr lang="cs-CZ" sz="2800" dirty="0" err="1">
                <a:solidFill>
                  <a:srgbClr val="92D050"/>
                </a:solidFill>
              </a:rPr>
              <a:t>flava</a:t>
            </a:r>
            <a:r>
              <a:rPr lang="cs-CZ" sz="2800" dirty="0">
                <a:solidFill>
                  <a:srgbClr val="92D050"/>
                </a:solidFill>
              </a:rPr>
              <a:t> páteře, hlasové vazy(</a:t>
            </a:r>
            <a:r>
              <a:rPr lang="cs-CZ" sz="2800" dirty="0" err="1">
                <a:solidFill>
                  <a:srgbClr val="92D050"/>
                </a:solidFill>
              </a:rPr>
              <a:t>lig.vocalia</a:t>
            </a:r>
            <a:r>
              <a:rPr lang="cs-CZ" sz="2800" dirty="0">
                <a:solidFill>
                  <a:srgbClr val="92D050"/>
                </a:solidFill>
              </a:rPr>
              <a:t>)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92D050"/>
                </a:solidFill>
              </a:rPr>
              <a:t>elastické membrány ve stěně velkých arterií(aorta)</a:t>
            </a:r>
          </a:p>
        </p:txBody>
      </p:sp>
      <p:pic>
        <p:nvPicPr>
          <p:cNvPr id="4" name="Picture 3" descr="Elas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544" y="4619535"/>
            <a:ext cx="2802658" cy="1882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18D437E8-C964-415E-9B27-9938BF8252E8}"/>
              </a:ext>
            </a:extLst>
          </p:cNvPr>
          <p:cNvCxnSpPr>
            <a:cxnSpLocks/>
          </p:cNvCxnSpPr>
          <p:nvPr/>
        </p:nvCxnSpPr>
        <p:spPr>
          <a:xfrm>
            <a:off x="9899009" y="2241653"/>
            <a:ext cx="453006" cy="2179345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8C3FD6D-7DD3-4E9A-90E2-6202904E825A}"/>
              </a:ext>
            </a:extLst>
          </p:cNvPr>
          <p:cNvCxnSpPr>
            <a:cxnSpLocks/>
          </p:cNvCxnSpPr>
          <p:nvPr/>
        </p:nvCxnSpPr>
        <p:spPr>
          <a:xfrm>
            <a:off x="9899009" y="2241653"/>
            <a:ext cx="1400962" cy="2439404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7428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Pojivové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89605" cy="4195481"/>
          </a:xfrm>
        </p:spPr>
        <p:txBody>
          <a:bodyPr/>
          <a:lstStyle/>
          <a:p>
            <a:pPr>
              <a:defRPr/>
            </a:pPr>
            <a:r>
              <a:rPr lang="cs-CZ" altLang="cs-CZ" sz="2800" dirty="0">
                <a:latin typeface="+mj-lt"/>
              </a:rPr>
              <a:t>stejný původ (</a:t>
            </a:r>
            <a:r>
              <a:rPr lang="cs-CZ" altLang="cs-CZ" sz="2800" dirty="0">
                <a:latin typeface="+mj-lt"/>
                <a:ea typeface="Arial Unicode MS" pitchFamily="34" charset="-128"/>
                <a:cs typeface="Arial Unicode MS" pitchFamily="34" charset="-128"/>
              </a:rPr>
              <a:t>mezenchym</a:t>
            </a:r>
            <a:r>
              <a:rPr lang="cs-CZ" altLang="cs-CZ" sz="2800" dirty="0">
                <a:latin typeface="+mj-lt"/>
              </a:rPr>
              <a:t>)</a:t>
            </a:r>
          </a:p>
          <a:p>
            <a:pPr>
              <a:defRPr/>
            </a:pPr>
            <a:r>
              <a:rPr lang="cs-CZ" altLang="cs-CZ" sz="2800" dirty="0">
                <a:latin typeface="+mj-lt"/>
              </a:rPr>
              <a:t>stejný stavební plán :               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buňky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  +  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mezibun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ěč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á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hmot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a</a:t>
            </a:r>
          </a:p>
          <a:p>
            <a:pPr>
              <a:buNone/>
              <a:defRPr/>
            </a:pP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                                                         </a:t>
            </a:r>
            <a:endParaRPr lang="cs-CZ" altLang="cs-CZ" sz="2400" b="1" dirty="0">
              <a:solidFill>
                <a:schemeClr val="folHlink"/>
              </a:solidFill>
              <a:latin typeface="Arial" charset="0"/>
            </a:endParaRPr>
          </a:p>
          <a:p>
            <a:pPr>
              <a:buNone/>
              <a:defRPr/>
            </a:pP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                                                              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amorfní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                 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složk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a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vláknit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á</a:t>
            </a:r>
            <a:endParaRPr lang="cs-CZ" dirty="0"/>
          </a:p>
        </p:txBody>
      </p:sp>
      <p:cxnSp>
        <p:nvCxnSpPr>
          <p:cNvPr id="9" name="Přímá spojnice se šipkou 8"/>
          <p:cNvCxnSpPr>
            <a:cxnSpLocks/>
          </p:cNvCxnSpPr>
          <p:nvPr/>
        </p:nvCxnSpPr>
        <p:spPr>
          <a:xfrm>
            <a:off x="8772740" y="3046559"/>
            <a:ext cx="928236" cy="69422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cxnSpLocks/>
          </p:cNvCxnSpPr>
          <p:nvPr/>
        </p:nvCxnSpPr>
        <p:spPr>
          <a:xfrm flipH="1">
            <a:off x="7239700" y="3053593"/>
            <a:ext cx="1533040" cy="62846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ctprop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803" y="4400549"/>
            <a:ext cx="357187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connectivetissu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133" y="3938360"/>
            <a:ext cx="551497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80787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Retikulární vazivo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pPr>
              <a:buFontTx/>
              <a:buChar char="-"/>
            </a:pPr>
            <a:r>
              <a:rPr lang="cs-CZ" sz="2800" dirty="0"/>
              <a:t>Retikulární buňky + retikulární vlákna</a:t>
            </a:r>
          </a:p>
          <a:p>
            <a:pPr marL="0" indent="0">
              <a:buNone/>
            </a:pPr>
            <a:r>
              <a:rPr lang="cs-CZ" sz="2800" dirty="0"/>
              <a:t>   </a:t>
            </a:r>
          </a:p>
          <a:p>
            <a:pPr marL="0" indent="0">
              <a:buNone/>
            </a:pPr>
            <a:r>
              <a:rPr lang="cs-CZ" sz="2800" dirty="0"/>
              <a:t>- tvoří 3D síť pro lymfocyty </a:t>
            </a:r>
          </a:p>
          <a:p>
            <a:pPr marL="0" indent="0">
              <a:buNone/>
            </a:pPr>
            <a:r>
              <a:rPr lang="cs-CZ" sz="2800" dirty="0"/>
              <a:t>   a krvetvorné elementy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sz="2800" dirty="0">
                <a:solidFill>
                  <a:srgbClr val="92D050"/>
                </a:solidFill>
              </a:rPr>
              <a:t>Lymfatické uzliny, tonzily, slezina, </a:t>
            </a:r>
          </a:p>
          <a:p>
            <a:pPr marL="0" indent="0">
              <a:buNone/>
            </a:pPr>
            <a:r>
              <a:rPr lang="cs-CZ" sz="2800" dirty="0">
                <a:solidFill>
                  <a:srgbClr val="92D050"/>
                </a:solidFill>
              </a:rPr>
              <a:t>kostní dřeň </a:t>
            </a:r>
          </a:p>
        </p:txBody>
      </p:sp>
      <p:pic>
        <p:nvPicPr>
          <p:cNvPr id="6" name="Picture 7" descr="retikulární vazivo">
            <a:extLst>
              <a:ext uri="{FF2B5EF4-FFF2-40B4-BE49-F238E27FC236}">
                <a16:creationId xmlns:a16="http://schemas.microsoft.com/office/drawing/2014/main" id="{E5B71EDD-5947-4696-9C7C-7C70234C5D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660" y="614362"/>
            <a:ext cx="3059112" cy="270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5" descr="0072_0001">
            <a:extLst>
              <a:ext uri="{FF2B5EF4-FFF2-40B4-BE49-F238E27FC236}">
                <a16:creationId xmlns:a16="http://schemas.microsoft.com/office/drawing/2014/main" id="{528933AD-B7D2-4894-B92E-38E4D05C7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0" t="41933" r="8514" b="19281"/>
          <a:stretch>
            <a:fillRect/>
          </a:stretch>
        </p:blipFill>
        <p:spPr bwMode="auto">
          <a:xfrm>
            <a:off x="7271406" y="3477931"/>
            <a:ext cx="4681537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0319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5"/>
          <p:cNvSpPr>
            <a:spLocks noGrp="1" noChangeArrowheads="1"/>
          </p:cNvSpPr>
          <p:nvPr>
            <p:ph type="title"/>
          </p:nvPr>
        </p:nvSpPr>
        <p:spPr>
          <a:xfrm>
            <a:off x="1899218" y="157834"/>
            <a:ext cx="8229600" cy="504825"/>
          </a:xfrm>
        </p:spPr>
        <p:txBody>
          <a:bodyPr>
            <a:noAutofit/>
          </a:bodyPr>
          <a:lstStyle/>
          <a:p>
            <a:pPr algn="ctr" eaLnBrk="1" hangingPunct="1"/>
            <a:r>
              <a:rPr lang="cs-CZ" altLang="cs-CZ" sz="3600" dirty="0"/>
              <a:t>Retikulární vazivo</a:t>
            </a:r>
            <a:br>
              <a:rPr lang="cs-CZ" altLang="cs-CZ" sz="3600" dirty="0"/>
            </a:br>
            <a:endParaRPr lang="cs-CZ" altLang="cs-CZ" sz="3200" dirty="0"/>
          </a:p>
        </p:txBody>
      </p:sp>
      <p:pic>
        <p:nvPicPr>
          <p:cNvPr id="40963" name="Picture 4" descr="vaz 10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67" y="1518408"/>
            <a:ext cx="6316021" cy="504877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" name="Picture 2" descr="ct16.gif (35137 bytes)">
            <a:extLst>
              <a:ext uri="{FF2B5EF4-FFF2-40B4-BE49-F238E27FC236}">
                <a16:creationId xmlns:a16="http://schemas.microsoft.com/office/drawing/2014/main" id="{538C1542-75CC-4D37-810F-D9605F731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8" b="11389"/>
          <a:stretch/>
        </p:blipFill>
        <p:spPr bwMode="auto">
          <a:xfrm>
            <a:off x="8363683" y="3796447"/>
            <a:ext cx="3530269" cy="276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7E1FD8EA-7F80-4566-A04B-4181E689FB6E}"/>
              </a:ext>
            </a:extLst>
          </p:cNvPr>
          <p:cNvSpPr/>
          <p:nvPr/>
        </p:nvSpPr>
        <p:spPr>
          <a:xfrm>
            <a:off x="830805" y="976011"/>
            <a:ext cx="2476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slezina(impregnace)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4EC70510-93FA-4CA5-B4C3-3687E2D4FDC6}"/>
              </a:ext>
            </a:extLst>
          </p:cNvPr>
          <p:cNvSpPr/>
          <p:nvPr/>
        </p:nvSpPr>
        <p:spPr>
          <a:xfrm>
            <a:off x="10592122" y="3427115"/>
            <a:ext cx="13644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slezina(HE)</a:t>
            </a:r>
            <a:endParaRPr lang="cs-CZ" dirty="0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9C119BB5-15F3-4A44-B4E4-3EEBB9FD4CB8}"/>
              </a:ext>
            </a:extLst>
          </p:cNvPr>
          <p:cNvSpPr/>
          <p:nvPr/>
        </p:nvSpPr>
        <p:spPr>
          <a:xfrm>
            <a:off x="8058859" y="2304767"/>
            <a:ext cx="267413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dirty="0"/>
              <a:t>retikulární vlákna</a:t>
            </a:r>
          </a:p>
          <a:p>
            <a:endParaRPr lang="cs-CZ" dirty="0"/>
          </a:p>
          <a:p>
            <a:endParaRPr lang="cs-CZ" dirty="0"/>
          </a:p>
          <a:p>
            <a:r>
              <a:rPr lang="cs-CZ" sz="2400" dirty="0"/>
              <a:t>lymfocyty</a:t>
            </a: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8224648-F40A-459D-8BBD-0AE8123F6919}"/>
              </a:ext>
            </a:extLst>
          </p:cNvPr>
          <p:cNvCxnSpPr>
            <a:cxnSpLocks/>
          </p:cNvCxnSpPr>
          <p:nvPr/>
        </p:nvCxnSpPr>
        <p:spPr>
          <a:xfrm flipH="1">
            <a:off x="6421738" y="3498209"/>
            <a:ext cx="1564582" cy="96473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17E05FF7-6F10-4AEE-9CAF-D728EB42BD52}"/>
              </a:ext>
            </a:extLst>
          </p:cNvPr>
          <p:cNvCxnSpPr>
            <a:cxnSpLocks/>
          </p:cNvCxnSpPr>
          <p:nvPr/>
        </p:nvCxnSpPr>
        <p:spPr>
          <a:xfrm flipH="1">
            <a:off x="6158596" y="3498209"/>
            <a:ext cx="1827724" cy="35094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8BE626F8-74B6-4EF6-AB1C-0ED0A37E497F}"/>
              </a:ext>
            </a:extLst>
          </p:cNvPr>
          <p:cNvCxnSpPr>
            <a:cxnSpLocks/>
          </p:cNvCxnSpPr>
          <p:nvPr/>
        </p:nvCxnSpPr>
        <p:spPr>
          <a:xfrm flipH="1" flipV="1">
            <a:off x="5665127" y="2130804"/>
            <a:ext cx="2393732" cy="469783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C0537580-DA2C-470F-A0F3-E3F95CB23894}"/>
              </a:ext>
            </a:extLst>
          </p:cNvPr>
          <p:cNvCxnSpPr>
            <a:cxnSpLocks/>
          </p:cNvCxnSpPr>
          <p:nvPr/>
        </p:nvCxnSpPr>
        <p:spPr>
          <a:xfrm>
            <a:off x="8058859" y="2600587"/>
            <a:ext cx="2069958" cy="2576087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se šipkou 24">
            <a:extLst>
              <a:ext uri="{FF2B5EF4-FFF2-40B4-BE49-F238E27FC236}">
                <a16:creationId xmlns:a16="http://schemas.microsoft.com/office/drawing/2014/main" id="{35E38904-D22F-40AD-A669-2DCBBA661695}"/>
              </a:ext>
            </a:extLst>
          </p:cNvPr>
          <p:cNvCxnSpPr>
            <a:cxnSpLocks/>
          </p:cNvCxnSpPr>
          <p:nvPr/>
        </p:nvCxnSpPr>
        <p:spPr>
          <a:xfrm>
            <a:off x="7975391" y="3498209"/>
            <a:ext cx="648492" cy="167846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249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Pojivové tkáně - 22 Tuková tkáň">
            <a:extLst>
              <a:ext uri="{FF2B5EF4-FFF2-40B4-BE49-F238E27FC236}">
                <a16:creationId xmlns:a16="http://schemas.microsoft.com/office/drawing/2014/main" id="{9BD3CA60-CB4B-41D4-A4CB-14124D762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6" b="9100"/>
          <a:stretch>
            <a:fillRect/>
          </a:stretch>
        </p:blipFill>
        <p:spPr bwMode="auto">
          <a:xfrm>
            <a:off x="2138609" y="1312863"/>
            <a:ext cx="40132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 Box 3">
            <a:extLst>
              <a:ext uri="{FF2B5EF4-FFF2-40B4-BE49-F238E27FC236}">
                <a16:creationId xmlns:a16="http://schemas.microsoft.com/office/drawing/2014/main" id="{F89658AC-0677-405D-99A6-DA02272A99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13782" y="296019"/>
            <a:ext cx="803960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1790700" algn="l"/>
              </a:tabLs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cs-CZ" altLang="cs-CZ" sz="36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tuková tkáň bílá   –          hnědá</a:t>
            </a:r>
            <a:endParaRPr lang="cs-CZ" altLang="cs-CZ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35844" name="Picture 4" descr="Pojivové tkáně - 20 Hnědá tuková tkáň">
            <a:extLst>
              <a:ext uri="{FF2B5EF4-FFF2-40B4-BE49-F238E27FC236}">
                <a16:creationId xmlns:a16="http://schemas.microsoft.com/office/drawing/2014/main" id="{3738EB7E-0AF6-4F82-A7BC-7D0BCBFC5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2" t="17464" r="9189"/>
          <a:stretch>
            <a:fillRect/>
          </a:stretch>
        </p:blipFill>
        <p:spPr bwMode="auto">
          <a:xfrm>
            <a:off x="6202116" y="1226934"/>
            <a:ext cx="385127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0B73DD31-EFB7-4482-9425-F2FC03F56B6C}"/>
              </a:ext>
            </a:extLst>
          </p:cNvPr>
          <p:cNvSpPr/>
          <p:nvPr/>
        </p:nvSpPr>
        <p:spPr>
          <a:xfrm>
            <a:off x="59215" y="3336666"/>
            <a:ext cx="22413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400" dirty="0" err="1"/>
              <a:t>univakuolární</a:t>
            </a:r>
            <a:r>
              <a:rPr lang="cs-CZ" sz="2400" dirty="0"/>
              <a:t> </a:t>
            </a:r>
          </a:p>
          <a:p>
            <a:r>
              <a:rPr lang="cs-CZ" sz="2400" dirty="0"/>
              <a:t>adipocyty</a:t>
            </a:r>
            <a:endParaRPr lang="cs-CZ" dirty="0"/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0D0397B-F8D1-4523-9A7F-51A776F74CB4}"/>
              </a:ext>
            </a:extLst>
          </p:cNvPr>
          <p:cNvSpPr/>
          <p:nvPr/>
        </p:nvSpPr>
        <p:spPr>
          <a:xfrm>
            <a:off x="10056814" y="3059668"/>
            <a:ext cx="2071401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 err="1"/>
              <a:t>multivakuolární</a:t>
            </a:r>
            <a:endParaRPr lang="cs-CZ" sz="2000" dirty="0"/>
          </a:p>
          <a:p>
            <a:r>
              <a:rPr lang="cs-CZ" sz="2000" dirty="0"/>
              <a:t> adipocyty</a:t>
            </a:r>
          </a:p>
          <a:p>
            <a:endParaRPr lang="cs-CZ" dirty="0"/>
          </a:p>
          <a:p>
            <a:r>
              <a:rPr lang="cs-CZ" sz="2000" dirty="0">
                <a:solidFill>
                  <a:srgbClr val="92D050"/>
                </a:solidFill>
              </a:rPr>
              <a:t>u novorozence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B12B5D5C-1FAA-4BD4-8FB3-59925301BFED}"/>
              </a:ext>
            </a:extLst>
          </p:cNvPr>
          <p:cNvSpPr/>
          <p:nvPr/>
        </p:nvSpPr>
        <p:spPr>
          <a:xfrm>
            <a:off x="59215" y="4511721"/>
            <a:ext cx="17588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92D050"/>
                </a:solidFill>
              </a:rPr>
              <a:t>podkožní tuk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BC82266A-C458-4093-93FD-303FD708A5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7921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Chrupavka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A7924776-255D-444F-8E3F-B09AE5FDF9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32325" y="1304131"/>
            <a:ext cx="6882875" cy="5040313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buňky – chondrocyty </a:t>
            </a: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Arial Unicode MS" pitchFamily="34" charset="-128"/>
                <a:cs typeface="Arial Unicode MS" pitchFamily="34" charset="-128"/>
              </a:rPr>
              <a:t>- 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zality v komůrkách – lakunách - mezibuněčné hmoty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vláknitá složka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kolagenní nebo elastická vlákna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amorfní hmota 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(vysoký obsah vody – nestlačitelná)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bezcévná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výživa z perichondria – vrstva na povrchu tvořená hustým kolagenním vazivem obsahujícím cévy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regenerace chrupavky – z perichondria</a:t>
            </a:r>
          </a:p>
        </p:txBody>
      </p:sp>
      <p:pic>
        <p:nvPicPr>
          <p:cNvPr id="37892" name="Picture 3" descr="Pojivové tkáně - 31 Hyalinní chrupavka">
            <a:extLst>
              <a:ext uri="{FF2B5EF4-FFF2-40B4-BE49-F238E27FC236}">
                <a16:creationId xmlns:a16="http://schemas.microsoft.com/office/drawing/2014/main" id="{21D731FE-CB4F-43E0-8F16-246CF0F29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1088" y="1484313"/>
            <a:ext cx="3041650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>
            <a:extLst>
              <a:ext uri="{FF2B5EF4-FFF2-40B4-BE49-F238E27FC236}">
                <a16:creationId xmlns:a16="http://schemas.microsoft.com/office/drawing/2014/main" id="{40A115B9-C732-47D9-A664-EF3A262F91F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260351"/>
            <a:ext cx="7772400" cy="7921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Typy chrupavek</a:t>
            </a:r>
          </a:p>
        </p:txBody>
      </p:sp>
      <p:sp>
        <p:nvSpPr>
          <p:cNvPr id="113667" name="Rectangle 3">
            <a:extLst>
              <a:ext uri="{FF2B5EF4-FFF2-40B4-BE49-F238E27FC236}">
                <a16:creationId xmlns:a16="http://schemas.microsoft.com/office/drawing/2014/main" id="{BEEA40B5-D430-4E78-8665-622770C892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34996" y="1467243"/>
            <a:ext cx="4319588" cy="4933165"/>
          </a:xfrm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hyalinní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kloubní ch., žeberní ch., ch. dýchacích cest, modely kostí za vývoje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elastická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ušní boltec, epiglottis, Eustachova trubice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cs-CZ" altLang="cs-CZ" sz="2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vazivová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 </a:t>
            </a:r>
            <a:r>
              <a:rPr lang="cs-CZ" alt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symphysis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alt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ossium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cs-CZ" altLang="cs-CZ" sz="28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pubis</a:t>
            </a:r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meziobratlové ploténky, některé kloubní plošky – např. čelistní kloub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B0EE50FB-5342-4523-9052-34EFD867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453"/>
          <a:stretch>
            <a:fillRect/>
          </a:stretch>
        </p:blipFill>
        <p:spPr bwMode="auto">
          <a:xfrm>
            <a:off x="5875338" y="1125539"/>
            <a:ext cx="4595812" cy="561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Výsledek obrázku pro cartilage">
            <a:extLst>
              <a:ext uri="{FF2B5EF4-FFF2-40B4-BE49-F238E27FC236}">
                <a16:creationId xmlns:a16="http://schemas.microsoft.com/office/drawing/2014/main" id="{D38E5FC5-175F-4E52-B6D5-444BF6CBC4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794" y="3695699"/>
            <a:ext cx="4762500" cy="316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2932" name="Picture 4" descr="cartilage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6456" y="995324"/>
            <a:ext cx="5111750" cy="3527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 descr="hyc40vg">
            <a:extLst>
              <a:ext uri="{FF2B5EF4-FFF2-40B4-BE49-F238E27FC236}">
                <a16:creationId xmlns:a16="http://schemas.microsoft.com/office/drawing/2014/main" id="{AF1E0C1F-D316-4626-96E1-17BFEA856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4500" y="1474787"/>
            <a:ext cx="28575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22239"/>
            <a:ext cx="7543800" cy="1074737"/>
          </a:xfrm>
        </p:spPr>
        <p:txBody>
          <a:bodyPr/>
          <a:lstStyle/>
          <a:p>
            <a:pPr algn="ctr"/>
            <a:r>
              <a:rPr lang="cs-CZ" altLang="cs-CZ" sz="3800" b="1" dirty="0">
                <a:solidFill>
                  <a:srgbClr val="92D050"/>
                </a:solidFill>
              </a:rPr>
              <a:t>Hyalinní chrupavka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5407" y="998537"/>
            <a:ext cx="4217843" cy="521652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cs-CZ" altLang="cs-CZ" sz="2400" b="1" i="1" dirty="0"/>
              <a:t>kryta perichondriem (kromě kloubních plošek)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b="1" i="1" dirty="0"/>
          </a:p>
          <a:p>
            <a:pPr>
              <a:lnSpc>
                <a:spcPct val="90000"/>
              </a:lnSpc>
            </a:pPr>
            <a:r>
              <a:rPr lang="cs-CZ" altLang="cs-CZ" sz="2400" b="1" i="1" dirty="0" err="1">
                <a:solidFill>
                  <a:srgbClr val="92D050"/>
                </a:solidFill>
              </a:rPr>
              <a:t>Izogenetické</a:t>
            </a:r>
            <a:r>
              <a:rPr lang="cs-CZ" altLang="cs-CZ" sz="2400" b="1" i="1" dirty="0">
                <a:solidFill>
                  <a:srgbClr val="92D050"/>
                </a:solidFill>
              </a:rPr>
              <a:t> skupiny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altLang="cs-CZ" sz="2400" dirty="0"/>
              <a:t>     - několik chondrocytů pohromadě, vznikly dělením 1“mateřského“ chondrocytu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b="1" i="1" dirty="0"/>
              <a:t>Lakuny (</a:t>
            </a:r>
            <a:r>
              <a:rPr lang="cs-CZ" altLang="cs-CZ" sz="2400" dirty="0"/>
              <a:t>každý chondrocyt v rámci </a:t>
            </a:r>
            <a:r>
              <a:rPr lang="cs-CZ" altLang="cs-CZ" sz="2400" dirty="0" err="1"/>
              <a:t>isogenetické</a:t>
            </a:r>
            <a:r>
              <a:rPr lang="cs-CZ" altLang="cs-CZ" sz="2400" dirty="0"/>
              <a:t> skupiny má svou komůrku-lakunu- ve které je uložen) </a:t>
            </a:r>
          </a:p>
          <a:p>
            <a:pPr marL="0" indent="0">
              <a:lnSpc>
                <a:spcPct val="90000"/>
              </a:lnSpc>
              <a:buNone/>
            </a:pPr>
            <a:endParaRPr lang="cs-CZ" altLang="cs-CZ" sz="2400" b="1" i="1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izogenetické</a:t>
            </a:r>
            <a:r>
              <a:rPr lang="cs-CZ" altLang="cs-CZ" sz="2400" dirty="0"/>
              <a:t> skupiny + dvorec mezibuněčné hmoty – </a:t>
            </a:r>
            <a:r>
              <a:rPr lang="cs-CZ" altLang="cs-CZ" sz="2400" b="1" i="1" dirty="0"/>
              <a:t>teritoria</a:t>
            </a:r>
            <a:r>
              <a:rPr lang="cs-CZ" altLang="cs-CZ" sz="2400" dirty="0"/>
              <a:t>, </a:t>
            </a:r>
            <a:r>
              <a:rPr lang="cs-CZ" altLang="cs-CZ" sz="2400" b="1" i="1" dirty="0" err="1"/>
              <a:t>chondrony</a:t>
            </a:r>
            <a:endParaRPr lang="cs-CZ" altLang="cs-CZ" sz="2400" b="1" i="1" dirty="0"/>
          </a:p>
        </p:txBody>
      </p:sp>
      <p:pic>
        <p:nvPicPr>
          <p:cNvPr id="252933" name="Picture 5" descr="schema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384" y="0"/>
            <a:ext cx="2766785" cy="21304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Ovál 10">
            <a:extLst>
              <a:ext uri="{FF2B5EF4-FFF2-40B4-BE49-F238E27FC236}">
                <a16:creationId xmlns:a16="http://schemas.microsoft.com/office/drawing/2014/main" id="{1D5A9CAE-D1F4-4B8B-9257-32318BE811CF}"/>
              </a:ext>
            </a:extLst>
          </p:cNvPr>
          <p:cNvSpPr/>
          <p:nvPr/>
        </p:nvSpPr>
        <p:spPr>
          <a:xfrm rot="20564496">
            <a:off x="7346066" y="4577820"/>
            <a:ext cx="488348" cy="914400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>
            <a:extLst>
              <a:ext uri="{FF2B5EF4-FFF2-40B4-BE49-F238E27FC236}">
                <a16:creationId xmlns:a16="http://schemas.microsoft.com/office/drawing/2014/main" id="{47BD673E-009A-4C89-9733-7D04ACEB5EFA}"/>
              </a:ext>
            </a:extLst>
          </p:cNvPr>
          <p:cNvSpPr/>
          <p:nvPr/>
        </p:nvSpPr>
        <p:spPr>
          <a:xfrm rot="20564496">
            <a:off x="5625063" y="5068948"/>
            <a:ext cx="488348" cy="841136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>
            <a:extLst>
              <a:ext uri="{FF2B5EF4-FFF2-40B4-BE49-F238E27FC236}">
                <a16:creationId xmlns:a16="http://schemas.microsoft.com/office/drawing/2014/main" id="{82DA9DB2-EB1F-49D1-AE42-55095C521510}"/>
              </a:ext>
            </a:extLst>
          </p:cNvPr>
          <p:cNvSpPr/>
          <p:nvPr/>
        </p:nvSpPr>
        <p:spPr>
          <a:xfrm rot="20564496">
            <a:off x="5775315" y="2280305"/>
            <a:ext cx="672168" cy="823407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CFEE5149-98F5-4B48-8F61-2404C4CF8D67}"/>
              </a:ext>
            </a:extLst>
          </p:cNvPr>
          <p:cNvSpPr/>
          <p:nvPr/>
        </p:nvSpPr>
        <p:spPr>
          <a:xfrm>
            <a:off x="4402763" y="880546"/>
            <a:ext cx="1885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perichondrium</a:t>
            </a:r>
            <a:endParaRPr lang="cs-CZ" dirty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1E0FFFF-0873-4E96-A365-BED92F0ADB27}"/>
              </a:ext>
            </a:extLst>
          </p:cNvPr>
          <p:cNvSpPr/>
          <p:nvPr/>
        </p:nvSpPr>
        <p:spPr>
          <a:xfrm>
            <a:off x="7605506" y="4161833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dirty="0"/>
              <a:t>perichondrium</a:t>
            </a:r>
            <a:endParaRPr lang="cs-CZ" dirty="0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6C94F532-881B-4F31-BDFD-5C3336FAC859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3556932" y="2122963"/>
            <a:ext cx="2241150" cy="36154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8216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Elastická chrupavka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6111" y="1759303"/>
            <a:ext cx="4349532" cy="4195481"/>
          </a:xfrm>
        </p:spPr>
        <p:txBody>
          <a:bodyPr>
            <a:normAutofit/>
          </a:bodyPr>
          <a:lstStyle/>
          <a:p>
            <a:r>
              <a:rPr lang="cs-CZ" altLang="cs-CZ" sz="2800" dirty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ušní boltec, epiglottis, Eustachova trubice</a:t>
            </a:r>
          </a:p>
          <a:p>
            <a:r>
              <a:rPr lang="cs-CZ" sz="2800" dirty="0">
                <a:latin typeface="+mn-lt"/>
              </a:rPr>
              <a:t> elastická i kolagenní vlákna</a:t>
            </a:r>
          </a:p>
          <a:p>
            <a:r>
              <a:rPr lang="cs-CZ" sz="2800" dirty="0">
                <a:latin typeface="+mn-lt"/>
              </a:rPr>
              <a:t>nevytváří typické </a:t>
            </a:r>
            <a:r>
              <a:rPr lang="cs-CZ" sz="2800" dirty="0" err="1">
                <a:latin typeface="+mn-lt"/>
              </a:rPr>
              <a:t>isogenetické</a:t>
            </a:r>
            <a:r>
              <a:rPr lang="cs-CZ" sz="2800" dirty="0">
                <a:latin typeface="+mn-lt"/>
              </a:rPr>
              <a:t> skupiny ( max. po 2 )</a:t>
            </a:r>
          </a:p>
        </p:txBody>
      </p:sp>
      <p:pic>
        <p:nvPicPr>
          <p:cNvPr id="5" name="Picture 3" descr="elastic%20cartilage%20WITH%20LABEL%20cop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000" y="452718"/>
            <a:ext cx="264795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elastická chrupavka schema">
            <a:extLst>
              <a:ext uri="{FF2B5EF4-FFF2-40B4-BE49-F238E27FC236}">
                <a16:creationId xmlns:a16="http://schemas.microsoft.com/office/drawing/2014/main" id="{5409F8F4-8066-483D-B1F3-EE638EE81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49450" y="452718"/>
            <a:ext cx="2524125" cy="1943100"/>
          </a:xfrm>
          <a:prstGeom prst="rect">
            <a:avLst/>
          </a:prstGeom>
        </p:spPr>
      </p:pic>
      <p:pic>
        <p:nvPicPr>
          <p:cNvPr id="7" name="Picture 3" descr="Pojivové tkáně - 34 Elastická chrupavka">
            <a:extLst>
              <a:ext uri="{FF2B5EF4-FFF2-40B4-BE49-F238E27FC236}">
                <a16:creationId xmlns:a16="http://schemas.microsoft.com/office/drawing/2014/main" id="{567CF355-7EC4-4BC8-A9B7-39DEFF1C86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131613"/>
            <a:ext cx="6095999" cy="3723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6D85083-D298-4EC5-AD69-8C0191B6D2E8}"/>
              </a:ext>
            </a:extLst>
          </p:cNvPr>
          <p:cNvSpPr/>
          <p:nvPr/>
        </p:nvSpPr>
        <p:spPr>
          <a:xfrm>
            <a:off x="6096000" y="6549597"/>
            <a:ext cx="3238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elastická chrupavka-</a:t>
            </a:r>
            <a:r>
              <a:rPr lang="cs-CZ" dirty="0" err="1">
                <a:solidFill>
                  <a:schemeClr val="bg1"/>
                </a:solidFill>
              </a:rPr>
              <a:t>orcein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731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elastická chrupavka">
            <a:extLst>
              <a:ext uri="{FF2B5EF4-FFF2-40B4-BE49-F238E27FC236}">
                <a16:creationId xmlns:a16="http://schemas.microsoft.com/office/drawing/2014/main" id="{43A4AF0C-F02B-4A78-A396-605D03172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5400000">
            <a:off x="-412115" y="1530088"/>
            <a:ext cx="5900257" cy="447067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642" y="1337742"/>
            <a:ext cx="6935745" cy="5318921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232419" y="61377"/>
            <a:ext cx="61304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92D050"/>
                </a:solidFill>
              </a:rPr>
              <a:t>Elastická chrupavka </a:t>
            </a:r>
            <a:endParaRPr lang="en-US" sz="3600" b="1" dirty="0">
              <a:solidFill>
                <a:srgbClr val="92D05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 rot="1891868">
            <a:off x="3357917" y="1092132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chemeClr val="bg1"/>
                </a:solidFill>
              </a:rPr>
              <a:t>perichondrium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84620BEC-C0B0-4710-843B-D34089F81694}"/>
              </a:ext>
            </a:extLst>
          </p:cNvPr>
          <p:cNvSpPr/>
          <p:nvPr/>
        </p:nvSpPr>
        <p:spPr>
          <a:xfrm>
            <a:off x="10294641" y="1261409"/>
            <a:ext cx="1821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perichondrium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59EC96A5-DEA6-433D-BDEC-2D7B47CAAD20}"/>
              </a:ext>
            </a:extLst>
          </p:cNvPr>
          <p:cNvSpPr/>
          <p:nvPr/>
        </p:nvSpPr>
        <p:spPr>
          <a:xfrm>
            <a:off x="5113642" y="930244"/>
            <a:ext cx="23679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aldehydový fuchsin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06BE6DB1-AE2A-42A3-812F-2EF7B589ED5E}"/>
              </a:ext>
            </a:extLst>
          </p:cNvPr>
          <p:cNvSpPr/>
          <p:nvPr/>
        </p:nvSpPr>
        <p:spPr>
          <a:xfrm>
            <a:off x="242780" y="445964"/>
            <a:ext cx="4651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HE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7A051A7-2BB3-4D40-A630-3FFB01B3086B}"/>
              </a:ext>
            </a:extLst>
          </p:cNvPr>
          <p:cNvSpPr/>
          <p:nvPr/>
        </p:nvSpPr>
        <p:spPr>
          <a:xfrm>
            <a:off x="6032785" y="5198554"/>
            <a:ext cx="2231701" cy="400110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cs-CZ" sz="2000" b="1" dirty="0">
                <a:solidFill>
                  <a:srgbClr val="92D050"/>
                </a:solidFill>
              </a:rPr>
              <a:t>elastická vlákna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69DA4F2F-D5D4-4250-A643-DCA31F9D3AB5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7148636" y="4261608"/>
            <a:ext cx="124619" cy="936946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75952655-142E-4120-B6F5-62E7528FD781}"/>
              </a:ext>
            </a:extLst>
          </p:cNvPr>
          <p:cNvCxnSpPr>
            <a:cxnSpLocks/>
          </p:cNvCxnSpPr>
          <p:nvPr/>
        </p:nvCxnSpPr>
        <p:spPr>
          <a:xfrm flipH="1" flipV="1">
            <a:off x="7877262" y="3997203"/>
            <a:ext cx="75501" cy="1201355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52284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Pojivové tkáně - 35 Vazivová chrupavka">
            <a:extLst>
              <a:ext uri="{FF2B5EF4-FFF2-40B4-BE49-F238E27FC236}">
                <a16:creationId xmlns:a16="http://schemas.microsoft.com/office/drawing/2014/main" id="{789BF920-D126-404C-BC88-518DEFA6DF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28" b="9233"/>
          <a:stretch/>
        </p:blipFill>
        <p:spPr bwMode="auto">
          <a:xfrm>
            <a:off x="51744" y="3435291"/>
            <a:ext cx="5524838" cy="342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17230" y="66388"/>
            <a:ext cx="9404723" cy="1400530"/>
          </a:xfrm>
        </p:spPr>
        <p:txBody>
          <a:bodyPr/>
          <a:lstStyle/>
          <a:p>
            <a:r>
              <a:rPr lang="cs-CZ" dirty="0">
                <a:solidFill>
                  <a:srgbClr val="92D050"/>
                </a:solidFill>
              </a:rPr>
              <a:t>Vazivová chrupavka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152" y="1086961"/>
            <a:ext cx="5804439" cy="2335748"/>
          </a:xfrm>
        </p:spPr>
        <p:txBody>
          <a:bodyPr>
            <a:noAutofit/>
          </a:bodyPr>
          <a:lstStyle/>
          <a:p>
            <a:r>
              <a:rPr lang="cs-CZ" sz="2400" dirty="0"/>
              <a:t>meziobratlové ploténky, symfýza</a:t>
            </a:r>
          </a:p>
          <a:p>
            <a:r>
              <a:rPr lang="cs-CZ" sz="2400" dirty="0"/>
              <a:t>připomíná husté kolagenní vazivo – mezi svazky kolagenních vláken jsou však umístěny chondrocyty</a:t>
            </a:r>
          </a:p>
          <a:p>
            <a:pPr marL="0" indent="0">
              <a:buNone/>
            </a:pPr>
            <a:r>
              <a:rPr lang="cs-CZ" sz="2400" dirty="0"/>
              <a:t>    v lakunách!!</a:t>
            </a:r>
          </a:p>
        </p:txBody>
      </p:sp>
      <p:pic>
        <p:nvPicPr>
          <p:cNvPr id="7" name="Picture 7" descr="fibrocart">
            <a:extLst>
              <a:ext uri="{FF2B5EF4-FFF2-40B4-BE49-F238E27FC236}">
                <a16:creationId xmlns:a16="http://schemas.microsoft.com/office/drawing/2014/main" id="{496B02FE-FE36-4931-85AE-A16521211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333570" y="-4698"/>
            <a:ext cx="2017712" cy="166211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3612245-56C9-417E-B670-11D95B74D0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582" y="1963024"/>
            <a:ext cx="6595696" cy="48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75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0"/>
            <a:ext cx="7543800" cy="908050"/>
          </a:xfrm>
        </p:spPr>
        <p:txBody>
          <a:bodyPr/>
          <a:lstStyle/>
          <a:p>
            <a:pPr algn="ctr"/>
            <a:r>
              <a:rPr lang="cs-CZ" altLang="en-US"/>
              <a:t>Světelný mikroskop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76414" y="1700214"/>
            <a:ext cx="3671887" cy="4733925"/>
          </a:xfrm>
        </p:spPr>
        <p:txBody>
          <a:bodyPr>
            <a:normAutofit fontScale="92500"/>
          </a:bodyPr>
          <a:lstStyle/>
          <a:p>
            <a:pPr>
              <a:lnSpc>
                <a:spcPct val="90000"/>
              </a:lnSpc>
            </a:pPr>
            <a:r>
              <a:rPr lang="cs-CZ" altLang="en-US" sz="2600"/>
              <a:t>okuláry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objektivy s čočkami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stoleček s preparátem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stínítko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on/off 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kontrolka intenzity světla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zdroj světla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makrošroub</a:t>
            </a:r>
          </a:p>
          <a:p>
            <a:pPr>
              <a:lnSpc>
                <a:spcPct val="90000"/>
              </a:lnSpc>
            </a:pPr>
            <a:r>
              <a:rPr lang="cs-CZ" altLang="en-US" sz="2600"/>
              <a:t>mikrošroub</a:t>
            </a:r>
          </a:p>
          <a:p>
            <a:pPr>
              <a:lnSpc>
                <a:spcPct val="90000"/>
              </a:lnSpc>
            </a:pPr>
            <a:endParaRPr lang="cs-CZ" altLang="en-US" sz="2600"/>
          </a:p>
        </p:txBody>
      </p:sp>
      <p:pic>
        <p:nvPicPr>
          <p:cNvPr id="45060" name="Picture 4" descr="Olympus0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5275" y="1052514"/>
            <a:ext cx="4897438" cy="5761037"/>
          </a:xfrm>
          <a:solidFill>
            <a:schemeClr val="folHlink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8859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738DDA-B5E6-4449-803A-C05243DE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Typy </a:t>
            </a:r>
            <a:r>
              <a:rPr lang="cs-CZ" alt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pojivových</a:t>
            </a:r>
            <a:r>
              <a:rPr lang="cs-CZ" altLang="cs-CZ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tkání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5DF14B3-D7EC-4FB7-BB31-73F1266014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40000"/>
              </a:spcBef>
              <a:defRPr/>
            </a:pPr>
            <a:r>
              <a:rPr lang="cs-CZ" alt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vazivo</a:t>
            </a:r>
          </a:p>
          <a:p>
            <a:pPr>
              <a:spcBef>
                <a:spcPct val="40000"/>
              </a:spcBef>
              <a:defRPr/>
            </a:pPr>
            <a:r>
              <a:rPr lang="cs-CZ" alt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chrupavka</a:t>
            </a:r>
          </a:p>
          <a:p>
            <a:pPr>
              <a:spcBef>
                <a:spcPct val="40000"/>
              </a:spcBef>
              <a:defRPr/>
            </a:pPr>
            <a:r>
              <a:rPr lang="cs-CZ" altLang="cs-CZ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kost</a:t>
            </a:r>
          </a:p>
          <a:p>
            <a:pPr marL="0" indent="0">
              <a:spcBef>
                <a:spcPct val="40000"/>
              </a:spcBef>
              <a:buNone/>
              <a:defRPr/>
            </a:pPr>
            <a:endParaRPr lang="cs-CZ" altLang="cs-CZ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0" indent="0">
              <a:spcBef>
                <a:spcPct val="40000"/>
              </a:spcBef>
              <a:buNone/>
              <a:defRPr/>
            </a:pPr>
            <a:r>
              <a:rPr lang="cs-CZ" altLang="cs-CZ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funkce</a:t>
            </a:r>
          </a:p>
          <a:p>
            <a:pPr>
              <a:spcBef>
                <a:spcPct val="4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mechanická, podpůrná (kost, chrupavka, některé typy vaziva)</a:t>
            </a:r>
          </a:p>
          <a:p>
            <a:pPr>
              <a:spcBef>
                <a:spcPct val="40000"/>
              </a:spcBef>
              <a:buFont typeface="Arial" panose="020B0604020202020204" pitchFamily="34" charset="0"/>
              <a:buChar char="•"/>
              <a:defRPr/>
            </a:pPr>
            <a:r>
              <a:rPr lang="cs-CZ" altLang="cs-CZ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vitální (vazivo, kost)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3510435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Obdélník 2"/>
          <p:cNvSpPr>
            <a:spLocks noChangeArrowheads="1"/>
          </p:cNvSpPr>
          <p:nvPr/>
        </p:nvSpPr>
        <p:spPr bwMode="auto">
          <a:xfrm>
            <a:off x="2109290" y="454011"/>
            <a:ext cx="64027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dirty="0" err="1">
                <a:solidFill>
                  <a:schemeClr val="accent2"/>
                </a:solidFill>
              </a:rPr>
              <a:t>Instru</a:t>
            </a:r>
            <a:r>
              <a:rPr lang="cs-CZ" altLang="en-US" sz="4000" dirty="0" err="1">
                <a:solidFill>
                  <a:schemeClr val="accent2"/>
                </a:solidFill>
              </a:rPr>
              <a:t>kce</a:t>
            </a:r>
            <a:r>
              <a:rPr lang="cs-CZ" altLang="en-US" sz="4000" dirty="0">
                <a:solidFill>
                  <a:schemeClr val="accent2"/>
                </a:solidFill>
              </a:rPr>
              <a:t> k mikroskopování</a:t>
            </a:r>
            <a:endParaRPr lang="en-US" altLang="en-US" sz="4000" dirty="0">
              <a:solidFill>
                <a:schemeClr val="accent2"/>
              </a:solidFill>
            </a:endParaRPr>
          </a:p>
        </p:txBody>
      </p:sp>
      <p:sp>
        <p:nvSpPr>
          <p:cNvPr id="2" name="Obdélník 1">
            <a:extLst>
              <a:ext uri="{FF2B5EF4-FFF2-40B4-BE49-F238E27FC236}">
                <a16:creationId xmlns:a16="http://schemas.microsoft.com/office/drawing/2014/main" id="{460DF253-B932-4BAC-885F-2F23FF4261E4}"/>
              </a:ext>
            </a:extLst>
          </p:cNvPr>
          <p:cNvSpPr/>
          <p:nvPr/>
        </p:nvSpPr>
        <p:spPr>
          <a:xfrm>
            <a:off x="1772873" y="1448765"/>
            <a:ext cx="9661321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Bef>
                <a:spcPct val="0"/>
              </a:spcBef>
              <a:buAutoNum type="arabicPeriod"/>
            </a:pPr>
            <a:r>
              <a:rPr lang="cs-CZ" altLang="cs-CZ" sz="2800" dirty="0">
                <a:solidFill>
                  <a:srgbClr val="92D050"/>
                </a:solidFill>
                <a:latin typeface="Arial" panose="020B0604020202020204" pitchFamily="34" charset="0"/>
              </a:rPr>
              <a:t>krycí sklo musí být nahoře</a:t>
            </a:r>
          </a:p>
          <a:p>
            <a:pPr>
              <a:spcBef>
                <a:spcPct val="0"/>
              </a:spcBef>
            </a:pPr>
            <a:endParaRPr lang="cs-CZ" altLang="cs-CZ" sz="2800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800" dirty="0">
                <a:solidFill>
                  <a:srgbClr val="92D050"/>
                </a:solidFill>
                <a:latin typeface="Arial" panose="020B0604020202020204" pitchFamily="34" charset="0"/>
              </a:rPr>
              <a:t>2. začínat vždy od nejmenšího zvětšení (objektiv 4x), zaostřit </a:t>
            </a:r>
            <a:r>
              <a:rPr lang="cs-CZ" altLang="cs-CZ" sz="2800" dirty="0" err="1">
                <a:solidFill>
                  <a:srgbClr val="92D050"/>
                </a:solidFill>
                <a:latin typeface="Arial" panose="020B0604020202020204" pitchFamily="34" charset="0"/>
              </a:rPr>
              <a:t>makrošroubem</a:t>
            </a:r>
            <a:r>
              <a:rPr lang="cs-CZ" altLang="cs-CZ" sz="2800" dirty="0">
                <a:solidFill>
                  <a:srgbClr val="92D050"/>
                </a:solidFill>
                <a:latin typeface="Arial" panose="020B0604020202020204" pitchFamily="34" charset="0"/>
              </a:rPr>
              <a:t> a doostřit </a:t>
            </a:r>
            <a:r>
              <a:rPr lang="cs-CZ" altLang="cs-CZ" sz="2800" dirty="0" err="1">
                <a:solidFill>
                  <a:srgbClr val="92D050"/>
                </a:solidFill>
                <a:latin typeface="Arial" panose="020B0604020202020204" pitchFamily="34" charset="0"/>
              </a:rPr>
              <a:t>mikrošroubem</a:t>
            </a:r>
            <a:r>
              <a:rPr lang="cs-CZ" altLang="cs-CZ" sz="2800" dirty="0">
                <a:solidFill>
                  <a:srgbClr val="92D050"/>
                </a:solidFill>
                <a:latin typeface="Arial" panose="020B0604020202020204" pitchFamily="34" charset="0"/>
              </a:rPr>
              <a:t> </a:t>
            </a:r>
          </a:p>
          <a:p>
            <a:pPr>
              <a:spcBef>
                <a:spcPct val="0"/>
              </a:spcBef>
            </a:pPr>
            <a:endParaRPr lang="cs-CZ" altLang="cs-CZ" sz="2800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cs-CZ" sz="2800" dirty="0">
                <a:solidFill>
                  <a:srgbClr val="92D050"/>
                </a:solidFill>
                <a:latin typeface="Arial" panose="020B0604020202020204" pitchFamily="34" charset="0"/>
              </a:rPr>
              <a:t>3. vyměnit objektiv za silnější a </a:t>
            </a:r>
            <a:r>
              <a:rPr lang="cs-CZ" altLang="cs-CZ" sz="2800" dirty="0" err="1">
                <a:solidFill>
                  <a:srgbClr val="92D050"/>
                </a:solidFill>
                <a:latin typeface="Arial" panose="020B0604020202020204" pitchFamily="34" charset="0"/>
              </a:rPr>
              <a:t>doostřovat</a:t>
            </a:r>
            <a:r>
              <a:rPr lang="cs-CZ" altLang="cs-CZ" sz="2800" dirty="0">
                <a:solidFill>
                  <a:srgbClr val="92D050"/>
                </a:solidFill>
                <a:latin typeface="Arial" panose="020B0604020202020204" pitchFamily="34" charset="0"/>
              </a:rPr>
              <a:t> již jen </a:t>
            </a:r>
            <a:r>
              <a:rPr lang="cs-CZ" altLang="cs-CZ" sz="2800" dirty="0" err="1">
                <a:solidFill>
                  <a:srgbClr val="92D050"/>
                </a:solidFill>
                <a:latin typeface="Arial" panose="020B0604020202020204" pitchFamily="34" charset="0"/>
              </a:rPr>
              <a:t>mikrošroubem</a:t>
            </a:r>
            <a:endParaRPr lang="cs-CZ" altLang="cs-CZ" sz="2800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cs-CZ" altLang="cs-CZ" sz="2800" dirty="0">
              <a:solidFill>
                <a:srgbClr val="92D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cs-CZ" altLang="en-US" sz="2800" b="1" dirty="0">
                <a:solidFill>
                  <a:srgbClr val="92D050"/>
                </a:solidFill>
              </a:rPr>
              <a:t>Nepoužívejte objektiv</a:t>
            </a:r>
            <a:r>
              <a:rPr lang="en-US" altLang="en-US" sz="2800" b="1" dirty="0">
                <a:solidFill>
                  <a:srgbClr val="92D050"/>
                </a:solidFill>
              </a:rPr>
              <a:t> 100x!</a:t>
            </a:r>
            <a:endParaRPr lang="cs-CZ" altLang="en-US" sz="2800" dirty="0">
              <a:solidFill>
                <a:srgbClr val="92D050"/>
              </a:solidFill>
            </a:endParaRPr>
          </a:p>
          <a:p>
            <a:pPr>
              <a:spcBef>
                <a:spcPct val="0"/>
              </a:spcBef>
            </a:pPr>
            <a:endParaRPr lang="cs-CZ" altLang="cs-CZ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7045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76250"/>
            <a:ext cx="9091613" cy="602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3419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ovéPole 1"/>
          <p:cNvSpPr txBox="1">
            <a:spLocks noChangeArrowheads="1"/>
          </p:cNvSpPr>
          <p:nvPr/>
        </p:nvSpPr>
        <p:spPr bwMode="auto">
          <a:xfrm>
            <a:off x="1518465" y="367733"/>
            <a:ext cx="8064500" cy="637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en-US" sz="2800" b="1" dirty="0">
                <a:solidFill>
                  <a:schemeClr val="accent2"/>
                </a:solidFill>
              </a:rPr>
              <a:t>POJIVOVÉ TKÁNĚ I – vazivo, chrupavka </a:t>
            </a:r>
            <a:endParaRPr lang="en-US" altLang="en-US" sz="2800" dirty="0">
              <a:solidFill>
                <a:schemeClr val="accent2"/>
              </a:solidFill>
            </a:endParaRPr>
          </a:p>
          <a:p>
            <a:r>
              <a:rPr lang="cs-CZ" altLang="en-US" sz="2400" dirty="0"/>
              <a:t> </a:t>
            </a:r>
            <a:endParaRPr lang="en-US" altLang="en-US" sz="2400" dirty="0"/>
          </a:p>
          <a:p>
            <a:r>
              <a:rPr lang="cs-CZ" altLang="en-US" sz="2400" b="1" dirty="0">
                <a:solidFill>
                  <a:srgbClr val="92D050"/>
                </a:solidFill>
              </a:rPr>
              <a:t>Preparáty:</a:t>
            </a:r>
            <a:r>
              <a:rPr lang="cs-CZ" altLang="en-US" sz="2400" dirty="0"/>
              <a:t> </a:t>
            </a:r>
            <a:endParaRPr lang="en-US" altLang="en-US" sz="2400" dirty="0"/>
          </a:p>
          <a:p>
            <a:r>
              <a:rPr lang="cs-CZ" altLang="en-US" sz="2400" dirty="0"/>
              <a:t>Rosolovité vazivo (99. </a:t>
            </a:r>
            <a:r>
              <a:rPr lang="cs-CZ" altLang="en-US" sz="2400" dirty="0" err="1"/>
              <a:t>Funiculus</a:t>
            </a:r>
            <a:r>
              <a:rPr lang="cs-CZ" altLang="en-US" sz="2400" dirty="0"/>
              <a:t> </a:t>
            </a:r>
            <a:r>
              <a:rPr lang="cs-CZ" altLang="en-US" sz="2400" dirty="0" err="1"/>
              <a:t>umbilicalis</a:t>
            </a:r>
            <a:r>
              <a:rPr lang="cs-CZ" altLang="en-US" sz="2400" dirty="0"/>
              <a:t>)</a:t>
            </a:r>
            <a:endParaRPr lang="en-US" altLang="en-US" sz="2400" dirty="0"/>
          </a:p>
          <a:p>
            <a:r>
              <a:rPr lang="cs-CZ" altLang="en-US" sz="2400" dirty="0"/>
              <a:t>Řídké kolagenní vazivo (11. </a:t>
            </a:r>
            <a:r>
              <a:rPr lang="cs-CZ" altLang="en-US" sz="2400" dirty="0" err="1"/>
              <a:t>Esophagus</a:t>
            </a:r>
            <a:r>
              <a:rPr lang="cs-CZ" altLang="en-US" sz="2400" dirty="0"/>
              <a:t>)</a:t>
            </a:r>
            <a:endParaRPr lang="en-US" altLang="en-US" sz="2400" dirty="0"/>
          </a:p>
          <a:p>
            <a:r>
              <a:rPr lang="cs-CZ" altLang="en-US" sz="2400" dirty="0"/>
              <a:t>Husté kolagenní vazivo (89. Zadní segment oka)</a:t>
            </a:r>
            <a:endParaRPr lang="en-US" altLang="en-US" sz="2400" dirty="0"/>
          </a:p>
          <a:p>
            <a:r>
              <a:rPr lang="cs-CZ" altLang="en-US" sz="2400" dirty="0"/>
              <a:t>Retikulární vazivo (68. </a:t>
            </a:r>
            <a:r>
              <a:rPr lang="cs-CZ" altLang="en-US" sz="2400" dirty="0" err="1"/>
              <a:t>Lien</a:t>
            </a:r>
            <a:r>
              <a:rPr lang="cs-CZ" altLang="en-US" sz="2400" dirty="0"/>
              <a:t> – impregnace)</a:t>
            </a:r>
            <a:endParaRPr lang="en-US" altLang="en-US" sz="2400" dirty="0"/>
          </a:p>
          <a:p>
            <a:r>
              <a:rPr lang="cs-CZ" altLang="en-US" sz="2400" dirty="0"/>
              <a:t>Elastické membrány (62. Aorta) 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>
                <a:cs typeface="Arial" panose="020B0604020202020204" pitchFamily="34" charset="0"/>
              </a:rPr>
              <a:t>Hyalinní chrupavka (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27. Trachea)</a:t>
            </a: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Elastická chrupavka ( 94. 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Auricula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–HE, 28. Epiglottis -</a:t>
            </a:r>
            <a:r>
              <a:rPr lang="cs-CZ" alt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orcein</a:t>
            </a:r>
            <a:r>
              <a:rPr lang="cs-CZ" alt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endParaRPr lang="cs-CZ" altLang="en-US" sz="2400" b="1" dirty="0">
              <a:solidFill>
                <a:srgbClr val="92D050"/>
              </a:solidFill>
            </a:endParaRPr>
          </a:p>
          <a:p>
            <a:r>
              <a:rPr lang="cs-CZ" altLang="en-US" sz="2400" b="1" dirty="0">
                <a:solidFill>
                  <a:srgbClr val="92D050"/>
                </a:solidFill>
              </a:rPr>
              <a:t>Atlas EM:</a:t>
            </a:r>
            <a:endParaRPr lang="en-US" altLang="en-US" sz="2400" b="1" dirty="0">
              <a:solidFill>
                <a:srgbClr val="92D050"/>
              </a:solidFill>
            </a:endParaRPr>
          </a:p>
          <a:p>
            <a:r>
              <a:rPr lang="cs-CZ" altLang="en-US" sz="2400" dirty="0"/>
              <a:t>Fibroblast (42) </a:t>
            </a:r>
          </a:p>
          <a:p>
            <a:r>
              <a:rPr lang="cs-CZ" altLang="en-US" sz="2400" dirty="0"/>
              <a:t>Plazmatická buňka (43)</a:t>
            </a:r>
            <a:endParaRPr lang="en-US" altLang="en-US" sz="2400" dirty="0"/>
          </a:p>
          <a:p>
            <a:r>
              <a:rPr lang="cs-CZ" altLang="en-US" sz="2400" dirty="0"/>
              <a:t>Žírná buňka (44)</a:t>
            </a:r>
            <a:endParaRPr lang="en-US" altLang="en-US" sz="2400" dirty="0"/>
          </a:p>
          <a:p>
            <a:r>
              <a:rPr lang="cs-CZ" altLang="en-US" sz="2400" dirty="0"/>
              <a:t>Kolagenní vlákna (42, 44)</a:t>
            </a:r>
            <a:endParaRPr lang="en-US" altLang="en-US" sz="2400" dirty="0"/>
          </a:p>
          <a:p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94662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Pojivové tkáně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00449" y="1690688"/>
            <a:ext cx="10515600" cy="4351338"/>
          </a:xfrm>
        </p:spPr>
        <p:txBody>
          <a:bodyPr/>
          <a:lstStyle/>
          <a:p>
            <a:pPr marL="533400" indent="-533400">
              <a:lnSpc>
                <a:spcPct val="80000"/>
              </a:lnSpc>
              <a:spcBef>
                <a:spcPct val="40000"/>
              </a:spcBef>
              <a:buNone/>
              <a:defRPr/>
            </a:pPr>
            <a:r>
              <a:rPr lang="cs-CZ" altLang="cs-CZ" sz="2400" b="1" dirty="0">
                <a:solidFill>
                  <a:srgbClr val="92D050"/>
                </a:solidFill>
              </a:rPr>
              <a:t>Hmota amorfní</a:t>
            </a:r>
            <a:r>
              <a:rPr lang="cs-CZ" altLang="cs-CZ" sz="2400" b="1" dirty="0">
                <a:solidFill>
                  <a:srgbClr val="92D050"/>
                </a:solidFill>
                <a:ea typeface="Arial Unicode MS" pitchFamily="34" charset="-128"/>
                <a:cs typeface="Arial Unicode MS" pitchFamily="34" charset="-128"/>
              </a:rPr>
              <a:t>:</a:t>
            </a:r>
            <a:endParaRPr lang="cs-CZ" altLang="cs-CZ" sz="2400" b="1" dirty="0">
              <a:solidFill>
                <a:srgbClr val="92D050"/>
              </a:solidFill>
            </a:endParaRP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cs-CZ" altLang="cs-CZ" sz="24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  <a:r>
              <a:rPr lang="cs-CZ" altLang="cs-CZ" sz="2400" dirty="0"/>
              <a:t>voda</a:t>
            </a: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92D050"/>
                </a:solidFill>
              </a:rPr>
              <a:t>-</a:t>
            </a:r>
            <a:r>
              <a:rPr lang="cs-CZ" altLang="cs-CZ" sz="2400" b="1" dirty="0" err="1">
                <a:solidFill>
                  <a:srgbClr val="92D050"/>
                </a:solidFill>
              </a:rPr>
              <a:t>glykosaminoglykany</a:t>
            </a:r>
            <a:r>
              <a:rPr lang="cs-CZ" altLang="cs-CZ" sz="2400" b="1" dirty="0">
                <a:solidFill>
                  <a:srgbClr val="92D050"/>
                </a:solidFill>
              </a:rPr>
              <a:t>:</a:t>
            </a:r>
            <a:r>
              <a:rPr lang="cs-CZ" altLang="cs-CZ" sz="2400" dirty="0">
                <a:solidFill>
                  <a:srgbClr val="FF0000"/>
                </a:solidFill>
              </a:rPr>
              <a:t> </a:t>
            </a:r>
            <a:r>
              <a:rPr lang="cs-CZ" altLang="cs-CZ" sz="2400" dirty="0" err="1"/>
              <a:t>kys</a:t>
            </a:r>
            <a:r>
              <a:rPr lang="cs-CZ" altLang="cs-CZ" sz="2400" dirty="0"/>
              <a:t>. </a:t>
            </a:r>
            <a:r>
              <a:rPr lang="cs-CZ" altLang="cs-CZ" sz="2400" dirty="0" err="1"/>
              <a:t>hyaluronová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dermatan</a:t>
            </a:r>
            <a:r>
              <a:rPr lang="cs-CZ" altLang="cs-CZ" sz="2400" dirty="0"/>
              <a:t> sulfát, chondroitin sulfát, </a:t>
            </a:r>
            <a:r>
              <a:rPr lang="cs-CZ" altLang="cs-CZ" sz="2400" dirty="0" err="1"/>
              <a:t>keratan</a:t>
            </a:r>
            <a:r>
              <a:rPr lang="cs-CZ" altLang="cs-CZ" sz="2400" dirty="0"/>
              <a:t> sulfát, </a:t>
            </a:r>
            <a:r>
              <a:rPr lang="cs-CZ" altLang="cs-CZ" sz="2400" dirty="0" err="1"/>
              <a:t>heparan</a:t>
            </a:r>
            <a:r>
              <a:rPr lang="cs-CZ" altLang="cs-CZ" sz="2400" dirty="0"/>
              <a:t> sulfát</a:t>
            </a:r>
            <a:endParaRPr lang="cs-CZ" altLang="cs-CZ" sz="2400" i="1" dirty="0"/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92D050"/>
                </a:solidFill>
              </a:rPr>
              <a:t>-proteoglykany</a:t>
            </a:r>
            <a:r>
              <a:rPr lang="cs-CZ" altLang="cs-CZ" sz="2400" dirty="0">
                <a:solidFill>
                  <a:srgbClr val="92D050"/>
                </a:solidFill>
              </a:rPr>
              <a:t> </a:t>
            </a:r>
            <a:endParaRPr lang="cs-CZ" altLang="cs-CZ" sz="2400" i="1" dirty="0">
              <a:solidFill>
                <a:srgbClr val="92D050"/>
              </a:solidFill>
            </a:endParaRPr>
          </a:p>
          <a:p>
            <a:pPr marL="533400" indent="-533400">
              <a:lnSpc>
                <a:spcPct val="80000"/>
              </a:lnSpc>
              <a:buNone/>
              <a:defRPr/>
            </a:pPr>
            <a:r>
              <a:rPr lang="cs-CZ" altLang="cs-CZ" sz="2400" b="1" dirty="0">
                <a:solidFill>
                  <a:srgbClr val="92D050"/>
                </a:solidFill>
              </a:rPr>
              <a:t>-glykoproteiny:</a:t>
            </a:r>
            <a:r>
              <a:rPr lang="cs-CZ" altLang="cs-CZ" sz="2400" dirty="0">
                <a:solidFill>
                  <a:srgbClr val="92D050"/>
                </a:solidFill>
              </a:rPr>
              <a:t> </a:t>
            </a:r>
            <a:r>
              <a:rPr lang="cs-CZ" altLang="cs-CZ" sz="2400" dirty="0" err="1"/>
              <a:t>fibronektin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chondronektin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laminin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osteonektin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osteopontin</a:t>
            </a:r>
            <a:endParaRPr lang="cs-CZ" altLang="cs-CZ" sz="2400" dirty="0"/>
          </a:p>
          <a:p>
            <a:pPr marL="0" indent="0">
              <a:buNone/>
            </a:pPr>
            <a:endParaRPr lang="cs-CZ" sz="2400" b="1" dirty="0"/>
          </a:p>
          <a:p>
            <a:pPr marL="0" indent="0">
              <a:buNone/>
            </a:pPr>
            <a:r>
              <a:rPr lang="cs-CZ" sz="2400" b="1" dirty="0">
                <a:solidFill>
                  <a:srgbClr val="92D050"/>
                </a:solidFill>
              </a:rPr>
              <a:t>Vlákna :  </a:t>
            </a:r>
            <a:r>
              <a:rPr lang="cs-CZ" sz="2400" b="1" dirty="0"/>
              <a:t>kolagenní, elastická, retikulární </a:t>
            </a: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740B7FF-2DBA-42EB-842E-5303591D1A41}"/>
              </a:ext>
            </a:extLst>
          </p:cNvPr>
          <p:cNvSpPr/>
          <p:nvPr/>
        </p:nvSpPr>
        <p:spPr>
          <a:xfrm>
            <a:off x="5850105" y="607131"/>
            <a:ext cx="45672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buňky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  +  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mezibun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ěč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n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á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  <a:cs typeface="Arial Unicode MS" pitchFamily="34" charset="-128"/>
              </a:rPr>
              <a:t> hmot</a:t>
            </a:r>
            <a:r>
              <a:rPr lang="cs-CZ" altLang="cs-CZ" sz="2400" b="1" dirty="0">
                <a:solidFill>
                  <a:schemeClr val="folHlink"/>
                </a:solidFill>
                <a:latin typeface="Arial" charset="0"/>
              </a:rPr>
              <a:t>a</a:t>
            </a:r>
            <a:endParaRPr lang="cs-CZ" sz="2400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2E32199C-B0CA-498B-BBEA-96D404920A25}"/>
              </a:ext>
            </a:extLst>
          </p:cNvPr>
          <p:cNvSpPr/>
          <p:nvPr/>
        </p:nvSpPr>
        <p:spPr>
          <a:xfrm>
            <a:off x="6363496" y="1179687"/>
            <a:ext cx="49920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altLang="cs-CZ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</a:rPr>
              <a:t>        </a:t>
            </a:r>
            <a:r>
              <a:rPr lang="cs-CZ" altLang="cs-CZ" sz="2000" b="1" dirty="0">
                <a:solidFill>
                  <a:schemeClr val="folHlink"/>
                </a:solidFill>
                <a:latin typeface="Arial" charset="0"/>
                <a:ea typeface="Arial Unicode MS" pitchFamily="34" charset="-128"/>
              </a:rPr>
              <a:t>vlákna</a:t>
            </a:r>
            <a:r>
              <a:rPr lang="cs-CZ" altLang="cs-CZ" sz="2000" b="1" dirty="0">
                <a:solidFill>
                  <a:schemeClr val="folHlink"/>
                </a:solidFill>
                <a:latin typeface="Arial" charset="0"/>
              </a:rPr>
              <a:t>         základní hmota amorfní</a:t>
            </a:r>
            <a:endParaRPr lang="cs-CZ" sz="2000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B4A2995F-6036-45EC-A7CB-11D97AF16235}"/>
              </a:ext>
            </a:extLst>
          </p:cNvPr>
          <p:cNvCxnSpPr>
            <a:cxnSpLocks/>
          </p:cNvCxnSpPr>
          <p:nvPr/>
        </p:nvCxnSpPr>
        <p:spPr>
          <a:xfrm>
            <a:off x="8279934" y="984610"/>
            <a:ext cx="805343" cy="2401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E5404D94-CABC-4BFD-AEFF-A373BF6978FA}"/>
              </a:ext>
            </a:extLst>
          </p:cNvPr>
          <p:cNvCxnSpPr>
            <a:cxnSpLocks/>
          </p:cNvCxnSpPr>
          <p:nvPr/>
        </p:nvCxnSpPr>
        <p:spPr>
          <a:xfrm flipH="1">
            <a:off x="7692705" y="984610"/>
            <a:ext cx="587229" cy="240183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093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1"/>
            <a:ext cx="8229600" cy="822325"/>
          </a:xfrm>
        </p:spPr>
        <p:txBody>
          <a:bodyPr/>
          <a:lstStyle/>
          <a:p>
            <a:pPr algn="l"/>
            <a:r>
              <a:rPr lang="cs-CZ" altLang="cs-CZ" dirty="0">
                <a:solidFill>
                  <a:srgbClr val="92D050"/>
                </a:solidFill>
                <a:latin typeface="+mn-lt"/>
              </a:rPr>
              <a:t>Vláknitá složka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3600" dirty="0">
                <a:latin typeface="Times New Roman" panose="02020603050405020304" pitchFamily="18" charset="0"/>
              </a:rPr>
              <a:t> </a:t>
            </a:r>
            <a:r>
              <a:rPr lang="cs-CZ" altLang="cs-CZ" sz="3600" dirty="0"/>
              <a:t>kolagenní</a:t>
            </a:r>
          </a:p>
          <a:p>
            <a:r>
              <a:rPr lang="cs-CZ" altLang="cs-CZ" sz="3600" dirty="0"/>
              <a:t> elastická</a:t>
            </a:r>
          </a:p>
          <a:p>
            <a:r>
              <a:rPr lang="cs-CZ" altLang="cs-CZ" sz="3600" dirty="0"/>
              <a:t> retikulární</a:t>
            </a:r>
          </a:p>
        </p:txBody>
      </p:sp>
      <p:sp>
        <p:nvSpPr>
          <p:cNvPr id="22544" name="Text Box 16"/>
          <p:cNvSpPr txBox="1">
            <a:spLocks noChangeArrowheads="1"/>
          </p:cNvSpPr>
          <p:nvPr/>
        </p:nvSpPr>
        <p:spPr bwMode="auto">
          <a:xfrm>
            <a:off x="2043114" y="995363"/>
            <a:ext cx="22979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/>
              <a:t>polypeptidové řetězce</a:t>
            </a:r>
          </a:p>
        </p:txBody>
      </p:sp>
      <p:pic>
        <p:nvPicPr>
          <p:cNvPr id="16386" name="Picture 2" descr="Výsledek obrázku pro connective tissue fib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3270" y="2075417"/>
            <a:ext cx="607695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359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-719597" y="9466"/>
            <a:ext cx="8748713" cy="1258888"/>
          </a:xfrm>
        </p:spPr>
        <p:txBody>
          <a:bodyPr/>
          <a:lstStyle/>
          <a:p>
            <a:pPr algn="r"/>
            <a:r>
              <a:rPr lang="cs-CZ" altLang="cs-CZ" dirty="0"/>
              <a:t> Kolagenní vlákna</a:t>
            </a:r>
          </a:p>
        </p:txBody>
      </p:sp>
      <p:pic>
        <p:nvPicPr>
          <p:cNvPr id="204804" name="Picture 4" descr="06111419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92" y="2133600"/>
            <a:ext cx="3656221" cy="471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05" name="Line 5"/>
          <p:cNvSpPr>
            <a:spLocks noChangeShapeType="1"/>
          </p:cNvSpPr>
          <p:nvPr/>
        </p:nvSpPr>
        <p:spPr bwMode="auto">
          <a:xfrm>
            <a:off x="3575050" y="2133600"/>
            <a:ext cx="0" cy="10795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06" name="Line 6"/>
          <p:cNvSpPr>
            <a:spLocks noChangeShapeType="1"/>
          </p:cNvSpPr>
          <p:nvPr/>
        </p:nvSpPr>
        <p:spPr bwMode="auto">
          <a:xfrm>
            <a:off x="4295775" y="1916114"/>
            <a:ext cx="0" cy="1296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04808" name="Picture 8" descr="400px-09lungtem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275" y="1862753"/>
            <a:ext cx="4005841" cy="4985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dir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7833" y="1417638"/>
            <a:ext cx="3851275" cy="538743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4F9508F8-B34B-4089-BB4B-9986586B4115}"/>
              </a:ext>
            </a:extLst>
          </p:cNvPr>
          <p:cNvSpPr/>
          <p:nvPr/>
        </p:nvSpPr>
        <p:spPr>
          <a:xfrm>
            <a:off x="298479" y="685314"/>
            <a:ext cx="115950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>
                <a:solidFill>
                  <a:srgbClr val="92D050"/>
                </a:solidFill>
              </a:rPr>
              <a:t>mnoho typů kolagenů </a:t>
            </a:r>
            <a:r>
              <a:rPr lang="cs-CZ" sz="2000" dirty="0"/>
              <a:t>- kolagen I - nejrozšířenější, šlachy, vazy, kloubní pouzdra, kost</a:t>
            </a:r>
          </a:p>
          <a:p>
            <a:r>
              <a:rPr lang="cs-CZ" sz="2000" dirty="0"/>
              <a:t>                                            - kolagen II - chrupavka, sklivec </a:t>
            </a:r>
          </a:p>
          <a:p>
            <a:r>
              <a:rPr lang="cs-CZ" sz="2000" dirty="0"/>
              <a:t>                                            - kolagen III  - retikulární vlákna</a:t>
            </a:r>
          </a:p>
        </p:txBody>
      </p:sp>
    </p:spTree>
    <p:extLst>
      <p:ext uri="{BB962C8B-B14F-4D97-AF65-F5344CB8AC3E}">
        <p14:creationId xmlns:p14="http://schemas.microsoft.com/office/powerpoint/2010/main" val="398932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158750"/>
            <a:ext cx="8229600" cy="749300"/>
          </a:xfrm>
        </p:spPr>
        <p:txBody>
          <a:bodyPr/>
          <a:lstStyle/>
          <a:p>
            <a:r>
              <a:rPr lang="cs-CZ" altLang="cs-CZ" sz="4000"/>
              <a:t>Elastická vlákna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1" y="1125538"/>
            <a:ext cx="9029349" cy="4824412"/>
          </a:xfrm>
        </p:spPr>
        <p:txBody>
          <a:bodyPr/>
          <a:lstStyle/>
          <a:p>
            <a:r>
              <a:rPr lang="cs-CZ" altLang="cs-CZ" sz="2400" b="1" dirty="0"/>
              <a:t>„žlutá“</a:t>
            </a:r>
            <a:r>
              <a:rPr lang="cs-CZ" altLang="cs-CZ" sz="2400" dirty="0"/>
              <a:t> - tvořená </a:t>
            </a:r>
            <a:r>
              <a:rPr lang="cs-CZ" altLang="cs-CZ" sz="2400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 tooltip="Elast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elast</a:t>
            </a:r>
            <a:r>
              <a:rPr lang="cs-CZ" altLang="cs-CZ" sz="2400" u="sng" dirty="0">
                <a:solidFill>
                  <a:schemeClr val="accent1">
                    <a:lumMod val="60000"/>
                    <a:lumOff val="40000"/>
                  </a:schemeClr>
                </a:solidFill>
                <a:hlinkClick r:id="rId2" tooltip="Elasti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</a:t>
            </a:r>
            <a:r>
              <a:rPr lang="cs-CZ" altLang="cs-CZ" sz="2400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em</a:t>
            </a:r>
            <a:r>
              <a:rPr lang="cs-CZ" altLang="cs-CZ" sz="2400" dirty="0"/>
              <a:t> - produkt </a:t>
            </a:r>
            <a:r>
              <a:rPr lang="cs-CZ" altLang="cs-CZ" sz="2400" dirty="0">
                <a:hlinkClick r:id="rId3" tooltip="Fibroblast"/>
              </a:rPr>
              <a:t>fibroblastů</a:t>
            </a:r>
            <a:r>
              <a:rPr lang="cs-CZ" altLang="cs-CZ" sz="2400" dirty="0"/>
              <a:t> (a ev. hladkých svalových buněk ve stěně cév)</a:t>
            </a:r>
          </a:p>
          <a:p>
            <a:pPr marL="0" indent="0">
              <a:buNone/>
            </a:pPr>
            <a:endParaRPr lang="cs-CZ" altLang="cs-CZ" sz="2000" dirty="0"/>
          </a:p>
          <a:p>
            <a:r>
              <a:rPr lang="cs-CZ" altLang="cs-CZ" sz="2400" dirty="0"/>
              <a:t>Elasticita - prodloužení až 1.5 x </a:t>
            </a:r>
          </a:p>
          <a:p>
            <a:pPr marL="0" indent="0">
              <a:buNone/>
            </a:pPr>
            <a:endParaRPr lang="cs-CZ" altLang="cs-CZ" dirty="0"/>
          </a:p>
          <a:p>
            <a:r>
              <a:rPr lang="cs-CZ" altLang="cs-CZ" sz="2400" dirty="0"/>
              <a:t>průkaz barvením – </a:t>
            </a:r>
            <a:r>
              <a:rPr lang="cs-CZ" altLang="cs-CZ" sz="2400" dirty="0" err="1"/>
              <a:t>orcein</a:t>
            </a:r>
            <a:r>
              <a:rPr lang="cs-CZ" altLang="cs-CZ" sz="2400" dirty="0"/>
              <a:t>(</a:t>
            </a:r>
            <a:r>
              <a:rPr lang="cs-CZ" altLang="cs-CZ" sz="2400" dirty="0">
                <a:solidFill>
                  <a:srgbClr val="800000"/>
                </a:solidFill>
              </a:rPr>
              <a:t>vínovo- hnědě</a:t>
            </a:r>
            <a:r>
              <a:rPr lang="cs-CZ" altLang="cs-CZ" sz="2400" dirty="0"/>
              <a:t>) </a:t>
            </a:r>
          </a:p>
          <a:p>
            <a:pPr marL="0" indent="0">
              <a:buNone/>
            </a:pPr>
            <a:r>
              <a:rPr lang="cs-CZ" altLang="cs-CZ" sz="2400" dirty="0"/>
              <a:t>                                   - aldehydový fuchsin( </a:t>
            </a:r>
            <a:r>
              <a:rPr lang="cs-CZ" altLang="cs-CZ" sz="2400" dirty="0">
                <a:solidFill>
                  <a:srgbClr val="990033"/>
                </a:solidFill>
              </a:rPr>
              <a:t>vínovo-fialově</a:t>
            </a:r>
            <a:r>
              <a:rPr lang="cs-CZ" altLang="cs-CZ" sz="2400" dirty="0"/>
              <a:t>) </a:t>
            </a:r>
            <a:r>
              <a:rPr lang="cs-CZ" altLang="cs-CZ" dirty="0"/>
              <a:t> </a:t>
            </a:r>
          </a:p>
        </p:txBody>
      </p:sp>
      <p:grpSp>
        <p:nvGrpSpPr>
          <p:cNvPr id="107527" name="Group 7"/>
          <p:cNvGrpSpPr>
            <a:grpSpLocks/>
          </p:cNvGrpSpPr>
          <p:nvPr/>
        </p:nvGrpSpPr>
        <p:grpSpPr bwMode="auto">
          <a:xfrm>
            <a:off x="1524000" y="4422776"/>
            <a:ext cx="9145588" cy="2436813"/>
            <a:chOff x="340" y="2661"/>
            <a:chExt cx="5556" cy="1535"/>
          </a:xfrm>
        </p:grpSpPr>
        <p:pic>
          <p:nvPicPr>
            <p:cNvPr id="107528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" y="2661"/>
              <a:ext cx="2060" cy="15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107529" name="Picture 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6" y="3037"/>
              <a:ext cx="2970" cy="9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107530" name="Line 10"/>
            <p:cNvSpPr>
              <a:spLocks noChangeShapeType="1"/>
            </p:cNvSpPr>
            <p:nvPr/>
          </p:nvSpPr>
          <p:spPr bwMode="auto">
            <a:xfrm>
              <a:off x="2310" y="3517"/>
              <a:ext cx="608" cy="1"/>
            </a:xfrm>
            <a:prstGeom prst="line">
              <a:avLst/>
            </a:prstGeom>
            <a:noFill/>
            <a:ln w="38160">
              <a:solidFill>
                <a:srgbClr val="FFCF0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7531" name="Line 11"/>
            <p:cNvSpPr>
              <a:spLocks noChangeShapeType="1"/>
            </p:cNvSpPr>
            <p:nvPr/>
          </p:nvSpPr>
          <p:spPr bwMode="auto">
            <a:xfrm flipH="1">
              <a:off x="2305" y="3653"/>
              <a:ext cx="566" cy="1"/>
            </a:xfrm>
            <a:prstGeom prst="line">
              <a:avLst/>
            </a:prstGeom>
            <a:noFill/>
            <a:ln w="38160">
              <a:solidFill>
                <a:srgbClr val="FFCF01"/>
              </a:solidFill>
              <a:miter lim="800000"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7532" name="Text Box 12"/>
            <p:cNvSpPr txBox="1">
              <a:spLocks noChangeArrowheads="1"/>
            </p:cNvSpPr>
            <p:nvPr/>
          </p:nvSpPr>
          <p:spPr bwMode="auto">
            <a:xfrm>
              <a:off x="2464" y="3156"/>
              <a:ext cx="261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cs-CZ" altLang="cs-CZ" sz="1400">
                  <a:solidFill>
                    <a:srgbClr val="000000"/>
                  </a:solidFill>
                </a:rPr>
                <a:t>tah</a:t>
              </a:r>
            </a:p>
          </p:txBody>
        </p:sp>
        <p:sp>
          <p:nvSpPr>
            <p:cNvPr id="107533" name="Text Box 13"/>
            <p:cNvSpPr txBox="1">
              <a:spLocks noChangeArrowheads="1"/>
            </p:cNvSpPr>
            <p:nvPr/>
          </p:nvSpPr>
          <p:spPr bwMode="auto">
            <a:xfrm>
              <a:off x="2325" y="3779"/>
              <a:ext cx="521" cy="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449263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449263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0" hangingPunct="0">
                <a:buClr>
                  <a:srgbClr val="000000"/>
                </a:buClr>
                <a:buSzPct val="100000"/>
                <a:buFont typeface="Times New Roman" panose="02020603050405020304" pitchFamily="18" charset="0"/>
                <a:buNone/>
              </a:pPr>
              <a:r>
                <a:rPr lang="cs-CZ" altLang="cs-CZ" sz="1400">
                  <a:solidFill>
                    <a:srgbClr val="000000"/>
                  </a:solidFill>
                </a:rPr>
                <a:t>uvolnění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94402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973" name="Picture 29" descr="elastic%20fibers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908050"/>
            <a:ext cx="8280400" cy="554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74" name="Text Box 30"/>
          <p:cNvSpPr txBox="1">
            <a:spLocks noChangeArrowheads="1"/>
          </p:cNvSpPr>
          <p:nvPr/>
        </p:nvSpPr>
        <p:spPr bwMode="auto">
          <a:xfrm>
            <a:off x="1971676" y="347663"/>
            <a:ext cx="730680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 b="1" dirty="0"/>
              <a:t>Svazky elastických vláken (stěna arterie)</a:t>
            </a:r>
          </a:p>
        </p:txBody>
      </p:sp>
      <p:pic>
        <p:nvPicPr>
          <p:cNvPr id="210976" name="Picture 32" descr="Vasc06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4381500"/>
            <a:ext cx="3619500" cy="2476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C4003E53-7154-4112-9CC9-D0D36AF6FC03}"/>
              </a:ext>
            </a:extLst>
          </p:cNvPr>
          <p:cNvCxnSpPr>
            <a:cxnSpLocks/>
          </p:cNvCxnSpPr>
          <p:nvPr/>
        </p:nvCxnSpPr>
        <p:spPr>
          <a:xfrm>
            <a:off x="1275127" y="3095538"/>
            <a:ext cx="2332139" cy="23489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3314CD23-633A-4ADB-BA61-8A798915AF96}"/>
              </a:ext>
            </a:extLst>
          </p:cNvPr>
          <p:cNvCxnSpPr>
            <a:cxnSpLocks/>
          </p:cNvCxnSpPr>
          <p:nvPr/>
        </p:nvCxnSpPr>
        <p:spPr>
          <a:xfrm>
            <a:off x="1159079" y="1503028"/>
            <a:ext cx="2332139" cy="234891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3337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808</TotalTime>
  <Words>1101</Words>
  <Application>Microsoft Office PowerPoint</Application>
  <PresentationFormat>Širokoúhlá obrazovka</PresentationFormat>
  <Paragraphs>272</Paragraphs>
  <Slides>42</Slides>
  <Notes>4</Notes>
  <HiddenSlides>0</HiddenSlides>
  <MMClips>0</MMClips>
  <ScaleCrop>false</ScaleCrop>
  <HeadingPairs>
    <vt:vector size="8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2" baseType="lpstr">
      <vt:lpstr>Arial</vt:lpstr>
      <vt:lpstr>Arial Unicode MS</vt:lpstr>
      <vt:lpstr>Calibri</vt:lpstr>
      <vt:lpstr>Century Gothic</vt:lpstr>
      <vt:lpstr>Symbol</vt:lpstr>
      <vt:lpstr>Times New Roman</vt:lpstr>
      <vt:lpstr>Wingdings</vt:lpstr>
      <vt:lpstr>Wingdings 3</vt:lpstr>
      <vt:lpstr>Ion</vt:lpstr>
      <vt:lpstr>Graf</vt:lpstr>
      <vt:lpstr>Pojivové tkáně I</vt:lpstr>
      <vt:lpstr>Tkáň , typy tkání</vt:lpstr>
      <vt:lpstr>Pojivové tkáně</vt:lpstr>
      <vt:lpstr>Typy pojivových tkání</vt:lpstr>
      <vt:lpstr>Pojivové tkáně</vt:lpstr>
      <vt:lpstr>Vláknitá složka </vt:lpstr>
      <vt:lpstr> Kolagenní vlákna</vt:lpstr>
      <vt:lpstr>Elastická vlákna</vt:lpstr>
      <vt:lpstr>Prezentace aplikace PowerPoint</vt:lpstr>
      <vt:lpstr>Retikulární vlákna</vt:lpstr>
      <vt:lpstr>Vazivo - buňky</vt:lpstr>
      <vt:lpstr>FIXNÍ BUŇKY :  fibroblasty, fibrocyty</vt:lpstr>
      <vt:lpstr>FIXNÍ BUŇKY :  retikulární buňky</vt:lpstr>
      <vt:lpstr>FIXNÍ BUŇKY :  tukové buňky</vt:lpstr>
      <vt:lpstr>FIXNÍ BUŇKY :  pigmentové buňky</vt:lpstr>
      <vt:lpstr>VOLNÉ BUŇKY : Histiocyty makrofágy                   (patří k monocyto-makrofágovému systému)</vt:lpstr>
      <vt:lpstr>VOLNÉ BUŇKY : Plazmatické buňky                                  (vznikají z B-lymfocytů)                                            </vt:lpstr>
      <vt:lpstr>VOLNÉ BUŇKY : Žírné buňky</vt:lpstr>
      <vt:lpstr>Klasifikace vaziv</vt:lpstr>
      <vt:lpstr>Klasifikace vaziv </vt:lpstr>
      <vt:lpstr>Rosolovité vazivo  </vt:lpstr>
      <vt:lpstr> Mezenchym           Rosolovité v.</vt:lpstr>
      <vt:lpstr>Řídké kolagenní  vazivo </vt:lpstr>
      <vt:lpstr>Kolagenní vazivo – řídké (jícen)</vt:lpstr>
      <vt:lpstr>Prezentace aplikace PowerPoint</vt:lpstr>
      <vt:lpstr>Husté kolagenní vazivo       uspořádané</vt:lpstr>
      <vt:lpstr>Husté kolagenní vazivo uspořádané</vt:lpstr>
      <vt:lpstr>Husté kolagenní vazivo neuspořádané</vt:lpstr>
      <vt:lpstr>Elastické vazivo</vt:lpstr>
      <vt:lpstr>Retikulární vazivo</vt:lpstr>
      <vt:lpstr>Retikulární vazivo </vt:lpstr>
      <vt:lpstr>Prezentace aplikace PowerPoint</vt:lpstr>
      <vt:lpstr>Chrupavka</vt:lpstr>
      <vt:lpstr>Typy chrupavek</vt:lpstr>
      <vt:lpstr>Hyalinní chrupavka</vt:lpstr>
      <vt:lpstr>Elastická chrupavka </vt:lpstr>
      <vt:lpstr>Prezentace aplikace PowerPoint</vt:lpstr>
      <vt:lpstr>Vazivová chrupavka</vt:lpstr>
      <vt:lpstr>Světelný mikroskop</vt:lpstr>
      <vt:lpstr>Prezentace aplikace PowerPoint</vt:lpstr>
      <vt:lpstr>Prezentace aplikace PowerPoint</vt:lpstr>
      <vt:lpstr>Prezentace aplikace PowerPoint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Pojivové tkáně I</dc:title>
  <dc:creator>Ivana Baltasová</dc:creator>
  <cp:lastModifiedBy>Eva Mecová</cp:lastModifiedBy>
  <cp:revision>75</cp:revision>
  <dcterms:created xsi:type="dcterms:W3CDTF">2018-03-19T07:45:34Z</dcterms:created>
  <dcterms:modified xsi:type="dcterms:W3CDTF">2020-03-25T08:13:35Z</dcterms:modified>
</cp:coreProperties>
</file>