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651-57E6-4EEC-9185-E5B18A459219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2EA0-8797-4EA7-AC3B-57F22E59A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34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651-57E6-4EEC-9185-E5B18A459219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2EA0-8797-4EA7-AC3B-57F22E59A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12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651-57E6-4EEC-9185-E5B18A459219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2EA0-8797-4EA7-AC3B-57F22E59A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531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91A2A-4FA6-45BF-A1A5-94A9E2EE59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208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651-57E6-4EEC-9185-E5B18A459219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2EA0-8797-4EA7-AC3B-57F22E59A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20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651-57E6-4EEC-9185-E5B18A459219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2EA0-8797-4EA7-AC3B-57F22E59A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2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651-57E6-4EEC-9185-E5B18A459219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2EA0-8797-4EA7-AC3B-57F22E59A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49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651-57E6-4EEC-9185-E5B18A459219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2EA0-8797-4EA7-AC3B-57F22E59A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28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651-57E6-4EEC-9185-E5B18A459219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2EA0-8797-4EA7-AC3B-57F22E59A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27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651-57E6-4EEC-9185-E5B18A459219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2EA0-8797-4EA7-AC3B-57F22E59A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97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651-57E6-4EEC-9185-E5B18A459219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2EA0-8797-4EA7-AC3B-57F22E59A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22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651-57E6-4EEC-9185-E5B18A459219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2EA0-8797-4EA7-AC3B-57F22E59A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51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F651-57E6-4EEC-9185-E5B18A459219}" type="datetimeFigureOut">
              <a:rPr lang="cs-CZ" smtClean="0"/>
              <a:t>24.03.2020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2EA0-8797-4EA7-AC3B-57F22E59A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34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a/a8/Gray349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Přednáška 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Přehled mikroskopické stavby kostrových spojů.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0700" y="4746625"/>
            <a:ext cx="5562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67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Kloubní chrupavka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Povrch kloubních ploch </a:t>
            </a:r>
            <a:r>
              <a:rPr lang="cs-CZ" altLang="cs-CZ" sz="2400" dirty="0" err="1"/>
              <a:t>epifyzární</a:t>
            </a:r>
            <a:r>
              <a:rPr lang="cs-CZ" altLang="cs-CZ" sz="2400" dirty="0"/>
              <a:t> kosti je pokryt bezcévnou </a:t>
            </a:r>
            <a:r>
              <a:rPr lang="cs-CZ" altLang="cs-CZ" sz="2400" b="1" dirty="0"/>
              <a:t>hyalinní chrupavkou</a:t>
            </a:r>
            <a:r>
              <a:rPr lang="cs-CZ" altLang="cs-CZ" sz="2400" dirty="0"/>
              <a:t> (3 mm), která zabezpečuje jemný a pružný pohyb kloubu; připojuje se na kost </a:t>
            </a:r>
            <a:r>
              <a:rPr lang="cs-CZ" altLang="cs-CZ" sz="2400" u="sng" dirty="0"/>
              <a:t>kolagenními vlákny</a:t>
            </a:r>
            <a:r>
              <a:rPr lang="cs-CZ" altLang="cs-CZ" sz="2400" dirty="0"/>
              <a:t> uspořádanými do podoby arkád.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Chrupavka je vyživována synoviální tekutinou a </a:t>
            </a:r>
            <a:r>
              <a:rPr lang="cs-CZ" altLang="cs-CZ" sz="2400" dirty="0" err="1">
                <a:solidFill>
                  <a:srgbClr val="FF0000"/>
                </a:solidFill>
              </a:rPr>
              <a:t>subchondrálními</a:t>
            </a:r>
            <a:r>
              <a:rPr lang="cs-CZ" altLang="cs-CZ" sz="2400" dirty="0">
                <a:solidFill>
                  <a:srgbClr val="FF0000"/>
                </a:solidFill>
              </a:rPr>
              <a:t>*</a:t>
            </a:r>
            <a:r>
              <a:rPr lang="cs-CZ" altLang="cs-CZ" sz="2400" dirty="0"/>
              <a:t> </a:t>
            </a:r>
            <a:r>
              <a:rPr lang="cs-CZ" altLang="cs-CZ" sz="2400" dirty="0">
                <a:solidFill>
                  <a:srgbClr val="FF0000"/>
                </a:solidFill>
              </a:rPr>
              <a:t>kapilárami</a:t>
            </a:r>
            <a:r>
              <a:rPr lang="cs-CZ" altLang="cs-CZ" sz="2400" dirty="0"/>
              <a:t> v kosti. Nemá perichondrium.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Základní hmota kloubní chrupavky obsahuje hodně vody (60-80%) a </a:t>
            </a:r>
            <a:r>
              <a:rPr lang="cs-CZ" altLang="cs-CZ" sz="2400" dirty="0" err="1"/>
              <a:t>hyaluronan</a:t>
            </a:r>
            <a:r>
              <a:rPr lang="cs-CZ" altLang="cs-CZ" sz="2400" dirty="0"/>
              <a:t> (vysoká viskozita a hydrofilie);                                       obě složky jsou významné pro mazání a pružnost kloubu.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dirty="0"/>
              <a:t>  </a:t>
            </a:r>
            <a:endParaRPr lang="cs-CZ" altLang="cs-CZ" sz="2400" i="1" dirty="0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3352800" y="2362200"/>
            <a:ext cx="3082925" cy="1031875"/>
          </a:xfrm>
          <a:custGeom>
            <a:avLst/>
            <a:gdLst>
              <a:gd name="T0" fmla="*/ 2147483646 w 1942"/>
              <a:gd name="T1" fmla="*/ 2147483646 h 650"/>
              <a:gd name="T2" fmla="*/ 2147483646 w 1942"/>
              <a:gd name="T3" fmla="*/ 2147483646 h 650"/>
              <a:gd name="T4" fmla="*/ 2147483646 w 1942"/>
              <a:gd name="T5" fmla="*/ 2147483646 h 650"/>
              <a:gd name="T6" fmla="*/ 2147483646 w 1942"/>
              <a:gd name="T7" fmla="*/ 2147483646 h 650"/>
              <a:gd name="T8" fmla="*/ 2147483646 w 1942"/>
              <a:gd name="T9" fmla="*/ 2147483646 h 650"/>
              <a:gd name="T10" fmla="*/ 2147483646 w 1942"/>
              <a:gd name="T11" fmla="*/ 2147483646 h 650"/>
              <a:gd name="T12" fmla="*/ 2147483646 w 1942"/>
              <a:gd name="T13" fmla="*/ 2147483646 h 650"/>
              <a:gd name="T14" fmla="*/ 2147483646 w 1942"/>
              <a:gd name="T15" fmla="*/ 2147483646 h 650"/>
              <a:gd name="T16" fmla="*/ 2147483646 w 1942"/>
              <a:gd name="T17" fmla="*/ 2147483646 h 650"/>
              <a:gd name="T18" fmla="*/ 2147483646 w 1942"/>
              <a:gd name="T19" fmla="*/ 2147483646 h 650"/>
              <a:gd name="T20" fmla="*/ 2147483646 w 1942"/>
              <a:gd name="T21" fmla="*/ 2147483646 h 650"/>
              <a:gd name="T22" fmla="*/ 2147483646 w 1942"/>
              <a:gd name="T23" fmla="*/ 2147483646 h 650"/>
              <a:gd name="T24" fmla="*/ 2147483646 w 1942"/>
              <a:gd name="T25" fmla="*/ 2147483646 h 650"/>
              <a:gd name="T26" fmla="*/ 2147483646 w 1942"/>
              <a:gd name="T27" fmla="*/ 2147483646 h 650"/>
              <a:gd name="T28" fmla="*/ 2147483646 w 1942"/>
              <a:gd name="T29" fmla="*/ 2147483646 h 650"/>
              <a:gd name="T30" fmla="*/ 2147483646 w 1942"/>
              <a:gd name="T31" fmla="*/ 2147483646 h 650"/>
              <a:gd name="T32" fmla="*/ 2147483646 w 1942"/>
              <a:gd name="T33" fmla="*/ 2147483646 h 650"/>
              <a:gd name="T34" fmla="*/ 2147483646 w 1942"/>
              <a:gd name="T35" fmla="*/ 2147483646 h 650"/>
              <a:gd name="T36" fmla="*/ 2147483646 w 1942"/>
              <a:gd name="T37" fmla="*/ 2147483646 h 650"/>
              <a:gd name="T38" fmla="*/ 2147483646 w 1942"/>
              <a:gd name="T39" fmla="*/ 2147483646 h 650"/>
              <a:gd name="T40" fmla="*/ 2147483646 w 1942"/>
              <a:gd name="T41" fmla="*/ 2147483646 h 650"/>
              <a:gd name="T42" fmla="*/ 2147483646 w 1942"/>
              <a:gd name="T43" fmla="*/ 2147483646 h 650"/>
              <a:gd name="T44" fmla="*/ 2147483646 w 1942"/>
              <a:gd name="T45" fmla="*/ 2147483646 h 650"/>
              <a:gd name="T46" fmla="*/ 2147483646 w 1942"/>
              <a:gd name="T47" fmla="*/ 2147483646 h 650"/>
              <a:gd name="T48" fmla="*/ 2147483646 w 1942"/>
              <a:gd name="T49" fmla="*/ 2147483646 h 650"/>
              <a:gd name="T50" fmla="*/ 2147483646 w 1942"/>
              <a:gd name="T51" fmla="*/ 2147483646 h 650"/>
              <a:gd name="T52" fmla="*/ 2147483646 w 1942"/>
              <a:gd name="T53" fmla="*/ 2147483646 h 650"/>
              <a:gd name="T54" fmla="*/ 2147483646 w 1942"/>
              <a:gd name="T55" fmla="*/ 2147483646 h 650"/>
              <a:gd name="T56" fmla="*/ 2147483646 w 1942"/>
              <a:gd name="T57" fmla="*/ 2147483646 h 650"/>
              <a:gd name="T58" fmla="*/ 2147483646 w 1942"/>
              <a:gd name="T59" fmla="*/ 2147483646 h 650"/>
              <a:gd name="T60" fmla="*/ 2147483646 w 1942"/>
              <a:gd name="T61" fmla="*/ 2147483646 h 650"/>
              <a:gd name="T62" fmla="*/ 2147483646 w 1942"/>
              <a:gd name="T63" fmla="*/ 2147483646 h 650"/>
              <a:gd name="T64" fmla="*/ 2147483646 w 1942"/>
              <a:gd name="T65" fmla="*/ 2147483646 h 650"/>
              <a:gd name="T66" fmla="*/ 2147483646 w 1942"/>
              <a:gd name="T67" fmla="*/ 2147483646 h 650"/>
              <a:gd name="T68" fmla="*/ 2147483646 w 1942"/>
              <a:gd name="T69" fmla="*/ 2147483646 h 650"/>
              <a:gd name="T70" fmla="*/ 2147483646 w 1942"/>
              <a:gd name="T71" fmla="*/ 2147483646 h 650"/>
              <a:gd name="T72" fmla="*/ 2147483646 w 1942"/>
              <a:gd name="T73" fmla="*/ 0 h 650"/>
              <a:gd name="T74" fmla="*/ 2147483646 w 1942"/>
              <a:gd name="T75" fmla="*/ 2147483646 h 650"/>
              <a:gd name="T76" fmla="*/ 2147483646 w 1942"/>
              <a:gd name="T77" fmla="*/ 2147483646 h 650"/>
              <a:gd name="T78" fmla="*/ 2147483646 w 1942"/>
              <a:gd name="T79" fmla="*/ 2147483646 h 650"/>
              <a:gd name="T80" fmla="*/ 2147483646 w 1942"/>
              <a:gd name="T81" fmla="*/ 2147483646 h 650"/>
              <a:gd name="T82" fmla="*/ 2147483646 w 1942"/>
              <a:gd name="T83" fmla="*/ 2147483646 h 650"/>
              <a:gd name="T84" fmla="*/ 2147483646 w 1942"/>
              <a:gd name="T85" fmla="*/ 2147483646 h 650"/>
              <a:gd name="T86" fmla="*/ 2147483646 w 1942"/>
              <a:gd name="T87" fmla="*/ 2147483646 h 650"/>
              <a:gd name="T88" fmla="*/ 2147483646 w 1942"/>
              <a:gd name="T89" fmla="*/ 2147483646 h 650"/>
              <a:gd name="T90" fmla="*/ 2147483646 w 1942"/>
              <a:gd name="T91" fmla="*/ 2147483646 h 6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42" h="650">
                <a:moveTo>
                  <a:pt x="49" y="604"/>
                </a:moveTo>
                <a:cubicBezTo>
                  <a:pt x="57" y="547"/>
                  <a:pt x="56" y="521"/>
                  <a:pt x="86" y="476"/>
                </a:cubicBezTo>
                <a:cubicBezTo>
                  <a:pt x="105" y="418"/>
                  <a:pt x="157" y="376"/>
                  <a:pt x="214" y="357"/>
                </a:cubicBezTo>
                <a:cubicBezTo>
                  <a:pt x="238" y="360"/>
                  <a:pt x="263" y="361"/>
                  <a:pt x="287" y="366"/>
                </a:cubicBezTo>
                <a:cubicBezTo>
                  <a:pt x="306" y="370"/>
                  <a:pt x="342" y="384"/>
                  <a:pt x="342" y="384"/>
                </a:cubicBezTo>
                <a:cubicBezTo>
                  <a:pt x="345" y="393"/>
                  <a:pt x="346" y="404"/>
                  <a:pt x="351" y="412"/>
                </a:cubicBezTo>
                <a:cubicBezTo>
                  <a:pt x="358" y="423"/>
                  <a:pt x="376" y="426"/>
                  <a:pt x="379" y="439"/>
                </a:cubicBezTo>
                <a:cubicBezTo>
                  <a:pt x="419" y="608"/>
                  <a:pt x="352" y="529"/>
                  <a:pt x="406" y="586"/>
                </a:cubicBezTo>
                <a:cubicBezTo>
                  <a:pt x="446" y="571"/>
                  <a:pt x="438" y="557"/>
                  <a:pt x="461" y="522"/>
                </a:cubicBezTo>
                <a:cubicBezTo>
                  <a:pt x="486" y="446"/>
                  <a:pt x="504" y="384"/>
                  <a:pt x="589" y="357"/>
                </a:cubicBezTo>
                <a:cubicBezTo>
                  <a:pt x="610" y="364"/>
                  <a:pt x="635" y="363"/>
                  <a:pt x="653" y="375"/>
                </a:cubicBezTo>
                <a:cubicBezTo>
                  <a:pt x="662" y="381"/>
                  <a:pt x="664" y="394"/>
                  <a:pt x="671" y="403"/>
                </a:cubicBezTo>
                <a:cubicBezTo>
                  <a:pt x="694" y="430"/>
                  <a:pt x="711" y="456"/>
                  <a:pt x="744" y="467"/>
                </a:cubicBezTo>
                <a:cubicBezTo>
                  <a:pt x="750" y="538"/>
                  <a:pt x="731" y="610"/>
                  <a:pt x="808" y="558"/>
                </a:cubicBezTo>
                <a:cubicBezTo>
                  <a:pt x="820" y="540"/>
                  <a:pt x="842" y="525"/>
                  <a:pt x="845" y="503"/>
                </a:cubicBezTo>
                <a:cubicBezTo>
                  <a:pt x="853" y="445"/>
                  <a:pt x="850" y="398"/>
                  <a:pt x="900" y="366"/>
                </a:cubicBezTo>
                <a:cubicBezTo>
                  <a:pt x="924" y="369"/>
                  <a:pt x="949" y="370"/>
                  <a:pt x="973" y="375"/>
                </a:cubicBezTo>
                <a:cubicBezTo>
                  <a:pt x="992" y="379"/>
                  <a:pt x="1028" y="394"/>
                  <a:pt x="1028" y="394"/>
                </a:cubicBezTo>
                <a:cubicBezTo>
                  <a:pt x="1102" y="449"/>
                  <a:pt x="1099" y="503"/>
                  <a:pt x="1119" y="586"/>
                </a:cubicBezTo>
                <a:cubicBezTo>
                  <a:pt x="1169" y="552"/>
                  <a:pt x="1183" y="512"/>
                  <a:pt x="1201" y="458"/>
                </a:cubicBezTo>
                <a:cubicBezTo>
                  <a:pt x="1203" y="452"/>
                  <a:pt x="1228" y="376"/>
                  <a:pt x="1229" y="375"/>
                </a:cubicBezTo>
                <a:cubicBezTo>
                  <a:pt x="1263" y="352"/>
                  <a:pt x="1248" y="364"/>
                  <a:pt x="1275" y="339"/>
                </a:cubicBezTo>
                <a:cubicBezTo>
                  <a:pt x="1329" y="347"/>
                  <a:pt x="1372" y="351"/>
                  <a:pt x="1421" y="375"/>
                </a:cubicBezTo>
                <a:cubicBezTo>
                  <a:pt x="1444" y="399"/>
                  <a:pt x="1466" y="411"/>
                  <a:pt x="1485" y="439"/>
                </a:cubicBezTo>
                <a:cubicBezTo>
                  <a:pt x="1498" y="493"/>
                  <a:pt x="1489" y="551"/>
                  <a:pt x="1503" y="604"/>
                </a:cubicBezTo>
                <a:cubicBezTo>
                  <a:pt x="1506" y="615"/>
                  <a:pt x="1514" y="585"/>
                  <a:pt x="1521" y="576"/>
                </a:cubicBezTo>
                <a:cubicBezTo>
                  <a:pt x="1526" y="569"/>
                  <a:pt x="1534" y="564"/>
                  <a:pt x="1540" y="558"/>
                </a:cubicBezTo>
                <a:cubicBezTo>
                  <a:pt x="1573" y="458"/>
                  <a:pt x="1556" y="393"/>
                  <a:pt x="1668" y="357"/>
                </a:cubicBezTo>
                <a:cubicBezTo>
                  <a:pt x="1683" y="360"/>
                  <a:pt x="1698" y="362"/>
                  <a:pt x="1713" y="366"/>
                </a:cubicBezTo>
                <a:cubicBezTo>
                  <a:pt x="1732" y="371"/>
                  <a:pt x="1768" y="384"/>
                  <a:pt x="1768" y="384"/>
                </a:cubicBezTo>
                <a:cubicBezTo>
                  <a:pt x="1794" y="410"/>
                  <a:pt x="1799" y="433"/>
                  <a:pt x="1823" y="458"/>
                </a:cubicBezTo>
                <a:cubicBezTo>
                  <a:pt x="1864" y="581"/>
                  <a:pt x="1844" y="382"/>
                  <a:pt x="1860" y="650"/>
                </a:cubicBezTo>
                <a:cubicBezTo>
                  <a:pt x="1900" y="622"/>
                  <a:pt x="1926" y="596"/>
                  <a:pt x="1942" y="549"/>
                </a:cubicBezTo>
                <a:cubicBezTo>
                  <a:pt x="1939" y="430"/>
                  <a:pt x="1941" y="311"/>
                  <a:pt x="1933" y="192"/>
                </a:cubicBezTo>
                <a:cubicBezTo>
                  <a:pt x="1931" y="162"/>
                  <a:pt x="1871" y="126"/>
                  <a:pt x="1851" y="110"/>
                </a:cubicBezTo>
                <a:cubicBezTo>
                  <a:pt x="1779" y="53"/>
                  <a:pt x="1701" y="12"/>
                  <a:pt x="1604" y="10"/>
                </a:cubicBezTo>
                <a:cubicBezTo>
                  <a:pt x="1287" y="4"/>
                  <a:pt x="970" y="3"/>
                  <a:pt x="653" y="0"/>
                </a:cubicBezTo>
                <a:cubicBezTo>
                  <a:pt x="549" y="3"/>
                  <a:pt x="446" y="5"/>
                  <a:pt x="342" y="10"/>
                </a:cubicBezTo>
                <a:cubicBezTo>
                  <a:pt x="320" y="11"/>
                  <a:pt x="298" y="11"/>
                  <a:pt x="278" y="19"/>
                </a:cubicBezTo>
                <a:cubicBezTo>
                  <a:pt x="207" y="46"/>
                  <a:pt x="241" y="45"/>
                  <a:pt x="205" y="74"/>
                </a:cubicBezTo>
                <a:cubicBezTo>
                  <a:pt x="152" y="117"/>
                  <a:pt x="202" y="72"/>
                  <a:pt x="150" y="101"/>
                </a:cubicBezTo>
                <a:cubicBezTo>
                  <a:pt x="131" y="112"/>
                  <a:pt x="95" y="138"/>
                  <a:pt x="95" y="138"/>
                </a:cubicBezTo>
                <a:cubicBezTo>
                  <a:pt x="83" y="156"/>
                  <a:pt x="71" y="174"/>
                  <a:pt x="59" y="192"/>
                </a:cubicBezTo>
                <a:cubicBezTo>
                  <a:pt x="53" y="201"/>
                  <a:pt x="40" y="220"/>
                  <a:pt x="40" y="220"/>
                </a:cubicBezTo>
                <a:cubicBezTo>
                  <a:pt x="0" y="340"/>
                  <a:pt x="17" y="406"/>
                  <a:pt x="31" y="567"/>
                </a:cubicBezTo>
                <a:cubicBezTo>
                  <a:pt x="33" y="587"/>
                  <a:pt x="99" y="604"/>
                  <a:pt x="49" y="604"/>
                </a:cubicBezTo>
                <a:close/>
              </a:path>
            </a:pathLst>
          </a:cu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3352800" y="2895600"/>
            <a:ext cx="3016250" cy="522288"/>
          </a:xfrm>
          <a:custGeom>
            <a:avLst/>
            <a:gdLst>
              <a:gd name="T0" fmla="*/ 2147483646 w 1900"/>
              <a:gd name="T1" fmla="*/ 2147483646 h 329"/>
              <a:gd name="T2" fmla="*/ 2147483646 w 1900"/>
              <a:gd name="T3" fmla="*/ 2147483646 h 329"/>
              <a:gd name="T4" fmla="*/ 2147483646 w 1900"/>
              <a:gd name="T5" fmla="*/ 2147483646 h 329"/>
              <a:gd name="T6" fmla="*/ 2147483646 w 1900"/>
              <a:gd name="T7" fmla="*/ 2147483646 h 329"/>
              <a:gd name="T8" fmla="*/ 2147483646 w 1900"/>
              <a:gd name="T9" fmla="*/ 2147483646 h 329"/>
              <a:gd name="T10" fmla="*/ 2147483646 w 1900"/>
              <a:gd name="T11" fmla="*/ 2147483646 h 329"/>
              <a:gd name="T12" fmla="*/ 2147483646 w 1900"/>
              <a:gd name="T13" fmla="*/ 2147483646 h 329"/>
              <a:gd name="T14" fmla="*/ 2147483646 w 1900"/>
              <a:gd name="T15" fmla="*/ 2147483646 h 329"/>
              <a:gd name="T16" fmla="*/ 2147483646 w 1900"/>
              <a:gd name="T17" fmla="*/ 2147483646 h 329"/>
              <a:gd name="T18" fmla="*/ 2147483646 w 1900"/>
              <a:gd name="T19" fmla="*/ 2147483646 h 329"/>
              <a:gd name="T20" fmla="*/ 2147483646 w 1900"/>
              <a:gd name="T21" fmla="*/ 2147483646 h 329"/>
              <a:gd name="T22" fmla="*/ 2147483646 w 1900"/>
              <a:gd name="T23" fmla="*/ 2147483646 h 329"/>
              <a:gd name="T24" fmla="*/ 2147483646 w 1900"/>
              <a:gd name="T25" fmla="*/ 2147483646 h 329"/>
              <a:gd name="T26" fmla="*/ 2147483646 w 1900"/>
              <a:gd name="T27" fmla="*/ 2147483646 h 329"/>
              <a:gd name="T28" fmla="*/ 2147483646 w 1900"/>
              <a:gd name="T29" fmla="*/ 2147483646 h 329"/>
              <a:gd name="T30" fmla="*/ 2147483646 w 1900"/>
              <a:gd name="T31" fmla="*/ 2147483646 h 329"/>
              <a:gd name="T32" fmla="*/ 2147483646 w 1900"/>
              <a:gd name="T33" fmla="*/ 2147483646 h 329"/>
              <a:gd name="T34" fmla="*/ 2147483646 w 1900"/>
              <a:gd name="T35" fmla="*/ 2147483646 h 329"/>
              <a:gd name="T36" fmla="*/ 2147483646 w 1900"/>
              <a:gd name="T37" fmla="*/ 2147483646 h 329"/>
              <a:gd name="T38" fmla="*/ 2147483646 w 1900"/>
              <a:gd name="T39" fmla="*/ 2147483646 h 329"/>
              <a:gd name="T40" fmla="*/ 2147483646 w 1900"/>
              <a:gd name="T41" fmla="*/ 2147483646 h 329"/>
              <a:gd name="T42" fmla="*/ 2147483646 w 1900"/>
              <a:gd name="T43" fmla="*/ 2147483646 h 329"/>
              <a:gd name="T44" fmla="*/ 2147483646 w 1900"/>
              <a:gd name="T45" fmla="*/ 0 h 329"/>
              <a:gd name="T46" fmla="*/ 2147483646 w 1900"/>
              <a:gd name="T47" fmla="*/ 2147483646 h 329"/>
              <a:gd name="T48" fmla="*/ 2147483646 w 1900"/>
              <a:gd name="T49" fmla="*/ 2147483646 h 329"/>
              <a:gd name="T50" fmla="*/ 2147483646 w 1900"/>
              <a:gd name="T51" fmla="*/ 2147483646 h 329"/>
              <a:gd name="T52" fmla="*/ 2147483646 w 1900"/>
              <a:gd name="T53" fmla="*/ 2147483646 h 329"/>
              <a:gd name="T54" fmla="*/ 2147483646 w 1900"/>
              <a:gd name="T55" fmla="*/ 2147483646 h 329"/>
              <a:gd name="T56" fmla="*/ 2147483646 w 1900"/>
              <a:gd name="T57" fmla="*/ 2147483646 h 329"/>
              <a:gd name="T58" fmla="*/ 2147483646 w 1900"/>
              <a:gd name="T59" fmla="*/ 2147483646 h 329"/>
              <a:gd name="T60" fmla="*/ 2147483646 w 1900"/>
              <a:gd name="T61" fmla="*/ 2147483646 h 329"/>
              <a:gd name="T62" fmla="*/ 0 w 1900"/>
              <a:gd name="T63" fmla="*/ 2147483646 h 329"/>
              <a:gd name="T64" fmla="*/ 2147483646 w 1900"/>
              <a:gd name="T65" fmla="*/ 2147483646 h 329"/>
              <a:gd name="T66" fmla="*/ 2147483646 w 1900"/>
              <a:gd name="T67" fmla="*/ 0 h 329"/>
              <a:gd name="T68" fmla="*/ 2147483646 w 1900"/>
              <a:gd name="T69" fmla="*/ 2147483646 h 329"/>
              <a:gd name="T70" fmla="*/ 2147483646 w 1900"/>
              <a:gd name="T71" fmla="*/ 2147483646 h 329"/>
              <a:gd name="T72" fmla="*/ 2147483646 w 1900"/>
              <a:gd name="T73" fmla="*/ 2147483646 h 329"/>
              <a:gd name="T74" fmla="*/ 2147483646 w 1900"/>
              <a:gd name="T75" fmla="*/ 2147483646 h 329"/>
              <a:gd name="T76" fmla="*/ 2147483646 w 1900"/>
              <a:gd name="T77" fmla="*/ 2147483646 h 329"/>
              <a:gd name="T78" fmla="*/ 2147483646 w 1900"/>
              <a:gd name="T79" fmla="*/ 2147483646 h 329"/>
              <a:gd name="T80" fmla="*/ 2147483646 w 1900"/>
              <a:gd name="T81" fmla="*/ 2147483646 h 329"/>
              <a:gd name="T82" fmla="*/ 2147483646 w 1900"/>
              <a:gd name="T83" fmla="*/ 2147483646 h 329"/>
              <a:gd name="T84" fmla="*/ 2147483646 w 1900"/>
              <a:gd name="T85" fmla="*/ 2147483646 h 329"/>
              <a:gd name="T86" fmla="*/ 2147483646 w 1900"/>
              <a:gd name="T87" fmla="*/ 2147483646 h 329"/>
              <a:gd name="T88" fmla="*/ 2147483646 w 1900"/>
              <a:gd name="T89" fmla="*/ 2147483646 h 329"/>
              <a:gd name="T90" fmla="*/ 2147483646 w 1900"/>
              <a:gd name="T91" fmla="*/ 2147483646 h 329"/>
              <a:gd name="T92" fmla="*/ 2147483646 w 1900"/>
              <a:gd name="T93" fmla="*/ 2147483646 h 329"/>
              <a:gd name="T94" fmla="*/ 2147483646 w 1900"/>
              <a:gd name="T95" fmla="*/ 2147483646 h 32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00" h="329">
                <a:moveTo>
                  <a:pt x="27" y="256"/>
                </a:moveTo>
                <a:cubicBezTo>
                  <a:pt x="30" y="229"/>
                  <a:pt x="29" y="200"/>
                  <a:pt x="36" y="174"/>
                </a:cubicBezTo>
                <a:cubicBezTo>
                  <a:pt x="41" y="157"/>
                  <a:pt x="62" y="151"/>
                  <a:pt x="73" y="137"/>
                </a:cubicBezTo>
                <a:cubicBezTo>
                  <a:pt x="113" y="85"/>
                  <a:pt x="149" y="70"/>
                  <a:pt x="210" y="55"/>
                </a:cubicBezTo>
                <a:cubicBezTo>
                  <a:pt x="244" y="58"/>
                  <a:pt x="278" y="57"/>
                  <a:pt x="311" y="64"/>
                </a:cubicBezTo>
                <a:cubicBezTo>
                  <a:pt x="335" y="69"/>
                  <a:pt x="353" y="100"/>
                  <a:pt x="384" y="110"/>
                </a:cubicBezTo>
                <a:cubicBezTo>
                  <a:pt x="428" y="140"/>
                  <a:pt x="421" y="165"/>
                  <a:pt x="429" y="220"/>
                </a:cubicBezTo>
                <a:cubicBezTo>
                  <a:pt x="453" y="153"/>
                  <a:pt x="516" y="94"/>
                  <a:pt x="576" y="55"/>
                </a:cubicBezTo>
                <a:cubicBezTo>
                  <a:pt x="585" y="57"/>
                  <a:pt x="641" y="63"/>
                  <a:pt x="658" y="73"/>
                </a:cubicBezTo>
                <a:cubicBezTo>
                  <a:pt x="718" y="111"/>
                  <a:pt x="628" y="76"/>
                  <a:pt x="704" y="101"/>
                </a:cubicBezTo>
                <a:cubicBezTo>
                  <a:pt x="728" y="138"/>
                  <a:pt x="744" y="175"/>
                  <a:pt x="768" y="210"/>
                </a:cubicBezTo>
                <a:cubicBezTo>
                  <a:pt x="771" y="228"/>
                  <a:pt x="758" y="265"/>
                  <a:pt x="777" y="265"/>
                </a:cubicBezTo>
                <a:cubicBezTo>
                  <a:pt x="796" y="265"/>
                  <a:pt x="784" y="226"/>
                  <a:pt x="795" y="210"/>
                </a:cubicBezTo>
                <a:cubicBezTo>
                  <a:pt x="801" y="201"/>
                  <a:pt x="806" y="191"/>
                  <a:pt x="813" y="183"/>
                </a:cubicBezTo>
                <a:cubicBezTo>
                  <a:pt x="819" y="176"/>
                  <a:pt x="827" y="172"/>
                  <a:pt x="832" y="165"/>
                </a:cubicBezTo>
                <a:cubicBezTo>
                  <a:pt x="845" y="147"/>
                  <a:pt x="856" y="128"/>
                  <a:pt x="868" y="110"/>
                </a:cubicBezTo>
                <a:cubicBezTo>
                  <a:pt x="874" y="101"/>
                  <a:pt x="888" y="99"/>
                  <a:pt x="896" y="92"/>
                </a:cubicBezTo>
                <a:cubicBezTo>
                  <a:pt x="961" y="35"/>
                  <a:pt x="914" y="55"/>
                  <a:pt x="969" y="37"/>
                </a:cubicBezTo>
                <a:cubicBezTo>
                  <a:pt x="1007" y="44"/>
                  <a:pt x="1043" y="52"/>
                  <a:pt x="1079" y="64"/>
                </a:cubicBezTo>
                <a:cubicBezTo>
                  <a:pt x="1116" y="88"/>
                  <a:pt x="1109" y="101"/>
                  <a:pt x="1133" y="137"/>
                </a:cubicBezTo>
                <a:cubicBezTo>
                  <a:pt x="1136" y="152"/>
                  <a:pt x="1129" y="176"/>
                  <a:pt x="1143" y="183"/>
                </a:cubicBezTo>
                <a:cubicBezTo>
                  <a:pt x="1154" y="188"/>
                  <a:pt x="1149" y="158"/>
                  <a:pt x="1152" y="146"/>
                </a:cubicBezTo>
                <a:cubicBezTo>
                  <a:pt x="1162" y="110"/>
                  <a:pt x="1172" y="95"/>
                  <a:pt x="1207" y="82"/>
                </a:cubicBezTo>
                <a:cubicBezTo>
                  <a:pt x="1234" y="55"/>
                  <a:pt x="1252" y="40"/>
                  <a:pt x="1289" y="28"/>
                </a:cubicBezTo>
                <a:cubicBezTo>
                  <a:pt x="1375" y="35"/>
                  <a:pt x="1402" y="25"/>
                  <a:pt x="1463" y="64"/>
                </a:cubicBezTo>
                <a:cubicBezTo>
                  <a:pt x="1469" y="82"/>
                  <a:pt x="1475" y="101"/>
                  <a:pt x="1481" y="119"/>
                </a:cubicBezTo>
                <a:cubicBezTo>
                  <a:pt x="1484" y="128"/>
                  <a:pt x="1490" y="146"/>
                  <a:pt x="1490" y="146"/>
                </a:cubicBezTo>
                <a:cubicBezTo>
                  <a:pt x="1499" y="270"/>
                  <a:pt x="1476" y="254"/>
                  <a:pt x="1536" y="311"/>
                </a:cubicBezTo>
                <a:cubicBezTo>
                  <a:pt x="1603" y="244"/>
                  <a:pt x="1547" y="175"/>
                  <a:pt x="1591" y="110"/>
                </a:cubicBezTo>
                <a:cubicBezTo>
                  <a:pt x="1601" y="95"/>
                  <a:pt x="1628" y="72"/>
                  <a:pt x="1645" y="64"/>
                </a:cubicBezTo>
                <a:cubicBezTo>
                  <a:pt x="1663" y="56"/>
                  <a:pt x="1700" y="46"/>
                  <a:pt x="1700" y="46"/>
                </a:cubicBezTo>
                <a:cubicBezTo>
                  <a:pt x="1789" y="61"/>
                  <a:pt x="1803" y="48"/>
                  <a:pt x="1856" y="101"/>
                </a:cubicBezTo>
                <a:cubicBezTo>
                  <a:pt x="1862" y="119"/>
                  <a:pt x="1877" y="175"/>
                  <a:pt x="1874" y="156"/>
                </a:cubicBezTo>
                <a:cubicBezTo>
                  <a:pt x="1871" y="138"/>
                  <a:pt x="1871" y="119"/>
                  <a:pt x="1865" y="101"/>
                </a:cubicBezTo>
                <a:cubicBezTo>
                  <a:pt x="1862" y="90"/>
                  <a:pt x="1853" y="82"/>
                  <a:pt x="1847" y="73"/>
                </a:cubicBezTo>
                <a:cubicBezTo>
                  <a:pt x="1815" y="163"/>
                  <a:pt x="1790" y="283"/>
                  <a:pt x="1883" y="329"/>
                </a:cubicBezTo>
                <a:cubicBezTo>
                  <a:pt x="1886" y="317"/>
                  <a:pt x="1892" y="305"/>
                  <a:pt x="1892" y="293"/>
                </a:cubicBezTo>
                <a:cubicBezTo>
                  <a:pt x="1892" y="244"/>
                  <a:pt x="1888" y="195"/>
                  <a:pt x="1883" y="146"/>
                </a:cubicBezTo>
                <a:cubicBezTo>
                  <a:pt x="1875" y="65"/>
                  <a:pt x="1783" y="37"/>
                  <a:pt x="1728" y="0"/>
                </a:cubicBezTo>
                <a:cubicBezTo>
                  <a:pt x="1684" y="7"/>
                  <a:pt x="1643" y="16"/>
                  <a:pt x="1600" y="28"/>
                </a:cubicBezTo>
                <a:cubicBezTo>
                  <a:pt x="1575" y="52"/>
                  <a:pt x="1564" y="81"/>
                  <a:pt x="1545" y="110"/>
                </a:cubicBezTo>
                <a:cubicBezTo>
                  <a:pt x="1542" y="150"/>
                  <a:pt x="1547" y="191"/>
                  <a:pt x="1536" y="229"/>
                </a:cubicBezTo>
                <a:cubicBezTo>
                  <a:pt x="1533" y="238"/>
                  <a:pt x="1510" y="248"/>
                  <a:pt x="1508" y="238"/>
                </a:cubicBezTo>
                <a:cubicBezTo>
                  <a:pt x="1495" y="187"/>
                  <a:pt x="1512" y="132"/>
                  <a:pt x="1499" y="82"/>
                </a:cubicBezTo>
                <a:cubicBezTo>
                  <a:pt x="1496" y="69"/>
                  <a:pt x="1475" y="71"/>
                  <a:pt x="1463" y="64"/>
                </a:cubicBezTo>
                <a:cubicBezTo>
                  <a:pt x="1416" y="36"/>
                  <a:pt x="1394" y="13"/>
                  <a:pt x="1344" y="0"/>
                </a:cubicBezTo>
                <a:cubicBezTo>
                  <a:pt x="1248" y="8"/>
                  <a:pt x="1219" y="0"/>
                  <a:pt x="1170" y="73"/>
                </a:cubicBezTo>
                <a:cubicBezTo>
                  <a:pt x="1141" y="164"/>
                  <a:pt x="1185" y="34"/>
                  <a:pt x="1143" y="128"/>
                </a:cubicBezTo>
                <a:cubicBezTo>
                  <a:pt x="1128" y="161"/>
                  <a:pt x="1123" y="186"/>
                  <a:pt x="1115" y="220"/>
                </a:cubicBezTo>
                <a:cubicBezTo>
                  <a:pt x="1105" y="190"/>
                  <a:pt x="1111" y="156"/>
                  <a:pt x="1097" y="128"/>
                </a:cubicBezTo>
                <a:cubicBezTo>
                  <a:pt x="1079" y="92"/>
                  <a:pt x="1032" y="67"/>
                  <a:pt x="996" y="55"/>
                </a:cubicBezTo>
                <a:cubicBezTo>
                  <a:pt x="987" y="56"/>
                  <a:pt x="864" y="41"/>
                  <a:pt x="832" y="82"/>
                </a:cubicBezTo>
                <a:cubicBezTo>
                  <a:pt x="756" y="180"/>
                  <a:pt x="888" y="49"/>
                  <a:pt x="804" y="128"/>
                </a:cubicBezTo>
                <a:cubicBezTo>
                  <a:pt x="798" y="146"/>
                  <a:pt x="792" y="165"/>
                  <a:pt x="786" y="183"/>
                </a:cubicBezTo>
                <a:cubicBezTo>
                  <a:pt x="783" y="192"/>
                  <a:pt x="777" y="210"/>
                  <a:pt x="777" y="210"/>
                </a:cubicBezTo>
                <a:cubicBezTo>
                  <a:pt x="758" y="153"/>
                  <a:pt x="708" y="97"/>
                  <a:pt x="658" y="64"/>
                </a:cubicBezTo>
                <a:cubicBezTo>
                  <a:pt x="623" y="11"/>
                  <a:pt x="604" y="25"/>
                  <a:pt x="557" y="55"/>
                </a:cubicBezTo>
                <a:cubicBezTo>
                  <a:pt x="536" y="86"/>
                  <a:pt x="529" y="98"/>
                  <a:pt x="493" y="110"/>
                </a:cubicBezTo>
                <a:cubicBezTo>
                  <a:pt x="463" y="155"/>
                  <a:pt x="440" y="203"/>
                  <a:pt x="411" y="247"/>
                </a:cubicBezTo>
                <a:cubicBezTo>
                  <a:pt x="402" y="194"/>
                  <a:pt x="408" y="175"/>
                  <a:pt x="365" y="146"/>
                </a:cubicBezTo>
                <a:cubicBezTo>
                  <a:pt x="336" y="102"/>
                  <a:pt x="315" y="76"/>
                  <a:pt x="265" y="64"/>
                </a:cubicBezTo>
                <a:cubicBezTo>
                  <a:pt x="213" y="67"/>
                  <a:pt x="160" y="65"/>
                  <a:pt x="109" y="73"/>
                </a:cubicBezTo>
                <a:cubicBezTo>
                  <a:pt x="95" y="75"/>
                  <a:pt x="55" y="136"/>
                  <a:pt x="45" y="146"/>
                </a:cubicBezTo>
                <a:cubicBezTo>
                  <a:pt x="35" y="177"/>
                  <a:pt x="22" y="196"/>
                  <a:pt x="0" y="220"/>
                </a:cubicBezTo>
                <a:cubicBezTo>
                  <a:pt x="3" y="186"/>
                  <a:pt x="0" y="152"/>
                  <a:pt x="9" y="119"/>
                </a:cubicBezTo>
                <a:cubicBezTo>
                  <a:pt x="17" y="90"/>
                  <a:pt x="44" y="92"/>
                  <a:pt x="64" y="82"/>
                </a:cubicBezTo>
                <a:cubicBezTo>
                  <a:pt x="144" y="41"/>
                  <a:pt x="14" y="89"/>
                  <a:pt x="146" y="46"/>
                </a:cubicBezTo>
                <a:cubicBezTo>
                  <a:pt x="176" y="36"/>
                  <a:pt x="188" y="10"/>
                  <a:pt x="219" y="0"/>
                </a:cubicBezTo>
                <a:cubicBezTo>
                  <a:pt x="325" y="10"/>
                  <a:pt x="292" y="4"/>
                  <a:pt x="356" y="46"/>
                </a:cubicBezTo>
                <a:cubicBezTo>
                  <a:pt x="384" y="86"/>
                  <a:pt x="394" y="95"/>
                  <a:pt x="411" y="146"/>
                </a:cubicBezTo>
                <a:cubicBezTo>
                  <a:pt x="414" y="155"/>
                  <a:pt x="420" y="174"/>
                  <a:pt x="420" y="174"/>
                </a:cubicBezTo>
                <a:cubicBezTo>
                  <a:pt x="423" y="195"/>
                  <a:pt x="408" y="231"/>
                  <a:pt x="429" y="238"/>
                </a:cubicBezTo>
                <a:cubicBezTo>
                  <a:pt x="441" y="242"/>
                  <a:pt x="454" y="143"/>
                  <a:pt x="457" y="137"/>
                </a:cubicBezTo>
                <a:cubicBezTo>
                  <a:pt x="478" y="89"/>
                  <a:pt x="517" y="44"/>
                  <a:pt x="567" y="28"/>
                </a:cubicBezTo>
                <a:cubicBezTo>
                  <a:pt x="610" y="39"/>
                  <a:pt x="653" y="50"/>
                  <a:pt x="695" y="64"/>
                </a:cubicBezTo>
                <a:cubicBezTo>
                  <a:pt x="727" y="85"/>
                  <a:pt x="732" y="112"/>
                  <a:pt x="759" y="137"/>
                </a:cubicBezTo>
                <a:cubicBezTo>
                  <a:pt x="762" y="146"/>
                  <a:pt x="766" y="155"/>
                  <a:pt x="768" y="165"/>
                </a:cubicBezTo>
                <a:cubicBezTo>
                  <a:pt x="772" y="186"/>
                  <a:pt x="757" y="222"/>
                  <a:pt x="777" y="229"/>
                </a:cubicBezTo>
                <a:cubicBezTo>
                  <a:pt x="795" y="235"/>
                  <a:pt x="789" y="192"/>
                  <a:pt x="795" y="174"/>
                </a:cubicBezTo>
                <a:cubicBezTo>
                  <a:pt x="807" y="136"/>
                  <a:pt x="830" y="105"/>
                  <a:pt x="868" y="92"/>
                </a:cubicBezTo>
                <a:cubicBezTo>
                  <a:pt x="894" y="54"/>
                  <a:pt x="927" y="33"/>
                  <a:pt x="969" y="18"/>
                </a:cubicBezTo>
                <a:cubicBezTo>
                  <a:pt x="983" y="20"/>
                  <a:pt x="1039" y="25"/>
                  <a:pt x="1060" y="37"/>
                </a:cubicBezTo>
                <a:cubicBezTo>
                  <a:pt x="1079" y="48"/>
                  <a:pt x="1115" y="73"/>
                  <a:pt x="1115" y="73"/>
                </a:cubicBezTo>
                <a:cubicBezTo>
                  <a:pt x="1124" y="109"/>
                  <a:pt x="1116" y="150"/>
                  <a:pt x="1133" y="183"/>
                </a:cubicBezTo>
                <a:cubicBezTo>
                  <a:pt x="1139" y="194"/>
                  <a:pt x="1139" y="158"/>
                  <a:pt x="1143" y="146"/>
                </a:cubicBezTo>
                <a:cubicBezTo>
                  <a:pt x="1148" y="128"/>
                  <a:pt x="1155" y="105"/>
                  <a:pt x="1170" y="92"/>
                </a:cubicBezTo>
                <a:cubicBezTo>
                  <a:pt x="1220" y="48"/>
                  <a:pt x="1282" y="35"/>
                  <a:pt x="1344" y="18"/>
                </a:cubicBezTo>
                <a:cubicBezTo>
                  <a:pt x="1426" y="31"/>
                  <a:pt x="1388" y="21"/>
                  <a:pt x="1463" y="46"/>
                </a:cubicBezTo>
                <a:cubicBezTo>
                  <a:pt x="1472" y="49"/>
                  <a:pt x="1490" y="55"/>
                  <a:pt x="1490" y="55"/>
                </a:cubicBezTo>
                <a:cubicBezTo>
                  <a:pt x="1493" y="64"/>
                  <a:pt x="1494" y="74"/>
                  <a:pt x="1499" y="82"/>
                </a:cubicBezTo>
                <a:cubicBezTo>
                  <a:pt x="1503" y="90"/>
                  <a:pt x="1514" y="93"/>
                  <a:pt x="1517" y="101"/>
                </a:cubicBezTo>
                <a:cubicBezTo>
                  <a:pt x="1524" y="121"/>
                  <a:pt x="1523" y="144"/>
                  <a:pt x="1527" y="165"/>
                </a:cubicBezTo>
                <a:cubicBezTo>
                  <a:pt x="1532" y="190"/>
                  <a:pt x="1545" y="238"/>
                  <a:pt x="1545" y="238"/>
                </a:cubicBezTo>
                <a:cubicBezTo>
                  <a:pt x="1566" y="172"/>
                  <a:pt x="1542" y="252"/>
                  <a:pt x="1563" y="128"/>
                </a:cubicBezTo>
                <a:cubicBezTo>
                  <a:pt x="1571" y="77"/>
                  <a:pt x="1627" y="34"/>
                  <a:pt x="1673" y="18"/>
                </a:cubicBezTo>
                <a:cubicBezTo>
                  <a:pt x="1792" y="30"/>
                  <a:pt x="1789" y="21"/>
                  <a:pt x="1865" y="101"/>
                </a:cubicBezTo>
                <a:cubicBezTo>
                  <a:pt x="1900" y="208"/>
                  <a:pt x="1883" y="137"/>
                  <a:pt x="1883" y="3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689725" y="3059113"/>
            <a:ext cx="1296988" cy="361950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/>
              <a:t>linie osifikace</a:t>
            </a: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3429000" y="3048000"/>
            <a:ext cx="2903538" cy="352425"/>
          </a:xfrm>
          <a:custGeom>
            <a:avLst/>
            <a:gdLst>
              <a:gd name="T0" fmla="*/ 0 w 1829"/>
              <a:gd name="T1" fmla="*/ 2147483646 h 270"/>
              <a:gd name="T2" fmla="*/ 2147483646 w 1829"/>
              <a:gd name="T3" fmla="*/ 2147483646 h 270"/>
              <a:gd name="T4" fmla="*/ 2147483646 w 1829"/>
              <a:gd name="T5" fmla="*/ 2147483646 h 270"/>
              <a:gd name="T6" fmla="*/ 2147483646 w 1829"/>
              <a:gd name="T7" fmla="*/ 2147483646 h 270"/>
              <a:gd name="T8" fmla="*/ 2147483646 w 1829"/>
              <a:gd name="T9" fmla="*/ 2147483646 h 270"/>
              <a:gd name="T10" fmla="*/ 2147483646 w 1829"/>
              <a:gd name="T11" fmla="*/ 2147483646 h 270"/>
              <a:gd name="T12" fmla="*/ 2147483646 w 1829"/>
              <a:gd name="T13" fmla="*/ 2147483646 h 270"/>
              <a:gd name="T14" fmla="*/ 2147483646 w 1829"/>
              <a:gd name="T15" fmla="*/ 2147483646 h 270"/>
              <a:gd name="T16" fmla="*/ 2147483646 w 1829"/>
              <a:gd name="T17" fmla="*/ 2147483646 h 270"/>
              <a:gd name="T18" fmla="*/ 2147483646 w 1829"/>
              <a:gd name="T19" fmla="*/ 2147483646 h 270"/>
              <a:gd name="T20" fmla="*/ 2147483646 w 1829"/>
              <a:gd name="T21" fmla="*/ 2147483646 h 270"/>
              <a:gd name="T22" fmla="*/ 2147483646 w 1829"/>
              <a:gd name="T23" fmla="*/ 2147483646 h 270"/>
              <a:gd name="T24" fmla="*/ 2147483646 w 1829"/>
              <a:gd name="T25" fmla="*/ 2147483646 h 270"/>
              <a:gd name="T26" fmla="*/ 2147483646 w 1829"/>
              <a:gd name="T27" fmla="*/ 2147483646 h 270"/>
              <a:gd name="T28" fmla="*/ 2147483646 w 1829"/>
              <a:gd name="T29" fmla="*/ 2147483646 h 270"/>
              <a:gd name="T30" fmla="*/ 2147483646 w 1829"/>
              <a:gd name="T31" fmla="*/ 2147483646 h 270"/>
              <a:gd name="T32" fmla="*/ 2147483646 w 1829"/>
              <a:gd name="T33" fmla="*/ 2147483646 h 270"/>
              <a:gd name="T34" fmla="*/ 2147483646 w 1829"/>
              <a:gd name="T35" fmla="*/ 2147483646 h 270"/>
              <a:gd name="T36" fmla="*/ 2147483646 w 1829"/>
              <a:gd name="T37" fmla="*/ 2147483646 h 270"/>
              <a:gd name="T38" fmla="*/ 2147483646 w 1829"/>
              <a:gd name="T39" fmla="*/ 2147483646 h 270"/>
              <a:gd name="T40" fmla="*/ 2147483646 w 1829"/>
              <a:gd name="T41" fmla="*/ 2147483646 h 270"/>
              <a:gd name="T42" fmla="*/ 2147483646 w 1829"/>
              <a:gd name="T43" fmla="*/ 2147483646 h 270"/>
              <a:gd name="T44" fmla="*/ 2147483646 w 1829"/>
              <a:gd name="T45" fmla="*/ 2147483646 h 270"/>
              <a:gd name="T46" fmla="*/ 2147483646 w 1829"/>
              <a:gd name="T47" fmla="*/ 2147483646 h 270"/>
              <a:gd name="T48" fmla="*/ 2147483646 w 1829"/>
              <a:gd name="T49" fmla="*/ 2147483646 h 270"/>
              <a:gd name="T50" fmla="*/ 2147483646 w 1829"/>
              <a:gd name="T51" fmla="*/ 2147483646 h 270"/>
              <a:gd name="T52" fmla="*/ 2147483646 w 1829"/>
              <a:gd name="T53" fmla="*/ 2147483646 h 270"/>
              <a:gd name="T54" fmla="*/ 2147483646 w 1829"/>
              <a:gd name="T55" fmla="*/ 2147483646 h 270"/>
              <a:gd name="T56" fmla="*/ 2147483646 w 1829"/>
              <a:gd name="T57" fmla="*/ 2147483646 h 270"/>
              <a:gd name="T58" fmla="*/ 2147483646 w 1829"/>
              <a:gd name="T59" fmla="*/ 2147483646 h 270"/>
              <a:gd name="T60" fmla="*/ 2147483646 w 1829"/>
              <a:gd name="T61" fmla="*/ 2147483646 h 270"/>
              <a:gd name="T62" fmla="*/ 2147483646 w 1829"/>
              <a:gd name="T63" fmla="*/ 2147483646 h 270"/>
              <a:gd name="T64" fmla="*/ 2147483646 w 1829"/>
              <a:gd name="T65" fmla="*/ 2147483646 h 270"/>
              <a:gd name="T66" fmla="*/ 2147483646 w 1829"/>
              <a:gd name="T67" fmla="*/ 2147483646 h 2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29" h="270">
                <a:moveTo>
                  <a:pt x="0" y="233"/>
                </a:moveTo>
                <a:cubicBezTo>
                  <a:pt x="23" y="164"/>
                  <a:pt x="21" y="86"/>
                  <a:pt x="101" y="60"/>
                </a:cubicBezTo>
                <a:cubicBezTo>
                  <a:pt x="107" y="54"/>
                  <a:pt x="110" y="42"/>
                  <a:pt x="119" y="41"/>
                </a:cubicBezTo>
                <a:cubicBezTo>
                  <a:pt x="171" y="35"/>
                  <a:pt x="234" y="62"/>
                  <a:pt x="283" y="78"/>
                </a:cubicBezTo>
                <a:cubicBezTo>
                  <a:pt x="291" y="134"/>
                  <a:pt x="286" y="195"/>
                  <a:pt x="347" y="215"/>
                </a:cubicBezTo>
                <a:cubicBezTo>
                  <a:pt x="359" y="212"/>
                  <a:pt x="373" y="213"/>
                  <a:pt x="384" y="206"/>
                </a:cubicBezTo>
                <a:cubicBezTo>
                  <a:pt x="404" y="193"/>
                  <a:pt x="402" y="169"/>
                  <a:pt x="411" y="151"/>
                </a:cubicBezTo>
                <a:cubicBezTo>
                  <a:pt x="421" y="132"/>
                  <a:pt x="434" y="120"/>
                  <a:pt x="448" y="105"/>
                </a:cubicBezTo>
                <a:cubicBezTo>
                  <a:pt x="460" y="68"/>
                  <a:pt x="476" y="63"/>
                  <a:pt x="512" y="51"/>
                </a:cubicBezTo>
                <a:cubicBezTo>
                  <a:pt x="566" y="60"/>
                  <a:pt x="597" y="71"/>
                  <a:pt x="631" y="115"/>
                </a:cubicBezTo>
                <a:cubicBezTo>
                  <a:pt x="652" y="142"/>
                  <a:pt x="656" y="192"/>
                  <a:pt x="667" y="206"/>
                </a:cubicBezTo>
                <a:cubicBezTo>
                  <a:pt x="673" y="214"/>
                  <a:pt x="686" y="212"/>
                  <a:pt x="695" y="215"/>
                </a:cubicBezTo>
                <a:cubicBezTo>
                  <a:pt x="716" y="212"/>
                  <a:pt x="738" y="212"/>
                  <a:pt x="759" y="206"/>
                </a:cubicBezTo>
                <a:cubicBezTo>
                  <a:pt x="808" y="191"/>
                  <a:pt x="783" y="141"/>
                  <a:pt x="814" y="96"/>
                </a:cubicBezTo>
                <a:cubicBezTo>
                  <a:pt x="824" y="66"/>
                  <a:pt x="818" y="65"/>
                  <a:pt x="850" y="51"/>
                </a:cubicBezTo>
                <a:cubicBezTo>
                  <a:pt x="868" y="43"/>
                  <a:pt x="905" y="32"/>
                  <a:pt x="905" y="32"/>
                </a:cubicBezTo>
                <a:cubicBezTo>
                  <a:pt x="920" y="35"/>
                  <a:pt x="937" y="35"/>
                  <a:pt x="951" y="41"/>
                </a:cubicBezTo>
                <a:cubicBezTo>
                  <a:pt x="978" y="53"/>
                  <a:pt x="986" y="93"/>
                  <a:pt x="997" y="115"/>
                </a:cubicBezTo>
                <a:cubicBezTo>
                  <a:pt x="1017" y="154"/>
                  <a:pt x="1026" y="183"/>
                  <a:pt x="1070" y="197"/>
                </a:cubicBezTo>
                <a:cubicBezTo>
                  <a:pt x="1133" y="176"/>
                  <a:pt x="1113" y="138"/>
                  <a:pt x="1152" y="96"/>
                </a:cubicBezTo>
                <a:cubicBezTo>
                  <a:pt x="1168" y="31"/>
                  <a:pt x="1147" y="83"/>
                  <a:pt x="1189" y="41"/>
                </a:cubicBezTo>
                <a:cubicBezTo>
                  <a:pt x="1230" y="0"/>
                  <a:pt x="1181" y="23"/>
                  <a:pt x="1234" y="5"/>
                </a:cubicBezTo>
                <a:cubicBezTo>
                  <a:pt x="1291" y="13"/>
                  <a:pt x="1307" y="12"/>
                  <a:pt x="1344" y="51"/>
                </a:cubicBezTo>
                <a:cubicBezTo>
                  <a:pt x="1349" y="66"/>
                  <a:pt x="1372" y="158"/>
                  <a:pt x="1381" y="169"/>
                </a:cubicBezTo>
                <a:cubicBezTo>
                  <a:pt x="1388" y="178"/>
                  <a:pt x="1400" y="181"/>
                  <a:pt x="1408" y="188"/>
                </a:cubicBezTo>
                <a:cubicBezTo>
                  <a:pt x="1471" y="244"/>
                  <a:pt x="1429" y="224"/>
                  <a:pt x="1481" y="243"/>
                </a:cubicBezTo>
                <a:cubicBezTo>
                  <a:pt x="1493" y="240"/>
                  <a:pt x="1510" y="243"/>
                  <a:pt x="1518" y="233"/>
                </a:cubicBezTo>
                <a:cubicBezTo>
                  <a:pt x="1530" y="219"/>
                  <a:pt x="1536" y="179"/>
                  <a:pt x="1536" y="179"/>
                </a:cubicBezTo>
                <a:cubicBezTo>
                  <a:pt x="1536" y="178"/>
                  <a:pt x="1543" y="86"/>
                  <a:pt x="1554" y="78"/>
                </a:cubicBezTo>
                <a:cubicBezTo>
                  <a:pt x="1570" y="67"/>
                  <a:pt x="1609" y="60"/>
                  <a:pt x="1609" y="60"/>
                </a:cubicBezTo>
                <a:cubicBezTo>
                  <a:pt x="1640" y="27"/>
                  <a:pt x="1619" y="44"/>
                  <a:pt x="1682" y="23"/>
                </a:cubicBezTo>
                <a:cubicBezTo>
                  <a:pt x="1691" y="20"/>
                  <a:pt x="1710" y="14"/>
                  <a:pt x="1710" y="14"/>
                </a:cubicBezTo>
                <a:cubicBezTo>
                  <a:pt x="1733" y="83"/>
                  <a:pt x="1687" y="190"/>
                  <a:pt x="1765" y="215"/>
                </a:cubicBezTo>
                <a:cubicBezTo>
                  <a:pt x="1784" y="244"/>
                  <a:pt x="1798" y="255"/>
                  <a:pt x="1829" y="270"/>
                </a:cubicBezTo>
              </a:path>
            </a:pathLst>
          </a:custGeom>
          <a:noFill/>
          <a:ln w="76200" cmpd="sng">
            <a:solidFill>
              <a:srgbClr val="3399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Volný tvar 1"/>
          <p:cNvSpPr/>
          <p:nvPr/>
        </p:nvSpPr>
        <p:spPr>
          <a:xfrm>
            <a:off x="3527425" y="3208338"/>
            <a:ext cx="2579688" cy="336550"/>
          </a:xfrm>
          <a:custGeom>
            <a:avLst/>
            <a:gdLst>
              <a:gd name="connsiteX0" fmla="*/ 51934 w 2579474"/>
              <a:gd name="connsiteY0" fmla="*/ 181155 h 336431"/>
              <a:gd name="connsiteX1" fmla="*/ 34681 w 2579474"/>
              <a:gd name="connsiteY1" fmla="*/ 138023 h 336431"/>
              <a:gd name="connsiteX2" fmla="*/ 43308 w 2579474"/>
              <a:gd name="connsiteY2" fmla="*/ 112144 h 336431"/>
              <a:gd name="connsiteX3" fmla="*/ 69187 w 2579474"/>
              <a:gd name="connsiteY3" fmla="*/ 51759 h 336431"/>
              <a:gd name="connsiteX4" fmla="*/ 95066 w 2579474"/>
              <a:gd name="connsiteY4" fmla="*/ 34506 h 336431"/>
              <a:gd name="connsiteX5" fmla="*/ 112319 w 2579474"/>
              <a:gd name="connsiteY5" fmla="*/ 60385 h 336431"/>
              <a:gd name="connsiteX6" fmla="*/ 146825 w 2579474"/>
              <a:gd name="connsiteY6" fmla="*/ 138023 h 336431"/>
              <a:gd name="connsiteX7" fmla="*/ 198583 w 2579474"/>
              <a:gd name="connsiteY7" fmla="*/ 51759 h 336431"/>
              <a:gd name="connsiteX8" fmla="*/ 189957 w 2579474"/>
              <a:gd name="connsiteY8" fmla="*/ 17253 h 336431"/>
              <a:gd name="connsiteX9" fmla="*/ 155451 w 2579474"/>
              <a:gd name="connsiteY9" fmla="*/ 25880 h 336431"/>
              <a:gd name="connsiteX10" fmla="*/ 198583 w 2579474"/>
              <a:gd name="connsiteY10" fmla="*/ 94891 h 336431"/>
              <a:gd name="connsiteX11" fmla="*/ 207210 w 2579474"/>
              <a:gd name="connsiteY11" fmla="*/ 120770 h 336431"/>
              <a:gd name="connsiteX12" fmla="*/ 241715 w 2579474"/>
              <a:gd name="connsiteY12" fmla="*/ 172529 h 336431"/>
              <a:gd name="connsiteX13" fmla="*/ 155451 w 2579474"/>
              <a:gd name="connsiteY13" fmla="*/ 181155 h 336431"/>
              <a:gd name="connsiteX14" fmla="*/ 164078 w 2579474"/>
              <a:gd name="connsiteY14" fmla="*/ 155276 h 336431"/>
              <a:gd name="connsiteX15" fmla="*/ 215836 w 2579474"/>
              <a:gd name="connsiteY15" fmla="*/ 120770 h 336431"/>
              <a:gd name="connsiteX16" fmla="*/ 241715 w 2579474"/>
              <a:gd name="connsiteY16" fmla="*/ 129397 h 336431"/>
              <a:gd name="connsiteX17" fmla="*/ 233089 w 2579474"/>
              <a:gd name="connsiteY17" fmla="*/ 60385 h 336431"/>
              <a:gd name="connsiteX18" fmla="*/ 215836 w 2579474"/>
              <a:gd name="connsiteY18" fmla="*/ 86265 h 336431"/>
              <a:gd name="connsiteX19" fmla="*/ 241715 w 2579474"/>
              <a:gd name="connsiteY19" fmla="*/ 103517 h 336431"/>
              <a:gd name="connsiteX20" fmla="*/ 267595 w 2579474"/>
              <a:gd name="connsiteY20" fmla="*/ 129397 h 336431"/>
              <a:gd name="connsiteX21" fmla="*/ 302100 w 2579474"/>
              <a:gd name="connsiteY21" fmla="*/ 77638 h 336431"/>
              <a:gd name="connsiteX22" fmla="*/ 276221 w 2579474"/>
              <a:gd name="connsiteY22" fmla="*/ 77638 h 336431"/>
              <a:gd name="connsiteX23" fmla="*/ 284847 w 2579474"/>
              <a:gd name="connsiteY23" fmla="*/ 112144 h 336431"/>
              <a:gd name="connsiteX24" fmla="*/ 310727 w 2579474"/>
              <a:gd name="connsiteY24" fmla="*/ 163902 h 336431"/>
              <a:gd name="connsiteX25" fmla="*/ 345232 w 2579474"/>
              <a:gd name="connsiteY25" fmla="*/ 181155 h 336431"/>
              <a:gd name="connsiteX26" fmla="*/ 371112 w 2579474"/>
              <a:gd name="connsiteY26" fmla="*/ 198408 h 336431"/>
              <a:gd name="connsiteX27" fmla="*/ 379738 w 2579474"/>
              <a:gd name="connsiteY27" fmla="*/ 224287 h 336431"/>
              <a:gd name="connsiteX28" fmla="*/ 431497 w 2579474"/>
              <a:gd name="connsiteY28" fmla="*/ 207034 h 336431"/>
              <a:gd name="connsiteX29" fmla="*/ 517761 w 2579474"/>
              <a:gd name="connsiteY29" fmla="*/ 198408 h 336431"/>
              <a:gd name="connsiteX30" fmla="*/ 474629 w 2579474"/>
              <a:gd name="connsiteY30" fmla="*/ 189782 h 336431"/>
              <a:gd name="connsiteX31" fmla="*/ 448749 w 2579474"/>
              <a:gd name="connsiteY31" fmla="*/ 181155 h 336431"/>
              <a:gd name="connsiteX32" fmla="*/ 431497 w 2579474"/>
              <a:gd name="connsiteY32" fmla="*/ 207034 h 336431"/>
              <a:gd name="connsiteX33" fmla="*/ 483255 w 2579474"/>
              <a:gd name="connsiteY33" fmla="*/ 232914 h 336431"/>
              <a:gd name="connsiteX34" fmla="*/ 578146 w 2579474"/>
              <a:gd name="connsiteY34" fmla="*/ 241540 h 336431"/>
              <a:gd name="connsiteX35" fmla="*/ 595398 w 2579474"/>
              <a:gd name="connsiteY35" fmla="*/ 267419 h 336431"/>
              <a:gd name="connsiteX36" fmla="*/ 604025 w 2579474"/>
              <a:gd name="connsiteY36" fmla="*/ 241540 h 336431"/>
              <a:gd name="connsiteX37" fmla="*/ 612651 w 2579474"/>
              <a:gd name="connsiteY37" fmla="*/ 189782 h 336431"/>
              <a:gd name="connsiteX38" fmla="*/ 629904 w 2579474"/>
              <a:gd name="connsiteY38" fmla="*/ 146649 h 336431"/>
              <a:gd name="connsiteX39" fmla="*/ 673036 w 2579474"/>
              <a:gd name="connsiteY39" fmla="*/ 112144 h 336431"/>
              <a:gd name="connsiteX40" fmla="*/ 681663 w 2579474"/>
              <a:gd name="connsiteY40" fmla="*/ 138023 h 336431"/>
              <a:gd name="connsiteX41" fmla="*/ 673036 w 2579474"/>
              <a:gd name="connsiteY41" fmla="*/ 163902 h 336431"/>
              <a:gd name="connsiteX42" fmla="*/ 664410 w 2579474"/>
              <a:gd name="connsiteY42" fmla="*/ 138023 h 336431"/>
              <a:gd name="connsiteX43" fmla="*/ 742047 w 2579474"/>
              <a:gd name="connsiteY43" fmla="*/ 120770 h 336431"/>
              <a:gd name="connsiteX44" fmla="*/ 750674 w 2579474"/>
              <a:gd name="connsiteY44" fmla="*/ 94891 h 336431"/>
              <a:gd name="connsiteX45" fmla="*/ 776553 w 2579474"/>
              <a:gd name="connsiteY45" fmla="*/ 69012 h 336431"/>
              <a:gd name="connsiteX46" fmla="*/ 880070 w 2579474"/>
              <a:gd name="connsiteY46" fmla="*/ 129397 h 336431"/>
              <a:gd name="connsiteX47" fmla="*/ 862817 w 2579474"/>
              <a:gd name="connsiteY47" fmla="*/ 103517 h 336431"/>
              <a:gd name="connsiteX48" fmla="*/ 819685 w 2579474"/>
              <a:gd name="connsiteY48" fmla="*/ 60385 h 336431"/>
              <a:gd name="connsiteX49" fmla="*/ 785180 w 2579474"/>
              <a:gd name="connsiteY49" fmla="*/ 51759 h 336431"/>
              <a:gd name="connsiteX50" fmla="*/ 767927 w 2579474"/>
              <a:gd name="connsiteY50" fmla="*/ 77638 h 336431"/>
              <a:gd name="connsiteX51" fmla="*/ 811059 w 2579474"/>
              <a:gd name="connsiteY51" fmla="*/ 129397 h 336431"/>
              <a:gd name="connsiteX52" fmla="*/ 828312 w 2579474"/>
              <a:gd name="connsiteY52" fmla="*/ 163902 h 336431"/>
              <a:gd name="connsiteX53" fmla="*/ 854191 w 2579474"/>
              <a:gd name="connsiteY53" fmla="*/ 172529 h 336431"/>
              <a:gd name="connsiteX54" fmla="*/ 880070 w 2579474"/>
              <a:gd name="connsiteY54" fmla="*/ 155276 h 336431"/>
              <a:gd name="connsiteX55" fmla="*/ 914576 w 2579474"/>
              <a:gd name="connsiteY55" fmla="*/ 163902 h 336431"/>
              <a:gd name="connsiteX56" fmla="*/ 957708 w 2579474"/>
              <a:gd name="connsiteY56" fmla="*/ 181155 h 336431"/>
              <a:gd name="connsiteX57" fmla="*/ 983587 w 2579474"/>
              <a:gd name="connsiteY57" fmla="*/ 189782 h 336431"/>
              <a:gd name="connsiteX58" fmla="*/ 1035346 w 2579474"/>
              <a:gd name="connsiteY58" fmla="*/ 181155 h 336431"/>
              <a:gd name="connsiteX59" fmla="*/ 1087104 w 2579474"/>
              <a:gd name="connsiteY59" fmla="*/ 146649 h 336431"/>
              <a:gd name="connsiteX60" fmla="*/ 1112983 w 2579474"/>
              <a:gd name="connsiteY60" fmla="*/ 163902 h 336431"/>
              <a:gd name="connsiteX61" fmla="*/ 1164742 w 2579474"/>
              <a:gd name="connsiteY61" fmla="*/ 181155 h 336431"/>
              <a:gd name="connsiteX62" fmla="*/ 1190621 w 2579474"/>
              <a:gd name="connsiteY62" fmla="*/ 172529 h 336431"/>
              <a:gd name="connsiteX63" fmla="*/ 1251006 w 2579474"/>
              <a:gd name="connsiteY63" fmla="*/ 163902 h 336431"/>
              <a:gd name="connsiteX64" fmla="*/ 1233753 w 2579474"/>
              <a:gd name="connsiteY64" fmla="*/ 112144 h 336431"/>
              <a:gd name="connsiteX65" fmla="*/ 1259632 w 2579474"/>
              <a:gd name="connsiteY65" fmla="*/ 103517 h 336431"/>
              <a:gd name="connsiteX66" fmla="*/ 1276885 w 2579474"/>
              <a:gd name="connsiteY66" fmla="*/ 77638 h 336431"/>
              <a:gd name="connsiteX67" fmla="*/ 1285512 w 2579474"/>
              <a:gd name="connsiteY67" fmla="*/ 103517 h 336431"/>
              <a:gd name="connsiteX68" fmla="*/ 1268259 w 2579474"/>
              <a:gd name="connsiteY68" fmla="*/ 69012 h 336431"/>
              <a:gd name="connsiteX69" fmla="*/ 1276885 w 2579474"/>
              <a:gd name="connsiteY69" fmla="*/ 43132 h 336431"/>
              <a:gd name="connsiteX70" fmla="*/ 1320017 w 2579474"/>
              <a:gd name="connsiteY70" fmla="*/ 60385 h 336431"/>
              <a:gd name="connsiteX71" fmla="*/ 1328644 w 2579474"/>
              <a:gd name="connsiteY71" fmla="*/ 86265 h 336431"/>
              <a:gd name="connsiteX72" fmla="*/ 1354523 w 2579474"/>
              <a:gd name="connsiteY72" fmla="*/ 77638 h 336431"/>
              <a:gd name="connsiteX73" fmla="*/ 1423534 w 2579474"/>
              <a:gd name="connsiteY73" fmla="*/ 129397 h 336431"/>
              <a:gd name="connsiteX74" fmla="*/ 1440787 w 2579474"/>
              <a:gd name="connsiteY74" fmla="*/ 103517 h 336431"/>
              <a:gd name="connsiteX75" fmla="*/ 1432161 w 2579474"/>
              <a:gd name="connsiteY75" fmla="*/ 77638 h 336431"/>
              <a:gd name="connsiteX76" fmla="*/ 1423534 w 2579474"/>
              <a:gd name="connsiteY76" fmla="*/ 8627 h 336431"/>
              <a:gd name="connsiteX77" fmla="*/ 1397655 w 2579474"/>
              <a:gd name="connsiteY77" fmla="*/ 0 h 336431"/>
              <a:gd name="connsiteX78" fmla="*/ 1354523 w 2579474"/>
              <a:gd name="connsiteY78" fmla="*/ 43132 h 336431"/>
              <a:gd name="connsiteX79" fmla="*/ 1380402 w 2579474"/>
              <a:gd name="connsiteY79" fmla="*/ 94891 h 336431"/>
              <a:gd name="connsiteX80" fmla="*/ 1406281 w 2579474"/>
              <a:gd name="connsiteY80" fmla="*/ 103517 h 336431"/>
              <a:gd name="connsiteX81" fmla="*/ 1449414 w 2579474"/>
              <a:gd name="connsiteY81" fmla="*/ 155276 h 336431"/>
              <a:gd name="connsiteX82" fmla="*/ 1458040 w 2579474"/>
              <a:gd name="connsiteY82" fmla="*/ 189782 h 336431"/>
              <a:gd name="connsiteX83" fmla="*/ 1552930 w 2579474"/>
              <a:gd name="connsiteY83" fmla="*/ 189782 h 336431"/>
              <a:gd name="connsiteX84" fmla="*/ 1604689 w 2579474"/>
              <a:gd name="connsiteY84" fmla="*/ 207034 h 336431"/>
              <a:gd name="connsiteX85" fmla="*/ 1561557 w 2579474"/>
              <a:gd name="connsiteY85" fmla="*/ 215661 h 336431"/>
              <a:gd name="connsiteX86" fmla="*/ 1535678 w 2579474"/>
              <a:gd name="connsiteY86" fmla="*/ 224287 h 336431"/>
              <a:gd name="connsiteX87" fmla="*/ 1561557 w 2579474"/>
              <a:gd name="connsiteY87" fmla="*/ 232914 h 336431"/>
              <a:gd name="connsiteX88" fmla="*/ 1621942 w 2579474"/>
              <a:gd name="connsiteY88" fmla="*/ 224287 h 336431"/>
              <a:gd name="connsiteX89" fmla="*/ 1647821 w 2579474"/>
              <a:gd name="connsiteY89" fmla="*/ 215661 h 336431"/>
              <a:gd name="connsiteX90" fmla="*/ 1708206 w 2579474"/>
              <a:gd name="connsiteY90" fmla="*/ 198408 h 336431"/>
              <a:gd name="connsiteX91" fmla="*/ 1725459 w 2579474"/>
              <a:gd name="connsiteY91" fmla="*/ 172529 h 336431"/>
              <a:gd name="connsiteX92" fmla="*/ 1734085 w 2579474"/>
              <a:gd name="connsiteY92" fmla="*/ 146649 h 336431"/>
              <a:gd name="connsiteX93" fmla="*/ 1759964 w 2579474"/>
              <a:gd name="connsiteY93" fmla="*/ 138023 h 336431"/>
              <a:gd name="connsiteX94" fmla="*/ 1785844 w 2579474"/>
              <a:gd name="connsiteY94" fmla="*/ 155276 h 336431"/>
              <a:gd name="connsiteX95" fmla="*/ 1820349 w 2579474"/>
              <a:gd name="connsiteY95" fmla="*/ 103517 h 336431"/>
              <a:gd name="connsiteX96" fmla="*/ 1828976 w 2579474"/>
              <a:gd name="connsiteY96" fmla="*/ 77638 h 336431"/>
              <a:gd name="connsiteX97" fmla="*/ 1854855 w 2579474"/>
              <a:gd name="connsiteY97" fmla="*/ 69012 h 336431"/>
              <a:gd name="connsiteX98" fmla="*/ 1837602 w 2579474"/>
              <a:gd name="connsiteY98" fmla="*/ 120770 h 336431"/>
              <a:gd name="connsiteX99" fmla="*/ 1828976 w 2579474"/>
              <a:gd name="connsiteY99" fmla="*/ 86265 h 336431"/>
              <a:gd name="connsiteX100" fmla="*/ 1837602 w 2579474"/>
              <a:gd name="connsiteY100" fmla="*/ 17253 h 336431"/>
              <a:gd name="connsiteX101" fmla="*/ 1846229 w 2579474"/>
              <a:gd name="connsiteY101" fmla="*/ 155276 h 336431"/>
              <a:gd name="connsiteX102" fmla="*/ 1889361 w 2579474"/>
              <a:gd name="connsiteY102" fmla="*/ 146649 h 336431"/>
              <a:gd name="connsiteX103" fmla="*/ 1915240 w 2579474"/>
              <a:gd name="connsiteY103" fmla="*/ 138023 h 336431"/>
              <a:gd name="connsiteX104" fmla="*/ 1923866 w 2579474"/>
              <a:gd name="connsiteY104" fmla="*/ 94891 h 336431"/>
              <a:gd name="connsiteX105" fmla="*/ 1932493 w 2579474"/>
              <a:gd name="connsiteY105" fmla="*/ 69012 h 336431"/>
              <a:gd name="connsiteX106" fmla="*/ 1941119 w 2579474"/>
              <a:gd name="connsiteY106" fmla="*/ 8627 h 336431"/>
              <a:gd name="connsiteX107" fmla="*/ 1966998 w 2579474"/>
              <a:gd name="connsiteY107" fmla="*/ 8627 h 336431"/>
              <a:gd name="connsiteX108" fmla="*/ 1984251 w 2579474"/>
              <a:gd name="connsiteY108" fmla="*/ 34506 h 336431"/>
              <a:gd name="connsiteX109" fmla="*/ 2027383 w 2579474"/>
              <a:gd name="connsiteY109" fmla="*/ 112144 h 336431"/>
              <a:gd name="connsiteX110" fmla="*/ 2070515 w 2579474"/>
              <a:gd name="connsiteY110" fmla="*/ 172529 h 336431"/>
              <a:gd name="connsiteX111" fmla="*/ 2122274 w 2579474"/>
              <a:gd name="connsiteY111" fmla="*/ 215661 h 336431"/>
              <a:gd name="connsiteX112" fmla="*/ 2191285 w 2579474"/>
              <a:gd name="connsiteY112" fmla="*/ 207034 h 336431"/>
              <a:gd name="connsiteX113" fmla="*/ 2156780 w 2579474"/>
              <a:gd name="connsiteY113" fmla="*/ 224287 h 336431"/>
              <a:gd name="connsiteX114" fmla="*/ 2130900 w 2579474"/>
              <a:gd name="connsiteY114" fmla="*/ 232914 h 336431"/>
              <a:gd name="connsiteX115" fmla="*/ 2122274 w 2579474"/>
              <a:gd name="connsiteY115" fmla="*/ 207034 h 336431"/>
              <a:gd name="connsiteX116" fmla="*/ 2105021 w 2579474"/>
              <a:gd name="connsiteY116" fmla="*/ 181155 h 336431"/>
              <a:gd name="connsiteX117" fmla="*/ 2139527 w 2579474"/>
              <a:gd name="connsiteY117" fmla="*/ 250166 h 336431"/>
              <a:gd name="connsiteX118" fmla="*/ 2191285 w 2579474"/>
              <a:gd name="connsiteY118" fmla="*/ 241540 h 336431"/>
              <a:gd name="connsiteX119" fmla="*/ 2217164 w 2579474"/>
              <a:gd name="connsiteY119" fmla="*/ 232914 h 336431"/>
              <a:gd name="connsiteX120" fmla="*/ 2234417 w 2579474"/>
              <a:gd name="connsiteY120" fmla="*/ 258793 h 336431"/>
              <a:gd name="connsiteX121" fmla="*/ 2243044 w 2579474"/>
              <a:gd name="connsiteY121" fmla="*/ 284672 h 336431"/>
              <a:gd name="connsiteX122" fmla="*/ 2355187 w 2579474"/>
              <a:gd name="connsiteY122" fmla="*/ 293299 h 336431"/>
              <a:gd name="connsiteX123" fmla="*/ 2381066 w 2579474"/>
              <a:gd name="connsiteY123" fmla="*/ 215661 h 336431"/>
              <a:gd name="connsiteX124" fmla="*/ 2372440 w 2579474"/>
              <a:gd name="connsiteY124" fmla="*/ 189782 h 336431"/>
              <a:gd name="connsiteX125" fmla="*/ 2441451 w 2579474"/>
              <a:gd name="connsiteY125" fmla="*/ 155276 h 336431"/>
              <a:gd name="connsiteX126" fmla="*/ 2432825 w 2579474"/>
              <a:gd name="connsiteY126" fmla="*/ 103517 h 336431"/>
              <a:gd name="connsiteX127" fmla="*/ 2467330 w 2579474"/>
              <a:gd name="connsiteY127" fmla="*/ 43132 h 336431"/>
              <a:gd name="connsiteX128" fmla="*/ 2475957 w 2579474"/>
              <a:gd name="connsiteY128" fmla="*/ 69012 h 336431"/>
              <a:gd name="connsiteX129" fmla="*/ 2493210 w 2579474"/>
              <a:gd name="connsiteY129" fmla="*/ 112144 h 336431"/>
              <a:gd name="connsiteX130" fmla="*/ 2510463 w 2579474"/>
              <a:gd name="connsiteY130" fmla="*/ 86265 h 336431"/>
              <a:gd name="connsiteX131" fmla="*/ 2536342 w 2579474"/>
              <a:gd name="connsiteY131" fmla="*/ 120770 h 336431"/>
              <a:gd name="connsiteX132" fmla="*/ 2562221 w 2579474"/>
              <a:gd name="connsiteY132" fmla="*/ 129397 h 336431"/>
              <a:gd name="connsiteX133" fmla="*/ 2570847 w 2579474"/>
              <a:gd name="connsiteY133" fmla="*/ 215661 h 336431"/>
              <a:gd name="connsiteX134" fmla="*/ 2579474 w 2579474"/>
              <a:gd name="connsiteY134" fmla="*/ 241540 h 336431"/>
              <a:gd name="connsiteX135" fmla="*/ 2570847 w 2579474"/>
              <a:gd name="connsiteY135" fmla="*/ 267419 h 336431"/>
              <a:gd name="connsiteX136" fmla="*/ 2553595 w 2579474"/>
              <a:gd name="connsiteY136" fmla="*/ 112144 h 336431"/>
              <a:gd name="connsiteX137" fmla="*/ 2570847 w 2579474"/>
              <a:gd name="connsiteY137" fmla="*/ 86265 h 336431"/>
              <a:gd name="connsiteX138" fmla="*/ 2579474 w 2579474"/>
              <a:gd name="connsiteY138" fmla="*/ 60385 h 336431"/>
              <a:gd name="connsiteX139" fmla="*/ 2553595 w 2579474"/>
              <a:gd name="connsiteY139" fmla="*/ 51759 h 336431"/>
              <a:gd name="connsiteX140" fmla="*/ 2544968 w 2579474"/>
              <a:gd name="connsiteY140" fmla="*/ 51759 h 336431"/>
              <a:gd name="connsiteX141" fmla="*/ 2536342 w 2579474"/>
              <a:gd name="connsiteY141" fmla="*/ 86265 h 336431"/>
              <a:gd name="connsiteX142" fmla="*/ 2519089 w 2579474"/>
              <a:gd name="connsiteY142" fmla="*/ 112144 h 336431"/>
              <a:gd name="connsiteX143" fmla="*/ 2510463 w 2579474"/>
              <a:gd name="connsiteY143" fmla="*/ 138023 h 336431"/>
              <a:gd name="connsiteX144" fmla="*/ 2501836 w 2579474"/>
              <a:gd name="connsiteY144" fmla="*/ 207034 h 336431"/>
              <a:gd name="connsiteX145" fmla="*/ 2475957 w 2579474"/>
              <a:gd name="connsiteY145" fmla="*/ 189782 h 336431"/>
              <a:gd name="connsiteX146" fmla="*/ 2450078 w 2579474"/>
              <a:gd name="connsiteY146" fmla="*/ 215661 h 336431"/>
              <a:gd name="connsiteX147" fmla="*/ 2415572 w 2579474"/>
              <a:gd name="connsiteY147" fmla="*/ 241540 h 336431"/>
              <a:gd name="connsiteX148" fmla="*/ 2389693 w 2579474"/>
              <a:gd name="connsiteY148" fmla="*/ 267419 h 336431"/>
              <a:gd name="connsiteX149" fmla="*/ 2337934 w 2579474"/>
              <a:gd name="connsiteY149" fmla="*/ 301925 h 336431"/>
              <a:gd name="connsiteX150" fmla="*/ 2286176 w 2579474"/>
              <a:gd name="connsiteY150" fmla="*/ 284672 h 336431"/>
              <a:gd name="connsiteX151" fmla="*/ 2225791 w 2579474"/>
              <a:gd name="connsiteY151" fmla="*/ 276046 h 336431"/>
              <a:gd name="connsiteX152" fmla="*/ 2217164 w 2579474"/>
              <a:gd name="connsiteY152" fmla="*/ 250166 h 336431"/>
              <a:gd name="connsiteX153" fmla="*/ 2165406 w 2579474"/>
              <a:gd name="connsiteY153" fmla="*/ 215661 h 336431"/>
              <a:gd name="connsiteX154" fmla="*/ 2148153 w 2579474"/>
              <a:gd name="connsiteY154" fmla="*/ 189782 h 336431"/>
              <a:gd name="connsiteX155" fmla="*/ 2139527 w 2579474"/>
              <a:gd name="connsiteY155" fmla="*/ 163902 h 336431"/>
              <a:gd name="connsiteX156" fmla="*/ 2070515 w 2579474"/>
              <a:gd name="connsiteY156" fmla="*/ 146649 h 336431"/>
              <a:gd name="connsiteX157" fmla="*/ 2036010 w 2579474"/>
              <a:gd name="connsiteY157" fmla="*/ 129397 h 336431"/>
              <a:gd name="connsiteX158" fmla="*/ 1975625 w 2579474"/>
              <a:gd name="connsiteY158" fmla="*/ 94891 h 336431"/>
              <a:gd name="connsiteX159" fmla="*/ 1966998 w 2579474"/>
              <a:gd name="connsiteY159" fmla="*/ 51759 h 336431"/>
              <a:gd name="connsiteX160" fmla="*/ 1958372 w 2579474"/>
              <a:gd name="connsiteY160" fmla="*/ 25880 h 336431"/>
              <a:gd name="connsiteX161" fmla="*/ 1932493 w 2579474"/>
              <a:gd name="connsiteY161" fmla="*/ 43132 h 336431"/>
              <a:gd name="connsiteX162" fmla="*/ 1915240 w 2579474"/>
              <a:gd name="connsiteY162" fmla="*/ 77638 h 336431"/>
              <a:gd name="connsiteX163" fmla="*/ 1897987 w 2579474"/>
              <a:gd name="connsiteY163" fmla="*/ 129397 h 336431"/>
              <a:gd name="connsiteX164" fmla="*/ 1863481 w 2579474"/>
              <a:gd name="connsiteY164" fmla="*/ 112144 h 336431"/>
              <a:gd name="connsiteX165" fmla="*/ 1854855 w 2579474"/>
              <a:gd name="connsiteY165" fmla="*/ 86265 h 336431"/>
              <a:gd name="connsiteX166" fmla="*/ 1820349 w 2579474"/>
              <a:gd name="connsiteY166" fmla="*/ 138023 h 336431"/>
              <a:gd name="connsiteX167" fmla="*/ 1828976 w 2579474"/>
              <a:gd name="connsiteY167" fmla="*/ 232914 h 336431"/>
              <a:gd name="connsiteX168" fmla="*/ 1854855 w 2579474"/>
              <a:gd name="connsiteY168" fmla="*/ 224287 h 336431"/>
              <a:gd name="connsiteX169" fmla="*/ 1872108 w 2579474"/>
              <a:gd name="connsiteY169" fmla="*/ 198408 h 336431"/>
              <a:gd name="connsiteX170" fmla="*/ 1897987 w 2579474"/>
              <a:gd name="connsiteY170" fmla="*/ 163902 h 336431"/>
              <a:gd name="connsiteX171" fmla="*/ 1923866 w 2579474"/>
              <a:gd name="connsiteY171" fmla="*/ 155276 h 336431"/>
              <a:gd name="connsiteX172" fmla="*/ 1932493 w 2579474"/>
              <a:gd name="connsiteY172" fmla="*/ 181155 h 336431"/>
              <a:gd name="connsiteX173" fmla="*/ 1897987 w 2579474"/>
              <a:gd name="connsiteY173" fmla="*/ 224287 h 336431"/>
              <a:gd name="connsiteX174" fmla="*/ 1811723 w 2579474"/>
              <a:gd name="connsiteY174" fmla="*/ 241540 h 336431"/>
              <a:gd name="connsiteX175" fmla="*/ 1501172 w 2579474"/>
              <a:gd name="connsiteY175" fmla="*/ 241540 h 336431"/>
              <a:gd name="connsiteX176" fmla="*/ 1483919 w 2579474"/>
              <a:gd name="connsiteY176" fmla="*/ 215661 h 336431"/>
              <a:gd name="connsiteX177" fmla="*/ 1483919 w 2579474"/>
              <a:gd name="connsiteY177" fmla="*/ 94891 h 336431"/>
              <a:gd name="connsiteX178" fmla="*/ 1475293 w 2579474"/>
              <a:gd name="connsiteY178" fmla="*/ 120770 h 336431"/>
              <a:gd name="connsiteX179" fmla="*/ 1432161 w 2579474"/>
              <a:gd name="connsiteY179" fmla="*/ 155276 h 336431"/>
              <a:gd name="connsiteX180" fmla="*/ 1414908 w 2579474"/>
              <a:gd name="connsiteY180" fmla="*/ 103517 h 336431"/>
              <a:gd name="connsiteX181" fmla="*/ 1406281 w 2579474"/>
              <a:gd name="connsiteY181" fmla="*/ 77638 h 336431"/>
              <a:gd name="connsiteX182" fmla="*/ 1414908 w 2579474"/>
              <a:gd name="connsiteY182" fmla="*/ 103517 h 336431"/>
              <a:gd name="connsiteX183" fmla="*/ 1406281 w 2579474"/>
              <a:gd name="connsiteY183" fmla="*/ 129397 h 336431"/>
              <a:gd name="connsiteX184" fmla="*/ 1380402 w 2579474"/>
              <a:gd name="connsiteY184" fmla="*/ 146649 h 336431"/>
              <a:gd name="connsiteX185" fmla="*/ 1363149 w 2579474"/>
              <a:gd name="connsiteY185" fmla="*/ 77638 h 336431"/>
              <a:gd name="connsiteX186" fmla="*/ 1328644 w 2579474"/>
              <a:gd name="connsiteY186" fmla="*/ 155276 h 336431"/>
              <a:gd name="connsiteX187" fmla="*/ 1320017 w 2579474"/>
              <a:gd name="connsiteY187" fmla="*/ 120770 h 336431"/>
              <a:gd name="connsiteX188" fmla="*/ 1302764 w 2579474"/>
              <a:gd name="connsiteY188" fmla="*/ 94891 h 336431"/>
              <a:gd name="connsiteX189" fmla="*/ 1285512 w 2579474"/>
              <a:gd name="connsiteY189" fmla="*/ 51759 h 336431"/>
              <a:gd name="connsiteX190" fmla="*/ 1276885 w 2579474"/>
              <a:gd name="connsiteY190" fmla="*/ 146649 h 336431"/>
              <a:gd name="connsiteX191" fmla="*/ 1302764 w 2579474"/>
              <a:gd name="connsiteY191" fmla="*/ 163902 h 336431"/>
              <a:gd name="connsiteX192" fmla="*/ 1311391 w 2579474"/>
              <a:gd name="connsiteY192" fmla="*/ 241540 h 336431"/>
              <a:gd name="connsiteX193" fmla="*/ 1285512 w 2579474"/>
              <a:gd name="connsiteY193" fmla="*/ 250166 h 336431"/>
              <a:gd name="connsiteX194" fmla="*/ 1018093 w 2579474"/>
              <a:gd name="connsiteY194" fmla="*/ 241540 h 336431"/>
              <a:gd name="connsiteX195" fmla="*/ 1009466 w 2579474"/>
              <a:gd name="connsiteY195" fmla="*/ 181155 h 336431"/>
              <a:gd name="connsiteX196" fmla="*/ 940455 w 2579474"/>
              <a:gd name="connsiteY196" fmla="*/ 198408 h 336431"/>
              <a:gd name="connsiteX197" fmla="*/ 905949 w 2579474"/>
              <a:gd name="connsiteY197" fmla="*/ 189782 h 336431"/>
              <a:gd name="connsiteX198" fmla="*/ 888697 w 2579474"/>
              <a:gd name="connsiteY198" fmla="*/ 155276 h 336431"/>
              <a:gd name="connsiteX199" fmla="*/ 862817 w 2579474"/>
              <a:gd name="connsiteY199" fmla="*/ 120770 h 336431"/>
              <a:gd name="connsiteX200" fmla="*/ 845564 w 2579474"/>
              <a:gd name="connsiteY200" fmla="*/ 94891 h 336431"/>
              <a:gd name="connsiteX201" fmla="*/ 836938 w 2579474"/>
              <a:gd name="connsiteY201" fmla="*/ 69012 h 336431"/>
              <a:gd name="connsiteX202" fmla="*/ 802432 w 2579474"/>
              <a:gd name="connsiteY202" fmla="*/ 77638 h 336431"/>
              <a:gd name="connsiteX203" fmla="*/ 793806 w 2579474"/>
              <a:gd name="connsiteY203" fmla="*/ 120770 h 336431"/>
              <a:gd name="connsiteX204" fmla="*/ 802432 w 2579474"/>
              <a:gd name="connsiteY204" fmla="*/ 172529 h 336431"/>
              <a:gd name="connsiteX205" fmla="*/ 793806 w 2579474"/>
              <a:gd name="connsiteY205" fmla="*/ 207034 h 336431"/>
              <a:gd name="connsiteX206" fmla="*/ 785180 w 2579474"/>
              <a:gd name="connsiteY206" fmla="*/ 172529 h 336431"/>
              <a:gd name="connsiteX207" fmla="*/ 750674 w 2579474"/>
              <a:gd name="connsiteY207" fmla="*/ 86265 h 336431"/>
              <a:gd name="connsiteX208" fmla="*/ 733421 w 2579474"/>
              <a:gd name="connsiteY208" fmla="*/ 172529 h 336431"/>
              <a:gd name="connsiteX209" fmla="*/ 724795 w 2579474"/>
              <a:gd name="connsiteY209" fmla="*/ 319178 h 336431"/>
              <a:gd name="connsiteX210" fmla="*/ 716168 w 2579474"/>
              <a:gd name="connsiteY210" fmla="*/ 138023 h 336431"/>
              <a:gd name="connsiteX211" fmla="*/ 664410 w 2579474"/>
              <a:gd name="connsiteY211" fmla="*/ 146649 h 336431"/>
              <a:gd name="connsiteX212" fmla="*/ 655783 w 2579474"/>
              <a:gd name="connsiteY212" fmla="*/ 172529 h 336431"/>
              <a:gd name="connsiteX213" fmla="*/ 647157 w 2579474"/>
              <a:gd name="connsiteY213" fmla="*/ 301925 h 336431"/>
              <a:gd name="connsiteX214" fmla="*/ 638530 w 2579474"/>
              <a:gd name="connsiteY214" fmla="*/ 276046 h 336431"/>
              <a:gd name="connsiteX215" fmla="*/ 629904 w 2579474"/>
              <a:gd name="connsiteY215" fmla="*/ 94891 h 336431"/>
              <a:gd name="connsiteX216" fmla="*/ 612651 w 2579474"/>
              <a:gd name="connsiteY216" fmla="*/ 155276 h 336431"/>
              <a:gd name="connsiteX217" fmla="*/ 604025 w 2579474"/>
              <a:gd name="connsiteY217" fmla="*/ 181155 h 336431"/>
              <a:gd name="connsiteX218" fmla="*/ 586772 w 2579474"/>
              <a:gd name="connsiteY218" fmla="*/ 276046 h 336431"/>
              <a:gd name="connsiteX219" fmla="*/ 509134 w 2579474"/>
              <a:gd name="connsiteY219" fmla="*/ 336431 h 336431"/>
              <a:gd name="connsiteX220" fmla="*/ 474629 w 2579474"/>
              <a:gd name="connsiteY220" fmla="*/ 293299 h 336431"/>
              <a:gd name="connsiteX221" fmla="*/ 448749 w 2579474"/>
              <a:gd name="connsiteY221" fmla="*/ 276046 h 336431"/>
              <a:gd name="connsiteX222" fmla="*/ 414244 w 2579474"/>
              <a:gd name="connsiteY222" fmla="*/ 250166 h 336431"/>
              <a:gd name="connsiteX223" fmla="*/ 362485 w 2579474"/>
              <a:gd name="connsiteY223" fmla="*/ 198408 h 336431"/>
              <a:gd name="connsiteX224" fmla="*/ 310727 w 2579474"/>
              <a:gd name="connsiteY224" fmla="*/ 181155 h 336431"/>
              <a:gd name="connsiteX225" fmla="*/ 284847 w 2579474"/>
              <a:gd name="connsiteY225" fmla="*/ 172529 h 336431"/>
              <a:gd name="connsiteX226" fmla="*/ 258968 w 2579474"/>
              <a:gd name="connsiteY226" fmla="*/ 155276 h 336431"/>
              <a:gd name="connsiteX227" fmla="*/ 250342 w 2579474"/>
              <a:gd name="connsiteY227" fmla="*/ 129397 h 336431"/>
              <a:gd name="connsiteX228" fmla="*/ 241715 w 2579474"/>
              <a:gd name="connsiteY228" fmla="*/ 232914 h 336431"/>
              <a:gd name="connsiteX229" fmla="*/ 215836 w 2579474"/>
              <a:gd name="connsiteY229" fmla="*/ 207034 h 336431"/>
              <a:gd name="connsiteX230" fmla="*/ 207210 w 2579474"/>
              <a:gd name="connsiteY230" fmla="*/ 77638 h 336431"/>
              <a:gd name="connsiteX231" fmla="*/ 198583 w 2579474"/>
              <a:gd name="connsiteY231" fmla="*/ 43132 h 336431"/>
              <a:gd name="connsiteX232" fmla="*/ 189957 w 2579474"/>
              <a:gd name="connsiteY232" fmla="*/ 77638 h 336431"/>
              <a:gd name="connsiteX233" fmla="*/ 181330 w 2579474"/>
              <a:gd name="connsiteY233" fmla="*/ 103517 h 336431"/>
              <a:gd name="connsiteX234" fmla="*/ 164078 w 2579474"/>
              <a:gd name="connsiteY234" fmla="*/ 224287 h 336431"/>
              <a:gd name="connsiteX235" fmla="*/ 146825 w 2579474"/>
              <a:gd name="connsiteY235" fmla="*/ 155276 h 336431"/>
              <a:gd name="connsiteX236" fmla="*/ 138198 w 2579474"/>
              <a:gd name="connsiteY236" fmla="*/ 120770 h 336431"/>
              <a:gd name="connsiteX237" fmla="*/ 103693 w 2579474"/>
              <a:gd name="connsiteY237" fmla="*/ 43132 h 336431"/>
              <a:gd name="connsiteX238" fmla="*/ 77814 w 2579474"/>
              <a:gd name="connsiteY238" fmla="*/ 25880 h 336431"/>
              <a:gd name="connsiteX239" fmla="*/ 60561 w 2579474"/>
              <a:gd name="connsiteY239" fmla="*/ 77638 h 336431"/>
              <a:gd name="connsiteX240" fmla="*/ 51934 w 2579474"/>
              <a:gd name="connsiteY240" fmla="*/ 103517 h 336431"/>
              <a:gd name="connsiteX241" fmla="*/ 43308 w 2579474"/>
              <a:gd name="connsiteY241" fmla="*/ 284672 h 336431"/>
              <a:gd name="connsiteX242" fmla="*/ 34681 w 2579474"/>
              <a:gd name="connsiteY242" fmla="*/ 258793 h 336431"/>
              <a:gd name="connsiteX243" fmla="*/ 8802 w 2579474"/>
              <a:gd name="connsiteY243" fmla="*/ 224287 h 336431"/>
              <a:gd name="connsiteX244" fmla="*/ 8802 w 2579474"/>
              <a:gd name="connsiteY244" fmla="*/ 163902 h 336431"/>
              <a:gd name="connsiteX245" fmla="*/ 26055 w 2579474"/>
              <a:gd name="connsiteY245" fmla="*/ 112144 h 336431"/>
              <a:gd name="connsiteX246" fmla="*/ 26055 w 2579474"/>
              <a:gd name="connsiteY246" fmla="*/ 112144 h 336431"/>
              <a:gd name="connsiteX247" fmla="*/ 26055 w 2579474"/>
              <a:gd name="connsiteY247" fmla="*/ 112144 h 336431"/>
              <a:gd name="connsiteX248" fmla="*/ 26055 w 2579474"/>
              <a:gd name="connsiteY248" fmla="*/ 112144 h 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2579474" h="336431">
                <a:moveTo>
                  <a:pt x="51934" y="181155"/>
                </a:moveTo>
                <a:cubicBezTo>
                  <a:pt x="46183" y="166778"/>
                  <a:pt x="36602" y="153388"/>
                  <a:pt x="34681" y="138023"/>
                </a:cubicBezTo>
                <a:cubicBezTo>
                  <a:pt x="33553" y="129000"/>
                  <a:pt x="40810" y="120887"/>
                  <a:pt x="43308" y="112144"/>
                </a:cubicBezTo>
                <a:cubicBezTo>
                  <a:pt x="51228" y="84425"/>
                  <a:pt x="48174" y="72772"/>
                  <a:pt x="69187" y="51759"/>
                </a:cubicBezTo>
                <a:cubicBezTo>
                  <a:pt x="76518" y="44428"/>
                  <a:pt x="86440" y="40257"/>
                  <a:pt x="95066" y="34506"/>
                </a:cubicBezTo>
                <a:cubicBezTo>
                  <a:pt x="100817" y="43132"/>
                  <a:pt x="109988" y="50283"/>
                  <a:pt x="112319" y="60385"/>
                </a:cubicBezTo>
                <a:cubicBezTo>
                  <a:pt x="133424" y="151839"/>
                  <a:pt x="89889" y="157001"/>
                  <a:pt x="146825" y="138023"/>
                </a:cubicBezTo>
                <a:cubicBezTo>
                  <a:pt x="188463" y="75565"/>
                  <a:pt x="172057" y="104811"/>
                  <a:pt x="198583" y="51759"/>
                </a:cubicBezTo>
                <a:cubicBezTo>
                  <a:pt x="195708" y="40257"/>
                  <a:pt x="200123" y="23353"/>
                  <a:pt x="189957" y="17253"/>
                </a:cubicBezTo>
                <a:cubicBezTo>
                  <a:pt x="179791" y="11153"/>
                  <a:pt x="158708" y="14480"/>
                  <a:pt x="155451" y="25880"/>
                </a:cubicBezTo>
                <a:cubicBezTo>
                  <a:pt x="143954" y="66121"/>
                  <a:pt x="175832" y="79723"/>
                  <a:pt x="198583" y="94891"/>
                </a:cubicBezTo>
                <a:cubicBezTo>
                  <a:pt x="201459" y="103517"/>
                  <a:pt x="202794" y="112821"/>
                  <a:pt x="207210" y="120770"/>
                </a:cubicBezTo>
                <a:cubicBezTo>
                  <a:pt x="217280" y="138896"/>
                  <a:pt x="241715" y="172529"/>
                  <a:pt x="241715" y="172529"/>
                </a:cubicBezTo>
                <a:cubicBezTo>
                  <a:pt x="178709" y="193531"/>
                  <a:pt x="207600" y="194193"/>
                  <a:pt x="155451" y="181155"/>
                </a:cubicBezTo>
                <a:cubicBezTo>
                  <a:pt x="158327" y="172529"/>
                  <a:pt x="157648" y="161706"/>
                  <a:pt x="164078" y="155276"/>
                </a:cubicBezTo>
                <a:cubicBezTo>
                  <a:pt x="178740" y="140614"/>
                  <a:pt x="215836" y="120770"/>
                  <a:pt x="215836" y="120770"/>
                </a:cubicBezTo>
                <a:cubicBezTo>
                  <a:pt x="224462" y="123646"/>
                  <a:pt x="239217" y="138140"/>
                  <a:pt x="241715" y="129397"/>
                </a:cubicBezTo>
                <a:cubicBezTo>
                  <a:pt x="248084" y="107106"/>
                  <a:pt x="245016" y="80264"/>
                  <a:pt x="233089" y="60385"/>
                </a:cubicBezTo>
                <a:cubicBezTo>
                  <a:pt x="227755" y="51495"/>
                  <a:pt x="221587" y="77638"/>
                  <a:pt x="215836" y="86265"/>
                </a:cubicBezTo>
                <a:cubicBezTo>
                  <a:pt x="224462" y="92016"/>
                  <a:pt x="233750" y="96880"/>
                  <a:pt x="241715" y="103517"/>
                </a:cubicBezTo>
                <a:cubicBezTo>
                  <a:pt x="251087" y="111327"/>
                  <a:pt x="256381" y="134203"/>
                  <a:pt x="267595" y="129397"/>
                </a:cubicBezTo>
                <a:cubicBezTo>
                  <a:pt x="286654" y="121229"/>
                  <a:pt x="302100" y="77638"/>
                  <a:pt x="302100" y="77638"/>
                </a:cubicBezTo>
                <a:cubicBezTo>
                  <a:pt x="300951" y="74190"/>
                  <a:pt x="286255" y="7404"/>
                  <a:pt x="276221" y="77638"/>
                </a:cubicBezTo>
                <a:cubicBezTo>
                  <a:pt x="274544" y="89375"/>
                  <a:pt x="281590" y="100744"/>
                  <a:pt x="284847" y="112144"/>
                </a:cubicBezTo>
                <a:cubicBezTo>
                  <a:pt x="293775" y="143392"/>
                  <a:pt x="291825" y="135550"/>
                  <a:pt x="310727" y="163902"/>
                </a:cubicBezTo>
                <a:cubicBezTo>
                  <a:pt x="328317" y="216677"/>
                  <a:pt x="304638" y="174390"/>
                  <a:pt x="345232" y="181155"/>
                </a:cubicBezTo>
                <a:cubicBezTo>
                  <a:pt x="355459" y="182859"/>
                  <a:pt x="362485" y="192657"/>
                  <a:pt x="371112" y="198408"/>
                </a:cubicBezTo>
                <a:cubicBezTo>
                  <a:pt x="373987" y="207034"/>
                  <a:pt x="370736" y="223001"/>
                  <a:pt x="379738" y="224287"/>
                </a:cubicBezTo>
                <a:cubicBezTo>
                  <a:pt x="397741" y="226859"/>
                  <a:pt x="413401" y="208844"/>
                  <a:pt x="431497" y="207034"/>
                </a:cubicBezTo>
                <a:lnTo>
                  <a:pt x="517761" y="198408"/>
                </a:lnTo>
                <a:cubicBezTo>
                  <a:pt x="472275" y="228732"/>
                  <a:pt x="508611" y="216968"/>
                  <a:pt x="474629" y="189782"/>
                </a:cubicBezTo>
                <a:cubicBezTo>
                  <a:pt x="467528" y="184101"/>
                  <a:pt x="457376" y="184031"/>
                  <a:pt x="448749" y="181155"/>
                </a:cubicBezTo>
                <a:cubicBezTo>
                  <a:pt x="442998" y="189781"/>
                  <a:pt x="429464" y="196868"/>
                  <a:pt x="431497" y="207034"/>
                </a:cubicBezTo>
                <a:cubicBezTo>
                  <a:pt x="433507" y="217083"/>
                  <a:pt x="475111" y="231751"/>
                  <a:pt x="483255" y="232914"/>
                </a:cubicBezTo>
                <a:cubicBezTo>
                  <a:pt x="514697" y="237406"/>
                  <a:pt x="546516" y="238665"/>
                  <a:pt x="578146" y="241540"/>
                </a:cubicBezTo>
                <a:cubicBezTo>
                  <a:pt x="583897" y="250166"/>
                  <a:pt x="585031" y="267419"/>
                  <a:pt x="595398" y="267419"/>
                </a:cubicBezTo>
                <a:cubicBezTo>
                  <a:pt x="604491" y="267419"/>
                  <a:pt x="602052" y="250416"/>
                  <a:pt x="604025" y="241540"/>
                </a:cubicBezTo>
                <a:cubicBezTo>
                  <a:pt x="607819" y="224466"/>
                  <a:pt x="609776" y="207035"/>
                  <a:pt x="612651" y="189782"/>
                </a:cubicBezTo>
                <a:cubicBezTo>
                  <a:pt x="631097" y="245115"/>
                  <a:pt x="613809" y="205663"/>
                  <a:pt x="629904" y="146649"/>
                </a:cubicBezTo>
                <a:cubicBezTo>
                  <a:pt x="637708" y="118035"/>
                  <a:pt x="650033" y="119811"/>
                  <a:pt x="673036" y="112144"/>
                </a:cubicBezTo>
                <a:cubicBezTo>
                  <a:pt x="675912" y="120770"/>
                  <a:pt x="681663" y="128930"/>
                  <a:pt x="681663" y="138023"/>
                </a:cubicBezTo>
                <a:cubicBezTo>
                  <a:pt x="681663" y="147116"/>
                  <a:pt x="682129" y="163902"/>
                  <a:pt x="673036" y="163902"/>
                </a:cubicBezTo>
                <a:cubicBezTo>
                  <a:pt x="663943" y="163902"/>
                  <a:pt x="667285" y="146649"/>
                  <a:pt x="664410" y="138023"/>
                </a:cubicBezTo>
                <a:cubicBezTo>
                  <a:pt x="724794" y="97766"/>
                  <a:pt x="698915" y="92015"/>
                  <a:pt x="742047" y="120770"/>
                </a:cubicBezTo>
                <a:cubicBezTo>
                  <a:pt x="742047" y="120770"/>
                  <a:pt x="745630" y="102457"/>
                  <a:pt x="750674" y="94891"/>
                </a:cubicBezTo>
                <a:cubicBezTo>
                  <a:pt x="757441" y="84740"/>
                  <a:pt x="767927" y="77638"/>
                  <a:pt x="776553" y="69012"/>
                </a:cubicBezTo>
                <a:cubicBezTo>
                  <a:pt x="866141" y="80210"/>
                  <a:pt x="832704" y="58349"/>
                  <a:pt x="880070" y="129397"/>
                </a:cubicBezTo>
                <a:lnTo>
                  <a:pt x="862817" y="103517"/>
                </a:lnTo>
                <a:cubicBezTo>
                  <a:pt x="847482" y="80514"/>
                  <a:pt x="846522" y="71886"/>
                  <a:pt x="819685" y="60385"/>
                </a:cubicBezTo>
                <a:cubicBezTo>
                  <a:pt x="808788" y="55715"/>
                  <a:pt x="796682" y="54634"/>
                  <a:pt x="785180" y="51759"/>
                </a:cubicBezTo>
                <a:cubicBezTo>
                  <a:pt x="779429" y="60385"/>
                  <a:pt x="767927" y="67270"/>
                  <a:pt x="767927" y="77638"/>
                </a:cubicBezTo>
                <a:cubicBezTo>
                  <a:pt x="767927" y="91327"/>
                  <a:pt x="806114" y="122474"/>
                  <a:pt x="811059" y="129397"/>
                </a:cubicBezTo>
                <a:cubicBezTo>
                  <a:pt x="818533" y="139861"/>
                  <a:pt x="819219" y="154809"/>
                  <a:pt x="828312" y="163902"/>
                </a:cubicBezTo>
                <a:cubicBezTo>
                  <a:pt x="834742" y="170332"/>
                  <a:pt x="845565" y="169653"/>
                  <a:pt x="854191" y="172529"/>
                </a:cubicBezTo>
                <a:cubicBezTo>
                  <a:pt x="862817" y="166778"/>
                  <a:pt x="869807" y="156742"/>
                  <a:pt x="880070" y="155276"/>
                </a:cubicBezTo>
                <a:cubicBezTo>
                  <a:pt x="891807" y="153599"/>
                  <a:pt x="903328" y="160153"/>
                  <a:pt x="914576" y="163902"/>
                </a:cubicBezTo>
                <a:cubicBezTo>
                  <a:pt x="929266" y="168799"/>
                  <a:pt x="943209" y="175718"/>
                  <a:pt x="957708" y="181155"/>
                </a:cubicBezTo>
                <a:cubicBezTo>
                  <a:pt x="966222" y="184348"/>
                  <a:pt x="974961" y="186906"/>
                  <a:pt x="983587" y="189782"/>
                </a:cubicBezTo>
                <a:cubicBezTo>
                  <a:pt x="1000840" y="186906"/>
                  <a:pt x="1019201" y="187882"/>
                  <a:pt x="1035346" y="181155"/>
                </a:cubicBezTo>
                <a:cubicBezTo>
                  <a:pt x="1054486" y="173180"/>
                  <a:pt x="1087104" y="146649"/>
                  <a:pt x="1087104" y="146649"/>
                </a:cubicBezTo>
                <a:cubicBezTo>
                  <a:pt x="1095730" y="152400"/>
                  <a:pt x="1103509" y="159691"/>
                  <a:pt x="1112983" y="163902"/>
                </a:cubicBezTo>
                <a:cubicBezTo>
                  <a:pt x="1129602" y="171288"/>
                  <a:pt x="1164742" y="181155"/>
                  <a:pt x="1164742" y="181155"/>
                </a:cubicBezTo>
                <a:cubicBezTo>
                  <a:pt x="1173368" y="178280"/>
                  <a:pt x="1181705" y="174312"/>
                  <a:pt x="1190621" y="172529"/>
                </a:cubicBezTo>
                <a:cubicBezTo>
                  <a:pt x="1210559" y="168541"/>
                  <a:pt x="1239188" y="180447"/>
                  <a:pt x="1251006" y="163902"/>
                </a:cubicBezTo>
                <a:cubicBezTo>
                  <a:pt x="1261576" y="149103"/>
                  <a:pt x="1233753" y="112144"/>
                  <a:pt x="1233753" y="112144"/>
                </a:cubicBezTo>
                <a:cubicBezTo>
                  <a:pt x="1242379" y="109268"/>
                  <a:pt x="1252532" y="109197"/>
                  <a:pt x="1259632" y="103517"/>
                </a:cubicBezTo>
                <a:cubicBezTo>
                  <a:pt x="1267728" y="97040"/>
                  <a:pt x="1266517" y="77638"/>
                  <a:pt x="1276885" y="77638"/>
                </a:cubicBezTo>
                <a:cubicBezTo>
                  <a:pt x="1285978" y="77638"/>
                  <a:pt x="1291942" y="109947"/>
                  <a:pt x="1285512" y="103517"/>
                </a:cubicBezTo>
                <a:cubicBezTo>
                  <a:pt x="1276419" y="94424"/>
                  <a:pt x="1274010" y="80514"/>
                  <a:pt x="1268259" y="69012"/>
                </a:cubicBezTo>
                <a:cubicBezTo>
                  <a:pt x="1271134" y="60385"/>
                  <a:pt x="1270455" y="49562"/>
                  <a:pt x="1276885" y="43132"/>
                </a:cubicBezTo>
                <a:cubicBezTo>
                  <a:pt x="1301403" y="18613"/>
                  <a:pt x="1310486" y="41323"/>
                  <a:pt x="1320017" y="60385"/>
                </a:cubicBezTo>
                <a:cubicBezTo>
                  <a:pt x="1324084" y="68518"/>
                  <a:pt x="1325768" y="77638"/>
                  <a:pt x="1328644" y="86265"/>
                </a:cubicBezTo>
                <a:cubicBezTo>
                  <a:pt x="1337270" y="83389"/>
                  <a:pt x="1345500" y="76510"/>
                  <a:pt x="1354523" y="77638"/>
                </a:cubicBezTo>
                <a:cubicBezTo>
                  <a:pt x="1398150" y="83091"/>
                  <a:pt x="1400299" y="98417"/>
                  <a:pt x="1423534" y="129397"/>
                </a:cubicBezTo>
                <a:cubicBezTo>
                  <a:pt x="1429285" y="120770"/>
                  <a:pt x="1439082" y="113744"/>
                  <a:pt x="1440787" y="103517"/>
                </a:cubicBezTo>
                <a:cubicBezTo>
                  <a:pt x="1442282" y="94548"/>
                  <a:pt x="1433788" y="86584"/>
                  <a:pt x="1432161" y="77638"/>
                </a:cubicBezTo>
                <a:cubicBezTo>
                  <a:pt x="1428014" y="54829"/>
                  <a:pt x="1432949" y="29812"/>
                  <a:pt x="1423534" y="8627"/>
                </a:cubicBezTo>
                <a:cubicBezTo>
                  <a:pt x="1419841" y="318"/>
                  <a:pt x="1406281" y="2876"/>
                  <a:pt x="1397655" y="0"/>
                </a:cubicBezTo>
                <a:cubicBezTo>
                  <a:pt x="1382559" y="10064"/>
                  <a:pt x="1358117" y="21567"/>
                  <a:pt x="1354523" y="43132"/>
                </a:cubicBezTo>
                <a:cubicBezTo>
                  <a:pt x="1352684" y="54164"/>
                  <a:pt x="1373774" y="89589"/>
                  <a:pt x="1380402" y="94891"/>
                </a:cubicBezTo>
                <a:cubicBezTo>
                  <a:pt x="1387502" y="100571"/>
                  <a:pt x="1397655" y="100642"/>
                  <a:pt x="1406281" y="103517"/>
                </a:cubicBezTo>
                <a:cubicBezTo>
                  <a:pt x="1421825" y="119061"/>
                  <a:pt x="1440407" y="134260"/>
                  <a:pt x="1449414" y="155276"/>
                </a:cubicBezTo>
                <a:cubicBezTo>
                  <a:pt x="1454084" y="166173"/>
                  <a:pt x="1455165" y="178280"/>
                  <a:pt x="1458040" y="189782"/>
                </a:cubicBezTo>
                <a:cubicBezTo>
                  <a:pt x="1570492" y="161669"/>
                  <a:pt x="1492726" y="163025"/>
                  <a:pt x="1552930" y="189782"/>
                </a:cubicBezTo>
                <a:cubicBezTo>
                  <a:pt x="1569549" y="197168"/>
                  <a:pt x="1604689" y="207034"/>
                  <a:pt x="1604689" y="207034"/>
                </a:cubicBezTo>
                <a:cubicBezTo>
                  <a:pt x="1590312" y="209910"/>
                  <a:pt x="1575781" y="212105"/>
                  <a:pt x="1561557" y="215661"/>
                </a:cubicBezTo>
                <a:cubicBezTo>
                  <a:pt x="1552736" y="217866"/>
                  <a:pt x="1535678" y="215194"/>
                  <a:pt x="1535678" y="224287"/>
                </a:cubicBezTo>
                <a:cubicBezTo>
                  <a:pt x="1535678" y="233380"/>
                  <a:pt x="1552931" y="230038"/>
                  <a:pt x="1561557" y="232914"/>
                </a:cubicBezTo>
                <a:cubicBezTo>
                  <a:pt x="1581685" y="230038"/>
                  <a:pt x="1602004" y="228275"/>
                  <a:pt x="1621942" y="224287"/>
                </a:cubicBezTo>
                <a:cubicBezTo>
                  <a:pt x="1630858" y="222504"/>
                  <a:pt x="1639078" y="218159"/>
                  <a:pt x="1647821" y="215661"/>
                </a:cubicBezTo>
                <a:cubicBezTo>
                  <a:pt x="1723643" y="193997"/>
                  <a:pt x="1646158" y="219090"/>
                  <a:pt x="1708206" y="198408"/>
                </a:cubicBezTo>
                <a:cubicBezTo>
                  <a:pt x="1713957" y="189782"/>
                  <a:pt x="1720823" y="181802"/>
                  <a:pt x="1725459" y="172529"/>
                </a:cubicBezTo>
                <a:cubicBezTo>
                  <a:pt x="1729526" y="164396"/>
                  <a:pt x="1727655" y="153079"/>
                  <a:pt x="1734085" y="146649"/>
                </a:cubicBezTo>
                <a:cubicBezTo>
                  <a:pt x="1740515" y="140219"/>
                  <a:pt x="1751338" y="140898"/>
                  <a:pt x="1759964" y="138023"/>
                </a:cubicBezTo>
                <a:cubicBezTo>
                  <a:pt x="1768591" y="143774"/>
                  <a:pt x="1776842" y="160420"/>
                  <a:pt x="1785844" y="155276"/>
                </a:cubicBezTo>
                <a:cubicBezTo>
                  <a:pt x="1803847" y="144988"/>
                  <a:pt x="1813791" y="123188"/>
                  <a:pt x="1820349" y="103517"/>
                </a:cubicBezTo>
                <a:cubicBezTo>
                  <a:pt x="1823225" y="94891"/>
                  <a:pt x="1822546" y="84068"/>
                  <a:pt x="1828976" y="77638"/>
                </a:cubicBezTo>
                <a:cubicBezTo>
                  <a:pt x="1835406" y="71208"/>
                  <a:pt x="1846229" y="71887"/>
                  <a:pt x="1854855" y="69012"/>
                </a:cubicBezTo>
                <a:cubicBezTo>
                  <a:pt x="1849104" y="86265"/>
                  <a:pt x="1852734" y="110682"/>
                  <a:pt x="1837602" y="120770"/>
                </a:cubicBezTo>
                <a:cubicBezTo>
                  <a:pt x="1827738" y="127346"/>
                  <a:pt x="1828976" y="98121"/>
                  <a:pt x="1828976" y="86265"/>
                </a:cubicBezTo>
                <a:cubicBezTo>
                  <a:pt x="1828976" y="63082"/>
                  <a:pt x="1834727" y="40257"/>
                  <a:pt x="1837602" y="17253"/>
                </a:cubicBezTo>
                <a:cubicBezTo>
                  <a:pt x="1840478" y="63261"/>
                  <a:pt x="1836229" y="110276"/>
                  <a:pt x="1846229" y="155276"/>
                </a:cubicBezTo>
                <a:cubicBezTo>
                  <a:pt x="1858690" y="211348"/>
                  <a:pt x="1888403" y="148086"/>
                  <a:pt x="1889361" y="146649"/>
                </a:cubicBezTo>
                <a:cubicBezTo>
                  <a:pt x="1911251" y="80981"/>
                  <a:pt x="1903048" y="77058"/>
                  <a:pt x="1915240" y="138023"/>
                </a:cubicBezTo>
                <a:cubicBezTo>
                  <a:pt x="1918115" y="123646"/>
                  <a:pt x="1920310" y="109115"/>
                  <a:pt x="1923866" y="94891"/>
                </a:cubicBezTo>
                <a:cubicBezTo>
                  <a:pt x="1926071" y="86069"/>
                  <a:pt x="1930710" y="77928"/>
                  <a:pt x="1932493" y="69012"/>
                </a:cubicBezTo>
                <a:cubicBezTo>
                  <a:pt x="1936481" y="49074"/>
                  <a:pt x="1938244" y="28755"/>
                  <a:pt x="1941119" y="8627"/>
                </a:cubicBezTo>
                <a:cubicBezTo>
                  <a:pt x="1990564" y="82793"/>
                  <a:pt x="1931283" y="8627"/>
                  <a:pt x="1966998" y="8627"/>
                </a:cubicBezTo>
                <a:cubicBezTo>
                  <a:pt x="1977366" y="8627"/>
                  <a:pt x="1980040" y="25032"/>
                  <a:pt x="1984251" y="34506"/>
                </a:cubicBezTo>
                <a:cubicBezTo>
                  <a:pt x="2018029" y="110505"/>
                  <a:pt x="1980147" y="64908"/>
                  <a:pt x="2027383" y="112144"/>
                </a:cubicBezTo>
                <a:cubicBezTo>
                  <a:pt x="2047512" y="172528"/>
                  <a:pt x="2027383" y="158151"/>
                  <a:pt x="2070515" y="172529"/>
                </a:cubicBezTo>
                <a:cubicBezTo>
                  <a:pt x="2076873" y="178887"/>
                  <a:pt x="2109065" y="214460"/>
                  <a:pt x="2122274" y="215661"/>
                </a:cubicBezTo>
                <a:cubicBezTo>
                  <a:pt x="2145362" y="217760"/>
                  <a:pt x="2168281" y="209910"/>
                  <a:pt x="2191285" y="207034"/>
                </a:cubicBezTo>
                <a:cubicBezTo>
                  <a:pt x="2139526" y="189782"/>
                  <a:pt x="2185535" y="195532"/>
                  <a:pt x="2156780" y="224287"/>
                </a:cubicBezTo>
                <a:cubicBezTo>
                  <a:pt x="2150350" y="230717"/>
                  <a:pt x="2139527" y="230038"/>
                  <a:pt x="2130900" y="232914"/>
                </a:cubicBezTo>
                <a:cubicBezTo>
                  <a:pt x="2128025" y="224287"/>
                  <a:pt x="2126341" y="215167"/>
                  <a:pt x="2122274" y="207034"/>
                </a:cubicBezTo>
                <a:cubicBezTo>
                  <a:pt x="2117638" y="197761"/>
                  <a:pt x="2105021" y="170787"/>
                  <a:pt x="2105021" y="181155"/>
                </a:cubicBezTo>
                <a:cubicBezTo>
                  <a:pt x="2105021" y="202258"/>
                  <a:pt x="2127814" y="232597"/>
                  <a:pt x="2139527" y="250166"/>
                </a:cubicBezTo>
                <a:cubicBezTo>
                  <a:pt x="2156780" y="247291"/>
                  <a:pt x="2174211" y="245334"/>
                  <a:pt x="2191285" y="241540"/>
                </a:cubicBezTo>
                <a:cubicBezTo>
                  <a:pt x="2200161" y="239568"/>
                  <a:pt x="2208721" y="229537"/>
                  <a:pt x="2217164" y="232914"/>
                </a:cubicBezTo>
                <a:cubicBezTo>
                  <a:pt x="2226790" y="236764"/>
                  <a:pt x="2229780" y="249520"/>
                  <a:pt x="2234417" y="258793"/>
                </a:cubicBezTo>
                <a:cubicBezTo>
                  <a:pt x="2238484" y="266926"/>
                  <a:pt x="2234301" y="282174"/>
                  <a:pt x="2243044" y="284672"/>
                </a:cubicBezTo>
                <a:cubicBezTo>
                  <a:pt x="2279093" y="294972"/>
                  <a:pt x="2317806" y="290423"/>
                  <a:pt x="2355187" y="293299"/>
                </a:cubicBezTo>
                <a:cubicBezTo>
                  <a:pt x="2360671" y="279589"/>
                  <a:pt x="2381066" y="234234"/>
                  <a:pt x="2381066" y="215661"/>
                </a:cubicBezTo>
                <a:cubicBezTo>
                  <a:pt x="2381066" y="206568"/>
                  <a:pt x="2375315" y="198408"/>
                  <a:pt x="2372440" y="189782"/>
                </a:cubicBezTo>
                <a:cubicBezTo>
                  <a:pt x="2392076" y="185855"/>
                  <a:pt x="2434707" y="185622"/>
                  <a:pt x="2441451" y="155276"/>
                </a:cubicBezTo>
                <a:cubicBezTo>
                  <a:pt x="2445245" y="138202"/>
                  <a:pt x="2435700" y="120770"/>
                  <a:pt x="2432825" y="103517"/>
                </a:cubicBezTo>
                <a:cubicBezTo>
                  <a:pt x="2434082" y="97233"/>
                  <a:pt x="2435900" y="35274"/>
                  <a:pt x="2467330" y="43132"/>
                </a:cubicBezTo>
                <a:cubicBezTo>
                  <a:pt x="2476152" y="45338"/>
                  <a:pt x="2473081" y="60385"/>
                  <a:pt x="2475957" y="69012"/>
                </a:cubicBezTo>
                <a:cubicBezTo>
                  <a:pt x="2489779" y="179590"/>
                  <a:pt x="2475656" y="147251"/>
                  <a:pt x="2493210" y="112144"/>
                </a:cubicBezTo>
                <a:cubicBezTo>
                  <a:pt x="2497847" y="102871"/>
                  <a:pt x="2504712" y="94891"/>
                  <a:pt x="2510463" y="86265"/>
                </a:cubicBezTo>
                <a:cubicBezTo>
                  <a:pt x="2545133" y="-17752"/>
                  <a:pt x="2512748" y="55886"/>
                  <a:pt x="2536342" y="120770"/>
                </a:cubicBezTo>
                <a:cubicBezTo>
                  <a:pt x="2539449" y="129316"/>
                  <a:pt x="2553595" y="126521"/>
                  <a:pt x="2562221" y="129397"/>
                </a:cubicBezTo>
                <a:cubicBezTo>
                  <a:pt x="2565096" y="158152"/>
                  <a:pt x="2566453" y="187099"/>
                  <a:pt x="2570847" y="215661"/>
                </a:cubicBezTo>
                <a:cubicBezTo>
                  <a:pt x="2572230" y="224648"/>
                  <a:pt x="2579474" y="232447"/>
                  <a:pt x="2579474" y="241540"/>
                </a:cubicBezTo>
                <a:cubicBezTo>
                  <a:pt x="2579474" y="250633"/>
                  <a:pt x="2573723" y="258793"/>
                  <a:pt x="2570847" y="267419"/>
                </a:cubicBezTo>
                <a:cubicBezTo>
                  <a:pt x="2551603" y="209684"/>
                  <a:pt x="2548320" y="207094"/>
                  <a:pt x="2553595" y="112144"/>
                </a:cubicBezTo>
                <a:cubicBezTo>
                  <a:pt x="2554170" y="101793"/>
                  <a:pt x="2566211" y="95538"/>
                  <a:pt x="2570847" y="86265"/>
                </a:cubicBezTo>
                <a:cubicBezTo>
                  <a:pt x="2574914" y="78132"/>
                  <a:pt x="2576598" y="69012"/>
                  <a:pt x="2579474" y="60385"/>
                </a:cubicBezTo>
                <a:cubicBezTo>
                  <a:pt x="2570848" y="57510"/>
                  <a:pt x="2560695" y="57439"/>
                  <a:pt x="2553595" y="51759"/>
                </a:cubicBezTo>
                <a:cubicBezTo>
                  <a:pt x="2538392" y="39597"/>
                  <a:pt x="2526842" y="-2621"/>
                  <a:pt x="2544968" y="51759"/>
                </a:cubicBezTo>
                <a:cubicBezTo>
                  <a:pt x="2542093" y="63261"/>
                  <a:pt x="2541012" y="75368"/>
                  <a:pt x="2536342" y="86265"/>
                </a:cubicBezTo>
                <a:cubicBezTo>
                  <a:pt x="2532258" y="95794"/>
                  <a:pt x="2523726" y="102871"/>
                  <a:pt x="2519089" y="112144"/>
                </a:cubicBezTo>
                <a:cubicBezTo>
                  <a:pt x="2515023" y="120277"/>
                  <a:pt x="2513338" y="129397"/>
                  <a:pt x="2510463" y="138023"/>
                </a:cubicBezTo>
                <a:cubicBezTo>
                  <a:pt x="2507587" y="161027"/>
                  <a:pt x="2514695" y="187745"/>
                  <a:pt x="2501836" y="207034"/>
                </a:cubicBezTo>
                <a:cubicBezTo>
                  <a:pt x="2496085" y="215660"/>
                  <a:pt x="2486183" y="188077"/>
                  <a:pt x="2475957" y="189782"/>
                </a:cubicBezTo>
                <a:cubicBezTo>
                  <a:pt x="2463924" y="191788"/>
                  <a:pt x="2459341" y="207722"/>
                  <a:pt x="2450078" y="215661"/>
                </a:cubicBezTo>
                <a:cubicBezTo>
                  <a:pt x="2439162" y="225018"/>
                  <a:pt x="2426488" y="232183"/>
                  <a:pt x="2415572" y="241540"/>
                </a:cubicBezTo>
                <a:cubicBezTo>
                  <a:pt x="2406309" y="249479"/>
                  <a:pt x="2399323" y="259929"/>
                  <a:pt x="2389693" y="267419"/>
                </a:cubicBezTo>
                <a:cubicBezTo>
                  <a:pt x="2373325" y="280149"/>
                  <a:pt x="2337934" y="301925"/>
                  <a:pt x="2337934" y="301925"/>
                </a:cubicBezTo>
                <a:cubicBezTo>
                  <a:pt x="2320681" y="296174"/>
                  <a:pt x="2303896" y="288761"/>
                  <a:pt x="2286176" y="284672"/>
                </a:cubicBezTo>
                <a:cubicBezTo>
                  <a:pt x="2266364" y="280100"/>
                  <a:pt x="2243977" y="285139"/>
                  <a:pt x="2225791" y="276046"/>
                </a:cubicBezTo>
                <a:cubicBezTo>
                  <a:pt x="2217658" y="271979"/>
                  <a:pt x="2223594" y="256596"/>
                  <a:pt x="2217164" y="250166"/>
                </a:cubicBezTo>
                <a:cubicBezTo>
                  <a:pt x="2202502" y="235504"/>
                  <a:pt x="2165406" y="215661"/>
                  <a:pt x="2165406" y="215661"/>
                </a:cubicBezTo>
                <a:cubicBezTo>
                  <a:pt x="2159655" y="207035"/>
                  <a:pt x="2152789" y="199055"/>
                  <a:pt x="2148153" y="189782"/>
                </a:cubicBezTo>
                <a:cubicBezTo>
                  <a:pt x="2144086" y="181649"/>
                  <a:pt x="2147476" y="168318"/>
                  <a:pt x="2139527" y="163902"/>
                </a:cubicBezTo>
                <a:cubicBezTo>
                  <a:pt x="2118799" y="152386"/>
                  <a:pt x="2091724" y="157253"/>
                  <a:pt x="2070515" y="146649"/>
                </a:cubicBezTo>
                <a:cubicBezTo>
                  <a:pt x="2059013" y="140898"/>
                  <a:pt x="2046915" y="136212"/>
                  <a:pt x="2036010" y="129397"/>
                </a:cubicBezTo>
                <a:cubicBezTo>
                  <a:pt x="1976323" y="92092"/>
                  <a:pt x="2026469" y="111838"/>
                  <a:pt x="1975625" y="94891"/>
                </a:cubicBezTo>
                <a:cubicBezTo>
                  <a:pt x="1972749" y="80514"/>
                  <a:pt x="1970554" y="65983"/>
                  <a:pt x="1966998" y="51759"/>
                </a:cubicBezTo>
                <a:cubicBezTo>
                  <a:pt x="1964793" y="42938"/>
                  <a:pt x="1967193" y="28086"/>
                  <a:pt x="1958372" y="25880"/>
                </a:cubicBezTo>
                <a:cubicBezTo>
                  <a:pt x="1948314" y="23365"/>
                  <a:pt x="1941119" y="37381"/>
                  <a:pt x="1932493" y="43132"/>
                </a:cubicBezTo>
                <a:cubicBezTo>
                  <a:pt x="1926742" y="54634"/>
                  <a:pt x="1920016" y="65698"/>
                  <a:pt x="1915240" y="77638"/>
                </a:cubicBezTo>
                <a:cubicBezTo>
                  <a:pt x="1908486" y="94524"/>
                  <a:pt x="1897987" y="129397"/>
                  <a:pt x="1897987" y="129397"/>
                </a:cubicBezTo>
                <a:cubicBezTo>
                  <a:pt x="1886485" y="123646"/>
                  <a:pt x="1872574" y="121237"/>
                  <a:pt x="1863481" y="112144"/>
                </a:cubicBezTo>
                <a:cubicBezTo>
                  <a:pt x="1857051" y="105714"/>
                  <a:pt x="1862652" y="81587"/>
                  <a:pt x="1854855" y="86265"/>
                </a:cubicBezTo>
                <a:cubicBezTo>
                  <a:pt x="1837075" y="96933"/>
                  <a:pt x="1820349" y="138023"/>
                  <a:pt x="1820349" y="138023"/>
                </a:cubicBezTo>
                <a:cubicBezTo>
                  <a:pt x="1823225" y="169653"/>
                  <a:pt x="1817180" y="203425"/>
                  <a:pt x="1828976" y="232914"/>
                </a:cubicBezTo>
                <a:cubicBezTo>
                  <a:pt x="1832353" y="241357"/>
                  <a:pt x="1847755" y="229967"/>
                  <a:pt x="1854855" y="224287"/>
                </a:cubicBezTo>
                <a:cubicBezTo>
                  <a:pt x="1862951" y="217810"/>
                  <a:pt x="1866082" y="206844"/>
                  <a:pt x="1872108" y="198408"/>
                </a:cubicBezTo>
                <a:cubicBezTo>
                  <a:pt x="1880465" y="186709"/>
                  <a:pt x="1886942" y="173106"/>
                  <a:pt x="1897987" y="163902"/>
                </a:cubicBezTo>
                <a:cubicBezTo>
                  <a:pt x="1904972" y="158081"/>
                  <a:pt x="1915240" y="158151"/>
                  <a:pt x="1923866" y="155276"/>
                </a:cubicBezTo>
                <a:cubicBezTo>
                  <a:pt x="1926742" y="163902"/>
                  <a:pt x="1932493" y="172062"/>
                  <a:pt x="1932493" y="181155"/>
                </a:cubicBezTo>
                <a:cubicBezTo>
                  <a:pt x="1932493" y="206028"/>
                  <a:pt x="1917857" y="214352"/>
                  <a:pt x="1897987" y="224287"/>
                </a:cubicBezTo>
                <a:cubicBezTo>
                  <a:pt x="1873895" y="236333"/>
                  <a:pt x="1833982" y="238360"/>
                  <a:pt x="1811723" y="241540"/>
                </a:cubicBezTo>
                <a:cubicBezTo>
                  <a:pt x="1701060" y="278426"/>
                  <a:pt x="1739816" y="268813"/>
                  <a:pt x="1501172" y="241540"/>
                </a:cubicBezTo>
                <a:cubicBezTo>
                  <a:pt x="1490871" y="240363"/>
                  <a:pt x="1489670" y="224287"/>
                  <a:pt x="1483919" y="215661"/>
                </a:cubicBezTo>
                <a:cubicBezTo>
                  <a:pt x="1464262" y="137027"/>
                  <a:pt x="1483919" y="232177"/>
                  <a:pt x="1483919" y="94891"/>
                </a:cubicBezTo>
                <a:cubicBezTo>
                  <a:pt x="1483919" y="85798"/>
                  <a:pt x="1479359" y="112637"/>
                  <a:pt x="1475293" y="120770"/>
                </a:cubicBezTo>
                <a:cubicBezTo>
                  <a:pt x="1459686" y="151985"/>
                  <a:pt x="1462008" y="145326"/>
                  <a:pt x="1432161" y="155276"/>
                </a:cubicBezTo>
                <a:lnTo>
                  <a:pt x="1414908" y="103517"/>
                </a:lnTo>
                <a:lnTo>
                  <a:pt x="1406281" y="77638"/>
                </a:lnTo>
                <a:lnTo>
                  <a:pt x="1414908" y="103517"/>
                </a:lnTo>
                <a:cubicBezTo>
                  <a:pt x="1412032" y="112144"/>
                  <a:pt x="1411962" y="122296"/>
                  <a:pt x="1406281" y="129397"/>
                </a:cubicBezTo>
                <a:cubicBezTo>
                  <a:pt x="1399804" y="137493"/>
                  <a:pt x="1387039" y="154614"/>
                  <a:pt x="1380402" y="146649"/>
                </a:cubicBezTo>
                <a:cubicBezTo>
                  <a:pt x="1365222" y="128433"/>
                  <a:pt x="1363149" y="77638"/>
                  <a:pt x="1363149" y="77638"/>
                </a:cubicBezTo>
                <a:cubicBezTo>
                  <a:pt x="1301503" y="98188"/>
                  <a:pt x="1373516" y="65535"/>
                  <a:pt x="1328644" y="155276"/>
                </a:cubicBezTo>
                <a:cubicBezTo>
                  <a:pt x="1323342" y="165880"/>
                  <a:pt x="1324687" y="131667"/>
                  <a:pt x="1320017" y="120770"/>
                </a:cubicBezTo>
                <a:cubicBezTo>
                  <a:pt x="1315933" y="111241"/>
                  <a:pt x="1307400" y="104164"/>
                  <a:pt x="1302764" y="94891"/>
                </a:cubicBezTo>
                <a:cubicBezTo>
                  <a:pt x="1295839" y="81041"/>
                  <a:pt x="1291263" y="66136"/>
                  <a:pt x="1285512" y="51759"/>
                </a:cubicBezTo>
                <a:cubicBezTo>
                  <a:pt x="1270555" y="89151"/>
                  <a:pt x="1255783" y="104444"/>
                  <a:pt x="1276885" y="146649"/>
                </a:cubicBezTo>
                <a:cubicBezTo>
                  <a:pt x="1281521" y="155922"/>
                  <a:pt x="1294138" y="158151"/>
                  <a:pt x="1302764" y="163902"/>
                </a:cubicBezTo>
                <a:cubicBezTo>
                  <a:pt x="1321711" y="192323"/>
                  <a:pt x="1335231" y="199820"/>
                  <a:pt x="1311391" y="241540"/>
                </a:cubicBezTo>
                <a:cubicBezTo>
                  <a:pt x="1306880" y="249435"/>
                  <a:pt x="1294138" y="247291"/>
                  <a:pt x="1285512" y="250166"/>
                </a:cubicBezTo>
                <a:cubicBezTo>
                  <a:pt x="1196372" y="247291"/>
                  <a:pt x="1104616" y="263171"/>
                  <a:pt x="1018093" y="241540"/>
                </a:cubicBezTo>
                <a:cubicBezTo>
                  <a:pt x="998367" y="236609"/>
                  <a:pt x="1023844" y="195532"/>
                  <a:pt x="1009466" y="181155"/>
                </a:cubicBezTo>
                <a:cubicBezTo>
                  <a:pt x="1004262" y="175951"/>
                  <a:pt x="951192" y="194829"/>
                  <a:pt x="940455" y="198408"/>
                </a:cubicBezTo>
                <a:cubicBezTo>
                  <a:pt x="928953" y="195533"/>
                  <a:pt x="915057" y="197372"/>
                  <a:pt x="905949" y="189782"/>
                </a:cubicBezTo>
                <a:cubicBezTo>
                  <a:pt x="896070" y="181550"/>
                  <a:pt x="895512" y="166181"/>
                  <a:pt x="888697" y="155276"/>
                </a:cubicBezTo>
                <a:cubicBezTo>
                  <a:pt x="881077" y="143084"/>
                  <a:pt x="871174" y="132469"/>
                  <a:pt x="862817" y="120770"/>
                </a:cubicBezTo>
                <a:cubicBezTo>
                  <a:pt x="856791" y="112334"/>
                  <a:pt x="851315" y="103517"/>
                  <a:pt x="845564" y="94891"/>
                </a:cubicBezTo>
                <a:cubicBezTo>
                  <a:pt x="842689" y="86265"/>
                  <a:pt x="842618" y="76112"/>
                  <a:pt x="836938" y="69012"/>
                </a:cubicBezTo>
                <a:cubicBezTo>
                  <a:pt x="809795" y="35083"/>
                  <a:pt x="808810" y="52125"/>
                  <a:pt x="802432" y="77638"/>
                </a:cubicBezTo>
                <a:cubicBezTo>
                  <a:pt x="798876" y="91862"/>
                  <a:pt x="796681" y="106393"/>
                  <a:pt x="793806" y="120770"/>
                </a:cubicBezTo>
                <a:cubicBezTo>
                  <a:pt x="796681" y="138023"/>
                  <a:pt x="802432" y="155038"/>
                  <a:pt x="802432" y="172529"/>
                </a:cubicBezTo>
                <a:cubicBezTo>
                  <a:pt x="802432" y="184385"/>
                  <a:pt x="805662" y="207034"/>
                  <a:pt x="793806" y="207034"/>
                </a:cubicBezTo>
                <a:cubicBezTo>
                  <a:pt x="781950" y="207034"/>
                  <a:pt x="787129" y="184223"/>
                  <a:pt x="785180" y="172529"/>
                </a:cubicBezTo>
                <a:cubicBezTo>
                  <a:pt x="771550" y="90752"/>
                  <a:pt x="797505" y="117484"/>
                  <a:pt x="750674" y="86265"/>
                </a:cubicBezTo>
                <a:cubicBezTo>
                  <a:pt x="743061" y="116716"/>
                  <a:pt x="736242" y="140090"/>
                  <a:pt x="733421" y="172529"/>
                </a:cubicBezTo>
                <a:cubicBezTo>
                  <a:pt x="729179" y="221312"/>
                  <a:pt x="727670" y="270295"/>
                  <a:pt x="724795" y="319178"/>
                </a:cubicBezTo>
                <a:cubicBezTo>
                  <a:pt x="721919" y="258793"/>
                  <a:pt x="736139" y="195082"/>
                  <a:pt x="716168" y="138023"/>
                </a:cubicBezTo>
                <a:cubicBezTo>
                  <a:pt x="710390" y="121514"/>
                  <a:pt x="679596" y="137971"/>
                  <a:pt x="664410" y="146649"/>
                </a:cubicBezTo>
                <a:cubicBezTo>
                  <a:pt x="656515" y="151161"/>
                  <a:pt x="658659" y="163902"/>
                  <a:pt x="655783" y="172529"/>
                </a:cubicBezTo>
                <a:cubicBezTo>
                  <a:pt x="652908" y="215661"/>
                  <a:pt x="654264" y="259285"/>
                  <a:pt x="647157" y="301925"/>
                </a:cubicBezTo>
                <a:cubicBezTo>
                  <a:pt x="645662" y="310894"/>
                  <a:pt x="639285" y="285108"/>
                  <a:pt x="638530" y="276046"/>
                </a:cubicBezTo>
                <a:cubicBezTo>
                  <a:pt x="633510" y="215801"/>
                  <a:pt x="632779" y="155276"/>
                  <a:pt x="629904" y="94891"/>
                </a:cubicBezTo>
                <a:cubicBezTo>
                  <a:pt x="609222" y="156939"/>
                  <a:pt x="634315" y="79454"/>
                  <a:pt x="612651" y="155276"/>
                </a:cubicBezTo>
                <a:cubicBezTo>
                  <a:pt x="610153" y="164019"/>
                  <a:pt x="605930" y="172264"/>
                  <a:pt x="604025" y="181155"/>
                </a:cubicBezTo>
                <a:cubicBezTo>
                  <a:pt x="597289" y="212590"/>
                  <a:pt x="600461" y="246957"/>
                  <a:pt x="586772" y="276046"/>
                </a:cubicBezTo>
                <a:cubicBezTo>
                  <a:pt x="565121" y="322054"/>
                  <a:pt x="544544" y="324627"/>
                  <a:pt x="509134" y="336431"/>
                </a:cubicBezTo>
                <a:cubicBezTo>
                  <a:pt x="434965" y="286984"/>
                  <a:pt x="522251" y="352826"/>
                  <a:pt x="474629" y="293299"/>
                </a:cubicBezTo>
                <a:cubicBezTo>
                  <a:pt x="468152" y="285203"/>
                  <a:pt x="457186" y="282072"/>
                  <a:pt x="448749" y="276046"/>
                </a:cubicBezTo>
                <a:cubicBezTo>
                  <a:pt x="437050" y="267689"/>
                  <a:pt x="424410" y="260332"/>
                  <a:pt x="414244" y="250166"/>
                </a:cubicBezTo>
                <a:cubicBezTo>
                  <a:pt x="379221" y="215142"/>
                  <a:pt x="418868" y="226599"/>
                  <a:pt x="362485" y="198408"/>
                </a:cubicBezTo>
                <a:cubicBezTo>
                  <a:pt x="346219" y="190275"/>
                  <a:pt x="327980" y="186906"/>
                  <a:pt x="310727" y="181155"/>
                </a:cubicBezTo>
                <a:lnTo>
                  <a:pt x="284847" y="172529"/>
                </a:lnTo>
                <a:cubicBezTo>
                  <a:pt x="276221" y="166778"/>
                  <a:pt x="265445" y="163372"/>
                  <a:pt x="258968" y="155276"/>
                </a:cubicBezTo>
                <a:cubicBezTo>
                  <a:pt x="253288" y="148176"/>
                  <a:pt x="252315" y="120521"/>
                  <a:pt x="250342" y="129397"/>
                </a:cubicBezTo>
                <a:cubicBezTo>
                  <a:pt x="242831" y="163198"/>
                  <a:pt x="244591" y="198408"/>
                  <a:pt x="241715" y="232914"/>
                </a:cubicBezTo>
                <a:cubicBezTo>
                  <a:pt x="233089" y="224287"/>
                  <a:pt x="218482" y="218943"/>
                  <a:pt x="215836" y="207034"/>
                </a:cubicBezTo>
                <a:cubicBezTo>
                  <a:pt x="206459" y="164836"/>
                  <a:pt x="211735" y="120628"/>
                  <a:pt x="207210" y="77638"/>
                </a:cubicBezTo>
                <a:cubicBezTo>
                  <a:pt x="205969" y="65847"/>
                  <a:pt x="201459" y="54634"/>
                  <a:pt x="198583" y="43132"/>
                </a:cubicBezTo>
                <a:cubicBezTo>
                  <a:pt x="195708" y="54634"/>
                  <a:pt x="193214" y="66238"/>
                  <a:pt x="189957" y="77638"/>
                </a:cubicBezTo>
                <a:cubicBezTo>
                  <a:pt x="187459" y="86381"/>
                  <a:pt x="182616" y="94515"/>
                  <a:pt x="181330" y="103517"/>
                </a:cubicBezTo>
                <a:cubicBezTo>
                  <a:pt x="162430" y="235818"/>
                  <a:pt x="185453" y="160159"/>
                  <a:pt x="164078" y="224287"/>
                </a:cubicBezTo>
                <a:cubicBezTo>
                  <a:pt x="146540" y="136602"/>
                  <a:pt x="164508" y="217165"/>
                  <a:pt x="146825" y="155276"/>
                </a:cubicBezTo>
                <a:cubicBezTo>
                  <a:pt x="143568" y="143876"/>
                  <a:pt x="141605" y="132126"/>
                  <a:pt x="138198" y="120770"/>
                </a:cubicBezTo>
                <a:cubicBezTo>
                  <a:pt x="130877" y="96365"/>
                  <a:pt x="123503" y="62942"/>
                  <a:pt x="103693" y="43132"/>
                </a:cubicBezTo>
                <a:cubicBezTo>
                  <a:pt x="96362" y="35801"/>
                  <a:pt x="86440" y="31631"/>
                  <a:pt x="77814" y="25880"/>
                </a:cubicBezTo>
                <a:lnTo>
                  <a:pt x="60561" y="77638"/>
                </a:lnTo>
                <a:lnTo>
                  <a:pt x="51934" y="103517"/>
                </a:lnTo>
                <a:cubicBezTo>
                  <a:pt x="49059" y="163902"/>
                  <a:pt x="49984" y="224588"/>
                  <a:pt x="43308" y="284672"/>
                </a:cubicBezTo>
                <a:cubicBezTo>
                  <a:pt x="42304" y="293709"/>
                  <a:pt x="39192" y="266688"/>
                  <a:pt x="34681" y="258793"/>
                </a:cubicBezTo>
                <a:cubicBezTo>
                  <a:pt x="27548" y="246310"/>
                  <a:pt x="17428" y="235789"/>
                  <a:pt x="8802" y="224287"/>
                </a:cubicBezTo>
                <a:cubicBezTo>
                  <a:pt x="-2698" y="189785"/>
                  <a:pt x="-3170" y="203808"/>
                  <a:pt x="8802" y="163902"/>
                </a:cubicBezTo>
                <a:cubicBezTo>
                  <a:pt x="14028" y="146483"/>
                  <a:pt x="26055" y="112144"/>
                  <a:pt x="26055" y="112144"/>
                </a:cubicBezTo>
                <a:lnTo>
                  <a:pt x="26055" y="112144"/>
                </a:lnTo>
                <a:lnTo>
                  <a:pt x="26055" y="112144"/>
                </a:lnTo>
                <a:lnTo>
                  <a:pt x="26055" y="11214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FAD7B92-42B5-4076-A6AE-562D80CD7C72}"/>
              </a:ext>
            </a:extLst>
          </p:cNvPr>
          <p:cNvSpPr txBox="1"/>
          <p:nvPr/>
        </p:nvSpPr>
        <p:spPr>
          <a:xfrm>
            <a:off x="4305835" y="2446099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chrupavka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E4C7CE3-C60E-4993-AE46-E40F8F6CAAA5}"/>
              </a:ext>
            </a:extLst>
          </p:cNvPr>
          <p:cNvCxnSpPr/>
          <p:nvPr/>
        </p:nvCxnSpPr>
        <p:spPr>
          <a:xfrm>
            <a:off x="5612235" y="1996580"/>
            <a:ext cx="352337" cy="964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B9FE94F-1551-4BA2-A045-0BD873EF6AA2}"/>
              </a:ext>
            </a:extLst>
          </p:cNvPr>
          <p:cNvCxnSpPr/>
          <p:nvPr/>
        </p:nvCxnSpPr>
        <p:spPr>
          <a:xfrm flipH="1">
            <a:off x="5394121" y="2012389"/>
            <a:ext cx="209725" cy="902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28BD789-ECCD-47C5-AD8E-E94368E5FDE2}"/>
              </a:ext>
            </a:extLst>
          </p:cNvPr>
          <p:cNvCxnSpPr/>
          <p:nvPr/>
        </p:nvCxnSpPr>
        <p:spPr>
          <a:xfrm flipH="1" flipV="1">
            <a:off x="5964572" y="3544888"/>
            <a:ext cx="612397" cy="303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28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cs-CZ" altLang="cs-CZ" sz="4000" b="1"/>
              <a:t>Kloubní pouzdro </a:t>
            </a:r>
            <a:r>
              <a:rPr lang="cs-CZ" altLang="cs-CZ" sz="4000" i="1"/>
              <a:t>– zevní vrstva</a:t>
            </a:r>
            <a:endParaRPr lang="cs-CZ" altLang="cs-CZ" sz="4000" b="1" i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1816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990099"/>
                </a:solidFill>
              </a:rPr>
              <a:t>stratum fibrosum</a:t>
            </a:r>
            <a:r>
              <a:rPr lang="cs-CZ" altLang="cs-CZ"/>
              <a:t> – husté  kolagenní vazivo, přechází plynule do periostu a upíná se na kost;                                                          </a:t>
            </a:r>
          </a:p>
          <a:p>
            <a:pPr eaLnBrk="1" hangingPunct="1"/>
            <a:r>
              <a:rPr lang="cs-CZ" altLang="cs-CZ"/>
              <a:t>+ kapsulární a extrakapsulární vazy – zpevňují pouzdro a stabilizují klouby                                                        </a:t>
            </a:r>
          </a:p>
          <a:p>
            <a:pPr eaLnBrk="1" hangingPunct="1"/>
            <a:r>
              <a:rPr lang="cs-CZ" altLang="cs-CZ"/>
              <a:t>+ úpony mm. articulares - napínají kloubní pouzdro a zabraňují  jeho  uskřinutí;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4024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cs-CZ" altLang="cs-CZ" sz="4000" b="1"/>
              <a:t>Kloubní pouzdro </a:t>
            </a:r>
            <a:r>
              <a:rPr lang="cs-CZ" altLang="cs-CZ" sz="4000" i="1"/>
              <a:t>– vnitřní vrstva</a:t>
            </a:r>
            <a:endParaRPr lang="cs-CZ" altLang="cs-CZ" sz="4000" b="1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181600"/>
          </a:xfrm>
        </p:spPr>
        <p:txBody>
          <a:bodyPr/>
          <a:lstStyle/>
          <a:p>
            <a:pPr eaLnBrk="1" hangingPunct="1"/>
            <a:r>
              <a:rPr lang="cs-CZ" altLang="cs-CZ" b="1" dirty="0" err="1">
                <a:solidFill>
                  <a:srgbClr val="990099"/>
                </a:solidFill>
              </a:rPr>
              <a:t>stratum</a:t>
            </a:r>
            <a:r>
              <a:rPr lang="cs-CZ" altLang="cs-CZ" b="1" dirty="0">
                <a:solidFill>
                  <a:srgbClr val="990099"/>
                </a:solidFill>
              </a:rPr>
              <a:t> </a:t>
            </a:r>
            <a:r>
              <a:rPr lang="cs-CZ" altLang="cs-CZ" b="1" dirty="0" err="1">
                <a:solidFill>
                  <a:srgbClr val="990099"/>
                </a:solidFill>
              </a:rPr>
              <a:t>synoviale</a:t>
            </a:r>
            <a:r>
              <a:rPr lang="cs-CZ" altLang="cs-CZ" dirty="0"/>
              <a:t> – </a:t>
            </a:r>
            <a:r>
              <a:rPr lang="cs-CZ" altLang="cs-CZ" b="1" dirty="0">
                <a:solidFill>
                  <a:srgbClr val="FF0000"/>
                </a:solidFill>
              </a:rPr>
              <a:t>synoviální membrána</a:t>
            </a:r>
            <a:r>
              <a:rPr lang="cs-CZ" altLang="cs-CZ" dirty="0"/>
              <a:t> – naléhá na fibrózní vrstvu těsně nebo je od ní oddělena řídkým vazivem s tukovými buňkami, </a:t>
            </a:r>
          </a:p>
          <a:p>
            <a:pPr eaLnBrk="1" hangingPunct="1"/>
            <a:r>
              <a:rPr lang="cs-CZ" altLang="cs-CZ" dirty="0"/>
              <a:t>vnitřní povrch je lesklý a hladký; místy vybíhá v řasy (</a:t>
            </a:r>
            <a:r>
              <a:rPr lang="cs-CZ" altLang="cs-CZ" dirty="0" err="1">
                <a:solidFill>
                  <a:srgbClr val="990099"/>
                </a:solidFill>
              </a:rPr>
              <a:t>plicae</a:t>
            </a:r>
            <a:r>
              <a:rPr lang="cs-CZ" altLang="cs-CZ" dirty="0">
                <a:solidFill>
                  <a:srgbClr val="990099"/>
                </a:solidFill>
              </a:rPr>
              <a:t> </a:t>
            </a:r>
            <a:r>
              <a:rPr lang="cs-CZ" altLang="cs-CZ" dirty="0" err="1">
                <a:solidFill>
                  <a:srgbClr val="990099"/>
                </a:solidFill>
              </a:rPr>
              <a:t>synoviales</a:t>
            </a:r>
            <a:r>
              <a:rPr lang="cs-CZ" altLang="cs-CZ" dirty="0"/>
              <a:t>) a drobné klky (</a:t>
            </a:r>
            <a:r>
              <a:rPr lang="cs-CZ" altLang="cs-CZ" dirty="0" err="1">
                <a:solidFill>
                  <a:srgbClr val="990099"/>
                </a:solidFill>
              </a:rPr>
              <a:t>villi</a:t>
            </a:r>
            <a:r>
              <a:rPr lang="cs-CZ" altLang="cs-CZ" dirty="0">
                <a:solidFill>
                  <a:srgbClr val="990099"/>
                </a:solidFill>
              </a:rPr>
              <a:t> </a:t>
            </a:r>
            <a:r>
              <a:rPr lang="cs-CZ" altLang="cs-CZ" dirty="0" err="1">
                <a:solidFill>
                  <a:srgbClr val="990099"/>
                </a:solidFill>
              </a:rPr>
              <a:t>synoviales</a:t>
            </a:r>
            <a:r>
              <a:rPr lang="cs-CZ" altLang="cs-CZ" dirty="0"/>
              <a:t>) </a:t>
            </a:r>
            <a:r>
              <a:rPr lang="cs-CZ" altLang="cs-CZ" sz="2400" dirty="0"/>
              <a:t>……… uskřinutí, odtržení;</a:t>
            </a:r>
          </a:p>
          <a:p>
            <a:pPr eaLnBrk="1" hangingPunct="1"/>
            <a:r>
              <a:rPr lang="cs-CZ" altLang="cs-CZ" dirty="0"/>
              <a:t>je bohatě zásobena </a:t>
            </a:r>
            <a:r>
              <a:rPr lang="cs-CZ" altLang="cs-CZ" u="sng" dirty="0"/>
              <a:t>krevními i mízními cévami a nervy </a:t>
            </a: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352800" y="48006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71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atomie_Gele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36513"/>
            <a:ext cx="19812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   </a:t>
            </a:r>
            <a:r>
              <a:rPr lang="cs-CZ" altLang="cs-CZ" sz="1800" b="1"/>
              <a:t>Nerv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2246313"/>
            <a:ext cx="762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Sval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4038600"/>
            <a:ext cx="1219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Tukový polštářek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4760913"/>
            <a:ext cx="1676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Úpon šlachy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0" y="5294313"/>
            <a:ext cx="1066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Kost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622925" y="112713"/>
            <a:ext cx="9207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Arterie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Véna</a:t>
            </a:r>
            <a:r>
              <a:rPr lang="cs-CZ" altLang="cs-CZ" sz="1800"/>
              <a:t> 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689725" y="3922713"/>
            <a:ext cx="2063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Tukový polštářek</a:t>
            </a:r>
            <a:endParaRPr lang="cs-CZ" altLang="cs-CZ" sz="180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613525" y="4379913"/>
            <a:ext cx="18351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Synoviální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Membrána       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689725" y="3389313"/>
            <a:ext cx="2089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Synoviální vazivo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461125" y="2703513"/>
            <a:ext cx="268287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Subchondrální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kapiláry                        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689725" y="2322513"/>
            <a:ext cx="1428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Chrupavka 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613525" y="1219200"/>
            <a:ext cx="24193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Recessus synovialis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Capsula fibrosa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41910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9556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Synoviální buňky - synovialocyty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solidFill>
                  <a:srgbClr val="0000FF"/>
                </a:solidFill>
              </a:rPr>
              <a:t>synovialocyty </a:t>
            </a:r>
            <a:r>
              <a:rPr lang="cs-CZ" altLang="cs-CZ" sz="2800"/>
              <a:t>– leží na  kolagenních vláknech hlubších vrstev, ale i mezi nimi. </a:t>
            </a:r>
          </a:p>
        </p:txBody>
      </p:sp>
      <p:pic>
        <p:nvPicPr>
          <p:cNvPr id="16388" name="Picture 5" descr="synovial_membra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89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Synovialocyty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A buňky</a:t>
            </a:r>
            <a:r>
              <a:rPr lang="cs-CZ" altLang="cs-CZ"/>
              <a:t> - podobné makrofágům, </a:t>
            </a:r>
            <a:r>
              <a:rPr lang="cs-CZ" altLang="cs-CZ" u="sng"/>
              <a:t>fagocytují</a:t>
            </a:r>
            <a:r>
              <a:rPr lang="cs-CZ" altLang="cs-CZ"/>
              <a:t> např. lipidy, hemosiderin, imunokomplexy apod. obsahují velký Golgiho aparát a mnoho lyzosomů. </a:t>
            </a:r>
            <a:endParaRPr lang="cs-CZ" altLang="cs-CZ" b="1"/>
          </a:p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B buňky</a:t>
            </a:r>
            <a:r>
              <a:rPr lang="cs-CZ" altLang="cs-CZ"/>
              <a:t> - obsahují drsné ER, GA. Podílí se na </a:t>
            </a:r>
            <a:r>
              <a:rPr lang="cs-CZ" altLang="cs-CZ" u="sng"/>
              <a:t>produkci synoviální tekutiny</a:t>
            </a:r>
            <a:r>
              <a:rPr lang="cs-CZ" altLang="cs-CZ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289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cs-CZ" altLang="cs-CZ"/>
              <a:t>Synoviální tekutina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= </a:t>
            </a:r>
            <a:r>
              <a:rPr lang="cs-CZ" altLang="cs-CZ" u="sng"/>
              <a:t>ultrafiltrát krevní plazmy</a:t>
            </a:r>
            <a:r>
              <a:rPr lang="cs-CZ" altLang="cs-CZ"/>
              <a:t> (</a:t>
            </a:r>
            <a:r>
              <a:rPr lang="cs-CZ" altLang="cs-CZ" sz="2800" i="1"/>
              <a:t>za fyziol. podmínek obsahují synoviální klouby malé množství tekutiny; v kolenním kloubu asi 2ml</a:t>
            </a:r>
            <a:r>
              <a:rPr lang="cs-CZ" altLang="cs-CZ"/>
              <a:t>), která usnadňuje hladké klouzavé pohyby kloubních ploch.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Přináší kyslík a živiny k bezcévné hyalinní chrupavce. </a:t>
            </a:r>
            <a:r>
              <a:rPr lang="cs-CZ" altLang="cs-CZ" sz="1800"/>
              <a:t>(kloubní chrupavka není krytá perichondriem)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Normální synoviální tekutina je čirá, nažloutlá, viskózní a obsahuje </a:t>
            </a:r>
            <a:r>
              <a:rPr lang="cs-CZ" altLang="cs-CZ" u="sng"/>
              <a:t>hyaluronan </a:t>
            </a:r>
            <a:r>
              <a:rPr lang="cs-CZ" altLang="cs-CZ"/>
              <a:t>(2,6 g/l), glukózu (66 mg/100 ml) a bílkoviny. Vyskytují se v ní také </a:t>
            </a:r>
            <a:r>
              <a:rPr lang="cs-CZ" altLang="cs-CZ" u="sng"/>
              <a:t>buňky</a:t>
            </a:r>
            <a:r>
              <a:rPr lang="cs-CZ" altLang="cs-CZ"/>
              <a:t> (cca 60/ml).                   pH = 7,4 – 7,7</a:t>
            </a:r>
          </a:p>
        </p:txBody>
      </p:sp>
    </p:spTree>
    <p:extLst>
      <p:ext uri="{BB962C8B-B14F-4D97-AF65-F5344CB8AC3E}">
        <p14:creationId xmlns:p14="http://schemas.microsoft.com/office/powerpoint/2010/main" val="509516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686800" cy="5867400"/>
          </a:xfrm>
        </p:spPr>
        <p:txBody>
          <a:bodyPr/>
          <a:lstStyle/>
          <a:p>
            <a:pPr eaLnBrk="1" hangingPunct="1"/>
            <a:r>
              <a:rPr lang="cs-CZ" altLang="cs-CZ" sz="2400" b="1" u="sng"/>
              <a:t>Funkce synoviální tekutiny</a:t>
            </a:r>
            <a:r>
              <a:rPr lang="cs-CZ" altLang="cs-CZ" sz="2400"/>
              <a:t>:                                                                                 - výživa tkání kloubu (chrupavka aj.)                                          - pružnost chrupavek                                                                                 - snižuje tření kloubních plošek (mazadlo = hyaluronan)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 b="1" u="sng"/>
              <a:t>Reparační schopnost</a:t>
            </a:r>
            <a:r>
              <a:rPr lang="cs-CZ" altLang="cs-CZ" sz="2400"/>
              <a:t> synoviální membrány je značná. Membrána je schopna rychle a úplně regenerovat mitotickým dělením subsynoviálních buněk.</a:t>
            </a:r>
          </a:p>
          <a:p>
            <a:pPr eaLnBrk="1" hangingPunct="1">
              <a:buFontTx/>
              <a:buNone/>
            </a:pPr>
            <a:r>
              <a:rPr lang="cs-CZ" altLang="cs-CZ" sz="2400"/>
              <a:t>  </a:t>
            </a:r>
            <a:r>
              <a:rPr lang="en-US" altLang="cs-CZ" sz="2200">
                <a:cs typeface="Arial" panose="020B0604020202020204" pitchFamily="34" charset="0"/>
              </a:rPr>
              <a:t>[</a:t>
            </a:r>
            <a:r>
              <a:rPr lang="cs-CZ" altLang="cs-CZ" sz="2200" i="1"/>
              <a:t>Synoviální membrána, v pokusu úplně odstraněná,                                zregenerovala do 60 dnů.</a:t>
            </a:r>
            <a:r>
              <a:rPr lang="en-US" altLang="cs-CZ" sz="2200">
                <a:cs typeface="Arial" panose="020B0604020202020204" pitchFamily="34" charset="0"/>
              </a:rPr>
              <a:t>]</a:t>
            </a:r>
            <a:endParaRPr lang="cs-CZ" altLang="cs-CZ" sz="220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cs-CZ" sz="2200">
              <a:cs typeface="Arial" panose="020B0604020202020204" pitchFamily="34" charset="0"/>
            </a:endParaRPr>
          </a:p>
          <a:p>
            <a:pPr eaLnBrk="1" hangingPunct="1"/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00419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cs-CZ" altLang="cs-CZ" b="1"/>
              <a:t>Intraartikulární struktury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z="2800"/>
              <a:t>v některých kloubech - disky nebo menisky, tvořené bezcévnou vazivovou chrupavkou, která je vyživovaná difúzí ze synoviální tekutiny; </a:t>
            </a:r>
          </a:p>
          <a:p>
            <a:pPr eaLnBrk="1" hangingPunct="1"/>
            <a:r>
              <a:rPr lang="cs-CZ" altLang="cs-CZ" sz="2800" b="1">
                <a:solidFill>
                  <a:srgbClr val="0000FF"/>
                </a:solidFill>
              </a:rPr>
              <a:t>menisky</a:t>
            </a:r>
            <a:r>
              <a:rPr lang="cs-CZ" altLang="cs-CZ" sz="2800"/>
              <a:t> (meniscus lateralis et medialis)                                  - v kolenních kloubech, </a:t>
            </a:r>
            <a:r>
              <a:rPr lang="cs-CZ" altLang="cs-CZ" sz="2800" u="sng"/>
              <a:t>srpovitý tvar</a:t>
            </a:r>
            <a:r>
              <a:rPr lang="cs-CZ" altLang="cs-CZ" sz="2800"/>
              <a:t>; </a:t>
            </a:r>
            <a:endParaRPr lang="cs-CZ" altLang="cs-CZ" sz="2800" b="1"/>
          </a:p>
          <a:p>
            <a:pPr eaLnBrk="1" hangingPunct="1"/>
            <a:r>
              <a:rPr lang="cs-CZ" altLang="cs-CZ" sz="2800" b="1">
                <a:solidFill>
                  <a:srgbClr val="0000FF"/>
                </a:solidFill>
              </a:rPr>
              <a:t>disky</a:t>
            </a:r>
            <a:r>
              <a:rPr lang="cs-CZ" altLang="cs-CZ" sz="2800"/>
              <a:t> (discus articulares) se upínají na kloubní pouzdro, mají </a:t>
            </a:r>
            <a:r>
              <a:rPr lang="cs-CZ" altLang="cs-CZ" sz="2800" u="sng"/>
              <a:t>tvar souvislé ploténky a rozdělují kloubní dutinu na 2 části.</a:t>
            </a:r>
            <a:r>
              <a:rPr lang="cs-CZ" altLang="cs-CZ" sz="2800"/>
              <a:t> </a:t>
            </a:r>
          </a:p>
          <a:p>
            <a:pPr eaLnBrk="1" hangingPunct="1"/>
            <a:r>
              <a:rPr lang="cs-CZ" altLang="cs-CZ" sz="2400"/>
              <a:t>Výskyt: klouby sterno-klavikulární, temporomandibularní, akromioklavikulární a distální radioulnární.</a:t>
            </a:r>
            <a:r>
              <a:rPr lang="cs-CZ" altLang="cs-CZ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324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oubor:Gray34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239000" cy="5562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914400" y="601980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Menisky jsou pružné a pevné – tlumí nárazy, přenáší a rozkládají hmotnost těla a brání opotřebení kloubní chrupavky.</a:t>
            </a:r>
            <a:r>
              <a:rPr lang="cs-CZ" alt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04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762000"/>
          </a:xfrm>
        </p:spPr>
        <p:txBody>
          <a:bodyPr/>
          <a:lstStyle/>
          <a:p>
            <a:pPr eaLnBrk="1" hangingPunct="1"/>
            <a:r>
              <a:rPr lang="cs-CZ" altLang="cs-CZ" sz="3200" b="1"/>
              <a:t>Kostrové spoje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295400"/>
            <a:ext cx="8686800" cy="55626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Synarthrosis</a:t>
            </a:r>
            <a:r>
              <a:rPr lang="cs-CZ" altLang="cs-CZ" sz="2400" dirty="0">
                <a:solidFill>
                  <a:schemeClr val="hlink"/>
                </a:solidFill>
              </a:rPr>
              <a:t> </a:t>
            </a:r>
            <a:r>
              <a:rPr lang="cs-CZ" altLang="cs-CZ" sz="2400" dirty="0"/>
              <a:t>– (</a:t>
            </a:r>
            <a:r>
              <a:rPr lang="cs-CZ" altLang="cs-CZ" sz="2400" u="sng" dirty="0"/>
              <a:t>ne)pohyblivé spoje</a:t>
            </a:r>
            <a:r>
              <a:rPr lang="cs-CZ" altLang="cs-CZ" sz="2400" dirty="0"/>
              <a:t> vazivem, chrupavkou nebo kostní tkání </a:t>
            </a:r>
            <a:r>
              <a:rPr lang="cs-CZ" altLang="cs-CZ" sz="2400" u="sng" dirty="0" err="1"/>
              <a:t>bež</a:t>
            </a:r>
            <a:r>
              <a:rPr lang="cs-CZ" altLang="cs-CZ" sz="2400" u="sng" dirty="0"/>
              <a:t> štěrbiny</a:t>
            </a:r>
            <a:r>
              <a:rPr lang="cs-CZ" altLang="cs-CZ" sz="2400" dirty="0"/>
              <a:t>: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/>
              <a:t>     </a:t>
            </a:r>
            <a:r>
              <a:rPr lang="cs-CZ" altLang="cs-CZ" sz="2400" dirty="0">
                <a:solidFill>
                  <a:schemeClr val="hlink"/>
                </a:solidFill>
              </a:rPr>
              <a:t>a)</a:t>
            </a:r>
            <a:r>
              <a:rPr lang="cs-CZ" altLang="cs-CZ" sz="2400" dirty="0"/>
              <a:t>  </a:t>
            </a:r>
            <a:r>
              <a:rPr lang="cs-CZ" altLang="cs-CZ" sz="2400" dirty="0" err="1">
                <a:solidFill>
                  <a:srgbClr val="0000FF"/>
                </a:solidFill>
              </a:rPr>
              <a:t>syn</a:t>
            </a:r>
            <a:r>
              <a:rPr lang="cs-CZ" altLang="cs-CZ" sz="2400" b="1" u="sng" dirty="0" err="1">
                <a:solidFill>
                  <a:srgbClr val="990099"/>
                </a:solidFill>
              </a:rPr>
              <a:t>osto</a:t>
            </a:r>
            <a:r>
              <a:rPr lang="cs-CZ" altLang="cs-CZ" sz="2400" dirty="0" err="1">
                <a:solidFill>
                  <a:srgbClr val="0000FF"/>
                </a:solidFill>
              </a:rPr>
              <a:t>sis</a:t>
            </a:r>
            <a:r>
              <a:rPr lang="cs-CZ" altLang="cs-CZ" sz="2400" dirty="0"/>
              <a:t> - spojení pomocí </a:t>
            </a:r>
            <a:r>
              <a:rPr lang="cs-CZ" altLang="cs-CZ" sz="2400" b="1" dirty="0"/>
              <a:t>kosti</a:t>
            </a:r>
            <a:r>
              <a:rPr lang="cs-CZ" altLang="cs-CZ" sz="2400" dirty="0"/>
              <a:t> - </a:t>
            </a:r>
            <a:r>
              <a:rPr lang="cs-CZ" altLang="cs-CZ" sz="2400" dirty="0" err="1"/>
              <a:t>ossa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illium</a:t>
            </a:r>
            <a:r>
              <a:rPr lang="cs-CZ" altLang="cs-CZ" sz="2400" dirty="0"/>
              <a:t> + </a:t>
            </a:r>
            <a:r>
              <a:rPr lang="cs-CZ" altLang="cs-CZ" sz="2400" dirty="0" err="1"/>
              <a:t>pubis</a:t>
            </a:r>
            <a:r>
              <a:rPr lang="cs-CZ" altLang="cs-CZ" sz="2400" dirty="0"/>
              <a:t> + </a:t>
            </a:r>
            <a:r>
              <a:rPr lang="cs-CZ" altLang="cs-CZ" sz="2400" dirty="0" err="1"/>
              <a:t>ischii</a:t>
            </a:r>
            <a:r>
              <a:rPr lang="cs-CZ" altLang="cs-CZ" sz="2400" dirty="0"/>
              <a:t> = os </a:t>
            </a:r>
            <a:r>
              <a:rPr lang="cs-CZ" altLang="cs-CZ" sz="2400" dirty="0" err="1"/>
              <a:t>coxae</a:t>
            </a:r>
            <a:r>
              <a:rPr lang="cs-CZ" altLang="cs-CZ" sz="2400" dirty="0"/>
              <a:t> (kost pánevní), os </a:t>
            </a:r>
            <a:r>
              <a:rPr lang="cs-CZ" altLang="cs-CZ" sz="2400" dirty="0" err="1"/>
              <a:t>sacrum</a:t>
            </a:r>
            <a:r>
              <a:rPr lang="cs-CZ" altLang="cs-CZ" sz="2400" dirty="0"/>
              <a:t> (křížová) =     z pěti obratlů,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/>
              <a:t>     </a:t>
            </a:r>
            <a:r>
              <a:rPr lang="cs-CZ" altLang="cs-CZ" sz="2400" dirty="0">
                <a:solidFill>
                  <a:schemeClr val="hlink"/>
                </a:solidFill>
              </a:rPr>
              <a:t>b)</a:t>
            </a:r>
            <a:r>
              <a:rPr lang="cs-CZ" altLang="cs-CZ" sz="2400" dirty="0"/>
              <a:t>  </a:t>
            </a:r>
            <a:r>
              <a:rPr lang="cs-CZ" altLang="cs-CZ" sz="2400" dirty="0" err="1">
                <a:solidFill>
                  <a:srgbClr val="0000FF"/>
                </a:solidFill>
              </a:rPr>
              <a:t>syn</a:t>
            </a:r>
            <a:r>
              <a:rPr lang="cs-CZ" altLang="cs-CZ" sz="2400" b="1" u="sng" dirty="0" err="1">
                <a:solidFill>
                  <a:srgbClr val="990099"/>
                </a:solidFill>
              </a:rPr>
              <a:t>chondro</a:t>
            </a:r>
            <a:r>
              <a:rPr lang="cs-CZ" altLang="cs-CZ" sz="2400" dirty="0" err="1">
                <a:solidFill>
                  <a:srgbClr val="0000FF"/>
                </a:solidFill>
              </a:rPr>
              <a:t>sis</a:t>
            </a:r>
            <a:r>
              <a:rPr lang="cs-CZ" altLang="cs-CZ" sz="2400" dirty="0"/>
              <a:t> - spojení pomocí </a:t>
            </a:r>
            <a:r>
              <a:rPr lang="cs-CZ" altLang="cs-CZ" sz="2400" b="1" dirty="0"/>
              <a:t>chrupavky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symphysis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ossis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pubis</a:t>
            </a:r>
            <a:r>
              <a:rPr lang="cs-CZ" altLang="cs-CZ" sz="2400" dirty="0"/>
              <a:t> (srůst kostí stydkých – vazivová chrupavka) nebo žebra a kost hrudní (hyalinní chrupavka).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/>
              <a:t>    </a:t>
            </a:r>
            <a:r>
              <a:rPr lang="cs-CZ" altLang="cs-CZ" sz="2400" dirty="0">
                <a:solidFill>
                  <a:schemeClr val="hlink"/>
                </a:solidFill>
              </a:rPr>
              <a:t>c)</a:t>
            </a:r>
            <a:r>
              <a:rPr lang="cs-CZ" altLang="cs-CZ" sz="2400" dirty="0"/>
              <a:t>   </a:t>
            </a:r>
            <a:r>
              <a:rPr lang="cs-CZ" altLang="cs-CZ" sz="2400" dirty="0">
                <a:solidFill>
                  <a:srgbClr val="0000FF"/>
                </a:solidFill>
              </a:rPr>
              <a:t>syn</a:t>
            </a:r>
            <a:r>
              <a:rPr lang="cs-CZ" altLang="cs-CZ" sz="2400" b="1" u="sng" dirty="0">
                <a:solidFill>
                  <a:srgbClr val="990099"/>
                </a:solidFill>
              </a:rPr>
              <a:t>desmo</a:t>
            </a:r>
            <a:r>
              <a:rPr lang="cs-CZ" altLang="cs-CZ" sz="2400" dirty="0">
                <a:solidFill>
                  <a:srgbClr val="0000FF"/>
                </a:solidFill>
              </a:rPr>
              <a:t>sis</a:t>
            </a:r>
            <a:r>
              <a:rPr lang="cs-CZ" altLang="cs-CZ" sz="2400" dirty="0"/>
              <a:t> - spojení </a:t>
            </a:r>
            <a:r>
              <a:rPr lang="cs-CZ" altLang="cs-CZ" sz="2400" b="1" dirty="0"/>
              <a:t>vazivem</a:t>
            </a:r>
            <a:r>
              <a:rPr lang="cs-CZ" altLang="cs-CZ" sz="2400" dirty="0"/>
              <a:t> (sutury lebeční, závěsný aparát zubu = </a:t>
            </a:r>
            <a:r>
              <a:rPr lang="cs-CZ" altLang="cs-CZ" sz="2400" dirty="0" err="1"/>
              <a:t>gomphosis</a:t>
            </a:r>
            <a:r>
              <a:rPr lang="cs-CZ" altLang="cs-CZ" sz="2400" dirty="0"/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04485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82000" cy="4525963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0000FF"/>
                </a:solidFill>
              </a:rPr>
              <a:t>Labrum articulare                                          </a:t>
            </a:r>
            <a:r>
              <a:rPr lang="cs-CZ" altLang="cs-CZ"/>
              <a:t>vazivově-chrupavčitý lem kloubní jamky, který ji prohlubuje a zvyšuje stabilitu kloubu </a:t>
            </a:r>
            <a:r>
              <a:rPr lang="cs-CZ" altLang="cs-CZ" sz="2400" i="1"/>
              <a:t>(př. kyčelní a ramenní kloub)</a:t>
            </a:r>
          </a:p>
          <a:p>
            <a:pPr eaLnBrk="1" hangingPunct="1"/>
            <a:endParaRPr lang="cs-CZ" altLang="cs-CZ">
              <a:solidFill>
                <a:srgbClr val="0000FF"/>
              </a:solidFill>
            </a:endParaRPr>
          </a:p>
        </p:txBody>
      </p:sp>
      <p:pic>
        <p:nvPicPr>
          <p:cNvPr id="22531" name="Picture 5" descr="kycel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360613"/>
            <a:ext cx="4257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6"/>
          <p:cNvSpPr>
            <a:spLocks noChangeArrowheads="1"/>
          </p:cNvSpPr>
          <p:nvPr/>
        </p:nvSpPr>
        <p:spPr bwMode="auto">
          <a:xfrm>
            <a:off x="4495800" y="3657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42505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6063"/>
            <a:ext cx="5410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/>
              <a:t>Synoviální burzy                                    (bursae synoviales)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228600" y="2017713"/>
            <a:ext cx="4572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cs-CZ" altLang="cs-CZ" sz="2800" dirty="0"/>
              <a:t> </a:t>
            </a:r>
            <a:r>
              <a:rPr lang="cs-CZ" altLang="cs-CZ" sz="2800" b="1" dirty="0">
                <a:solidFill>
                  <a:srgbClr val="0000FF"/>
                </a:solidFill>
              </a:rPr>
              <a:t>Tíhové váčky</a:t>
            </a:r>
            <a:r>
              <a:rPr lang="cs-CZ" altLang="cs-CZ" sz="2800" dirty="0"/>
              <a:t> obalené synoviální blankou a vyplněné kloubním mazem </a:t>
            </a:r>
          </a:p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cs-CZ" altLang="cs-CZ" sz="2800" dirty="0"/>
              <a:t> výskyt: v místech styku svalů a šlach s kostním podkladem kloubu </a:t>
            </a:r>
          </a:p>
          <a:p>
            <a:pPr lvl="2" eaLnBrk="1" hangingPunct="1">
              <a:spcBef>
                <a:spcPct val="0"/>
              </a:spcBef>
              <a:buFontTx/>
              <a:buChar char="-"/>
            </a:pPr>
            <a:r>
              <a:rPr lang="cs-CZ" altLang="cs-CZ" sz="2800" dirty="0"/>
              <a:t> minimalizují tření a usnadňují posun kloubů</a:t>
            </a:r>
          </a:p>
        </p:txBody>
      </p:sp>
      <p:pic>
        <p:nvPicPr>
          <p:cNvPr id="2355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4194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532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69925" y="381000"/>
            <a:ext cx="778827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Každý, kdo řídí a ovlivňuje pohybovou aktivitu člověka, si musí uvědomit, že </a:t>
            </a:r>
            <a:r>
              <a:rPr lang="cs-CZ" altLang="cs-CZ" sz="2800" u="sng"/>
              <a:t>vlastnosti pojivových tkání se mění</a:t>
            </a:r>
            <a:r>
              <a:rPr lang="cs-CZ" altLang="cs-CZ" sz="2800"/>
              <a:t> v průběhu života a proces stárnutí významně ovlivňuje fyziologický </a:t>
            </a:r>
            <a:r>
              <a:rPr lang="cs-CZ" altLang="cs-CZ" sz="2800" u="sng"/>
              <a:t>rozsah pohybu a pevnost a pružnost pojivového aparátu</a:t>
            </a:r>
            <a:r>
              <a:rPr lang="cs-CZ" altLang="cs-CZ" sz="2800"/>
              <a:t>.</a:t>
            </a:r>
          </a:p>
        </p:txBody>
      </p:sp>
      <p:pic>
        <p:nvPicPr>
          <p:cNvPr id="24579" name="Picture 4" descr="odborná rehabilit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4825"/>
            <a:ext cx="39338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ovéPole 1"/>
          <p:cNvSpPr txBox="1">
            <a:spLocks noChangeArrowheads="1"/>
          </p:cNvSpPr>
          <p:nvPr/>
        </p:nvSpPr>
        <p:spPr bwMode="auto">
          <a:xfrm>
            <a:off x="2598738" y="5743575"/>
            <a:ext cx="3783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4969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cs-CZ" altLang="cs-CZ" sz="3200" b="1"/>
              <a:t>Kostrové spoje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>
                <a:solidFill>
                  <a:schemeClr val="hlink"/>
                </a:solidFill>
              </a:rPr>
              <a:t>2) Diarthrosis</a:t>
            </a:r>
            <a:r>
              <a:rPr lang="cs-CZ" altLang="cs-CZ"/>
              <a:t> - pohyblivé spojení 2 nebo více kostí</a:t>
            </a:r>
          </a:p>
          <a:p>
            <a:pPr eaLnBrk="1" hangingPunct="1">
              <a:buFontTx/>
              <a:buNone/>
            </a:pPr>
            <a:r>
              <a:rPr lang="cs-CZ" altLang="cs-CZ" u="sng"/>
              <a:t>součásti kloubu</a:t>
            </a:r>
            <a:r>
              <a:rPr lang="cs-CZ" altLang="cs-CZ"/>
              <a:t>: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kloubní plošky s chrupavkou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kloubní štěrbina 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kloubní pouzdro z hustého kolag. vaziva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synoviální tekutina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(pomocná zařízení)</a:t>
            </a:r>
          </a:p>
        </p:txBody>
      </p:sp>
    </p:spTree>
    <p:extLst>
      <p:ext uri="{BB962C8B-B14F-4D97-AF65-F5344CB8AC3E}">
        <p14:creationId xmlns:p14="http://schemas.microsoft.com/office/powerpoint/2010/main" val="116406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043863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/>
              <a:t>Arthron</a:t>
            </a:r>
            <a:r>
              <a:rPr lang="cs-CZ" altLang="cs-CZ" sz="2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800"/>
              <a:t>významný pojem v kineziologii a chiroterapii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800"/>
              <a:t>pojem vystihuje funkční souvislost kloubů a svalů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6147" name="Picture 6" descr="sust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1858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143000" y="3200400"/>
            <a:ext cx="716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FF"/>
                </a:solidFill>
              </a:rPr>
              <a:t>bolestivý kloub </a:t>
            </a:r>
            <a:r>
              <a:rPr lang="cs-CZ" altLang="cs-CZ" sz="200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cs-CZ" altLang="cs-CZ" sz="2000">
                <a:solidFill>
                  <a:srgbClr val="0000FF"/>
                </a:solidFill>
              </a:rPr>
              <a:t> svalový spazmus </a:t>
            </a:r>
            <a:r>
              <a:rPr lang="cs-CZ" altLang="cs-CZ" sz="200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cs-CZ" altLang="cs-CZ" sz="2000">
                <a:solidFill>
                  <a:srgbClr val="0000FF"/>
                </a:solidFill>
              </a:rPr>
              <a:t> blokace pohybu kloubu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31825" y="4038600"/>
            <a:ext cx="8131175" cy="2719388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/>
              <a:t>Pohyby kloubů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flexe (ohnutí) – extenze (natažení)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a</a:t>
            </a:r>
            <a:r>
              <a:rPr lang="cs-CZ" altLang="cs-CZ" sz="2400" b="1">
                <a:solidFill>
                  <a:srgbClr val="339966"/>
                </a:solidFill>
              </a:rPr>
              <a:t>dd</a:t>
            </a:r>
            <a:r>
              <a:rPr lang="cs-CZ" altLang="cs-CZ" sz="2400"/>
              <a:t>ukce (přitažení) – a</a:t>
            </a:r>
            <a:r>
              <a:rPr lang="cs-CZ" altLang="cs-CZ" sz="2400" b="1">
                <a:solidFill>
                  <a:srgbClr val="339966"/>
                </a:solidFill>
              </a:rPr>
              <a:t>bd</a:t>
            </a:r>
            <a:r>
              <a:rPr lang="cs-CZ" altLang="cs-CZ" sz="2400"/>
              <a:t>ukce (odtažení)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rotace (otáčení)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cirkumdukce (kroužení)</a:t>
            </a:r>
          </a:p>
        </p:txBody>
      </p:sp>
    </p:spTree>
    <p:extLst>
      <p:ext uri="{BB962C8B-B14F-4D97-AF65-F5344CB8AC3E}">
        <p14:creationId xmlns:p14="http://schemas.microsoft.com/office/powerpoint/2010/main" val="145928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Typy kloubů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cs-CZ" altLang="cs-CZ" sz="2800"/>
              <a:t>dle počtu prvků kloubu – </a:t>
            </a:r>
            <a:r>
              <a:rPr lang="cs-CZ" altLang="cs-CZ" sz="2800" i="1"/>
              <a:t>jednoduché</a:t>
            </a:r>
            <a:r>
              <a:rPr lang="cs-CZ" altLang="cs-CZ" sz="2800"/>
              <a:t> (2 kosti) </a:t>
            </a:r>
            <a:r>
              <a:rPr lang="cs-CZ" altLang="cs-CZ" sz="2800" b="1">
                <a:solidFill>
                  <a:schemeClr val="hlink"/>
                </a:solidFill>
              </a:rPr>
              <a:t>X</a:t>
            </a:r>
            <a:endParaRPr lang="cs-CZ" altLang="cs-CZ" sz="2800"/>
          </a:p>
          <a:p>
            <a:pPr>
              <a:buFontTx/>
              <a:buNone/>
            </a:pPr>
            <a:r>
              <a:rPr lang="cs-CZ" altLang="cs-CZ" sz="2800"/>
              <a:t>    </a:t>
            </a:r>
            <a:r>
              <a:rPr lang="cs-CZ" altLang="cs-CZ" sz="2800" i="1"/>
              <a:t>složené</a:t>
            </a:r>
            <a:r>
              <a:rPr lang="cs-CZ" altLang="cs-CZ" sz="2800"/>
              <a:t> (2 - více kosti + discus či meniscus)</a:t>
            </a:r>
          </a:p>
          <a:p>
            <a:r>
              <a:rPr lang="cs-CZ" altLang="cs-CZ" sz="2800"/>
              <a:t>dle rozsahu pohybu – tuhé </a:t>
            </a:r>
            <a:r>
              <a:rPr lang="cs-CZ" altLang="cs-CZ" sz="2800" b="1">
                <a:solidFill>
                  <a:schemeClr val="hlink"/>
                </a:solidFill>
              </a:rPr>
              <a:t>x</a:t>
            </a:r>
            <a:r>
              <a:rPr lang="cs-CZ" altLang="cs-CZ" sz="2800"/>
              <a:t> více pohyblivé</a:t>
            </a:r>
          </a:p>
          <a:p>
            <a:r>
              <a:rPr lang="cs-CZ" altLang="cs-CZ" sz="2800"/>
              <a:t>dle tvaru styčných ploch – </a:t>
            </a:r>
          </a:p>
          <a:p>
            <a:r>
              <a:rPr lang="cs-CZ" altLang="cs-CZ" sz="2800"/>
              <a:t>dle pohybu v ose – 1, 2 , 3 osy</a:t>
            </a:r>
          </a:p>
        </p:txBody>
      </p:sp>
    </p:spTree>
    <p:extLst>
      <p:ext uri="{BB962C8B-B14F-4D97-AF65-F5344CB8AC3E}">
        <p14:creationId xmlns:p14="http://schemas.microsoft.com/office/powerpoint/2010/main" val="77120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join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7772400" y="457200"/>
            <a:ext cx="9175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kulový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898525" y="493713"/>
            <a:ext cx="15398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Typy kloubů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7756525" y="3389313"/>
            <a:ext cx="13874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cylindrický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4191000" y="5715000"/>
            <a:ext cx="10445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sedlový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7162800" y="838200"/>
            <a:ext cx="22098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800"/>
              <a:t>volný: ramenní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800"/>
              <a:t>omezený: kyčelní 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6781800" y="3733800"/>
            <a:ext cx="2362200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cs-CZ" altLang="cs-CZ" sz="1800"/>
              <a:t>válcový: interfalang.,                  humeroulnární;            kolový: atlantoaxiálni, radioulnání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4038600" y="6096000"/>
            <a:ext cx="26066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800"/>
              <a:t>Art. carpometacarpalis pollicis</a:t>
            </a:r>
          </a:p>
        </p:txBody>
      </p:sp>
    </p:spTree>
    <p:extLst>
      <p:ext uri="{BB962C8B-B14F-4D97-AF65-F5344CB8AC3E}">
        <p14:creationId xmlns:p14="http://schemas.microsoft.com/office/powerpoint/2010/main" val="239910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joint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781800" y="152400"/>
            <a:ext cx="1247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elipsovitý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7162800" y="5562600"/>
            <a:ext cx="930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plochý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2028825" y="3429000"/>
            <a:ext cx="15525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bikondylární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6934200" y="5943600"/>
            <a:ext cx="2209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cs-CZ" altLang="cs-CZ" sz="1800"/>
              <a:t>akromioklavikulární,intermetatrsální, sakroiliacký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6629400" y="533400"/>
            <a:ext cx="251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cs-CZ" altLang="cs-CZ" sz="1800"/>
              <a:t>radiokarpální, metakarpofalangeální, atlantookcipitální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2028825" y="3805238"/>
            <a:ext cx="19621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800"/>
              <a:t>kolenní, temporo-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800"/>
              <a:t>mandibulární</a:t>
            </a:r>
          </a:p>
        </p:txBody>
      </p:sp>
    </p:spTree>
    <p:extLst>
      <p:ext uri="{BB962C8B-B14F-4D97-AF65-F5344CB8AC3E}">
        <p14:creationId xmlns:p14="http://schemas.microsoft.com/office/powerpoint/2010/main" val="395998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/>
              <a:t>Kloub</a:t>
            </a:r>
            <a:r>
              <a:rPr lang="cs-CZ" altLang="cs-CZ" sz="3200"/>
              <a:t>                                                               (</a:t>
            </a:r>
            <a:r>
              <a:rPr lang="cs-CZ" altLang="cs-CZ" sz="3200" b="1"/>
              <a:t>diarthrosis, articulatio synovialis</a:t>
            </a:r>
            <a:r>
              <a:rPr lang="cs-CZ" altLang="cs-CZ" sz="4000"/>
              <a:t> </a:t>
            </a:r>
            <a:r>
              <a:rPr lang="cs-CZ" altLang="cs-CZ" sz="3200" b="1"/>
              <a:t>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295400"/>
            <a:ext cx="4572000" cy="5562600"/>
          </a:xfrm>
        </p:spPr>
        <p:txBody>
          <a:bodyPr/>
          <a:lstStyle/>
          <a:p>
            <a:pPr lvl="2" eaLnBrk="1" hangingPunct="1"/>
            <a:r>
              <a:rPr lang="cs-CZ" altLang="cs-CZ" b="1">
                <a:solidFill>
                  <a:schemeClr val="hlink"/>
                </a:solidFill>
              </a:rPr>
              <a:t>Kloubní chrupavka</a:t>
            </a:r>
            <a:r>
              <a:rPr lang="cs-CZ" altLang="cs-CZ" b="1"/>
              <a:t> -</a:t>
            </a:r>
            <a:r>
              <a:rPr lang="cs-CZ" altLang="cs-CZ"/>
              <a:t> hyalinní</a:t>
            </a:r>
            <a:r>
              <a:rPr lang="cs-CZ" altLang="cs-CZ" b="1">
                <a:solidFill>
                  <a:schemeClr val="hlink"/>
                </a:solidFill>
              </a:rPr>
              <a:t>*</a:t>
            </a:r>
            <a:r>
              <a:rPr lang="cs-CZ" altLang="cs-CZ"/>
              <a:t> chrupavka bez perichondria; kryje konce kosti. </a:t>
            </a:r>
          </a:p>
          <a:p>
            <a:pPr lvl="2" eaLnBrk="1" hangingPunct="1"/>
            <a:r>
              <a:rPr lang="cs-CZ" altLang="cs-CZ" b="1">
                <a:solidFill>
                  <a:schemeClr val="hlink"/>
                </a:solidFill>
              </a:rPr>
              <a:t>Kloubní pouzdo</a:t>
            </a:r>
            <a:r>
              <a:rPr lang="cs-CZ" altLang="cs-CZ" b="1"/>
              <a:t> (capsula articularis)</a:t>
            </a:r>
            <a:r>
              <a:rPr lang="cs-CZ" altLang="cs-CZ"/>
              <a:t> navazuje na periost. </a:t>
            </a:r>
          </a:p>
          <a:p>
            <a:pPr lvl="2" eaLnBrk="1" hangingPunct="1"/>
            <a:r>
              <a:rPr lang="cs-CZ" altLang="cs-CZ" b="1">
                <a:solidFill>
                  <a:schemeClr val="hlink"/>
                </a:solidFill>
              </a:rPr>
              <a:t>Synoviální membrána</a:t>
            </a:r>
            <a:r>
              <a:rPr lang="cs-CZ" altLang="cs-CZ"/>
              <a:t> vystýlá kloubní pouzdro. Produkuje a secernuje </a:t>
            </a:r>
            <a:r>
              <a:rPr lang="cs-CZ" altLang="cs-CZ" b="1">
                <a:solidFill>
                  <a:srgbClr val="990099"/>
                </a:solidFill>
              </a:rPr>
              <a:t>synoviální tekutinu</a:t>
            </a:r>
            <a:r>
              <a:rPr lang="cs-CZ" altLang="cs-CZ" b="1"/>
              <a:t> </a:t>
            </a:r>
            <a:r>
              <a:rPr lang="cs-CZ" altLang="cs-CZ"/>
              <a:t> </a:t>
            </a:r>
            <a:endParaRPr lang="cs-CZ" altLang="cs-CZ" b="1"/>
          </a:p>
          <a:p>
            <a:pPr lvl="2" eaLnBrk="1" hangingPunct="1"/>
            <a:r>
              <a:rPr lang="cs-CZ" altLang="cs-CZ" b="1">
                <a:solidFill>
                  <a:schemeClr val="hlink"/>
                </a:solidFill>
              </a:rPr>
              <a:t>Kloubní štěrbina</a:t>
            </a:r>
          </a:p>
          <a:p>
            <a:pPr lvl="2" eaLnBrk="1" hangingPunct="1">
              <a:buFontTx/>
              <a:buNone/>
            </a:pPr>
            <a:endParaRPr lang="cs-CZ" altLang="cs-CZ" sz="1800">
              <a:solidFill>
                <a:schemeClr val="hlink"/>
              </a:solidFill>
            </a:endParaRPr>
          </a:p>
        </p:txBody>
      </p:sp>
      <p:pic>
        <p:nvPicPr>
          <p:cNvPr id="10244" name="Picture 4" descr="stevensjoi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33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H="1" flipV="1">
            <a:off x="3733800" y="2895600"/>
            <a:ext cx="1828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 flipV="1">
            <a:off x="3810000" y="33528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08325" y="1785938"/>
            <a:ext cx="598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bursa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2895600" y="20574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AutoShape 9"/>
          <p:cNvSpPr>
            <a:spLocks/>
          </p:cNvSpPr>
          <p:nvPr/>
        </p:nvSpPr>
        <p:spPr bwMode="auto">
          <a:xfrm>
            <a:off x="2133600" y="1447800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250" name="AutoShape 10"/>
          <p:cNvSpPr>
            <a:spLocks/>
          </p:cNvSpPr>
          <p:nvPr/>
        </p:nvSpPr>
        <p:spPr bwMode="auto">
          <a:xfrm>
            <a:off x="1371600" y="1371600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6553200" y="6437313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hlink"/>
                </a:solidFill>
              </a:rPr>
              <a:t>* </a:t>
            </a:r>
            <a:r>
              <a:rPr lang="cs-CZ" altLang="cs-CZ" sz="1800" b="1" i="1"/>
              <a:t>vazivová chrupavka</a:t>
            </a:r>
          </a:p>
        </p:txBody>
      </p:sp>
    </p:spTree>
    <p:extLst>
      <p:ext uri="{BB962C8B-B14F-4D97-AF65-F5344CB8AC3E}">
        <p14:creationId xmlns:p14="http://schemas.microsoft.com/office/powerpoint/2010/main" val="68249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lo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8925" y="92075"/>
            <a:ext cx="383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/>
              <a:t>Kloubní chrupavka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874713"/>
            <a:ext cx="8610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porézní materiál se submikroskopickými otvory; do nich je vtlačována a z nich vytlačována synoviální tekutina. Při zatížení se chrupavka pružně deformuje.</a:t>
            </a:r>
          </a:p>
        </p:txBody>
      </p:sp>
    </p:spTree>
    <p:extLst>
      <p:ext uri="{BB962C8B-B14F-4D97-AF65-F5344CB8AC3E}">
        <p14:creationId xmlns:p14="http://schemas.microsoft.com/office/powerpoint/2010/main" val="3256497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978</Words>
  <Application>Microsoft Office PowerPoint</Application>
  <PresentationFormat>Předvádění na obrazovce (4:3)</PresentationFormat>
  <Paragraphs>123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Motiv Office</vt:lpstr>
      <vt:lpstr>Přednáška 6</vt:lpstr>
      <vt:lpstr>Kostrové spoje</vt:lpstr>
      <vt:lpstr>Kostrové spoje</vt:lpstr>
      <vt:lpstr>Prezentace aplikace PowerPoint</vt:lpstr>
      <vt:lpstr>Typy kloubů</vt:lpstr>
      <vt:lpstr>Prezentace aplikace PowerPoint</vt:lpstr>
      <vt:lpstr>Prezentace aplikace PowerPoint</vt:lpstr>
      <vt:lpstr>Kloub                                                               (diarthrosis, articulatio synovialis )</vt:lpstr>
      <vt:lpstr>Prezentace aplikace PowerPoint</vt:lpstr>
      <vt:lpstr>Kloubní chrupavka</vt:lpstr>
      <vt:lpstr>Kloubní pouzdro – zevní vrstva</vt:lpstr>
      <vt:lpstr>Kloubní pouzdro – vnitřní vrstva</vt:lpstr>
      <vt:lpstr>Prezentace aplikace PowerPoint</vt:lpstr>
      <vt:lpstr>Synoviální buňky - synovialocyty</vt:lpstr>
      <vt:lpstr>Synovialocyty </vt:lpstr>
      <vt:lpstr>Synoviální tekutina</vt:lpstr>
      <vt:lpstr>Prezentace aplikace PowerPoint</vt:lpstr>
      <vt:lpstr>Intraartikulární struktury</vt:lpstr>
      <vt:lpstr>Prezentace aplikace PowerPoint</vt:lpstr>
      <vt:lpstr>Prezentace aplikace PowerPoint</vt:lpstr>
      <vt:lpstr>Synoviální burzy                                    (bursae synoviales)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6</dc:title>
  <dc:creator>Irena Lauschová</dc:creator>
  <cp:lastModifiedBy>Irena Lauschová</cp:lastModifiedBy>
  <cp:revision>3</cp:revision>
  <dcterms:created xsi:type="dcterms:W3CDTF">2019-04-02T10:00:22Z</dcterms:created>
  <dcterms:modified xsi:type="dcterms:W3CDTF">2020-03-24T11:26:35Z</dcterms:modified>
</cp:coreProperties>
</file>