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60"/>
  </p:handoutMasterIdLst>
  <p:sldIdLst>
    <p:sldId id="256" r:id="rId2"/>
    <p:sldId id="260" r:id="rId3"/>
    <p:sldId id="257" r:id="rId4"/>
    <p:sldId id="258" r:id="rId5"/>
    <p:sldId id="261" r:id="rId6"/>
    <p:sldId id="263" r:id="rId7"/>
    <p:sldId id="281" r:id="rId8"/>
    <p:sldId id="283" r:id="rId9"/>
    <p:sldId id="284" r:id="rId10"/>
    <p:sldId id="286" r:id="rId11"/>
    <p:sldId id="291" r:id="rId12"/>
    <p:sldId id="292" r:id="rId13"/>
    <p:sldId id="293" r:id="rId14"/>
    <p:sldId id="267" r:id="rId15"/>
    <p:sldId id="270" r:id="rId16"/>
    <p:sldId id="294" r:id="rId17"/>
    <p:sldId id="268" r:id="rId18"/>
    <p:sldId id="324" r:id="rId19"/>
    <p:sldId id="323" r:id="rId20"/>
    <p:sldId id="272" r:id="rId21"/>
    <p:sldId id="296" r:id="rId22"/>
    <p:sldId id="299" r:id="rId23"/>
    <p:sldId id="297" r:id="rId24"/>
    <p:sldId id="300" r:id="rId25"/>
    <p:sldId id="301" r:id="rId26"/>
    <p:sldId id="302" r:id="rId27"/>
    <p:sldId id="304" r:id="rId28"/>
    <p:sldId id="303" r:id="rId29"/>
    <p:sldId id="308" r:id="rId30"/>
    <p:sldId id="321" r:id="rId31"/>
    <p:sldId id="309" r:id="rId32"/>
    <p:sldId id="298" r:id="rId33"/>
    <p:sldId id="307" r:id="rId34"/>
    <p:sldId id="274" r:id="rId35"/>
    <p:sldId id="311" r:id="rId36"/>
    <p:sldId id="312" r:id="rId37"/>
    <p:sldId id="315" r:id="rId38"/>
    <p:sldId id="317" r:id="rId39"/>
    <p:sldId id="326" r:id="rId40"/>
    <p:sldId id="322" r:id="rId41"/>
    <p:sldId id="358" r:id="rId42"/>
    <p:sldId id="359" r:id="rId43"/>
    <p:sldId id="355" r:id="rId44"/>
    <p:sldId id="356" r:id="rId45"/>
    <p:sldId id="275" r:id="rId46"/>
    <p:sldId id="276" r:id="rId47"/>
    <p:sldId id="277" r:id="rId48"/>
    <p:sldId id="337" r:id="rId49"/>
    <p:sldId id="336" r:id="rId50"/>
    <p:sldId id="338" r:id="rId51"/>
    <p:sldId id="339" r:id="rId52"/>
    <p:sldId id="340" r:id="rId53"/>
    <p:sldId id="342" r:id="rId54"/>
    <p:sldId id="344" r:id="rId55"/>
    <p:sldId id="347" r:id="rId56"/>
    <p:sldId id="351" r:id="rId57"/>
    <p:sldId id="353" r:id="rId58"/>
    <p:sldId id="360" r:id="rId59"/>
  </p:sldIdLst>
  <p:sldSz cx="9144000" cy="6858000" type="screen4x3"/>
  <p:notesSz cx="6761163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73" autoAdjust="0"/>
  </p:normalViewPr>
  <p:slideViewPr>
    <p:cSldViewPr>
      <p:cViewPr varScale="1">
        <p:scale>
          <a:sx n="107" d="100"/>
          <a:sy n="107" d="100"/>
        </p:scale>
        <p:origin x="17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BD14A9-2FC8-43B4-ACD1-495B0750F43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431C8FB-1F8A-4737-9BDB-D7CA55840B4F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err="1"/>
            <a:t>Bronchioly</a:t>
          </a:r>
          <a:endParaRPr lang="cs-CZ" dirty="0"/>
        </a:p>
      </dgm:t>
    </dgm:pt>
    <dgm:pt modelId="{5C4268B5-6561-4C32-8907-A0D3FCDEE00A}" type="parTrans" cxnId="{05F44E99-2BEC-42C3-B89D-674F55134A4C}">
      <dgm:prSet/>
      <dgm:spPr/>
      <dgm:t>
        <a:bodyPr/>
        <a:lstStyle/>
        <a:p>
          <a:endParaRPr lang="cs-CZ"/>
        </a:p>
      </dgm:t>
    </dgm:pt>
    <dgm:pt modelId="{29E26AEF-BECB-4592-9349-12AE8D1AE1F5}" type="sibTrans" cxnId="{05F44E99-2BEC-42C3-B89D-674F55134A4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1276BB4C-C8AA-483B-94FD-905C1BC5822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/>
            <a:t>Terminální </a:t>
          </a:r>
          <a:r>
            <a:rPr lang="cs-CZ" dirty="0" err="1"/>
            <a:t>bronchioly</a:t>
          </a:r>
          <a:endParaRPr lang="cs-CZ" dirty="0"/>
        </a:p>
      </dgm:t>
    </dgm:pt>
    <dgm:pt modelId="{2334DB3C-875F-4711-A0C3-0999C7E1BA01}" type="parTrans" cxnId="{245CA50E-E182-40DD-97B5-07FECA0FD170}">
      <dgm:prSet/>
      <dgm:spPr/>
      <dgm:t>
        <a:bodyPr/>
        <a:lstStyle/>
        <a:p>
          <a:endParaRPr lang="cs-CZ"/>
        </a:p>
      </dgm:t>
    </dgm:pt>
    <dgm:pt modelId="{EB142161-7C46-4CCE-A9C2-1024EE1C063C}" type="sibTrans" cxnId="{245CA50E-E182-40DD-97B5-07FECA0FD17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8E812264-8CAE-4D08-8A90-F9C21F67BB5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/>
            <a:t>Respirační bronchioly</a:t>
          </a:r>
          <a:endParaRPr lang="cs-CZ" dirty="0"/>
        </a:p>
      </dgm:t>
    </dgm:pt>
    <dgm:pt modelId="{AE52C16D-BBEC-4A0B-93AA-2E6A01CD3B07}" type="parTrans" cxnId="{C01D947B-7F47-4012-A9DE-7968AAD6AB12}">
      <dgm:prSet/>
      <dgm:spPr/>
      <dgm:t>
        <a:bodyPr/>
        <a:lstStyle/>
        <a:p>
          <a:endParaRPr lang="cs-CZ"/>
        </a:p>
      </dgm:t>
    </dgm:pt>
    <dgm:pt modelId="{A961BAE2-89A7-43D8-A866-7E5AA72FDAA9}" type="sibTrans" cxnId="{C01D947B-7F47-4012-A9DE-7968AAD6AB1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2155AF37-2009-4225-9245-D4B4A3339D5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Alveolární dukty</a:t>
          </a:r>
        </a:p>
      </dgm:t>
    </dgm:pt>
    <dgm:pt modelId="{43615FFB-3808-4E1D-88A1-A896D8C6374E}" type="parTrans" cxnId="{01399D7C-2A10-42D4-88E8-1EB88521A753}">
      <dgm:prSet/>
      <dgm:spPr/>
      <dgm:t>
        <a:bodyPr/>
        <a:lstStyle/>
        <a:p>
          <a:endParaRPr lang="cs-CZ"/>
        </a:p>
      </dgm:t>
    </dgm:pt>
    <dgm:pt modelId="{3FCA9B17-4936-4B01-8FB2-1B5B87804051}" type="sibTrans" cxnId="{01399D7C-2A10-42D4-88E8-1EB88521A753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6094671D-630F-49D3-91E0-57CC671B74FB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Alveolární váčky</a:t>
          </a:r>
        </a:p>
      </dgm:t>
    </dgm:pt>
    <dgm:pt modelId="{F0DDA013-0604-489E-93F0-E1433008DB48}" type="parTrans" cxnId="{811DEE26-CC60-47A5-BEBC-21886DCA76D9}">
      <dgm:prSet/>
      <dgm:spPr/>
      <dgm:t>
        <a:bodyPr/>
        <a:lstStyle/>
        <a:p>
          <a:endParaRPr lang="cs-CZ"/>
        </a:p>
      </dgm:t>
    </dgm:pt>
    <dgm:pt modelId="{133ECF17-B766-43A1-BFBA-8124DC1497BD}" type="sibTrans" cxnId="{811DEE26-CC60-47A5-BEBC-21886DCA76D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8B44AE65-0704-4FF7-8467-AA05AA6E92B5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Alveoly</a:t>
          </a:r>
        </a:p>
      </dgm:t>
    </dgm:pt>
    <dgm:pt modelId="{5B2B940A-E6FC-446A-924D-4F0720BC29F1}" type="parTrans" cxnId="{F10F7170-7FA2-4530-8315-333150BB931C}">
      <dgm:prSet/>
      <dgm:spPr/>
      <dgm:t>
        <a:bodyPr/>
        <a:lstStyle/>
        <a:p>
          <a:endParaRPr lang="cs-CZ"/>
        </a:p>
      </dgm:t>
    </dgm:pt>
    <dgm:pt modelId="{D801872A-C3AF-4F6D-B8B2-4839DFE18780}" type="sibTrans" cxnId="{F10F7170-7FA2-4530-8315-333150BB931C}">
      <dgm:prSet/>
      <dgm:spPr/>
      <dgm:t>
        <a:bodyPr/>
        <a:lstStyle/>
        <a:p>
          <a:endParaRPr lang="cs-CZ"/>
        </a:p>
      </dgm:t>
    </dgm:pt>
    <dgm:pt modelId="{4981C0F6-DB58-4C18-A73F-80B375A13FB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Bronchy</a:t>
          </a:r>
        </a:p>
      </dgm:t>
    </dgm:pt>
    <dgm:pt modelId="{973FEEFF-96D2-40FB-BDB3-2825A1597824}" type="parTrans" cxnId="{DC0CCFC4-0965-4A47-B68A-86F8EC06FA00}">
      <dgm:prSet/>
      <dgm:spPr/>
      <dgm:t>
        <a:bodyPr/>
        <a:lstStyle/>
        <a:p>
          <a:endParaRPr lang="cs-CZ"/>
        </a:p>
      </dgm:t>
    </dgm:pt>
    <dgm:pt modelId="{51CF9F6C-A659-442C-BAF6-56F52A012F2C}" type="sibTrans" cxnId="{DC0CCFC4-0965-4A47-B68A-86F8EC06FA0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A9AE2395-CDFE-4D93-8A96-0ABBA9F07240}" type="pres">
      <dgm:prSet presAssocID="{5DBD14A9-2FC8-43B4-ACD1-495B0750F43B}" presName="linearFlow" presStyleCnt="0">
        <dgm:presLayoutVars>
          <dgm:resizeHandles val="exact"/>
        </dgm:presLayoutVars>
      </dgm:prSet>
      <dgm:spPr/>
    </dgm:pt>
    <dgm:pt modelId="{F6AB90FC-9F70-4540-909B-31E8BE819EBE}" type="pres">
      <dgm:prSet presAssocID="{4981C0F6-DB58-4C18-A73F-80B375A13FB2}" presName="node" presStyleLbl="node1" presStyleIdx="0" presStyleCnt="7">
        <dgm:presLayoutVars>
          <dgm:bulletEnabled val="1"/>
        </dgm:presLayoutVars>
      </dgm:prSet>
      <dgm:spPr/>
    </dgm:pt>
    <dgm:pt modelId="{8B39F731-AACA-42C6-8843-EF773E8E0AC5}" type="pres">
      <dgm:prSet presAssocID="{51CF9F6C-A659-442C-BAF6-56F52A012F2C}" presName="sibTrans" presStyleLbl="sibTrans2D1" presStyleIdx="0" presStyleCnt="6"/>
      <dgm:spPr/>
    </dgm:pt>
    <dgm:pt modelId="{12D8C2BE-2E07-4F8B-ABE0-F4E4720C8951}" type="pres">
      <dgm:prSet presAssocID="{51CF9F6C-A659-442C-BAF6-56F52A012F2C}" presName="connectorText" presStyleLbl="sibTrans2D1" presStyleIdx="0" presStyleCnt="6"/>
      <dgm:spPr/>
    </dgm:pt>
    <dgm:pt modelId="{536DC908-2D2A-4AF5-8016-3660DD064489}" type="pres">
      <dgm:prSet presAssocID="{3431C8FB-1F8A-4737-9BDB-D7CA55840B4F}" presName="node" presStyleLbl="node1" presStyleIdx="1" presStyleCnt="7">
        <dgm:presLayoutVars>
          <dgm:bulletEnabled val="1"/>
        </dgm:presLayoutVars>
      </dgm:prSet>
      <dgm:spPr/>
    </dgm:pt>
    <dgm:pt modelId="{75CBDAAE-5691-40E5-B783-FD46356D4B3F}" type="pres">
      <dgm:prSet presAssocID="{29E26AEF-BECB-4592-9349-12AE8D1AE1F5}" presName="sibTrans" presStyleLbl="sibTrans2D1" presStyleIdx="1" presStyleCnt="6"/>
      <dgm:spPr/>
    </dgm:pt>
    <dgm:pt modelId="{E1969560-9765-4CC5-8B99-59147AD401C3}" type="pres">
      <dgm:prSet presAssocID="{29E26AEF-BECB-4592-9349-12AE8D1AE1F5}" presName="connectorText" presStyleLbl="sibTrans2D1" presStyleIdx="1" presStyleCnt="6"/>
      <dgm:spPr/>
    </dgm:pt>
    <dgm:pt modelId="{566C3F65-4D02-4B01-87F1-A8689F779664}" type="pres">
      <dgm:prSet presAssocID="{1276BB4C-C8AA-483B-94FD-905C1BC5822A}" presName="node" presStyleLbl="node1" presStyleIdx="2" presStyleCnt="7">
        <dgm:presLayoutVars>
          <dgm:bulletEnabled val="1"/>
        </dgm:presLayoutVars>
      </dgm:prSet>
      <dgm:spPr/>
    </dgm:pt>
    <dgm:pt modelId="{4AF36923-0CC5-404F-8762-FF7CC82C0402}" type="pres">
      <dgm:prSet presAssocID="{EB142161-7C46-4CCE-A9C2-1024EE1C063C}" presName="sibTrans" presStyleLbl="sibTrans2D1" presStyleIdx="2" presStyleCnt="6"/>
      <dgm:spPr/>
    </dgm:pt>
    <dgm:pt modelId="{1A9265C4-E67A-49AE-9995-78E44D3E311E}" type="pres">
      <dgm:prSet presAssocID="{EB142161-7C46-4CCE-A9C2-1024EE1C063C}" presName="connectorText" presStyleLbl="sibTrans2D1" presStyleIdx="2" presStyleCnt="6"/>
      <dgm:spPr/>
    </dgm:pt>
    <dgm:pt modelId="{05D3919B-7F50-4FF2-8EFE-99FA602A878A}" type="pres">
      <dgm:prSet presAssocID="{8E812264-8CAE-4D08-8A90-F9C21F67BB5A}" presName="node" presStyleLbl="node1" presStyleIdx="3" presStyleCnt="7">
        <dgm:presLayoutVars>
          <dgm:bulletEnabled val="1"/>
        </dgm:presLayoutVars>
      </dgm:prSet>
      <dgm:spPr/>
    </dgm:pt>
    <dgm:pt modelId="{63E4D42F-1769-4B1E-9F94-21C32A9EF47A}" type="pres">
      <dgm:prSet presAssocID="{A961BAE2-89A7-43D8-A866-7E5AA72FDAA9}" presName="sibTrans" presStyleLbl="sibTrans2D1" presStyleIdx="3" presStyleCnt="6"/>
      <dgm:spPr/>
    </dgm:pt>
    <dgm:pt modelId="{6CA213EA-1914-4687-9C0E-1914AC5539B8}" type="pres">
      <dgm:prSet presAssocID="{A961BAE2-89A7-43D8-A866-7E5AA72FDAA9}" presName="connectorText" presStyleLbl="sibTrans2D1" presStyleIdx="3" presStyleCnt="6"/>
      <dgm:spPr/>
    </dgm:pt>
    <dgm:pt modelId="{3445E4BD-384D-4980-80CE-165EE3CAF6A9}" type="pres">
      <dgm:prSet presAssocID="{2155AF37-2009-4225-9245-D4B4A3339D52}" presName="node" presStyleLbl="node1" presStyleIdx="4" presStyleCnt="7">
        <dgm:presLayoutVars>
          <dgm:bulletEnabled val="1"/>
        </dgm:presLayoutVars>
      </dgm:prSet>
      <dgm:spPr/>
    </dgm:pt>
    <dgm:pt modelId="{CCEEB9FB-E2BD-49EB-9449-68ED324C403B}" type="pres">
      <dgm:prSet presAssocID="{3FCA9B17-4936-4B01-8FB2-1B5B87804051}" presName="sibTrans" presStyleLbl="sibTrans2D1" presStyleIdx="4" presStyleCnt="6"/>
      <dgm:spPr/>
    </dgm:pt>
    <dgm:pt modelId="{2AFC21FD-EE8D-4096-9B36-11C7DB81C1FF}" type="pres">
      <dgm:prSet presAssocID="{3FCA9B17-4936-4B01-8FB2-1B5B87804051}" presName="connectorText" presStyleLbl="sibTrans2D1" presStyleIdx="4" presStyleCnt="6"/>
      <dgm:spPr/>
    </dgm:pt>
    <dgm:pt modelId="{35B1A726-D64E-4C11-8F69-86E859D453D1}" type="pres">
      <dgm:prSet presAssocID="{6094671D-630F-49D3-91E0-57CC671B74FB}" presName="node" presStyleLbl="node1" presStyleIdx="5" presStyleCnt="7">
        <dgm:presLayoutVars>
          <dgm:bulletEnabled val="1"/>
        </dgm:presLayoutVars>
      </dgm:prSet>
      <dgm:spPr/>
    </dgm:pt>
    <dgm:pt modelId="{BA77A25B-077B-42FC-80A5-D99593148705}" type="pres">
      <dgm:prSet presAssocID="{133ECF17-B766-43A1-BFBA-8124DC1497BD}" presName="sibTrans" presStyleLbl="sibTrans2D1" presStyleIdx="5" presStyleCnt="6"/>
      <dgm:spPr/>
    </dgm:pt>
    <dgm:pt modelId="{7AADBC5D-339F-4AF5-9937-AD71EA44CFF6}" type="pres">
      <dgm:prSet presAssocID="{133ECF17-B766-43A1-BFBA-8124DC1497BD}" presName="connectorText" presStyleLbl="sibTrans2D1" presStyleIdx="5" presStyleCnt="6"/>
      <dgm:spPr/>
    </dgm:pt>
    <dgm:pt modelId="{CF1ED987-5C65-4C2B-993C-E48A29A75696}" type="pres">
      <dgm:prSet presAssocID="{8B44AE65-0704-4FF7-8467-AA05AA6E92B5}" presName="node" presStyleLbl="node1" presStyleIdx="6" presStyleCnt="7">
        <dgm:presLayoutVars>
          <dgm:bulletEnabled val="1"/>
        </dgm:presLayoutVars>
      </dgm:prSet>
      <dgm:spPr/>
    </dgm:pt>
  </dgm:ptLst>
  <dgm:cxnLst>
    <dgm:cxn modelId="{81C14006-E121-4E9E-9AAE-2FB6037DB6A5}" type="presOf" srcId="{1276BB4C-C8AA-483B-94FD-905C1BC5822A}" destId="{566C3F65-4D02-4B01-87F1-A8689F779664}" srcOrd="0" destOrd="0" presId="urn:microsoft.com/office/officeart/2005/8/layout/process2"/>
    <dgm:cxn modelId="{328FDF0B-5B56-4DD8-80A6-CD32E266A241}" type="presOf" srcId="{51CF9F6C-A659-442C-BAF6-56F52A012F2C}" destId="{12D8C2BE-2E07-4F8B-ABE0-F4E4720C8951}" srcOrd="1" destOrd="0" presId="urn:microsoft.com/office/officeart/2005/8/layout/process2"/>
    <dgm:cxn modelId="{94BB150C-B853-4282-AA24-7780DF215B06}" type="presOf" srcId="{8B44AE65-0704-4FF7-8467-AA05AA6E92B5}" destId="{CF1ED987-5C65-4C2B-993C-E48A29A75696}" srcOrd="0" destOrd="0" presId="urn:microsoft.com/office/officeart/2005/8/layout/process2"/>
    <dgm:cxn modelId="{E47F040E-38B2-4EF8-9077-5834BC523000}" type="presOf" srcId="{A961BAE2-89A7-43D8-A866-7E5AA72FDAA9}" destId="{63E4D42F-1769-4B1E-9F94-21C32A9EF47A}" srcOrd="0" destOrd="0" presId="urn:microsoft.com/office/officeart/2005/8/layout/process2"/>
    <dgm:cxn modelId="{245CA50E-E182-40DD-97B5-07FECA0FD170}" srcId="{5DBD14A9-2FC8-43B4-ACD1-495B0750F43B}" destId="{1276BB4C-C8AA-483B-94FD-905C1BC5822A}" srcOrd="2" destOrd="0" parTransId="{2334DB3C-875F-4711-A0C3-0999C7E1BA01}" sibTransId="{EB142161-7C46-4CCE-A9C2-1024EE1C063C}"/>
    <dgm:cxn modelId="{811DEE26-CC60-47A5-BEBC-21886DCA76D9}" srcId="{5DBD14A9-2FC8-43B4-ACD1-495B0750F43B}" destId="{6094671D-630F-49D3-91E0-57CC671B74FB}" srcOrd="5" destOrd="0" parTransId="{F0DDA013-0604-489E-93F0-E1433008DB48}" sibTransId="{133ECF17-B766-43A1-BFBA-8124DC1497BD}"/>
    <dgm:cxn modelId="{1584992F-12A5-4270-A2A4-2F053EC41176}" type="presOf" srcId="{3FCA9B17-4936-4B01-8FB2-1B5B87804051}" destId="{2AFC21FD-EE8D-4096-9B36-11C7DB81C1FF}" srcOrd="1" destOrd="0" presId="urn:microsoft.com/office/officeart/2005/8/layout/process2"/>
    <dgm:cxn modelId="{6F4C8A32-A0BB-4B98-9806-CA2D27A7D738}" type="presOf" srcId="{EB142161-7C46-4CCE-A9C2-1024EE1C063C}" destId="{1A9265C4-E67A-49AE-9995-78E44D3E311E}" srcOrd="1" destOrd="0" presId="urn:microsoft.com/office/officeart/2005/8/layout/process2"/>
    <dgm:cxn modelId="{2BA21837-352A-43BB-8127-0C69951E1AC0}" type="presOf" srcId="{3431C8FB-1F8A-4737-9BDB-D7CA55840B4F}" destId="{536DC908-2D2A-4AF5-8016-3660DD064489}" srcOrd="0" destOrd="0" presId="urn:microsoft.com/office/officeart/2005/8/layout/process2"/>
    <dgm:cxn modelId="{186BE23B-EECA-4DA6-BB4C-EF5F482DB2DF}" type="presOf" srcId="{133ECF17-B766-43A1-BFBA-8124DC1497BD}" destId="{BA77A25B-077B-42FC-80A5-D99593148705}" srcOrd="0" destOrd="0" presId="urn:microsoft.com/office/officeart/2005/8/layout/process2"/>
    <dgm:cxn modelId="{E969E245-4F7C-4D8D-B65F-4A78321CC468}" type="presOf" srcId="{5DBD14A9-2FC8-43B4-ACD1-495B0750F43B}" destId="{A9AE2395-CDFE-4D93-8A96-0ABBA9F07240}" srcOrd="0" destOrd="0" presId="urn:microsoft.com/office/officeart/2005/8/layout/process2"/>
    <dgm:cxn modelId="{2BB84E4D-7A95-479F-AEB8-78D31CE5A4AA}" type="presOf" srcId="{29E26AEF-BECB-4592-9349-12AE8D1AE1F5}" destId="{E1969560-9765-4CC5-8B99-59147AD401C3}" srcOrd="1" destOrd="0" presId="urn:microsoft.com/office/officeart/2005/8/layout/process2"/>
    <dgm:cxn modelId="{9B8C8262-7A14-4676-959F-43E853007EB3}" type="presOf" srcId="{51CF9F6C-A659-442C-BAF6-56F52A012F2C}" destId="{8B39F731-AACA-42C6-8843-EF773E8E0AC5}" srcOrd="0" destOrd="0" presId="urn:microsoft.com/office/officeart/2005/8/layout/process2"/>
    <dgm:cxn modelId="{D26FD063-7BC3-481B-8830-9D9176751AD5}" type="presOf" srcId="{6094671D-630F-49D3-91E0-57CC671B74FB}" destId="{35B1A726-D64E-4C11-8F69-86E859D453D1}" srcOrd="0" destOrd="0" presId="urn:microsoft.com/office/officeart/2005/8/layout/process2"/>
    <dgm:cxn modelId="{13914664-EA88-4E70-9C0B-A2368D174AFC}" type="presOf" srcId="{3FCA9B17-4936-4B01-8FB2-1B5B87804051}" destId="{CCEEB9FB-E2BD-49EB-9449-68ED324C403B}" srcOrd="0" destOrd="0" presId="urn:microsoft.com/office/officeart/2005/8/layout/process2"/>
    <dgm:cxn modelId="{F10F7170-7FA2-4530-8315-333150BB931C}" srcId="{5DBD14A9-2FC8-43B4-ACD1-495B0750F43B}" destId="{8B44AE65-0704-4FF7-8467-AA05AA6E92B5}" srcOrd="6" destOrd="0" parTransId="{5B2B940A-E6FC-446A-924D-4F0720BC29F1}" sibTransId="{D801872A-C3AF-4F6D-B8B2-4839DFE18780}"/>
    <dgm:cxn modelId="{A73F0375-5E34-432C-AE99-6463465D239D}" type="presOf" srcId="{A961BAE2-89A7-43D8-A866-7E5AA72FDAA9}" destId="{6CA213EA-1914-4687-9C0E-1914AC5539B8}" srcOrd="1" destOrd="0" presId="urn:microsoft.com/office/officeart/2005/8/layout/process2"/>
    <dgm:cxn modelId="{C01D947B-7F47-4012-A9DE-7968AAD6AB12}" srcId="{5DBD14A9-2FC8-43B4-ACD1-495B0750F43B}" destId="{8E812264-8CAE-4D08-8A90-F9C21F67BB5A}" srcOrd="3" destOrd="0" parTransId="{AE52C16D-BBEC-4A0B-93AA-2E6A01CD3B07}" sibTransId="{A961BAE2-89A7-43D8-A866-7E5AA72FDAA9}"/>
    <dgm:cxn modelId="{01399D7C-2A10-42D4-88E8-1EB88521A753}" srcId="{5DBD14A9-2FC8-43B4-ACD1-495B0750F43B}" destId="{2155AF37-2009-4225-9245-D4B4A3339D52}" srcOrd="4" destOrd="0" parTransId="{43615FFB-3808-4E1D-88A1-A896D8C6374E}" sibTransId="{3FCA9B17-4936-4B01-8FB2-1B5B87804051}"/>
    <dgm:cxn modelId="{6F116282-7C50-4164-AF70-B8473603DD3E}" type="presOf" srcId="{EB142161-7C46-4CCE-A9C2-1024EE1C063C}" destId="{4AF36923-0CC5-404F-8762-FF7CC82C0402}" srcOrd="0" destOrd="0" presId="urn:microsoft.com/office/officeart/2005/8/layout/process2"/>
    <dgm:cxn modelId="{05F44E99-2BEC-42C3-B89D-674F55134A4C}" srcId="{5DBD14A9-2FC8-43B4-ACD1-495B0750F43B}" destId="{3431C8FB-1F8A-4737-9BDB-D7CA55840B4F}" srcOrd="1" destOrd="0" parTransId="{5C4268B5-6561-4C32-8907-A0D3FCDEE00A}" sibTransId="{29E26AEF-BECB-4592-9349-12AE8D1AE1F5}"/>
    <dgm:cxn modelId="{E9FE35A8-620A-4595-9A92-ADBBE72A520F}" type="presOf" srcId="{8E812264-8CAE-4D08-8A90-F9C21F67BB5A}" destId="{05D3919B-7F50-4FF2-8EFE-99FA602A878A}" srcOrd="0" destOrd="0" presId="urn:microsoft.com/office/officeart/2005/8/layout/process2"/>
    <dgm:cxn modelId="{01EF6BC2-8CDD-4A34-9B29-B08ADD39E297}" type="presOf" srcId="{4981C0F6-DB58-4C18-A73F-80B375A13FB2}" destId="{F6AB90FC-9F70-4540-909B-31E8BE819EBE}" srcOrd="0" destOrd="0" presId="urn:microsoft.com/office/officeart/2005/8/layout/process2"/>
    <dgm:cxn modelId="{DC0CCFC4-0965-4A47-B68A-86F8EC06FA00}" srcId="{5DBD14A9-2FC8-43B4-ACD1-495B0750F43B}" destId="{4981C0F6-DB58-4C18-A73F-80B375A13FB2}" srcOrd="0" destOrd="0" parTransId="{973FEEFF-96D2-40FB-BDB3-2825A1597824}" sibTransId="{51CF9F6C-A659-442C-BAF6-56F52A012F2C}"/>
    <dgm:cxn modelId="{857C95C5-0089-46A3-A80E-78DDC8F47A57}" type="presOf" srcId="{2155AF37-2009-4225-9245-D4B4A3339D52}" destId="{3445E4BD-384D-4980-80CE-165EE3CAF6A9}" srcOrd="0" destOrd="0" presId="urn:microsoft.com/office/officeart/2005/8/layout/process2"/>
    <dgm:cxn modelId="{E3825DF6-121C-45F5-81CF-76CD36D71A6F}" type="presOf" srcId="{133ECF17-B766-43A1-BFBA-8124DC1497BD}" destId="{7AADBC5D-339F-4AF5-9937-AD71EA44CFF6}" srcOrd="1" destOrd="0" presId="urn:microsoft.com/office/officeart/2005/8/layout/process2"/>
    <dgm:cxn modelId="{1B7ED9FD-E607-4CE1-B939-00F2C91912B1}" type="presOf" srcId="{29E26AEF-BECB-4592-9349-12AE8D1AE1F5}" destId="{75CBDAAE-5691-40E5-B783-FD46356D4B3F}" srcOrd="0" destOrd="0" presId="urn:microsoft.com/office/officeart/2005/8/layout/process2"/>
    <dgm:cxn modelId="{058773BC-B71B-4091-BB79-4607461B8BF4}" type="presParOf" srcId="{A9AE2395-CDFE-4D93-8A96-0ABBA9F07240}" destId="{F6AB90FC-9F70-4540-909B-31E8BE819EBE}" srcOrd="0" destOrd="0" presId="urn:microsoft.com/office/officeart/2005/8/layout/process2"/>
    <dgm:cxn modelId="{3C71D225-9114-41E6-B064-D7CE6AA719E8}" type="presParOf" srcId="{A9AE2395-CDFE-4D93-8A96-0ABBA9F07240}" destId="{8B39F731-AACA-42C6-8843-EF773E8E0AC5}" srcOrd="1" destOrd="0" presId="urn:microsoft.com/office/officeart/2005/8/layout/process2"/>
    <dgm:cxn modelId="{EF67CCAB-5BEE-4A11-97F1-9CED72D59DCD}" type="presParOf" srcId="{8B39F731-AACA-42C6-8843-EF773E8E0AC5}" destId="{12D8C2BE-2E07-4F8B-ABE0-F4E4720C8951}" srcOrd="0" destOrd="0" presId="urn:microsoft.com/office/officeart/2005/8/layout/process2"/>
    <dgm:cxn modelId="{DC94945A-78CA-4133-80DF-FAA83D52BFC4}" type="presParOf" srcId="{A9AE2395-CDFE-4D93-8A96-0ABBA9F07240}" destId="{536DC908-2D2A-4AF5-8016-3660DD064489}" srcOrd="2" destOrd="0" presId="urn:microsoft.com/office/officeart/2005/8/layout/process2"/>
    <dgm:cxn modelId="{40A036B0-B3E0-4E0C-81B4-E750926740A6}" type="presParOf" srcId="{A9AE2395-CDFE-4D93-8A96-0ABBA9F07240}" destId="{75CBDAAE-5691-40E5-B783-FD46356D4B3F}" srcOrd="3" destOrd="0" presId="urn:microsoft.com/office/officeart/2005/8/layout/process2"/>
    <dgm:cxn modelId="{23DAC258-D6CF-446A-9F84-599EF009E681}" type="presParOf" srcId="{75CBDAAE-5691-40E5-B783-FD46356D4B3F}" destId="{E1969560-9765-4CC5-8B99-59147AD401C3}" srcOrd="0" destOrd="0" presId="urn:microsoft.com/office/officeart/2005/8/layout/process2"/>
    <dgm:cxn modelId="{F446751A-D5A5-4D96-89EF-44A8E12F7F06}" type="presParOf" srcId="{A9AE2395-CDFE-4D93-8A96-0ABBA9F07240}" destId="{566C3F65-4D02-4B01-87F1-A8689F779664}" srcOrd="4" destOrd="0" presId="urn:microsoft.com/office/officeart/2005/8/layout/process2"/>
    <dgm:cxn modelId="{82673CA4-AE41-4304-8634-B6199F0573A4}" type="presParOf" srcId="{A9AE2395-CDFE-4D93-8A96-0ABBA9F07240}" destId="{4AF36923-0CC5-404F-8762-FF7CC82C0402}" srcOrd="5" destOrd="0" presId="urn:microsoft.com/office/officeart/2005/8/layout/process2"/>
    <dgm:cxn modelId="{A554CC9E-8BAF-459B-B69E-4778B108DE2D}" type="presParOf" srcId="{4AF36923-0CC5-404F-8762-FF7CC82C0402}" destId="{1A9265C4-E67A-49AE-9995-78E44D3E311E}" srcOrd="0" destOrd="0" presId="urn:microsoft.com/office/officeart/2005/8/layout/process2"/>
    <dgm:cxn modelId="{213184C4-BE2D-4A72-AF9D-128B562CA3A0}" type="presParOf" srcId="{A9AE2395-CDFE-4D93-8A96-0ABBA9F07240}" destId="{05D3919B-7F50-4FF2-8EFE-99FA602A878A}" srcOrd="6" destOrd="0" presId="urn:microsoft.com/office/officeart/2005/8/layout/process2"/>
    <dgm:cxn modelId="{F87744CD-1E19-41C2-96D1-06A49B862012}" type="presParOf" srcId="{A9AE2395-CDFE-4D93-8A96-0ABBA9F07240}" destId="{63E4D42F-1769-4B1E-9F94-21C32A9EF47A}" srcOrd="7" destOrd="0" presId="urn:microsoft.com/office/officeart/2005/8/layout/process2"/>
    <dgm:cxn modelId="{5B16F230-972D-48A6-8BCC-11EDBEE4EB0A}" type="presParOf" srcId="{63E4D42F-1769-4B1E-9F94-21C32A9EF47A}" destId="{6CA213EA-1914-4687-9C0E-1914AC5539B8}" srcOrd="0" destOrd="0" presId="urn:microsoft.com/office/officeart/2005/8/layout/process2"/>
    <dgm:cxn modelId="{510CE8C3-CB7B-46C0-96BB-1248528F631A}" type="presParOf" srcId="{A9AE2395-CDFE-4D93-8A96-0ABBA9F07240}" destId="{3445E4BD-384D-4980-80CE-165EE3CAF6A9}" srcOrd="8" destOrd="0" presId="urn:microsoft.com/office/officeart/2005/8/layout/process2"/>
    <dgm:cxn modelId="{558DA555-6BAB-402C-B98B-270CFD248D75}" type="presParOf" srcId="{A9AE2395-CDFE-4D93-8A96-0ABBA9F07240}" destId="{CCEEB9FB-E2BD-49EB-9449-68ED324C403B}" srcOrd="9" destOrd="0" presId="urn:microsoft.com/office/officeart/2005/8/layout/process2"/>
    <dgm:cxn modelId="{1865F125-2630-42E9-9BD4-5B3F2C04B3AF}" type="presParOf" srcId="{CCEEB9FB-E2BD-49EB-9449-68ED324C403B}" destId="{2AFC21FD-EE8D-4096-9B36-11C7DB81C1FF}" srcOrd="0" destOrd="0" presId="urn:microsoft.com/office/officeart/2005/8/layout/process2"/>
    <dgm:cxn modelId="{AE8695DB-144A-43F9-ACDC-8A6251FFA655}" type="presParOf" srcId="{A9AE2395-CDFE-4D93-8A96-0ABBA9F07240}" destId="{35B1A726-D64E-4C11-8F69-86E859D453D1}" srcOrd="10" destOrd="0" presId="urn:microsoft.com/office/officeart/2005/8/layout/process2"/>
    <dgm:cxn modelId="{A4D0A71F-7753-4D13-B109-396D1B710942}" type="presParOf" srcId="{A9AE2395-CDFE-4D93-8A96-0ABBA9F07240}" destId="{BA77A25B-077B-42FC-80A5-D99593148705}" srcOrd="11" destOrd="0" presId="urn:microsoft.com/office/officeart/2005/8/layout/process2"/>
    <dgm:cxn modelId="{FC05E26F-233C-45DE-9747-46FC659ECE7A}" type="presParOf" srcId="{BA77A25B-077B-42FC-80A5-D99593148705}" destId="{7AADBC5D-339F-4AF5-9937-AD71EA44CFF6}" srcOrd="0" destOrd="0" presId="urn:microsoft.com/office/officeart/2005/8/layout/process2"/>
    <dgm:cxn modelId="{B211BEF1-1CD3-4D52-8E73-3B139208B2A7}" type="presParOf" srcId="{A9AE2395-CDFE-4D93-8A96-0ABBA9F07240}" destId="{CF1ED987-5C65-4C2B-993C-E48A29A75696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B90FC-9F70-4540-909B-31E8BE819EBE}">
      <dsp:nvSpPr>
        <dsp:cNvPr id="0" name=""/>
        <dsp:cNvSpPr/>
      </dsp:nvSpPr>
      <dsp:spPr>
        <a:xfrm>
          <a:off x="1170712" y="552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Bronchy</a:t>
          </a:r>
        </a:p>
      </dsp:txBody>
      <dsp:txXfrm>
        <a:off x="1183965" y="13805"/>
        <a:ext cx="1670669" cy="425979"/>
      </dsp:txXfrm>
    </dsp:sp>
    <dsp:sp modelId="{8B39F731-AACA-42C6-8843-EF773E8E0AC5}">
      <dsp:nvSpPr>
        <dsp:cNvPr id="0" name=""/>
        <dsp:cNvSpPr/>
      </dsp:nvSpPr>
      <dsp:spPr>
        <a:xfrm rot="5400000">
          <a:off x="1934458" y="464350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1958215" y="481318"/>
        <a:ext cx="122170" cy="118777"/>
      </dsp:txXfrm>
    </dsp:sp>
    <dsp:sp modelId="{536DC908-2D2A-4AF5-8016-3660DD064489}">
      <dsp:nvSpPr>
        <dsp:cNvPr id="0" name=""/>
        <dsp:cNvSpPr/>
      </dsp:nvSpPr>
      <dsp:spPr>
        <a:xfrm>
          <a:off x="1170712" y="679281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 err="1"/>
            <a:t>Bronchioly</a:t>
          </a:r>
          <a:endParaRPr lang="cs-CZ" sz="1400" kern="1200" dirty="0"/>
        </a:p>
      </dsp:txBody>
      <dsp:txXfrm>
        <a:off x="1183965" y="692534"/>
        <a:ext cx="1670669" cy="425979"/>
      </dsp:txXfrm>
    </dsp:sp>
    <dsp:sp modelId="{75CBDAAE-5691-40E5-B783-FD46356D4B3F}">
      <dsp:nvSpPr>
        <dsp:cNvPr id="0" name=""/>
        <dsp:cNvSpPr/>
      </dsp:nvSpPr>
      <dsp:spPr>
        <a:xfrm rot="5400000">
          <a:off x="1934458" y="1143079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1958215" y="1160047"/>
        <a:ext cx="122170" cy="118777"/>
      </dsp:txXfrm>
    </dsp:sp>
    <dsp:sp modelId="{566C3F65-4D02-4B01-87F1-A8689F779664}">
      <dsp:nvSpPr>
        <dsp:cNvPr id="0" name=""/>
        <dsp:cNvSpPr/>
      </dsp:nvSpPr>
      <dsp:spPr>
        <a:xfrm>
          <a:off x="1170712" y="1358009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Terminální </a:t>
          </a:r>
          <a:r>
            <a:rPr lang="cs-CZ" sz="1400" kern="1200" dirty="0" err="1"/>
            <a:t>bronchioly</a:t>
          </a:r>
          <a:endParaRPr lang="cs-CZ" sz="1400" kern="1200" dirty="0"/>
        </a:p>
      </dsp:txBody>
      <dsp:txXfrm>
        <a:off x="1183965" y="1371262"/>
        <a:ext cx="1670669" cy="425979"/>
      </dsp:txXfrm>
    </dsp:sp>
    <dsp:sp modelId="{4AF36923-0CC5-404F-8762-FF7CC82C0402}">
      <dsp:nvSpPr>
        <dsp:cNvPr id="0" name=""/>
        <dsp:cNvSpPr/>
      </dsp:nvSpPr>
      <dsp:spPr>
        <a:xfrm rot="5400000">
          <a:off x="1934458" y="1821807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1958215" y="1838775"/>
        <a:ext cx="122170" cy="118777"/>
      </dsp:txXfrm>
    </dsp:sp>
    <dsp:sp modelId="{05D3919B-7F50-4FF2-8EFE-99FA602A878A}">
      <dsp:nvSpPr>
        <dsp:cNvPr id="0" name=""/>
        <dsp:cNvSpPr/>
      </dsp:nvSpPr>
      <dsp:spPr>
        <a:xfrm>
          <a:off x="1170712" y="2036738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Respirační bronchioly</a:t>
          </a:r>
          <a:endParaRPr lang="cs-CZ" sz="1400" kern="1200" dirty="0"/>
        </a:p>
      </dsp:txBody>
      <dsp:txXfrm>
        <a:off x="1183965" y="2049991"/>
        <a:ext cx="1670669" cy="425979"/>
      </dsp:txXfrm>
    </dsp:sp>
    <dsp:sp modelId="{63E4D42F-1769-4B1E-9F94-21C32A9EF47A}">
      <dsp:nvSpPr>
        <dsp:cNvPr id="0" name=""/>
        <dsp:cNvSpPr/>
      </dsp:nvSpPr>
      <dsp:spPr>
        <a:xfrm rot="5400000">
          <a:off x="1934458" y="2500536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1958215" y="2517504"/>
        <a:ext cx="122170" cy="118777"/>
      </dsp:txXfrm>
    </dsp:sp>
    <dsp:sp modelId="{3445E4BD-384D-4980-80CE-165EE3CAF6A9}">
      <dsp:nvSpPr>
        <dsp:cNvPr id="0" name=""/>
        <dsp:cNvSpPr/>
      </dsp:nvSpPr>
      <dsp:spPr>
        <a:xfrm>
          <a:off x="1170712" y="2715467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Alveolární dukty</a:t>
          </a:r>
        </a:p>
      </dsp:txBody>
      <dsp:txXfrm>
        <a:off x="1183965" y="2728720"/>
        <a:ext cx="1670669" cy="425979"/>
      </dsp:txXfrm>
    </dsp:sp>
    <dsp:sp modelId="{CCEEB9FB-E2BD-49EB-9449-68ED324C403B}">
      <dsp:nvSpPr>
        <dsp:cNvPr id="0" name=""/>
        <dsp:cNvSpPr/>
      </dsp:nvSpPr>
      <dsp:spPr>
        <a:xfrm rot="5400000">
          <a:off x="1934458" y="3179265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1958215" y="3196233"/>
        <a:ext cx="122170" cy="118777"/>
      </dsp:txXfrm>
    </dsp:sp>
    <dsp:sp modelId="{35B1A726-D64E-4C11-8F69-86E859D453D1}">
      <dsp:nvSpPr>
        <dsp:cNvPr id="0" name=""/>
        <dsp:cNvSpPr/>
      </dsp:nvSpPr>
      <dsp:spPr>
        <a:xfrm>
          <a:off x="1170712" y="3394196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Alveolární váčky</a:t>
          </a:r>
        </a:p>
      </dsp:txBody>
      <dsp:txXfrm>
        <a:off x="1183965" y="3407449"/>
        <a:ext cx="1670669" cy="425979"/>
      </dsp:txXfrm>
    </dsp:sp>
    <dsp:sp modelId="{BA77A25B-077B-42FC-80A5-D99593148705}">
      <dsp:nvSpPr>
        <dsp:cNvPr id="0" name=""/>
        <dsp:cNvSpPr/>
      </dsp:nvSpPr>
      <dsp:spPr>
        <a:xfrm rot="5400000">
          <a:off x="1934458" y="3857993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1958215" y="3874961"/>
        <a:ext cx="122170" cy="118777"/>
      </dsp:txXfrm>
    </dsp:sp>
    <dsp:sp modelId="{CF1ED987-5C65-4C2B-993C-E48A29A75696}">
      <dsp:nvSpPr>
        <dsp:cNvPr id="0" name=""/>
        <dsp:cNvSpPr/>
      </dsp:nvSpPr>
      <dsp:spPr>
        <a:xfrm>
          <a:off x="1170712" y="4072924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Alveoly</a:t>
          </a:r>
        </a:p>
      </dsp:txBody>
      <dsp:txXfrm>
        <a:off x="1183965" y="4086177"/>
        <a:ext cx="1670669" cy="425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20B0C-93E1-413A-86B2-17C435F0025C}" type="datetimeFigureOut">
              <a:rPr lang="en-US" smtClean="0"/>
              <a:t>3/23/20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47FD5-3545-43D6-BD53-207103930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10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23.03.2020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23.03.2020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23.03.2020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23.03.2020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23.03.2020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23.03.2020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C9DB5-701A-4FE5-B473-40731B2F4499}" type="datetimeFigureOut">
              <a:rPr lang="cs-CZ" smtClean="0"/>
              <a:pPr/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Patologie respiračního systému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s-CZ" dirty="0"/>
              <a:t>Michal Hendrych</a:t>
            </a:r>
          </a:p>
        </p:txBody>
      </p:sp>
      <p:pic>
        <p:nvPicPr>
          <p:cNvPr id="4" name="Obrázek 3" descr="cold_flu-2mepljw-30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284984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AKUTNÍ EPIGLOTITIDA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Zejména u dětí</a:t>
            </a:r>
          </a:p>
          <a:p>
            <a:endParaRPr lang="cs-CZ" dirty="0"/>
          </a:p>
          <a:p>
            <a:r>
              <a:rPr lang="cs-CZ" dirty="0"/>
              <a:t>Infekce H. </a:t>
            </a:r>
            <a:r>
              <a:rPr lang="cs-CZ" dirty="0" err="1"/>
              <a:t>influenzae</a:t>
            </a:r>
            <a:endParaRPr lang="cs-CZ" dirty="0"/>
          </a:p>
          <a:p>
            <a:endParaRPr lang="cs-CZ" dirty="0"/>
          </a:p>
          <a:p>
            <a:r>
              <a:rPr lang="cs-CZ" dirty="0"/>
              <a:t>Flegmonózní zánět měkkých tkání epiglottis</a:t>
            </a:r>
          </a:p>
          <a:p>
            <a:endParaRPr lang="cs-CZ" dirty="0"/>
          </a:p>
          <a:p>
            <a:r>
              <a:rPr lang="cs-CZ" dirty="0"/>
              <a:t>Epiglottis zarudlá, oteklá, zvětšená</a:t>
            </a:r>
          </a:p>
          <a:p>
            <a:endParaRPr lang="cs-CZ" dirty="0"/>
          </a:p>
          <a:p>
            <a:r>
              <a:rPr lang="cs-CZ" dirty="0"/>
              <a:t>Klinika:</a:t>
            </a:r>
          </a:p>
          <a:p>
            <a:pPr lvl="1"/>
            <a:r>
              <a:rPr lang="cs-CZ" dirty="0"/>
              <a:t>Bolesti při polykání</a:t>
            </a:r>
          </a:p>
          <a:p>
            <a:pPr lvl="1"/>
            <a:r>
              <a:rPr lang="cs-CZ" dirty="0"/>
              <a:t>Dušnost  – </a:t>
            </a:r>
            <a:r>
              <a:rPr lang="cs-CZ" b="1" dirty="0"/>
              <a:t>hrozí asfyxie!!!</a:t>
            </a:r>
          </a:p>
        </p:txBody>
      </p:sp>
      <p:pic>
        <p:nvPicPr>
          <p:cNvPr id="5" name="Zástupný symbol pro obsah 4" descr="epiglotitis schem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50400" y="1628800"/>
            <a:ext cx="3999600" cy="2999700"/>
          </a:xfrm>
        </p:spPr>
      </p:pic>
      <p:pic>
        <p:nvPicPr>
          <p:cNvPr id="6" name="Obrázek 5" descr="Acute_epiglottit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8717" y="4653136"/>
            <a:ext cx="3999395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NÁDORY HCD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Benigní</a:t>
            </a:r>
          </a:p>
          <a:p>
            <a:pPr lvl="1"/>
            <a:r>
              <a:rPr lang="cs-CZ" dirty="0" err="1"/>
              <a:t>Sinonazální</a:t>
            </a:r>
            <a:r>
              <a:rPr lang="cs-CZ" dirty="0"/>
              <a:t> papilom (</a:t>
            </a:r>
            <a:r>
              <a:rPr lang="cs-CZ" dirty="0" err="1"/>
              <a:t>Schneideriánský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Angiofibrom</a:t>
            </a:r>
            <a:r>
              <a:rPr lang="cs-CZ" dirty="0"/>
              <a:t> nosohltanu - juvenilní</a:t>
            </a:r>
          </a:p>
          <a:p>
            <a:pPr lvl="1"/>
            <a:r>
              <a:rPr lang="cs-CZ" dirty="0"/>
              <a:t>Hemangiom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Maligní</a:t>
            </a:r>
          </a:p>
          <a:p>
            <a:pPr lvl="1"/>
            <a:r>
              <a:rPr lang="cs-CZ" dirty="0" err="1"/>
              <a:t>Nazofaryngeální</a:t>
            </a:r>
            <a:r>
              <a:rPr lang="cs-CZ" dirty="0"/>
              <a:t> karcinom</a:t>
            </a:r>
          </a:p>
          <a:p>
            <a:pPr lvl="2"/>
            <a:r>
              <a:rPr lang="cs-CZ" dirty="0" err="1"/>
              <a:t>Keratinizující</a:t>
            </a:r>
            <a:r>
              <a:rPr lang="cs-CZ" dirty="0"/>
              <a:t> X </a:t>
            </a:r>
            <a:r>
              <a:rPr lang="cs-CZ" b="1" dirty="0" err="1"/>
              <a:t>nekeratinizující</a:t>
            </a:r>
            <a:r>
              <a:rPr lang="cs-CZ" b="1" dirty="0"/>
              <a:t> </a:t>
            </a:r>
            <a:r>
              <a:rPr lang="cs-CZ" dirty="0"/>
              <a:t>- diferencovaný  a nediferencovaný (= </a:t>
            </a:r>
            <a:r>
              <a:rPr lang="cs-CZ" dirty="0" err="1"/>
              <a:t>lymfoepiteliální</a:t>
            </a:r>
            <a:r>
              <a:rPr lang="cs-CZ" dirty="0"/>
              <a:t> Ca)</a:t>
            </a:r>
          </a:p>
          <a:p>
            <a:pPr lvl="2"/>
            <a:r>
              <a:rPr lang="cs-CZ" dirty="0"/>
              <a:t>Infekce</a:t>
            </a:r>
            <a:r>
              <a:rPr lang="cs-CZ" b="1" dirty="0"/>
              <a:t> EBV</a:t>
            </a:r>
            <a:r>
              <a:rPr lang="cs-CZ" dirty="0"/>
              <a:t>, kouření, solené ryby</a:t>
            </a:r>
          </a:p>
          <a:p>
            <a:pPr lvl="2"/>
            <a:endParaRPr lang="cs-CZ" dirty="0"/>
          </a:p>
          <a:p>
            <a:pPr lvl="1"/>
            <a:r>
              <a:rPr lang="cs-CZ" dirty="0" err="1"/>
              <a:t>Sinonasální</a:t>
            </a:r>
            <a:r>
              <a:rPr lang="cs-CZ" dirty="0"/>
              <a:t> karcinom - možná asociace s HPV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Karcinom </a:t>
            </a:r>
            <a:r>
              <a:rPr lang="cs-CZ" dirty="0" err="1"/>
              <a:t>orofaryngu</a:t>
            </a:r>
            <a:endParaRPr lang="cs-CZ" dirty="0"/>
          </a:p>
          <a:p>
            <a:pPr lvl="2"/>
            <a:r>
              <a:rPr lang="cs-CZ" dirty="0"/>
              <a:t>Tonzila a kořen jazyka</a:t>
            </a:r>
          </a:p>
          <a:p>
            <a:pPr lvl="2"/>
            <a:r>
              <a:rPr lang="cs-CZ" dirty="0"/>
              <a:t>HPV+ incidence stoupá, mladší, nekuřák, bez </a:t>
            </a:r>
            <a:r>
              <a:rPr lang="cs-CZ" dirty="0" err="1"/>
              <a:t>abuzu</a:t>
            </a:r>
            <a:r>
              <a:rPr lang="cs-CZ" dirty="0"/>
              <a:t>, vyšší </a:t>
            </a:r>
            <a:r>
              <a:rPr lang="cs-CZ" dirty="0" err="1"/>
              <a:t>socioekonom</a:t>
            </a:r>
            <a:r>
              <a:rPr lang="cs-CZ" dirty="0"/>
              <a:t>. status</a:t>
            </a:r>
          </a:p>
          <a:p>
            <a:pPr lvl="2"/>
            <a:r>
              <a:rPr lang="cs-CZ" dirty="0"/>
              <a:t>HPV- opačné atributy</a:t>
            </a:r>
          </a:p>
          <a:p>
            <a:pPr lvl="2"/>
            <a:r>
              <a:rPr lang="cs-CZ" dirty="0"/>
              <a:t>Časné meta do uzlin - termín „ METASTÁZY KARCINOMU Z NEZNÁMÉHO PRIM. ZDROJE“</a:t>
            </a:r>
          </a:p>
          <a:p>
            <a:pPr marL="914400" lvl="2" indent="0">
              <a:buNone/>
            </a:pPr>
            <a:endParaRPr lang="cs-CZ" dirty="0"/>
          </a:p>
          <a:p>
            <a:pPr lvl="1"/>
            <a:r>
              <a:rPr lang="cs-CZ" dirty="0"/>
              <a:t>Karcinom hrtanu </a:t>
            </a:r>
          </a:p>
          <a:p>
            <a:pPr lvl="2"/>
            <a:r>
              <a:rPr lang="cs-CZ" dirty="0"/>
              <a:t>Nejčastěji </a:t>
            </a:r>
            <a:r>
              <a:rPr lang="cs-CZ" dirty="0" err="1"/>
              <a:t>dlaždicobuněčný</a:t>
            </a:r>
            <a:r>
              <a:rPr lang="cs-CZ" dirty="0"/>
              <a:t> karcinom (95%)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KARCINOM HRTANU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9160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Etiologie:</a:t>
            </a:r>
          </a:p>
          <a:p>
            <a:pPr lvl="1"/>
            <a:r>
              <a:rPr lang="cs-CZ" dirty="0"/>
              <a:t>Typicky 60-70let, muž</a:t>
            </a:r>
          </a:p>
          <a:p>
            <a:pPr lvl="1"/>
            <a:r>
              <a:rPr lang="cs-CZ" dirty="0"/>
              <a:t>Silná asociace s kouřením, </a:t>
            </a:r>
            <a:r>
              <a:rPr lang="cs-CZ" dirty="0" err="1"/>
              <a:t>abuzus</a:t>
            </a:r>
            <a:r>
              <a:rPr lang="cs-CZ" dirty="0"/>
              <a:t> alkoholu, expozice prachu</a:t>
            </a:r>
          </a:p>
          <a:p>
            <a:pPr lvl="1">
              <a:buNone/>
            </a:pPr>
            <a:endParaRPr lang="cs-CZ" dirty="0"/>
          </a:p>
          <a:p>
            <a:r>
              <a:rPr lang="cs-CZ" dirty="0" err="1"/>
              <a:t>Dlaždicobuněčný</a:t>
            </a:r>
            <a:r>
              <a:rPr lang="cs-CZ" dirty="0"/>
              <a:t> karcinom (95 %)</a:t>
            </a:r>
          </a:p>
          <a:p>
            <a:pPr lvl="1"/>
            <a:r>
              <a:rPr lang="cs-CZ" dirty="0"/>
              <a:t>Dle lokalizace:</a:t>
            </a:r>
          </a:p>
          <a:p>
            <a:pPr lvl="2"/>
            <a:r>
              <a:rPr lang="cs-CZ" dirty="0" err="1"/>
              <a:t>Supraglottis</a:t>
            </a:r>
            <a:r>
              <a:rPr lang="cs-CZ" dirty="0"/>
              <a:t> – časné metastázy, špatná prognóza</a:t>
            </a:r>
          </a:p>
          <a:p>
            <a:pPr lvl="2"/>
            <a:r>
              <a:rPr lang="cs-CZ" b="1" dirty="0"/>
              <a:t>Glottis (hlasivky) – nejčastěji</a:t>
            </a:r>
          </a:p>
          <a:p>
            <a:pPr lvl="2"/>
            <a:r>
              <a:rPr lang="cs-CZ" dirty="0" err="1"/>
              <a:t>Subglottis</a:t>
            </a:r>
            <a:r>
              <a:rPr lang="cs-CZ" dirty="0"/>
              <a:t> – pozdní klinické příznaky, špatná prognóza</a:t>
            </a:r>
          </a:p>
          <a:p>
            <a:pPr lvl="2">
              <a:buNone/>
            </a:pPr>
            <a:endParaRPr lang="cs-CZ" dirty="0"/>
          </a:p>
          <a:p>
            <a:r>
              <a:rPr lang="cs-CZ" dirty="0"/>
              <a:t>Klinika:</a:t>
            </a:r>
          </a:p>
          <a:p>
            <a:pPr lvl="1"/>
            <a:r>
              <a:rPr lang="cs-CZ" dirty="0"/>
              <a:t>Typicky chrapot a změny hlasu při lokalizaci na hlasivkách</a:t>
            </a:r>
          </a:p>
          <a:p>
            <a:pPr lvl="1"/>
            <a:endParaRPr lang="cs-CZ" dirty="0"/>
          </a:p>
          <a:p>
            <a:r>
              <a:rPr lang="cs-CZ" dirty="0"/>
              <a:t>Léčba a prognóza:</a:t>
            </a:r>
          </a:p>
          <a:p>
            <a:pPr lvl="1"/>
            <a:r>
              <a:rPr lang="cs-CZ" dirty="0"/>
              <a:t>V závislosti na typu nádoru, lokalizaci a stadiu onemocnění</a:t>
            </a:r>
          </a:p>
          <a:p>
            <a:pPr lvl="1"/>
            <a:r>
              <a:rPr lang="cs-CZ" dirty="0"/>
              <a:t>Radioterapie, lokální </a:t>
            </a:r>
            <a:r>
              <a:rPr lang="cs-CZ" dirty="0" err="1"/>
              <a:t>excize</a:t>
            </a:r>
            <a:r>
              <a:rPr lang="cs-CZ" dirty="0"/>
              <a:t>, odstranění hlasivky (</a:t>
            </a:r>
            <a:r>
              <a:rPr lang="cs-CZ" dirty="0" err="1"/>
              <a:t>chordektomie</a:t>
            </a:r>
            <a:r>
              <a:rPr lang="cs-CZ" dirty="0"/>
              <a:t>), laryngektomie</a:t>
            </a:r>
          </a:p>
          <a:p>
            <a:pPr lvl="2">
              <a:buNone/>
            </a:pPr>
            <a:endParaRPr lang="cs-CZ" dirty="0"/>
          </a:p>
        </p:txBody>
      </p:sp>
      <p:pic>
        <p:nvPicPr>
          <p:cNvPr id="5" name="Zástupný symbol pro obsah 4" descr="laryngeal canc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18065"/>
          <a:stretch>
            <a:fillRect/>
          </a:stretch>
        </p:blipFill>
        <p:spPr>
          <a:xfrm>
            <a:off x="4427984" y="1632685"/>
            <a:ext cx="4716015" cy="480706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KARCINOM HRTANU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/>
              <a:t>Laryngoskopie</a:t>
            </a:r>
          </a:p>
        </p:txBody>
      </p:sp>
      <p:pic>
        <p:nvPicPr>
          <p:cNvPr id="5" name="Zástupný symbol pro obsah 4" descr="vocal cord cancer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1814" y="2192179"/>
            <a:ext cx="3870960" cy="3916680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cs-CZ" dirty="0" err="1"/>
              <a:t>Resekát</a:t>
            </a:r>
            <a:r>
              <a:rPr lang="cs-CZ" dirty="0"/>
              <a:t> laryngu (laryngektomie)</a:t>
            </a:r>
          </a:p>
        </p:txBody>
      </p:sp>
      <p:pic>
        <p:nvPicPr>
          <p:cNvPr id="9" name="Zástupný symbol pro obsah 8" descr="Larynx-Internal-Edi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19542" y="2174875"/>
            <a:ext cx="3292740" cy="395128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BRONCHITIDA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Akutní = </a:t>
            </a:r>
            <a:r>
              <a:rPr lang="cs-CZ" dirty="0" err="1"/>
              <a:t>akutní</a:t>
            </a:r>
            <a:r>
              <a:rPr lang="cs-CZ" dirty="0"/>
              <a:t> katarální bronchitida</a:t>
            </a:r>
          </a:p>
          <a:p>
            <a:pPr lvl="1"/>
            <a:r>
              <a:rPr lang="cs-CZ" dirty="0"/>
              <a:t>Navazuje na záněty HCD</a:t>
            </a:r>
          </a:p>
          <a:p>
            <a:pPr lvl="1"/>
            <a:r>
              <a:rPr lang="cs-CZ" dirty="0"/>
              <a:t>Hlen + </a:t>
            </a:r>
            <a:r>
              <a:rPr lang="cs-CZ" dirty="0" err="1"/>
              <a:t>polymorfonukleáry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Chronická</a:t>
            </a:r>
          </a:p>
          <a:p>
            <a:pPr lvl="1"/>
            <a:r>
              <a:rPr lang="cs-CZ" dirty="0"/>
              <a:t>&gt; 3 měsíce trvající produktivní kašel a dušnost</a:t>
            </a:r>
          </a:p>
          <a:p>
            <a:pPr lvl="1"/>
            <a:r>
              <a:rPr lang="cs-CZ" b="1" dirty="0"/>
              <a:t>Kouření</a:t>
            </a:r>
            <a:r>
              <a:rPr lang="cs-CZ" dirty="0"/>
              <a:t>, prach, opakované </a:t>
            </a:r>
            <a:r>
              <a:rPr lang="cs-CZ" dirty="0" err="1"/>
              <a:t>infekty</a:t>
            </a:r>
            <a:endParaRPr lang="cs-CZ" dirty="0"/>
          </a:p>
          <a:p>
            <a:pPr lvl="1"/>
            <a:r>
              <a:rPr lang="cs-CZ" dirty="0" err="1"/>
              <a:t>Mikro</a:t>
            </a:r>
            <a:r>
              <a:rPr lang="cs-CZ" dirty="0"/>
              <a:t>: lymfocyty + </a:t>
            </a:r>
            <a:r>
              <a:rPr lang="cs-CZ" dirty="0" err="1"/>
              <a:t>plazmocyty</a:t>
            </a:r>
            <a:r>
              <a:rPr lang="cs-CZ" dirty="0"/>
              <a:t>, atrofie nebo hypertrofie sliznice, ztluštění stěny bronchu → stenóza</a:t>
            </a:r>
          </a:p>
          <a:p>
            <a:pPr lvl="1"/>
            <a:r>
              <a:rPr lang="cs-CZ" dirty="0"/>
              <a:t>V kombinaci s emfyzémem → CHOPN a </a:t>
            </a:r>
            <a:r>
              <a:rPr lang="cs-CZ" dirty="0" err="1"/>
              <a:t>cor</a:t>
            </a:r>
            <a:r>
              <a:rPr lang="cs-CZ" dirty="0"/>
              <a:t> </a:t>
            </a:r>
            <a:r>
              <a:rPr lang="cs-CZ" dirty="0" err="1"/>
              <a:t>pulmonale</a:t>
            </a:r>
            <a:endParaRPr lang="cs-CZ" dirty="0"/>
          </a:p>
        </p:txBody>
      </p:sp>
      <p:pic>
        <p:nvPicPr>
          <p:cNvPr id="5" name="Zástupný symbol pro obsah 4" descr="bronchit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87757"/>
            <a:ext cx="4038600" cy="375084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BRONCHIEKTÁZIE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Definice:</a:t>
            </a:r>
          </a:p>
          <a:p>
            <a:pPr>
              <a:buNone/>
              <a:tabLst>
                <a:tab pos="536575" algn="l"/>
              </a:tabLst>
            </a:pPr>
            <a:r>
              <a:rPr lang="cs-CZ" dirty="0"/>
              <a:t>	= abnormální rozšíření 	dolních dýchacích cest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Dělení:</a:t>
            </a:r>
          </a:p>
          <a:p>
            <a:pPr lvl="1"/>
            <a:r>
              <a:rPr lang="cs-CZ" dirty="0"/>
              <a:t>Vrozené </a:t>
            </a:r>
            <a:r>
              <a:rPr lang="cs-CZ" b="1" dirty="0"/>
              <a:t>x</a:t>
            </a:r>
            <a:r>
              <a:rPr lang="cs-CZ" dirty="0"/>
              <a:t> získané</a:t>
            </a:r>
          </a:p>
          <a:p>
            <a:pPr lvl="1"/>
            <a:r>
              <a:rPr lang="cs-CZ" dirty="0"/>
              <a:t>Ložiskové </a:t>
            </a:r>
            <a:r>
              <a:rPr lang="cs-CZ" b="1" dirty="0"/>
              <a:t>x</a:t>
            </a:r>
            <a:r>
              <a:rPr lang="cs-CZ" dirty="0"/>
              <a:t> vícečetné</a:t>
            </a:r>
          </a:p>
          <a:p>
            <a:pPr lvl="1"/>
            <a:r>
              <a:rPr lang="cs-CZ" dirty="0"/>
              <a:t>Vakovité </a:t>
            </a:r>
            <a:r>
              <a:rPr lang="cs-CZ" b="1" dirty="0"/>
              <a:t>x</a:t>
            </a:r>
            <a:r>
              <a:rPr lang="cs-CZ" dirty="0"/>
              <a:t> cylindrické</a:t>
            </a:r>
          </a:p>
          <a:p>
            <a:pPr lvl="1"/>
            <a:endParaRPr lang="cs-CZ" dirty="0"/>
          </a:p>
          <a:p>
            <a:r>
              <a:rPr lang="cs-CZ" dirty="0"/>
              <a:t>Komplikace:</a:t>
            </a:r>
          </a:p>
          <a:p>
            <a:pPr lvl="1">
              <a:tabLst>
                <a:tab pos="1074738" algn="l"/>
              </a:tabLst>
            </a:pPr>
            <a:r>
              <a:rPr lang="cs-CZ" dirty="0"/>
              <a:t>Omezený </a:t>
            </a:r>
            <a:r>
              <a:rPr lang="cs-CZ" dirty="0" err="1"/>
              <a:t>samočistící</a:t>
            </a:r>
            <a:r>
              <a:rPr lang="cs-CZ" dirty="0"/>
              <a:t> proces → 	opakované infekce </a:t>
            </a:r>
          </a:p>
          <a:p>
            <a:pPr lvl="1">
              <a:buNone/>
              <a:tabLst>
                <a:tab pos="1074738" algn="l"/>
              </a:tabLst>
            </a:pPr>
            <a:r>
              <a:rPr lang="cs-CZ" dirty="0"/>
              <a:t>	→ 	možný zdroj sepse / plicní 	absces a gangréna</a:t>
            </a:r>
          </a:p>
          <a:p>
            <a:pPr lvl="1"/>
            <a:r>
              <a:rPr lang="cs-CZ" dirty="0"/>
              <a:t>Tvorba </a:t>
            </a:r>
            <a:r>
              <a:rPr lang="cs-CZ" dirty="0" err="1"/>
              <a:t>bronchiolitů</a:t>
            </a:r>
            <a:endParaRPr lang="cs-CZ" dirty="0"/>
          </a:p>
        </p:txBody>
      </p:sp>
      <p:pic>
        <p:nvPicPr>
          <p:cNvPr id="5" name="Zástupný symbol pro obsah 4" descr="a1e004965711a13a0b2a87c2561ea030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619168"/>
            <a:ext cx="4860032" cy="421000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BRONCHIEKTÁZIE</a:t>
            </a:r>
          </a:p>
        </p:txBody>
      </p:sp>
      <p:pic>
        <p:nvPicPr>
          <p:cNvPr id="6" name="Zástupný symbol pro obsah 5" descr="bronchiektáz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0634" y="1340768"/>
            <a:ext cx="5402733" cy="540273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ASTHMA BRONCHIALE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Definice:</a:t>
            </a:r>
          </a:p>
          <a:p>
            <a:pPr>
              <a:buNone/>
              <a:tabLst>
                <a:tab pos="536575" algn="l"/>
              </a:tabLst>
            </a:pPr>
            <a:r>
              <a:rPr lang="cs-CZ" sz="2000" dirty="0"/>
              <a:t>	= zvýšená reaktivita dolních 	dýchacích cest na různé stimuly</a:t>
            </a:r>
          </a:p>
          <a:p>
            <a:pPr>
              <a:buNone/>
              <a:tabLst>
                <a:tab pos="536575" algn="l"/>
                <a:tab pos="811213" algn="l"/>
              </a:tabLst>
            </a:pPr>
            <a:r>
              <a:rPr lang="cs-CZ" sz="2000" dirty="0"/>
              <a:t>	 	→ vznik </a:t>
            </a:r>
            <a:r>
              <a:rPr lang="cs-CZ" sz="2000" dirty="0" err="1"/>
              <a:t>bronchospazmů</a:t>
            </a:r>
            <a:r>
              <a:rPr lang="cs-CZ" sz="2000" dirty="0"/>
              <a:t> a 			hypersekrece vazkého hlenu </a:t>
            </a:r>
          </a:p>
          <a:p>
            <a:pPr>
              <a:buNone/>
              <a:tabLst>
                <a:tab pos="536575" algn="l"/>
              </a:tabLst>
            </a:pPr>
            <a:r>
              <a:rPr lang="cs-CZ" sz="2000" dirty="0"/>
              <a:t>		→ zúžení dýchacích cest </a:t>
            </a:r>
          </a:p>
          <a:p>
            <a:pPr>
              <a:buNone/>
              <a:tabLst>
                <a:tab pos="536575" algn="l"/>
              </a:tabLst>
            </a:pPr>
            <a:r>
              <a:rPr lang="cs-CZ" sz="2000" dirty="0"/>
              <a:t>		→ obtížné </a:t>
            </a:r>
            <a:r>
              <a:rPr lang="cs-CZ" sz="2000" dirty="0" err="1"/>
              <a:t>exspirium</a:t>
            </a:r>
            <a:r>
              <a:rPr lang="cs-CZ" sz="2000" dirty="0"/>
              <a:t> (restrikce)</a:t>
            </a:r>
          </a:p>
          <a:p>
            <a:pPr>
              <a:buNone/>
              <a:tabLst>
                <a:tab pos="536575" algn="l"/>
              </a:tabLst>
            </a:pPr>
            <a:r>
              <a:rPr lang="cs-CZ" sz="2000" dirty="0"/>
              <a:t>	 	→ dyspnoe</a:t>
            </a:r>
          </a:p>
        </p:txBody>
      </p:sp>
      <p:pic>
        <p:nvPicPr>
          <p:cNvPr id="5" name="Zástupný symbol pro obsah 4" descr="asth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790" t="10811" r="1858" b="2703"/>
          <a:stretch>
            <a:fillRect/>
          </a:stretch>
        </p:blipFill>
        <p:spPr>
          <a:xfrm>
            <a:off x="4360476" y="2708920"/>
            <a:ext cx="4743528" cy="244827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ASTHMA BRONCHIALE</a:t>
            </a:r>
          </a:p>
        </p:txBody>
      </p:sp>
      <p:pic>
        <p:nvPicPr>
          <p:cNvPr id="8" name="Zástupný symbol pro obsah 7" descr="asthma_airway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05061" y="2348880"/>
            <a:ext cx="4838939" cy="3168352"/>
          </a:xfrm>
        </p:spPr>
      </p:pic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Klinika:</a:t>
            </a:r>
          </a:p>
          <a:p>
            <a:pPr lvl="1"/>
            <a:r>
              <a:rPr lang="cs-CZ" dirty="0" err="1"/>
              <a:t>Atakovitě</a:t>
            </a:r>
            <a:r>
              <a:rPr lang="cs-CZ" dirty="0"/>
              <a:t> – remitentní průběh</a:t>
            </a:r>
          </a:p>
          <a:p>
            <a:pPr lvl="1"/>
            <a:r>
              <a:rPr lang="cs-CZ" dirty="0"/>
              <a:t>Status </a:t>
            </a:r>
            <a:r>
              <a:rPr lang="cs-CZ" dirty="0" err="1"/>
              <a:t>asthmaticus</a:t>
            </a:r>
            <a:endParaRPr lang="cs-CZ" dirty="0"/>
          </a:p>
          <a:p>
            <a:pPr lvl="2"/>
            <a:r>
              <a:rPr lang="cs-CZ" dirty="0"/>
              <a:t>Nahromadění záchvatů</a:t>
            </a:r>
          </a:p>
          <a:p>
            <a:pPr lvl="2"/>
            <a:r>
              <a:rPr lang="cs-CZ" dirty="0"/>
              <a:t>Potenciálně letální</a:t>
            </a:r>
          </a:p>
          <a:p>
            <a:endParaRPr lang="cs-CZ" dirty="0"/>
          </a:p>
          <a:p>
            <a:r>
              <a:rPr lang="cs-CZ" dirty="0" err="1"/>
              <a:t>Mikro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Hyperemická sliznice + vazký hlen + hojné pohárkové buňky, eozinofily, zmnožená svalovina</a:t>
            </a:r>
          </a:p>
          <a:p>
            <a:pPr lvl="1"/>
            <a:r>
              <a:rPr lang="cs-CZ" dirty="0" err="1"/>
              <a:t>Charcott</a:t>
            </a:r>
            <a:r>
              <a:rPr lang="cs-CZ" dirty="0"/>
              <a:t>-</a:t>
            </a:r>
            <a:r>
              <a:rPr lang="cs-CZ" dirty="0" err="1"/>
              <a:t>Leidenovy</a:t>
            </a:r>
            <a:r>
              <a:rPr lang="cs-CZ" dirty="0"/>
              <a:t> krystaly a </a:t>
            </a:r>
            <a:r>
              <a:rPr lang="cs-CZ" dirty="0" err="1"/>
              <a:t>Curshmannovy</a:t>
            </a:r>
            <a:r>
              <a:rPr lang="cs-CZ" dirty="0"/>
              <a:t> spirály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ASTHMA BRONCHIALE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Etiologie:</a:t>
            </a:r>
          </a:p>
          <a:p>
            <a:pPr lvl="1"/>
            <a:r>
              <a:rPr lang="cs-CZ" dirty="0"/>
              <a:t>Různorodá</a:t>
            </a:r>
          </a:p>
          <a:p>
            <a:pPr lvl="1"/>
            <a:r>
              <a:rPr lang="cs-CZ" dirty="0"/>
              <a:t>Dělení:</a:t>
            </a:r>
          </a:p>
          <a:p>
            <a:pPr lvl="2"/>
            <a:r>
              <a:rPr lang="cs-CZ" b="1" dirty="0" err="1"/>
              <a:t>Extrinsické</a:t>
            </a:r>
            <a:r>
              <a:rPr lang="cs-CZ" dirty="0"/>
              <a:t>, atopické </a:t>
            </a:r>
            <a:r>
              <a:rPr lang="cs-CZ" dirty="0" err="1"/>
              <a:t>asthma</a:t>
            </a:r>
            <a:r>
              <a:rPr lang="cs-CZ" dirty="0"/>
              <a:t> (</a:t>
            </a:r>
            <a:r>
              <a:rPr lang="cs-CZ" dirty="0" err="1"/>
              <a:t>IgE</a:t>
            </a:r>
            <a:r>
              <a:rPr lang="cs-CZ" dirty="0"/>
              <a:t>-</a:t>
            </a:r>
            <a:r>
              <a:rPr lang="cs-CZ" dirty="0" err="1"/>
              <a:t>mediované</a:t>
            </a:r>
            <a:r>
              <a:rPr lang="cs-CZ" dirty="0"/>
              <a:t>)</a:t>
            </a:r>
          </a:p>
          <a:p>
            <a:pPr lvl="3"/>
            <a:r>
              <a:rPr lang="cs-CZ" dirty="0"/>
              <a:t>Externí </a:t>
            </a:r>
            <a:r>
              <a:rPr lang="cs-CZ" b="1" dirty="0"/>
              <a:t>alergeny (prach, pyly, srst zvířat)</a:t>
            </a:r>
          </a:p>
          <a:p>
            <a:pPr lvl="3"/>
            <a:r>
              <a:rPr lang="cs-CZ" dirty="0"/>
              <a:t>Alergická </a:t>
            </a:r>
            <a:r>
              <a:rPr lang="cs-CZ" dirty="0" err="1"/>
              <a:t>bronchopulmonální</a:t>
            </a:r>
            <a:r>
              <a:rPr lang="cs-CZ" dirty="0"/>
              <a:t> aspergilóza</a:t>
            </a:r>
          </a:p>
          <a:p>
            <a:pPr lvl="3"/>
            <a:r>
              <a:rPr lang="cs-CZ" dirty="0"/>
              <a:t>Hypersenzitivní reakce I. typu</a:t>
            </a:r>
          </a:p>
          <a:p>
            <a:pPr lvl="3"/>
            <a:endParaRPr lang="cs-CZ" dirty="0"/>
          </a:p>
          <a:p>
            <a:pPr lvl="2"/>
            <a:r>
              <a:rPr lang="cs-CZ" b="1" dirty="0" err="1"/>
              <a:t>Intrinsické</a:t>
            </a:r>
            <a:r>
              <a:rPr lang="cs-CZ" dirty="0"/>
              <a:t> </a:t>
            </a:r>
            <a:r>
              <a:rPr lang="cs-CZ" dirty="0" err="1"/>
              <a:t>asthma</a:t>
            </a:r>
            <a:r>
              <a:rPr lang="cs-CZ" dirty="0"/>
              <a:t> (idiopatické, non-atopické, sekundární)</a:t>
            </a:r>
          </a:p>
          <a:p>
            <a:pPr lvl="3"/>
            <a:r>
              <a:rPr lang="cs-CZ" dirty="0"/>
              <a:t>Indukované léky (Aspirin)</a:t>
            </a:r>
          </a:p>
          <a:p>
            <a:pPr lvl="3"/>
            <a:r>
              <a:rPr lang="cs-CZ" dirty="0"/>
              <a:t>Indukované chemickými látkami (plyny)</a:t>
            </a:r>
          </a:p>
          <a:p>
            <a:pPr lvl="3"/>
            <a:r>
              <a:rPr lang="cs-CZ" dirty="0"/>
              <a:t>Pracovní</a:t>
            </a:r>
          </a:p>
          <a:p>
            <a:pPr lvl="3"/>
            <a:r>
              <a:rPr lang="cs-CZ" dirty="0"/>
              <a:t>Indukované námahou, chladem</a:t>
            </a:r>
          </a:p>
          <a:p>
            <a:pPr lvl="3"/>
            <a:r>
              <a:rPr lang="cs-CZ" dirty="0"/>
              <a:t>Psychika (stres)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RESPIRAČNÍ ÚSTROJÍ - ANATOMIE</a:t>
            </a:r>
          </a:p>
        </p:txBody>
      </p:sp>
      <p:pic>
        <p:nvPicPr>
          <p:cNvPr id="9" name="Zástupný symbol pro obsah 8" descr="B9780323078665000010_f01-01-97803230786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7684" y="1307894"/>
            <a:ext cx="5688632" cy="5312307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ZMĚNY VZDUŠNOSTI PLIC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Atelektáza / kolaps </a:t>
            </a:r>
          </a:p>
          <a:p>
            <a:pPr lvl="1"/>
            <a:r>
              <a:rPr lang="cs-CZ" dirty="0"/>
              <a:t>snížená vzdušnost původně rozepjaté části plíce (platí i u nedonošenců) </a:t>
            </a:r>
          </a:p>
          <a:p>
            <a:pPr lvl="1"/>
            <a:r>
              <a:rPr lang="cs-CZ" dirty="0"/>
              <a:t>Z obstrukce, komprese</a:t>
            </a:r>
          </a:p>
          <a:p>
            <a:pPr lvl="1"/>
            <a:r>
              <a:rPr lang="cs-CZ" dirty="0"/>
              <a:t>Kolaps: patologie postihuje minimálně jeden lalok, často celé křídlo</a:t>
            </a:r>
          </a:p>
          <a:p>
            <a:r>
              <a:rPr lang="cs-CZ" dirty="0"/>
              <a:t>Emfyzém - zvýšená vzdušnost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ATELEKTÁZA / KOLAPS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Nevzdušnost plicní tkáně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Fetální</a:t>
            </a:r>
          </a:p>
          <a:p>
            <a:pPr lvl="1"/>
            <a:r>
              <a:rPr lang="cs-CZ" dirty="0"/>
              <a:t>Alveoly se po porodu rozvinou jen při prvním nádechu pak kolabují</a:t>
            </a:r>
          </a:p>
          <a:p>
            <a:pPr lvl="1"/>
            <a:r>
              <a:rPr lang="cs-CZ" dirty="0"/>
              <a:t>Nedostatek </a:t>
            </a:r>
            <a:r>
              <a:rPr lang="cs-CZ" dirty="0" err="1"/>
              <a:t>surfaktantu</a:t>
            </a:r>
            <a:endParaRPr lang="cs-CZ" dirty="0"/>
          </a:p>
          <a:p>
            <a:pPr lvl="1"/>
            <a:r>
              <a:rPr lang="cs-CZ" dirty="0"/>
              <a:t>Klinicky dušnost až asfyxie</a:t>
            </a:r>
          </a:p>
          <a:p>
            <a:pPr lvl="1">
              <a:buNone/>
            </a:pPr>
            <a:endParaRPr lang="cs-CZ" dirty="0"/>
          </a:p>
          <a:p>
            <a:r>
              <a:rPr lang="cs-CZ" dirty="0"/>
              <a:t>Získaná</a:t>
            </a:r>
          </a:p>
          <a:p>
            <a:pPr lvl="1"/>
            <a:r>
              <a:rPr lang="cs-CZ" dirty="0"/>
              <a:t>Uzavření bronchu</a:t>
            </a:r>
          </a:p>
          <a:p>
            <a:pPr lvl="1"/>
            <a:r>
              <a:rPr lang="cs-CZ" dirty="0"/>
              <a:t>Stlačení plíce výpotkem</a:t>
            </a:r>
          </a:p>
          <a:p>
            <a:pPr lvl="1"/>
            <a:r>
              <a:rPr lang="cs-CZ" dirty="0" err="1"/>
              <a:t>Pneumothorax</a:t>
            </a:r>
            <a:endParaRPr lang="cs-CZ" dirty="0"/>
          </a:p>
        </p:txBody>
      </p:sp>
      <p:pic>
        <p:nvPicPr>
          <p:cNvPr id="6" name="Zástupný symbol pro obsah 5" descr="Atelectasi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916831"/>
            <a:ext cx="4860032" cy="356402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CZ" b="1" dirty="0"/>
              <a:t>Chronická obstrukční bronchopulmonální nemoc (CHOPN)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tabLst>
                <a:tab pos="722313" algn="l"/>
              </a:tabLst>
            </a:pPr>
            <a:r>
              <a:rPr lang="cs-CZ" altLang="en-CZ" sz="2400" dirty="0"/>
              <a:t>Patogeneticky je charakterizována:</a:t>
            </a:r>
          </a:p>
          <a:p>
            <a:pPr lvl="1">
              <a:tabLst>
                <a:tab pos="722313" algn="l"/>
              </a:tabLst>
            </a:pPr>
            <a:r>
              <a:rPr lang="cs-CZ" altLang="en-CZ" sz="2000" dirty="0"/>
              <a:t> chronickou bronchitidou</a:t>
            </a:r>
          </a:p>
          <a:p>
            <a:pPr lvl="1">
              <a:tabLst>
                <a:tab pos="722313" algn="l"/>
              </a:tabLst>
            </a:pPr>
            <a:r>
              <a:rPr lang="cs-CZ" altLang="en-CZ" sz="2000" dirty="0"/>
              <a:t> emfyzémem</a:t>
            </a:r>
          </a:p>
          <a:p>
            <a:pPr lvl="1">
              <a:tabLst>
                <a:tab pos="722313" algn="l"/>
              </a:tabLst>
            </a:pPr>
            <a:endParaRPr lang="cs-CZ" altLang="en-CZ" sz="2000" dirty="0"/>
          </a:p>
          <a:p>
            <a:pPr>
              <a:tabLst>
                <a:tab pos="722313" algn="l"/>
              </a:tabLst>
            </a:pPr>
            <a:r>
              <a:rPr lang="cs-CZ" dirty="0"/>
              <a:t>Plicní onemocnění projevující se funkčně respirační poruchou obstrukčního typu.</a:t>
            </a:r>
          </a:p>
          <a:p>
            <a:pPr>
              <a:tabLst>
                <a:tab pos="722313" algn="l"/>
              </a:tabLst>
            </a:pPr>
            <a:endParaRPr lang="cs-CZ" dirty="0"/>
          </a:p>
          <a:p>
            <a:pPr>
              <a:tabLst>
                <a:tab pos="722313" algn="l"/>
              </a:tabLst>
            </a:pPr>
            <a:r>
              <a:rPr lang="cs-CZ" dirty="0"/>
              <a:t>Etiologie</a:t>
            </a:r>
          </a:p>
          <a:p>
            <a:pPr lvl="1">
              <a:tabLst>
                <a:tab pos="722313" algn="l"/>
              </a:tabLst>
            </a:pPr>
            <a:r>
              <a:rPr lang="cs-CZ" dirty="0"/>
              <a:t>především kouření!</a:t>
            </a:r>
          </a:p>
          <a:p>
            <a:pPr>
              <a:tabLst>
                <a:tab pos="722313" algn="l"/>
              </a:tabLst>
            </a:pPr>
            <a:endParaRPr lang="cs-CZ" dirty="0"/>
          </a:p>
          <a:p>
            <a:pPr>
              <a:tabLst>
                <a:tab pos="722313" algn="l"/>
              </a:tabLst>
            </a:pPr>
            <a:r>
              <a:rPr lang="cs-CZ" dirty="0"/>
              <a:t>Klinika: </a:t>
            </a:r>
          </a:p>
          <a:p>
            <a:pPr lvl="1">
              <a:tabLst>
                <a:tab pos="722313" algn="l"/>
              </a:tabLst>
            </a:pPr>
            <a:r>
              <a:rPr lang="cs-CZ" dirty="0"/>
              <a:t>Dušnost a kašel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EMFYZÉM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Definice:</a:t>
            </a:r>
          </a:p>
          <a:p>
            <a:pPr>
              <a:buNone/>
              <a:tabLst>
                <a:tab pos="536575" algn="l"/>
              </a:tabLst>
            </a:pPr>
            <a:r>
              <a:rPr lang="cs-CZ" dirty="0"/>
              <a:t>	= Nadměrná vzdušnost 	plicní tkáně (rozedma plic)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Typy:</a:t>
            </a:r>
          </a:p>
          <a:p>
            <a:pPr lvl="1"/>
            <a:r>
              <a:rPr lang="cs-CZ" dirty="0"/>
              <a:t>Podle lokalizace:</a:t>
            </a:r>
          </a:p>
          <a:p>
            <a:pPr lvl="2"/>
            <a:r>
              <a:rPr lang="cs-CZ" dirty="0"/>
              <a:t>Alveolární</a:t>
            </a:r>
          </a:p>
          <a:p>
            <a:pPr lvl="2"/>
            <a:r>
              <a:rPr lang="cs-CZ" dirty="0"/>
              <a:t>Intersticiální</a:t>
            </a:r>
          </a:p>
          <a:p>
            <a:pPr lvl="2">
              <a:buNone/>
            </a:pPr>
            <a:endParaRPr lang="cs-CZ" dirty="0"/>
          </a:p>
          <a:p>
            <a:pPr lvl="1"/>
            <a:r>
              <a:rPr lang="cs-CZ" dirty="0"/>
              <a:t>Podle délky trvání:</a:t>
            </a:r>
          </a:p>
          <a:p>
            <a:pPr lvl="2"/>
            <a:r>
              <a:rPr lang="cs-CZ" dirty="0"/>
              <a:t>Akutní</a:t>
            </a:r>
          </a:p>
          <a:p>
            <a:pPr lvl="3"/>
            <a:r>
              <a:rPr lang="cs-CZ" dirty="0"/>
              <a:t>distenze alveolů, není ruptura sept</a:t>
            </a:r>
          </a:p>
          <a:p>
            <a:pPr lvl="2"/>
            <a:r>
              <a:rPr lang="cs-CZ" dirty="0"/>
              <a:t>Chronický </a:t>
            </a:r>
          </a:p>
          <a:p>
            <a:pPr lvl="3"/>
            <a:r>
              <a:rPr lang="cs-CZ" dirty="0"/>
              <a:t>ruptura sept</a:t>
            </a:r>
          </a:p>
          <a:p>
            <a:pPr lvl="1"/>
            <a:endParaRPr lang="cs-CZ" dirty="0"/>
          </a:p>
        </p:txBody>
      </p:sp>
      <p:pic>
        <p:nvPicPr>
          <p:cNvPr id="7" name="Zástupný symbol pro obsah 6" descr="chronische-obstructieve-longziekte-4648282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8019" t="2360" r="8386" b="10959"/>
          <a:stretch>
            <a:fillRect/>
          </a:stretch>
        </p:blipFill>
        <p:spPr>
          <a:xfrm>
            <a:off x="4572000" y="1685153"/>
            <a:ext cx="4248472" cy="47102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EMFYZÉM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/>
              <a:t>Makro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err="1"/>
              <a:t>Mikro</a:t>
            </a:r>
            <a:endParaRPr lang="cs-CZ" dirty="0"/>
          </a:p>
        </p:txBody>
      </p:sp>
      <p:pic>
        <p:nvPicPr>
          <p:cNvPr id="10" name="Zástupný symbol pro obsah 9" descr="emphysema histo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794789"/>
            <a:ext cx="4041775" cy="2683739"/>
          </a:xfrm>
        </p:spPr>
      </p:pic>
      <p:pic>
        <p:nvPicPr>
          <p:cNvPr id="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2322" y="2793858"/>
            <a:ext cx="4382507" cy="2685600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PLICNÍ EMBOLIE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/>
              <a:t>Trombembolická</a:t>
            </a:r>
            <a:r>
              <a:rPr lang="cs-CZ" dirty="0"/>
              <a:t> choroba</a:t>
            </a:r>
          </a:p>
          <a:p>
            <a:r>
              <a:rPr lang="cs-CZ" dirty="0"/>
              <a:t>Zdroj embolů typicky z dolních končetin, ale možný i z jiných lokalizací</a:t>
            </a:r>
          </a:p>
          <a:p>
            <a:r>
              <a:rPr lang="cs-CZ" dirty="0"/>
              <a:t>Častěji dlouhodoběji ležící a imobilní pacienti</a:t>
            </a:r>
          </a:p>
          <a:p>
            <a:r>
              <a:rPr lang="cs-CZ" dirty="0"/>
              <a:t>Masivní embolie → akutní uzávěr plicní tepny → akutní </a:t>
            </a:r>
            <a:r>
              <a:rPr lang="cs-CZ" dirty="0" err="1"/>
              <a:t>cor</a:t>
            </a:r>
            <a:r>
              <a:rPr lang="cs-CZ" dirty="0"/>
              <a:t> </a:t>
            </a:r>
            <a:r>
              <a:rPr lang="cs-CZ" dirty="0" err="1"/>
              <a:t>pulmonale</a:t>
            </a:r>
            <a:r>
              <a:rPr lang="cs-CZ" dirty="0"/>
              <a:t> → náhlá smrt</a:t>
            </a:r>
          </a:p>
        </p:txBody>
      </p:sp>
      <p:pic>
        <p:nvPicPr>
          <p:cNvPr id="6" name="Zástupný symbol pro obsah 5" descr="embolis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2426"/>
          <a:stretch>
            <a:fillRect/>
          </a:stretch>
        </p:blipFill>
        <p:spPr>
          <a:xfrm>
            <a:off x="4605891" y="1628800"/>
            <a:ext cx="4177939" cy="4320479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PLICNÍ EMBOLIE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Typy:</a:t>
            </a:r>
          </a:p>
          <a:p>
            <a:pPr lvl="1"/>
            <a:r>
              <a:rPr lang="cs-CZ" dirty="0"/>
              <a:t>Masivní oboustranná embolie</a:t>
            </a:r>
          </a:p>
          <a:p>
            <a:pPr lvl="2"/>
            <a:r>
              <a:rPr lang="cs-CZ" dirty="0"/>
              <a:t>Kompletní obturace kmene a hlavních větví a. </a:t>
            </a:r>
            <a:r>
              <a:rPr lang="cs-CZ" dirty="0" err="1"/>
              <a:t>pulmonalis</a:t>
            </a:r>
            <a:endParaRPr lang="cs-CZ" dirty="0"/>
          </a:p>
          <a:p>
            <a:pPr lvl="2"/>
            <a:r>
              <a:rPr lang="cs-CZ" dirty="0"/>
              <a:t>okamžitá smrt</a:t>
            </a:r>
          </a:p>
          <a:p>
            <a:pPr lvl="1"/>
            <a:r>
              <a:rPr lang="cs-CZ" dirty="0" err="1"/>
              <a:t>Submasivní</a:t>
            </a:r>
            <a:endParaRPr lang="cs-CZ" dirty="0"/>
          </a:p>
          <a:p>
            <a:pPr lvl="2"/>
            <a:r>
              <a:rPr lang="cs-CZ" dirty="0"/>
              <a:t>Uzávěr &gt; 60 % plicního řečiště</a:t>
            </a:r>
          </a:p>
          <a:p>
            <a:pPr lvl="2"/>
            <a:r>
              <a:rPr lang="cs-CZ" dirty="0"/>
              <a:t>Šokový stav</a:t>
            </a:r>
          </a:p>
          <a:p>
            <a:pPr lvl="1"/>
            <a:r>
              <a:rPr lang="cs-CZ" dirty="0"/>
              <a:t>Drobná</a:t>
            </a:r>
          </a:p>
          <a:p>
            <a:pPr lvl="2"/>
            <a:r>
              <a:rPr lang="cs-CZ" dirty="0"/>
              <a:t>Menší emboly </a:t>
            </a:r>
            <a:r>
              <a:rPr lang="cs-CZ" dirty="0" err="1"/>
              <a:t>intrapulmonálně</a:t>
            </a:r>
            <a:endParaRPr lang="cs-CZ" dirty="0"/>
          </a:p>
          <a:p>
            <a:pPr lvl="2"/>
            <a:r>
              <a:rPr lang="cs-CZ" dirty="0"/>
              <a:t>Méně závažné</a:t>
            </a:r>
          </a:p>
          <a:p>
            <a:pPr lvl="1"/>
            <a:r>
              <a:rPr lang="cs-CZ" dirty="0"/>
              <a:t>Sukcesivní</a:t>
            </a:r>
          </a:p>
          <a:p>
            <a:pPr lvl="2"/>
            <a:r>
              <a:rPr lang="cs-CZ" dirty="0"/>
              <a:t>Chronické onemocnění (měsíce a roky)</a:t>
            </a:r>
          </a:p>
          <a:p>
            <a:pPr lvl="2"/>
            <a:r>
              <a:rPr lang="cs-CZ" dirty="0"/>
              <a:t>Opakované ataky drobných embolií</a:t>
            </a:r>
          </a:p>
        </p:txBody>
      </p:sp>
      <p:pic>
        <p:nvPicPr>
          <p:cNvPr id="5" name="Zástupný symbol pro obsah 4" descr="What-is-a-Pulmonary-Embolism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6528"/>
          <a:stretch>
            <a:fillRect/>
          </a:stretch>
        </p:blipFill>
        <p:spPr>
          <a:xfrm>
            <a:off x="5364088" y="1442699"/>
            <a:ext cx="3384376" cy="5244901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PLICNÍ EMBOLIE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Embolizovaný</a:t>
            </a:r>
            <a:r>
              <a:rPr lang="cs-CZ" dirty="0"/>
              <a:t> materiál: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Trombus</a:t>
            </a:r>
          </a:p>
          <a:p>
            <a:r>
              <a:rPr lang="cs-CZ" dirty="0"/>
              <a:t>Tuková tkáň (fraktury)</a:t>
            </a:r>
          </a:p>
          <a:p>
            <a:r>
              <a:rPr lang="cs-CZ" dirty="0"/>
              <a:t>Vzduch</a:t>
            </a:r>
          </a:p>
          <a:p>
            <a:r>
              <a:rPr lang="cs-CZ" dirty="0"/>
              <a:t>Nádorové buňky</a:t>
            </a:r>
          </a:p>
          <a:p>
            <a:r>
              <a:rPr lang="cs-CZ" dirty="0"/>
              <a:t>Plodová voda</a:t>
            </a:r>
          </a:p>
          <a:p>
            <a:r>
              <a:rPr lang="cs-CZ" dirty="0"/>
              <a:t>KD</a:t>
            </a:r>
          </a:p>
          <a:p>
            <a:r>
              <a:rPr lang="cs-CZ" dirty="0"/>
              <a:t>Pevná tělesa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499992" y="1535113"/>
            <a:ext cx="4644008" cy="639762"/>
          </a:xfrm>
        </p:spPr>
        <p:txBody>
          <a:bodyPr>
            <a:noAutofit/>
          </a:bodyPr>
          <a:lstStyle/>
          <a:p>
            <a:r>
              <a:rPr lang="cs-CZ" dirty="0" err="1"/>
              <a:t>Trombembolus</a:t>
            </a:r>
            <a:r>
              <a:rPr lang="cs-CZ" dirty="0"/>
              <a:t> při masivní embolii</a:t>
            </a:r>
          </a:p>
        </p:txBody>
      </p:sp>
      <p:pic>
        <p:nvPicPr>
          <p:cNvPr id="9" name="Zástupný symbol pro obsah 8" descr="embolus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11583" y="2348880"/>
            <a:ext cx="4352905" cy="3264679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HEMORAGICKÝ PLICNÍ INFARKT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Následek plicní embolie v 10 % případů</a:t>
            </a:r>
          </a:p>
          <a:p>
            <a:r>
              <a:rPr lang="cs-CZ" dirty="0"/>
              <a:t>Pouze v terénu plicní venostázy při srdečním selhání (nedostatečná funkce nutritivního oběhu plic)</a:t>
            </a:r>
          </a:p>
          <a:p>
            <a:r>
              <a:rPr lang="cs-CZ" dirty="0"/>
              <a:t>Patogeneze:</a:t>
            </a:r>
          </a:p>
          <a:p>
            <a:pPr lvl="1"/>
            <a:r>
              <a:rPr lang="cs-CZ" dirty="0"/>
              <a:t>Drobná embolie → uzávěr větve a. </a:t>
            </a:r>
            <a:r>
              <a:rPr lang="cs-CZ" dirty="0" err="1"/>
              <a:t>pulmonalis</a:t>
            </a:r>
            <a:r>
              <a:rPr lang="cs-CZ" dirty="0"/>
              <a:t> při nedostatečném zásobení bronchiálními tepnami → nekróza parenchymu → z nekrotických cév do ložiska dále proudí krev → sekundární </a:t>
            </a:r>
            <a:r>
              <a:rPr lang="cs-CZ" dirty="0" err="1"/>
              <a:t>prokrvácení</a:t>
            </a:r>
            <a:r>
              <a:rPr lang="cs-CZ" dirty="0"/>
              <a:t> → hemoragický infarkt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PLICNÍ EDÉM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Nahromadění tekutiny v alveolech </a:t>
            </a:r>
          </a:p>
          <a:p>
            <a:pPr>
              <a:tabLst>
                <a:tab pos="631825" algn="l"/>
              </a:tabLst>
            </a:pPr>
            <a:r>
              <a:rPr lang="cs-CZ" dirty="0"/>
              <a:t>Vykašlávání řídkého růžového sputa</a:t>
            </a:r>
          </a:p>
          <a:p>
            <a:pPr>
              <a:tabLst>
                <a:tab pos="631825" algn="l"/>
              </a:tabLst>
            </a:pPr>
            <a:r>
              <a:rPr lang="cs-CZ" dirty="0"/>
              <a:t>Dušnost</a:t>
            </a:r>
          </a:p>
        </p:txBody>
      </p:sp>
      <p:pic>
        <p:nvPicPr>
          <p:cNvPr id="5" name="Zástupný symbol pro obsah 4" descr="Acute-Pulmonary-Ede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988840"/>
            <a:ext cx="4939893" cy="401331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RESPIRAČNÍ ÚSTROJÍ - ANATOMIE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Horní cesty dýchací</a:t>
            </a:r>
          </a:p>
          <a:p>
            <a:pPr lvl="1"/>
            <a:r>
              <a:rPr lang="cs-CZ" dirty="0"/>
              <a:t>Dutina nosní</a:t>
            </a:r>
          </a:p>
          <a:p>
            <a:pPr lvl="1"/>
            <a:r>
              <a:rPr lang="cs-CZ" dirty="0" err="1"/>
              <a:t>Paranazální</a:t>
            </a:r>
            <a:r>
              <a:rPr lang="cs-CZ" dirty="0"/>
              <a:t> dutiny</a:t>
            </a:r>
          </a:p>
          <a:p>
            <a:pPr lvl="1"/>
            <a:r>
              <a:rPr lang="cs-CZ" dirty="0"/>
              <a:t>Hltan</a:t>
            </a:r>
          </a:p>
          <a:p>
            <a:pPr lvl="1"/>
            <a:r>
              <a:rPr lang="cs-CZ" dirty="0"/>
              <a:t>Hrtan</a:t>
            </a:r>
          </a:p>
          <a:p>
            <a:pPr lvl="1"/>
            <a:endParaRPr lang="cs-CZ" dirty="0"/>
          </a:p>
          <a:p>
            <a:r>
              <a:rPr lang="cs-CZ" dirty="0"/>
              <a:t>Dolní cesty dýchací</a:t>
            </a:r>
          </a:p>
          <a:p>
            <a:pPr lvl="1"/>
            <a:r>
              <a:rPr lang="cs-CZ" dirty="0"/>
              <a:t>Trachea</a:t>
            </a:r>
          </a:p>
          <a:p>
            <a:pPr lvl="1"/>
            <a:r>
              <a:rPr lang="cs-CZ" dirty="0"/>
              <a:t>Bronchy</a:t>
            </a:r>
          </a:p>
          <a:p>
            <a:pPr lvl="1"/>
            <a:r>
              <a:rPr lang="cs-CZ" dirty="0"/>
              <a:t>Plíce</a:t>
            </a:r>
          </a:p>
        </p:txBody>
      </p:sp>
      <p:pic>
        <p:nvPicPr>
          <p:cNvPr id="7" name="Zástupný symbol pro obsah 6" descr="06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08706" y="1600200"/>
            <a:ext cx="3517587" cy="4525963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PLICNÍ EDÉM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/>
          <a:lstStyle/>
          <a:p>
            <a:pPr>
              <a:tabLst>
                <a:tab pos="631825" algn="l"/>
              </a:tabLst>
            </a:pPr>
            <a:r>
              <a:rPr lang="cs-CZ" dirty="0"/>
              <a:t>Patogeneze:</a:t>
            </a:r>
          </a:p>
          <a:p>
            <a:pPr lvl="1">
              <a:tabLst>
                <a:tab pos="631825" algn="l"/>
              </a:tabLst>
            </a:pPr>
            <a:r>
              <a:rPr lang="cs-CZ" dirty="0"/>
              <a:t>↑ tlak v plicních cévách = </a:t>
            </a:r>
            <a:r>
              <a:rPr lang="cs-CZ" dirty="0" err="1"/>
              <a:t>hemodynamický</a:t>
            </a:r>
            <a:r>
              <a:rPr lang="cs-CZ" dirty="0"/>
              <a:t> edém – zejména při </a:t>
            </a:r>
            <a:r>
              <a:rPr lang="cs-CZ" b="1" dirty="0"/>
              <a:t>selhání LK</a:t>
            </a:r>
          </a:p>
          <a:p>
            <a:pPr lvl="1">
              <a:tabLst>
                <a:tab pos="631825" algn="l"/>
              </a:tabLst>
            </a:pPr>
            <a:r>
              <a:rPr lang="cs-CZ" dirty="0"/>
              <a:t>↑ permeabilita – záněty, ARDS, intoxikace</a:t>
            </a:r>
          </a:p>
          <a:p>
            <a:endParaRPr lang="cs-CZ" dirty="0"/>
          </a:p>
        </p:txBody>
      </p:sp>
      <p:pic>
        <p:nvPicPr>
          <p:cNvPr id="5" name="Zástupný symbol pro obsah 4" descr="alveolar ede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80825" y="1916832"/>
            <a:ext cx="4763175" cy="389539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PLICNÍ EDÉM</a:t>
            </a:r>
          </a:p>
        </p:txBody>
      </p:sp>
      <p:pic>
        <p:nvPicPr>
          <p:cNvPr id="5" name="Zástupný symbol pro obsah 4" descr="LungIndia_2013_30_3_193_116254_f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5662414" cy="2808312"/>
          </a:xfrm>
        </p:spPr>
      </p:pic>
      <p:pic>
        <p:nvPicPr>
          <p:cNvPr id="6" name="Zástupný symbol pro obsah 5" descr="lung edem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3717032"/>
            <a:ext cx="4365348" cy="2886075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SYNDROM AKUTNÍ DECHOVÉ TÍSNĚ (ARDS)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Tzv. šoková plíce, DAD</a:t>
            </a:r>
          </a:p>
          <a:p>
            <a:r>
              <a:rPr lang="cs-CZ" dirty="0"/>
              <a:t>Těžká respirační insuficience vznikající na podkladě šokového stavu (trauma, infekce, sepse, intoxikace, ozařování, aj…)</a:t>
            </a:r>
          </a:p>
          <a:p>
            <a:r>
              <a:rPr lang="cs-CZ" dirty="0"/>
              <a:t>Rychle vede k selhání dýchání</a:t>
            </a:r>
          </a:p>
          <a:p>
            <a:pPr>
              <a:buNone/>
            </a:pPr>
            <a:endParaRPr lang="cs-CZ" dirty="0"/>
          </a:p>
          <a:p>
            <a:r>
              <a:rPr lang="cs-CZ" dirty="0" err="1"/>
              <a:t>Mikro</a:t>
            </a:r>
            <a:r>
              <a:rPr lang="cs-CZ" dirty="0"/>
              <a:t> – difúzní alveolární poškození:</a:t>
            </a:r>
          </a:p>
          <a:p>
            <a:pPr lvl="1"/>
            <a:r>
              <a:rPr lang="cs-CZ" dirty="0"/>
              <a:t>Regresivní změny alveolární výstelky</a:t>
            </a:r>
          </a:p>
          <a:p>
            <a:pPr lvl="1"/>
            <a:r>
              <a:rPr lang="cs-CZ" dirty="0"/>
              <a:t>Kongesce kapilár, někdy fibrinové tromby</a:t>
            </a:r>
          </a:p>
          <a:p>
            <a:pPr lvl="1"/>
            <a:r>
              <a:rPr lang="cs-CZ" dirty="0"/>
              <a:t>Alveolární a intersticiální edém</a:t>
            </a:r>
          </a:p>
          <a:p>
            <a:pPr lvl="1"/>
            <a:r>
              <a:rPr lang="cs-CZ" dirty="0"/>
              <a:t>↑ exsudace fibrinu do alveolů → hyalinní membrány (znemožňují výměnu plynů)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ARDS</a:t>
            </a:r>
          </a:p>
        </p:txBody>
      </p:sp>
      <p:pic>
        <p:nvPicPr>
          <p:cNvPr id="6" name="Zástupný symbol pro obsah 5" descr="acute_respiratory_distress_syndrom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71323"/>
            <a:ext cx="4039502" cy="3819600"/>
          </a:xfrm>
        </p:spPr>
      </p:pic>
      <p:pic>
        <p:nvPicPr>
          <p:cNvPr id="7" name="Zástupný symbol pro obsah 6" descr="ARDS-histology_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71323"/>
            <a:ext cx="4041961" cy="38196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ZÁNĚTY PLIC (PNEUMONIE)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Povrchové záněty </a:t>
            </a:r>
          </a:p>
          <a:p>
            <a:pPr lvl="1"/>
            <a:r>
              <a:rPr lang="cs-CZ" dirty="0"/>
              <a:t>Lobární pneumonie</a:t>
            </a:r>
          </a:p>
          <a:p>
            <a:pPr lvl="1"/>
            <a:r>
              <a:rPr lang="cs-CZ" dirty="0"/>
              <a:t>Bronchopneumonie</a:t>
            </a:r>
          </a:p>
          <a:p>
            <a:pPr lvl="1"/>
            <a:r>
              <a:rPr lang="cs-CZ" dirty="0"/>
              <a:t>klinicky rozdělení irrelevantní</a:t>
            </a:r>
          </a:p>
          <a:p>
            <a:pPr lvl="1"/>
            <a:endParaRPr lang="cs-CZ" dirty="0"/>
          </a:p>
          <a:p>
            <a:r>
              <a:rPr lang="cs-CZ" dirty="0"/>
              <a:t>Symptomy</a:t>
            </a:r>
          </a:p>
          <a:p>
            <a:pPr lvl="1"/>
            <a:r>
              <a:rPr lang="cs-CZ" dirty="0" err="1"/>
              <a:t>Febrilie</a:t>
            </a:r>
            <a:endParaRPr lang="cs-CZ" dirty="0"/>
          </a:p>
          <a:p>
            <a:pPr lvl="1"/>
            <a:r>
              <a:rPr lang="cs-CZ" dirty="0"/>
              <a:t>Kašel </a:t>
            </a:r>
          </a:p>
          <a:p>
            <a:pPr lvl="1"/>
            <a:r>
              <a:rPr lang="cs-CZ" dirty="0"/>
              <a:t>Dušnost</a:t>
            </a:r>
          </a:p>
        </p:txBody>
      </p:sp>
    </p:spTree>
    <p:extLst>
      <p:ext uri="{BB962C8B-B14F-4D97-AF65-F5344CB8AC3E}">
        <p14:creationId xmlns:p14="http://schemas.microsoft.com/office/powerpoint/2010/main" val="1965651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LOBÁRNÍ PNEUMONIE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Fibrinózní</a:t>
            </a:r>
            <a:r>
              <a:rPr lang="cs-CZ" dirty="0"/>
              <a:t> povrchový slizniční zánět (krupózní)</a:t>
            </a:r>
          </a:p>
          <a:p>
            <a:r>
              <a:rPr lang="cs-CZ" dirty="0"/>
              <a:t>Etiologie:</a:t>
            </a:r>
          </a:p>
          <a:p>
            <a:pPr lvl="1"/>
            <a:r>
              <a:rPr lang="cs-CZ" dirty="0"/>
              <a:t>Pneumokok, stafylokoky, </a:t>
            </a:r>
            <a:r>
              <a:rPr lang="cs-CZ" dirty="0" err="1"/>
              <a:t>klebsiella</a:t>
            </a:r>
            <a:r>
              <a:rPr lang="cs-CZ" dirty="0"/>
              <a:t>, </a:t>
            </a:r>
            <a:r>
              <a:rPr lang="cs-CZ" dirty="0" err="1"/>
              <a:t>hemophilus</a:t>
            </a:r>
            <a:endParaRPr lang="cs-CZ" dirty="0"/>
          </a:p>
          <a:p>
            <a:r>
              <a:rPr lang="cs-CZ" dirty="0"/>
              <a:t>Zánět typicky postihuje najednou celý lalok nebo celou plíci (</a:t>
            </a:r>
            <a:r>
              <a:rPr lang="cs-CZ" dirty="0" err="1"/>
              <a:t>alární</a:t>
            </a:r>
            <a:r>
              <a:rPr lang="cs-CZ" dirty="0"/>
              <a:t> pneumonie)</a:t>
            </a:r>
          </a:p>
          <a:p>
            <a:endParaRPr lang="cs-CZ" dirty="0"/>
          </a:p>
          <a:p>
            <a:pPr lvl="1"/>
            <a:endParaRPr lang="cs-CZ" dirty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6" descr="pneumonia.png">
            <a:extLst>
              <a:ext uri="{FF2B5EF4-FFF2-40B4-BE49-F238E27FC236}">
                <a16:creationId xmlns:a16="http://schemas.microsoft.com/office/drawing/2014/main" id="{CD19A88B-2688-B04F-BACB-4E87CC09A8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34250" b="36350"/>
          <a:stretch>
            <a:fillRect/>
          </a:stretch>
        </p:blipFill>
        <p:spPr>
          <a:xfrm>
            <a:off x="1211513" y="4392043"/>
            <a:ext cx="6720974" cy="245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957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BRONCHOPNEUMONIE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Vzniká většinou přestupem z dýchacích cest</a:t>
            </a:r>
          </a:p>
          <a:p>
            <a:endParaRPr lang="cs-CZ" dirty="0"/>
          </a:p>
          <a:p>
            <a:r>
              <a:rPr lang="cs-CZ" dirty="0"/>
              <a:t>Bakteriální zánět plic</a:t>
            </a:r>
          </a:p>
          <a:p>
            <a:pPr lvl="1"/>
            <a:r>
              <a:rPr lang="cs-CZ" dirty="0"/>
              <a:t>Katarálně-hnisavý</a:t>
            </a:r>
          </a:p>
          <a:p>
            <a:pPr lvl="1"/>
            <a:r>
              <a:rPr lang="cs-CZ" dirty="0"/>
              <a:t>Hnisavý</a:t>
            </a:r>
          </a:p>
          <a:p>
            <a:pPr lvl="1"/>
            <a:r>
              <a:rPr lang="cs-CZ" dirty="0" err="1"/>
              <a:t>Abscedující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Může navazovat na předchozí virový zánět (většinou chřipka)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Etiologie:</a:t>
            </a:r>
          </a:p>
          <a:p>
            <a:pPr lvl="1"/>
            <a:r>
              <a:rPr lang="cs-CZ" dirty="0" err="1"/>
              <a:t>Streptokokus</a:t>
            </a:r>
            <a:r>
              <a:rPr lang="cs-CZ" dirty="0"/>
              <a:t>, </a:t>
            </a:r>
            <a:r>
              <a:rPr lang="cs-CZ" dirty="0" err="1"/>
              <a:t>stafylokokus</a:t>
            </a:r>
            <a:r>
              <a:rPr lang="cs-CZ" dirty="0"/>
              <a:t>, </a:t>
            </a:r>
            <a:r>
              <a:rPr lang="cs-CZ" dirty="0" err="1"/>
              <a:t>hemofilus</a:t>
            </a:r>
            <a:r>
              <a:rPr lang="cs-CZ" dirty="0"/>
              <a:t>, </a:t>
            </a:r>
            <a:r>
              <a:rPr lang="cs-CZ" dirty="0" err="1"/>
              <a:t>legionella</a:t>
            </a:r>
            <a:r>
              <a:rPr lang="cs-CZ" dirty="0"/>
              <a:t>, </a:t>
            </a:r>
            <a:r>
              <a:rPr lang="cs-CZ" dirty="0" err="1"/>
              <a:t>klebsiella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17206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BRONCHOPNEUMONIE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Vícečetná drobná či splývající neohraničená zánětlivá ložiska, jeden či více laloků</a:t>
            </a:r>
          </a:p>
          <a:p>
            <a:r>
              <a:rPr lang="cs-CZ" dirty="0"/>
              <a:t>Často v návaznosti na bronchus a šíří se do plochy</a:t>
            </a:r>
          </a:p>
          <a:p>
            <a:endParaRPr lang="cs-CZ" dirty="0"/>
          </a:p>
        </p:txBody>
      </p:sp>
      <p:pic>
        <p:nvPicPr>
          <p:cNvPr id="9" name="Obrázek 8" descr="pneumonia.png"/>
          <p:cNvPicPr>
            <a:picLocks noChangeAspect="1"/>
          </p:cNvPicPr>
          <p:nvPr/>
        </p:nvPicPr>
        <p:blipFill>
          <a:blip r:embed="rId2" cstate="print"/>
          <a:srcRect b="68900"/>
          <a:stretch>
            <a:fillRect/>
          </a:stretch>
        </p:blipFill>
        <p:spPr>
          <a:xfrm>
            <a:off x="658800" y="3717032"/>
            <a:ext cx="7826400" cy="302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429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BRONCHOPNEUMONIE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Komplikace </a:t>
            </a:r>
          </a:p>
          <a:p>
            <a:pPr lvl="1"/>
            <a:r>
              <a:rPr lang="cs-CZ" dirty="0"/>
              <a:t>Abscesy</a:t>
            </a:r>
          </a:p>
          <a:p>
            <a:pPr lvl="1"/>
            <a:r>
              <a:rPr lang="cs-CZ" dirty="0"/>
              <a:t>Sepse</a:t>
            </a:r>
          </a:p>
          <a:p>
            <a:pPr lvl="1"/>
            <a:r>
              <a:rPr lang="cs-CZ" dirty="0"/>
              <a:t>Pleuritida</a:t>
            </a:r>
          </a:p>
          <a:p>
            <a:pPr lvl="1"/>
            <a:r>
              <a:rPr lang="cs-CZ" dirty="0"/>
              <a:t>ARDS</a:t>
            </a:r>
          </a:p>
          <a:p>
            <a:pPr lvl="1"/>
            <a:endParaRPr lang="cs-CZ" dirty="0"/>
          </a:p>
        </p:txBody>
      </p:sp>
      <p:pic>
        <p:nvPicPr>
          <p:cNvPr id="10" name="Zástupný symbol pro obsah 9" descr="Bronchopneumoni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62686" y="1600200"/>
            <a:ext cx="3009627" cy="4525963"/>
          </a:xfrm>
        </p:spPr>
      </p:pic>
      <p:pic>
        <p:nvPicPr>
          <p:cNvPr id="5" name="Picture 4" descr="BP 200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55576" y="4149080"/>
            <a:ext cx="4352868" cy="257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59774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INTERSTICIÁLNÍ ZÁNĚTY PLIC</a:t>
            </a:r>
          </a:p>
        </p:txBody>
      </p:sp>
      <p:pic>
        <p:nvPicPr>
          <p:cNvPr id="4" name="Zástupný symbol pro obsah 3" descr="pneumoni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5863"/>
          <a:stretch>
            <a:fillRect/>
          </a:stretch>
        </p:blipFill>
        <p:spPr>
          <a:xfrm>
            <a:off x="251520" y="3348612"/>
            <a:ext cx="8236486" cy="3489251"/>
          </a:xfr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58ECD46-4C8C-FF45-BFBD-F9C33ECE248B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Intersticiální záněty</a:t>
            </a:r>
          </a:p>
          <a:p>
            <a:pPr lvl="1"/>
            <a:r>
              <a:rPr lang="cs-CZ" dirty="0"/>
              <a:t>Infekční (absces, gangréna plic)</a:t>
            </a:r>
          </a:p>
          <a:p>
            <a:pPr lvl="1"/>
            <a:r>
              <a:rPr lang="cs-CZ" dirty="0"/>
              <a:t>Neinfekční intersticiální pneumonie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4834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DOLNÍ DÝCHACÍ CESTY - ANATOMIE</a:t>
            </a:r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Zástupný symbol pro obsah 9" descr="B9780323078665000010_f01-01-9780323078665.jp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3371767" y="1916832"/>
            <a:ext cx="5654616" cy="4320480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INTERSTICIÁLNÍ ZÁNĚTY PLIC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600" dirty="0"/>
              <a:t>Zánětlivé změny postihují </a:t>
            </a:r>
            <a:r>
              <a:rPr lang="cs-CZ" sz="2600" dirty="0" err="1"/>
              <a:t>intersticium</a:t>
            </a:r>
            <a:r>
              <a:rPr lang="cs-CZ" sz="2600" dirty="0"/>
              <a:t> plic (alveolární septa), lymfocytární charakter zánětu</a:t>
            </a:r>
          </a:p>
          <a:p>
            <a:pPr marL="0" indent="0">
              <a:buNone/>
            </a:pPr>
            <a:endParaRPr lang="cs-CZ" sz="2600" dirty="0"/>
          </a:p>
          <a:p>
            <a:r>
              <a:rPr lang="cs-CZ" dirty="0"/>
              <a:t>Infekční</a:t>
            </a:r>
          </a:p>
          <a:p>
            <a:pPr lvl="1"/>
            <a:r>
              <a:rPr lang="cs-CZ" dirty="0"/>
              <a:t>Absces, gangréna plíce</a:t>
            </a:r>
          </a:p>
          <a:p>
            <a:pPr lvl="1"/>
            <a:r>
              <a:rPr lang="cs-CZ" dirty="0"/>
              <a:t>Viry, paraziti, </a:t>
            </a:r>
            <a:r>
              <a:rPr lang="cs-CZ" dirty="0" err="1"/>
              <a:t>mykoplazma</a:t>
            </a:r>
            <a:r>
              <a:rPr lang="cs-CZ" dirty="0"/>
              <a:t>, chlamydie, bakterie, plísně</a:t>
            </a:r>
          </a:p>
          <a:p>
            <a:pPr lvl="1">
              <a:buNone/>
            </a:pPr>
            <a:endParaRPr lang="cs-CZ" dirty="0"/>
          </a:p>
          <a:p>
            <a:r>
              <a:rPr lang="cs-CZ" dirty="0"/>
              <a:t>Neinfekční intersticiální pneumonie</a:t>
            </a:r>
          </a:p>
          <a:p>
            <a:pPr lvl="1"/>
            <a:r>
              <a:rPr lang="cs-CZ" dirty="0"/>
              <a:t>Skupina různých jednotek</a:t>
            </a:r>
          </a:p>
          <a:p>
            <a:pPr lvl="1"/>
            <a:r>
              <a:rPr lang="cs-CZ" dirty="0"/>
              <a:t>Společné rysy:</a:t>
            </a:r>
          </a:p>
          <a:p>
            <a:pPr lvl="2"/>
            <a:r>
              <a:rPr lang="cs-CZ" dirty="0"/>
              <a:t>Různý stupeň progrese do plicní fibrózy</a:t>
            </a:r>
          </a:p>
          <a:p>
            <a:pPr lvl="2"/>
            <a:r>
              <a:rPr lang="cs-CZ" dirty="0"/>
              <a:t>Většinou idiopatické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94542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GRANULOMATÓZNÍ PLICNÍ ZÁNĚTY TBC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Specifický </a:t>
            </a:r>
            <a:r>
              <a:rPr lang="cs-CZ" dirty="0" err="1"/>
              <a:t>granulomatózní</a:t>
            </a:r>
            <a:r>
              <a:rPr lang="cs-CZ" dirty="0"/>
              <a:t> zánět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Etiologie:</a:t>
            </a:r>
          </a:p>
          <a:p>
            <a:pPr lvl="1"/>
            <a:r>
              <a:rPr lang="cs-CZ" dirty="0" err="1"/>
              <a:t>Mycobacterium</a:t>
            </a:r>
            <a:r>
              <a:rPr lang="cs-CZ" dirty="0"/>
              <a:t> </a:t>
            </a:r>
            <a:r>
              <a:rPr lang="cs-CZ" dirty="0" err="1"/>
              <a:t>tuberculosis</a:t>
            </a:r>
            <a:r>
              <a:rPr lang="cs-CZ" dirty="0"/>
              <a:t>, ale i jiná </a:t>
            </a:r>
            <a:r>
              <a:rPr lang="cs-CZ" dirty="0" err="1"/>
              <a:t>mykobakteria</a:t>
            </a:r>
            <a:endParaRPr lang="cs-CZ" dirty="0"/>
          </a:p>
          <a:p>
            <a:endParaRPr lang="cs-CZ" dirty="0"/>
          </a:p>
          <a:p>
            <a:r>
              <a:rPr lang="cs-CZ" dirty="0"/>
              <a:t>Morfologie:</a:t>
            </a:r>
          </a:p>
          <a:p>
            <a:pPr lvl="1"/>
            <a:r>
              <a:rPr lang="cs-CZ" dirty="0"/>
              <a:t>Tvorba </a:t>
            </a:r>
            <a:r>
              <a:rPr lang="cs-CZ" dirty="0" err="1"/>
              <a:t>kaseifikujících</a:t>
            </a:r>
            <a:r>
              <a:rPr lang="cs-CZ" dirty="0"/>
              <a:t> epiteloidních granulomů</a:t>
            </a:r>
          </a:p>
          <a:p>
            <a:endParaRPr lang="cs-CZ" dirty="0"/>
          </a:p>
          <a:p>
            <a:r>
              <a:rPr lang="cs-CZ" dirty="0"/>
              <a:t>Brány infekce:</a:t>
            </a:r>
          </a:p>
          <a:p>
            <a:pPr lvl="1"/>
            <a:r>
              <a:rPr lang="cs-CZ" dirty="0"/>
              <a:t>Dýchací systém (nejčastěji)</a:t>
            </a:r>
          </a:p>
          <a:p>
            <a:pPr lvl="1"/>
            <a:r>
              <a:rPr lang="cs-CZ" dirty="0"/>
              <a:t>GIT</a:t>
            </a:r>
          </a:p>
          <a:p>
            <a:pPr lvl="1"/>
            <a:r>
              <a:rPr lang="cs-CZ" dirty="0"/>
              <a:t>poranění</a:t>
            </a:r>
          </a:p>
          <a:p>
            <a:pPr lvl="1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7" name="Zástupný symbol pro obsah 6" descr="TB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4673" r="7164" b="6122"/>
          <a:stretch>
            <a:fillRect/>
          </a:stretch>
        </p:blipFill>
        <p:spPr>
          <a:xfrm>
            <a:off x="4716015" y="1700808"/>
            <a:ext cx="4311087" cy="3672408"/>
          </a:xfrm>
        </p:spPr>
      </p:pic>
    </p:spTree>
    <p:extLst>
      <p:ext uri="{BB962C8B-B14F-4D97-AF65-F5344CB8AC3E}">
        <p14:creationId xmlns:p14="http://schemas.microsoft.com/office/powerpoint/2010/main" val="24192578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TBC</a:t>
            </a:r>
          </a:p>
        </p:txBody>
      </p:sp>
      <p:pic>
        <p:nvPicPr>
          <p:cNvPr id="7" name="Zástupný symbol pro obsah 6" descr="TBC 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772815"/>
            <a:ext cx="4104456" cy="4177563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Formy:</a:t>
            </a:r>
          </a:p>
          <a:p>
            <a:pPr lvl="1"/>
            <a:r>
              <a:rPr lang="cs-CZ" dirty="0"/>
              <a:t>TBC uzlík</a:t>
            </a:r>
          </a:p>
          <a:p>
            <a:pPr lvl="2"/>
            <a:r>
              <a:rPr lang="cs-CZ" dirty="0"/>
              <a:t>Epiteloidní granulom</a:t>
            </a:r>
          </a:p>
          <a:p>
            <a:pPr lvl="2"/>
            <a:r>
              <a:rPr lang="cs-CZ" dirty="0"/>
              <a:t>Produktivní forma TBC</a:t>
            </a:r>
          </a:p>
          <a:p>
            <a:pPr lvl="2"/>
            <a:endParaRPr lang="cs-CZ" dirty="0"/>
          </a:p>
          <a:p>
            <a:pPr lvl="1"/>
            <a:r>
              <a:rPr lang="cs-CZ" dirty="0"/>
              <a:t>TBC </a:t>
            </a:r>
            <a:r>
              <a:rPr lang="cs-CZ" dirty="0" err="1"/>
              <a:t>exsudát</a:t>
            </a:r>
            <a:endParaRPr lang="cs-CZ" dirty="0"/>
          </a:p>
          <a:p>
            <a:pPr lvl="2"/>
            <a:r>
              <a:rPr lang="cs-CZ" dirty="0" err="1"/>
              <a:t>Serofibrinózní</a:t>
            </a:r>
            <a:r>
              <a:rPr lang="cs-CZ" dirty="0"/>
              <a:t> zánět + </a:t>
            </a:r>
            <a:r>
              <a:rPr lang="cs-CZ" dirty="0" err="1"/>
              <a:t>kaseifikační</a:t>
            </a:r>
            <a:r>
              <a:rPr lang="cs-CZ" dirty="0"/>
              <a:t> nekróza → později tvorba </a:t>
            </a:r>
            <a:r>
              <a:rPr lang="cs-CZ" dirty="0" err="1"/>
              <a:t>granulomatózního</a:t>
            </a:r>
            <a:r>
              <a:rPr lang="cs-CZ" dirty="0"/>
              <a:t> zánětu</a:t>
            </a:r>
          </a:p>
          <a:p>
            <a:pPr lvl="2"/>
            <a:endParaRPr lang="cs-CZ" dirty="0"/>
          </a:p>
          <a:p>
            <a:r>
              <a:rPr lang="cs-CZ" dirty="0"/>
              <a:t>Šíření:</a:t>
            </a:r>
          </a:p>
          <a:p>
            <a:pPr lvl="1"/>
            <a:r>
              <a:rPr lang="cs-CZ" dirty="0"/>
              <a:t>Hematogenně a </a:t>
            </a:r>
            <a:r>
              <a:rPr lang="cs-CZ" dirty="0" err="1"/>
              <a:t>lymfogenně</a:t>
            </a:r>
            <a:r>
              <a:rPr lang="cs-CZ" dirty="0"/>
              <a:t> (primární typ TBC)</a:t>
            </a:r>
          </a:p>
          <a:p>
            <a:pPr lvl="2"/>
            <a:r>
              <a:rPr lang="cs-CZ" dirty="0" err="1"/>
              <a:t>Ghonnův</a:t>
            </a:r>
            <a:r>
              <a:rPr lang="cs-CZ" dirty="0"/>
              <a:t> komplex</a:t>
            </a:r>
          </a:p>
          <a:p>
            <a:pPr lvl="2"/>
            <a:r>
              <a:rPr lang="cs-CZ" dirty="0"/>
              <a:t>Miliární TBC</a:t>
            </a:r>
          </a:p>
          <a:p>
            <a:pPr lvl="2"/>
            <a:endParaRPr lang="cs-CZ" dirty="0"/>
          </a:p>
          <a:p>
            <a:pPr lvl="1"/>
            <a:r>
              <a:rPr lang="cs-CZ" dirty="0" err="1"/>
              <a:t>Porogenně</a:t>
            </a:r>
            <a:r>
              <a:rPr lang="cs-CZ" dirty="0"/>
              <a:t> (sekundární typ) – dýchací cesty, GIT, močové cesty</a:t>
            </a:r>
          </a:p>
        </p:txBody>
      </p:sp>
    </p:spTree>
    <p:extLst>
      <p:ext uri="{BB962C8B-B14F-4D97-AF65-F5344CB8AC3E}">
        <p14:creationId xmlns:p14="http://schemas.microsoft.com/office/powerpoint/2010/main" val="1504335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PNEUMOKONIÓZY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Definice:</a:t>
            </a:r>
          </a:p>
          <a:p>
            <a:pPr lvl="1">
              <a:buNone/>
            </a:pPr>
            <a:r>
              <a:rPr lang="cs-CZ" dirty="0"/>
              <a:t>=	Onemocnění plic vznikající inhalací anorganických prachů s </a:t>
            </a:r>
            <a:r>
              <a:rPr lang="cs-CZ" dirty="0" err="1"/>
              <a:t>fibrogenním</a:t>
            </a:r>
            <a:r>
              <a:rPr lang="cs-CZ" dirty="0"/>
              <a:t> účinkem → fibróza plic</a:t>
            </a:r>
          </a:p>
          <a:p>
            <a:r>
              <a:rPr lang="cs-CZ" dirty="0"/>
              <a:t>Nemoci z povolání</a:t>
            </a:r>
          </a:p>
          <a:p>
            <a:r>
              <a:rPr lang="cs-CZ" dirty="0"/>
              <a:t>Typy:</a:t>
            </a:r>
          </a:p>
          <a:p>
            <a:pPr lvl="1"/>
            <a:r>
              <a:rPr lang="cs-CZ" dirty="0" err="1"/>
              <a:t>Antrakosilikóza</a:t>
            </a:r>
            <a:r>
              <a:rPr lang="cs-CZ" dirty="0"/>
              <a:t> (uhlokopská nemoc)</a:t>
            </a:r>
          </a:p>
          <a:p>
            <a:pPr lvl="1"/>
            <a:r>
              <a:rPr lang="cs-CZ" dirty="0"/>
              <a:t>Silikóza</a:t>
            </a:r>
          </a:p>
          <a:p>
            <a:pPr lvl="1"/>
            <a:r>
              <a:rPr lang="cs-CZ" dirty="0"/>
              <a:t>Azbestóza</a:t>
            </a:r>
          </a:p>
        </p:txBody>
      </p:sp>
    </p:spTree>
    <p:extLst>
      <p:ext uri="{BB962C8B-B14F-4D97-AF65-F5344CB8AC3E}">
        <p14:creationId xmlns:p14="http://schemas.microsoft.com/office/powerpoint/2010/main" val="12203332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b="1" dirty="0"/>
              <a:t>SILIKÓZA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5613" y="1417638"/>
            <a:ext cx="4041775" cy="47085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 dirty="0"/>
              <a:t>Inhalace křemičitého prachu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Sio2 (krystaly) – velikost 0,2-2,0 mm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Patogeneze: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Krystaly fagocytovány makrofágy, pro které jsou toxické → rozpad makrofágů → uvolnění fibrogenních faktorů → </a:t>
            </a:r>
            <a:r>
              <a:rPr lang="cs-CZ" dirty="0" err="1"/>
              <a:t>fibrotizace</a:t>
            </a:r>
            <a:r>
              <a:rPr lang="cs-CZ" dirty="0"/>
              <a:t> + nástup dalších makrofágů → progresivní </a:t>
            </a:r>
            <a:r>
              <a:rPr lang="cs-CZ" dirty="0" err="1"/>
              <a:t>fibrotizace</a:t>
            </a:r>
            <a:r>
              <a:rPr lang="cs-CZ" dirty="0"/>
              <a:t> plic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Klinika: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Dyspnoe + plicní hypertenze</a:t>
            </a:r>
          </a:p>
          <a:p>
            <a:pPr>
              <a:lnSpc>
                <a:spcPct val="90000"/>
              </a:lnSpc>
            </a:pPr>
            <a:endParaRPr lang="cs-CZ" sz="1900" dirty="0"/>
          </a:p>
        </p:txBody>
      </p:sp>
      <p:pic>
        <p:nvPicPr>
          <p:cNvPr id="4" name="Zástupný symbol pro obsah 8" descr="silikoza 1.jpg">
            <a:extLst>
              <a:ext uri="{FF2B5EF4-FFF2-40B4-BE49-F238E27FC236}">
                <a16:creationId xmlns:a16="http://schemas.microsoft.com/office/drawing/2014/main" id="{F93BA36A-3000-C14A-BBC6-E1F164EF92E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5025" y="2483286"/>
            <a:ext cx="4041775" cy="3334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5816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NÁDORY PLIC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Benigní nádory</a:t>
            </a:r>
          </a:p>
          <a:p>
            <a:pPr lvl="1"/>
            <a:r>
              <a:rPr lang="cs-CZ" dirty="0" err="1"/>
              <a:t>Chondrohamartom</a:t>
            </a:r>
            <a:r>
              <a:rPr lang="cs-CZ" dirty="0"/>
              <a:t> - dříve </a:t>
            </a:r>
            <a:r>
              <a:rPr lang="cs-CZ" dirty="0" err="1"/>
              <a:t>pseudotumor</a:t>
            </a:r>
            <a:endParaRPr lang="cs-CZ" dirty="0"/>
          </a:p>
          <a:p>
            <a:pPr lvl="1"/>
            <a:r>
              <a:rPr lang="cs-CZ" dirty="0"/>
              <a:t>Vzácné (papilomy, adenomy…)</a:t>
            </a:r>
          </a:p>
          <a:p>
            <a:r>
              <a:rPr lang="cs-CZ" dirty="0"/>
              <a:t>Maligní nádory</a:t>
            </a:r>
          </a:p>
          <a:p>
            <a:pPr lvl="1"/>
            <a:r>
              <a:rPr lang="cs-CZ" dirty="0"/>
              <a:t>Bronchogenní karcinom</a:t>
            </a:r>
          </a:p>
        </p:txBody>
      </p:sp>
    </p:spTree>
    <p:extLst>
      <p:ext uri="{BB962C8B-B14F-4D97-AF65-F5344CB8AC3E}">
        <p14:creationId xmlns:p14="http://schemas.microsoft.com/office/powerpoint/2010/main" val="21916846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b="1" dirty="0"/>
              <a:t>CHONDROHAMARTOM PLIC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600" dirty="0"/>
              <a:t>benigní tumor</a:t>
            </a:r>
          </a:p>
          <a:p>
            <a:pPr lvl="1">
              <a:lnSpc>
                <a:spcPct val="90000"/>
              </a:lnSpc>
            </a:pPr>
            <a:r>
              <a:rPr lang="cs-CZ" sz="2600" dirty="0"/>
              <a:t>vznikající poruchou embryonálního vývoje; tkáň nezapojená do struktury celého orgánu</a:t>
            </a:r>
          </a:p>
          <a:p>
            <a:pPr>
              <a:lnSpc>
                <a:spcPct val="90000"/>
              </a:lnSpc>
            </a:pPr>
            <a:endParaRPr lang="cs-CZ" sz="2600" dirty="0"/>
          </a:p>
          <a:p>
            <a:pPr>
              <a:lnSpc>
                <a:spcPct val="90000"/>
              </a:lnSpc>
            </a:pPr>
            <a:r>
              <a:rPr lang="cs-CZ" sz="2600" dirty="0"/>
              <a:t>Relativně častý</a:t>
            </a:r>
          </a:p>
          <a:p>
            <a:pPr>
              <a:lnSpc>
                <a:spcPct val="90000"/>
              </a:lnSpc>
            </a:pPr>
            <a:endParaRPr lang="cs-CZ" sz="2600" dirty="0"/>
          </a:p>
          <a:p>
            <a:pPr>
              <a:lnSpc>
                <a:spcPct val="90000"/>
              </a:lnSpc>
            </a:pPr>
            <a:r>
              <a:rPr lang="cs-CZ" sz="2600" dirty="0"/>
              <a:t>Většinou náhodný RTG nález</a:t>
            </a:r>
          </a:p>
        </p:txBody>
      </p:sp>
      <p:pic>
        <p:nvPicPr>
          <p:cNvPr id="4" name="Zástupný symbol pro obsah 5" descr="hamartoma.jpg">
            <a:extLst>
              <a:ext uri="{FF2B5EF4-FFF2-40B4-BE49-F238E27FC236}">
                <a16:creationId xmlns:a16="http://schemas.microsoft.com/office/drawing/2014/main" id="{316A0380-6D64-3548-BD45-111C30D002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5549" r="5781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31784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BRONCHOGENNÍ KARCINOM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Incidence:</a:t>
            </a:r>
          </a:p>
          <a:p>
            <a:pPr lvl="1"/>
            <a:r>
              <a:rPr lang="cs-CZ" dirty="0"/>
              <a:t>Jedny z nejčastějších maligních nádorů (v ČR 3. nejčastější malignita).</a:t>
            </a:r>
          </a:p>
          <a:p>
            <a:pPr lvl="1"/>
            <a:endParaRPr lang="cs-CZ" dirty="0"/>
          </a:p>
          <a:p>
            <a:r>
              <a:rPr lang="cs-CZ" dirty="0"/>
              <a:t>Etiologie:</a:t>
            </a:r>
          </a:p>
          <a:p>
            <a:pPr lvl="1"/>
            <a:r>
              <a:rPr lang="cs-CZ" b="1" dirty="0"/>
              <a:t>Kouření</a:t>
            </a:r>
            <a:r>
              <a:rPr lang="cs-CZ" dirty="0"/>
              <a:t> (riziko u kuřáků 60x větší)</a:t>
            </a:r>
          </a:p>
          <a:p>
            <a:pPr lvl="1"/>
            <a:r>
              <a:rPr lang="cs-CZ" dirty="0"/>
              <a:t>Inhalace výfukových plynů</a:t>
            </a:r>
          </a:p>
          <a:p>
            <a:pPr lvl="1"/>
            <a:r>
              <a:rPr lang="cs-CZ" dirty="0"/>
              <a:t>Radon</a:t>
            </a:r>
          </a:p>
          <a:p>
            <a:pPr lvl="1"/>
            <a:r>
              <a:rPr lang="cs-CZ" dirty="0"/>
              <a:t>Azbest, nikl, chrom</a:t>
            </a:r>
          </a:p>
          <a:p>
            <a:pPr lvl="1"/>
            <a:r>
              <a:rPr lang="cs-CZ" dirty="0"/>
              <a:t>Ionizace</a:t>
            </a:r>
          </a:p>
          <a:p>
            <a:pPr lvl="1"/>
            <a:r>
              <a:rPr lang="cs-CZ" dirty="0"/>
              <a:t>Prachové mikročástice</a:t>
            </a:r>
          </a:p>
          <a:p>
            <a:pPr lvl="1"/>
            <a:r>
              <a:rPr lang="cs-CZ" dirty="0"/>
              <a:t>Familiární predispozice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5" name="Zástupný symbol pro obsah 4" descr="how-do-you-get-mesothelio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9225" t="1961" r="3139" b="1930"/>
          <a:stretch>
            <a:fillRect/>
          </a:stretch>
        </p:blipFill>
        <p:spPr>
          <a:xfrm>
            <a:off x="4716016" y="2060848"/>
            <a:ext cx="4289802" cy="3528392"/>
          </a:xfrm>
        </p:spPr>
      </p:pic>
    </p:spTree>
    <p:extLst>
      <p:ext uri="{BB962C8B-B14F-4D97-AF65-F5344CB8AC3E}">
        <p14:creationId xmlns:p14="http://schemas.microsoft.com/office/powerpoint/2010/main" val="3255519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BRONCHOGENNÍ KARCINOM - TYPY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cs-CZ" b="1" dirty="0"/>
              <a:t>SCLC</a:t>
            </a:r>
            <a:r>
              <a:rPr lang="cs-CZ" dirty="0"/>
              <a:t> = </a:t>
            </a:r>
            <a:r>
              <a:rPr lang="cs-CZ" dirty="0" err="1"/>
              <a:t>malobuněčný</a:t>
            </a:r>
            <a:r>
              <a:rPr lang="cs-CZ" dirty="0"/>
              <a:t> karcinom</a:t>
            </a:r>
          </a:p>
          <a:p>
            <a:r>
              <a:rPr lang="cs-CZ" b="1" dirty="0"/>
              <a:t>NSCLC (skupina </a:t>
            </a:r>
            <a:r>
              <a:rPr lang="cs-CZ" b="1" dirty="0" err="1"/>
              <a:t>nemalobuněčných</a:t>
            </a:r>
            <a:r>
              <a:rPr lang="cs-CZ" b="1" dirty="0"/>
              <a:t> karcinomů)</a:t>
            </a:r>
          </a:p>
          <a:p>
            <a:pPr lvl="1"/>
            <a:r>
              <a:rPr lang="cs-CZ" dirty="0" err="1"/>
              <a:t>Dlaždicobuněčný</a:t>
            </a:r>
            <a:r>
              <a:rPr lang="cs-CZ" dirty="0"/>
              <a:t> karcinom</a:t>
            </a:r>
          </a:p>
          <a:p>
            <a:pPr lvl="1"/>
            <a:r>
              <a:rPr lang="cs-CZ" dirty="0"/>
              <a:t>Adenokarcinom</a:t>
            </a:r>
          </a:p>
          <a:p>
            <a:pPr lvl="1"/>
            <a:r>
              <a:rPr lang="cs-CZ" dirty="0" err="1"/>
              <a:t>Velkobuněčný</a:t>
            </a:r>
            <a:r>
              <a:rPr lang="cs-CZ" dirty="0"/>
              <a:t> karcinom</a:t>
            </a:r>
          </a:p>
          <a:p>
            <a:pPr lvl="1"/>
            <a:r>
              <a:rPr lang="cs-CZ" dirty="0" err="1"/>
              <a:t>Velkobuněčný</a:t>
            </a:r>
            <a:r>
              <a:rPr lang="cs-CZ" dirty="0"/>
              <a:t> neuroendokrinní karcinom</a:t>
            </a:r>
          </a:p>
          <a:p>
            <a:r>
              <a:rPr lang="cs-CZ" dirty="0"/>
              <a:t>Smíšené nádory</a:t>
            </a:r>
          </a:p>
          <a:p>
            <a:pPr lvl="1"/>
            <a:r>
              <a:rPr lang="cs-CZ" dirty="0" err="1"/>
              <a:t>Adenoskvamózní</a:t>
            </a:r>
            <a:r>
              <a:rPr lang="cs-CZ" dirty="0"/>
              <a:t> karcinom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70712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SCLC – MALOBUNĚČNÝ KARCINOM</a:t>
            </a:r>
            <a:br>
              <a:rPr lang="cs-CZ" b="1" dirty="0"/>
            </a:br>
            <a:r>
              <a:rPr lang="cs-CZ" sz="3600" b="1" dirty="0"/>
              <a:t>(NEUROENDOKRINNÍ KARCINOM G3)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Etiologie a epidemiologie:</a:t>
            </a:r>
          </a:p>
          <a:p>
            <a:pPr lvl="1"/>
            <a:r>
              <a:rPr lang="cs-CZ" dirty="0"/>
              <a:t>Nízce diferencovaný neuroendokrinní karcinom</a:t>
            </a:r>
          </a:p>
          <a:p>
            <a:pPr lvl="1"/>
            <a:r>
              <a:rPr lang="cs-CZ" dirty="0"/>
              <a:t>20 – 25 % plicních karcinomů</a:t>
            </a:r>
          </a:p>
          <a:p>
            <a:pPr lvl="1"/>
            <a:r>
              <a:rPr lang="cs-CZ" dirty="0"/>
              <a:t>Asociován s kouřením</a:t>
            </a:r>
          </a:p>
        </p:txBody>
      </p:sp>
    </p:spTree>
    <p:extLst>
      <p:ext uri="{BB962C8B-B14F-4D97-AF65-F5344CB8AC3E}">
        <p14:creationId xmlns:p14="http://schemas.microsoft.com/office/powerpoint/2010/main" val="1982866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ALVEOLUS</a:t>
            </a:r>
          </a:p>
        </p:txBody>
      </p:sp>
      <p:pic>
        <p:nvPicPr>
          <p:cNvPr id="4" name="Zástupný symbol pro obsah 3" descr="67332358-alveolus-anatomy-and-respiratory-membrane-of-alveolus-oxygen-and-carbon-dioxide-exchange-between-al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8622" b="11878"/>
          <a:stretch>
            <a:fillRect/>
          </a:stretch>
        </p:blipFill>
        <p:spPr>
          <a:xfrm>
            <a:off x="395999" y="1556792"/>
            <a:ext cx="8352003" cy="5112568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SCLC – MALOBUNĚČNÝ KARCINOM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Lokalizace:</a:t>
            </a:r>
          </a:p>
          <a:p>
            <a:pPr lvl="1"/>
            <a:r>
              <a:rPr lang="cs-CZ" dirty="0"/>
              <a:t>Často v oblasti hilu</a:t>
            </a:r>
          </a:p>
          <a:p>
            <a:pPr lvl="1"/>
            <a:endParaRPr lang="cs-CZ" dirty="0"/>
          </a:p>
          <a:p>
            <a:r>
              <a:rPr lang="cs-CZ" dirty="0"/>
              <a:t>Biologické chování:</a:t>
            </a:r>
          </a:p>
          <a:p>
            <a:pPr lvl="1"/>
            <a:r>
              <a:rPr lang="cs-CZ" b="1" dirty="0"/>
              <a:t>Cca 20% Ca plic</a:t>
            </a:r>
          </a:p>
          <a:p>
            <a:pPr lvl="1"/>
            <a:r>
              <a:rPr lang="cs-CZ" b="1" dirty="0"/>
              <a:t>Extrémně agresivní</a:t>
            </a:r>
          </a:p>
          <a:p>
            <a:pPr lvl="1"/>
            <a:r>
              <a:rPr lang="cs-CZ" b="1" dirty="0"/>
              <a:t>Velmi časně metastazuje!!!- běžně   už v době dg</a:t>
            </a:r>
          </a:p>
          <a:p>
            <a:pPr lvl="1"/>
            <a:r>
              <a:rPr lang="cs-CZ" b="1" dirty="0" err="1"/>
              <a:t>Paraneoplastický</a:t>
            </a:r>
            <a:r>
              <a:rPr lang="cs-CZ" b="1" dirty="0"/>
              <a:t> syndrom</a:t>
            </a:r>
          </a:p>
          <a:p>
            <a:pPr lvl="1"/>
            <a:r>
              <a:rPr lang="cs-CZ" b="1" dirty="0"/>
              <a:t>Terapie - CHT+RT</a:t>
            </a:r>
          </a:p>
        </p:txBody>
      </p:sp>
      <p:pic>
        <p:nvPicPr>
          <p:cNvPr id="6" name="Zástupný symbol pro obsah 5" descr="SCL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587510"/>
            <a:ext cx="4648200" cy="3718560"/>
          </a:xfrm>
        </p:spPr>
      </p:pic>
    </p:spTree>
    <p:extLst>
      <p:ext uri="{BB962C8B-B14F-4D97-AF65-F5344CB8AC3E}">
        <p14:creationId xmlns:p14="http://schemas.microsoft.com/office/powerpoint/2010/main" val="3321436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PARANEOPLASTICKÝ SYNDROM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Definice:</a:t>
            </a:r>
          </a:p>
          <a:p>
            <a:pPr lvl="1">
              <a:buNone/>
            </a:pPr>
            <a:r>
              <a:rPr lang="cs-CZ" dirty="0"/>
              <a:t>=	Produkce hormonů nebo hormonům podobných látek nádorem</a:t>
            </a:r>
          </a:p>
          <a:p>
            <a:r>
              <a:rPr lang="cs-CZ" dirty="0"/>
              <a:t>Nádor ovlivňuje homeostázu organismu systémově, mimo svoji lokalizaci</a:t>
            </a:r>
          </a:p>
          <a:p>
            <a:r>
              <a:rPr lang="cs-CZ" dirty="0"/>
              <a:t>Může předcházet vlastní dg.</a:t>
            </a:r>
          </a:p>
          <a:p>
            <a:r>
              <a:rPr lang="cs-CZ" dirty="0" err="1"/>
              <a:t>Např</a:t>
            </a:r>
            <a:r>
              <a:rPr lang="cs-CZ" dirty="0"/>
              <a:t>: produkce ACTH, ADH, kalcitonin, serotonin… </a:t>
            </a:r>
          </a:p>
          <a:p>
            <a:r>
              <a:rPr lang="cs-CZ" dirty="0"/>
              <a:t>Projevy: </a:t>
            </a:r>
            <a:r>
              <a:rPr lang="cs-CZ" dirty="0" err="1"/>
              <a:t>Cushingův</a:t>
            </a:r>
            <a:r>
              <a:rPr lang="cs-CZ" dirty="0"/>
              <a:t> syndrom, diabetes </a:t>
            </a:r>
            <a:r>
              <a:rPr lang="cs-CZ" dirty="0" err="1"/>
              <a:t>insipidus</a:t>
            </a:r>
            <a:r>
              <a:rPr lang="cs-CZ" dirty="0"/>
              <a:t>, neurologické a neuromuskulární poruchy, hypertenze, astma, průjmy, flush…</a:t>
            </a:r>
          </a:p>
        </p:txBody>
      </p:sp>
    </p:spTree>
    <p:extLst>
      <p:ext uri="{BB962C8B-B14F-4D97-AF65-F5344CB8AC3E}">
        <p14:creationId xmlns:p14="http://schemas.microsoft.com/office/powerpoint/2010/main" val="36554041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SCLC – MALOBUNĚČNÝ KARCINOM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/>
              <a:t>Mikro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Malé buňky (2x větší než lymfocyt)</a:t>
            </a:r>
          </a:p>
          <a:p>
            <a:pPr lvl="1"/>
            <a:r>
              <a:rPr lang="cs-CZ" dirty="0"/>
              <a:t>Oválná </a:t>
            </a:r>
            <a:r>
              <a:rPr lang="cs-CZ" dirty="0" err="1"/>
              <a:t>hyperchromní</a:t>
            </a:r>
            <a:r>
              <a:rPr lang="cs-CZ" dirty="0"/>
              <a:t> (tmavá) jádra, někdy protáhlá – „</a:t>
            </a:r>
            <a:r>
              <a:rPr lang="cs-CZ" dirty="0" err="1"/>
              <a:t>ovískový</a:t>
            </a:r>
            <a:r>
              <a:rPr lang="cs-CZ" dirty="0"/>
              <a:t> karcinom“</a:t>
            </a:r>
          </a:p>
          <a:p>
            <a:pPr lvl="1"/>
            <a:r>
              <a:rPr lang="cs-CZ" dirty="0"/>
              <a:t>Málo cytoplazmy</a:t>
            </a:r>
          </a:p>
          <a:p>
            <a:pPr lvl="1"/>
            <a:r>
              <a:rPr lang="cs-CZ" dirty="0"/>
              <a:t>Hojná mitotická aktivita</a:t>
            </a:r>
          </a:p>
        </p:txBody>
      </p:sp>
      <p:pic>
        <p:nvPicPr>
          <p:cNvPr id="5" name="Zástupný symbol pro obsah 4" descr="SCLC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38976326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NSCLC – SKUPINA NEMALOBUNĚČNÝCH PLICNÍCH KARCINOMŮ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Cca 80 % plicních karcinomů</a:t>
            </a:r>
          </a:p>
          <a:p>
            <a:r>
              <a:rPr lang="cs-CZ" dirty="0"/>
              <a:t>méně agresivní než SCLC, prognóza lepší</a:t>
            </a:r>
          </a:p>
          <a:p>
            <a:r>
              <a:rPr lang="cs-CZ" dirty="0"/>
              <a:t>Možné radikální chirurgické odstranění</a:t>
            </a:r>
          </a:p>
          <a:p>
            <a:r>
              <a:rPr lang="cs-CZ" dirty="0"/>
              <a:t>Typy:</a:t>
            </a:r>
          </a:p>
          <a:p>
            <a:pPr lvl="1"/>
            <a:r>
              <a:rPr lang="cs-CZ" dirty="0" err="1"/>
              <a:t>Dlaždicobuněčný</a:t>
            </a:r>
            <a:r>
              <a:rPr lang="cs-CZ" dirty="0"/>
              <a:t> karcinom</a:t>
            </a:r>
          </a:p>
          <a:p>
            <a:pPr lvl="1"/>
            <a:r>
              <a:rPr lang="cs-CZ" dirty="0"/>
              <a:t>Adenokarcinom</a:t>
            </a:r>
          </a:p>
          <a:p>
            <a:pPr lvl="1"/>
            <a:r>
              <a:rPr lang="cs-CZ" dirty="0" err="1"/>
              <a:t>Velkobuněčný</a:t>
            </a:r>
            <a:r>
              <a:rPr lang="cs-CZ" dirty="0"/>
              <a:t> karcinom</a:t>
            </a:r>
          </a:p>
        </p:txBody>
      </p:sp>
      <p:pic>
        <p:nvPicPr>
          <p:cNvPr id="5" name="Zástupný symbol pro obsah 4" descr="how-do-you-get-mesothelio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97803" y="1628800"/>
            <a:ext cx="4669661" cy="4536504"/>
          </a:xfrm>
        </p:spPr>
      </p:pic>
    </p:spTree>
    <p:extLst>
      <p:ext uri="{BB962C8B-B14F-4D97-AF65-F5344CB8AC3E}">
        <p14:creationId xmlns:p14="http://schemas.microsoft.com/office/powerpoint/2010/main" val="7527082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DLAŽDICOBUNĚČNÝ KARCINOM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Etiologie a epidemiologie:</a:t>
            </a:r>
          </a:p>
          <a:p>
            <a:pPr lvl="1"/>
            <a:r>
              <a:rPr lang="cs-CZ" dirty="0"/>
              <a:t>25-30 % plicních karcinomů</a:t>
            </a:r>
          </a:p>
          <a:p>
            <a:r>
              <a:rPr lang="cs-CZ" dirty="0"/>
              <a:t>Lokalizace:</a:t>
            </a:r>
          </a:p>
          <a:p>
            <a:pPr lvl="1"/>
            <a:r>
              <a:rPr lang="cs-CZ" dirty="0"/>
              <a:t>Poměrně často v oblasti hilu – vychází z bronchu</a:t>
            </a:r>
          </a:p>
          <a:p>
            <a:r>
              <a:rPr lang="cs-CZ" dirty="0"/>
              <a:t>Biologické chování:</a:t>
            </a:r>
          </a:p>
          <a:p>
            <a:pPr lvl="1"/>
            <a:r>
              <a:rPr lang="cs-CZ" dirty="0"/>
              <a:t>Metastazuje v pozdějších stadiích → klinické symptomy</a:t>
            </a:r>
          </a:p>
          <a:p>
            <a:r>
              <a:rPr lang="cs-CZ" dirty="0"/>
              <a:t>Komplikace:</a:t>
            </a:r>
          </a:p>
          <a:p>
            <a:pPr lvl="1"/>
            <a:r>
              <a:rPr lang="cs-CZ" dirty="0"/>
              <a:t>Obstrukce bronchu (</a:t>
            </a:r>
            <a:r>
              <a:rPr lang="cs-CZ" dirty="0" err="1"/>
              <a:t>exofytický</a:t>
            </a:r>
            <a:r>
              <a:rPr lang="cs-CZ" dirty="0"/>
              <a:t> růst)</a:t>
            </a:r>
          </a:p>
          <a:p>
            <a:pPr lvl="1"/>
            <a:r>
              <a:rPr lang="cs-CZ" dirty="0"/>
              <a:t>Dušnost, opakované záněty plic, krvácení</a:t>
            </a:r>
          </a:p>
        </p:txBody>
      </p:sp>
      <p:pic>
        <p:nvPicPr>
          <p:cNvPr id="5" name="Zástupný symbol pro obsah 4" descr="SS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988840"/>
            <a:ext cx="4582442" cy="3665954"/>
          </a:xfrm>
        </p:spPr>
      </p:pic>
    </p:spTree>
    <p:extLst>
      <p:ext uri="{BB962C8B-B14F-4D97-AF65-F5344CB8AC3E}">
        <p14:creationId xmlns:p14="http://schemas.microsoft.com/office/powerpoint/2010/main" val="24371711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ADENOKARCINOM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Etiologie a epidemiologie:</a:t>
            </a:r>
          </a:p>
          <a:p>
            <a:pPr lvl="1"/>
            <a:r>
              <a:rPr lang="cs-CZ" dirty="0"/>
              <a:t>25 - 30 % plicních karcinomů</a:t>
            </a:r>
          </a:p>
          <a:p>
            <a:pPr lvl="1"/>
            <a:r>
              <a:rPr lang="cs-CZ" dirty="0"/>
              <a:t>Je jasná asociace s kouřením, ale současně nejčastější tumor nekuřáků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Lokalizace:</a:t>
            </a:r>
          </a:p>
          <a:p>
            <a:pPr lvl="1"/>
            <a:r>
              <a:rPr lang="cs-CZ" dirty="0"/>
              <a:t>Spíše periferně a v okolí jizev, ale i centrálně</a:t>
            </a:r>
          </a:p>
          <a:p>
            <a:pPr lvl="1"/>
            <a:endParaRPr lang="cs-CZ" dirty="0"/>
          </a:p>
          <a:p>
            <a:r>
              <a:rPr lang="cs-CZ" dirty="0"/>
              <a:t>Biologické chování:</a:t>
            </a:r>
          </a:p>
          <a:p>
            <a:pPr lvl="1"/>
            <a:r>
              <a:rPr lang="cs-CZ" dirty="0"/>
              <a:t>Poměrně pomalý růst</a:t>
            </a:r>
          </a:p>
          <a:p>
            <a:pPr lvl="1"/>
            <a:r>
              <a:rPr lang="cs-CZ" dirty="0"/>
              <a:t>Nevytváří velkou masu</a:t>
            </a:r>
          </a:p>
          <a:p>
            <a:pPr lvl="1"/>
            <a:r>
              <a:rPr lang="cs-CZ" dirty="0"/>
              <a:t>Může poměrně časně </a:t>
            </a:r>
            <a:r>
              <a:rPr lang="cs-CZ" dirty="0" err="1"/>
              <a:t>metastázovat</a:t>
            </a:r>
            <a:endParaRPr lang="cs-CZ" dirty="0"/>
          </a:p>
        </p:txBody>
      </p:sp>
      <p:pic>
        <p:nvPicPr>
          <p:cNvPr id="5" name="Zástupný symbol pro obsah 4" descr="AC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35542" y="2060848"/>
            <a:ext cx="4708458" cy="3766766"/>
          </a:xfrm>
        </p:spPr>
      </p:pic>
    </p:spTree>
    <p:extLst>
      <p:ext uri="{BB962C8B-B14F-4D97-AF65-F5344CB8AC3E}">
        <p14:creationId xmlns:p14="http://schemas.microsoft.com/office/powerpoint/2010/main" val="28715507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VELKOBUNĚČNÝ KARCINOM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Etiologie a epidemiologie:</a:t>
            </a:r>
          </a:p>
          <a:p>
            <a:pPr lvl="1"/>
            <a:r>
              <a:rPr lang="cs-CZ" dirty="0"/>
              <a:t>10 – 15 % plicních karcinomů</a:t>
            </a:r>
          </a:p>
          <a:p>
            <a:r>
              <a:rPr lang="cs-CZ" dirty="0"/>
              <a:t>Lokalizace:</a:t>
            </a:r>
          </a:p>
          <a:p>
            <a:pPr lvl="1"/>
            <a:r>
              <a:rPr lang="cs-CZ" dirty="0"/>
              <a:t>Spíše centrálněji</a:t>
            </a:r>
          </a:p>
          <a:p>
            <a:r>
              <a:rPr lang="cs-CZ" dirty="0"/>
              <a:t>Biologické chování:</a:t>
            </a:r>
          </a:p>
          <a:p>
            <a:pPr lvl="1"/>
            <a:r>
              <a:rPr lang="cs-CZ" dirty="0"/>
              <a:t>Agresivní, rychle se šíří, časné metastázy → špatná prognóza</a:t>
            </a:r>
          </a:p>
        </p:txBody>
      </p:sp>
      <p:pic>
        <p:nvPicPr>
          <p:cNvPr id="7" name="Zástupný symbol pro obsah 6" descr="LC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916832"/>
            <a:ext cx="4600444" cy="3680355"/>
          </a:xfrm>
        </p:spPr>
      </p:pic>
    </p:spTree>
    <p:extLst>
      <p:ext uri="{BB962C8B-B14F-4D97-AF65-F5344CB8AC3E}">
        <p14:creationId xmlns:p14="http://schemas.microsoft.com/office/powerpoint/2010/main" val="17554212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METASTATICKÁ POLITIKA PLICNÍCH KARCINOMŮ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Lymfatické uzliny</a:t>
            </a:r>
          </a:p>
          <a:p>
            <a:pPr lvl="1"/>
            <a:r>
              <a:rPr lang="cs-CZ" dirty="0"/>
              <a:t>Plicní hilus, mediastinum</a:t>
            </a:r>
          </a:p>
          <a:p>
            <a:r>
              <a:rPr lang="cs-CZ" dirty="0"/>
              <a:t>Druhostranná plíce</a:t>
            </a:r>
          </a:p>
          <a:p>
            <a:r>
              <a:rPr lang="cs-CZ" dirty="0"/>
              <a:t>Pleura</a:t>
            </a:r>
          </a:p>
          <a:p>
            <a:r>
              <a:rPr lang="cs-CZ" dirty="0"/>
              <a:t>Játra</a:t>
            </a:r>
          </a:p>
          <a:p>
            <a:r>
              <a:rPr lang="cs-CZ" dirty="0"/>
              <a:t>Mozek</a:t>
            </a:r>
          </a:p>
          <a:p>
            <a:r>
              <a:rPr lang="cs-CZ" dirty="0"/>
              <a:t>Nadledviny</a:t>
            </a:r>
          </a:p>
          <a:p>
            <a:r>
              <a:rPr lang="cs-CZ" dirty="0"/>
              <a:t>Kost</a:t>
            </a:r>
          </a:p>
        </p:txBody>
      </p:sp>
      <p:pic>
        <p:nvPicPr>
          <p:cNvPr id="8" name="Zástupný symbol pro obsah 7" descr="Lung Cancer meta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6468" t="8116" r="4923"/>
          <a:stretch>
            <a:fillRect/>
          </a:stretch>
        </p:blipFill>
        <p:spPr>
          <a:xfrm>
            <a:off x="4572000" y="1916832"/>
            <a:ext cx="4464496" cy="4341533"/>
          </a:xfrm>
        </p:spPr>
      </p:pic>
    </p:spTree>
    <p:extLst>
      <p:ext uri="{BB962C8B-B14F-4D97-AF65-F5344CB8AC3E}">
        <p14:creationId xmlns:p14="http://schemas.microsoft.com/office/powerpoint/2010/main" val="23091699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22042-AA3F-5A4F-B3E5-2987C27AC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Otázky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D25BA-4DA6-3543-AF2E-EF702DB587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/>
              <a:t>Jak dělíme bronchogenní karcinom?</a:t>
            </a:r>
            <a:endParaRPr lang="en-CZ" dirty="0"/>
          </a:p>
          <a:p>
            <a:pPr lvl="0"/>
            <a:r>
              <a:rPr lang="cs-CZ" dirty="0"/>
              <a:t>Co způsobuje tuberkulózu plic?</a:t>
            </a:r>
            <a:endParaRPr lang="en-CZ" dirty="0"/>
          </a:p>
          <a:p>
            <a:pPr lvl="0"/>
            <a:r>
              <a:rPr lang="cs-CZ" dirty="0"/>
              <a:t>Jak se šíří zánět při bronchopneumonii?</a:t>
            </a:r>
            <a:endParaRPr lang="en-CZ" dirty="0"/>
          </a:p>
          <a:p>
            <a:pPr lvl="0"/>
            <a:r>
              <a:rPr lang="cs-CZ" dirty="0"/>
              <a:t>Která bakterie typicky způsobuje lobární pneumonii?</a:t>
            </a:r>
            <a:endParaRPr lang="en-CZ" dirty="0"/>
          </a:p>
          <a:p>
            <a:pPr lvl="0"/>
            <a:r>
              <a:rPr lang="cs-CZ" dirty="0"/>
              <a:t>Co zahrnuje chronická obstrukční plicní nemoc?</a:t>
            </a:r>
            <a:endParaRPr lang="en-CZ"/>
          </a:p>
          <a:p>
            <a:pPr lvl="0"/>
            <a:r>
              <a:rPr lang="cs-CZ"/>
              <a:t>Co </a:t>
            </a:r>
            <a:r>
              <a:rPr lang="cs-CZ" dirty="0"/>
              <a:t>nejčastěji vede k rozvoji chronické obstrukční plicní nemoci? </a:t>
            </a:r>
            <a:endParaRPr lang="en-CZ" dirty="0"/>
          </a:p>
          <a:p>
            <a:pPr lvl="0"/>
            <a:r>
              <a:rPr lang="cs-CZ" dirty="0"/>
              <a:t>Jak se klinicky projeví alveolární plicní edém?</a:t>
            </a:r>
            <a:endParaRPr lang="en-CZ" dirty="0"/>
          </a:p>
          <a:p>
            <a:pPr lvl="0"/>
            <a:r>
              <a:rPr lang="cs-CZ" dirty="0"/>
              <a:t>Co je to silikóza plic?</a:t>
            </a:r>
            <a:endParaRPr lang="en-CZ" dirty="0"/>
          </a:p>
          <a:p>
            <a:pPr lvl="0"/>
            <a:r>
              <a:rPr lang="cs-CZ" dirty="0"/>
              <a:t>Co je typické pro malobuněčný karcinom plic?</a:t>
            </a:r>
            <a:endParaRPr lang="en-CZ" dirty="0"/>
          </a:p>
          <a:p>
            <a:pPr lvl="0"/>
            <a:r>
              <a:rPr lang="cs-CZ" dirty="0"/>
              <a:t>Jak se projevuje chronická bronchitida?</a:t>
            </a:r>
            <a:endParaRPr lang="en-CZ" dirty="0"/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388875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OBRANNÉ REFLEXY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Kašel</a:t>
            </a:r>
          </a:p>
          <a:p>
            <a:r>
              <a:rPr lang="cs-CZ" dirty="0"/>
              <a:t>Kýchání</a:t>
            </a:r>
          </a:p>
        </p:txBody>
      </p:sp>
      <p:pic>
        <p:nvPicPr>
          <p:cNvPr id="5" name="Zástupný symbol pro obsah 4" descr="TdXC4Y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6276"/>
          <a:stretch>
            <a:fillRect/>
          </a:stretch>
        </p:blipFill>
        <p:spPr>
          <a:xfrm>
            <a:off x="4139953" y="1575787"/>
            <a:ext cx="4709014" cy="465759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RÝMA (RHINITIS)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Katarální zánět sliznice nosní dutiny a nosohltanu</a:t>
            </a:r>
          </a:p>
          <a:p>
            <a:pPr>
              <a:tabLst>
                <a:tab pos="2149475" algn="l"/>
              </a:tabLst>
            </a:pPr>
            <a:r>
              <a:rPr lang="cs-CZ" dirty="0"/>
              <a:t>Etiologie</a:t>
            </a:r>
          </a:p>
          <a:p>
            <a:pPr lvl="1">
              <a:tabLst>
                <a:tab pos="2149475" algn="l"/>
              </a:tabLst>
            </a:pPr>
            <a:r>
              <a:rPr lang="cs-CZ" dirty="0"/>
              <a:t>viry (</a:t>
            </a:r>
            <a:r>
              <a:rPr lang="cs-CZ" dirty="0" err="1"/>
              <a:t>rhinovirus</a:t>
            </a:r>
            <a:r>
              <a:rPr lang="cs-CZ" dirty="0"/>
              <a:t>, </a:t>
            </a:r>
            <a:r>
              <a:rPr lang="cs-CZ" dirty="0" err="1"/>
              <a:t>coronavirus</a:t>
            </a:r>
            <a:r>
              <a:rPr lang="cs-CZ" dirty="0"/>
              <a:t>, chřipka, aj.)</a:t>
            </a:r>
          </a:p>
          <a:p>
            <a:pPr lvl="1">
              <a:tabLst>
                <a:tab pos="2149475" algn="l"/>
              </a:tabLst>
            </a:pPr>
            <a:r>
              <a:rPr lang="cs-CZ" dirty="0"/>
              <a:t>sekundárně bakteriální infekce</a:t>
            </a:r>
          </a:p>
          <a:p>
            <a:pPr lvl="1">
              <a:tabLst>
                <a:tab pos="2149475" algn="l"/>
              </a:tabLst>
            </a:pPr>
            <a:endParaRPr lang="cs-CZ" dirty="0"/>
          </a:p>
          <a:p>
            <a:pPr>
              <a:tabLst>
                <a:tab pos="2149475" algn="l"/>
              </a:tabLst>
            </a:pPr>
            <a:r>
              <a:rPr lang="cs-CZ" dirty="0"/>
              <a:t>Makro:</a:t>
            </a:r>
          </a:p>
          <a:p>
            <a:pPr lvl="1">
              <a:tabLst>
                <a:tab pos="2149475" algn="l"/>
              </a:tabLst>
            </a:pPr>
            <a:r>
              <a:rPr lang="cs-CZ" dirty="0"/>
              <a:t>serózní (vodnatý) </a:t>
            </a:r>
            <a:r>
              <a:rPr lang="cs-CZ" dirty="0" err="1"/>
              <a:t>exsudát</a:t>
            </a:r>
            <a:r>
              <a:rPr lang="cs-CZ" dirty="0"/>
              <a:t>, zarudnutí a zduření sliznice </a:t>
            </a:r>
          </a:p>
          <a:p>
            <a:pPr>
              <a:tabLst>
                <a:tab pos="2149475" algn="l"/>
              </a:tabLst>
            </a:pPr>
            <a:r>
              <a:rPr lang="cs-CZ" dirty="0" err="1"/>
              <a:t>Mikro</a:t>
            </a:r>
            <a:r>
              <a:rPr lang="cs-CZ" dirty="0"/>
              <a:t>:</a:t>
            </a:r>
          </a:p>
          <a:p>
            <a:pPr lvl="1">
              <a:tabLst>
                <a:tab pos="2149475" algn="l"/>
              </a:tabLst>
            </a:pPr>
            <a:r>
              <a:rPr lang="cs-CZ" dirty="0"/>
              <a:t>edém sliznice, hlen, serózní (katarální) zánět</a:t>
            </a:r>
          </a:p>
          <a:p>
            <a:pPr>
              <a:tabLst>
                <a:tab pos="2149475" algn="l"/>
              </a:tabLst>
            </a:pPr>
            <a:endParaRPr lang="cs-CZ" dirty="0"/>
          </a:p>
        </p:txBody>
      </p:sp>
      <p:pic>
        <p:nvPicPr>
          <p:cNvPr id="5" name="Zástupný symbol pro obsah 4" descr="common_col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29906" y="1881981"/>
            <a:ext cx="4814094" cy="38512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SINUSITIDA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853136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Zánět </a:t>
            </a:r>
            <a:r>
              <a:rPr lang="cs-CZ" dirty="0" err="1"/>
              <a:t>paranasálních</a:t>
            </a:r>
            <a:r>
              <a:rPr lang="cs-CZ" dirty="0"/>
              <a:t> dutin (frontální, etmoidální, maxilární…)</a:t>
            </a:r>
          </a:p>
          <a:p>
            <a:endParaRPr lang="cs-CZ" dirty="0"/>
          </a:p>
          <a:p>
            <a:r>
              <a:rPr lang="cs-CZ" dirty="0"/>
              <a:t>Etiologie:</a:t>
            </a:r>
          </a:p>
          <a:p>
            <a:pPr lvl="1"/>
            <a:r>
              <a:rPr lang="cs-CZ" dirty="0"/>
              <a:t>Viry (analogicky jako rýma)</a:t>
            </a:r>
          </a:p>
          <a:p>
            <a:pPr lvl="1"/>
            <a:r>
              <a:rPr lang="cs-CZ" dirty="0"/>
              <a:t>Bakterie</a:t>
            </a:r>
          </a:p>
          <a:p>
            <a:pPr lvl="1"/>
            <a:r>
              <a:rPr lang="cs-CZ" dirty="0"/>
              <a:t>Plísně</a:t>
            </a:r>
          </a:p>
          <a:p>
            <a:pPr lvl="1">
              <a:buNone/>
            </a:pPr>
            <a:endParaRPr lang="cs-CZ" dirty="0"/>
          </a:p>
          <a:p>
            <a:r>
              <a:rPr lang="cs-CZ" dirty="0"/>
              <a:t>Většinou serózní, ale i hnisavý zánět s možným přestupem na okolní struktury </a:t>
            </a:r>
          </a:p>
          <a:p>
            <a:pPr>
              <a:buNone/>
              <a:tabLst>
                <a:tab pos="358775" algn="l"/>
              </a:tabLst>
            </a:pPr>
            <a:r>
              <a:rPr lang="cs-CZ" dirty="0"/>
              <a:t>	→ orbita, přední jáma lební</a:t>
            </a:r>
          </a:p>
          <a:p>
            <a:pPr>
              <a:buNone/>
              <a:tabLst>
                <a:tab pos="358775" algn="l"/>
                <a:tab pos="631825" algn="l"/>
              </a:tabLst>
            </a:pPr>
            <a:r>
              <a:rPr lang="cs-CZ" dirty="0"/>
              <a:t>	→ hnisavá meningitida, 			flegmóna orbity</a:t>
            </a:r>
          </a:p>
        </p:txBody>
      </p:sp>
      <p:pic>
        <p:nvPicPr>
          <p:cNvPr id="5" name="Zástupný symbol pro obsah 4" descr="sinusitismedillustration_april2015-255x3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25748" y="1628800"/>
            <a:ext cx="3922716" cy="461496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NOSNÍ POLYPY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err="1"/>
              <a:t>Polypózní</a:t>
            </a:r>
            <a:r>
              <a:rPr lang="cs-CZ" dirty="0"/>
              <a:t> zbytnění sliznice</a:t>
            </a:r>
          </a:p>
          <a:p>
            <a:pPr lvl="1"/>
            <a:r>
              <a:rPr lang="cs-CZ" dirty="0"/>
              <a:t>dutina nosní</a:t>
            </a:r>
          </a:p>
          <a:p>
            <a:pPr lvl="1"/>
            <a:r>
              <a:rPr lang="cs-CZ" dirty="0" err="1"/>
              <a:t>paranazální</a:t>
            </a:r>
            <a:r>
              <a:rPr lang="cs-CZ" dirty="0"/>
              <a:t> dutiny</a:t>
            </a:r>
          </a:p>
          <a:p>
            <a:pPr lvl="1">
              <a:buNone/>
            </a:pPr>
            <a:endParaRPr lang="cs-CZ" dirty="0"/>
          </a:p>
          <a:p>
            <a:r>
              <a:rPr lang="cs-CZ" dirty="0"/>
              <a:t>Etiologie</a:t>
            </a:r>
          </a:p>
          <a:p>
            <a:pPr lvl="1"/>
            <a:r>
              <a:rPr lang="cs-CZ" dirty="0"/>
              <a:t>chronické záněty (virové, bakteriální)</a:t>
            </a:r>
          </a:p>
          <a:p>
            <a:pPr lvl="1"/>
            <a:r>
              <a:rPr lang="cs-CZ" dirty="0"/>
              <a:t>alergie</a:t>
            </a:r>
          </a:p>
          <a:p>
            <a:pPr lvl="1"/>
            <a:r>
              <a:rPr lang="cs-CZ" dirty="0"/>
              <a:t>diabetes</a:t>
            </a:r>
          </a:p>
          <a:p>
            <a:pPr lvl="1"/>
            <a:r>
              <a:rPr lang="cs-CZ" dirty="0"/>
              <a:t>cystická fibróza (</a:t>
            </a:r>
            <a:r>
              <a:rPr lang="cs-CZ" dirty="0" err="1"/>
              <a:t>mukoviscidóza</a:t>
            </a:r>
            <a:r>
              <a:rPr lang="cs-CZ" dirty="0"/>
              <a:t>)</a:t>
            </a:r>
          </a:p>
          <a:p>
            <a:pPr lvl="1">
              <a:buNone/>
            </a:pPr>
            <a:endParaRPr lang="cs-CZ" dirty="0"/>
          </a:p>
          <a:p>
            <a:r>
              <a:rPr lang="cs-CZ" dirty="0"/>
              <a:t>Klinika:</a:t>
            </a:r>
          </a:p>
          <a:p>
            <a:pPr lvl="1"/>
            <a:r>
              <a:rPr lang="cs-CZ" dirty="0"/>
              <a:t>bolesti hlavy</a:t>
            </a:r>
          </a:p>
          <a:p>
            <a:pPr lvl="1"/>
            <a:r>
              <a:rPr lang="cs-CZ" dirty="0"/>
              <a:t>obstrukce nosu</a:t>
            </a:r>
          </a:p>
          <a:p>
            <a:endParaRPr lang="cs-CZ" dirty="0"/>
          </a:p>
          <a:p>
            <a:r>
              <a:rPr lang="cs-CZ" dirty="0"/>
              <a:t>Makro:</a:t>
            </a:r>
          </a:p>
          <a:p>
            <a:pPr lvl="1"/>
            <a:r>
              <a:rPr lang="cs-CZ" dirty="0"/>
              <a:t>mnohočetné </a:t>
            </a:r>
            <a:r>
              <a:rPr lang="cs-CZ" dirty="0" err="1"/>
              <a:t>polypózní</a:t>
            </a:r>
            <a:r>
              <a:rPr lang="cs-CZ" dirty="0"/>
              <a:t> útvary</a:t>
            </a:r>
          </a:p>
          <a:p>
            <a:pPr lvl="1"/>
            <a:r>
              <a:rPr lang="cs-CZ" dirty="0"/>
              <a:t>měkká konzistence</a:t>
            </a:r>
          </a:p>
          <a:p>
            <a:endParaRPr lang="cs-CZ" dirty="0"/>
          </a:p>
          <a:p>
            <a:r>
              <a:rPr lang="cs-CZ" dirty="0" err="1"/>
              <a:t>Mikro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edematózní až </a:t>
            </a:r>
            <a:r>
              <a:rPr lang="cs-CZ" dirty="0" err="1"/>
              <a:t>myxoidní</a:t>
            </a:r>
            <a:r>
              <a:rPr lang="cs-CZ" dirty="0"/>
              <a:t> stroma s lymfocyty, </a:t>
            </a:r>
            <a:r>
              <a:rPr lang="cs-CZ" dirty="0" err="1"/>
              <a:t>plazmocyty</a:t>
            </a:r>
            <a:r>
              <a:rPr lang="cs-CZ" dirty="0"/>
              <a:t>, </a:t>
            </a:r>
            <a:r>
              <a:rPr lang="cs-CZ" dirty="0" err="1"/>
              <a:t>eosinofily</a:t>
            </a:r>
            <a:r>
              <a:rPr lang="cs-CZ" dirty="0"/>
              <a:t> a </a:t>
            </a:r>
            <a:r>
              <a:rPr lang="cs-CZ" dirty="0" err="1"/>
              <a:t>neutrofily</a:t>
            </a:r>
            <a:endParaRPr lang="cs-CZ" dirty="0"/>
          </a:p>
          <a:p>
            <a:pPr lvl="1"/>
            <a:r>
              <a:rPr lang="cs-CZ" dirty="0"/>
              <a:t>na povrchu respirační nebo metaplastický dlaždicový epitel</a:t>
            </a:r>
          </a:p>
        </p:txBody>
      </p:sp>
      <p:pic>
        <p:nvPicPr>
          <p:cNvPr id="5" name="Zástupný symbol pro obsah 5" descr="nasal poly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628800"/>
            <a:ext cx="4966069" cy="33123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1903</Words>
  <Application>Microsoft Macintosh PowerPoint</Application>
  <PresentationFormat>On-screen Show (4:3)</PresentationFormat>
  <Paragraphs>494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Arial</vt:lpstr>
      <vt:lpstr>Calibri</vt:lpstr>
      <vt:lpstr>Motiv sady Office</vt:lpstr>
      <vt:lpstr>Patologie respiračního systému</vt:lpstr>
      <vt:lpstr>RESPIRAČNÍ ÚSTROJÍ - ANATOMIE</vt:lpstr>
      <vt:lpstr>RESPIRAČNÍ ÚSTROJÍ - ANATOMIE</vt:lpstr>
      <vt:lpstr>DOLNÍ DÝCHACÍ CESTY - ANATOMIE</vt:lpstr>
      <vt:lpstr>ALVEOLUS</vt:lpstr>
      <vt:lpstr>OBRANNÉ REFLEXY</vt:lpstr>
      <vt:lpstr>RÝMA (RHINITIS)</vt:lpstr>
      <vt:lpstr>SINUSITIDA</vt:lpstr>
      <vt:lpstr>NOSNÍ POLYPY</vt:lpstr>
      <vt:lpstr>AKUTNÍ EPIGLOTITIDA</vt:lpstr>
      <vt:lpstr>NÁDORY HCD</vt:lpstr>
      <vt:lpstr>KARCINOM HRTANU</vt:lpstr>
      <vt:lpstr>KARCINOM HRTANU</vt:lpstr>
      <vt:lpstr>BRONCHITIDA</vt:lpstr>
      <vt:lpstr>BRONCHIEKTÁZIE</vt:lpstr>
      <vt:lpstr>BRONCHIEKTÁZIE</vt:lpstr>
      <vt:lpstr>ASTHMA BRONCHIALE</vt:lpstr>
      <vt:lpstr>ASTHMA BRONCHIALE</vt:lpstr>
      <vt:lpstr>ASTHMA BRONCHIALE</vt:lpstr>
      <vt:lpstr>ZMĚNY VZDUŠNOSTI PLIC</vt:lpstr>
      <vt:lpstr>ATELEKTÁZA / KOLAPS</vt:lpstr>
      <vt:lpstr>Chronická obstrukční bronchopulmonální nemoc (CHOPN)</vt:lpstr>
      <vt:lpstr>EMFYZÉM</vt:lpstr>
      <vt:lpstr>EMFYZÉM</vt:lpstr>
      <vt:lpstr>PLICNÍ EMBOLIE</vt:lpstr>
      <vt:lpstr>PLICNÍ EMBOLIE</vt:lpstr>
      <vt:lpstr>PLICNÍ EMBOLIE</vt:lpstr>
      <vt:lpstr>HEMORAGICKÝ PLICNÍ INFARKT</vt:lpstr>
      <vt:lpstr>PLICNÍ EDÉM</vt:lpstr>
      <vt:lpstr>PLICNÍ EDÉM</vt:lpstr>
      <vt:lpstr>PLICNÍ EDÉM</vt:lpstr>
      <vt:lpstr>SYNDROM AKUTNÍ DECHOVÉ TÍSNĚ (ARDS)</vt:lpstr>
      <vt:lpstr>ARDS</vt:lpstr>
      <vt:lpstr>ZÁNĚTY PLIC (PNEUMONIE)</vt:lpstr>
      <vt:lpstr>LOBÁRNÍ PNEUMONIE</vt:lpstr>
      <vt:lpstr>BRONCHOPNEUMONIE</vt:lpstr>
      <vt:lpstr>BRONCHOPNEUMONIE</vt:lpstr>
      <vt:lpstr>BRONCHOPNEUMONIE</vt:lpstr>
      <vt:lpstr>INTERSTICIÁLNÍ ZÁNĚTY PLIC</vt:lpstr>
      <vt:lpstr>INTERSTICIÁLNÍ ZÁNĚTY PLIC</vt:lpstr>
      <vt:lpstr>GRANULOMATÓZNÍ PLICNÍ ZÁNĚTY TBC</vt:lpstr>
      <vt:lpstr>TBC</vt:lpstr>
      <vt:lpstr>PNEUMOKONIÓZY</vt:lpstr>
      <vt:lpstr>SILIKÓZA</vt:lpstr>
      <vt:lpstr>NÁDORY PLIC</vt:lpstr>
      <vt:lpstr>CHONDROHAMARTOM PLIC</vt:lpstr>
      <vt:lpstr>BRONCHOGENNÍ KARCINOM</vt:lpstr>
      <vt:lpstr>BRONCHOGENNÍ KARCINOM - TYPY</vt:lpstr>
      <vt:lpstr>SCLC – MALOBUNĚČNÝ KARCINOM (NEUROENDOKRINNÍ KARCINOM G3)</vt:lpstr>
      <vt:lpstr>SCLC – MALOBUNĚČNÝ KARCINOM</vt:lpstr>
      <vt:lpstr>PARANEOPLASTICKÝ SYNDROM</vt:lpstr>
      <vt:lpstr>SCLC – MALOBUNĚČNÝ KARCINOM</vt:lpstr>
      <vt:lpstr>NSCLC – SKUPINA NEMALOBUNĚČNÝCH PLICNÍCH KARCINOMŮ</vt:lpstr>
      <vt:lpstr>DLAŽDICOBUNĚČNÝ KARCINOM</vt:lpstr>
      <vt:lpstr>ADENOKARCINOM</vt:lpstr>
      <vt:lpstr>VELKOBUNĚČNÝ KARCINOM</vt:lpstr>
      <vt:lpstr>METASTATICKÁ POLITIKA PLICNÍCH KARCINOMŮ</vt:lpstr>
      <vt:lpstr>Otázky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Patologie respiračního systému</dc:title>
  <dc:creator>Michal Hendrych</dc:creator>
  <cp:lastModifiedBy>Michal Hendrych</cp:lastModifiedBy>
  <cp:revision>5</cp:revision>
  <dcterms:created xsi:type="dcterms:W3CDTF">2020-03-16T15:19:44Z</dcterms:created>
  <dcterms:modified xsi:type="dcterms:W3CDTF">2020-03-23T11:47:51Z</dcterms:modified>
</cp:coreProperties>
</file>