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29"/>
  </p:notesMasterIdLst>
  <p:sldIdLst>
    <p:sldId id="258" r:id="rId3"/>
    <p:sldId id="30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0" r:id="rId13"/>
    <p:sldId id="281" r:id="rId14"/>
    <p:sldId id="282" r:id="rId15"/>
    <p:sldId id="283" r:id="rId16"/>
    <p:sldId id="284" r:id="rId17"/>
    <p:sldId id="285" r:id="rId18"/>
    <p:sldId id="316" r:id="rId19"/>
    <p:sldId id="315" r:id="rId20"/>
    <p:sldId id="317" r:id="rId21"/>
    <p:sldId id="314" r:id="rId22"/>
    <p:sldId id="313" r:id="rId23"/>
    <p:sldId id="312" r:id="rId24"/>
    <p:sldId id="311" r:id="rId25"/>
    <p:sldId id="310" r:id="rId26"/>
    <p:sldId id="286" r:id="rId27"/>
    <p:sldId id="257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59E85-CC9B-462E-8FC3-3A341824F848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8D2D3-1126-40E6-B087-EF82C94274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98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1056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388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077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8269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130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6355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5901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0956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7276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206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51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57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756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5A2D9CD-360B-4440-8390-93FEABEFBB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607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FDE7BB6C-C03A-4D5F-A786-30AD3F2A84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459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A8ADA-D153-4945-9E83-F7FA21FCF32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7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A4D26-5291-4C57-826C-F0E1128EA32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57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F001B-3CD3-489F-9F85-1ADF2601067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53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35A10-BFB9-4A11-85F8-E2554C1F9E8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59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FEABC-FC94-45CD-B290-1A736059D14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30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E0EF6-AED0-4B4E-8453-82A673576872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8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591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8FCF7-443F-4142-A6AA-0678A6AA1C8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99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93AE5-F506-4876-AEF2-6847536F1D1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9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79759-4BD4-437D-8659-53028190051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33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B9804-AD47-4E5C-99D8-EACDA2485B3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67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59322-E0A1-4452-B108-916E1CE01DD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91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91963EF-142C-4A19-B69C-5DBBC541A6A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16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078FE86-AD06-4D4A-8A75-A7EF7E4422F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31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8CF61DD-7E03-4D31-AB9F-31B67E7AF2B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3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65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70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45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53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64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32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830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5B97C-DE77-4850-B6A5-CB273F820741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9AD93-546B-4CBD-97E6-0D481E6975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09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AA1079-EE0F-4A9B-812B-386190F760A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3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studyblue.com/notes/note/n/dr-das-oral-histology2/deck/10896450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31705" y="2008658"/>
            <a:ext cx="4020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4000" b="1">
                <a:solidFill>
                  <a:srgbClr val="92D050"/>
                </a:solidFill>
              </a:rPr>
              <a:t>TRÁVICÍ SYSTÉM I </a:t>
            </a:r>
            <a:endParaRPr lang="cs-CZ" sz="4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2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13" y="0"/>
            <a:ext cx="9144000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 bwMode="auto">
          <a:xfrm>
            <a:off x="6310183" y="3179805"/>
            <a:ext cx="2158315" cy="150134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852720" y="377567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FF"/>
                </a:solidFill>
              </a:rPr>
              <a:t>chuťový pohárek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 bwMode="auto">
          <a:xfrm>
            <a:off x="3155092" y="6244281"/>
            <a:ext cx="3443416" cy="2471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bdélník 7"/>
          <p:cNvSpPr/>
          <p:nvPr/>
        </p:nvSpPr>
        <p:spPr>
          <a:xfrm>
            <a:off x="3952105" y="6268995"/>
            <a:ext cx="1701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600" dirty="0"/>
              <a:t>cirkulární brázda</a:t>
            </a:r>
            <a:endParaRPr lang="cs-CZ" sz="1600" dirty="0"/>
          </a:p>
        </p:txBody>
      </p:sp>
      <p:cxnSp>
        <p:nvCxnSpPr>
          <p:cNvPr id="6" name="Přímá spojnice se šipkou 5"/>
          <p:cNvCxnSpPr/>
          <p:nvPr/>
        </p:nvCxnSpPr>
        <p:spPr bwMode="auto">
          <a:xfrm>
            <a:off x="1548713" y="6268995"/>
            <a:ext cx="1606379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bdélník 8"/>
          <p:cNvSpPr/>
          <p:nvPr/>
        </p:nvSpPr>
        <p:spPr>
          <a:xfrm>
            <a:off x="2030982" y="6255264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val</a:t>
            </a:r>
          </a:p>
        </p:txBody>
      </p:sp>
    </p:spTree>
    <p:extLst>
      <p:ext uri="{BB962C8B-B14F-4D97-AF65-F5344CB8AC3E}">
        <p14:creationId xmlns:p14="http://schemas.microsoft.com/office/powerpoint/2010/main" val="385126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ávící systém I - 20 Zub - schéma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380288" cy="676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345336" y="12272"/>
            <a:ext cx="3348037" cy="646330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u="sng" dirty="0">
                <a:solidFill>
                  <a:srgbClr val="000000"/>
                </a:solidFill>
              </a:rPr>
              <a:t>Anatomie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Corona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r>
              <a:rPr lang="cs-CZ" altLang="cs-CZ" dirty="0">
                <a:solidFill>
                  <a:srgbClr val="000000"/>
                </a:solidFill>
              </a:rPr>
              <a:t> (korunka)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Collum</a:t>
            </a:r>
            <a:r>
              <a:rPr lang="cs-CZ" altLang="cs-CZ" dirty="0">
                <a:solidFill>
                  <a:srgbClr val="000000"/>
                </a:solidFill>
              </a:rPr>
              <a:t> (krček)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Radix (kořen)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Cavum</a:t>
            </a:r>
            <a:r>
              <a:rPr lang="cs-CZ" altLang="cs-CZ" dirty="0">
                <a:solidFill>
                  <a:srgbClr val="000000"/>
                </a:solidFill>
              </a:rPr>
              <a:t> et </a:t>
            </a:r>
            <a:r>
              <a:rPr lang="cs-CZ" altLang="cs-CZ" dirty="0" err="1">
                <a:solidFill>
                  <a:srgbClr val="000000"/>
                </a:solidFill>
              </a:rPr>
              <a:t>canalis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r>
              <a:rPr lang="cs-CZ" altLang="cs-CZ" dirty="0">
                <a:solidFill>
                  <a:srgbClr val="000000"/>
                </a:solidFill>
              </a:rPr>
              <a:t> (dutina a kořenový kanálek)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Pulpa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Apex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+ </a:t>
            </a:r>
            <a:r>
              <a:rPr lang="cs-CZ" altLang="cs-CZ" dirty="0" err="1">
                <a:solidFill>
                  <a:srgbClr val="000000"/>
                </a:solidFill>
              </a:rPr>
              <a:t>foramen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apicis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Alveolus (zubní lůžko)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808080"/>
                </a:solidFill>
              </a:rPr>
              <a:t>(</a:t>
            </a:r>
            <a:r>
              <a:rPr lang="cs-CZ" altLang="cs-CZ" dirty="0" err="1">
                <a:solidFill>
                  <a:srgbClr val="808080"/>
                </a:solidFill>
              </a:rPr>
              <a:t>gomphosis</a:t>
            </a:r>
            <a:r>
              <a:rPr lang="cs-CZ" altLang="cs-CZ" dirty="0">
                <a:solidFill>
                  <a:srgbClr val="808080"/>
                </a:solidFill>
              </a:rPr>
              <a:t> – syndesmosis)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>
                <a:solidFill>
                  <a:srgbClr val="000000"/>
                </a:solidFill>
              </a:rPr>
              <a:t>Periodontium</a:t>
            </a:r>
            <a:r>
              <a:rPr lang="cs-CZ" altLang="cs-CZ" dirty="0">
                <a:solidFill>
                  <a:srgbClr val="000000"/>
                </a:solidFill>
              </a:rPr>
              <a:t> (ozubice) – husté </a:t>
            </a:r>
            <a:r>
              <a:rPr lang="cs-CZ" altLang="cs-CZ" dirty="0" err="1">
                <a:solidFill>
                  <a:srgbClr val="000000"/>
                </a:solidFill>
              </a:rPr>
              <a:t>kolag.vazivo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Závěsný aparát zubu</a:t>
            </a:r>
            <a:r>
              <a:rPr lang="cs-CZ" altLang="cs-CZ" dirty="0">
                <a:solidFill>
                  <a:srgbClr val="000000"/>
                </a:solidFill>
              </a:rPr>
              <a:t> = </a:t>
            </a:r>
            <a:r>
              <a:rPr lang="cs-CZ" altLang="cs-CZ" dirty="0" err="1">
                <a:solidFill>
                  <a:srgbClr val="000000"/>
                </a:solidFill>
              </a:rPr>
              <a:t>periodontium</a:t>
            </a:r>
            <a:r>
              <a:rPr lang="cs-CZ" altLang="cs-CZ" dirty="0">
                <a:solidFill>
                  <a:srgbClr val="000000"/>
                </a:solidFill>
              </a:rPr>
              <a:t> + cement </a:t>
            </a:r>
            <a:r>
              <a:rPr lang="cs-CZ" altLang="cs-CZ" dirty="0" err="1">
                <a:solidFill>
                  <a:srgbClr val="000000"/>
                </a:solidFill>
              </a:rPr>
              <a:t>zub.lůžka</a:t>
            </a:r>
            <a:r>
              <a:rPr lang="cs-CZ" altLang="cs-CZ" dirty="0">
                <a:solidFill>
                  <a:srgbClr val="000000"/>
                </a:solidFill>
              </a:rPr>
              <a:t> + stěna zub. lůžka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>
                <a:solidFill>
                  <a:srgbClr val="000000"/>
                </a:solidFill>
              </a:rPr>
              <a:t>Parodont</a:t>
            </a:r>
            <a:r>
              <a:rPr lang="cs-CZ" altLang="cs-CZ" dirty="0">
                <a:solidFill>
                  <a:srgbClr val="000000"/>
                </a:solidFill>
              </a:rPr>
              <a:t> = závěsný aparát zubu + gingiva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24000" y="111126"/>
            <a:ext cx="1835150" cy="47089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>
                <a:solidFill>
                  <a:srgbClr val="000000"/>
                </a:solidFill>
              </a:rPr>
              <a:t>Zub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>
                <a:solidFill>
                  <a:srgbClr val="000000"/>
                </a:solidFill>
              </a:rPr>
              <a:t>(</a:t>
            </a:r>
            <a:r>
              <a:rPr lang="cs-CZ" altLang="cs-CZ" sz="3200" b="1" dirty="0" err="1">
                <a:solidFill>
                  <a:srgbClr val="000000"/>
                </a:solidFill>
              </a:rPr>
              <a:t>dens</a:t>
            </a:r>
            <a:r>
              <a:rPr lang="cs-CZ" altLang="cs-CZ" sz="3200" b="1" dirty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32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Dentes</a:t>
            </a:r>
            <a:r>
              <a:rPr lang="cs-CZ" altLang="cs-CZ" dirty="0">
                <a:solidFill>
                  <a:srgbClr val="000000"/>
                </a:solidFill>
              </a:rPr>
              <a:t> decidui (</a:t>
            </a:r>
            <a:r>
              <a:rPr lang="cs-CZ" altLang="cs-CZ" dirty="0" err="1">
                <a:solidFill>
                  <a:srgbClr val="000000"/>
                </a:solidFill>
              </a:rPr>
              <a:t>lactei</a:t>
            </a:r>
            <a:r>
              <a:rPr lang="cs-CZ" altLang="cs-CZ" dirty="0">
                <a:solidFill>
                  <a:srgbClr val="000000"/>
                </a:solidFill>
              </a:rPr>
              <a:t>) - 20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Dentes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permanentes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 28-32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345336" y="3871784"/>
            <a:ext cx="3240087" cy="2735263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2" name="Pravá složená závorka 1"/>
          <p:cNvSpPr/>
          <p:nvPr/>
        </p:nvSpPr>
        <p:spPr>
          <a:xfrm rot="20152384">
            <a:off x="6299347" y="-58340"/>
            <a:ext cx="444844" cy="1146551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cxnSp>
        <p:nvCxnSpPr>
          <p:cNvPr id="5" name="Přímá spojnice 4"/>
          <p:cNvCxnSpPr>
            <a:stCxn id="2" idx="1"/>
          </p:cNvCxnSpPr>
          <p:nvPr/>
        </p:nvCxnSpPr>
        <p:spPr>
          <a:xfrm>
            <a:off x="6724761" y="424019"/>
            <a:ext cx="656342" cy="909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6178378" y="790832"/>
            <a:ext cx="1202726" cy="82750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vá složená závorka 10"/>
          <p:cNvSpPr/>
          <p:nvPr/>
        </p:nvSpPr>
        <p:spPr>
          <a:xfrm rot="21445453">
            <a:off x="4039285" y="2323067"/>
            <a:ext cx="295492" cy="3698791"/>
          </a:xfrm>
          <a:prstGeom prst="leftBrace">
            <a:avLst>
              <a:gd name="adj1" fmla="val 314329"/>
              <a:gd name="adj2" fmla="val 50000"/>
            </a:avLst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707083" y="4018574"/>
            <a:ext cx="1188146" cy="307777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333399"/>
                </a:solidFill>
              </a:rPr>
              <a:t>radix (kořen</a:t>
            </a:r>
            <a:r>
              <a:rPr lang="cs-CZ" altLang="cs-CZ" sz="1400" dirty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5329881" y="1935892"/>
            <a:ext cx="2051222" cy="41189"/>
          </a:xfrm>
          <a:prstGeom prst="straightConnector1">
            <a:avLst/>
          </a:prstGeom>
          <a:ln w="19050">
            <a:solidFill>
              <a:srgbClr val="6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Zakřivená spojnice 15"/>
          <p:cNvCxnSpPr/>
          <p:nvPr/>
        </p:nvCxnSpPr>
        <p:spPr>
          <a:xfrm rot="10800000" flipV="1">
            <a:off x="8707396" y="1746421"/>
            <a:ext cx="1575933" cy="131805"/>
          </a:xfrm>
          <a:prstGeom prst="curvedConnector3">
            <a:avLst>
              <a:gd name="adj1" fmla="val -4886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5329881" y="2397211"/>
            <a:ext cx="2051222" cy="317980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396583" y="5326359"/>
            <a:ext cx="981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 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7381103" y="5306862"/>
            <a:ext cx="123633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              +</a:t>
            </a:r>
            <a:endParaRPr lang="cs-CZ" dirty="0">
              <a:solidFill>
                <a:srgbClr val="000000"/>
              </a:solidFill>
            </a:endParaRPr>
          </a:p>
        </p:txBody>
      </p:sp>
      <p:cxnSp>
        <p:nvCxnSpPr>
          <p:cNvPr id="29" name="Přímá spojnice 28"/>
          <p:cNvCxnSpPr/>
          <p:nvPr/>
        </p:nvCxnSpPr>
        <p:spPr>
          <a:xfrm flipH="1">
            <a:off x="6878596" y="3179805"/>
            <a:ext cx="517987" cy="200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8" name="Přímá spojnice 3077"/>
          <p:cNvCxnSpPr/>
          <p:nvPr/>
        </p:nvCxnSpPr>
        <p:spPr>
          <a:xfrm flipV="1">
            <a:off x="6178378" y="4018574"/>
            <a:ext cx="1276865" cy="307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Zakřivená spojnice 3082"/>
          <p:cNvCxnSpPr/>
          <p:nvPr/>
        </p:nvCxnSpPr>
        <p:spPr>
          <a:xfrm>
            <a:off x="7237386" y="4839330"/>
            <a:ext cx="1781968" cy="264096"/>
          </a:xfrm>
          <a:prstGeom prst="curvedConnector3">
            <a:avLst>
              <a:gd name="adj1" fmla="val 10705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2" name="Přímá spojnice 3091"/>
          <p:cNvCxnSpPr/>
          <p:nvPr/>
        </p:nvCxnSpPr>
        <p:spPr>
          <a:xfrm>
            <a:off x="5898292" y="4839330"/>
            <a:ext cx="133909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498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c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82751" y="12701"/>
            <a:ext cx="2320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>
                <a:solidFill>
                  <a:srgbClr val="000000"/>
                </a:solidFill>
              </a:rPr>
              <a:t>Zub - výbrus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359150" y="1027113"/>
            <a:ext cx="5016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cement                                           </a:t>
            </a:r>
            <a:r>
              <a:rPr lang="cs-CZ" altLang="cs-CZ" sz="2000" b="1" u="sng">
                <a:solidFill>
                  <a:srgbClr val="000000"/>
                </a:solidFill>
              </a:rPr>
              <a:t>sklovina!!!!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                        dentin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2495551" y="1412876"/>
            <a:ext cx="1152525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7608889" y="1412876"/>
            <a:ext cx="9366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5087938" y="1916114"/>
            <a:ext cx="144462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52463" y="5400760"/>
            <a:ext cx="5991225" cy="311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b="1" dirty="0">
                <a:solidFill>
                  <a:srgbClr val="000000"/>
                </a:solidFill>
              </a:rPr>
              <a:t>dentinové kanálky – radiální žíhání, esovité prohnutí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063750" y="692151"/>
            <a:ext cx="8064500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sz="2400">
                <a:solidFill>
                  <a:srgbClr val="000000"/>
                </a:solidFill>
              </a:rPr>
              <a:t>KOŘEN ---------------------------------------------------KORUNKA</a:t>
            </a:r>
            <a:endParaRPr lang="cs-CZ" altLang="cs-CZ" sz="2400" b="1">
              <a:solidFill>
                <a:srgbClr val="000000"/>
              </a:solidFill>
            </a:endParaRPr>
          </a:p>
        </p:txBody>
      </p:sp>
      <p:pic>
        <p:nvPicPr>
          <p:cNvPr id="5131" name="Picture 11" descr="cot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2636839"/>
            <a:ext cx="2909887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48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49" t="265" r="-249" b="-265"/>
          <a:stretch/>
        </p:blipFill>
        <p:spPr>
          <a:xfrm>
            <a:off x="1139090" y="323849"/>
            <a:ext cx="9913820" cy="62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5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u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4500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u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5" y="2511942"/>
            <a:ext cx="651668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05745" y="6544619"/>
            <a:ext cx="5904180" cy="590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dentinové kanálky – s </a:t>
            </a:r>
            <a:r>
              <a:rPr lang="cs-CZ" altLang="cs-CZ" b="1" dirty="0" err="1">
                <a:solidFill>
                  <a:srgbClr val="000000"/>
                </a:solidFill>
              </a:rPr>
              <a:t>Tomesovými</a:t>
            </a:r>
            <a:r>
              <a:rPr lang="cs-CZ" altLang="cs-CZ" b="1" dirty="0">
                <a:solidFill>
                  <a:srgbClr val="000000"/>
                </a:solidFill>
              </a:rPr>
              <a:t> vlákny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                                -  radiální žíhání, esovité prohnutí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188075" y="250985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odvápněný zub- </a:t>
            </a:r>
            <a:r>
              <a:rPr lang="cs-CZ" altLang="cs-CZ" b="1" u="sng" dirty="0">
                <a:solidFill>
                  <a:srgbClr val="000000"/>
                </a:solidFill>
              </a:rPr>
              <a:t>sklovina chybí</a:t>
            </a:r>
            <a:r>
              <a:rPr lang="cs-CZ" altLang="cs-CZ" b="1" dirty="0">
                <a:solidFill>
                  <a:srgbClr val="000000"/>
                </a:solidFill>
              </a:rPr>
              <a:t>!!!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5143313" y="528321"/>
            <a:ext cx="1044762" cy="963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354596" y="849993"/>
            <a:ext cx="415286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000000"/>
                </a:solidFill>
              </a:rPr>
              <a:t>predentin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sz="1600" b="1" dirty="0">
                <a:solidFill>
                  <a:srgbClr val="000000"/>
                </a:solidFill>
              </a:rPr>
              <a:t>– </a:t>
            </a:r>
            <a:r>
              <a:rPr lang="cs-CZ" altLang="cs-CZ" sz="1600" dirty="0">
                <a:solidFill>
                  <a:srgbClr val="000000"/>
                </a:solidFill>
              </a:rPr>
              <a:t>nekalcifikovaný dentin</a:t>
            </a:r>
          </a:p>
          <a:p>
            <a:r>
              <a:rPr lang="cs-CZ" sz="1600" b="1" dirty="0">
                <a:solidFill>
                  <a:srgbClr val="000000"/>
                </a:solidFill>
              </a:rPr>
              <a:t>                  -   </a:t>
            </a:r>
            <a:r>
              <a:rPr lang="cs-CZ" sz="1600" dirty="0">
                <a:solidFill>
                  <a:srgbClr val="000000"/>
                </a:solidFill>
              </a:rPr>
              <a:t>zasahují zde </a:t>
            </a:r>
            <a:r>
              <a:rPr lang="cs-CZ" sz="1600" dirty="0" err="1">
                <a:solidFill>
                  <a:srgbClr val="000000"/>
                </a:solidFill>
              </a:rPr>
              <a:t>senz.nerv.zakon</a:t>
            </a:r>
            <a:endParaRPr lang="cs-CZ" b="1" dirty="0">
              <a:solidFill>
                <a:srgbClr val="00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5809257" y="1195782"/>
            <a:ext cx="620840" cy="13075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5282649" y="312102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pulpa s odontoblasty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0" name="Picture 3" descr="digestivedentin.jpg dentin image by lovesthesun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20" y="2031048"/>
            <a:ext cx="3995737" cy="38608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022432" y="58229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cs-CZ" b="1" dirty="0">
                <a:solidFill>
                  <a:srgbClr val="000000"/>
                </a:solidFill>
              </a:rPr>
              <a:t>odontoblast</a:t>
            </a:r>
            <a:r>
              <a:rPr lang="cs-CZ" altLang="cs-CZ" b="1" dirty="0">
                <a:solidFill>
                  <a:srgbClr val="000000"/>
                </a:solidFill>
              </a:rPr>
              <a:t>y</a:t>
            </a:r>
            <a:r>
              <a:rPr lang="cs-CZ" altLang="cs-CZ" dirty="0">
                <a:solidFill>
                  <a:srgbClr val="000000"/>
                </a:solidFill>
              </a:rPr>
              <a:t>----</a:t>
            </a:r>
            <a:r>
              <a:rPr lang="en-US" altLang="cs-CZ" dirty="0">
                <a:solidFill>
                  <a:srgbClr val="000000"/>
                </a:solidFill>
              </a:rPr>
              <a:t>&gt;</a:t>
            </a:r>
            <a:r>
              <a:rPr lang="cs-CZ" altLang="cs-CZ" b="1" dirty="0">
                <a:solidFill>
                  <a:srgbClr val="000000"/>
                </a:solidFill>
              </a:rPr>
              <a:t> výběžky (</a:t>
            </a:r>
            <a:r>
              <a:rPr lang="cs-CZ" altLang="cs-CZ" b="1" dirty="0" err="1">
                <a:solidFill>
                  <a:srgbClr val="000000"/>
                </a:solidFill>
              </a:rPr>
              <a:t>Tomesova</a:t>
            </a: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                                                   vlákna)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 </a:t>
            </a:r>
            <a:endParaRPr lang="cs-CZ" altLang="cs-CZ" dirty="0">
              <a:solidFill>
                <a:srgbClr val="000000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7107004" y="1226783"/>
            <a:ext cx="3803573" cy="16196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33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Group 2"/>
          <p:cNvGraphicFramePr>
            <a:graphicFrameLocks noGrp="1"/>
          </p:cNvGraphicFramePr>
          <p:nvPr/>
        </p:nvGraphicFramePr>
        <p:xfrm>
          <a:off x="1524000" y="1577975"/>
          <a:ext cx="9144000" cy="359664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kumimoji="0" lang="cs-CZ" altLang="cs-CZ" sz="23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                                     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512" name="Picture 8" descr="oc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-26988"/>
            <a:ext cx="75596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619375" y="1792288"/>
            <a:ext cx="3492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502819" y="3376295"/>
            <a:ext cx="3746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8740775" y="423864"/>
            <a:ext cx="361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148388" y="1792289"/>
            <a:ext cx="37465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7248526" y="4076701"/>
            <a:ext cx="3313113" cy="2563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>
                <a:solidFill>
                  <a:srgbClr val="000000"/>
                </a:solidFill>
              </a:rPr>
              <a:t>Periodontium</a:t>
            </a:r>
            <a:r>
              <a:rPr lang="cs-CZ" altLang="cs-CZ" dirty="0">
                <a:solidFill>
                  <a:srgbClr val="000000"/>
                </a:solidFill>
              </a:rPr>
              <a:t> (ozubice) – husté </a:t>
            </a:r>
            <a:r>
              <a:rPr lang="cs-CZ" altLang="cs-CZ" dirty="0" err="1">
                <a:solidFill>
                  <a:srgbClr val="000000"/>
                </a:solidFill>
              </a:rPr>
              <a:t>kolag.vazivo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Závěsný aparát zubu</a:t>
            </a:r>
            <a:r>
              <a:rPr lang="cs-CZ" altLang="cs-CZ" dirty="0">
                <a:solidFill>
                  <a:srgbClr val="000000"/>
                </a:solidFill>
              </a:rPr>
              <a:t> = </a:t>
            </a:r>
            <a:r>
              <a:rPr lang="cs-CZ" altLang="cs-CZ" dirty="0" err="1">
                <a:solidFill>
                  <a:srgbClr val="000000"/>
                </a:solidFill>
              </a:rPr>
              <a:t>periodontium</a:t>
            </a:r>
            <a:r>
              <a:rPr lang="cs-CZ" altLang="cs-CZ" dirty="0">
                <a:solidFill>
                  <a:srgbClr val="000000"/>
                </a:solidFill>
              </a:rPr>
              <a:t> + cement + stěna zub. lůžka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>
                <a:solidFill>
                  <a:srgbClr val="000000"/>
                </a:solidFill>
              </a:rPr>
              <a:t>Parodont</a:t>
            </a:r>
            <a:r>
              <a:rPr lang="cs-CZ" altLang="cs-CZ" dirty="0">
                <a:solidFill>
                  <a:srgbClr val="000000"/>
                </a:solidFill>
              </a:rPr>
              <a:t> = závěsný aparát zubu + gingiva</a:t>
            </a:r>
          </a:p>
        </p:txBody>
      </p:sp>
    </p:spTree>
    <p:extLst>
      <p:ext uri="{BB962C8B-B14F-4D97-AF65-F5344CB8AC3E}">
        <p14:creationId xmlns:p14="http://schemas.microsoft.com/office/powerpoint/2010/main" val="2047612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u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"/>
            <a:ext cx="5019675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091489" y="1576388"/>
            <a:ext cx="1779587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Gingiva libera</a:t>
            </a:r>
          </a:p>
          <a:p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 sz="1400">
                <a:solidFill>
                  <a:srgbClr val="000000"/>
                </a:solidFill>
              </a:rPr>
              <a:t>Paramarginální rýha</a:t>
            </a:r>
          </a:p>
          <a:p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Gingiva affixa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7175500" y="17732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7248525" y="27813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7104063" y="2276475"/>
            <a:ext cx="10080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456363" y="2420939"/>
            <a:ext cx="144462" cy="7207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091489" y="3305175"/>
            <a:ext cx="25415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Gingivodentální uzávěra</a:t>
            </a:r>
          </a:p>
          <a:p>
            <a:r>
              <a:rPr lang="cs-CZ" altLang="cs-CZ" sz="1400" i="1">
                <a:solidFill>
                  <a:srgbClr val="000000"/>
                </a:solidFill>
              </a:rPr>
              <a:t>(Gottliebova těsnící epitelová</a:t>
            </a:r>
          </a:p>
          <a:p>
            <a:r>
              <a:rPr lang="cs-CZ" altLang="cs-CZ" sz="1400" i="1">
                <a:solidFill>
                  <a:srgbClr val="000000"/>
                </a:solidFill>
              </a:rPr>
              <a:t>manžeta)</a:t>
            </a:r>
          </a:p>
          <a:p>
            <a:r>
              <a:rPr lang="cs-CZ" altLang="cs-CZ" sz="1400" i="1">
                <a:solidFill>
                  <a:srgbClr val="000000"/>
                </a:solidFill>
              </a:rPr>
              <a:t>= oblast na zubním krčku, kde epitel dásně za vývoje pevně srostl s tvrdými tkáněmi zubu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083425" y="4968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Sulcus gingivalis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H="1">
            <a:off x="6527801" y="69215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6527800" y="692150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774826" y="4149726"/>
            <a:ext cx="2879725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solidFill>
                  <a:srgbClr val="000000"/>
                </a:solidFill>
              </a:rPr>
              <a:t>GINGIVA</a:t>
            </a:r>
          </a:p>
          <a:p>
            <a:r>
              <a:rPr lang="cs-CZ" altLang="cs-CZ">
                <a:solidFill>
                  <a:srgbClr val="000000"/>
                </a:solidFill>
              </a:rPr>
              <a:t>- vrstevnatý dlaždic. epitel</a:t>
            </a:r>
          </a:p>
          <a:p>
            <a:r>
              <a:rPr lang="cs-CZ" altLang="cs-CZ">
                <a:solidFill>
                  <a:srgbClr val="000000"/>
                </a:solidFill>
              </a:rPr>
              <a:t>- lamina propria mucosae   /husté kolag.vazivo/</a:t>
            </a:r>
          </a:p>
          <a:p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dáseň </a:t>
            </a:r>
            <a:r>
              <a:rPr lang="cs-CZ" altLang="cs-CZ" b="1">
                <a:solidFill>
                  <a:srgbClr val="000000"/>
                </a:solidFill>
              </a:rPr>
              <a:t>není</a:t>
            </a:r>
            <a:r>
              <a:rPr lang="cs-CZ" altLang="cs-CZ">
                <a:solidFill>
                  <a:srgbClr val="000000"/>
                </a:solidFill>
              </a:rPr>
              <a:t> podložena vrstvou podslizničního vaziva!!!</a:t>
            </a: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H="1" flipV="1">
            <a:off x="6527800" y="2492376"/>
            <a:ext cx="15113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12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65597" y="1408757"/>
            <a:ext cx="7405817" cy="4588476"/>
          </a:xfrm>
        </p:spPr>
        <p:txBody>
          <a:bodyPr>
            <a:normAutofit lnSpcReduction="10000"/>
          </a:bodyPr>
          <a:lstStyle/>
          <a:p>
            <a:r>
              <a:rPr lang="cs-CZ" altLang="cs-CZ" dirty="0">
                <a:solidFill>
                  <a:srgbClr val="0000FF"/>
                </a:solidFill>
              </a:rPr>
              <a:t>Vazivo              </a:t>
            </a:r>
            <a:r>
              <a:rPr lang="cs-CZ" altLang="cs-CZ" dirty="0" err="1">
                <a:solidFill>
                  <a:srgbClr val="0000FF"/>
                </a:solidFill>
              </a:rPr>
              <a:t>capsula</a:t>
            </a:r>
            <a:r>
              <a:rPr lang="cs-CZ" altLang="cs-CZ" dirty="0">
                <a:solidFill>
                  <a:srgbClr val="0000FF"/>
                </a:solidFill>
              </a:rPr>
              <a:t> </a:t>
            </a:r>
            <a:r>
              <a:rPr lang="cs-CZ" altLang="cs-CZ" dirty="0" err="1">
                <a:solidFill>
                  <a:srgbClr val="0000FF"/>
                </a:solidFill>
              </a:rPr>
              <a:t>fibrosa</a:t>
            </a:r>
            <a:endParaRPr lang="cs-CZ" altLang="cs-CZ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cs-CZ" altLang="cs-CZ" dirty="0">
                <a:solidFill>
                  <a:srgbClr val="0000FF"/>
                </a:solidFill>
              </a:rPr>
              <a:t>                            septa</a:t>
            </a:r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dirty="0">
                <a:solidFill>
                  <a:srgbClr val="0000FF"/>
                </a:solidFill>
              </a:rPr>
              <a:t>Parenchym     lalůčky      </a:t>
            </a:r>
            <a:r>
              <a:rPr lang="cs-CZ" altLang="cs-CZ" b="1" dirty="0">
                <a:solidFill>
                  <a:srgbClr val="008000"/>
                </a:solidFill>
              </a:rPr>
              <a:t>sekreční oddíly</a:t>
            </a:r>
          </a:p>
          <a:p>
            <a:pPr>
              <a:buNone/>
            </a:pPr>
            <a:r>
              <a:rPr lang="cs-CZ" altLang="cs-CZ" sz="2400" dirty="0"/>
              <a:t>     </a:t>
            </a:r>
            <a:r>
              <a:rPr lang="cs-CZ" altLang="cs-CZ" sz="2400" dirty="0">
                <a:solidFill>
                  <a:srgbClr val="0000FF"/>
                </a:solidFill>
              </a:rPr>
              <a:t>/epitel/                             </a:t>
            </a:r>
            <a:r>
              <a:rPr lang="cs-CZ" altLang="cs-CZ" sz="1800" i="1" dirty="0"/>
              <a:t>(</a:t>
            </a:r>
            <a:r>
              <a:rPr lang="cs-CZ" altLang="cs-CZ" sz="2000" i="1" dirty="0"/>
              <a:t>serózní aciny, </a:t>
            </a:r>
            <a:r>
              <a:rPr lang="cs-CZ" altLang="cs-CZ" sz="2000" i="1" dirty="0" err="1"/>
              <a:t>mucinózní</a:t>
            </a:r>
            <a:endParaRPr lang="cs-CZ" altLang="cs-CZ" sz="2000" i="1" dirty="0"/>
          </a:p>
          <a:p>
            <a:pPr>
              <a:buNone/>
            </a:pPr>
            <a:r>
              <a:rPr lang="cs-CZ" altLang="cs-CZ" sz="2000" i="1" dirty="0"/>
              <a:t>                                                         tubuly, </a:t>
            </a:r>
            <a:r>
              <a:rPr lang="cs-CZ" altLang="cs-CZ" sz="2000" i="1" dirty="0" err="1"/>
              <a:t>Gianuzziho</a:t>
            </a:r>
            <a:r>
              <a:rPr lang="cs-CZ" altLang="cs-CZ" sz="2000" i="1" dirty="0"/>
              <a:t> lunuly)</a:t>
            </a:r>
            <a:endParaRPr lang="cs-CZ" altLang="cs-CZ" dirty="0"/>
          </a:p>
          <a:p>
            <a:pPr>
              <a:buNone/>
            </a:pPr>
            <a:r>
              <a:rPr lang="cs-CZ" altLang="cs-CZ" dirty="0"/>
              <a:t>                                            </a:t>
            </a:r>
          </a:p>
          <a:p>
            <a:pPr>
              <a:buNone/>
            </a:pPr>
            <a:r>
              <a:rPr lang="cs-CZ" altLang="cs-CZ" sz="2400" b="1" dirty="0">
                <a:solidFill>
                  <a:srgbClr val="008000"/>
                </a:solidFill>
              </a:rPr>
              <a:t>                                              </a:t>
            </a:r>
            <a:r>
              <a:rPr lang="cs-CZ" altLang="cs-CZ" b="1" dirty="0">
                <a:solidFill>
                  <a:srgbClr val="008000"/>
                </a:solidFill>
              </a:rPr>
              <a:t>žlázové vývody</a:t>
            </a:r>
          </a:p>
          <a:p>
            <a:pPr>
              <a:buNone/>
            </a:pPr>
            <a:r>
              <a:rPr lang="cs-CZ" altLang="cs-CZ" sz="1800" dirty="0">
                <a:solidFill>
                  <a:srgbClr val="0000FF"/>
                </a:solidFill>
              </a:rPr>
              <a:t>                                                                   </a:t>
            </a:r>
            <a:r>
              <a:rPr lang="cs-CZ" altLang="cs-CZ" sz="2000" dirty="0"/>
              <a:t>(</a:t>
            </a:r>
            <a:r>
              <a:rPr lang="cs-CZ" altLang="cs-CZ" sz="2000" i="1" dirty="0"/>
              <a:t>vsunuté </a:t>
            </a:r>
            <a:r>
              <a:rPr lang="en-US" altLang="cs-CZ" sz="2000" i="1" dirty="0">
                <a:cs typeface="Arial" panose="020B0604020202020204" pitchFamily="34" charset="0"/>
              </a:rPr>
              <a:t>±</a:t>
            </a:r>
            <a:r>
              <a:rPr lang="cs-CZ" altLang="cs-CZ" sz="2000" i="1" dirty="0"/>
              <a:t>, žíhané, </a:t>
            </a:r>
          </a:p>
          <a:p>
            <a:pPr>
              <a:buNone/>
            </a:pPr>
            <a:r>
              <a:rPr lang="cs-CZ" altLang="cs-CZ" sz="2000" i="1" dirty="0"/>
              <a:t>                                                               </a:t>
            </a:r>
            <a:r>
              <a:rPr lang="cs-CZ" altLang="cs-CZ" sz="2000" i="1" dirty="0" err="1"/>
              <a:t>interlobulární</a:t>
            </a:r>
            <a:r>
              <a:rPr lang="cs-CZ" altLang="cs-CZ" sz="2000" i="1" dirty="0"/>
              <a:t>, hlavní</a:t>
            </a:r>
            <a:r>
              <a:rPr lang="cs-CZ" altLang="cs-CZ" sz="2000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/>
              <a:t>Obecná stavba velkých slinných žláz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801097" y="1659840"/>
            <a:ext cx="782594" cy="502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1803235" y="1647568"/>
            <a:ext cx="8155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Šipka dolů 16"/>
          <p:cNvSpPr/>
          <p:nvPr/>
        </p:nvSpPr>
        <p:spPr>
          <a:xfrm>
            <a:off x="2848575" y="2289778"/>
            <a:ext cx="247135" cy="55249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V="1">
            <a:off x="2304027" y="3181719"/>
            <a:ext cx="314754" cy="75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flipV="1">
            <a:off x="3678621" y="3048000"/>
            <a:ext cx="441433" cy="1337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3668110" y="3181719"/>
            <a:ext cx="10512" cy="13058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1" name="Picture 2" descr="https://classconnection.s3.amazonaws.com/686/flashcards/4143686/png/picture_19-1458F39EB7421FACB76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/>
          <a:stretch/>
        </p:blipFill>
        <p:spPr bwMode="auto">
          <a:xfrm>
            <a:off x="6426049" y="1486722"/>
            <a:ext cx="5689408" cy="45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3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Sekreční oddíly slinných žláz + žíhaný vývod (HE)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serózní acinus</a:t>
            </a:r>
          </a:p>
          <a:p>
            <a:r>
              <a:rPr lang="cs-CZ" altLang="cs-CZ" dirty="0"/>
              <a:t>mucin. tubulus</a:t>
            </a:r>
          </a:p>
          <a:p>
            <a:r>
              <a:rPr lang="cs-CZ" altLang="cs-CZ" dirty="0"/>
              <a:t>lunula                           </a:t>
            </a:r>
          </a:p>
          <a:p>
            <a:r>
              <a:rPr lang="cs-CZ" altLang="cs-CZ" dirty="0"/>
              <a:t>      (</a:t>
            </a:r>
            <a:r>
              <a:rPr lang="cs-CZ" altLang="cs-CZ" dirty="0" err="1"/>
              <a:t>Gianuzzi</a:t>
            </a:r>
            <a:r>
              <a:rPr lang="cs-CZ" altLang="cs-CZ" dirty="0"/>
              <a:t>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36" y="2197980"/>
            <a:ext cx="291623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0" y="3895725"/>
            <a:ext cx="2843213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V="1">
            <a:off x="3008758" y="1777998"/>
            <a:ext cx="2983527" cy="72738"/>
          </a:xfrm>
          <a:prstGeom prst="line">
            <a:avLst/>
          </a:prstGeom>
          <a:noFill/>
          <a:ln w="38227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3200932" y="2413878"/>
            <a:ext cx="1201208" cy="428175"/>
          </a:xfrm>
          <a:prstGeom prst="line">
            <a:avLst/>
          </a:prstGeom>
          <a:noFill/>
          <a:ln w="38227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5717208" y="2279478"/>
            <a:ext cx="334607" cy="140044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2281882" y="3566984"/>
            <a:ext cx="61000" cy="328741"/>
          </a:xfrm>
          <a:prstGeom prst="line">
            <a:avLst/>
          </a:prstGeom>
          <a:noFill/>
          <a:ln w="38227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pic>
        <p:nvPicPr>
          <p:cNvPr id="11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2161" t="35878" r="30456" b="25147"/>
          <a:stretch/>
        </p:blipFill>
        <p:spPr>
          <a:xfrm>
            <a:off x="8622069" y="3270422"/>
            <a:ext cx="3569931" cy="3614571"/>
          </a:xfrm>
          <a:prstGeom prst="rect">
            <a:avLst/>
          </a:prstGeom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85" y="1087437"/>
            <a:ext cx="2130939" cy="214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8864232" y="1160174"/>
            <a:ext cx="1449742" cy="2110247"/>
          </a:xfrm>
          <a:prstGeom prst="line">
            <a:avLst/>
          </a:prstGeom>
          <a:noFill/>
          <a:ln w="38227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72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5" r="73628"/>
          <a:stretch/>
        </p:blipFill>
        <p:spPr bwMode="auto">
          <a:xfrm>
            <a:off x="-10820" y="1066667"/>
            <a:ext cx="6221505" cy="565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088730" y="158827"/>
            <a:ext cx="8897407" cy="4638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dirty="0">
                <a:solidFill>
                  <a:srgbClr val="00B0F0"/>
                </a:solidFill>
              </a:rPr>
              <a:t>serózní aciny </a:t>
            </a:r>
            <a:r>
              <a:rPr lang="cs-CZ" altLang="cs-CZ" sz="2400" dirty="0">
                <a:solidFill>
                  <a:srgbClr val="3333CC"/>
                </a:solidFill>
              </a:rPr>
              <a:t>x  </a:t>
            </a:r>
            <a:r>
              <a:rPr lang="cs-CZ" altLang="cs-CZ" sz="2400" dirty="0" err="1">
                <a:solidFill>
                  <a:srgbClr val="0000FF"/>
                </a:solidFill>
              </a:rPr>
              <a:t>mucinózní</a:t>
            </a:r>
            <a:r>
              <a:rPr lang="cs-CZ" altLang="cs-CZ" sz="2400" dirty="0">
                <a:solidFill>
                  <a:srgbClr val="0000FF"/>
                </a:solidFill>
              </a:rPr>
              <a:t> tubul</a:t>
            </a:r>
            <a:r>
              <a:rPr lang="cs-CZ" altLang="cs-CZ" sz="2400" dirty="0">
                <a:solidFill>
                  <a:srgbClr val="3333CC"/>
                </a:solidFill>
              </a:rPr>
              <a:t>y x </a:t>
            </a:r>
            <a:r>
              <a:rPr lang="cs-CZ" altLang="cs-CZ" sz="2400" dirty="0">
                <a:solidFill>
                  <a:srgbClr val="333399"/>
                </a:solidFill>
              </a:rPr>
              <a:t>tukové buňky </a:t>
            </a:r>
            <a:r>
              <a:rPr lang="cs-CZ" altLang="cs-CZ" sz="2400" dirty="0">
                <a:solidFill>
                  <a:srgbClr val="3333CC"/>
                </a:solidFill>
              </a:rPr>
              <a:t>x </a:t>
            </a:r>
            <a:r>
              <a:rPr lang="cs-CZ" altLang="cs-CZ" sz="2400" dirty="0">
                <a:solidFill>
                  <a:srgbClr val="00FFFF"/>
                </a:solidFill>
              </a:rPr>
              <a:t>vývody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0" t="33030" r="-1" b="20516"/>
          <a:stretch/>
        </p:blipFill>
        <p:spPr bwMode="auto">
          <a:xfrm>
            <a:off x="6337738" y="1066667"/>
            <a:ext cx="5854262" cy="552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2868704" y="525384"/>
            <a:ext cx="84703" cy="109320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3447393" y="525384"/>
            <a:ext cx="3090041" cy="141903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4603531" y="642524"/>
            <a:ext cx="767255" cy="225833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5370786" y="663544"/>
            <a:ext cx="278060" cy="245075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7914290" y="525384"/>
            <a:ext cx="420723" cy="1051101"/>
          </a:xfrm>
          <a:prstGeom prst="straightConnector1">
            <a:avLst/>
          </a:prstGeom>
          <a:ln w="28575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7914290" y="525384"/>
            <a:ext cx="147144" cy="2102202"/>
          </a:xfrm>
          <a:prstGeom prst="straightConnector1">
            <a:avLst/>
          </a:prstGeom>
          <a:ln w="28575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5648846" y="525384"/>
            <a:ext cx="4063023" cy="3500078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9711869" y="525384"/>
            <a:ext cx="1576552" cy="4456519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986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ESOPHAGEAL%20MUSC%20MUCOSA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38101"/>
            <a:ext cx="91090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1411" name="Freeform 3"/>
          <p:cNvSpPr>
            <a:spLocks/>
          </p:cNvSpPr>
          <p:nvPr/>
        </p:nvSpPr>
        <p:spPr bwMode="auto">
          <a:xfrm>
            <a:off x="1509713" y="1449388"/>
            <a:ext cx="4919663" cy="2228850"/>
          </a:xfrm>
          <a:custGeom>
            <a:avLst/>
            <a:gdLst>
              <a:gd name="T0" fmla="*/ 0 w 3099"/>
              <a:gd name="T1" fmla="*/ 879 h 1404"/>
              <a:gd name="T2" fmla="*/ 64 w 3099"/>
              <a:gd name="T3" fmla="*/ 897 h 1404"/>
              <a:gd name="T4" fmla="*/ 110 w 3099"/>
              <a:gd name="T5" fmla="*/ 925 h 1404"/>
              <a:gd name="T6" fmla="*/ 174 w 3099"/>
              <a:gd name="T7" fmla="*/ 998 h 1404"/>
              <a:gd name="T8" fmla="*/ 228 w 3099"/>
              <a:gd name="T9" fmla="*/ 1016 h 1404"/>
              <a:gd name="T10" fmla="*/ 302 w 3099"/>
              <a:gd name="T11" fmla="*/ 1135 h 1404"/>
              <a:gd name="T12" fmla="*/ 320 w 3099"/>
              <a:gd name="T13" fmla="*/ 1162 h 1404"/>
              <a:gd name="T14" fmla="*/ 475 w 3099"/>
              <a:gd name="T15" fmla="*/ 1208 h 1404"/>
              <a:gd name="T16" fmla="*/ 512 w 3099"/>
              <a:gd name="T17" fmla="*/ 1245 h 1404"/>
              <a:gd name="T18" fmla="*/ 521 w 3099"/>
              <a:gd name="T19" fmla="*/ 1272 h 1404"/>
              <a:gd name="T20" fmla="*/ 576 w 3099"/>
              <a:gd name="T21" fmla="*/ 1290 h 1404"/>
              <a:gd name="T22" fmla="*/ 631 w 3099"/>
              <a:gd name="T23" fmla="*/ 1345 h 1404"/>
              <a:gd name="T24" fmla="*/ 932 w 3099"/>
              <a:gd name="T25" fmla="*/ 1364 h 1404"/>
              <a:gd name="T26" fmla="*/ 987 w 3099"/>
              <a:gd name="T27" fmla="*/ 1272 h 1404"/>
              <a:gd name="T28" fmla="*/ 1070 w 3099"/>
              <a:gd name="T29" fmla="*/ 1117 h 1404"/>
              <a:gd name="T30" fmla="*/ 1170 w 3099"/>
              <a:gd name="T31" fmla="*/ 934 h 1404"/>
              <a:gd name="T32" fmla="*/ 1207 w 3099"/>
              <a:gd name="T33" fmla="*/ 888 h 1404"/>
              <a:gd name="T34" fmla="*/ 1252 w 3099"/>
              <a:gd name="T35" fmla="*/ 806 h 1404"/>
              <a:gd name="T36" fmla="*/ 1307 w 3099"/>
              <a:gd name="T37" fmla="*/ 513 h 1404"/>
              <a:gd name="T38" fmla="*/ 1316 w 3099"/>
              <a:gd name="T39" fmla="*/ 486 h 1404"/>
              <a:gd name="T40" fmla="*/ 1335 w 3099"/>
              <a:gd name="T41" fmla="*/ 468 h 1404"/>
              <a:gd name="T42" fmla="*/ 1362 w 3099"/>
              <a:gd name="T43" fmla="*/ 376 h 1404"/>
              <a:gd name="T44" fmla="*/ 1380 w 3099"/>
              <a:gd name="T45" fmla="*/ 321 h 1404"/>
              <a:gd name="T46" fmla="*/ 1435 w 3099"/>
              <a:gd name="T47" fmla="*/ 221 h 1404"/>
              <a:gd name="T48" fmla="*/ 1481 w 3099"/>
              <a:gd name="T49" fmla="*/ 1 h 1404"/>
              <a:gd name="T50" fmla="*/ 1563 w 3099"/>
              <a:gd name="T51" fmla="*/ 10 h 1404"/>
              <a:gd name="T52" fmla="*/ 1591 w 3099"/>
              <a:gd name="T53" fmla="*/ 102 h 1404"/>
              <a:gd name="T54" fmla="*/ 1646 w 3099"/>
              <a:gd name="T55" fmla="*/ 120 h 1404"/>
              <a:gd name="T56" fmla="*/ 1737 w 3099"/>
              <a:gd name="T57" fmla="*/ 193 h 1404"/>
              <a:gd name="T58" fmla="*/ 1755 w 3099"/>
              <a:gd name="T59" fmla="*/ 285 h 1404"/>
              <a:gd name="T60" fmla="*/ 1828 w 3099"/>
              <a:gd name="T61" fmla="*/ 321 h 1404"/>
              <a:gd name="T62" fmla="*/ 1874 w 3099"/>
              <a:gd name="T63" fmla="*/ 449 h 1404"/>
              <a:gd name="T64" fmla="*/ 1902 w 3099"/>
              <a:gd name="T65" fmla="*/ 559 h 1404"/>
              <a:gd name="T66" fmla="*/ 1975 w 3099"/>
              <a:gd name="T67" fmla="*/ 778 h 1404"/>
              <a:gd name="T68" fmla="*/ 2039 w 3099"/>
              <a:gd name="T69" fmla="*/ 870 h 1404"/>
              <a:gd name="T70" fmla="*/ 2103 w 3099"/>
              <a:gd name="T71" fmla="*/ 925 h 1404"/>
              <a:gd name="T72" fmla="*/ 2130 w 3099"/>
              <a:gd name="T73" fmla="*/ 980 h 1404"/>
              <a:gd name="T74" fmla="*/ 2158 w 3099"/>
              <a:gd name="T75" fmla="*/ 1007 h 1404"/>
              <a:gd name="T76" fmla="*/ 2194 w 3099"/>
              <a:gd name="T77" fmla="*/ 1053 h 1404"/>
              <a:gd name="T78" fmla="*/ 2286 w 3099"/>
              <a:gd name="T79" fmla="*/ 1089 h 1404"/>
              <a:gd name="T80" fmla="*/ 2304 w 3099"/>
              <a:gd name="T81" fmla="*/ 1117 h 1404"/>
              <a:gd name="T82" fmla="*/ 2359 w 3099"/>
              <a:gd name="T83" fmla="*/ 1135 h 1404"/>
              <a:gd name="T84" fmla="*/ 2816 w 3099"/>
              <a:gd name="T85" fmla="*/ 1153 h 1404"/>
              <a:gd name="T86" fmla="*/ 2862 w 3099"/>
              <a:gd name="T87" fmla="*/ 1117 h 1404"/>
              <a:gd name="T88" fmla="*/ 2898 w 3099"/>
              <a:gd name="T89" fmla="*/ 1071 h 1404"/>
              <a:gd name="T90" fmla="*/ 2926 w 3099"/>
              <a:gd name="T91" fmla="*/ 1053 h 1404"/>
              <a:gd name="T92" fmla="*/ 2962 w 3099"/>
              <a:gd name="T93" fmla="*/ 1007 h 1404"/>
              <a:gd name="T94" fmla="*/ 2990 w 3099"/>
              <a:gd name="T95" fmla="*/ 989 h 1404"/>
              <a:gd name="T96" fmla="*/ 3044 w 3099"/>
              <a:gd name="T97" fmla="*/ 888 h 1404"/>
              <a:gd name="T98" fmla="*/ 3099 w 3099"/>
              <a:gd name="T99" fmla="*/ 879 h 1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99" h="1404">
                <a:moveTo>
                  <a:pt x="0" y="879"/>
                </a:moveTo>
                <a:cubicBezTo>
                  <a:pt x="5" y="880"/>
                  <a:pt x="56" y="892"/>
                  <a:pt x="64" y="897"/>
                </a:cubicBezTo>
                <a:cubicBezTo>
                  <a:pt x="127" y="935"/>
                  <a:pt x="30" y="899"/>
                  <a:pt x="110" y="925"/>
                </a:cubicBezTo>
                <a:cubicBezTo>
                  <a:pt x="135" y="963"/>
                  <a:pt x="136" y="981"/>
                  <a:pt x="174" y="998"/>
                </a:cubicBezTo>
                <a:cubicBezTo>
                  <a:pt x="191" y="1006"/>
                  <a:pt x="228" y="1016"/>
                  <a:pt x="228" y="1016"/>
                </a:cubicBezTo>
                <a:cubicBezTo>
                  <a:pt x="249" y="1078"/>
                  <a:pt x="248" y="1101"/>
                  <a:pt x="302" y="1135"/>
                </a:cubicBezTo>
                <a:cubicBezTo>
                  <a:pt x="308" y="1144"/>
                  <a:pt x="311" y="1156"/>
                  <a:pt x="320" y="1162"/>
                </a:cubicBezTo>
                <a:cubicBezTo>
                  <a:pt x="346" y="1180"/>
                  <a:pt x="438" y="1196"/>
                  <a:pt x="475" y="1208"/>
                </a:cubicBezTo>
                <a:cubicBezTo>
                  <a:pt x="480" y="1213"/>
                  <a:pt x="509" y="1239"/>
                  <a:pt x="512" y="1245"/>
                </a:cubicBezTo>
                <a:cubicBezTo>
                  <a:pt x="517" y="1253"/>
                  <a:pt x="513" y="1267"/>
                  <a:pt x="521" y="1272"/>
                </a:cubicBezTo>
                <a:cubicBezTo>
                  <a:pt x="537" y="1283"/>
                  <a:pt x="576" y="1290"/>
                  <a:pt x="576" y="1290"/>
                </a:cubicBezTo>
                <a:cubicBezTo>
                  <a:pt x="606" y="1321"/>
                  <a:pt x="587" y="1331"/>
                  <a:pt x="631" y="1345"/>
                </a:cubicBezTo>
                <a:cubicBezTo>
                  <a:pt x="715" y="1404"/>
                  <a:pt x="842" y="1368"/>
                  <a:pt x="932" y="1364"/>
                </a:cubicBezTo>
                <a:cubicBezTo>
                  <a:pt x="982" y="1346"/>
                  <a:pt x="972" y="1317"/>
                  <a:pt x="987" y="1272"/>
                </a:cubicBezTo>
                <a:cubicBezTo>
                  <a:pt x="1006" y="1213"/>
                  <a:pt x="1023" y="1161"/>
                  <a:pt x="1070" y="1117"/>
                </a:cubicBezTo>
                <a:cubicBezTo>
                  <a:pt x="1089" y="1039"/>
                  <a:pt x="1102" y="980"/>
                  <a:pt x="1170" y="934"/>
                </a:cubicBezTo>
                <a:cubicBezTo>
                  <a:pt x="1181" y="917"/>
                  <a:pt x="1198" y="906"/>
                  <a:pt x="1207" y="888"/>
                </a:cubicBezTo>
                <a:cubicBezTo>
                  <a:pt x="1253" y="796"/>
                  <a:pt x="1195" y="863"/>
                  <a:pt x="1252" y="806"/>
                </a:cubicBezTo>
                <a:cubicBezTo>
                  <a:pt x="1284" y="717"/>
                  <a:pt x="1238" y="585"/>
                  <a:pt x="1307" y="513"/>
                </a:cubicBezTo>
                <a:cubicBezTo>
                  <a:pt x="1310" y="504"/>
                  <a:pt x="1311" y="494"/>
                  <a:pt x="1316" y="486"/>
                </a:cubicBezTo>
                <a:cubicBezTo>
                  <a:pt x="1321" y="479"/>
                  <a:pt x="1331" y="476"/>
                  <a:pt x="1335" y="468"/>
                </a:cubicBezTo>
                <a:cubicBezTo>
                  <a:pt x="1349" y="440"/>
                  <a:pt x="1352" y="406"/>
                  <a:pt x="1362" y="376"/>
                </a:cubicBezTo>
                <a:cubicBezTo>
                  <a:pt x="1368" y="358"/>
                  <a:pt x="1380" y="321"/>
                  <a:pt x="1380" y="321"/>
                </a:cubicBezTo>
                <a:cubicBezTo>
                  <a:pt x="1388" y="267"/>
                  <a:pt x="1383" y="238"/>
                  <a:pt x="1435" y="221"/>
                </a:cubicBezTo>
                <a:cubicBezTo>
                  <a:pt x="1445" y="25"/>
                  <a:pt x="1408" y="78"/>
                  <a:pt x="1481" y="1"/>
                </a:cubicBezTo>
                <a:cubicBezTo>
                  <a:pt x="1508" y="4"/>
                  <a:pt x="1538" y="0"/>
                  <a:pt x="1563" y="10"/>
                </a:cubicBezTo>
                <a:cubicBezTo>
                  <a:pt x="1569" y="12"/>
                  <a:pt x="1587" y="98"/>
                  <a:pt x="1591" y="102"/>
                </a:cubicBezTo>
                <a:cubicBezTo>
                  <a:pt x="1606" y="115"/>
                  <a:pt x="1646" y="120"/>
                  <a:pt x="1646" y="120"/>
                </a:cubicBezTo>
                <a:cubicBezTo>
                  <a:pt x="1685" y="146"/>
                  <a:pt x="1710" y="153"/>
                  <a:pt x="1737" y="193"/>
                </a:cubicBezTo>
                <a:cubicBezTo>
                  <a:pt x="1738" y="201"/>
                  <a:pt x="1744" y="266"/>
                  <a:pt x="1755" y="285"/>
                </a:cubicBezTo>
                <a:cubicBezTo>
                  <a:pt x="1769" y="308"/>
                  <a:pt x="1828" y="321"/>
                  <a:pt x="1828" y="321"/>
                </a:cubicBezTo>
                <a:cubicBezTo>
                  <a:pt x="1841" y="371"/>
                  <a:pt x="1846" y="407"/>
                  <a:pt x="1874" y="449"/>
                </a:cubicBezTo>
                <a:cubicBezTo>
                  <a:pt x="1886" y="486"/>
                  <a:pt x="1889" y="523"/>
                  <a:pt x="1902" y="559"/>
                </a:cubicBezTo>
                <a:cubicBezTo>
                  <a:pt x="1910" y="639"/>
                  <a:pt x="1914" y="720"/>
                  <a:pt x="1975" y="778"/>
                </a:cubicBezTo>
                <a:cubicBezTo>
                  <a:pt x="1989" y="820"/>
                  <a:pt x="2012" y="837"/>
                  <a:pt x="2039" y="870"/>
                </a:cubicBezTo>
                <a:cubicBezTo>
                  <a:pt x="2064" y="900"/>
                  <a:pt x="2065" y="913"/>
                  <a:pt x="2103" y="925"/>
                </a:cubicBezTo>
                <a:cubicBezTo>
                  <a:pt x="2114" y="942"/>
                  <a:pt x="2119" y="963"/>
                  <a:pt x="2130" y="980"/>
                </a:cubicBezTo>
                <a:cubicBezTo>
                  <a:pt x="2137" y="991"/>
                  <a:pt x="2150" y="997"/>
                  <a:pt x="2158" y="1007"/>
                </a:cubicBezTo>
                <a:cubicBezTo>
                  <a:pt x="2166" y="1017"/>
                  <a:pt x="2180" y="1046"/>
                  <a:pt x="2194" y="1053"/>
                </a:cubicBezTo>
                <a:cubicBezTo>
                  <a:pt x="2226" y="1069"/>
                  <a:pt x="2254" y="1069"/>
                  <a:pt x="2286" y="1089"/>
                </a:cubicBezTo>
                <a:cubicBezTo>
                  <a:pt x="2292" y="1098"/>
                  <a:pt x="2295" y="1111"/>
                  <a:pt x="2304" y="1117"/>
                </a:cubicBezTo>
                <a:cubicBezTo>
                  <a:pt x="2320" y="1127"/>
                  <a:pt x="2359" y="1135"/>
                  <a:pt x="2359" y="1135"/>
                </a:cubicBezTo>
                <a:cubicBezTo>
                  <a:pt x="2491" y="1223"/>
                  <a:pt x="2660" y="1157"/>
                  <a:pt x="2816" y="1153"/>
                </a:cubicBezTo>
                <a:cubicBezTo>
                  <a:pt x="2853" y="1097"/>
                  <a:pt x="2811" y="1148"/>
                  <a:pt x="2862" y="1117"/>
                </a:cubicBezTo>
                <a:cubicBezTo>
                  <a:pt x="2883" y="1104"/>
                  <a:pt x="2881" y="1088"/>
                  <a:pt x="2898" y="1071"/>
                </a:cubicBezTo>
                <a:cubicBezTo>
                  <a:pt x="2906" y="1063"/>
                  <a:pt x="2917" y="1060"/>
                  <a:pt x="2926" y="1053"/>
                </a:cubicBezTo>
                <a:cubicBezTo>
                  <a:pt x="2970" y="1018"/>
                  <a:pt x="2916" y="1052"/>
                  <a:pt x="2962" y="1007"/>
                </a:cubicBezTo>
                <a:cubicBezTo>
                  <a:pt x="2970" y="999"/>
                  <a:pt x="2981" y="996"/>
                  <a:pt x="2990" y="989"/>
                </a:cubicBezTo>
                <a:cubicBezTo>
                  <a:pt x="3023" y="963"/>
                  <a:pt x="3031" y="927"/>
                  <a:pt x="3044" y="888"/>
                </a:cubicBezTo>
                <a:cubicBezTo>
                  <a:pt x="3048" y="876"/>
                  <a:pt x="3092" y="879"/>
                  <a:pt x="3099" y="87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01412" name="Freeform 4"/>
          <p:cNvSpPr>
            <a:spLocks/>
          </p:cNvSpPr>
          <p:nvPr/>
        </p:nvSpPr>
        <p:spPr bwMode="auto">
          <a:xfrm>
            <a:off x="1524000" y="4354513"/>
            <a:ext cx="4876800" cy="679450"/>
          </a:xfrm>
          <a:custGeom>
            <a:avLst/>
            <a:gdLst>
              <a:gd name="T0" fmla="*/ 0 w 3072"/>
              <a:gd name="T1" fmla="*/ 137 h 428"/>
              <a:gd name="T2" fmla="*/ 293 w 3072"/>
              <a:gd name="T3" fmla="*/ 174 h 428"/>
              <a:gd name="T4" fmla="*/ 731 w 3072"/>
              <a:gd name="T5" fmla="*/ 201 h 428"/>
              <a:gd name="T6" fmla="*/ 1042 w 3072"/>
              <a:gd name="T7" fmla="*/ 228 h 428"/>
              <a:gd name="T8" fmla="*/ 2112 w 3072"/>
              <a:gd name="T9" fmla="*/ 247 h 428"/>
              <a:gd name="T10" fmla="*/ 2185 w 3072"/>
              <a:gd name="T11" fmla="*/ 210 h 428"/>
              <a:gd name="T12" fmla="*/ 2414 w 3072"/>
              <a:gd name="T13" fmla="*/ 164 h 428"/>
              <a:gd name="T14" fmla="*/ 2514 w 3072"/>
              <a:gd name="T15" fmla="*/ 155 h 428"/>
              <a:gd name="T16" fmla="*/ 2661 w 3072"/>
              <a:gd name="T17" fmla="*/ 110 h 428"/>
              <a:gd name="T18" fmla="*/ 2807 w 3072"/>
              <a:gd name="T19" fmla="*/ 64 h 428"/>
              <a:gd name="T20" fmla="*/ 2962 w 3072"/>
              <a:gd name="T21" fmla="*/ 55 h 428"/>
              <a:gd name="T22" fmla="*/ 3017 w 3072"/>
              <a:gd name="T23" fmla="*/ 46 h 428"/>
              <a:gd name="T24" fmla="*/ 3072 w 3072"/>
              <a:gd name="T25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72" h="428">
                <a:moveTo>
                  <a:pt x="0" y="137"/>
                </a:moveTo>
                <a:cubicBezTo>
                  <a:pt x="137" y="164"/>
                  <a:pt x="108" y="164"/>
                  <a:pt x="293" y="174"/>
                </a:cubicBezTo>
                <a:cubicBezTo>
                  <a:pt x="468" y="232"/>
                  <a:pt x="328" y="192"/>
                  <a:pt x="731" y="201"/>
                </a:cubicBezTo>
                <a:cubicBezTo>
                  <a:pt x="867" y="246"/>
                  <a:pt x="767" y="218"/>
                  <a:pt x="1042" y="228"/>
                </a:cubicBezTo>
                <a:cubicBezTo>
                  <a:pt x="1337" y="428"/>
                  <a:pt x="1755" y="250"/>
                  <a:pt x="2112" y="247"/>
                </a:cubicBezTo>
                <a:cubicBezTo>
                  <a:pt x="2142" y="237"/>
                  <a:pt x="2155" y="220"/>
                  <a:pt x="2185" y="210"/>
                </a:cubicBezTo>
                <a:cubicBezTo>
                  <a:pt x="2211" y="131"/>
                  <a:pt x="2363" y="167"/>
                  <a:pt x="2414" y="164"/>
                </a:cubicBezTo>
                <a:cubicBezTo>
                  <a:pt x="2447" y="162"/>
                  <a:pt x="2481" y="158"/>
                  <a:pt x="2514" y="155"/>
                </a:cubicBezTo>
                <a:cubicBezTo>
                  <a:pt x="2563" y="139"/>
                  <a:pt x="2612" y="126"/>
                  <a:pt x="2661" y="110"/>
                </a:cubicBezTo>
                <a:cubicBezTo>
                  <a:pt x="2706" y="95"/>
                  <a:pt x="2758" y="69"/>
                  <a:pt x="2807" y="64"/>
                </a:cubicBezTo>
                <a:cubicBezTo>
                  <a:pt x="2859" y="59"/>
                  <a:pt x="2910" y="58"/>
                  <a:pt x="2962" y="55"/>
                </a:cubicBezTo>
                <a:cubicBezTo>
                  <a:pt x="2980" y="52"/>
                  <a:pt x="3000" y="54"/>
                  <a:pt x="3017" y="46"/>
                </a:cubicBezTo>
                <a:cubicBezTo>
                  <a:pt x="3046" y="31"/>
                  <a:pt x="3032" y="0"/>
                  <a:pt x="3072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01413" name="Freeform 5"/>
          <p:cNvSpPr>
            <a:spLocks/>
          </p:cNvSpPr>
          <p:nvPr/>
        </p:nvSpPr>
        <p:spPr bwMode="auto">
          <a:xfrm>
            <a:off x="1524000" y="6256339"/>
            <a:ext cx="4891088" cy="409575"/>
          </a:xfrm>
          <a:custGeom>
            <a:avLst/>
            <a:gdLst>
              <a:gd name="T0" fmla="*/ 0 w 3081"/>
              <a:gd name="T1" fmla="*/ 0 h 258"/>
              <a:gd name="T2" fmla="*/ 55 w 3081"/>
              <a:gd name="T3" fmla="*/ 18 h 258"/>
              <a:gd name="T4" fmla="*/ 82 w 3081"/>
              <a:gd name="T5" fmla="*/ 27 h 258"/>
              <a:gd name="T6" fmla="*/ 146 w 3081"/>
              <a:gd name="T7" fmla="*/ 73 h 258"/>
              <a:gd name="T8" fmla="*/ 302 w 3081"/>
              <a:gd name="T9" fmla="*/ 100 h 258"/>
              <a:gd name="T10" fmla="*/ 503 w 3081"/>
              <a:gd name="T11" fmla="*/ 128 h 258"/>
              <a:gd name="T12" fmla="*/ 750 w 3081"/>
              <a:gd name="T13" fmla="*/ 173 h 258"/>
              <a:gd name="T14" fmla="*/ 960 w 3081"/>
              <a:gd name="T15" fmla="*/ 201 h 258"/>
              <a:gd name="T16" fmla="*/ 1454 w 3081"/>
              <a:gd name="T17" fmla="*/ 210 h 258"/>
              <a:gd name="T18" fmla="*/ 1582 w 3081"/>
              <a:gd name="T19" fmla="*/ 228 h 258"/>
              <a:gd name="T20" fmla="*/ 1655 w 3081"/>
              <a:gd name="T21" fmla="*/ 246 h 258"/>
              <a:gd name="T22" fmla="*/ 2039 w 3081"/>
              <a:gd name="T23" fmla="*/ 237 h 258"/>
              <a:gd name="T24" fmla="*/ 2194 w 3081"/>
              <a:gd name="T25" fmla="*/ 201 h 258"/>
              <a:gd name="T26" fmla="*/ 2286 w 3081"/>
              <a:gd name="T27" fmla="*/ 128 h 258"/>
              <a:gd name="T28" fmla="*/ 2542 w 3081"/>
              <a:gd name="T29" fmla="*/ 118 h 258"/>
              <a:gd name="T30" fmla="*/ 2981 w 3081"/>
              <a:gd name="T31" fmla="*/ 73 h 258"/>
              <a:gd name="T32" fmla="*/ 3008 w 3081"/>
              <a:gd name="T33" fmla="*/ 64 h 258"/>
              <a:gd name="T34" fmla="*/ 3045 w 3081"/>
              <a:gd name="T35" fmla="*/ 9 h 258"/>
              <a:gd name="T36" fmla="*/ 3081 w 3081"/>
              <a:gd name="T37" fmla="*/ 9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81" h="258">
                <a:moveTo>
                  <a:pt x="0" y="0"/>
                </a:moveTo>
                <a:cubicBezTo>
                  <a:pt x="18" y="6"/>
                  <a:pt x="37" y="12"/>
                  <a:pt x="55" y="18"/>
                </a:cubicBezTo>
                <a:cubicBezTo>
                  <a:pt x="64" y="21"/>
                  <a:pt x="82" y="27"/>
                  <a:pt x="82" y="27"/>
                </a:cubicBezTo>
                <a:cubicBezTo>
                  <a:pt x="105" y="49"/>
                  <a:pt x="115" y="63"/>
                  <a:pt x="146" y="73"/>
                </a:cubicBezTo>
                <a:cubicBezTo>
                  <a:pt x="199" y="124"/>
                  <a:pt x="151" y="85"/>
                  <a:pt x="302" y="100"/>
                </a:cubicBezTo>
                <a:cubicBezTo>
                  <a:pt x="376" y="107"/>
                  <a:pt x="417" y="121"/>
                  <a:pt x="503" y="128"/>
                </a:cubicBezTo>
                <a:cubicBezTo>
                  <a:pt x="601" y="160"/>
                  <a:pt x="637" y="166"/>
                  <a:pt x="750" y="173"/>
                </a:cubicBezTo>
                <a:cubicBezTo>
                  <a:pt x="826" y="226"/>
                  <a:pt x="772" y="196"/>
                  <a:pt x="960" y="201"/>
                </a:cubicBezTo>
                <a:cubicBezTo>
                  <a:pt x="1125" y="205"/>
                  <a:pt x="1289" y="207"/>
                  <a:pt x="1454" y="210"/>
                </a:cubicBezTo>
                <a:cubicBezTo>
                  <a:pt x="1525" y="234"/>
                  <a:pt x="1431" y="205"/>
                  <a:pt x="1582" y="228"/>
                </a:cubicBezTo>
                <a:cubicBezTo>
                  <a:pt x="1607" y="232"/>
                  <a:pt x="1655" y="246"/>
                  <a:pt x="1655" y="246"/>
                </a:cubicBezTo>
                <a:cubicBezTo>
                  <a:pt x="1812" y="240"/>
                  <a:pt x="1896" y="226"/>
                  <a:pt x="2039" y="237"/>
                </a:cubicBezTo>
                <a:cubicBezTo>
                  <a:pt x="2103" y="258"/>
                  <a:pt x="2142" y="235"/>
                  <a:pt x="2194" y="201"/>
                </a:cubicBezTo>
                <a:cubicBezTo>
                  <a:pt x="2208" y="192"/>
                  <a:pt x="2273" y="129"/>
                  <a:pt x="2286" y="128"/>
                </a:cubicBezTo>
                <a:cubicBezTo>
                  <a:pt x="2371" y="119"/>
                  <a:pt x="2457" y="121"/>
                  <a:pt x="2542" y="118"/>
                </a:cubicBezTo>
                <a:cubicBezTo>
                  <a:pt x="2730" y="57"/>
                  <a:pt x="2579" y="83"/>
                  <a:pt x="2981" y="73"/>
                </a:cubicBezTo>
                <a:cubicBezTo>
                  <a:pt x="2990" y="70"/>
                  <a:pt x="3001" y="71"/>
                  <a:pt x="3008" y="64"/>
                </a:cubicBezTo>
                <a:cubicBezTo>
                  <a:pt x="3024" y="48"/>
                  <a:pt x="3023" y="9"/>
                  <a:pt x="3045" y="9"/>
                </a:cubicBezTo>
                <a:cubicBezTo>
                  <a:pt x="3057" y="9"/>
                  <a:pt x="3069" y="9"/>
                  <a:pt x="3081" y="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01414" name="Text Box 6"/>
          <p:cNvSpPr txBox="1">
            <a:spLocks noChangeArrowheads="1"/>
          </p:cNvSpPr>
          <p:nvPr/>
        </p:nvSpPr>
        <p:spPr bwMode="auto">
          <a:xfrm>
            <a:off x="6456364" y="136526"/>
            <a:ext cx="4211637" cy="701730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                    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FF"/>
                </a:solidFill>
              </a:rPr>
              <a:t>1) TUNICA  MUCOSA </a:t>
            </a:r>
            <a:r>
              <a:rPr lang="cs-CZ" altLang="cs-CZ" b="1" dirty="0">
                <a:solidFill>
                  <a:srgbClr val="000000"/>
                </a:solidFill>
              </a:rPr>
              <a:t>=  sliznice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Lamina </a:t>
            </a:r>
            <a:r>
              <a:rPr lang="cs-CZ" altLang="cs-CZ" dirty="0" err="1">
                <a:solidFill>
                  <a:srgbClr val="000000"/>
                </a:solidFill>
              </a:rPr>
              <a:t>epithelialis</a:t>
            </a:r>
            <a:r>
              <a:rPr lang="cs-CZ" altLang="cs-CZ" dirty="0">
                <a:solidFill>
                  <a:srgbClr val="000000"/>
                </a:solidFill>
              </a:rPr>
              <a:t>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Lamina propria </a:t>
            </a:r>
            <a:r>
              <a:rPr lang="cs-CZ" altLang="cs-CZ" dirty="0" err="1">
                <a:solidFill>
                  <a:srgbClr val="000000"/>
                </a:solidFill>
              </a:rPr>
              <a:t>mucosae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Lamina </a:t>
            </a:r>
            <a:r>
              <a:rPr lang="cs-CZ" altLang="cs-CZ" dirty="0" err="1">
                <a:solidFill>
                  <a:srgbClr val="000000"/>
                </a:solidFill>
              </a:rPr>
              <a:t>muscularis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mucosae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FF"/>
                </a:solidFill>
              </a:rPr>
              <a:t>2) TELA  SUBMUCOSA </a:t>
            </a:r>
            <a:r>
              <a:rPr lang="cs-CZ" altLang="cs-CZ" b="1" dirty="0"/>
              <a:t>= podslizniční vazivo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FF"/>
                </a:solidFill>
              </a:rPr>
              <a:t>3) TUNICA  MUSCULARIS  EXT </a:t>
            </a:r>
            <a:r>
              <a:rPr lang="cs-CZ" altLang="cs-CZ" b="1" dirty="0"/>
              <a:t>= zevní vrstva svalová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- vnitřní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dirty="0">
                <a:solidFill>
                  <a:srgbClr val="000000"/>
                </a:solidFill>
              </a:rPr>
              <a:t>zevní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FF"/>
                </a:solidFill>
              </a:rPr>
              <a:t>4) ADVENTITIA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i="1" dirty="0">
                <a:solidFill>
                  <a:srgbClr val="000000"/>
                </a:solidFill>
              </a:rPr>
              <a:t>nebo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b="1" dirty="0">
                <a:solidFill>
                  <a:srgbClr val="0000FF"/>
                </a:solidFill>
              </a:rPr>
              <a:t>SEROSA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FF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272216" y="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800" b="1" dirty="0"/>
              <a:t>Stavba stěny dutých orgánů - obecně </a:t>
            </a:r>
            <a:r>
              <a:rPr lang="cs-CZ" altLang="cs-CZ" b="1" dirty="0"/>
              <a:t>( 4 základní vrstvy)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934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1"/>
            <a:ext cx="5003800" cy="12948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/>
              <a:t>Glandula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parotis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složená, </a:t>
            </a:r>
            <a:r>
              <a:rPr lang="cs-CZ" altLang="cs-CZ" dirty="0">
                <a:solidFill>
                  <a:srgbClr val="3333CC"/>
                </a:solidFill>
              </a:rPr>
              <a:t>čistě </a:t>
            </a:r>
            <a:r>
              <a:rPr lang="cs-CZ" altLang="cs-CZ" b="1" u="sng" dirty="0">
                <a:solidFill>
                  <a:srgbClr val="3333CC"/>
                </a:solidFill>
              </a:rPr>
              <a:t>serózní</a:t>
            </a:r>
            <a:r>
              <a:rPr lang="cs-CZ" altLang="cs-CZ" dirty="0">
                <a:solidFill>
                  <a:srgbClr val="3333CC"/>
                </a:solidFill>
              </a:rPr>
              <a:t> žláza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vývody – vsunuté, žíhané, </a:t>
            </a:r>
            <a:r>
              <a:rPr lang="cs-CZ" altLang="cs-CZ" dirty="0" err="1"/>
              <a:t>interlobulární</a:t>
            </a:r>
            <a:r>
              <a:rPr lang="cs-CZ" altLang="cs-CZ" dirty="0"/>
              <a:t>, hlavní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tukové </a:t>
            </a:r>
            <a:r>
              <a:rPr lang="cs-CZ" altLang="cs-CZ" dirty="0" err="1"/>
              <a:t>bb</a:t>
            </a:r>
            <a:endParaRPr lang="cs-CZ" altLang="cs-CZ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37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96" t="21383" r="16086" b="9430"/>
          <a:stretch/>
        </p:blipFill>
        <p:spPr>
          <a:xfrm>
            <a:off x="819807" y="0"/>
            <a:ext cx="10662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7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24000" y="1"/>
            <a:ext cx="5422900" cy="7408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/>
              <a:t>Glandula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submandibularis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složená, </a:t>
            </a:r>
            <a:r>
              <a:rPr lang="cs-CZ" altLang="cs-CZ" dirty="0">
                <a:solidFill>
                  <a:srgbClr val="3333CC"/>
                </a:solidFill>
              </a:rPr>
              <a:t>smíšená žláza s převahou serózní složky</a:t>
            </a:r>
          </a:p>
        </p:txBody>
      </p:sp>
    </p:spTree>
    <p:extLst>
      <p:ext uri="{BB962C8B-B14F-4D97-AF65-F5344CB8AC3E}">
        <p14:creationId xmlns:p14="http://schemas.microsoft.com/office/powerpoint/2010/main" val="661660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3492500" cy="620713"/>
          </a:xfrm>
          <a:ln/>
        </p:spPr>
        <p:txBody>
          <a:bodyPr/>
          <a:lstStyle/>
          <a:p>
            <a:pPr algn="l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000" b="1"/>
              <a:t>Glandula submandibularis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6"/>
            <a:ext cx="91440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79511" y="2264031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b="1" dirty="0" err="1"/>
              <a:t>Gianuzziho</a:t>
            </a:r>
            <a:r>
              <a:rPr lang="cs-CZ" altLang="cs-CZ" b="1" dirty="0"/>
              <a:t> lunuly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b="1" dirty="0"/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4339077" y="2487827"/>
            <a:ext cx="545961" cy="18123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/>
          <p:cNvCxnSpPr/>
          <p:nvPr/>
        </p:nvCxnSpPr>
        <p:spPr bwMode="auto">
          <a:xfrm>
            <a:off x="4339077" y="2487827"/>
            <a:ext cx="414155" cy="121581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bdélník 8"/>
          <p:cNvSpPr/>
          <p:nvPr/>
        </p:nvSpPr>
        <p:spPr>
          <a:xfrm>
            <a:off x="2016250" y="5237891"/>
            <a:ext cx="13933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sz="1600" dirty="0"/>
              <a:t>serózní aciny</a:t>
            </a:r>
            <a:endParaRPr lang="cs-CZ" sz="1600" dirty="0"/>
          </a:p>
        </p:txBody>
      </p:sp>
      <p:sp>
        <p:nvSpPr>
          <p:cNvPr id="11" name="Obdélník 10"/>
          <p:cNvSpPr/>
          <p:nvPr/>
        </p:nvSpPr>
        <p:spPr>
          <a:xfrm>
            <a:off x="7410039" y="291106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0000FF"/>
                </a:solidFill>
              </a:rPr>
              <a:t>mucinózní</a:t>
            </a:r>
            <a:r>
              <a:rPr lang="cs-CZ" altLang="cs-CZ" b="1" dirty="0">
                <a:solidFill>
                  <a:srgbClr val="0000FF"/>
                </a:solidFill>
              </a:rPr>
              <a:t> tubuly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 bwMode="auto">
          <a:xfrm flipH="1" flipV="1">
            <a:off x="6777872" y="2669059"/>
            <a:ext cx="632167" cy="42667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 flipH="1">
            <a:off x="5624435" y="3095732"/>
            <a:ext cx="1770097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53609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524001" y="1"/>
            <a:ext cx="5580063" cy="7408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/>
              <a:t>Glandula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sublingualis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složená, </a:t>
            </a:r>
            <a:r>
              <a:rPr lang="cs-CZ" altLang="cs-CZ" dirty="0">
                <a:solidFill>
                  <a:srgbClr val="3333CC"/>
                </a:solidFill>
              </a:rPr>
              <a:t>smíšená žláza s převahou </a:t>
            </a:r>
            <a:r>
              <a:rPr lang="cs-CZ" altLang="cs-CZ" dirty="0" err="1">
                <a:solidFill>
                  <a:srgbClr val="3333CC"/>
                </a:solidFill>
              </a:rPr>
              <a:t>mucinózní</a:t>
            </a:r>
            <a:r>
              <a:rPr lang="cs-CZ" altLang="cs-CZ" dirty="0">
                <a:solidFill>
                  <a:srgbClr val="3333CC"/>
                </a:solidFill>
              </a:rPr>
              <a:t> složky</a:t>
            </a:r>
          </a:p>
        </p:txBody>
      </p:sp>
    </p:spTree>
    <p:extLst>
      <p:ext uri="{BB962C8B-B14F-4D97-AF65-F5344CB8AC3E}">
        <p14:creationId xmlns:p14="http://schemas.microsoft.com/office/powerpoint/2010/main" val="1545769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47" y="569954"/>
            <a:ext cx="9901127" cy="59817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862103" y="1536476"/>
            <a:ext cx="1992853" cy="3416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cs-CZ" altLang="cs-CZ" b="1" dirty="0" err="1">
                <a:solidFill>
                  <a:srgbClr val="000000"/>
                </a:solidFill>
              </a:rPr>
              <a:t>tela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</a:rPr>
              <a:t>submucosa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Obdélník 3"/>
          <p:cNvSpPr/>
          <p:nvPr/>
        </p:nvSpPr>
        <p:spPr>
          <a:xfrm>
            <a:off x="4823383" y="34423"/>
            <a:ext cx="123142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cs-CZ" altLang="cs-CZ" sz="3200" b="1" dirty="0">
                <a:solidFill>
                  <a:srgbClr val="000000"/>
                </a:solidFill>
              </a:rPr>
              <a:t>Jícen</a:t>
            </a:r>
            <a:endParaRPr lang="cs-CZ" altLang="cs-CZ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17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43915" y="766425"/>
            <a:ext cx="904514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u="sng" dirty="0"/>
              <a:t> Preparáty TRÁVICÍ SYSTÉM</a:t>
            </a:r>
            <a:r>
              <a:rPr lang="cs-CZ" altLang="cs-CZ" sz="3200" b="1" dirty="0"/>
              <a:t>: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200" b="1" dirty="0">
                <a:solidFill>
                  <a:srgbClr val="FF0000"/>
                </a:solidFill>
              </a:rPr>
              <a:t>2. Apex linguae (HE)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200" b="1" dirty="0">
                <a:solidFill>
                  <a:srgbClr val="FF0000"/>
                </a:solidFill>
              </a:rPr>
              <a:t>3. </a:t>
            </a:r>
            <a:r>
              <a:rPr lang="cs-CZ" altLang="cs-CZ" sz="3200" b="1" dirty="0" err="1">
                <a:solidFill>
                  <a:srgbClr val="FF0000"/>
                </a:solidFill>
              </a:rPr>
              <a:t>Papilla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</a:rPr>
              <a:t>circumvallata</a:t>
            </a:r>
            <a:r>
              <a:rPr lang="cs-CZ" altLang="cs-CZ" sz="3200" b="1" dirty="0">
                <a:solidFill>
                  <a:srgbClr val="FF0000"/>
                </a:solidFill>
              </a:rPr>
              <a:t>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>
                <a:solidFill>
                  <a:srgbClr val="000000"/>
                </a:solidFill>
              </a:rPr>
              <a:t>7. Zub 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>
                <a:solidFill>
                  <a:srgbClr val="FF0000"/>
                </a:solidFill>
              </a:rPr>
              <a:t>8. </a:t>
            </a:r>
            <a:r>
              <a:rPr lang="cs-CZ" altLang="cs-CZ" sz="3200" b="1" dirty="0" err="1">
                <a:solidFill>
                  <a:srgbClr val="FF0000"/>
                </a:solidFill>
              </a:rPr>
              <a:t>Glandula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</a:rPr>
              <a:t>parotis</a:t>
            </a:r>
            <a:endParaRPr lang="cs-CZ" altLang="cs-CZ" sz="32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>
                <a:solidFill>
                  <a:srgbClr val="FF0000"/>
                </a:solidFill>
              </a:rPr>
              <a:t>9. </a:t>
            </a:r>
            <a:r>
              <a:rPr lang="cs-CZ" altLang="cs-CZ" sz="3200" b="1" dirty="0" err="1">
                <a:solidFill>
                  <a:srgbClr val="FF0000"/>
                </a:solidFill>
              </a:rPr>
              <a:t>Glandula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</a:rPr>
              <a:t>submandibularis</a:t>
            </a:r>
            <a:endParaRPr lang="cs-CZ" altLang="cs-CZ" sz="32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/>
              <a:t>10. </a:t>
            </a:r>
            <a:r>
              <a:rPr lang="cs-CZ" altLang="cs-CZ" sz="3200" b="1" dirty="0" err="1"/>
              <a:t>Glandula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sublingualis</a:t>
            </a:r>
            <a:endParaRPr lang="cs-CZ" altLang="cs-CZ" sz="3200" b="1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>
                <a:solidFill>
                  <a:srgbClr val="FF0000"/>
                </a:solidFill>
              </a:rPr>
              <a:t>11. </a:t>
            </a:r>
            <a:r>
              <a:rPr lang="cs-CZ" altLang="cs-CZ" sz="3200" b="1" dirty="0" err="1">
                <a:solidFill>
                  <a:srgbClr val="FF0000"/>
                </a:solidFill>
              </a:rPr>
              <a:t>Oesophagus</a:t>
            </a:r>
            <a:r>
              <a:rPr lang="cs-CZ" altLang="cs-CZ" sz="3200" b="1" dirty="0">
                <a:solidFill>
                  <a:srgbClr val="FF0000"/>
                </a:solidFill>
              </a:rPr>
              <a:t> (HE)</a:t>
            </a:r>
          </a:p>
        </p:txBody>
      </p:sp>
    </p:spTree>
    <p:extLst>
      <p:ext uri="{BB962C8B-B14F-4D97-AF65-F5344CB8AC3E}">
        <p14:creationId xmlns:p14="http://schemas.microsoft.com/office/powerpoint/2010/main" val="1277900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41405" y="1417349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cs-CZ" altLang="cs-CZ" sz="2000" dirty="0">
              <a:solidFill>
                <a:srgbClr val="C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b="1" u="sng" dirty="0">
                <a:solidFill>
                  <a:srgbClr val="92D050"/>
                </a:solidFill>
                <a:latin typeface="Arial" panose="020B0604020202020204" pitchFamily="34" charset="0"/>
              </a:rPr>
              <a:t> tunica </a:t>
            </a:r>
            <a:r>
              <a:rPr lang="cs-CZ" altLang="cs-CZ" b="1" u="sng" dirty="0" err="1">
                <a:solidFill>
                  <a:srgbClr val="92D050"/>
                </a:solidFill>
                <a:latin typeface="Arial" panose="020B0604020202020204" pitchFamily="34" charset="0"/>
              </a:rPr>
              <a:t>mucosa</a:t>
            </a:r>
            <a:r>
              <a:rPr lang="cs-CZ" altLang="cs-CZ" b="1" u="sng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en-US" altLang="cs-CZ" b="1" u="sng" dirty="0">
                <a:solidFill>
                  <a:srgbClr val="92D050"/>
                </a:solidFill>
                <a:latin typeface="Arial" panose="020B0604020202020204" pitchFamily="34" charset="0"/>
              </a:rPr>
              <a:t>=</a:t>
            </a:r>
            <a:r>
              <a:rPr lang="cs-CZ" altLang="cs-CZ" b="1" u="sng" dirty="0">
                <a:solidFill>
                  <a:srgbClr val="92D050"/>
                </a:solidFill>
                <a:latin typeface="Arial" panose="020B0604020202020204" pitchFamily="34" charset="0"/>
              </a:rPr>
              <a:t> sliznice</a:t>
            </a:r>
            <a:endParaRPr lang="cs-CZ" altLang="cs-CZ" b="1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l.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epithelialis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Arial" panose="020B0604020202020204" pitchFamily="34" charset="0"/>
              </a:rPr>
              <a:t>=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epitel</a:t>
            </a:r>
            <a:endParaRPr lang="cs-CZ" altLang="cs-CZ" b="1" dirty="0">
              <a:solidFill>
                <a:srgbClr val="0066FF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l. propria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mucosae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= slizniční vazivo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l.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muscularis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mucosae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= slizniční svalovina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cs-CZ" altLang="cs-CZ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>
                <a:solidFill>
                  <a:srgbClr val="FFFF00"/>
                </a:solidFill>
                <a:latin typeface="Arial" panose="020B0604020202020204" pitchFamily="34" charset="0"/>
              </a:rPr>
              <a:t>tela</a:t>
            </a:r>
            <a:r>
              <a:rPr lang="cs-CZ" altLang="cs-CZ" b="1" u="sng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>
                <a:solidFill>
                  <a:srgbClr val="FFFF00"/>
                </a:solidFill>
                <a:latin typeface="Arial" panose="020B0604020202020204" pitchFamily="34" charset="0"/>
              </a:rPr>
              <a:t>submucosa</a:t>
            </a:r>
            <a:r>
              <a:rPr lang="cs-CZ" altLang="cs-CZ" b="1" u="sng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cs-CZ" b="1" u="sng" dirty="0">
                <a:solidFill>
                  <a:srgbClr val="FFFF00"/>
                </a:solidFill>
                <a:latin typeface="Arial" panose="020B0604020202020204" pitchFamily="34" charset="0"/>
              </a:rPr>
              <a:t>=</a:t>
            </a:r>
            <a:r>
              <a:rPr lang="cs-CZ" altLang="cs-CZ" b="1" u="sng" dirty="0">
                <a:solidFill>
                  <a:srgbClr val="FFFF00"/>
                </a:solidFill>
                <a:latin typeface="Arial" panose="020B0604020202020204" pitchFamily="34" charset="0"/>
              </a:rPr>
              <a:t> podslizniční vazivo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-řídké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kolag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. (+ cévy, plexus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submucosus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Meissneri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b="1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>
                <a:solidFill>
                  <a:srgbClr val="CC3300"/>
                </a:solidFill>
                <a:latin typeface="Arial" panose="020B0604020202020204" pitchFamily="34" charset="0"/>
              </a:rPr>
              <a:t>tunica </a:t>
            </a:r>
            <a:r>
              <a:rPr lang="cs-CZ" altLang="cs-CZ" b="1" u="sng" dirty="0" err="1">
                <a:solidFill>
                  <a:srgbClr val="CC3300"/>
                </a:solidFill>
                <a:latin typeface="Arial" panose="020B0604020202020204" pitchFamily="34" charset="0"/>
              </a:rPr>
              <a:t>muscularis</a:t>
            </a:r>
            <a:r>
              <a:rPr lang="cs-CZ" altLang="cs-CZ" u="sng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>
                <a:solidFill>
                  <a:srgbClr val="CC3300"/>
                </a:solidFill>
                <a:latin typeface="Arial" panose="020B0604020202020204" pitchFamily="34" charset="0"/>
              </a:rPr>
              <a:t>externa</a:t>
            </a:r>
            <a:r>
              <a:rPr lang="cs-CZ" altLang="cs-CZ" b="1" u="sng" dirty="0">
                <a:solidFill>
                  <a:srgbClr val="CC3300"/>
                </a:solidFill>
                <a:latin typeface="Arial" panose="020B0604020202020204" pitchFamily="34" charset="0"/>
              </a:rPr>
              <a:t> = zevní svalová vrstva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- cirkulární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- longitudinální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+ plexus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myentericus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Auerbachi</a:t>
            </a: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>
                <a:solidFill>
                  <a:srgbClr val="000000"/>
                </a:solidFill>
                <a:latin typeface="Arial" panose="020B0604020202020204" pitchFamily="34" charset="0"/>
              </a:rPr>
              <a:t>tunica </a:t>
            </a:r>
            <a:r>
              <a:rPr lang="cs-CZ" altLang="cs-CZ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adventitia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pod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diafragmou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>
                <a:solidFill>
                  <a:srgbClr val="000000"/>
                </a:solidFill>
                <a:latin typeface="Arial" panose="020B0604020202020204" pitchFamily="34" charset="0"/>
              </a:rPr>
              <a:t>tunica </a:t>
            </a:r>
            <a:r>
              <a:rPr lang="cs-CZ" altLang="cs-CZ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serosa</a:t>
            </a:r>
            <a:endParaRPr lang="cs-CZ" altLang="cs-CZ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73" y="1954095"/>
            <a:ext cx="5165124" cy="435781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911276" y="517610"/>
            <a:ext cx="5200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600" dirty="0">
                <a:solidFill>
                  <a:srgbClr val="FF0000"/>
                </a:solidFill>
              </a:rPr>
              <a:t>Stavba stěny trávicí trubice</a:t>
            </a:r>
          </a:p>
        </p:txBody>
      </p:sp>
    </p:spTree>
    <p:extLst>
      <p:ext uri="{BB962C8B-B14F-4D97-AF65-F5344CB8AC3E}">
        <p14:creationId xmlns:p14="http://schemas.microsoft.com/office/powerpoint/2010/main" val="235375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703388" y="274638"/>
            <a:ext cx="6509736" cy="1143000"/>
          </a:xfrm>
          <a:ln/>
        </p:spPr>
        <p:txBody>
          <a:bodyPr>
            <a:normAutofit/>
          </a:bodyPr>
          <a:lstStyle/>
          <a:p>
            <a:pPr algn="l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 dirty="0"/>
              <a:t>Specifika sliznice dutiny ústní                           (orální sliznice)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5465" y="1600200"/>
            <a:ext cx="8785225" cy="5257800"/>
          </a:xfrm>
          <a:ln/>
        </p:spPr>
        <p:txBody>
          <a:bodyPr/>
          <a:lstStyle/>
          <a:p>
            <a:pPr indent="-341313">
              <a:lnSpc>
                <a:spcPct val="70000"/>
              </a:lnSpc>
              <a:spcBef>
                <a:spcPts val="45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800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/>
              <a:t>Lamina </a:t>
            </a:r>
            <a:r>
              <a:rPr lang="cs-CZ" altLang="cs-CZ" sz="2400" dirty="0" err="1"/>
              <a:t>muscularis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mucosae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chybí!!!  =</a:t>
            </a:r>
            <a:r>
              <a:rPr lang="en-US" altLang="cs-CZ" sz="2400" dirty="0">
                <a:solidFill>
                  <a:srgbClr val="FF0000"/>
                </a:solidFill>
              </a:rPr>
              <a:t>&gt;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indent="-341313">
              <a:lnSpc>
                <a:spcPct val="70000"/>
              </a:lnSpc>
              <a:spcBef>
                <a:spcPts val="6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solidFill>
                  <a:srgbClr val="FF0000"/>
                </a:solidFill>
              </a:rPr>
              <a:t>=</a:t>
            </a:r>
            <a:r>
              <a:rPr lang="en-US" altLang="cs-CZ" sz="2400" dirty="0">
                <a:solidFill>
                  <a:srgbClr val="FF0000"/>
                </a:solidFill>
              </a:rPr>
              <a:t>&gt; </a:t>
            </a:r>
            <a:r>
              <a:rPr lang="en-US" altLang="cs-CZ" sz="2400" dirty="0">
                <a:solidFill>
                  <a:srgbClr val="0000FF"/>
                </a:solidFill>
              </a:rPr>
              <a:t>l</a:t>
            </a:r>
            <a:r>
              <a:rPr lang="cs-CZ" altLang="cs-CZ" sz="2400" dirty="0">
                <a:solidFill>
                  <a:srgbClr val="0000FF"/>
                </a:solidFill>
              </a:rPr>
              <a:t>. propria</a:t>
            </a:r>
            <a:r>
              <a:rPr lang="en-US" altLang="cs-CZ" sz="2400" dirty="0">
                <a:solidFill>
                  <a:srgbClr val="0000FF"/>
                </a:solidFill>
              </a:rPr>
              <a:t> mucosae</a:t>
            </a:r>
            <a:r>
              <a:rPr lang="cs-CZ" altLang="cs-CZ" sz="2400" dirty="0">
                <a:solidFill>
                  <a:srgbClr val="0000FF"/>
                </a:solidFill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→ </a:t>
            </a:r>
            <a:r>
              <a:rPr lang="cs-CZ" altLang="cs-CZ" sz="2400" dirty="0" err="1">
                <a:solidFill>
                  <a:srgbClr val="00FFCC"/>
                </a:solidFill>
              </a:rPr>
              <a:t>tela</a:t>
            </a:r>
            <a:r>
              <a:rPr lang="cs-CZ" altLang="cs-CZ" sz="2400" dirty="0">
                <a:solidFill>
                  <a:srgbClr val="00FFCC"/>
                </a:solidFill>
              </a:rPr>
              <a:t> </a:t>
            </a:r>
            <a:r>
              <a:rPr lang="cs-CZ" altLang="cs-CZ" sz="2400" dirty="0" err="1">
                <a:solidFill>
                  <a:srgbClr val="00FFCC"/>
                </a:solidFill>
              </a:rPr>
              <a:t>submucosa</a:t>
            </a:r>
            <a:r>
              <a:rPr lang="cs-CZ" altLang="cs-CZ" sz="2400" dirty="0">
                <a:solidFill>
                  <a:srgbClr val="00FFCC"/>
                </a:solidFill>
              </a:rPr>
              <a:t>  </a:t>
            </a:r>
            <a:r>
              <a:rPr lang="cs-CZ" altLang="cs-CZ" sz="2400" dirty="0"/>
              <a:t>/ </a:t>
            </a:r>
            <a:r>
              <a:rPr lang="cs-CZ" altLang="cs-CZ" sz="2400" dirty="0">
                <a:solidFill>
                  <a:srgbClr val="00FFCC"/>
                </a:solidFill>
              </a:rPr>
              <a:t>periost</a:t>
            </a:r>
            <a:r>
              <a:rPr lang="cs-CZ" altLang="cs-CZ" sz="2400" dirty="0"/>
              <a:t> / </a:t>
            </a:r>
            <a:r>
              <a:rPr lang="cs-CZ" altLang="cs-CZ" sz="2400" dirty="0">
                <a:solidFill>
                  <a:srgbClr val="00FFFF"/>
                </a:solidFill>
              </a:rPr>
              <a:t>fascie svalů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-------------------------------------------------------------------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/>
              <a:t>3 funkční oblasti orální sliznice</a:t>
            </a:r>
            <a:r>
              <a:rPr lang="cs-CZ" altLang="cs-CZ" sz="2400" dirty="0"/>
              <a:t>:</a:t>
            </a:r>
          </a:p>
          <a:p>
            <a:pPr indent="-341313">
              <a:lnSpc>
                <a:spcPct val="90000"/>
              </a:lnSpc>
              <a:spcBef>
                <a:spcPts val="4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solidFill>
                  <a:srgbClr val="FF0000"/>
                </a:solidFill>
              </a:rPr>
              <a:t>krycí</a:t>
            </a:r>
            <a:r>
              <a:rPr lang="cs-CZ" altLang="cs-CZ" sz="2400" dirty="0">
                <a:solidFill>
                  <a:srgbClr val="00CC00"/>
                </a:solidFill>
              </a:rPr>
              <a:t> </a:t>
            </a:r>
            <a:r>
              <a:rPr lang="cs-CZ" altLang="cs-CZ" sz="2400" dirty="0"/>
              <a:t>– podložena </a:t>
            </a:r>
            <a:r>
              <a:rPr lang="cs-CZ" altLang="cs-CZ" sz="2400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submukózou</a:t>
            </a:r>
            <a:r>
              <a:rPr lang="cs-CZ" altLang="cs-CZ" sz="2400" i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400" dirty="0"/>
              <a:t>(rty, tváře, měkké patro, </a:t>
            </a:r>
            <a:r>
              <a:rPr lang="cs-CZ" altLang="cs-CZ" sz="2400" dirty="0" err="1"/>
              <a:t>fac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mylohyoidea</a:t>
            </a:r>
            <a:r>
              <a:rPr lang="cs-CZ" altLang="cs-CZ" sz="2400" dirty="0"/>
              <a:t> jazyka)</a:t>
            </a:r>
          </a:p>
          <a:p>
            <a:pPr indent="-341313">
              <a:lnSpc>
                <a:spcPct val="90000"/>
              </a:lnSpc>
              <a:spcBef>
                <a:spcPts val="4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 err="1">
                <a:solidFill>
                  <a:srgbClr val="FF0000"/>
                </a:solidFill>
              </a:rPr>
              <a:t>mastikační</a:t>
            </a:r>
            <a:r>
              <a:rPr lang="cs-CZ" altLang="cs-CZ" sz="2400" dirty="0"/>
              <a:t> – </a:t>
            </a:r>
            <a:r>
              <a:rPr lang="en-US" altLang="cs-CZ" sz="2400" dirty="0" err="1"/>
              <a:t>submuk</a:t>
            </a:r>
            <a:r>
              <a:rPr lang="cs-CZ" altLang="cs-CZ" sz="2400" dirty="0" err="1"/>
              <a:t>óza</a:t>
            </a:r>
            <a:r>
              <a:rPr lang="cs-CZ" altLang="cs-CZ" sz="2400" dirty="0"/>
              <a:t> chybí!!!, sliznice lne k </a:t>
            </a:r>
            <a:r>
              <a:rPr lang="cs-CZ" altLang="cs-CZ" sz="2400" dirty="0" err="1">
                <a:solidFill>
                  <a:srgbClr val="00FFCC"/>
                </a:solidFill>
              </a:rPr>
              <a:t>periostu</a:t>
            </a:r>
            <a:r>
              <a:rPr lang="cs-CZ" altLang="cs-CZ" sz="2400" dirty="0"/>
              <a:t> kosti, tzv. </a:t>
            </a:r>
            <a:r>
              <a:rPr lang="cs-CZ" altLang="cs-CZ" sz="2400" dirty="0" err="1">
                <a:solidFill>
                  <a:srgbClr val="00FFFF"/>
                </a:solidFill>
              </a:rPr>
              <a:t>mukoperiost</a:t>
            </a:r>
            <a:r>
              <a:rPr lang="cs-CZ" altLang="cs-CZ" sz="2400" dirty="0"/>
              <a:t> (oblast gingivy a tvrdého patra) </a:t>
            </a:r>
          </a:p>
          <a:p>
            <a:pPr indent="-341313">
              <a:lnSpc>
                <a:spcPct val="90000"/>
              </a:lnSpc>
              <a:spcBef>
                <a:spcPts val="4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solidFill>
                  <a:srgbClr val="FF0000"/>
                </a:solidFill>
              </a:rPr>
              <a:t>specializovaná</a:t>
            </a:r>
            <a:r>
              <a:rPr lang="cs-CZ" altLang="cs-CZ" sz="2400" dirty="0"/>
              <a:t> – tvoří </a:t>
            </a:r>
            <a:r>
              <a:rPr lang="cs-CZ" altLang="cs-CZ" sz="2400" i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papily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dorsum</a:t>
            </a:r>
            <a:r>
              <a:rPr lang="cs-CZ" altLang="cs-CZ" sz="2400" dirty="0"/>
              <a:t> linguae)</a:t>
            </a:r>
          </a:p>
          <a:p>
            <a:pPr indent="-341313">
              <a:lnSpc>
                <a:spcPct val="90000"/>
              </a:lnSpc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56498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/>
          <a:srcRect l="52070" t="36834" r="16531" b="8293"/>
          <a:stretch/>
        </p:blipFill>
        <p:spPr>
          <a:xfrm rot="16200000">
            <a:off x="7094782" y="450781"/>
            <a:ext cx="5091352" cy="4881940"/>
          </a:xfrm>
          <a:prstGeom prst="rect">
            <a:avLst/>
          </a:prstGeom>
        </p:spPr>
      </p:pic>
      <p:pic>
        <p:nvPicPr>
          <p:cNvPr id="19" name="Picture 12" descr="fig8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2"/>
          <a:stretch/>
        </p:blipFill>
        <p:spPr bwMode="auto">
          <a:xfrm>
            <a:off x="6927077" y="3904674"/>
            <a:ext cx="2971800" cy="306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332039" y="188913"/>
            <a:ext cx="138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73165" y="188913"/>
            <a:ext cx="8320045" cy="858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200" b="1" dirty="0"/>
              <a:t>Jazyk – specifika, pojmy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sz="32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sz="2000" b="1" dirty="0"/>
          </a:p>
          <a:p>
            <a:pPr marL="285750" indent="-285750" defTabSz="449263" fontAlgn="base">
              <a:spcBef>
                <a:spcPct val="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cs-CZ" altLang="cs-CZ" sz="2000" b="1" dirty="0" err="1"/>
              <a:t>dorsum</a:t>
            </a:r>
            <a:r>
              <a:rPr lang="cs-CZ" altLang="cs-CZ" sz="2000" b="1" dirty="0"/>
              <a:t> linguae ( specializovaná oblast orální sliznice)</a:t>
            </a:r>
          </a:p>
          <a:p>
            <a:pPr lvl="1"/>
            <a:r>
              <a:rPr lang="cs-CZ" altLang="cs-CZ" sz="2000" b="1" dirty="0"/>
              <a:t>tunica </a:t>
            </a:r>
            <a:r>
              <a:rPr lang="cs-CZ" altLang="cs-CZ" sz="2000" b="1" dirty="0" err="1"/>
              <a:t>mucosa</a:t>
            </a:r>
            <a:r>
              <a:rPr lang="cs-CZ" altLang="cs-CZ" sz="2000" b="1" dirty="0"/>
              <a:t> – </a:t>
            </a:r>
            <a:r>
              <a:rPr lang="cs-CZ" altLang="cs-CZ" sz="2000" dirty="0" err="1">
                <a:solidFill>
                  <a:srgbClr val="0000FF"/>
                </a:solidFill>
              </a:rPr>
              <a:t>papillae</a:t>
            </a:r>
            <a:r>
              <a:rPr lang="cs-CZ" altLang="cs-CZ" sz="2000" dirty="0">
                <a:solidFill>
                  <a:srgbClr val="0000FF"/>
                </a:solidFill>
              </a:rPr>
              <a:t> </a:t>
            </a:r>
            <a:r>
              <a:rPr lang="cs-CZ" altLang="cs-CZ" sz="2000" dirty="0" err="1">
                <a:solidFill>
                  <a:srgbClr val="0000FF"/>
                </a:solidFill>
              </a:rPr>
              <a:t>filiformes</a:t>
            </a:r>
            <a:r>
              <a:rPr lang="cs-CZ" altLang="cs-CZ" sz="2000" dirty="0">
                <a:solidFill>
                  <a:srgbClr val="0000FF"/>
                </a:solidFill>
              </a:rPr>
              <a:t>, </a:t>
            </a:r>
            <a:r>
              <a:rPr lang="cs-CZ" altLang="cs-CZ" sz="2000" dirty="0" err="1">
                <a:solidFill>
                  <a:srgbClr val="0000FF"/>
                </a:solidFill>
              </a:rPr>
              <a:t>fungiformes</a:t>
            </a:r>
            <a:r>
              <a:rPr lang="cs-CZ" altLang="cs-CZ" sz="2000" dirty="0">
                <a:solidFill>
                  <a:srgbClr val="0000FF"/>
                </a:solidFill>
              </a:rPr>
              <a:t>, </a:t>
            </a:r>
          </a:p>
          <a:p>
            <a:pPr lvl="1"/>
            <a:r>
              <a:rPr lang="cs-CZ" altLang="cs-CZ" sz="2000" dirty="0">
                <a:solidFill>
                  <a:srgbClr val="0000FF"/>
                </a:solidFill>
              </a:rPr>
              <a:t>                              </a:t>
            </a:r>
            <a:r>
              <a:rPr lang="cs-CZ" altLang="cs-CZ" sz="2000" dirty="0" err="1">
                <a:solidFill>
                  <a:srgbClr val="0000FF"/>
                </a:solidFill>
              </a:rPr>
              <a:t>p.vallatae</a:t>
            </a:r>
            <a:r>
              <a:rPr lang="cs-CZ" altLang="cs-CZ" sz="2000" dirty="0">
                <a:solidFill>
                  <a:srgbClr val="0000FF"/>
                </a:solidFill>
              </a:rPr>
              <a:t>, </a:t>
            </a:r>
            <a:r>
              <a:rPr lang="cs-CZ" altLang="cs-CZ" sz="2000" dirty="0" err="1">
                <a:solidFill>
                  <a:srgbClr val="0000FF"/>
                </a:solidFill>
              </a:rPr>
              <a:t>foliatae</a:t>
            </a:r>
            <a:endParaRPr lang="cs-CZ" altLang="cs-CZ" sz="2000" dirty="0">
              <a:solidFill>
                <a:srgbClr val="0000FF"/>
              </a:solidFill>
            </a:endParaRPr>
          </a:p>
          <a:p>
            <a:pPr lvl="1"/>
            <a:r>
              <a:rPr lang="cs-CZ" altLang="cs-CZ" sz="2000" dirty="0" err="1">
                <a:solidFill>
                  <a:srgbClr val="FF0000"/>
                </a:solidFill>
              </a:rPr>
              <a:t>tela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submucosa</a:t>
            </a:r>
            <a:r>
              <a:rPr lang="cs-CZ" altLang="cs-CZ" sz="2000" dirty="0">
                <a:solidFill>
                  <a:srgbClr val="FF0000"/>
                </a:solidFill>
              </a:rPr>
              <a:t> chybí!</a:t>
            </a:r>
            <a:r>
              <a:rPr lang="cs-CZ" altLang="cs-CZ" sz="2000" dirty="0"/>
              <a:t> </a:t>
            </a:r>
            <a:endParaRPr lang="cs-CZ" altLang="cs-CZ" sz="2000" b="1" dirty="0"/>
          </a:p>
          <a:p>
            <a:pPr lvl="1"/>
            <a:r>
              <a:rPr lang="cs-CZ" altLang="cs-CZ" sz="2000" b="1" dirty="0" err="1"/>
              <a:t>aponeurosis</a:t>
            </a:r>
            <a:r>
              <a:rPr lang="cs-CZ" altLang="cs-CZ" sz="2000" b="1" dirty="0"/>
              <a:t> linguae     svalovina jazyka</a:t>
            </a:r>
          </a:p>
          <a:p>
            <a:pPr lvl="1"/>
            <a:endParaRPr lang="cs-CZ" altLang="cs-CZ" sz="20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cs-CZ" altLang="cs-CZ" sz="2000" b="1" dirty="0"/>
              <a:t>   facies </a:t>
            </a:r>
            <a:r>
              <a:rPr lang="cs-CZ" altLang="cs-CZ" sz="2000" b="1" dirty="0" err="1"/>
              <a:t>inferior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mylohyoidea</a:t>
            </a:r>
            <a:r>
              <a:rPr lang="cs-CZ" altLang="cs-CZ" sz="2000" b="1" dirty="0"/>
              <a:t>)</a:t>
            </a:r>
          </a:p>
          <a:p>
            <a:pPr lvl="1"/>
            <a:r>
              <a:rPr lang="cs-CZ" altLang="cs-CZ" sz="2000" b="1" dirty="0"/>
              <a:t>tunica </a:t>
            </a:r>
            <a:r>
              <a:rPr lang="cs-CZ" altLang="cs-CZ" sz="2000" b="1" dirty="0" err="1"/>
              <a:t>mucosa</a:t>
            </a:r>
            <a:r>
              <a:rPr lang="cs-CZ" altLang="cs-CZ" sz="2000" b="1" dirty="0"/>
              <a:t> – </a:t>
            </a:r>
            <a:r>
              <a:rPr lang="cs-CZ" altLang="cs-CZ" sz="2000" dirty="0"/>
              <a:t>hladký povrch (bez</a:t>
            </a:r>
            <a:r>
              <a:rPr lang="cs-CZ" altLang="cs-CZ" sz="2000" b="1" dirty="0"/>
              <a:t> </a:t>
            </a:r>
            <a:r>
              <a:rPr lang="cs-CZ" altLang="cs-CZ" sz="2000" dirty="0"/>
              <a:t>papil)</a:t>
            </a:r>
          </a:p>
          <a:p>
            <a:pPr lvl="1"/>
            <a:r>
              <a:rPr lang="cs-CZ" altLang="cs-CZ" sz="2000" b="1" dirty="0" err="1">
                <a:solidFill>
                  <a:srgbClr val="FF0000"/>
                </a:solidFill>
              </a:rPr>
              <a:t>tela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submucosa</a:t>
            </a:r>
            <a:r>
              <a:rPr lang="cs-CZ" altLang="cs-CZ" sz="2000" dirty="0"/>
              <a:t>     pohyblivost sliznice vůči podkladu </a:t>
            </a:r>
          </a:p>
          <a:p>
            <a:pPr lvl="1"/>
            <a:r>
              <a:rPr lang="cs-CZ" altLang="cs-CZ" sz="2000" dirty="0"/>
              <a:t>(</a:t>
            </a:r>
            <a:r>
              <a:rPr lang="cs-CZ" altLang="cs-CZ" sz="2000" b="1" dirty="0"/>
              <a:t>krycí oblast orální sliznice</a:t>
            </a:r>
            <a:r>
              <a:rPr lang="cs-CZ" altLang="cs-CZ" sz="2000" dirty="0"/>
              <a:t>)</a:t>
            </a:r>
            <a:endParaRPr lang="cs-CZ" altLang="cs-CZ" sz="20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sz="20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sz="20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cs-CZ" altLang="cs-CZ" sz="2000" b="1" dirty="0">
                <a:solidFill>
                  <a:srgbClr val="0000FF"/>
                </a:solidFill>
              </a:rPr>
              <a:t>papila = výrůstek slizničního vaziva krytý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cs-CZ" altLang="cs-CZ" sz="2000" b="1" dirty="0">
                <a:solidFill>
                  <a:srgbClr val="0000FF"/>
                </a:solidFill>
              </a:rPr>
              <a:t>                epitelem jazyka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cs-CZ" altLang="cs-CZ" sz="2000" dirty="0">
                <a:solidFill>
                  <a:schemeClr val="bg1"/>
                </a:solidFill>
              </a:rPr>
              <a:t>            </a:t>
            </a:r>
            <a:r>
              <a:rPr lang="cs-CZ" altLang="cs-CZ" sz="2000" dirty="0">
                <a:solidFill>
                  <a:srgbClr val="0000FF"/>
                </a:solidFill>
              </a:rPr>
              <a:t> - vazivo každé papily tvoří 1 </a:t>
            </a:r>
            <a:r>
              <a:rPr lang="cs-CZ" altLang="cs-CZ" sz="2000" b="1" dirty="0">
                <a:solidFill>
                  <a:srgbClr val="0000FF"/>
                </a:solidFill>
              </a:rPr>
              <a:t>primární</a:t>
            </a:r>
            <a:r>
              <a:rPr lang="cs-CZ" altLang="cs-CZ" sz="2000" dirty="0">
                <a:solidFill>
                  <a:srgbClr val="0000FF"/>
                </a:solidFill>
              </a:rPr>
              <a:t> a několik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cs-CZ" altLang="cs-CZ" sz="2000" dirty="0">
                <a:solidFill>
                  <a:srgbClr val="0000FF"/>
                </a:solidFill>
              </a:rPr>
              <a:t>                z ní vyrůstajících </a:t>
            </a:r>
            <a:r>
              <a:rPr lang="cs-CZ" altLang="cs-CZ" sz="2000" b="1" dirty="0">
                <a:solidFill>
                  <a:srgbClr val="0000FF"/>
                </a:solidFill>
              </a:rPr>
              <a:t>sekundárních</a:t>
            </a:r>
            <a:r>
              <a:rPr lang="cs-CZ" altLang="cs-CZ" sz="2000" dirty="0">
                <a:solidFill>
                  <a:srgbClr val="0000FF"/>
                </a:solidFill>
              </a:rPr>
              <a:t> </a:t>
            </a:r>
            <a:r>
              <a:rPr lang="cs-CZ" altLang="cs-CZ" sz="2000" dirty="0" err="1">
                <a:solidFill>
                  <a:srgbClr val="0000FF"/>
                </a:solidFill>
              </a:rPr>
              <a:t>papil</a:t>
            </a:r>
            <a:r>
              <a:rPr lang="cs-CZ" altLang="cs-CZ" sz="2000" dirty="0" err="1">
                <a:solidFill>
                  <a:schemeClr val="bg1"/>
                </a:solidFill>
              </a:rPr>
              <a:t>jazyk</a:t>
            </a:r>
            <a:endParaRPr lang="cs-CZ" altLang="cs-CZ" sz="2000" dirty="0">
              <a:solidFill>
                <a:schemeClr val="bg1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cs-CZ" altLang="cs-CZ" sz="2000" dirty="0">
                <a:solidFill>
                  <a:schemeClr val="bg1"/>
                </a:solidFill>
              </a:rPr>
              <a:t>slizničního vaziva krytý epitelem jazyka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 altLang="cs-CZ" sz="20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sz="20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sz="3200" b="1" dirty="0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519739" y="0"/>
            <a:ext cx="1152525" cy="692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>
            <a:off x="2693772" y="4150112"/>
            <a:ext cx="214184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Obdélník 3"/>
          <p:cNvSpPr/>
          <p:nvPr/>
        </p:nvSpPr>
        <p:spPr bwMode="auto">
          <a:xfrm rot="1293704">
            <a:off x="7041847" y="972315"/>
            <a:ext cx="2397211" cy="4951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cxnSp>
        <p:nvCxnSpPr>
          <p:cNvPr id="9" name="Přímá spojnice se šipkou 8"/>
          <p:cNvCxnSpPr/>
          <p:nvPr/>
        </p:nvCxnSpPr>
        <p:spPr bwMode="auto">
          <a:xfrm>
            <a:off x="3266302" y="2894111"/>
            <a:ext cx="214184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2797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1" y="372030"/>
            <a:ext cx="10058400" cy="562847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0044" y="37636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2400" dirty="0"/>
              <a:t>Apex linguae</a:t>
            </a:r>
          </a:p>
        </p:txBody>
      </p:sp>
      <p:sp>
        <p:nvSpPr>
          <p:cNvPr id="4" name="Obdélník 3"/>
          <p:cNvSpPr/>
          <p:nvPr/>
        </p:nvSpPr>
        <p:spPr>
          <a:xfrm>
            <a:off x="4560462" y="438665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/>
              <a:t>dorsum</a:t>
            </a:r>
            <a:r>
              <a:rPr lang="cs-CZ" altLang="cs-CZ" dirty="0"/>
              <a:t> linguae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44833" y="4834237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/>
              <a:t>facies </a:t>
            </a:r>
            <a:r>
              <a:rPr lang="cs-CZ" altLang="cs-CZ" dirty="0" err="1"/>
              <a:t>mylohyoidea</a:t>
            </a:r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4444319" y="6349999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 err="1"/>
              <a:t>gl</a:t>
            </a:r>
            <a:r>
              <a:rPr lang="cs-CZ" altLang="cs-CZ" dirty="0"/>
              <a:t>. </a:t>
            </a:r>
            <a:r>
              <a:rPr lang="cs-CZ" altLang="cs-CZ" dirty="0" err="1"/>
              <a:t>apicis</a:t>
            </a:r>
            <a:r>
              <a:rPr lang="cs-CZ" altLang="cs-CZ" dirty="0"/>
              <a:t> linguae - </a:t>
            </a:r>
            <a:r>
              <a:rPr lang="cs-CZ" altLang="cs-CZ" dirty="0" err="1"/>
              <a:t>Blandini</a:t>
            </a:r>
            <a:endParaRPr lang="cs-CZ" altLang="cs-CZ" dirty="0"/>
          </a:p>
        </p:txBody>
      </p:sp>
      <p:cxnSp>
        <p:nvCxnSpPr>
          <p:cNvPr id="8" name="Přímá spojnice se šipkou 7"/>
          <p:cNvCxnSpPr/>
          <p:nvPr/>
        </p:nvCxnSpPr>
        <p:spPr bwMode="auto">
          <a:xfrm flipH="1" flipV="1">
            <a:off x="4234249" y="4539049"/>
            <a:ext cx="1367481" cy="17958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/>
          <p:cNvCxnSpPr/>
          <p:nvPr/>
        </p:nvCxnSpPr>
        <p:spPr bwMode="auto">
          <a:xfrm flipV="1">
            <a:off x="5601730" y="5436973"/>
            <a:ext cx="411892" cy="8979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304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9361" t="22540" r="14725" b="8293"/>
          <a:stretch/>
        </p:blipFill>
        <p:spPr>
          <a:xfrm>
            <a:off x="790833" y="271849"/>
            <a:ext cx="9066536" cy="61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4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68276"/>
            <a:ext cx="8229600" cy="703263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dirty="0"/>
              <a:t>Apex linguae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4"/>
            <a:ext cx="9144000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992314" y="5949950"/>
            <a:ext cx="35274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 err="1"/>
              <a:t>gl</a:t>
            </a:r>
            <a:r>
              <a:rPr lang="cs-CZ" altLang="cs-CZ" dirty="0"/>
              <a:t>. </a:t>
            </a:r>
            <a:r>
              <a:rPr lang="cs-CZ" altLang="cs-CZ" dirty="0" err="1"/>
              <a:t>apicis</a:t>
            </a:r>
            <a:r>
              <a:rPr lang="cs-CZ" altLang="cs-CZ" dirty="0"/>
              <a:t> linguae - </a:t>
            </a:r>
            <a:r>
              <a:rPr lang="cs-CZ" altLang="cs-CZ" dirty="0" err="1"/>
              <a:t>Blandini</a:t>
            </a:r>
            <a:endParaRPr lang="cs-CZ" altLang="cs-CZ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703388" y="3141664"/>
            <a:ext cx="20891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/>
              <a:t>facies </a:t>
            </a:r>
            <a:r>
              <a:rPr lang="cs-CZ" altLang="cs-CZ" dirty="0" err="1"/>
              <a:t>mylohyoidea</a:t>
            </a:r>
            <a:endParaRPr lang="cs-CZ" altLang="cs-CZ" dirty="0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935414" y="3355975"/>
            <a:ext cx="3889375" cy="252253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47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2853860" y="0"/>
            <a:ext cx="9142413" cy="6856413"/>
            <a:chOff x="0" y="0"/>
            <a:chExt cx="5759" cy="4319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3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5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977660" y="6162977"/>
            <a:ext cx="3455988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gll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. </a:t>
            </a: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gustatoriae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 (</a:t>
            </a: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Ebneri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23678" y="31796"/>
            <a:ext cx="245268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000" b="1" dirty="0" err="1"/>
              <a:t>Papilla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vallata</a:t>
            </a:r>
            <a:r>
              <a:rPr lang="cs-CZ" altLang="cs-CZ" sz="2000" b="1" dirty="0"/>
              <a:t> (HE)</a:t>
            </a:r>
          </a:p>
        </p:txBody>
      </p:sp>
      <p:cxnSp>
        <p:nvCxnSpPr>
          <p:cNvPr id="3" name="Přímá spojnice se šipkou 2"/>
          <p:cNvCxnSpPr/>
          <p:nvPr/>
        </p:nvCxnSpPr>
        <p:spPr bwMode="auto">
          <a:xfrm flipV="1">
            <a:off x="2116960" y="4047932"/>
            <a:ext cx="1196306" cy="55193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Obdélník 3"/>
          <p:cNvSpPr/>
          <p:nvPr/>
        </p:nvSpPr>
        <p:spPr>
          <a:xfrm>
            <a:off x="640586" y="4401358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dirty="0">
                <a:solidFill>
                  <a:schemeClr val="accent2"/>
                </a:solidFill>
              </a:rPr>
              <a:t>cirkulární brázda</a:t>
            </a:r>
            <a:r>
              <a:rPr lang="cs-CZ" altLang="cs-CZ" b="1" dirty="0">
                <a:solidFill>
                  <a:schemeClr val="accent2"/>
                </a:solidFill>
              </a:rPr>
              <a:t> </a:t>
            </a:r>
            <a:endParaRPr lang="cs-CZ" dirty="0">
              <a:solidFill>
                <a:schemeClr val="accent2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 bwMode="auto">
          <a:xfrm flipV="1">
            <a:off x="2331308" y="5222789"/>
            <a:ext cx="1746421" cy="38280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FF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bdélník 9"/>
          <p:cNvSpPr/>
          <p:nvPr/>
        </p:nvSpPr>
        <p:spPr>
          <a:xfrm>
            <a:off x="993054" y="5414190"/>
            <a:ext cx="1463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dirty="0"/>
              <a:t>vývod </a:t>
            </a:r>
            <a:r>
              <a:rPr lang="cs-CZ" altLang="cs-CZ" sz="1400" dirty="0" err="1"/>
              <a:t>Ebner.žl</a:t>
            </a:r>
            <a:r>
              <a:rPr lang="cs-CZ" altLang="cs-CZ" sz="1400" dirty="0">
                <a:solidFill>
                  <a:srgbClr val="00FFCC"/>
                </a:solidFill>
              </a:rPr>
              <a:t>.</a:t>
            </a:r>
            <a:r>
              <a:rPr lang="cs-CZ" altLang="cs-CZ" b="1" dirty="0">
                <a:solidFill>
                  <a:srgbClr val="00FFCC"/>
                </a:solidFill>
              </a:rPr>
              <a:t> </a:t>
            </a:r>
            <a:endParaRPr lang="cs-CZ" dirty="0">
              <a:solidFill>
                <a:srgbClr val="00FFCC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4478" y="2159312"/>
            <a:ext cx="1766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600" dirty="0">
                <a:solidFill>
                  <a:srgbClr val="FF0000"/>
                </a:solidFill>
              </a:rPr>
              <a:t>chuťový pohárek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 bwMode="auto">
          <a:xfrm>
            <a:off x="1993715" y="2497866"/>
            <a:ext cx="1418873" cy="11575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04979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846</Words>
  <Application>Microsoft Office PowerPoint</Application>
  <PresentationFormat>Širokoúhlá obrazovka</PresentationFormat>
  <Paragraphs>223</Paragraphs>
  <Slides>26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Arial Unicode MS</vt:lpstr>
      <vt:lpstr>Calibri</vt:lpstr>
      <vt:lpstr>Calibri Light</vt:lpstr>
      <vt:lpstr>Times New Roman</vt:lpstr>
      <vt:lpstr>Verdana</vt:lpstr>
      <vt:lpstr>Motiv Office</vt:lpstr>
      <vt:lpstr>1_Výchozí návrh</vt:lpstr>
      <vt:lpstr>Prezentace aplikace PowerPoint</vt:lpstr>
      <vt:lpstr>Prezentace aplikace PowerPoint</vt:lpstr>
      <vt:lpstr>Prezentace aplikace PowerPoint</vt:lpstr>
      <vt:lpstr>Specifika sliznice dutiny ústní                           (orální sliznice)</vt:lpstr>
      <vt:lpstr>Prezentace aplikace PowerPoint</vt:lpstr>
      <vt:lpstr>Prezentace aplikace PowerPoint</vt:lpstr>
      <vt:lpstr>Prezentace aplikace PowerPoint</vt:lpstr>
      <vt:lpstr>Apex linguae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Obecná stavba velkých slinných žláz</vt:lpstr>
      <vt:lpstr>Sekreční oddíly slinných žláz + žíhaný vývod (HE)</vt:lpstr>
      <vt:lpstr>Prezentace aplikace PowerPoint</vt:lpstr>
      <vt:lpstr>Prezentace aplikace PowerPoint</vt:lpstr>
      <vt:lpstr>Prezentace aplikace PowerPoint</vt:lpstr>
      <vt:lpstr>Prezentace aplikace PowerPoint</vt:lpstr>
      <vt:lpstr>Glandula submandibularis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Mecová</dc:creator>
  <cp:lastModifiedBy>Eva Mecová</cp:lastModifiedBy>
  <cp:revision>18</cp:revision>
  <dcterms:created xsi:type="dcterms:W3CDTF">2016-04-08T05:30:34Z</dcterms:created>
  <dcterms:modified xsi:type="dcterms:W3CDTF">2020-03-25T10:34:24Z</dcterms:modified>
</cp:coreProperties>
</file>