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7" r:id="rId3"/>
    <p:sldId id="290" r:id="rId4"/>
    <p:sldId id="291" r:id="rId5"/>
    <p:sldId id="267" r:id="rId6"/>
    <p:sldId id="268" r:id="rId7"/>
    <p:sldId id="269" r:id="rId8"/>
    <p:sldId id="270" r:id="rId9"/>
    <p:sldId id="265" r:id="rId10"/>
    <p:sldId id="263" r:id="rId11"/>
    <p:sldId id="264" r:id="rId12"/>
    <p:sldId id="288" r:id="rId13"/>
    <p:sldId id="293" r:id="rId14"/>
    <p:sldId id="294" r:id="rId15"/>
    <p:sldId id="272" r:id="rId16"/>
    <p:sldId id="273" r:id="rId17"/>
    <p:sldId id="274" r:id="rId18"/>
    <p:sldId id="275" r:id="rId19"/>
    <p:sldId id="28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FF"/>
    <a:srgbClr val="C9FFFF"/>
    <a:srgbClr val="ABFF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CE010-E679-4260-8A9B-8EA16E163D56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BF0EE-F6DE-4623-822A-C77FA31B0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80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9852B-EA28-41EC-8EC9-BBFE40556D47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205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74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21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78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2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95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3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77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32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29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21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73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FFE24-591F-4637-A724-B4D631BF4A1C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5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cs-CZ" dirty="0" smtClean="0"/>
              <a:t>Smyslové orgány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400800" cy="1752600"/>
          </a:xfrm>
        </p:spPr>
        <p:txBody>
          <a:bodyPr/>
          <a:lstStyle/>
          <a:p>
            <a:r>
              <a:rPr lang="cs-CZ" dirty="0" smtClean="0"/>
              <a:t>Orgán zraku</a:t>
            </a:r>
          </a:p>
          <a:p>
            <a:r>
              <a:rPr lang="cs-CZ" dirty="0" smtClean="0"/>
              <a:t>orgán sluchu a rovnováhy</a:t>
            </a:r>
          </a:p>
          <a:p>
            <a:r>
              <a:rPr lang="cs-CZ" dirty="0" smtClean="0"/>
              <a:t>a přídatné orgány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6" y="119063"/>
            <a:ext cx="77343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3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16" y="0"/>
            <a:ext cx="91727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1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2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Orgán sluchu a rovnováhy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/>
              <a:buChar char="Ø"/>
            </a:pPr>
            <a:r>
              <a:rPr lang="cs-CZ" sz="2800" dirty="0" smtClean="0"/>
              <a:t>Zevní ucho            boltec (</a:t>
            </a:r>
            <a:r>
              <a:rPr lang="cs-CZ" sz="2800" dirty="0" err="1" smtClean="0"/>
              <a:t>auricula</a:t>
            </a:r>
            <a:r>
              <a:rPr lang="cs-CZ" sz="2800" dirty="0" smtClean="0"/>
              <a:t>)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                zevní zvukovod (</a:t>
            </a:r>
            <a:r>
              <a:rPr lang="cs-CZ" sz="2800" dirty="0" err="1" smtClean="0"/>
              <a:t>meatus</a:t>
            </a:r>
            <a:r>
              <a:rPr lang="cs-CZ" sz="2800" dirty="0" smtClean="0"/>
              <a:t> </a:t>
            </a:r>
            <a:r>
              <a:rPr lang="cs-CZ" sz="2800" dirty="0" err="1" smtClean="0"/>
              <a:t>acusticus</a:t>
            </a:r>
            <a:r>
              <a:rPr lang="cs-CZ" sz="2800" dirty="0" smtClean="0"/>
              <a:t> </a:t>
            </a:r>
            <a:r>
              <a:rPr lang="cs-CZ" sz="2800" dirty="0" err="1" smtClean="0"/>
              <a:t>ext</a:t>
            </a:r>
            <a:r>
              <a:rPr lang="cs-CZ" sz="2800" dirty="0" smtClean="0"/>
              <a:t>.)</a:t>
            </a:r>
          </a:p>
          <a:p>
            <a:pPr marL="0" indent="0">
              <a:buNone/>
            </a:pPr>
            <a:r>
              <a:rPr lang="cs-CZ" sz="2800" dirty="0" smtClean="0"/>
              <a:t>                                    bubínek (</a:t>
            </a:r>
            <a:r>
              <a:rPr lang="cs-CZ" sz="2800" dirty="0" err="1" smtClean="0"/>
              <a:t>membrana</a:t>
            </a:r>
            <a:r>
              <a:rPr lang="cs-CZ" sz="2800" dirty="0" smtClean="0"/>
              <a:t> </a:t>
            </a:r>
            <a:r>
              <a:rPr lang="cs-CZ" sz="2800" dirty="0" err="1" smtClean="0"/>
              <a:t>tympani</a:t>
            </a:r>
            <a:r>
              <a:rPr lang="cs-CZ" sz="2800" dirty="0" smtClean="0"/>
              <a:t>)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/>
              <a:buChar char="Ø"/>
            </a:pPr>
            <a:r>
              <a:rPr lang="cs-CZ" sz="2800" dirty="0" smtClean="0"/>
              <a:t>Střední ucho        bubínková dutina (</a:t>
            </a:r>
            <a:r>
              <a:rPr lang="cs-CZ" sz="2800" dirty="0" err="1" smtClean="0"/>
              <a:t>cavum</a:t>
            </a:r>
            <a:r>
              <a:rPr lang="cs-CZ" sz="2800" dirty="0" smtClean="0"/>
              <a:t> </a:t>
            </a:r>
            <a:r>
              <a:rPr lang="cs-CZ" sz="2800" dirty="0" err="1" smtClean="0"/>
              <a:t>tympani</a:t>
            </a:r>
            <a:r>
              <a:rPr lang="cs-CZ" sz="2800" dirty="0" smtClean="0"/>
              <a:t>)</a:t>
            </a:r>
          </a:p>
          <a:p>
            <a:pPr marL="0" indent="0">
              <a:buNone/>
            </a:pPr>
            <a:endParaRPr lang="cs-CZ" sz="2800" dirty="0" smtClean="0"/>
          </a:p>
          <a:p>
            <a:pPr>
              <a:buFont typeface="Wingdings"/>
              <a:buChar char="Ø"/>
            </a:pPr>
            <a:r>
              <a:rPr lang="cs-CZ" sz="2800" dirty="0" smtClean="0"/>
              <a:t>Vnitřní ucho         </a:t>
            </a:r>
            <a:r>
              <a:rPr lang="cs-CZ" sz="2800" dirty="0" err="1" smtClean="0"/>
              <a:t>sacculus</a:t>
            </a:r>
            <a:r>
              <a:rPr lang="cs-CZ" sz="2800" dirty="0" smtClean="0"/>
              <a:t> – </a:t>
            </a:r>
            <a:r>
              <a:rPr lang="cs-CZ" sz="2800" dirty="0" err="1" smtClean="0">
                <a:solidFill>
                  <a:srgbClr val="FF0000"/>
                </a:solidFill>
              </a:rPr>
              <a:t>macula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sacculi</a:t>
            </a:r>
            <a:endParaRPr lang="cs-CZ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               </a:t>
            </a:r>
            <a:r>
              <a:rPr lang="cs-CZ" sz="2800" dirty="0" err="1" smtClean="0"/>
              <a:t>utriculus</a:t>
            </a:r>
            <a:r>
              <a:rPr lang="cs-CZ" sz="2800" dirty="0" smtClean="0"/>
              <a:t> – </a:t>
            </a:r>
            <a:r>
              <a:rPr lang="cs-CZ" sz="2800" dirty="0" err="1" smtClean="0">
                <a:solidFill>
                  <a:srgbClr val="FF0000"/>
                </a:solidFill>
              </a:rPr>
              <a:t>macula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utriculi</a:t>
            </a:r>
            <a:endParaRPr lang="cs-CZ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               </a:t>
            </a:r>
            <a:r>
              <a:rPr lang="cs-CZ" sz="2800" dirty="0" err="1" smtClean="0"/>
              <a:t>ductus</a:t>
            </a:r>
            <a:r>
              <a:rPr lang="cs-CZ" sz="2800" dirty="0" smtClean="0"/>
              <a:t> </a:t>
            </a:r>
            <a:r>
              <a:rPr lang="cs-CZ" sz="2800" dirty="0" err="1" smtClean="0"/>
              <a:t>semicirculaes</a:t>
            </a:r>
            <a:r>
              <a:rPr lang="cs-CZ" sz="2800" dirty="0" smtClean="0"/>
              <a:t> – </a:t>
            </a:r>
            <a:r>
              <a:rPr lang="cs-CZ" sz="2800" dirty="0" err="1" smtClean="0">
                <a:solidFill>
                  <a:srgbClr val="FF0000"/>
                </a:solidFill>
              </a:rPr>
              <a:t>cristae</a:t>
            </a:r>
            <a:r>
              <a:rPr lang="cs-CZ" sz="2800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                                                                           </a:t>
            </a:r>
            <a:r>
              <a:rPr lang="cs-CZ" sz="2800" dirty="0" err="1" smtClean="0">
                <a:solidFill>
                  <a:srgbClr val="FF0000"/>
                </a:solidFill>
              </a:rPr>
              <a:t>ampullares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               </a:t>
            </a:r>
            <a:r>
              <a:rPr lang="cs-CZ" sz="2800" dirty="0" err="1" smtClean="0"/>
              <a:t>ductus</a:t>
            </a:r>
            <a:r>
              <a:rPr lang="cs-CZ" sz="2800" dirty="0" smtClean="0"/>
              <a:t> </a:t>
            </a:r>
            <a:r>
              <a:rPr lang="cs-CZ" sz="2800" dirty="0" err="1" smtClean="0"/>
              <a:t>cochlearis</a:t>
            </a:r>
            <a:r>
              <a:rPr lang="cs-CZ" sz="2800" dirty="0" smtClean="0"/>
              <a:t> – </a:t>
            </a:r>
            <a:r>
              <a:rPr lang="cs-CZ" sz="2800" dirty="0" smtClean="0">
                <a:solidFill>
                  <a:srgbClr val="FF0000"/>
                </a:solidFill>
              </a:rPr>
              <a:t>organon Corti</a:t>
            </a:r>
            <a:endParaRPr lang="cs-CZ" sz="2800" dirty="0">
              <a:solidFill>
                <a:srgbClr val="FF0000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2302848" y="177281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2302848" y="1772815"/>
            <a:ext cx="720080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2302848" y="1772815"/>
            <a:ext cx="720080" cy="8640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2486242" y="3356992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2437769" y="4137800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2437769" y="4129510"/>
            <a:ext cx="504056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2437769" y="4137800"/>
            <a:ext cx="504056" cy="8640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2437769" y="4149078"/>
            <a:ext cx="552529" cy="16391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45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6" descr="Smyslové orgány II -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0488"/>
            <a:ext cx="9001125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11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cs-CZ" altLang="cs-CZ" sz="3600" b="1"/>
              <a:t>Vnitřní ucho</a:t>
            </a:r>
            <a:br>
              <a:rPr lang="cs-CZ" altLang="cs-CZ" sz="3600" b="1"/>
            </a:br>
            <a:r>
              <a:rPr lang="cs-CZ" altLang="cs-CZ" sz="3600"/>
              <a:t>(</a:t>
            </a:r>
            <a:r>
              <a:rPr lang="cs-CZ" altLang="cs-CZ" sz="2400"/>
              <a:t>v pyramidě ossis petrosum ossis temporalis)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45" y="1360647"/>
            <a:ext cx="3384550" cy="4792662"/>
          </a:xfrm>
          <a:solidFill>
            <a:schemeClr val="accent2"/>
          </a:solidFill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cs-CZ" altLang="cs-CZ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Kostěný labyrint</a:t>
            </a:r>
          </a:p>
          <a:p>
            <a:pPr marL="533400" indent="-533400">
              <a:buFont typeface="Wingdings" pitchFamily="2" charset="2"/>
              <a:buNone/>
            </a:pPr>
            <a:endParaRPr lang="cs-CZ" altLang="cs-CZ" sz="2400" dirty="0"/>
          </a:p>
          <a:p>
            <a:pPr marL="533400" indent="-533400">
              <a:buFont typeface="Wingdings" pitchFamily="2" charset="2"/>
              <a:buAutoNum type="arabicParenR"/>
            </a:pPr>
            <a:r>
              <a:rPr lang="cs-CZ" altLang="cs-CZ" sz="2400" dirty="0"/>
              <a:t>vestibulum </a:t>
            </a:r>
          </a:p>
          <a:p>
            <a:pPr marL="533400" indent="-533400">
              <a:buFont typeface="Wingdings" pitchFamily="2" charset="2"/>
              <a:buAutoNum type="arabicParenR"/>
            </a:pPr>
            <a:r>
              <a:rPr lang="cs-CZ" altLang="cs-CZ" sz="2400" dirty="0" err="1"/>
              <a:t>canales</a:t>
            </a:r>
            <a:r>
              <a:rPr lang="cs-CZ" altLang="cs-CZ" sz="2400"/>
              <a:t> semicirculares</a:t>
            </a:r>
            <a:endParaRPr lang="cs-CZ" altLang="cs-CZ" sz="2400" dirty="0"/>
          </a:p>
          <a:p>
            <a:pPr marL="533400" indent="-533400">
              <a:buFont typeface="Wingdings" pitchFamily="2" charset="2"/>
              <a:buAutoNum type="arabicParenR"/>
            </a:pPr>
            <a:r>
              <a:rPr lang="cs-CZ" altLang="cs-CZ" sz="2400" dirty="0" err="1"/>
              <a:t>cochlea</a:t>
            </a:r>
            <a:endParaRPr lang="cs-CZ" altLang="cs-CZ" sz="2400" dirty="0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1341438"/>
            <a:ext cx="3779837" cy="4792662"/>
          </a:xfrm>
          <a:solidFill>
            <a:srgbClr val="FFCCFF"/>
          </a:solidFill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cs-CZ" altLang="cs-CZ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Blanitý labyrint</a:t>
            </a:r>
          </a:p>
          <a:p>
            <a:pPr marL="533400" indent="-533400">
              <a:buFont typeface="Wingdings" pitchFamily="2" charset="2"/>
              <a:buNone/>
            </a:pPr>
            <a:r>
              <a:rPr lang="cs-CZ" altLang="cs-CZ" sz="2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pars</a:t>
            </a:r>
            <a:r>
              <a:rPr lang="cs-CZ" altLang="cs-CZ" sz="20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statica</a:t>
            </a:r>
            <a:r>
              <a:rPr lang="cs-CZ" altLang="cs-CZ" sz="20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(1, 2)</a:t>
            </a:r>
          </a:p>
          <a:p>
            <a:pPr marL="533400" indent="-533400">
              <a:buFont typeface="Wingdings" pitchFamily="2" charset="2"/>
              <a:buNone/>
            </a:pPr>
            <a:r>
              <a:rPr lang="cs-CZ" altLang="cs-CZ" sz="2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pars</a:t>
            </a:r>
            <a:r>
              <a:rPr lang="cs-CZ" altLang="cs-CZ" sz="20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akustica</a:t>
            </a:r>
            <a:r>
              <a:rPr lang="cs-CZ" altLang="cs-CZ" sz="20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(3)</a:t>
            </a:r>
          </a:p>
          <a:p>
            <a:pPr marL="533400" indent="-533400">
              <a:buFont typeface="Wingdings" pitchFamily="2" charset="2"/>
              <a:buAutoNum type="arabicParenR"/>
            </a:pPr>
            <a:r>
              <a:rPr lang="cs-CZ" altLang="cs-CZ" sz="2400" dirty="0" err="1"/>
              <a:t>sacculus</a:t>
            </a:r>
            <a:r>
              <a:rPr lang="cs-CZ" altLang="cs-CZ" sz="2400" dirty="0"/>
              <a:t>                      </a:t>
            </a:r>
            <a:r>
              <a:rPr lang="cs-CZ" altLang="cs-CZ" sz="2400" dirty="0" err="1"/>
              <a:t>utriculus</a:t>
            </a:r>
            <a:r>
              <a:rPr lang="cs-CZ" altLang="cs-CZ" sz="2400" dirty="0"/>
              <a:t>                       </a:t>
            </a:r>
            <a:r>
              <a:rPr lang="cs-CZ" altLang="cs-CZ" sz="2400" dirty="0" err="1"/>
              <a:t>saccus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endolymphaticus</a:t>
            </a:r>
            <a:r>
              <a:rPr lang="cs-CZ" altLang="cs-CZ" sz="2400" dirty="0"/>
              <a:t> </a:t>
            </a:r>
          </a:p>
          <a:p>
            <a:pPr marL="533400" indent="-533400">
              <a:buFont typeface="Wingdings" pitchFamily="2" charset="2"/>
              <a:buAutoNum type="arabicParenR"/>
            </a:pPr>
            <a:r>
              <a:rPr lang="cs-CZ" altLang="cs-CZ" sz="2400" dirty="0" err="1"/>
              <a:t>ductus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semicirculares</a:t>
            </a:r>
            <a:endParaRPr lang="cs-CZ" altLang="cs-CZ" sz="2400" dirty="0"/>
          </a:p>
          <a:p>
            <a:pPr marL="533400" indent="-533400">
              <a:buFont typeface="Wingdings" pitchFamily="2" charset="2"/>
              <a:buAutoNum type="arabicParenR"/>
            </a:pPr>
            <a:r>
              <a:rPr lang="cs-CZ" altLang="cs-CZ" sz="2400" dirty="0" err="1"/>
              <a:t>ductus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cochlearis</a:t>
            </a:r>
            <a:endParaRPr lang="cs-CZ" altLang="cs-CZ" sz="2400" dirty="0"/>
          </a:p>
          <a:p>
            <a:pPr marL="533400" indent="-533400">
              <a:buFont typeface="Wingdings" pitchFamily="2" charset="2"/>
              <a:buNone/>
            </a:pPr>
            <a:endParaRPr lang="cs-CZ" altLang="cs-CZ" sz="2400" dirty="0"/>
          </a:p>
          <a:p>
            <a:pPr marL="533400" indent="-533400">
              <a:buFont typeface="Wingdings" pitchFamily="2" charset="2"/>
              <a:buNone/>
            </a:pPr>
            <a:r>
              <a:rPr lang="cs-CZ" altLang="cs-CZ" sz="1800" dirty="0" smtClean="0"/>
              <a:t>   endolymfa</a:t>
            </a:r>
            <a:endParaRPr lang="cs-CZ" altLang="cs-CZ" sz="1800" dirty="0"/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3635375" y="1412875"/>
            <a:ext cx="1584325" cy="467995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cs-CZ" altLang="cs-CZ" smtClean="0">
                <a:latin typeface="Arial" charset="0"/>
              </a:rPr>
              <a:t>perilymfatický</a:t>
            </a:r>
          </a:p>
          <a:p>
            <a:pPr algn="ctr"/>
            <a:r>
              <a:rPr lang="cs-CZ" altLang="cs-CZ" smtClean="0">
                <a:latin typeface="Arial" charset="0"/>
              </a:rPr>
              <a:t>prostor</a:t>
            </a:r>
          </a:p>
          <a:p>
            <a:pPr algn="ctr"/>
            <a:r>
              <a:rPr lang="cs-CZ" altLang="cs-CZ" sz="1200" i="1" smtClean="0">
                <a:latin typeface="Arial" charset="0"/>
              </a:rPr>
              <a:t>spatium </a:t>
            </a:r>
          </a:p>
          <a:p>
            <a:pPr algn="ctr"/>
            <a:r>
              <a:rPr lang="cs-CZ" altLang="cs-CZ" sz="1200" i="1" smtClean="0">
                <a:latin typeface="Arial" charset="0"/>
              </a:rPr>
              <a:t>perilymphaceum</a:t>
            </a:r>
            <a:endParaRPr lang="cs-CZ" altLang="cs-CZ" dirty="0">
              <a:latin typeface="Arial" charset="0"/>
            </a:endParaRPr>
          </a:p>
        </p:txBody>
      </p:sp>
      <p:pic>
        <p:nvPicPr>
          <p:cNvPr id="155654" name="Picture 6" descr="ear_anato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5" t="24833" b="40617"/>
          <a:stretch/>
        </p:blipFill>
        <p:spPr bwMode="auto">
          <a:xfrm>
            <a:off x="72345" y="4534664"/>
            <a:ext cx="316835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5" name="Picture 7" descr="ea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2051720" cy="17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6" name="Line 8"/>
          <p:cNvSpPr>
            <a:spLocks noChangeShapeType="1"/>
          </p:cNvSpPr>
          <p:nvPr/>
        </p:nvSpPr>
        <p:spPr bwMode="auto">
          <a:xfrm>
            <a:off x="3708400" y="3213100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3901301" y="4995396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Arial" charset="0"/>
              </a:rPr>
              <a:t>perilymfa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87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2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7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8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8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2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45146" y="1030702"/>
            <a:ext cx="47705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SMYSLOVÉ ORGÁNY</a:t>
            </a:r>
            <a:endParaRPr lang="cs-CZ" sz="4400" dirty="0"/>
          </a:p>
        </p:txBody>
      </p:sp>
      <p:sp>
        <p:nvSpPr>
          <p:cNvPr id="3" name="Obdélník 2"/>
          <p:cNvSpPr/>
          <p:nvPr/>
        </p:nvSpPr>
        <p:spPr>
          <a:xfrm>
            <a:off x="501806" y="1916832"/>
            <a:ext cx="83906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u="sng" strike="noStrike" dirty="0" smtClean="0">
              <a:effectLst/>
            </a:endParaRPr>
          </a:p>
          <a:p>
            <a:r>
              <a:rPr lang="cs-CZ" sz="2800" u="sng" dirty="0"/>
              <a:t> </a:t>
            </a:r>
            <a:r>
              <a:rPr lang="cs-CZ" sz="2800" u="sng" dirty="0" smtClean="0"/>
              <a:t>      </a:t>
            </a:r>
            <a:r>
              <a:rPr lang="cs-CZ" sz="2800" u="sng" strike="noStrike" dirty="0" smtClean="0">
                <a:effectLst/>
              </a:rPr>
              <a:t>Preparáty:</a:t>
            </a:r>
          </a:p>
          <a:p>
            <a:r>
              <a:rPr lang="cs-CZ" sz="2800" dirty="0" smtClean="0"/>
              <a:t>88. Přední segment oční</a:t>
            </a:r>
            <a:endParaRPr lang="cs-CZ" sz="2800" dirty="0"/>
          </a:p>
          <a:p>
            <a:r>
              <a:rPr lang="cs-CZ" sz="2800" dirty="0" smtClean="0"/>
              <a:t>89. Zadní segment oční</a:t>
            </a:r>
            <a:endParaRPr lang="cs-CZ" sz="2800" dirty="0"/>
          </a:p>
          <a:p>
            <a:r>
              <a:rPr lang="cs-CZ" sz="2800" dirty="0" smtClean="0"/>
              <a:t>93</a:t>
            </a:r>
            <a:r>
              <a:rPr lang="cs-CZ" sz="2800" dirty="0" smtClean="0"/>
              <a:t>. </a:t>
            </a:r>
            <a:r>
              <a:rPr lang="cs-CZ" sz="2800" dirty="0" err="1" smtClean="0"/>
              <a:t>Ductus</a:t>
            </a:r>
            <a:r>
              <a:rPr lang="cs-CZ" sz="2800" dirty="0" smtClean="0"/>
              <a:t> </a:t>
            </a:r>
            <a:r>
              <a:rPr lang="cs-CZ" sz="2800" dirty="0" err="1" smtClean="0"/>
              <a:t>cochlearis</a:t>
            </a:r>
            <a:endParaRPr lang="cs-CZ" sz="2800" dirty="0" smtClean="0"/>
          </a:p>
          <a:p>
            <a:r>
              <a:rPr lang="cs-CZ" sz="2800" dirty="0" smtClean="0"/>
              <a:t>94. </a:t>
            </a:r>
            <a:r>
              <a:rPr lang="cs-CZ" sz="2800" dirty="0" err="1" smtClean="0"/>
              <a:t>Auricula</a:t>
            </a:r>
            <a:endParaRPr lang="cs-CZ" sz="2800" dirty="0"/>
          </a:p>
          <a:p>
            <a:r>
              <a:rPr lang="cs-CZ" sz="2800" dirty="0"/>
              <a:t> 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23" y="119269"/>
            <a:ext cx="7733500" cy="798444"/>
          </a:xfrm>
          <a:prstGeom prst="rect">
            <a:avLst/>
          </a:prstGeom>
        </p:spPr>
      </p:pic>
      <p:pic>
        <p:nvPicPr>
          <p:cNvPr id="5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8" y="198884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Orgán zraku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Ø"/>
            </a:pPr>
            <a:r>
              <a:rPr lang="cs-CZ" dirty="0" smtClean="0"/>
              <a:t>Oční koule (bulbus </a:t>
            </a:r>
            <a:r>
              <a:rPr lang="cs-CZ" dirty="0" err="1" smtClean="0"/>
              <a:t>occuli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            - přední segment oční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- zadní segment oční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/>
              <a:buChar char="Ø"/>
            </a:pPr>
            <a:r>
              <a:rPr lang="cs-CZ" dirty="0" smtClean="0"/>
              <a:t> </a:t>
            </a:r>
            <a:r>
              <a:rPr lang="cs-CZ" dirty="0" err="1" smtClean="0"/>
              <a:t>Fasciculus</a:t>
            </a:r>
            <a:r>
              <a:rPr lang="cs-CZ" dirty="0" smtClean="0"/>
              <a:t> </a:t>
            </a:r>
            <a:r>
              <a:rPr lang="cs-CZ" dirty="0" err="1" smtClean="0"/>
              <a:t>opticus</a:t>
            </a:r>
            <a:r>
              <a:rPr lang="cs-CZ" dirty="0" smtClean="0"/>
              <a:t> – zrakový nerv</a:t>
            </a:r>
          </a:p>
        </p:txBody>
      </p:sp>
    </p:spTree>
    <p:extLst>
      <p:ext uri="{BB962C8B-B14F-4D97-AF65-F5344CB8AC3E}">
        <p14:creationId xmlns:p14="http://schemas.microsoft.com/office/powerpoint/2010/main" val="378412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Smyslové orgány II -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Line 3"/>
          <p:cNvSpPr>
            <a:spLocks noChangeShapeType="1"/>
          </p:cNvSpPr>
          <p:nvPr/>
        </p:nvSpPr>
        <p:spPr bwMode="auto">
          <a:xfrm>
            <a:off x="3132138" y="0"/>
            <a:ext cx="144462" cy="685800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11163" y="0"/>
            <a:ext cx="8193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solidFill>
                  <a:srgbClr val="FF3300"/>
                </a:solidFill>
              </a:rPr>
              <a:t>       </a:t>
            </a:r>
            <a:r>
              <a:rPr lang="cs-CZ" altLang="cs-CZ" b="1">
                <a:solidFill>
                  <a:srgbClr val="FF3300"/>
                </a:solidFill>
              </a:rPr>
              <a:t>Přední segment                          Zadní segment</a:t>
            </a:r>
          </a:p>
        </p:txBody>
      </p:sp>
    </p:spTree>
    <p:extLst>
      <p:ext uri="{BB962C8B-B14F-4D97-AF65-F5344CB8AC3E}">
        <p14:creationId xmlns:p14="http://schemas.microsoft.com/office/powerpoint/2010/main" val="32847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92150"/>
            <a:ext cx="8856663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6" name="Line 6"/>
          <p:cNvSpPr>
            <a:spLocks noChangeShapeType="1"/>
          </p:cNvSpPr>
          <p:nvPr/>
        </p:nvSpPr>
        <p:spPr bwMode="auto">
          <a:xfrm>
            <a:off x="179388" y="5084763"/>
            <a:ext cx="8713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9687" name="Line 7"/>
          <p:cNvSpPr>
            <a:spLocks noChangeShapeType="1"/>
          </p:cNvSpPr>
          <p:nvPr/>
        </p:nvSpPr>
        <p:spPr bwMode="auto">
          <a:xfrm>
            <a:off x="179388" y="5949950"/>
            <a:ext cx="8713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9691" name="Text Box 11"/>
          <p:cNvSpPr txBox="1">
            <a:spLocks noChangeArrowheads="1"/>
          </p:cNvSpPr>
          <p:nvPr/>
        </p:nvSpPr>
        <p:spPr bwMode="auto">
          <a:xfrm>
            <a:off x="158750" y="5103813"/>
            <a:ext cx="7652416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000" b="1" dirty="0"/>
              <a:t>přední       </a:t>
            </a:r>
            <a:r>
              <a:rPr lang="cs-CZ" altLang="cs-CZ" sz="2000" b="1" dirty="0" smtClean="0"/>
              <a:t>         </a:t>
            </a:r>
            <a:r>
              <a:rPr lang="cs-CZ" altLang="cs-CZ" sz="2000" b="1" dirty="0" err="1"/>
              <a:t>cornea</a:t>
            </a:r>
            <a:r>
              <a:rPr lang="cs-CZ" altLang="cs-CZ" sz="2000" b="1" dirty="0"/>
              <a:t>                 </a:t>
            </a:r>
            <a:r>
              <a:rPr lang="cs-CZ" altLang="cs-CZ" sz="2000" b="1" dirty="0" smtClean="0"/>
              <a:t>           </a:t>
            </a:r>
            <a:r>
              <a:rPr lang="cs-CZ" altLang="cs-CZ" sz="2000" b="1" dirty="0"/>
              <a:t>iris            </a:t>
            </a:r>
            <a:r>
              <a:rPr lang="cs-CZ" altLang="cs-CZ" sz="2000" b="1" dirty="0" smtClean="0"/>
              <a:t>                      </a:t>
            </a:r>
            <a:r>
              <a:rPr lang="cs-CZ" altLang="cs-CZ" sz="2000" b="1" dirty="0" err="1" smtClean="0"/>
              <a:t>pars</a:t>
            </a:r>
            <a:r>
              <a:rPr lang="cs-CZ" altLang="cs-CZ" sz="2000" b="1" dirty="0" smtClean="0"/>
              <a:t> </a:t>
            </a:r>
            <a:r>
              <a:rPr lang="cs-CZ" altLang="cs-CZ" sz="2000" b="1" dirty="0" err="1"/>
              <a:t>caeca</a:t>
            </a:r>
            <a:r>
              <a:rPr lang="cs-CZ" altLang="cs-CZ" sz="2000" b="1" dirty="0"/>
              <a:t>  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segment                                      </a:t>
            </a:r>
            <a:r>
              <a:rPr lang="cs-CZ" altLang="cs-CZ" sz="2000" b="1" dirty="0" smtClean="0"/>
              <a:t>              corpus </a:t>
            </a:r>
            <a:r>
              <a:rPr lang="cs-CZ" altLang="cs-CZ" sz="2000" b="1" dirty="0" err="1"/>
              <a:t>ciliare</a:t>
            </a:r>
            <a:r>
              <a:rPr lang="cs-CZ" altLang="cs-CZ" sz="2000" b="1" dirty="0"/>
              <a:t>      </a:t>
            </a:r>
            <a:r>
              <a:rPr lang="cs-CZ" altLang="cs-CZ" sz="2000" b="1" dirty="0" smtClean="0"/>
              <a:t>          </a:t>
            </a:r>
            <a:r>
              <a:rPr lang="cs-CZ" altLang="cs-CZ" sz="2000" b="1" dirty="0" err="1"/>
              <a:t>retinae</a:t>
            </a:r>
            <a:endParaRPr lang="cs-CZ" altLang="cs-CZ" sz="2000" b="1" dirty="0"/>
          </a:p>
          <a:p>
            <a:pPr>
              <a:lnSpc>
                <a:spcPct val="80000"/>
              </a:lnSpc>
            </a:pPr>
            <a:endParaRPr lang="cs-CZ" altLang="cs-CZ" sz="3200" dirty="0"/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zadní            </a:t>
            </a:r>
            <a:r>
              <a:rPr lang="cs-CZ" altLang="cs-CZ" sz="2000" b="1" dirty="0" smtClean="0"/>
              <a:t>      </a:t>
            </a:r>
            <a:r>
              <a:rPr lang="cs-CZ" altLang="cs-CZ" sz="2000" b="1" dirty="0" err="1" smtClean="0"/>
              <a:t>sclera</a:t>
            </a:r>
            <a:r>
              <a:rPr lang="cs-CZ" altLang="cs-CZ" sz="2000" b="1" dirty="0" smtClean="0"/>
              <a:t>                             </a:t>
            </a:r>
            <a:r>
              <a:rPr lang="cs-CZ" altLang="cs-CZ" sz="2000" b="1" dirty="0" err="1"/>
              <a:t>choroidea</a:t>
            </a:r>
            <a:r>
              <a:rPr lang="cs-CZ" altLang="cs-CZ" sz="2000" b="1" dirty="0"/>
              <a:t>  </a:t>
            </a:r>
            <a:r>
              <a:rPr lang="cs-CZ" altLang="cs-CZ" sz="2000" b="1" dirty="0" smtClean="0"/>
              <a:t>                    </a:t>
            </a:r>
            <a:r>
              <a:rPr lang="cs-CZ" altLang="cs-CZ" sz="2000" b="1" dirty="0" err="1"/>
              <a:t>pars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optica</a:t>
            </a:r>
            <a:endParaRPr lang="cs-CZ" altLang="cs-CZ" sz="2000" b="1" dirty="0"/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segment                                                                        </a:t>
            </a:r>
            <a:r>
              <a:rPr lang="cs-CZ" altLang="cs-CZ" sz="2000" b="1" dirty="0" smtClean="0"/>
              <a:t>                    </a:t>
            </a:r>
            <a:r>
              <a:rPr lang="cs-CZ" altLang="cs-CZ" sz="2000" b="1" dirty="0" err="1"/>
              <a:t>retinae</a:t>
            </a:r>
            <a:endParaRPr lang="cs-CZ" altLang="cs-CZ" sz="2000" b="1" dirty="0"/>
          </a:p>
        </p:txBody>
      </p:sp>
      <p:sp>
        <p:nvSpPr>
          <p:cNvPr id="199692" name="Line 12"/>
          <p:cNvSpPr>
            <a:spLocks noChangeShapeType="1"/>
          </p:cNvSpPr>
          <p:nvPr/>
        </p:nvSpPr>
        <p:spPr bwMode="auto">
          <a:xfrm>
            <a:off x="1692275" y="3933825"/>
            <a:ext cx="0" cy="292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9693" name="Line 13"/>
          <p:cNvSpPr>
            <a:spLocks noChangeShapeType="1"/>
          </p:cNvSpPr>
          <p:nvPr/>
        </p:nvSpPr>
        <p:spPr bwMode="auto">
          <a:xfrm>
            <a:off x="3851275" y="3933825"/>
            <a:ext cx="0" cy="292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9694" name="Line 14"/>
          <p:cNvSpPr>
            <a:spLocks noChangeShapeType="1"/>
          </p:cNvSpPr>
          <p:nvPr/>
        </p:nvSpPr>
        <p:spPr bwMode="auto">
          <a:xfrm>
            <a:off x="6156325" y="3933825"/>
            <a:ext cx="0" cy="292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9695" name="Text Box 15"/>
          <p:cNvSpPr txBox="1">
            <a:spLocks noChangeArrowheads="1"/>
          </p:cNvSpPr>
          <p:nvPr/>
        </p:nvSpPr>
        <p:spPr bwMode="auto">
          <a:xfrm>
            <a:off x="179388" y="-46038"/>
            <a:ext cx="3375025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600" b="1"/>
              <a:t>Stěna oční koule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894081" y="4221088"/>
            <a:ext cx="1605889" cy="646331"/>
          </a:xfrm>
          <a:prstGeom prst="rect">
            <a:avLst/>
          </a:prstGeom>
          <a:solidFill>
            <a:srgbClr val="C9FFFF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Tunica </a:t>
            </a:r>
            <a:r>
              <a:rPr lang="cs-CZ" dirty="0" err="1" smtClean="0"/>
              <a:t>externa</a:t>
            </a:r>
            <a:r>
              <a:rPr lang="cs-CZ" dirty="0" smtClean="0"/>
              <a:t> 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fibrosa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139952" y="4221087"/>
            <a:ext cx="1476494" cy="646331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Tunica media 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vasculosa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40306" y="4221086"/>
            <a:ext cx="1566454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Tunica interna 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nervosa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1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05" y="0"/>
            <a:ext cx="91842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7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2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2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" y="0"/>
            <a:ext cx="9132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4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190</Words>
  <Application>Microsoft Office PowerPoint</Application>
  <PresentationFormat>Předvádění na obrazovce (4:3)</PresentationFormat>
  <Paragraphs>63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Motiv systému Office</vt:lpstr>
      <vt:lpstr>Smyslové orgány</vt:lpstr>
      <vt:lpstr>Orgán zraku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Orgán sluchu a rovnováhy</vt:lpstr>
      <vt:lpstr>Prezentace aplikace PowerPoint</vt:lpstr>
      <vt:lpstr>Vnitřní ucho (v pyramidě ossis petrosum ossis temporalis)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Doma</dc:creator>
  <cp:lastModifiedBy>Eva Mecová</cp:lastModifiedBy>
  <cp:revision>34</cp:revision>
  <dcterms:created xsi:type="dcterms:W3CDTF">2015-07-12T14:02:16Z</dcterms:created>
  <dcterms:modified xsi:type="dcterms:W3CDTF">2017-05-19T06:05:53Z</dcterms:modified>
</cp:coreProperties>
</file>