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0"/>
  </p:notesMasterIdLst>
  <p:sldIdLst>
    <p:sldId id="271" r:id="rId2"/>
    <p:sldId id="274" r:id="rId3"/>
    <p:sldId id="344" r:id="rId4"/>
    <p:sldId id="273" r:id="rId5"/>
    <p:sldId id="360" r:id="rId6"/>
    <p:sldId id="275" r:id="rId7"/>
    <p:sldId id="277" r:id="rId8"/>
    <p:sldId id="307" r:id="rId9"/>
    <p:sldId id="278" r:id="rId10"/>
    <p:sldId id="303" r:id="rId11"/>
    <p:sldId id="342" r:id="rId12"/>
    <p:sldId id="343" r:id="rId13"/>
    <p:sldId id="364" r:id="rId14"/>
    <p:sldId id="308" r:id="rId15"/>
    <p:sldId id="365" r:id="rId16"/>
    <p:sldId id="359" r:id="rId17"/>
    <p:sldId id="361" r:id="rId18"/>
    <p:sldId id="367" r:id="rId19"/>
    <p:sldId id="279" r:id="rId20"/>
    <p:sldId id="280" r:id="rId21"/>
    <p:sldId id="311" r:id="rId22"/>
    <p:sldId id="312" r:id="rId23"/>
    <p:sldId id="358" r:id="rId24"/>
    <p:sldId id="281" r:id="rId25"/>
    <p:sldId id="313" r:id="rId26"/>
    <p:sldId id="309" r:id="rId27"/>
    <p:sldId id="283" r:id="rId28"/>
    <p:sldId id="287" r:id="rId29"/>
    <p:sldId id="285" r:id="rId30"/>
    <p:sldId id="284" r:id="rId31"/>
    <p:sldId id="282" r:id="rId32"/>
    <p:sldId id="345" r:id="rId33"/>
    <p:sldId id="341" r:id="rId34"/>
    <p:sldId id="288" r:id="rId35"/>
    <p:sldId id="295" r:id="rId36"/>
    <p:sldId id="337" r:id="rId37"/>
    <p:sldId id="336" r:id="rId38"/>
    <p:sldId id="314" r:id="rId39"/>
    <p:sldId id="289" r:id="rId40"/>
    <p:sldId id="286" r:id="rId41"/>
    <p:sldId id="315" r:id="rId42"/>
    <p:sldId id="316" r:id="rId43"/>
    <p:sldId id="290" r:id="rId44"/>
    <p:sldId id="292" r:id="rId45"/>
    <p:sldId id="291" r:id="rId46"/>
    <p:sldId id="294" r:id="rId47"/>
    <p:sldId id="317" r:id="rId48"/>
    <p:sldId id="299" r:id="rId49"/>
    <p:sldId id="338" r:id="rId50"/>
    <p:sldId id="300" r:id="rId51"/>
    <p:sldId id="340" r:id="rId52"/>
    <p:sldId id="301" r:id="rId53"/>
    <p:sldId id="302" r:id="rId54"/>
    <p:sldId id="339" r:id="rId55"/>
    <p:sldId id="304" r:id="rId56"/>
    <p:sldId id="362" r:id="rId57"/>
    <p:sldId id="324" r:id="rId58"/>
    <p:sldId id="323" r:id="rId59"/>
    <p:sldId id="306" r:id="rId60"/>
    <p:sldId id="328" r:id="rId61"/>
    <p:sldId id="326" r:id="rId62"/>
    <p:sldId id="325" r:id="rId63"/>
    <p:sldId id="346" r:id="rId64"/>
    <p:sldId id="327" r:id="rId65"/>
    <p:sldId id="329" r:id="rId66"/>
    <p:sldId id="305" r:id="rId67"/>
    <p:sldId id="330" r:id="rId68"/>
    <p:sldId id="335" r:id="rId69"/>
    <p:sldId id="363" r:id="rId70"/>
    <p:sldId id="257" r:id="rId71"/>
    <p:sldId id="258" r:id="rId72"/>
    <p:sldId id="259" r:id="rId73"/>
    <p:sldId id="260" r:id="rId74"/>
    <p:sldId id="261" r:id="rId75"/>
    <p:sldId id="318" r:id="rId76"/>
    <p:sldId id="263" r:id="rId77"/>
    <p:sldId id="264" r:id="rId78"/>
    <p:sldId id="319" r:id="rId79"/>
    <p:sldId id="320" r:id="rId80"/>
    <p:sldId id="321" r:id="rId81"/>
    <p:sldId id="322" r:id="rId82"/>
    <p:sldId id="350" r:id="rId83"/>
    <p:sldId id="334" r:id="rId84"/>
    <p:sldId id="331" r:id="rId85"/>
    <p:sldId id="349" r:id="rId86"/>
    <p:sldId id="265" r:id="rId87"/>
    <p:sldId id="347" r:id="rId88"/>
    <p:sldId id="348" r:id="rId89"/>
    <p:sldId id="266" r:id="rId90"/>
    <p:sldId id="351" r:id="rId91"/>
    <p:sldId id="268" r:id="rId92"/>
    <p:sldId id="269" r:id="rId93"/>
    <p:sldId id="357" r:id="rId94"/>
    <p:sldId id="353" r:id="rId95"/>
    <p:sldId id="352" r:id="rId96"/>
    <p:sldId id="354" r:id="rId97"/>
    <p:sldId id="355" r:id="rId98"/>
    <p:sldId id="356" r:id="rId9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7" d="100"/>
          <a:sy n="97" d="100"/>
        </p:scale>
        <p:origin x="1565" y="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-23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696336-B219-460D-8B26-7D1F4BAD1B77}" type="datetimeFigureOut">
              <a:rPr lang="en-GB" smtClean="0"/>
              <a:t>04/01/2018</a:t>
            </a:fld>
            <a:endParaRPr lang="en-GB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6670F1-8032-49AB-816C-536D3671C1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83452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6670F1-8032-49AB-816C-536D3671C164}" type="slidenum">
              <a:rPr lang="en-GB" smtClean="0"/>
              <a:t>45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08700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FD46E05-5650-4A70-9383-50182E8516AE}" type="slidenum">
              <a:rPr lang="cs-CZ" sz="1200"/>
              <a:pPr eaLnBrk="1" hangingPunct="1"/>
              <a:t>91</a:t>
            </a:fld>
            <a:endParaRPr lang="cs-CZ" sz="120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BE30F78-CB8E-4691-89EA-3213D849F0DD}" type="slidenum">
              <a:rPr lang="cs-CZ" sz="1200"/>
              <a:pPr eaLnBrk="1" hangingPunct="1"/>
              <a:t>92</a:t>
            </a:fld>
            <a:endParaRPr lang="cs-CZ" sz="120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F9668-2CEC-49D3-A1AD-353C62907F8F}" type="datetimeFigureOut">
              <a:rPr lang="en-GB" smtClean="0"/>
              <a:t>04/01/2018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54B38-DA96-4301-BCA5-63046629B0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24968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F9668-2CEC-49D3-A1AD-353C62907F8F}" type="datetimeFigureOut">
              <a:rPr lang="en-GB" smtClean="0"/>
              <a:t>04/01/2018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54B38-DA96-4301-BCA5-63046629B0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35720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F9668-2CEC-49D3-A1AD-353C62907F8F}" type="datetimeFigureOut">
              <a:rPr lang="en-GB" smtClean="0"/>
              <a:t>04/01/2018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54B38-DA96-4301-BCA5-63046629B0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68900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F9668-2CEC-49D3-A1AD-353C62907F8F}" type="datetimeFigureOut">
              <a:rPr lang="en-GB" smtClean="0"/>
              <a:t>04/01/2018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54B38-DA96-4301-BCA5-63046629B0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8961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F9668-2CEC-49D3-A1AD-353C62907F8F}" type="datetimeFigureOut">
              <a:rPr lang="en-GB" smtClean="0"/>
              <a:t>04/01/2018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54B38-DA96-4301-BCA5-63046629B0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9852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F9668-2CEC-49D3-A1AD-353C62907F8F}" type="datetimeFigureOut">
              <a:rPr lang="en-GB" smtClean="0"/>
              <a:t>04/01/2018</a:t>
            </a:fld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54B38-DA96-4301-BCA5-63046629B0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1701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F9668-2CEC-49D3-A1AD-353C62907F8F}" type="datetimeFigureOut">
              <a:rPr lang="en-GB" smtClean="0"/>
              <a:t>04/01/2018</a:t>
            </a:fld>
            <a:endParaRPr lang="en-GB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54B38-DA96-4301-BCA5-63046629B0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96940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F9668-2CEC-49D3-A1AD-353C62907F8F}" type="datetimeFigureOut">
              <a:rPr lang="en-GB" smtClean="0"/>
              <a:t>04/01/2018</a:t>
            </a:fld>
            <a:endParaRPr lang="en-GB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54B38-DA96-4301-BCA5-63046629B0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51949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F9668-2CEC-49D3-A1AD-353C62907F8F}" type="datetimeFigureOut">
              <a:rPr lang="en-GB" smtClean="0"/>
              <a:t>04/01/2018</a:t>
            </a:fld>
            <a:endParaRPr lang="en-GB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54B38-DA96-4301-BCA5-63046629B0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71792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F9668-2CEC-49D3-A1AD-353C62907F8F}" type="datetimeFigureOut">
              <a:rPr lang="en-GB" smtClean="0"/>
              <a:t>04/01/2018</a:t>
            </a:fld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54B38-DA96-4301-BCA5-63046629B0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95473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F9668-2CEC-49D3-A1AD-353C62907F8F}" type="datetimeFigureOut">
              <a:rPr lang="en-GB" smtClean="0"/>
              <a:t>04/01/2018</a:t>
            </a:fld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54B38-DA96-4301-BCA5-63046629B0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58271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3F9668-2CEC-49D3-A1AD-353C62907F8F}" type="datetimeFigureOut">
              <a:rPr lang="en-GB" smtClean="0"/>
              <a:t>04/01/2018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054B38-DA96-4301-BCA5-63046629B0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8331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C00000"/>
                </a:solidFill>
              </a:rPr>
              <a:t> Slizniční a kožní imunita</a:t>
            </a:r>
            <a:endParaRPr lang="cs-CZ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55443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sz="3600" b="1" dirty="0" err="1">
                <a:solidFill>
                  <a:schemeClr val="hlink"/>
                </a:solidFill>
              </a:rPr>
              <a:t>Komensální</a:t>
            </a:r>
            <a:r>
              <a:rPr lang="en-US" sz="3600" b="1" dirty="0">
                <a:solidFill>
                  <a:schemeClr val="hlink"/>
                </a:solidFill>
              </a:rPr>
              <a:t> (</a:t>
            </a:r>
            <a:r>
              <a:rPr lang="en-US" sz="3600" b="1" dirty="0" err="1">
                <a:solidFill>
                  <a:schemeClr val="hlink"/>
                </a:solidFill>
              </a:rPr>
              <a:t>normální</a:t>
            </a:r>
            <a:r>
              <a:rPr lang="en-US" sz="3600" b="1" dirty="0">
                <a:solidFill>
                  <a:schemeClr val="hlink"/>
                </a:solidFill>
              </a:rPr>
              <a:t>) </a:t>
            </a:r>
            <a:r>
              <a:rPr lang="en-US" sz="3600" b="1" dirty="0" err="1" smtClean="0">
                <a:solidFill>
                  <a:schemeClr val="hlink"/>
                </a:solidFill>
              </a:rPr>
              <a:t>mikroflora</a:t>
            </a:r>
            <a:r>
              <a:rPr lang="cs-CZ" sz="3600" b="1" dirty="0" smtClean="0">
                <a:solidFill>
                  <a:schemeClr val="hlink"/>
                </a:solidFill>
              </a:rPr>
              <a:t> </a:t>
            </a:r>
            <a:r>
              <a:rPr lang="cs-CZ" sz="3600" b="1" i="1" dirty="0" err="1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mikrobiota</a:t>
            </a:r>
            <a:endParaRPr lang="en-US" sz="3600" b="1" i="1" dirty="0">
              <a:solidFill>
                <a:schemeClr val="hlin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95400"/>
            <a:ext cx="8382000" cy="5105400"/>
          </a:xfrm>
        </p:spPr>
        <p:txBody>
          <a:bodyPr/>
          <a:lstStyle/>
          <a:p>
            <a:r>
              <a:rPr lang="en-US" sz="2400" b="1" dirty="0"/>
              <a:t>~ 10</a:t>
            </a:r>
            <a:r>
              <a:rPr lang="en-US" sz="2400" b="1" baseline="30000" dirty="0"/>
              <a:t>14</a:t>
            </a:r>
            <a:r>
              <a:rPr lang="en-US" sz="2400" b="1" dirty="0"/>
              <a:t> </a:t>
            </a:r>
            <a:r>
              <a:rPr lang="en-US" sz="2400" b="1" dirty="0" err="1"/>
              <a:t>bakterií</a:t>
            </a:r>
            <a:r>
              <a:rPr lang="en-US" sz="2400" b="1" dirty="0"/>
              <a:t>, ~ 1000 </a:t>
            </a:r>
            <a:r>
              <a:rPr lang="en-US" sz="2400" b="1" dirty="0" err="1"/>
              <a:t>druhů</a:t>
            </a:r>
            <a:endParaRPr lang="en-US" sz="2400" b="1" dirty="0"/>
          </a:p>
          <a:p>
            <a:pPr>
              <a:buFontTx/>
              <a:buNone/>
            </a:pPr>
            <a:r>
              <a:rPr lang="en-US" sz="2400" b="1" dirty="0"/>
              <a:t>    ~ 50% </a:t>
            </a:r>
            <a:r>
              <a:rPr lang="en-US" sz="2400" b="1" dirty="0" err="1"/>
              <a:t>nekultivovatelných</a:t>
            </a:r>
            <a:endParaRPr lang="en-US" sz="2400" b="1" dirty="0"/>
          </a:p>
          <a:p>
            <a:r>
              <a:rPr lang="en-US" sz="2400" b="1" dirty="0" err="1"/>
              <a:t>složitý</a:t>
            </a:r>
            <a:r>
              <a:rPr lang="en-US" sz="2400" b="1" dirty="0"/>
              <a:t> </a:t>
            </a:r>
            <a:r>
              <a:rPr lang="en-US" sz="2400" b="1" dirty="0" err="1"/>
              <a:t>ekosystém</a:t>
            </a:r>
            <a:endParaRPr lang="en-US" sz="2400" b="1" dirty="0"/>
          </a:p>
          <a:p>
            <a:r>
              <a:rPr lang="en-US" sz="2400" b="1" dirty="0" err="1"/>
              <a:t>součást</a:t>
            </a:r>
            <a:r>
              <a:rPr lang="en-US" sz="2400" b="1" dirty="0"/>
              <a:t> </a:t>
            </a:r>
            <a:r>
              <a:rPr lang="en-US" sz="2400" b="1" dirty="0" err="1"/>
              <a:t>přirozené</a:t>
            </a:r>
            <a:r>
              <a:rPr lang="en-US" sz="2400" b="1" dirty="0"/>
              <a:t> </a:t>
            </a:r>
            <a:r>
              <a:rPr lang="en-US" sz="2400" b="1" dirty="0" err="1"/>
              <a:t>imunity</a:t>
            </a:r>
            <a:r>
              <a:rPr lang="en-US" sz="2400" b="1" dirty="0"/>
              <a:t> </a:t>
            </a:r>
            <a:r>
              <a:rPr lang="en-US" sz="2400" b="1" dirty="0" err="1"/>
              <a:t>sliznic</a:t>
            </a:r>
            <a:r>
              <a:rPr lang="en-US" sz="2400" b="1" dirty="0"/>
              <a:t> a </a:t>
            </a:r>
            <a:r>
              <a:rPr lang="en-US" sz="2400" b="1" dirty="0" err="1"/>
              <a:t>kůže</a:t>
            </a:r>
            <a:endParaRPr lang="en-US" sz="2400" b="1" dirty="0"/>
          </a:p>
          <a:p>
            <a:pPr>
              <a:lnSpc>
                <a:spcPct val="90000"/>
              </a:lnSpc>
            </a:pPr>
            <a:r>
              <a:rPr lang="en-US" sz="2400" b="1" dirty="0" err="1"/>
              <a:t>vzájemné</a:t>
            </a:r>
            <a:r>
              <a:rPr lang="en-US" sz="2400" b="1" dirty="0"/>
              <a:t> </a:t>
            </a:r>
            <a:r>
              <a:rPr lang="en-US" sz="2400" b="1" dirty="0" err="1"/>
              <a:t>interakce</a:t>
            </a:r>
            <a:r>
              <a:rPr lang="en-US" sz="2400" b="1" dirty="0"/>
              <a:t> </a:t>
            </a:r>
            <a:r>
              <a:rPr lang="en-US" sz="2400" b="1" dirty="0" err="1"/>
              <a:t>mikroorganismů</a:t>
            </a:r>
            <a:endParaRPr lang="en-US" sz="2400" b="1" dirty="0"/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b="1" dirty="0"/>
              <a:t>    </a:t>
            </a:r>
            <a:r>
              <a:rPr lang="cs-CZ" sz="2400" b="1" dirty="0" smtClean="0"/>
              <a:t> </a:t>
            </a:r>
            <a:r>
              <a:rPr lang="en-US" sz="2400" b="1" dirty="0" err="1" smtClean="0"/>
              <a:t>kompetice-kolonizační</a:t>
            </a:r>
            <a:r>
              <a:rPr lang="en-US" sz="2400" b="1" dirty="0" smtClean="0"/>
              <a:t> </a:t>
            </a:r>
            <a:r>
              <a:rPr lang="en-US" sz="2400" b="1" dirty="0" err="1"/>
              <a:t>resistence</a:t>
            </a:r>
            <a:r>
              <a:rPr lang="en-US" sz="2400" b="1" dirty="0"/>
              <a:t>, “quorum sensing”, </a:t>
            </a:r>
            <a:r>
              <a:rPr lang="en-US" sz="2400" b="1" dirty="0" err="1"/>
              <a:t>produkce</a:t>
            </a:r>
            <a:r>
              <a:rPr lang="en-US" sz="2400" b="1" dirty="0"/>
              <a:t> </a:t>
            </a:r>
            <a:r>
              <a:rPr lang="en-US" sz="2400" b="1" dirty="0" err="1"/>
              <a:t>bakteriocinů</a:t>
            </a:r>
            <a:r>
              <a:rPr lang="en-US" sz="2400" b="1" dirty="0"/>
              <a:t> …</a:t>
            </a:r>
          </a:p>
          <a:p>
            <a:pPr>
              <a:lnSpc>
                <a:spcPct val="90000"/>
              </a:lnSpc>
            </a:pPr>
            <a:r>
              <a:rPr lang="en-US" sz="2400" b="1" dirty="0" err="1"/>
              <a:t>interakce</a:t>
            </a:r>
            <a:r>
              <a:rPr lang="en-US" sz="2400" b="1" dirty="0"/>
              <a:t> s </a:t>
            </a:r>
            <a:r>
              <a:rPr lang="en-US" sz="2400" b="1" dirty="0" err="1"/>
              <a:t>makroorganismem</a:t>
            </a:r>
            <a:r>
              <a:rPr lang="en-US" sz="2400" b="1" dirty="0"/>
              <a:t>: </a:t>
            </a:r>
            <a:r>
              <a:rPr lang="en-US" sz="2400" b="1" dirty="0" err="1"/>
              <a:t>symbio</a:t>
            </a:r>
            <a:r>
              <a:rPr lang="cs-CZ" sz="2400" b="1" dirty="0"/>
              <a:t>s</a:t>
            </a:r>
            <a:r>
              <a:rPr lang="en-US" sz="2400" b="1" dirty="0"/>
              <a:t>a, </a:t>
            </a:r>
            <a:r>
              <a:rPr lang="en-US" sz="2400" b="1" dirty="0" err="1"/>
              <a:t>komensalismus</a:t>
            </a:r>
            <a:r>
              <a:rPr lang="en-US" sz="2400" b="1" dirty="0"/>
              <a:t>, </a:t>
            </a:r>
            <a:r>
              <a:rPr lang="en-US" sz="2400" b="1" dirty="0" err="1"/>
              <a:t>pathogenita</a:t>
            </a:r>
            <a:r>
              <a:rPr lang="cs-CZ" sz="2400" b="1" dirty="0"/>
              <a:t>, </a:t>
            </a:r>
            <a:r>
              <a:rPr lang="en-US" sz="2400" b="1" dirty="0" err="1"/>
              <a:t>účast</a:t>
            </a:r>
            <a:r>
              <a:rPr lang="en-US" sz="2400" b="1" dirty="0"/>
              <a:t> v </a:t>
            </a:r>
            <a:r>
              <a:rPr lang="en-US" sz="2400" b="1" dirty="0" err="1"/>
              <a:t>metabolismu</a:t>
            </a:r>
            <a:r>
              <a:rPr lang="en-US" sz="2400" b="1" dirty="0"/>
              <a:t> </a:t>
            </a:r>
            <a:r>
              <a:rPr lang="en-US" sz="2400" b="1" dirty="0" err="1"/>
              <a:t>hostitele</a:t>
            </a:r>
            <a:r>
              <a:rPr lang="en-US" sz="2400" b="1" dirty="0"/>
              <a:t> (</a:t>
            </a:r>
            <a:r>
              <a:rPr lang="en-US" sz="2400" b="1" dirty="0" err="1"/>
              <a:t>fysiologické</a:t>
            </a:r>
            <a:r>
              <a:rPr lang="en-US" sz="2400" b="1" dirty="0"/>
              <a:t> </a:t>
            </a:r>
            <a:r>
              <a:rPr lang="en-US" sz="2400" b="1" dirty="0" err="1"/>
              <a:t>funkce</a:t>
            </a:r>
            <a:r>
              <a:rPr lang="en-US" sz="2400" b="1" dirty="0"/>
              <a:t>)	</a:t>
            </a:r>
            <a:endParaRPr lang="cs-CZ" sz="2400" b="1" dirty="0"/>
          </a:p>
          <a:p>
            <a:pPr>
              <a:lnSpc>
                <a:spcPct val="90000"/>
              </a:lnSpc>
            </a:pPr>
            <a:r>
              <a:rPr lang="en-US" sz="2400" b="1" dirty="0" err="1"/>
              <a:t>modulace</a:t>
            </a:r>
            <a:r>
              <a:rPr lang="en-US" sz="2400" b="1" dirty="0"/>
              <a:t> </a:t>
            </a:r>
            <a:r>
              <a:rPr lang="en-US" sz="2400" b="1" dirty="0" err="1"/>
              <a:t>imunity</a:t>
            </a:r>
            <a:endParaRPr lang="en-US" sz="2400" b="1" dirty="0"/>
          </a:p>
          <a:p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41288145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Složení bakteriálních populací ve střevě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dirty="0"/>
              <a:t>Složení hlavních bakteriálních populací se vyvíjí, kojené děti mají převahu zdraví prospěšných </a:t>
            </a:r>
            <a:r>
              <a:rPr lang="cs-CZ" dirty="0" err="1"/>
              <a:t>laktobacilů</a:t>
            </a:r>
            <a:r>
              <a:rPr lang="cs-CZ" dirty="0"/>
              <a:t> </a:t>
            </a:r>
            <a:r>
              <a:rPr lang="cs-CZ" dirty="0" smtClean="0"/>
              <a:t>a </a:t>
            </a:r>
            <a:r>
              <a:rPr lang="cs-CZ" dirty="0" err="1" smtClean="0"/>
              <a:t>bifidobakterií</a:t>
            </a:r>
            <a:r>
              <a:rPr lang="cs-CZ" dirty="0"/>
              <a:t>, po přechodu na pevnou stravu se mění složení mikroflóry </a:t>
            </a:r>
            <a:r>
              <a:rPr lang="cs-CZ" dirty="0" smtClean="0"/>
              <a:t>k takovému</a:t>
            </a:r>
            <a:r>
              <a:rPr lang="cs-CZ" dirty="0"/>
              <a:t>, které je </a:t>
            </a:r>
            <a:r>
              <a:rPr lang="cs-CZ" dirty="0" smtClean="0"/>
              <a:t>v dospělosti </a:t>
            </a:r>
            <a:r>
              <a:rPr lang="cs-CZ" dirty="0"/>
              <a:t>(převaha anaerobních bakterií rodu </a:t>
            </a:r>
            <a:r>
              <a:rPr lang="cs-CZ" i="1" dirty="0" err="1" smtClean="0"/>
              <a:t>Bacteroides</a:t>
            </a:r>
            <a:r>
              <a:rPr lang="cs-CZ" i="1" dirty="0" smtClean="0"/>
              <a:t> </a:t>
            </a:r>
            <a:r>
              <a:rPr lang="cs-CZ" dirty="0" smtClean="0"/>
              <a:t>a </a:t>
            </a:r>
            <a:r>
              <a:rPr lang="cs-CZ" i="1" dirty="0" err="1" smtClean="0"/>
              <a:t>Firmicutes</a:t>
            </a:r>
            <a:r>
              <a:rPr lang="cs-CZ" dirty="0"/>
              <a:t>), mikroflóra se stabilizuje až po prvních 2 až 3 letech života. </a:t>
            </a:r>
            <a:endParaRPr lang="cs-CZ" dirty="0" smtClean="0"/>
          </a:p>
          <a:p>
            <a:r>
              <a:rPr lang="cs-CZ" dirty="0" smtClean="0"/>
              <a:t>V dospělosti </a:t>
            </a:r>
            <a:r>
              <a:rPr lang="cs-CZ" dirty="0"/>
              <a:t>její složení zůstává, pokud se týká hlavních bakteriálních populací, překvapivě stabilní, </a:t>
            </a:r>
            <a:r>
              <a:rPr lang="cs-CZ" dirty="0" smtClean="0"/>
              <a:t>ve stáří </a:t>
            </a:r>
            <a:r>
              <a:rPr lang="cs-CZ" dirty="0"/>
              <a:t>pak klesá podíl </a:t>
            </a:r>
            <a:r>
              <a:rPr lang="cs-CZ" dirty="0" err="1"/>
              <a:t>laktobacilů</a:t>
            </a:r>
            <a:r>
              <a:rPr lang="cs-CZ" dirty="0"/>
              <a:t> </a:t>
            </a:r>
            <a:r>
              <a:rPr lang="cs-CZ" dirty="0" smtClean="0"/>
              <a:t>a </a:t>
            </a:r>
            <a:r>
              <a:rPr lang="cs-CZ" dirty="0" err="1" smtClean="0"/>
              <a:t>bifidobakterií</a:t>
            </a:r>
            <a:r>
              <a:rPr lang="cs-CZ" dirty="0"/>
              <a:t>. </a:t>
            </a:r>
            <a:endParaRPr lang="cs-CZ" dirty="0" smtClean="0"/>
          </a:p>
          <a:p>
            <a:r>
              <a:rPr lang="cs-CZ" dirty="0" smtClean="0"/>
              <a:t>Jeden z výkladů </a:t>
            </a:r>
            <a:r>
              <a:rPr lang="cs-CZ" dirty="0"/>
              <a:t>tzv. hygienické hypotézy popisující nárůst výskytu chronických, </a:t>
            </a:r>
            <a:r>
              <a:rPr lang="cs-CZ" dirty="0" err="1"/>
              <a:t>multigenních</a:t>
            </a:r>
            <a:r>
              <a:rPr lang="cs-CZ" dirty="0"/>
              <a:t> chorob </a:t>
            </a:r>
            <a:r>
              <a:rPr lang="cs-CZ" dirty="0" smtClean="0"/>
              <a:t>v ekonomicky </a:t>
            </a:r>
            <a:r>
              <a:rPr lang="cs-CZ" dirty="0"/>
              <a:t>vyvinutých zemích, jako důsledek nedostatku infekčních podnětů včasném dětství, spočívá </a:t>
            </a:r>
            <a:r>
              <a:rPr lang="cs-CZ" dirty="0" smtClean="0"/>
              <a:t>v nálezech </a:t>
            </a:r>
            <a:r>
              <a:rPr lang="cs-CZ" dirty="0"/>
              <a:t>nízké diverzity střevní mikroflóry </a:t>
            </a:r>
            <a:r>
              <a:rPr lang="cs-CZ" dirty="0" smtClean="0"/>
              <a:t>v postnatálním </a:t>
            </a:r>
            <a:r>
              <a:rPr lang="cs-CZ" dirty="0"/>
              <a:t>období dětí žijících </a:t>
            </a:r>
            <a:r>
              <a:rPr lang="cs-CZ" dirty="0" smtClean="0"/>
              <a:t>v hygienicky a ekonomicky </a:t>
            </a:r>
            <a:r>
              <a:rPr lang="cs-CZ" dirty="0"/>
              <a:t>vyspělých oblastech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250866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Probiotika</a:t>
            </a:r>
            <a:r>
              <a:rPr lang="cs-CZ" dirty="0" smtClean="0"/>
              <a:t> a </a:t>
            </a:r>
            <a:r>
              <a:rPr lang="cs-CZ" dirty="0" err="1" smtClean="0"/>
              <a:t>prebiotika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dirty="0" smtClean="0"/>
              <a:t>Poznání </a:t>
            </a:r>
            <a:r>
              <a:rPr lang="cs-CZ" dirty="0"/>
              <a:t>významu mikroflóry vedlo ke snaze ovlivnit ji </a:t>
            </a:r>
            <a:r>
              <a:rPr lang="cs-CZ" dirty="0" smtClean="0"/>
              <a:t>a její </a:t>
            </a:r>
            <a:r>
              <a:rPr lang="cs-CZ" dirty="0"/>
              <a:t>působení podáváním zdraví prospěšných bakterií – </a:t>
            </a:r>
            <a:r>
              <a:rPr lang="cs-CZ" dirty="0" err="1"/>
              <a:t>probiotik</a:t>
            </a:r>
            <a:r>
              <a:rPr lang="cs-CZ" dirty="0"/>
              <a:t>. Probiotické bakterie požíváme </a:t>
            </a:r>
            <a:r>
              <a:rPr lang="cs-CZ" dirty="0" smtClean="0"/>
              <a:t>v potravinách </a:t>
            </a:r>
            <a:r>
              <a:rPr lang="cs-CZ" dirty="0"/>
              <a:t>(jogurty, sýry atd.), </a:t>
            </a:r>
            <a:r>
              <a:rPr lang="cs-CZ" dirty="0" smtClean="0"/>
              <a:t>ve specializovaných </a:t>
            </a:r>
            <a:r>
              <a:rPr lang="cs-CZ" dirty="0"/>
              <a:t>potravinových doplňcích nebo </a:t>
            </a:r>
            <a:r>
              <a:rPr lang="cs-CZ" dirty="0" smtClean="0"/>
              <a:t>v lékové </a:t>
            </a:r>
            <a:r>
              <a:rPr lang="cs-CZ" dirty="0"/>
              <a:t>podobě. Jako </a:t>
            </a:r>
            <a:r>
              <a:rPr lang="cs-CZ" dirty="0" err="1"/>
              <a:t>probiotika</a:t>
            </a:r>
            <a:r>
              <a:rPr lang="cs-CZ" dirty="0"/>
              <a:t> slouží především zdraví prospěšné bakterie mléčného kvašení (</a:t>
            </a:r>
            <a:r>
              <a:rPr lang="cs-CZ" dirty="0" err="1"/>
              <a:t>laktobacily</a:t>
            </a:r>
            <a:r>
              <a:rPr lang="cs-CZ" dirty="0"/>
              <a:t>, </a:t>
            </a:r>
            <a:r>
              <a:rPr lang="cs-CZ" dirty="0" err="1"/>
              <a:t>bifidobakterie</a:t>
            </a:r>
            <a:r>
              <a:rPr lang="cs-CZ" dirty="0"/>
              <a:t>), ale </a:t>
            </a:r>
            <a:r>
              <a:rPr lang="cs-CZ" dirty="0" err="1" smtClean="0"/>
              <a:t>ij</a:t>
            </a:r>
            <a:r>
              <a:rPr lang="cs-CZ" dirty="0" smtClean="0"/>
              <a:t> </a:t>
            </a:r>
            <a:r>
              <a:rPr lang="cs-CZ" dirty="0" err="1" smtClean="0"/>
              <a:t>iné</a:t>
            </a:r>
            <a:r>
              <a:rPr lang="cs-CZ" dirty="0" smtClean="0"/>
              <a:t> </a:t>
            </a:r>
            <a:r>
              <a:rPr lang="cs-CZ" dirty="0"/>
              <a:t>druhy bakterií (enterokoky, některé kmeny </a:t>
            </a:r>
            <a:r>
              <a:rPr lang="cs-CZ" i="1" dirty="0"/>
              <a:t>E. coli</a:t>
            </a:r>
            <a:r>
              <a:rPr lang="cs-CZ" dirty="0"/>
              <a:t>) </a:t>
            </a:r>
            <a:r>
              <a:rPr lang="cs-CZ" dirty="0" smtClean="0"/>
              <a:t>a kvasinky.</a:t>
            </a:r>
          </a:p>
          <a:p>
            <a:r>
              <a:rPr lang="cs-CZ" dirty="0" smtClean="0"/>
              <a:t> </a:t>
            </a:r>
            <a:r>
              <a:rPr lang="cs-CZ" dirty="0" err="1"/>
              <a:t>Prebiotika</a:t>
            </a:r>
            <a:r>
              <a:rPr lang="cs-CZ" dirty="0"/>
              <a:t> jsou látky, které podporují množení zdraví prospěšných bakterií </a:t>
            </a:r>
            <a:r>
              <a:rPr lang="cs-CZ" dirty="0" smtClean="0"/>
              <a:t>ve střevě</a:t>
            </a:r>
            <a:r>
              <a:rPr lang="cs-CZ" dirty="0"/>
              <a:t>, patří mezi ně některé oligosacharidy, např. inulin. Efekty podávání </a:t>
            </a:r>
            <a:r>
              <a:rPr lang="cs-CZ" dirty="0" err="1"/>
              <a:t>probiotik</a:t>
            </a:r>
            <a:r>
              <a:rPr lang="cs-CZ" dirty="0"/>
              <a:t> </a:t>
            </a:r>
            <a:r>
              <a:rPr lang="cs-CZ" dirty="0" smtClean="0"/>
              <a:t>i </a:t>
            </a:r>
            <a:r>
              <a:rPr lang="cs-CZ" dirty="0" err="1" smtClean="0"/>
              <a:t>prebiotik</a:t>
            </a:r>
            <a:r>
              <a:rPr lang="cs-CZ" dirty="0" smtClean="0"/>
              <a:t> </a:t>
            </a:r>
            <a:r>
              <a:rPr lang="cs-CZ" dirty="0"/>
              <a:t>se, podobně jako efekty mikroflóry, </a:t>
            </a:r>
            <a:r>
              <a:rPr lang="cs-CZ" dirty="0" smtClean="0"/>
              <a:t>ve světě i u </a:t>
            </a:r>
            <a:r>
              <a:rPr lang="cs-CZ" dirty="0"/>
              <a:t>nás intenzivně </a:t>
            </a:r>
            <a:r>
              <a:rPr lang="cs-CZ" dirty="0" smtClean="0"/>
              <a:t>zkoumají</a:t>
            </a:r>
          </a:p>
          <a:p>
            <a:r>
              <a:rPr lang="cs-CZ" dirty="0" smtClean="0"/>
              <a:t> </a:t>
            </a:r>
            <a:r>
              <a:rPr lang="cs-CZ" dirty="0"/>
              <a:t>Na buněčných kulturách nebo na zvířecích modelech prokazujeme protizánětlivé </a:t>
            </a:r>
            <a:r>
              <a:rPr lang="cs-CZ" dirty="0" smtClean="0"/>
              <a:t>a </a:t>
            </a:r>
            <a:r>
              <a:rPr lang="cs-CZ" dirty="0" err="1" smtClean="0"/>
              <a:t>imunomodulační</a:t>
            </a:r>
            <a:r>
              <a:rPr lang="cs-CZ" dirty="0" smtClean="0"/>
              <a:t> </a:t>
            </a:r>
            <a:r>
              <a:rPr lang="cs-CZ" dirty="0"/>
              <a:t>účinky různých kmenů probiotických mikroorganismů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152246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Hygienická hypotéza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50" y="1484784"/>
            <a:ext cx="9144500" cy="538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Slizniční imunitní systém gastrointestinálního traktu GALT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Difúzně rozptýlené lymfoidní buňky střevní sliznice</a:t>
            </a:r>
          </a:p>
          <a:p>
            <a:r>
              <a:rPr lang="cs-CZ" dirty="0" smtClean="0"/>
              <a:t>Agregáty lymfoidních buněk v mukózní vrstvě</a:t>
            </a:r>
          </a:p>
          <a:p>
            <a:r>
              <a:rPr lang="cs-CZ" dirty="0" err="1" smtClean="0"/>
              <a:t>Peyerovy</a:t>
            </a:r>
            <a:r>
              <a:rPr lang="cs-CZ" dirty="0" smtClean="0"/>
              <a:t> pláty</a:t>
            </a:r>
          </a:p>
          <a:p>
            <a:r>
              <a:rPr lang="cs-CZ" dirty="0" smtClean="0"/>
              <a:t>Apendix</a:t>
            </a:r>
          </a:p>
          <a:p>
            <a:r>
              <a:rPr lang="cs-CZ" dirty="0" err="1" smtClean="0"/>
              <a:t>Mezenterické</a:t>
            </a:r>
            <a:r>
              <a:rPr lang="cs-CZ" dirty="0" smtClean="0"/>
              <a:t> lymfatické uzliny</a:t>
            </a:r>
          </a:p>
          <a:p>
            <a:r>
              <a:rPr lang="cs-CZ" dirty="0" smtClean="0"/>
              <a:t>Játra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66257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214313"/>
            <a:ext cx="8836471" cy="1462087"/>
          </a:xfrm>
        </p:spPr>
        <p:txBody>
          <a:bodyPr/>
          <a:lstStyle/>
          <a:p>
            <a:pPr eaLnBrk="1" hangingPunct="1"/>
            <a:r>
              <a:rPr lang="cs-CZ" altLang="cs-CZ" sz="4000" b="1" dirty="0" smtClean="0"/>
              <a:t>GALT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Ústní dutina až rectum</a:t>
            </a:r>
          </a:p>
          <a:p>
            <a:pPr eaLnBrk="1" hangingPunct="1"/>
            <a:r>
              <a:rPr lang="cs-CZ" altLang="cs-CZ" smtClean="0"/>
              <a:t>Mikrobiální fyziologická flora 10</a:t>
            </a:r>
            <a:r>
              <a:rPr lang="cs-CZ" altLang="cs-CZ" baseline="30000" smtClean="0"/>
              <a:t>12 </a:t>
            </a:r>
          </a:p>
          <a:p>
            <a:pPr eaLnBrk="1" hangingPunct="1"/>
            <a:r>
              <a:rPr lang="cs-CZ" altLang="cs-CZ" smtClean="0"/>
              <a:t>Epitelové buňky a slizniční imunitní systém</a:t>
            </a:r>
          </a:p>
          <a:p>
            <a:pPr eaLnBrk="1" hangingPunct="1"/>
            <a:r>
              <a:rPr lang="cs-CZ" altLang="cs-CZ" smtClean="0"/>
              <a:t>Ochrana před mikroorganismy a pH</a:t>
            </a:r>
          </a:p>
          <a:p>
            <a:pPr eaLnBrk="1" hangingPunct="1"/>
            <a:r>
              <a:rPr lang="cs-CZ" altLang="cs-CZ" smtClean="0"/>
              <a:t>Apoptóza epiteliálních buněk a transport  antigenů do podslizniční vrstvy</a:t>
            </a:r>
          </a:p>
        </p:txBody>
      </p:sp>
    </p:spTree>
    <p:extLst>
      <p:ext uri="{BB962C8B-B14F-4D97-AF65-F5344CB8AC3E}">
        <p14:creationId xmlns:p14="http://schemas.microsoft.com/office/powerpoint/2010/main" val="1675234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7" y="-30382"/>
            <a:ext cx="9127246" cy="6918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450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Gastrointestinální imunitní systém</a:t>
            </a:r>
            <a:endParaRPr lang="cs-CZ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09699"/>
            <a:ext cx="8496944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1403648" y="1440422"/>
            <a:ext cx="1152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/>
              <a:t>Střevní klk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6673583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cs-CZ" altLang="cs-CZ" sz="3600" b="1" smtClean="0"/>
              <a:t>Indukce imunitní odpovědi na střevní sliznici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Antigen je transportován M buňkami do lamina propria, kde je zachycen  antigen-prezentujícími buňkami. Po zpracování je předložen  v komplexu s molekulami HLA T lymfocytům. Součinnost T a B lymfocytů vede ke klonální expanzi B lymfocytů a produkci sekrečních imunoglobulinů. Ty jsou pak transportovány na povrch sliznic. </a:t>
            </a:r>
          </a:p>
        </p:txBody>
      </p:sp>
    </p:spTree>
    <p:extLst>
      <p:ext uri="{BB962C8B-B14F-4D97-AF65-F5344CB8AC3E}">
        <p14:creationId xmlns:p14="http://schemas.microsoft.com/office/powerpoint/2010/main" val="466421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09600"/>
            <a:ext cx="9144000" cy="762000"/>
          </a:xfrm>
        </p:spPr>
        <p:txBody>
          <a:bodyPr/>
          <a:lstStyle/>
          <a:p>
            <a:r>
              <a:rPr lang="cs-CZ" sz="3600" b="1" dirty="0" smtClean="0">
                <a:solidFill>
                  <a:schemeClr val="hlink"/>
                </a:solidFill>
              </a:rPr>
              <a:t>Buňky střevního  epitelu</a:t>
            </a:r>
            <a:endParaRPr lang="en-US" sz="2800" b="1" dirty="0">
              <a:solidFill>
                <a:schemeClr val="hlink"/>
              </a:solidFill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412776"/>
            <a:ext cx="8763000" cy="4800600"/>
          </a:xfrm>
        </p:spPr>
        <p:txBody>
          <a:bodyPr>
            <a:normAutofit lnSpcReduction="10000"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cs-CZ" sz="2800" b="1" dirty="0" smtClean="0"/>
              <a:t>Vznikají </a:t>
            </a:r>
            <a:r>
              <a:rPr lang="cs-CZ" sz="2800" b="1" dirty="0" err="1" smtClean="0"/>
              <a:t>dieferenciací</a:t>
            </a:r>
            <a:r>
              <a:rPr lang="cs-CZ" sz="2800" b="1" dirty="0" smtClean="0"/>
              <a:t> </a:t>
            </a:r>
            <a:r>
              <a:rPr lang="cs-CZ" sz="2800" b="1" dirty="0" err="1" smtClean="0"/>
              <a:t>multipotentní</a:t>
            </a:r>
            <a:r>
              <a:rPr lang="cs-CZ" sz="2800" b="1" dirty="0" smtClean="0"/>
              <a:t> kmenové buňky: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sz="2800" b="1" dirty="0" smtClean="0"/>
              <a:t>4 typy buněk:</a:t>
            </a:r>
          </a:p>
          <a:p>
            <a:pPr>
              <a:spcBef>
                <a:spcPct val="0"/>
              </a:spcBef>
              <a:buFontTx/>
              <a:buNone/>
            </a:pPr>
            <a:endParaRPr lang="cs-CZ" sz="2800" b="1" dirty="0" smtClean="0"/>
          </a:p>
          <a:p>
            <a:pPr>
              <a:spcBef>
                <a:spcPct val="0"/>
              </a:spcBef>
              <a:buFontTx/>
              <a:buNone/>
            </a:pPr>
            <a:r>
              <a:rPr lang="cs-CZ" sz="2800" b="1" dirty="0" err="1" smtClean="0"/>
              <a:t>Enterocyty</a:t>
            </a:r>
            <a:r>
              <a:rPr lang="cs-CZ" sz="2800" b="1" dirty="0"/>
              <a:t>, </a:t>
            </a:r>
            <a:r>
              <a:rPr lang="cs-CZ" sz="2800" b="1" dirty="0" err="1"/>
              <a:t>kolonocyty</a:t>
            </a:r>
            <a:r>
              <a:rPr lang="cs-CZ" sz="2800" b="1" dirty="0"/>
              <a:t> v tlustém střevě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sz="2800" b="1" dirty="0" smtClean="0"/>
              <a:t>rychlá </a:t>
            </a:r>
            <a:r>
              <a:rPr lang="cs-CZ" sz="2800" b="1" dirty="0"/>
              <a:t>obměna - 18 h</a:t>
            </a:r>
          </a:p>
          <a:p>
            <a:pPr>
              <a:spcBef>
                <a:spcPct val="0"/>
              </a:spcBef>
              <a:buFontTx/>
              <a:buNone/>
            </a:pPr>
            <a:endParaRPr lang="cs-CZ" sz="2800" b="1" dirty="0" smtClean="0"/>
          </a:p>
          <a:p>
            <a:pPr>
              <a:spcBef>
                <a:spcPct val="0"/>
              </a:spcBef>
              <a:buFontTx/>
              <a:buNone/>
            </a:pPr>
            <a:r>
              <a:rPr lang="cs-CZ" sz="2800" b="1" dirty="0" smtClean="0"/>
              <a:t>Pohárkové </a:t>
            </a:r>
            <a:r>
              <a:rPr lang="cs-CZ" sz="2800" b="1" dirty="0"/>
              <a:t>buňky - granula </a:t>
            </a:r>
            <a:r>
              <a:rPr lang="cs-CZ" sz="2800" b="1" dirty="0" smtClean="0"/>
              <a:t>mucinu produkují hlen</a:t>
            </a:r>
          </a:p>
          <a:p>
            <a:pPr>
              <a:spcBef>
                <a:spcPct val="0"/>
              </a:spcBef>
              <a:buFontTx/>
              <a:buNone/>
            </a:pPr>
            <a:endParaRPr lang="cs-CZ" sz="2800" b="1" dirty="0"/>
          </a:p>
          <a:p>
            <a:pPr>
              <a:spcBef>
                <a:spcPct val="0"/>
              </a:spcBef>
              <a:buFontTx/>
              <a:buNone/>
            </a:pPr>
            <a:r>
              <a:rPr lang="cs-CZ" sz="2800" b="1" dirty="0" err="1"/>
              <a:t>Panethovy</a:t>
            </a:r>
            <a:r>
              <a:rPr lang="cs-CZ" sz="2800" b="1" dirty="0"/>
              <a:t> buňky - na dně krypt tenkého </a:t>
            </a:r>
            <a:r>
              <a:rPr lang="cs-CZ" sz="2800" b="1" dirty="0" smtClean="0"/>
              <a:t>střeva,</a:t>
            </a:r>
            <a:endParaRPr lang="cs-CZ" sz="2800" b="1" dirty="0"/>
          </a:p>
          <a:p>
            <a:pPr>
              <a:spcBef>
                <a:spcPct val="0"/>
              </a:spcBef>
              <a:buFontTx/>
              <a:buNone/>
            </a:pPr>
            <a:r>
              <a:rPr lang="cs-CZ" sz="2800" b="1" dirty="0" smtClean="0"/>
              <a:t>sekreční </a:t>
            </a:r>
            <a:r>
              <a:rPr lang="cs-CZ" sz="2800" b="1" dirty="0"/>
              <a:t>granula - </a:t>
            </a:r>
            <a:r>
              <a:rPr lang="cs-CZ" sz="2800" b="1" dirty="0" err="1"/>
              <a:t>defensiny</a:t>
            </a:r>
            <a:r>
              <a:rPr lang="cs-CZ" sz="2800" b="1" dirty="0"/>
              <a:t>, žijí 20 dní</a:t>
            </a:r>
          </a:p>
          <a:p>
            <a:pPr>
              <a:spcBef>
                <a:spcPct val="0"/>
              </a:spcBef>
              <a:buFontTx/>
              <a:buNone/>
            </a:pPr>
            <a:endParaRPr lang="cs-CZ" sz="2800" b="1" dirty="0" smtClean="0"/>
          </a:p>
          <a:p>
            <a:pPr>
              <a:spcBef>
                <a:spcPct val="0"/>
              </a:spcBef>
              <a:buFontTx/>
              <a:buNone/>
            </a:pPr>
            <a:r>
              <a:rPr lang="cs-CZ" sz="2800" b="1" u="sng" dirty="0" smtClean="0"/>
              <a:t>M- buňky </a:t>
            </a:r>
            <a:r>
              <a:rPr lang="cs-CZ" sz="2800" b="1" dirty="0" smtClean="0"/>
              <a:t>- v epitelu kryjícím lymfatické folikuly</a:t>
            </a:r>
          </a:p>
          <a:p>
            <a:pPr>
              <a:spcBef>
                <a:spcPct val="0"/>
              </a:spcBef>
              <a:buFontTx/>
              <a:buNone/>
            </a:pPr>
            <a:endParaRPr lang="cs-CZ" sz="2800" b="1" dirty="0"/>
          </a:p>
          <a:p>
            <a:pPr>
              <a:spcBef>
                <a:spcPct val="0"/>
              </a:spcBef>
              <a:buFontTx/>
              <a:buNone/>
            </a:pPr>
            <a:endParaRPr lang="cs-CZ" sz="2800" b="1" dirty="0"/>
          </a:p>
        </p:txBody>
      </p:sp>
    </p:spTree>
    <p:extLst>
      <p:ext uri="{BB962C8B-B14F-4D97-AF65-F5344CB8AC3E}">
        <p14:creationId xmlns:p14="http://schemas.microsoft.com/office/powerpoint/2010/main" val="6250491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Slizniční povrchy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 smtClean="0"/>
              <a:t>Oddělení vnějšího prostředí od vnitřního prostředí člověka</a:t>
            </a:r>
          </a:p>
          <a:p>
            <a:r>
              <a:rPr lang="cs-CZ" dirty="0" smtClean="0"/>
              <a:t>Slizniční povrchy jsou zodpovědné za </a:t>
            </a:r>
            <a:r>
              <a:rPr lang="cs-CZ" dirty="0" err="1" smtClean="0"/>
              <a:t>resorbci</a:t>
            </a:r>
            <a:r>
              <a:rPr lang="cs-CZ" dirty="0" smtClean="0"/>
              <a:t> živin, výměnu plynů x obrovské množství podnětů (složky potravy, fyziologická mikroflóra, indiferentní mikroflóra, </a:t>
            </a:r>
            <a:r>
              <a:rPr lang="cs-CZ" dirty="0" err="1" smtClean="0"/>
              <a:t>enviromentální</a:t>
            </a:r>
            <a:r>
              <a:rPr lang="cs-CZ" dirty="0" smtClean="0"/>
              <a:t> podněty) – nesmí dojít ke vzniku imunitní odpovědi</a:t>
            </a:r>
          </a:p>
          <a:p>
            <a:r>
              <a:rPr lang="cs-CZ" dirty="0" smtClean="0"/>
              <a:t>X patogenní mikroby – nutná imunitní reakce – eliminaci patogenů – reparace poškození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820074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Buňky střevního epitelu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 smtClean="0"/>
              <a:t>Epitelové buňky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3000" dirty="0" smtClean="0"/>
              <a:t>Součást fyziologických barier:  pevné spojení epitel.   buněk, tvorba hlenu, rychlá obnova slizniční vrstvy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3000" dirty="0" smtClean="0"/>
              <a:t>Krátce žijící, 3-5 dní, rychlá obměna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3000" dirty="0" smtClean="0"/>
              <a:t>Mikrob, který pronikl do epitelové buňky, nemůže </a:t>
            </a:r>
            <a:r>
              <a:rPr lang="cs-CZ" sz="3000" dirty="0" err="1" smtClean="0"/>
              <a:t>invadovat</a:t>
            </a:r>
            <a:r>
              <a:rPr lang="cs-CZ" sz="3000" dirty="0" smtClean="0"/>
              <a:t> do podslizniční vrstvy díky rychlému odlučování buněk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3000" dirty="0" smtClean="0"/>
              <a:t>Udržování střevní homeostázy regulací absorpce vody, elektrolytů a živin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3000" dirty="0" smtClean="0"/>
              <a:t>Povrch buněk chráněn a muciny - tvorba hlenu</a:t>
            </a:r>
            <a:r>
              <a:rPr lang="cs-CZ" sz="3000" dirty="0"/>
              <a:t> </a:t>
            </a:r>
            <a:r>
              <a:rPr lang="cs-CZ" sz="3000" dirty="0" smtClean="0"/>
              <a:t> a </a:t>
            </a:r>
            <a:r>
              <a:rPr lang="cs-CZ" sz="3000" dirty="0" err="1" smtClean="0"/>
              <a:t>glykosaminoglykany</a:t>
            </a:r>
            <a:r>
              <a:rPr lang="cs-CZ" sz="3000" dirty="0" smtClean="0"/>
              <a:t> – </a:t>
            </a:r>
            <a:r>
              <a:rPr lang="cs-CZ" sz="3000" dirty="0" err="1" smtClean="0"/>
              <a:t>glykokalyx</a:t>
            </a:r>
            <a:r>
              <a:rPr lang="cs-CZ" sz="3000" dirty="0" smtClean="0"/>
              <a:t> ) obojí produkováno každých 6 -12 hodin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3000" dirty="0" smtClean="0"/>
              <a:t>Schopny </a:t>
            </a:r>
            <a:r>
              <a:rPr lang="cs-CZ" sz="3000" dirty="0"/>
              <a:t>diskriminace mezi patogenní a nepatogenními mikroorganismy – zajištěno </a:t>
            </a:r>
            <a:r>
              <a:rPr lang="cs-CZ" sz="3000" dirty="0" smtClean="0"/>
              <a:t>intracelulární </a:t>
            </a:r>
            <a:r>
              <a:rPr lang="cs-CZ" sz="3000" dirty="0"/>
              <a:t>lokalizací PAMP </a:t>
            </a:r>
            <a:r>
              <a:rPr lang="cs-CZ" sz="3000" dirty="0" smtClean="0"/>
              <a:t>receptorů (TLR2,4,5,6,7,9; NLR receptory pro </a:t>
            </a:r>
            <a:r>
              <a:rPr lang="cs-CZ" sz="3000" dirty="0" err="1" smtClean="0"/>
              <a:t>flagelin</a:t>
            </a:r>
            <a:r>
              <a:rPr lang="cs-CZ" sz="3000" dirty="0" smtClean="0"/>
              <a:t>)</a:t>
            </a:r>
            <a:endParaRPr lang="cs-CZ" sz="3000" dirty="0"/>
          </a:p>
          <a:p>
            <a:pPr marL="457200" lvl="1" indent="0">
              <a:buNone/>
            </a:pPr>
            <a:endParaRPr lang="cs-CZ" dirty="0" smtClean="0"/>
          </a:p>
          <a:p>
            <a:pPr lvl="1">
              <a:buFontTx/>
              <a:buChar char="-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354647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Buňky střevního epitelu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Obměna je regulována mírou expozice potravním faktorům</a:t>
            </a:r>
          </a:p>
          <a:p>
            <a:r>
              <a:rPr lang="cs-CZ" dirty="0" smtClean="0"/>
              <a:t>Podvýživa či absence potravinových podnětů vede k atrofii epitelové vrstvy</a:t>
            </a:r>
          </a:p>
          <a:p>
            <a:r>
              <a:rPr lang="cs-CZ" dirty="0" smtClean="0"/>
              <a:t>Stimulace proliferace epitelových buněk působením mikrobiálních podnětů – výrazně omezena u </a:t>
            </a:r>
            <a:r>
              <a:rPr lang="cs-CZ" dirty="0" err="1" smtClean="0"/>
              <a:t>bezmikrobních</a:t>
            </a:r>
            <a:r>
              <a:rPr lang="cs-CZ" dirty="0" smtClean="0"/>
              <a:t> zvířat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918329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Úloha epitelových buněk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Přímá ochrana před vniknutím mikroorganismů</a:t>
            </a:r>
          </a:p>
          <a:p>
            <a:r>
              <a:rPr lang="cs-CZ" dirty="0" smtClean="0"/>
              <a:t>Kooperace s </a:t>
            </a:r>
            <a:r>
              <a:rPr lang="cs-CZ" dirty="0" err="1" smtClean="0"/>
              <a:t>intraepitelovými</a:t>
            </a:r>
            <a:r>
              <a:rPr lang="cs-CZ" dirty="0" smtClean="0"/>
              <a:t> T-lymfocyty pomocí adhezivních interakcí</a:t>
            </a:r>
          </a:p>
          <a:p>
            <a:r>
              <a:rPr lang="cs-CZ" dirty="0" smtClean="0"/>
              <a:t>Produkce humorálních složek regulujících aktivitu epitelových buněk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24561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191" y="8439"/>
            <a:ext cx="9170381" cy="6841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5581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Epitelové buňky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cs-CZ" sz="2800" dirty="0" smtClean="0"/>
              <a:t>Bez aktivace nízká exprese TLR2 a TLR4</a:t>
            </a:r>
          </a:p>
          <a:p>
            <a:r>
              <a:rPr lang="cs-CZ" sz="2800" dirty="0" smtClean="0"/>
              <a:t>Po aktivaci produkce prozánětlivých </a:t>
            </a:r>
            <a:r>
              <a:rPr lang="cs-CZ" sz="2800" dirty="0" err="1" smtClean="0"/>
              <a:t>cytokinů</a:t>
            </a:r>
            <a:r>
              <a:rPr lang="cs-CZ" sz="2800" dirty="0" smtClean="0"/>
              <a:t>: TNF alfa, GM-CSF, IL-8, zvyšování exprese TLR4</a:t>
            </a:r>
          </a:p>
          <a:p>
            <a:r>
              <a:rPr lang="cs-CZ" sz="2800" dirty="0" smtClean="0"/>
              <a:t>Přítomny receptory pro </a:t>
            </a:r>
            <a:r>
              <a:rPr lang="cs-CZ" sz="2800" dirty="0" smtClean="0"/>
              <a:t>IL-2</a:t>
            </a:r>
            <a:r>
              <a:rPr lang="cs-CZ" sz="2800" dirty="0" smtClean="0"/>
              <a:t>, a další </a:t>
            </a:r>
            <a:r>
              <a:rPr lang="cs-CZ" sz="2800" dirty="0" err="1" smtClean="0"/>
              <a:t>cytokiny</a:t>
            </a:r>
            <a:endParaRPr lang="cs-CZ" sz="2800" dirty="0" smtClean="0"/>
          </a:p>
          <a:p>
            <a:r>
              <a:rPr lang="cs-CZ" sz="2800" dirty="0" smtClean="0"/>
              <a:t>Po aktivaci zvýšení exprese HLA-II, působením IFN-</a:t>
            </a:r>
            <a:r>
              <a:rPr lang="el-GR" sz="2800" dirty="0" smtClean="0"/>
              <a:t>γ</a:t>
            </a:r>
            <a:r>
              <a:rPr lang="cs-CZ" sz="2800" dirty="0" smtClean="0"/>
              <a:t> – produkován </a:t>
            </a:r>
            <a:r>
              <a:rPr lang="cs-CZ" sz="2800" dirty="0" err="1" smtClean="0"/>
              <a:t>intraepitelovými</a:t>
            </a:r>
            <a:r>
              <a:rPr lang="cs-CZ" sz="2800" dirty="0" smtClean="0"/>
              <a:t> T-lymfocyty, zvyšuje se schopnost </a:t>
            </a:r>
            <a:r>
              <a:rPr lang="cs-CZ" sz="2800" dirty="0" err="1" smtClean="0"/>
              <a:t>ep</a:t>
            </a:r>
            <a:r>
              <a:rPr lang="cs-CZ" sz="2800" dirty="0" smtClean="0"/>
              <a:t>. buněk prezentovat </a:t>
            </a:r>
            <a:r>
              <a:rPr lang="cs-CZ" sz="2800" dirty="0" err="1" smtClean="0"/>
              <a:t>Ag</a:t>
            </a:r>
            <a:endParaRPr lang="cs-CZ" sz="2800" dirty="0" smtClean="0"/>
          </a:p>
          <a:p>
            <a:r>
              <a:rPr lang="cs-CZ" sz="2800" dirty="0" smtClean="0"/>
              <a:t>Konstitutivně přítomna molekula CD1d – předkládání antigenů ne-proteinové povahy – např. lipopolysacharidů</a:t>
            </a:r>
          </a:p>
          <a:p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41803064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Epitelové buňky střeva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Na svém povrchu mají </a:t>
            </a:r>
            <a:r>
              <a:rPr lang="cs-CZ" dirty="0" err="1" smtClean="0"/>
              <a:t>Fc</a:t>
            </a:r>
            <a:r>
              <a:rPr lang="cs-CZ" dirty="0" smtClean="0"/>
              <a:t> receptory: </a:t>
            </a:r>
            <a:r>
              <a:rPr lang="cs-CZ" dirty="0" err="1" smtClean="0"/>
              <a:t>Fc</a:t>
            </a:r>
            <a:r>
              <a:rPr lang="el-GR" dirty="0" smtClean="0"/>
              <a:t>γ</a:t>
            </a:r>
            <a:r>
              <a:rPr lang="cs-CZ" dirty="0" smtClean="0"/>
              <a:t>RII a </a:t>
            </a:r>
            <a:r>
              <a:rPr lang="cs-CZ" dirty="0" err="1"/>
              <a:t>Fc</a:t>
            </a:r>
            <a:r>
              <a:rPr lang="el-GR" dirty="0"/>
              <a:t>γ</a:t>
            </a:r>
            <a:r>
              <a:rPr lang="cs-CZ" dirty="0" smtClean="0"/>
              <a:t>RIII </a:t>
            </a:r>
            <a:r>
              <a:rPr lang="cs-CZ" dirty="0"/>
              <a:t>a dál neonatální </a:t>
            </a:r>
            <a:r>
              <a:rPr lang="cs-CZ" dirty="0" err="1"/>
              <a:t>FcRn</a:t>
            </a:r>
            <a:r>
              <a:rPr lang="cs-CZ" dirty="0"/>
              <a:t> </a:t>
            </a:r>
            <a:endParaRPr lang="cs-CZ" dirty="0" smtClean="0"/>
          </a:p>
          <a:p>
            <a:r>
              <a:rPr lang="cs-CZ" dirty="0"/>
              <a:t>neonatální </a:t>
            </a:r>
            <a:r>
              <a:rPr lang="cs-CZ" dirty="0" err="1" smtClean="0"/>
              <a:t>FcRn</a:t>
            </a:r>
            <a:r>
              <a:rPr lang="cs-CZ" dirty="0" smtClean="0"/>
              <a:t> – přenos mateřských </a:t>
            </a:r>
            <a:r>
              <a:rPr lang="cs-CZ" dirty="0" err="1"/>
              <a:t>I</a:t>
            </a:r>
            <a:r>
              <a:rPr lang="cs-CZ" dirty="0" err="1" smtClean="0"/>
              <a:t>gG</a:t>
            </a:r>
            <a:r>
              <a:rPr lang="cs-CZ" dirty="0" smtClean="0"/>
              <a:t> in </a:t>
            </a:r>
            <a:r>
              <a:rPr lang="cs-CZ" dirty="0" err="1" smtClean="0"/>
              <a:t>utero</a:t>
            </a:r>
            <a:endParaRPr lang="cs-CZ" dirty="0" smtClean="0"/>
          </a:p>
          <a:p>
            <a:r>
              <a:rPr lang="cs-CZ" dirty="0" smtClean="0"/>
              <a:t>U dospělých přenos </a:t>
            </a:r>
            <a:r>
              <a:rPr lang="cs-CZ" dirty="0" err="1" smtClean="0"/>
              <a:t>imunokomplexů</a:t>
            </a:r>
            <a:r>
              <a:rPr lang="cs-CZ" dirty="0" smtClean="0"/>
              <a:t> </a:t>
            </a:r>
            <a:r>
              <a:rPr lang="cs-CZ" dirty="0" err="1" smtClean="0"/>
              <a:t>IgG</a:t>
            </a:r>
            <a:r>
              <a:rPr lang="cs-CZ" dirty="0" smtClean="0"/>
              <a:t> a </a:t>
            </a:r>
            <a:r>
              <a:rPr lang="cs-CZ" dirty="0" err="1" smtClean="0"/>
              <a:t>ciz</a:t>
            </a:r>
            <a:r>
              <a:rPr lang="cs-CZ" dirty="0" smtClean="0"/>
              <a:t>. </a:t>
            </a:r>
            <a:r>
              <a:rPr lang="cs-CZ" dirty="0" err="1" smtClean="0"/>
              <a:t>Ag</a:t>
            </a:r>
            <a:r>
              <a:rPr lang="cs-CZ" dirty="0" smtClean="0"/>
              <a:t> do podslizniční vrstvy – pro zpracování dendritickými </a:t>
            </a:r>
            <a:r>
              <a:rPr lang="cs-CZ" dirty="0" err="1" smtClean="0"/>
              <a:t>bb</a:t>
            </a:r>
            <a:r>
              <a:rPr lang="cs-CZ" dirty="0" smtClean="0"/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06356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Pohárkové buňky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Vytváří ve velkém množství muciny  - hydratované gely skládající se z různých glykoproteinů</a:t>
            </a:r>
          </a:p>
          <a:p>
            <a:r>
              <a:rPr lang="cs-CZ" dirty="0" smtClean="0"/>
              <a:t>Funkce mucinů: lubrikace a ochrana střevních klků</a:t>
            </a:r>
          </a:p>
          <a:p>
            <a:r>
              <a:rPr lang="cs-CZ" dirty="0" smtClean="0"/>
              <a:t>Interakce s lysozymem a sekrečními imunoglobuliny</a:t>
            </a:r>
          </a:p>
          <a:p>
            <a:r>
              <a:rPr lang="cs-CZ" dirty="0" smtClean="0"/>
              <a:t>Hlen chrání epitelové buňky před přichycením mikroorganismů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759593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err="1" smtClean="0"/>
              <a:t>Panethovy</a:t>
            </a:r>
            <a:r>
              <a:rPr lang="cs-CZ" dirty="0" smtClean="0"/>
              <a:t> buňky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 smtClean="0"/>
              <a:t>Sekreční epitelové buňky</a:t>
            </a:r>
          </a:p>
          <a:p>
            <a:r>
              <a:rPr lang="cs-CZ" dirty="0" smtClean="0"/>
              <a:t>Produkce lysozymu, fosfolipázy A </a:t>
            </a:r>
          </a:p>
          <a:p>
            <a:r>
              <a:rPr lang="cs-CZ" dirty="0" smtClean="0"/>
              <a:t>Produkce </a:t>
            </a:r>
            <a:r>
              <a:rPr lang="cs-CZ" dirty="0" err="1" smtClean="0"/>
              <a:t>defenzínů</a:t>
            </a:r>
            <a:r>
              <a:rPr lang="cs-CZ" dirty="0" smtClean="0"/>
              <a:t> – vazba na mikrobiální membrány s velkým obsahem záporně nabitých </a:t>
            </a:r>
            <a:r>
              <a:rPr lang="cs-CZ" dirty="0" err="1" smtClean="0"/>
              <a:t>fosolipidů</a:t>
            </a:r>
            <a:r>
              <a:rPr lang="cs-CZ" dirty="0" smtClean="0"/>
              <a:t> a působí mikrobicidně (</a:t>
            </a:r>
            <a:r>
              <a:rPr lang="cs-CZ" dirty="0" err="1" smtClean="0"/>
              <a:t>Listeria</a:t>
            </a:r>
            <a:r>
              <a:rPr lang="cs-CZ" dirty="0" smtClean="0"/>
              <a:t>, </a:t>
            </a:r>
            <a:r>
              <a:rPr lang="cs-CZ" dirty="0" err="1" smtClean="0"/>
              <a:t>Esherichia</a:t>
            </a:r>
            <a:r>
              <a:rPr lang="cs-CZ" dirty="0" smtClean="0"/>
              <a:t>, </a:t>
            </a:r>
            <a:r>
              <a:rPr lang="cs-CZ" dirty="0" err="1" smtClean="0"/>
              <a:t>Salmonella</a:t>
            </a:r>
            <a:r>
              <a:rPr lang="cs-CZ" dirty="0" smtClean="0"/>
              <a:t>, </a:t>
            </a:r>
            <a:r>
              <a:rPr lang="cs-CZ" dirty="0" err="1" smtClean="0"/>
              <a:t>Candida</a:t>
            </a:r>
            <a:r>
              <a:rPr lang="cs-CZ" dirty="0" smtClean="0"/>
              <a:t> </a:t>
            </a:r>
            <a:r>
              <a:rPr lang="cs-CZ" dirty="0" err="1" smtClean="0"/>
              <a:t>Albicans</a:t>
            </a:r>
            <a:r>
              <a:rPr lang="cs-CZ" dirty="0" smtClean="0"/>
              <a:t>)</a:t>
            </a:r>
          </a:p>
          <a:p>
            <a:r>
              <a:rPr lang="cs-CZ" dirty="0" smtClean="0"/>
              <a:t>Lokalizovány v blízkosti </a:t>
            </a:r>
            <a:r>
              <a:rPr lang="cs-CZ" dirty="0" err="1" smtClean="0"/>
              <a:t>proliferujících</a:t>
            </a:r>
            <a:r>
              <a:rPr lang="cs-CZ" dirty="0" smtClean="0"/>
              <a:t> kmenových buněk, které chrání před mikrobiálním poškozením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6795220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Intraepteliální</a:t>
            </a:r>
            <a:r>
              <a:rPr lang="cs-CZ" dirty="0" smtClean="0"/>
              <a:t> T lymfocyty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Lokalizovány zejména v klcích tenkého střeva</a:t>
            </a:r>
          </a:p>
          <a:p>
            <a:r>
              <a:rPr lang="cs-CZ" dirty="0" err="1" smtClean="0"/>
              <a:t>Tc</a:t>
            </a:r>
            <a:r>
              <a:rPr lang="cs-CZ" dirty="0" smtClean="0"/>
              <a:t> lymfocyty (CD3+8+), </a:t>
            </a:r>
            <a:r>
              <a:rPr lang="cs-CZ" dirty="0" err="1" smtClean="0"/>
              <a:t>poůsobí</a:t>
            </a:r>
            <a:r>
              <a:rPr lang="cs-CZ" dirty="0" smtClean="0"/>
              <a:t> cytotoxicky – </a:t>
            </a:r>
            <a:r>
              <a:rPr lang="cs-CZ" dirty="0" err="1" smtClean="0"/>
              <a:t>granzym</a:t>
            </a:r>
            <a:r>
              <a:rPr lang="cs-CZ" dirty="0" smtClean="0"/>
              <a:t> nebo vazbou přes Fas-</a:t>
            </a:r>
            <a:r>
              <a:rPr lang="cs-CZ" dirty="0" err="1" smtClean="0"/>
              <a:t>FasL</a:t>
            </a:r>
            <a:r>
              <a:rPr lang="cs-CZ" dirty="0" smtClean="0"/>
              <a:t> na infikované nebo nádorově změněné epiteliální </a:t>
            </a:r>
            <a:r>
              <a:rPr lang="cs-CZ" dirty="0" err="1" smtClean="0"/>
              <a:t>bb</a:t>
            </a:r>
            <a:r>
              <a:rPr lang="cs-CZ" dirty="0" smtClean="0"/>
              <a:t>.</a:t>
            </a:r>
          </a:p>
          <a:p>
            <a:r>
              <a:rPr lang="cs-CZ" dirty="0" smtClean="0"/>
              <a:t>75% exprimuje receptor </a:t>
            </a:r>
            <a:r>
              <a:rPr lang="en-GB" dirty="0" smtClean="0"/>
              <a:t>αβ</a:t>
            </a:r>
            <a:r>
              <a:rPr lang="cs-CZ" dirty="0" smtClean="0"/>
              <a:t> </a:t>
            </a:r>
            <a:r>
              <a:rPr lang="cs-CZ" dirty="0" err="1" smtClean="0"/>
              <a:t>oligoklonálního</a:t>
            </a:r>
            <a:r>
              <a:rPr lang="cs-CZ" dirty="0"/>
              <a:t> </a:t>
            </a:r>
            <a:r>
              <a:rPr lang="cs-CZ" dirty="0" smtClean="0"/>
              <a:t>charakteru</a:t>
            </a:r>
          </a:p>
          <a:p>
            <a:r>
              <a:rPr lang="cs-CZ" dirty="0" smtClean="0"/>
              <a:t>Regulace nežádoucích reakcí proti potravinovým </a:t>
            </a:r>
            <a:r>
              <a:rPr lang="cs-CZ" dirty="0" err="1" smtClean="0"/>
              <a:t>Ag</a:t>
            </a:r>
            <a:endParaRPr lang="cs-CZ" dirty="0" smtClean="0"/>
          </a:p>
          <a:p>
            <a:r>
              <a:rPr lang="cs-CZ" dirty="0" smtClean="0"/>
              <a:t>25% exprimuje receptor</a:t>
            </a:r>
            <a:r>
              <a:rPr lang="cs-CZ" dirty="0"/>
              <a:t> </a:t>
            </a:r>
            <a:r>
              <a:rPr lang="en-GB" dirty="0" err="1" smtClean="0"/>
              <a:t>γδ</a:t>
            </a:r>
            <a:r>
              <a:rPr lang="cs-CZ" dirty="0" smtClean="0"/>
              <a:t> </a:t>
            </a:r>
            <a:r>
              <a:rPr lang="cs-CZ" dirty="0"/>
              <a:t>– sekrece </a:t>
            </a:r>
            <a:r>
              <a:rPr lang="cs-CZ" dirty="0" err="1" smtClean="0"/>
              <a:t>cytokinů</a:t>
            </a:r>
            <a:r>
              <a:rPr lang="cs-CZ" dirty="0"/>
              <a:t> </a:t>
            </a:r>
            <a:r>
              <a:rPr lang="cs-CZ" dirty="0" smtClean="0"/>
              <a:t>důležitých při hojení </a:t>
            </a:r>
            <a:r>
              <a:rPr lang="cs-CZ" dirty="0" err="1" smtClean="0"/>
              <a:t>epitelií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630342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81000"/>
            <a:ext cx="7772400" cy="1676400"/>
          </a:xfrm>
        </p:spPr>
        <p:txBody>
          <a:bodyPr/>
          <a:lstStyle/>
          <a:p>
            <a:r>
              <a:rPr lang="en-US" sz="2800" b="1" dirty="0" smtClean="0">
                <a:solidFill>
                  <a:schemeClr val="hlink"/>
                </a:solidFill>
              </a:rPr>
              <a:t>M</a:t>
            </a:r>
            <a:r>
              <a:rPr lang="cs-CZ" sz="2800" b="1" dirty="0" smtClean="0">
                <a:solidFill>
                  <a:schemeClr val="hlink"/>
                </a:solidFill>
              </a:rPr>
              <a:t> - </a:t>
            </a:r>
            <a:r>
              <a:rPr lang="en-US" sz="2800" b="1" dirty="0" smtClean="0">
                <a:solidFill>
                  <a:schemeClr val="hlink"/>
                </a:solidFill>
              </a:rPr>
              <a:t> </a:t>
            </a:r>
            <a:r>
              <a:rPr lang="en-US" sz="2800" b="1" dirty="0">
                <a:solidFill>
                  <a:schemeClr val="hlink"/>
                </a:solidFill>
              </a:rPr>
              <a:t>BUŇKY </a:t>
            </a:r>
            <a:r>
              <a:rPr lang="cs-CZ" sz="2800" b="1" dirty="0">
                <a:solidFill>
                  <a:schemeClr val="hlink"/>
                </a:solidFill>
              </a:rPr>
              <a:t> </a:t>
            </a:r>
            <a:r>
              <a:rPr lang="en-US" sz="2800" b="1" dirty="0" smtClean="0">
                <a:solidFill>
                  <a:schemeClr val="hlink"/>
                </a:solidFill>
              </a:rPr>
              <a:t>V </a:t>
            </a:r>
            <a:r>
              <a:rPr lang="en-US" sz="2800" b="1" dirty="0">
                <a:solidFill>
                  <a:schemeClr val="hlink"/>
                </a:solidFill>
              </a:rPr>
              <a:t>EPITELU KRYJÍCÍM LYMFATICKÉ FOLIKULY 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7544" y="1988840"/>
            <a:ext cx="8136904" cy="4724400"/>
          </a:xfrm>
        </p:spPr>
        <p:txBody>
          <a:bodyPr/>
          <a:lstStyle/>
          <a:p>
            <a:pPr algn="l">
              <a:lnSpc>
                <a:spcPct val="60000"/>
              </a:lnSpc>
            </a:pPr>
            <a:endParaRPr lang="en-US" sz="2400" b="1" dirty="0"/>
          </a:p>
          <a:p>
            <a:pPr algn="l">
              <a:lnSpc>
                <a:spcPct val="60000"/>
              </a:lnSpc>
            </a:pPr>
            <a:r>
              <a:rPr lang="en-US" sz="2400" b="1" dirty="0" err="1">
                <a:solidFill>
                  <a:schemeClr val="tx1"/>
                </a:solidFill>
              </a:rPr>
              <a:t>Epitelové</a:t>
            </a:r>
            <a:r>
              <a:rPr lang="en-US" sz="2400" b="1" dirty="0">
                <a:solidFill>
                  <a:schemeClr val="tx1"/>
                </a:solidFill>
              </a:rPr>
              <a:t>  </a:t>
            </a:r>
            <a:r>
              <a:rPr lang="en-US" sz="2400" b="1" dirty="0" err="1">
                <a:solidFill>
                  <a:schemeClr val="tx1"/>
                </a:solidFill>
              </a:rPr>
              <a:t>buňky</a:t>
            </a:r>
            <a:r>
              <a:rPr lang="en-US" sz="2400" b="1" dirty="0">
                <a:solidFill>
                  <a:schemeClr val="tx1"/>
                </a:solidFill>
              </a:rPr>
              <a:t>  s  </a:t>
            </a:r>
            <a:r>
              <a:rPr lang="en-US" sz="2400" b="1" dirty="0" err="1">
                <a:solidFill>
                  <a:schemeClr val="tx1"/>
                </a:solidFill>
              </a:rPr>
              <a:t>nízkým</a:t>
            </a:r>
            <a:r>
              <a:rPr lang="en-US" sz="2400" b="1" dirty="0">
                <a:solidFill>
                  <a:schemeClr val="tx1"/>
                </a:solidFill>
              </a:rPr>
              <a:t>  </a:t>
            </a:r>
            <a:r>
              <a:rPr lang="en-US" sz="2400" b="1" dirty="0" err="1">
                <a:solidFill>
                  <a:schemeClr val="tx1"/>
                </a:solidFill>
              </a:rPr>
              <a:t>nebo</a:t>
            </a:r>
            <a:r>
              <a:rPr lang="en-US" sz="2400" b="1" dirty="0">
                <a:solidFill>
                  <a:schemeClr val="tx1"/>
                </a:solidFill>
              </a:rPr>
              <a:t>  </a:t>
            </a:r>
            <a:r>
              <a:rPr lang="en-US" sz="2400" b="1" dirty="0" err="1" smtClean="0">
                <a:solidFill>
                  <a:schemeClr val="tx1"/>
                </a:solidFill>
              </a:rPr>
              <a:t>chybějícím</a:t>
            </a:r>
            <a:r>
              <a:rPr lang="cs-CZ" sz="2400" b="1" dirty="0" smtClean="0">
                <a:solidFill>
                  <a:schemeClr val="tx1"/>
                </a:solidFill>
              </a:rPr>
              <a:t> kartáčkovým</a:t>
            </a:r>
            <a:r>
              <a:rPr lang="en-US" dirty="0" smtClean="0">
                <a:solidFill>
                  <a:schemeClr val="tx1"/>
                </a:solidFill>
              </a:rPr>
              <a:t>             </a:t>
            </a:r>
            <a:endParaRPr lang="cs-CZ" dirty="0" smtClean="0">
              <a:solidFill>
                <a:schemeClr val="tx1"/>
              </a:solidFill>
            </a:endParaRPr>
          </a:p>
          <a:p>
            <a:pPr algn="l">
              <a:lnSpc>
                <a:spcPct val="60000"/>
              </a:lnSpc>
            </a:pPr>
            <a:r>
              <a:rPr lang="en-US" sz="2400" b="1" dirty="0" err="1" smtClean="0">
                <a:solidFill>
                  <a:schemeClr val="tx1"/>
                </a:solidFill>
              </a:rPr>
              <a:t>lemem</a:t>
            </a:r>
            <a:r>
              <a:rPr lang="en-US" sz="2400" b="1" dirty="0">
                <a:solidFill>
                  <a:schemeClr val="tx1"/>
                </a:solidFill>
              </a:rPr>
              <a:t>, </a:t>
            </a:r>
            <a:r>
              <a:rPr lang="en-US" sz="2400" b="1" dirty="0" err="1" smtClean="0">
                <a:solidFill>
                  <a:schemeClr val="tx1"/>
                </a:solidFill>
              </a:rPr>
              <a:t>minimální</a:t>
            </a:r>
            <a:r>
              <a:rPr lang="en-US" sz="2400" b="1" dirty="0" smtClean="0">
                <a:solidFill>
                  <a:schemeClr val="tx1"/>
                </a:solidFill>
              </a:rPr>
              <a:t>  </a:t>
            </a:r>
            <a:r>
              <a:rPr lang="en-US" sz="2400" b="1" dirty="0" err="1" smtClean="0">
                <a:solidFill>
                  <a:schemeClr val="tx1"/>
                </a:solidFill>
              </a:rPr>
              <a:t>glykokalyx</a:t>
            </a:r>
            <a:r>
              <a:rPr lang="en-US" sz="2400" b="1" dirty="0">
                <a:solidFill>
                  <a:schemeClr val="tx1"/>
                </a:solidFill>
              </a:rPr>
              <a:t>, </a:t>
            </a:r>
            <a:r>
              <a:rPr lang="cs-CZ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bez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lysozomálních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cs-CZ" sz="2400" b="1" dirty="0" smtClean="0">
                <a:solidFill>
                  <a:schemeClr val="tx1"/>
                </a:solidFill>
              </a:rPr>
              <a:t> struktur,</a:t>
            </a:r>
            <a:r>
              <a:rPr lang="en-US" sz="2400" b="1" dirty="0" smtClean="0">
                <a:solidFill>
                  <a:schemeClr val="tx1"/>
                </a:solidFill>
              </a:rPr>
              <a:t>   </a:t>
            </a:r>
            <a:endParaRPr lang="cs-CZ" sz="2400" b="1" dirty="0">
              <a:solidFill>
                <a:schemeClr val="tx1"/>
              </a:solidFill>
            </a:endParaRPr>
          </a:p>
          <a:p>
            <a:pPr algn="l">
              <a:lnSpc>
                <a:spcPct val="60000"/>
              </a:lnSpc>
            </a:pPr>
            <a:r>
              <a:rPr lang="en-US" sz="2400" b="1" dirty="0" err="1" smtClean="0">
                <a:solidFill>
                  <a:schemeClr val="tx1"/>
                </a:solidFill>
              </a:rPr>
              <a:t>basolaterálně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výběžky</a:t>
            </a:r>
            <a:endParaRPr lang="en-US" sz="2400" b="1" dirty="0">
              <a:solidFill>
                <a:schemeClr val="tx1"/>
              </a:solidFill>
            </a:endParaRPr>
          </a:p>
          <a:p>
            <a:pPr algn="l">
              <a:lnSpc>
                <a:spcPct val="80000"/>
              </a:lnSpc>
            </a:pPr>
            <a:endParaRPr lang="en-US" sz="2400" b="1" dirty="0">
              <a:solidFill>
                <a:schemeClr val="tx1"/>
              </a:solidFill>
            </a:endParaRPr>
          </a:p>
          <a:p>
            <a:pPr algn="l">
              <a:lnSpc>
                <a:spcPct val="80000"/>
              </a:lnSpc>
            </a:pPr>
            <a:r>
              <a:rPr lang="en-US" sz="2400" b="1" dirty="0" err="1">
                <a:solidFill>
                  <a:schemeClr val="tx1"/>
                </a:solidFill>
              </a:rPr>
              <a:t>Funkce</a:t>
            </a:r>
            <a:r>
              <a:rPr lang="en-US" sz="2400" b="1" dirty="0">
                <a:solidFill>
                  <a:schemeClr val="tx1"/>
                </a:solidFill>
              </a:rPr>
              <a:t>: </a:t>
            </a:r>
            <a:r>
              <a:rPr lang="cs-CZ" sz="2400" b="1" dirty="0" smtClean="0">
                <a:solidFill>
                  <a:schemeClr val="tx1"/>
                </a:solidFill>
              </a:rPr>
              <a:t> transport 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antigenů</a:t>
            </a:r>
            <a:r>
              <a:rPr lang="cs-CZ" sz="2400" b="1" dirty="0" smtClean="0">
                <a:solidFill>
                  <a:schemeClr val="tx1"/>
                </a:solidFill>
              </a:rPr>
              <a:t> do lymfatického folikulu</a:t>
            </a:r>
            <a:endParaRPr lang="en-US" sz="2400" b="1" dirty="0">
              <a:solidFill>
                <a:schemeClr val="tx1"/>
              </a:solidFill>
            </a:endParaRPr>
          </a:p>
          <a:p>
            <a:pPr algn="l">
              <a:lnSpc>
                <a:spcPct val="80000"/>
              </a:lnSpc>
            </a:pPr>
            <a:r>
              <a:rPr lang="en-US" sz="2400" b="1" dirty="0">
                <a:solidFill>
                  <a:schemeClr val="tx1"/>
                </a:solidFill>
              </a:rPr>
              <a:t>               </a:t>
            </a:r>
          </a:p>
          <a:p>
            <a:pPr algn="l">
              <a:lnSpc>
                <a:spcPct val="80000"/>
              </a:lnSpc>
            </a:pPr>
            <a:r>
              <a:rPr lang="en-US" sz="2400" b="1" dirty="0" err="1">
                <a:solidFill>
                  <a:schemeClr val="tx1"/>
                </a:solidFill>
              </a:rPr>
              <a:t>Počet</a:t>
            </a:r>
            <a:r>
              <a:rPr lang="en-US" sz="2400" b="1" dirty="0">
                <a:solidFill>
                  <a:schemeClr val="tx1"/>
                </a:solidFill>
              </a:rPr>
              <a:t>:  1/100 - 1/1000 </a:t>
            </a:r>
            <a:r>
              <a:rPr lang="cs-CZ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konvenčních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enterocytů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25066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Úkoly slizniční imunity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dirty="0" smtClean="0"/>
              <a:t>Ochrana před </a:t>
            </a:r>
            <a:r>
              <a:rPr lang="cs-CZ" dirty="0"/>
              <a:t>patogenními mikroby (</a:t>
            </a:r>
            <a:r>
              <a:rPr lang="cs-CZ" dirty="0" smtClean="0"/>
              <a:t>anti-infekční imunity)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 smtClean="0"/>
              <a:t>Bariera </a:t>
            </a:r>
            <a:r>
              <a:rPr lang="cs-CZ" dirty="0"/>
              <a:t>proti penetraci </a:t>
            </a:r>
            <a:r>
              <a:rPr lang="cs-CZ" dirty="0" smtClean="0"/>
              <a:t>infekčních </a:t>
            </a:r>
            <a:r>
              <a:rPr lang="cs-CZ" dirty="0"/>
              <a:t>a imunogenních složek do cirkulace (bariérová </a:t>
            </a:r>
            <a:r>
              <a:rPr lang="cs-CZ" dirty="0" smtClean="0"/>
              <a:t>funkce)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 smtClean="0"/>
              <a:t>Nízká </a:t>
            </a:r>
            <a:r>
              <a:rPr lang="cs-CZ" dirty="0"/>
              <a:t>reaktivita vůči neškodným </a:t>
            </a:r>
            <a:r>
              <a:rPr lang="cs-CZ" dirty="0" smtClean="0"/>
              <a:t>antigenů </a:t>
            </a:r>
            <a:r>
              <a:rPr lang="cs-CZ" dirty="0"/>
              <a:t>(orální neboli </a:t>
            </a:r>
            <a:r>
              <a:rPr lang="cs-CZ" dirty="0" smtClean="0"/>
              <a:t>slizniční </a:t>
            </a:r>
            <a:r>
              <a:rPr lang="cs-CZ" dirty="0"/>
              <a:t>tolerance ) </a:t>
            </a:r>
            <a:endParaRPr lang="cs-CZ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cs-CZ" dirty="0" smtClean="0"/>
              <a:t>Udržování slizniční </a:t>
            </a:r>
            <a:r>
              <a:rPr lang="cs-CZ" dirty="0"/>
              <a:t>homeostázy (</a:t>
            </a:r>
            <a:r>
              <a:rPr lang="cs-CZ" dirty="0" err="1" smtClean="0"/>
              <a:t>immuno</a:t>
            </a:r>
            <a:r>
              <a:rPr lang="cs-CZ" dirty="0" smtClean="0"/>
              <a:t>-regulační </a:t>
            </a:r>
            <a:r>
              <a:rPr lang="cs-CZ" dirty="0"/>
              <a:t>funkce )</a:t>
            </a:r>
          </a:p>
        </p:txBody>
      </p:sp>
    </p:spTree>
    <p:extLst>
      <p:ext uri="{BB962C8B-B14F-4D97-AF65-F5344CB8AC3E}">
        <p14:creationId xmlns:p14="http://schemas.microsoft.com/office/powerpoint/2010/main" val="266780000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Lymfoidní folikuly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Organizovaný lymfoidní systém</a:t>
            </a:r>
          </a:p>
          <a:p>
            <a:r>
              <a:rPr lang="cs-CZ" dirty="0" smtClean="0"/>
              <a:t>V epiteliální vrstvě sliznic nebo těsně pod touto vrstvou</a:t>
            </a:r>
          </a:p>
          <a:p>
            <a:r>
              <a:rPr lang="cs-CZ" dirty="0" err="1" smtClean="0"/>
              <a:t>Peyerovy</a:t>
            </a:r>
            <a:r>
              <a:rPr lang="cs-CZ" dirty="0" smtClean="0"/>
              <a:t> plaky – tvořeny více než 100 folikulů s centrální zónou složenou z lymfocytů B a menším počtem lymfocytů T</a:t>
            </a:r>
          </a:p>
          <a:p>
            <a:r>
              <a:rPr lang="cs-CZ" dirty="0" smtClean="0"/>
              <a:t>Uprostřed jsou folikulární dendritické buňky, dendritické buňky a makrofágy</a:t>
            </a:r>
          </a:p>
          <a:p>
            <a:r>
              <a:rPr lang="cs-CZ" dirty="0" smtClean="0"/>
              <a:t>V </a:t>
            </a:r>
            <a:r>
              <a:rPr lang="cs-CZ" dirty="0" err="1" smtClean="0"/>
              <a:t>interfolikulární</a:t>
            </a:r>
            <a:r>
              <a:rPr lang="cs-CZ" dirty="0" smtClean="0"/>
              <a:t> oblasti se nacházejí </a:t>
            </a:r>
            <a:r>
              <a:rPr lang="cs-CZ" dirty="0" err="1" smtClean="0"/>
              <a:t>venuly</a:t>
            </a:r>
            <a:r>
              <a:rPr lang="cs-CZ" dirty="0" smtClean="0"/>
              <a:t> s vysokým epitelem – exprese adhezivních molekul – zachycení lymfocytů z oběhu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0987272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Gastrointestinální imunitní systém</a:t>
            </a:r>
            <a:endParaRPr lang="cs-CZ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09699"/>
            <a:ext cx="8496944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1403648" y="1440422"/>
            <a:ext cx="1152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/>
              <a:t>Střevní klk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249114723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Antibakteriální mechanismy sliznice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err="1" smtClean="0"/>
              <a:t>Residentní</a:t>
            </a:r>
            <a:r>
              <a:rPr lang="cs-CZ" dirty="0" smtClean="0"/>
              <a:t> </a:t>
            </a:r>
            <a:r>
              <a:rPr lang="cs-CZ" dirty="0" err="1"/>
              <a:t>mikroflora</a:t>
            </a:r>
            <a:r>
              <a:rPr lang="cs-CZ" dirty="0"/>
              <a:t> – </a:t>
            </a:r>
            <a:r>
              <a:rPr lang="cs-CZ" dirty="0" err="1"/>
              <a:t>kompetice</a:t>
            </a:r>
            <a:r>
              <a:rPr lang="cs-CZ" dirty="0"/>
              <a:t> s exogenními bakteriemi 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• </a:t>
            </a:r>
            <a:r>
              <a:rPr lang="cs-CZ" dirty="0"/>
              <a:t>Hlen - lepkavý materiál – „vychytává</a:t>
            </a:r>
            <a:r>
              <a:rPr lang="cs-CZ" dirty="0" smtClean="0"/>
              <a:t>“ bakterie </a:t>
            </a:r>
          </a:p>
          <a:p>
            <a:pPr marL="0" indent="0">
              <a:buNone/>
            </a:pPr>
            <a:r>
              <a:rPr lang="cs-CZ" dirty="0" smtClean="0"/>
              <a:t>• </a:t>
            </a:r>
            <a:r>
              <a:rPr lang="cs-CZ" dirty="0"/>
              <a:t>Lysozym – </a:t>
            </a:r>
            <a:r>
              <a:rPr lang="cs-CZ" dirty="0" smtClean="0"/>
              <a:t>štěpí stěnu </a:t>
            </a:r>
            <a:r>
              <a:rPr lang="cs-CZ" dirty="0"/>
              <a:t>bakterií 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• </a:t>
            </a:r>
            <a:r>
              <a:rPr lang="cs-CZ" dirty="0" err="1" smtClean="0"/>
              <a:t>Lactoferrin</a:t>
            </a:r>
            <a:r>
              <a:rPr lang="cs-CZ" dirty="0" smtClean="0"/>
              <a:t> </a:t>
            </a:r>
            <a:r>
              <a:rPr lang="cs-CZ" dirty="0"/>
              <a:t>– váže železo 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• </a:t>
            </a:r>
            <a:r>
              <a:rPr lang="cs-CZ" dirty="0" err="1"/>
              <a:t>Lactoperoxidasa</a:t>
            </a:r>
            <a:r>
              <a:rPr lang="cs-CZ" dirty="0"/>
              <a:t> – volné radiály zabíjí bakterie 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• </a:t>
            </a:r>
            <a:r>
              <a:rPr lang="cs-CZ" dirty="0"/>
              <a:t>Antibakteriální peptidy 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• </a:t>
            </a:r>
            <a:r>
              <a:rPr lang="cs-CZ" dirty="0" err="1"/>
              <a:t>Cilie</a:t>
            </a:r>
            <a:r>
              <a:rPr lang="cs-CZ" dirty="0"/>
              <a:t> </a:t>
            </a:r>
            <a:r>
              <a:rPr lang="cs-CZ" dirty="0" err="1"/>
              <a:t>epithelií</a:t>
            </a:r>
            <a:r>
              <a:rPr lang="cs-CZ" dirty="0"/>
              <a:t> 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• </a:t>
            </a:r>
            <a:r>
              <a:rPr lang="cs-CZ" dirty="0" err="1"/>
              <a:t>Tight</a:t>
            </a:r>
            <a:r>
              <a:rPr lang="cs-CZ" dirty="0"/>
              <a:t> </a:t>
            </a:r>
            <a:r>
              <a:rPr lang="cs-CZ" dirty="0" err="1"/>
              <a:t>junction</a:t>
            </a:r>
            <a:r>
              <a:rPr lang="cs-CZ" dirty="0"/>
              <a:t> </a:t>
            </a:r>
            <a:r>
              <a:rPr lang="cs-CZ" dirty="0" err="1"/>
              <a:t>epitelií</a:t>
            </a:r>
            <a:r>
              <a:rPr lang="cs-CZ" dirty="0"/>
              <a:t> – ochrana </a:t>
            </a:r>
            <a:r>
              <a:rPr lang="cs-CZ" dirty="0" smtClean="0"/>
              <a:t>před </a:t>
            </a:r>
            <a:r>
              <a:rPr lang="cs-CZ" dirty="0"/>
              <a:t>invazí</a:t>
            </a:r>
          </a:p>
        </p:txBody>
      </p:sp>
    </p:spTree>
    <p:extLst>
      <p:ext uri="{BB962C8B-B14F-4D97-AF65-F5344CB8AC3E}">
        <p14:creationId xmlns:p14="http://schemas.microsoft.com/office/powerpoint/2010/main" val="29010016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Cesty lymfocytů v těle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/>
              <a:t>Imunitní reakce, které jsou následkem stimulace sliznic, nevedou jen </a:t>
            </a:r>
            <a:r>
              <a:rPr lang="cs-CZ" dirty="0" smtClean="0"/>
              <a:t>k odpovědi v místě </a:t>
            </a:r>
            <a:r>
              <a:rPr lang="cs-CZ" dirty="0"/>
              <a:t>imunizace </a:t>
            </a:r>
            <a:r>
              <a:rPr lang="cs-CZ" dirty="0" smtClean="0"/>
              <a:t>a na </a:t>
            </a:r>
            <a:r>
              <a:rPr lang="cs-CZ" dirty="0"/>
              <a:t>vzdálených místech. Imunitní buňky zorganizované lymfatické tkáně sliznic jsou aktivovány </a:t>
            </a:r>
            <a:r>
              <a:rPr lang="cs-CZ" dirty="0" smtClean="0"/>
              <a:t>a migrují </a:t>
            </a:r>
            <a:r>
              <a:rPr lang="cs-CZ" dirty="0"/>
              <a:t>nejprve lymfatickou </a:t>
            </a:r>
            <a:r>
              <a:rPr lang="cs-CZ" dirty="0" smtClean="0"/>
              <a:t>a potom </a:t>
            </a:r>
            <a:r>
              <a:rPr lang="cs-CZ" dirty="0"/>
              <a:t>krevní cestou, vracejí se na slizniční povrchy </a:t>
            </a:r>
            <a:r>
              <a:rPr lang="cs-CZ" dirty="0" smtClean="0"/>
              <a:t>a do </a:t>
            </a:r>
            <a:r>
              <a:rPr lang="cs-CZ" dirty="0"/>
              <a:t>exokrinních žláz („</a:t>
            </a:r>
            <a:r>
              <a:rPr lang="cs-CZ" dirty="0" err="1"/>
              <a:t>homing</a:t>
            </a:r>
            <a:r>
              <a:rPr lang="cs-CZ" dirty="0"/>
              <a:t>“). Migrace slizničních lymfocytů </a:t>
            </a:r>
            <a:r>
              <a:rPr lang="cs-CZ" dirty="0" smtClean="0"/>
              <a:t>a jejich </a:t>
            </a:r>
            <a:r>
              <a:rPr lang="cs-CZ" dirty="0" err="1"/>
              <a:t>usidlování</a:t>
            </a:r>
            <a:r>
              <a:rPr lang="cs-CZ" dirty="0"/>
              <a:t> na základě adhezivních interakcí se slizničním endotelem je podkladem tzv. společného slizničního systému. Tímto mechanismem je např. zajištěno, že kojenec dostává </a:t>
            </a:r>
            <a:r>
              <a:rPr lang="cs-CZ" dirty="0" smtClean="0"/>
              <a:t>v mateřském </a:t>
            </a:r>
            <a:r>
              <a:rPr lang="cs-CZ" dirty="0"/>
              <a:t>mléce protilátky </a:t>
            </a:r>
            <a:r>
              <a:rPr lang="cs-CZ" dirty="0" smtClean="0"/>
              <a:t>a buňky </a:t>
            </a:r>
            <a:r>
              <a:rPr lang="cs-CZ" dirty="0"/>
              <a:t>namířené proti antigenům přítomným </a:t>
            </a:r>
            <a:r>
              <a:rPr lang="cs-CZ" dirty="0" smtClean="0"/>
              <a:t>ve střevě </a:t>
            </a:r>
            <a:r>
              <a:rPr lang="cs-CZ" dirty="0"/>
              <a:t>matky (např. antigeny mikroflóry), se kterými se novorozenec také setkává </a:t>
            </a:r>
            <a:r>
              <a:rPr lang="cs-CZ" dirty="0" smtClean="0"/>
              <a:t>v prvních </a:t>
            </a:r>
            <a:r>
              <a:rPr lang="cs-CZ" dirty="0"/>
              <a:t>dnech po narození („</a:t>
            </a:r>
            <a:r>
              <a:rPr lang="cs-CZ" dirty="0" err="1"/>
              <a:t>enteromamární</a:t>
            </a:r>
            <a:r>
              <a:rPr lang="cs-CZ" dirty="0"/>
              <a:t> osa“).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286281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„</a:t>
            </a:r>
            <a:r>
              <a:rPr lang="cs-CZ" dirty="0" err="1" smtClean="0"/>
              <a:t>Homing</a:t>
            </a:r>
            <a:r>
              <a:rPr lang="cs-CZ" dirty="0" smtClean="0"/>
              <a:t>“ </a:t>
            </a:r>
            <a:r>
              <a:rPr lang="cs-CZ" dirty="0"/>
              <a:t>lymfocytů</a:t>
            </a:r>
            <a:endParaRPr lang="en-US" dirty="0"/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Řízená migrace a usazování se lymfocytů u určitých tkáních imunitního systému. </a:t>
            </a:r>
          </a:p>
          <a:p>
            <a:r>
              <a:rPr lang="cs-CZ"/>
              <a:t>Je závislá na expresi adhezívních molekul označovaných  jako </a:t>
            </a:r>
            <a:r>
              <a:rPr lang="cs-CZ" b="1"/>
              <a:t>homingové receptory</a:t>
            </a:r>
            <a:r>
              <a:rPr lang="cs-CZ"/>
              <a:t> na lymfocytech. </a:t>
            </a:r>
          </a:p>
          <a:p>
            <a:r>
              <a:rPr lang="cs-CZ"/>
              <a:t>Na endoteliích cílových tkání jsou exprimovány příslušné ligandy pro  tyto receptory, označované jako </a:t>
            </a:r>
            <a:r>
              <a:rPr lang="cs-CZ" b="1"/>
              <a:t>adresiny</a:t>
            </a:r>
            <a:r>
              <a:rPr lang="cs-CZ"/>
              <a:t>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09975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 smtClean="0"/>
              <a:t>Venuly</a:t>
            </a:r>
            <a:r>
              <a:rPr lang="cs-CZ" dirty="0" smtClean="0"/>
              <a:t> s vysokým endotelem</a:t>
            </a:r>
            <a:br>
              <a:rPr lang="cs-CZ" dirty="0" smtClean="0"/>
            </a:br>
            <a:r>
              <a:rPr lang="cs-CZ" dirty="0" smtClean="0"/>
              <a:t> (</a:t>
            </a:r>
            <a:r>
              <a:rPr lang="cs-CZ" sz="3600" i="1" dirty="0" err="1" smtClean="0"/>
              <a:t>High</a:t>
            </a:r>
            <a:r>
              <a:rPr lang="cs-CZ" sz="3600" i="1" dirty="0" smtClean="0"/>
              <a:t> </a:t>
            </a:r>
            <a:r>
              <a:rPr lang="cs-CZ" sz="3600" i="1" dirty="0" err="1"/>
              <a:t>endotelial</a:t>
            </a:r>
            <a:r>
              <a:rPr lang="cs-CZ" sz="3600" i="1" dirty="0"/>
              <a:t> </a:t>
            </a:r>
            <a:r>
              <a:rPr lang="cs-CZ" sz="3600" i="1" dirty="0" err="1" smtClean="0"/>
              <a:t>venules</a:t>
            </a:r>
            <a:r>
              <a:rPr lang="cs-CZ" sz="3600" i="1" dirty="0" smtClean="0"/>
              <a:t>)</a:t>
            </a:r>
            <a:endParaRPr lang="en-US" sz="3600" i="1" dirty="0"/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Specializované venuly, místem kde lymfocyty pronikají z krevního oběhu do stromatu lymfatických uzlin nebo do  slizničního imunitního systému. </a:t>
            </a:r>
          </a:p>
          <a:p>
            <a:r>
              <a:rPr lang="cs-CZ"/>
              <a:t>Jsou na nich adhezivní molekuly umožňující vazbu zejména „naivních“ (panenských) T- lymfocytů.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16573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Cesty T-lymfocytů</a:t>
            </a:r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12776"/>
            <a:ext cx="8784976" cy="4904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6621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Cesty lymfocytů v těle</a:t>
            </a:r>
            <a:endParaRPr lang="cs-CZ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560" y="1600200"/>
            <a:ext cx="8136904" cy="5257800"/>
          </a:xfrm>
          <a:noFill/>
        </p:spPr>
      </p:pic>
      <p:sp>
        <p:nvSpPr>
          <p:cNvPr id="6" name="TextovéPole 5"/>
          <p:cNvSpPr txBox="1"/>
          <p:nvPr/>
        </p:nvSpPr>
        <p:spPr>
          <a:xfrm>
            <a:off x="3923928" y="2492896"/>
            <a:ext cx="1008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accent2">
                    <a:lumMod val="50000"/>
                  </a:schemeClr>
                </a:solidFill>
              </a:rPr>
              <a:t>Krevní oběh</a:t>
            </a:r>
            <a:endParaRPr lang="cs-CZ" dirty="0">
              <a:solidFill>
                <a:schemeClr val="accent2">
                  <a:lumMod val="50000"/>
                </a:schemeClr>
              </a:solidFill>
            </a:endParaRPr>
          </a:p>
        </p:txBody>
      </p:sp>
      <p:cxnSp>
        <p:nvCxnSpPr>
          <p:cNvPr id="8" name="Přímá spojnice se šipkou 7"/>
          <p:cNvCxnSpPr/>
          <p:nvPr/>
        </p:nvCxnSpPr>
        <p:spPr>
          <a:xfrm flipV="1">
            <a:off x="4572000" y="1844824"/>
            <a:ext cx="504056" cy="720080"/>
          </a:xfrm>
          <a:prstGeom prst="straightConnector1">
            <a:avLst/>
          </a:prstGeom>
          <a:ln w="2540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9227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Indukce imunitní odpovědi na střevní sliznici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M-buňky lokalizovány v tenkém střevě, v oblasti zvané </a:t>
            </a:r>
            <a:r>
              <a:rPr lang="cs-CZ" dirty="0" err="1" smtClean="0"/>
              <a:t>Peyerovy</a:t>
            </a:r>
            <a:r>
              <a:rPr lang="cs-CZ" dirty="0" smtClean="0"/>
              <a:t> plaky</a:t>
            </a:r>
          </a:p>
          <a:p>
            <a:r>
              <a:rPr lang="cs-CZ" dirty="0"/>
              <a:t>Před M- buňky prostupují, makromolekuly </a:t>
            </a:r>
            <a:r>
              <a:rPr lang="cs-CZ" dirty="0" smtClean="0"/>
              <a:t>částice, mikroorganismy</a:t>
            </a:r>
            <a:endParaRPr lang="en-GB" dirty="0"/>
          </a:p>
          <a:p>
            <a:r>
              <a:rPr lang="cs-CZ" dirty="0" smtClean="0"/>
              <a:t>Pod nimi se nachází lymfoidní folikul tvořený velkými lymfocyty a APC</a:t>
            </a:r>
          </a:p>
          <a:p>
            <a:r>
              <a:rPr lang="cs-CZ" dirty="0" smtClean="0"/>
              <a:t>Dále velký počet paměťových B-lymfocytů stimulovaných </a:t>
            </a:r>
            <a:r>
              <a:rPr lang="cs-CZ" dirty="0" err="1" smtClean="0"/>
              <a:t>Ag</a:t>
            </a:r>
            <a:r>
              <a:rPr lang="cs-CZ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5313693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Gastrointestinální imunitní systém</a:t>
            </a:r>
            <a:endParaRPr lang="cs-CZ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231" y="1556792"/>
            <a:ext cx="8496944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1403648" y="1440422"/>
            <a:ext cx="1152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/>
              <a:t>Střevní klk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6900927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5995988" y="53975"/>
            <a:ext cx="89535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cs-CZ" sz="4400" b="1" baseline="-25000">
                <a:latin typeface="Arial" pitchFamily="34" charset="0"/>
              </a:rPr>
              <a:t>       </a:t>
            </a:r>
            <a:endParaRPr lang="cs-CZ" sz="2400" baseline="-25000">
              <a:solidFill>
                <a:schemeClr val="tx1"/>
              </a:solidFill>
              <a:latin typeface="Times New Roman" pitchFamily="18" charset="0"/>
            </a:endParaRPr>
          </a:p>
        </p:txBody>
      </p:sp>
      <p:sp useBgFill="1"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0" y="0"/>
            <a:ext cx="9372600" cy="685800"/>
          </a:xfrm>
          <a:prstGeom prst="rect">
            <a:avLst/>
          </a:prstGeom>
          <a:ln w="0">
            <a:solidFill>
              <a:srgbClr val="FFFF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 eaLnBrk="0" hangingPunct="0"/>
            <a:r>
              <a:rPr lang="cs-CZ" sz="4000" b="1" baseline="-25000">
                <a:solidFill>
                  <a:schemeClr val="hlink"/>
                </a:solidFill>
                <a:latin typeface="Arial" pitchFamily="34" charset="0"/>
              </a:rPr>
              <a:t>SPOLEČNÝ IMUNITNÍ SYSTÉM SLIZNIC</a:t>
            </a:r>
            <a:endParaRPr lang="cs-CZ" sz="2400" baseline="-25000">
              <a:solidFill>
                <a:schemeClr val="hlink"/>
              </a:solidFill>
              <a:latin typeface="Times New Roman" pitchFamily="18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7" y="8439"/>
            <a:ext cx="9127246" cy="6841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180499"/>
      </p:ext>
    </p:extLst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 smtClean="0"/>
              <a:t>Epteliální</a:t>
            </a:r>
            <a:r>
              <a:rPr lang="cs-CZ" dirty="0" smtClean="0"/>
              <a:t> M buňky – transport </a:t>
            </a:r>
            <a:r>
              <a:rPr lang="cs-CZ" dirty="0" err="1" smtClean="0"/>
              <a:t>Ag</a:t>
            </a:r>
            <a:r>
              <a:rPr lang="cs-CZ" dirty="0" smtClean="0"/>
              <a:t> přes slizniční povrch</a:t>
            </a:r>
            <a:endParaRPr lang="cs-CZ" dirty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700808"/>
            <a:ext cx="3067050" cy="290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060848"/>
            <a:ext cx="4096122" cy="444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79198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Indukce imunitní odpovědi na střevní sliznici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Mino folikuly jsou v lamina propria rozptýleny:</a:t>
            </a:r>
          </a:p>
          <a:p>
            <a:r>
              <a:rPr lang="cs-CZ" dirty="0" smtClean="0"/>
              <a:t>CD4+T-lymfocyty, které  sousedí s </a:t>
            </a:r>
            <a:r>
              <a:rPr lang="cs-CZ" dirty="0" err="1" smtClean="0"/>
              <a:t>venulemi</a:t>
            </a:r>
            <a:r>
              <a:rPr lang="cs-CZ" dirty="0" smtClean="0"/>
              <a:t> tvořenými vysokým endotelem</a:t>
            </a:r>
          </a:p>
          <a:p>
            <a:r>
              <a:rPr lang="cs-CZ" dirty="0" smtClean="0"/>
              <a:t>Fibroblasty – podílejí se na diferenciaci epitel. buněk</a:t>
            </a:r>
          </a:p>
          <a:p>
            <a:r>
              <a:rPr lang="cs-CZ" dirty="0" smtClean="0"/>
              <a:t>Makrofágy a dendritické buňky – zdroj </a:t>
            </a:r>
            <a:r>
              <a:rPr lang="cs-CZ" dirty="0" err="1" smtClean="0"/>
              <a:t>cytokinů</a:t>
            </a:r>
            <a:endParaRPr lang="cs-CZ" dirty="0" smtClean="0"/>
          </a:p>
          <a:p>
            <a:r>
              <a:rPr lang="cs-CZ" dirty="0" smtClean="0"/>
              <a:t>Den. </a:t>
            </a:r>
            <a:r>
              <a:rPr lang="cs-CZ" dirty="0" err="1"/>
              <a:t>b</a:t>
            </a:r>
            <a:r>
              <a:rPr lang="cs-CZ" dirty="0" err="1" smtClean="0"/>
              <a:t>b</a:t>
            </a:r>
            <a:r>
              <a:rPr lang="cs-CZ" dirty="0" smtClean="0"/>
              <a:t>. nejsou plně vyzrálé, po stimulaci dozrávání a přenos </a:t>
            </a:r>
            <a:r>
              <a:rPr lang="cs-CZ" dirty="0" err="1" smtClean="0"/>
              <a:t>Ag</a:t>
            </a:r>
            <a:r>
              <a:rPr lang="cs-CZ" dirty="0" smtClean="0"/>
              <a:t> do příslušných  lymfatických uzlin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5018288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Dendritické buňky sliznic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Rozdělení do dvou </a:t>
            </a:r>
            <a:r>
              <a:rPr lang="cs-CZ" dirty="0" err="1" smtClean="0"/>
              <a:t>subsetů</a:t>
            </a:r>
            <a:r>
              <a:rPr lang="cs-CZ" dirty="0" smtClean="0"/>
              <a:t> DC-1 a DC-2</a:t>
            </a:r>
          </a:p>
          <a:p>
            <a:r>
              <a:rPr lang="cs-CZ" dirty="0" smtClean="0"/>
              <a:t>DC-1 -stimulace infekčním </a:t>
            </a:r>
            <a:r>
              <a:rPr lang="cs-CZ" dirty="0" err="1" smtClean="0"/>
              <a:t>Ag</a:t>
            </a:r>
            <a:r>
              <a:rPr lang="cs-CZ" dirty="0" smtClean="0"/>
              <a:t> ve vysoké koncentraci – aktivace T-lymfocytů do Th1 (IFN-</a:t>
            </a:r>
            <a:r>
              <a:rPr lang="el-GR" dirty="0" smtClean="0"/>
              <a:t>γ</a:t>
            </a:r>
            <a:r>
              <a:rPr lang="cs-CZ" dirty="0" smtClean="0"/>
              <a:t> a cytotoxické mechanismy)</a:t>
            </a:r>
          </a:p>
          <a:p>
            <a:r>
              <a:rPr lang="cs-CZ" dirty="0" smtClean="0"/>
              <a:t>DC-2 –stimulace nízkými dávkami </a:t>
            </a:r>
            <a:r>
              <a:rPr lang="cs-CZ" dirty="0" err="1" smtClean="0"/>
              <a:t>Ag</a:t>
            </a:r>
            <a:r>
              <a:rPr lang="cs-CZ" dirty="0" smtClean="0"/>
              <a:t> – za fyziologických podmínek – aktivace lymfocytů do Th2 (IL-2,4 a 13 ) a </a:t>
            </a:r>
            <a:r>
              <a:rPr lang="cs-CZ" dirty="0" err="1" smtClean="0"/>
              <a:t>Tr</a:t>
            </a:r>
            <a:r>
              <a:rPr lang="cs-CZ" dirty="0" smtClean="0"/>
              <a:t> – produkce </a:t>
            </a:r>
            <a:r>
              <a:rPr lang="cs-CZ" dirty="0" err="1" smtClean="0"/>
              <a:t>cytokinů</a:t>
            </a:r>
            <a:r>
              <a:rPr lang="cs-CZ" dirty="0" smtClean="0"/>
              <a:t> IL-10 a TGF</a:t>
            </a:r>
            <a:r>
              <a:rPr lang="el-GR" dirty="0" smtClean="0"/>
              <a:t>β</a:t>
            </a:r>
            <a:endParaRPr lang="cs-CZ" dirty="0" smtClean="0"/>
          </a:p>
          <a:p>
            <a:r>
              <a:rPr lang="cs-CZ" dirty="0" smtClean="0"/>
              <a:t>Výsledek aktivace B-lymfocytů k produkci </a:t>
            </a:r>
            <a:r>
              <a:rPr lang="cs-CZ" dirty="0" err="1" smtClean="0"/>
              <a:t>IgA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5658557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Humorální mechanismy slizničního imunitního systému – role </a:t>
            </a:r>
            <a:r>
              <a:rPr lang="cs-CZ" dirty="0" err="1" smtClean="0"/>
              <a:t>IgA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Produkován B-lymfocyty a plazmatickými buňkami v </a:t>
            </a:r>
            <a:r>
              <a:rPr lang="cs-CZ" dirty="0" err="1" smtClean="0"/>
              <a:t>submokózních</a:t>
            </a:r>
            <a:r>
              <a:rPr lang="cs-CZ" dirty="0" smtClean="0"/>
              <a:t> vrstvách </a:t>
            </a:r>
          </a:p>
          <a:p>
            <a:r>
              <a:rPr lang="cs-CZ" dirty="0" smtClean="0"/>
              <a:t>Transport přes </a:t>
            </a:r>
            <a:r>
              <a:rPr lang="cs-CZ" dirty="0" err="1" smtClean="0"/>
              <a:t>epteliální</a:t>
            </a:r>
            <a:r>
              <a:rPr lang="cs-CZ" dirty="0" smtClean="0"/>
              <a:t> buňku na slizniční povrch - </a:t>
            </a:r>
            <a:r>
              <a:rPr lang="cs-CZ" b="1" dirty="0" err="1" smtClean="0"/>
              <a:t>transcytóza</a:t>
            </a:r>
            <a:endParaRPr lang="cs-CZ" b="1" dirty="0"/>
          </a:p>
          <a:p>
            <a:r>
              <a:rPr lang="cs-CZ" dirty="0" smtClean="0"/>
              <a:t>Váže se na transportní </a:t>
            </a:r>
            <a:r>
              <a:rPr lang="cs-CZ" dirty="0" err="1" smtClean="0"/>
              <a:t>Fc</a:t>
            </a:r>
            <a:r>
              <a:rPr lang="cs-CZ" dirty="0" smtClean="0"/>
              <a:t>-receptor </a:t>
            </a:r>
            <a:r>
              <a:rPr lang="en-GB" dirty="0" smtClean="0"/>
              <a:t>→</a:t>
            </a:r>
            <a:r>
              <a:rPr lang="cs-CZ" dirty="0" smtClean="0"/>
              <a:t> endocytóza a přenesení na </a:t>
            </a:r>
            <a:r>
              <a:rPr lang="cs-CZ" dirty="0" err="1" smtClean="0"/>
              <a:t>luminární</a:t>
            </a:r>
            <a:r>
              <a:rPr lang="cs-CZ" dirty="0" smtClean="0"/>
              <a:t> stranu buňky, tam fúzuje s membránou a část receptorové molekuly  ( tzv. sekreční komponenta) spolu s navázaným </a:t>
            </a:r>
            <a:r>
              <a:rPr lang="cs-CZ" dirty="0" err="1" smtClean="0"/>
              <a:t>IgA</a:t>
            </a:r>
            <a:r>
              <a:rPr lang="cs-CZ" dirty="0" smtClean="0"/>
              <a:t> se odštěpí</a:t>
            </a:r>
          </a:p>
          <a:p>
            <a:r>
              <a:rPr lang="cs-CZ" dirty="0" smtClean="0"/>
              <a:t>Přenos </a:t>
            </a:r>
            <a:r>
              <a:rPr lang="cs-CZ" dirty="0" err="1" smtClean="0"/>
              <a:t>IgA</a:t>
            </a:r>
            <a:r>
              <a:rPr lang="cs-CZ" dirty="0" smtClean="0"/>
              <a:t> do mateřského mléka a do zažívacího traktu novorozence</a:t>
            </a:r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3720575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ObrHelen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762000"/>
            <a:ext cx="8153400" cy="563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822325" y="192088"/>
            <a:ext cx="662232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400" dirty="0">
                <a:solidFill>
                  <a:schemeClr val="tx1"/>
                </a:solidFill>
                <a:latin typeface="Arial" pitchFamily="34" charset="0"/>
              </a:rPr>
              <a:t>                </a:t>
            </a:r>
            <a:r>
              <a:rPr lang="en-US" sz="2400" b="1" dirty="0" err="1" smtClean="0">
                <a:solidFill>
                  <a:schemeClr val="hlink"/>
                </a:solidFill>
                <a:latin typeface="Arial" pitchFamily="34" charset="0"/>
              </a:rPr>
              <a:t>Struktura</a:t>
            </a:r>
            <a:r>
              <a:rPr lang="en-US" sz="2400" b="1" dirty="0" smtClean="0">
                <a:solidFill>
                  <a:schemeClr val="hlink"/>
                </a:solidFill>
                <a:latin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hlink"/>
                </a:solidFill>
                <a:latin typeface="Arial" pitchFamily="34" charset="0"/>
              </a:rPr>
              <a:t>molekuly</a:t>
            </a:r>
            <a:r>
              <a:rPr lang="cs-CZ" sz="2400" b="1" dirty="0" smtClean="0">
                <a:solidFill>
                  <a:schemeClr val="hlink"/>
                </a:solidFill>
                <a:latin typeface="Arial" pitchFamily="34" charset="0"/>
              </a:rPr>
              <a:t> sekrečního</a:t>
            </a:r>
            <a:r>
              <a:rPr lang="en-US" sz="2400" b="1" dirty="0" smtClean="0">
                <a:solidFill>
                  <a:schemeClr val="hlink"/>
                </a:solidFill>
                <a:latin typeface="Arial" pitchFamily="34" charset="0"/>
              </a:rPr>
              <a:t> </a:t>
            </a:r>
            <a:r>
              <a:rPr lang="en-US" sz="2400" b="1" dirty="0">
                <a:solidFill>
                  <a:schemeClr val="hlink"/>
                </a:solidFill>
                <a:latin typeface="Arial" pitchFamily="34" charset="0"/>
              </a:rPr>
              <a:t>IgA</a:t>
            </a:r>
            <a:endParaRPr lang="en-US" sz="2400" dirty="0">
              <a:solidFill>
                <a:schemeClr val="tx1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945634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Transcytóza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1556792"/>
            <a:ext cx="9001000" cy="4510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590975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r>
              <a:rPr lang="en-US" sz="3200" b="1" dirty="0" err="1"/>
              <a:t>Vlastnosti</a:t>
            </a:r>
            <a:r>
              <a:rPr lang="en-US" sz="3200" b="1" dirty="0"/>
              <a:t> a </a:t>
            </a:r>
            <a:r>
              <a:rPr lang="en-US" sz="3200" b="1" dirty="0" err="1"/>
              <a:t>funkce</a:t>
            </a:r>
            <a:r>
              <a:rPr lang="en-US" sz="3200" b="1" dirty="0"/>
              <a:t> </a:t>
            </a:r>
            <a:r>
              <a:rPr lang="en-US" sz="3200" b="1" dirty="0" err="1"/>
              <a:t>sekrečního</a:t>
            </a:r>
            <a:r>
              <a:rPr lang="en-US" sz="3200" b="1" dirty="0"/>
              <a:t> IgA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1219200"/>
            <a:ext cx="8153400" cy="5522168"/>
          </a:xfrm>
        </p:spPr>
        <p:txBody>
          <a:bodyPr>
            <a:normAutofit fontScale="62500" lnSpcReduction="20000"/>
          </a:bodyPr>
          <a:lstStyle/>
          <a:p>
            <a:pPr marL="342900" indent="-342900" algn="l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cs-CZ" b="1" dirty="0" smtClean="0">
                <a:solidFill>
                  <a:srgbClr val="FF0000"/>
                </a:solidFill>
              </a:rPr>
              <a:t>Produkováno v největším množství -3-5g denně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endParaRPr lang="cs-CZ" b="1" dirty="0" smtClean="0">
              <a:solidFill>
                <a:srgbClr val="FF0000"/>
              </a:solidFill>
            </a:endParaRPr>
          </a:p>
          <a:p>
            <a:pPr marL="342900" indent="-342900" algn="l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US" dirty="0" err="1" smtClean="0">
                <a:solidFill>
                  <a:schemeClr val="tx1"/>
                </a:solidFill>
              </a:rPr>
              <a:t>Odolnost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vůči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proteolytickým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enzymům</a:t>
            </a:r>
            <a:endParaRPr lang="cs-CZ" dirty="0" smtClean="0">
              <a:solidFill>
                <a:schemeClr val="tx1"/>
              </a:solidFill>
            </a:endParaRPr>
          </a:p>
          <a:p>
            <a:pPr marL="342900" indent="-342900" algn="l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Neutralizace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toxinů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virů</a:t>
            </a:r>
            <a:r>
              <a:rPr lang="en-US" dirty="0">
                <a:solidFill>
                  <a:schemeClr val="tx1"/>
                </a:solidFill>
              </a:rPr>
              <a:t> a </a:t>
            </a:r>
            <a:r>
              <a:rPr lang="en-US" dirty="0" err="1">
                <a:solidFill>
                  <a:schemeClr val="tx1"/>
                </a:solidFill>
              </a:rPr>
              <a:t>enzymů</a:t>
            </a:r>
            <a:endParaRPr lang="en-US" dirty="0">
              <a:solidFill>
                <a:schemeClr val="tx1"/>
              </a:solidFill>
            </a:endParaRPr>
          </a:p>
          <a:p>
            <a:pPr marL="342900" indent="-342900" algn="l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Inhibice</a:t>
            </a:r>
            <a:r>
              <a:rPr lang="en-US" dirty="0">
                <a:solidFill>
                  <a:schemeClr val="tx1"/>
                </a:solidFill>
              </a:rPr>
              <a:t> adherence </a:t>
            </a:r>
            <a:r>
              <a:rPr lang="en-US" dirty="0" err="1">
                <a:solidFill>
                  <a:schemeClr val="tx1"/>
                </a:solidFill>
              </a:rPr>
              <a:t>mikroorganismů</a:t>
            </a:r>
            <a:r>
              <a:rPr lang="en-US" dirty="0">
                <a:solidFill>
                  <a:schemeClr val="tx1"/>
                </a:solidFill>
              </a:rPr>
              <a:t> k </a:t>
            </a:r>
            <a:r>
              <a:rPr lang="en-US" dirty="0" err="1">
                <a:solidFill>
                  <a:schemeClr val="tx1"/>
                </a:solidFill>
              </a:rPr>
              <a:t>epiteliím</a:t>
            </a:r>
            <a:endParaRPr lang="en-US" dirty="0">
              <a:solidFill>
                <a:schemeClr val="tx1"/>
              </a:solidFill>
            </a:endParaRPr>
          </a:p>
          <a:p>
            <a:pPr marL="342900" indent="-342900" algn="l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Zábrana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průniku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antigenu</a:t>
            </a:r>
            <a:r>
              <a:rPr lang="en-US" dirty="0">
                <a:solidFill>
                  <a:schemeClr val="tx1"/>
                </a:solidFill>
              </a:rPr>
              <a:t> a </a:t>
            </a:r>
            <a:r>
              <a:rPr lang="en-US" dirty="0" err="1">
                <a:solidFill>
                  <a:schemeClr val="tx1"/>
                </a:solidFill>
              </a:rPr>
              <a:t>mikrobů</a:t>
            </a:r>
            <a:endParaRPr lang="en-US" dirty="0">
              <a:solidFill>
                <a:schemeClr val="tx1"/>
              </a:solidFill>
            </a:endParaRPr>
          </a:p>
          <a:p>
            <a:pPr marL="342900" indent="-342900" algn="l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Opsonizační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efekt</a:t>
            </a:r>
            <a:endParaRPr lang="en-US" dirty="0">
              <a:solidFill>
                <a:schemeClr val="tx1"/>
              </a:solidFill>
            </a:endParaRPr>
          </a:p>
          <a:p>
            <a:pPr marL="342900" indent="-342900" algn="l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Protilátkami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mediovaná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cytotoxicita</a:t>
            </a:r>
            <a:endParaRPr lang="cs-CZ" dirty="0" smtClean="0">
              <a:solidFill>
                <a:schemeClr val="tx1"/>
              </a:solidFill>
            </a:endParaRPr>
          </a:p>
          <a:p>
            <a:pPr marL="342900" indent="-342900" algn="l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Intracelulární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neutralizace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virů</a:t>
            </a:r>
            <a:r>
              <a:rPr lang="en-US" dirty="0">
                <a:solidFill>
                  <a:schemeClr val="tx1"/>
                </a:solidFill>
              </a:rPr>
              <a:t> v </a:t>
            </a:r>
            <a:r>
              <a:rPr lang="en-US" dirty="0" err="1">
                <a:solidFill>
                  <a:schemeClr val="tx1"/>
                </a:solidFill>
              </a:rPr>
              <a:t>epitelových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buňkách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při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transportu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sIgA</a:t>
            </a:r>
            <a:r>
              <a:rPr lang="en-US" dirty="0">
                <a:solidFill>
                  <a:schemeClr val="tx1"/>
                </a:solidFill>
              </a:rPr>
              <a:t> (</a:t>
            </a:r>
            <a:r>
              <a:rPr lang="en-US" dirty="0" err="1">
                <a:solidFill>
                  <a:schemeClr val="tx1"/>
                </a:solidFill>
              </a:rPr>
              <a:t>fúze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vesiklů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obsahujících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sIgA</a:t>
            </a:r>
            <a:r>
              <a:rPr lang="en-US" dirty="0">
                <a:solidFill>
                  <a:schemeClr val="tx1"/>
                </a:solidFill>
              </a:rPr>
              <a:t> s </a:t>
            </a:r>
            <a:r>
              <a:rPr lang="en-US" dirty="0" err="1">
                <a:solidFill>
                  <a:schemeClr val="tx1"/>
                </a:solidFill>
              </a:rPr>
              <a:t>endosomy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obsahujícími</a:t>
            </a:r>
            <a:r>
              <a:rPr lang="en-US" dirty="0">
                <a:solidFill>
                  <a:schemeClr val="tx1"/>
                </a:solidFill>
              </a:rPr>
              <a:t>  </a:t>
            </a:r>
            <a:r>
              <a:rPr lang="en-US" dirty="0" smtClean="0">
                <a:solidFill>
                  <a:schemeClr val="tx1"/>
                </a:solidFill>
              </a:rPr>
              <a:t>antigen</a:t>
            </a:r>
            <a:r>
              <a:rPr lang="en-US" dirty="0">
                <a:solidFill>
                  <a:schemeClr val="tx1"/>
                </a:solidFill>
              </a:rPr>
              <a:t>)</a:t>
            </a:r>
          </a:p>
          <a:p>
            <a:pPr marL="457200" indent="-457200" algn="l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US" dirty="0" err="1" smtClean="0">
                <a:solidFill>
                  <a:schemeClr val="tx1"/>
                </a:solidFill>
              </a:rPr>
              <a:t>Protizánětlivá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aktivita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kompetitivní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vazbou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na</a:t>
            </a:r>
            <a:r>
              <a:rPr lang="en-US" dirty="0" smtClean="0">
                <a:solidFill>
                  <a:schemeClr val="tx1"/>
                </a:solidFill>
              </a:rPr>
              <a:t> antigen (</a:t>
            </a:r>
            <a:r>
              <a:rPr lang="en-US" dirty="0" err="1" smtClean="0">
                <a:solidFill>
                  <a:schemeClr val="tx1"/>
                </a:solidFill>
              </a:rPr>
              <a:t>blokace</a:t>
            </a:r>
            <a:r>
              <a:rPr lang="en-US" dirty="0" smtClean="0">
                <a:solidFill>
                  <a:schemeClr val="tx1"/>
                </a:solidFill>
              </a:rPr>
              <a:t> IgG a </a:t>
            </a:r>
            <a:r>
              <a:rPr lang="en-US" dirty="0" err="1" smtClean="0">
                <a:solidFill>
                  <a:schemeClr val="tx1"/>
                </a:solidFill>
              </a:rPr>
              <a:t>IgE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mediovaných</a:t>
            </a:r>
            <a:r>
              <a:rPr lang="en-US" dirty="0" smtClean="0">
                <a:solidFill>
                  <a:schemeClr val="tx1"/>
                </a:solidFill>
              </a:rPr>
              <a:t>  </a:t>
            </a:r>
            <a:r>
              <a:rPr lang="en-US" dirty="0" err="1" smtClean="0">
                <a:solidFill>
                  <a:schemeClr val="tx1"/>
                </a:solidFill>
              </a:rPr>
              <a:t>reakcí</a:t>
            </a:r>
            <a:r>
              <a:rPr lang="en-US" dirty="0" smtClean="0">
                <a:solidFill>
                  <a:schemeClr val="tx1"/>
                </a:solidFill>
              </a:rPr>
              <a:t>) 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356605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Sekreční imunoglobuliny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dirty="0" err="1" smtClean="0"/>
              <a:t>IgA</a:t>
            </a:r>
            <a:r>
              <a:rPr lang="cs-CZ" dirty="0" smtClean="0"/>
              <a:t> – největší strukturní heterogenita</a:t>
            </a:r>
          </a:p>
          <a:p>
            <a:r>
              <a:rPr lang="cs-CZ" dirty="0" smtClean="0"/>
              <a:t>Monomer, polymer a sekreční</a:t>
            </a:r>
          </a:p>
          <a:p>
            <a:r>
              <a:rPr lang="cs-CZ" dirty="0" smtClean="0"/>
              <a:t>V zažívacím traktu IgA2, v dýchacích cestách IgA1</a:t>
            </a:r>
          </a:p>
          <a:p>
            <a:r>
              <a:rPr lang="cs-CZ" dirty="0" smtClean="0"/>
              <a:t>U sekrečních  výhoda polyvalence – 4 -8 vazebných míst pro </a:t>
            </a:r>
            <a:r>
              <a:rPr lang="cs-CZ" dirty="0" err="1" smtClean="0"/>
              <a:t>Ag</a:t>
            </a:r>
            <a:r>
              <a:rPr lang="cs-CZ" dirty="0" smtClean="0"/>
              <a:t> – vysoká </a:t>
            </a:r>
            <a:r>
              <a:rPr lang="cs-CZ" dirty="0" err="1" smtClean="0"/>
              <a:t>avidita</a:t>
            </a:r>
            <a:r>
              <a:rPr lang="cs-CZ" dirty="0" smtClean="0"/>
              <a:t> x nízká afinita</a:t>
            </a:r>
          </a:p>
          <a:p>
            <a:r>
              <a:rPr lang="cs-CZ" dirty="0" smtClean="0"/>
              <a:t>Kromě </a:t>
            </a:r>
            <a:r>
              <a:rPr lang="cs-CZ" dirty="0" err="1" smtClean="0"/>
              <a:t>IgA</a:t>
            </a:r>
            <a:r>
              <a:rPr lang="cs-CZ" dirty="0" smtClean="0"/>
              <a:t> také </a:t>
            </a:r>
            <a:r>
              <a:rPr lang="cs-CZ" dirty="0" err="1" smtClean="0"/>
              <a:t>IgM</a:t>
            </a:r>
            <a:endParaRPr lang="cs-CZ" dirty="0" smtClean="0"/>
          </a:p>
          <a:p>
            <a:r>
              <a:rPr lang="cs-CZ" dirty="0" smtClean="0"/>
              <a:t>Význam v raném dětství a u selektivního deficitu </a:t>
            </a:r>
            <a:r>
              <a:rPr lang="cs-CZ" dirty="0" err="1" smtClean="0"/>
              <a:t>IgA</a:t>
            </a:r>
            <a:endParaRPr lang="cs-CZ" dirty="0" smtClean="0"/>
          </a:p>
          <a:p>
            <a:r>
              <a:rPr lang="cs-CZ" dirty="0" smtClean="0"/>
              <a:t>Náchylnější k proteolytickému rozkladu v </a:t>
            </a:r>
            <a:r>
              <a:rPr lang="cs-CZ" dirty="0"/>
              <a:t>l</a:t>
            </a:r>
            <a:r>
              <a:rPr lang="cs-CZ" dirty="0" smtClean="0"/>
              <a:t>umen střeva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9172926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457200"/>
            <a:ext cx="9144000" cy="1066800"/>
          </a:xfrm>
        </p:spPr>
        <p:txBody>
          <a:bodyPr>
            <a:normAutofit fontScale="90000"/>
          </a:bodyPr>
          <a:lstStyle/>
          <a:p>
            <a:r>
              <a:rPr lang="en-US" sz="3400" b="1" dirty="0" err="1"/>
              <a:t>Antimikrobní</a:t>
            </a:r>
            <a:r>
              <a:rPr lang="en-US" sz="3400" b="1" dirty="0"/>
              <a:t> </a:t>
            </a:r>
            <a:r>
              <a:rPr lang="en-US" sz="3400" b="1" dirty="0" err="1"/>
              <a:t>mechani</a:t>
            </a:r>
            <a:r>
              <a:rPr lang="cs-CZ" sz="3400" b="1" dirty="0"/>
              <a:t>s</a:t>
            </a:r>
            <a:r>
              <a:rPr lang="en-US" sz="3400" b="1" dirty="0"/>
              <a:t>my </a:t>
            </a:r>
            <a:br>
              <a:rPr lang="en-US" sz="3400" b="1" dirty="0"/>
            </a:br>
            <a:r>
              <a:rPr lang="en-US" sz="3400" b="1" dirty="0" err="1"/>
              <a:t>na</a:t>
            </a:r>
            <a:r>
              <a:rPr lang="en-US" sz="3400" b="1" dirty="0"/>
              <a:t> </a:t>
            </a:r>
            <a:r>
              <a:rPr lang="en-US" sz="3400" b="1" dirty="0" err="1"/>
              <a:t>sliznicích</a:t>
            </a:r>
            <a:endParaRPr lang="en-US" sz="3400" b="1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000" y="1371600"/>
            <a:ext cx="8610600" cy="4876800"/>
          </a:xfrm>
        </p:spPr>
        <p:txBody>
          <a:bodyPr>
            <a:normAutofit lnSpcReduction="10000"/>
          </a:bodyPr>
          <a:lstStyle/>
          <a:p>
            <a:pPr algn="just"/>
            <a:endParaRPr lang="en-US" sz="2200" b="1" dirty="0"/>
          </a:p>
          <a:p>
            <a:pPr algn="just"/>
            <a:r>
              <a:rPr lang="en-US" sz="2200" dirty="0" err="1">
                <a:solidFill>
                  <a:schemeClr val="tx1"/>
                </a:solidFill>
              </a:rPr>
              <a:t>Faktor</a:t>
            </a:r>
            <a:r>
              <a:rPr lang="en-US" sz="2200" dirty="0">
                <a:solidFill>
                  <a:schemeClr val="tx1"/>
                </a:solidFill>
              </a:rPr>
              <a:t>			           </a:t>
            </a:r>
            <a:r>
              <a:rPr lang="en-US" sz="2200" dirty="0" err="1">
                <a:solidFill>
                  <a:schemeClr val="tx1"/>
                </a:solidFill>
              </a:rPr>
              <a:t>Mechani</a:t>
            </a:r>
            <a:r>
              <a:rPr lang="cs-CZ" sz="2200" dirty="0">
                <a:solidFill>
                  <a:schemeClr val="tx1"/>
                </a:solidFill>
              </a:rPr>
              <a:t>s</a:t>
            </a:r>
            <a:r>
              <a:rPr lang="en-US" sz="2200" dirty="0" err="1">
                <a:solidFill>
                  <a:schemeClr val="tx1"/>
                </a:solidFill>
              </a:rPr>
              <a:t>mus</a:t>
            </a:r>
            <a:endParaRPr lang="en-US" sz="2200" dirty="0">
              <a:solidFill>
                <a:schemeClr val="tx1"/>
              </a:solidFill>
            </a:endParaRPr>
          </a:p>
          <a:p>
            <a:pPr algn="just">
              <a:lnSpc>
                <a:spcPct val="90000"/>
              </a:lnSpc>
            </a:pPr>
            <a:endParaRPr lang="en-US" sz="2200" dirty="0">
              <a:solidFill>
                <a:schemeClr val="tx1"/>
              </a:solidFill>
            </a:endParaRPr>
          </a:p>
          <a:p>
            <a:pPr algn="just">
              <a:lnSpc>
                <a:spcPct val="90000"/>
              </a:lnSpc>
            </a:pPr>
            <a:r>
              <a:rPr lang="en-US" sz="2200" dirty="0" err="1">
                <a:solidFill>
                  <a:schemeClr val="tx1"/>
                </a:solidFill>
              </a:rPr>
              <a:t>komensální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bakterie</a:t>
            </a:r>
            <a:r>
              <a:rPr lang="en-US" sz="2200" dirty="0">
                <a:solidFill>
                  <a:schemeClr val="tx1"/>
                </a:solidFill>
              </a:rPr>
              <a:t>	</a:t>
            </a:r>
            <a:r>
              <a:rPr lang="cs-CZ" sz="2200" dirty="0" smtClean="0">
                <a:solidFill>
                  <a:schemeClr val="tx1"/>
                </a:solidFill>
              </a:rPr>
              <a:t>              </a:t>
            </a:r>
            <a:r>
              <a:rPr lang="en-US" sz="2200" dirty="0" err="1" smtClean="0">
                <a:solidFill>
                  <a:schemeClr val="tx1"/>
                </a:solidFill>
              </a:rPr>
              <a:t>kompetice</a:t>
            </a:r>
            <a:r>
              <a:rPr lang="en-US" sz="2200" dirty="0" smtClean="0">
                <a:solidFill>
                  <a:schemeClr val="tx1"/>
                </a:solidFill>
              </a:rPr>
              <a:t> </a:t>
            </a:r>
            <a:r>
              <a:rPr lang="en-US" sz="2200" dirty="0">
                <a:solidFill>
                  <a:schemeClr val="tx1"/>
                </a:solidFill>
              </a:rPr>
              <a:t>s </a:t>
            </a:r>
            <a:r>
              <a:rPr lang="en-US" sz="2200" dirty="0" err="1">
                <a:solidFill>
                  <a:schemeClr val="tx1"/>
                </a:solidFill>
              </a:rPr>
              <a:t>exogenními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mikroby</a:t>
            </a:r>
            <a:r>
              <a:rPr lang="en-US" sz="2200" dirty="0">
                <a:solidFill>
                  <a:schemeClr val="tx1"/>
                </a:solidFill>
              </a:rPr>
              <a:t>,</a:t>
            </a:r>
          </a:p>
          <a:p>
            <a:pPr algn="just">
              <a:lnSpc>
                <a:spcPct val="90000"/>
              </a:lnSpc>
            </a:pPr>
            <a:r>
              <a:rPr lang="en-US" sz="2200" dirty="0">
                <a:solidFill>
                  <a:schemeClr val="tx1"/>
                </a:solidFill>
              </a:rPr>
              <a:t>                                    	</a:t>
            </a:r>
            <a:r>
              <a:rPr lang="cs-CZ" sz="2200" dirty="0" smtClean="0">
                <a:solidFill>
                  <a:schemeClr val="tx1"/>
                </a:solidFill>
              </a:rPr>
              <a:t>              </a:t>
            </a:r>
            <a:r>
              <a:rPr lang="en-US" sz="2200" dirty="0" err="1" smtClean="0">
                <a:solidFill>
                  <a:schemeClr val="tx1"/>
                </a:solidFill>
              </a:rPr>
              <a:t>produkce</a:t>
            </a:r>
            <a:r>
              <a:rPr lang="en-US" sz="2200" dirty="0" smtClean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protizánětlivých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látek</a:t>
            </a:r>
            <a:endParaRPr lang="en-US" sz="2200" dirty="0">
              <a:solidFill>
                <a:schemeClr val="tx1"/>
              </a:solidFill>
            </a:endParaRPr>
          </a:p>
          <a:p>
            <a:pPr algn="just"/>
            <a:r>
              <a:rPr lang="en-US" sz="2200" dirty="0" err="1">
                <a:solidFill>
                  <a:schemeClr val="tx1"/>
                </a:solidFill>
              </a:rPr>
              <a:t>těsné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spoje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epitelu</a:t>
            </a:r>
            <a:r>
              <a:rPr lang="en-US" sz="2200" dirty="0">
                <a:solidFill>
                  <a:schemeClr val="tx1"/>
                </a:solidFill>
              </a:rPr>
              <a:t> 	 	</a:t>
            </a:r>
            <a:r>
              <a:rPr lang="en-US" sz="2200" dirty="0" err="1">
                <a:solidFill>
                  <a:schemeClr val="tx1"/>
                </a:solidFill>
              </a:rPr>
              <a:t>brání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průniku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bakterií</a:t>
            </a:r>
            <a:endParaRPr lang="en-US" sz="2200" dirty="0">
              <a:solidFill>
                <a:schemeClr val="tx1"/>
              </a:solidFill>
            </a:endParaRPr>
          </a:p>
          <a:p>
            <a:pPr algn="just"/>
            <a:r>
              <a:rPr lang="en-US" sz="2200" dirty="0" err="1">
                <a:solidFill>
                  <a:schemeClr val="tx1"/>
                </a:solidFill>
              </a:rPr>
              <a:t>řasinky</a:t>
            </a:r>
            <a:r>
              <a:rPr lang="en-US" sz="2200" dirty="0">
                <a:solidFill>
                  <a:schemeClr val="tx1"/>
                </a:solidFill>
              </a:rPr>
              <a:t>			</a:t>
            </a:r>
            <a:r>
              <a:rPr lang="cs-CZ" sz="2200" dirty="0" smtClean="0">
                <a:solidFill>
                  <a:schemeClr val="tx1"/>
                </a:solidFill>
              </a:rPr>
              <a:t>              </a:t>
            </a:r>
            <a:r>
              <a:rPr lang="en-US" sz="2200" dirty="0" err="1" smtClean="0">
                <a:solidFill>
                  <a:schemeClr val="tx1"/>
                </a:solidFill>
              </a:rPr>
              <a:t>zachytávají</a:t>
            </a:r>
            <a:r>
              <a:rPr lang="en-US" sz="2200" dirty="0" smtClean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mikroby</a:t>
            </a:r>
            <a:endParaRPr lang="en-US" sz="2200" dirty="0">
              <a:solidFill>
                <a:schemeClr val="tx1"/>
              </a:solidFill>
            </a:endParaRPr>
          </a:p>
          <a:p>
            <a:pPr algn="just"/>
            <a:r>
              <a:rPr lang="en-US" sz="2200" dirty="0" err="1">
                <a:solidFill>
                  <a:schemeClr val="tx1"/>
                </a:solidFill>
              </a:rPr>
              <a:t>mucin</a:t>
            </a:r>
            <a:r>
              <a:rPr lang="en-US" sz="2200" dirty="0">
                <a:solidFill>
                  <a:schemeClr val="tx1"/>
                </a:solidFill>
              </a:rPr>
              <a:t>		       		</a:t>
            </a:r>
            <a:r>
              <a:rPr lang="en-US" sz="2200" dirty="0" err="1">
                <a:solidFill>
                  <a:schemeClr val="tx1"/>
                </a:solidFill>
              </a:rPr>
              <a:t>zachytává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bakterie</a:t>
            </a:r>
            <a:endParaRPr lang="en-US" sz="2200" dirty="0">
              <a:solidFill>
                <a:schemeClr val="tx1"/>
              </a:solidFill>
            </a:endParaRPr>
          </a:p>
          <a:p>
            <a:pPr algn="just"/>
            <a:r>
              <a:rPr lang="en-US" sz="2200" dirty="0" err="1">
                <a:solidFill>
                  <a:schemeClr val="tx1"/>
                </a:solidFill>
              </a:rPr>
              <a:t>lysozym</a:t>
            </a:r>
            <a:r>
              <a:rPr lang="en-US" sz="2200" dirty="0">
                <a:solidFill>
                  <a:schemeClr val="tx1"/>
                </a:solidFill>
              </a:rPr>
              <a:t>		       	</a:t>
            </a:r>
            <a:r>
              <a:rPr lang="cs-CZ" sz="2200" dirty="0" smtClean="0">
                <a:solidFill>
                  <a:schemeClr val="tx1"/>
                </a:solidFill>
              </a:rPr>
              <a:t>	</a:t>
            </a:r>
            <a:r>
              <a:rPr lang="en-US" sz="2200" dirty="0" err="1" smtClean="0">
                <a:solidFill>
                  <a:schemeClr val="tx1"/>
                </a:solidFill>
              </a:rPr>
              <a:t>zabíjí</a:t>
            </a:r>
            <a:r>
              <a:rPr lang="en-US" sz="2200" dirty="0" smtClean="0">
                <a:solidFill>
                  <a:schemeClr val="tx1"/>
                </a:solidFill>
              </a:rPr>
              <a:t> </a:t>
            </a:r>
            <a:r>
              <a:rPr lang="en-US" sz="2200" dirty="0">
                <a:solidFill>
                  <a:schemeClr val="tx1"/>
                </a:solidFill>
              </a:rPr>
              <a:t>G+ </a:t>
            </a:r>
            <a:r>
              <a:rPr lang="en-US" sz="2200" dirty="0" err="1">
                <a:solidFill>
                  <a:schemeClr val="tx1"/>
                </a:solidFill>
              </a:rPr>
              <a:t>bakterie</a:t>
            </a:r>
            <a:r>
              <a:rPr lang="en-US" sz="2200" dirty="0">
                <a:solidFill>
                  <a:schemeClr val="tx1"/>
                </a:solidFill>
              </a:rPr>
              <a:t> (</a:t>
            </a:r>
            <a:r>
              <a:rPr lang="en-US" sz="2200" dirty="0" err="1">
                <a:solidFill>
                  <a:schemeClr val="tx1"/>
                </a:solidFill>
              </a:rPr>
              <a:t>stěny</a:t>
            </a:r>
            <a:r>
              <a:rPr lang="en-US" sz="2200" dirty="0">
                <a:solidFill>
                  <a:schemeClr val="tx1"/>
                </a:solidFill>
              </a:rPr>
              <a:t>)</a:t>
            </a:r>
          </a:p>
          <a:p>
            <a:pPr algn="just"/>
            <a:r>
              <a:rPr lang="en-US" sz="2200" dirty="0" err="1">
                <a:solidFill>
                  <a:schemeClr val="tx1"/>
                </a:solidFill>
              </a:rPr>
              <a:t>laktoferin</a:t>
            </a:r>
            <a:r>
              <a:rPr lang="en-US" sz="2200" dirty="0">
                <a:solidFill>
                  <a:schemeClr val="tx1"/>
                </a:solidFill>
              </a:rPr>
              <a:t>	                       </a:t>
            </a:r>
            <a:r>
              <a:rPr lang="cs-CZ" sz="2200" dirty="0" smtClean="0">
                <a:solidFill>
                  <a:schemeClr val="tx1"/>
                </a:solidFill>
              </a:rPr>
              <a:t>      </a:t>
            </a:r>
            <a:r>
              <a:rPr lang="en-US" sz="2200" dirty="0" err="1" smtClean="0">
                <a:solidFill>
                  <a:schemeClr val="tx1"/>
                </a:solidFill>
              </a:rPr>
              <a:t>váže</a:t>
            </a:r>
            <a:r>
              <a:rPr lang="en-US" sz="2200" dirty="0" smtClean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železo</a:t>
            </a:r>
            <a:r>
              <a:rPr lang="en-US" sz="2200" dirty="0">
                <a:solidFill>
                  <a:schemeClr val="tx1"/>
                </a:solidFill>
              </a:rPr>
              <a:t> (</a:t>
            </a:r>
            <a:r>
              <a:rPr lang="en-US" sz="2200" dirty="0" err="1">
                <a:solidFill>
                  <a:schemeClr val="tx1"/>
                </a:solidFill>
              </a:rPr>
              <a:t>inhibice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růstu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mikrobů</a:t>
            </a:r>
            <a:r>
              <a:rPr lang="en-US" sz="2200" dirty="0">
                <a:solidFill>
                  <a:schemeClr val="tx1"/>
                </a:solidFill>
              </a:rPr>
              <a:t>)</a:t>
            </a:r>
          </a:p>
          <a:p>
            <a:pPr algn="just"/>
            <a:r>
              <a:rPr lang="en-US" sz="2200" dirty="0" err="1">
                <a:solidFill>
                  <a:schemeClr val="tx1"/>
                </a:solidFill>
              </a:rPr>
              <a:t>laktoperoxidasa</a:t>
            </a:r>
            <a:r>
              <a:rPr lang="en-US" sz="2200" dirty="0">
                <a:solidFill>
                  <a:schemeClr val="tx1"/>
                </a:solidFill>
              </a:rPr>
              <a:t>	       	</a:t>
            </a:r>
            <a:r>
              <a:rPr lang="cs-CZ" sz="2200" dirty="0" smtClean="0">
                <a:solidFill>
                  <a:schemeClr val="tx1"/>
                </a:solidFill>
              </a:rPr>
              <a:t>	</a:t>
            </a:r>
            <a:r>
              <a:rPr lang="en-US" sz="2200" dirty="0" err="1" smtClean="0">
                <a:solidFill>
                  <a:schemeClr val="tx1"/>
                </a:solidFill>
              </a:rPr>
              <a:t>usmrcuje</a:t>
            </a:r>
            <a:r>
              <a:rPr lang="en-US" sz="2200" dirty="0" smtClean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bakterie</a:t>
            </a:r>
            <a:r>
              <a:rPr lang="en-US" sz="2200" dirty="0">
                <a:solidFill>
                  <a:schemeClr val="tx1"/>
                </a:solidFill>
              </a:rPr>
              <a:t> (</a:t>
            </a:r>
            <a:r>
              <a:rPr lang="en-US" sz="2200" dirty="0" err="1">
                <a:solidFill>
                  <a:schemeClr val="tx1"/>
                </a:solidFill>
              </a:rPr>
              <a:t>volné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radikály</a:t>
            </a:r>
            <a:r>
              <a:rPr lang="en-US" sz="2200" dirty="0">
                <a:solidFill>
                  <a:schemeClr val="tx1"/>
                </a:solidFill>
              </a:rPr>
              <a:t>)</a:t>
            </a:r>
          </a:p>
          <a:p>
            <a:pPr algn="just"/>
            <a:r>
              <a:rPr lang="en-US" sz="2200" dirty="0" err="1">
                <a:solidFill>
                  <a:schemeClr val="tx1"/>
                </a:solidFill>
              </a:rPr>
              <a:t>antibiot</a:t>
            </a:r>
            <a:r>
              <a:rPr lang="en-US" sz="2200" dirty="0">
                <a:solidFill>
                  <a:schemeClr val="tx1"/>
                </a:solidFill>
              </a:rPr>
              <a:t>. </a:t>
            </a:r>
            <a:r>
              <a:rPr lang="en-US" sz="2200" dirty="0" err="1">
                <a:solidFill>
                  <a:schemeClr val="tx1"/>
                </a:solidFill>
              </a:rPr>
              <a:t>peptidy</a:t>
            </a:r>
            <a:r>
              <a:rPr lang="en-US" sz="2200" dirty="0">
                <a:solidFill>
                  <a:schemeClr val="tx1"/>
                </a:solidFill>
              </a:rPr>
              <a:t>	       	</a:t>
            </a:r>
            <a:r>
              <a:rPr lang="en-US" sz="2200" dirty="0" err="1">
                <a:solidFill>
                  <a:schemeClr val="tx1"/>
                </a:solidFill>
              </a:rPr>
              <a:t>usmrcují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bakterie</a:t>
            </a:r>
            <a:endParaRPr lang="en-US" sz="2200" dirty="0">
              <a:solidFill>
                <a:schemeClr val="tx1"/>
              </a:solidFill>
            </a:endParaRPr>
          </a:p>
          <a:p>
            <a:pPr algn="just"/>
            <a:r>
              <a:rPr lang="en-US" sz="2200" dirty="0" err="1">
                <a:solidFill>
                  <a:schemeClr val="tx1"/>
                </a:solidFill>
              </a:rPr>
              <a:t>sekreční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Ig</a:t>
            </a:r>
            <a:r>
              <a:rPr lang="en-US" sz="2200" dirty="0">
                <a:solidFill>
                  <a:schemeClr val="tx1"/>
                </a:solidFill>
              </a:rPr>
              <a:t>                 	</a:t>
            </a:r>
            <a:r>
              <a:rPr lang="cs-CZ" sz="2200" dirty="0" smtClean="0">
                <a:solidFill>
                  <a:schemeClr val="tx1"/>
                </a:solidFill>
              </a:rPr>
              <a:t>               </a:t>
            </a:r>
            <a:r>
              <a:rPr lang="en-US" sz="2200" dirty="0" err="1" smtClean="0">
                <a:solidFill>
                  <a:schemeClr val="tx1"/>
                </a:solidFill>
              </a:rPr>
              <a:t>blokují</a:t>
            </a:r>
            <a:r>
              <a:rPr lang="en-US" sz="2200" dirty="0" smtClean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adherenci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bakterií</a:t>
            </a:r>
            <a:r>
              <a:rPr lang="en-US" sz="2200" dirty="0">
                <a:solidFill>
                  <a:schemeClr val="tx1"/>
                </a:solidFill>
              </a:rPr>
              <a:t> k </a:t>
            </a:r>
            <a:r>
              <a:rPr lang="en-US" sz="2200" dirty="0" err="1">
                <a:solidFill>
                  <a:schemeClr val="tx1"/>
                </a:solidFill>
              </a:rPr>
              <a:t>epitelu</a:t>
            </a:r>
            <a:r>
              <a:rPr lang="en-US" sz="2000" dirty="0">
                <a:solidFill>
                  <a:schemeClr val="tx1"/>
                </a:solidFill>
              </a:rPr>
              <a:t>   </a:t>
            </a:r>
          </a:p>
        </p:txBody>
      </p:sp>
      <p:sp>
        <p:nvSpPr>
          <p:cNvPr id="9220" name="Line 4"/>
          <p:cNvSpPr>
            <a:spLocks noChangeShapeType="1"/>
          </p:cNvSpPr>
          <p:nvPr/>
        </p:nvSpPr>
        <p:spPr bwMode="auto">
          <a:xfrm>
            <a:off x="457200" y="2286000"/>
            <a:ext cx="8229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811979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Funkce </a:t>
            </a:r>
            <a:r>
              <a:rPr lang="cs-CZ" dirty="0" err="1" smtClean="0"/>
              <a:t>defensinů</a:t>
            </a:r>
            <a:endParaRPr lang="en-GB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628800"/>
            <a:ext cx="4518432" cy="4525963"/>
          </a:xfrm>
        </p:spPr>
      </p:pic>
    </p:spTree>
    <p:extLst>
      <p:ext uri="{BB962C8B-B14F-4D97-AF65-F5344CB8AC3E}">
        <p14:creationId xmlns:p14="http://schemas.microsoft.com/office/powerpoint/2010/main" val="514377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9265" y="-8815"/>
            <a:ext cx="9282530" cy="6875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55195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685800"/>
            <a:ext cx="7772400" cy="152400"/>
          </a:xfrm>
        </p:spPr>
        <p:txBody>
          <a:bodyPr>
            <a:normAutofit fontScale="90000"/>
          </a:bodyPr>
          <a:lstStyle/>
          <a:p>
            <a:r>
              <a:rPr lang="en-US" sz="3200"/>
              <a:t/>
            </a:r>
            <a:br>
              <a:rPr lang="en-US" sz="3200"/>
            </a:br>
            <a:endParaRPr lang="en-US" sz="320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" y="1447800"/>
            <a:ext cx="8610600" cy="5181600"/>
          </a:xfrm>
        </p:spPr>
        <p:txBody>
          <a:bodyPr>
            <a:normAutofit fontScale="85000" lnSpcReduction="20000"/>
          </a:bodyPr>
          <a:lstStyle/>
          <a:p>
            <a:pPr algn="l">
              <a:lnSpc>
                <a:spcPct val="90000"/>
              </a:lnSpc>
              <a:buFontTx/>
              <a:buChar char="•"/>
            </a:pPr>
            <a:endParaRPr lang="cs-CZ" sz="2400" b="1" i="1" u="sng" dirty="0" smtClean="0">
              <a:solidFill>
                <a:schemeClr val="tx1"/>
              </a:solidFill>
            </a:endParaRPr>
          </a:p>
          <a:p>
            <a:pPr algn="l">
              <a:lnSpc>
                <a:spcPct val="90000"/>
              </a:lnSpc>
              <a:buFontTx/>
              <a:buChar char="•"/>
            </a:pPr>
            <a:r>
              <a:rPr lang="cs-CZ" sz="2400" i="1" u="sng" dirty="0" err="1" smtClean="0">
                <a:solidFill>
                  <a:schemeClr val="tx1"/>
                </a:solidFill>
              </a:rPr>
              <a:t>Cathelicidiny</a:t>
            </a:r>
            <a:r>
              <a:rPr lang="cs-CZ" sz="2400" i="1" u="sng" dirty="0" smtClean="0">
                <a:solidFill>
                  <a:schemeClr val="tx1"/>
                </a:solidFill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- </a:t>
            </a:r>
            <a:r>
              <a:rPr lang="en-US" sz="2400" dirty="0" err="1">
                <a:solidFill>
                  <a:schemeClr val="tx1"/>
                </a:solidFill>
              </a:rPr>
              <a:t>kationické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peptidy</a:t>
            </a:r>
            <a:r>
              <a:rPr lang="cs-CZ" sz="2400" dirty="0">
                <a:solidFill>
                  <a:schemeClr val="tx1"/>
                </a:solidFill>
              </a:rPr>
              <a:t> </a:t>
            </a:r>
            <a:r>
              <a:rPr lang="cs-CZ" sz="2400" dirty="0" smtClean="0">
                <a:solidFill>
                  <a:schemeClr val="tx1"/>
                </a:solidFill>
              </a:rPr>
              <a:t>  </a:t>
            </a:r>
            <a:endParaRPr lang="cs-CZ" sz="2400" dirty="0">
              <a:solidFill>
                <a:schemeClr val="tx1"/>
              </a:solidFill>
            </a:endParaRPr>
          </a:p>
          <a:p>
            <a:pPr algn="l">
              <a:lnSpc>
                <a:spcPct val="90000"/>
              </a:lnSpc>
            </a:pPr>
            <a:r>
              <a:rPr lang="cs-CZ" sz="2400" dirty="0">
                <a:solidFill>
                  <a:schemeClr val="tx1"/>
                </a:solidFill>
              </a:rPr>
              <a:t>           </a:t>
            </a:r>
            <a:r>
              <a:rPr lang="cs-CZ" sz="2400" dirty="0" smtClean="0">
                <a:solidFill>
                  <a:schemeClr val="tx1"/>
                </a:solidFill>
              </a:rPr>
              <a:t>      neutrofilní leukocyty, některé epitelové </a:t>
            </a:r>
            <a:r>
              <a:rPr lang="cs-CZ" sz="2400" dirty="0">
                <a:solidFill>
                  <a:schemeClr val="tx1"/>
                </a:solidFill>
              </a:rPr>
              <a:t> </a:t>
            </a:r>
            <a:r>
              <a:rPr lang="cs-CZ" sz="2400" dirty="0" smtClean="0">
                <a:solidFill>
                  <a:schemeClr val="tx1"/>
                </a:solidFill>
              </a:rPr>
              <a:t>buňky, mastocyty,   </a:t>
            </a:r>
          </a:p>
          <a:p>
            <a:pPr algn="l">
              <a:lnSpc>
                <a:spcPct val="90000"/>
              </a:lnSpc>
            </a:pPr>
            <a:r>
              <a:rPr lang="cs-CZ" sz="2400" dirty="0">
                <a:solidFill>
                  <a:schemeClr val="tx1"/>
                </a:solidFill>
              </a:rPr>
              <a:t> </a:t>
            </a:r>
            <a:r>
              <a:rPr lang="cs-CZ" sz="2400" dirty="0" smtClean="0">
                <a:solidFill>
                  <a:schemeClr val="tx1"/>
                </a:solidFill>
              </a:rPr>
              <a:t>                účinkují </a:t>
            </a:r>
            <a:r>
              <a:rPr lang="cs-CZ" sz="2400" dirty="0">
                <a:solidFill>
                  <a:schemeClr val="tx1"/>
                </a:solidFill>
              </a:rPr>
              <a:t>jako </a:t>
            </a:r>
            <a:r>
              <a:rPr lang="cs-CZ" sz="2400" dirty="0" smtClean="0">
                <a:solidFill>
                  <a:schemeClr val="tx1"/>
                </a:solidFill>
              </a:rPr>
              <a:t>přirozená mikrobicidní  antibiotika</a:t>
            </a:r>
          </a:p>
          <a:p>
            <a:pPr algn="l">
              <a:lnSpc>
                <a:spcPct val="90000"/>
              </a:lnSpc>
            </a:pPr>
            <a:r>
              <a:rPr lang="cs-CZ" sz="2400" dirty="0" smtClean="0">
                <a:solidFill>
                  <a:schemeClr val="tx1"/>
                </a:solidFill>
              </a:rPr>
              <a:t> </a:t>
            </a:r>
            <a:endParaRPr lang="cs-CZ" sz="2400" dirty="0">
              <a:solidFill>
                <a:schemeClr val="tx1"/>
              </a:solidFill>
            </a:endParaRPr>
          </a:p>
          <a:p>
            <a:pPr algn="l">
              <a:lnSpc>
                <a:spcPct val="90000"/>
              </a:lnSpc>
              <a:buFontTx/>
              <a:buChar char="•"/>
            </a:pPr>
            <a:r>
              <a:rPr lang="en-US" sz="2400" i="1" u="sng" dirty="0" err="1">
                <a:solidFill>
                  <a:schemeClr val="tx1"/>
                </a:solidFill>
              </a:rPr>
              <a:t>Defensiny</a:t>
            </a:r>
            <a:r>
              <a:rPr lang="en-US" sz="2400" i="1" dirty="0">
                <a:solidFill>
                  <a:schemeClr val="tx1"/>
                </a:solidFill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- </a:t>
            </a:r>
            <a:r>
              <a:rPr lang="en-US" sz="2400" dirty="0" err="1">
                <a:solidFill>
                  <a:schemeClr val="tx1"/>
                </a:solidFill>
              </a:rPr>
              <a:t>kationické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peptidy</a:t>
            </a:r>
            <a:endParaRPr lang="en-US" sz="2400" dirty="0">
              <a:solidFill>
                <a:schemeClr val="tx1"/>
              </a:solidFill>
            </a:endParaRPr>
          </a:p>
          <a:p>
            <a:pPr algn="l">
              <a:lnSpc>
                <a:spcPct val="90000"/>
              </a:lnSpc>
            </a:pPr>
            <a:r>
              <a:rPr lang="en-US" sz="2400" dirty="0">
                <a:solidFill>
                  <a:schemeClr val="tx1"/>
                </a:solidFill>
              </a:rPr>
              <a:t>	</a:t>
            </a:r>
            <a:endParaRPr lang="cs-CZ" sz="2400" dirty="0" smtClean="0">
              <a:solidFill>
                <a:schemeClr val="tx1"/>
              </a:solidFill>
            </a:endParaRPr>
          </a:p>
          <a:p>
            <a:pPr marL="342900" indent="-34290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i="1" dirty="0" smtClean="0">
                <a:solidFill>
                  <a:schemeClr val="tx1"/>
                </a:solidFill>
              </a:rPr>
              <a:t>α-</a:t>
            </a:r>
            <a:r>
              <a:rPr lang="en-US" sz="2400" i="1" dirty="0" err="1" smtClean="0">
                <a:solidFill>
                  <a:schemeClr val="tx1"/>
                </a:solidFill>
              </a:rPr>
              <a:t>defensiny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– </a:t>
            </a:r>
            <a:r>
              <a:rPr lang="en-US" sz="2400" dirty="0" err="1">
                <a:solidFill>
                  <a:schemeClr val="tx1"/>
                </a:solidFill>
              </a:rPr>
              <a:t>neutrofily</a:t>
            </a:r>
            <a:r>
              <a:rPr lang="cs-CZ" sz="2400" dirty="0">
                <a:solidFill>
                  <a:schemeClr val="tx1"/>
                </a:solidFill>
              </a:rPr>
              <a:t>, </a:t>
            </a:r>
            <a:r>
              <a:rPr lang="en-US" sz="2400" dirty="0" err="1">
                <a:solidFill>
                  <a:schemeClr val="tx1"/>
                </a:solidFill>
              </a:rPr>
              <a:t>Panet</a:t>
            </a:r>
            <a:r>
              <a:rPr lang="cs-CZ" sz="2400" dirty="0">
                <a:solidFill>
                  <a:schemeClr val="tx1"/>
                </a:solidFill>
              </a:rPr>
              <a:t>h</a:t>
            </a:r>
            <a:r>
              <a:rPr lang="en-US" sz="2400" dirty="0" err="1">
                <a:solidFill>
                  <a:schemeClr val="tx1"/>
                </a:solidFill>
              </a:rPr>
              <a:t>ovy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buňky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tenkého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cs-CZ" sz="2400" dirty="0">
                <a:solidFill>
                  <a:schemeClr val="tx1"/>
                </a:solidFill>
              </a:rPr>
              <a:t> </a:t>
            </a:r>
          </a:p>
          <a:p>
            <a:pPr algn="l">
              <a:lnSpc>
                <a:spcPct val="90000"/>
              </a:lnSpc>
            </a:pPr>
            <a:r>
              <a:rPr lang="cs-CZ" sz="2400" dirty="0">
                <a:solidFill>
                  <a:schemeClr val="tx1"/>
                </a:solidFill>
              </a:rPr>
              <a:t>                  </a:t>
            </a:r>
            <a:r>
              <a:rPr lang="en-US" sz="2400" dirty="0" err="1">
                <a:solidFill>
                  <a:schemeClr val="tx1"/>
                </a:solidFill>
              </a:rPr>
              <a:t>střeva</a:t>
            </a:r>
            <a:r>
              <a:rPr lang="cs-CZ" sz="2400" dirty="0">
                <a:solidFill>
                  <a:schemeClr val="tx1"/>
                </a:solidFill>
              </a:rPr>
              <a:t>,mají významnou roli při zánětu,  </a:t>
            </a:r>
          </a:p>
          <a:p>
            <a:pPr algn="l">
              <a:lnSpc>
                <a:spcPct val="90000"/>
              </a:lnSpc>
            </a:pPr>
            <a:r>
              <a:rPr lang="cs-CZ" sz="2400" dirty="0">
                <a:solidFill>
                  <a:schemeClr val="tx1"/>
                </a:solidFill>
              </a:rPr>
              <a:t>                  hojení ran a zasahují i do imunity získané </a:t>
            </a:r>
            <a:endParaRPr lang="en-US" sz="2400" dirty="0">
              <a:solidFill>
                <a:schemeClr val="tx1"/>
              </a:solidFill>
            </a:endParaRPr>
          </a:p>
          <a:p>
            <a:pPr algn="l">
              <a:lnSpc>
                <a:spcPct val="90000"/>
              </a:lnSpc>
            </a:pPr>
            <a:r>
              <a:rPr lang="en-US" sz="2400" dirty="0">
                <a:solidFill>
                  <a:schemeClr val="tx1"/>
                </a:solidFill>
              </a:rPr>
              <a:t>	</a:t>
            </a:r>
            <a:endParaRPr lang="cs-CZ" sz="2400" dirty="0" smtClean="0">
              <a:solidFill>
                <a:schemeClr val="tx1"/>
              </a:solidFill>
            </a:endParaRPr>
          </a:p>
          <a:p>
            <a:pPr marL="342900" indent="-34290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i="1" dirty="0" smtClean="0">
                <a:solidFill>
                  <a:schemeClr val="tx1"/>
                </a:solidFill>
              </a:rPr>
              <a:t>β-</a:t>
            </a:r>
            <a:r>
              <a:rPr lang="en-US" sz="2400" i="1" dirty="0" err="1" smtClean="0">
                <a:solidFill>
                  <a:schemeClr val="tx1"/>
                </a:solidFill>
              </a:rPr>
              <a:t>defensiny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- </a:t>
            </a:r>
            <a:r>
              <a:rPr lang="en-US" sz="2400" dirty="0" err="1">
                <a:solidFill>
                  <a:schemeClr val="tx1"/>
                </a:solidFill>
              </a:rPr>
              <a:t>epitelové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buňky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ústní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sliznice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bronchů</a:t>
            </a:r>
            <a:r>
              <a:rPr lang="en-US" sz="2400" dirty="0">
                <a:solidFill>
                  <a:schemeClr val="tx1"/>
                </a:solidFill>
              </a:rPr>
              <a:t>, </a:t>
            </a:r>
            <a:r>
              <a:rPr lang="en-US" sz="2400" dirty="0" err="1">
                <a:solidFill>
                  <a:schemeClr val="tx1"/>
                </a:solidFill>
              </a:rPr>
              <a:t>urogenitálního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traktu</a:t>
            </a:r>
            <a:r>
              <a:rPr lang="en-US" sz="2400" dirty="0">
                <a:solidFill>
                  <a:schemeClr val="tx1"/>
                </a:solidFill>
              </a:rPr>
              <a:t>, epidermis</a:t>
            </a:r>
            <a:r>
              <a:rPr lang="cs-CZ" sz="2400" dirty="0">
                <a:solidFill>
                  <a:schemeClr val="tx1"/>
                </a:solidFill>
              </a:rPr>
              <a:t>,  </a:t>
            </a:r>
            <a:endParaRPr lang="cs-CZ" sz="2400" dirty="0" smtClean="0">
              <a:solidFill>
                <a:schemeClr val="tx1"/>
              </a:solidFill>
            </a:endParaRPr>
          </a:p>
          <a:p>
            <a:pPr marL="342900" indent="-34290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sz="2400" dirty="0" smtClean="0">
                <a:solidFill>
                  <a:schemeClr val="tx1"/>
                </a:solidFill>
              </a:rPr>
              <a:t>jejich </a:t>
            </a:r>
            <a:r>
              <a:rPr lang="en-US" sz="2400" dirty="0" err="1">
                <a:solidFill>
                  <a:schemeClr val="tx1"/>
                </a:solidFill>
              </a:rPr>
              <a:t>vazba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na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fosfolipidové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membrány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mikrobů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cs-CZ" sz="2400" dirty="0">
                <a:solidFill>
                  <a:schemeClr val="tx1"/>
                </a:solidFill>
              </a:rPr>
              <a:t>vede k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porušení</a:t>
            </a:r>
            <a:r>
              <a:rPr lang="cs-CZ" sz="2400" dirty="0">
                <a:solidFill>
                  <a:schemeClr val="tx1"/>
                </a:solidFill>
              </a:rPr>
              <a:t> její</a:t>
            </a:r>
            <a:r>
              <a:rPr lang="en-US" sz="2400" dirty="0">
                <a:solidFill>
                  <a:schemeClr val="tx1"/>
                </a:solidFill>
              </a:rPr>
              <a:t> integrity</a:t>
            </a:r>
            <a:r>
              <a:rPr lang="cs-CZ" sz="2400" dirty="0">
                <a:solidFill>
                  <a:schemeClr val="tx1"/>
                </a:solidFill>
              </a:rPr>
              <a:t> a k zabití  </a:t>
            </a:r>
          </a:p>
          <a:p>
            <a:pPr algn="l">
              <a:lnSpc>
                <a:spcPct val="90000"/>
              </a:lnSpc>
            </a:pPr>
            <a:r>
              <a:rPr lang="cs-CZ" sz="2400" dirty="0">
                <a:solidFill>
                  <a:schemeClr val="tx1"/>
                </a:solidFill>
              </a:rPr>
              <a:t>                  mikroba</a:t>
            </a:r>
            <a:endParaRPr lang="en-US" sz="2400" dirty="0">
              <a:solidFill>
                <a:schemeClr val="tx1"/>
              </a:solidFill>
            </a:endParaRPr>
          </a:p>
          <a:p>
            <a:pPr algn="l">
              <a:lnSpc>
                <a:spcPct val="90000"/>
              </a:lnSpc>
            </a:pPr>
            <a:r>
              <a:rPr lang="en-US" sz="2400" b="1" dirty="0">
                <a:solidFill>
                  <a:schemeClr val="tx1"/>
                </a:solidFill>
              </a:rPr>
              <a:t>     </a:t>
            </a:r>
          </a:p>
          <a:p>
            <a:pPr algn="l">
              <a:lnSpc>
                <a:spcPct val="90000"/>
              </a:lnSpc>
            </a:pPr>
            <a:r>
              <a:rPr lang="en-US" sz="2400" b="1" dirty="0"/>
              <a:t>                        </a:t>
            </a:r>
          </a:p>
        </p:txBody>
      </p:sp>
      <p:sp>
        <p:nvSpPr>
          <p:cNvPr id="11268" name="Line 4"/>
          <p:cNvSpPr>
            <a:spLocks noChangeShapeType="1"/>
          </p:cNvSpPr>
          <p:nvPr/>
        </p:nvSpPr>
        <p:spPr bwMode="auto">
          <a:xfrm>
            <a:off x="3581400" y="6172200"/>
            <a:ext cx="51276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762000" y="533400"/>
            <a:ext cx="77724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3200" b="1" dirty="0" err="1">
                <a:latin typeface="Arial" pitchFamily="34" charset="0"/>
              </a:rPr>
              <a:t>Antimikrobní</a:t>
            </a:r>
            <a:r>
              <a:rPr lang="en-US" sz="3200" b="1" dirty="0">
                <a:latin typeface="Arial" pitchFamily="34" charset="0"/>
              </a:rPr>
              <a:t> </a:t>
            </a:r>
            <a:r>
              <a:rPr lang="en-US" sz="3200" b="1" dirty="0" err="1">
                <a:latin typeface="Arial" pitchFamily="34" charset="0"/>
              </a:rPr>
              <a:t>peptidy</a:t>
            </a:r>
            <a:endParaRPr lang="en-US" sz="3200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934956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Orální tolerance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/>
              <a:t> (1 až 2 %) potravinových </a:t>
            </a:r>
            <a:r>
              <a:rPr lang="cs-CZ" dirty="0" smtClean="0"/>
              <a:t>a jiných</a:t>
            </a:r>
            <a:r>
              <a:rPr lang="cs-CZ" dirty="0"/>
              <a:t>, </a:t>
            </a:r>
            <a:r>
              <a:rPr lang="cs-CZ" dirty="0" smtClean="0"/>
              <a:t>v lumen </a:t>
            </a:r>
            <a:r>
              <a:rPr lang="cs-CZ" dirty="0"/>
              <a:t>přítomných antigenů proniká „zdravou“ střevní sliznicí do krevního oběhu </a:t>
            </a:r>
            <a:r>
              <a:rPr lang="cs-CZ" dirty="0" smtClean="0"/>
              <a:t>v intaktní</a:t>
            </a:r>
            <a:r>
              <a:rPr lang="cs-CZ" dirty="0"/>
              <a:t>, imunogenní podobě. </a:t>
            </a:r>
            <a:r>
              <a:rPr lang="cs-CZ" dirty="0" smtClean="0"/>
              <a:t>U zdravých </a:t>
            </a:r>
            <a:r>
              <a:rPr lang="cs-CZ" dirty="0"/>
              <a:t>jedinců jsou tyto antigeny tolerovány (tzv. orální tolerance), tj. nevyvolávají výraznou systémovou odpověď</a:t>
            </a:r>
            <a:r>
              <a:rPr lang="cs-CZ" dirty="0" smtClean="0"/>
              <a:t>.</a:t>
            </a:r>
          </a:p>
          <a:p>
            <a:r>
              <a:rPr lang="cs-CZ" dirty="0"/>
              <a:t>Mechanismus vzniku této slizniční tolerance, jejíž působení zabraňuje zánětlivým procesům </a:t>
            </a:r>
            <a:r>
              <a:rPr lang="cs-CZ" dirty="0" smtClean="0"/>
              <a:t>ve střevě</a:t>
            </a:r>
            <a:r>
              <a:rPr lang="cs-CZ" dirty="0"/>
              <a:t>, je dosud nejasný. Významná je funkce dendritických buněk, vlastní mechanismus vzniku orální tolerance je pak </a:t>
            </a:r>
            <a:r>
              <a:rPr lang="cs-CZ" dirty="0" smtClean="0"/>
              <a:t>realizován, </a:t>
            </a:r>
            <a:r>
              <a:rPr lang="cs-CZ" dirty="0"/>
              <a:t>především TGF </a:t>
            </a:r>
            <a:r>
              <a:rPr lang="el-GR" dirty="0"/>
              <a:t>β </a:t>
            </a:r>
            <a:r>
              <a:rPr lang="cs-CZ" dirty="0"/>
              <a:t>aIL-10 produkovanými </a:t>
            </a:r>
            <a:r>
              <a:rPr lang="cs-CZ" dirty="0" err="1" smtClean="0"/>
              <a:t>Treg</a:t>
            </a:r>
            <a:r>
              <a:rPr lang="cs-CZ" dirty="0" smtClean="0"/>
              <a:t> </a:t>
            </a:r>
            <a:r>
              <a:rPr lang="cs-CZ" dirty="0"/>
              <a:t>lymfocyty. Snadnost indukce tolerance perorální cestou vedla </a:t>
            </a:r>
            <a:r>
              <a:rPr lang="cs-CZ" dirty="0" smtClean="0"/>
              <a:t>k pokusům </a:t>
            </a:r>
            <a:r>
              <a:rPr lang="cs-CZ" dirty="0"/>
              <a:t>využít tuto formu tolerance </a:t>
            </a:r>
            <a:r>
              <a:rPr lang="cs-CZ" dirty="0" smtClean="0"/>
              <a:t>v léčbě </a:t>
            </a:r>
            <a:r>
              <a:rPr lang="cs-CZ" dirty="0"/>
              <a:t>imunopatologických stavů, především autoimunitních chorob.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3659450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762000"/>
            <a:ext cx="7772400" cy="457200"/>
          </a:xfrm>
        </p:spPr>
        <p:txBody>
          <a:bodyPr>
            <a:normAutofit fontScale="90000"/>
          </a:bodyPr>
          <a:lstStyle/>
          <a:p>
            <a:r>
              <a:rPr lang="en-US" sz="3200" b="1">
                <a:solidFill>
                  <a:schemeClr val="hlink"/>
                </a:solidFill>
              </a:rPr>
              <a:t>ORÁLNÍ TOLERANCE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7950" y="2286000"/>
            <a:ext cx="8856663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sz="2400" b="1"/>
              <a:t>I</a:t>
            </a:r>
            <a:r>
              <a:rPr lang="en-US" sz="2400" b="1"/>
              <a:t>nhibice systémové imunity následující </a:t>
            </a:r>
            <a:r>
              <a:rPr lang="cs-CZ" sz="2400" b="1"/>
              <a:t> </a:t>
            </a:r>
          </a:p>
          <a:p>
            <a:pPr>
              <a:lnSpc>
                <a:spcPct val="90000"/>
              </a:lnSpc>
            </a:pPr>
            <a:r>
              <a:rPr lang="cs-CZ" sz="2400" b="1"/>
              <a:t>   </a:t>
            </a:r>
            <a:r>
              <a:rPr lang="en-US" sz="2400" b="1"/>
              <a:t>po</a:t>
            </a:r>
            <a:r>
              <a:rPr lang="cs-CZ" sz="2400" b="1"/>
              <a:t> per</a:t>
            </a:r>
            <a:r>
              <a:rPr lang="en-US" sz="2400" b="1"/>
              <a:t>orálním</a:t>
            </a:r>
            <a:r>
              <a:rPr lang="cs-CZ" sz="2400" b="1"/>
              <a:t> </a:t>
            </a:r>
            <a:r>
              <a:rPr lang="en-US" sz="2400" b="1"/>
              <a:t>podání antigenu (proteinu)</a:t>
            </a:r>
          </a:p>
          <a:p>
            <a:pPr>
              <a:lnSpc>
                <a:spcPct val="90000"/>
              </a:lnSpc>
            </a:pPr>
            <a:endParaRPr lang="en-US" sz="2400" b="1"/>
          </a:p>
          <a:p>
            <a:pPr algn="l">
              <a:lnSpc>
                <a:spcPct val="90000"/>
              </a:lnSpc>
            </a:pPr>
            <a:r>
              <a:rPr lang="en-US" sz="2400" b="1"/>
              <a:t>     </a:t>
            </a:r>
            <a:r>
              <a:rPr lang="cs-CZ" sz="2400" b="1"/>
              <a:t>   U</a:t>
            </a:r>
            <a:r>
              <a:rPr lang="en-US" sz="2400" b="1"/>
              <a:t>stavení tolerance: </a:t>
            </a:r>
            <a:r>
              <a:rPr lang="cs-CZ" sz="2400" b="1"/>
              <a:t>5 až </a:t>
            </a:r>
            <a:r>
              <a:rPr lang="en-US" sz="2400" b="1"/>
              <a:t>7 dní po orální </a:t>
            </a:r>
            <a:r>
              <a:rPr lang="cs-CZ" sz="2400" b="1"/>
              <a:t>  </a:t>
            </a:r>
          </a:p>
          <a:p>
            <a:pPr algn="l">
              <a:lnSpc>
                <a:spcPct val="90000"/>
              </a:lnSpc>
            </a:pPr>
            <a:r>
              <a:rPr lang="cs-CZ" sz="2400" b="1"/>
              <a:t>        </a:t>
            </a:r>
            <a:r>
              <a:rPr lang="en-US" sz="2400" b="1"/>
              <a:t>aplikaci</a:t>
            </a:r>
          </a:p>
          <a:p>
            <a:pPr algn="l">
              <a:lnSpc>
                <a:spcPct val="90000"/>
              </a:lnSpc>
            </a:pPr>
            <a:endParaRPr lang="en-US" sz="2400" b="1"/>
          </a:p>
          <a:p>
            <a:pPr algn="l">
              <a:lnSpc>
                <a:spcPct val="90000"/>
              </a:lnSpc>
            </a:pPr>
            <a:r>
              <a:rPr lang="en-US" sz="2400" b="1"/>
              <a:t>     </a:t>
            </a:r>
            <a:r>
              <a:rPr lang="cs-CZ" sz="2400" b="1"/>
              <a:t>   </a:t>
            </a:r>
            <a:r>
              <a:rPr lang="en-US" sz="2400" b="1"/>
              <a:t>Trvání: několik měsíců</a:t>
            </a:r>
          </a:p>
          <a:p>
            <a:pPr algn="l">
              <a:lnSpc>
                <a:spcPct val="90000"/>
              </a:lnSpc>
            </a:pPr>
            <a:endParaRPr lang="en-US" sz="2400" b="1"/>
          </a:p>
          <a:p>
            <a:pPr algn="l">
              <a:lnSpc>
                <a:spcPct val="90000"/>
              </a:lnSpc>
            </a:pPr>
            <a:r>
              <a:rPr lang="en-US" sz="2400" b="1"/>
              <a:t>     </a:t>
            </a:r>
            <a:r>
              <a:rPr lang="cs-CZ" sz="2400" b="1"/>
              <a:t>   </a:t>
            </a:r>
            <a:r>
              <a:rPr lang="en-US" sz="2400" b="1"/>
              <a:t>Fyziologick</a:t>
            </a:r>
            <a:r>
              <a:rPr lang="cs-CZ" sz="2400" b="1"/>
              <a:t>ý význam</a:t>
            </a:r>
            <a:r>
              <a:rPr lang="en-US" sz="2400" b="1"/>
              <a:t>: tolerance k antigenům </a:t>
            </a:r>
            <a:r>
              <a:rPr lang="cs-CZ" sz="2400" b="1"/>
              <a:t> </a:t>
            </a:r>
            <a:r>
              <a:rPr lang="en-US" sz="2400" b="1"/>
              <a:t>potravy</a:t>
            </a:r>
            <a:endParaRPr lang="en-US" sz="2000" b="1"/>
          </a:p>
        </p:txBody>
      </p:sp>
      <p:sp>
        <p:nvSpPr>
          <p:cNvPr id="40964" name="AutoShape 4"/>
          <p:cNvSpPr>
            <a:spLocks noChangeArrowheads="1"/>
          </p:cNvSpPr>
          <p:nvPr/>
        </p:nvSpPr>
        <p:spPr bwMode="auto">
          <a:xfrm>
            <a:off x="3957638" y="1438275"/>
            <a:ext cx="719137" cy="719138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9900">
              <a:alpha val="50000"/>
            </a:srgbClr>
          </a:solidFill>
          <a:ln w="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 algn="ctr" eaLnBrk="0" hangingPunct="0"/>
            <a:endParaRPr lang="cs-CZ" sz="240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610083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33400"/>
            <a:ext cx="9144000" cy="823913"/>
          </a:xfrm>
        </p:spPr>
        <p:txBody>
          <a:bodyPr>
            <a:normAutofit fontScale="90000"/>
          </a:bodyPr>
          <a:lstStyle/>
          <a:p>
            <a:r>
              <a:rPr lang="cs-CZ" sz="3200" b="1" dirty="0">
                <a:solidFill>
                  <a:schemeClr val="hlink"/>
                </a:solidFill>
              </a:rPr>
              <a:t>  Využití indukce „orální“ (slizniční)</a:t>
            </a:r>
            <a:br>
              <a:rPr lang="cs-CZ" sz="3200" b="1" dirty="0">
                <a:solidFill>
                  <a:schemeClr val="hlink"/>
                </a:solidFill>
              </a:rPr>
            </a:br>
            <a:r>
              <a:rPr lang="cs-CZ" sz="3200" b="1" dirty="0">
                <a:solidFill>
                  <a:schemeClr val="hlink"/>
                </a:solidFill>
              </a:rPr>
              <a:t>tolerance v prevenci a léčbě</a:t>
            </a:r>
            <a:endParaRPr lang="en-US" sz="3200" b="1" dirty="0">
              <a:solidFill>
                <a:schemeClr val="hlink"/>
              </a:solidFill>
            </a:endParaRP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752600"/>
            <a:ext cx="8712968" cy="4495800"/>
          </a:xfrm>
        </p:spPr>
        <p:txBody>
          <a:bodyPr/>
          <a:lstStyle/>
          <a:p>
            <a:pPr marL="0" indent="0">
              <a:lnSpc>
                <a:spcPct val="80000"/>
              </a:lnSpc>
              <a:buNone/>
            </a:pPr>
            <a:r>
              <a:rPr lang="cs-CZ" sz="2800" dirty="0" smtClean="0">
                <a:sym typeface="Symbol" pitchFamily="18" charset="2"/>
              </a:rPr>
              <a:t>  </a:t>
            </a:r>
            <a:r>
              <a:rPr lang="cs-CZ" sz="2800" i="1" dirty="0" smtClean="0">
                <a:sym typeface="Symbol" pitchFamily="18" charset="2"/>
              </a:rPr>
              <a:t>perorální</a:t>
            </a:r>
            <a:r>
              <a:rPr lang="cs-CZ" sz="2800" i="1" dirty="0">
                <a:sym typeface="Symbol" pitchFamily="18" charset="2"/>
              </a:rPr>
              <a:t>, </a:t>
            </a:r>
            <a:r>
              <a:rPr lang="cs-CZ" sz="2800" i="1" dirty="0" err="1">
                <a:sym typeface="Symbol" pitchFamily="18" charset="2"/>
              </a:rPr>
              <a:t>intranasální</a:t>
            </a:r>
            <a:r>
              <a:rPr lang="cs-CZ" sz="2800" i="1" dirty="0">
                <a:sym typeface="Symbol" pitchFamily="18" charset="2"/>
              </a:rPr>
              <a:t> nebo inhalační aplikace antigenů</a:t>
            </a:r>
          </a:p>
          <a:p>
            <a:pPr>
              <a:lnSpc>
                <a:spcPct val="80000"/>
              </a:lnSpc>
              <a:buFontTx/>
              <a:buNone/>
            </a:pPr>
            <a:endParaRPr lang="cs-CZ" sz="2800" i="1" dirty="0">
              <a:sym typeface="Symbol" pitchFamily="18" charset="2"/>
            </a:endParaRPr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cs-CZ" sz="2800" dirty="0">
                <a:sym typeface="Symbol" pitchFamily="18" charset="2"/>
              </a:rPr>
              <a:t>Autoimunitní choroby (</a:t>
            </a:r>
            <a:r>
              <a:rPr lang="cs-CZ" sz="2800" dirty="0" err="1">
                <a:sym typeface="Symbol" pitchFamily="18" charset="2"/>
              </a:rPr>
              <a:t>autoantigeny</a:t>
            </a:r>
            <a:r>
              <a:rPr lang="cs-CZ" sz="2800" dirty="0">
                <a:sym typeface="Symbol" pitchFamily="18" charset="2"/>
              </a:rPr>
              <a:t>)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cs-CZ" sz="2800" dirty="0">
                <a:sym typeface="Symbol" pitchFamily="18" charset="2"/>
              </a:rPr>
              <a:t>	- </a:t>
            </a:r>
            <a:r>
              <a:rPr lang="cs-CZ" sz="2800" dirty="0" err="1">
                <a:sym typeface="Symbol" pitchFamily="18" charset="2"/>
              </a:rPr>
              <a:t>exp</a:t>
            </a:r>
            <a:r>
              <a:rPr lang="cs-CZ" sz="2800" dirty="0">
                <a:sym typeface="Symbol" pitchFamily="18" charset="2"/>
              </a:rPr>
              <a:t>. modely, klin. studie (RA, RS, diabetes)</a:t>
            </a:r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cs-CZ" sz="2800" dirty="0">
                <a:sym typeface="Symbol" pitchFamily="18" charset="2"/>
              </a:rPr>
              <a:t>Transplantace (aloantigeny)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cs-CZ" sz="2800" dirty="0">
                <a:sym typeface="Symbol" pitchFamily="18" charset="2"/>
              </a:rPr>
              <a:t>	- </a:t>
            </a:r>
            <a:r>
              <a:rPr lang="cs-CZ" sz="2800" dirty="0" err="1">
                <a:sym typeface="Symbol" pitchFamily="18" charset="2"/>
              </a:rPr>
              <a:t>exp</a:t>
            </a:r>
            <a:r>
              <a:rPr lang="cs-CZ" sz="2800" dirty="0">
                <a:sym typeface="Symbol" pitchFamily="18" charset="2"/>
              </a:rPr>
              <a:t>. modely</a:t>
            </a:r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cs-CZ" sz="2800" dirty="0">
                <a:sym typeface="Symbol" pitchFamily="18" charset="2"/>
              </a:rPr>
              <a:t> Alergie (čištěné alergeny např. roztočový </a:t>
            </a:r>
            <a:r>
              <a:rPr lang="cs-CZ" sz="2800" dirty="0" err="1">
                <a:sym typeface="Symbol" pitchFamily="18" charset="2"/>
              </a:rPr>
              <a:t>Derp</a:t>
            </a:r>
            <a:r>
              <a:rPr lang="cs-CZ" sz="2800" dirty="0">
                <a:sym typeface="Symbol" pitchFamily="18" charset="2"/>
              </a:rPr>
              <a:t>. </a:t>
            </a:r>
            <a:r>
              <a:rPr lang="cs-CZ" sz="2800" dirty="0" smtClean="0">
                <a:sym typeface="Symbol" pitchFamily="18" charset="2"/>
              </a:rPr>
              <a:t>111-139</a:t>
            </a:r>
            <a:r>
              <a:rPr lang="cs-CZ" sz="2800" dirty="0">
                <a:sym typeface="Symbol" pitchFamily="18" charset="2"/>
              </a:rPr>
              <a:t>)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cs-CZ" sz="2800" dirty="0">
                <a:sym typeface="Symbol" pitchFamily="18" charset="2"/>
              </a:rPr>
              <a:t>	- </a:t>
            </a:r>
            <a:r>
              <a:rPr lang="cs-CZ" sz="2800" dirty="0" err="1">
                <a:sym typeface="Symbol" pitchFamily="18" charset="2"/>
              </a:rPr>
              <a:t>exp</a:t>
            </a:r>
            <a:r>
              <a:rPr lang="cs-CZ" sz="2800" dirty="0">
                <a:sym typeface="Symbol" pitchFamily="18" charset="2"/>
              </a:rPr>
              <a:t>. modely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cs-CZ" sz="2800" dirty="0"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51902631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Alergenová imunoterapie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Alergeny stimulují dendritické buňky </a:t>
            </a:r>
            <a:r>
              <a:rPr lang="cs-CZ" dirty="0" err="1" smtClean="0"/>
              <a:t>sublungvální</a:t>
            </a:r>
            <a:r>
              <a:rPr lang="cs-CZ" dirty="0" smtClean="0"/>
              <a:t> sliznice nebo kůže</a:t>
            </a:r>
          </a:p>
          <a:p>
            <a:r>
              <a:rPr lang="cs-CZ" dirty="0" smtClean="0"/>
              <a:t>Vázaný na adjuvans, chemicky modifikovaný  (tzv. </a:t>
            </a:r>
            <a:r>
              <a:rPr lang="cs-CZ" dirty="0" err="1" smtClean="0"/>
              <a:t>alergoid</a:t>
            </a:r>
            <a:r>
              <a:rPr lang="cs-CZ" dirty="0" smtClean="0"/>
              <a:t>)– vyvolání DAMP signálů – rozvoj zánětu </a:t>
            </a:r>
          </a:p>
          <a:p>
            <a:r>
              <a:rPr lang="cs-CZ" dirty="0" err="1" smtClean="0"/>
              <a:t>Alergoid</a:t>
            </a:r>
            <a:r>
              <a:rPr lang="cs-CZ" dirty="0" smtClean="0"/>
              <a:t> – nižší </a:t>
            </a:r>
            <a:r>
              <a:rPr lang="cs-CZ" dirty="0" err="1" smtClean="0"/>
              <a:t>alergicita</a:t>
            </a:r>
            <a:r>
              <a:rPr lang="cs-CZ" dirty="0" smtClean="0"/>
              <a:t>, nižší rozvoj nežádoucích účinků</a:t>
            </a:r>
          </a:p>
          <a:p>
            <a:r>
              <a:rPr lang="cs-CZ" dirty="0" smtClean="0"/>
              <a:t>Stimulace buněk do Th1 a </a:t>
            </a:r>
            <a:r>
              <a:rPr lang="cs-CZ" dirty="0" err="1" smtClean="0"/>
              <a:t>Treg</a:t>
            </a:r>
            <a:r>
              <a:rPr lang="cs-CZ" dirty="0" smtClean="0"/>
              <a:t> </a:t>
            </a:r>
          </a:p>
          <a:p>
            <a:r>
              <a:rPr lang="cs-CZ" dirty="0" smtClean="0"/>
              <a:t>Výsledek </a:t>
            </a:r>
            <a:r>
              <a:rPr lang="cs-CZ" dirty="0" smtClean="0"/>
              <a:t>– snížení tvorby </a:t>
            </a:r>
            <a:r>
              <a:rPr lang="cs-CZ" dirty="0" err="1" smtClean="0"/>
              <a:t>IgE</a:t>
            </a:r>
            <a:r>
              <a:rPr lang="cs-CZ" dirty="0" smtClean="0"/>
              <a:t>, zvýšení tvorby </a:t>
            </a:r>
            <a:r>
              <a:rPr lang="cs-CZ" dirty="0" err="1" smtClean="0"/>
              <a:t>IgA</a:t>
            </a:r>
            <a:r>
              <a:rPr lang="cs-CZ" dirty="0" smtClean="0"/>
              <a:t> a IgG4 – vede k potlačení zánětu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2102826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>
                <a:solidFill>
                  <a:srgbClr val="000066"/>
                </a:solidFill>
                <a:latin typeface="Comic Sans MS" pitchFamily="66" charset="0"/>
              </a:rPr>
              <a:t/>
            </a:r>
            <a:br>
              <a:rPr lang="cs-CZ" sz="3200">
                <a:solidFill>
                  <a:srgbClr val="000066"/>
                </a:solidFill>
                <a:latin typeface="Comic Sans MS" pitchFamily="66" charset="0"/>
              </a:rPr>
            </a:br>
            <a:r>
              <a:rPr lang="cs-CZ" sz="36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Kůže jako imunologický orgán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950" y="1773238"/>
            <a:ext cx="8928100" cy="4751387"/>
          </a:xfrm>
          <a:solidFill>
            <a:schemeClr val="bg1"/>
          </a:solidFill>
        </p:spPr>
        <p:txBody>
          <a:bodyPr/>
          <a:lstStyle/>
          <a:p>
            <a:r>
              <a:rPr lang="cs-CZ">
                <a:solidFill>
                  <a:srgbClr val="A50021"/>
                </a:solidFill>
                <a:latin typeface="Tahoma" pitchFamily="34" charset="0"/>
              </a:rPr>
              <a:t>Kůže má funkci primárního lymfoidního orgánu</a:t>
            </a:r>
          </a:p>
          <a:p>
            <a:pPr>
              <a:buFontTx/>
              <a:buNone/>
            </a:pPr>
            <a:r>
              <a:rPr lang="cs-CZ" i="1">
                <a:solidFill>
                  <a:srgbClr val="000066"/>
                </a:solidFill>
                <a:latin typeface="Comic Sans MS" pitchFamily="66" charset="0"/>
              </a:rPr>
              <a:t>   </a:t>
            </a:r>
            <a:r>
              <a:rPr lang="cs-CZ" sz="2400" i="1">
                <a:solidFill>
                  <a:srgbClr val="000066"/>
                </a:solidFill>
                <a:latin typeface="Comic Sans MS" pitchFamily="66" charset="0"/>
              </a:rPr>
              <a:t>( Fichtelius  KE et al.: Int Arch Allergy 1970</a:t>
            </a:r>
            <a:r>
              <a:rPr lang="en-US" sz="2400" i="1">
                <a:solidFill>
                  <a:srgbClr val="000066"/>
                </a:solidFill>
                <a:latin typeface="Comic Sans MS" pitchFamily="66" charset="0"/>
              </a:rPr>
              <a:t>;</a:t>
            </a:r>
            <a:r>
              <a:rPr lang="cs-CZ" sz="2400" i="1">
                <a:solidFill>
                  <a:srgbClr val="000066"/>
                </a:solidFill>
                <a:latin typeface="Comic Sans MS" pitchFamily="66" charset="0"/>
              </a:rPr>
              <a:t>37:607 )</a:t>
            </a:r>
          </a:p>
          <a:p>
            <a:pPr>
              <a:buFontTx/>
              <a:buNone/>
            </a:pPr>
            <a:endParaRPr lang="cs-CZ" sz="2400" i="1">
              <a:solidFill>
                <a:srgbClr val="000066"/>
              </a:solidFill>
              <a:latin typeface="Comic Sans MS" pitchFamily="66" charset="0"/>
            </a:endParaRPr>
          </a:p>
          <a:p>
            <a:r>
              <a:rPr lang="cs-CZ" b="1">
                <a:solidFill>
                  <a:srgbClr val="A50021"/>
                </a:solidFill>
                <a:latin typeface="Tahoma" pitchFamily="34" charset="0"/>
              </a:rPr>
              <a:t>SALT</a:t>
            </a:r>
            <a:r>
              <a:rPr lang="cs-CZ">
                <a:solidFill>
                  <a:srgbClr val="A50021"/>
                </a:solidFill>
                <a:latin typeface="Tahoma" pitchFamily="34" charset="0"/>
              </a:rPr>
              <a:t> (skin associated lymphoid tissues)</a:t>
            </a:r>
          </a:p>
          <a:p>
            <a:pPr>
              <a:buFontTx/>
              <a:buNone/>
            </a:pPr>
            <a:r>
              <a:rPr lang="cs-CZ" sz="2800" i="1">
                <a:solidFill>
                  <a:srgbClr val="000066"/>
                </a:solidFill>
                <a:latin typeface="Comic Sans MS" pitchFamily="66" charset="0"/>
              </a:rPr>
              <a:t>    </a:t>
            </a:r>
            <a:r>
              <a:rPr lang="cs-CZ" sz="2400" i="1">
                <a:solidFill>
                  <a:srgbClr val="000066"/>
                </a:solidFill>
                <a:latin typeface="Comic Sans MS" pitchFamily="66" charset="0"/>
              </a:rPr>
              <a:t>(Streilein JW: J Invest Dermatol  1978</a:t>
            </a:r>
            <a:r>
              <a:rPr lang="en-US" sz="2400" i="1">
                <a:solidFill>
                  <a:srgbClr val="000066"/>
                </a:solidFill>
                <a:latin typeface="Comic Sans MS" pitchFamily="66" charset="0"/>
              </a:rPr>
              <a:t>;</a:t>
            </a:r>
            <a:r>
              <a:rPr lang="cs-CZ" sz="2400" i="1">
                <a:solidFill>
                  <a:srgbClr val="000066"/>
                </a:solidFill>
                <a:latin typeface="Comic Sans MS" pitchFamily="66" charset="0"/>
              </a:rPr>
              <a:t>71:167-171)</a:t>
            </a:r>
          </a:p>
          <a:p>
            <a:pPr>
              <a:buFontTx/>
              <a:buNone/>
            </a:pPr>
            <a:endParaRPr lang="cs-CZ" sz="2400" i="1">
              <a:solidFill>
                <a:srgbClr val="000066"/>
              </a:solidFill>
              <a:latin typeface="Comic Sans MS" pitchFamily="66" charset="0"/>
            </a:endParaRPr>
          </a:p>
          <a:p>
            <a:r>
              <a:rPr lang="cs-CZ" b="1">
                <a:solidFill>
                  <a:srgbClr val="A50021"/>
                </a:solidFill>
                <a:latin typeface="Tahoma" pitchFamily="34" charset="0"/>
              </a:rPr>
              <a:t>SIS  </a:t>
            </a:r>
            <a:r>
              <a:rPr lang="cs-CZ">
                <a:solidFill>
                  <a:srgbClr val="A50021"/>
                </a:solidFill>
                <a:latin typeface="Tahoma" pitchFamily="34" charset="0"/>
              </a:rPr>
              <a:t>(skin immune system)</a:t>
            </a:r>
          </a:p>
          <a:p>
            <a:pPr>
              <a:buFontTx/>
              <a:buNone/>
            </a:pPr>
            <a:r>
              <a:rPr lang="cs-CZ" sz="2800" i="1">
                <a:solidFill>
                  <a:srgbClr val="000066"/>
                </a:solidFill>
                <a:latin typeface="Comic Sans MS" pitchFamily="66" charset="0"/>
              </a:rPr>
              <a:t>    </a:t>
            </a:r>
            <a:r>
              <a:rPr lang="cs-CZ" sz="2400" i="1">
                <a:solidFill>
                  <a:srgbClr val="000066"/>
                </a:solidFill>
                <a:latin typeface="Comic Sans MS" pitchFamily="66" charset="0"/>
              </a:rPr>
              <a:t>(Bos JD et al.: J Invest Dermatol 1987</a:t>
            </a:r>
            <a:r>
              <a:rPr lang="en-US" sz="2400" i="1">
                <a:solidFill>
                  <a:srgbClr val="000066"/>
                </a:solidFill>
                <a:latin typeface="Comic Sans MS" pitchFamily="66" charset="0"/>
              </a:rPr>
              <a:t>;</a:t>
            </a:r>
            <a:r>
              <a:rPr lang="cs-CZ" sz="2400" i="1">
                <a:solidFill>
                  <a:srgbClr val="000066"/>
                </a:solidFill>
                <a:latin typeface="Comic Sans MS" pitchFamily="66" charset="0"/>
              </a:rPr>
              <a:t>88:569-573)</a:t>
            </a:r>
          </a:p>
          <a:p>
            <a:pPr>
              <a:buFontTx/>
              <a:buNone/>
            </a:pPr>
            <a:endParaRPr lang="cs-CZ" sz="2400">
              <a:solidFill>
                <a:srgbClr val="000066"/>
              </a:solidFill>
              <a:latin typeface="Comic Sans MS" pitchFamily="66" charset="0"/>
            </a:endParaRPr>
          </a:p>
          <a:p>
            <a:pPr>
              <a:buFontTx/>
              <a:buNone/>
            </a:pPr>
            <a:endParaRPr lang="cs-CZ" sz="2400" i="1">
              <a:solidFill>
                <a:srgbClr val="000066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847140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7504" y="30006"/>
            <a:ext cx="9179008" cy="6797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72838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Fyziologické obranné bariéry kůže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en-US" dirty="0"/>
              <a:t>Epidermis – </a:t>
            </a:r>
            <a:r>
              <a:rPr lang="cs-CZ" altLang="en-US" dirty="0" err="1"/>
              <a:t>vícevrstevnost</a:t>
            </a:r>
            <a:r>
              <a:rPr lang="cs-CZ" altLang="en-US" dirty="0"/>
              <a:t> </a:t>
            </a:r>
          </a:p>
          <a:p>
            <a:r>
              <a:rPr lang="cs-CZ" altLang="en-US" dirty="0"/>
              <a:t>Odumírání </a:t>
            </a:r>
          </a:p>
          <a:p>
            <a:r>
              <a:rPr lang="cs-CZ" altLang="en-US" dirty="0"/>
              <a:t>Přítomnost látek tukové povahy a jejich </a:t>
            </a:r>
            <a:r>
              <a:rPr lang="cs-CZ" altLang="en-US" dirty="0" err="1"/>
              <a:t>cidní</a:t>
            </a:r>
            <a:r>
              <a:rPr lang="cs-CZ" altLang="en-US" dirty="0"/>
              <a:t> působení na mikroorganismy</a:t>
            </a:r>
          </a:p>
          <a:p>
            <a:r>
              <a:rPr lang="cs-CZ" altLang="en-US" dirty="0"/>
              <a:t>pH – nízké</a:t>
            </a:r>
          </a:p>
          <a:p>
            <a:r>
              <a:rPr lang="cs-CZ" altLang="en-US" dirty="0"/>
              <a:t>Fyziologická mikrobiální  flóra kůže</a:t>
            </a:r>
          </a:p>
          <a:p>
            <a:r>
              <a:rPr lang="cs-CZ" altLang="en-US" dirty="0"/>
              <a:t>G </a:t>
            </a:r>
            <a:r>
              <a:rPr lang="cs-CZ" altLang="en-US" dirty="0" err="1"/>
              <a:t>pozit</a:t>
            </a:r>
            <a:r>
              <a:rPr lang="cs-CZ" altLang="en-US" dirty="0"/>
              <a:t>.(</a:t>
            </a:r>
            <a:r>
              <a:rPr lang="cs-CZ" altLang="en-US" dirty="0" err="1"/>
              <a:t>corynebacterium</a:t>
            </a:r>
            <a:r>
              <a:rPr lang="cs-CZ" altLang="en-US" dirty="0"/>
              <a:t>, stafylokoky, mikrokoky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8581526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Fyziologické obranné bariéry kůže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Prostup infekcí – nejčastěji kožní žlázy a vlasové váčky, nebo mechanickým narušením struktury</a:t>
            </a:r>
          </a:p>
          <a:p>
            <a:r>
              <a:rPr lang="cs-CZ" dirty="0" smtClean="0"/>
              <a:t>Cizorodé organismy zachycovány pomocí Langerhansových buněk v epidermis i dermis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7417156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Buňky v kožním imunitním systému</a:t>
            </a:r>
            <a:r>
              <a:rPr lang="cs-CZ" sz="3600">
                <a:solidFill>
                  <a:srgbClr val="000066"/>
                </a:solidFill>
                <a:latin typeface="Comic Sans MS" pitchFamily="66" charset="0"/>
              </a:rPr>
              <a:t> 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435975" cy="4525963"/>
          </a:xfrm>
          <a:solidFill>
            <a:schemeClr val="bg1"/>
          </a:solidFill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cs-CZ" sz="2000" dirty="0" err="1" smtClean="0">
                <a:solidFill>
                  <a:srgbClr val="000066"/>
                </a:solidFill>
                <a:latin typeface="Comic Sans MS" pitchFamily="66" charset="0"/>
              </a:rPr>
              <a:t>Keratinocyty</a:t>
            </a:r>
            <a:r>
              <a:rPr lang="cs-CZ" sz="2000" dirty="0" smtClean="0">
                <a:solidFill>
                  <a:srgbClr val="000066"/>
                </a:solidFill>
                <a:latin typeface="Comic Sans MS" pitchFamily="66" charset="0"/>
              </a:rPr>
              <a:t> – produkce </a:t>
            </a:r>
            <a:r>
              <a:rPr lang="cs-CZ" sz="2000" dirty="0" err="1" smtClean="0">
                <a:solidFill>
                  <a:srgbClr val="000066"/>
                </a:solidFill>
                <a:latin typeface="Comic Sans MS" pitchFamily="66" charset="0"/>
              </a:rPr>
              <a:t>cytokinů</a:t>
            </a:r>
            <a:r>
              <a:rPr lang="cs-CZ" sz="2000" dirty="0" smtClean="0">
                <a:solidFill>
                  <a:srgbClr val="000066"/>
                </a:solidFill>
                <a:latin typeface="Comic Sans MS" pitchFamily="66" charset="0"/>
              </a:rPr>
              <a:t>: (IL-1,6,10, TGF-</a:t>
            </a:r>
            <a:r>
              <a:rPr lang="el-GR" sz="2000" dirty="0" smtClean="0">
                <a:solidFill>
                  <a:srgbClr val="000066"/>
                </a:solidFill>
                <a:latin typeface="Comic Sans MS" pitchFamily="66" charset="0"/>
              </a:rPr>
              <a:t>β</a:t>
            </a:r>
            <a:r>
              <a:rPr lang="cs-CZ" sz="2000" dirty="0" smtClean="0">
                <a:solidFill>
                  <a:srgbClr val="000066"/>
                </a:solidFill>
                <a:latin typeface="Comic Sans MS" pitchFamily="66" charset="0"/>
              </a:rPr>
              <a:t>, TNF), exprese MHC </a:t>
            </a:r>
            <a:r>
              <a:rPr lang="cs-CZ" sz="2000" dirty="0" err="1" smtClean="0">
                <a:solidFill>
                  <a:srgbClr val="000066"/>
                </a:solidFill>
                <a:latin typeface="Comic Sans MS" pitchFamily="66" charset="0"/>
              </a:rPr>
              <a:t>II.třídy</a:t>
            </a:r>
            <a:r>
              <a:rPr lang="cs-CZ" sz="2000" dirty="0" smtClean="0">
                <a:solidFill>
                  <a:srgbClr val="000066"/>
                </a:solidFill>
                <a:latin typeface="Comic Sans MS" pitchFamily="66" charset="0"/>
              </a:rPr>
              <a:t> – možnost prezentace </a:t>
            </a:r>
            <a:r>
              <a:rPr lang="cs-CZ" sz="2000" dirty="0" err="1" smtClean="0">
                <a:solidFill>
                  <a:srgbClr val="000066"/>
                </a:solidFill>
                <a:latin typeface="Comic Sans MS" pitchFamily="66" charset="0"/>
              </a:rPr>
              <a:t>Ag</a:t>
            </a:r>
            <a:endParaRPr lang="cs-CZ" sz="2000" dirty="0">
              <a:solidFill>
                <a:srgbClr val="000066"/>
              </a:solidFill>
              <a:latin typeface="Comic Sans MS" pitchFamily="66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cs-CZ" sz="2000" dirty="0">
                <a:solidFill>
                  <a:srgbClr val="000066"/>
                </a:solidFill>
                <a:latin typeface="Comic Sans MS" pitchFamily="66" charset="0"/>
              </a:rPr>
              <a:t>Melanocyty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sz="2000" dirty="0">
                <a:solidFill>
                  <a:srgbClr val="000066"/>
                </a:solidFill>
                <a:latin typeface="Comic Sans MS" pitchFamily="66" charset="0"/>
              </a:rPr>
              <a:t>Langerhansovy buňky v </a:t>
            </a:r>
            <a:r>
              <a:rPr lang="cs-CZ" sz="2000" dirty="0" smtClean="0">
                <a:solidFill>
                  <a:srgbClr val="000066"/>
                </a:solidFill>
                <a:latin typeface="Comic Sans MS" pitchFamily="66" charset="0"/>
              </a:rPr>
              <a:t>epidermis - APC</a:t>
            </a:r>
            <a:endParaRPr lang="cs-CZ" sz="2000" dirty="0">
              <a:solidFill>
                <a:srgbClr val="000066"/>
              </a:solidFill>
              <a:latin typeface="Comic Sans MS" pitchFamily="66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cs-CZ" sz="2000" dirty="0">
                <a:solidFill>
                  <a:srgbClr val="000066"/>
                </a:solidFill>
                <a:latin typeface="Comic Sans MS" pitchFamily="66" charset="0"/>
              </a:rPr>
              <a:t>Dendritické buňky v dermis </a:t>
            </a:r>
            <a:endParaRPr lang="cs-CZ" sz="2000" dirty="0" smtClean="0">
              <a:solidFill>
                <a:srgbClr val="000066"/>
              </a:solidFill>
              <a:latin typeface="Comic Sans MS" pitchFamily="66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cs-CZ" sz="2000" dirty="0" smtClean="0">
                <a:solidFill>
                  <a:srgbClr val="000066"/>
                </a:solidFill>
                <a:latin typeface="Comic Sans MS" pitchFamily="66" charset="0"/>
              </a:rPr>
              <a:t>Fibroblasty – produkce kolagenu, </a:t>
            </a:r>
            <a:r>
              <a:rPr lang="cs-CZ" sz="2000" dirty="0" err="1" smtClean="0">
                <a:solidFill>
                  <a:srgbClr val="000066"/>
                </a:solidFill>
                <a:latin typeface="Comic Sans MS" pitchFamily="66" charset="0"/>
              </a:rPr>
              <a:t>odstaňování</a:t>
            </a:r>
            <a:r>
              <a:rPr lang="cs-CZ" sz="2000" dirty="0" smtClean="0">
                <a:solidFill>
                  <a:srgbClr val="000066"/>
                </a:solidFill>
                <a:latin typeface="Comic Sans MS" pitchFamily="66" charset="0"/>
              </a:rPr>
              <a:t> </a:t>
            </a:r>
            <a:r>
              <a:rPr lang="cs-CZ" sz="2000" dirty="0" err="1" smtClean="0">
                <a:solidFill>
                  <a:srgbClr val="000066"/>
                </a:solidFill>
                <a:latin typeface="Comic Sans MS" pitchFamily="66" charset="0"/>
              </a:rPr>
              <a:t>apoptotických</a:t>
            </a:r>
            <a:r>
              <a:rPr lang="cs-CZ" sz="2000" dirty="0" smtClean="0">
                <a:solidFill>
                  <a:srgbClr val="000066"/>
                </a:solidFill>
                <a:latin typeface="Comic Sans MS" pitchFamily="66" charset="0"/>
              </a:rPr>
              <a:t> </a:t>
            </a:r>
            <a:r>
              <a:rPr lang="cs-CZ" sz="2000" dirty="0" err="1" smtClean="0">
                <a:solidFill>
                  <a:srgbClr val="000066"/>
                </a:solidFill>
                <a:latin typeface="Comic Sans MS" pitchFamily="66" charset="0"/>
              </a:rPr>
              <a:t>bb</a:t>
            </a:r>
            <a:r>
              <a:rPr lang="cs-CZ" sz="2000" dirty="0" smtClean="0">
                <a:solidFill>
                  <a:srgbClr val="000066"/>
                </a:solidFill>
                <a:latin typeface="Comic Sans MS" pitchFamily="66" charset="0"/>
              </a:rPr>
              <a:t>.</a:t>
            </a:r>
            <a:endParaRPr lang="cs-CZ" sz="2000" dirty="0">
              <a:solidFill>
                <a:srgbClr val="000066"/>
              </a:solidFill>
              <a:latin typeface="Comic Sans MS" pitchFamily="66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cs-CZ" sz="2000" dirty="0">
                <a:solidFill>
                  <a:srgbClr val="000066"/>
                </a:solidFill>
                <a:latin typeface="Comic Sans MS" pitchFamily="66" charset="0"/>
              </a:rPr>
              <a:t>Monocyty a makrofágy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sz="2000" dirty="0">
                <a:solidFill>
                  <a:srgbClr val="000066"/>
                </a:solidFill>
                <a:latin typeface="Comic Sans MS" pitchFamily="66" charset="0"/>
              </a:rPr>
              <a:t>Granulocyty (neutrofilní, ojediněle basofilní a eosinofilní</a:t>
            </a:r>
            <a:r>
              <a:rPr lang="cs-CZ" sz="2000" dirty="0" smtClean="0">
                <a:solidFill>
                  <a:srgbClr val="000066"/>
                </a:solidFill>
                <a:latin typeface="Comic Sans MS" pitchFamily="66" charset="0"/>
              </a:rPr>
              <a:t>)-dermis</a:t>
            </a:r>
            <a:endParaRPr lang="cs-CZ" sz="2000" dirty="0">
              <a:solidFill>
                <a:srgbClr val="000066"/>
              </a:solidFill>
              <a:latin typeface="Comic Sans MS" pitchFamily="66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cs-CZ" sz="2000" dirty="0">
                <a:solidFill>
                  <a:srgbClr val="000066"/>
                </a:solidFill>
                <a:latin typeface="Comic Sans MS" pitchFamily="66" charset="0"/>
              </a:rPr>
              <a:t>Mastocyty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sz="2000" dirty="0">
                <a:solidFill>
                  <a:srgbClr val="000066"/>
                </a:solidFill>
                <a:latin typeface="Comic Sans MS" pitchFamily="66" charset="0"/>
              </a:rPr>
              <a:t>Endotelové buňky lymfatických a krevních cév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sz="2000" dirty="0">
                <a:solidFill>
                  <a:srgbClr val="000066"/>
                </a:solidFill>
                <a:latin typeface="Comic Sans MS" pitchFamily="66" charset="0"/>
              </a:rPr>
              <a:t>Buňky NK (ojedinělé)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sz="2000" dirty="0">
                <a:solidFill>
                  <a:srgbClr val="000066"/>
                </a:solidFill>
                <a:latin typeface="Comic Sans MS" pitchFamily="66" charset="0"/>
              </a:rPr>
              <a:t>Buňky </a:t>
            </a:r>
            <a:r>
              <a:rPr lang="cs-CZ" sz="2000" dirty="0" smtClean="0">
                <a:solidFill>
                  <a:srgbClr val="000066"/>
                </a:solidFill>
                <a:latin typeface="Comic Sans MS" pitchFamily="66" charset="0"/>
              </a:rPr>
              <a:t>NKT- dermis</a:t>
            </a:r>
            <a:endParaRPr lang="cs-CZ" sz="2000" dirty="0">
              <a:solidFill>
                <a:srgbClr val="000066"/>
              </a:solidFill>
              <a:latin typeface="Comic Sans MS" pitchFamily="66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cs-CZ" sz="2000" dirty="0">
                <a:solidFill>
                  <a:srgbClr val="000066"/>
                </a:solidFill>
                <a:latin typeface="Comic Sans MS" pitchFamily="66" charset="0"/>
              </a:rPr>
              <a:t>Lymfocyty T (cca 90% </a:t>
            </a:r>
            <a:r>
              <a:rPr lang="cs-CZ" sz="2000" dirty="0">
                <a:solidFill>
                  <a:srgbClr val="000066"/>
                </a:solidFill>
                <a:latin typeface="Symbol" pitchFamily="18" charset="2"/>
              </a:rPr>
              <a:t>a/b </a:t>
            </a:r>
            <a:r>
              <a:rPr lang="cs-CZ" sz="2000" dirty="0">
                <a:solidFill>
                  <a:srgbClr val="000066"/>
                </a:solidFill>
                <a:latin typeface="Comic Sans MS" pitchFamily="66" charset="0"/>
              </a:rPr>
              <a:t>a 10% </a:t>
            </a:r>
            <a:r>
              <a:rPr lang="cs-CZ" sz="2000" dirty="0">
                <a:solidFill>
                  <a:srgbClr val="000066"/>
                </a:solidFill>
                <a:latin typeface="Symbol" pitchFamily="18" charset="2"/>
              </a:rPr>
              <a:t>g/d</a:t>
            </a:r>
            <a:r>
              <a:rPr lang="cs-CZ" sz="2000" dirty="0" smtClean="0">
                <a:solidFill>
                  <a:srgbClr val="000066"/>
                </a:solidFill>
                <a:latin typeface="Comic Sans MS" pitchFamily="66" charset="0"/>
              </a:rPr>
              <a:t>)</a:t>
            </a:r>
            <a:endParaRPr lang="cs-CZ" sz="2000" dirty="0">
              <a:solidFill>
                <a:srgbClr val="000066"/>
              </a:solidFill>
              <a:latin typeface="Comic Sans MS" pitchFamily="66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cs-CZ" sz="2000" dirty="0">
                <a:solidFill>
                  <a:srgbClr val="000066"/>
                </a:solidFill>
                <a:latin typeface="Comic Sans MS" pitchFamily="66" charset="0"/>
              </a:rPr>
              <a:t>     v dermis     CD3+,CD4+, CD8+</a:t>
            </a:r>
            <a:r>
              <a:rPr lang="en-US" sz="2000" dirty="0">
                <a:solidFill>
                  <a:srgbClr val="000066"/>
                </a:solidFill>
                <a:latin typeface="Comic Sans MS" pitchFamily="66" charset="0"/>
              </a:rPr>
              <a:t>;</a:t>
            </a:r>
            <a:r>
              <a:rPr lang="cs-CZ" sz="2000" dirty="0">
                <a:solidFill>
                  <a:srgbClr val="000066"/>
                </a:solidFill>
                <a:latin typeface="Comic Sans MS" pitchFamily="66" charset="0"/>
              </a:rPr>
              <a:t> DR+, CD25+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sz="2000" dirty="0">
                <a:solidFill>
                  <a:srgbClr val="000066"/>
                </a:solidFill>
                <a:latin typeface="Comic Sans MS" pitchFamily="66" charset="0"/>
              </a:rPr>
              <a:t>     v epidermis CD3+,CD8+ </a:t>
            </a:r>
          </a:p>
        </p:txBody>
      </p:sp>
    </p:spTree>
    <p:extLst>
      <p:ext uri="{BB962C8B-B14F-4D97-AF65-F5344CB8AC3E}">
        <p14:creationId xmlns:p14="http://schemas.microsoft.com/office/powerpoint/2010/main" val="4245553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Regionalizace imunitního systému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56792"/>
            <a:ext cx="8640960" cy="4893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420745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Keratinocyty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en-US" dirty="0" smtClean="0"/>
              <a:t>Hlavní složka epidermis</a:t>
            </a:r>
          </a:p>
          <a:p>
            <a:r>
              <a:rPr lang="cs-CZ" altLang="en-US" dirty="0" smtClean="0"/>
              <a:t>Diferenciace </a:t>
            </a:r>
            <a:r>
              <a:rPr lang="cs-CZ" altLang="en-US" dirty="0"/>
              <a:t>z kmenových buněk pod vlivem </a:t>
            </a:r>
            <a:r>
              <a:rPr lang="cs-CZ" altLang="en-US" dirty="0" err="1"/>
              <a:t>cytokinů</a:t>
            </a:r>
            <a:endParaRPr lang="cs-CZ" altLang="en-US" dirty="0"/>
          </a:p>
          <a:p>
            <a:r>
              <a:rPr lang="cs-CZ" altLang="en-US" dirty="0"/>
              <a:t>Zdroj regulačních a efektorových  </a:t>
            </a:r>
            <a:r>
              <a:rPr lang="cs-CZ" altLang="en-US" dirty="0" err="1"/>
              <a:t>cytokinů</a:t>
            </a:r>
            <a:endParaRPr lang="cs-CZ" altLang="en-US" dirty="0"/>
          </a:p>
          <a:p>
            <a:r>
              <a:rPr lang="cs-CZ" altLang="en-US" dirty="0"/>
              <a:t>Regulace procesu krvetvorby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4377263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Dendritické buňky v kůži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Langerhansovy buňky</a:t>
            </a:r>
          </a:p>
          <a:p>
            <a:r>
              <a:rPr lang="cs-CZ" dirty="0" smtClean="0"/>
              <a:t>Kožní dendritické buňky – vyzrávají z myeloidních dendritických buněk</a:t>
            </a:r>
          </a:p>
          <a:p>
            <a:pPr lvl="1"/>
            <a:r>
              <a:rPr lang="cs-CZ" dirty="0" smtClean="0"/>
              <a:t>Nacházejí se v dermis</a:t>
            </a:r>
          </a:p>
          <a:p>
            <a:pPr lvl="1"/>
            <a:r>
              <a:rPr lang="cs-CZ" dirty="0" smtClean="0"/>
              <a:t>Funkce – prezentace </a:t>
            </a:r>
            <a:r>
              <a:rPr lang="cs-CZ" dirty="0" err="1" smtClean="0"/>
              <a:t>Ag</a:t>
            </a:r>
            <a:r>
              <a:rPr lang="cs-CZ" dirty="0" smtClean="0"/>
              <a:t> T- lymfocytům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5326501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Funkce </a:t>
            </a:r>
            <a:r>
              <a:rPr lang="cs-CZ" altLang="en-US" dirty="0" smtClean="0"/>
              <a:t>Langerhansových buněk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en-US" dirty="0" smtClean="0"/>
              <a:t>Exprese CD1a</a:t>
            </a:r>
          </a:p>
          <a:p>
            <a:r>
              <a:rPr lang="cs-CZ" altLang="en-US" dirty="0" smtClean="0"/>
              <a:t>Antigeny </a:t>
            </a:r>
            <a:r>
              <a:rPr lang="cs-CZ" altLang="en-US" dirty="0"/>
              <a:t>pronikající epidermální vrstvou jsou vychytávány  Langerhansovými buňkami, které poté cíleně migrují do spádové regionální uzliny. Přitom dozrávají a zpracovávají antigenní materiál. Dendritické </a:t>
            </a:r>
            <a:r>
              <a:rPr lang="cs-CZ" altLang="en-US" dirty="0" err="1"/>
              <a:t>buŇky</a:t>
            </a:r>
            <a:r>
              <a:rPr lang="cs-CZ" altLang="en-US" dirty="0"/>
              <a:t>  stimulují primární imunitní reakci s klonální expanzí  specifických T a B lymfocytů.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3646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685"/>
            <a:ext cx="9165817" cy="682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96702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Kůže  - poškození nebo průnik infekce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Dendritické </a:t>
            </a:r>
            <a:r>
              <a:rPr lang="cs-CZ" dirty="0" err="1" smtClean="0"/>
              <a:t>bb</a:t>
            </a:r>
            <a:r>
              <a:rPr lang="cs-CZ" dirty="0" smtClean="0"/>
              <a:t> – zachycují </a:t>
            </a:r>
            <a:r>
              <a:rPr lang="cs-CZ" dirty="0" err="1" smtClean="0"/>
              <a:t>Ag</a:t>
            </a:r>
            <a:r>
              <a:rPr lang="cs-CZ" dirty="0" smtClean="0"/>
              <a:t>, </a:t>
            </a:r>
          </a:p>
          <a:p>
            <a:r>
              <a:rPr lang="cs-CZ" dirty="0" smtClean="0"/>
              <a:t>prezentace T-lymfocytům v lymfatické uzlině</a:t>
            </a:r>
          </a:p>
          <a:p>
            <a:r>
              <a:rPr lang="cs-CZ" dirty="0" smtClean="0"/>
              <a:t>Vznik efektorových a paměťových T-lymfocytů</a:t>
            </a:r>
          </a:p>
          <a:p>
            <a:r>
              <a:rPr lang="cs-CZ" dirty="0" smtClean="0"/>
              <a:t>Putování do místa zánětu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94915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 sz="2800" b="1" smtClean="0"/>
              <a:t>Klinické imunopatologické stavy spojené s poruchou imunitní funkce kůže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en-US" smtClean="0"/>
              <a:t>Puchýřnatá onemocnění kůže – pemphigus vulgaris, pemphigoid</a:t>
            </a:r>
          </a:p>
          <a:p>
            <a:pPr eaLnBrk="1" hangingPunct="1"/>
            <a:r>
              <a:rPr lang="cs-CZ" altLang="en-US" smtClean="0"/>
              <a:t>Psoriasis</a:t>
            </a:r>
          </a:p>
          <a:p>
            <a:pPr eaLnBrk="1" hangingPunct="1"/>
            <a:r>
              <a:rPr lang="cs-CZ" altLang="en-US" smtClean="0"/>
              <a:t>Atopická dermatitida</a:t>
            </a:r>
          </a:p>
          <a:p>
            <a:pPr eaLnBrk="1" hangingPunct="1"/>
            <a:r>
              <a:rPr lang="cs-CZ" altLang="en-US" smtClean="0"/>
              <a:t>UV světlo</a:t>
            </a:r>
          </a:p>
        </p:txBody>
      </p:sp>
    </p:spTree>
    <p:extLst>
      <p:ext uri="{BB962C8B-B14F-4D97-AF65-F5344CB8AC3E}">
        <p14:creationId xmlns:p14="http://schemas.microsoft.com/office/powerpoint/2010/main" val="3963274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Humorální faktory v kožním imunitním systému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600200"/>
            <a:ext cx="8785225" cy="4525963"/>
          </a:xfrm>
          <a:solidFill>
            <a:schemeClr val="bg1"/>
          </a:solidFill>
        </p:spPr>
        <p:txBody>
          <a:bodyPr/>
          <a:lstStyle/>
          <a:p>
            <a:pPr>
              <a:buFontTx/>
              <a:buNone/>
            </a:pPr>
            <a:r>
              <a:rPr lang="cs-CZ" sz="2400">
                <a:solidFill>
                  <a:srgbClr val="000066"/>
                </a:solidFill>
                <a:latin typeface="Comic Sans MS" pitchFamily="66" charset="0"/>
              </a:rPr>
              <a:t>Antimikrobiální peptidy -defensiny, cathelicidiny,dermcidiny</a:t>
            </a:r>
          </a:p>
          <a:p>
            <a:pPr>
              <a:buFontTx/>
              <a:buNone/>
            </a:pPr>
            <a:r>
              <a:rPr lang="cs-CZ" sz="2400">
                <a:solidFill>
                  <a:srgbClr val="000066"/>
                </a:solidFill>
                <a:latin typeface="Comic Sans MS" pitchFamily="66" charset="0"/>
              </a:rPr>
              <a:t>Lysozym</a:t>
            </a:r>
          </a:p>
          <a:p>
            <a:pPr>
              <a:buFontTx/>
              <a:buNone/>
            </a:pPr>
            <a:r>
              <a:rPr lang="cs-CZ" sz="2400">
                <a:solidFill>
                  <a:srgbClr val="000066"/>
                </a:solidFill>
                <a:latin typeface="Comic Sans MS" pitchFamily="66" charset="0"/>
              </a:rPr>
              <a:t>Složky komplementového systému (C3,fB,fH</a:t>
            </a:r>
            <a:r>
              <a:rPr lang="en-US" sz="2400">
                <a:solidFill>
                  <a:srgbClr val="000066"/>
                </a:solidFill>
                <a:latin typeface="Comic Sans MS" pitchFamily="66" charset="0"/>
              </a:rPr>
              <a:t>;  </a:t>
            </a:r>
            <a:r>
              <a:rPr lang="cs-CZ" sz="2400">
                <a:solidFill>
                  <a:srgbClr val="000066"/>
                </a:solidFill>
                <a:latin typeface="Comic Sans MS" pitchFamily="66" charset="0"/>
              </a:rPr>
              <a:t>CD59 /DAF/, CD46 /MCP/, CD59</a:t>
            </a:r>
            <a:r>
              <a:rPr lang="en-US" sz="2400">
                <a:solidFill>
                  <a:srgbClr val="000066"/>
                </a:solidFill>
                <a:latin typeface="Comic Sans MS" pitchFamily="66" charset="0"/>
              </a:rPr>
              <a:t>;</a:t>
            </a:r>
            <a:r>
              <a:rPr lang="cs-CZ" sz="2400">
                <a:solidFill>
                  <a:srgbClr val="000066"/>
                </a:solidFill>
                <a:latin typeface="Comic Sans MS" pitchFamily="66" charset="0"/>
              </a:rPr>
              <a:t>  CR1, CR2)</a:t>
            </a:r>
          </a:p>
          <a:p>
            <a:pPr>
              <a:buFontTx/>
              <a:buNone/>
            </a:pPr>
            <a:r>
              <a:rPr lang="cs-CZ" sz="2400">
                <a:solidFill>
                  <a:srgbClr val="000066"/>
                </a:solidFill>
                <a:latin typeface="Comic Sans MS" pitchFamily="66" charset="0"/>
              </a:rPr>
              <a:t>Cytokiny (IL-1, TNF-</a:t>
            </a:r>
            <a:r>
              <a:rPr lang="cs-CZ" sz="2400">
                <a:solidFill>
                  <a:srgbClr val="000066"/>
                </a:solidFill>
                <a:latin typeface="Symbol" pitchFamily="18" charset="2"/>
              </a:rPr>
              <a:t>a </a:t>
            </a:r>
            <a:r>
              <a:rPr lang="cs-CZ" sz="2400">
                <a:solidFill>
                  <a:srgbClr val="000066"/>
                </a:solidFill>
                <a:latin typeface="Comic Sans MS" pitchFamily="66" charset="0"/>
              </a:rPr>
              <a:t>, … interferony, chemokiny…)</a:t>
            </a:r>
          </a:p>
          <a:p>
            <a:pPr>
              <a:buFontTx/>
              <a:buNone/>
            </a:pPr>
            <a:r>
              <a:rPr lang="cs-CZ" sz="2400">
                <a:solidFill>
                  <a:srgbClr val="000066"/>
                </a:solidFill>
                <a:latin typeface="Comic Sans MS" pitchFamily="66" charset="0"/>
              </a:rPr>
              <a:t>Imunoglobuliny (IgG, IgA vč. SIgA)</a:t>
            </a:r>
          </a:p>
          <a:p>
            <a:pPr>
              <a:buFontTx/>
              <a:buNone/>
            </a:pPr>
            <a:r>
              <a:rPr lang="cs-CZ" sz="2400">
                <a:solidFill>
                  <a:srgbClr val="000066"/>
                </a:solidFill>
                <a:latin typeface="Comic Sans MS" pitchFamily="66" charset="0"/>
              </a:rPr>
              <a:t>Fibrinolysiny </a:t>
            </a:r>
          </a:p>
          <a:p>
            <a:pPr>
              <a:buFontTx/>
              <a:buNone/>
            </a:pPr>
            <a:r>
              <a:rPr lang="cs-CZ" sz="2400">
                <a:solidFill>
                  <a:srgbClr val="000066"/>
                </a:solidFill>
                <a:latin typeface="Comic Sans MS" pitchFamily="66" charset="0"/>
              </a:rPr>
              <a:t>Produkty koagulační kaskády</a:t>
            </a:r>
          </a:p>
          <a:p>
            <a:pPr>
              <a:buFontTx/>
              <a:buNone/>
            </a:pPr>
            <a:r>
              <a:rPr lang="cs-CZ" sz="2400">
                <a:solidFill>
                  <a:srgbClr val="000066"/>
                </a:solidFill>
                <a:latin typeface="Comic Sans MS" pitchFamily="66" charset="0"/>
              </a:rPr>
              <a:t>Eikosanoidy a prostaglandiny</a:t>
            </a:r>
          </a:p>
          <a:p>
            <a:pPr>
              <a:buFontTx/>
              <a:buNone/>
            </a:pPr>
            <a:r>
              <a:rPr lang="cs-CZ" sz="2400">
                <a:solidFill>
                  <a:srgbClr val="000066"/>
                </a:solidFill>
                <a:latin typeface="Comic Sans MS" pitchFamily="66" charset="0"/>
              </a:rPr>
              <a:t>Neuropeptidy</a:t>
            </a:r>
          </a:p>
        </p:txBody>
      </p:sp>
    </p:spTree>
    <p:extLst>
      <p:ext uri="{BB962C8B-B14F-4D97-AF65-F5344CB8AC3E}">
        <p14:creationId xmlns:p14="http://schemas.microsoft.com/office/powerpoint/2010/main" val="2580026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cs-CZ" altLang="en-US" smtClean="0"/>
              <a:t>   </a:t>
            </a:r>
            <a:r>
              <a:rPr lang="cs-CZ" altLang="en-US" sz="3600" b="1" smtClean="0"/>
              <a:t>Kůže – ÚV světlo   </a:t>
            </a:r>
            <a:br>
              <a:rPr lang="cs-CZ" altLang="en-US" sz="3600" b="1" smtClean="0"/>
            </a:br>
            <a:r>
              <a:rPr lang="cs-CZ" altLang="en-US" sz="3600" b="1" smtClean="0"/>
              <a:t>   imunomodulační působení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eaLnBrk="1" hangingPunct="1"/>
            <a:r>
              <a:rPr lang="cs-CZ" altLang="en-US" dirty="0" smtClean="0"/>
              <a:t>UV  200- 400 </a:t>
            </a:r>
            <a:r>
              <a:rPr lang="cs-CZ" altLang="en-US" dirty="0" err="1" smtClean="0"/>
              <a:t>nm</a:t>
            </a:r>
            <a:endParaRPr lang="cs-CZ" altLang="en-US" dirty="0" smtClean="0"/>
          </a:p>
          <a:p>
            <a:pPr eaLnBrk="1" hangingPunct="1"/>
            <a:r>
              <a:rPr lang="cs-CZ" altLang="en-US" dirty="0" smtClean="0"/>
              <a:t>Vede k postižení genetického aparátu kůže</a:t>
            </a:r>
          </a:p>
          <a:p>
            <a:pPr eaLnBrk="1" hangingPunct="1"/>
            <a:r>
              <a:rPr lang="cs-CZ" altLang="en-US" dirty="0" smtClean="0"/>
              <a:t>Na UV reagují melanocyty – tvoří tmavé pigmenty</a:t>
            </a:r>
          </a:p>
          <a:p>
            <a:pPr eaLnBrk="1" hangingPunct="1"/>
            <a:r>
              <a:rPr lang="cs-CZ" altLang="en-US" dirty="0" smtClean="0"/>
              <a:t>Jsou poškozovány epidermální buňky – už za 2 hod po vystavení se slunci</a:t>
            </a:r>
          </a:p>
          <a:p>
            <a:pPr eaLnBrk="1" hangingPunct="1"/>
            <a:r>
              <a:rPr lang="cs-CZ" altLang="en-US" dirty="0" smtClean="0"/>
              <a:t>Dále jsou poškozeny </a:t>
            </a:r>
            <a:r>
              <a:rPr lang="cs-CZ" altLang="en-US" dirty="0" err="1" smtClean="0"/>
              <a:t>keratinocyty</a:t>
            </a:r>
            <a:r>
              <a:rPr lang="cs-CZ" altLang="en-US" dirty="0" smtClean="0"/>
              <a:t> a </a:t>
            </a:r>
            <a:r>
              <a:rPr lang="cs-CZ" altLang="en-US" dirty="0" err="1" smtClean="0"/>
              <a:t>Lasngerhansovy</a:t>
            </a:r>
            <a:r>
              <a:rPr lang="cs-CZ" altLang="en-US" dirty="0" smtClean="0"/>
              <a:t> buňky</a:t>
            </a:r>
          </a:p>
          <a:p>
            <a:pPr eaLnBrk="1" hangingPunct="1"/>
            <a:r>
              <a:rPr lang="cs-CZ" altLang="en-US" dirty="0" smtClean="0"/>
              <a:t>Modulace imunity – celková a lokální</a:t>
            </a:r>
          </a:p>
          <a:p>
            <a:pPr eaLnBrk="1" hangingPunct="1"/>
            <a:r>
              <a:rPr lang="cs-CZ" altLang="en-US" dirty="0" smtClean="0"/>
              <a:t>Indukce zánětlivé reakce - akumulace </a:t>
            </a:r>
            <a:r>
              <a:rPr lang="cs-CZ" altLang="en-US" dirty="0" err="1" smtClean="0"/>
              <a:t>neutrofilů</a:t>
            </a:r>
            <a:r>
              <a:rPr lang="cs-CZ" altLang="en-US" dirty="0" smtClean="0"/>
              <a:t>, </a:t>
            </a:r>
            <a:r>
              <a:rPr lang="cs-CZ" altLang="en-US" dirty="0" err="1" smtClean="0"/>
              <a:t>degranulace</a:t>
            </a:r>
            <a:r>
              <a:rPr lang="cs-CZ" altLang="en-US" dirty="0" smtClean="0"/>
              <a:t> mastocytů, </a:t>
            </a:r>
            <a:r>
              <a:rPr lang="cs-CZ" altLang="en-US" dirty="0" err="1" smtClean="0"/>
              <a:t>apoptóza</a:t>
            </a:r>
            <a:r>
              <a:rPr lang="cs-CZ" altLang="en-US" dirty="0" smtClean="0"/>
              <a:t> </a:t>
            </a:r>
            <a:r>
              <a:rPr lang="cs-CZ" altLang="en-US" dirty="0" err="1" smtClean="0"/>
              <a:t>keratinocytů</a:t>
            </a:r>
            <a:r>
              <a:rPr lang="cs-CZ" altLang="en-US" dirty="0" smtClean="0"/>
              <a:t>, proliferace </a:t>
            </a:r>
            <a:r>
              <a:rPr lang="cs-CZ" altLang="en-US" dirty="0" err="1" smtClean="0"/>
              <a:t>keratinocytů</a:t>
            </a:r>
            <a:endParaRPr lang="cs-CZ" altLang="en-US" dirty="0" smtClean="0"/>
          </a:p>
          <a:p>
            <a:pPr eaLnBrk="1" hangingPunct="1"/>
            <a:r>
              <a:rPr lang="cs-CZ" altLang="en-US" dirty="0" smtClean="0"/>
              <a:t>Převládá Th2 odpověď</a:t>
            </a:r>
          </a:p>
        </p:txBody>
      </p:sp>
    </p:spTree>
    <p:extLst>
      <p:ext uri="{BB962C8B-B14F-4D97-AF65-F5344CB8AC3E}">
        <p14:creationId xmlns:p14="http://schemas.microsoft.com/office/powerpoint/2010/main" val="3736327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Imunitní reakce v kůži</a:t>
            </a:r>
            <a:endParaRPr lang="en-GB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799" y="1628800"/>
            <a:ext cx="4961839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556792"/>
            <a:ext cx="4350246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2662062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7698" y="-39009"/>
            <a:ext cx="9239396" cy="6936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9360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Každý  regionální imunní systém má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endParaRPr lang="cs-CZ" dirty="0" smtClean="0"/>
          </a:p>
          <a:p>
            <a:pPr lvl="1"/>
            <a:r>
              <a:rPr lang="cs-CZ" dirty="0"/>
              <a:t>V</a:t>
            </a:r>
            <a:r>
              <a:rPr lang="cs-CZ" dirty="0" smtClean="0"/>
              <a:t>lastní unikátní anatomii zahrnující sekundární lymfoidní tkáně</a:t>
            </a:r>
          </a:p>
          <a:p>
            <a:pPr lvl="1"/>
            <a:r>
              <a:rPr lang="cs-CZ" dirty="0" smtClean="0"/>
              <a:t>Zahrnuje speciální typy buněk a molekul, které se zřídka vyskytují v jiných  místech (Langerhansovy buňky v kůži, M buňky ve střevě, </a:t>
            </a:r>
            <a:r>
              <a:rPr lang="cs-CZ" dirty="0" err="1" smtClean="0"/>
              <a:t>Tg,d</a:t>
            </a:r>
            <a:r>
              <a:rPr lang="cs-CZ" dirty="0" smtClean="0"/>
              <a:t> v epitelu, B lymfocyty produkující </a:t>
            </a:r>
            <a:r>
              <a:rPr lang="cs-CZ" dirty="0" err="1" smtClean="0"/>
              <a:t>IgA</a:t>
            </a:r>
            <a:r>
              <a:rPr lang="cs-CZ" dirty="0" smtClean="0"/>
              <a:t> v </a:t>
            </a:r>
            <a:r>
              <a:rPr lang="cs-CZ" dirty="0" err="1" smtClean="0"/>
              <a:t>mukóze</a:t>
            </a:r>
            <a:r>
              <a:rPr lang="cs-CZ" dirty="0" smtClean="0"/>
              <a:t>)</a:t>
            </a:r>
          </a:p>
          <a:p>
            <a:pPr lvl="1"/>
            <a:r>
              <a:rPr lang="cs-CZ" dirty="0" smtClean="0"/>
              <a:t>Vlastní </a:t>
            </a:r>
            <a:r>
              <a:rPr lang="cs-CZ" dirty="0" err="1" smtClean="0"/>
              <a:t>imunoregulační</a:t>
            </a:r>
            <a:r>
              <a:rPr lang="cs-CZ" dirty="0" smtClean="0"/>
              <a:t> mechanismy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89394740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rgbClr val="C00000"/>
                </a:solidFill>
                <a:latin typeface="Arial" pitchFamily="34" charset="0"/>
              </a:rPr>
              <a:t>REPRODUKČNÍ  IMUNOLOGIE </a:t>
            </a:r>
            <a:br>
              <a:rPr lang="cs-CZ" b="1" dirty="0" smtClean="0">
                <a:solidFill>
                  <a:srgbClr val="C00000"/>
                </a:solidFill>
                <a:latin typeface="Arial" pitchFamily="34" charset="0"/>
              </a:rPr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05846107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1122028" y="1065213"/>
            <a:ext cx="6766596" cy="5632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cs-CZ" sz="3200" b="1" dirty="0">
                <a:solidFill>
                  <a:srgbClr val="C00000"/>
                </a:solidFill>
                <a:latin typeface="Arial" pitchFamily="34" charset="0"/>
              </a:rPr>
              <a:t>REPRODUKČNÍ  IMUNOLOGIE </a:t>
            </a:r>
          </a:p>
          <a:p>
            <a:pPr algn="ctr"/>
            <a:endParaRPr lang="cs-CZ" b="1" dirty="0">
              <a:solidFill>
                <a:schemeClr val="tx2"/>
              </a:solidFill>
              <a:latin typeface="Arial" pitchFamily="34" charset="0"/>
            </a:endParaRPr>
          </a:p>
          <a:p>
            <a:pPr algn="ctr"/>
            <a:r>
              <a:rPr lang="cs-CZ" b="1" dirty="0">
                <a:solidFill>
                  <a:schemeClr val="tx2"/>
                </a:solidFill>
                <a:latin typeface="Arial" pitchFamily="34" charset="0"/>
              </a:rPr>
              <a:t>se zabývá studiem funkce imunitní soustavy </a:t>
            </a:r>
          </a:p>
          <a:p>
            <a:pPr algn="ctr"/>
            <a:r>
              <a:rPr lang="cs-CZ" b="1" dirty="0">
                <a:solidFill>
                  <a:schemeClr val="tx2"/>
                </a:solidFill>
                <a:latin typeface="Arial" pitchFamily="34" charset="0"/>
              </a:rPr>
              <a:t>v reprodukčních orgánech.</a:t>
            </a:r>
          </a:p>
          <a:p>
            <a:pPr algn="ctr"/>
            <a:endParaRPr lang="cs-CZ" sz="1800" dirty="0">
              <a:latin typeface="Arial" pitchFamily="34" charset="0"/>
            </a:endParaRPr>
          </a:p>
          <a:p>
            <a:pPr algn="ctr"/>
            <a:r>
              <a:rPr lang="cs-CZ" b="1" dirty="0">
                <a:latin typeface="Arial" pitchFamily="34" charset="0"/>
              </a:rPr>
              <a:t>Imunologie / imunopatologie:</a:t>
            </a:r>
          </a:p>
          <a:p>
            <a:pPr algn="ctr"/>
            <a:r>
              <a:rPr lang="cs-CZ" b="1" dirty="0">
                <a:latin typeface="Arial" pitchFamily="34" charset="0"/>
              </a:rPr>
              <a:t> </a:t>
            </a:r>
          </a:p>
          <a:p>
            <a:pPr algn="ctr"/>
            <a:r>
              <a:rPr lang="cs-CZ" b="1" dirty="0">
                <a:solidFill>
                  <a:schemeClr val="tx2"/>
                </a:solidFill>
                <a:latin typeface="Arial" pitchFamily="34" charset="0"/>
              </a:rPr>
              <a:t>- mužského (</a:t>
            </a:r>
            <a:r>
              <a:rPr lang="cs-CZ" b="1" dirty="0" err="1">
                <a:solidFill>
                  <a:schemeClr val="tx2"/>
                </a:solidFill>
                <a:latin typeface="Arial" pitchFamily="34" charset="0"/>
              </a:rPr>
              <a:t>uro</a:t>
            </a:r>
            <a:r>
              <a:rPr lang="cs-CZ" b="1" dirty="0">
                <a:solidFill>
                  <a:schemeClr val="tx2"/>
                </a:solidFill>
                <a:latin typeface="Arial" pitchFamily="34" charset="0"/>
              </a:rPr>
              <a:t>)genitálního traktu</a:t>
            </a:r>
          </a:p>
          <a:p>
            <a:pPr algn="ctr"/>
            <a:r>
              <a:rPr lang="cs-CZ" b="1" dirty="0">
                <a:solidFill>
                  <a:schemeClr val="tx2"/>
                </a:solidFill>
                <a:latin typeface="Arial" pitchFamily="34" charset="0"/>
              </a:rPr>
              <a:t>- ženského genitálního traktu</a:t>
            </a:r>
          </a:p>
          <a:p>
            <a:pPr algn="ctr"/>
            <a:r>
              <a:rPr lang="cs-CZ" b="1" dirty="0">
                <a:solidFill>
                  <a:schemeClr val="tx2"/>
                </a:solidFill>
                <a:latin typeface="Arial" pitchFamily="34" charset="0"/>
              </a:rPr>
              <a:t>- fertilizace </a:t>
            </a:r>
          </a:p>
          <a:p>
            <a:pPr algn="ctr"/>
            <a:r>
              <a:rPr lang="cs-CZ" b="1" dirty="0">
                <a:solidFill>
                  <a:schemeClr val="tx2"/>
                </a:solidFill>
                <a:latin typeface="Arial" pitchFamily="34" charset="0"/>
              </a:rPr>
              <a:t>- nidace</a:t>
            </a:r>
          </a:p>
          <a:p>
            <a:pPr algn="ctr"/>
            <a:r>
              <a:rPr lang="cs-CZ" b="1" dirty="0">
                <a:solidFill>
                  <a:schemeClr val="tx2"/>
                </a:solidFill>
                <a:latin typeface="Arial" pitchFamily="34" charset="0"/>
              </a:rPr>
              <a:t>- těhotenství</a:t>
            </a:r>
          </a:p>
          <a:p>
            <a:pPr algn="ctr"/>
            <a:endParaRPr lang="cs-CZ" sz="2200" dirty="0">
              <a:solidFill>
                <a:schemeClr val="tx2"/>
              </a:solidFill>
            </a:endParaRPr>
          </a:p>
          <a:p>
            <a:pPr algn="ctr"/>
            <a:endParaRPr lang="cs-CZ" dirty="0">
              <a:solidFill>
                <a:schemeClr val="tx2"/>
              </a:solidFill>
            </a:endParaRPr>
          </a:p>
          <a:p>
            <a:pPr algn="ctr"/>
            <a:r>
              <a:rPr lang="cs-CZ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43082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724466" y="1066800"/>
            <a:ext cx="7893508" cy="4585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cs-CZ" b="1" dirty="0">
                <a:solidFill>
                  <a:schemeClr val="tx2"/>
                </a:solidFill>
                <a:latin typeface="Arial" pitchFamily="34" charset="0"/>
              </a:rPr>
              <a:t>Imunitní soustava dozrává perinatálně, tehdy je také </a:t>
            </a:r>
          </a:p>
          <a:p>
            <a:pPr algn="ctr"/>
            <a:r>
              <a:rPr lang="cs-CZ" b="1" dirty="0">
                <a:solidFill>
                  <a:schemeClr val="tx2"/>
                </a:solidFill>
                <a:latin typeface="Arial" pitchFamily="34" charset="0"/>
              </a:rPr>
              <a:t>uzavírána "inventura" vlastních antigenů</a:t>
            </a:r>
            <a:r>
              <a:rPr lang="cs-CZ" b="1" dirty="0">
                <a:latin typeface="Arial" pitchFamily="34" charset="0"/>
              </a:rPr>
              <a:t> </a:t>
            </a:r>
            <a:endParaRPr lang="cs-CZ" dirty="0">
              <a:latin typeface="Arial" pitchFamily="34" charset="0"/>
            </a:endParaRPr>
          </a:p>
          <a:p>
            <a:pPr algn="ctr"/>
            <a:endParaRPr lang="cs-CZ" dirty="0">
              <a:latin typeface="Arial" pitchFamily="34" charset="0"/>
            </a:endParaRPr>
          </a:p>
          <a:p>
            <a:pPr algn="ctr"/>
            <a:r>
              <a:rPr lang="cs-CZ" sz="2800" b="1" dirty="0">
                <a:solidFill>
                  <a:schemeClr val="accent1"/>
                </a:solidFill>
                <a:latin typeface="Arial" pitchFamily="34" charset="0"/>
              </a:rPr>
              <a:t>ALE !!</a:t>
            </a:r>
            <a:endParaRPr lang="cs-CZ" sz="2800" b="1" dirty="0">
              <a:latin typeface="Arial" pitchFamily="34" charset="0"/>
            </a:endParaRPr>
          </a:p>
          <a:p>
            <a:pPr algn="ctr"/>
            <a:endParaRPr lang="cs-CZ" b="1" dirty="0">
              <a:latin typeface="Arial" pitchFamily="34" charset="0"/>
            </a:endParaRPr>
          </a:p>
          <a:p>
            <a:pPr algn="ctr"/>
            <a:r>
              <a:rPr lang="cs-CZ" b="1" dirty="0">
                <a:solidFill>
                  <a:srgbClr val="C00000"/>
                </a:solidFill>
                <a:latin typeface="Arial" pitchFamily="34" charset="0"/>
              </a:rPr>
              <a:t>zralé gamety, jejich přídatné tkáně </a:t>
            </a:r>
          </a:p>
          <a:p>
            <a:pPr algn="ctr"/>
            <a:r>
              <a:rPr lang="cs-CZ" b="1" dirty="0">
                <a:solidFill>
                  <a:srgbClr val="C00000"/>
                </a:solidFill>
                <a:latin typeface="Arial" pitchFamily="34" charset="0"/>
              </a:rPr>
              <a:t>a endokrinně aktivní buňky</a:t>
            </a:r>
          </a:p>
          <a:p>
            <a:pPr algn="ctr"/>
            <a:r>
              <a:rPr lang="cs-CZ" b="1" dirty="0">
                <a:solidFill>
                  <a:srgbClr val="C00000"/>
                </a:solidFill>
                <a:latin typeface="Arial" pitchFamily="34" charset="0"/>
              </a:rPr>
              <a:t>se objevují až v období </a:t>
            </a:r>
            <a:r>
              <a:rPr lang="cs-CZ" b="1" dirty="0" smtClean="0">
                <a:solidFill>
                  <a:srgbClr val="C00000"/>
                </a:solidFill>
                <a:latin typeface="Arial" pitchFamily="34" charset="0"/>
              </a:rPr>
              <a:t>puberty</a:t>
            </a:r>
            <a:endParaRPr lang="cs-CZ" b="1" dirty="0">
              <a:solidFill>
                <a:srgbClr val="C00000"/>
              </a:solidFill>
              <a:latin typeface="Arial" pitchFamily="34" charset="0"/>
            </a:endParaRPr>
          </a:p>
          <a:p>
            <a:pPr algn="ctr"/>
            <a:endParaRPr lang="cs-CZ" b="1" dirty="0">
              <a:latin typeface="Arial" pitchFamily="34" charset="0"/>
            </a:endParaRPr>
          </a:p>
          <a:p>
            <a:pPr algn="ctr"/>
            <a:r>
              <a:rPr lang="cs-CZ" b="1" dirty="0">
                <a:solidFill>
                  <a:schemeClr val="tx2"/>
                </a:solidFill>
                <a:latin typeface="Arial" pitchFamily="34" charset="0"/>
              </a:rPr>
              <a:t>j</a:t>
            </a:r>
            <a:r>
              <a:rPr lang="cs-CZ" b="1" dirty="0" smtClean="0">
                <a:solidFill>
                  <a:schemeClr val="tx2"/>
                </a:solidFill>
                <a:latin typeface="Arial" pitchFamily="34" charset="0"/>
              </a:rPr>
              <a:t>ejich </a:t>
            </a:r>
            <a:r>
              <a:rPr lang="cs-CZ" b="1" dirty="0">
                <a:solidFill>
                  <a:schemeClr val="tx2"/>
                </a:solidFill>
                <a:latin typeface="Arial" pitchFamily="34" charset="0"/>
              </a:rPr>
              <a:t>orgánově </a:t>
            </a:r>
            <a:r>
              <a:rPr lang="cs-CZ" b="1" dirty="0" smtClean="0">
                <a:solidFill>
                  <a:schemeClr val="tx2"/>
                </a:solidFill>
                <a:latin typeface="Arial" pitchFamily="34" charset="0"/>
              </a:rPr>
              <a:t>specifické antigenní </a:t>
            </a:r>
            <a:r>
              <a:rPr lang="cs-CZ" b="1" dirty="0">
                <a:solidFill>
                  <a:schemeClr val="tx2"/>
                </a:solidFill>
                <a:latin typeface="Arial" pitchFamily="34" charset="0"/>
              </a:rPr>
              <a:t>znaky </a:t>
            </a:r>
            <a:endParaRPr lang="cs-CZ" b="1" dirty="0" smtClean="0">
              <a:solidFill>
                <a:schemeClr val="tx2"/>
              </a:solidFill>
              <a:latin typeface="Arial" pitchFamily="34" charset="0"/>
            </a:endParaRPr>
          </a:p>
          <a:p>
            <a:pPr algn="ctr"/>
            <a:r>
              <a:rPr lang="cs-CZ" b="1" dirty="0" smtClean="0">
                <a:solidFill>
                  <a:schemeClr val="tx2"/>
                </a:solidFill>
                <a:latin typeface="Arial" pitchFamily="34" charset="0"/>
              </a:rPr>
              <a:t>jsou proto </a:t>
            </a:r>
            <a:r>
              <a:rPr lang="cs-CZ" b="1" dirty="0">
                <a:solidFill>
                  <a:schemeClr val="tx2"/>
                </a:solidFill>
                <a:latin typeface="Arial" pitchFamily="34" charset="0"/>
              </a:rPr>
              <a:t>vnímány jako </a:t>
            </a:r>
            <a:r>
              <a:rPr lang="cs-CZ" b="1" dirty="0" smtClean="0">
                <a:solidFill>
                  <a:schemeClr val="tx2"/>
                </a:solidFill>
                <a:latin typeface="Arial" pitchFamily="34" charset="0"/>
              </a:rPr>
              <a:t>cizí</a:t>
            </a:r>
            <a:endParaRPr lang="cs-CZ" b="1" dirty="0">
              <a:solidFill>
                <a:schemeClr val="tx2"/>
              </a:solidFill>
              <a:latin typeface="Arial" pitchFamily="34" charset="0"/>
            </a:endParaRPr>
          </a:p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95273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1042643" y="709613"/>
            <a:ext cx="7096815" cy="4708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cs-CZ" sz="2200" b="1" dirty="0">
                <a:latin typeface="Arial" pitchFamily="34" charset="0"/>
              </a:rPr>
              <a:t>Podmínkou přežití gamet je dobře fungující soubor </a:t>
            </a:r>
          </a:p>
          <a:p>
            <a:pPr algn="ctr"/>
            <a:r>
              <a:rPr lang="cs-CZ" sz="2200" b="1" dirty="0">
                <a:latin typeface="Arial" pitchFamily="34" charset="0"/>
              </a:rPr>
              <a:t>pasivních a aktivních ochranných mechanismů, </a:t>
            </a:r>
          </a:p>
          <a:p>
            <a:pPr algn="ctr"/>
            <a:r>
              <a:rPr lang="cs-CZ" sz="2200" b="1" dirty="0">
                <a:latin typeface="Arial" pitchFamily="34" charset="0"/>
              </a:rPr>
              <a:t>specifických pro orgány rozplozovací soustavy </a:t>
            </a:r>
          </a:p>
          <a:p>
            <a:pPr algn="ctr"/>
            <a:r>
              <a:rPr lang="cs-CZ" sz="2200" b="1" dirty="0">
                <a:latin typeface="Arial" pitchFamily="34" charset="0"/>
              </a:rPr>
              <a:t>(např. </a:t>
            </a:r>
            <a:r>
              <a:rPr lang="cs-CZ" sz="2200" b="1" dirty="0" err="1">
                <a:latin typeface="Arial" pitchFamily="34" charset="0"/>
              </a:rPr>
              <a:t>hematotestikulární</a:t>
            </a:r>
            <a:r>
              <a:rPr lang="cs-CZ" sz="2200" b="1" dirty="0">
                <a:latin typeface="Arial" pitchFamily="34" charset="0"/>
              </a:rPr>
              <a:t> "bariéra"). </a:t>
            </a:r>
          </a:p>
          <a:p>
            <a:pPr algn="ctr"/>
            <a:r>
              <a:rPr lang="cs-CZ" sz="2200" b="1" dirty="0">
                <a:latin typeface="Arial" pitchFamily="34" charset="0"/>
              </a:rPr>
              <a:t>Speciální ochranu vyžaduje také </a:t>
            </a:r>
          </a:p>
          <a:p>
            <a:pPr algn="ctr"/>
            <a:r>
              <a:rPr lang="cs-CZ" sz="2200" b="1" dirty="0" err="1">
                <a:latin typeface="Arial" pitchFamily="34" charset="0"/>
              </a:rPr>
              <a:t>semialogenní</a:t>
            </a:r>
            <a:r>
              <a:rPr lang="cs-CZ" sz="2200" b="1" dirty="0">
                <a:latin typeface="Arial" pitchFamily="34" charset="0"/>
              </a:rPr>
              <a:t> plod, rostoucí v děloze matky.</a:t>
            </a:r>
          </a:p>
          <a:p>
            <a:pPr algn="ctr"/>
            <a:endParaRPr lang="cs-CZ" b="1" dirty="0">
              <a:latin typeface="Arial" pitchFamily="34" charset="0"/>
            </a:endParaRPr>
          </a:p>
          <a:p>
            <a:pPr algn="ctr"/>
            <a:r>
              <a:rPr lang="cs-CZ" b="1" dirty="0">
                <a:solidFill>
                  <a:srgbClr val="C00000"/>
                </a:solidFill>
                <a:latin typeface="Arial" pitchFamily="34" charset="0"/>
              </a:rPr>
              <a:t>Imunitní soustava v rozplozovacích orgánech </a:t>
            </a:r>
          </a:p>
          <a:p>
            <a:pPr algn="ctr"/>
            <a:r>
              <a:rPr lang="cs-CZ" b="1" dirty="0">
                <a:solidFill>
                  <a:srgbClr val="C00000"/>
                </a:solidFill>
                <a:latin typeface="Arial" pitchFamily="34" charset="0"/>
              </a:rPr>
              <a:t>má tudíž dvě protichůdné povinnosti: </a:t>
            </a:r>
          </a:p>
          <a:p>
            <a:pPr algn="ctr"/>
            <a:r>
              <a:rPr lang="cs-CZ" b="1" dirty="0">
                <a:solidFill>
                  <a:schemeClr val="tx2"/>
                </a:solidFill>
                <a:latin typeface="Arial" pitchFamily="34" charset="0"/>
              </a:rPr>
              <a:t>- chránit vnitřní stálost</a:t>
            </a:r>
          </a:p>
          <a:p>
            <a:pPr algn="ctr"/>
            <a:r>
              <a:rPr lang="cs-CZ" b="1" dirty="0">
                <a:solidFill>
                  <a:schemeClr val="tx2"/>
                </a:solidFill>
                <a:latin typeface="Arial" pitchFamily="34" charset="0"/>
              </a:rPr>
              <a:t>- umožnit existenci "cizorodých" gamet </a:t>
            </a:r>
          </a:p>
          <a:p>
            <a:pPr algn="ctr"/>
            <a:r>
              <a:rPr lang="cs-CZ" b="1" dirty="0">
                <a:solidFill>
                  <a:schemeClr val="tx2"/>
                </a:solidFill>
                <a:latin typeface="Arial" pitchFamily="34" charset="0"/>
              </a:rPr>
              <a:t>  a </a:t>
            </a:r>
            <a:r>
              <a:rPr lang="cs-CZ" b="1" dirty="0" err="1">
                <a:solidFill>
                  <a:schemeClr val="tx2"/>
                </a:solidFill>
                <a:latin typeface="Arial" pitchFamily="34" charset="0"/>
              </a:rPr>
              <a:t>semialogenního</a:t>
            </a:r>
            <a:r>
              <a:rPr lang="cs-CZ" b="1" dirty="0">
                <a:solidFill>
                  <a:schemeClr val="tx2"/>
                </a:solidFill>
                <a:latin typeface="Arial" pitchFamily="34" charset="0"/>
              </a:rPr>
              <a:t> </a:t>
            </a:r>
            <a:r>
              <a:rPr lang="cs-CZ" b="1" dirty="0" smtClean="0">
                <a:solidFill>
                  <a:schemeClr val="tx2"/>
                </a:solidFill>
                <a:latin typeface="Arial" pitchFamily="34" charset="0"/>
              </a:rPr>
              <a:t>plodu</a:t>
            </a:r>
            <a:endParaRPr lang="cs-CZ" b="1" dirty="0">
              <a:latin typeface="Arial" pitchFamily="34" charset="0"/>
            </a:endParaRPr>
          </a:p>
          <a:p>
            <a:pPr algn="ctr"/>
            <a:endParaRPr lang="cs-CZ" b="1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6248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1371600" y="457200"/>
            <a:ext cx="63150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cs-CZ" sz="2800" b="1">
                <a:solidFill>
                  <a:schemeClr val="tx2"/>
                </a:solidFill>
                <a:latin typeface="Arial" pitchFamily="34" charset="0"/>
              </a:rPr>
              <a:t>Imunita v reprodukčním traktu muže</a:t>
            </a:r>
          </a:p>
        </p:txBody>
      </p:sp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2727640" y="1219200"/>
            <a:ext cx="334899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cs-CZ" b="1" dirty="0">
                <a:solidFill>
                  <a:srgbClr val="33CC33"/>
                </a:solidFill>
                <a:latin typeface="Arial" pitchFamily="34" charset="0"/>
              </a:rPr>
              <a:t>Co</a:t>
            </a:r>
            <a:r>
              <a:rPr lang="cs-CZ" b="1" dirty="0">
                <a:solidFill>
                  <a:schemeClr val="accent1"/>
                </a:solidFill>
                <a:latin typeface="Arial" pitchFamily="34" charset="0"/>
              </a:rPr>
              <a:t> </a:t>
            </a:r>
            <a:r>
              <a:rPr lang="cs-CZ" b="1" dirty="0">
                <a:latin typeface="Arial" pitchFamily="34" charset="0"/>
              </a:rPr>
              <a:t>a</a:t>
            </a:r>
            <a:r>
              <a:rPr lang="cs-CZ" b="1" dirty="0" smtClean="0">
                <a:solidFill>
                  <a:schemeClr val="accent1"/>
                </a:solidFill>
                <a:latin typeface="Arial" pitchFamily="34" charset="0"/>
              </a:rPr>
              <a:t> </a:t>
            </a:r>
            <a:r>
              <a:rPr lang="cs-CZ" b="1" dirty="0">
                <a:latin typeface="Arial" pitchFamily="34" charset="0"/>
              </a:rPr>
              <a:t>jak</a:t>
            </a:r>
            <a:r>
              <a:rPr lang="cs-CZ" b="1" dirty="0">
                <a:solidFill>
                  <a:schemeClr val="accent1"/>
                </a:solidFill>
                <a:latin typeface="Arial" pitchFamily="34" charset="0"/>
              </a:rPr>
              <a:t> </a:t>
            </a:r>
            <a:r>
              <a:rPr lang="cs-CZ" b="1" dirty="0">
                <a:latin typeface="Arial" pitchFamily="34" charset="0"/>
              </a:rPr>
              <a:t>musí vyřešit:</a:t>
            </a: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762000" y="1828800"/>
            <a:ext cx="69024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cs-CZ" b="1">
                <a:solidFill>
                  <a:srgbClr val="33CC33"/>
                </a:solidFill>
                <a:latin typeface="Arial" pitchFamily="34" charset="0"/>
              </a:rPr>
              <a:t>a) ochránit před infekcí, vadnými buňkami atd.</a:t>
            </a:r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1143000" y="2362200"/>
            <a:ext cx="7432675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cs-CZ" b="1">
                <a:latin typeface="Arial" pitchFamily="34" charset="0"/>
              </a:rPr>
              <a:t>Obranné mechanismy slizniční imunity, t.j.</a:t>
            </a:r>
          </a:p>
          <a:p>
            <a:r>
              <a:rPr lang="cs-CZ" b="1">
                <a:latin typeface="Arial" pitchFamily="34" charset="0"/>
              </a:rPr>
              <a:t>makrofágy / fagocyty, NK a LAK buňky, specifické</a:t>
            </a:r>
          </a:p>
          <a:p>
            <a:r>
              <a:rPr lang="cs-CZ" b="1">
                <a:latin typeface="Arial" pitchFamily="34" charset="0"/>
              </a:rPr>
              <a:t>mechanismy humorální a buněčné imunity.</a:t>
            </a:r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762000" y="3581400"/>
            <a:ext cx="7548861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cs-CZ" b="1" dirty="0">
                <a:solidFill>
                  <a:srgbClr val="33CC33"/>
                </a:solidFill>
                <a:latin typeface="Arial" pitchFamily="34" charset="0"/>
              </a:rPr>
              <a:t>b) umožnit dozrání relativně „cizorodých“ spermií,</a:t>
            </a:r>
          </a:p>
          <a:p>
            <a:r>
              <a:rPr lang="cs-CZ" b="1" dirty="0">
                <a:solidFill>
                  <a:srgbClr val="33CC33"/>
                </a:solidFill>
                <a:latin typeface="Arial" pitchFamily="34" charset="0"/>
              </a:rPr>
              <a:t>    aniž by byly napadeny vlastní </a:t>
            </a:r>
            <a:r>
              <a:rPr lang="cs-CZ" b="1" dirty="0" smtClean="0">
                <a:solidFill>
                  <a:srgbClr val="33CC33"/>
                </a:solidFill>
                <a:latin typeface="Arial" pitchFamily="34" charset="0"/>
              </a:rPr>
              <a:t>imunitní reakcí. </a:t>
            </a:r>
            <a:endParaRPr lang="cs-CZ" b="1" dirty="0">
              <a:solidFill>
                <a:srgbClr val="33CC33"/>
              </a:solidFill>
              <a:latin typeface="Arial" pitchFamily="34" charset="0"/>
            </a:endParaRPr>
          </a:p>
        </p:txBody>
      </p:sp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1127125" y="4383088"/>
            <a:ext cx="7664450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cs-CZ" b="1" dirty="0">
                <a:latin typeface="Arial" pitchFamily="34" charset="0"/>
              </a:rPr>
              <a:t>Mechanismy zabezpečující imunologickou</a:t>
            </a:r>
          </a:p>
          <a:p>
            <a:r>
              <a:rPr lang="cs-CZ" b="1" dirty="0">
                <a:latin typeface="Arial" pitchFamily="34" charset="0"/>
              </a:rPr>
              <a:t>toleranci k spermiím:</a:t>
            </a:r>
          </a:p>
          <a:p>
            <a:r>
              <a:rPr lang="cs-CZ" b="1" dirty="0">
                <a:solidFill>
                  <a:schemeClr val="tx2"/>
                </a:solidFill>
                <a:latin typeface="Arial" pitchFamily="34" charset="0"/>
              </a:rPr>
              <a:t>pasivní ochrana</a:t>
            </a:r>
            <a:r>
              <a:rPr lang="cs-CZ" b="1" dirty="0">
                <a:latin typeface="Arial" pitchFamily="34" charset="0"/>
              </a:rPr>
              <a:t> – nízká </a:t>
            </a:r>
            <a:r>
              <a:rPr lang="cs-CZ" b="1" dirty="0" err="1">
                <a:latin typeface="Arial" pitchFamily="34" charset="0"/>
              </a:rPr>
              <a:t>antigenicita</a:t>
            </a:r>
            <a:r>
              <a:rPr lang="cs-CZ" b="1" dirty="0">
                <a:latin typeface="Arial" pitchFamily="34" charset="0"/>
              </a:rPr>
              <a:t> spermií a jejich</a:t>
            </a:r>
          </a:p>
          <a:p>
            <a:r>
              <a:rPr lang="cs-CZ" b="1" dirty="0">
                <a:latin typeface="Arial" pitchFamily="34" charset="0"/>
              </a:rPr>
              <a:t>prekurzorů</a:t>
            </a:r>
          </a:p>
          <a:p>
            <a:r>
              <a:rPr lang="cs-CZ" b="1" dirty="0">
                <a:solidFill>
                  <a:schemeClr val="tx2"/>
                </a:solidFill>
                <a:latin typeface="Arial" pitchFamily="34" charset="0"/>
              </a:rPr>
              <a:t>převaha tlumivých buněk (Th2)</a:t>
            </a:r>
            <a:r>
              <a:rPr lang="cs-CZ" b="1" dirty="0">
                <a:latin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94703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 autoUpdateAnimBg="0"/>
      <p:bldP spid="8197" grpId="0" autoUpdateAnimBg="0"/>
      <p:bldP spid="8198" grpId="0" autoUpdateAnimBg="0"/>
      <p:bldP spid="8199" grpId="0" autoUpdateAnimBg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611560" y="1421736"/>
            <a:ext cx="784887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Tx/>
              <a:buChar char="-"/>
            </a:pPr>
            <a:r>
              <a:rPr lang="en-GB" sz="2400" dirty="0" err="1" smtClean="0"/>
              <a:t>specializovaná</a:t>
            </a:r>
            <a:r>
              <a:rPr lang="en-GB" sz="2400" dirty="0" smtClean="0"/>
              <a:t> </a:t>
            </a:r>
            <a:r>
              <a:rPr lang="en-GB" sz="2400" dirty="0" err="1"/>
              <a:t>buněčná</a:t>
            </a:r>
            <a:r>
              <a:rPr lang="en-GB" sz="2400" dirty="0"/>
              <a:t> </a:t>
            </a:r>
            <a:r>
              <a:rPr lang="en-GB" sz="2400" dirty="0" err="1"/>
              <a:t>bariéra</a:t>
            </a:r>
            <a:r>
              <a:rPr lang="en-GB" sz="2400" dirty="0"/>
              <a:t> </a:t>
            </a:r>
            <a:r>
              <a:rPr lang="en-GB" sz="2400" dirty="0" err="1"/>
              <a:t>mezi</a:t>
            </a:r>
            <a:r>
              <a:rPr lang="en-GB" sz="2400" dirty="0"/>
              <a:t> </a:t>
            </a:r>
            <a:r>
              <a:rPr lang="en-GB" sz="2400" dirty="0" err="1"/>
              <a:t>krví</a:t>
            </a:r>
            <a:r>
              <a:rPr lang="en-GB" sz="2400" dirty="0"/>
              <a:t> a </a:t>
            </a:r>
            <a:r>
              <a:rPr lang="en-GB" sz="2400" dirty="0" err="1"/>
              <a:t>vyvíjejícími</a:t>
            </a:r>
            <a:r>
              <a:rPr lang="en-GB" sz="2400" dirty="0"/>
              <a:t> se </a:t>
            </a:r>
            <a:r>
              <a:rPr lang="en-GB" sz="2400" dirty="0" err="1"/>
              <a:t>spermiogenními</a:t>
            </a:r>
            <a:r>
              <a:rPr lang="en-GB" sz="2400" dirty="0"/>
              <a:t> </a:t>
            </a:r>
            <a:r>
              <a:rPr lang="en-GB" sz="2400" dirty="0" err="1"/>
              <a:t>buňkami</a:t>
            </a:r>
            <a:r>
              <a:rPr lang="en-GB" sz="2400" dirty="0"/>
              <a:t> v </a:t>
            </a:r>
            <a:r>
              <a:rPr lang="en-GB" sz="2400" dirty="0" err="1"/>
              <a:t>semenotvorných</a:t>
            </a:r>
            <a:r>
              <a:rPr lang="en-GB" sz="2400" dirty="0"/>
              <a:t> </a:t>
            </a:r>
            <a:r>
              <a:rPr lang="en-GB" sz="2400" dirty="0" err="1" smtClean="0"/>
              <a:t>kanálcích</a:t>
            </a:r>
            <a:r>
              <a:rPr lang="cs-CZ" sz="2400" dirty="0" smtClean="0"/>
              <a:t> varlat </a:t>
            </a:r>
            <a:endParaRPr lang="cs-CZ" sz="2400" dirty="0"/>
          </a:p>
          <a:p>
            <a:pPr marL="342900" indent="-342900">
              <a:buFontTx/>
              <a:buChar char="-"/>
            </a:pPr>
            <a:r>
              <a:rPr lang="en-GB" sz="2400" dirty="0" err="1" smtClean="0"/>
              <a:t>tvořena</a:t>
            </a:r>
            <a:r>
              <a:rPr lang="en-GB" sz="2400" dirty="0" smtClean="0"/>
              <a:t> </a:t>
            </a:r>
            <a:r>
              <a:rPr lang="en-GB" sz="2400" dirty="0" err="1"/>
              <a:t>pevnými</a:t>
            </a:r>
            <a:r>
              <a:rPr lang="en-GB" sz="2400" dirty="0"/>
              <a:t> </a:t>
            </a:r>
            <a:r>
              <a:rPr lang="en-GB" sz="2400" dirty="0" err="1"/>
              <a:t>spojeními</a:t>
            </a:r>
            <a:r>
              <a:rPr lang="en-GB" sz="2400" dirty="0"/>
              <a:t> v </a:t>
            </a:r>
            <a:r>
              <a:rPr lang="en-GB" sz="2400" dirty="0" err="1"/>
              <a:t>oblasti</a:t>
            </a:r>
            <a:r>
              <a:rPr lang="en-GB" sz="2400" dirty="0"/>
              <a:t> </a:t>
            </a:r>
            <a:r>
              <a:rPr lang="en-GB" sz="2400" dirty="0" err="1"/>
              <a:t>baze</a:t>
            </a:r>
            <a:r>
              <a:rPr lang="en-GB" sz="2400" dirty="0"/>
              <a:t> </a:t>
            </a:r>
            <a:r>
              <a:rPr lang="en-GB" sz="2400" dirty="0" err="1"/>
              <a:t>Sertoliho</a:t>
            </a:r>
            <a:r>
              <a:rPr lang="en-GB" sz="2400" dirty="0"/>
              <a:t> </a:t>
            </a:r>
            <a:r>
              <a:rPr lang="en-GB" sz="2400" dirty="0" err="1" smtClean="0"/>
              <a:t>buněk</a:t>
            </a:r>
            <a:r>
              <a:rPr lang="en-GB" sz="2400" dirty="0" smtClean="0"/>
              <a:t>.</a:t>
            </a:r>
            <a:endParaRPr lang="cs-CZ" sz="2400" dirty="0" smtClean="0"/>
          </a:p>
          <a:p>
            <a:pPr marL="342900" indent="-342900">
              <a:buFontTx/>
              <a:buChar char="-"/>
            </a:pPr>
            <a:r>
              <a:rPr lang="en-GB" sz="2400" dirty="0" err="1" smtClean="0"/>
              <a:t>chrání</a:t>
            </a:r>
            <a:r>
              <a:rPr lang="en-GB" sz="2400" dirty="0" smtClean="0"/>
              <a:t> </a:t>
            </a:r>
            <a:r>
              <a:rPr lang="en-GB" sz="2400" dirty="0" err="1"/>
              <a:t>zárodečné</a:t>
            </a:r>
            <a:r>
              <a:rPr lang="en-GB" sz="2400" dirty="0"/>
              <a:t> </a:t>
            </a:r>
            <a:r>
              <a:rPr lang="en-GB" sz="2400" dirty="0" err="1"/>
              <a:t>buňky</a:t>
            </a:r>
            <a:r>
              <a:rPr lang="en-GB" sz="2400" dirty="0"/>
              <a:t> </a:t>
            </a:r>
            <a:r>
              <a:rPr lang="en-GB" sz="2400" dirty="0" err="1"/>
              <a:t>před</a:t>
            </a:r>
            <a:r>
              <a:rPr lang="en-GB" sz="2400" dirty="0"/>
              <a:t> </a:t>
            </a:r>
            <a:r>
              <a:rPr lang="en-GB" sz="2400" dirty="0" err="1"/>
              <a:t>toxickými</a:t>
            </a:r>
            <a:r>
              <a:rPr lang="en-GB" sz="2400" dirty="0"/>
              <a:t> </a:t>
            </a:r>
            <a:r>
              <a:rPr lang="en-GB" sz="2400" dirty="0" err="1"/>
              <a:t>látkami</a:t>
            </a:r>
            <a:r>
              <a:rPr lang="en-GB" sz="2400" dirty="0"/>
              <a:t> </a:t>
            </a:r>
            <a:r>
              <a:rPr lang="en-GB" sz="2400" dirty="0" err="1"/>
              <a:t>obsaženými</a:t>
            </a:r>
            <a:r>
              <a:rPr lang="en-GB" sz="2400" dirty="0"/>
              <a:t> v </a:t>
            </a:r>
            <a:r>
              <a:rPr lang="en-GB" sz="2400" dirty="0" err="1"/>
              <a:t>krvi</a:t>
            </a:r>
            <a:r>
              <a:rPr lang="en-GB" sz="2400" dirty="0"/>
              <a:t> a </a:t>
            </a:r>
            <a:r>
              <a:rPr lang="en-GB" sz="2400" dirty="0" err="1"/>
              <a:t>zároveň</a:t>
            </a:r>
            <a:r>
              <a:rPr lang="en-GB" sz="2400" dirty="0"/>
              <a:t> </a:t>
            </a:r>
            <a:r>
              <a:rPr lang="en-GB" sz="2400" dirty="0" err="1"/>
              <a:t>vytváří</a:t>
            </a:r>
            <a:r>
              <a:rPr lang="en-GB" sz="2400" dirty="0"/>
              <a:t> </a:t>
            </a:r>
            <a:r>
              <a:rPr lang="en-GB" sz="2400" dirty="0" err="1"/>
              <a:t>imunologickou</a:t>
            </a:r>
            <a:r>
              <a:rPr lang="en-GB" sz="2400" dirty="0"/>
              <a:t> </a:t>
            </a:r>
            <a:r>
              <a:rPr lang="en-GB" sz="2400" dirty="0" err="1" smtClean="0"/>
              <a:t>bariéru</a:t>
            </a:r>
            <a:endParaRPr lang="cs-CZ" sz="2400" dirty="0" smtClean="0"/>
          </a:p>
          <a:p>
            <a:r>
              <a:rPr lang="cs-CZ" sz="2400" dirty="0" smtClean="0"/>
              <a:t> -   d</a:t>
            </a:r>
            <a:r>
              <a:rPr lang="en-GB" sz="2400" dirty="0" err="1" smtClean="0"/>
              <a:t>iferenciace</a:t>
            </a:r>
            <a:r>
              <a:rPr lang="en-GB" sz="2400" dirty="0" smtClean="0"/>
              <a:t> </a:t>
            </a:r>
            <a:r>
              <a:rPr lang="en-GB" sz="2400" dirty="0" err="1"/>
              <a:t>spermatogonií</a:t>
            </a:r>
            <a:r>
              <a:rPr lang="en-GB" sz="2400" dirty="0"/>
              <a:t> </a:t>
            </a:r>
            <a:r>
              <a:rPr lang="en-GB" sz="2400" dirty="0" err="1"/>
              <a:t>začíná</a:t>
            </a:r>
            <a:r>
              <a:rPr lang="en-GB" sz="2400" dirty="0"/>
              <a:t> </a:t>
            </a:r>
            <a:r>
              <a:rPr lang="en-GB" sz="2400" dirty="0" err="1"/>
              <a:t>až</a:t>
            </a:r>
            <a:r>
              <a:rPr lang="en-GB" sz="2400" dirty="0"/>
              <a:t> v </a:t>
            </a:r>
            <a:r>
              <a:rPr lang="en-GB" sz="2400" dirty="0" err="1"/>
              <a:t>období</a:t>
            </a:r>
            <a:r>
              <a:rPr lang="en-GB" sz="2400" dirty="0"/>
              <a:t> </a:t>
            </a:r>
            <a:r>
              <a:rPr lang="en-GB" sz="2400" dirty="0" smtClean="0"/>
              <a:t>puberty</a:t>
            </a:r>
            <a:endParaRPr lang="cs-CZ" sz="2400" dirty="0" smtClean="0"/>
          </a:p>
          <a:p>
            <a:r>
              <a:rPr lang="cs-CZ" sz="2400" dirty="0"/>
              <a:t> </a:t>
            </a:r>
            <a:r>
              <a:rPr lang="cs-CZ" sz="2400" dirty="0" smtClean="0"/>
              <a:t>-   </a:t>
            </a:r>
            <a:r>
              <a:rPr lang="en-GB" sz="2400" dirty="0" err="1" smtClean="0"/>
              <a:t>organismus</a:t>
            </a:r>
            <a:r>
              <a:rPr lang="en-GB" sz="2400" dirty="0" smtClean="0"/>
              <a:t> </a:t>
            </a:r>
            <a:r>
              <a:rPr lang="en-GB" sz="2400" dirty="0" err="1"/>
              <a:t>vytvořeny</a:t>
            </a:r>
            <a:r>
              <a:rPr lang="en-GB" sz="2400" dirty="0"/>
              <a:t> </a:t>
            </a:r>
            <a:r>
              <a:rPr lang="en-GB" sz="2400" dirty="0" err="1"/>
              <a:t>imunokompetentní</a:t>
            </a:r>
            <a:r>
              <a:rPr lang="en-GB" sz="2400" dirty="0"/>
              <a:t> </a:t>
            </a:r>
            <a:r>
              <a:rPr lang="en-GB" sz="2400" dirty="0" err="1"/>
              <a:t>buňky</a:t>
            </a:r>
            <a:r>
              <a:rPr lang="en-GB" sz="2400" dirty="0"/>
              <a:t>, </a:t>
            </a:r>
            <a:r>
              <a:rPr lang="en-GB" sz="2400" dirty="0" err="1"/>
              <a:t>které</a:t>
            </a:r>
            <a:r>
              <a:rPr lang="en-GB" sz="2400" dirty="0"/>
              <a:t> by </a:t>
            </a:r>
            <a:r>
              <a:rPr lang="cs-CZ" sz="2400" dirty="0" smtClean="0"/>
              <a:t>       	</a:t>
            </a:r>
            <a:r>
              <a:rPr lang="en-GB" sz="2400" dirty="0" err="1" smtClean="0"/>
              <a:t>mohly</a:t>
            </a:r>
            <a:r>
              <a:rPr lang="en-GB" sz="2400" dirty="0" smtClean="0"/>
              <a:t> </a:t>
            </a:r>
            <a:r>
              <a:rPr lang="en-GB" sz="2400" dirty="0" err="1"/>
              <a:t>nově</a:t>
            </a:r>
            <a:r>
              <a:rPr lang="en-GB" sz="2400" dirty="0"/>
              <a:t> </a:t>
            </a:r>
            <a:r>
              <a:rPr lang="en-GB" sz="2400" dirty="0" err="1"/>
              <a:t>vzniklé</a:t>
            </a:r>
            <a:r>
              <a:rPr lang="en-GB" sz="2400" dirty="0"/>
              <a:t> </a:t>
            </a:r>
            <a:r>
              <a:rPr lang="en-GB" sz="2400" dirty="0" err="1"/>
              <a:t>spermie</a:t>
            </a:r>
            <a:r>
              <a:rPr lang="en-GB" sz="2400" dirty="0"/>
              <a:t> </a:t>
            </a:r>
            <a:r>
              <a:rPr lang="en-GB" sz="2400" dirty="0" err="1"/>
              <a:t>identifikovat</a:t>
            </a:r>
            <a:r>
              <a:rPr lang="en-GB" sz="2400" dirty="0"/>
              <a:t> </a:t>
            </a:r>
            <a:r>
              <a:rPr lang="en-GB" sz="2400" dirty="0" err="1"/>
              <a:t>jako</a:t>
            </a:r>
            <a:r>
              <a:rPr lang="en-GB" sz="2400" dirty="0"/>
              <a:t> "</a:t>
            </a:r>
            <a:r>
              <a:rPr lang="en-GB" sz="2400" dirty="0" err="1" smtClean="0"/>
              <a:t>cizí</a:t>
            </a:r>
            <a:r>
              <a:rPr lang="en-GB" sz="2400" dirty="0" smtClean="0"/>
              <a:t>„</a:t>
            </a:r>
            <a:endParaRPr lang="cs-CZ" sz="2400" dirty="0" smtClean="0"/>
          </a:p>
          <a:p>
            <a:r>
              <a:rPr lang="cs-CZ" sz="2400" dirty="0"/>
              <a:t> </a:t>
            </a:r>
            <a:r>
              <a:rPr lang="cs-CZ" sz="2400" dirty="0" smtClean="0"/>
              <a:t>- </a:t>
            </a:r>
            <a:r>
              <a:rPr lang="en-GB" sz="2400" dirty="0" err="1" smtClean="0"/>
              <a:t>brání</a:t>
            </a:r>
            <a:r>
              <a:rPr lang="en-GB" sz="2400" dirty="0" smtClean="0"/>
              <a:t> </a:t>
            </a:r>
            <a:r>
              <a:rPr lang="en-GB" sz="2400" dirty="0" err="1"/>
              <a:t>kontaktu</a:t>
            </a:r>
            <a:r>
              <a:rPr lang="en-GB" sz="2400" dirty="0"/>
              <a:t> </a:t>
            </a:r>
            <a:r>
              <a:rPr lang="en-GB" sz="2400" dirty="0" err="1"/>
              <a:t>imunitního</a:t>
            </a:r>
            <a:r>
              <a:rPr lang="en-GB" sz="2400" dirty="0"/>
              <a:t> </a:t>
            </a:r>
            <a:r>
              <a:rPr lang="en-GB" sz="2400" dirty="0" err="1"/>
              <a:t>systému</a:t>
            </a:r>
            <a:r>
              <a:rPr lang="en-GB" sz="2400" dirty="0"/>
              <a:t> s </a:t>
            </a:r>
            <a:r>
              <a:rPr lang="en-GB" sz="2400" dirty="0" err="1"/>
              <a:t>diferencujícími</a:t>
            </a:r>
            <a:r>
              <a:rPr lang="en-GB" sz="2400" dirty="0"/>
              <a:t> se </a:t>
            </a:r>
            <a:r>
              <a:rPr lang="en-GB" sz="2400" dirty="0" err="1"/>
              <a:t>spermiemi</a:t>
            </a:r>
            <a:r>
              <a:rPr lang="en-GB" sz="2400" dirty="0"/>
              <a:t> a </a:t>
            </a:r>
            <a:r>
              <a:rPr lang="en-GB" sz="2400" dirty="0" err="1"/>
              <a:t>zabraňuje</a:t>
            </a:r>
            <a:r>
              <a:rPr lang="en-GB" sz="2400" dirty="0"/>
              <a:t> </a:t>
            </a:r>
            <a:r>
              <a:rPr lang="en-GB" sz="2400" dirty="0" err="1"/>
              <a:t>tak</a:t>
            </a:r>
            <a:r>
              <a:rPr lang="en-GB" sz="2400" dirty="0"/>
              <a:t> </a:t>
            </a:r>
            <a:r>
              <a:rPr lang="en-GB" sz="2400" dirty="0" err="1"/>
              <a:t>autoimunitní</a:t>
            </a:r>
            <a:r>
              <a:rPr lang="en-GB" sz="2400" dirty="0"/>
              <a:t> </a:t>
            </a:r>
            <a:r>
              <a:rPr lang="en-GB" sz="2400" dirty="0" err="1" smtClean="0"/>
              <a:t>odpovědi</a:t>
            </a:r>
            <a:endParaRPr lang="en-GB" sz="24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Hematotestikulární</a:t>
            </a:r>
            <a:r>
              <a:rPr lang="cs-CZ" dirty="0" smtClean="0"/>
              <a:t> bariera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15725124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833438" y="481013"/>
            <a:ext cx="742473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cs-CZ" sz="2800" b="1">
                <a:solidFill>
                  <a:schemeClr val="tx2"/>
                </a:solidFill>
                <a:latin typeface="Arial" pitchFamily="34" charset="0"/>
              </a:rPr>
              <a:t>Imunita v reprodukčním traktu zdravé ženy</a:t>
            </a: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2895600" y="1219200"/>
            <a:ext cx="3317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cs-CZ" b="1" dirty="0">
                <a:solidFill>
                  <a:srgbClr val="33CC33"/>
                </a:solidFill>
                <a:latin typeface="Arial" pitchFamily="34" charset="0"/>
              </a:rPr>
              <a:t>Co</a:t>
            </a:r>
            <a:r>
              <a:rPr lang="cs-CZ" b="1" dirty="0">
                <a:solidFill>
                  <a:schemeClr val="accent1"/>
                </a:solidFill>
                <a:latin typeface="Arial" pitchFamily="34" charset="0"/>
              </a:rPr>
              <a:t> </a:t>
            </a:r>
            <a:r>
              <a:rPr lang="cs-CZ" b="1" dirty="0">
                <a:latin typeface="Arial" pitchFamily="34" charset="0"/>
              </a:rPr>
              <a:t>a</a:t>
            </a:r>
            <a:r>
              <a:rPr lang="cs-CZ" b="1" dirty="0">
                <a:solidFill>
                  <a:schemeClr val="accent1"/>
                </a:solidFill>
                <a:latin typeface="Arial" pitchFamily="34" charset="0"/>
              </a:rPr>
              <a:t> </a:t>
            </a:r>
            <a:r>
              <a:rPr lang="cs-CZ" b="1" dirty="0">
                <a:latin typeface="Arial" pitchFamily="34" charset="0"/>
              </a:rPr>
              <a:t>jak</a:t>
            </a:r>
            <a:r>
              <a:rPr lang="cs-CZ" b="1" dirty="0">
                <a:solidFill>
                  <a:schemeClr val="accent1"/>
                </a:solidFill>
                <a:latin typeface="Arial" pitchFamily="34" charset="0"/>
              </a:rPr>
              <a:t> </a:t>
            </a:r>
            <a:r>
              <a:rPr lang="cs-CZ" b="1" dirty="0">
                <a:latin typeface="Arial" pitchFamily="34" charset="0"/>
              </a:rPr>
              <a:t>musí vyřešit:</a:t>
            </a:r>
            <a:endParaRPr lang="cs-CZ" dirty="0"/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746125" y="2022475"/>
            <a:ext cx="69024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cs-CZ" b="1">
                <a:solidFill>
                  <a:srgbClr val="33CC33"/>
                </a:solidFill>
                <a:latin typeface="Arial" pitchFamily="34" charset="0"/>
              </a:rPr>
              <a:t>a) ochránit před infekcí, vadnými buňkami atd.</a:t>
            </a:r>
            <a:endParaRPr lang="cs-CZ"/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1066800" y="2514600"/>
            <a:ext cx="6672852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cs-CZ" b="1" dirty="0">
                <a:latin typeface="Arial" pitchFamily="34" charset="0"/>
              </a:rPr>
              <a:t>Obranné mechanismy slizniční imunity, t.j.</a:t>
            </a:r>
          </a:p>
          <a:p>
            <a:r>
              <a:rPr lang="cs-CZ" b="1" dirty="0" smtClean="0">
                <a:latin typeface="Arial" pitchFamily="34" charset="0"/>
              </a:rPr>
              <a:t>fagocyty</a:t>
            </a:r>
            <a:r>
              <a:rPr lang="cs-CZ" b="1" dirty="0">
                <a:latin typeface="Arial" pitchFamily="34" charset="0"/>
              </a:rPr>
              <a:t>, NK a LAK buňky, specifické</a:t>
            </a:r>
          </a:p>
          <a:p>
            <a:r>
              <a:rPr lang="cs-CZ" b="1" dirty="0">
                <a:latin typeface="Arial" pitchFamily="34" charset="0"/>
              </a:rPr>
              <a:t>mechanismy humorální a buněčné imunity.</a:t>
            </a:r>
            <a:endParaRPr lang="cs-CZ" dirty="0"/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762000" y="3886200"/>
            <a:ext cx="7326313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cs-CZ" b="1">
                <a:solidFill>
                  <a:srgbClr val="33CC33"/>
                </a:solidFill>
                <a:latin typeface="Arial" pitchFamily="34" charset="0"/>
              </a:rPr>
              <a:t>b) umožnit dozrání relativně „cizorodých“ vajíček</a:t>
            </a:r>
          </a:p>
          <a:p>
            <a:r>
              <a:rPr lang="cs-CZ" b="1">
                <a:solidFill>
                  <a:srgbClr val="33CC33"/>
                </a:solidFill>
                <a:latin typeface="Arial" pitchFamily="34" charset="0"/>
              </a:rPr>
              <a:t>    a přídavných tkání </a:t>
            </a:r>
            <a:endParaRPr lang="cs-CZ"/>
          </a:p>
        </p:txBody>
      </p:sp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1066800" y="4724400"/>
            <a:ext cx="755015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cs-CZ" b="1">
                <a:solidFill>
                  <a:schemeClr val="tx2"/>
                </a:solidFill>
                <a:latin typeface="Arial" pitchFamily="34" charset="0"/>
              </a:rPr>
              <a:t>pasivní ochrana</a:t>
            </a:r>
            <a:r>
              <a:rPr lang="cs-CZ" b="1">
                <a:latin typeface="Arial" pitchFamily="34" charset="0"/>
              </a:rPr>
              <a:t> – nízká antigenicita povrchu</a:t>
            </a:r>
          </a:p>
          <a:p>
            <a:r>
              <a:rPr lang="cs-CZ" b="1">
                <a:latin typeface="Arial" pitchFamily="34" charset="0"/>
              </a:rPr>
              <a:t>zona pelucida a buněk cumulus oophorus </a:t>
            </a:r>
          </a:p>
          <a:p>
            <a:r>
              <a:rPr lang="cs-CZ" b="1">
                <a:solidFill>
                  <a:schemeClr val="tx2"/>
                </a:solidFill>
                <a:latin typeface="Arial" pitchFamily="34" charset="0"/>
              </a:rPr>
              <a:t>převaha tlumivých buněk (Th2) </a:t>
            </a:r>
            <a:r>
              <a:rPr lang="cs-CZ" b="1">
                <a:latin typeface="Arial" pitchFamily="34" charset="0"/>
              </a:rPr>
              <a:t>ve stromatu ovaria,</a:t>
            </a:r>
          </a:p>
          <a:p>
            <a:r>
              <a:rPr lang="cs-CZ" b="1">
                <a:latin typeface="Arial" pitchFamily="34" charset="0"/>
              </a:rPr>
              <a:t>folikulární tekutině a tubách 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42023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 autoUpdateAnimBg="0"/>
      <p:bldP spid="13317" grpId="0" autoUpdateAnimBg="0"/>
      <p:bldP spid="13318" grpId="0" autoUpdateAnimBg="0"/>
      <p:bldP spid="13319" grpId="0" autoUpdateAnimBg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609600" y="533400"/>
            <a:ext cx="7716838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cs-CZ" b="1">
                <a:solidFill>
                  <a:srgbClr val="33CC33"/>
                </a:solidFill>
                <a:latin typeface="Arial" pitchFamily="34" charset="0"/>
              </a:rPr>
              <a:t>c) ochránit spermie v době ovulace před napadením</a:t>
            </a:r>
          </a:p>
          <a:p>
            <a:r>
              <a:rPr lang="cs-CZ" b="1">
                <a:solidFill>
                  <a:srgbClr val="33CC33"/>
                </a:solidFill>
                <a:latin typeface="Arial" pitchFamily="34" charset="0"/>
              </a:rPr>
              <a:t>    imunitním systémem ženy</a:t>
            </a:r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914400" y="1447800"/>
            <a:ext cx="7870825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cs-CZ" b="1">
                <a:solidFill>
                  <a:schemeClr val="tx2"/>
                </a:solidFill>
                <a:latin typeface="Arial" pitchFamily="34" charset="0"/>
              </a:rPr>
              <a:t>pasivní ochrana</a:t>
            </a:r>
            <a:r>
              <a:rPr lang="cs-CZ" b="1">
                <a:latin typeface="Arial" pitchFamily="34" charset="0"/>
              </a:rPr>
              <a:t> – potlačení imunogenních HLA</a:t>
            </a:r>
          </a:p>
          <a:p>
            <a:r>
              <a:rPr lang="cs-CZ" b="1">
                <a:latin typeface="Arial" pitchFamily="34" charset="0"/>
              </a:rPr>
              <a:t>znaků na povrchu spermií</a:t>
            </a:r>
          </a:p>
          <a:p>
            <a:r>
              <a:rPr lang="cs-CZ" b="1">
                <a:solidFill>
                  <a:schemeClr val="tx2"/>
                </a:solidFill>
                <a:latin typeface="Arial" pitchFamily="34" charset="0"/>
              </a:rPr>
              <a:t>aktivní mechanismy</a:t>
            </a:r>
            <a:r>
              <a:rPr lang="cs-CZ" b="1">
                <a:latin typeface="Arial" pitchFamily="34" charset="0"/>
              </a:rPr>
              <a:t> – zejm. změny v imunologických</a:t>
            </a:r>
          </a:p>
          <a:p>
            <a:r>
              <a:rPr lang="cs-CZ" b="1">
                <a:latin typeface="Arial" pitchFamily="34" charset="0"/>
              </a:rPr>
              <a:t>vlastnostech cervikálního hlenu v době ovulace</a:t>
            </a:r>
          </a:p>
          <a:p>
            <a:r>
              <a:rPr lang="cs-CZ" b="1">
                <a:solidFill>
                  <a:schemeClr val="tx2"/>
                </a:solidFill>
                <a:latin typeface="Arial" pitchFamily="34" charset="0"/>
              </a:rPr>
              <a:t>ze strany muže</a:t>
            </a:r>
            <a:r>
              <a:rPr lang="cs-CZ" b="1">
                <a:latin typeface="Arial" pitchFamily="34" charset="0"/>
              </a:rPr>
              <a:t> – přítomnost imunosupresivních</a:t>
            </a:r>
          </a:p>
          <a:p>
            <a:r>
              <a:rPr lang="cs-CZ" b="1">
                <a:latin typeface="Arial" pitchFamily="34" charset="0"/>
              </a:rPr>
              <a:t>faktorů v seminální plazmě</a:t>
            </a:r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685800" y="4267200"/>
            <a:ext cx="49037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cs-CZ" b="1">
                <a:solidFill>
                  <a:srgbClr val="33CC33"/>
                </a:solidFill>
                <a:latin typeface="Arial" pitchFamily="34" charset="0"/>
              </a:rPr>
              <a:t>d) tolerovat „semialogenní“ plod</a:t>
            </a:r>
            <a:endParaRPr lang="cs-CZ"/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1066800" y="4800600"/>
            <a:ext cx="48196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cs-CZ" b="1">
                <a:latin typeface="Arial" pitchFamily="34" charset="0"/>
              </a:rPr>
              <a:t>imunologie nidace a těhotenství</a:t>
            </a:r>
          </a:p>
        </p:txBody>
      </p:sp>
    </p:spTree>
    <p:extLst>
      <p:ext uri="{BB962C8B-B14F-4D97-AF65-F5344CB8AC3E}">
        <p14:creationId xmlns:p14="http://schemas.microsoft.com/office/powerpoint/2010/main" val="3047593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autoUpdateAnimBg="0"/>
      <p:bldP spid="14340" grpId="0" autoUpdateAnimBg="0"/>
      <p:bldP spid="14341" grpId="0" autoUpdateAnimBg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Zona</a:t>
            </a:r>
            <a:r>
              <a:rPr lang="cs-CZ" dirty="0"/>
              <a:t> </a:t>
            </a:r>
            <a:r>
              <a:rPr lang="cs-CZ" dirty="0" err="1"/>
              <a:t>pelucida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glykoproteinový obal vajíčka savců – produkován samotným vajíčkem v průběh</a:t>
            </a:r>
            <a:r>
              <a:rPr lang="cs-CZ" dirty="0"/>
              <a:t>u oogeneze</a:t>
            </a:r>
            <a:endParaRPr lang="cs-CZ" dirty="0" smtClean="0"/>
          </a:p>
          <a:p>
            <a:r>
              <a:rPr lang="cs-CZ" dirty="0" smtClean="0"/>
              <a:t>Funkce: </a:t>
            </a:r>
          </a:p>
          <a:p>
            <a:pPr lvl="1"/>
            <a:r>
              <a:rPr lang="cs-CZ" dirty="0" smtClean="0"/>
              <a:t>selekce spermií (nepoškozené spermie)</a:t>
            </a:r>
          </a:p>
          <a:p>
            <a:pPr lvl="1"/>
            <a:r>
              <a:rPr lang="cs-CZ" dirty="0" smtClean="0"/>
              <a:t>Zabránění polyspermie – vajíčko je oplozeno více než jednou spermií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40661291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Cumulus</a:t>
            </a:r>
            <a:r>
              <a:rPr lang="cs-CZ" dirty="0" smtClean="0"/>
              <a:t> </a:t>
            </a:r>
            <a:r>
              <a:rPr lang="cs-CZ" dirty="0" err="1" smtClean="0"/>
              <a:t>Oophorus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Obal z folikulárních buněk  vaječníkového folikulu v závěrečném stádiu před ovulací </a:t>
            </a:r>
          </a:p>
          <a:p>
            <a:r>
              <a:rPr lang="cs-CZ" dirty="0" smtClean="0"/>
              <a:t>Koordinuje dozrávání vajíčka, zvyšuje fertilizaci</a:t>
            </a:r>
            <a:endParaRPr lang="en-GB" dirty="0"/>
          </a:p>
          <a:p>
            <a:pPr marL="0" indent="0">
              <a:buNone/>
            </a:pPr>
            <a:r>
              <a:rPr lang="en-GB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06895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990600"/>
          </a:xfrm>
        </p:spPr>
        <p:txBody>
          <a:bodyPr/>
          <a:lstStyle/>
          <a:p>
            <a:r>
              <a:rPr lang="cs-CZ" sz="2800" b="1">
                <a:solidFill>
                  <a:schemeClr val="hlink"/>
                </a:solidFill>
              </a:rPr>
              <a:t>SLIZNICE A KŮŽE (EPITELEM KRYTÉ POVRCHY)</a:t>
            </a:r>
            <a:endParaRPr lang="en-US" sz="2800" b="1">
              <a:solidFill>
                <a:schemeClr val="hlink"/>
              </a:solidFill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219200"/>
            <a:ext cx="8763000" cy="54102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cs-CZ" sz="2800" dirty="0"/>
              <a:t>Povrch sliznic zažívacího traktu..……. 200 m</a:t>
            </a:r>
            <a:r>
              <a:rPr lang="cs-CZ" sz="2800" baseline="30000" dirty="0"/>
              <a:t>2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cs-CZ" sz="800" dirty="0"/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cs-CZ" sz="2800" dirty="0"/>
              <a:t>Povrch dýchacího traktu……………… 80 m</a:t>
            </a:r>
            <a:r>
              <a:rPr lang="cs-CZ" sz="2800" baseline="30000" dirty="0"/>
              <a:t>2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cs-CZ" sz="800" dirty="0"/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cs-CZ" sz="2800" dirty="0"/>
              <a:t>Povrch kůže …………………………… 2 m</a:t>
            </a:r>
            <a:r>
              <a:rPr lang="cs-CZ" sz="2800" baseline="30000" dirty="0"/>
              <a:t>2</a:t>
            </a:r>
            <a:endParaRPr lang="cs-CZ" sz="2800" dirty="0"/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cs-CZ" sz="800" dirty="0"/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cs-CZ" sz="2800" dirty="0"/>
              <a:t>Podněty: potrava ……………………..  </a:t>
            </a:r>
            <a:r>
              <a:rPr lang="en-US" sz="2800" dirty="0"/>
              <a:t>~ </a:t>
            </a:r>
            <a:r>
              <a:rPr lang="en-US" sz="2800" dirty="0" err="1"/>
              <a:t>tuny</a:t>
            </a:r>
            <a:endParaRPr lang="en-US" sz="2800" dirty="0"/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2800" dirty="0"/>
              <a:t>                   </a:t>
            </a:r>
            <a:r>
              <a:rPr lang="cs-CZ" sz="2800" dirty="0" smtClean="0"/>
              <a:t>  </a:t>
            </a:r>
            <a:r>
              <a:rPr lang="en-US" sz="2800" dirty="0" err="1" smtClean="0"/>
              <a:t>mikro</a:t>
            </a:r>
            <a:r>
              <a:rPr lang="cs-CZ" sz="2800" dirty="0" smtClean="0"/>
              <a:t>biota </a:t>
            </a:r>
            <a:r>
              <a:rPr lang="en-US" sz="2800" dirty="0" smtClean="0"/>
              <a:t> </a:t>
            </a:r>
            <a:r>
              <a:rPr lang="en-US" sz="2800" dirty="0"/>
              <a:t>………………….. 10</a:t>
            </a:r>
            <a:r>
              <a:rPr lang="cs-CZ" sz="2800" baseline="30000" dirty="0"/>
              <a:t>14 </a:t>
            </a:r>
            <a:r>
              <a:rPr lang="cs-CZ" sz="2800" dirty="0"/>
              <a:t>bakterií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cs-CZ" sz="2800" dirty="0"/>
              <a:t>		</a:t>
            </a:r>
            <a:r>
              <a:rPr lang="cs-CZ" sz="2800" dirty="0" smtClean="0"/>
              <a:t>          antigeny </a:t>
            </a:r>
            <a:r>
              <a:rPr lang="cs-CZ" sz="2800" dirty="0"/>
              <a:t>ve vzduchu</a:t>
            </a:r>
            <a:endParaRPr lang="cs-CZ" sz="2800" baseline="30000" dirty="0"/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cs-CZ" sz="800" baseline="30000" dirty="0"/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cs-CZ" sz="2800" dirty="0"/>
              <a:t>Obměna epitel. buněk střeva  ………. 10</a:t>
            </a:r>
            <a:r>
              <a:rPr lang="cs-CZ" sz="2800" baseline="30000" dirty="0"/>
              <a:t>11</a:t>
            </a:r>
            <a:r>
              <a:rPr lang="cs-CZ" sz="2800" dirty="0"/>
              <a:t>/den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cs-CZ" sz="800" dirty="0"/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cs-CZ" sz="2800" dirty="0"/>
              <a:t>Produkce </a:t>
            </a:r>
            <a:r>
              <a:rPr lang="cs-CZ" sz="2800" dirty="0" err="1"/>
              <a:t>IgA</a:t>
            </a:r>
            <a:r>
              <a:rPr lang="cs-CZ" sz="2800" dirty="0"/>
              <a:t> (převyšuje ostatní </a:t>
            </a:r>
            <a:r>
              <a:rPr lang="cs-CZ" sz="2800" dirty="0" err="1"/>
              <a:t>isotypy</a:t>
            </a:r>
            <a:r>
              <a:rPr lang="cs-CZ" sz="2800" dirty="0"/>
              <a:t>)... 5-9g/den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cs-CZ" sz="800" dirty="0"/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cs-CZ" sz="2800" dirty="0"/>
              <a:t>90% infekčních agens vstupuje sliznicemi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cs-CZ" sz="800" dirty="0"/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cs-CZ" sz="2800" dirty="0"/>
              <a:t>80% imunologicky aktivních buněk </a:t>
            </a:r>
            <a:r>
              <a:rPr lang="cs-CZ" sz="2800" dirty="0" smtClean="0"/>
              <a:t>organismu je ve  </a:t>
            </a:r>
            <a:endParaRPr lang="cs-CZ" sz="2800" dirty="0"/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cs-CZ" sz="2800" dirty="0"/>
              <a:t>    </a:t>
            </a:r>
            <a:r>
              <a:rPr lang="cs-CZ" sz="2800" dirty="0" smtClean="0"/>
              <a:t>         sliznicích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3605402066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Imunologické bariéry reprodukčních orgánů ženy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Nejsilnější ochrana v děložním krčku</a:t>
            </a:r>
          </a:p>
          <a:p>
            <a:r>
              <a:rPr lang="cs-CZ" dirty="0" smtClean="0"/>
              <a:t>Zde působí makrofágy – možnost ovlivnění spermií</a:t>
            </a:r>
          </a:p>
          <a:p>
            <a:r>
              <a:rPr lang="cs-CZ" dirty="0" smtClean="0"/>
              <a:t>Imunita v urogenitálním traktu je tlumena </a:t>
            </a:r>
            <a:r>
              <a:rPr lang="cs-CZ" dirty="0" err="1" smtClean="0"/>
              <a:t>cytokiny</a:t>
            </a:r>
            <a:r>
              <a:rPr lang="cs-CZ" dirty="0" smtClean="0"/>
              <a:t>  - TGF –</a:t>
            </a:r>
            <a:r>
              <a:rPr lang="el-GR" dirty="0" smtClean="0"/>
              <a:t>β</a:t>
            </a:r>
            <a:endParaRPr lang="cs-CZ" dirty="0" smtClean="0"/>
          </a:p>
          <a:p>
            <a:r>
              <a:rPr lang="cs-CZ" dirty="0" smtClean="0"/>
              <a:t>Imunita je ovlivněna mikroflórou, věkem údobím menstruačního cyklu, těhotenstvím a přítomností infekce</a:t>
            </a:r>
          </a:p>
        </p:txBody>
      </p:sp>
    </p:spTree>
    <p:extLst>
      <p:ext uri="{BB962C8B-B14F-4D97-AF65-F5344CB8AC3E}">
        <p14:creationId xmlns:p14="http://schemas.microsoft.com/office/powerpoint/2010/main" val="1800731877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Imunologické bariéry reprodukčních orgánů ženy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Přirozenou složkou mikroflóry – Gram-pozitivní tyčky z rodu </a:t>
            </a:r>
            <a:r>
              <a:rPr lang="cs-CZ" dirty="0" err="1" smtClean="0"/>
              <a:t>Lactobacillus</a:t>
            </a:r>
            <a:r>
              <a:rPr lang="cs-CZ" dirty="0" smtClean="0"/>
              <a:t> – k </a:t>
            </a:r>
            <a:r>
              <a:rPr lang="cs-CZ" dirty="0" err="1" smtClean="0"/>
              <a:t>osídelní</a:t>
            </a:r>
            <a:r>
              <a:rPr lang="cs-CZ" dirty="0" smtClean="0"/>
              <a:t> dochází v pubertě (10</a:t>
            </a:r>
            <a:r>
              <a:rPr lang="cs-CZ" baseline="30000" dirty="0" smtClean="0"/>
              <a:t>8</a:t>
            </a:r>
            <a:r>
              <a:rPr lang="cs-CZ" dirty="0" smtClean="0"/>
              <a:t> organismů/gram vaginální tekutiny)</a:t>
            </a:r>
          </a:p>
          <a:p>
            <a:r>
              <a:rPr lang="cs-CZ" dirty="0" smtClean="0"/>
              <a:t>Nízké pH</a:t>
            </a:r>
          </a:p>
          <a:p>
            <a:r>
              <a:rPr lang="cs-CZ" dirty="0" smtClean="0"/>
              <a:t>Tvorba peroxidu vodíku- </a:t>
            </a:r>
            <a:r>
              <a:rPr lang="cs-CZ" dirty="0" err="1" smtClean="0"/>
              <a:t>laktobacily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392097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959" y="55887"/>
            <a:ext cx="8946082" cy="6746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012430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Imunologie reprodukce – negativní </a:t>
            </a:r>
            <a:r>
              <a:rPr lang="cs-CZ" dirty="0" smtClean="0"/>
              <a:t>mechanismy - ženy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zvýšená přítomnost protilátek proti spermiím u chronických infekcí</a:t>
            </a:r>
          </a:p>
          <a:p>
            <a:r>
              <a:rPr lang="cs-CZ" dirty="0" smtClean="0"/>
              <a:t>Pohyb spermií je ovlivněn navázáním protilátek – navázání </a:t>
            </a:r>
            <a:r>
              <a:rPr lang="cs-CZ" dirty="0" err="1" smtClean="0"/>
              <a:t>IgG</a:t>
            </a:r>
            <a:r>
              <a:rPr lang="cs-CZ" dirty="0" smtClean="0"/>
              <a:t> nebo </a:t>
            </a:r>
            <a:r>
              <a:rPr lang="cs-CZ" dirty="0" err="1" smtClean="0"/>
              <a:t>IgA</a:t>
            </a:r>
            <a:r>
              <a:rPr lang="cs-CZ" dirty="0" smtClean="0"/>
              <a:t> na bičík neovlivňuje schopnost pronikat hlenem děložního hrdla</a:t>
            </a:r>
          </a:p>
          <a:p>
            <a:r>
              <a:rPr lang="cs-CZ" dirty="0" smtClean="0"/>
              <a:t>navázáním protilátek zejména třídy </a:t>
            </a:r>
            <a:r>
              <a:rPr lang="cs-CZ" dirty="0" err="1" smtClean="0"/>
              <a:t>IgA</a:t>
            </a:r>
            <a:r>
              <a:rPr lang="cs-CZ" dirty="0" smtClean="0"/>
              <a:t> nebo kombinace </a:t>
            </a:r>
            <a:r>
              <a:rPr lang="cs-CZ" dirty="0" err="1" smtClean="0"/>
              <a:t>IgGa</a:t>
            </a:r>
            <a:r>
              <a:rPr lang="cs-CZ" dirty="0" smtClean="0"/>
              <a:t> </a:t>
            </a:r>
            <a:r>
              <a:rPr lang="cs-CZ" dirty="0" err="1" smtClean="0"/>
              <a:t>IgA</a:t>
            </a:r>
            <a:r>
              <a:rPr lang="cs-CZ" dirty="0" smtClean="0"/>
              <a:t> na </a:t>
            </a:r>
            <a:r>
              <a:rPr lang="cs-CZ" dirty="0"/>
              <a:t>hlavičku </a:t>
            </a:r>
            <a:r>
              <a:rPr lang="cs-CZ" dirty="0" smtClean="0"/>
              <a:t> spermie – výrazně omezuje pohyb</a:t>
            </a:r>
          </a:p>
          <a:p>
            <a:r>
              <a:rPr lang="cs-CZ" dirty="0" err="1" smtClean="0"/>
              <a:t>IgG</a:t>
            </a:r>
            <a:r>
              <a:rPr lang="cs-CZ" dirty="0" smtClean="0"/>
              <a:t> možnost aktivace komplementu x spermie mají na  svém povrchu CD46 – brání aktivaci komplementového systému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77050843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Imunologie reprodukce – negativní mechanismy - muži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Přítomnost protilátek proti spermiím</a:t>
            </a:r>
          </a:p>
          <a:p>
            <a:r>
              <a:rPr lang="cs-CZ" dirty="0" smtClean="0"/>
              <a:t>Důvody vzniku – narušená </a:t>
            </a:r>
            <a:r>
              <a:rPr lang="cs-CZ" dirty="0" err="1"/>
              <a:t>h</a:t>
            </a:r>
            <a:r>
              <a:rPr lang="cs-CZ" dirty="0" err="1" smtClean="0"/>
              <a:t>ematotestikulární</a:t>
            </a:r>
            <a:r>
              <a:rPr lang="cs-CZ" dirty="0" smtClean="0"/>
              <a:t> bariera z důvodů poranění, po vasektomii, chronické infekce urogenitálního traktu, častější u homosexuálních mužů</a:t>
            </a:r>
          </a:p>
          <a:p>
            <a:r>
              <a:rPr lang="cs-CZ" dirty="0" smtClean="0"/>
              <a:t>V ejakulátu se pak nacházejí </a:t>
            </a:r>
            <a:r>
              <a:rPr lang="cs-CZ" dirty="0" err="1" smtClean="0"/>
              <a:t>Ig</a:t>
            </a:r>
            <a:r>
              <a:rPr lang="cs-CZ" dirty="0" smtClean="0"/>
              <a:t> třídy </a:t>
            </a:r>
            <a:r>
              <a:rPr lang="cs-CZ" dirty="0" err="1" smtClean="0"/>
              <a:t>IgG</a:t>
            </a:r>
            <a:r>
              <a:rPr lang="cs-CZ" dirty="0" smtClean="0"/>
              <a:t> a </a:t>
            </a:r>
            <a:r>
              <a:rPr lang="cs-CZ" dirty="0" err="1" smtClean="0"/>
              <a:t>IgA</a:t>
            </a:r>
            <a:endParaRPr lang="cs-CZ" dirty="0" smtClean="0"/>
          </a:p>
          <a:p>
            <a:r>
              <a:rPr lang="cs-CZ" dirty="0" smtClean="0"/>
              <a:t>Ve spermatu infertilních mužů často zvýšený počet leukocytů  - vznik reaktivních kyslíkových radikálů – perforace cytoplazmatické membrány spermií – zabránění fúze s plazmatickou membránou vajíčka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58746411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1803"/>
            <a:ext cx="8833662" cy="6656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724356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>
            <a:spLocks noChangeArrowheads="1"/>
          </p:cNvSpPr>
          <p:nvPr/>
        </p:nvSpPr>
        <p:spPr bwMode="auto">
          <a:xfrm>
            <a:off x="971550" y="1052513"/>
            <a:ext cx="7056438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cs-CZ" sz="3600" b="1" dirty="0">
                <a:solidFill>
                  <a:srgbClr val="C00000"/>
                </a:solidFill>
              </a:rPr>
              <a:t>Imunologie  </a:t>
            </a:r>
            <a:r>
              <a:rPr lang="cs-CZ" sz="3600" b="1" dirty="0" smtClean="0">
                <a:solidFill>
                  <a:srgbClr val="C00000"/>
                </a:solidFill>
              </a:rPr>
              <a:t>těhotenství</a:t>
            </a:r>
            <a:endParaRPr lang="cs-CZ" sz="3600" b="1" dirty="0">
              <a:solidFill>
                <a:srgbClr val="C00000"/>
              </a:solidFill>
            </a:endParaRPr>
          </a:p>
          <a:p>
            <a:pPr algn="ctr"/>
            <a:endParaRPr lang="cs-CZ" sz="3600" b="1" dirty="0"/>
          </a:p>
          <a:p>
            <a:pPr algn="ctr"/>
            <a:r>
              <a:rPr lang="cs-CZ" sz="3600" b="1" dirty="0">
                <a:solidFill>
                  <a:srgbClr val="002060"/>
                </a:solidFill>
              </a:rPr>
              <a:t>Oplozené vejce, </a:t>
            </a:r>
          </a:p>
          <a:p>
            <a:pPr algn="ctr"/>
            <a:r>
              <a:rPr lang="cs-CZ" sz="3600" b="1" dirty="0">
                <a:solidFill>
                  <a:srgbClr val="002060"/>
                </a:solidFill>
              </a:rPr>
              <a:t>pak embryo a další přídatné tkáně </a:t>
            </a:r>
          </a:p>
          <a:p>
            <a:pPr algn="ctr"/>
            <a:r>
              <a:rPr lang="cs-CZ" sz="3600" b="1" dirty="0">
                <a:solidFill>
                  <a:srgbClr val="002060"/>
                </a:solidFill>
              </a:rPr>
              <a:t>představují pro matku cizorodý, "</a:t>
            </a:r>
            <a:r>
              <a:rPr lang="cs-CZ" sz="3600" b="1" dirty="0" err="1">
                <a:solidFill>
                  <a:srgbClr val="002060"/>
                </a:solidFill>
              </a:rPr>
              <a:t>semialogenní</a:t>
            </a:r>
            <a:r>
              <a:rPr lang="cs-CZ" sz="3600" b="1" dirty="0">
                <a:solidFill>
                  <a:srgbClr val="002060"/>
                </a:solidFill>
              </a:rPr>
              <a:t>" štěp</a:t>
            </a:r>
            <a:r>
              <a:rPr lang="cs-CZ" sz="2800" b="1" dirty="0">
                <a:solidFill>
                  <a:srgbClr val="00206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03170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31165"/>
            <a:ext cx="8652542" cy="6514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578852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1" y="204031"/>
            <a:ext cx="9033753" cy="6632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592026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404813"/>
            <a:ext cx="7772400" cy="583247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2800" b="1" dirty="0" smtClean="0">
                <a:solidFill>
                  <a:schemeClr val="tx2"/>
                </a:solidFill>
              </a:rPr>
              <a:t> </a:t>
            </a:r>
            <a:r>
              <a:rPr lang="cs-CZ" sz="2800" b="1" i="1" dirty="0" smtClean="0">
                <a:solidFill>
                  <a:schemeClr val="tx2"/>
                </a:solidFill>
                <a:latin typeface="Tahoma" pitchFamily="34" charset="0"/>
              </a:rPr>
              <a:t>embryonální ochranné mechanismy :</a:t>
            </a:r>
          </a:p>
          <a:p>
            <a:pPr eaLnBrk="1" hangingPunct="1">
              <a:lnSpc>
                <a:spcPct val="90000"/>
              </a:lnSpc>
            </a:pPr>
            <a:endParaRPr lang="cs-CZ" sz="2800" b="1" i="1" dirty="0" smtClean="0">
              <a:latin typeface="Tahoma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2800" u="sng" dirty="0" smtClean="0">
                <a:latin typeface="Tahoma" pitchFamily="34" charset="0"/>
              </a:rPr>
              <a:t>pasivní:</a:t>
            </a:r>
            <a:r>
              <a:rPr lang="cs-CZ" sz="2800" dirty="0" smtClean="0">
                <a:latin typeface="Tahoma" pitchFamily="34" charset="0"/>
              </a:rPr>
              <a:t> velmi nízká exprese klasických HLA znaků A,B,C na buňkách </a:t>
            </a:r>
            <a:r>
              <a:rPr lang="cs-CZ" sz="2800" dirty="0" err="1" smtClean="0">
                <a:latin typeface="Tahoma" pitchFamily="34" charset="0"/>
              </a:rPr>
              <a:t>cytotrofoblastu</a:t>
            </a:r>
            <a:r>
              <a:rPr lang="cs-CZ" sz="2800" dirty="0" smtClean="0">
                <a:latin typeface="Tahoma" pitchFamily="34" charset="0"/>
              </a:rPr>
              <a:t>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2800" dirty="0" smtClean="0">
                <a:latin typeface="Tahoma" pitchFamily="34" charset="0"/>
              </a:rPr>
              <a:t>    (chybějí antigeny HLA-DR a DQ, které jsou nutné pro aktivaci imunitní odpovědi)</a:t>
            </a:r>
          </a:p>
          <a:p>
            <a:pPr eaLnBrk="1" hangingPunct="1">
              <a:lnSpc>
                <a:spcPct val="90000"/>
              </a:lnSpc>
            </a:pPr>
            <a:endParaRPr lang="cs-CZ" sz="2800" dirty="0" smtClean="0">
              <a:latin typeface="Tahoma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2800" u="sng" dirty="0" smtClean="0">
                <a:latin typeface="Tahoma" pitchFamily="34" charset="0"/>
              </a:rPr>
              <a:t>aktivní:</a:t>
            </a:r>
            <a:r>
              <a:rPr lang="cs-CZ" sz="2800" dirty="0" smtClean="0">
                <a:latin typeface="Tahoma" pitchFamily="34" charset="0"/>
              </a:rPr>
              <a:t> produkce nespecifických tlumivých </a:t>
            </a:r>
            <a:r>
              <a:rPr lang="cs-CZ" sz="2800" dirty="0" err="1" smtClean="0">
                <a:latin typeface="Tahoma" pitchFamily="34" charset="0"/>
              </a:rPr>
              <a:t>působků</a:t>
            </a:r>
            <a:r>
              <a:rPr lang="cs-CZ" sz="2800" dirty="0" smtClean="0">
                <a:latin typeface="Tahoma" pitchFamily="34" charset="0"/>
              </a:rPr>
              <a:t> (alfa-fetoprotein,  </a:t>
            </a:r>
            <a:r>
              <a:rPr lang="cs-CZ" sz="2800" dirty="0" err="1" smtClean="0">
                <a:latin typeface="Tahoma" pitchFamily="34" charset="0"/>
              </a:rPr>
              <a:t>hCG</a:t>
            </a:r>
            <a:r>
              <a:rPr lang="cs-CZ" sz="2800" dirty="0" smtClean="0">
                <a:latin typeface="Tahoma" pitchFamily="34" charset="0"/>
              </a:rPr>
              <a:t>) a indukce Th2 buněk v mateřské deciduální tkáni - </a:t>
            </a:r>
            <a:r>
              <a:rPr lang="cs-CZ" sz="2800" dirty="0" smtClean="0">
                <a:solidFill>
                  <a:schemeClr val="accent1"/>
                </a:solidFill>
                <a:latin typeface="Tahoma" pitchFamily="34" charset="0"/>
              </a:rPr>
              <a:t>klíčovou funkci má produkt embryonálního HLA-G genu</a:t>
            </a:r>
          </a:p>
          <a:p>
            <a:pPr eaLnBrk="1" hangingPunct="1">
              <a:lnSpc>
                <a:spcPct val="90000"/>
              </a:lnSpc>
            </a:pPr>
            <a:endParaRPr lang="cs-CZ" sz="2800" dirty="0" smtClean="0"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2164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Imunita gastrointestinálního systému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0">
              <a:buNone/>
            </a:pPr>
            <a:r>
              <a:rPr lang="cs-CZ" dirty="0" smtClean="0"/>
              <a:t>2 základní </a:t>
            </a:r>
            <a:r>
              <a:rPr lang="cs-CZ" dirty="0" err="1" smtClean="0"/>
              <a:t>chrakteristiky</a:t>
            </a:r>
            <a:r>
              <a:rPr lang="cs-CZ" dirty="0" smtClean="0"/>
              <a:t>:</a:t>
            </a:r>
          </a:p>
          <a:p>
            <a:pPr marL="457200" lvl="1" indent="0">
              <a:buNone/>
            </a:pPr>
            <a:r>
              <a:rPr lang="cs-CZ" dirty="0" smtClean="0"/>
              <a:t>	</a:t>
            </a:r>
            <a:r>
              <a:rPr lang="cs-CZ" dirty="0" err="1" smtClean="0"/>
              <a:t>Mukóza</a:t>
            </a:r>
            <a:r>
              <a:rPr lang="cs-CZ" dirty="0" smtClean="0"/>
              <a:t> tenkého a tlustého střeva – větší než 200m</a:t>
            </a:r>
            <a:r>
              <a:rPr lang="cs-CZ" baseline="30000" dirty="0" smtClean="0"/>
              <a:t>2</a:t>
            </a:r>
            <a:r>
              <a:rPr lang="cs-CZ" dirty="0" smtClean="0"/>
              <a:t> (velikost tenisového kurtu)</a:t>
            </a:r>
          </a:p>
          <a:p>
            <a:pPr marL="457200" lvl="1" indent="0">
              <a:buNone/>
            </a:pPr>
            <a:r>
              <a:rPr lang="cs-CZ" dirty="0"/>
              <a:t>	</a:t>
            </a:r>
            <a:r>
              <a:rPr lang="cs-CZ" dirty="0" smtClean="0"/>
              <a:t>500 různých druhů bakterií – dohromady 10</a:t>
            </a:r>
            <a:r>
              <a:rPr lang="cs-CZ" baseline="30000" dirty="0" smtClean="0"/>
              <a:t>14 </a:t>
            </a:r>
            <a:r>
              <a:rPr lang="cs-CZ" dirty="0" smtClean="0"/>
              <a:t>buněk – 10x více než buněk člověka</a:t>
            </a:r>
          </a:p>
          <a:p>
            <a:pPr marL="457200" lvl="1" indent="0">
              <a:buNone/>
            </a:pPr>
            <a:endParaRPr lang="cs-CZ" dirty="0"/>
          </a:p>
          <a:p>
            <a:pPr marL="457200" lvl="1" indent="0">
              <a:buNone/>
            </a:pPr>
            <a:r>
              <a:rPr lang="cs-CZ" dirty="0" smtClean="0"/>
              <a:t>Soustředěno okolo 80% imunokompetentních buněk těla – největší </a:t>
            </a:r>
            <a:r>
              <a:rPr lang="cs-CZ" dirty="0" err="1" smtClean="0"/>
              <a:t>lymfytický</a:t>
            </a:r>
            <a:r>
              <a:rPr lang="cs-CZ" dirty="0" smtClean="0"/>
              <a:t> orgán ) spolu s kůží</a:t>
            </a:r>
          </a:p>
          <a:p>
            <a:pPr marL="457200" lvl="1" indent="0">
              <a:buNone/>
            </a:pPr>
            <a:endParaRPr lang="cs-CZ" dirty="0" smtClean="0"/>
          </a:p>
          <a:p>
            <a:pPr lvl="1">
              <a:buFontTx/>
              <a:buChar char="-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49846665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7504" y="-8815"/>
            <a:ext cx="9179008" cy="6875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055281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76250"/>
            <a:ext cx="8062913" cy="6192838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cs-CZ" dirty="0" smtClean="0">
                <a:solidFill>
                  <a:srgbClr val="FF3399"/>
                </a:solidFill>
              </a:rPr>
              <a:t>       </a:t>
            </a:r>
            <a:r>
              <a:rPr lang="cs-CZ" b="1" dirty="0" err="1" smtClean="0">
                <a:solidFill>
                  <a:srgbClr val="C00000"/>
                </a:solidFill>
              </a:rPr>
              <a:t>Transplacentární</a:t>
            </a:r>
            <a:r>
              <a:rPr lang="cs-CZ" b="1" dirty="0" smtClean="0">
                <a:solidFill>
                  <a:srgbClr val="C00000"/>
                </a:solidFill>
              </a:rPr>
              <a:t> přenos faktorů imunity  </a:t>
            </a:r>
          </a:p>
          <a:p>
            <a:pPr eaLnBrk="1" hangingPunct="1">
              <a:buFontTx/>
              <a:buNone/>
              <a:defRPr/>
            </a:pPr>
            <a:r>
              <a:rPr lang="cs-CZ" b="1" dirty="0" smtClean="0">
                <a:solidFill>
                  <a:srgbClr val="C00000"/>
                </a:solidFill>
              </a:rPr>
              <a:t>   </a:t>
            </a:r>
            <a:r>
              <a:rPr lang="cs-CZ" sz="2400" b="1" dirty="0" smtClean="0">
                <a:solidFill>
                  <a:srgbClr val="C00000"/>
                </a:solidFill>
              </a:rPr>
              <a:t> </a:t>
            </a:r>
          </a:p>
          <a:p>
            <a:pPr>
              <a:defRPr/>
            </a:pPr>
            <a:r>
              <a:rPr lang="cs-CZ" sz="2400" b="1" dirty="0" smtClean="0">
                <a:solidFill>
                  <a:srgbClr val="002060"/>
                </a:solidFill>
              </a:rPr>
              <a:t>v 3. trimestru se dostává z plodu </a:t>
            </a:r>
            <a:r>
              <a:rPr lang="cs-CZ" sz="2400" b="1" u="sng" dirty="0">
                <a:solidFill>
                  <a:srgbClr val="C00000"/>
                </a:solidFill>
              </a:rPr>
              <a:t>do mateřského </a:t>
            </a:r>
            <a:r>
              <a:rPr lang="cs-CZ" sz="2400" b="1" u="sng" dirty="0" smtClean="0">
                <a:solidFill>
                  <a:srgbClr val="C00000"/>
                </a:solidFill>
              </a:rPr>
              <a:t>oběhu </a:t>
            </a:r>
            <a:r>
              <a:rPr lang="cs-CZ" sz="2400" b="1" dirty="0" smtClean="0">
                <a:solidFill>
                  <a:srgbClr val="002060"/>
                </a:solidFill>
              </a:rPr>
              <a:t>cca  </a:t>
            </a:r>
          </a:p>
          <a:p>
            <a:pPr marL="0" indent="0">
              <a:buNone/>
              <a:defRPr/>
            </a:pPr>
            <a:r>
              <a:rPr lang="cs-CZ" sz="2400" b="1" dirty="0"/>
              <a:t> </a:t>
            </a:r>
            <a:r>
              <a:rPr lang="cs-CZ" sz="2400" b="1" dirty="0" smtClean="0"/>
              <a:t>   200 000    buněk denně - zejména </a:t>
            </a:r>
            <a:r>
              <a:rPr lang="cs-CZ" sz="2400" b="1" dirty="0" smtClean="0">
                <a:solidFill>
                  <a:srgbClr val="002060"/>
                </a:solidFill>
              </a:rPr>
              <a:t>buňky trofoblastu</a:t>
            </a:r>
          </a:p>
          <a:p>
            <a:pPr marL="0" indent="0">
              <a:buNone/>
              <a:defRPr/>
            </a:pPr>
            <a:endParaRPr lang="cs-CZ" sz="2400" b="1" dirty="0"/>
          </a:p>
          <a:p>
            <a:pPr marL="0" indent="0">
              <a:buNone/>
              <a:defRPr/>
            </a:pPr>
            <a:r>
              <a:rPr lang="cs-CZ" sz="2400" b="1" dirty="0" smtClean="0"/>
              <a:t>    </a:t>
            </a:r>
            <a:r>
              <a:rPr lang="cs-CZ" sz="2400" b="1" u="sng" dirty="0" smtClean="0">
                <a:solidFill>
                  <a:srgbClr val="C00000"/>
                </a:solidFill>
              </a:rPr>
              <a:t>do oběhu plodu  </a:t>
            </a:r>
            <a:r>
              <a:rPr lang="cs-CZ" sz="2400" b="1" dirty="0" smtClean="0">
                <a:solidFill>
                  <a:srgbClr val="C00000"/>
                </a:solidFill>
              </a:rPr>
              <a:t>pronikají </a:t>
            </a:r>
            <a:r>
              <a:rPr lang="cs-CZ" sz="2400" b="1" dirty="0" err="1" smtClean="0">
                <a:solidFill>
                  <a:srgbClr val="C00000"/>
                </a:solidFill>
              </a:rPr>
              <a:t>transplacentárně</a:t>
            </a:r>
            <a:endParaRPr lang="cs-CZ" sz="2400" b="1" dirty="0"/>
          </a:p>
          <a:p>
            <a:pPr marL="0" indent="0">
              <a:buNone/>
              <a:defRPr/>
            </a:pPr>
            <a:r>
              <a:rPr lang="cs-CZ" sz="2400" b="1" dirty="0" smtClean="0"/>
              <a:t>   </a:t>
            </a:r>
          </a:p>
          <a:p>
            <a:pPr eaLnBrk="1" hangingPunct="1">
              <a:defRPr/>
            </a:pPr>
            <a:r>
              <a:rPr lang="cs-CZ" sz="2800" b="1" dirty="0">
                <a:solidFill>
                  <a:srgbClr val="002060"/>
                </a:solidFill>
              </a:rPr>
              <a:t>m</a:t>
            </a:r>
            <a:r>
              <a:rPr lang="cs-CZ" sz="2800" b="1" dirty="0" smtClean="0">
                <a:solidFill>
                  <a:srgbClr val="002060"/>
                </a:solidFill>
              </a:rPr>
              <a:t>ateřské lymfocyty      (</a:t>
            </a:r>
            <a:r>
              <a:rPr lang="cs-CZ" sz="2800" b="1" dirty="0" smtClean="0"/>
              <a:t>„</a:t>
            </a:r>
            <a:r>
              <a:rPr lang="cs-CZ" sz="2800" b="1" dirty="0" err="1" smtClean="0"/>
              <a:t>mikrochimerismus</a:t>
            </a:r>
            <a:r>
              <a:rPr lang="cs-CZ" sz="2800" b="1" dirty="0" smtClean="0"/>
              <a:t>“)</a:t>
            </a:r>
          </a:p>
          <a:p>
            <a:pPr eaLnBrk="1" hangingPunct="1">
              <a:defRPr/>
            </a:pPr>
            <a:endParaRPr lang="cs-CZ" sz="2800" b="1" dirty="0" smtClean="0"/>
          </a:p>
          <a:p>
            <a:pPr eaLnBrk="1" hangingPunct="1">
              <a:defRPr/>
            </a:pPr>
            <a:r>
              <a:rPr lang="cs-CZ" sz="2400" b="1" dirty="0" smtClean="0"/>
              <a:t> </a:t>
            </a:r>
            <a:r>
              <a:rPr lang="cs-CZ" sz="2800" b="1" dirty="0" smtClean="0">
                <a:solidFill>
                  <a:srgbClr val="002060"/>
                </a:solidFill>
              </a:rPr>
              <a:t>imunoglobuliny (</a:t>
            </a:r>
            <a:r>
              <a:rPr lang="cs-CZ" sz="2800" b="1" dirty="0" err="1" smtClean="0">
                <a:solidFill>
                  <a:srgbClr val="002060"/>
                </a:solidFill>
              </a:rPr>
              <a:t>IgG</a:t>
            </a:r>
            <a:r>
              <a:rPr lang="cs-CZ" sz="2800" b="1" dirty="0" smtClean="0">
                <a:solidFill>
                  <a:srgbClr val="002060"/>
                </a:solidFill>
              </a:rPr>
              <a:t>)   </a:t>
            </a:r>
            <a:r>
              <a:rPr lang="cs-CZ" sz="2800" b="1" dirty="0" smtClean="0"/>
              <a:t>(úloha </a:t>
            </a:r>
            <a:r>
              <a:rPr lang="cs-CZ" sz="2800" b="1" dirty="0" err="1" smtClean="0"/>
              <a:t>FcRn</a:t>
            </a:r>
            <a:r>
              <a:rPr lang="cs-CZ" sz="2800" b="1" dirty="0" smtClean="0"/>
              <a:t>) </a:t>
            </a:r>
          </a:p>
          <a:p>
            <a:pPr marL="0" indent="0" eaLnBrk="1" hangingPunct="1">
              <a:buFontTx/>
              <a:buNone/>
              <a:defRPr/>
            </a:pPr>
            <a:r>
              <a:rPr lang="cs-CZ" sz="2800" b="1" dirty="0" smtClean="0"/>
              <a:t>     </a:t>
            </a:r>
            <a:endParaRPr lang="cs-CZ" sz="2800" b="1" dirty="0" smtClean="0">
              <a:solidFill>
                <a:srgbClr val="00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8291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 smtClean="0"/>
              <a:t>Význam kojení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 eaLnBrk="1" hangingPunct="1"/>
            <a:r>
              <a:rPr lang="cs-CZ" sz="2800" b="1" dirty="0" smtClean="0"/>
              <a:t>Hlavním imunoglobulinem v mateřském mléku je </a:t>
            </a:r>
            <a:r>
              <a:rPr lang="cs-CZ" sz="2800" b="1" dirty="0" smtClean="0">
                <a:solidFill>
                  <a:srgbClr val="C00000"/>
                </a:solidFill>
              </a:rPr>
              <a:t>sekreční </a:t>
            </a:r>
            <a:r>
              <a:rPr lang="cs-CZ" sz="2800" b="1" dirty="0" err="1" smtClean="0">
                <a:solidFill>
                  <a:srgbClr val="C00000"/>
                </a:solidFill>
              </a:rPr>
              <a:t>IgA</a:t>
            </a:r>
            <a:r>
              <a:rPr lang="cs-CZ" sz="2800" b="1" dirty="0" smtClean="0"/>
              <a:t>: neutralizuje viry, je baktericidní, agreguje antigeny, </a:t>
            </a:r>
            <a:r>
              <a:rPr lang="cs-CZ" sz="2800" b="1" dirty="0"/>
              <a:t>b</a:t>
            </a:r>
            <a:r>
              <a:rPr lang="cs-CZ" sz="2800" b="1" dirty="0" smtClean="0"/>
              <a:t>rání adherenci bakterií na  povrch epitelových buněk, dále </a:t>
            </a:r>
            <a:r>
              <a:rPr lang="cs-CZ" sz="2800" b="1" dirty="0" err="1"/>
              <a:t>I</a:t>
            </a:r>
            <a:r>
              <a:rPr lang="cs-CZ" sz="2800" b="1" dirty="0" err="1" smtClean="0"/>
              <a:t>gG</a:t>
            </a:r>
            <a:r>
              <a:rPr lang="cs-CZ" sz="2800" b="1" dirty="0" smtClean="0"/>
              <a:t> a </a:t>
            </a:r>
            <a:r>
              <a:rPr lang="cs-CZ" sz="2800" b="1" dirty="0" err="1" smtClean="0"/>
              <a:t>IgM</a:t>
            </a:r>
            <a:endParaRPr lang="cs-CZ" sz="2800" b="1" dirty="0" smtClean="0"/>
          </a:p>
          <a:p>
            <a:pPr eaLnBrk="1" hangingPunct="1"/>
            <a:r>
              <a:rPr lang="cs-CZ" sz="2800" b="1" dirty="0" smtClean="0"/>
              <a:t>TGF-</a:t>
            </a:r>
            <a:r>
              <a:rPr lang="el-GR" sz="2800" b="1" dirty="0" smtClean="0"/>
              <a:t>β</a:t>
            </a:r>
            <a:r>
              <a:rPr lang="cs-CZ" sz="2800" b="1" dirty="0" smtClean="0"/>
              <a:t>, IFN-</a:t>
            </a:r>
            <a:r>
              <a:rPr lang="el-GR" sz="2800" b="1" dirty="0" smtClean="0"/>
              <a:t>γ</a:t>
            </a:r>
            <a:r>
              <a:rPr lang="cs-CZ" sz="2800" b="1" dirty="0" smtClean="0"/>
              <a:t>, </a:t>
            </a:r>
            <a:r>
              <a:rPr lang="cs-CZ" sz="2800" b="1" dirty="0" err="1" smtClean="0"/>
              <a:t>laktoferin</a:t>
            </a:r>
            <a:r>
              <a:rPr lang="cs-CZ" sz="2800" b="1" dirty="0" smtClean="0"/>
              <a:t>, lysozym, </a:t>
            </a:r>
            <a:r>
              <a:rPr lang="cs-CZ" sz="2800" b="1" dirty="0" err="1" smtClean="0"/>
              <a:t>defenziny</a:t>
            </a:r>
            <a:r>
              <a:rPr lang="cs-CZ" sz="2800" b="1" dirty="0" smtClean="0"/>
              <a:t>, komplement</a:t>
            </a:r>
          </a:p>
          <a:p>
            <a:pPr eaLnBrk="1" hangingPunct="1"/>
            <a:r>
              <a:rPr lang="cs-CZ" sz="2800" b="1" dirty="0" smtClean="0"/>
              <a:t>buňky v mateřském mléku : </a:t>
            </a:r>
          </a:p>
          <a:p>
            <a:pPr marL="0" indent="0" eaLnBrk="1" hangingPunct="1">
              <a:buNone/>
            </a:pPr>
            <a:r>
              <a:rPr lang="cs-CZ" sz="2800" b="1" dirty="0"/>
              <a:t> </a:t>
            </a:r>
            <a:r>
              <a:rPr lang="cs-CZ" sz="2800" b="1" dirty="0" smtClean="0"/>
              <a:t>        </a:t>
            </a:r>
            <a:r>
              <a:rPr lang="cs-CZ" sz="2800" b="1" dirty="0" smtClean="0">
                <a:solidFill>
                  <a:srgbClr val="C00000"/>
                </a:solidFill>
              </a:rPr>
              <a:t>fagocyty</a:t>
            </a:r>
            <a:r>
              <a:rPr lang="cs-CZ" sz="2800" b="1" dirty="0" smtClean="0"/>
              <a:t>, především makrofágy(60%), </a:t>
            </a:r>
            <a:r>
              <a:rPr lang="cs-CZ" sz="2800" b="1" dirty="0" err="1" smtClean="0"/>
              <a:t>neutrofily</a:t>
            </a:r>
            <a:r>
              <a:rPr lang="cs-CZ" sz="2800" b="1" dirty="0" smtClean="0"/>
              <a:t> 	30%</a:t>
            </a:r>
          </a:p>
          <a:p>
            <a:pPr marL="0" indent="0" eaLnBrk="1" hangingPunct="1">
              <a:buNone/>
            </a:pPr>
            <a:r>
              <a:rPr lang="cs-CZ" sz="2800" b="1" dirty="0" smtClean="0"/>
              <a:t>         </a:t>
            </a:r>
            <a:r>
              <a:rPr lang="cs-CZ" sz="2800" b="1" dirty="0" smtClean="0">
                <a:solidFill>
                  <a:srgbClr val="C00000"/>
                </a:solidFill>
              </a:rPr>
              <a:t>lymfocyty</a:t>
            </a:r>
            <a:r>
              <a:rPr lang="cs-CZ" sz="2800" b="1" dirty="0" smtClean="0"/>
              <a:t>, (8%) především CD4, </a:t>
            </a:r>
            <a:r>
              <a:rPr lang="cs-CZ" sz="2800" b="1" dirty="0" err="1" smtClean="0"/>
              <a:t>eosinofily</a:t>
            </a:r>
            <a:r>
              <a:rPr lang="cs-CZ" sz="2800" b="1" dirty="0" smtClean="0"/>
              <a:t>, epitelové     	buňky</a:t>
            </a:r>
          </a:p>
          <a:p>
            <a:pPr eaLnBrk="1" hangingPunct="1"/>
            <a:r>
              <a:rPr lang="cs-CZ" sz="2800" b="1" dirty="0" smtClean="0"/>
              <a:t>Hlavním zdrojem je kolostrum</a:t>
            </a:r>
          </a:p>
          <a:p>
            <a:pPr eaLnBrk="1" hangingPunct="1"/>
            <a:r>
              <a:rPr lang="cs-CZ" sz="2800" b="1" dirty="0" smtClean="0"/>
              <a:t>Kolonizace mikroorganismy – kojené děti 80% G+ bakterií</a:t>
            </a:r>
          </a:p>
          <a:p>
            <a:pPr eaLnBrk="1" hangingPunct="1"/>
            <a:r>
              <a:rPr lang="cs-CZ" sz="2800" b="1" dirty="0" smtClean="0"/>
              <a:t>Modulace imunitní odpovědi, přechod od Th2 a do Th1,</a:t>
            </a:r>
          </a:p>
          <a:p>
            <a:pPr eaLnBrk="1" hangingPunct="1"/>
            <a:r>
              <a:rPr lang="cs-CZ" sz="2800" b="1" dirty="0"/>
              <a:t> </a:t>
            </a:r>
            <a:r>
              <a:rPr lang="cs-CZ" sz="2800" b="1" dirty="0" smtClean="0"/>
              <a:t>snižuje výskyt infekcí, i autoimunitních </a:t>
            </a:r>
            <a:r>
              <a:rPr lang="cs-CZ" sz="2800" b="1" dirty="0" err="1" smtClean="0"/>
              <a:t>chrob</a:t>
            </a:r>
            <a:endParaRPr lang="cs-CZ" sz="2800" b="1" dirty="0" smtClean="0"/>
          </a:p>
        </p:txBody>
      </p:sp>
    </p:spTree>
    <p:extLst>
      <p:ext uri="{BB962C8B-B14F-4D97-AF65-F5344CB8AC3E}">
        <p14:creationId xmlns:p14="http://schemas.microsoft.com/office/powerpoint/2010/main" val="1637671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818" y="-34695"/>
            <a:ext cx="9187635" cy="6927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460356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5146" y="-21755"/>
            <a:ext cx="9334292" cy="6901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150469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3385" y="81768"/>
            <a:ext cx="9230769" cy="6694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985637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4758" y="17066"/>
            <a:ext cx="9213515" cy="6823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200492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6131" y="-34695"/>
            <a:ext cx="9196262" cy="6927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822650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4758" y="-188"/>
            <a:ext cx="9213515" cy="6858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185308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593</TotalTime>
  <Words>3246</Words>
  <Application>Microsoft Office PowerPoint</Application>
  <PresentationFormat>Předvádění na obrazovce (4:3)</PresentationFormat>
  <Paragraphs>497</Paragraphs>
  <Slides>98</Slides>
  <Notes>3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98</vt:i4>
      </vt:variant>
    </vt:vector>
  </HeadingPairs>
  <TitlesOfParts>
    <vt:vector size="106" baseType="lpstr">
      <vt:lpstr>Arial</vt:lpstr>
      <vt:lpstr>Calibri</vt:lpstr>
      <vt:lpstr>Comic Sans MS</vt:lpstr>
      <vt:lpstr>Symbol</vt:lpstr>
      <vt:lpstr>Tahoma</vt:lpstr>
      <vt:lpstr>Times New Roman</vt:lpstr>
      <vt:lpstr>Wingdings</vt:lpstr>
      <vt:lpstr>Motiv systému Office</vt:lpstr>
      <vt:lpstr> Slizniční a kožní imunita</vt:lpstr>
      <vt:lpstr>Slizniční povrchy</vt:lpstr>
      <vt:lpstr>Úkoly slizniční imunity</vt:lpstr>
      <vt:lpstr>Prezentace aplikace PowerPoint</vt:lpstr>
      <vt:lpstr>Prezentace aplikace PowerPoint</vt:lpstr>
      <vt:lpstr>Regionalizace imunitního systému</vt:lpstr>
      <vt:lpstr>Každý  regionální imunní systém má</vt:lpstr>
      <vt:lpstr>SLIZNICE A KŮŽE (EPITELEM KRYTÉ POVRCHY)</vt:lpstr>
      <vt:lpstr>Imunita gastrointestinálního systému</vt:lpstr>
      <vt:lpstr>Komensální (normální) mikroflora mikrobiota</vt:lpstr>
      <vt:lpstr>Složení bakteriálních populací ve střevě</vt:lpstr>
      <vt:lpstr>Probiotika a prebiotika</vt:lpstr>
      <vt:lpstr>Hygienická hypotéza</vt:lpstr>
      <vt:lpstr>Slizniční imunitní systém gastrointestinálního traktu GALT</vt:lpstr>
      <vt:lpstr>GALT</vt:lpstr>
      <vt:lpstr>Prezentace aplikace PowerPoint</vt:lpstr>
      <vt:lpstr>Gastrointestinální imunitní systém</vt:lpstr>
      <vt:lpstr>Indukce imunitní odpovědi na střevní sliznici</vt:lpstr>
      <vt:lpstr>Buňky střevního  epitelu</vt:lpstr>
      <vt:lpstr>Buňky střevního epitelu</vt:lpstr>
      <vt:lpstr>Buňky střevního epitelu</vt:lpstr>
      <vt:lpstr>Úloha epitelových buněk</vt:lpstr>
      <vt:lpstr>Prezentace aplikace PowerPoint</vt:lpstr>
      <vt:lpstr>Epitelové buňky</vt:lpstr>
      <vt:lpstr>Epitelové buňky střeva</vt:lpstr>
      <vt:lpstr>Pohárkové buňky</vt:lpstr>
      <vt:lpstr>Panethovy buňky</vt:lpstr>
      <vt:lpstr>Intraepteliální T lymfocyty</vt:lpstr>
      <vt:lpstr>M -  BUŇKY  V EPITELU KRYJÍCÍM LYMFATICKÉ FOLIKULY </vt:lpstr>
      <vt:lpstr>Lymfoidní folikuly</vt:lpstr>
      <vt:lpstr>Gastrointestinální imunitní systém</vt:lpstr>
      <vt:lpstr>Antibakteriální mechanismy sliznice</vt:lpstr>
      <vt:lpstr>Cesty lymfocytů v těle</vt:lpstr>
      <vt:lpstr>„Homing“ lymfocytů</vt:lpstr>
      <vt:lpstr>Venuly s vysokým endotelem  (High endotelial venules)</vt:lpstr>
      <vt:lpstr>Cesty T-lymfocytů</vt:lpstr>
      <vt:lpstr>Cesty lymfocytů v těle</vt:lpstr>
      <vt:lpstr>Indukce imunitní odpovědi na střevní sliznici</vt:lpstr>
      <vt:lpstr>Gastrointestinální imunitní systém</vt:lpstr>
      <vt:lpstr>Epteliální M buňky – transport Ag přes slizniční povrch</vt:lpstr>
      <vt:lpstr>Indukce imunitní odpovědi na střevní sliznici</vt:lpstr>
      <vt:lpstr>Dendritické buňky sliznic</vt:lpstr>
      <vt:lpstr>Humorální mechanismy slizničního imunitního systému – role IgA</vt:lpstr>
      <vt:lpstr>Prezentace aplikace PowerPoint</vt:lpstr>
      <vt:lpstr>Transcytóza</vt:lpstr>
      <vt:lpstr>Vlastnosti a funkce sekrečního IgA</vt:lpstr>
      <vt:lpstr>Sekreční imunoglobuliny</vt:lpstr>
      <vt:lpstr>Antimikrobní mechanismy  na sliznicích</vt:lpstr>
      <vt:lpstr>Funkce defensinů</vt:lpstr>
      <vt:lpstr> </vt:lpstr>
      <vt:lpstr>Orální tolerance</vt:lpstr>
      <vt:lpstr>ORÁLNÍ TOLERANCE</vt:lpstr>
      <vt:lpstr>  Využití indukce „orální“ (slizniční) tolerance v prevenci a léčbě</vt:lpstr>
      <vt:lpstr>Alergenová imunoterapie</vt:lpstr>
      <vt:lpstr> Kůže jako imunologický orgán</vt:lpstr>
      <vt:lpstr>Prezentace aplikace PowerPoint</vt:lpstr>
      <vt:lpstr>Fyziologické obranné bariéry kůže</vt:lpstr>
      <vt:lpstr>Fyziologické obranné bariéry kůže</vt:lpstr>
      <vt:lpstr>Buňky v kožním imunitním systému </vt:lpstr>
      <vt:lpstr>Keratinocyty</vt:lpstr>
      <vt:lpstr>Dendritické buňky v kůži</vt:lpstr>
      <vt:lpstr>Funkce Langerhansových buněk</vt:lpstr>
      <vt:lpstr>Prezentace aplikace PowerPoint</vt:lpstr>
      <vt:lpstr>Kůže  - poškození nebo průnik infekce</vt:lpstr>
      <vt:lpstr>Klinické imunopatologické stavy spojené s poruchou imunitní funkce kůže</vt:lpstr>
      <vt:lpstr>Humorální faktory v kožním imunitním systému</vt:lpstr>
      <vt:lpstr>   Kůže – ÚV světlo       imunomodulační působení</vt:lpstr>
      <vt:lpstr>Imunitní reakce v kůži</vt:lpstr>
      <vt:lpstr>Prezentace aplikace PowerPoint</vt:lpstr>
      <vt:lpstr>REPRODUKČNÍ  IMUNOLOGIE  </vt:lpstr>
      <vt:lpstr>Prezentace aplikace PowerPoint</vt:lpstr>
      <vt:lpstr>Prezentace aplikace PowerPoint</vt:lpstr>
      <vt:lpstr>Prezentace aplikace PowerPoint</vt:lpstr>
      <vt:lpstr>Prezentace aplikace PowerPoint</vt:lpstr>
      <vt:lpstr>Hematotestikulární bariera</vt:lpstr>
      <vt:lpstr>Prezentace aplikace PowerPoint</vt:lpstr>
      <vt:lpstr>Prezentace aplikace PowerPoint</vt:lpstr>
      <vt:lpstr>Zona pelucida</vt:lpstr>
      <vt:lpstr>Cumulus Oophorus</vt:lpstr>
      <vt:lpstr>Imunologické bariéry reprodukčních orgánů ženy</vt:lpstr>
      <vt:lpstr>Imunologické bariéry reprodukčních orgánů ženy</vt:lpstr>
      <vt:lpstr>Prezentace aplikace PowerPoint</vt:lpstr>
      <vt:lpstr>Imunologie reprodukce – negativní mechanismy - ženy</vt:lpstr>
      <vt:lpstr>Imunologie reprodukce – negativní mechanismy - muži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Význam kojení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Fakultní nemocnice u sv. Anny v Brně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Slizniční a kožní imunita</dc:title>
  <dc:creator>uziv</dc:creator>
  <cp:lastModifiedBy>Uživatel systému Windows</cp:lastModifiedBy>
  <cp:revision>40</cp:revision>
  <dcterms:created xsi:type="dcterms:W3CDTF">2016-03-30T17:28:47Z</dcterms:created>
  <dcterms:modified xsi:type="dcterms:W3CDTF">2018-01-04T09:52:54Z</dcterms:modified>
</cp:coreProperties>
</file>