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ags/tag35.xml" ContentType="application/vnd.openxmlformats-officedocument.presentationml.tags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9" r:id="rId3"/>
    <p:sldId id="300" r:id="rId4"/>
    <p:sldId id="298" r:id="rId5"/>
    <p:sldId id="257" r:id="rId6"/>
    <p:sldId id="258" r:id="rId7"/>
    <p:sldId id="259" r:id="rId8"/>
    <p:sldId id="261" r:id="rId9"/>
    <p:sldId id="260" r:id="rId10"/>
    <p:sldId id="262" r:id="rId11"/>
    <p:sldId id="301" r:id="rId12"/>
    <p:sldId id="263" r:id="rId13"/>
    <p:sldId id="264" r:id="rId14"/>
    <p:sldId id="275" r:id="rId15"/>
    <p:sldId id="265" r:id="rId16"/>
    <p:sldId id="266" r:id="rId17"/>
    <p:sldId id="296" r:id="rId18"/>
    <p:sldId id="316" r:id="rId19"/>
    <p:sldId id="314" r:id="rId20"/>
    <p:sldId id="315" r:id="rId21"/>
    <p:sldId id="317" r:id="rId22"/>
    <p:sldId id="318" r:id="rId23"/>
    <p:sldId id="319" r:id="rId24"/>
    <p:sldId id="320" r:id="rId25"/>
    <p:sldId id="327" r:id="rId26"/>
    <p:sldId id="328" r:id="rId27"/>
    <p:sldId id="329" r:id="rId28"/>
    <p:sldId id="330" r:id="rId29"/>
    <p:sldId id="283" r:id="rId30"/>
    <p:sldId id="284" r:id="rId31"/>
    <p:sldId id="285" r:id="rId32"/>
    <p:sldId id="323" r:id="rId33"/>
    <p:sldId id="324" r:id="rId34"/>
    <p:sldId id="325" r:id="rId35"/>
    <p:sldId id="326" r:id="rId36"/>
    <p:sldId id="331" r:id="rId37"/>
  </p:sldIdLst>
  <p:sldSz cx="9144000" cy="6858000" type="screen4x3"/>
  <p:notesSz cx="6858000" cy="9144000"/>
  <p:custDataLst>
    <p:tags r:id="rId38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4" autoAdjust="0"/>
    <p:restoredTop sz="94687" autoAdjust="0"/>
  </p:normalViewPr>
  <p:slideViewPr>
    <p:cSldViewPr>
      <p:cViewPr varScale="1">
        <p:scale>
          <a:sx n="75" d="100"/>
          <a:sy n="75" d="100"/>
        </p:scale>
        <p:origin x="32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763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731F63-CE97-4C45-A7F5-8B22ED811DA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BAC98519-7CB3-45A3-8A71-A5310AC6A021}">
      <dgm:prSet/>
      <dgm:spPr/>
      <dgm:t>
        <a:bodyPr/>
        <a:lstStyle/>
        <a:p>
          <a:pPr rtl="0"/>
          <a:r>
            <a:rPr lang="cs-CZ" b="1" smtClean="0"/>
            <a:t>262/2006 Sb. , zákoník práce</a:t>
          </a:r>
          <a:endParaRPr lang="cs-CZ"/>
        </a:p>
      </dgm:t>
    </dgm:pt>
    <dgm:pt modelId="{28C8BF0B-B468-4550-8498-91F4C7BB9D84}" type="parTrans" cxnId="{C201A988-311F-451D-B583-E2C06A9303B2}">
      <dgm:prSet/>
      <dgm:spPr/>
      <dgm:t>
        <a:bodyPr/>
        <a:lstStyle/>
        <a:p>
          <a:endParaRPr lang="cs-CZ"/>
        </a:p>
      </dgm:t>
    </dgm:pt>
    <dgm:pt modelId="{C47EB8BE-E249-485B-83D1-ADD2BC1C9EE7}" type="sibTrans" cxnId="{C201A988-311F-451D-B583-E2C06A9303B2}">
      <dgm:prSet/>
      <dgm:spPr/>
      <dgm:t>
        <a:bodyPr/>
        <a:lstStyle/>
        <a:p>
          <a:endParaRPr lang="cs-CZ"/>
        </a:p>
      </dgm:t>
    </dgm:pt>
    <dgm:pt modelId="{7F26EB0E-D223-47F5-AAC3-7EE9BE38A702}">
      <dgm:prSet/>
      <dgm:spPr/>
      <dgm:t>
        <a:bodyPr/>
        <a:lstStyle/>
        <a:p>
          <a:pPr rtl="0"/>
          <a:r>
            <a:rPr lang="cs-CZ" b="1" smtClean="0"/>
            <a:t>89/2012, občanský zákoník</a:t>
          </a:r>
          <a:endParaRPr lang="cs-CZ"/>
        </a:p>
      </dgm:t>
    </dgm:pt>
    <dgm:pt modelId="{EAA16AC4-30E7-4173-B702-F6478F4E865A}" type="parTrans" cxnId="{C7163892-C7A1-4325-84C3-C49FE52D1352}">
      <dgm:prSet/>
      <dgm:spPr/>
      <dgm:t>
        <a:bodyPr/>
        <a:lstStyle/>
        <a:p>
          <a:endParaRPr lang="cs-CZ"/>
        </a:p>
      </dgm:t>
    </dgm:pt>
    <dgm:pt modelId="{062FDEBF-5BA5-4EDF-90A2-08D7E8001F45}" type="sibTrans" cxnId="{C7163892-C7A1-4325-84C3-C49FE52D1352}">
      <dgm:prSet/>
      <dgm:spPr/>
      <dgm:t>
        <a:bodyPr/>
        <a:lstStyle/>
        <a:p>
          <a:endParaRPr lang="cs-CZ"/>
        </a:p>
      </dgm:t>
    </dgm:pt>
    <dgm:pt modelId="{7D61A802-FDB5-4BD2-BA7C-27CB4A3F37AB}" type="pres">
      <dgm:prSet presAssocID="{A5731F63-CE97-4C45-A7F5-8B22ED811DA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4EFC59F-3538-4E30-A707-17D4A3E892ED}" type="pres">
      <dgm:prSet presAssocID="{BAC98519-7CB3-45A3-8A71-A5310AC6A021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41059A8-0C99-48CF-B1EB-90E6206914DB}" type="pres">
      <dgm:prSet presAssocID="{C47EB8BE-E249-485B-83D1-ADD2BC1C9EE7}" presName="sibTrans" presStyleCnt="0"/>
      <dgm:spPr/>
    </dgm:pt>
    <dgm:pt modelId="{BE992374-3BFF-412D-90C0-4605A7778DFC}" type="pres">
      <dgm:prSet presAssocID="{7F26EB0E-D223-47F5-AAC3-7EE9BE38A702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201A988-311F-451D-B583-E2C06A9303B2}" srcId="{A5731F63-CE97-4C45-A7F5-8B22ED811DA1}" destId="{BAC98519-7CB3-45A3-8A71-A5310AC6A021}" srcOrd="0" destOrd="0" parTransId="{28C8BF0B-B468-4550-8498-91F4C7BB9D84}" sibTransId="{C47EB8BE-E249-485B-83D1-ADD2BC1C9EE7}"/>
    <dgm:cxn modelId="{C7163892-C7A1-4325-84C3-C49FE52D1352}" srcId="{A5731F63-CE97-4C45-A7F5-8B22ED811DA1}" destId="{7F26EB0E-D223-47F5-AAC3-7EE9BE38A702}" srcOrd="1" destOrd="0" parTransId="{EAA16AC4-30E7-4173-B702-F6478F4E865A}" sibTransId="{062FDEBF-5BA5-4EDF-90A2-08D7E8001F45}"/>
    <dgm:cxn modelId="{A3B51B4E-616C-41D3-BF90-F8D5C7576FE9}" type="presOf" srcId="{A5731F63-CE97-4C45-A7F5-8B22ED811DA1}" destId="{7D61A802-FDB5-4BD2-BA7C-27CB4A3F37AB}" srcOrd="0" destOrd="0" presId="urn:microsoft.com/office/officeart/2005/8/layout/default"/>
    <dgm:cxn modelId="{D29F8F34-9E14-4D85-AB29-691D8108FCE2}" type="presOf" srcId="{BAC98519-7CB3-45A3-8A71-A5310AC6A021}" destId="{D4EFC59F-3538-4E30-A707-17D4A3E892ED}" srcOrd="0" destOrd="0" presId="urn:microsoft.com/office/officeart/2005/8/layout/default"/>
    <dgm:cxn modelId="{6902DC66-CDF4-4825-BC34-46DA616EB24B}" type="presOf" srcId="{7F26EB0E-D223-47F5-AAC3-7EE9BE38A702}" destId="{BE992374-3BFF-412D-90C0-4605A7778DFC}" srcOrd="0" destOrd="0" presId="urn:microsoft.com/office/officeart/2005/8/layout/default"/>
    <dgm:cxn modelId="{23A588F8-B4F3-465C-88E5-5434DEA2E15C}" type="presParOf" srcId="{7D61A802-FDB5-4BD2-BA7C-27CB4A3F37AB}" destId="{D4EFC59F-3538-4E30-A707-17D4A3E892ED}" srcOrd="0" destOrd="0" presId="urn:microsoft.com/office/officeart/2005/8/layout/default"/>
    <dgm:cxn modelId="{87C73F51-54A3-48C6-BA8E-50D08A5A28DE}" type="presParOf" srcId="{7D61A802-FDB5-4BD2-BA7C-27CB4A3F37AB}" destId="{E41059A8-0C99-48CF-B1EB-90E6206914DB}" srcOrd="1" destOrd="0" presId="urn:microsoft.com/office/officeart/2005/8/layout/default"/>
    <dgm:cxn modelId="{102BDE0D-C0A1-4C5B-A1A9-D0326642EFB1}" type="presParOf" srcId="{7D61A802-FDB5-4BD2-BA7C-27CB4A3F37AB}" destId="{BE992374-3BFF-412D-90C0-4605A7778DFC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4ED24B-A503-4FE8-BB8E-8C89AAB71A6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6C8AAF0-4B62-4324-A9D0-205F8A2010F1}">
      <dgm:prSet/>
      <dgm:spPr/>
      <dgm:t>
        <a:bodyPr/>
        <a:lstStyle/>
        <a:p>
          <a:pPr rtl="0"/>
          <a:r>
            <a:rPr lang="cs-CZ" b="1" smtClean="0"/>
            <a:t>(a)</a:t>
          </a:r>
          <a:r>
            <a:rPr lang="cs-CZ" smtClean="0"/>
            <a:t> druh práce, který má zaměstnanec pro 	zaměstnavatele vykonávat,</a:t>
          </a:r>
          <a:endParaRPr lang="cs-CZ"/>
        </a:p>
      </dgm:t>
    </dgm:pt>
    <dgm:pt modelId="{7B89A1D4-69ED-49BF-9927-A83D77233CC2}" type="parTrans" cxnId="{E5E7B648-D521-4743-838E-DE14397D519B}">
      <dgm:prSet/>
      <dgm:spPr/>
      <dgm:t>
        <a:bodyPr/>
        <a:lstStyle/>
        <a:p>
          <a:endParaRPr lang="cs-CZ"/>
        </a:p>
      </dgm:t>
    </dgm:pt>
    <dgm:pt modelId="{E05435F4-99FC-40A6-ABBE-2FB4A591D8B3}" type="sibTrans" cxnId="{E5E7B648-D521-4743-838E-DE14397D519B}">
      <dgm:prSet/>
      <dgm:spPr/>
      <dgm:t>
        <a:bodyPr/>
        <a:lstStyle/>
        <a:p>
          <a:endParaRPr lang="cs-CZ"/>
        </a:p>
      </dgm:t>
    </dgm:pt>
    <dgm:pt modelId="{AF803F8B-CD4F-4F26-87B0-84D272B99AB3}">
      <dgm:prSet/>
      <dgm:spPr/>
      <dgm:t>
        <a:bodyPr/>
        <a:lstStyle/>
        <a:p>
          <a:pPr rtl="0"/>
          <a:r>
            <a:rPr lang="cs-CZ" b="1" dirty="0" smtClean="0"/>
            <a:t>b)</a:t>
          </a:r>
          <a:r>
            <a:rPr lang="cs-CZ" dirty="0" smtClean="0"/>
            <a:t> místo nebo místa výkonu práce, ve kterých má být práce vykonávána,</a:t>
          </a:r>
          <a:endParaRPr lang="cs-CZ" dirty="0"/>
        </a:p>
      </dgm:t>
    </dgm:pt>
    <dgm:pt modelId="{6FEFC881-5DB6-46D1-AFC7-E3DEDF7642F5}" type="parTrans" cxnId="{223C954E-71A6-4A47-852B-AC7A4C6D014F}">
      <dgm:prSet/>
      <dgm:spPr/>
      <dgm:t>
        <a:bodyPr/>
        <a:lstStyle/>
        <a:p>
          <a:endParaRPr lang="cs-CZ"/>
        </a:p>
      </dgm:t>
    </dgm:pt>
    <dgm:pt modelId="{9909B14E-D0B4-4D37-A104-485C1F8B85C9}" type="sibTrans" cxnId="{223C954E-71A6-4A47-852B-AC7A4C6D014F}">
      <dgm:prSet/>
      <dgm:spPr/>
      <dgm:t>
        <a:bodyPr/>
        <a:lstStyle/>
        <a:p>
          <a:endParaRPr lang="cs-CZ"/>
        </a:p>
      </dgm:t>
    </dgm:pt>
    <dgm:pt modelId="{D7841143-6B34-4F61-8903-E20FDBB9C540}">
      <dgm:prSet/>
      <dgm:spPr/>
      <dgm:t>
        <a:bodyPr/>
        <a:lstStyle/>
        <a:p>
          <a:pPr rtl="0"/>
          <a:r>
            <a:rPr lang="cs-CZ" b="1" dirty="0" smtClean="0"/>
            <a:t>c)</a:t>
          </a:r>
          <a:r>
            <a:rPr lang="cs-CZ" dirty="0" smtClean="0"/>
            <a:t> den nástupu do práce.</a:t>
          </a:r>
          <a:endParaRPr lang="cs-CZ" dirty="0"/>
        </a:p>
      </dgm:t>
    </dgm:pt>
    <dgm:pt modelId="{408BF8D7-EDC2-4A70-BC8B-93E2617337F2}" type="parTrans" cxnId="{D8EB81B7-02C8-4B54-9110-742DFE1BC891}">
      <dgm:prSet/>
      <dgm:spPr/>
      <dgm:t>
        <a:bodyPr/>
        <a:lstStyle/>
        <a:p>
          <a:endParaRPr lang="cs-CZ"/>
        </a:p>
      </dgm:t>
    </dgm:pt>
    <dgm:pt modelId="{B72B61BF-71E8-4C72-9F9C-71B4ECB00D1C}" type="sibTrans" cxnId="{D8EB81B7-02C8-4B54-9110-742DFE1BC891}">
      <dgm:prSet/>
      <dgm:spPr/>
      <dgm:t>
        <a:bodyPr/>
        <a:lstStyle/>
        <a:p>
          <a:endParaRPr lang="cs-CZ"/>
        </a:p>
      </dgm:t>
    </dgm:pt>
    <dgm:pt modelId="{17D17E95-CB28-4185-B70D-5E93BC9F9C52}" type="pres">
      <dgm:prSet presAssocID="{604ED24B-A503-4FE8-BB8E-8C89AAB71A6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7CF65FB-7022-4E7C-B911-BB468DFF7F06}" type="pres">
      <dgm:prSet presAssocID="{56C8AAF0-4B62-4324-A9D0-205F8A2010F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E650DC-A542-4FDA-949C-D7D0FF0444CF}" type="pres">
      <dgm:prSet presAssocID="{E05435F4-99FC-40A6-ABBE-2FB4A591D8B3}" presName="spacer" presStyleCnt="0"/>
      <dgm:spPr/>
    </dgm:pt>
    <dgm:pt modelId="{E6AD54E2-CA7C-4AB5-9010-4C5391B8E017}" type="pres">
      <dgm:prSet presAssocID="{AF803F8B-CD4F-4F26-87B0-84D272B99AB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4B73705-1E9C-4B22-B50E-3671171DFB45}" type="pres">
      <dgm:prSet presAssocID="{9909B14E-D0B4-4D37-A104-485C1F8B85C9}" presName="spacer" presStyleCnt="0"/>
      <dgm:spPr/>
    </dgm:pt>
    <dgm:pt modelId="{ACD32703-5096-441C-AA2A-8D8D54FF0F5D}" type="pres">
      <dgm:prSet presAssocID="{D7841143-6B34-4F61-8903-E20FDBB9C54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5E7B648-D521-4743-838E-DE14397D519B}" srcId="{604ED24B-A503-4FE8-BB8E-8C89AAB71A6A}" destId="{56C8AAF0-4B62-4324-A9D0-205F8A2010F1}" srcOrd="0" destOrd="0" parTransId="{7B89A1D4-69ED-49BF-9927-A83D77233CC2}" sibTransId="{E05435F4-99FC-40A6-ABBE-2FB4A591D8B3}"/>
    <dgm:cxn modelId="{223C954E-71A6-4A47-852B-AC7A4C6D014F}" srcId="{604ED24B-A503-4FE8-BB8E-8C89AAB71A6A}" destId="{AF803F8B-CD4F-4F26-87B0-84D272B99AB3}" srcOrd="1" destOrd="0" parTransId="{6FEFC881-5DB6-46D1-AFC7-E3DEDF7642F5}" sibTransId="{9909B14E-D0B4-4D37-A104-485C1F8B85C9}"/>
    <dgm:cxn modelId="{9A793603-67AB-4B2F-86DF-D1AD372895F5}" type="presOf" srcId="{D7841143-6B34-4F61-8903-E20FDBB9C540}" destId="{ACD32703-5096-441C-AA2A-8D8D54FF0F5D}" srcOrd="0" destOrd="0" presId="urn:microsoft.com/office/officeart/2005/8/layout/vList2"/>
    <dgm:cxn modelId="{839287F9-25A9-4E91-875A-8F573174BBC0}" type="presOf" srcId="{604ED24B-A503-4FE8-BB8E-8C89AAB71A6A}" destId="{17D17E95-CB28-4185-B70D-5E93BC9F9C52}" srcOrd="0" destOrd="0" presId="urn:microsoft.com/office/officeart/2005/8/layout/vList2"/>
    <dgm:cxn modelId="{07CE1534-643F-4FB0-BA1F-B73AFADD6209}" type="presOf" srcId="{56C8AAF0-4B62-4324-A9D0-205F8A2010F1}" destId="{67CF65FB-7022-4E7C-B911-BB468DFF7F06}" srcOrd="0" destOrd="0" presId="urn:microsoft.com/office/officeart/2005/8/layout/vList2"/>
    <dgm:cxn modelId="{D8EB81B7-02C8-4B54-9110-742DFE1BC891}" srcId="{604ED24B-A503-4FE8-BB8E-8C89AAB71A6A}" destId="{D7841143-6B34-4F61-8903-E20FDBB9C540}" srcOrd="2" destOrd="0" parTransId="{408BF8D7-EDC2-4A70-BC8B-93E2617337F2}" sibTransId="{B72B61BF-71E8-4C72-9F9C-71B4ECB00D1C}"/>
    <dgm:cxn modelId="{57E075AC-F80B-47B5-8BF2-1C4BF98C7E3B}" type="presOf" srcId="{AF803F8B-CD4F-4F26-87B0-84D272B99AB3}" destId="{E6AD54E2-CA7C-4AB5-9010-4C5391B8E017}" srcOrd="0" destOrd="0" presId="urn:microsoft.com/office/officeart/2005/8/layout/vList2"/>
    <dgm:cxn modelId="{E76E2C08-349E-4547-B430-089A344E7FC3}" type="presParOf" srcId="{17D17E95-CB28-4185-B70D-5E93BC9F9C52}" destId="{67CF65FB-7022-4E7C-B911-BB468DFF7F06}" srcOrd="0" destOrd="0" presId="urn:microsoft.com/office/officeart/2005/8/layout/vList2"/>
    <dgm:cxn modelId="{FC95E9ED-5094-4566-859F-FF5866A78579}" type="presParOf" srcId="{17D17E95-CB28-4185-B70D-5E93BC9F9C52}" destId="{4AE650DC-A542-4FDA-949C-D7D0FF0444CF}" srcOrd="1" destOrd="0" presId="urn:microsoft.com/office/officeart/2005/8/layout/vList2"/>
    <dgm:cxn modelId="{9A3747A7-AB9F-41D5-AC5F-2D9C7D61BC51}" type="presParOf" srcId="{17D17E95-CB28-4185-B70D-5E93BC9F9C52}" destId="{E6AD54E2-CA7C-4AB5-9010-4C5391B8E017}" srcOrd="2" destOrd="0" presId="urn:microsoft.com/office/officeart/2005/8/layout/vList2"/>
    <dgm:cxn modelId="{CAAC5B5C-E93E-49E3-B79F-1F2545561E4D}" type="presParOf" srcId="{17D17E95-CB28-4185-B70D-5E93BC9F9C52}" destId="{A4B73705-1E9C-4B22-B50E-3671171DFB45}" srcOrd="3" destOrd="0" presId="urn:microsoft.com/office/officeart/2005/8/layout/vList2"/>
    <dgm:cxn modelId="{46074B16-2B96-4E5D-B8FF-43EE0B044E09}" type="presParOf" srcId="{17D17E95-CB28-4185-B70D-5E93BC9F9C52}" destId="{ACD32703-5096-441C-AA2A-8D8D54FF0F5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938DF6C-32D2-4FF3-BE76-2AE8C848D0C8}" type="doc">
      <dgm:prSet loTypeId="urn:microsoft.com/office/officeart/2005/8/layout/default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cs-CZ"/>
        </a:p>
      </dgm:t>
    </dgm:pt>
    <dgm:pt modelId="{E48F2A35-FD19-49EC-A9D3-09AD7C304E28}">
      <dgm:prSet/>
      <dgm:spPr/>
      <dgm:t>
        <a:bodyPr/>
        <a:lstStyle/>
        <a:p>
          <a:pPr rtl="0"/>
          <a:r>
            <a:rPr lang="cs-CZ" dirty="0" smtClean="0"/>
            <a:t>Znaky závislé práce:</a:t>
          </a:r>
          <a:endParaRPr lang="cs-CZ" dirty="0"/>
        </a:p>
      </dgm:t>
    </dgm:pt>
    <dgm:pt modelId="{725795EE-68C7-4DD9-B947-C6A3BE5708AC}" type="parTrans" cxnId="{3AF968C1-59A2-4F47-91C8-85F7AC52DA7F}">
      <dgm:prSet/>
      <dgm:spPr/>
      <dgm:t>
        <a:bodyPr/>
        <a:lstStyle/>
        <a:p>
          <a:endParaRPr lang="cs-CZ"/>
        </a:p>
      </dgm:t>
    </dgm:pt>
    <dgm:pt modelId="{A0395605-58BD-44D7-B24A-A33824E4A1FC}" type="sibTrans" cxnId="{3AF968C1-59A2-4F47-91C8-85F7AC52DA7F}">
      <dgm:prSet/>
      <dgm:spPr/>
      <dgm:t>
        <a:bodyPr/>
        <a:lstStyle/>
        <a:p>
          <a:endParaRPr lang="cs-CZ"/>
        </a:p>
      </dgm:t>
    </dgm:pt>
    <dgm:pt modelId="{18229A5C-D003-46DA-B517-2C3F846FC9A3}">
      <dgm:prSet/>
      <dgm:spPr/>
      <dgm:t>
        <a:bodyPr/>
        <a:lstStyle/>
        <a:p>
          <a:pPr rtl="0"/>
          <a:r>
            <a:rPr lang="cs-CZ" smtClean="0"/>
            <a:t>nadřízenost zaměstnavatele </a:t>
          </a:r>
          <a:endParaRPr lang="cs-CZ"/>
        </a:p>
      </dgm:t>
    </dgm:pt>
    <dgm:pt modelId="{39707B7D-6BE5-4402-BC71-32D578C97C63}" type="parTrans" cxnId="{487ABE95-0D29-4D26-8E91-4A0A06C4763B}">
      <dgm:prSet/>
      <dgm:spPr/>
      <dgm:t>
        <a:bodyPr/>
        <a:lstStyle/>
        <a:p>
          <a:endParaRPr lang="cs-CZ"/>
        </a:p>
      </dgm:t>
    </dgm:pt>
    <dgm:pt modelId="{485F97A9-CF97-4811-98C8-6EF45C40D22B}" type="sibTrans" cxnId="{487ABE95-0D29-4D26-8E91-4A0A06C4763B}">
      <dgm:prSet/>
      <dgm:spPr/>
      <dgm:t>
        <a:bodyPr/>
        <a:lstStyle/>
        <a:p>
          <a:endParaRPr lang="cs-CZ"/>
        </a:p>
      </dgm:t>
    </dgm:pt>
    <dgm:pt modelId="{D030F30B-69A5-41C5-A4B0-6BA78A864D71}">
      <dgm:prSet/>
      <dgm:spPr/>
      <dgm:t>
        <a:bodyPr/>
        <a:lstStyle/>
        <a:p>
          <a:pPr rtl="0"/>
          <a:r>
            <a:rPr lang="cs-CZ" smtClean="0"/>
            <a:t>podřízenost zaměstnance, </a:t>
          </a:r>
          <a:endParaRPr lang="cs-CZ"/>
        </a:p>
      </dgm:t>
    </dgm:pt>
    <dgm:pt modelId="{F5AE5C72-4A93-4E64-9BF9-8892FCF3CF71}" type="parTrans" cxnId="{9E8439D6-07CF-4AE7-A2D1-76BB9EF1D817}">
      <dgm:prSet/>
      <dgm:spPr/>
      <dgm:t>
        <a:bodyPr/>
        <a:lstStyle/>
        <a:p>
          <a:endParaRPr lang="cs-CZ"/>
        </a:p>
      </dgm:t>
    </dgm:pt>
    <dgm:pt modelId="{BAC9494C-1722-4A89-B1B0-944490E6D015}" type="sibTrans" cxnId="{9E8439D6-07CF-4AE7-A2D1-76BB9EF1D817}">
      <dgm:prSet/>
      <dgm:spPr/>
      <dgm:t>
        <a:bodyPr/>
        <a:lstStyle/>
        <a:p>
          <a:endParaRPr lang="cs-CZ"/>
        </a:p>
      </dgm:t>
    </dgm:pt>
    <dgm:pt modelId="{8EDD212E-765F-437B-BE46-C0BD0DB7BA38}">
      <dgm:prSet/>
      <dgm:spPr/>
      <dgm:t>
        <a:bodyPr/>
        <a:lstStyle/>
        <a:p>
          <a:pPr rtl="0"/>
          <a:r>
            <a:rPr lang="cs-CZ" smtClean="0"/>
            <a:t>jménem zaměstnavatele, </a:t>
          </a:r>
          <a:endParaRPr lang="cs-CZ"/>
        </a:p>
      </dgm:t>
    </dgm:pt>
    <dgm:pt modelId="{F281E9AC-7685-4622-A5C6-E5E401D3D5AE}" type="parTrans" cxnId="{E56D1351-3FA0-4285-91FD-F525B238B0EC}">
      <dgm:prSet/>
      <dgm:spPr/>
      <dgm:t>
        <a:bodyPr/>
        <a:lstStyle/>
        <a:p>
          <a:endParaRPr lang="cs-CZ"/>
        </a:p>
      </dgm:t>
    </dgm:pt>
    <dgm:pt modelId="{95E323AE-4D24-4364-BCA1-4F932D6EE09B}" type="sibTrans" cxnId="{E56D1351-3FA0-4285-91FD-F525B238B0EC}">
      <dgm:prSet/>
      <dgm:spPr/>
      <dgm:t>
        <a:bodyPr/>
        <a:lstStyle/>
        <a:p>
          <a:endParaRPr lang="cs-CZ"/>
        </a:p>
      </dgm:t>
    </dgm:pt>
    <dgm:pt modelId="{FAA033B3-B7F9-4ABB-876E-A92A893527FE}">
      <dgm:prSet/>
      <dgm:spPr/>
      <dgm:t>
        <a:bodyPr/>
        <a:lstStyle/>
        <a:p>
          <a:pPr rtl="0"/>
          <a:r>
            <a:rPr lang="cs-CZ" smtClean="0"/>
            <a:t>podle pokynů zaměstnavatele </a:t>
          </a:r>
          <a:endParaRPr lang="cs-CZ"/>
        </a:p>
      </dgm:t>
    </dgm:pt>
    <dgm:pt modelId="{514CB48F-B08D-4AAD-8EA7-54CF616FE155}" type="parTrans" cxnId="{CC4E5B0D-3B11-4889-90EE-EC8C37E5FB80}">
      <dgm:prSet/>
      <dgm:spPr/>
      <dgm:t>
        <a:bodyPr/>
        <a:lstStyle/>
        <a:p>
          <a:endParaRPr lang="cs-CZ"/>
        </a:p>
      </dgm:t>
    </dgm:pt>
    <dgm:pt modelId="{0A7CBDB9-B9B8-4C10-98F5-4318226DE9CA}" type="sibTrans" cxnId="{CC4E5B0D-3B11-4889-90EE-EC8C37E5FB80}">
      <dgm:prSet/>
      <dgm:spPr/>
      <dgm:t>
        <a:bodyPr/>
        <a:lstStyle/>
        <a:p>
          <a:endParaRPr lang="cs-CZ"/>
        </a:p>
      </dgm:t>
    </dgm:pt>
    <dgm:pt modelId="{7D1366A0-1C52-40CD-B863-63161A21AF1F}">
      <dgm:prSet/>
      <dgm:spPr/>
      <dgm:t>
        <a:bodyPr/>
        <a:lstStyle/>
        <a:p>
          <a:pPr rtl="0"/>
          <a:r>
            <a:rPr lang="cs-CZ" smtClean="0"/>
            <a:t>zaměstnanec vykonává osobně.</a:t>
          </a:r>
          <a:endParaRPr lang="cs-CZ"/>
        </a:p>
      </dgm:t>
    </dgm:pt>
    <dgm:pt modelId="{870FF67C-AAA0-4D01-901C-FE7DA96E3B81}" type="parTrans" cxnId="{1098B150-5F86-4490-9B06-D93DA67AEF77}">
      <dgm:prSet/>
      <dgm:spPr/>
      <dgm:t>
        <a:bodyPr/>
        <a:lstStyle/>
        <a:p>
          <a:endParaRPr lang="cs-CZ"/>
        </a:p>
      </dgm:t>
    </dgm:pt>
    <dgm:pt modelId="{59728F31-6AEB-4A7C-A2A3-9E62FEF9BFDF}" type="sibTrans" cxnId="{1098B150-5F86-4490-9B06-D93DA67AEF77}">
      <dgm:prSet/>
      <dgm:spPr/>
      <dgm:t>
        <a:bodyPr/>
        <a:lstStyle/>
        <a:p>
          <a:endParaRPr lang="cs-CZ"/>
        </a:p>
      </dgm:t>
    </dgm:pt>
    <dgm:pt modelId="{0F27CBF1-4688-41B8-B5E8-DE164EB0C0BD}" type="pres">
      <dgm:prSet presAssocID="{1938DF6C-32D2-4FF3-BE76-2AE8C848D0C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6A515F0-8842-4EB7-BA5E-EFC0ACDE5599}" type="pres">
      <dgm:prSet presAssocID="{E48F2A35-FD19-49EC-A9D3-09AD7C304E28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AF968C1-59A2-4F47-91C8-85F7AC52DA7F}" srcId="{1938DF6C-32D2-4FF3-BE76-2AE8C848D0C8}" destId="{E48F2A35-FD19-49EC-A9D3-09AD7C304E28}" srcOrd="0" destOrd="0" parTransId="{725795EE-68C7-4DD9-B947-C6A3BE5708AC}" sibTransId="{A0395605-58BD-44D7-B24A-A33824E4A1FC}"/>
    <dgm:cxn modelId="{9FFD746A-660A-4830-9266-508AD8EEFDA0}" type="presOf" srcId="{7D1366A0-1C52-40CD-B863-63161A21AF1F}" destId="{26A515F0-8842-4EB7-BA5E-EFC0ACDE5599}" srcOrd="0" destOrd="5" presId="urn:microsoft.com/office/officeart/2005/8/layout/default"/>
    <dgm:cxn modelId="{9E8439D6-07CF-4AE7-A2D1-76BB9EF1D817}" srcId="{E48F2A35-FD19-49EC-A9D3-09AD7C304E28}" destId="{D030F30B-69A5-41C5-A4B0-6BA78A864D71}" srcOrd="1" destOrd="0" parTransId="{F5AE5C72-4A93-4E64-9BF9-8892FCF3CF71}" sibTransId="{BAC9494C-1722-4A89-B1B0-944490E6D015}"/>
    <dgm:cxn modelId="{8744ED89-DBFC-4B5B-A4A8-FB31A9D653DC}" type="presOf" srcId="{E48F2A35-FD19-49EC-A9D3-09AD7C304E28}" destId="{26A515F0-8842-4EB7-BA5E-EFC0ACDE5599}" srcOrd="0" destOrd="0" presId="urn:microsoft.com/office/officeart/2005/8/layout/default"/>
    <dgm:cxn modelId="{CC4E5B0D-3B11-4889-90EE-EC8C37E5FB80}" srcId="{E48F2A35-FD19-49EC-A9D3-09AD7C304E28}" destId="{FAA033B3-B7F9-4ABB-876E-A92A893527FE}" srcOrd="3" destOrd="0" parTransId="{514CB48F-B08D-4AAD-8EA7-54CF616FE155}" sibTransId="{0A7CBDB9-B9B8-4C10-98F5-4318226DE9CA}"/>
    <dgm:cxn modelId="{076E9036-2682-494B-AB4A-EF97B18467E1}" type="presOf" srcId="{1938DF6C-32D2-4FF3-BE76-2AE8C848D0C8}" destId="{0F27CBF1-4688-41B8-B5E8-DE164EB0C0BD}" srcOrd="0" destOrd="0" presId="urn:microsoft.com/office/officeart/2005/8/layout/default"/>
    <dgm:cxn modelId="{E56D1351-3FA0-4285-91FD-F525B238B0EC}" srcId="{E48F2A35-FD19-49EC-A9D3-09AD7C304E28}" destId="{8EDD212E-765F-437B-BE46-C0BD0DB7BA38}" srcOrd="2" destOrd="0" parTransId="{F281E9AC-7685-4622-A5C6-E5E401D3D5AE}" sibTransId="{95E323AE-4D24-4364-BCA1-4F932D6EE09B}"/>
    <dgm:cxn modelId="{487ABE95-0D29-4D26-8E91-4A0A06C4763B}" srcId="{E48F2A35-FD19-49EC-A9D3-09AD7C304E28}" destId="{18229A5C-D003-46DA-B517-2C3F846FC9A3}" srcOrd="0" destOrd="0" parTransId="{39707B7D-6BE5-4402-BC71-32D578C97C63}" sibTransId="{485F97A9-CF97-4811-98C8-6EF45C40D22B}"/>
    <dgm:cxn modelId="{7664311D-667E-4F63-96E4-89A9D0A705B2}" type="presOf" srcId="{18229A5C-D003-46DA-B517-2C3F846FC9A3}" destId="{26A515F0-8842-4EB7-BA5E-EFC0ACDE5599}" srcOrd="0" destOrd="1" presId="urn:microsoft.com/office/officeart/2005/8/layout/default"/>
    <dgm:cxn modelId="{1098B150-5F86-4490-9B06-D93DA67AEF77}" srcId="{E48F2A35-FD19-49EC-A9D3-09AD7C304E28}" destId="{7D1366A0-1C52-40CD-B863-63161A21AF1F}" srcOrd="4" destOrd="0" parTransId="{870FF67C-AAA0-4D01-901C-FE7DA96E3B81}" sibTransId="{59728F31-6AEB-4A7C-A2A3-9E62FEF9BFDF}"/>
    <dgm:cxn modelId="{350C06D0-DDA1-4552-BA79-403E0CB827CA}" type="presOf" srcId="{D030F30B-69A5-41C5-A4B0-6BA78A864D71}" destId="{26A515F0-8842-4EB7-BA5E-EFC0ACDE5599}" srcOrd="0" destOrd="2" presId="urn:microsoft.com/office/officeart/2005/8/layout/default"/>
    <dgm:cxn modelId="{8777D9AB-1E89-44B9-B401-844306F7A59C}" type="presOf" srcId="{FAA033B3-B7F9-4ABB-876E-A92A893527FE}" destId="{26A515F0-8842-4EB7-BA5E-EFC0ACDE5599}" srcOrd="0" destOrd="4" presId="urn:microsoft.com/office/officeart/2005/8/layout/default"/>
    <dgm:cxn modelId="{848361FB-FD4B-4A04-83B4-95BE1957DB4D}" type="presOf" srcId="{8EDD212E-765F-437B-BE46-C0BD0DB7BA38}" destId="{26A515F0-8842-4EB7-BA5E-EFC0ACDE5599}" srcOrd="0" destOrd="3" presId="urn:microsoft.com/office/officeart/2005/8/layout/default"/>
    <dgm:cxn modelId="{9DC05C4D-70EF-4C3B-B02A-24AC74F99888}" type="presParOf" srcId="{0F27CBF1-4688-41B8-B5E8-DE164EB0C0BD}" destId="{26A515F0-8842-4EB7-BA5E-EFC0ACDE5599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953441A-8E43-40E2-84A5-F6DB7B5F182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78E57ACA-FC5B-4412-BF02-98CBF7D2262A}">
      <dgm:prSet/>
      <dgm:spPr/>
      <dgm:t>
        <a:bodyPr/>
        <a:lstStyle/>
        <a:p>
          <a:pPr rtl="0"/>
          <a:r>
            <a:rPr lang="cs-CZ" smtClean="0"/>
            <a:t>ruší-li se zaměstnavatel přemísťuje-li se zaměstnavatel nebo jeho část,</a:t>
          </a:r>
          <a:endParaRPr lang="cs-CZ"/>
        </a:p>
      </dgm:t>
    </dgm:pt>
    <dgm:pt modelId="{AD720A5A-780D-4A5F-AEF1-84A76D60D1E8}" type="parTrans" cxnId="{C53AA217-7BBC-421C-88F9-7859DE957CD0}">
      <dgm:prSet/>
      <dgm:spPr/>
      <dgm:t>
        <a:bodyPr/>
        <a:lstStyle/>
        <a:p>
          <a:endParaRPr lang="cs-CZ"/>
        </a:p>
      </dgm:t>
    </dgm:pt>
    <dgm:pt modelId="{8A03DE34-8F29-40EB-8BE2-2B81A88BAB86}" type="sibTrans" cxnId="{C53AA217-7BBC-421C-88F9-7859DE957CD0}">
      <dgm:prSet/>
      <dgm:spPr/>
      <dgm:t>
        <a:bodyPr/>
        <a:lstStyle/>
        <a:p>
          <a:endParaRPr lang="cs-CZ"/>
        </a:p>
      </dgm:t>
    </dgm:pt>
    <dgm:pt modelId="{55B2C7C3-1F95-45C0-AF4B-BBEE3EFA71DE}">
      <dgm:prSet/>
      <dgm:spPr/>
      <dgm:t>
        <a:bodyPr/>
        <a:lstStyle/>
        <a:p>
          <a:pPr rtl="0"/>
          <a:r>
            <a:rPr lang="cs-CZ" smtClean="0"/>
            <a:t>stane-li se zaměstnanec nadbytečným </a:t>
          </a:r>
          <a:endParaRPr lang="cs-CZ"/>
        </a:p>
      </dgm:t>
    </dgm:pt>
    <dgm:pt modelId="{9648C63C-0964-4DAD-9B47-7F0247EC6658}" type="parTrans" cxnId="{600E8CF7-F259-47D6-86E5-BBCF92F13153}">
      <dgm:prSet/>
      <dgm:spPr/>
      <dgm:t>
        <a:bodyPr/>
        <a:lstStyle/>
        <a:p>
          <a:endParaRPr lang="cs-CZ"/>
        </a:p>
      </dgm:t>
    </dgm:pt>
    <dgm:pt modelId="{23A21970-C105-42C2-A9D8-1248F846CC87}" type="sibTrans" cxnId="{600E8CF7-F259-47D6-86E5-BBCF92F13153}">
      <dgm:prSet/>
      <dgm:spPr/>
      <dgm:t>
        <a:bodyPr/>
        <a:lstStyle/>
        <a:p>
          <a:endParaRPr lang="cs-CZ"/>
        </a:p>
      </dgm:t>
    </dgm:pt>
    <dgm:pt modelId="{232BFF86-B7AB-45FC-9FDD-4A05BE0748F6}">
      <dgm:prSet/>
      <dgm:spPr/>
      <dgm:t>
        <a:bodyPr/>
        <a:lstStyle/>
        <a:p>
          <a:pPr rtl="0"/>
          <a:r>
            <a:rPr lang="cs-CZ" smtClean="0"/>
            <a:t>nesmí-li zaměstnanec podle lékařského posudku dále konat dosavadní </a:t>
          </a:r>
          <a:endParaRPr lang="cs-CZ"/>
        </a:p>
      </dgm:t>
    </dgm:pt>
    <dgm:pt modelId="{88A8BCA4-4AEC-4A59-8672-41FB687DDD28}" type="parTrans" cxnId="{84A07D11-ABD0-4DDE-B734-E5116BAF2ADE}">
      <dgm:prSet/>
      <dgm:spPr/>
      <dgm:t>
        <a:bodyPr/>
        <a:lstStyle/>
        <a:p>
          <a:endParaRPr lang="cs-CZ"/>
        </a:p>
      </dgm:t>
    </dgm:pt>
    <dgm:pt modelId="{78E293F0-0A54-451E-AF34-8208327BCB35}" type="sibTrans" cxnId="{84A07D11-ABD0-4DDE-B734-E5116BAF2ADE}">
      <dgm:prSet/>
      <dgm:spPr/>
      <dgm:t>
        <a:bodyPr/>
        <a:lstStyle/>
        <a:p>
          <a:endParaRPr lang="cs-CZ"/>
        </a:p>
      </dgm:t>
    </dgm:pt>
    <dgm:pt modelId="{9AB1F239-C3CA-4DE6-8F0F-EC725E1439F1}">
      <dgm:prSet/>
      <dgm:spPr/>
      <dgm:t>
        <a:bodyPr/>
        <a:lstStyle/>
        <a:p>
          <a:pPr rtl="0"/>
          <a:r>
            <a:rPr lang="cs-CZ" smtClean="0"/>
            <a:t>nesplňuje-li zaměstnanec předpoklady stanovené právními předpisy </a:t>
          </a:r>
          <a:endParaRPr lang="cs-CZ"/>
        </a:p>
      </dgm:t>
    </dgm:pt>
    <dgm:pt modelId="{E519DA31-652E-40D3-8EED-C45806B16EDE}" type="parTrans" cxnId="{4BCB31B9-C674-4B0A-A27A-E4AD41787BA2}">
      <dgm:prSet/>
      <dgm:spPr/>
      <dgm:t>
        <a:bodyPr/>
        <a:lstStyle/>
        <a:p>
          <a:endParaRPr lang="cs-CZ"/>
        </a:p>
      </dgm:t>
    </dgm:pt>
    <dgm:pt modelId="{51E3262D-7D1E-4CD9-A2F4-AFEA80264870}" type="sibTrans" cxnId="{4BCB31B9-C674-4B0A-A27A-E4AD41787BA2}">
      <dgm:prSet/>
      <dgm:spPr/>
      <dgm:t>
        <a:bodyPr/>
        <a:lstStyle/>
        <a:p>
          <a:endParaRPr lang="cs-CZ"/>
        </a:p>
      </dgm:t>
    </dgm:pt>
    <dgm:pt modelId="{EF45287D-2822-462F-96B0-CD59537C57E1}">
      <dgm:prSet/>
      <dgm:spPr/>
      <dgm:t>
        <a:bodyPr/>
        <a:lstStyle/>
        <a:p>
          <a:pPr rtl="0"/>
          <a:r>
            <a:rPr lang="cs-CZ" smtClean="0"/>
            <a:t>nesplňuje-li bez zavinění zaměstnavatele požadavky pro řádný výkon této práce;</a:t>
          </a:r>
          <a:endParaRPr lang="cs-CZ"/>
        </a:p>
      </dgm:t>
    </dgm:pt>
    <dgm:pt modelId="{F99F5EDB-5497-43F3-8B04-00DF05EF54EE}" type="parTrans" cxnId="{9C656771-66EA-4CB3-8BC5-82C5B64D8FA5}">
      <dgm:prSet/>
      <dgm:spPr/>
      <dgm:t>
        <a:bodyPr/>
        <a:lstStyle/>
        <a:p>
          <a:endParaRPr lang="cs-CZ"/>
        </a:p>
      </dgm:t>
    </dgm:pt>
    <dgm:pt modelId="{9734B6A7-31B9-4E70-A266-60858C9E302A}" type="sibTrans" cxnId="{9C656771-66EA-4CB3-8BC5-82C5B64D8FA5}">
      <dgm:prSet/>
      <dgm:spPr/>
      <dgm:t>
        <a:bodyPr/>
        <a:lstStyle/>
        <a:p>
          <a:endParaRPr lang="cs-CZ"/>
        </a:p>
      </dgm:t>
    </dgm:pt>
    <dgm:pt modelId="{C8B7AB2D-7104-4E08-AD53-59D2C97FFE06}">
      <dgm:prSet/>
      <dgm:spPr/>
      <dgm:t>
        <a:bodyPr/>
        <a:lstStyle/>
        <a:p>
          <a:pPr rtl="0"/>
          <a:r>
            <a:rPr lang="cs-CZ" smtClean="0"/>
            <a:t>poruší-li zaměstnanec zvlášť hrubým způsobem jinou povinnost zaměstnance stanovenou v § 301a.</a:t>
          </a:r>
          <a:endParaRPr lang="cs-CZ"/>
        </a:p>
      </dgm:t>
    </dgm:pt>
    <dgm:pt modelId="{36E51C14-F17E-456A-87E6-0B3A29EDBB9C}" type="parTrans" cxnId="{8FC32394-48D3-4211-949E-603C6E18B87B}">
      <dgm:prSet/>
      <dgm:spPr/>
      <dgm:t>
        <a:bodyPr/>
        <a:lstStyle/>
        <a:p>
          <a:endParaRPr lang="cs-CZ"/>
        </a:p>
      </dgm:t>
    </dgm:pt>
    <dgm:pt modelId="{05C91100-3C0A-4AF1-870E-626980373C5A}" type="sibTrans" cxnId="{8FC32394-48D3-4211-949E-603C6E18B87B}">
      <dgm:prSet/>
      <dgm:spPr/>
      <dgm:t>
        <a:bodyPr/>
        <a:lstStyle/>
        <a:p>
          <a:endParaRPr lang="cs-CZ"/>
        </a:p>
      </dgm:t>
    </dgm:pt>
    <dgm:pt modelId="{BABC392E-4D89-49CE-BB39-066DA8D08E6A}" type="pres">
      <dgm:prSet presAssocID="{E953441A-8E43-40E2-84A5-F6DB7B5F182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6D491AF-C824-4DFD-A49C-AC4EFC93DE81}" type="pres">
      <dgm:prSet presAssocID="{78E57ACA-FC5B-4412-BF02-98CBF7D2262A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4BE8FAD-E792-453D-9AAC-8CF440650E20}" type="pres">
      <dgm:prSet presAssocID="{8A03DE34-8F29-40EB-8BE2-2B81A88BAB86}" presName="spacer" presStyleCnt="0"/>
      <dgm:spPr/>
    </dgm:pt>
    <dgm:pt modelId="{430AE543-7CB8-42B3-9AA9-94CB6934C551}" type="pres">
      <dgm:prSet presAssocID="{55B2C7C3-1F95-45C0-AF4B-BBEE3EFA71DE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4FC94B0-FD26-460F-BDD7-EF4C9A4611D4}" type="pres">
      <dgm:prSet presAssocID="{23A21970-C105-42C2-A9D8-1248F846CC87}" presName="spacer" presStyleCnt="0"/>
      <dgm:spPr/>
    </dgm:pt>
    <dgm:pt modelId="{EE2AE896-087C-4D47-9EF5-A050F5CA1AE3}" type="pres">
      <dgm:prSet presAssocID="{232BFF86-B7AB-45FC-9FDD-4A05BE0748F6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E55612C-6FF0-44B0-8EB1-ED7A1F9268FB}" type="pres">
      <dgm:prSet presAssocID="{78E293F0-0A54-451E-AF34-8208327BCB35}" presName="spacer" presStyleCnt="0"/>
      <dgm:spPr/>
    </dgm:pt>
    <dgm:pt modelId="{C8D053F2-D51C-471D-891E-04D349D4EECC}" type="pres">
      <dgm:prSet presAssocID="{9AB1F239-C3CA-4DE6-8F0F-EC725E1439F1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E813FBA-62A5-476A-B2B3-C5C8F1852AA8}" type="pres">
      <dgm:prSet presAssocID="{51E3262D-7D1E-4CD9-A2F4-AFEA80264870}" presName="spacer" presStyleCnt="0"/>
      <dgm:spPr/>
    </dgm:pt>
    <dgm:pt modelId="{BD9DED40-FD7D-49A7-9E90-321A75E672F1}" type="pres">
      <dgm:prSet presAssocID="{EF45287D-2822-462F-96B0-CD59537C57E1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E755AF7-8EFD-42CB-8751-407430EFCEEA}" type="pres">
      <dgm:prSet presAssocID="{9734B6A7-31B9-4E70-A266-60858C9E302A}" presName="spacer" presStyleCnt="0"/>
      <dgm:spPr/>
    </dgm:pt>
    <dgm:pt modelId="{2158A713-A10B-4B38-8790-1A0C883E936F}" type="pres">
      <dgm:prSet presAssocID="{C8B7AB2D-7104-4E08-AD53-59D2C97FFE06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4A07D11-ABD0-4DDE-B734-E5116BAF2ADE}" srcId="{E953441A-8E43-40E2-84A5-F6DB7B5F182A}" destId="{232BFF86-B7AB-45FC-9FDD-4A05BE0748F6}" srcOrd="2" destOrd="0" parTransId="{88A8BCA4-4AEC-4A59-8672-41FB687DDD28}" sibTransId="{78E293F0-0A54-451E-AF34-8208327BCB35}"/>
    <dgm:cxn modelId="{C0DE0CD5-A7B4-4590-AAE6-2B5660941456}" type="presOf" srcId="{78E57ACA-FC5B-4412-BF02-98CBF7D2262A}" destId="{46D491AF-C824-4DFD-A49C-AC4EFC93DE81}" srcOrd="0" destOrd="0" presId="urn:microsoft.com/office/officeart/2005/8/layout/vList2"/>
    <dgm:cxn modelId="{1EA43E15-DD69-48F4-BC6E-8436FC53AEC7}" type="presOf" srcId="{EF45287D-2822-462F-96B0-CD59537C57E1}" destId="{BD9DED40-FD7D-49A7-9E90-321A75E672F1}" srcOrd="0" destOrd="0" presId="urn:microsoft.com/office/officeart/2005/8/layout/vList2"/>
    <dgm:cxn modelId="{B3A3982B-FF5C-4DD8-99AC-CF1288AF429C}" type="presOf" srcId="{9AB1F239-C3CA-4DE6-8F0F-EC725E1439F1}" destId="{C8D053F2-D51C-471D-891E-04D349D4EECC}" srcOrd="0" destOrd="0" presId="urn:microsoft.com/office/officeart/2005/8/layout/vList2"/>
    <dgm:cxn modelId="{9F7CF4E5-9CB6-4309-BBE5-ED493215C733}" type="presOf" srcId="{55B2C7C3-1F95-45C0-AF4B-BBEE3EFA71DE}" destId="{430AE543-7CB8-42B3-9AA9-94CB6934C551}" srcOrd="0" destOrd="0" presId="urn:microsoft.com/office/officeart/2005/8/layout/vList2"/>
    <dgm:cxn modelId="{1B6A04B0-CBD2-43FC-8884-0B72149F11C7}" type="presOf" srcId="{E953441A-8E43-40E2-84A5-F6DB7B5F182A}" destId="{BABC392E-4D89-49CE-BB39-066DA8D08E6A}" srcOrd="0" destOrd="0" presId="urn:microsoft.com/office/officeart/2005/8/layout/vList2"/>
    <dgm:cxn modelId="{3B171256-D7B3-43B9-A03A-8F9D87787FB5}" type="presOf" srcId="{232BFF86-B7AB-45FC-9FDD-4A05BE0748F6}" destId="{EE2AE896-087C-4D47-9EF5-A050F5CA1AE3}" srcOrd="0" destOrd="0" presId="urn:microsoft.com/office/officeart/2005/8/layout/vList2"/>
    <dgm:cxn modelId="{600E8CF7-F259-47D6-86E5-BBCF92F13153}" srcId="{E953441A-8E43-40E2-84A5-F6DB7B5F182A}" destId="{55B2C7C3-1F95-45C0-AF4B-BBEE3EFA71DE}" srcOrd="1" destOrd="0" parTransId="{9648C63C-0964-4DAD-9B47-7F0247EC6658}" sibTransId="{23A21970-C105-42C2-A9D8-1248F846CC87}"/>
    <dgm:cxn modelId="{7EACCBD9-6C55-4D60-9841-411479936D07}" type="presOf" srcId="{C8B7AB2D-7104-4E08-AD53-59D2C97FFE06}" destId="{2158A713-A10B-4B38-8790-1A0C883E936F}" srcOrd="0" destOrd="0" presId="urn:microsoft.com/office/officeart/2005/8/layout/vList2"/>
    <dgm:cxn modelId="{4BCB31B9-C674-4B0A-A27A-E4AD41787BA2}" srcId="{E953441A-8E43-40E2-84A5-F6DB7B5F182A}" destId="{9AB1F239-C3CA-4DE6-8F0F-EC725E1439F1}" srcOrd="3" destOrd="0" parTransId="{E519DA31-652E-40D3-8EED-C45806B16EDE}" sibTransId="{51E3262D-7D1E-4CD9-A2F4-AFEA80264870}"/>
    <dgm:cxn modelId="{C53AA217-7BBC-421C-88F9-7859DE957CD0}" srcId="{E953441A-8E43-40E2-84A5-F6DB7B5F182A}" destId="{78E57ACA-FC5B-4412-BF02-98CBF7D2262A}" srcOrd="0" destOrd="0" parTransId="{AD720A5A-780D-4A5F-AEF1-84A76D60D1E8}" sibTransId="{8A03DE34-8F29-40EB-8BE2-2B81A88BAB86}"/>
    <dgm:cxn modelId="{9C656771-66EA-4CB3-8BC5-82C5B64D8FA5}" srcId="{E953441A-8E43-40E2-84A5-F6DB7B5F182A}" destId="{EF45287D-2822-462F-96B0-CD59537C57E1}" srcOrd="4" destOrd="0" parTransId="{F99F5EDB-5497-43F3-8B04-00DF05EF54EE}" sibTransId="{9734B6A7-31B9-4E70-A266-60858C9E302A}"/>
    <dgm:cxn modelId="{8FC32394-48D3-4211-949E-603C6E18B87B}" srcId="{E953441A-8E43-40E2-84A5-F6DB7B5F182A}" destId="{C8B7AB2D-7104-4E08-AD53-59D2C97FFE06}" srcOrd="5" destOrd="0" parTransId="{36E51C14-F17E-456A-87E6-0B3A29EDBB9C}" sibTransId="{05C91100-3C0A-4AF1-870E-626980373C5A}"/>
    <dgm:cxn modelId="{21A2D27E-5C8D-4606-BC42-50E4E3A18C19}" type="presParOf" srcId="{BABC392E-4D89-49CE-BB39-066DA8D08E6A}" destId="{46D491AF-C824-4DFD-A49C-AC4EFC93DE81}" srcOrd="0" destOrd="0" presId="urn:microsoft.com/office/officeart/2005/8/layout/vList2"/>
    <dgm:cxn modelId="{EE687821-81A6-48FF-B663-5C0FFFC5C7F7}" type="presParOf" srcId="{BABC392E-4D89-49CE-BB39-066DA8D08E6A}" destId="{B4BE8FAD-E792-453D-9AAC-8CF440650E20}" srcOrd="1" destOrd="0" presId="urn:microsoft.com/office/officeart/2005/8/layout/vList2"/>
    <dgm:cxn modelId="{CC690562-1A45-4B4B-BCE8-58403BB101C5}" type="presParOf" srcId="{BABC392E-4D89-49CE-BB39-066DA8D08E6A}" destId="{430AE543-7CB8-42B3-9AA9-94CB6934C551}" srcOrd="2" destOrd="0" presId="urn:microsoft.com/office/officeart/2005/8/layout/vList2"/>
    <dgm:cxn modelId="{87E1C9A7-A02B-4A7B-B1EC-2BE1BD53B62E}" type="presParOf" srcId="{BABC392E-4D89-49CE-BB39-066DA8D08E6A}" destId="{64FC94B0-FD26-460F-BDD7-EF4C9A4611D4}" srcOrd="3" destOrd="0" presId="urn:microsoft.com/office/officeart/2005/8/layout/vList2"/>
    <dgm:cxn modelId="{C96F0284-0341-4636-9621-64D202CE403C}" type="presParOf" srcId="{BABC392E-4D89-49CE-BB39-066DA8D08E6A}" destId="{EE2AE896-087C-4D47-9EF5-A050F5CA1AE3}" srcOrd="4" destOrd="0" presId="urn:microsoft.com/office/officeart/2005/8/layout/vList2"/>
    <dgm:cxn modelId="{2B958271-F740-4DA9-B572-F918C2EEA652}" type="presParOf" srcId="{BABC392E-4D89-49CE-BB39-066DA8D08E6A}" destId="{BE55612C-6FF0-44B0-8EB1-ED7A1F9268FB}" srcOrd="5" destOrd="0" presId="urn:microsoft.com/office/officeart/2005/8/layout/vList2"/>
    <dgm:cxn modelId="{FDCB1AC0-DEF1-4707-91E4-A313D9A43E2E}" type="presParOf" srcId="{BABC392E-4D89-49CE-BB39-066DA8D08E6A}" destId="{C8D053F2-D51C-471D-891E-04D349D4EECC}" srcOrd="6" destOrd="0" presId="urn:microsoft.com/office/officeart/2005/8/layout/vList2"/>
    <dgm:cxn modelId="{E08CB8AB-3D05-4B8A-9BF4-600177564D8A}" type="presParOf" srcId="{BABC392E-4D89-49CE-BB39-066DA8D08E6A}" destId="{EE813FBA-62A5-476A-B2B3-C5C8F1852AA8}" srcOrd="7" destOrd="0" presId="urn:microsoft.com/office/officeart/2005/8/layout/vList2"/>
    <dgm:cxn modelId="{F370D20F-2302-4810-BBFC-4F4769BBE036}" type="presParOf" srcId="{BABC392E-4D89-49CE-BB39-066DA8D08E6A}" destId="{BD9DED40-FD7D-49A7-9E90-321A75E672F1}" srcOrd="8" destOrd="0" presId="urn:microsoft.com/office/officeart/2005/8/layout/vList2"/>
    <dgm:cxn modelId="{A19206CD-1123-4EA3-8C26-A3DC8FB19962}" type="presParOf" srcId="{BABC392E-4D89-49CE-BB39-066DA8D08E6A}" destId="{FE755AF7-8EFD-42CB-8751-407430EFCEEA}" srcOrd="9" destOrd="0" presId="urn:microsoft.com/office/officeart/2005/8/layout/vList2"/>
    <dgm:cxn modelId="{81B918DB-3E92-4020-A8D8-2D562E96198C}" type="presParOf" srcId="{BABC392E-4D89-49CE-BB39-066DA8D08E6A}" destId="{2158A713-A10B-4B38-8790-1A0C883E936F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9E881E1-8764-4ECB-BBC7-89EF8CC7D91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9F180CCF-A64A-4834-A0C3-A69AFD0ABEE2}">
      <dgm:prSet/>
      <dgm:spPr/>
      <dgm:t>
        <a:bodyPr/>
        <a:lstStyle/>
        <a:p>
          <a:pPr rtl="0"/>
          <a:r>
            <a:rPr lang="cs-CZ" smtClean="0"/>
            <a:t>Zaměstnavatel</a:t>
          </a:r>
          <a:endParaRPr lang="cs-CZ"/>
        </a:p>
      </dgm:t>
    </dgm:pt>
    <dgm:pt modelId="{F5B4A40B-D298-47F1-84A2-DF9280428672}" type="parTrans" cxnId="{4BF765B5-D33B-4051-B988-6380D306FEAC}">
      <dgm:prSet/>
      <dgm:spPr/>
      <dgm:t>
        <a:bodyPr/>
        <a:lstStyle/>
        <a:p>
          <a:endParaRPr lang="cs-CZ"/>
        </a:p>
      </dgm:t>
    </dgm:pt>
    <dgm:pt modelId="{CB0A067F-0895-43B0-9CCC-4709BE8B8198}" type="sibTrans" cxnId="{4BF765B5-D33B-4051-B988-6380D306FEAC}">
      <dgm:prSet/>
      <dgm:spPr/>
      <dgm:t>
        <a:bodyPr/>
        <a:lstStyle/>
        <a:p>
          <a:endParaRPr lang="cs-CZ"/>
        </a:p>
      </dgm:t>
    </dgm:pt>
    <dgm:pt modelId="{411AEBD9-D2A5-4CF9-AB67-F1458BACDA7B}">
      <dgm:prSet/>
      <dgm:spPr/>
      <dgm:t>
        <a:bodyPr/>
        <a:lstStyle/>
        <a:p>
          <a:pPr rtl="0"/>
          <a:r>
            <a:rPr lang="cs-CZ" smtClean="0"/>
            <a:t>Zec odsouzen pro úmyslný trestný čin  na víc než 1 rok, nebo 6 měsíců pokud v práci</a:t>
          </a:r>
          <a:endParaRPr lang="cs-CZ"/>
        </a:p>
      </dgm:t>
    </dgm:pt>
    <dgm:pt modelId="{89574984-291C-403F-9769-F91AFEA55A33}" type="parTrans" cxnId="{B6D18848-07E0-4D05-9A95-7FEDF2C24F47}">
      <dgm:prSet/>
      <dgm:spPr/>
      <dgm:t>
        <a:bodyPr/>
        <a:lstStyle/>
        <a:p>
          <a:endParaRPr lang="cs-CZ"/>
        </a:p>
      </dgm:t>
    </dgm:pt>
    <dgm:pt modelId="{3F298C24-577F-488B-8349-A66BD4C91208}" type="sibTrans" cxnId="{B6D18848-07E0-4D05-9A95-7FEDF2C24F47}">
      <dgm:prSet/>
      <dgm:spPr/>
      <dgm:t>
        <a:bodyPr/>
        <a:lstStyle/>
        <a:p>
          <a:endParaRPr lang="cs-CZ"/>
        </a:p>
      </dgm:t>
    </dgm:pt>
    <dgm:pt modelId="{4116ADC6-2DCB-4B40-A3AC-F20953CA7AFE}">
      <dgm:prSet/>
      <dgm:spPr/>
      <dgm:t>
        <a:bodyPr/>
        <a:lstStyle/>
        <a:p>
          <a:pPr rtl="0"/>
          <a:r>
            <a:rPr lang="cs-CZ" smtClean="0"/>
            <a:t>povinnost vyplývající z právních předpisů vztahujících se k jím vykonávané práci zvlášť hrubým způsobem.</a:t>
          </a:r>
          <a:endParaRPr lang="cs-CZ"/>
        </a:p>
      </dgm:t>
    </dgm:pt>
    <dgm:pt modelId="{C4905177-6C72-4835-B924-831FD84BBD67}" type="parTrans" cxnId="{EBDBFBDA-BF9D-4FF8-8D67-0D18D64FD1A2}">
      <dgm:prSet/>
      <dgm:spPr/>
      <dgm:t>
        <a:bodyPr/>
        <a:lstStyle/>
        <a:p>
          <a:endParaRPr lang="cs-CZ"/>
        </a:p>
      </dgm:t>
    </dgm:pt>
    <dgm:pt modelId="{4C4D3BA5-5970-4EAD-8368-87B0C6D285EA}" type="sibTrans" cxnId="{EBDBFBDA-BF9D-4FF8-8D67-0D18D64FD1A2}">
      <dgm:prSet/>
      <dgm:spPr/>
      <dgm:t>
        <a:bodyPr/>
        <a:lstStyle/>
        <a:p>
          <a:endParaRPr lang="cs-CZ"/>
        </a:p>
      </dgm:t>
    </dgm:pt>
    <dgm:pt modelId="{2C955358-7CB1-4364-9BE1-5D3685847A05}">
      <dgm:prSet/>
      <dgm:spPr/>
      <dgm:t>
        <a:bodyPr/>
        <a:lstStyle/>
        <a:p>
          <a:pPr rtl="0"/>
          <a:r>
            <a:rPr lang="cs-CZ" smtClean="0"/>
            <a:t>Zaměstnanec</a:t>
          </a:r>
          <a:endParaRPr lang="cs-CZ"/>
        </a:p>
      </dgm:t>
    </dgm:pt>
    <dgm:pt modelId="{1A1D22E7-0FA9-4C0B-ACD8-53CEE295FCE9}" type="parTrans" cxnId="{4AD64978-F1C9-479D-B45E-4335D894C300}">
      <dgm:prSet/>
      <dgm:spPr/>
      <dgm:t>
        <a:bodyPr/>
        <a:lstStyle/>
        <a:p>
          <a:endParaRPr lang="cs-CZ"/>
        </a:p>
      </dgm:t>
    </dgm:pt>
    <dgm:pt modelId="{16C89F23-721F-46D6-9DE6-A35AD3D7A981}" type="sibTrans" cxnId="{4AD64978-F1C9-479D-B45E-4335D894C300}">
      <dgm:prSet/>
      <dgm:spPr/>
      <dgm:t>
        <a:bodyPr/>
        <a:lstStyle/>
        <a:p>
          <a:endParaRPr lang="cs-CZ"/>
        </a:p>
      </dgm:t>
    </dgm:pt>
    <dgm:pt modelId="{C95C9F86-09F0-4D89-BE46-3E5B232B187B}">
      <dgm:prSet/>
      <dgm:spPr/>
      <dgm:t>
        <a:bodyPr/>
        <a:lstStyle/>
        <a:p>
          <a:pPr rtl="0"/>
          <a:r>
            <a:rPr lang="cs-CZ" smtClean="0"/>
            <a:t>Lékařský posudek</a:t>
          </a:r>
          <a:endParaRPr lang="cs-CZ"/>
        </a:p>
      </dgm:t>
    </dgm:pt>
    <dgm:pt modelId="{BAC0F706-0FA7-473E-93CE-5EE592A41CE8}" type="parTrans" cxnId="{0648ECE9-682C-4971-BEBF-B764DB0EB4E2}">
      <dgm:prSet/>
      <dgm:spPr/>
      <dgm:t>
        <a:bodyPr/>
        <a:lstStyle/>
        <a:p>
          <a:endParaRPr lang="cs-CZ"/>
        </a:p>
      </dgm:t>
    </dgm:pt>
    <dgm:pt modelId="{35FF47F3-B8CF-4281-88EE-EFB5BCFAC447}" type="sibTrans" cxnId="{0648ECE9-682C-4971-BEBF-B764DB0EB4E2}">
      <dgm:prSet/>
      <dgm:spPr/>
      <dgm:t>
        <a:bodyPr/>
        <a:lstStyle/>
        <a:p>
          <a:endParaRPr lang="cs-CZ"/>
        </a:p>
      </dgm:t>
    </dgm:pt>
    <dgm:pt modelId="{B6DCD784-A437-478C-8985-7FD8BF85258E}">
      <dgm:prSet/>
      <dgm:spPr/>
      <dgm:t>
        <a:bodyPr/>
        <a:lstStyle/>
        <a:p>
          <a:pPr rtl="0"/>
          <a:r>
            <a:rPr lang="cs-CZ" smtClean="0"/>
            <a:t>Prodlení s výplatou mzdy – 15 dnů po splatnosti</a:t>
          </a:r>
          <a:endParaRPr lang="cs-CZ"/>
        </a:p>
      </dgm:t>
    </dgm:pt>
    <dgm:pt modelId="{9169B6DE-7C74-44E3-A605-677A6CE28BF8}" type="parTrans" cxnId="{24338FCE-18A5-4EAB-8A17-5D85B29DBB4A}">
      <dgm:prSet/>
      <dgm:spPr/>
      <dgm:t>
        <a:bodyPr/>
        <a:lstStyle/>
        <a:p>
          <a:endParaRPr lang="cs-CZ"/>
        </a:p>
      </dgm:t>
    </dgm:pt>
    <dgm:pt modelId="{B9DFD6BE-4588-4174-9B6E-ADF6AA3757A4}" type="sibTrans" cxnId="{24338FCE-18A5-4EAB-8A17-5D85B29DBB4A}">
      <dgm:prSet/>
      <dgm:spPr/>
      <dgm:t>
        <a:bodyPr/>
        <a:lstStyle/>
        <a:p>
          <a:endParaRPr lang="cs-CZ"/>
        </a:p>
      </dgm:t>
    </dgm:pt>
    <dgm:pt modelId="{BB14C5D9-573D-454A-8803-3557F7488401}" type="pres">
      <dgm:prSet presAssocID="{89E881E1-8764-4ECB-BBC7-89EF8CC7D91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10659F4-35FB-4C27-AB15-D8E8555EB9D3}" type="pres">
      <dgm:prSet presAssocID="{9F180CCF-A64A-4834-A0C3-A69AFD0ABEE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8914A19-D955-4035-8999-1811241B731B}" type="pres">
      <dgm:prSet presAssocID="{9F180CCF-A64A-4834-A0C3-A69AFD0ABEE2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EEB40DB-39A9-4BE5-89BB-DEFA7523E9B0}" type="pres">
      <dgm:prSet presAssocID="{2C955358-7CB1-4364-9BE1-5D3685847A0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E975C6B-F181-44C1-9625-BF7D1492B605}" type="pres">
      <dgm:prSet presAssocID="{2C955358-7CB1-4364-9BE1-5D3685847A05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831B79A-477B-4E36-AF76-269D0B8BFDC6}" type="presOf" srcId="{2C955358-7CB1-4364-9BE1-5D3685847A05}" destId="{AEEB40DB-39A9-4BE5-89BB-DEFA7523E9B0}" srcOrd="0" destOrd="0" presId="urn:microsoft.com/office/officeart/2005/8/layout/vList2"/>
    <dgm:cxn modelId="{4AD64978-F1C9-479D-B45E-4335D894C300}" srcId="{89E881E1-8764-4ECB-BBC7-89EF8CC7D91E}" destId="{2C955358-7CB1-4364-9BE1-5D3685847A05}" srcOrd="1" destOrd="0" parTransId="{1A1D22E7-0FA9-4C0B-ACD8-53CEE295FCE9}" sibTransId="{16C89F23-721F-46D6-9DE6-A35AD3D7A981}"/>
    <dgm:cxn modelId="{EBDBFBDA-BF9D-4FF8-8D67-0D18D64FD1A2}" srcId="{9F180CCF-A64A-4834-A0C3-A69AFD0ABEE2}" destId="{4116ADC6-2DCB-4B40-A3AC-F20953CA7AFE}" srcOrd="1" destOrd="0" parTransId="{C4905177-6C72-4835-B924-831FD84BBD67}" sibTransId="{4C4D3BA5-5970-4EAD-8368-87B0C6D285EA}"/>
    <dgm:cxn modelId="{4A18F879-B15D-4C88-8908-B032E62A8100}" type="presOf" srcId="{C95C9F86-09F0-4D89-BE46-3E5B232B187B}" destId="{0E975C6B-F181-44C1-9625-BF7D1492B605}" srcOrd="0" destOrd="0" presId="urn:microsoft.com/office/officeart/2005/8/layout/vList2"/>
    <dgm:cxn modelId="{81B3688D-3D55-46E6-A1CD-373FC63BE880}" type="presOf" srcId="{9F180CCF-A64A-4834-A0C3-A69AFD0ABEE2}" destId="{610659F4-35FB-4C27-AB15-D8E8555EB9D3}" srcOrd="0" destOrd="0" presId="urn:microsoft.com/office/officeart/2005/8/layout/vList2"/>
    <dgm:cxn modelId="{24338FCE-18A5-4EAB-8A17-5D85B29DBB4A}" srcId="{2C955358-7CB1-4364-9BE1-5D3685847A05}" destId="{B6DCD784-A437-478C-8985-7FD8BF85258E}" srcOrd="1" destOrd="0" parTransId="{9169B6DE-7C74-44E3-A605-677A6CE28BF8}" sibTransId="{B9DFD6BE-4588-4174-9B6E-ADF6AA3757A4}"/>
    <dgm:cxn modelId="{FAE67430-A896-4A9A-ACF6-6C3C2AE45B5A}" type="presOf" srcId="{89E881E1-8764-4ECB-BBC7-89EF8CC7D91E}" destId="{BB14C5D9-573D-454A-8803-3557F7488401}" srcOrd="0" destOrd="0" presId="urn:microsoft.com/office/officeart/2005/8/layout/vList2"/>
    <dgm:cxn modelId="{4BF765B5-D33B-4051-B988-6380D306FEAC}" srcId="{89E881E1-8764-4ECB-BBC7-89EF8CC7D91E}" destId="{9F180CCF-A64A-4834-A0C3-A69AFD0ABEE2}" srcOrd="0" destOrd="0" parTransId="{F5B4A40B-D298-47F1-84A2-DF9280428672}" sibTransId="{CB0A067F-0895-43B0-9CCC-4709BE8B8198}"/>
    <dgm:cxn modelId="{0648ECE9-682C-4971-BEBF-B764DB0EB4E2}" srcId="{2C955358-7CB1-4364-9BE1-5D3685847A05}" destId="{C95C9F86-09F0-4D89-BE46-3E5B232B187B}" srcOrd="0" destOrd="0" parTransId="{BAC0F706-0FA7-473E-93CE-5EE592A41CE8}" sibTransId="{35FF47F3-B8CF-4281-88EE-EFB5BCFAC447}"/>
    <dgm:cxn modelId="{B6D18848-07E0-4D05-9A95-7FEDF2C24F47}" srcId="{9F180CCF-A64A-4834-A0C3-A69AFD0ABEE2}" destId="{411AEBD9-D2A5-4CF9-AB67-F1458BACDA7B}" srcOrd="0" destOrd="0" parTransId="{89574984-291C-403F-9769-F91AFEA55A33}" sibTransId="{3F298C24-577F-488B-8349-A66BD4C91208}"/>
    <dgm:cxn modelId="{5FFC9E25-4A14-411A-BFC1-589A33F440E8}" type="presOf" srcId="{B6DCD784-A437-478C-8985-7FD8BF85258E}" destId="{0E975C6B-F181-44C1-9625-BF7D1492B605}" srcOrd="0" destOrd="1" presId="urn:microsoft.com/office/officeart/2005/8/layout/vList2"/>
    <dgm:cxn modelId="{B49BD826-2F50-4F82-995B-20188222C0ED}" type="presOf" srcId="{4116ADC6-2DCB-4B40-A3AC-F20953CA7AFE}" destId="{88914A19-D955-4035-8999-1811241B731B}" srcOrd="0" destOrd="1" presId="urn:microsoft.com/office/officeart/2005/8/layout/vList2"/>
    <dgm:cxn modelId="{2D9B09E1-B135-4BD6-876B-A779E5CF19C4}" type="presOf" srcId="{411AEBD9-D2A5-4CF9-AB67-F1458BACDA7B}" destId="{88914A19-D955-4035-8999-1811241B731B}" srcOrd="0" destOrd="0" presId="urn:microsoft.com/office/officeart/2005/8/layout/vList2"/>
    <dgm:cxn modelId="{E90F359A-E0F8-42FE-85E8-9DE57D93B7BB}" type="presParOf" srcId="{BB14C5D9-573D-454A-8803-3557F7488401}" destId="{610659F4-35FB-4C27-AB15-D8E8555EB9D3}" srcOrd="0" destOrd="0" presId="urn:microsoft.com/office/officeart/2005/8/layout/vList2"/>
    <dgm:cxn modelId="{C4BF2BFE-5ED6-4227-ACA4-22550695C7D4}" type="presParOf" srcId="{BB14C5D9-573D-454A-8803-3557F7488401}" destId="{88914A19-D955-4035-8999-1811241B731B}" srcOrd="1" destOrd="0" presId="urn:microsoft.com/office/officeart/2005/8/layout/vList2"/>
    <dgm:cxn modelId="{8FC12905-D492-4F57-BA35-9B95A892DAAD}" type="presParOf" srcId="{BB14C5D9-573D-454A-8803-3557F7488401}" destId="{AEEB40DB-39A9-4BE5-89BB-DEFA7523E9B0}" srcOrd="2" destOrd="0" presId="urn:microsoft.com/office/officeart/2005/8/layout/vList2"/>
    <dgm:cxn modelId="{C777FAEA-3497-4057-98C8-A7AAA48BAFB9}" type="presParOf" srcId="{BB14C5D9-573D-454A-8803-3557F7488401}" destId="{0E975C6B-F181-44C1-9625-BF7D1492B60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9FC7F6B-FC82-454A-B7CC-C0E97073FD9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E0F883CF-37E7-420F-8441-E8BA8CB23BA3}">
      <dgm:prSet/>
      <dgm:spPr/>
      <dgm:t>
        <a:bodyPr/>
        <a:lstStyle/>
        <a:p>
          <a:pPr rtl="0"/>
          <a:r>
            <a:rPr lang="cs-CZ" smtClean="0"/>
            <a:t>dočasně práce neschopným, </a:t>
          </a:r>
          <a:endParaRPr lang="cs-CZ"/>
        </a:p>
      </dgm:t>
    </dgm:pt>
    <dgm:pt modelId="{D381AE7E-E6CF-4B2A-97A2-541CF900903C}" type="parTrans" cxnId="{1C9A4365-746B-4CA4-9BEF-D7426DDE9CE6}">
      <dgm:prSet/>
      <dgm:spPr/>
      <dgm:t>
        <a:bodyPr/>
        <a:lstStyle/>
        <a:p>
          <a:endParaRPr lang="cs-CZ"/>
        </a:p>
      </dgm:t>
    </dgm:pt>
    <dgm:pt modelId="{27B1E938-77C1-4B5A-99A9-25C6247335B8}" type="sibTrans" cxnId="{1C9A4365-746B-4CA4-9BEF-D7426DDE9CE6}">
      <dgm:prSet/>
      <dgm:spPr/>
      <dgm:t>
        <a:bodyPr/>
        <a:lstStyle/>
        <a:p>
          <a:endParaRPr lang="cs-CZ"/>
        </a:p>
      </dgm:t>
    </dgm:pt>
    <dgm:pt modelId="{DE48D07B-10F1-4094-807D-56529D71BEA0}">
      <dgm:prSet/>
      <dgm:spPr/>
      <dgm:t>
        <a:bodyPr/>
        <a:lstStyle/>
        <a:p>
          <a:pPr rtl="0"/>
          <a:r>
            <a:rPr lang="cs-CZ" smtClean="0"/>
            <a:t>při výkonu vojenského cvičení </a:t>
          </a:r>
          <a:endParaRPr lang="cs-CZ"/>
        </a:p>
      </dgm:t>
    </dgm:pt>
    <dgm:pt modelId="{FECF88B8-1B84-44AB-9EC4-32C09B99AAC0}" type="parTrans" cxnId="{CA1E5803-4599-482F-9D38-455AD8089C8F}">
      <dgm:prSet/>
      <dgm:spPr/>
      <dgm:t>
        <a:bodyPr/>
        <a:lstStyle/>
        <a:p>
          <a:endParaRPr lang="cs-CZ"/>
        </a:p>
      </dgm:t>
    </dgm:pt>
    <dgm:pt modelId="{B8935336-B168-41B9-9845-3FC92540B4BC}" type="sibTrans" cxnId="{CA1E5803-4599-482F-9D38-455AD8089C8F}">
      <dgm:prSet/>
      <dgm:spPr/>
      <dgm:t>
        <a:bodyPr/>
        <a:lstStyle/>
        <a:p>
          <a:endParaRPr lang="cs-CZ"/>
        </a:p>
      </dgm:t>
    </dgm:pt>
    <dgm:pt modelId="{09095666-5C73-4434-86A2-FA5C5CABCD60}">
      <dgm:prSet/>
      <dgm:spPr/>
      <dgm:t>
        <a:bodyPr/>
        <a:lstStyle/>
        <a:p>
          <a:pPr rtl="0"/>
          <a:r>
            <a:rPr lang="cs-CZ" smtClean="0"/>
            <a:t>zaměstnanec dlouhodobě plně uvolněn pro výkon veřejné funkce,</a:t>
          </a:r>
          <a:endParaRPr lang="cs-CZ"/>
        </a:p>
      </dgm:t>
    </dgm:pt>
    <dgm:pt modelId="{FE33D010-F936-44EC-9EE9-91A049D74056}" type="parTrans" cxnId="{7AAE379E-0CBF-4152-94A3-DEC31A0A2FDF}">
      <dgm:prSet/>
      <dgm:spPr/>
      <dgm:t>
        <a:bodyPr/>
        <a:lstStyle/>
        <a:p>
          <a:endParaRPr lang="cs-CZ"/>
        </a:p>
      </dgm:t>
    </dgm:pt>
    <dgm:pt modelId="{D98A271D-DE7C-42BC-82FE-096F44A1323D}" type="sibTrans" cxnId="{7AAE379E-0CBF-4152-94A3-DEC31A0A2FDF}">
      <dgm:prSet/>
      <dgm:spPr/>
      <dgm:t>
        <a:bodyPr/>
        <a:lstStyle/>
        <a:p>
          <a:endParaRPr lang="cs-CZ"/>
        </a:p>
      </dgm:t>
    </dgm:pt>
    <dgm:pt modelId="{1097D7D3-51BA-4BA7-9497-32103E4002A3}">
      <dgm:prSet/>
      <dgm:spPr/>
      <dgm:t>
        <a:bodyPr/>
        <a:lstStyle/>
        <a:p>
          <a:pPr rtl="0"/>
          <a:r>
            <a:rPr lang="cs-CZ" smtClean="0"/>
            <a:t>zaměstnankyně těhotná </a:t>
          </a:r>
          <a:endParaRPr lang="cs-CZ"/>
        </a:p>
      </dgm:t>
    </dgm:pt>
    <dgm:pt modelId="{D886EE20-1C55-4A3D-A567-2EEE6B4A6797}" type="parTrans" cxnId="{060A74E5-8A81-450B-839B-15584BAD1A4E}">
      <dgm:prSet/>
      <dgm:spPr/>
      <dgm:t>
        <a:bodyPr/>
        <a:lstStyle/>
        <a:p>
          <a:endParaRPr lang="cs-CZ"/>
        </a:p>
      </dgm:t>
    </dgm:pt>
    <dgm:pt modelId="{28DE960C-46BA-4C90-B83F-224F53A3758A}" type="sibTrans" cxnId="{060A74E5-8A81-450B-839B-15584BAD1A4E}">
      <dgm:prSet/>
      <dgm:spPr/>
      <dgm:t>
        <a:bodyPr/>
        <a:lstStyle/>
        <a:p>
          <a:endParaRPr lang="cs-CZ"/>
        </a:p>
      </dgm:t>
    </dgm:pt>
    <dgm:pt modelId="{731F0A94-0AC8-4C8C-8DB4-9539D7FE3CB7}">
      <dgm:prSet/>
      <dgm:spPr/>
      <dgm:t>
        <a:bodyPr/>
        <a:lstStyle/>
        <a:p>
          <a:pPr rtl="0"/>
          <a:r>
            <a:rPr lang="cs-CZ" smtClean="0"/>
            <a:t>čerpá mateřskou dovolenou </a:t>
          </a:r>
          <a:endParaRPr lang="cs-CZ"/>
        </a:p>
      </dgm:t>
    </dgm:pt>
    <dgm:pt modelId="{7194D3A8-ED21-40D4-8523-2F11667B3F39}" type="parTrans" cxnId="{226E072A-A5BF-4904-A1D6-DE2206ACBF42}">
      <dgm:prSet/>
      <dgm:spPr/>
      <dgm:t>
        <a:bodyPr/>
        <a:lstStyle/>
        <a:p>
          <a:endParaRPr lang="cs-CZ"/>
        </a:p>
      </dgm:t>
    </dgm:pt>
    <dgm:pt modelId="{327B1A1F-94F9-4709-8112-421D3AB8EB10}" type="sibTrans" cxnId="{226E072A-A5BF-4904-A1D6-DE2206ACBF42}">
      <dgm:prSet/>
      <dgm:spPr/>
      <dgm:t>
        <a:bodyPr/>
        <a:lstStyle/>
        <a:p>
          <a:endParaRPr lang="cs-CZ"/>
        </a:p>
      </dgm:t>
    </dgm:pt>
    <dgm:pt modelId="{C7273776-067B-458B-9410-E24DF0AB3A11}">
      <dgm:prSet/>
      <dgm:spPr/>
      <dgm:t>
        <a:bodyPr/>
        <a:lstStyle/>
        <a:p>
          <a:pPr rtl="0"/>
          <a:r>
            <a:rPr lang="cs-CZ" smtClean="0"/>
            <a:t>čerpají rodičovskou dovolenou,</a:t>
          </a:r>
          <a:endParaRPr lang="cs-CZ"/>
        </a:p>
      </dgm:t>
    </dgm:pt>
    <dgm:pt modelId="{18D34C61-DBAF-457F-A469-C9258958F6CC}" type="parTrans" cxnId="{FF73F3CA-4792-43A9-8C3A-64A2F5A2951D}">
      <dgm:prSet/>
      <dgm:spPr/>
      <dgm:t>
        <a:bodyPr/>
        <a:lstStyle/>
        <a:p>
          <a:endParaRPr lang="cs-CZ"/>
        </a:p>
      </dgm:t>
    </dgm:pt>
    <dgm:pt modelId="{A537958E-4FF1-48E0-B3E8-D08715DD3173}" type="sibTrans" cxnId="{FF73F3CA-4792-43A9-8C3A-64A2F5A2951D}">
      <dgm:prSet/>
      <dgm:spPr/>
      <dgm:t>
        <a:bodyPr/>
        <a:lstStyle/>
        <a:p>
          <a:endParaRPr lang="cs-CZ"/>
        </a:p>
      </dgm:t>
    </dgm:pt>
    <dgm:pt modelId="{CBF01BC7-66B0-47EE-859B-F39DCCCE9683}" type="pres">
      <dgm:prSet presAssocID="{19FC7F6B-FC82-454A-B7CC-C0E97073FD9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662C91B8-FDFE-4B96-9593-C793B4D9D5D3}" type="pres">
      <dgm:prSet presAssocID="{E0F883CF-37E7-420F-8441-E8BA8CB23BA3}" presName="thickLine" presStyleLbl="alignNode1" presStyleIdx="0" presStyleCnt="6"/>
      <dgm:spPr/>
    </dgm:pt>
    <dgm:pt modelId="{99CF4887-7395-4ED2-B8E7-9B2C65758901}" type="pres">
      <dgm:prSet presAssocID="{E0F883CF-37E7-420F-8441-E8BA8CB23BA3}" presName="horz1" presStyleCnt="0"/>
      <dgm:spPr/>
    </dgm:pt>
    <dgm:pt modelId="{3939BCE9-834C-4B1F-B6AA-891ADA87010E}" type="pres">
      <dgm:prSet presAssocID="{E0F883CF-37E7-420F-8441-E8BA8CB23BA3}" presName="tx1" presStyleLbl="revTx" presStyleIdx="0" presStyleCnt="6"/>
      <dgm:spPr/>
      <dgm:t>
        <a:bodyPr/>
        <a:lstStyle/>
        <a:p>
          <a:endParaRPr lang="cs-CZ"/>
        </a:p>
      </dgm:t>
    </dgm:pt>
    <dgm:pt modelId="{1DC8B573-2BAA-4CF0-8F67-8131A6CD550D}" type="pres">
      <dgm:prSet presAssocID="{E0F883CF-37E7-420F-8441-E8BA8CB23BA3}" presName="vert1" presStyleCnt="0"/>
      <dgm:spPr/>
    </dgm:pt>
    <dgm:pt modelId="{8ADED2BF-958D-4790-B5C5-6FF3DEDC5AE3}" type="pres">
      <dgm:prSet presAssocID="{DE48D07B-10F1-4094-807D-56529D71BEA0}" presName="thickLine" presStyleLbl="alignNode1" presStyleIdx="1" presStyleCnt="6"/>
      <dgm:spPr/>
    </dgm:pt>
    <dgm:pt modelId="{31665BA9-60EC-4855-8462-64ADA5103080}" type="pres">
      <dgm:prSet presAssocID="{DE48D07B-10F1-4094-807D-56529D71BEA0}" presName="horz1" presStyleCnt="0"/>
      <dgm:spPr/>
    </dgm:pt>
    <dgm:pt modelId="{8B007E0E-3376-46EB-989B-6E0FFA1CBA3B}" type="pres">
      <dgm:prSet presAssocID="{DE48D07B-10F1-4094-807D-56529D71BEA0}" presName="tx1" presStyleLbl="revTx" presStyleIdx="1" presStyleCnt="6"/>
      <dgm:spPr/>
      <dgm:t>
        <a:bodyPr/>
        <a:lstStyle/>
        <a:p>
          <a:endParaRPr lang="cs-CZ"/>
        </a:p>
      </dgm:t>
    </dgm:pt>
    <dgm:pt modelId="{DE6F0D1A-7F32-4960-A90E-6975D646C4D2}" type="pres">
      <dgm:prSet presAssocID="{DE48D07B-10F1-4094-807D-56529D71BEA0}" presName="vert1" presStyleCnt="0"/>
      <dgm:spPr/>
    </dgm:pt>
    <dgm:pt modelId="{39D38475-4969-4C42-8DF5-05C2AC2E6C55}" type="pres">
      <dgm:prSet presAssocID="{09095666-5C73-4434-86A2-FA5C5CABCD60}" presName="thickLine" presStyleLbl="alignNode1" presStyleIdx="2" presStyleCnt="6"/>
      <dgm:spPr/>
    </dgm:pt>
    <dgm:pt modelId="{EE68CB58-DF24-439F-A90A-AE6287E77FCA}" type="pres">
      <dgm:prSet presAssocID="{09095666-5C73-4434-86A2-FA5C5CABCD60}" presName="horz1" presStyleCnt="0"/>
      <dgm:spPr/>
    </dgm:pt>
    <dgm:pt modelId="{E82F0349-C40A-49AF-A569-150B29F1D3BA}" type="pres">
      <dgm:prSet presAssocID="{09095666-5C73-4434-86A2-FA5C5CABCD60}" presName="tx1" presStyleLbl="revTx" presStyleIdx="2" presStyleCnt="6"/>
      <dgm:spPr/>
      <dgm:t>
        <a:bodyPr/>
        <a:lstStyle/>
        <a:p>
          <a:endParaRPr lang="cs-CZ"/>
        </a:p>
      </dgm:t>
    </dgm:pt>
    <dgm:pt modelId="{73D07083-7A9A-4DDF-8BE6-81F2E30852B2}" type="pres">
      <dgm:prSet presAssocID="{09095666-5C73-4434-86A2-FA5C5CABCD60}" presName="vert1" presStyleCnt="0"/>
      <dgm:spPr/>
    </dgm:pt>
    <dgm:pt modelId="{5B86F7F1-B3A9-4714-B236-8F76C553AA82}" type="pres">
      <dgm:prSet presAssocID="{1097D7D3-51BA-4BA7-9497-32103E4002A3}" presName="thickLine" presStyleLbl="alignNode1" presStyleIdx="3" presStyleCnt="6"/>
      <dgm:spPr/>
    </dgm:pt>
    <dgm:pt modelId="{8763778B-6E74-43AA-90C3-406CD09B6A8E}" type="pres">
      <dgm:prSet presAssocID="{1097D7D3-51BA-4BA7-9497-32103E4002A3}" presName="horz1" presStyleCnt="0"/>
      <dgm:spPr/>
    </dgm:pt>
    <dgm:pt modelId="{A907285D-3792-4A84-A3A8-CBE96616A5C9}" type="pres">
      <dgm:prSet presAssocID="{1097D7D3-51BA-4BA7-9497-32103E4002A3}" presName="tx1" presStyleLbl="revTx" presStyleIdx="3" presStyleCnt="6"/>
      <dgm:spPr/>
      <dgm:t>
        <a:bodyPr/>
        <a:lstStyle/>
        <a:p>
          <a:endParaRPr lang="cs-CZ"/>
        </a:p>
      </dgm:t>
    </dgm:pt>
    <dgm:pt modelId="{48C2B1F4-6188-4FF1-9F60-DC0BA01C0D81}" type="pres">
      <dgm:prSet presAssocID="{1097D7D3-51BA-4BA7-9497-32103E4002A3}" presName="vert1" presStyleCnt="0"/>
      <dgm:spPr/>
    </dgm:pt>
    <dgm:pt modelId="{B63480EF-83D3-4A72-94A2-772AA6D493B5}" type="pres">
      <dgm:prSet presAssocID="{731F0A94-0AC8-4C8C-8DB4-9539D7FE3CB7}" presName="thickLine" presStyleLbl="alignNode1" presStyleIdx="4" presStyleCnt="6"/>
      <dgm:spPr/>
    </dgm:pt>
    <dgm:pt modelId="{D4623339-86DF-419C-9947-CA38C675C222}" type="pres">
      <dgm:prSet presAssocID="{731F0A94-0AC8-4C8C-8DB4-9539D7FE3CB7}" presName="horz1" presStyleCnt="0"/>
      <dgm:spPr/>
    </dgm:pt>
    <dgm:pt modelId="{A5ADBB94-1C55-4F43-8951-5BAD7938DC2B}" type="pres">
      <dgm:prSet presAssocID="{731F0A94-0AC8-4C8C-8DB4-9539D7FE3CB7}" presName="tx1" presStyleLbl="revTx" presStyleIdx="4" presStyleCnt="6"/>
      <dgm:spPr/>
      <dgm:t>
        <a:bodyPr/>
        <a:lstStyle/>
        <a:p>
          <a:endParaRPr lang="cs-CZ"/>
        </a:p>
      </dgm:t>
    </dgm:pt>
    <dgm:pt modelId="{71F616A8-5493-47FD-9B92-3D4B67CCB4A3}" type="pres">
      <dgm:prSet presAssocID="{731F0A94-0AC8-4C8C-8DB4-9539D7FE3CB7}" presName="vert1" presStyleCnt="0"/>
      <dgm:spPr/>
    </dgm:pt>
    <dgm:pt modelId="{F3CE50CC-7960-42F9-A1BF-974BE38CCC8E}" type="pres">
      <dgm:prSet presAssocID="{C7273776-067B-458B-9410-E24DF0AB3A11}" presName="thickLine" presStyleLbl="alignNode1" presStyleIdx="5" presStyleCnt="6"/>
      <dgm:spPr/>
    </dgm:pt>
    <dgm:pt modelId="{3D905E81-EF5B-4C24-BE41-B35192C6AC14}" type="pres">
      <dgm:prSet presAssocID="{C7273776-067B-458B-9410-E24DF0AB3A11}" presName="horz1" presStyleCnt="0"/>
      <dgm:spPr/>
    </dgm:pt>
    <dgm:pt modelId="{261493F9-1193-4571-B4AB-4EBC43F8AC9E}" type="pres">
      <dgm:prSet presAssocID="{C7273776-067B-458B-9410-E24DF0AB3A11}" presName="tx1" presStyleLbl="revTx" presStyleIdx="5" presStyleCnt="6"/>
      <dgm:spPr/>
      <dgm:t>
        <a:bodyPr/>
        <a:lstStyle/>
        <a:p>
          <a:endParaRPr lang="cs-CZ"/>
        </a:p>
      </dgm:t>
    </dgm:pt>
    <dgm:pt modelId="{7E2E3298-D65E-4534-9139-86A0E853FAAF}" type="pres">
      <dgm:prSet presAssocID="{C7273776-067B-458B-9410-E24DF0AB3A11}" presName="vert1" presStyleCnt="0"/>
      <dgm:spPr/>
    </dgm:pt>
  </dgm:ptLst>
  <dgm:cxnLst>
    <dgm:cxn modelId="{226E072A-A5BF-4904-A1D6-DE2206ACBF42}" srcId="{19FC7F6B-FC82-454A-B7CC-C0E97073FD99}" destId="{731F0A94-0AC8-4C8C-8DB4-9539D7FE3CB7}" srcOrd="4" destOrd="0" parTransId="{7194D3A8-ED21-40D4-8523-2F11667B3F39}" sibTransId="{327B1A1F-94F9-4709-8112-421D3AB8EB10}"/>
    <dgm:cxn modelId="{53EB221B-BB1B-41CB-A3DC-0D324198712B}" type="presOf" srcId="{E0F883CF-37E7-420F-8441-E8BA8CB23BA3}" destId="{3939BCE9-834C-4B1F-B6AA-891ADA87010E}" srcOrd="0" destOrd="0" presId="urn:microsoft.com/office/officeart/2008/layout/LinedList"/>
    <dgm:cxn modelId="{36D0A71B-96D1-42B9-909A-F3C3C0DB86B9}" type="presOf" srcId="{09095666-5C73-4434-86A2-FA5C5CABCD60}" destId="{E82F0349-C40A-49AF-A569-150B29F1D3BA}" srcOrd="0" destOrd="0" presId="urn:microsoft.com/office/officeart/2008/layout/LinedList"/>
    <dgm:cxn modelId="{060A74E5-8A81-450B-839B-15584BAD1A4E}" srcId="{19FC7F6B-FC82-454A-B7CC-C0E97073FD99}" destId="{1097D7D3-51BA-4BA7-9497-32103E4002A3}" srcOrd="3" destOrd="0" parTransId="{D886EE20-1C55-4A3D-A567-2EEE6B4A6797}" sibTransId="{28DE960C-46BA-4C90-B83F-224F53A3758A}"/>
    <dgm:cxn modelId="{7AAE379E-0CBF-4152-94A3-DEC31A0A2FDF}" srcId="{19FC7F6B-FC82-454A-B7CC-C0E97073FD99}" destId="{09095666-5C73-4434-86A2-FA5C5CABCD60}" srcOrd="2" destOrd="0" parTransId="{FE33D010-F936-44EC-9EE9-91A049D74056}" sibTransId="{D98A271D-DE7C-42BC-82FE-096F44A1323D}"/>
    <dgm:cxn modelId="{CA1E5803-4599-482F-9D38-455AD8089C8F}" srcId="{19FC7F6B-FC82-454A-B7CC-C0E97073FD99}" destId="{DE48D07B-10F1-4094-807D-56529D71BEA0}" srcOrd="1" destOrd="0" parTransId="{FECF88B8-1B84-44AB-9EC4-32C09B99AAC0}" sibTransId="{B8935336-B168-41B9-9845-3FC92540B4BC}"/>
    <dgm:cxn modelId="{6419E701-E3BC-428B-ADBB-96D1F1BCC901}" type="presOf" srcId="{1097D7D3-51BA-4BA7-9497-32103E4002A3}" destId="{A907285D-3792-4A84-A3A8-CBE96616A5C9}" srcOrd="0" destOrd="0" presId="urn:microsoft.com/office/officeart/2008/layout/LinedList"/>
    <dgm:cxn modelId="{5A62E204-D853-4CC2-B0A6-2C176EBDB1E5}" type="presOf" srcId="{C7273776-067B-458B-9410-E24DF0AB3A11}" destId="{261493F9-1193-4571-B4AB-4EBC43F8AC9E}" srcOrd="0" destOrd="0" presId="urn:microsoft.com/office/officeart/2008/layout/LinedList"/>
    <dgm:cxn modelId="{F68CCAC0-48CB-4B23-BB71-7BD4624F1F67}" type="presOf" srcId="{19FC7F6B-FC82-454A-B7CC-C0E97073FD99}" destId="{CBF01BC7-66B0-47EE-859B-F39DCCCE9683}" srcOrd="0" destOrd="0" presId="urn:microsoft.com/office/officeart/2008/layout/LinedList"/>
    <dgm:cxn modelId="{6663753F-AA98-4E64-BC13-C930C036F7E0}" type="presOf" srcId="{731F0A94-0AC8-4C8C-8DB4-9539D7FE3CB7}" destId="{A5ADBB94-1C55-4F43-8951-5BAD7938DC2B}" srcOrd="0" destOrd="0" presId="urn:microsoft.com/office/officeart/2008/layout/LinedList"/>
    <dgm:cxn modelId="{523C24D4-F02F-42E4-BA65-13432935E230}" type="presOf" srcId="{DE48D07B-10F1-4094-807D-56529D71BEA0}" destId="{8B007E0E-3376-46EB-989B-6E0FFA1CBA3B}" srcOrd="0" destOrd="0" presId="urn:microsoft.com/office/officeart/2008/layout/LinedList"/>
    <dgm:cxn modelId="{1C9A4365-746B-4CA4-9BEF-D7426DDE9CE6}" srcId="{19FC7F6B-FC82-454A-B7CC-C0E97073FD99}" destId="{E0F883CF-37E7-420F-8441-E8BA8CB23BA3}" srcOrd="0" destOrd="0" parTransId="{D381AE7E-E6CF-4B2A-97A2-541CF900903C}" sibTransId="{27B1E938-77C1-4B5A-99A9-25C6247335B8}"/>
    <dgm:cxn modelId="{FF73F3CA-4792-43A9-8C3A-64A2F5A2951D}" srcId="{19FC7F6B-FC82-454A-B7CC-C0E97073FD99}" destId="{C7273776-067B-458B-9410-E24DF0AB3A11}" srcOrd="5" destOrd="0" parTransId="{18D34C61-DBAF-457F-A469-C9258958F6CC}" sibTransId="{A537958E-4FF1-48E0-B3E8-D08715DD3173}"/>
    <dgm:cxn modelId="{81BED01F-E778-4386-B401-2ED4AF85663C}" type="presParOf" srcId="{CBF01BC7-66B0-47EE-859B-F39DCCCE9683}" destId="{662C91B8-FDFE-4B96-9593-C793B4D9D5D3}" srcOrd="0" destOrd="0" presId="urn:microsoft.com/office/officeart/2008/layout/LinedList"/>
    <dgm:cxn modelId="{00208CE6-EBC1-4A04-9565-3D70E711B678}" type="presParOf" srcId="{CBF01BC7-66B0-47EE-859B-F39DCCCE9683}" destId="{99CF4887-7395-4ED2-B8E7-9B2C65758901}" srcOrd="1" destOrd="0" presId="urn:microsoft.com/office/officeart/2008/layout/LinedList"/>
    <dgm:cxn modelId="{5732F871-4095-41B3-A783-32634A98C767}" type="presParOf" srcId="{99CF4887-7395-4ED2-B8E7-9B2C65758901}" destId="{3939BCE9-834C-4B1F-B6AA-891ADA87010E}" srcOrd="0" destOrd="0" presId="urn:microsoft.com/office/officeart/2008/layout/LinedList"/>
    <dgm:cxn modelId="{7AB02413-F431-42D9-B047-6770FCE5183D}" type="presParOf" srcId="{99CF4887-7395-4ED2-B8E7-9B2C65758901}" destId="{1DC8B573-2BAA-4CF0-8F67-8131A6CD550D}" srcOrd="1" destOrd="0" presId="urn:microsoft.com/office/officeart/2008/layout/LinedList"/>
    <dgm:cxn modelId="{A7BCCD25-88FF-4A09-B3C7-7A19700EBD95}" type="presParOf" srcId="{CBF01BC7-66B0-47EE-859B-F39DCCCE9683}" destId="{8ADED2BF-958D-4790-B5C5-6FF3DEDC5AE3}" srcOrd="2" destOrd="0" presId="urn:microsoft.com/office/officeart/2008/layout/LinedList"/>
    <dgm:cxn modelId="{3C272B54-B721-49BC-AE75-9A59DB825E6C}" type="presParOf" srcId="{CBF01BC7-66B0-47EE-859B-F39DCCCE9683}" destId="{31665BA9-60EC-4855-8462-64ADA5103080}" srcOrd="3" destOrd="0" presId="urn:microsoft.com/office/officeart/2008/layout/LinedList"/>
    <dgm:cxn modelId="{100EE8E6-9666-4350-B60E-3E59EE8542B1}" type="presParOf" srcId="{31665BA9-60EC-4855-8462-64ADA5103080}" destId="{8B007E0E-3376-46EB-989B-6E0FFA1CBA3B}" srcOrd="0" destOrd="0" presId="urn:microsoft.com/office/officeart/2008/layout/LinedList"/>
    <dgm:cxn modelId="{FE715F3C-8A46-419D-9533-FE9C43AB7A67}" type="presParOf" srcId="{31665BA9-60EC-4855-8462-64ADA5103080}" destId="{DE6F0D1A-7F32-4960-A90E-6975D646C4D2}" srcOrd="1" destOrd="0" presId="urn:microsoft.com/office/officeart/2008/layout/LinedList"/>
    <dgm:cxn modelId="{72AAE6FE-7C27-4F44-A9E2-1C0159C8B178}" type="presParOf" srcId="{CBF01BC7-66B0-47EE-859B-F39DCCCE9683}" destId="{39D38475-4969-4C42-8DF5-05C2AC2E6C55}" srcOrd="4" destOrd="0" presId="urn:microsoft.com/office/officeart/2008/layout/LinedList"/>
    <dgm:cxn modelId="{89F032B4-2EBB-46D6-AE92-F8059DC7075A}" type="presParOf" srcId="{CBF01BC7-66B0-47EE-859B-F39DCCCE9683}" destId="{EE68CB58-DF24-439F-A90A-AE6287E77FCA}" srcOrd="5" destOrd="0" presId="urn:microsoft.com/office/officeart/2008/layout/LinedList"/>
    <dgm:cxn modelId="{60F237E3-2809-41F5-A7EB-86B94BBEC841}" type="presParOf" srcId="{EE68CB58-DF24-439F-A90A-AE6287E77FCA}" destId="{E82F0349-C40A-49AF-A569-150B29F1D3BA}" srcOrd="0" destOrd="0" presId="urn:microsoft.com/office/officeart/2008/layout/LinedList"/>
    <dgm:cxn modelId="{8F942148-D078-41EA-AC65-7FE830308897}" type="presParOf" srcId="{EE68CB58-DF24-439F-A90A-AE6287E77FCA}" destId="{73D07083-7A9A-4DDF-8BE6-81F2E30852B2}" srcOrd="1" destOrd="0" presId="urn:microsoft.com/office/officeart/2008/layout/LinedList"/>
    <dgm:cxn modelId="{C4850AEE-20CC-40F6-91A4-4F01E326903C}" type="presParOf" srcId="{CBF01BC7-66B0-47EE-859B-F39DCCCE9683}" destId="{5B86F7F1-B3A9-4714-B236-8F76C553AA82}" srcOrd="6" destOrd="0" presId="urn:microsoft.com/office/officeart/2008/layout/LinedList"/>
    <dgm:cxn modelId="{CAD284CD-F664-43D1-8388-34C5B9AE3A72}" type="presParOf" srcId="{CBF01BC7-66B0-47EE-859B-F39DCCCE9683}" destId="{8763778B-6E74-43AA-90C3-406CD09B6A8E}" srcOrd="7" destOrd="0" presId="urn:microsoft.com/office/officeart/2008/layout/LinedList"/>
    <dgm:cxn modelId="{B28C56EB-7209-48AA-B76B-177D3A68E6CF}" type="presParOf" srcId="{8763778B-6E74-43AA-90C3-406CD09B6A8E}" destId="{A907285D-3792-4A84-A3A8-CBE96616A5C9}" srcOrd="0" destOrd="0" presId="urn:microsoft.com/office/officeart/2008/layout/LinedList"/>
    <dgm:cxn modelId="{FD3F75B3-F3E2-45EA-878B-9AC5E881EF14}" type="presParOf" srcId="{8763778B-6E74-43AA-90C3-406CD09B6A8E}" destId="{48C2B1F4-6188-4FF1-9F60-DC0BA01C0D81}" srcOrd="1" destOrd="0" presId="urn:microsoft.com/office/officeart/2008/layout/LinedList"/>
    <dgm:cxn modelId="{91785A81-EED1-46E4-9402-193C0E517220}" type="presParOf" srcId="{CBF01BC7-66B0-47EE-859B-F39DCCCE9683}" destId="{B63480EF-83D3-4A72-94A2-772AA6D493B5}" srcOrd="8" destOrd="0" presId="urn:microsoft.com/office/officeart/2008/layout/LinedList"/>
    <dgm:cxn modelId="{4FCEEA12-8D97-4CB8-B629-774307C36F39}" type="presParOf" srcId="{CBF01BC7-66B0-47EE-859B-F39DCCCE9683}" destId="{D4623339-86DF-419C-9947-CA38C675C222}" srcOrd="9" destOrd="0" presId="urn:microsoft.com/office/officeart/2008/layout/LinedList"/>
    <dgm:cxn modelId="{FD5F1226-E58B-4D5A-BFDD-10A2A11770DC}" type="presParOf" srcId="{D4623339-86DF-419C-9947-CA38C675C222}" destId="{A5ADBB94-1C55-4F43-8951-5BAD7938DC2B}" srcOrd="0" destOrd="0" presId="urn:microsoft.com/office/officeart/2008/layout/LinedList"/>
    <dgm:cxn modelId="{C80D5C60-D2BB-42F7-8F0C-EB47C85A95F0}" type="presParOf" srcId="{D4623339-86DF-419C-9947-CA38C675C222}" destId="{71F616A8-5493-47FD-9B92-3D4B67CCB4A3}" srcOrd="1" destOrd="0" presId="urn:microsoft.com/office/officeart/2008/layout/LinedList"/>
    <dgm:cxn modelId="{D4B0AFBD-4259-4DFF-8589-CE52DE89A526}" type="presParOf" srcId="{CBF01BC7-66B0-47EE-859B-F39DCCCE9683}" destId="{F3CE50CC-7960-42F9-A1BF-974BE38CCC8E}" srcOrd="10" destOrd="0" presId="urn:microsoft.com/office/officeart/2008/layout/LinedList"/>
    <dgm:cxn modelId="{22F75DA4-F41C-49EB-85D0-4F2222388FD8}" type="presParOf" srcId="{CBF01BC7-66B0-47EE-859B-F39DCCCE9683}" destId="{3D905E81-EF5B-4C24-BE41-B35192C6AC14}" srcOrd="11" destOrd="0" presId="urn:microsoft.com/office/officeart/2008/layout/LinedList"/>
    <dgm:cxn modelId="{E6ED9355-C82C-43B2-81B8-69440C1BA5E0}" type="presParOf" srcId="{3D905E81-EF5B-4C24-BE41-B35192C6AC14}" destId="{261493F9-1193-4571-B4AB-4EBC43F8AC9E}" srcOrd="0" destOrd="0" presId="urn:microsoft.com/office/officeart/2008/layout/LinedList"/>
    <dgm:cxn modelId="{660443BD-3AE1-4DD5-BF7A-55EF0E2C33B8}" type="presParOf" srcId="{3D905E81-EF5B-4C24-BE41-B35192C6AC14}" destId="{7E2E3298-D65E-4534-9139-86A0E853FAA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EFC59F-3538-4E30-A707-17D4A3E892ED}">
      <dsp:nvSpPr>
        <dsp:cNvPr id="0" name=""/>
        <dsp:cNvSpPr/>
      </dsp:nvSpPr>
      <dsp:spPr>
        <a:xfrm>
          <a:off x="1060" y="1022313"/>
          <a:ext cx="4135561" cy="24813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300" b="1" kern="1200" smtClean="0"/>
            <a:t>262/2006 Sb. , zákoník práce</a:t>
          </a:r>
          <a:endParaRPr lang="cs-CZ" sz="5300" kern="1200"/>
        </a:p>
      </dsp:txBody>
      <dsp:txXfrm>
        <a:off x="1060" y="1022313"/>
        <a:ext cx="4135561" cy="2481336"/>
      </dsp:txXfrm>
    </dsp:sp>
    <dsp:sp modelId="{BE992374-3BFF-412D-90C0-4605A7778DFC}">
      <dsp:nvSpPr>
        <dsp:cNvPr id="0" name=""/>
        <dsp:cNvSpPr/>
      </dsp:nvSpPr>
      <dsp:spPr>
        <a:xfrm>
          <a:off x="4550178" y="1022313"/>
          <a:ext cx="4135561" cy="24813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300" b="1" kern="1200" smtClean="0"/>
            <a:t>89/2012, občanský zákoník</a:t>
          </a:r>
          <a:endParaRPr lang="cs-CZ" sz="5300" kern="1200"/>
        </a:p>
      </dsp:txBody>
      <dsp:txXfrm>
        <a:off x="4550178" y="1022313"/>
        <a:ext cx="4135561" cy="24813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CF65FB-7022-4E7C-B911-BB468DFF7F06}">
      <dsp:nvSpPr>
        <dsp:cNvPr id="0" name=""/>
        <dsp:cNvSpPr/>
      </dsp:nvSpPr>
      <dsp:spPr>
        <a:xfrm>
          <a:off x="0" y="19461"/>
          <a:ext cx="8686800" cy="142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b="1" kern="1200" smtClean="0"/>
            <a:t>(a)</a:t>
          </a:r>
          <a:r>
            <a:rPr lang="cs-CZ" sz="3800" kern="1200" smtClean="0"/>
            <a:t> druh práce, který má zaměstnanec pro 	zaměstnavatele vykonávat,</a:t>
          </a:r>
          <a:endParaRPr lang="cs-CZ" sz="3800" kern="1200"/>
        </a:p>
      </dsp:txBody>
      <dsp:txXfrm>
        <a:off x="69451" y="88912"/>
        <a:ext cx="8547898" cy="1283818"/>
      </dsp:txXfrm>
    </dsp:sp>
    <dsp:sp modelId="{E6AD54E2-CA7C-4AB5-9010-4C5391B8E017}">
      <dsp:nvSpPr>
        <dsp:cNvPr id="0" name=""/>
        <dsp:cNvSpPr/>
      </dsp:nvSpPr>
      <dsp:spPr>
        <a:xfrm>
          <a:off x="0" y="1551621"/>
          <a:ext cx="8686800" cy="142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b="1" kern="1200" dirty="0" smtClean="0"/>
            <a:t>b)</a:t>
          </a:r>
          <a:r>
            <a:rPr lang="cs-CZ" sz="3800" kern="1200" dirty="0" smtClean="0"/>
            <a:t> místo nebo místa výkonu práce, ve kterých má být práce vykonávána,</a:t>
          </a:r>
          <a:endParaRPr lang="cs-CZ" sz="3800" kern="1200" dirty="0"/>
        </a:p>
      </dsp:txBody>
      <dsp:txXfrm>
        <a:off x="69451" y="1621072"/>
        <a:ext cx="8547898" cy="1283818"/>
      </dsp:txXfrm>
    </dsp:sp>
    <dsp:sp modelId="{ACD32703-5096-441C-AA2A-8D8D54FF0F5D}">
      <dsp:nvSpPr>
        <dsp:cNvPr id="0" name=""/>
        <dsp:cNvSpPr/>
      </dsp:nvSpPr>
      <dsp:spPr>
        <a:xfrm>
          <a:off x="0" y="3083781"/>
          <a:ext cx="8686800" cy="142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b="1" kern="1200" dirty="0" smtClean="0"/>
            <a:t>c)</a:t>
          </a:r>
          <a:r>
            <a:rPr lang="cs-CZ" sz="3800" kern="1200" dirty="0" smtClean="0"/>
            <a:t> den nástupu do práce.</a:t>
          </a:r>
          <a:endParaRPr lang="cs-CZ" sz="3800" kern="1200" dirty="0"/>
        </a:p>
      </dsp:txBody>
      <dsp:txXfrm>
        <a:off x="69451" y="3153232"/>
        <a:ext cx="8547898" cy="12838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A515F0-8842-4EB7-BA5E-EFC0ACDE5599}">
      <dsp:nvSpPr>
        <dsp:cNvPr id="0" name=""/>
        <dsp:cNvSpPr/>
      </dsp:nvSpPr>
      <dsp:spPr>
        <a:xfrm>
          <a:off x="0" y="15666"/>
          <a:ext cx="8686800" cy="52120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0" tIns="224790" rIns="224790" bIns="224790" numCol="1" spcCol="1270" anchor="t" anchorCtr="0">
          <a:noAutofit/>
        </a:bodyPr>
        <a:lstStyle/>
        <a:p>
          <a:pPr lvl="0" algn="l" defTabSz="2622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900" kern="1200" dirty="0" smtClean="0"/>
            <a:t>Znaky závislé práce:</a:t>
          </a:r>
          <a:endParaRPr lang="cs-CZ" sz="5900" kern="1200" dirty="0"/>
        </a:p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600" kern="1200" smtClean="0"/>
            <a:t>nadřízenost zaměstnavatele </a:t>
          </a:r>
          <a:endParaRPr lang="cs-CZ" sz="4600" kern="1200"/>
        </a:p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600" kern="1200" smtClean="0"/>
            <a:t>podřízenost zaměstnance, </a:t>
          </a:r>
          <a:endParaRPr lang="cs-CZ" sz="4600" kern="1200"/>
        </a:p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600" kern="1200" smtClean="0"/>
            <a:t>jménem zaměstnavatele, </a:t>
          </a:r>
          <a:endParaRPr lang="cs-CZ" sz="4600" kern="1200"/>
        </a:p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600" kern="1200" smtClean="0"/>
            <a:t>podle pokynů zaměstnavatele </a:t>
          </a:r>
          <a:endParaRPr lang="cs-CZ" sz="4600" kern="1200"/>
        </a:p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600" kern="1200" smtClean="0"/>
            <a:t>zaměstnanec vykonává osobně.</a:t>
          </a:r>
          <a:endParaRPr lang="cs-CZ" sz="4600" kern="1200"/>
        </a:p>
      </dsp:txBody>
      <dsp:txXfrm>
        <a:off x="0" y="15666"/>
        <a:ext cx="8686800" cy="52120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D491AF-C824-4DFD-A49C-AC4EFC93DE81}">
      <dsp:nvSpPr>
        <dsp:cNvPr id="0" name=""/>
        <dsp:cNvSpPr/>
      </dsp:nvSpPr>
      <dsp:spPr>
        <a:xfrm>
          <a:off x="0" y="92864"/>
          <a:ext cx="8686800" cy="6801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ruší-li se zaměstnavatel přemísťuje-li se zaměstnavatel nebo jeho část,</a:t>
          </a:r>
          <a:endParaRPr lang="cs-CZ" sz="1800" kern="1200"/>
        </a:p>
      </dsp:txBody>
      <dsp:txXfrm>
        <a:off x="33203" y="126067"/>
        <a:ext cx="8620394" cy="613766"/>
      </dsp:txXfrm>
    </dsp:sp>
    <dsp:sp modelId="{430AE543-7CB8-42B3-9AA9-94CB6934C551}">
      <dsp:nvSpPr>
        <dsp:cNvPr id="0" name=""/>
        <dsp:cNvSpPr/>
      </dsp:nvSpPr>
      <dsp:spPr>
        <a:xfrm>
          <a:off x="0" y="824877"/>
          <a:ext cx="8686800" cy="6801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stane-li se zaměstnanec nadbytečným </a:t>
          </a:r>
          <a:endParaRPr lang="cs-CZ" sz="1800" kern="1200"/>
        </a:p>
      </dsp:txBody>
      <dsp:txXfrm>
        <a:off x="33203" y="858080"/>
        <a:ext cx="8620394" cy="613766"/>
      </dsp:txXfrm>
    </dsp:sp>
    <dsp:sp modelId="{EE2AE896-087C-4D47-9EF5-A050F5CA1AE3}">
      <dsp:nvSpPr>
        <dsp:cNvPr id="0" name=""/>
        <dsp:cNvSpPr/>
      </dsp:nvSpPr>
      <dsp:spPr>
        <a:xfrm>
          <a:off x="0" y="1556889"/>
          <a:ext cx="8686800" cy="6801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nesmí-li zaměstnanec podle lékařského posudku dále konat dosavadní </a:t>
          </a:r>
          <a:endParaRPr lang="cs-CZ" sz="1800" kern="1200"/>
        </a:p>
      </dsp:txBody>
      <dsp:txXfrm>
        <a:off x="33203" y="1590092"/>
        <a:ext cx="8620394" cy="613766"/>
      </dsp:txXfrm>
    </dsp:sp>
    <dsp:sp modelId="{C8D053F2-D51C-471D-891E-04D349D4EECC}">
      <dsp:nvSpPr>
        <dsp:cNvPr id="0" name=""/>
        <dsp:cNvSpPr/>
      </dsp:nvSpPr>
      <dsp:spPr>
        <a:xfrm>
          <a:off x="0" y="2288901"/>
          <a:ext cx="8686800" cy="6801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nesplňuje-li zaměstnanec předpoklady stanovené právními předpisy </a:t>
          </a:r>
          <a:endParaRPr lang="cs-CZ" sz="1800" kern="1200"/>
        </a:p>
      </dsp:txBody>
      <dsp:txXfrm>
        <a:off x="33203" y="2322104"/>
        <a:ext cx="8620394" cy="613766"/>
      </dsp:txXfrm>
    </dsp:sp>
    <dsp:sp modelId="{BD9DED40-FD7D-49A7-9E90-321A75E672F1}">
      <dsp:nvSpPr>
        <dsp:cNvPr id="0" name=""/>
        <dsp:cNvSpPr/>
      </dsp:nvSpPr>
      <dsp:spPr>
        <a:xfrm>
          <a:off x="0" y="3020913"/>
          <a:ext cx="8686800" cy="6801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nesplňuje-li bez zavinění zaměstnavatele požadavky pro řádný výkon této práce;</a:t>
          </a:r>
          <a:endParaRPr lang="cs-CZ" sz="1800" kern="1200"/>
        </a:p>
      </dsp:txBody>
      <dsp:txXfrm>
        <a:off x="33203" y="3054116"/>
        <a:ext cx="8620394" cy="613766"/>
      </dsp:txXfrm>
    </dsp:sp>
    <dsp:sp modelId="{2158A713-A10B-4B38-8790-1A0C883E936F}">
      <dsp:nvSpPr>
        <dsp:cNvPr id="0" name=""/>
        <dsp:cNvSpPr/>
      </dsp:nvSpPr>
      <dsp:spPr>
        <a:xfrm>
          <a:off x="0" y="3752925"/>
          <a:ext cx="8686800" cy="6801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smtClean="0"/>
            <a:t>poruší-li zaměstnanec zvlášť hrubým způsobem jinou povinnost zaměstnance stanovenou v § 301a.</a:t>
          </a:r>
          <a:endParaRPr lang="cs-CZ" sz="1800" kern="1200"/>
        </a:p>
      </dsp:txBody>
      <dsp:txXfrm>
        <a:off x="33203" y="3786128"/>
        <a:ext cx="8620394" cy="61376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0659F4-35FB-4C27-AB15-D8E8555EB9D3}">
      <dsp:nvSpPr>
        <dsp:cNvPr id="0" name=""/>
        <dsp:cNvSpPr/>
      </dsp:nvSpPr>
      <dsp:spPr>
        <a:xfrm>
          <a:off x="0" y="232806"/>
          <a:ext cx="8686800" cy="7985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smtClean="0"/>
            <a:t>Zaměstnavatel</a:t>
          </a:r>
          <a:endParaRPr lang="cs-CZ" sz="3500" kern="1200"/>
        </a:p>
      </dsp:txBody>
      <dsp:txXfrm>
        <a:off x="38981" y="271787"/>
        <a:ext cx="8608838" cy="720562"/>
      </dsp:txXfrm>
    </dsp:sp>
    <dsp:sp modelId="{88914A19-D955-4035-8999-1811241B731B}">
      <dsp:nvSpPr>
        <dsp:cNvPr id="0" name=""/>
        <dsp:cNvSpPr/>
      </dsp:nvSpPr>
      <dsp:spPr>
        <a:xfrm>
          <a:off x="0" y="1031331"/>
          <a:ext cx="8686800" cy="1593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5806" tIns="44450" rIns="248920" bIns="44450" numCol="1" spcCol="1270" anchor="t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700" kern="1200" smtClean="0"/>
            <a:t>Zec odsouzen pro úmyslný trestný čin  na víc než 1 rok, nebo 6 měsíců pokud v práci</a:t>
          </a:r>
          <a:endParaRPr lang="cs-CZ" sz="2700" kern="120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700" kern="1200" smtClean="0"/>
            <a:t>povinnost vyplývající z právních předpisů vztahujících se k jím vykonávané práci zvlášť hrubým způsobem.</a:t>
          </a:r>
          <a:endParaRPr lang="cs-CZ" sz="2700" kern="1200"/>
        </a:p>
      </dsp:txBody>
      <dsp:txXfrm>
        <a:off x="0" y="1031331"/>
        <a:ext cx="8686800" cy="1593900"/>
      </dsp:txXfrm>
    </dsp:sp>
    <dsp:sp modelId="{AEEB40DB-39A9-4BE5-89BB-DEFA7523E9B0}">
      <dsp:nvSpPr>
        <dsp:cNvPr id="0" name=""/>
        <dsp:cNvSpPr/>
      </dsp:nvSpPr>
      <dsp:spPr>
        <a:xfrm>
          <a:off x="0" y="2625231"/>
          <a:ext cx="8686800" cy="7985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smtClean="0"/>
            <a:t>Zaměstnanec</a:t>
          </a:r>
          <a:endParaRPr lang="cs-CZ" sz="3500" kern="1200"/>
        </a:p>
      </dsp:txBody>
      <dsp:txXfrm>
        <a:off x="38981" y="2664212"/>
        <a:ext cx="8608838" cy="720562"/>
      </dsp:txXfrm>
    </dsp:sp>
    <dsp:sp modelId="{0E975C6B-F181-44C1-9625-BF7D1492B605}">
      <dsp:nvSpPr>
        <dsp:cNvPr id="0" name=""/>
        <dsp:cNvSpPr/>
      </dsp:nvSpPr>
      <dsp:spPr>
        <a:xfrm>
          <a:off x="0" y="3423756"/>
          <a:ext cx="8686800" cy="869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5806" tIns="44450" rIns="248920" bIns="44450" numCol="1" spcCol="1270" anchor="t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700" kern="1200" smtClean="0"/>
            <a:t>Lékařský posudek</a:t>
          </a:r>
          <a:endParaRPr lang="cs-CZ" sz="2700" kern="120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700" kern="1200" smtClean="0"/>
            <a:t>Prodlení s výplatou mzdy – 15 dnů po splatnosti</a:t>
          </a:r>
          <a:endParaRPr lang="cs-CZ" sz="2700" kern="1200"/>
        </a:p>
      </dsp:txBody>
      <dsp:txXfrm>
        <a:off x="0" y="3423756"/>
        <a:ext cx="8686800" cy="8694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2C91B8-FDFE-4B96-9593-C793B4D9D5D3}">
      <dsp:nvSpPr>
        <dsp:cNvPr id="0" name=""/>
        <dsp:cNvSpPr/>
      </dsp:nvSpPr>
      <dsp:spPr>
        <a:xfrm>
          <a:off x="0" y="2209"/>
          <a:ext cx="868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39BCE9-834C-4B1F-B6AA-891ADA87010E}">
      <dsp:nvSpPr>
        <dsp:cNvPr id="0" name=""/>
        <dsp:cNvSpPr/>
      </dsp:nvSpPr>
      <dsp:spPr>
        <a:xfrm>
          <a:off x="0" y="2209"/>
          <a:ext cx="86868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smtClean="0"/>
            <a:t>dočasně práce neschopným, </a:t>
          </a:r>
          <a:endParaRPr lang="cs-CZ" sz="2400" kern="1200"/>
        </a:p>
      </dsp:txBody>
      <dsp:txXfrm>
        <a:off x="0" y="2209"/>
        <a:ext cx="8686800" cy="753590"/>
      </dsp:txXfrm>
    </dsp:sp>
    <dsp:sp modelId="{8ADED2BF-958D-4790-B5C5-6FF3DEDC5AE3}">
      <dsp:nvSpPr>
        <dsp:cNvPr id="0" name=""/>
        <dsp:cNvSpPr/>
      </dsp:nvSpPr>
      <dsp:spPr>
        <a:xfrm>
          <a:off x="0" y="755800"/>
          <a:ext cx="868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007E0E-3376-46EB-989B-6E0FFA1CBA3B}">
      <dsp:nvSpPr>
        <dsp:cNvPr id="0" name=""/>
        <dsp:cNvSpPr/>
      </dsp:nvSpPr>
      <dsp:spPr>
        <a:xfrm>
          <a:off x="0" y="755800"/>
          <a:ext cx="86868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smtClean="0"/>
            <a:t>při výkonu vojenského cvičení </a:t>
          </a:r>
          <a:endParaRPr lang="cs-CZ" sz="2400" kern="1200"/>
        </a:p>
      </dsp:txBody>
      <dsp:txXfrm>
        <a:off x="0" y="755800"/>
        <a:ext cx="8686800" cy="753590"/>
      </dsp:txXfrm>
    </dsp:sp>
    <dsp:sp modelId="{39D38475-4969-4C42-8DF5-05C2AC2E6C55}">
      <dsp:nvSpPr>
        <dsp:cNvPr id="0" name=""/>
        <dsp:cNvSpPr/>
      </dsp:nvSpPr>
      <dsp:spPr>
        <a:xfrm>
          <a:off x="0" y="1509390"/>
          <a:ext cx="868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2F0349-C40A-49AF-A569-150B29F1D3BA}">
      <dsp:nvSpPr>
        <dsp:cNvPr id="0" name=""/>
        <dsp:cNvSpPr/>
      </dsp:nvSpPr>
      <dsp:spPr>
        <a:xfrm>
          <a:off x="0" y="1509390"/>
          <a:ext cx="86868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smtClean="0"/>
            <a:t>zaměstnanec dlouhodobě plně uvolněn pro výkon veřejné funkce,</a:t>
          </a:r>
          <a:endParaRPr lang="cs-CZ" sz="2400" kern="1200"/>
        </a:p>
      </dsp:txBody>
      <dsp:txXfrm>
        <a:off x="0" y="1509390"/>
        <a:ext cx="8686800" cy="753590"/>
      </dsp:txXfrm>
    </dsp:sp>
    <dsp:sp modelId="{5B86F7F1-B3A9-4714-B236-8F76C553AA82}">
      <dsp:nvSpPr>
        <dsp:cNvPr id="0" name=""/>
        <dsp:cNvSpPr/>
      </dsp:nvSpPr>
      <dsp:spPr>
        <a:xfrm>
          <a:off x="0" y="2262981"/>
          <a:ext cx="868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07285D-3792-4A84-A3A8-CBE96616A5C9}">
      <dsp:nvSpPr>
        <dsp:cNvPr id="0" name=""/>
        <dsp:cNvSpPr/>
      </dsp:nvSpPr>
      <dsp:spPr>
        <a:xfrm>
          <a:off x="0" y="2262981"/>
          <a:ext cx="86868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smtClean="0"/>
            <a:t>zaměstnankyně těhotná </a:t>
          </a:r>
          <a:endParaRPr lang="cs-CZ" sz="2400" kern="1200"/>
        </a:p>
      </dsp:txBody>
      <dsp:txXfrm>
        <a:off x="0" y="2262981"/>
        <a:ext cx="8686800" cy="753590"/>
      </dsp:txXfrm>
    </dsp:sp>
    <dsp:sp modelId="{B63480EF-83D3-4A72-94A2-772AA6D493B5}">
      <dsp:nvSpPr>
        <dsp:cNvPr id="0" name=""/>
        <dsp:cNvSpPr/>
      </dsp:nvSpPr>
      <dsp:spPr>
        <a:xfrm>
          <a:off x="0" y="3016572"/>
          <a:ext cx="868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ADBB94-1C55-4F43-8951-5BAD7938DC2B}">
      <dsp:nvSpPr>
        <dsp:cNvPr id="0" name=""/>
        <dsp:cNvSpPr/>
      </dsp:nvSpPr>
      <dsp:spPr>
        <a:xfrm>
          <a:off x="0" y="3016572"/>
          <a:ext cx="86868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smtClean="0"/>
            <a:t>čerpá mateřskou dovolenou </a:t>
          </a:r>
          <a:endParaRPr lang="cs-CZ" sz="2400" kern="1200"/>
        </a:p>
      </dsp:txBody>
      <dsp:txXfrm>
        <a:off x="0" y="3016572"/>
        <a:ext cx="8686800" cy="753590"/>
      </dsp:txXfrm>
    </dsp:sp>
    <dsp:sp modelId="{F3CE50CC-7960-42F9-A1BF-974BE38CCC8E}">
      <dsp:nvSpPr>
        <dsp:cNvPr id="0" name=""/>
        <dsp:cNvSpPr/>
      </dsp:nvSpPr>
      <dsp:spPr>
        <a:xfrm>
          <a:off x="0" y="3770162"/>
          <a:ext cx="8686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1493F9-1193-4571-B4AB-4EBC43F8AC9E}">
      <dsp:nvSpPr>
        <dsp:cNvPr id="0" name=""/>
        <dsp:cNvSpPr/>
      </dsp:nvSpPr>
      <dsp:spPr>
        <a:xfrm>
          <a:off x="0" y="3770162"/>
          <a:ext cx="8686800" cy="753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smtClean="0"/>
            <a:t>čerpají rodičovskou dovolenou,</a:t>
          </a:r>
          <a:endParaRPr lang="cs-CZ" sz="2400" kern="1200"/>
        </a:p>
      </dsp:txBody>
      <dsp:txXfrm>
        <a:off x="0" y="3770162"/>
        <a:ext cx="8686800" cy="7535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3FF2D-DA3C-4DD0-B6B4-BAE0F7EF2B6E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CC3FF2D-DA3C-4DD0-B6B4-BAE0F7EF2B6E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364D2CD-B326-41CA-9D6C-E3C9601A17B4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2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Personální politika a pracovní právo ve zdravotnictví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5211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Smlouva musí obsahovat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8434104"/>
              </p:ext>
            </p:extLst>
          </p:nvPr>
        </p:nvGraphicFramePr>
        <p:xfrm>
          <a:off x="304800" y="1554162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93960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2) Pracovní smlouva </a:t>
            </a:r>
            <a:r>
              <a:rPr lang="cs-CZ" sz="6600" dirty="0"/>
              <a:t>musí</a:t>
            </a:r>
            <a:r>
              <a:rPr lang="cs-CZ" dirty="0"/>
              <a:t> být uzavřena </a:t>
            </a:r>
            <a:r>
              <a:rPr lang="cs-CZ" sz="6600" dirty="0"/>
              <a:t>písemně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83568" y="2132857"/>
            <a:ext cx="61744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 smtClean="0"/>
              <a:t>(.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820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Zkušební doba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Může a nemusí být sjednána</a:t>
            </a:r>
            <a:endParaRPr lang="cs-CZ" dirty="0"/>
          </a:p>
          <a:p>
            <a:r>
              <a:rPr lang="cs-CZ" dirty="0"/>
              <a:t> 3 měsíce </a:t>
            </a:r>
          </a:p>
          <a:p>
            <a:r>
              <a:rPr lang="cs-CZ" dirty="0" smtClean="0"/>
              <a:t>6 </a:t>
            </a:r>
            <a:r>
              <a:rPr lang="cs-CZ" dirty="0"/>
              <a:t>měsíců </a:t>
            </a:r>
            <a:r>
              <a:rPr lang="cs-CZ" dirty="0" smtClean="0"/>
              <a:t>u </a:t>
            </a:r>
            <a:r>
              <a:rPr lang="cs-CZ" dirty="0"/>
              <a:t>vedoucího zaměstnance.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962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Doba pracovního poměru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Určitá</a:t>
            </a:r>
          </a:p>
          <a:p>
            <a:pPr lvl="1"/>
            <a:r>
              <a:rPr lang="cs-CZ" dirty="0" smtClean="0"/>
              <a:t>Max 3 roky</a:t>
            </a:r>
          </a:p>
          <a:p>
            <a:pPr lvl="1"/>
            <a:r>
              <a:rPr lang="cs-CZ" dirty="0" smtClean="0"/>
              <a:t>Max 3x prodloužit</a:t>
            </a:r>
          </a:p>
          <a:p>
            <a:r>
              <a:rPr lang="cs-CZ" dirty="0" smtClean="0"/>
              <a:t>Neurčitá</a:t>
            </a:r>
          </a:p>
          <a:p>
            <a:pPr lvl="1"/>
            <a:r>
              <a:rPr lang="cs-CZ" dirty="0" smtClean="0"/>
              <a:t>Lze zrušit pouze výpovědí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0056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Dohoda o pracovní činnosti</a:t>
            </a:r>
          </a:p>
          <a:p>
            <a:r>
              <a:rPr lang="cs-CZ" dirty="0" smtClean="0"/>
              <a:t>Dohoda o provedení práce</a:t>
            </a:r>
          </a:p>
          <a:p>
            <a:r>
              <a:rPr lang="cs-CZ" dirty="0" smtClean="0"/>
              <a:t>Agenturní zaměstnávání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838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pracovního poměru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Zaměstnanec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Zaměstnavatel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/>
              <a:t>zaměstnanec povinen podle pokynů zaměstnavatele konat osobně práce podle pracovní smlouvy 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/>
              <a:t>rozvržené týdenní pracovní době a dodržovat povinnosti, které mu vyplývají z pracovního poměru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přidělovat zaměstnanci práci podle pracovní smlouvy,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platit </a:t>
            </a:r>
            <a:r>
              <a:rPr lang="cs-CZ" dirty="0"/>
              <a:t>mu za vykonanou práci mzdu nebo plat,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vytvářet </a:t>
            </a:r>
            <a:r>
              <a:rPr lang="cs-CZ" dirty="0"/>
              <a:t>podmínky pro plnění jeho pracovních úkolů a dodržovat ostatní pracovní podmínky stanovené právními předpisy, smlouvou nebo stanovené vnitřním předpisem,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3097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Švarcsystém</a:t>
            </a:r>
            <a:r>
              <a:rPr lang="cs-CZ" dirty="0" smtClean="0"/>
              <a:t> (?)</a:t>
            </a:r>
            <a:endParaRPr lang="cs-CZ" dirty="0"/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1401068"/>
              </p:ext>
            </p:extLst>
          </p:nvPr>
        </p:nvGraphicFramePr>
        <p:xfrm>
          <a:off x="304800" y="1196752"/>
          <a:ext cx="8686800" cy="52434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3322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ŠVARCSYSTÉM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 Závislá práce musí být vykonávána za mzdu, plat nebo odměnu za práci, na náklady a odpovědnost zaměstnavatele, v pracovní době na pracovišti zaměstnavatele, popřípadě na jiném dohodnutém místě.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765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Dohody mimo pracovní poměr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9600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Dohody o pracích mimo pracovní poměr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Dohoda o provedení práce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300 hodin ročně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Dohoda o pracovní činnosti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20 hodin týdně</a:t>
            </a:r>
          </a:p>
          <a:p>
            <a:pPr marL="0" indent="0">
              <a:buNone/>
            </a:pPr>
            <a:r>
              <a:rPr lang="cs-CZ" dirty="0" smtClean="0"/>
              <a:t>jednostranně zrušena </a:t>
            </a:r>
            <a:r>
              <a:rPr lang="cs-CZ" dirty="0"/>
              <a:t>z jakéhokoliv důvodu nebo bez uvedení důvodu s 15denní výpovědní dobou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2182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altLang="cs-CZ" sz="3080" b="1" dirty="0"/>
              <a:t>Prameny pracovního práva</a:t>
            </a:r>
            <a:endParaRPr lang="cs-CZ" altLang="cs-CZ" sz="3080" dirty="0"/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6342405"/>
              </p:ext>
            </p:extLst>
          </p:nvPr>
        </p:nvGraphicFramePr>
        <p:xfrm>
          <a:off x="304800" y="1554162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8AF46-4519-4FA4-873C-E2118F9ADCFA}" type="slidenum">
              <a:rPr lang="en-US" altLang="cs-CZ"/>
              <a:pPr/>
              <a:t>2</a:t>
            </a:fld>
            <a:endParaRPr lang="en-US" alt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4601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Dohody mimo pracovní poměr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Zvláštní pravidla pro</a:t>
            </a:r>
          </a:p>
          <a:p>
            <a:r>
              <a:rPr lang="cs-CZ" dirty="0"/>
              <a:t>a) převedení na jinou práci a přeložení,</a:t>
            </a:r>
          </a:p>
          <a:p>
            <a:r>
              <a:rPr lang="cs-CZ" dirty="0" smtClean="0"/>
              <a:t>b</a:t>
            </a:r>
            <a:r>
              <a:rPr lang="cs-CZ" dirty="0"/>
              <a:t>) dočasné přidělení,</a:t>
            </a:r>
          </a:p>
          <a:p>
            <a:r>
              <a:rPr lang="cs-CZ" dirty="0" smtClean="0"/>
              <a:t>c</a:t>
            </a:r>
            <a:r>
              <a:rPr lang="cs-CZ" dirty="0"/>
              <a:t>) odstupné,</a:t>
            </a:r>
          </a:p>
          <a:p>
            <a:r>
              <a:rPr lang="cs-CZ" dirty="0" smtClean="0"/>
              <a:t>d) </a:t>
            </a:r>
            <a:r>
              <a:rPr lang="cs-CZ" dirty="0"/>
              <a:t>pracovní dobu a dobu odpočinku; výkon práce však nesmí přesáhnout 12 hodin během 24 hodin po sobě jdoucích,</a:t>
            </a:r>
          </a:p>
          <a:p>
            <a:r>
              <a:rPr lang="cs-CZ" dirty="0" smtClean="0"/>
              <a:t>e</a:t>
            </a:r>
            <a:r>
              <a:rPr lang="cs-CZ" dirty="0"/>
              <a:t>) překážky v práci na straně zaměstnance,</a:t>
            </a:r>
          </a:p>
          <a:p>
            <a:r>
              <a:rPr lang="cs-CZ" dirty="0" smtClean="0"/>
              <a:t>f</a:t>
            </a:r>
            <a:r>
              <a:rPr lang="cs-CZ" dirty="0"/>
              <a:t>) dovolenou,</a:t>
            </a:r>
          </a:p>
          <a:p>
            <a:r>
              <a:rPr lang="cs-CZ" dirty="0" smtClean="0"/>
              <a:t>g</a:t>
            </a:r>
            <a:r>
              <a:rPr lang="cs-CZ" dirty="0"/>
              <a:t>) skončení pracovního poměru,</a:t>
            </a:r>
          </a:p>
          <a:p>
            <a:r>
              <a:rPr lang="cs-CZ" dirty="0" smtClean="0"/>
              <a:t>h</a:t>
            </a:r>
            <a:r>
              <a:rPr lang="cs-CZ" dirty="0"/>
              <a:t>) odměňování (dále jen „odměna z dohody“), s výjimkou minimální mzdy, a</a:t>
            </a:r>
          </a:p>
          <a:p>
            <a:r>
              <a:rPr lang="cs-CZ" dirty="0" smtClean="0"/>
              <a:t>i</a:t>
            </a:r>
            <a:r>
              <a:rPr lang="cs-CZ" dirty="0"/>
              <a:t>) cestovní náhrady.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3810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Jmenování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129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Jmenování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Speciální forma vzniku pracovního poměru</a:t>
            </a:r>
          </a:p>
          <a:p>
            <a:r>
              <a:rPr lang="cs-CZ" dirty="0"/>
              <a:t>zakládá se pracovní poměr </a:t>
            </a:r>
            <a:r>
              <a:rPr lang="cs-CZ" dirty="0" smtClean="0"/>
              <a:t>u vedoucího</a:t>
            </a:r>
          </a:p>
          <a:p>
            <a:pPr lvl="1"/>
            <a:r>
              <a:rPr lang="cs-CZ" dirty="0" smtClean="0"/>
              <a:t>organizační </a:t>
            </a:r>
            <a:r>
              <a:rPr lang="cs-CZ" dirty="0"/>
              <a:t>složky </a:t>
            </a:r>
            <a:r>
              <a:rPr lang="cs-CZ" dirty="0" smtClean="0"/>
              <a:t>státu,</a:t>
            </a:r>
            <a:endParaRPr lang="cs-CZ" dirty="0"/>
          </a:p>
          <a:p>
            <a:pPr lvl="1"/>
            <a:r>
              <a:rPr lang="cs-CZ" dirty="0" smtClean="0"/>
              <a:t>organizačního </a:t>
            </a:r>
            <a:r>
              <a:rPr lang="cs-CZ" dirty="0"/>
              <a:t>útvaru organizační složky státu,</a:t>
            </a:r>
          </a:p>
          <a:p>
            <a:pPr lvl="1"/>
            <a:r>
              <a:rPr lang="cs-CZ" dirty="0" smtClean="0"/>
              <a:t>organizačního </a:t>
            </a:r>
            <a:r>
              <a:rPr lang="cs-CZ" dirty="0"/>
              <a:t>útvaru státního </a:t>
            </a:r>
            <a:r>
              <a:rPr lang="cs-CZ" dirty="0" smtClean="0"/>
              <a:t>podniku,</a:t>
            </a:r>
            <a:endParaRPr lang="cs-CZ" dirty="0"/>
          </a:p>
          <a:p>
            <a:pPr lvl="1"/>
            <a:r>
              <a:rPr lang="cs-CZ" dirty="0" smtClean="0"/>
              <a:t>organizačního </a:t>
            </a:r>
            <a:r>
              <a:rPr lang="cs-CZ" dirty="0"/>
              <a:t>útvaru státního </a:t>
            </a:r>
            <a:r>
              <a:rPr lang="cs-CZ" dirty="0" smtClean="0"/>
              <a:t>fondu,</a:t>
            </a:r>
            <a:endParaRPr lang="cs-CZ" dirty="0"/>
          </a:p>
          <a:p>
            <a:pPr lvl="1"/>
            <a:r>
              <a:rPr lang="cs-CZ" dirty="0" smtClean="0"/>
              <a:t>příspěvkové organizace ….</a:t>
            </a:r>
            <a:endParaRPr lang="cs-CZ" dirty="0"/>
          </a:p>
          <a:p>
            <a:pPr lvl="1"/>
            <a:r>
              <a:rPr lang="cs-CZ" dirty="0" smtClean="0"/>
              <a:t>organizačního </a:t>
            </a:r>
            <a:r>
              <a:rPr lang="cs-CZ" dirty="0"/>
              <a:t>útvaru příspěvkové organizace,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4660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pracovního poměru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586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POvinnosti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Zaměstnavatel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Zaměstnanec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přidělovat </a:t>
            </a:r>
            <a:r>
              <a:rPr lang="cs-CZ" dirty="0"/>
              <a:t>zaměstnanci práci podle pracovní smlouvy, </a:t>
            </a:r>
            <a:endParaRPr lang="cs-CZ" dirty="0" smtClean="0"/>
          </a:p>
          <a:p>
            <a:r>
              <a:rPr lang="cs-CZ" dirty="0" smtClean="0"/>
              <a:t>platit </a:t>
            </a:r>
            <a:r>
              <a:rPr lang="cs-CZ" dirty="0"/>
              <a:t>mu za vykonanou práci mzdu nebo plat, </a:t>
            </a:r>
            <a:endParaRPr lang="cs-CZ" dirty="0" smtClean="0"/>
          </a:p>
          <a:p>
            <a:r>
              <a:rPr lang="cs-CZ" dirty="0" smtClean="0"/>
              <a:t>vytvářet </a:t>
            </a:r>
            <a:r>
              <a:rPr lang="cs-CZ" dirty="0"/>
              <a:t>podmínky pro plnění jeho pracovních úkolů a dodržovat ostatní pracovní podmínky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 zaměstnanec povinen podle pokynů zaměstnavatele konat osobně práce podle pracovní smlouvy v rozvržené týdenní pracovní době a dodržovat povinnosti, které mu vyplývají z pracovního poměru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7350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Odpovědnost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3486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Ze zásady subjektivní</a:t>
            </a:r>
          </a:p>
          <a:p>
            <a:r>
              <a:rPr lang="cs-CZ" dirty="0" smtClean="0"/>
              <a:t>Ze zásady omezená co do výše (4,5 platu)</a:t>
            </a:r>
          </a:p>
          <a:p>
            <a:pPr lvl="1"/>
            <a:r>
              <a:rPr lang="cs-CZ" dirty="0" smtClean="0"/>
              <a:t>Ne pokud úmysl, alkohol, návykové látky </a:t>
            </a:r>
          </a:p>
          <a:p>
            <a:r>
              <a:rPr lang="cs-CZ" dirty="0" smtClean="0"/>
              <a:t>Formy:</a:t>
            </a:r>
          </a:p>
          <a:p>
            <a:pPr lvl="1"/>
            <a:r>
              <a:rPr lang="cs-CZ" dirty="0" smtClean="0"/>
              <a:t>Porušení povinnosti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esplnění </a:t>
            </a:r>
            <a:r>
              <a:rPr lang="cs-CZ" dirty="0"/>
              <a:t>povinnosti k odvrácení </a:t>
            </a:r>
            <a:r>
              <a:rPr lang="cs-CZ" dirty="0" smtClean="0"/>
              <a:t>škody</a:t>
            </a:r>
          </a:p>
          <a:p>
            <a:pPr lvl="1"/>
            <a:r>
              <a:rPr lang="pl-PL" dirty="0" smtClean="0"/>
              <a:t>Za </a:t>
            </a:r>
            <a:r>
              <a:rPr lang="pl-PL" dirty="0"/>
              <a:t>schodek na svěřených </a:t>
            </a:r>
            <a:r>
              <a:rPr lang="pl-PL" dirty="0" smtClean="0"/>
              <a:t>hodnotách</a:t>
            </a:r>
          </a:p>
          <a:p>
            <a:pPr lvl="1"/>
            <a:r>
              <a:rPr lang="cs-CZ" dirty="0" smtClean="0"/>
              <a:t>Za </a:t>
            </a:r>
            <a:r>
              <a:rPr lang="cs-CZ" dirty="0"/>
              <a:t>ztrátu svěřených věcí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Odpovědnost v pracovním právu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065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Odpovědnost zaměstnavatele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 škodu</a:t>
            </a:r>
          </a:p>
          <a:p>
            <a:r>
              <a:rPr lang="cs-CZ" dirty="0" smtClean="0"/>
              <a:t>Za vnesené věci</a:t>
            </a:r>
          </a:p>
          <a:p>
            <a:r>
              <a:rPr lang="cs-CZ" dirty="0" smtClean="0"/>
              <a:t>za BOZP</a:t>
            </a:r>
          </a:p>
          <a:p>
            <a:r>
              <a:rPr lang="cs-CZ" dirty="0" smtClean="0"/>
              <a:t>Nemoci z povolání, pracovní úrazy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366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Odpovědnost za nesplnění povinnosti k odvrácení </a:t>
            </a:r>
            <a:r>
              <a:rPr lang="cs-CZ" b="1" dirty="0" smtClean="0"/>
              <a:t>škody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 zaměstnanci, který vědomě neupozornil nadřízeného vedoucího zaměstnance na škodu hrozící zaměstnavateli nebo nezakročil proti hrozící </a:t>
            </a:r>
            <a:r>
              <a:rPr lang="cs-CZ" dirty="0" smtClean="0"/>
              <a:t>škodě, </a:t>
            </a:r>
            <a:r>
              <a:rPr lang="cs-CZ" dirty="0"/>
              <a:t>může zaměstnavatel požadovat, aby se podílel na náhradě škody,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82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Ukončování pracovních poměrů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184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defTabSz="891737">
              <a:defRPr/>
            </a:pPr>
            <a:r>
              <a:rPr lang="cs-CZ" altLang="cs-CZ" sz="3080" b="1" dirty="0">
                <a:solidFill>
                  <a:srgbClr val="336619"/>
                </a:solidFill>
              </a:rPr>
              <a:t/>
            </a:r>
            <a:br>
              <a:rPr lang="cs-CZ" altLang="cs-CZ" sz="3080" b="1" dirty="0">
                <a:solidFill>
                  <a:srgbClr val="336619"/>
                </a:solidFill>
              </a:rPr>
            </a:br>
            <a:r>
              <a:rPr lang="cs-CZ" altLang="cs-CZ" sz="3422" b="1" dirty="0"/>
              <a:t>Prameny pracovního práva </a:t>
            </a:r>
            <a:r>
              <a:rPr lang="cs-CZ" altLang="cs-CZ" sz="2738" b="1" dirty="0">
                <a:solidFill>
                  <a:srgbClr val="336619"/>
                </a:solidFill>
              </a:rPr>
              <a:t/>
            </a:r>
            <a:br>
              <a:rPr lang="cs-CZ" altLang="cs-CZ" sz="2738" b="1" dirty="0">
                <a:solidFill>
                  <a:srgbClr val="336619"/>
                </a:solidFill>
              </a:rPr>
            </a:br>
            <a:endParaRPr lang="cs-CZ" sz="2738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 rtlCol="0">
            <a:normAutofit fontScale="70000" lnSpcReduction="20000"/>
          </a:bodyPr>
          <a:lstStyle/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800" dirty="0"/>
              <a:t>zák. č. 2/1991 Sb., o kolektivním vyjednávání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800" dirty="0"/>
              <a:t>zák. č.  101/2000 Sb., o ochraně osobních údajů a o změně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800" dirty="0"/>
              <a:t>zák. č. 95/2004 Sb., o podmínkách získávání a uznávání odborné způsobilosti a specializované způsobilosti k výkonu zdravotnického povolání lékaře, zubního lékaře a farmaceuta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800" dirty="0"/>
              <a:t>zák. č. 96/2004 Sb., zákon o nelékařských zdravotnických povoláních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567" dirty="0" smtClean="0"/>
              <a:t>zák</a:t>
            </a:r>
            <a:r>
              <a:rPr lang="cs-CZ" altLang="cs-CZ" sz="2567" dirty="0"/>
              <a:t>. č. 435/2004 Sb., o zaměstnanosti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567" dirty="0"/>
              <a:t>zák. č. 251/2005 Sb., o inspekci práce 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567" dirty="0"/>
              <a:t>zák. č. 179/2006 Sb., o ověřování a uznávání výsledků dalšího vzdělávání 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567" dirty="0"/>
              <a:t>zák. č. 187/2006 Sb., o nemocenském pojištění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567" dirty="0"/>
              <a:t>zák. č. 309/2006 Sb., o zajištění dalších podmínek bezpečnosti a ochrany zdraví při práci 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567" dirty="0"/>
              <a:t>zák. č. 198/2009 Sb., o rovném zacházení a o právních prostředcích ochrany před diskriminací a o změně některých zákonů (antidiskriminační zákon)</a:t>
            </a:r>
          </a:p>
          <a:p>
            <a:pPr marL="334399" indent="-334399" defTabSz="891737">
              <a:spcAft>
                <a:spcPts val="513"/>
              </a:spcAft>
              <a:defRPr/>
            </a:pPr>
            <a:r>
              <a:rPr lang="cs-CZ" altLang="cs-CZ" sz="2567" dirty="0"/>
              <a:t>….a další zákony a prováděcí předpisy</a:t>
            </a:r>
          </a:p>
          <a:p>
            <a:pPr marL="0" indent="0" defTabSz="891737">
              <a:buNone/>
              <a:defRPr/>
            </a:pPr>
            <a:endParaRPr lang="cs-CZ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23149-CF90-4B72-A393-3812F8A716CF}" type="slidenum">
              <a:rPr lang="en-US" altLang="cs-CZ"/>
              <a:pPr/>
              <a:t>3</a:t>
            </a:fld>
            <a:endParaRPr lang="en-US" alt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6119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ukončení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Dohoda</a:t>
            </a:r>
          </a:p>
          <a:p>
            <a:r>
              <a:rPr lang="cs-CZ" dirty="0" smtClean="0"/>
              <a:t>Zrušení ve zkušební době</a:t>
            </a:r>
          </a:p>
          <a:p>
            <a:r>
              <a:rPr lang="cs-CZ" dirty="0" smtClean="0"/>
              <a:t>Okamžité zrušení</a:t>
            </a:r>
          </a:p>
          <a:p>
            <a:r>
              <a:rPr lang="cs-CZ" dirty="0" smtClean="0"/>
              <a:t>Výpověď</a:t>
            </a:r>
          </a:p>
          <a:p>
            <a:r>
              <a:rPr lang="cs-CZ" dirty="0" smtClean="0"/>
              <a:t>Odstoupení</a:t>
            </a:r>
          </a:p>
          <a:p>
            <a:r>
              <a:rPr lang="cs-CZ" dirty="0" smtClean="0"/>
              <a:t>Uplynutí sjednané doby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1384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Zaměstnavatel </a:t>
            </a:r>
            <a:r>
              <a:rPr lang="cs-CZ" dirty="0"/>
              <a:t>může dát zaměstnanci výpověď jen z těchto důvodů: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1484872"/>
              </p:ext>
            </p:extLst>
          </p:nvPr>
        </p:nvGraphicFramePr>
        <p:xfrm>
          <a:off x="304800" y="1554162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270564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6D491AF-C824-4DFD-A49C-AC4EFC93DE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46D491AF-C824-4DFD-A49C-AC4EFC93DE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30AE543-7CB8-42B3-9AA9-94CB6934C5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430AE543-7CB8-42B3-9AA9-94CB6934C5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E2AE896-087C-4D47-9EF5-A050F5CA1A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EE2AE896-087C-4D47-9EF5-A050F5CA1A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8D053F2-D51C-471D-891E-04D349D4EE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C8D053F2-D51C-471D-891E-04D349D4EE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D9DED40-FD7D-49A7-9E90-321A75E672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BD9DED40-FD7D-49A7-9E90-321A75E672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58A713-A10B-4B38-8790-1A0C883E93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2158A713-A10B-4B38-8790-1A0C883E93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Zaměstnanec může podat výpověď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Vždy</a:t>
            </a:r>
          </a:p>
          <a:p>
            <a:r>
              <a:rPr lang="cs-CZ" dirty="0" smtClean="0"/>
              <a:t>Bez udání důvodu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42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Okamžité zrušení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3925888"/>
              </p:ext>
            </p:extLst>
          </p:nvPr>
        </p:nvGraphicFramePr>
        <p:xfrm>
          <a:off x="304800" y="1554162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46953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Odstupné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Pouze u výpovědi (dohody) dané zaměstnavatelem </a:t>
            </a:r>
          </a:p>
          <a:p>
            <a:pPr lvl="1"/>
            <a:r>
              <a:rPr lang="cs-CZ" dirty="0" smtClean="0"/>
              <a:t>1 plat méně </a:t>
            </a:r>
            <a:r>
              <a:rPr lang="cs-CZ" dirty="0"/>
              <a:t>než 1 rok,</a:t>
            </a:r>
          </a:p>
          <a:p>
            <a:pPr lvl="1"/>
            <a:r>
              <a:rPr lang="cs-CZ" dirty="0" smtClean="0"/>
              <a:t>2 platy méně </a:t>
            </a:r>
            <a:r>
              <a:rPr lang="cs-CZ" dirty="0"/>
              <a:t>než 2 roky,</a:t>
            </a:r>
          </a:p>
          <a:p>
            <a:pPr lvl="1"/>
            <a:r>
              <a:rPr lang="cs-CZ" dirty="0" smtClean="0"/>
              <a:t>3 platy alespoň </a:t>
            </a:r>
            <a:r>
              <a:rPr lang="cs-CZ" dirty="0"/>
              <a:t>2 roky</a:t>
            </a:r>
            <a:r>
              <a:rPr lang="cs-CZ" dirty="0" smtClean="0"/>
              <a:t>,</a:t>
            </a:r>
          </a:p>
          <a:p>
            <a:r>
              <a:rPr lang="cs-CZ" sz="2800" dirty="0" smtClean="0"/>
              <a:t>Dvanáct platů – zdravotně nezpůsobilý pro pracovní úraz</a:t>
            </a:r>
            <a:endParaRPr lang="cs-CZ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9066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Neplatné rozvázání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Pracovní poměr trvá !!!!!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037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Ochranná doba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5276481"/>
              </p:ext>
            </p:extLst>
          </p:nvPr>
        </p:nvGraphicFramePr>
        <p:xfrm>
          <a:off x="304800" y="1554162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529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marL="334399" indent="-334399" defTabSz="891737">
              <a:spcBef>
                <a:spcPts val="0"/>
              </a:spcBef>
              <a:defRPr/>
            </a:pPr>
            <a:r>
              <a:rPr lang="cs-CZ" altLang="cs-CZ" sz="2800" b="1" dirty="0"/>
              <a:t>Listina základních práv a svobod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676" y="1454341"/>
            <a:ext cx="8228649" cy="4519714"/>
          </a:xfrm>
        </p:spPr>
        <p:txBody>
          <a:bodyPr rtlCol="0">
            <a:noAutofit/>
          </a:bodyPr>
          <a:lstStyle/>
          <a:p>
            <a:pPr marL="0" indent="0" defTabSz="891737">
              <a:spcBef>
                <a:spcPts val="0"/>
              </a:spcBef>
              <a:buNone/>
              <a:defRPr/>
            </a:pPr>
            <a:r>
              <a:rPr lang="cs-CZ" altLang="cs-CZ" sz="2395" dirty="0" smtClean="0"/>
              <a:t>Čl.28 - Zaměstnanci </a:t>
            </a:r>
            <a:r>
              <a:rPr lang="cs-CZ" altLang="cs-CZ" sz="2395" dirty="0"/>
              <a:t>mají právo na spravedlivou odměnu za práci a na uspokojivé pracovní podmínky. Podrobnosti stanoví zákon.</a:t>
            </a:r>
          </a:p>
          <a:p>
            <a:pPr marL="0" indent="0" defTabSz="891737">
              <a:spcBef>
                <a:spcPts val="0"/>
              </a:spcBef>
              <a:buNone/>
              <a:defRPr/>
            </a:pPr>
            <a:r>
              <a:rPr lang="cs-CZ" altLang="cs-CZ" sz="2395" dirty="0" smtClean="0"/>
              <a:t>Čl.29 - (</a:t>
            </a:r>
            <a:r>
              <a:rPr lang="cs-CZ" altLang="cs-CZ" sz="2395" dirty="0"/>
              <a:t>1) Ženy, mladiství a osoby zdravotně postižené mají právo na zvýšenou ochranu zdraví při práci a na zvláštní pracovní podmínky</a:t>
            </a:r>
            <a:r>
              <a:rPr lang="cs-CZ" altLang="cs-CZ" sz="2395" dirty="0" smtClean="0"/>
              <a:t>.  </a:t>
            </a:r>
            <a:r>
              <a:rPr lang="cs-CZ" altLang="cs-CZ" sz="2395" dirty="0"/>
              <a:t>(2) Mladiství a osoby zdravotně postižené mají právo na zvláštní ochranu v pracovních vztazích a na pomoc při přípravě k povolání</a:t>
            </a:r>
            <a:r>
              <a:rPr lang="cs-CZ" altLang="cs-CZ" sz="2395" dirty="0" smtClean="0"/>
              <a:t>. </a:t>
            </a:r>
            <a:endParaRPr lang="cs-CZ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FEDD3-1DB0-450B-A42A-9D1848803B68}" type="slidenum">
              <a:rPr lang="en-US" altLang="cs-CZ"/>
              <a:pPr/>
              <a:t>4</a:t>
            </a:fld>
            <a:endParaRPr lang="en-US" alt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14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Personální politika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Výběr zaměstnanců</a:t>
            </a:r>
          </a:p>
          <a:p>
            <a:r>
              <a:rPr lang="cs-CZ" dirty="0" smtClean="0"/>
              <a:t>Uzavírání pracovních poměrů</a:t>
            </a:r>
          </a:p>
          <a:p>
            <a:r>
              <a:rPr lang="cs-CZ" dirty="0" smtClean="0"/>
              <a:t>Práva a povinnosti </a:t>
            </a:r>
            <a:r>
              <a:rPr lang="cs-CZ" dirty="0" err="1" smtClean="0"/>
              <a:t>Ztele</a:t>
            </a:r>
            <a:r>
              <a:rPr lang="cs-CZ" dirty="0" smtClean="0"/>
              <a:t> </a:t>
            </a:r>
            <a:r>
              <a:rPr lang="cs-CZ" dirty="0" err="1" smtClean="0"/>
              <a:t>Zce</a:t>
            </a:r>
            <a:endParaRPr lang="cs-CZ" dirty="0" smtClean="0"/>
          </a:p>
          <a:p>
            <a:r>
              <a:rPr lang="cs-CZ" dirty="0" smtClean="0"/>
              <a:t>Přidělování práce, časový management</a:t>
            </a:r>
          </a:p>
          <a:p>
            <a:r>
              <a:rPr lang="cs-CZ" dirty="0" smtClean="0"/>
              <a:t>Systém vnitřních norem</a:t>
            </a:r>
          </a:p>
          <a:p>
            <a:r>
              <a:rPr lang="cs-CZ" dirty="0" smtClean="0"/>
              <a:t>Vzdělávání zdravotnických pracovníků</a:t>
            </a:r>
          </a:p>
          <a:p>
            <a:r>
              <a:rPr lang="cs-CZ" dirty="0" smtClean="0"/>
              <a:t>BOZP</a:t>
            </a:r>
          </a:p>
          <a:p>
            <a:r>
              <a:rPr lang="cs-CZ" dirty="0" smtClean="0"/>
              <a:t>Ukončování 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668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zaměstnanců 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906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Volné místo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Není potřeba hlásit na ZP</a:t>
            </a:r>
          </a:p>
          <a:p>
            <a:r>
              <a:rPr lang="cs-CZ" dirty="0" smtClean="0"/>
              <a:t>Obsazování volného místa </a:t>
            </a:r>
          </a:p>
          <a:p>
            <a:pPr lvl="1"/>
            <a:r>
              <a:rPr lang="cs-CZ" dirty="0" smtClean="0"/>
              <a:t>Soukromé společnosti</a:t>
            </a:r>
          </a:p>
          <a:p>
            <a:pPr lvl="1"/>
            <a:r>
              <a:rPr lang="cs-CZ" dirty="0" smtClean="0"/>
              <a:t>Veřejné instituce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56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 uzavřením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zaměstnavatel </a:t>
            </a:r>
            <a:r>
              <a:rPr lang="cs-CZ" dirty="0"/>
              <a:t>povinen seznámit fyzickou osobu s právy a povinnostmi, které by pro ni z pracovní </a:t>
            </a:r>
            <a:r>
              <a:rPr lang="cs-CZ" dirty="0" smtClean="0"/>
              <a:t>smlouvy vyplynuly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dirty="0" smtClean="0"/>
              <a:t>s </a:t>
            </a:r>
            <a:r>
              <a:rPr lang="cs-CZ" dirty="0"/>
              <a:t>pracovními podmínkami a podmínkami odměňování</a:t>
            </a:r>
            <a:r>
              <a:rPr lang="cs-CZ" dirty="0" smtClean="0"/>
              <a:t>, </a:t>
            </a:r>
            <a:r>
              <a:rPr lang="cs-CZ" dirty="0"/>
              <a:t>a povinnostmi, které vyplývají ze zvláštních </a:t>
            </a:r>
            <a:r>
              <a:rPr lang="cs-CZ" dirty="0" smtClean="0"/>
              <a:t>právních předpisů</a:t>
            </a:r>
          </a:p>
          <a:p>
            <a:r>
              <a:rPr lang="cs-CZ" dirty="0" smtClean="0"/>
              <a:t>Prohlídka – koncipovaná jako povinnost </a:t>
            </a:r>
            <a:r>
              <a:rPr lang="cs-CZ" dirty="0" err="1" smtClean="0"/>
              <a:t>Ztele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362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výběru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Zaměstnavatelé jsou povinni zajišťovat rovné zacházení se všemi zaměstnanci, pokud jde o jejich pracovní podmínky, odměňování za práci a o poskytování jiných peněžitých plnění a plnění peněžité hodnoty, o odbornou přípravu a o příležitost dosáhnout funkčního nebo jiného postupu v zaměstnání</a:t>
            </a:r>
            <a:r>
              <a:rPr lang="cs-CZ" dirty="0" smtClean="0"/>
              <a:t>.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9406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b306f570-0e09-48d3-a99f-fd517d7540c6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SLIDE_DUENO" val="30"/>
  <p:tag name="ARS_SLIDE_PARTICIPANTNUM" val="30"/>
  <p:tag name="ARS_SLIDE_SUBMITNUM" val="0"/>
  <p:tag name="ARS_SLIDE_CORRECTNUM" val="0"/>
  <p:tag name="ARS_SLIDE_VOTEMEAN" val="0"/>
  <p:tag name="ARS_CHARTPARA_TYPE" val="ctColumn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Typ dřeva</Template>
  <TotalTime>333</TotalTime>
  <Words>939</Words>
  <Application>Microsoft Office PowerPoint</Application>
  <PresentationFormat>Předvádění na obrazovce (4:3)</PresentationFormat>
  <Paragraphs>175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0" baseType="lpstr">
      <vt:lpstr>Franklin Gothic Book</vt:lpstr>
      <vt:lpstr>Franklin Gothic Medium</vt:lpstr>
      <vt:lpstr>Wingdings 2</vt:lpstr>
      <vt:lpstr>Cesta</vt:lpstr>
      <vt:lpstr>Personální politika a pracovní právo ve zdravotnictví</vt:lpstr>
      <vt:lpstr>Prameny pracovního práva</vt:lpstr>
      <vt:lpstr> Prameny pracovního práva  </vt:lpstr>
      <vt:lpstr>Listina základních práv a svobod  </vt:lpstr>
      <vt:lpstr>Personální politika</vt:lpstr>
      <vt:lpstr>Výběr zaměstnanců </vt:lpstr>
      <vt:lpstr>Volné místo</vt:lpstr>
      <vt:lpstr>Před uzavřením smlouvy</vt:lpstr>
      <vt:lpstr>Proces výběru</vt:lpstr>
      <vt:lpstr>Smlouva musí obsahovat </vt:lpstr>
      <vt:lpstr>Prezentace aplikace PowerPoint</vt:lpstr>
      <vt:lpstr>Zkušební doba</vt:lpstr>
      <vt:lpstr>Doba pracovního poměru</vt:lpstr>
      <vt:lpstr>Alternativy</vt:lpstr>
      <vt:lpstr>Obsah pracovního poměru</vt:lpstr>
      <vt:lpstr>Švarcsystém (?)</vt:lpstr>
      <vt:lpstr>ŠVARCSYSTÉM</vt:lpstr>
      <vt:lpstr>Dohody mimo pracovní poměr</vt:lpstr>
      <vt:lpstr>Dohody o pracích mimo pracovní poměr</vt:lpstr>
      <vt:lpstr>Dohody mimo pracovní poměr </vt:lpstr>
      <vt:lpstr>Jmenování</vt:lpstr>
      <vt:lpstr>Jmenování</vt:lpstr>
      <vt:lpstr>Obsah pracovního poměru</vt:lpstr>
      <vt:lpstr>POvinnosti</vt:lpstr>
      <vt:lpstr>Odpovědnost</vt:lpstr>
      <vt:lpstr>Odpovědnost v pracovním právu</vt:lpstr>
      <vt:lpstr>Odpovědnost zaměstnavatele</vt:lpstr>
      <vt:lpstr>Odpovědnost za nesplnění povinnosti k odvrácení škody</vt:lpstr>
      <vt:lpstr>Ukončování pracovních poměrů</vt:lpstr>
      <vt:lpstr>Druhy ukončení</vt:lpstr>
      <vt:lpstr>Zaměstnavatel může dát zaměstnanci výpověď jen z těchto důvodů: </vt:lpstr>
      <vt:lpstr>Zaměstnanec může podat výpověď</vt:lpstr>
      <vt:lpstr>Okamžité zrušení</vt:lpstr>
      <vt:lpstr>Odstupné</vt:lpstr>
      <vt:lpstr>Neplatné rozvázání</vt:lpstr>
      <vt:lpstr>Ochranná doba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Personální politika a profesní vzdělávání</dc:title>
  <dc:creator>76882</dc:creator>
  <cp:lastModifiedBy>ucitel</cp:lastModifiedBy>
  <cp:revision>26</cp:revision>
  <dcterms:created xsi:type="dcterms:W3CDTF">2014-09-08T21:07:55Z</dcterms:created>
  <dcterms:modified xsi:type="dcterms:W3CDTF">2018-04-09T06:38:44Z</dcterms:modified>
</cp:coreProperties>
</file>