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1" r:id="rId3"/>
    <p:sldId id="257" r:id="rId4"/>
    <p:sldId id="286" r:id="rId5"/>
    <p:sldId id="258" r:id="rId6"/>
    <p:sldId id="264" r:id="rId7"/>
    <p:sldId id="265" r:id="rId8"/>
    <p:sldId id="268" r:id="rId9"/>
    <p:sldId id="267" r:id="rId10"/>
    <p:sldId id="269" r:id="rId11"/>
    <p:sldId id="270" r:id="rId12"/>
    <p:sldId id="271" r:id="rId13"/>
    <p:sldId id="279" r:id="rId14"/>
    <p:sldId id="272" r:id="rId15"/>
    <p:sldId id="273" r:id="rId16"/>
    <p:sldId id="274" r:id="rId17"/>
    <p:sldId id="275" r:id="rId18"/>
    <p:sldId id="277" r:id="rId19"/>
    <p:sldId id="278" r:id="rId20"/>
    <p:sldId id="280" r:id="rId21"/>
    <p:sldId id="281" r:id="rId22"/>
    <p:sldId id="282" r:id="rId23"/>
    <p:sldId id="284" r:id="rId24"/>
    <p:sldId id="283" r:id="rId25"/>
    <p:sldId id="285" r:id="rId26"/>
    <p:sldId id="287" r:id="rId27"/>
    <p:sldId id="288" r:id="rId28"/>
    <p:sldId id="289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5055" autoAdjust="0"/>
  </p:normalViewPr>
  <p:slideViewPr>
    <p:cSldViewPr>
      <p:cViewPr varScale="1"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210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A56FE-00E9-4950-BA1F-C84F218166BB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36DE6-4D04-49DA-8B0C-0F1D03F9E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85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CF851-2FF3-46D3-89ED-FA35B5FBD822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025F5-FBC7-4CBF-A0E6-C752B9EE5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0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025F5-FBC7-4CBF-A0E6-C752B9EE5D6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48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025F5-FBC7-4CBF-A0E6-C752B9EE5D6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81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2" t="31384" r="38306" b="56247"/>
          <a:stretch>
            <a:fillRect/>
          </a:stretch>
        </p:blipFill>
        <p:spPr bwMode="auto">
          <a:xfrm>
            <a:off x="6939264" y="253952"/>
            <a:ext cx="1953216" cy="79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395536" y="1124744"/>
            <a:ext cx="84924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1064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788133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41454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778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SzPct val="108000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Courier New" panose="02070309020205020404" pitchFamily="49" charset="0"/>
              <a:buChar char="o"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6632"/>
            <a:ext cx="749523" cy="111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92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3875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7590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3644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0080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537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42731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01428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6691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71209D6-2A53-4FF2-A25A-3EBC445AA931}" type="datetimeFigureOut">
              <a:rPr lang="cs-CZ" smtClean="0"/>
              <a:pPr/>
              <a:t>25.2.2016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859BB80-5DC9-4F67-AB44-3A04B6ABA61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539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916833"/>
            <a:ext cx="7772400" cy="767020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Dárcovství krve a typy odběrů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5581186"/>
            <a:ext cx="6400800" cy="763819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MUDr. Simona Hohlová</a:t>
            </a:r>
            <a:endParaRPr lang="en-US" sz="2000" b="1" dirty="0" smtClean="0"/>
          </a:p>
          <a:p>
            <a:r>
              <a:rPr lang="cs-CZ" sz="1800" dirty="0"/>
              <a:t>Transfuzní a tkáňové oddělení</a:t>
            </a:r>
          </a:p>
        </p:txBody>
      </p:sp>
      <p:pic>
        <p:nvPicPr>
          <p:cNvPr id="4" name="Picture 4" descr="transfuzka s heliport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96952"/>
            <a:ext cx="3024336" cy="2271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92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Posouzení způsobilosti dárce </a:t>
            </a:r>
            <a:r>
              <a:rPr lang="cs-CZ" dirty="0" smtClean="0"/>
              <a:t>krve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3473477"/>
              </p:ext>
            </p:extLst>
          </p:nvPr>
        </p:nvGraphicFramePr>
        <p:xfrm>
          <a:off x="457200" y="2276872"/>
          <a:ext cx="8229600" cy="304484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748680">
                <a:tc>
                  <a:txBody>
                    <a:bodyPr/>
                    <a:lstStyle/>
                    <a:p>
                      <a:r>
                        <a:rPr lang="cs-CZ" dirty="0" smtClean="0"/>
                        <a:t>Druh odběru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Parametr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Hodnoty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Frekvence vyšetření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odběr plné krve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hemoglobin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≥ženy 125g/l </a:t>
                      </a:r>
                    </a:p>
                    <a:p>
                      <a:r>
                        <a:rPr lang="cs-CZ" dirty="0" smtClean="0"/>
                        <a:t>≥muži 135g/l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při každém odběru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plazmaferéza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celková bílkovina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≥60g/l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1x </a:t>
                      </a:r>
                      <a:r>
                        <a:rPr lang="cs-CZ" dirty="0" smtClean="0"/>
                        <a:t>ročně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trombocytaferéza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počet trombocytů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≥150x10</a:t>
                      </a:r>
                      <a:r>
                        <a:rPr lang="cs-CZ" baseline="30000" dirty="0" smtClean="0"/>
                        <a:t>9</a:t>
                      </a:r>
                      <a:r>
                        <a:rPr lang="cs-CZ" dirty="0" smtClean="0"/>
                        <a:t>/l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při každém odběru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erytrocytaferéza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hemoglobin před odběrem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≥140g/l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při každém odběru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obsah 2"/>
          <p:cNvSpPr txBox="1">
            <a:spLocks/>
          </p:cNvSpPr>
          <p:nvPr/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P</a:t>
            </a:r>
            <a:r>
              <a:rPr lang="cs-CZ" b="1" dirty="0" smtClean="0"/>
              <a:t>ředodběrové vyšetření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120805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Posouzení způsobilosti dárce </a:t>
            </a:r>
            <a:r>
              <a:rPr lang="cs-CZ" dirty="0" smtClean="0"/>
              <a:t>krve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Posouzení způsobilosti k odběru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dle informací v dotazníku a výsledků předodběrového vyšetření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kritéria pro dočasné a trvalé vyloučení z dárcovství krve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rizika dárce x rizika příjemce (infekce)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odpovědnost ZTS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posouzení způsobilosti dárce</a:t>
            </a:r>
            <a:r>
              <a:rPr lang="en-US" dirty="0" smtClean="0"/>
              <a:t> </a:t>
            </a:r>
            <a:r>
              <a:rPr lang="cs-CZ" dirty="0" smtClean="0"/>
              <a:t>provádí proškolený pracovník</a:t>
            </a:r>
            <a:r>
              <a:rPr lang="en-US" dirty="0" smtClean="0"/>
              <a:t> </a:t>
            </a:r>
            <a:r>
              <a:rPr lang="cs-CZ" dirty="0" smtClean="0"/>
              <a:t>ZTS/lékař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45" y="3933056"/>
            <a:ext cx="3394715" cy="242479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95302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Kritéria pro trvalé vyloučení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z</a:t>
            </a:r>
            <a:r>
              <a:rPr lang="cs-CZ" dirty="0" smtClean="0"/>
              <a:t>ávažné chronické onemocnění (kardiovaskulární, GIT, plicní, imunitní, CNS, hematologická, urogenitální)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a</a:t>
            </a:r>
            <a:r>
              <a:rPr lang="cs-CZ" dirty="0" smtClean="0"/>
              <a:t>bnormální sklon ke krvácení (koagulopatie v anamnéze)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d</a:t>
            </a:r>
            <a:r>
              <a:rPr lang="cs-CZ" dirty="0" smtClean="0"/>
              <a:t>iabetes mellitus léčený inzulinem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i</a:t>
            </a:r>
            <a:r>
              <a:rPr lang="cs-CZ" dirty="0" smtClean="0"/>
              <a:t>nfekční onemocnění (hepatitida B, C, HIV typ 1,2, HTLV I a II), babesióza, kala azar (viscerální leishmanióza), Chagasova nemoc (trypanosomiása cruzi)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smtClean="0"/>
              <a:t>z</a:t>
            </a:r>
            <a:r>
              <a:rPr lang="cs-CZ" dirty="0" smtClean="0"/>
              <a:t>houbná onemocnění</a:t>
            </a:r>
          </a:p>
        </p:txBody>
      </p:sp>
      <p:pic>
        <p:nvPicPr>
          <p:cNvPr id="10242" name="Picture 2" descr="http://i.lidovky.cz/11/063/lnorg/GLU3bf4bf_srd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42" y="4712985"/>
            <a:ext cx="2381250" cy="1785938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47" y="4704889"/>
            <a:ext cx="2400300" cy="180213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0248" name="Picture 8" descr="http://cs.medixa.org/media/image/2-retikulocyt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480" y="4803949"/>
            <a:ext cx="3429000" cy="160401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6488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Kritéria pro trvalé vyloučení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přenosná spongiformní encefalopatie (Creutzfeldova-Jakobova choroba, variantní, osoby s rodinnou anamézou zvyšující riziko TSE, transplantace rohovky nebo štěp tvrdé pleny mozkové, léčba přípravky extrahovanými z lidských hypofýz, pobyt ve Velké Británii nebo ve Francii v letech 1980-1996 po dobu delší než 6 měsíců, transfuze před rokem 1996 v zahraničí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i</a:t>
            </a:r>
            <a:r>
              <a:rPr lang="cs-CZ" dirty="0" smtClean="0"/>
              <a:t>ntravenosní nebo intramuskulární užití lékařem nepředepsaného léčiva v anamnéze (drogy, hormony, anabolické steroidy)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příjemci xenotransplantátu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r</a:t>
            </a:r>
            <a:r>
              <a:rPr lang="cs-CZ" dirty="0" smtClean="0"/>
              <a:t>izikové sexuální chování (pohlavní styk mezi muži, s rizikovým partnerem)</a:t>
            </a:r>
            <a:endParaRPr lang="cs-CZ" dirty="0"/>
          </a:p>
        </p:txBody>
      </p:sp>
      <p:pic>
        <p:nvPicPr>
          <p:cNvPr id="8194" name="Picture 2" descr="http://img.ihned.cz/attachment.php/910/45574910/hvnNSTRCe7LgEpDbBrW68HGA4y3tJcw5/drog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139800"/>
            <a:ext cx="2286000" cy="128778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g.ihned.cz/attachment.php/570/38595570/aiostv4BDEFGMjPQWcegpqyz01S9RVmn/shutterstock_941443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114045"/>
            <a:ext cx="2377440" cy="1339291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media1.webgarden.name/images/media1:4d2726655826c.jpg/vlaj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116178"/>
            <a:ext cx="1780032" cy="1335024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5033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Kritéria pro dočasné vyloučení dárce krve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i</a:t>
            </a:r>
            <a:r>
              <a:rPr lang="cs-CZ" dirty="0" smtClean="0"/>
              <a:t>nfekce</a:t>
            </a:r>
          </a:p>
          <a:p>
            <a:pPr marL="1085850" lvl="2" indent="-285750"/>
            <a:r>
              <a:rPr lang="cs-CZ" dirty="0" smtClean="0"/>
              <a:t>2 roky</a:t>
            </a:r>
            <a:r>
              <a:rPr lang="en-US" dirty="0" smtClean="0"/>
              <a:t> - </a:t>
            </a:r>
            <a:r>
              <a:rPr lang="cs-CZ" dirty="0" smtClean="0"/>
              <a:t>brucelóza, osteomyelitida, horečka Q, tbc, revmatická horečka</a:t>
            </a:r>
          </a:p>
          <a:p>
            <a:pPr marL="1085850" lvl="2" indent="-285750"/>
            <a:r>
              <a:rPr lang="cs-CZ" dirty="0" smtClean="0"/>
              <a:t>1 rok - syfilis (od vyléčení), mononukleóza</a:t>
            </a:r>
          </a:p>
          <a:p>
            <a:pPr marL="1085850" lvl="2" indent="-285750"/>
            <a:r>
              <a:rPr lang="cs-CZ" dirty="0" smtClean="0"/>
              <a:t>6 měsíců</a:t>
            </a:r>
            <a:r>
              <a:rPr lang="en-US" dirty="0" smtClean="0"/>
              <a:t> - </a:t>
            </a:r>
            <a:r>
              <a:rPr lang="cs-CZ" dirty="0" smtClean="0"/>
              <a:t>borelióza, toxoplazmóza</a:t>
            </a:r>
          </a:p>
          <a:p>
            <a:pPr marL="1085850" lvl="2" indent="-285750"/>
            <a:r>
              <a:rPr lang="cs-CZ" dirty="0" smtClean="0"/>
              <a:t>2 týdny</a:t>
            </a:r>
            <a:r>
              <a:rPr lang="en-US" dirty="0" smtClean="0"/>
              <a:t> - </a:t>
            </a:r>
            <a:r>
              <a:rPr lang="cs-CZ" dirty="0" smtClean="0"/>
              <a:t>chřipka, horečka více než 38°C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malári</a:t>
            </a:r>
            <a:r>
              <a:rPr lang="en-US" dirty="0" smtClean="0"/>
              <a:t>e</a:t>
            </a:r>
            <a:endParaRPr lang="cs-CZ" dirty="0" smtClean="0"/>
          </a:p>
          <a:p>
            <a:pPr marL="1085850" lvl="2" indent="-285750"/>
            <a:r>
              <a:rPr lang="cs-CZ" dirty="0" smtClean="0"/>
              <a:t>pobyt v malarické oblasti bez příznaků - 6měs.</a:t>
            </a:r>
          </a:p>
          <a:p>
            <a:pPr marL="1085850" lvl="2" indent="-285750"/>
            <a:r>
              <a:rPr lang="cs-CZ" dirty="0" smtClean="0"/>
              <a:t>pobyt v malarické oblasti+antimalarika - 12 měs.</a:t>
            </a:r>
          </a:p>
          <a:p>
            <a:pPr marL="1085850" lvl="2" indent="-285750"/>
            <a:r>
              <a:rPr lang="cs-CZ" dirty="0" smtClean="0"/>
              <a:t>febrilie malarického typu - 3 roky</a:t>
            </a:r>
          </a:p>
          <a:p>
            <a:pPr marL="1085850" lvl="2" indent="-285750"/>
            <a:r>
              <a:rPr lang="cs-CZ" dirty="0" smtClean="0"/>
              <a:t>dlouhodobý pobyt v dětství - 3 roky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virus </a:t>
            </a:r>
            <a:r>
              <a:rPr lang="cs-CZ" dirty="0"/>
              <a:t>západonilské horečky, Chikungunya</a:t>
            </a:r>
          </a:p>
          <a:p>
            <a:pPr marL="1085850" lvl="2" indent="-285750"/>
            <a:r>
              <a:rPr lang="cs-CZ" dirty="0"/>
              <a:t>28dní od opuštění rizikové oblasti</a:t>
            </a:r>
          </a:p>
        </p:txBody>
      </p:sp>
      <p:pic>
        <p:nvPicPr>
          <p:cNvPr id="9218" name="Picture 2" descr="https://upload.wikimedia.org/wikipedia/commons/e/ea/Aedes_Albopict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56992"/>
            <a:ext cx="2323490" cy="15764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0814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Kritéria pro dočasné vyloučení dárce krve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</a:t>
            </a:r>
            <a:r>
              <a:rPr lang="cs-CZ" dirty="0" smtClean="0"/>
              <a:t>ystavení </a:t>
            </a:r>
            <a:r>
              <a:rPr lang="cs-CZ" dirty="0"/>
              <a:t>se riziku infekčního onemocnění přenosného </a:t>
            </a:r>
            <a:r>
              <a:rPr lang="cs-CZ" dirty="0" smtClean="0"/>
              <a:t>transfuzí - odklad </a:t>
            </a:r>
            <a:r>
              <a:rPr lang="cs-CZ" dirty="0"/>
              <a:t>6 měsíců</a:t>
            </a:r>
          </a:p>
          <a:p>
            <a:pPr lvl="2"/>
            <a:r>
              <a:rPr lang="cs-CZ" dirty="0" smtClean="0"/>
              <a:t>endoskopické vyšetření</a:t>
            </a:r>
          </a:p>
          <a:p>
            <a:pPr lvl="2"/>
            <a:r>
              <a:rPr lang="cs-CZ" dirty="0" smtClean="0"/>
              <a:t>poranění vpichem injekční jehly</a:t>
            </a:r>
          </a:p>
          <a:p>
            <a:pPr lvl="2"/>
            <a:r>
              <a:rPr lang="cs-CZ" dirty="0" smtClean="0"/>
              <a:t>podání transfuzního přípravku</a:t>
            </a:r>
          </a:p>
          <a:p>
            <a:pPr lvl="2"/>
            <a:r>
              <a:rPr lang="cs-CZ" dirty="0" smtClean="0"/>
              <a:t>transplantace tkáně nebo buněk lidského původu</a:t>
            </a:r>
          </a:p>
          <a:p>
            <a:pPr lvl="2"/>
            <a:r>
              <a:rPr lang="cs-CZ" dirty="0" smtClean="0"/>
              <a:t>velký chirurgický výkon</a:t>
            </a:r>
          </a:p>
          <a:p>
            <a:pPr lvl="2"/>
            <a:r>
              <a:rPr lang="cs-CZ" dirty="0" smtClean="0"/>
              <a:t>tetování nebo piercing</a:t>
            </a:r>
          </a:p>
          <a:p>
            <a:pPr lvl="2"/>
            <a:r>
              <a:rPr lang="cs-CZ" dirty="0" smtClean="0"/>
              <a:t>akupunktura</a:t>
            </a:r>
          </a:p>
          <a:p>
            <a:pPr lvl="2"/>
            <a:r>
              <a:rPr lang="cs-CZ" dirty="0" smtClean="0"/>
              <a:t>osoby ohrožené kontaktem s osobou s hepatitidou B</a:t>
            </a:r>
            <a:br>
              <a:rPr lang="cs-CZ" dirty="0" smtClean="0"/>
            </a:br>
            <a:r>
              <a:rPr lang="cs-CZ" dirty="0" smtClean="0"/>
              <a:t>v domácnosti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122" name="Picture 2" descr="https://upload.wikimedia.org/wikipedia/commons/9/90/Flexibles_Endosk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32" y="5073352"/>
            <a:ext cx="2032000" cy="152400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vzory-tetovani.cz/foto-vzory/955-201105121311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717" y="2155676"/>
            <a:ext cx="1909763" cy="2857500"/>
          </a:xfrm>
          <a:prstGeom prst="rect">
            <a:avLst/>
          </a:prstGeom>
          <a:noFill/>
          <a:effectLst>
            <a:softEdge rad="76200"/>
          </a:effectLst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dailygeneraltopics.files.wordpress.com/2014/10/surgery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200" y="4951432"/>
            <a:ext cx="2926080" cy="164592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8103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Kritéria pro dočasné vyloučení dárce krve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čkování</a:t>
            </a:r>
          </a:p>
          <a:p>
            <a:pPr lvl="2"/>
            <a:r>
              <a:rPr lang="cs-CZ" dirty="0" smtClean="0"/>
              <a:t>inaktivované či usmrcené viry, bakterie, toxoidy</a:t>
            </a:r>
            <a:r>
              <a:rPr lang="en-US" dirty="0" smtClean="0"/>
              <a:t> </a:t>
            </a:r>
            <a:r>
              <a:rPr lang="cs-CZ" dirty="0" smtClean="0"/>
              <a:t>-</a:t>
            </a:r>
            <a:r>
              <a:rPr lang="en-US" dirty="0" smtClean="0"/>
              <a:t> </a:t>
            </a:r>
            <a:r>
              <a:rPr lang="cs-CZ" dirty="0" smtClean="0"/>
              <a:t>bez vyloučení</a:t>
            </a:r>
          </a:p>
          <a:p>
            <a:pPr lvl="2"/>
            <a:r>
              <a:rPr lang="cs-CZ" dirty="0" smtClean="0"/>
              <a:t>oslabené viry a bakterie</a:t>
            </a:r>
            <a:r>
              <a:rPr lang="en-US" dirty="0" smtClean="0"/>
              <a:t> </a:t>
            </a:r>
            <a:r>
              <a:rPr lang="cs-CZ" dirty="0" smtClean="0"/>
              <a:t>-</a:t>
            </a:r>
            <a:r>
              <a:rPr lang="en-US" dirty="0" smtClean="0"/>
              <a:t> </a:t>
            </a:r>
            <a:r>
              <a:rPr lang="cs-CZ" dirty="0" smtClean="0"/>
              <a:t>odklad 4 týdny</a:t>
            </a:r>
          </a:p>
          <a:p>
            <a:pPr lvl="2"/>
            <a:r>
              <a:rPr lang="cs-CZ" dirty="0" smtClean="0"/>
              <a:t>hepatitida B po expozici, vzteklina po expozici, klíšťová encefalitida po expozici- 1 rok</a:t>
            </a:r>
          </a:p>
          <a:p>
            <a:pPr lvl="1"/>
            <a:r>
              <a:rPr lang="cs-CZ" dirty="0"/>
              <a:t>t</a:t>
            </a:r>
            <a:r>
              <a:rPr lang="cs-CZ" dirty="0" smtClean="0"/>
              <a:t>ěhotenství a laktace</a:t>
            </a:r>
            <a:r>
              <a:rPr lang="en-US" dirty="0" smtClean="0"/>
              <a:t> </a:t>
            </a:r>
            <a:r>
              <a:rPr lang="cs-CZ" dirty="0" smtClean="0"/>
              <a:t>-</a:t>
            </a:r>
            <a:r>
              <a:rPr lang="en-US" dirty="0" smtClean="0"/>
              <a:t> </a:t>
            </a:r>
            <a:r>
              <a:rPr lang="cs-CZ" dirty="0" smtClean="0"/>
              <a:t>odklad 6 měsíců po porodu nebo přerušení těhotenství</a:t>
            </a:r>
          </a:p>
          <a:p>
            <a:pPr lvl="1"/>
            <a:r>
              <a:rPr lang="cs-CZ" dirty="0" smtClean="0"/>
              <a:t>malý chirurgický výkon</a:t>
            </a:r>
            <a:r>
              <a:rPr lang="en-US" dirty="0" smtClean="0"/>
              <a:t> - </a:t>
            </a:r>
            <a:r>
              <a:rPr lang="cs-CZ" dirty="0" smtClean="0"/>
              <a:t>odklad 1</a:t>
            </a:r>
            <a:r>
              <a:rPr lang="en-US" dirty="0" smtClean="0"/>
              <a:t> </a:t>
            </a:r>
            <a:r>
              <a:rPr lang="cs-CZ" dirty="0" smtClean="0"/>
              <a:t>týden</a:t>
            </a:r>
          </a:p>
          <a:p>
            <a:pPr lvl="1"/>
            <a:r>
              <a:rPr lang="cs-CZ" dirty="0" smtClean="0"/>
              <a:t>zubní ošetření</a:t>
            </a:r>
            <a:r>
              <a:rPr lang="en-US" dirty="0" smtClean="0"/>
              <a:t> - </a:t>
            </a:r>
            <a:r>
              <a:rPr lang="cs-CZ" dirty="0" smtClean="0"/>
              <a:t>menší 1 den/extrakce, výplň </a:t>
            </a:r>
            <a:r>
              <a:rPr lang="en-US" dirty="0" smtClean="0"/>
              <a:t> </a:t>
            </a:r>
            <a:r>
              <a:rPr lang="cs-CZ" dirty="0" smtClean="0"/>
              <a:t>=</a:t>
            </a:r>
            <a:r>
              <a:rPr lang="en-US" dirty="0" smtClean="0"/>
              <a:t> </a:t>
            </a:r>
            <a:r>
              <a:rPr lang="cs-CZ" dirty="0" smtClean="0"/>
              <a:t>malý chirurgický výkon</a:t>
            </a:r>
          </a:p>
          <a:p>
            <a:pPr lvl="1"/>
            <a:r>
              <a:rPr lang="cs-CZ" dirty="0"/>
              <a:t>u</a:t>
            </a:r>
            <a:r>
              <a:rPr lang="cs-CZ" dirty="0" smtClean="0"/>
              <a:t>žívání léků</a:t>
            </a:r>
            <a:r>
              <a:rPr lang="en-US" dirty="0" smtClean="0"/>
              <a:t> </a:t>
            </a:r>
            <a:r>
              <a:rPr lang="cs-CZ" dirty="0" smtClean="0"/>
              <a:t>- v kompetenci jednotlivých ZTS</a:t>
            </a:r>
          </a:p>
          <a:p>
            <a:pPr lvl="1"/>
            <a:r>
              <a:rPr lang="cs-CZ" dirty="0"/>
              <a:t>z</a:t>
            </a:r>
            <a:r>
              <a:rPr lang="cs-CZ" dirty="0" smtClean="0"/>
              <a:t>vláštní epidemiologické situace</a:t>
            </a:r>
            <a:r>
              <a:rPr lang="en-US" dirty="0" smtClean="0"/>
              <a:t> </a:t>
            </a:r>
            <a:r>
              <a:rPr lang="cs-CZ" dirty="0" smtClean="0"/>
              <a:t>-</a:t>
            </a:r>
            <a:r>
              <a:rPr lang="en-US" dirty="0" smtClean="0"/>
              <a:t> </a:t>
            </a:r>
            <a:r>
              <a:rPr lang="cs-CZ" dirty="0" smtClean="0"/>
              <a:t>pokyny Hlavního hygienika ČR</a:t>
            </a:r>
            <a:endParaRPr lang="cs-CZ" dirty="0"/>
          </a:p>
        </p:txBody>
      </p:sp>
      <p:pic>
        <p:nvPicPr>
          <p:cNvPr id="6148" name="Picture 4" descr="http://i.telegraph.co.uk/multimedia/archive/02348/pills_234841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257478"/>
            <a:ext cx="1968500" cy="1228725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pravda.sk/res/2011/08/08/thumbs/17790-zub-stolicka-clan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5257478"/>
            <a:ext cx="1790700" cy="134493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forexample.cz/storage/200808212111_tehule%203_450x3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19" y="5205566"/>
            <a:ext cx="1928813" cy="1448753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9649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Posouzení způsobilosti dárce </a:t>
            </a:r>
            <a:r>
              <a:rPr lang="cs-CZ" dirty="0" smtClean="0"/>
              <a:t>krve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7855795"/>
              </p:ext>
            </p:extLst>
          </p:nvPr>
        </p:nvGraphicFramePr>
        <p:xfrm>
          <a:off x="457200" y="2132856"/>
          <a:ext cx="8147248" cy="272288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645920"/>
                <a:gridCol w="2756912"/>
                <a:gridCol w="2088232"/>
                <a:gridCol w="1656184"/>
              </a:tblGrid>
              <a:tr h="370840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Jednorázové maximum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Minimální interval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Roční maximum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odběr plné krve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13%</a:t>
                      </a:r>
                      <a:r>
                        <a:rPr lang="en-US" sz="1600" dirty="0" smtClean="0"/>
                        <a:t> </a:t>
                      </a:r>
                      <a:r>
                        <a:rPr lang="cs-CZ" sz="1600" dirty="0" smtClean="0"/>
                        <a:t>cirkulujícího objemu, obvykle 450</a:t>
                      </a:r>
                      <a:r>
                        <a:rPr lang="cs-CZ" sz="1600" baseline="0" dirty="0" smtClean="0"/>
                        <a:t> ml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cs-CZ" sz="1600" baseline="0" dirty="0" smtClean="0"/>
                        <a:t>±10%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8 týdnů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muži 5</a:t>
                      </a:r>
                      <a:r>
                        <a:rPr lang="cs-CZ" sz="1600" baseline="0" dirty="0" smtClean="0"/>
                        <a:t> krát</a:t>
                      </a:r>
                      <a:endParaRPr lang="cs-CZ" sz="1600" dirty="0" smtClean="0"/>
                    </a:p>
                    <a:p>
                      <a:r>
                        <a:rPr lang="cs-CZ" sz="1600" dirty="0" smtClean="0"/>
                        <a:t>ženy 4 krát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dvojitá </a:t>
                      </a:r>
                      <a:r>
                        <a:rPr lang="cs-CZ" sz="1600" dirty="0" err="1" smtClean="0"/>
                        <a:t>erytrocytaferéza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13% cirkulujícího objemu, není-li i.v. hrazeno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4</a:t>
                      </a:r>
                      <a:r>
                        <a:rPr lang="en-GB" sz="1600" dirty="0" smtClean="0"/>
                        <a:t> </a:t>
                      </a:r>
                      <a:r>
                        <a:rPr lang="cs-CZ" sz="1600" dirty="0" smtClean="0"/>
                        <a:t>měsíce u mužů</a:t>
                      </a:r>
                      <a:endParaRPr lang="en-US" sz="1600" dirty="0" smtClean="0"/>
                    </a:p>
                    <a:p>
                      <a:r>
                        <a:rPr lang="cs-CZ" sz="1600" dirty="0" smtClean="0"/>
                        <a:t>6 měsíců u žen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muži 3 krát</a:t>
                      </a:r>
                    </a:p>
                    <a:p>
                      <a:r>
                        <a:rPr lang="cs-CZ" sz="1600" dirty="0" smtClean="0"/>
                        <a:t>ženy 2 krát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plazmaferéza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750ml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en-GB" sz="1600" baseline="0" dirty="0" smtClean="0"/>
                        <a:t>(</a:t>
                      </a:r>
                      <a:r>
                        <a:rPr lang="cs-CZ" sz="1600" baseline="0" dirty="0" smtClean="0"/>
                        <a:t>bez protisrážlivého roztoku</a:t>
                      </a:r>
                      <a:r>
                        <a:rPr lang="en-GB" sz="1600" baseline="0" dirty="0" smtClean="0"/>
                        <a:t>), </a:t>
                      </a:r>
                      <a:r>
                        <a:rPr lang="cs-CZ" sz="1600" baseline="0" dirty="0" smtClean="0"/>
                        <a:t>16%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cs-CZ" sz="1600" baseline="0" dirty="0" smtClean="0"/>
                        <a:t>cirkulujícího objemu, není-li i.v. </a:t>
                      </a:r>
                      <a:r>
                        <a:rPr lang="en-GB" sz="1600" baseline="0" dirty="0" smtClean="0"/>
                        <a:t>h</a:t>
                      </a:r>
                      <a:r>
                        <a:rPr lang="cs-CZ" sz="1600" baseline="0" dirty="0" smtClean="0"/>
                        <a:t>razeno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14 dní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25 litrů</a:t>
                      </a:r>
                      <a:endParaRPr lang="cs-CZ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 err="1" smtClean="0"/>
                        <a:t>trombocytaferéza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48 hodin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24 krát</a:t>
                      </a:r>
                      <a:endParaRPr lang="cs-CZ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8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Minimální intervaly mezi jednotlivými odběry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8182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odběrů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Dárcovství krve a krevních složek</a:t>
            </a:r>
            <a:r>
              <a:rPr lang="en-US" dirty="0" smtClean="0"/>
              <a:t> </a:t>
            </a:r>
            <a:r>
              <a:rPr lang="cs-CZ" dirty="0" smtClean="0"/>
              <a:t>-</a:t>
            </a:r>
            <a:r>
              <a:rPr lang="en-US" dirty="0" smtClean="0"/>
              <a:t> </a:t>
            </a:r>
            <a:r>
              <a:rPr lang="cs-CZ" dirty="0" smtClean="0"/>
              <a:t>slouží k výrobě:</a:t>
            </a:r>
          </a:p>
          <a:p>
            <a:pPr lvl="1"/>
            <a:r>
              <a:rPr lang="cs-CZ" dirty="0" smtClean="0"/>
              <a:t>transfuzních přípravků v ZTS</a:t>
            </a:r>
          </a:p>
          <a:p>
            <a:pPr lvl="1"/>
            <a:r>
              <a:rPr lang="cs-CZ" dirty="0" smtClean="0"/>
              <a:t>krevních derivátů ve spec.</a:t>
            </a:r>
            <a:r>
              <a:rPr lang="en-US" dirty="0" smtClean="0"/>
              <a:t> </a:t>
            </a:r>
            <a:r>
              <a:rPr lang="cs-CZ" dirty="0" smtClean="0"/>
              <a:t>zpracovatelských centrech</a:t>
            </a:r>
            <a:r>
              <a:rPr lang="en-US" dirty="0" smtClean="0"/>
              <a:t> </a:t>
            </a:r>
            <a:r>
              <a:rPr lang="cs-CZ" dirty="0" smtClean="0"/>
              <a:t>(frakcionace)</a:t>
            </a:r>
          </a:p>
          <a:p>
            <a:endParaRPr lang="cs-CZ" dirty="0"/>
          </a:p>
          <a:p>
            <a:r>
              <a:rPr lang="cs-CZ" dirty="0" smtClean="0"/>
              <a:t>Odběry plné krve</a:t>
            </a:r>
          </a:p>
          <a:p>
            <a:r>
              <a:rPr lang="cs-CZ" dirty="0" smtClean="0"/>
              <a:t>Odběry jednotlivých krevních složek</a:t>
            </a:r>
            <a:r>
              <a:rPr lang="en-US" dirty="0" smtClean="0"/>
              <a:t> </a:t>
            </a:r>
            <a:r>
              <a:rPr lang="cs-CZ" dirty="0" smtClean="0"/>
              <a:t>=</a:t>
            </a:r>
            <a:r>
              <a:rPr lang="en-US" dirty="0" smtClean="0"/>
              <a:t> </a:t>
            </a:r>
            <a:r>
              <a:rPr lang="cs-CZ" dirty="0" smtClean="0"/>
              <a:t>aferézy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961" y="3741341"/>
            <a:ext cx="3659262" cy="274486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930892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odběrů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6203032" cy="4713387"/>
          </a:xfrm>
        </p:spPr>
        <p:txBody>
          <a:bodyPr/>
          <a:lstStyle/>
          <a:p>
            <a:r>
              <a:rPr lang="cs-CZ" dirty="0" smtClean="0"/>
              <a:t>Odběrové soupravy </a:t>
            </a:r>
            <a:endParaRPr lang="en-GB" dirty="0" smtClean="0"/>
          </a:p>
          <a:p>
            <a:pPr lvl="1"/>
            <a:r>
              <a:rPr lang="cs-CZ" b="1" dirty="0" smtClean="0"/>
              <a:t>s uzavřeným systéme</a:t>
            </a:r>
            <a:r>
              <a:rPr lang="en-GB" b="1" dirty="0" smtClean="0"/>
              <a:t>m</a:t>
            </a:r>
            <a:r>
              <a:rPr lang="en-GB" dirty="0" smtClean="0"/>
              <a:t> - </a:t>
            </a:r>
            <a:r>
              <a:rPr lang="cs-CZ" dirty="0" smtClean="0"/>
              <a:t>jednotlivé součásti odběrového setu jsou vzájemně propojeny včetně odběrové jehly, která je integrální součástí soustavy vaků</a:t>
            </a:r>
            <a:r>
              <a:rPr lang="en-GB" dirty="0" smtClean="0"/>
              <a:t> - </a:t>
            </a:r>
            <a:r>
              <a:rPr lang="cs-CZ" dirty="0" smtClean="0"/>
              <a:t>nižší riziko bakteriální kontaminace odebíraného materiálu</a:t>
            </a:r>
          </a:p>
          <a:p>
            <a:pPr lvl="1"/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pPr lvl="1"/>
            <a:r>
              <a:rPr lang="cs-CZ" b="1" dirty="0" smtClean="0"/>
              <a:t>s otevřeným systémem</a:t>
            </a:r>
            <a:r>
              <a:rPr lang="cs-CZ" dirty="0" smtClean="0"/>
              <a:t> </a:t>
            </a:r>
            <a:r>
              <a:rPr lang="en-GB" dirty="0" smtClean="0"/>
              <a:t>- </a:t>
            </a:r>
            <a:r>
              <a:rPr lang="cs-CZ" dirty="0" smtClean="0"/>
              <a:t>jednotlivé součásti odběrového setu jsou dodávány zvlášť, sestavují se bezprostředně před odběrem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556792"/>
            <a:ext cx="1544921" cy="2059894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4391773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Dárcovství krve</a:t>
            </a:r>
          </a:p>
          <a:p>
            <a:pPr marL="685800" lvl="1"/>
            <a:r>
              <a:rPr lang="cs-CZ" dirty="0" smtClean="0"/>
              <a:t>obecné principy</a:t>
            </a:r>
          </a:p>
          <a:p>
            <a:pPr marL="685800" lvl="1"/>
            <a:r>
              <a:rPr lang="cs-CZ" dirty="0" smtClean="0"/>
              <a:t>propagace dárcovství a oceňování dárců krve</a:t>
            </a:r>
          </a:p>
          <a:p>
            <a:pPr marL="685800" lvl="1"/>
            <a:r>
              <a:rPr lang="cs-CZ" dirty="0"/>
              <a:t>r</a:t>
            </a:r>
            <a:r>
              <a:rPr lang="cs-CZ" dirty="0" smtClean="0"/>
              <a:t>egistry dárců krve a jejích složek</a:t>
            </a:r>
          </a:p>
          <a:p>
            <a:pPr marL="685800" lvl="1"/>
            <a:r>
              <a:rPr lang="cs-CZ" dirty="0"/>
              <a:t>p</a:t>
            </a:r>
            <a:r>
              <a:rPr lang="cs-CZ" dirty="0" smtClean="0"/>
              <a:t>osouzení způsobilosti dárce krve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en-GB" dirty="0" err="1" smtClean="0"/>
              <a:t>Typy</a:t>
            </a:r>
            <a:r>
              <a:rPr lang="en-GB" dirty="0" smtClean="0"/>
              <a:t> </a:t>
            </a:r>
            <a:r>
              <a:rPr lang="cs-CZ" dirty="0" smtClean="0"/>
              <a:t>odběrů</a:t>
            </a:r>
          </a:p>
          <a:p>
            <a:pPr lvl="1"/>
            <a:r>
              <a:rPr lang="en-GB" dirty="0"/>
              <a:t>o</a:t>
            </a:r>
            <a:r>
              <a:rPr lang="cs-CZ" dirty="0" smtClean="0"/>
              <a:t>dběry plné krve</a:t>
            </a:r>
          </a:p>
          <a:p>
            <a:pPr lvl="1"/>
            <a:r>
              <a:rPr lang="en-GB" dirty="0"/>
              <a:t>o</a:t>
            </a:r>
            <a:r>
              <a:rPr lang="cs-CZ" dirty="0" smtClean="0"/>
              <a:t>dběry jednotlivých krevních složek</a:t>
            </a:r>
            <a:r>
              <a:rPr lang="en-GB" dirty="0" smtClean="0"/>
              <a:t> </a:t>
            </a:r>
            <a:r>
              <a:rPr lang="cs-CZ" dirty="0" smtClean="0"/>
              <a:t>=</a:t>
            </a:r>
            <a:r>
              <a:rPr lang="en-GB" dirty="0" smtClean="0"/>
              <a:t> </a:t>
            </a:r>
            <a:r>
              <a:rPr lang="cs-CZ" dirty="0" smtClean="0"/>
              <a:t>aferézy</a:t>
            </a:r>
          </a:p>
          <a:p>
            <a:pPr lvl="1"/>
            <a:r>
              <a:rPr lang="en-GB" dirty="0"/>
              <a:t>k</a:t>
            </a:r>
            <a:r>
              <a:rPr lang="cs-CZ" dirty="0" smtClean="0"/>
              <a:t>omplikace odběrů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22600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odběrů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5987008" cy="4713387"/>
          </a:xfrm>
        </p:spPr>
        <p:txBody>
          <a:bodyPr/>
          <a:lstStyle/>
          <a:p>
            <a:r>
              <a:rPr lang="cs-CZ" dirty="0" smtClean="0"/>
              <a:t>Standardní odběry plné krve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et s uzavřeným systémem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dběrový vak s apyrogenním, netoxickým, sterilním, protisrážlivým</a:t>
            </a:r>
            <a:r>
              <a:rPr lang="en-GB" dirty="0" smtClean="0"/>
              <a:t> </a:t>
            </a:r>
            <a:r>
              <a:rPr lang="cs-CZ" dirty="0" smtClean="0"/>
              <a:t>(citronan sodný), konzervačním roztokem</a:t>
            </a:r>
            <a:r>
              <a:rPr lang="en-GB" dirty="0" smtClean="0"/>
              <a:t> </a:t>
            </a:r>
            <a:r>
              <a:rPr lang="cs-CZ" dirty="0" smtClean="0"/>
              <a:t>(glukosa, manitol, adenosin difosfát)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dběrová míchací váha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redepozitní (satelitní)</a:t>
            </a:r>
            <a:r>
              <a:rPr lang="en-GB" dirty="0" smtClean="0"/>
              <a:t> </a:t>
            </a:r>
            <a:r>
              <a:rPr lang="cs-CZ" dirty="0" smtClean="0"/>
              <a:t>váček – 25ml,</a:t>
            </a:r>
            <a:r>
              <a:rPr lang="en-GB" dirty="0" smtClean="0"/>
              <a:t> </a:t>
            </a:r>
            <a:r>
              <a:rPr lang="cs-CZ" dirty="0" smtClean="0"/>
              <a:t>odběry materiálu na předepsaná vyšetření, prevence bakteriální kontaminace</a:t>
            </a:r>
            <a:r>
              <a:rPr lang="en-US" dirty="0" smtClean="0"/>
              <a:t>,</a:t>
            </a:r>
            <a:r>
              <a:rPr lang="cs-CZ" dirty="0" smtClean="0"/>
              <a:t> snížení o 2/3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debíráme 450ml ±10%, ne déle než 10min</a:t>
            </a:r>
          </a:p>
          <a:p>
            <a:pPr lvl="1"/>
            <a:r>
              <a:rPr lang="cs-CZ" dirty="0"/>
              <a:t>n</a:t>
            </a:r>
            <a:r>
              <a:rPr lang="cs-CZ" dirty="0" smtClean="0"/>
              <a:t>e více než 13% celkového objemu krve</a:t>
            </a:r>
            <a:endParaRPr lang="en-GB" dirty="0" smtClean="0"/>
          </a:p>
        </p:txBody>
      </p:sp>
      <p:sp>
        <p:nvSpPr>
          <p:cNvPr id="6" name="Rectangle 5"/>
          <p:cNvSpPr/>
          <p:nvPr/>
        </p:nvSpPr>
        <p:spPr>
          <a:xfrm>
            <a:off x="2771800" y="6156302"/>
            <a:ext cx="2664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chemeClr val="tx2"/>
                </a:solidFill>
              </a:rPr>
              <a:t>dospělý 70ml/</a:t>
            </a:r>
            <a:r>
              <a:rPr lang="en-GB" sz="1400" dirty="0" smtClean="0">
                <a:solidFill>
                  <a:schemeClr val="tx2"/>
                </a:solidFill>
              </a:rPr>
              <a:t>kg</a:t>
            </a:r>
            <a:br>
              <a:rPr lang="en-GB" sz="1400" dirty="0" smtClean="0">
                <a:solidFill>
                  <a:schemeClr val="tx2"/>
                </a:solidFill>
              </a:rPr>
            </a:br>
            <a:r>
              <a:rPr lang="en-GB" sz="1400" dirty="0" smtClean="0">
                <a:solidFill>
                  <a:schemeClr val="tx2"/>
                </a:solidFill>
              </a:rPr>
              <a:t>d</a:t>
            </a:r>
            <a:r>
              <a:rPr lang="cs-CZ" sz="1400" dirty="0" smtClean="0">
                <a:solidFill>
                  <a:schemeClr val="tx2"/>
                </a:solidFill>
              </a:rPr>
              <a:t>ěti </a:t>
            </a:r>
            <a:r>
              <a:rPr lang="en-GB" sz="1400" dirty="0" smtClean="0">
                <a:solidFill>
                  <a:schemeClr val="tx2"/>
                </a:solidFill>
              </a:rPr>
              <a:t>80ml/kg</a:t>
            </a:r>
            <a:endParaRPr lang="cs-CZ" sz="1400" dirty="0">
              <a:solidFill>
                <a:schemeClr val="tx2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9552" y="6165304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93265" y="6233246"/>
            <a:ext cx="1990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Objem krve - TBV:</a:t>
            </a:r>
            <a:endParaRPr lang="cs-CZ" sz="1400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42" y="1412776"/>
            <a:ext cx="2063635" cy="20574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600" y="3563313"/>
            <a:ext cx="1903864" cy="2538998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8383283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odběrů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5626968" cy="4713387"/>
          </a:xfrm>
        </p:spPr>
        <p:txBody>
          <a:bodyPr/>
          <a:lstStyle/>
          <a:p>
            <a:r>
              <a:rPr lang="cs-CZ" dirty="0" smtClean="0"/>
              <a:t>Aferetické odběry</a:t>
            </a:r>
          </a:p>
          <a:p>
            <a:pPr lvl="1"/>
            <a:r>
              <a:rPr lang="cs-CZ" dirty="0"/>
              <a:t>a</a:t>
            </a:r>
            <a:r>
              <a:rPr lang="cs-CZ" dirty="0" smtClean="0"/>
              <a:t>utomatizované separátory</a:t>
            </a:r>
          </a:p>
          <a:p>
            <a:pPr lvl="1"/>
            <a:r>
              <a:rPr lang="cs-CZ" dirty="0" smtClean="0"/>
              <a:t>extrakorporální </a:t>
            </a:r>
            <a:r>
              <a:rPr lang="cs-CZ" dirty="0" err="1" smtClean="0"/>
              <a:t>antikoagulace</a:t>
            </a:r>
            <a:endParaRPr lang="cs-CZ" dirty="0" smtClean="0"/>
          </a:p>
          <a:p>
            <a:pPr lvl="1"/>
            <a:r>
              <a:rPr lang="cs-CZ" dirty="0"/>
              <a:t>p</a:t>
            </a:r>
            <a:r>
              <a:rPr lang="cs-CZ" dirty="0" smtClean="0"/>
              <a:t>rincip: centrifugace x membránová filtrace</a:t>
            </a:r>
          </a:p>
          <a:p>
            <a:pPr lvl="1"/>
            <a:r>
              <a:rPr lang="cs-CZ" dirty="0"/>
              <a:t>r</a:t>
            </a:r>
            <a:r>
              <a:rPr lang="cs-CZ" dirty="0" smtClean="0"/>
              <a:t>ežim: diskontinuální x kontinuální</a:t>
            </a:r>
            <a:endParaRPr lang="en-GB" dirty="0" smtClean="0"/>
          </a:p>
          <a:p>
            <a:pPr lvl="1"/>
            <a:endParaRPr lang="en-GB" dirty="0" smtClean="0"/>
          </a:p>
          <a:p>
            <a:pPr lvl="2"/>
            <a:r>
              <a:rPr lang="cs-CZ" b="1" dirty="0"/>
              <a:t>d</a:t>
            </a:r>
            <a:r>
              <a:rPr lang="cs-CZ" b="1" dirty="0" smtClean="0"/>
              <a:t>iskontinuálně</a:t>
            </a:r>
            <a:r>
              <a:rPr lang="en-GB" dirty="0"/>
              <a:t/>
            </a:r>
            <a:br>
              <a:rPr lang="en-GB" dirty="0"/>
            </a:br>
            <a:r>
              <a:rPr lang="cs-CZ" dirty="0" smtClean="0"/>
              <a:t>v  cyklech po 250ml krve, častěji využíváno, jeden žilní vstup, odběr je delší</a:t>
            </a:r>
            <a:endParaRPr lang="en-GB" dirty="0" smtClean="0"/>
          </a:p>
          <a:p>
            <a:pPr lvl="2"/>
            <a:r>
              <a:rPr lang="cs-CZ" b="1" dirty="0"/>
              <a:t>k</a:t>
            </a:r>
            <a:r>
              <a:rPr lang="cs-CZ" b="1" dirty="0" smtClean="0"/>
              <a:t>ontinuálně</a:t>
            </a:r>
            <a:r>
              <a:rPr lang="en-GB" b="1" dirty="0"/>
              <a:t/>
            </a:r>
            <a:br>
              <a:rPr lang="en-GB" b="1" dirty="0"/>
            </a:br>
            <a:r>
              <a:rPr lang="cs-CZ" dirty="0" smtClean="0"/>
              <a:t>nutnost dvou žilních vstupů, odběr je kratší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702" y="1544176"/>
            <a:ext cx="233172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513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odběrů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Erytrocytaferéza</a:t>
            </a:r>
            <a:endParaRPr lang="cs-CZ" dirty="0" smtClean="0"/>
          </a:p>
          <a:p>
            <a:pPr lvl="1"/>
            <a:r>
              <a:rPr lang="cs-CZ" dirty="0" smtClean="0"/>
              <a:t>jednoduchá</a:t>
            </a:r>
          </a:p>
          <a:p>
            <a:pPr lvl="1"/>
            <a:r>
              <a:rPr lang="cs-CZ" dirty="0" smtClean="0"/>
              <a:t>dvojitá (interval mezi dvěm</a:t>
            </a:r>
            <a:r>
              <a:rPr lang="en-GB" dirty="0"/>
              <a:t>a</a:t>
            </a:r>
            <a:r>
              <a:rPr lang="cs-CZ" dirty="0" smtClean="0"/>
              <a:t> odběry 6 měsíců)</a:t>
            </a:r>
          </a:p>
          <a:p>
            <a:pPr lvl="1"/>
            <a:r>
              <a:rPr lang="cs-CZ" dirty="0"/>
              <a:t>n</a:t>
            </a:r>
            <a:r>
              <a:rPr lang="cs-CZ" dirty="0" smtClean="0"/>
              <a:t>utno splnit kritéria (hb nad 140g/l, htk nad 0</a:t>
            </a:r>
            <a:r>
              <a:rPr lang="en-GB" dirty="0" smtClean="0"/>
              <a:t>.</a:t>
            </a:r>
            <a:r>
              <a:rPr lang="cs-CZ" dirty="0" smtClean="0"/>
              <a:t>42, hmotnost nad 70kg)</a:t>
            </a:r>
          </a:p>
          <a:p>
            <a:pPr marL="457200" lvl="1" indent="0">
              <a:buNone/>
            </a:pPr>
            <a:endParaRPr lang="cs-CZ" dirty="0" smtClean="0"/>
          </a:p>
          <a:p>
            <a:r>
              <a:rPr lang="cs-CZ" dirty="0" smtClean="0"/>
              <a:t>Plazmaferéza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dběr otevřeným (výroba KD) nebo uzavřeným systémem</a:t>
            </a:r>
            <a:r>
              <a:rPr lang="en-GB" dirty="0" smtClean="0"/>
              <a:t> </a:t>
            </a:r>
            <a:r>
              <a:rPr lang="cs-CZ" dirty="0" smtClean="0"/>
              <a:t>(výroba klinické plazmy)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debíraný objem nesmí převýšit 16% odhadovaného objemu krve</a:t>
            </a:r>
            <a:r>
              <a:rPr lang="en-GB" dirty="0" smtClean="0"/>
              <a:t> </a:t>
            </a:r>
            <a:r>
              <a:rPr lang="cs-CZ" dirty="0" smtClean="0"/>
              <a:t>-nomogram odebíraného objemu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okud od</a:t>
            </a:r>
            <a:r>
              <a:rPr lang="en-GB" dirty="0" smtClean="0"/>
              <a:t>e</a:t>
            </a:r>
            <a:r>
              <a:rPr lang="cs-CZ" dirty="0" smtClean="0"/>
              <a:t>bráno více než 650ml</a:t>
            </a:r>
            <a:r>
              <a:rPr lang="en-GB" dirty="0" smtClean="0"/>
              <a:t> </a:t>
            </a:r>
            <a:r>
              <a:rPr lang="cs-CZ" dirty="0" smtClean="0"/>
              <a:t>-</a:t>
            </a:r>
            <a:r>
              <a:rPr lang="en-GB" dirty="0" smtClean="0"/>
              <a:t> </a:t>
            </a:r>
            <a:r>
              <a:rPr lang="cs-CZ" dirty="0" smtClean="0"/>
              <a:t>i.v.</a:t>
            </a:r>
            <a:r>
              <a:rPr lang="en-GB" dirty="0" smtClean="0"/>
              <a:t> </a:t>
            </a:r>
            <a:r>
              <a:rPr lang="cs-CZ" dirty="0" smtClean="0"/>
              <a:t>náhradní roztok</a:t>
            </a:r>
          </a:p>
          <a:p>
            <a:pPr lvl="1"/>
            <a:r>
              <a:rPr lang="cs-CZ" dirty="0"/>
              <a:t>l</a:t>
            </a:r>
            <a:r>
              <a:rPr lang="cs-CZ" dirty="0" smtClean="0"/>
              <a:t>imit: 25l/rok</a:t>
            </a:r>
          </a:p>
          <a:p>
            <a:pPr lvl="1"/>
            <a:r>
              <a:rPr lang="cs-CZ" dirty="0"/>
              <a:t>i</a:t>
            </a:r>
            <a:r>
              <a:rPr lang="cs-CZ" dirty="0" smtClean="0"/>
              <a:t>ntervaly mezi odběry: 4 týdny</a:t>
            </a:r>
          </a:p>
          <a:p>
            <a:pPr lvl="1"/>
            <a:endParaRPr lang="cs-CZ" dirty="0" smtClean="0"/>
          </a:p>
          <a:p>
            <a:pPr marL="857250" lvl="2" indent="0">
              <a:buNone/>
            </a:pPr>
            <a:endParaRPr lang="cs-CZ" sz="2000" b="1" dirty="0" smtClean="0"/>
          </a:p>
          <a:p>
            <a:pPr marL="857250" lvl="2" indent="0">
              <a:buNone/>
            </a:pPr>
            <a:endParaRPr lang="cs-CZ" sz="2000" b="1" dirty="0"/>
          </a:p>
          <a:p>
            <a:pPr marL="857250" lvl="2" indent="0">
              <a:buNone/>
            </a:pPr>
            <a:endParaRPr lang="cs-CZ" sz="2000" b="1" dirty="0" smtClean="0"/>
          </a:p>
          <a:p>
            <a:pPr marL="857250" lvl="2" indent="0">
              <a:buNone/>
            </a:pPr>
            <a:endParaRPr lang="cs-CZ" sz="2000" b="1" dirty="0"/>
          </a:p>
          <a:p>
            <a:pPr marL="857250" lvl="2" indent="0">
              <a:buNone/>
            </a:pPr>
            <a:endParaRPr lang="cs-CZ" sz="2000" b="1" dirty="0" smtClean="0"/>
          </a:p>
          <a:p>
            <a:pPr marL="857250" lvl="2" indent="0">
              <a:buNone/>
            </a:pPr>
            <a:endParaRPr lang="cs-CZ" sz="2000" b="1" dirty="0"/>
          </a:p>
          <a:p>
            <a:pPr marL="857250" lvl="2" indent="0">
              <a:buNone/>
            </a:pPr>
            <a:endParaRPr lang="cs-CZ" sz="2000" b="1" dirty="0" smtClean="0"/>
          </a:p>
          <a:p>
            <a:pPr marL="857250" lvl="2" indent="0">
              <a:buNone/>
            </a:pPr>
            <a:endParaRPr lang="cs-CZ" b="1" dirty="0"/>
          </a:p>
          <a:p>
            <a:pPr marL="857250" lvl="2" indent="0">
              <a:buNone/>
            </a:pPr>
            <a:endParaRPr lang="cs-CZ" b="1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36736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odběrů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713387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 smtClean="0"/>
              <a:t>Trombocytaferéza</a:t>
            </a:r>
            <a:endParaRPr lang="cs-CZ" dirty="0" smtClean="0"/>
          </a:p>
          <a:p>
            <a:pPr lvl="1">
              <a:lnSpc>
                <a:spcPct val="120000"/>
              </a:lnSpc>
            </a:pPr>
            <a:r>
              <a:rPr lang="cs-CZ" dirty="0"/>
              <a:t>o</a:t>
            </a:r>
            <a:r>
              <a:rPr lang="cs-CZ" dirty="0" smtClean="0"/>
              <a:t>bjem  </a:t>
            </a:r>
            <a:r>
              <a:rPr lang="cs-CZ" dirty="0"/>
              <a:t>200-300ml, koncentrace trombocytů 1,5x10</a:t>
            </a:r>
            <a:r>
              <a:rPr lang="cs-CZ" baseline="30000" dirty="0"/>
              <a:t>9</a:t>
            </a:r>
            <a:r>
              <a:rPr lang="cs-CZ" dirty="0"/>
              <a:t>/ml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v</a:t>
            </a:r>
            <a:r>
              <a:rPr lang="cs-CZ" dirty="0" smtClean="0"/>
              <a:t> </a:t>
            </a:r>
            <a:r>
              <a:rPr lang="cs-CZ" dirty="0"/>
              <a:t>jednom vaku 200x10</a:t>
            </a:r>
            <a:r>
              <a:rPr lang="cs-CZ" baseline="30000" dirty="0"/>
              <a:t>9 </a:t>
            </a:r>
            <a:endParaRPr lang="cs-CZ" dirty="0"/>
          </a:p>
          <a:p>
            <a:pPr lvl="1">
              <a:lnSpc>
                <a:spcPct val="120000"/>
              </a:lnSpc>
            </a:pPr>
            <a:r>
              <a:rPr lang="cs-CZ" dirty="0"/>
              <a:t>d</a:t>
            </a:r>
            <a:r>
              <a:rPr lang="cs-CZ" dirty="0" smtClean="0"/>
              <a:t>eleukotizované</a:t>
            </a:r>
            <a:endParaRPr lang="cs-CZ" dirty="0"/>
          </a:p>
          <a:p>
            <a:pPr lvl="1">
              <a:lnSpc>
                <a:spcPct val="120000"/>
              </a:lnSpc>
            </a:pPr>
            <a:r>
              <a:rPr lang="cs-CZ" dirty="0"/>
              <a:t>l</a:t>
            </a:r>
            <a:r>
              <a:rPr lang="cs-CZ" dirty="0" smtClean="0"/>
              <a:t>imit</a:t>
            </a:r>
            <a:r>
              <a:rPr lang="cs-CZ" dirty="0"/>
              <a:t>: 24 odběrů/rok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i</a:t>
            </a:r>
            <a:r>
              <a:rPr lang="cs-CZ" dirty="0" smtClean="0"/>
              <a:t>ntervaly </a:t>
            </a:r>
            <a:r>
              <a:rPr lang="cs-CZ" dirty="0"/>
              <a:t>mezi odběry: 4 týdny</a:t>
            </a:r>
          </a:p>
          <a:p>
            <a:pPr lvl="1"/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Granulocytaferéza</a:t>
            </a:r>
            <a:endParaRPr lang="cs-CZ" dirty="0" smtClean="0"/>
          </a:p>
          <a:p>
            <a:pPr lvl="1">
              <a:lnSpc>
                <a:spcPct val="120000"/>
              </a:lnSpc>
            </a:pPr>
            <a:r>
              <a:rPr lang="cs-CZ" dirty="0"/>
              <a:t>s</a:t>
            </a:r>
            <a:r>
              <a:rPr lang="cs-CZ" dirty="0" smtClean="0"/>
              <a:t>poradicky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p</a:t>
            </a:r>
            <a:r>
              <a:rPr lang="cs-CZ" dirty="0" smtClean="0"/>
              <a:t>ro konkrétního pacienta s těžkou neutropenií méně než 0,5x10</a:t>
            </a:r>
            <a:r>
              <a:rPr lang="cs-CZ" baseline="30000" dirty="0" smtClean="0"/>
              <a:t>9</a:t>
            </a:r>
            <a:r>
              <a:rPr lang="cs-CZ" dirty="0" smtClean="0"/>
              <a:t>/l se současnými projevy infekce, při nedostatečné odpovědi na atb léčbu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v</a:t>
            </a:r>
            <a:r>
              <a:rPr lang="cs-CZ" dirty="0" smtClean="0"/>
              <a:t>ýznamná příměs erytrocytů a trombocytů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p</a:t>
            </a:r>
            <a:r>
              <a:rPr lang="cs-CZ" dirty="0" smtClean="0"/>
              <a:t>ři separaci se přidává HES pro zvýšení účinnosti separace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p</a:t>
            </a:r>
            <a:r>
              <a:rPr lang="cs-CZ" dirty="0" smtClean="0"/>
              <a:t>řed odběrem také nutná tzv. mobilizační příprava dárce - vyplavení granulocytů z kostní dřeně do periferní krve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v</a:t>
            </a:r>
            <a:r>
              <a:rPr lang="cs-CZ" dirty="0" smtClean="0"/>
              <a:t>ýsledný produkt obsahuje více než 1x10</a:t>
            </a:r>
            <a:r>
              <a:rPr lang="cs-CZ" baseline="30000" dirty="0" smtClean="0"/>
              <a:t>9 </a:t>
            </a:r>
            <a:r>
              <a:rPr lang="en-GB" dirty="0"/>
              <a:t> </a:t>
            </a:r>
            <a:r>
              <a:rPr lang="cs-CZ" dirty="0" smtClean="0"/>
              <a:t>ve 200-300ml plazmy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43797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odběrů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</a:t>
            </a:r>
            <a:r>
              <a:rPr lang="cs-CZ" dirty="0" smtClean="0"/>
              <a:t>ultikomponentní dárcovství</a:t>
            </a:r>
          </a:p>
          <a:p>
            <a:r>
              <a:rPr lang="cs-CZ" dirty="0"/>
              <a:t>b</a:t>
            </a:r>
            <a:r>
              <a:rPr lang="cs-CZ" dirty="0" smtClean="0"/>
              <a:t>ěhem jedné procedury lze získat i více krevních složek z jednoho odběru</a:t>
            </a:r>
          </a:p>
          <a:p>
            <a:r>
              <a:rPr lang="cs-CZ" dirty="0"/>
              <a:t>p</a:t>
            </a:r>
            <a:r>
              <a:rPr lang="cs-CZ" dirty="0" smtClean="0"/>
              <a:t>odání více transfuzních přípravků od jednoho dárce konkrétnímu pacientovi - snižuje riziko přenosu infekce a </a:t>
            </a:r>
            <a:r>
              <a:rPr lang="cs-CZ" smtClean="0"/>
              <a:t>zejména imunizace-profit </a:t>
            </a:r>
            <a:r>
              <a:rPr lang="cs-CZ" dirty="0" smtClean="0"/>
              <a:t>pro polytransfundované pacienty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96" y="4071220"/>
            <a:ext cx="4192860" cy="1781966"/>
          </a:xfrm>
          <a:prstGeom prst="rect">
            <a:avLst/>
          </a:prstGeom>
        </p:spPr>
      </p:pic>
      <p:pic>
        <p:nvPicPr>
          <p:cNvPr id="7170" name="Picture 2" descr="http://www.agel.cz/fotogalerie/tz/111220-npr-nova-luz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38203"/>
            <a:ext cx="2023110" cy="304800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7172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Komplikace odběru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 smtClean="0"/>
              <a:t>Odběr plné krve jsou provázeny komplikacemi asi v 0,5-1% případů</a:t>
            </a:r>
            <a:endParaRPr lang="en-GB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Nejčastější komplikace:</a:t>
            </a:r>
          </a:p>
          <a:p>
            <a:pPr lvl="1"/>
            <a:r>
              <a:rPr lang="cs-CZ" dirty="0"/>
              <a:t>h</a:t>
            </a:r>
            <a:r>
              <a:rPr lang="cs-CZ" dirty="0" smtClean="0"/>
              <a:t>ematom v místě vpichu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běhová reakce (kolaps)</a:t>
            </a:r>
          </a:p>
          <a:p>
            <a:pPr lvl="1"/>
            <a:r>
              <a:rPr lang="cs-CZ" dirty="0"/>
              <a:t>a</a:t>
            </a:r>
            <a:r>
              <a:rPr lang="cs-CZ" dirty="0" smtClean="0"/>
              <a:t>lergická reakce na použitou desinfekci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oškození nervově-cévního svazku</a:t>
            </a:r>
            <a:r>
              <a:rPr lang="en-GB" dirty="0" smtClean="0"/>
              <a:t> </a:t>
            </a:r>
            <a:r>
              <a:rPr lang="cs-CZ" dirty="0" smtClean="0"/>
              <a:t>-</a:t>
            </a:r>
            <a:r>
              <a:rPr lang="en-GB" dirty="0" smtClean="0"/>
              <a:t> </a:t>
            </a:r>
            <a:r>
              <a:rPr lang="cs-CZ" dirty="0" smtClean="0"/>
              <a:t>parestézie při vpichu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řístrojové odběry: parestézie</a:t>
            </a:r>
            <a:r>
              <a:rPr lang="en-GB" dirty="0" smtClean="0"/>
              <a:t> </a:t>
            </a:r>
            <a:r>
              <a:rPr lang="cs-CZ" dirty="0" smtClean="0"/>
              <a:t>(brnění prstů, jazyka, rtů z důvodu hypokalcemie, prev. zpomalení návratové rychlosti, podání kalcia p.o.,</a:t>
            </a:r>
            <a:r>
              <a:rPr lang="en-GB" dirty="0" smtClean="0"/>
              <a:t> </a:t>
            </a:r>
            <a:r>
              <a:rPr lang="cs-CZ" dirty="0" smtClean="0"/>
              <a:t>vzácně celkové křeče, případně ztráta vědomí</a:t>
            </a:r>
            <a:r>
              <a:rPr lang="en-GB" dirty="0" smtClean="0"/>
              <a:t>)</a:t>
            </a:r>
            <a:endParaRPr lang="cs-CZ" dirty="0" smtClean="0"/>
          </a:p>
          <a:p>
            <a:pPr lvl="1"/>
            <a:r>
              <a:rPr lang="cs-CZ" dirty="0"/>
              <a:t>r</a:t>
            </a:r>
            <a:r>
              <a:rPr lang="cs-CZ" dirty="0" smtClean="0"/>
              <a:t>iziko technické komplikace při přístrojových odběrech</a:t>
            </a:r>
            <a:r>
              <a:rPr lang="en-US" dirty="0" smtClean="0"/>
              <a:t> </a:t>
            </a:r>
            <a:r>
              <a:rPr lang="cs-CZ" dirty="0" smtClean="0"/>
              <a:t>(hemolýza v přístroji, vniknutí vzduchu do soupravy, záměna protisrážlivých roztoků)</a:t>
            </a:r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080" y="2060848"/>
            <a:ext cx="2438400" cy="1714500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9484000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 odběru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Pozdní a dlouhodobé následky</a:t>
            </a:r>
          </a:p>
          <a:p>
            <a:pPr marL="685800" lvl="1"/>
            <a:r>
              <a:rPr lang="cs-CZ" dirty="0"/>
              <a:t>p</a:t>
            </a:r>
            <a:r>
              <a:rPr lang="cs-CZ" dirty="0" smtClean="0"/>
              <a:t>ři odběru plné krve ztráta 250mg </a:t>
            </a:r>
            <a:r>
              <a:rPr lang="cs-CZ" dirty="0" err="1" smtClean="0"/>
              <a:t>Fe</a:t>
            </a:r>
            <a:r>
              <a:rPr lang="cs-CZ" dirty="0" smtClean="0"/>
              <a:t>, úprava v průběhu 30-60 dní, spontánně, bez nutnosti medikace</a:t>
            </a:r>
          </a:p>
          <a:p>
            <a:pPr marL="685800" lvl="1"/>
            <a:r>
              <a:rPr lang="cs-CZ" dirty="0"/>
              <a:t>p</a:t>
            </a:r>
            <a:r>
              <a:rPr lang="cs-CZ" dirty="0" smtClean="0"/>
              <a:t>ři intenzivních plazmaferézách může dojít k poklesu zásob Fe, odstraňuje se transferin</a:t>
            </a:r>
          </a:p>
          <a:p>
            <a:pPr marL="685800" lvl="1"/>
            <a:r>
              <a:rPr lang="cs-CZ" dirty="0"/>
              <a:t>o</a:t>
            </a:r>
            <a:r>
              <a:rPr lang="cs-CZ" dirty="0" smtClean="0"/>
              <a:t>debrané bílkoviny krevní plazmy a krevní destičky se obnoví v průběhu 2-3 dní</a:t>
            </a:r>
          </a:p>
          <a:p>
            <a:pPr marL="685800" lvl="1"/>
            <a:r>
              <a:rPr lang="cs-CZ" dirty="0"/>
              <a:t>č</a:t>
            </a:r>
            <a:r>
              <a:rPr lang="cs-CZ" dirty="0" smtClean="0"/>
              <a:t>asté venepunkce</a:t>
            </a:r>
            <a:r>
              <a:rPr lang="en-GB" dirty="0" smtClean="0"/>
              <a:t> </a:t>
            </a:r>
            <a:r>
              <a:rPr lang="cs-CZ" dirty="0" smtClean="0"/>
              <a:t>- ztluštění cévní stěny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35516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cs-CZ" dirty="0" smtClean="0"/>
              <a:t>Po odebrání krve</a:t>
            </a:r>
            <a:r>
              <a:rPr lang="en-GB" dirty="0" smtClean="0"/>
              <a:t> </a:t>
            </a:r>
            <a:r>
              <a:rPr lang="cs-CZ" dirty="0" smtClean="0"/>
              <a:t>- stabilizace teploty (ne pod 20ºC), ponechat krev v klidu 1 hodinu (fagocytosa mikrobiálních agens při kontaminaci odebrané krve při odběru)</a:t>
            </a:r>
          </a:p>
          <a:p>
            <a:pPr>
              <a:lnSpc>
                <a:spcPct val="120000"/>
              </a:lnSpc>
            </a:pPr>
            <a:r>
              <a:rPr lang="cs-CZ" dirty="0" smtClean="0"/>
              <a:t>Následuje výroba TP</a:t>
            </a:r>
          </a:p>
          <a:p>
            <a:pPr>
              <a:lnSpc>
                <a:spcPct val="120000"/>
              </a:lnSpc>
            </a:pPr>
            <a:r>
              <a:rPr lang="cs-CZ" dirty="0" smtClean="0"/>
              <a:t>Postupy zvyšující bezpečnost transfuzních přípravků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k</a:t>
            </a:r>
            <a:r>
              <a:rPr lang="cs-CZ" dirty="0" smtClean="0"/>
              <a:t>aranténa plazmy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p</a:t>
            </a:r>
            <a:r>
              <a:rPr lang="cs-CZ" dirty="0" smtClean="0"/>
              <a:t>revence TRALI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b</a:t>
            </a:r>
            <a:r>
              <a:rPr lang="cs-CZ" dirty="0" smtClean="0"/>
              <a:t>akteriální screening u trombocytů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p</a:t>
            </a:r>
            <a:r>
              <a:rPr lang="cs-CZ" dirty="0" smtClean="0"/>
              <a:t>rotiinfekční ošetření TP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o</a:t>
            </a:r>
            <a:r>
              <a:rPr lang="cs-CZ" dirty="0" smtClean="0"/>
              <a:t>záření</a:t>
            </a:r>
          </a:p>
          <a:p>
            <a:pPr>
              <a:lnSpc>
                <a:spcPct val="120000"/>
              </a:lnSpc>
            </a:pPr>
            <a:r>
              <a:rPr lang="cs-CZ" dirty="0" smtClean="0"/>
              <a:t>Označování TP</a:t>
            </a:r>
          </a:p>
          <a:p>
            <a:pPr>
              <a:lnSpc>
                <a:spcPct val="120000"/>
              </a:lnSpc>
            </a:pPr>
            <a:r>
              <a:rPr lang="cs-CZ" dirty="0" smtClean="0"/>
              <a:t>Vyšetření odebrané krve a jejích složek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i</a:t>
            </a:r>
            <a:r>
              <a:rPr lang="cs-CZ" dirty="0" smtClean="0"/>
              <a:t>munohematologické (krevní skupina AB0 a RhD, u opakovaných dárců Rh fenotyp, přítomnost antigenu Kell)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i</a:t>
            </a:r>
            <a:r>
              <a:rPr lang="cs-CZ" dirty="0" smtClean="0"/>
              <a:t>nfekční markery </a:t>
            </a:r>
          </a:p>
          <a:p>
            <a:pPr lvl="2">
              <a:lnSpc>
                <a:spcPct val="120000"/>
              </a:lnSpc>
            </a:pPr>
            <a:r>
              <a:rPr lang="cs-CZ" dirty="0" smtClean="0"/>
              <a:t>HIV 1,2 (</a:t>
            </a:r>
            <a:r>
              <a:rPr lang="cs-CZ" dirty="0" err="1" smtClean="0"/>
              <a:t>pl</a:t>
            </a:r>
            <a:r>
              <a:rPr lang="cs-CZ" dirty="0" smtClean="0"/>
              <a:t> anti –HIV 1,2, </a:t>
            </a:r>
            <a:r>
              <a:rPr lang="cs-CZ" dirty="0" err="1" smtClean="0"/>
              <a:t>ag</a:t>
            </a:r>
            <a:r>
              <a:rPr lang="cs-CZ" dirty="0" smtClean="0"/>
              <a:t> P24-kombinovaný test HCV Ab/</a:t>
            </a:r>
            <a:r>
              <a:rPr lang="cs-CZ" dirty="0" err="1" smtClean="0"/>
              <a:t>Ag</a:t>
            </a:r>
            <a:endParaRPr lang="cs-CZ" dirty="0" smtClean="0"/>
          </a:p>
          <a:p>
            <a:pPr lvl="2">
              <a:lnSpc>
                <a:spcPct val="120000"/>
              </a:lnSpc>
            </a:pPr>
            <a:r>
              <a:rPr lang="cs-CZ" dirty="0" smtClean="0"/>
              <a:t>HCV (</a:t>
            </a:r>
            <a:r>
              <a:rPr lang="cs-CZ" dirty="0" err="1" smtClean="0"/>
              <a:t>pl</a:t>
            </a:r>
            <a:r>
              <a:rPr lang="cs-CZ" dirty="0" smtClean="0"/>
              <a:t> anti-HCV</a:t>
            </a:r>
          </a:p>
          <a:p>
            <a:pPr lvl="2">
              <a:lnSpc>
                <a:spcPct val="120000"/>
              </a:lnSpc>
            </a:pPr>
            <a:r>
              <a:rPr lang="cs-CZ" dirty="0" smtClean="0"/>
              <a:t>HBV (povrchový </a:t>
            </a:r>
            <a:r>
              <a:rPr lang="cs-CZ" dirty="0" err="1" smtClean="0"/>
              <a:t>ag</a:t>
            </a:r>
            <a:r>
              <a:rPr lang="cs-CZ" dirty="0" smtClean="0"/>
              <a:t> </a:t>
            </a:r>
            <a:r>
              <a:rPr lang="cs-CZ" dirty="0" err="1" smtClean="0"/>
              <a:t>HBsAg</a:t>
            </a:r>
            <a:r>
              <a:rPr lang="cs-CZ" dirty="0" smtClean="0"/>
              <a:t>)</a:t>
            </a:r>
          </a:p>
          <a:p>
            <a:pPr lvl="2">
              <a:lnSpc>
                <a:spcPct val="120000"/>
              </a:lnSpc>
            </a:pPr>
            <a:r>
              <a:rPr lang="cs-CZ" dirty="0" smtClean="0"/>
              <a:t>Protilátky proti původci syfilis (Treponema </a:t>
            </a:r>
            <a:r>
              <a:rPr lang="cs-CZ" dirty="0" err="1" smtClean="0"/>
              <a:t>pallidum</a:t>
            </a:r>
            <a:r>
              <a:rPr lang="cs-CZ" dirty="0" smtClean="0"/>
              <a:t>)</a:t>
            </a:r>
          </a:p>
          <a:p>
            <a:pPr lvl="2">
              <a:lnSpc>
                <a:spcPct val="120000"/>
              </a:lnSpc>
            </a:pPr>
            <a:endParaRPr lang="cs-CZ" dirty="0" smtClean="0"/>
          </a:p>
          <a:p>
            <a:pPr lvl="2">
              <a:lnSpc>
                <a:spcPct val="120000"/>
              </a:lnSpc>
            </a:pPr>
            <a:endParaRPr lang="cs-CZ" dirty="0"/>
          </a:p>
          <a:p>
            <a:pPr marL="1371600" lvl="3" indent="0">
              <a:lnSpc>
                <a:spcPct val="120000"/>
              </a:lnSpc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29902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7504" y="3176340"/>
            <a:ext cx="7092216" cy="7200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3600" b="1" dirty="0" smtClean="0"/>
              <a:t>Děkuji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za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pozornost</a:t>
            </a:r>
            <a:endParaRPr lang="en-GB" sz="36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509120"/>
            <a:ext cx="2089820" cy="27432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166443"/>
            <a:ext cx="2053244" cy="273987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-327866"/>
            <a:ext cx="2207860" cy="2744862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5716434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Obecné principy</a:t>
            </a:r>
            <a:r>
              <a:rPr lang="en-US" dirty="0" smtClean="0"/>
              <a:t> </a:t>
            </a:r>
            <a:r>
              <a:rPr lang="cs-CZ" dirty="0" smtClean="0"/>
              <a:t>dárcovství krve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</a:t>
            </a:r>
            <a:r>
              <a:rPr lang="cs-CZ" dirty="0" smtClean="0"/>
              <a:t>obrovolné a bezplatné</a:t>
            </a:r>
          </a:p>
          <a:p>
            <a:pPr lvl="1"/>
            <a:r>
              <a:rPr lang="cs-CZ" dirty="0"/>
              <a:t>v</a:t>
            </a:r>
            <a:r>
              <a:rPr lang="cs-CZ" dirty="0" smtClean="0"/>
              <a:t> souladu s Etickým kodexem darování krve a léčby krevní transfuzí</a:t>
            </a:r>
          </a:p>
          <a:p>
            <a:pPr lvl="1"/>
            <a:r>
              <a:rPr lang="cs-CZ" dirty="0" smtClean="0"/>
              <a:t>důvod: zvýšení bezpečnosti transfuzních přípravků</a:t>
            </a:r>
          </a:p>
          <a:p>
            <a:r>
              <a:rPr lang="cs-CZ" dirty="0" smtClean="0"/>
              <a:t>registry pravidelných dárců krve</a:t>
            </a:r>
            <a:r>
              <a:rPr lang="en-US" dirty="0" smtClean="0"/>
              <a:t> </a:t>
            </a:r>
            <a:r>
              <a:rPr lang="cs-CZ" dirty="0" smtClean="0"/>
              <a:t>-</a:t>
            </a:r>
            <a:r>
              <a:rPr lang="en-US" dirty="0" smtClean="0"/>
              <a:t> </a:t>
            </a:r>
            <a:r>
              <a:rPr lang="cs-CZ" dirty="0" smtClean="0"/>
              <a:t>optimálně 4-6%</a:t>
            </a:r>
            <a:endParaRPr lang="en-US" dirty="0" smtClean="0"/>
          </a:p>
          <a:p>
            <a:pPr lvl="1"/>
            <a:r>
              <a:rPr lang="cs-CZ" dirty="0" smtClean="0"/>
              <a:t>v ČR 3%</a:t>
            </a:r>
            <a:r>
              <a:rPr lang="en-US" dirty="0" smtClean="0"/>
              <a:t> </a:t>
            </a:r>
            <a:r>
              <a:rPr lang="cs-CZ" dirty="0" smtClean="0"/>
              <a:t>- nutná cílená propagace a výchova k dárcovství krve zaměřená zejména na mladou generaci</a:t>
            </a:r>
          </a:p>
          <a:p>
            <a:pPr lvl="1"/>
            <a:r>
              <a:rPr lang="cs-CZ" dirty="0" smtClean="0"/>
              <a:t>demografický vývoj signalizuje posílení vyšších věkových kategorií populace na úkor mladých lidí</a:t>
            </a:r>
          </a:p>
          <a:p>
            <a:pPr lvl="1"/>
            <a:r>
              <a:rPr lang="cs-CZ" dirty="0"/>
              <a:t>n</a:t>
            </a:r>
            <a:r>
              <a:rPr lang="cs-CZ" dirty="0" smtClean="0"/>
              <a:t>utné přehodnocování kritérií pro posuzování způsobilosti dárců krve a zároveň indikačních kritérií pro podání transfuzních přípravků</a:t>
            </a:r>
            <a:r>
              <a:rPr lang="en-US" dirty="0" smtClean="0"/>
              <a:t> </a:t>
            </a:r>
            <a:r>
              <a:rPr lang="cs-CZ" dirty="0" smtClean="0"/>
              <a:t>= restriktivní strategie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8" name="Picture 4" descr="http://careers.parthenon.com/img_car/general/Undergrad_SND_peopleCollage_931x150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6634"/>
            <a:ext cx="9144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0872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Obecné principy</a:t>
            </a:r>
            <a:r>
              <a:rPr lang="en-US" dirty="0"/>
              <a:t> </a:t>
            </a:r>
            <a:r>
              <a:rPr lang="cs-CZ" dirty="0"/>
              <a:t>dárcovství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 smtClean="0"/>
              <a:t>Mezinárodně akceptovaná definice dobrovolného dárcovství krve dle Červeného kříže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 algn="just">
              <a:buNone/>
            </a:pPr>
            <a:r>
              <a:rPr lang="cs-CZ" i="1" dirty="0"/>
              <a:t>„</a:t>
            </a:r>
            <a:r>
              <a:rPr lang="cs-CZ" sz="1800" i="1" dirty="0"/>
              <a:t>Dárcovství</a:t>
            </a:r>
            <a:r>
              <a:rPr lang="cs-CZ" i="1" dirty="0"/>
              <a:t> je považováno za dobrovolné a bezplatné, pokud tak osoba, která </a:t>
            </a:r>
            <a:r>
              <a:rPr lang="cs-CZ" i="1" dirty="0" smtClean="0"/>
              <a:t>krev,</a:t>
            </a:r>
            <a:r>
              <a:rPr lang="en-US" i="1" dirty="0" smtClean="0"/>
              <a:t> </a:t>
            </a:r>
            <a:r>
              <a:rPr lang="cs-CZ" i="1" dirty="0" smtClean="0"/>
              <a:t>plazmu </a:t>
            </a:r>
            <a:r>
              <a:rPr lang="cs-CZ" i="1" dirty="0"/>
              <a:t>nebo krevní buňky dává, činí z vlastní svobodné vůle a nedostává za to </a:t>
            </a:r>
            <a:r>
              <a:rPr lang="cs-CZ" i="1" dirty="0" smtClean="0"/>
              <a:t>žádnou úplatu </a:t>
            </a:r>
            <a:r>
              <a:rPr lang="cs-CZ" i="1" dirty="0"/>
              <a:t>v hotovosti nebo způsobem, který je možné považovat za náhražku peněz. </a:t>
            </a:r>
            <a:r>
              <a:rPr lang="cs-CZ" i="1" dirty="0" smtClean="0"/>
              <a:t>Toto zahrnuje </a:t>
            </a:r>
            <a:r>
              <a:rPr lang="cs-CZ" i="1" dirty="0"/>
              <a:t>i pracovní volno delší, než je doba rozumně potřebná pro darování a s </a:t>
            </a:r>
            <a:r>
              <a:rPr lang="cs-CZ" i="1" dirty="0" smtClean="0"/>
              <a:t>ním spojenou </a:t>
            </a:r>
            <a:r>
              <a:rPr lang="cs-CZ" i="1" dirty="0"/>
              <a:t>cestu. Malé pozornosti, občerstvení a náhrada přímých nákladů na </a:t>
            </a:r>
            <a:r>
              <a:rPr lang="cs-CZ" i="1" dirty="0" smtClean="0"/>
              <a:t>dopravu jsou </a:t>
            </a:r>
            <a:r>
              <a:rPr lang="cs-CZ" i="1" dirty="0"/>
              <a:t>v souladu s dobrovolným </a:t>
            </a:r>
            <a:r>
              <a:rPr lang="cs-CZ" i="1" dirty="0" smtClean="0"/>
              <a:t>bezplatným </a:t>
            </a:r>
            <a:r>
              <a:rPr lang="cs-CZ" i="1" dirty="0"/>
              <a:t>dárcovstvím</a:t>
            </a:r>
            <a:r>
              <a:rPr lang="cs-CZ" i="1" dirty="0" smtClean="0"/>
              <a:t>.“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 descr="http://www.cck.chrudim.cz/data_kestazeni/cck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490" y="4941168"/>
            <a:ext cx="1401019" cy="140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5628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778098"/>
          </a:xfrm>
        </p:spPr>
        <p:txBody>
          <a:bodyPr>
            <a:noAutofit/>
          </a:bodyPr>
          <a:lstStyle/>
          <a:p>
            <a:r>
              <a:rPr lang="cs-CZ" sz="2700" dirty="0" smtClean="0"/>
              <a:t>Propagace dárcovství a oceňování dárců krve</a:t>
            </a:r>
            <a:endParaRPr lang="cs-CZ" sz="27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n</a:t>
            </a:r>
            <a:r>
              <a:rPr lang="cs-CZ" sz="2000" dirty="0" smtClean="0"/>
              <a:t>ení v ČR centralizováno</a:t>
            </a:r>
          </a:p>
          <a:p>
            <a:r>
              <a:rPr lang="cs-CZ" sz="2000" dirty="0" smtClean="0"/>
              <a:t>Český červený kříž (ČČK)</a:t>
            </a:r>
          </a:p>
          <a:p>
            <a:r>
              <a:rPr lang="cs-CZ" sz="2000" dirty="0"/>
              <a:t>j</a:t>
            </a:r>
            <a:r>
              <a:rPr lang="cs-CZ" sz="2000" dirty="0" smtClean="0"/>
              <a:t>ednotlivá zařízení transfuzní služby </a:t>
            </a:r>
          </a:p>
          <a:p>
            <a:r>
              <a:rPr lang="cs-CZ" sz="2000" dirty="0"/>
              <a:t>v</a:t>
            </a:r>
            <a:r>
              <a:rPr lang="cs-CZ" sz="2000" dirty="0" smtClean="0"/>
              <a:t>ýhody pro dárce krve</a:t>
            </a:r>
            <a:r>
              <a:rPr lang="en-US" sz="2000" dirty="0" smtClean="0"/>
              <a:t> </a:t>
            </a:r>
            <a:r>
              <a:rPr lang="cs-CZ" sz="2000" dirty="0" smtClean="0"/>
              <a:t>(volno, </a:t>
            </a:r>
            <a:r>
              <a:rPr lang="en-US" sz="2000" dirty="0" err="1" smtClean="0"/>
              <a:t>sleva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cs-CZ" sz="2000" dirty="0" smtClean="0"/>
              <a:t>dan</a:t>
            </a:r>
            <a:r>
              <a:rPr lang="cs-CZ" dirty="0" smtClean="0"/>
              <a:t>ích</a:t>
            </a:r>
            <a:r>
              <a:rPr lang="cs-CZ" sz="2000" dirty="0" smtClean="0"/>
              <a:t>, výhody pojišťoven)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cs-CZ" sz="2000" b="1" dirty="0" smtClean="0"/>
              <a:t>Ocenění pro bezplatné dárce krve</a:t>
            </a:r>
          </a:p>
          <a:p>
            <a:r>
              <a:rPr lang="cs-CZ" dirty="0"/>
              <a:t>k</a:t>
            </a:r>
            <a:r>
              <a:rPr lang="cs-CZ" dirty="0" smtClean="0"/>
              <a:t>růpěj krve</a:t>
            </a:r>
            <a:r>
              <a:rPr lang="en-US" dirty="0" smtClean="0"/>
              <a:t> </a:t>
            </a:r>
            <a:r>
              <a:rPr lang="cs-CZ" dirty="0" smtClean="0"/>
              <a:t>- uděluje se za 1. odběr</a:t>
            </a:r>
            <a:endParaRPr lang="cs-CZ" dirty="0"/>
          </a:p>
          <a:p>
            <a:r>
              <a:rPr lang="cs-CZ" sz="2000" dirty="0" smtClean="0"/>
              <a:t>medaile </a:t>
            </a:r>
            <a:r>
              <a:rPr lang="cs-CZ" sz="2000" dirty="0"/>
              <a:t>prof. MUDr. Jana </a:t>
            </a:r>
            <a:r>
              <a:rPr lang="cs-CZ" sz="2000" dirty="0" smtClean="0"/>
              <a:t>Jánského (10,</a:t>
            </a:r>
            <a:r>
              <a:rPr lang="en-GB" sz="2000" dirty="0" smtClean="0"/>
              <a:t> </a:t>
            </a:r>
            <a:r>
              <a:rPr lang="cs-CZ" sz="2000" dirty="0" smtClean="0"/>
              <a:t>20,</a:t>
            </a:r>
            <a:r>
              <a:rPr lang="en-GB" sz="2000" dirty="0" smtClean="0"/>
              <a:t> </a:t>
            </a:r>
            <a:r>
              <a:rPr lang="cs-CZ" sz="2000" dirty="0" smtClean="0"/>
              <a:t>40</a:t>
            </a:r>
            <a:r>
              <a:rPr lang="en-GB" sz="2000" dirty="0" smtClean="0"/>
              <a:t> </a:t>
            </a:r>
            <a:r>
              <a:rPr lang="cs-CZ" sz="2000" dirty="0" smtClean="0"/>
              <a:t>odběrů)</a:t>
            </a:r>
            <a:endParaRPr lang="cs-CZ" sz="2000" dirty="0"/>
          </a:p>
          <a:p>
            <a:r>
              <a:rPr lang="cs-CZ" sz="2000" dirty="0"/>
              <a:t>Zlaté kříže </a:t>
            </a:r>
            <a:r>
              <a:rPr lang="cs-CZ" sz="2000" dirty="0" smtClean="0"/>
              <a:t>kříže III.,II.,I.třídy (80,</a:t>
            </a:r>
            <a:r>
              <a:rPr lang="en-GB" sz="2000" dirty="0" smtClean="0"/>
              <a:t> </a:t>
            </a:r>
            <a:r>
              <a:rPr lang="cs-CZ" sz="2000" dirty="0" smtClean="0"/>
              <a:t>120,</a:t>
            </a:r>
            <a:r>
              <a:rPr lang="en-GB" sz="2000" dirty="0" smtClean="0"/>
              <a:t> </a:t>
            </a:r>
            <a:r>
              <a:rPr lang="cs-CZ" sz="2000" dirty="0" smtClean="0"/>
              <a:t>160</a:t>
            </a:r>
            <a:r>
              <a:rPr lang="en-GB" sz="2000" dirty="0" smtClean="0"/>
              <a:t> </a:t>
            </a:r>
            <a:r>
              <a:rPr lang="cs-CZ" sz="2000" dirty="0" smtClean="0"/>
              <a:t>odběrů)</a:t>
            </a:r>
          </a:p>
          <a:p>
            <a:r>
              <a:rPr lang="cs-CZ" dirty="0" smtClean="0"/>
              <a:t>Plaketa ČČK Dar krve - dar života</a:t>
            </a:r>
            <a:endParaRPr lang="cs-CZ" sz="2000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83" y="5021820"/>
            <a:ext cx="965200" cy="1714500"/>
          </a:xfrm>
          <a:prstGeom prst="rect">
            <a:avLst/>
          </a:prstGeom>
        </p:spPr>
      </p:pic>
      <p:pic>
        <p:nvPicPr>
          <p:cNvPr id="3074" name="Picture 2" descr="Bronzová medaile Prof. MUDr. Jana Janské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636" y="5245657"/>
            <a:ext cx="7048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tříbrná medaile Prof. MUDr. Jana Janské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10" y="5259945"/>
            <a:ext cx="6953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Zlatá medaile Prof. MUDr. Jana Janskéh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59" y="5259945"/>
            <a:ext cx="6953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Krůpěj kr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2" y="5369482"/>
            <a:ext cx="74295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Zlatý kříž ČČK 3. tříd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808" y="5536170"/>
            <a:ext cx="7429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Zlatý kříž ČČK 2. tříd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82" y="5531408"/>
            <a:ext cx="74295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Zlatý kříž ČČK 1. tříd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156" y="5531408"/>
            <a:ext cx="7239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6805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Registry dárců krve a jejích složek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</a:t>
            </a:r>
            <a:r>
              <a:rPr lang="cs-CZ" dirty="0" smtClean="0"/>
              <a:t>ednotlivá zařízení transfuzní služby</a:t>
            </a:r>
          </a:p>
          <a:p>
            <a:r>
              <a:rPr lang="cs-CZ" dirty="0"/>
              <a:t>c</a:t>
            </a:r>
            <a:r>
              <a:rPr lang="cs-CZ" dirty="0" smtClean="0"/>
              <a:t>elostátní registry ČR:</a:t>
            </a:r>
          </a:p>
          <a:p>
            <a:pPr lvl="1"/>
            <a:r>
              <a:rPr lang="cs-CZ" dirty="0" smtClean="0"/>
              <a:t>Registr dárců krve se vzácnými kombinacemi krevně skupinových znaků</a:t>
            </a:r>
          </a:p>
          <a:p>
            <a:pPr lvl="1"/>
            <a:r>
              <a:rPr lang="cs-CZ" dirty="0" smtClean="0"/>
              <a:t>Registr osob vyřazených z dárcovství pro nosičství závažné krví přenosné choroby (zařazeni jsou dárci s pozitivními výsledky testů na krví přenosné nemoci potvrzené konfirmačním vyšetřením v NRL)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36399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 smtClean="0"/>
              <a:t>Posouzení způsobilosti dárce krve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Administrativní a formální předpoklady</a:t>
            </a:r>
            <a:endParaRPr lang="en-US" b="1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Vyhláška </a:t>
            </a:r>
            <a:r>
              <a:rPr lang="cs-CZ" dirty="0"/>
              <a:t>o lidské krvi č. 143/2008 </a:t>
            </a:r>
            <a:r>
              <a:rPr lang="cs-CZ" smtClean="0"/>
              <a:t>Sb</a:t>
            </a:r>
            <a:r>
              <a:rPr lang="cs-CZ" smtClean="0"/>
              <a:t>.(nově 304/2015)</a:t>
            </a:r>
            <a:endParaRPr lang="en-US" dirty="0" smtClean="0"/>
          </a:p>
          <a:p>
            <a:pPr lvl="1" indent="-279400">
              <a:buFont typeface="Courier New" panose="02070309020205020404" pitchFamily="49" charset="0"/>
              <a:buChar char="o"/>
            </a:pPr>
            <a:r>
              <a:rPr lang="cs-CZ" dirty="0" smtClean="0"/>
              <a:t>Doporučení </a:t>
            </a:r>
            <a:r>
              <a:rPr lang="cs-CZ" dirty="0"/>
              <a:t>Rady Evropy</a:t>
            </a:r>
          </a:p>
          <a:p>
            <a:r>
              <a:rPr lang="cs-CZ" b="1" dirty="0"/>
              <a:t>Kritéria: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věk 18-65 let (prvodárci do 60 let)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tělesná hmotnost </a:t>
            </a:r>
            <a:r>
              <a:rPr lang="cs-CZ" dirty="0" smtClean="0"/>
              <a:t>více než 50kg</a:t>
            </a:r>
            <a:r>
              <a:rPr lang="en-US" dirty="0" smtClean="0"/>
              <a:t> </a:t>
            </a:r>
            <a:r>
              <a:rPr lang="cs-CZ" dirty="0" smtClean="0"/>
              <a:t>-</a:t>
            </a:r>
            <a:r>
              <a:rPr lang="en-US" dirty="0" smtClean="0"/>
              <a:t> </a:t>
            </a:r>
            <a:r>
              <a:rPr lang="cs-CZ" dirty="0" smtClean="0"/>
              <a:t>standardizace </a:t>
            </a:r>
            <a:r>
              <a:rPr lang="cs-CZ" dirty="0"/>
              <a:t>odběrů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spolehlivý </a:t>
            </a:r>
            <a:r>
              <a:rPr lang="en-US" dirty="0" err="1" smtClean="0"/>
              <a:t>jazykov</a:t>
            </a:r>
            <a:r>
              <a:rPr lang="cs-CZ" dirty="0" smtClean="0"/>
              <a:t>ý kontakt</a:t>
            </a:r>
          </a:p>
        </p:txBody>
      </p:sp>
    </p:spTree>
    <p:extLst>
      <p:ext uri="{BB962C8B-B14F-4D97-AF65-F5344CB8AC3E}">
        <p14:creationId xmlns:p14="http://schemas.microsoft.com/office/powerpoint/2010/main" val="6387062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Posouzení způsobilosti dárce </a:t>
            </a:r>
            <a:r>
              <a:rPr lang="cs-CZ" dirty="0" smtClean="0"/>
              <a:t>krve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„Poučení dárce krve“</a:t>
            </a:r>
          </a:p>
          <a:p>
            <a:r>
              <a:rPr lang="cs-CZ" dirty="0" smtClean="0"/>
              <a:t>„Dotazník pro dárce krve“</a:t>
            </a:r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29573"/>
            <a:ext cx="5207342" cy="375269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780000">
            <a:off x="5004048" y="1412776"/>
            <a:ext cx="3239262" cy="4454999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9287264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Posouzení způsobilosti dárce </a:t>
            </a:r>
            <a:r>
              <a:rPr lang="cs-CZ" dirty="0" smtClean="0"/>
              <a:t>krve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err="1" smtClean="0"/>
              <a:t>Předodběrové</a:t>
            </a:r>
            <a:r>
              <a:rPr lang="cs-CZ" b="1" dirty="0" smtClean="0"/>
              <a:t> vyšetření</a:t>
            </a:r>
          </a:p>
          <a:p>
            <a:pPr lvl="1"/>
            <a:r>
              <a:rPr lang="cs-CZ" dirty="0"/>
              <a:t>c</a:t>
            </a:r>
            <a:r>
              <a:rPr lang="cs-CZ" dirty="0" smtClean="0"/>
              <a:t>elkový stav dárce (výživa, životní styl, piercing, tetování, vpichy, intoxikace </a:t>
            </a:r>
            <a:r>
              <a:rPr lang="cs-CZ" dirty="0"/>
              <a:t>alkoholem či </a:t>
            </a:r>
            <a:r>
              <a:rPr lang="cs-CZ" dirty="0" smtClean="0"/>
              <a:t>drogami)</a:t>
            </a:r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krevní tlak (systola </a:t>
            </a:r>
            <a:r>
              <a:rPr lang="en-US" dirty="0" smtClean="0"/>
              <a:t>&lt;</a:t>
            </a:r>
            <a:r>
              <a:rPr lang="cs-CZ" dirty="0" smtClean="0"/>
              <a:t>180mmHg</a:t>
            </a:r>
            <a:r>
              <a:rPr lang="cs-CZ" dirty="0"/>
              <a:t>, diastola </a:t>
            </a:r>
            <a:r>
              <a:rPr lang="en-US" dirty="0" smtClean="0"/>
              <a:t>&lt;</a:t>
            </a:r>
            <a:r>
              <a:rPr lang="cs-CZ" dirty="0" smtClean="0"/>
              <a:t>100mmHg)</a:t>
            </a:r>
            <a:endParaRPr lang="en-GB" dirty="0"/>
          </a:p>
          <a:p>
            <a:pPr lvl="1"/>
            <a:r>
              <a:rPr lang="cs-CZ" dirty="0" smtClean="0"/>
              <a:t>tepová </a:t>
            </a:r>
            <a:r>
              <a:rPr lang="cs-CZ" dirty="0"/>
              <a:t>frekvence </a:t>
            </a:r>
            <a:r>
              <a:rPr lang="en-US" dirty="0" smtClean="0"/>
              <a:t>(</a:t>
            </a:r>
            <a:r>
              <a:rPr lang="cs-CZ" dirty="0" smtClean="0"/>
              <a:t>50-100/min</a:t>
            </a:r>
            <a:r>
              <a:rPr lang="cs-CZ" dirty="0"/>
              <a:t>, pravidelný </a:t>
            </a:r>
            <a:r>
              <a:rPr lang="cs-CZ" dirty="0" smtClean="0"/>
              <a:t>rytmus</a:t>
            </a:r>
            <a:r>
              <a:rPr lang="en-US" dirty="0" smtClean="0"/>
              <a:t>)</a:t>
            </a:r>
            <a:endParaRPr lang="cs-CZ" dirty="0" smtClean="0"/>
          </a:p>
          <a:p>
            <a:pPr lvl="1"/>
            <a:r>
              <a:rPr lang="cs-CZ" dirty="0" smtClean="0"/>
              <a:t>limitované parametry KO</a:t>
            </a:r>
          </a:p>
        </p:txBody>
      </p:sp>
      <p:pic>
        <p:nvPicPr>
          <p:cNvPr id="4100" name="Picture 4" descr="http://i.idnes.cz/10/041/gal/AHR322d11_Tlakomer_omron_m6_comfo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26530"/>
            <a:ext cx="2474020" cy="157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tyden.cz/obrazek/201310/525d46880e157/hand-with-tube--525d490a608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358" y="2474784"/>
            <a:ext cx="1714500" cy="1877378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2337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1" id="{5300EFCD-BCF3-4302-B8DA-24933EA92A62}" vid="{171AB011-10C4-49B5-9F80-88353C19C6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1773</TotalTime>
  <Words>1714</Words>
  <Application>Microsoft Office PowerPoint</Application>
  <PresentationFormat>Předvádění na obrazovce (4:3)</PresentationFormat>
  <Paragraphs>285</Paragraphs>
  <Slides>28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Theme1</vt:lpstr>
      <vt:lpstr>Dárcovství krve a typy odběrů</vt:lpstr>
      <vt:lpstr>Osnova</vt:lpstr>
      <vt:lpstr>Obecné principy dárcovství krve</vt:lpstr>
      <vt:lpstr>Obecné principy dárcovství krve</vt:lpstr>
      <vt:lpstr>Propagace dárcovství a oceňování dárců krve</vt:lpstr>
      <vt:lpstr>Registry dárců krve a jejích složek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Typy odběrů</vt:lpstr>
      <vt:lpstr>Typy odběrů</vt:lpstr>
      <vt:lpstr>Typy odběrů</vt:lpstr>
      <vt:lpstr>Typy odběrů</vt:lpstr>
      <vt:lpstr>Typy odběrů</vt:lpstr>
      <vt:lpstr>Typy odběrů</vt:lpstr>
      <vt:lpstr>Typy odběrů</vt:lpstr>
      <vt:lpstr>Komplikace odběru</vt:lpstr>
      <vt:lpstr>Komplikace odběru</vt:lpstr>
      <vt:lpstr>Prezentace aplikace PowerPoint</vt:lpstr>
      <vt:lpstr>Prezentace aplikace PowerPoint</vt:lpstr>
    </vt:vector>
  </TitlesOfParts>
  <Company>FN Brno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Dárcovství krve a typy odběrů</dc:title>
  <dc:creator>Hohlova Simona</dc:creator>
  <cp:lastModifiedBy>Hohlova Simona</cp:lastModifiedBy>
  <cp:revision>130</cp:revision>
  <dcterms:created xsi:type="dcterms:W3CDTF">2015-09-01T11:39:15Z</dcterms:created>
  <dcterms:modified xsi:type="dcterms:W3CDTF">2016-02-25T09:30:28Z</dcterms:modified>
</cp:coreProperties>
</file>