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73" r:id="rId11"/>
    <p:sldId id="274" r:id="rId12"/>
    <p:sldId id="259" r:id="rId13"/>
    <p:sldId id="258" r:id="rId14"/>
    <p:sldId id="261" r:id="rId15"/>
    <p:sldId id="275" r:id="rId16"/>
    <p:sldId id="277" r:id="rId17"/>
    <p:sldId id="278" r:id="rId18"/>
    <p:sldId id="279" r:id="rId19"/>
    <p:sldId id="269" r:id="rId20"/>
    <p:sldId id="270" r:id="rId21"/>
    <p:sldId id="271" r:id="rId22"/>
    <p:sldId id="272" r:id="rId23"/>
    <p:sldId id="276" r:id="rId24"/>
    <p:sldId id="282" r:id="rId25"/>
    <p:sldId id="284" r:id="rId26"/>
    <p:sldId id="260" r:id="rId27"/>
    <p:sldId id="285" r:id="rId28"/>
    <p:sldId id="280" r:id="rId29"/>
    <p:sldId id="281" r:id="rId30"/>
    <p:sldId id="283" r:id="rId31"/>
    <p:sldId id="291" r:id="rId32"/>
    <p:sldId id="292" r:id="rId33"/>
    <p:sldId id="293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025" autoAdjust="0"/>
    <p:restoredTop sz="94660"/>
  </p:normalViewPr>
  <p:slideViewPr>
    <p:cSldViewPr snapToGrid="0">
      <p:cViewPr varScale="1">
        <p:scale>
          <a:sx n="66" d="100"/>
          <a:sy n="66" d="100"/>
        </p:scale>
        <p:origin x="5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5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CFFFCDF-992E-4878-853A-F6D7BD8AD4DC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4C05B-FBFC-4D00-B19D-5CC4754DD883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1003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FFCDF-992E-4878-853A-F6D7BD8AD4DC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4C05B-FBFC-4D00-B19D-5CC4754DD8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414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FFCDF-992E-4878-853A-F6D7BD8AD4DC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4C05B-FBFC-4D00-B19D-5CC4754DD883}" type="slidenum">
              <a:rPr lang="cs-CZ" smtClean="0"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689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FFCDF-992E-4878-853A-F6D7BD8AD4DC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4C05B-FBFC-4D00-B19D-5CC4754DD8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6518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FFCDF-992E-4878-853A-F6D7BD8AD4DC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4C05B-FBFC-4D00-B19D-5CC4754DD883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713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FFCDF-992E-4878-853A-F6D7BD8AD4DC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4C05B-FBFC-4D00-B19D-5CC4754DD8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9859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FFCDF-992E-4878-853A-F6D7BD8AD4DC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4C05B-FBFC-4D00-B19D-5CC4754DD8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4514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FFCDF-992E-4878-853A-F6D7BD8AD4DC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4C05B-FBFC-4D00-B19D-5CC4754DD8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7709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FFCDF-992E-4878-853A-F6D7BD8AD4DC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4C05B-FBFC-4D00-B19D-5CC4754DD8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1459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FFCDF-992E-4878-853A-F6D7BD8AD4DC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4C05B-FBFC-4D00-B19D-5CC4754DD8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7157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FFCDF-992E-4878-853A-F6D7BD8AD4DC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4C05B-FBFC-4D00-B19D-5CC4754DD883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265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CFFFCDF-992E-4878-853A-F6D7BD8AD4DC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594C05B-FBFC-4D00-B19D-5CC4754DD883}" type="slidenum">
              <a:rPr lang="cs-CZ" smtClean="0"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54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58E332-9DC9-44E7-BB09-D59AA375FF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Glaukom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AB75471-57EF-4F96-B198-CC84249395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Synek S.</a:t>
            </a:r>
          </a:p>
          <a:p>
            <a:r>
              <a:rPr lang="cs-CZ" dirty="0"/>
              <a:t>KOO</a:t>
            </a:r>
          </a:p>
        </p:txBody>
      </p:sp>
    </p:spTree>
    <p:extLst>
      <p:ext uri="{BB962C8B-B14F-4D97-AF65-F5344CB8AC3E}">
        <p14:creationId xmlns:p14="http://schemas.microsoft.com/office/powerpoint/2010/main" val="4225103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C34423-E941-40FA-BB08-C66C9BF4C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Normální hodnoty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75BE0EE-0702-45CB-BE8F-1174EE93F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Nitrooční tlak- do 20 </a:t>
            </a:r>
            <a:r>
              <a:rPr lang="cs-CZ" dirty="0" err="1"/>
              <a:t>mmHg</a:t>
            </a:r>
            <a:r>
              <a:rPr lang="cs-CZ" dirty="0"/>
              <a:t>- 2,66hPa</a:t>
            </a:r>
          </a:p>
          <a:p>
            <a:r>
              <a:rPr lang="cs-CZ" dirty="0"/>
              <a:t>Nález na zrakovém nervu- exkavace</a:t>
            </a:r>
          </a:p>
          <a:p>
            <a:r>
              <a:rPr lang="cs-CZ" dirty="0"/>
              <a:t>Zorné pole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AD91DF4-F1E4-4792-A884-D75ED16BD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640" y="1825625"/>
            <a:ext cx="3986607" cy="385034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219F304-86EA-4B18-8291-2E73CE5EC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207" y="3066585"/>
            <a:ext cx="3729500" cy="379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72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9522EF-45D9-4692-BB1D-D86107D00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Anatomie zrakového nervu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6F69FDA-A962-4DDA-869C-ED9CE002EF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444" y="2378075"/>
            <a:ext cx="6191250" cy="3838575"/>
          </a:xfrm>
        </p:spPr>
      </p:pic>
    </p:spTree>
    <p:extLst>
      <p:ext uri="{BB962C8B-B14F-4D97-AF65-F5344CB8AC3E}">
        <p14:creationId xmlns:p14="http://schemas.microsoft.com/office/powerpoint/2010/main" val="4170171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A3A14E-2DD9-4546-8AA3-60817EB24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Konfigurace komorového úhlu, vyšetření </a:t>
            </a:r>
            <a:r>
              <a:rPr lang="cs-CZ" dirty="0" err="1"/>
              <a:t>gonioskopickou</a:t>
            </a:r>
            <a:r>
              <a:rPr lang="cs-CZ" dirty="0"/>
              <a:t> čočkou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AADB8E1-13FE-40BE-9E7F-C53E2956B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Otevřený</a:t>
            </a:r>
          </a:p>
          <a:p>
            <a:r>
              <a:rPr lang="cs-CZ" dirty="0"/>
              <a:t>Úzký až uzavřený</a:t>
            </a:r>
          </a:p>
          <a:p>
            <a:r>
              <a:rPr lang="cs-CZ" dirty="0"/>
              <a:t>Obliterovaný embryonální tkání, vazivem, cévami, pigmentem, krvinkami </a:t>
            </a:r>
          </a:p>
        </p:txBody>
      </p:sp>
    </p:spTree>
    <p:extLst>
      <p:ext uri="{BB962C8B-B14F-4D97-AF65-F5344CB8AC3E}">
        <p14:creationId xmlns:p14="http://schemas.microsoft.com/office/powerpoint/2010/main" val="4044145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1E0AC6-EDE3-4340-958C-5DA4C28B0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Komorový úhel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BBF8774-50BB-4773-BBAF-2219F0B919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1052" y="2286000"/>
            <a:ext cx="40060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09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3FB86C-2F83-42E0-AD53-90390647A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OCT měření nervových vláken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E4D70A68-E91A-4594-906E-4D3D552FE9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3161" y="2286000"/>
            <a:ext cx="3861816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43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E6BA79-47B4-4811-9819-026365EE1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Glaukom s otevřeným úhlem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171814A-4AFC-45B9-8DC5-6C5645C38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Vyšší NT nad 20 </a:t>
            </a:r>
            <a:r>
              <a:rPr lang="cs-CZ" dirty="0" err="1"/>
              <a:t>mmHg</a:t>
            </a:r>
            <a:r>
              <a:rPr lang="cs-CZ" dirty="0"/>
              <a:t>- pozor- glaukom s nízkou tensí i méně</a:t>
            </a:r>
          </a:p>
          <a:p>
            <a:r>
              <a:rPr lang="cs-CZ" dirty="0"/>
              <a:t>Otevřený úhel</a:t>
            </a:r>
          </a:p>
          <a:p>
            <a:r>
              <a:rPr lang="cs-CZ" dirty="0"/>
              <a:t>Glaukomová exkavace papily</a:t>
            </a:r>
          </a:p>
          <a:p>
            <a:r>
              <a:rPr lang="cs-CZ" dirty="0"/>
              <a:t>Glaukomové změny zorného pole</a:t>
            </a:r>
          </a:p>
          <a:p>
            <a:r>
              <a:rPr lang="cs-CZ" dirty="0"/>
              <a:t>Úbytek nervových vláken v optickém disku</a:t>
            </a:r>
          </a:p>
        </p:txBody>
      </p:sp>
    </p:spTree>
    <p:extLst>
      <p:ext uri="{BB962C8B-B14F-4D97-AF65-F5344CB8AC3E}">
        <p14:creationId xmlns:p14="http://schemas.microsoft.com/office/powerpoint/2010/main" val="3947519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951578-3817-4F46-BFE2-522A53866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Změny ve vidění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B051E0C-478D-4989-AFF5-C6606A0DAB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91" y="2475571"/>
            <a:ext cx="9149929" cy="2786974"/>
          </a:xfrm>
        </p:spPr>
      </p:pic>
    </p:spTree>
    <p:extLst>
      <p:ext uri="{BB962C8B-B14F-4D97-AF65-F5344CB8AC3E}">
        <p14:creationId xmlns:p14="http://schemas.microsoft.com/office/powerpoint/2010/main" val="3758334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3B8D5-5B4A-4931-9486-261B76D0F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Změny zorného pole </a:t>
            </a:r>
            <a:r>
              <a:rPr lang="cs-CZ"/>
              <a:t>u glaukomu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917594F-F6D5-4E71-B41E-2ED29C1C08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27E5B6-D803-4DCC-9F24-3571FF2CD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ECF0F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Drag image to reposition. Double click to magnify further.  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kumimoji="0" lang="cs-CZ" altLang="cs-CZ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43" name="Picture 19" descr="https://www.ncbi.nlm.nih.gov/corecgi/tileshop/tileshop.fcgi?p=PMC3&amp;id=490447&amp;s=35&amp;r=1&amp;c=1">
            <a:extLst>
              <a:ext uri="{FF2B5EF4-FFF2-40B4-BE49-F238E27FC236}">
                <a16:creationId xmlns:a16="http://schemas.microsoft.com/office/drawing/2014/main" id="{4FC45728-B614-4EBE-BD87-17F24594E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866" y="1890127"/>
            <a:ext cx="7545646" cy="431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0">
            <a:extLst>
              <a:ext uri="{FF2B5EF4-FFF2-40B4-BE49-F238E27FC236}">
                <a16:creationId xmlns:a16="http://schemas.microsoft.com/office/drawing/2014/main" id="{74408682-0294-4015-87CC-6D1FF8498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30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23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Léčba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Konzervativní kapkami</a:t>
            </a:r>
          </a:p>
          <a:p>
            <a:r>
              <a:rPr lang="cs-CZ" dirty="0"/>
              <a:t>Laser – LTP</a:t>
            </a:r>
          </a:p>
          <a:p>
            <a:r>
              <a:rPr lang="cs-CZ" dirty="0"/>
              <a:t>Filtrující operace TRB nebo implantát</a:t>
            </a:r>
          </a:p>
        </p:txBody>
      </p:sp>
    </p:spTree>
    <p:extLst>
      <p:ext uri="{BB962C8B-B14F-4D97-AF65-F5344CB8AC3E}">
        <p14:creationId xmlns:p14="http://schemas.microsoft.com/office/powerpoint/2010/main" val="2902035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7357DB-71A0-4843-82CD-5A46A9E31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Schéma LTP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6154E12B-9EC1-4729-9085-8A607D46F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2252" y="2286000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62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81B143-6B85-4E45-91F1-D45682680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Rozdělení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CD6E1B6-DD06-4606-8138-BE00F9E4C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Primární:</a:t>
            </a:r>
          </a:p>
          <a:p>
            <a:pPr lvl="1"/>
            <a:r>
              <a:rPr lang="cs-CZ" dirty="0"/>
              <a:t>Vrozený- </a:t>
            </a:r>
            <a:r>
              <a:rPr lang="cs-CZ" dirty="0" err="1"/>
              <a:t>hydroftalmus</a:t>
            </a:r>
            <a:r>
              <a:rPr lang="cs-CZ" dirty="0"/>
              <a:t>, </a:t>
            </a:r>
            <a:r>
              <a:rPr lang="cs-CZ" dirty="0" err="1"/>
              <a:t>buftalmus</a:t>
            </a:r>
            <a:endParaRPr lang="cs-CZ" dirty="0"/>
          </a:p>
          <a:p>
            <a:pPr lvl="1"/>
            <a:r>
              <a:rPr lang="cs-CZ" dirty="0"/>
              <a:t>Juvenilní- </a:t>
            </a:r>
            <a:r>
              <a:rPr lang="cs-CZ" dirty="0" err="1"/>
              <a:t>anomalie</a:t>
            </a:r>
            <a:r>
              <a:rPr lang="cs-CZ" dirty="0"/>
              <a:t> komorového úhlu</a:t>
            </a:r>
          </a:p>
          <a:p>
            <a:pPr lvl="1"/>
            <a:r>
              <a:rPr lang="cs-CZ" dirty="0"/>
              <a:t>Otevřeného úhlu</a:t>
            </a:r>
          </a:p>
          <a:p>
            <a:pPr lvl="1"/>
            <a:r>
              <a:rPr lang="cs-CZ" dirty="0"/>
              <a:t>Uzavřeného úhlu</a:t>
            </a:r>
          </a:p>
          <a:p>
            <a:r>
              <a:rPr lang="cs-CZ" dirty="0"/>
              <a:t>Sekundární</a:t>
            </a:r>
          </a:p>
          <a:p>
            <a:pPr lvl="1"/>
            <a:r>
              <a:rPr lang="cs-CZ" dirty="0" err="1"/>
              <a:t>Neovaskulární</a:t>
            </a:r>
            <a:r>
              <a:rPr lang="cs-CZ" dirty="0"/>
              <a:t>- diabetes, okluze </a:t>
            </a:r>
            <a:r>
              <a:rPr lang="cs-CZ" dirty="0" err="1"/>
              <a:t>žíl</a:t>
            </a:r>
            <a:r>
              <a:rPr lang="cs-CZ" dirty="0"/>
              <a:t>, uveitidy, </a:t>
            </a:r>
            <a:r>
              <a:rPr lang="cs-CZ" dirty="0" err="1"/>
              <a:t>iridocycklitidy</a:t>
            </a:r>
            <a:endParaRPr lang="cs-CZ" dirty="0"/>
          </a:p>
          <a:p>
            <a:pPr lvl="1"/>
            <a:r>
              <a:rPr lang="cs-CZ" dirty="0"/>
              <a:t>Podmíněný čočkou- subluxace, luxace čočky, intumescentní katarakta, </a:t>
            </a:r>
            <a:r>
              <a:rPr lang="cs-CZ" dirty="0" err="1"/>
              <a:t>pseudoexfoliační</a:t>
            </a:r>
            <a:r>
              <a:rPr lang="cs-CZ" dirty="0"/>
              <a:t> syndrom, </a:t>
            </a:r>
            <a:r>
              <a:rPr lang="cs-CZ" dirty="0" err="1"/>
              <a:t>fakolytický</a:t>
            </a:r>
            <a:r>
              <a:rPr lang="cs-CZ" dirty="0"/>
              <a:t> glaukom, </a:t>
            </a:r>
            <a:r>
              <a:rPr lang="cs-CZ" dirty="0" err="1"/>
              <a:t>fakoanafylaktický</a:t>
            </a:r>
            <a:r>
              <a:rPr lang="cs-CZ" dirty="0"/>
              <a:t> glaukom</a:t>
            </a:r>
          </a:p>
          <a:p>
            <a:pPr lvl="1"/>
            <a:r>
              <a:rPr lang="cs-CZ" dirty="0"/>
              <a:t>Nitrooční nádor</a:t>
            </a:r>
          </a:p>
          <a:p>
            <a:pPr lvl="1"/>
            <a:r>
              <a:rPr lang="cs-CZ" dirty="0"/>
              <a:t>Kontuse bulbu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9637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464546-7FA9-499C-B6E7-2EA7E3B43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Schéma operace s glaukomovým implantátem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3B42C880-AA34-41B2-B212-19BF5F08CD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1052" y="2286000"/>
            <a:ext cx="40060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21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C8FDCB-3FA1-4207-A17F-EADABFDEF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Glaukom s uzavřeným úhlem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C90608F2-D0C7-4E24-9B53-FA3CAEC81C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6421" y="2286000"/>
            <a:ext cx="6855295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66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25B6DC-D7B2-4D2D-A82A-003D25D39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Příznaky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F178E8E-0E5E-44E1-9518-E13B3E429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Prodromy- duhové barvy okolo světel večer, bolesti poloviny hlavy, nevolnost, zvracení</a:t>
            </a:r>
          </a:p>
          <a:p>
            <a:r>
              <a:rPr lang="cs-CZ" dirty="0"/>
              <a:t>Vlastní záchvat- úporné zvracení, hemikranie, tvrdé oko, zornice v </a:t>
            </a:r>
            <a:r>
              <a:rPr lang="cs-CZ" dirty="0" err="1"/>
              <a:t>mydriaze</a:t>
            </a:r>
            <a:r>
              <a:rPr lang="cs-CZ" dirty="0"/>
              <a:t>, mlhavé vidění, edém rohovky</a:t>
            </a:r>
          </a:p>
        </p:txBody>
      </p:sp>
    </p:spTree>
    <p:extLst>
      <p:ext uri="{BB962C8B-B14F-4D97-AF65-F5344CB8AC3E}">
        <p14:creationId xmlns:p14="http://schemas.microsoft.com/office/powerpoint/2010/main" val="513982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B1488A-22FD-48F6-92BA-9FD3BD2B2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Léčba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1233CD3-B5CD-47B2-869F-08A5245E2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Snížení NT- infúze </a:t>
            </a:r>
            <a:r>
              <a:rPr lang="cs-CZ" dirty="0" err="1"/>
              <a:t>manitolu</a:t>
            </a:r>
            <a:r>
              <a:rPr lang="cs-CZ" dirty="0"/>
              <a:t>, </a:t>
            </a:r>
            <a:r>
              <a:rPr lang="cs-CZ" dirty="0" err="1"/>
              <a:t>diluran</a:t>
            </a:r>
            <a:r>
              <a:rPr lang="cs-CZ" dirty="0"/>
              <a:t> </a:t>
            </a:r>
            <a:r>
              <a:rPr lang="cs-CZ" dirty="0" err="1"/>
              <a:t>tbt</a:t>
            </a:r>
            <a:r>
              <a:rPr lang="cs-CZ" dirty="0"/>
              <a:t>, </a:t>
            </a:r>
          </a:p>
          <a:p>
            <a:r>
              <a:rPr lang="cs-CZ" dirty="0" err="1"/>
              <a:t>Miotika</a:t>
            </a:r>
            <a:r>
              <a:rPr lang="cs-CZ" dirty="0"/>
              <a:t>- pilokarpin </a:t>
            </a:r>
            <a:r>
              <a:rPr lang="cs-CZ" dirty="0" err="1"/>
              <a:t>gtt</a:t>
            </a:r>
            <a:r>
              <a:rPr lang="cs-CZ" dirty="0"/>
              <a:t> 2% po 10 minutách</a:t>
            </a:r>
          </a:p>
          <a:p>
            <a:r>
              <a:rPr lang="cs-CZ" dirty="0"/>
              <a:t>Po snížení – periferní </a:t>
            </a:r>
            <a:r>
              <a:rPr lang="cs-CZ" dirty="0" err="1"/>
              <a:t>iridektomie</a:t>
            </a:r>
            <a:r>
              <a:rPr lang="cs-CZ" dirty="0"/>
              <a:t>- laserem, chirurgicky, u nemocného s kataraktou i extrakce čočky</a:t>
            </a:r>
          </a:p>
          <a:p>
            <a:r>
              <a:rPr lang="cs-CZ" dirty="0"/>
              <a:t>Anatomické poměry jsou shodné u obou očí- profylaktická </a:t>
            </a:r>
            <a:r>
              <a:rPr lang="cs-CZ" dirty="0" err="1"/>
              <a:t>iridektomie</a:t>
            </a:r>
            <a:r>
              <a:rPr lang="cs-CZ" dirty="0"/>
              <a:t> u zde!!!!!</a:t>
            </a:r>
          </a:p>
        </p:txBody>
      </p:sp>
    </p:spTree>
    <p:extLst>
      <p:ext uri="{BB962C8B-B14F-4D97-AF65-F5344CB8AC3E}">
        <p14:creationId xmlns:p14="http://schemas.microsoft.com/office/powerpoint/2010/main" val="185447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Laserová </a:t>
            </a:r>
            <a:r>
              <a:rPr lang="cs-CZ" dirty="0" err="1"/>
              <a:t>iridotomie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1133" y="2286000"/>
            <a:ext cx="4125871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59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Trabekulektomie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7025" y="2286000"/>
            <a:ext cx="6034088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41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7BE7A1-4A98-4683-8B7F-1FA4ECFB3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Kongenitální glaukom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6BB632E-D24D-4EA2-AF36-3F04BB783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Stěna oka obsahuje více elastických vláken</a:t>
            </a:r>
          </a:p>
          <a:p>
            <a:r>
              <a:rPr lang="cs-CZ" dirty="0"/>
              <a:t>Komorový úhel je uzavřen embryonální tkání</a:t>
            </a:r>
          </a:p>
          <a:p>
            <a:r>
              <a:rPr lang="cs-CZ" dirty="0"/>
              <a:t>Velké oči, ruptury v </a:t>
            </a:r>
            <a:r>
              <a:rPr lang="cs-CZ" dirty="0" err="1"/>
              <a:t>Descemetově</a:t>
            </a:r>
            <a:r>
              <a:rPr lang="cs-CZ" dirty="0"/>
              <a:t> membráně</a:t>
            </a:r>
          </a:p>
          <a:p>
            <a:r>
              <a:rPr lang="cs-CZ" dirty="0"/>
              <a:t>Světloplachost</a:t>
            </a:r>
          </a:p>
          <a:p>
            <a:r>
              <a:rPr lang="cs-CZ" dirty="0"/>
              <a:t>Vyšší nitrooční tlak- měření v narkóze</a:t>
            </a:r>
          </a:p>
          <a:p>
            <a:r>
              <a:rPr lang="cs-CZ" dirty="0"/>
              <a:t>OCT měření tloušťky nervových vláken </a:t>
            </a:r>
          </a:p>
          <a:p>
            <a:r>
              <a:rPr lang="cs-CZ" dirty="0"/>
              <a:t>Léčba převážně chirurgická- </a:t>
            </a:r>
            <a:r>
              <a:rPr lang="cs-CZ" dirty="0" err="1"/>
              <a:t>goniotomie</a:t>
            </a:r>
            <a:r>
              <a:rPr lang="cs-CZ" dirty="0"/>
              <a:t>, </a:t>
            </a:r>
            <a:r>
              <a:rPr lang="cs-CZ" dirty="0" err="1"/>
              <a:t>ev</a:t>
            </a:r>
            <a:r>
              <a:rPr lang="cs-CZ" dirty="0"/>
              <a:t> </a:t>
            </a:r>
            <a:r>
              <a:rPr lang="cs-CZ" dirty="0" err="1"/>
              <a:t>antiglaukomatika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76628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Maligní glaukom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 nitroočních zákrocích, kdy nastává patologický tok nitrooční tekutiny do sklivce, vytlačením čočky a duhovky dopředu nastává pupilární a komorový blok</a:t>
            </a:r>
          </a:p>
          <a:p>
            <a:r>
              <a:rPr lang="cs-CZ" dirty="0"/>
              <a:t>Léčba mydriatiky, rozrušit intaktní sklivcovou membránu, periferní </a:t>
            </a:r>
            <a:r>
              <a:rPr lang="cs-CZ" dirty="0" err="1"/>
              <a:t>iridektomie</a:t>
            </a:r>
            <a:r>
              <a:rPr lang="cs-CZ" dirty="0"/>
              <a:t>, </a:t>
            </a:r>
            <a:r>
              <a:rPr lang="cs-CZ" dirty="0" err="1"/>
              <a:t>hyperosmotické</a:t>
            </a:r>
            <a:r>
              <a:rPr lang="cs-CZ"/>
              <a:t> léky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98139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Sekundární glaukom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Léčba </a:t>
            </a:r>
            <a:r>
              <a:rPr lang="cs-CZ"/>
              <a:t>dle etiologie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333" y="2141900"/>
            <a:ext cx="5400000" cy="41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220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Pseudoexfoliační</a:t>
            </a:r>
            <a:r>
              <a:rPr lang="cs-CZ" dirty="0"/>
              <a:t> syndrom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389" y="1789655"/>
            <a:ext cx="4315145" cy="4116195"/>
          </a:xfrm>
        </p:spPr>
      </p:pic>
    </p:spTree>
    <p:extLst>
      <p:ext uri="{BB962C8B-B14F-4D97-AF65-F5344CB8AC3E}">
        <p14:creationId xmlns:p14="http://schemas.microsoft.com/office/powerpoint/2010/main" val="3926468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FD0B97-E7CA-48E3-8C29-47842D288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Měření nitroočního tlaku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B1C93E8-0CFB-47EA-B9A3-463509649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Aplanační tonometrie</a:t>
            </a:r>
          </a:p>
          <a:p>
            <a:r>
              <a:rPr lang="cs-CZ" dirty="0" err="1"/>
              <a:t>Impresní</a:t>
            </a:r>
            <a:r>
              <a:rPr lang="cs-CZ" dirty="0"/>
              <a:t> </a:t>
            </a:r>
            <a:r>
              <a:rPr lang="cs-CZ" dirty="0" err="1"/>
              <a:t>Schiötzova</a:t>
            </a:r>
            <a:r>
              <a:rPr lang="cs-CZ" dirty="0"/>
              <a:t> tonometrie</a:t>
            </a:r>
          </a:p>
          <a:p>
            <a:r>
              <a:rPr lang="cs-CZ" dirty="0"/>
              <a:t>Bezkontaktní tonometrie</a:t>
            </a:r>
          </a:p>
          <a:p>
            <a:r>
              <a:rPr lang="cs-CZ" dirty="0" err="1"/>
              <a:t>Tono-pen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49080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Perforující poranění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536" y="2286000"/>
            <a:ext cx="4673065" cy="4022725"/>
          </a:xfrm>
        </p:spPr>
      </p:pic>
    </p:spTree>
    <p:extLst>
      <p:ext uri="{BB962C8B-B14F-4D97-AF65-F5344CB8AC3E}">
        <p14:creationId xmlns:p14="http://schemas.microsoft.com/office/powerpoint/2010/main" val="13556284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7324A4-B823-47A7-B8E6-BF822D18F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Léčba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E30E67C-720E-4175-866E-3F0E0C4E5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Kapky</a:t>
            </a:r>
          </a:p>
          <a:p>
            <a:r>
              <a:rPr lang="cs-CZ" dirty="0" err="1"/>
              <a:t>Diluran</a:t>
            </a:r>
            <a:r>
              <a:rPr lang="cs-CZ" dirty="0"/>
              <a:t>, </a:t>
            </a:r>
            <a:r>
              <a:rPr lang="cs-CZ" dirty="0" err="1"/>
              <a:t>manitol</a:t>
            </a:r>
            <a:endParaRPr lang="cs-CZ" dirty="0"/>
          </a:p>
          <a:p>
            <a:r>
              <a:rPr lang="cs-CZ" dirty="0"/>
              <a:t>Laserová </a:t>
            </a:r>
            <a:r>
              <a:rPr lang="cs-CZ" dirty="0" err="1"/>
              <a:t>iridotomie</a:t>
            </a:r>
            <a:endParaRPr lang="cs-CZ" dirty="0"/>
          </a:p>
          <a:p>
            <a:r>
              <a:rPr lang="cs-CZ" dirty="0"/>
              <a:t>chirurgie</a:t>
            </a:r>
          </a:p>
        </p:txBody>
      </p:sp>
    </p:spTree>
    <p:extLst>
      <p:ext uri="{BB962C8B-B14F-4D97-AF65-F5344CB8AC3E}">
        <p14:creationId xmlns:p14="http://schemas.microsoft.com/office/powerpoint/2010/main" val="11593061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adpis 1">
            <a:extLst>
              <a:ext uri="{FF2B5EF4-FFF2-40B4-BE49-F238E27FC236}">
                <a16:creationId xmlns:a16="http://schemas.microsoft.com/office/drawing/2014/main" id="{0A8B9343-A352-43EE-B1A4-2DC1653E5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688" y="623888"/>
            <a:ext cx="6589712" cy="1281112"/>
          </a:xfrm>
        </p:spPr>
        <p:txBody>
          <a:bodyPr/>
          <a:lstStyle/>
          <a:p>
            <a:pPr eaLnBrk="1" hangingPunct="1"/>
            <a:endParaRPr lang="en-GB" altLang="cs-CZ"/>
          </a:p>
        </p:txBody>
      </p:sp>
      <p:pic>
        <p:nvPicPr>
          <p:cNvPr id="54275" name="Zástupný symbol pro obsah 3">
            <a:extLst>
              <a:ext uri="{FF2B5EF4-FFF2-40B4-BE49-F238E27FC236}">
                <a16:creationId xmlns:a16="http://schemas.microsoft.com/office/drawing/2014/main" id="{25ACB6EB-3309-4F72-9BA5-A53662CD28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9650" y="2420938"/>
            <a:ext cx="5030788" cy="3778250"/>
          </a:xfrm>
        </p:spPr>
      </p:pic>
      <p:pic>
        <p:nvPicPr>
          <p:cNvPr id="54276" name="Obrázek 4">
            <a:extLst>
              <a:ext uri="{FF2B5EF4-FFF2-40B4-BE49-F238E27FC236}">
                <a16:creationId xmlns:a16="http://schemas.microsoft.com/office/drawing/2014/main" id="{C452B7A4-BDC7-405C-9F5C-6F2A412F36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623888"/>
            <a:ext cx="4411662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ovéPole 5">
            <a:extLst>
              <a:ext uri="{FF2B5EF4-FFF2-40B4-BE49-F238E27FC236}">
                <a16:creationId xmlns:a16="http://schemas.microsoft.com/office/drawing/2014/main" id="{ED91E278-3F2F-46A8-9083-AC4AC3D38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2636839"/>
            <a:ext cx="17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dirty="0" err="1">
                <a:solidFill>
                  <a:schemeClr val="bg1"/>
                </a:solidFill>
              </a:rPr>
              <a:t>Normalní</a:t>
            </a:r>
            <a:r>
              <a:rPr lang="cs-CZ" altLang="cs-CZ" dirty="0">
                <a:solidFill>
                  <a:schemeClr val="bg1"/>
                </a:solidFill>
              </a:rPr>
              <a:t> nález</a:t>
            </a:r>
            <a:endParaRPr lang="en-GB" altLang="cs-CZ" dirty="0">
              <a:solidFill>
                <a:schemeClr val="bg1"/>
              </a:solidFill>
            </a:endParaRPr>
          </a:p>
        </p:txBody>
      </p:sp>
      <p:sp>
        <p:nvSpPr>
          <p:cNvPr id="54278" name="TextovéPole 6">
            <a:extLst>
              <a:ext uri="{FF2B5EF4-FFF2-40B4-BE49-F238E27FC236}">
                <a16:creationId xmlns:a16="http://schemas.microsoft.com/office/drawing/2014/main" id="{3E11FE52-460D-49C5-BEF2-5DF026E2D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264" y="836614"/>
            <a:ext cx="29803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dirty="0" err="1">
                <a:solidFill>
                  <a:schemeClr val="bg1"/>
                </a:solidFill>
              </a:rPr>
              <a:t>Glaucomová</a:t>
            </a:r>
            <a:r>
              <a:rPr lang="cs-CZ" altLang="cs-CZ" dirty="0">
                <a:solidFill>
                  <a:schemeClr val="bg1"/>
                </a:solidFill>
              </a:rPr>
              <a:t> atrofie n optici</a:t>
            </a:r>
            <a:endParaRPr lang="en-GB" alt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886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2826DF-19D6-47F3-9807-46B4227C4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Léky na zelený zákal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7434E4B-63D6-4679-BD49-83B4FD9DB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Snižující nitrooční tlak (</a:t>
            </a:r>
            <a:r>
              <a:rPr lang="cs-CZ" dirty="0" err="1"/>
              <a:t>miotika</a:t>
            </a:r>
            <a:r>
              <a:rPr lang="cs-CZ" dirty="0"/>
              <a:t>, alfa-sympatomimetika, prostaglandiny)</a:t>
            </a:r>
          </a:p>
          <a:p>
            <a:r>
              <a:rPr lang="cs-CZ" dirty="0"/>
              <a:t>Snižující produkci nitrooční tekutiny (betablokátory, inhibitory </a:t>
            </a:r>
            <a:r>
              <a:rPr lang="cs-CZ" dirty="0" err="1"/>
              <a:t>karboanhydrázy</a:t>
            </a:r>
            <a:r>
              <a:rPr lang="cs-CZ" dirty="0"/>
              <a:t>)</a:t>
            </a:r>
          </a:p>
          <a:p>
            <a:r>
              <a:rPr lang="cs-CZ" dirty="0"/>
              <a:t>Osmotické léky (</a:t>
            </a:r>
            <a:r>
              <a:rPr lang="cs-CZ" dirty="0" err="1"/>
              <a:t>manitol</a:t>
            </a:r>
            <a:r>
              <a:rPr lang="cs-CZ" dirty="0"/>
              <a:t>)</a:t>
            </a:r>
          </a:p>
          <a:p>
            <a:r>
              <a:rPr lang="cs-CZ" dirty="0"/>
              <a:t>Snižující odpor v komorovém úhlu (pilokarpin, může vyvolat spasmus akomodace, a překrvení) </a:t>
            </a:r>
          </a:p>
        </p:txBody>
      </p:sp>
    </p:spTree>
    <p:extLst>
      <p:ext uri="{BB962C8B-B14F-4D97-AF65-F5344CB8AC3E}">
        <p14:creationId xmlns:p14="http://schemas.microsoft.com/office/powerpoint/2010/main" val="341585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D445EA-F16F-4014-AED5-B76C2CF9F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C0AF308-57A0-4FCD-A5E1-93387701CA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285" y="2286000"/>
            <a:ext cx="3083567" cy="4022725"/>
          </a:xfrm>
        </p:spPr>
      </p:pic>
    </p:spTree>
    <p:extLst>
      <p:ext uri="{BB962C8B-B14F-4D97-AF65-F5344CB8AC3E}">
        <p14:creationId xmlns:p14="http://schemas.microsoft.com/office/powerpoint/2010/main" val="3371850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E9A469-F03A-4D47-AB65-A7FA10330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0E03432-7F38-4B09-A229-AD356A5ECE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113" y="1873405"/>
            <a:ext cx="4211095" cy="3969833"/>
          </a:xfrm>
        </p:spPr>
      </p:pic>
    </p:spTree>
    <p:extLst>
      <p:ext uri="{BB962C8B-B14F-4D97-AF65-F5344CB8AC3E}">
        <p14:creationId xmlns:p14="http://schemas.microsoft.com/office/powerpoint/2010/main" val="3798167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1837AC-3ED2-4D2E-A987-0A8430DC9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04CFCB0-B4E5-431D-88DF-68F569A93B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547" y="2286000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26265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DC6596-EEAA-4766-8131-91ED0F269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E9ED39B-372A-4241-83B7-0AFCE6C11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291" y="2956126"/>
            <a:ext cx="4645555" cy="2682472"/>
          </a:xfrm>
        </p:spPr>
      </p:pic>
    </p:spTree>
    <p:extLst>
      <p:ext uri="{BB962C8B-B14F-4D97-AF65-F5344CB8AC3E}">
        <p14:creationId xmlns:p14="http://schemas.microsoft.com/office/powerpoint/2010/main" val="2186046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C08EDC-073E-43EF-B952-31552E631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5480CED-C3A7-48C0-8DEE-105D355D84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041" y="2453270"/>
            <a:ext cx="7137498" cy="2575868"/>
          </a:xfrm>
        </p:spPr>
      </p:pic>
    </p:spTree>
    <p:extLst>
      <p:ext uri="{BB962C8B-B14F-4D97-AF65-F5344CB8AC3E}">
        <p14:creationId xmlns:p14="http://schemas.microsoft.com/office/powerpoint/2010/main" val="869590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554A3B-AF5C-4645-AD0A-387578558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Transpalpebrální</a:t>
            </a:r>
            <a:r>
              <a:rPr lang="cs-CZ" dirty="0"/>
              <a:t> měření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60299F3-89E6-4EA1-940F-DCAF1DE9E4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311" y="1800514"/>
            <a:ext cx="3612995" cy="4252797"/>
          </a:xfrm>
        </p:spPr>
      </p:pic>
    </p:spTree>
    <p:extLst>
      <p:ext uri="{BB962C8B-B14F-4D97-AF65-F5344CB8AC3E}">
        <p14:creationId xmlns:p14="http://schemas.microsoft.com/office/powerpoint/2010/main" val="5617462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Integrá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á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á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190</TotalTime>
  <Words>414</Words>
  <Application>Microsoft Office PowerPoint</Application>
  <PresentationFormat>Širokoúhlá obrazovka</PresentationFormat>
  <Paragraphs>86</Paragraphs>
  <Slides>33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9" baseType="lpstr">
      <vt:lpstr>Arial</vt:lpstr>
      <vt:lpstr>Times New Roman</vt:lpstr>
      <vt:lpstr>Tw Cen MT</vt:lpstr>
      <vt:lpstr>Tw Cen MT Condensed</vt:lpstr>
      <vt:lpstr>Wingdings 3</vt:lpstr>
      <vt:lpstr>Integrál</vt:lpstr>
      <vt:lpstr>Glaukom</vt:lpstr>
      <vt:lpstr>Rozdělení</vt:lpstr>
      <vt:lpstr>Měření nitroočního tlaku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Transpalpebrální měření</vt:lpstr>
      <vt:lpstr>Normální hodnoty </vt:lpstr>
      <vt:lpstr>Anatomie zrakového nervu</vt:lpstr>
      <vt:lpstr>Konfigurace komorového úhlu, vyšetření gonioskopickou čočkou</vt:lpstr>
      <vt:lpstr>Komorový úhel</vt:lpstr>
      <vt:lpstr>OCT měření nervových vláken</vt:lpstr>
      <vt:lpstr>Glaukom s otevřeným úhlem</vt:lpstr>
      <vt:lpstr>Změny ve vidění</vt:lpstr>
      <vt:lpstr>Změny zorného pole u glaukomu </vt:lpstr>
      <vt:lpstr>Léčba</vt:lpstr>
      <vt:lpstr>Schéma LTP</vt:lpstr>
      <vt:lpstr>Schéma operace s glaukomovým implantátem</vt:lpstr>
      <vt:lpstr>Glaukom s uzavřeným úhlem</vt:lpstr>
      <vt:lpstr>Příznaky </vt:lpstr>
      <vt:lpstr>Léčba </vt:lpstr>
      <vt:lpstr>Laserová iridotomie</vt:lpstr>
      <vt:lpstr>Trabekulektomie</vt:lpstr>
      <vt:lpstr>Kongenitální glaukom</vt:lpstr>
      <vt:lpstr>Maligní glaukom</vt:lpstr>
      <vt:lpstr>Sekundární glaukom </vt:lpstr>
      <vt:lpstr>Pseudoexfoliační syndrom</vt:lpstr>
      <vt:lpstr>Perforující poranění</vt:lpstr>
      <vt:lpstr>Léčba</vt:lpstr>
      <vt:lpstr>Prezentace aplikace PowerPoint</vt:lpstr>
      <vt:lpstr>Léky na zelený zákal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Glaukom</dc:title>
  <dc:creator>Svatopluk Synek</dc:creator>
  <cp:lastModifiedBy>Svatopluk Synek</cp:lastModifiedBy>
  <cp:revision>15</cp:revision>
  <dcterms:created xsi:type="dcterms:W3CDTF">2018-04-03T06:08:24Z</dcterms:created>
  <dcterms:modified xsi:type="dcterms:W3CDTF">2019-11-07T08:06:38Z</dcterms:modified>
</cp:coreProperties>
</file>