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9144000" cy="6858000" type="screen4x3"/>
  <p:notesSz cx="9144000" cy="6858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7" d="100"/>
          <a:sy n="117" d="100"/>
        </p:scale>
        <p:origin x="-1470" y="-3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10/24/2019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rgbClr val="FFFF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1">
                <a:solidFill>
                  <a:srgbClr val="FFFFC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10/24/2019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rgbClr val="FFFF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10/24/2019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rgbClr val="FFFF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10/24/2019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10/24/2019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12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39" y="0"/>
            <a:ext cx="9143860" cy="685634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139" y="17398"/>
            <a:ext cx="9140952" cy="519607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237121" y="0"/>
            <a:ext cx="8903969" cy="514642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139" y="5448172"/>
            <a:ext cx="6409944" cy="30327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6410845" y="5676772"/>
            <a:ext cx="2730245" cy="10287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139" y="5913754"/>
            <a:ext cx="7594854" cy="52196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7594993" y="5874892"/>
            <a:ext cx="1546225" cy="161290"/>
          </a:xfrm>
          <a:custGeom>
            <a:avLst/>
            <a:gdLst/>
            <a:ahLst/>
            <a:cxnLst/>
            <a:rect l="l" t="t" r="r" b="b"/>
            <a:pathLst>
              <a:path w="1546225" h="161289">
                <a:moveTo>
                  <a:pt x="1546098" y="76200"/>
                </a:moveTo>
                <a:lnTo>
                  <a:pt x="1546098" y="0"/>
                </a:lnTo>
                <a:lnTo>
                  <a:pt x="0" y="38100"/>
                </a:lnTo>
                <a:lnTo>
                  <a:pt x="0" y="160782"/>
                </a:lnTo>
                <a:lnTo>
                  <a:pt x="1546098" y="76200"/>
                </a:lnTo>
                <a:close/>
              </a:path>
            </a:pathLst>
          </a:custGeom>
          <a:solidFill>
            <a:srgbClr val="0000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5745619" y="6054725"/>
            <a:ext cx="3395979" cy="314325"/>
          </a:xfrm>
          <a:custGeom>
            <a:avLst/>
            <a:gdLst/>
            <a:ahLst/>
            <a:cxnLst/>
            <a:rect l="l" t="t" r="r" b="b"/>
            <a:pathLst>
              <a:path w="3395979" h="314325">
                <a:moveTo>
                  <a:pt x="3395472" y="0"/>
                </a:moveTo>
                <a:lnTo>
                  <a:pt x="0" y="247650"/>
                </a:lnTo>
                <a:lnTo>
                  <a:pt x="0" y="313944"/>
                </a:lnTo>
                <a:lnTo>
                  <a:pt x="3395472" y="0"/>
                </a:lnTo>
                <a:close/>
              </a:path>
            </a:pathLst>
          </a:custGeom>
          <a:solidFill>
            <a:srgbClr val="0000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78570" y="23708"/>
            <a:ext cx="6986858" cy="13658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1" i="0">
                <a:solidFill>
                  <a:srgbClr val="FFFF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71824" y="1736724"/>
            <a:ext cx="8800350" cy="46812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1">
                <a:solidFill>
                  <a:srgbClr val="FFFFC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10/24/2019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18" Type="http://schemas.openxmlformats.org/officeDocument/2006/relationships/image" Target="../media/image23.png"/><Relationship Id="rId26" Type="http://schemas.openxmlformats.org/officeDocument/2006/relationships/image" Target="../media/image31.jpg"/><Relationship Id="rId3" Type="http://schemas.openxmlformats.org/officeDocument/2006/relationships/image" Target="../media/image8.png"/><Relationship Id="rId21" Type="http://schemas.openxmlformats.org/officeDocument/2006/relationships/image" Target="../media/image26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5" Type="http://schemas.openxmlformats.org/officeDocument/2006/relationships/image" Target="../media/image30.png"/><Relationship Id="rId2" Type="http://schemas.openxmlformats.org/officeDocument/2006/relationships/image" Target="../media/image7.png"/><Relationship Id="rId16" Type="http://schemas.openxmlformats.org/officeDocument/2006/relationships/image" Target="../media/image21.png"/><Relationship Id="rId20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24" Type="http://schemas.openxmlformats.org/officeDocument/2006/relationships/image" Target="../media/image29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23" Type="http://schemas.openxmlformats.org/officeDocument/2006/relationships/image" Target="../media/image28.png"/><Relationship Id="rId28" Type="http://schemas.openxmlformats.org/officeDocument/2006/relationships/image" Target="../media/image33.jpg"/><Relationship Id="rId10" Type="http://schemas.openxmlformats.org/officeDocument/2006/relationships/image" Target="../media/image15.png"/><Relationship Id="rId19" Type="http://schemas.openxmlformats.org/officeDocument/2006/relationships/image" Target="../media/image24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Relationship Id="rId22" Type="http://schemas.openxmlformats.org/officeDocument/2006/relationships/image" Target="../media/image27.png"/><Relationship Id="rId27" Type="http://schemas.openxmlformats.org/officeDocument/2006/relationships/image" Target="../media/image3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image" Target="../media/image147.png"/><Relationship Id="rId18" Type="http://schemas.openxmlformats.org/officeDocument/2006/relationships/image" Target="../media/image23.png"/><Relationship Id="rId26" Type="http://schemas.openxmlformats.org/officeDocument/2006/relationships/image" Target="../media/image151.png"/><Relationship Id="rId3" Type="http://schemas.openxmlformats.org/officeDocument/2006/relationships/image" Target="../media/image142.png"/><Relationship Id="rId21" Type="http://schemas.openxmlformats.org/officeDocument/2006/relationships/image" Target="../media/image26.png"/><Relationship Id="rId7" Type="http://schemas.openxmlformats.org/officeDocument/2006/relationships/image" Target="../media/image12.png"/><Relationship Id="rId12" Type="http://schemas.openxmlformats.org/officeDocument/2006/relationships/image" Target="../media/image146.png"/><Relationship Id="rId17" Type="http://schemas.openxmlformats.org/officeDocument/2006/relationships/image" Target="../media/image149.png"/><Relationship Id="rId25" Type="http://schemas.openxmlformats.org/officeDocument/2006/relationships/image" Target="../media/image150.png"/><Relationship Id="rId2" Type="http://schemas.openxmlformats.org/officeDocument/2006/relationships/image" Target="../media/image141.png"/><Relationship Id="rId16" Type="http://schemas.openxmlformats.org/officeDocument/2006/relationships/image" Target="../media/image21.png"/><Relationship Id="rId20" Type="http://schemas.openxmlformats.org/officeDocument/2006/relationships/image" Target="../media/image1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4.png"/><Relationship Id="rId11" Type="http://schemas.openxmlformats.org/officeDocument/2006/relationships/image" Target="../media/image145.png"/><Relationship Id="rId24" Type="http://schemas.openxmlformats.org/officeDocument/2006/relationships/image" Target="../media/image45.png"/><Relationship Id="rId5" Type="http://schemas.openxmlformats.org/officeDocument/2006/relationships/image" Target="../media/image143.png"/><Relationship Id="rId15" Type="http://schemas.openxmlformats.org/officeDocument/2006/relationships/image" Target="../media/image20.png"/><Relationship Id="rId23" Type="http://schemas.openxmlformats.org/officeDocument/2006/relationships/image" Target="../media/image28.png"/><Relationship Id="rId10" Type="http://schemas.openxmlformats.org/officeDocument/2006/relationships/image" Target="../media/image15.png"/><Relationship Id="rId19" Type="http://schemas.openxmlformats.org/officeDocument/2006/relationships/image" Target="../media/image24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48.png"/><Relationship Id="rId22" Type="http://schemas.openxmlformats.org/officeDocument/2006/relationships/image" Target="../media/image27.png"/><Relationship Id="rId27" Type="http://schemas.openxmlformats.org/officeDocument/2006/relationships/image" Target="../media/image4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6.png"/><Relationship Id="rId13" Type="http://schemas.openxmlformats.org/officeDocument/2006/relationships/image" Target="../media/image159.png"/><Relationship Id="rId18" Type="http://schemas.openxmlformats.org/officeDocument/2006/relationships/image" Target="../media/image23.png"/><Relationship Id="rId26" Type="http://schemas.openxmlformats.org/officeDocument/2006/relationships/image" Target="../media/image165.png"/><Relationship Id="rId3" Type="http://schemas.openxmlformats.org/officeDocument/2006/relationships/image" Target="../media/image153.png"/><Relationship Id="rId21" Type="http://schemas.openxmlformats.org/officeDocument/2006/relationships/image" Target="../media/image26.png"/><Relationship Id="rId7" Type="http://schemas.openxmlformats.org/officeDocument/2006/relationships/image" Target="../media/image12.png"/><Relationship Id="rId12" Type="http://schemas.openxmlformats.org/officeDocument/2006/relationships/image" Target="../media/image158.png"/><Relationship Id="rId17" Type="http://schemas.openxmlformats.org/officeDocument/2006/relationships/image" Target="../media/image161.png"/><Relationship Id="rId25" Type="http://schemas.openxmlformats.org/officeDocument/2006/relationships/image" Target="../media/image164.png"/><Relationship Id="rId2" Type="http://schemas.openxmlformats.org/officeDocument/2006/relationships/image" Target="../media/image152.png"/><Relationship Id="rId16" Type="http://schemas.openxmlformats.org/officeDocument/2006/relationships/image" Target="../media/image21.png"/><Relationship Id="rId20" Type="http://schemas.openxmlformats.org/officeDocument/2006/relationships/image" Target="../media/image16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5.png"/><Relationship Id="rId11" Type="http://schemas.openxmlformats.org/officeDocument/2006/relationships/image" Target="../media/image157.png"/><Relationship Id="rId24" Type="http://schemas.openxmlformats.org/officeDocument/2006/relationships/image" Target="../media/image163.png"/><Relationship Id="rId5" Type="http://schemas.openxmlformats.org/officeDocument/2006/relationships/image" Target="../media/image154.png"/><Relationship Id="rId15" Type="http://schemas.openxmlformats.org/officeDocument/2006/relationships/image" Target="../media/image20.png"/><Relationship Id="rId23" Type="http://schemas.openxmlformats.org/officeDocument/2006/relationships/image" Target="../media/image28.png"/><Relationship Id="rId10" Type="http://schemas.openxmlformats.org/officeDocument/2006/relationships/image" Target="../media/image15.png"/><Relationship Id="rId19" Type="http://schemas.openxmlformats.org/officeDocument/2006/relationships/image" Target="../media/image24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60.png"/><Relationship Id="rId22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0.png"/><Relationship Id="rId13" Type="http://schemas.openxmlformats.org/officeDocument/2006/relationships/image" Target="../media/image173.png"/><Relationship Id="rId18" Type="http://schemas.openxmlformats.org/officeDocument/2006/relationships/image" Target="../media/image23.png"/><Relationship Id="rId26" Type="http://schemas.openxmlformats.org/officeDocument/2006/relationships/image" Target="../media/image47.png"/><Relationship Id="rId3" Type="http://schemas.openxmlformats.org/officeDocument/2006/relationships/image" Target="../media/image167.png"/><Relationship Id="rId21" Type="http://schemas.openxmlformats.org/officeDocument/2006/relationships/image" Target="../media/image26.png"/><Relationship Id="rId7" Type="http://schemas.openxmlformats.org/officeDocument/2006/relationships/image" Target="../media/image12.png"/><Relationship Id="rId12" Type="http://schemas.openxmlformats.org/officeDocument/2006/relationships/image" Target="../media/image172.png"/><Relationship Id="rId17" Type="http://schemas.openxmlformats.org/officeDocument/2006/relationships/image" Target="../media/image175.png"/><Relationship Id="rId25" Type="http://schemas.openxmlformats.org/officeDocument/2006/relationships/image" Target="../media/image46.png"/><Relationship Id="rId2" Type="http://schemas.openxmlformats.org/officeDocument/2006/relationships/image" Target="../media/image166.png"/><Relationship Id="rId16" Type="http://schemas.openxmlformats.org/officeDocument/2006/relationships/image" Target="../media/image21.png"/><Relationship Id="rId20" Type="http://schemas.openxmlformats.org/officeDocument/2006/relationships/image" Target="../media/image17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9.png"/><Relationship Id="rId11" Type="http://schemas.openxmlformats.org/officeDocument/2006/relationships/image" Target="../media/image171.png"/><Relationship Id="rId24" Type="http://schemas.openxmlformats.org/officeDocument/2006/relationships/image" Target="../media/image177.png"/><Relationship Id="rId5" Type="http://schemas.openxmlformats.org/officeDocument/2006/relationships/image" Target="../media/image168.png"/><Relationship Id="rId15" Type="http://schemas.openxmlformats.org/officeDocument/2006/relationships/image" Target="../media/image20.png"/><Relationship Id="rId23" Type="http://schemas.openxmlformats.org/officeDocument/2006/relationships/image" Target="../media/image28.png"/><Relationship Id="rId10" Type="http://schemas.openxmlformats.org/officeDocument/2006/relationships/image" Target="../media/image15.png"/><Relationship Id="rId19" Type="http://schemas.openxmlformats.org/officeDocument/2006/relationships/image" Target="../media/image24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74.png"/><Relationship Id="rId22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1.png"/><Relationship Id="rId13" Type="http://schemas.openxmlformats.org/officeDocument/2006/relationships/image" Target="../media/image66.png"/><Relationship Id="rId18" Type="http://schemas.openxmlformats.org/officeDocument/2006/relationships/image" Target="../media/image23.png"/><Relationship Id="rId26" Type="http://schemas.openxmlformats.org/officeDocument/2006/relationships/image" Target="../media/image47.png"/><Relationship Id="rId3" Type="http://schemas.openxmlformats.org/officeDocument/2006/relationships/image" Target="../media/image110.png"/><Relationship Id="rId21" Type="http://schemas.openxmlformats.org/officeDocument/2006/relationships/image" Target="../media/image26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openxmlformats.org/officeDocument/2006/relationships/image" Target="../media/image184.png"/><Relationship Id="rId25" Type="http://schemas.openxmlformats.org/officeDocument/2006/relationships/image" Target="../media/image187.png"/><Relationship Id="rId2" Type="http://schemas.openxmlformats.org/officeDocument/2006/relationships/image" Target="../media/image178.png"/><Relationship Id="rId16" Type="http://schemas.openxmlformats.org/officeDocument/2006/relationships/image" Target="../media/image21.png"/><Relationship Id="rId20" Type="http://schemas.openxmlformats.org/officeDocument/2006/relationships/image" Target="../media/image18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0.png"/><Relationship Id="rId11" Type="http://schemas.openxmlformats.org/officeDocument/2006/relationships/image" Target="../media/image182.png"/><Relationship Id="rId24" Type="http://schemas.openxmlformats.org/officeDocument/2006/relationships/image" Target="../media/image186.png"/><Relationship Id="rId5" Type="http://schemas.openxmlformats.org/officeDocument/2006/relationships/image" Target="../media/image179.png"/><Relationship Id="rId15" Type="http://schemas.openxmlformats.org/officeDocument/2006/relationships/image" Target="../media/image20.png"/><Relationship Id="rId23" Type="http://schemas.openxmlformats.org/officeDocument/2006/relationships/image" Target="../media/image28.png"/><Relationship Id="rId28" Type="http://schemas.openxmlformats.org/officeDocument/2006/relationships/image" Target="../media/image189.png"/><Relationship Id="rId10" Type="http://schemas.openxmlformats.org/officeDocument/2006/relationships/image" Target="../media/image15.png"/><Relationship Id="rId19" Type="http://schemas.openxmlformats.org/officeDocument/2006/relationships/image" Target="../media/image24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83.png"/><Relationship Id="rId22" Type="http://schemas.openxmlformats.org/officeDocument/2006/relationships/image" Target="../media/image27.png"/><Relationship Id="rId27" Type="http://schemas.openxmlformats.org/officeDocument/2006/relationships/image" Target="../media/image18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4.png"/><Relationship Id="rId13" Type="http://schemas.openxmlformats.org/officeDocument/2006/relationships/image" Target="../media/image196.png"/><Relationship Id="rId18" Type="http://schemas.openxmlformats.org/officeDocument/2006/relationships/image" Target="../media/image23.png"/><Relationship Id="rId26" Type="http://schemas.openxmlformats.org/officeDocument/2006/relationships/image" Target="../media/image47.png"/><Relationship Id="rId3" Type="http://schemas.openxmlformats.org/officeDocument/2006/relationships/image" Target="../media/image191.png"/><Relationship Id="rId21" Type="http://schemas.openxmlformats.org/officeDocument/2006/relationships/image" Target="../media/image26.png"/><Relationship Id="rId7" Type="http://schemas.openxmlformats.org/officeDocument/2006/relationships/image" Target="../media/image12.png"/><Relationship Id="rId12" Type="http://schemas.openxmlformats.org/officeDocument/2006/relationships/image" Target="../media/image195.png"/><Relationship Id="rId17" Type="http://schemas.openxmlformats.org/officeDocument/2006/relationships/image" Target="../media/image198.png"/><Relationship Id="rId25" Type="http://schemas.openxmlformats.org/officeDocument/2006/relationships/image" Target="../media/image201.png"/><Relationship Id="rId2" Type="http://schemas.openxmlformats.org/officeDocument/2006/relationships/image" Target="../media/image190.png"/><Relationship Id="rId16" Type="http://schemas.openxmlformats.org/officeDocument/2006/relationships/image" Target="../media/image21.png"/><Relationship Id="rId20" Type="http://schemas.openxmlformats.org/officeDocument/2006/relationships/image" Target="../media/image19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3.png"/><Relationship Id="rId11" Type="http://schemas.openxmlformats.org/officeDocument/2006/relationships/image" Target="../media/image39.png"/><Relationship Id="rId24" Type="http://schemas.openxmlformats.org/officeDocument/2006/relationships/image" Target="../media/image200.png"/><Relationship Id="rId5" Type="http://schemas.openxmlformats.org/officeDocument/2006/relationships/image" Target="../media/image192.png"/><Relationship Id="rId15" Type="http://schemas.openxmlformats.org/officeDocument/2006/relationships/image" Target="../media/image20.png"/><Relationship Id="rId23" Type="http://schemas.openxmlformats.org/officeDocument/2006/relationships/image" Target="../media/image28.png"/><Relationship Id="rId10" Type="http://schemas.openxmlformats.org/officeDocument/2006/relationships/image" Target="../media/image15.png"/><Relationship Id="rId19" Type="http://schemas.openxmlformats.org/officeDocument/2006/relationships/image" Target="../media/image24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7.png"/><Relationship Id="rId22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6.png"/><Relationship Id="rId13" Type="http://schemas.openxmlformats.org/officeDocument/2006/relationships/image" Target="../media/image66.png"/><Relationship Id="rId18" Type="http://schemas.openxmlformats.org/officeDocument/2006/relationships/image" Target="../media/image23.png"/><Relationship Id="rId26" Type="http://schemas.openxmlformats.org/officeDocument/2006/relationships/image" Target="../media/image165.png"/><Relationship Id="rId3" Type="http://schemas.openxmlformats.org/officeDocument/2006/relationships/image" Target="../media/image203.png"/><Relationship Id="rId21" Type="http://schemas.openxmlformats.org/officeDocument/2006/relationships/image" Target="../media/image26.png"/><Relationship Id="rId7" Type="http://schemas.openxmlformats.org/officeDocument/2006/relationships/image" Target="../media/image12.png"/><Relationship Id="rId12" Type="http://schemas.openxmlformats.org/officeDocument/2006/relationships/image" Target="../media/image208.png"/><Relationship Id="rId17" Type="http://schemas.openxmlformats.org/officeDocument/2006/relationships/image" Target="../media/image210.png"/><Relationship Id="rId25" Type="http://schemas.openxmlformats.org/officeDocument/2006/relationships/image" Target="../media/image46.png"/><Relationship Id="rId2" Type="http://schemas.openxmlformats.org/officeDocument/2006/relationships/image" Target="../media/image202.png"/><Relationship Id="rId16" Type="http://schemas.openxmlformats.org/officeDocument/2006/relationships/image" Target="../media/image21.png"/><Relationship Id="rId20" Type="http://schemas.openxmlformats.org/officeDocument/2006/relationships/image" Target="../media/image2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5.png"/><Relationship Id="rId11" Type="http://schemas.openxmlformats.org/officeDocument/2006/relationships/image" Target="../media/image207.png"/><Relationship Id="rId24" Type="http://schemas.openxmlformats.org/officeDocument/2006/relationships/image" Target="../media/image212.png"/><Relationship Id="rId5" Type="http://schemas.openxmlformats.org/officeDocument/2006/relationships/image" Target="../media/image204.png"/><Relationship Id="rId15" Type="http://schemas.openxmlformats.org/officeDocument/2006/relationships/image" Target="../media/image20.png"/><Relationship Id="rId23" Type="http://schemas.openxmlformats.org/officeDocument/2006/relationships/image" Target="../media/image28.png"/><Relationship Id="rId10" Type="http://schemas.openxmlformats.org/officeDocument/2006/relationships/image" Target="../media/image15.png"/><Relationship Id="rId19" Type="http://schemas.openxmlformats.org/officeDocument/2006/relationships/image" Target="../media/image24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209.png"/><Relationship Id="rId22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1.png"/><Relationship Id="rId13" Type="http://schemas.openxmlformats.org/officeDocument/2006/relationships/image" Target="../media/image219.png"/><Relationship Id="rId18" Type="http://schemas.openxmlformats.org/officeDocument/2006/relationships/image" Target="../media/image23.png"/><Relationship Id="rId26" Type="http://schemas.openxmlformats.org/officeDocument/2006/relationships/image" Target="../media/image222.png"/><Relationship Id="rId3" Type="http://schemas.openxmlformats.org/officeDocument/2006/relationships/image" Target="../media/image214.png"/><Relationship Id="rId21" Type="http://schemas.openxmlformats.org/officeDocument/2006/relationships/image" Target="../media/image26.png"/><Relationship Id="rId7" Type="http://schemas.openxmlformats.org/officeDocument/2006/relationships/image" Target="../media/image12.png"/><Relationship Id="rId12" Type="http://schemas.openxmlformats.org/officeDocument/2006/relationships/image" Target="../media/image218.png"/><Relationship Id="rId17" Type="http://schemas.openxmlformats.org/officeDocument/2006/relationships/image" Target="../media/image220.png"/><Relationship Id="rId25" Type="http://schemas.openxmlformats.org/officeDocument/2006/relationships/image" Target="../media/image46.png"/><Relationship Id="rId2" Type="http://schemas.openxmlformats.org/officeDocument/2006/relationships/image" Target="../media/image213.png"/><Relationship Id="rId16" Type="http://schemas.openxmlformats.org/officeDocument/2006/relationships/image" Target="../media/image21.png"/><Relationship Id="rId20" Type="http://schemas.openxmlformats.org/officeDocument/2006/relationships/image" Target="../media/image22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6.png"/><Relationship Id="rId11" Type="http://schemas.openxmlformats.org/officeDocument/2006/relationships/image" Target="../media/image217.png"/><Relationship Id="rId24" Type="http://schemas.openxmlformats.org/officeDocument/2006/relationships/image" Target="../media/image177.png"/><Relationship Id="rId5" Type="http://schemas.openxmlformats.org/officeDocument/2006/relationships/image" Target="../media/image215.png"/><Relationship Id="rId15" Type="http://schemas.openxmlformats.org/officeDocument/2006/relationships/image" Target="../media/image20.png"/><Relationship Id="rId23" Type="http://schemas.openxmlformats.org/officeDocument/2006/relationships/image" Target="../media/image28.png"/><Relationship Id="rId10" Type="http://schemas.openxmlformats.org/officeDocument/2006/relationships/image" Target="../media/image15.png"/><Relationship Id="rId19" Type="http://schemas.openxmlformats.org/officeDocument/2006/relationships/image" Target="../media/image24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209.png"/><Relationship Id="rId22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9.png"/><Relationship Id="rId13" Type="http://schemas.openxmlformats.org/officeDocument/2006/relationships/image" Target="../media/image234.png"/><Relationship Id="rId18" Type="http://schemas.openxmlformats.org/officeDocument/2006/relationships/image" Target="../media/image239.png"/><Relationship Id="rId26" Type="http://schemas.openxmlformats.org/officeDocument/2006/relationships/image" Target="../media/image247.png"/><Relationship Id="rId3" Type="http://schemas.openxmlformats.org/officeDocument/2006/relationships/image" Target="../media/image224.png"/><Relationship Id="rId21" Type="http://schemas.openxmlformats.org/officeDocument/2006/relationships/image" Target="../media/image242.png"/><Relationship Id="rId7" Type="http://schemas.openxmlformats.org/officeDocument/2006/relationships/image" Target="../media/image228.png"/><Relationship Id="rId12" Type="http://schemas.openxmlformats.org/officeDocument/2006/relationships/image" Target="../media/image233.png"/><Relationship Id="rId17" Type="http://schemas.openxmlformats.org/officeDocument/2006/relationships/image" Target="../media/image238.png"/><Relationship Id="rId25" Type="http://schemas.openxmlformats.org/officeDocument/2006/relationships/image" Target="../media/image246.png"/><Relationship Id="rId2" Type="http://schemas.openxmlformats.org/officeDocument/2006/relationships/image" Target="../media/image223.png"/><Relationship Id="rId16" Type="http://schemas.openxmlformats.org/officeDocument/2006/relationships/image" Target="../media/image237.png"/><Relationship Id="rId20" Type="http://schemas.openxmlformats.org/officeDocument/2006/relationships/image" Target="../media/image24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27.png"/><Relationship Id="rId11" Type="http://schemas.openxmlformats.org/officeDocument/2006/relationships/image" Target="../media/image232.png"/><Relationship Id="rId24" Type="http://schemas.openxmlformats.org/officeDocument/2006/relationships/image" Target="../media/image245.png"/><Relationship Id="rId5" Type="http://schemas.openxmlformats.org/officeDocument/2006/relationships/image" Target="../media/image226.png"/><Relationship Id="rId15" Type="http://schemas.openxmlformats.org/officeDocument/2006/relationships/image" Target="../media/image236.png"/><Relationship Id="rId23" Type="http://schemas.openxmlformats.org/officeDocument/2006/relationships/image" Target="../media/image244.png"/><Relationship Id="rId10" Type="http://schemas.openxmlformats.org/officeDocument/2006/relationships/image" Target="../media/image231.png"/><Relationship Id="rId19" Type="http://schemas.openxmlformats.org/officeDocument/2006/relationships/image" Target="../media/image240.png"/><Relationship Id="rId4" Type="http://schemas.openxmlformats.org/officeDocument/2006/relationships/image" Target="../media/image225.png"/><Relationship Id="rId9" Type="http://schemas.openxmlformats.org/officeDocument/2006/relationships/image" Target="../media/image230.png"/><Relationship Id="rId14" Type="http://schemas.openxmlformats.org/officeDocument/2006/relationships/image" Target="../media/image235.png"/><Relationship Id="rId22" Type="http://schemas.openxmlformats.org/officeDocument/2006/relationships/image" Target="../media/image243.png"/><Relationship Id="rId27" Type="http://schemas.openxmlformats.org/officeDocument/2006/relationships/image" Target="../media/image24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3.png"/><Relationship Id="rId13" Type="http://schemas.openxmlformats.org/officeDocument/2006/relationships/image" Target="../media/image256.png"/><Relationship Id="rId18" Type="http://schemas.openxmlformats.org/officeDocument/2006/relationships/image" Target="../media/image23.png"/><Relationship Id="rId26" Type="http://schemas.openxmlformats.org/officeDocument/2006/relationships/image" Target="../media/image260.png"/><Relationship Id="rId3" Type="http://schemas.openxmlformats.org/officeDocument/2006/relationships/image" Target="../media/image250.png"/><Relationship Id="rId21" Type="http://schemas.openxmlformats.org/officeDocument/2006/relationships/image" Target="../media/image26.png"/><Relationship Id="rId7" Type="http://schemas.openxmlformats.org/officeDocument/2006/relationships/image" Target="../media/image12.png"/><Relationship Id="rId12" Type="http://schemas.openxmlformats.org/officeDocument/2006/relationships/image" Target="../media/image255.png"/><Relationship Id="rId17" Type="http://schemas.openxmlformats.org/officeDocument/2006/relationships/image" Target="../media/image258.png"/><Relationship Id="rId25" Type="http://schemas.openxmlformats.org/officeDocument/2006/relationships/image" Target="../media/image46.png"/><Relationship Id="rId2" Type="http://schemas.openxmlformats.org/officeDocument/2006/relationships/image" Target="../media/image249.png"/><Relationship Id="rId16" Type="http://schemas.openxmlformats.org/officeDocument/2006/relationships/image" Target="../media/image21.png"/><Relationship Id="rId20" Type="http://schemas.openxmlformats.org/officeDocument/2006/relationships/image" Target="../media/image5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52.png"/><Relationship Id="rId11" Type="http://schemas.openxmlformats.org/officeDocument/2006/relationships/image" Target="../media/image254.png"/><Relationship Id="rId24" Type="http://schemas.openxmlformats.org/officeDocument/2006/relationships/image" Target="../media/image259.png"/><Relationship Id="rId5" Type="http://schemas.openxmlformats.org/officeDocument/2006/relationships/image" Target="../media/image251.png"/><Relationship Id="rId15" Type="http://schemas.openxmlformats.org/officeDocument/2006/relationships/image" Target="../media/image20.png"/><Relationship Id="rId23" Type="http://schemas.openxmlformats.org/officeDocument/2006/relationships/image" Target="../media/image28.png"/><Relationship Id="rId10" Type="http://schemas.openxmlformats.org/officeDocument/2006/relationships/image" Target="../media/image15.png"/><Relationship Id="rId19" Type="http://schemas.openxmlformats.org/officeDocument/2006/relationships/image" Target="../media/image24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257.png"/><Relationship Id="rId22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3.png"/><Relationship Id="rId13" Type="http://schemas.openxmlformats.org/officeDocument/2006/relationships/image" Target="../media/image266.png"/><Relationship Id="rId18" Type="http://schemas.openxmlformats.org/officeDocument/2006/relationships/image" Target="../media/image23.png"/><Relationship Id="rId26" Type="http://schemas.openxmlformats.org/officeDocument/2006/relationships/image" Target="../media/image271.png"/><Relationship Id="rId3" Type="http://schemas.openxmlformats.org/officeDocument/2006/relationships/image" Target="../media/image110.png"/><Relationship Id="rId21" Type="http://schemas.openxmlformats.org/officeDocument/2006/relationships/image" Target="../media/image26.png"/><Relationship Id="rId7" Type="http://schemas.openxmlformats.org/officeDocument/2006/relationships/image" Target="../media/image12.png"/><Relationship Id="rId12" Type="http://schemas.openxmlformats.org/officeDocument/2006/relationships/image" Target="../media/image265.png"/><Relationship Id="rId17" Type="http://schemas.openxmlformats.org/officeDocument/2006/relationships/image" Target="../media/image128.png"/><Relationship Id="rId25" Type="http://schemas.openxmlformats.org/officeDocument/2006/relationships/image" Target="../media/image270.png"/><Relationship Id="rId2" Type="http://schemas.openxmlformats.org/officeDocument/2006/relationships/image" Target="../media/image261.png"/><Relationship Id="rId16" Type="http://schemas.openxmlformats.org/officeDocument/2006/relationships/image" Target="../media/image21.png"/><Relationship Id="rId20" Type="http://schemas.openxmlformats.org/officeDocument/2006/relationships/image" Target="../media/image26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62.png"/><Relationship Id="rId11" Type="http://schemas.openxmlformats.org/officeDocument/2006/relationships/image" Target="../media/image264.png"/><Relationship Id="rId24" Type="http://schemas.openxmlformats.org/officeDocument/2006/relationships/image" Target="../media/image269.png"/><Relationship Id="rId5" Type="http://schemas.openxmlformats.org/officeDocument/2006/relationships/image" Target="../media/image192.png"/><Relationship Id="rId15" Type="http://schemas.openxmlformats.org/officeDocument/2006/relationships/image" Target="../media/image20.png"/><Relationship Id="rId23" Type="http://schemas.openxmlformats.org/officeDocument/2006/relationships/image" Target="../media/image28.png"/><Relationship Id="rId10" Type="http://schemas.openxmlformats.org/officeDocument/2006/relationships/image" Target="../media/image15.png"/><Relationship Id="rId19" Type="http://schemas.openxmlformats.org/officeDocument/2006/relationships/image" Target="../media/image24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267.png"/><Relationship Id="rId22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1.png"/><Relationship Id="rId18" Type="http://schemas.openxmlformats.org/officeDocument/2006/relationships/image" Target="../media/image23.png"/><Relationship Id="rId26" Type="http://schemas.openxmlformats.org/officeDocument/2006/relationships/image" Target="../media/image47.png"/><Relationship Id="rId3" Type="http://schemas.openxmlformats.org/officeDocument/2006/relationships/image" Target="../media/image35.png"/><Relationship Id="rId21" Type="http://schemas.openxmlformats.org/officeDocument/2006/relationships/image" Target="../media/image26.png"/><Relationship Id="rId7" Type="http://schemas.openxmlformats.org/officeDocument/2006/relationships/image" Target="../media/image12.png"/><Relationship Id="rId12" Type="http://schemas.openxmlformats.org/officeDocument/2006/relationships/image" Target="../media/image40.png"/><Relationship Id="rId17" Type="http://schemas.openxmlformats.org/officeDocument/2006/relationships/image" Target="../media/image43.png"/><Relationship Id="rId25" Type="http://schemas.openxmlformats.org/officeDocument/2006/relationships/image" Target="../media/image46.png"/><Relationship Id="rId2" Type="http://schemas.openxmlformats.org/officeDocument/2006/relationships/image" Target="../media/image34.png"/><Relationship Id="rId16" Type="http://schemas.openxmlformats.org/officeDocument/2006/relationships/image" Target="../media/image21.png"/><Relationship Id="rId20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11" Type="http://schemas.openxmlformats.org/officeDocument/2006/relationships/image" Target="../media/image39.png"/><Relationship Id="rId24" Type="http://schemas.openxmlformats.org/officeDocument/2006/relationships/image" Target="../media/image45.png"/><Relationship Id="rId5" Type="http://schemas.openxmlformats.org/officeDocument/2006/relationships/image" Target="../media/image36.png"/><Relationship Id="rId15" Type="http://schemas.openxmlformats.org/officeDocument/2006/relationships/image" Target="../media/image20.png"/><Relationship Id="rId23" Type="http://schemas.openxmlformats.org/officeDocument/2006/relationships/image" Target="../media/image28.png"/><Relationship Id="rId10" Type="http://schemas.openxmlformats.org/officeDocument/2006/relationships/image" Target="../media/image15.png"/><Relationship Id="rId19" Type="http://schemas.openxmlformats.org/officeDocument/2006/relationships/image" Target="../media/image24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42.png"/><Relationship Id="rId22" Type="http://schemas.openxmlformats.org/officeDocument/2006/relationships/image" Target="../media/image27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image" Target="../media/image278.png"/><Relationship Id="rId18" Type="http://schemas.openxmlformats.org/officeDocument/2006/relationships/image" Target="../media/image23.png"/><Relationship Id="rId26" Type="http://schemas.openxmlformats.org/officeDocument/2006/relationships/image" Target="../media/image47.png"/><Relationship Id="rId3" Type="http://schemas.openxmlformats.org/officeDocument/2006/relationships/image" Target="../media/image273.png"/><Relationship Id="rId21" Type="http://schemas.openxmlformats.org/officeDocument/2006/relationships/image" Target="../media/image26.png"/><Relationship Id="rId7" Type="http://schemas.openxmlformats.org/officeDocument/2006/relationships/image" Target="../media/image12.png"/><Relationship Id="rId12" Type="http://schemas.openxmlformats.org/officeDocument/2006/relationships/image" Target="../media/image277.png"/><Relationship Id="rId17" Type="http://schemas.openxmlformats.org/officeDocument/2006/relationships/image" Target="../media/image138.png"/><Relationship Id="rId25" Type="http://schemas.openxmlformats.org/officeDocument/2006/relationships/image" Target="../media/image46.png"/><Relationship Id="rId2" Type="http://schemas.openxmlformats.org/officeDocument/2006/relationships/image" Target="../media/image272.png"/><Relationship Id="rId16" Type="http://schemas.openxmlformats.org/officeDocument/2006/relationships/image" Target="../media/image21.png"/><Relationship Id="rId20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5.png"/><Relationship Id="rId11" Type="http://schemas.openxmlformats.org/officeDocument/2006/relationships/image" Target="../media/image276.png"/><Relationship Id="rId24" Type="http://schemas.openxmlformats.org/officeDocument/2006/relationships/image" Target="../media/image280.png"/><Relationship Id="rId5" Type="http://schemas.openxmlformats.org/officeDocument/2006/relationships/image" Target="../media/image274.png"/><Relationship Id="rId15" Type="http://schemas.openxmlformats.org/officeDocument/2006/relationships/image" Target="../media/image20.png"/><Relationship Id="rId23" Type="http://schemas.openxmlformats.org/officeDocument/2006/relationships/image" Target="../media/image28.png"/><Relationship Id="rId10" Type="http://schemas.openxmlformats.org/officeDocument/2006/relationships/image" Target="../media/image15.png"/><Relationship Id="rId19" Type="http://schemas.openxmlformats.org/officeDocument/2006/relationships/image" Target="../media/image24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279.png"/><Relationship Id="rId22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7.png"/><Relationship Id="rId13" Type="http://schemas.openxmlformats.org/officeDocument/2006/relationships/image" Target="../media/image66.png"/><Relationship Id="rId18" Type="http://schemas.openxmlformats.org/officeDocument/2006/relationships/image" Target="../media/image23.png"/><Relationship Id="rId26" Type="http://schemas.openxmlformats.org/officeDocument/2006/relationships/image" Target="../media/image47.png"/><Relationship Id="rId3" Type="http://schemas.openxmlformats.org/officeDocument/2006/relationships/image" Target="../media/image282.png"/><Relationship Id="rId21" Type="http://schemas.openxmlformats.org/officeDocument/2006/relationships/image" Target="../media/image26.png"/><Relationship Id="rId7" Type="http://schemas.openxmlformats.org/officeDocument/2006/relationships/image" Target="../media/image286.png"/><Relationship Id="rId12" Type="http://schemas.openxmlformats.org/officeDocument/2006/relationships/image" Target="../media/image291.png"/><Relationship Id="rId17" Type="http://schemas.openxmlformats.org/officeDocument/2006/relationships/image" Target="../media/image198.png"/><Relationship Id="rId25" Type="http://schemas.openxmlformats.org/officeDocument/2006/relationships/image" Target="../media/image294.png"/><Relationship Id="rId2" Type="http://schemas.openxmlformats.org/officeDocument/2006/relationships/image" Target="../media/image281.png"/><Relationship Id="rId16" Type="http://schemas.openxmlformats.org/officeDocument/2006/relationships/image" Target="../media/image21.png"/><Relationship Id="rId20" Type="http://schemas.openxmlformats.org/officeDocument/2006/relationships/image" Target="../media/image29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5.png"/><Relationship Id="rId11" Type="http://schemas.openxmlformats.org/officeDocument/2006/relationships/image" Target="../media/image290.png"/><Relationship Id="rId24" Type="http://schemas.openxmlformats.org/officeDocument/2006/relationships/image" Target="../media/image293.png"/><Relationship Id="rId5" Type="http://schemas.openxmlformats.org/officeDocument/2006/relationships/image" Target="../media/image284.png"/><Relationship Id="rId15" Type="http://schemas.openxmlformats.org/officeDocument/2006/relationships/image" Target="../media/image20.png"/><Relationship Id="rId23" Type="http://schemas.openxmlformats.org/officeDocument/2006/relationships/image" Target="../media/image28.png"/><Relationship Id="rId10" Type="http://schemas.openxmlformats.org/officeDocument/2006/relationships/image" Target="../media/image289.png"/><Relationship Id="rId19" Type="http://schemas.openxmlformats.org/officeDocument/2006/relationships/image" Target="../media/image24.png"/><Relationship Id="rId4" Type="http://schemas.openxmlformats.org/officeDocument/2006/relationships/image" Target="../media/image283.png"/><Relationship Id="rId9" Type="http://schemas.openxmlformats.org/officeDocument/2006/relationships/image" Target="../media/image288.png"/><Relationship Id="rId14" Type="http://schemas.openxmlformats.org/officeDocument/2006/relationships/image" Target="../media/image209.png"/><Relationship Id="rId22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1.png"/><Relationship Id="rId13" Type="http://schemas.openxmlformats.org/officeDocument/2006/relationships/image" Target="../media/image306.png"/><Relationship Id="rId18" Type="http://schemas.openxmlformats.org/officeDocument/2006/relationships/image" Target="../media/image23.png"/><Relationship Id="rId26" Type="http://schemas.openxmlformats.org/officeDocument/2006/relationships/image" Target="../media/image312.jpg"/><Relationship Id="rId3" Type="http://schemas.openxmlformats.org/officeDocument/2006/relationships/image" Target="../media/image296.png"/><Relationship Id="rId21" Type="http://schemas.openxmlformats.org/officeDocument/2006/relationships/image" Target="../media/image26.png"/><Relationship Id="rId7" Type="http://schemas.openxmlformats.org/officeDocument/2006/relationships/image" Target="../media/image300.png"/><Relationship Id="rId12" Type="http://schemas.openxmlformats.org/officeDocument/2006/relationships/image" Target="../media/image305.png"/><Relationship Id="rId17" Type="http://schemas.openxmlformats.org/officeDocument/2006/relationships/image" Target="../media/image149.png"/><Relationship Id="rId25" Type="http://schemas.openxmlformats.org/officeDocument/2006/relationships/image" Target="../media/image311.png"/><Relationship Id="rId2" Type="http://schemas.openxmlformats.org/officeDocument/2006/relationships/image" Target="../media/image295.png"/><Relationship Id="rId16" Type="http://schemas.openxmlformats.org/officeDocument/2006/relationships/image" Target="../media/image309.png"/><Relationship Id="rId20" Type="http://schemas.openxmlformats.org/officeDocument/2006/relationships/image" Target="../media/image5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99.png"/><Relationship Id="rId11" Type="http://schemas.openxmlformats.org/officeDocument/2006/relationships/image" Target="../media/image304.png"/><Relationship Id="rId24" Type="http://schemas.openxmlformats.org/officeDocument/2006/relationships/image" Target="../media/image310.png"/><Relationship Id="rId5" Type="http://schemas.openxmlformats.org/officeDocument/2006/relationships/image" Target="../media/image298.png"/><Relationship Id="rId15" Type="http://schemas.openxmlformats.org/officeDocument/2006/relationships/image" Target="../media/image308.png"/><Relationship Id="rId23" Type="http://schemas.openxmlformats.org/officeDocument/2006/relationships/image" Target="../media/image28.png"/><Relationship Id="rId10" Type="http://schemas.openxmlformats.org/officeDocument/2006/relationships/image" Target="../media/image303.png"/><Relationship Id="rId19" Type="http://schemas.openxmlformats.org/officeDocument/2006/relationships/image" Target="../media/image24.png"/><Relationship Id="rId4" Type="http://schemas.openxmlformats.org/officeDocument/2006/relationships/image" Target="../media/image297.png"/><Relationship Id="rId9" Type="http://schemas.openxmlformats.org/officeDocument/2006/relationships/image" Target="../media/image302.png"/><Relationship Id="rId14" Type="http://schemas.openxmlformats.org/officeDocument/2006/relationships/image" Target="../media/image307.png"/><Relationship Id="rId22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9.png"/><Relationship Id="rId13" Type="http://schemas.openxmlformats.org/officeDocument/2006/relationships/image" Target="../media/image324.png"/><Relationship Id="rId18" Type="http://schemas.openxmlformats.org/officeDocument/2006/relationships/image" Target="../media/image329.png"/><Relationship Id="rId26" Type="http://schemas.openxmlformats.org/officeDocument/2006/relationships/image" Target="../media/image47.png"/><Relationship Id="rId3" Type="http://schemas.openxmlformats.org/officeDocument/2006/relationships/image" Target="../media/image314.png"/><Relationship Id="rId21" Type="http://schemas.openxmlformats.org/officeDocument/2006/relationships/image" Target="../media/image332.png"/><Relationship Id="rId7" Type="http://schemas.openxmlformats.org/officeDocument/2006/relationships/image" Target="../media/image318.png"/><Relationship Id="rId12" Type="http://schemas.openxmlformats.org/officeDocument/2006/relationships/image" Target="../media/image323.png"/><Relationship Id="rId17" Type="http://schemas.openxmlformats.org/officeDocument/2006/relationships/image" Target="../media/image328.png"/><Relationship Id="rId25" Type="http://schemas.openxmlformats.org/officeDocument/2006/relationships/image" Target="../media/image334.png"/><Relationship Id="rId2" Type="http://schemas.openxmlformats.org/officeDocument/2006/relationships/image" Target="../media/image313.png"/><Relationship Id="rId16" Type="http://schemas.openxmlformats.org/officeDocument/2006/relationships/image" Target="../media/image327.png"/><Relationship Id="rId20" Type="http://schemas.openxmlformats.org/officeDocument/2006/relationships/image" Target="../media/image3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7.png"/><Relationship Id="rId11" Type="http://schemas.openxmlformats.org/officeDocument/2006/relationships/image" Target="../media/image322.png"/><Relationship Id="rId24" Type="http://schemas.openxmlformats.org/officeDocument/2006/relationships/image" Target="../media/image333.png"/><Relationship Id="rId5" Type="http://schemas.openxmlformats.org/officeDocument/2006/relationships/image" Target="../media/image316.png"/><Relationship Id="rId15" Type="http://schemas.openxmlformats.org/officeDocument/2006/relationships/image" Target="../media/image326.png"/><Relationship Id="rId23" Type="http://schemas.openxmlformats.org/officeDocument/2006/relationships/image" Target="../media/image28.png"/><Relationship Id="rId10" Type="http://schemas.openxmlformats.org/officeDocument/2006/relationships/image" Target="../media/image321.png"/><Relationship Id="rId19" Type="http://schemas.openxmlformats.org/officeDocument/2006/relationships/image" Target="../media/image330.png"/><Relationship Id="rId4" Type="http://schemas.openxmlformats.org/officeDocument/2006/relationships/image" Target="../media/image315.png"/><Relationship Id="rId9" Type="http://schemas.openxmlformats.org/officeDocument/2006/relationships/image" Target="../media/image320.png"/><Relationship Id="rId14" Type="http://schemas.openxmlformats.org/officeDocument/2006/relationships/image" Target="../media/image325.png"/><Relationship Id="rId22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1.png"/><Relationship Id="rId13" Type="http://schemas.openxmlformats.org/officeDocument/2006/relationships/image" Target="../media/image346.png"/><Relationship Id="rId18" Type="http://schemas.openxmlformats.org/officeDocument/2006/relationships/image" Target="../media/image23.png"/><Relationship Id="rId26" Type="http://schemas.openxmlformats.org/officeDocument/2006/relationships/image" Target="../media/image47.png"/><Relationship Id="rId3" Type="http://schemas.openxmlformats.org/officeDocument/2006/relationships/image" Target="../media/image336.png"/><Relationship Id="rId21" Type="http://schemas.openxmlformats.org/officeDocument/2006/relationships/image" Target="../media/image26.png"/><Relationship Id="rId7" Type="http://schemas.openxmlformats.org/officeDocument/2006/relationships/image" Target="../media/image340.png"/><Relationship Id="rId12" Type="http://schemas.openxmlformats.org/officeDocument/2006/relationships/image" Target="../media/image345.png"/><Relationship Id="rId17" Type="http://schemas.openxmlformats.org/officeDocument/2006/relationships/image" Target="../media/image348.png"/><Relationship Id="rId25" Type="http://schemas.openxmlformats.org/officeDocument/2006/relationships/image" Target="../media/image350.png"/><Relationship Id="rId2" Type="http://schemas.openxmlformats.org/officeDocument/2006/relationships/image" Target="../media/image335.png"/><Relationship Id="rId16" Type="http://schemas.openxmlformats.org/officeDocument/2006/relationships/image" Target="../media/image21.png"/><Relationship Id="rId20" Type="http://schemas.openxmlformats.org/officeDocument/2006/relationships/image" Target="../media/image3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9.png"/><Relationship Id="rId11" Type="http://schemas.openxmlformats.org/officeDocument/2006/relationships/image" Target="../media/image344.png"/><Relationship Id="rId24" Type="http://schemas.openxmlformats.org/officeDocument/2006/relationships/image" Target="../media/image293.png"/><Relationship Id="rId5" Type="http://schemas.openxmlformats.org/officeDocument/2006/relationships/image" Target="../media/image338.png"/><Relationship Id="rId15" Type="http://schemas.openxmlformats.org/officeDocument/2006/relationships/image" Target="../media/image20.png"/><Relationship Id="rId23" Type="http://schemas.openxmlformats.org/officeDocument/2006/relationships/image" Target="../media/image28.png"/><Relationship Id="rId10" Type="http://schemas.openxmlformats.org/officeDocument/2006/relationships/image" Target="../media/image343.png"/><Relationship Id="rId19" Type="http://schemas.openxmlformats.org/officeDocument/2006/relationships/image" Target="../media/image24.png"/><Relationship Id="rId4" Type="http://schemas.openxmlformats.org/officeDocument/2006/relationships/image" Target="../media/image337.png"/><Relationship Id="rId9" Type="http://schemas.openxmlformats.org/officeDocument/2006/relationships/image" Target="../media/image342.png"/><Relationship Id="rId14" Type="http://schemas.openxmlformats.org/officeDocument/2006/relationships/image" Target="../media/image347.png"/><Relationship Id="rId22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5.png"/><Relationship Id="rId13" Type="http://schemas.openxmlformats.org/officeDocument/2006/relationships/image" Target="../media/image358.png"/><Relationship Id="rId18" Type="http://schemas.openxmlformats.org/officeDocument/2006/relationships/image" Target="../media/image23.png"/><Relationship Id="rId26" Type="http://schemas.openxmlformats.org/officeDocument/2006/relationships/image" Target="../media/image165.png"/><Relationship Id="rId3" Type="http://schemas.openxmlformats.org/officeDocument/2006/relationships/image" Target="../media/image352.png"/><Relationship Id="rId21" Type="http://schemas.openxmlformats.org/officeDocument/2006/relationships/image" Target="../media/image26.png"/><Relationship Id="rId7" Type="http://schemas.openxmlformats.org/officeDocument/2006/relationships/image" Target="../media/image12.png"/><Relationship Id="rId12" Type="http://schemas.openxmlformats.org/officeDocument/2006/relationships/image" Target="../media/image357.png"/><Relationship Id="rId17" Type="http://schemas.openxmlformats.org/officeDocument/2006/relationships/image" Target="../media/image360.png"/><Relationship Id="rId25" Type="http://schemas.openxmlformats.org/officeDocument/2006/relationships/image" Target="../media/image363.png"/><Relationship Id="rId2" Type="http://schemas.openxmlformats.org/officeDocument/2006/relationships/image" Target="../media/image351.png"/><Relationship Id="rId16" Type="http://schemas.openxmlformats.org/officeDocument/2006/relationships/image" Target="../media/image21.png"/><Relationship Id="rId20" Type="http://schemas.openxmlformats.org/officeDocument/2006/relationships/image" Target="../media/image3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4.png"/><Relationship Id="rId11" Type="http://schemas.openxmlformats.org/officeDocument/2006/relationships/image" Target="../media/image356.png"/><Relationship Id="rId24" Type="http://schemas.openxmlformats.org/officeDocument/2006/relationships/image" Target="../media/image362.png"/><Relationship Id="rId5" Type="http://schemas.openxmlformats.org/officeDocument/2006/relationships/image" Target="../media/image353.png"/><Relationship Id="rId15" Type="http://schemas.openxmlformats.org/officeDocument/2006/relationships/image" Target="../media/image20.png"/><Relationship Id="rId23" Type="http://schemas.openxmlformats.org/officeDocument/2006/relationships/image" Target="../media/image28.png"/><Relationship Id="rId10" Type="http://schemas.openxmlformats.org/officeDocument/2006/relationships/image" Target="../media/image15.png"/><Relationship Id="rId19" Type="http://schemas.openxmlformats.org/officeDocument/2006/relationships/image" Target="../media/image24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359.png"/><Relationship Id="rId22" Type="http://schemas.openxmlformats.org/officeDocument/2006/relationships/image" Target="../media/image27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image" Target="../media/image369.png"/><Relationship Id="rId18" Type="http://schemas.openxmlformats.org/officeDocument/2006/relationships/image" Target="../media/image23.png"/><Relationship Id="rId3" Type="http://schemas.openxmlformats.org/officeDocument/2006/relationships/image" Target="../media/image110.png"/><Relationship Id="rId21" Type="http://schemas.openxmlformats.org/officeDocument/2006/relationships/image" Target="../media/image26.png"/><Relationship Id="rId7" Type="http://schemas.openxmlformats.org/officeDocument/2006/relationships/image" Target="../media/image12.png"/><Relationship Id="rId12" Type="http://schemas.openxmlformats.org/officeDocument/2006/relationships/image" Target="../media/image368.png"/><Relationship Id="rId17" Type="http://schemas.openxmlformats.org/officeDocument/2006/relationships/image" Target="../media/image371.png"/><Relationship Id="rId25" Type="http://schemas.openxmlformats.org/officeDocument/2006/relationships/image" Target="../media/image374.png"/><Relationship Id="rId2" Type="http://schemas.openxmlformats.org/officeDocument/2006/relationships/image" Target="../media/image364.png"/><Relationship Id="rId16" Type="http://schemas.openxmlformats.org/officeDocument/2006/relationships/image" Target="../media/image21.png"/><Relationship Id="rId20" Type="http://schemas.openxmlformats.org/officeDocument/2006/relationships/image" Target="../media/image37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66.png"/><Relationship Id="rId11" Type="http://schemas.openxmlformats.org/officeDocument/2006/relationships/image" Target="../media/image367.png"/><Relationship Id="rId24" Type="http://schemas.openxmlformats.org/officeDocument/2006/relationships/image" Target="../media/image373.png"/><Relationship Id="rId5" Type="http://schemas.openxmlformats.org/officeDocument/2006/relationships/image" Target="../media/image365.png"/><Relationship Id="rId15" Type="http://schemas.openxmlformats.org/officeDocument/2006/relationships/image" Target="../media/image20.png"/><Relationship Id="rId23" Type="http://schemas.openxmlformats.org/officeDocument/2006/relationships/image" Target="../media/image28.png"/><Relationship Id="rId10" Type="http://schemas.openxmlformats.org/officeDocument/2006/relationships/image" Target="../media/image15.png"/><Relationship Id="rId19" Type="http://schemas.openxmlformats.org/officeDocument/2006/relationships/image" Target="../media/image24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370.png"/><Relationship Id="rId22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image" Target="../media/image53.png"/><Relationship Id="rId18" Type="http://schemas.openxmlformats.org/officeDocument/2006/relationships/image" Target="../media/image23.png"/><Relationship Id="rId26" Type="http://schemas.openxmlformats.org/officeDocument/2006/relationships/image" Target="../media/image47.png"/><Relationship Id="rId3" Type="http://schemas.openxmlformats.org/officeDocument/2006/relationships/image" Target="../media/image49.png"/><Relationship Id="rId21" Type="http://schemas.openxmlformats.org/officeDocument/2006/relationships/image" Target="../media/image26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openxmlformats.org/officeDocument/2006/relationships/image" Target="../media/image55.png"/><Relationship Id="rId25" Type="http://schemas.openxmlformats.org/officeDocument/2006/relationships/image" Target="../media/image58.png"/><Relationship Id="rId2" Type="http://schemas.openxmlformats.org/officeDocument/2006/relationships/image" Target="../media/image48.png"/><Relationship Id="rId16" Type="http://schemas.openxmlformats.org/officeDocument/2006/relationships/image" Target="../media/image21.png"/><Relationship Id="rId20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11" Type="http://schemas.openxmlformats.org/officeDocument/2006/relationships/image" Target="../media/image39.png"/><Relationship Id="rId24" Type="http://schemas.openxmlformats.org/officeDocument/2006/relationships/image" Target="../media/image57.png"/><Relationship Id="rId5" Type="http://schemas.openxmlformats.org/officeDocument/2006/relationships/image" Target="../media/image50.png"/><Relationship Id="rId15" Type="http://schemas.openxmlformats.org/officeDocument/2006/relationships/image" Target="../media/image20.png"/><Relationship Id="rId23" Type="http://schemas.openxmlformats.org/officeDocument/2006/relationships/image" Target="../media/image28.png"/><Relationship Id="rId10" Type="http://schemas.openxmlformats.org/officeDocument/2006/relationships/image" Target="../media/image15.png"/><Relationship Id="rId19" Type="http://schemas.openxmlformats.org/officeDocument/2006/relationships/image" Target="../media/image24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54.png"/><Relationship Id="rId22" Type="http://schemas.openxmlformats.org/officeDocument/2006/relationships/image" Target="../media/image2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13" Type="http://schemas.openxmlformats.org/officeDocument/2006/relationships/image" Target="../media/image66.png"/><Relationship Id="rId18" Type="http://schemas.openxmlformats.org/officeDocument/2006/relationships/image" Target="../media/image23.png"/><Relationship Id="rId26" Type="http://schemas.openxmlformats.org/officeDocument/2006/relationships/image" Target="../media/image47.png"/><Relationship Id="rId3" Type="http://schemas.openxmlformats.org/officeDocument/2006/relationships/image" Target="../media/image60.png"/><Relationship Id="rId21" Type="http://schemas.openxmlformats.org/officeDocument/2006/relationships/image" Target="../media/image26.png"/><Relationship Id="rId7" Type="http://schemas.openxmlformats.org/officeDocument/2006/relationships/image" Target="../media/image12.png"/><Relationship Id="rId12" Type="http://schemas.openxmlformats.org/officeDocument/2006/relationships/image" Target="../media/image65.png"/><Relationship Id="rId17" Type="http://schemas.openxmlformats.org/officeDocument/2006/relationships/image" Target="../media/image68.png"/><Relationship Id="rId25" Type="http://schemas.openxmlformats.org/officeDocument/2006/relationships/image" Target="../media/image71.png"/><Relationship Id="rId2" Type="http://schemas.openxmlformats.org/officeDocument/2006/relationships/image" Target="../media/image59.png"/><Relationship Id="rId16" Type="http://schemas.openxmlformats.org/officeDocument/2006/relationships/image" Target="../media/image21.png"/><Relationship Id="rId20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11" Type="http://schemas.openxmlformats.org/officeDocument/2006/relationships/image" Target="../media/image64.png"/><Relationship Id="rId24" Type="http://schemas.openxmlformats.org/officeDocument/2006/relationships/image" Target="../media/image70.png"/><Relationship Id="rId5" Type="http://schemas.openxmlformats.org/officeDocument/2006/relationships/image" Target="../media/image61.png"/><Relationship Id="rId15" Type="http://schemas.openxmlformats.org/officeDocument/2006/relationships/image" Target="../media/image20.png"/><Relationship Id="rId23" Type="http://schemas.openxmlformats.org/officeDocument/2006/relationships/image" Target="../media/image28.png"/><Relationship Id="rId10" Type="http://schemas.openxmlformats.org/officeDocument/2006/relationships/image" Target="../media/image15.png"/><Relationship Id="rId19" Type="http://schemas.openxmlformats.org/officeDocument/2006/relationships/image" Target="../media/image24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67.png"/><Relationship Id="rId22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13" Type="http://schemas.openxmlformats.org/officeDocument/2006/relationships/image" Target="../media/image83.png"/><Relationship Id="rId18" Type="http://schemas.openxmlformats.org/officeDocument/2006/relationships/image" Target="../media/image88.png"/><Relationship Id="rId26" Type="http://schemas.openxmlformats.org/officeDocument/2006/relationships/image" Target="../media/image47.png"/><Relationship Id="rId3" Type="http://schemas.openxmlformats.org/officeDocument/2006/relationships/image" Target="../media/image73.png"/><Relationship Id="rId21" Type="http://schemas.openxmlformats.org/officeDocument/2006/relationships/image" Target="../media/image91.png"/><Relationship Id="rId7" Type="http://schemas.openxmlformats.org/officeDocument/2006/relationships/image" Target="../media/image77.png"/><Relationship Id="rId12" Type="http://schemas.openxmlformats.org/officeDocument/2006/relationships/image" Target="../media/image82.png"/><Relationship Id="rId17" Type="http://schemas.openxmlformats.org/officeDocument/2006/relationships/image" Target="../media/image87.png"/><Relationship Id="rId25" Type="http://schemas.openxmlformats.org/officeDocument/2006/relationships/image" Target="../media/image95.png"/><Relationship Id="rId2" Type="http://schemas.openxmlformats.org/officeDocument/2006/relationships/image" Target="../media/image72.png"/><Relationship Id="rId16" Type="http://schemas.openxmlformats.org/officeDocument/2006/relationships/image" Target="../media/image86.png"/><Relationship Id="rId20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png"/><Relationship Id="rId11" Type="http://schemas.openxmlformats.org/officeDocument/2006/relationships/image" Target="../media/image81.png"/><Relationship Id="rId24" Type="http://schemas.openxmlformats.org/officeDocument/2006/relationships/image" Target="../media/image94.png"/><Relationship Id="rId5" Type="http://schemas.openxmlformats.org/officeDocument/2006/relationships/image" Target="../media/image75.png"/><Relationship Id="rId15" Type="http://schemas.openxmlformats.org/officeDocument/2006/relationships/image" Target="../media/image85.png"/><Relationship Id="rId23" Type="http://schemas.openxmlformats.org/officeDocument/2006/relationships/image" Target="../media/image93.png"/><Relationship Id="rId10" Type="http://schemas.openxmlformats.org/officeDocument/2006/relationships/image" Target="../media/image80.png"/><Relationship Id="rId19" Type="http://schemas.openxmlformats.org/officeDocument/2006/relationships/image" Target="../media/image89.png"/><Relationship Id="rId4" Type="http://schemas.openxmlformats.org/officeDocument/2006/relationships/image" Target="../media/image74.png"/><Relationship Id="rId9" Type="http://schemas.openxmlformats.org/officeDocument/2006/relationships/image" Target="../media/image79.png"/><Relationship Id="rId14" Type="http://schemas.openxmlformats.org/officeDocument/2006/relationships/image" Target="../media/image84.png"/><Relationship Id="rId22" Type="http://schemas.openxmlformats.org/officeDocument/2006/relationships/image" Target="../media/image9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png"/><Relationship Id="rId13" Type="http://schemas.openxmlformats.org/officeDocument/2006/relationships/image" Target="../media/image103.png"/><Relationship Id="rId18" Type="http://schemas.openxmlformats.org/officeDocument/2006/relationships/image" Target="../media/image23.png"/><Relationship Id="rId26" Type="http://schemas.openxmlformats.org/officeDocument/2006/relationships/image" Target="../media/image47.png"/><Relationship Id="rId3" Type="http://schemas.openxmlformats.org/officeDocument/2006/relationships/image" Target="../media/image97.png"/><Relationship Id="rId21" Type="http://schemas.openxmlformats.org/officeDocument/2006/relationships/image" Target="../media/image26.png"/><Relationship Id="rId7" Type="http://schemas.openxmlformats.org/officeDocument/2006/relationships/image" Target="../media/image12.png"/><Relationship Id="rId12" Type="http://schemas.openxmlformats.org/officeDocument/2006/relationships/image" Target="../media/image102.png"/><Relationship Id="rId17" Type="http://schemas.openxmlformats.org/officeDocument/2006/relationships/image" Target="../media/image105.png"/><Relationship Id="rId25" Type="http://schemas.openxmlformats.org/officeDocument/2006/relationships/image" Target="../media/image108.png"/><Relationship Id="rId2" Type="http://schemas.openxmlformats.org/officeDocument/2006/relationships/image" Target="../media/image96.png"/><Relationship Id="rId16" Type="http://schemas.openxmlformats.org/officeDocument/2006/relationships/image" Target="../media/image21.png"/><Relationship Id="rId20" Type="http://schemas.openxmlformats.org/officeDocument/2006/relationships/image" Target="../media/image10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9.png"/><Relationship Id="rId11" Type="http://schemas.openxmlformats.org/officeDocument/2006/relationships/image" Target="../media/image101.png"/><Relationship Id="rId24" Type="http://schemas.openxmlformats.org/officeDocument/2006/relationships/image" Target="../media/image107.png"/><Relationship Id="rId5" Type="http://schemas.openxmlformats.org/officeDocument/2006/relationships/image" Target="../media/image98.png"/><Relationship Id="rId15" Type="http://schemas.openxmlformats.org/officeDocument/2006/relationships/image" Target="../media/image20.png"/><Relationship Id="rId23" Type="http://schemas.openxmlformats.org/officeDocument/2006/relationships/image" Target="../media/image28.png"/><Relationship Id="rId10" Type="http://schemas.openxmlformats.org/officeDocument/2006/relationships/image" Target="../media/image15.png"/><Relationship Id="rId19" Type="http://schemas.openxmlformats.org/officeDocument/2006/relationships/image" Target="../media/image24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04.png"/><Relationship Id="rId22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image" Target="../media/image115.png"/><Relationship Id="rId18" Type="http://schemas.openxmlformats.org/officeDocument/2006/relationships/image" Target="../media/image23.png"/><Relationship Id="rId26" Type="http://schemas.openxmlformats.org/officeDocument/2006/relationships/image" Target="../media/image47.png"/><Relationship Id="rId3" Type="http://schemas.openxmlformats.org/officeDocument/2006/relationships/image" Target="../media/image110.png"/><Relationship Id="rId21" Type="http://schemas.openxmlformats.org/officeDocument/2006/relationships/image" Target="../media/image26.png"/><Relationship Id="rId7" Type="http://schemas.openxmlformats.org/officeDocument/2006/relationships/image" Target="../media/image12.png"/><Relationship Id="rId12" Type="http://schemas.openxmlformats.org/officeDocument/2006/relationships/image" Target="../media/image114.png"/><Relationship Id="rId17" Type="http://schemas.openxmlformats.org/officeDocument/2006/relationships/image" Target="../media/image117.png"/><Relationship Id="rId25" Type="http://schemas.openxmlformats.org/officeDocument/2006/relationships/image" Target="../media/image119.png"/><Relationship Id="rId2" Type="http://schemas.openxmlformats.org/officeDocument/2006/relationships/image" Target="../media/image109.png"/><Relationship Id="rId16" Type="http://schemas.openxmlformats.org/officeDocument/2006/relationships/image" Target="../media/image21.png"/><Relationship Id="rId20" Type="http://schemas.openxmlformats.org/officeDocument/2006/relationships/image" Target="../media/image1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2.png"/><Relationship Id="rId11" Type="http://schemas.openxmlformats.org/officeDocument/2006/relationships/image" Target="../media/image113.png"/><Relationship Id="rId24" Type="http://schemas.openxmlformats.org/officeDocument/2006/relationships/image" Target="../media/image70.png"/><Relationship Id="rId5" Type="http://schemas.openxmlformats.org/officeDocument/2006/relationships/image" Target="../media/image111.png"/><Relationship Id="rId15" Type="http://schemas.openxmlformats.org/officeDocument/2006/relationships/image" Target="../media/image20.png"/><Relationship Id="rId23" Type="http://schemas.openxmlformats.org/officeDocument/2006/relationships/image" Target="../media/image28.png"/><Relationship Id="rId10" Type="http://schemas.openxmlformats.org/officeDocument/2006/relationships/image" Target="../media/image15.png"/><Relationship Id="rId19" Type="http://schemas.openxmlformats.org/officeDocument/2006/relationships/image" Target="../media/image24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16.png"/><Relationship Id="rId22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3.png"/><Relationship Id="rId13" Type="http://schemas.openxmlformats.org/officeDocument/2006/relationships/image" Target="../media/image126.png"/><Relationship Id="rId18" Type="http://schemas.openxmlformats.org/officeDocument/2006/relationships/image" Target="../media/image23.png"/><Relationship Id="rId26" Type="http://schemas.openxmlformats.org/officeDocument/2006/relationships/image" Target="../media/image47.png"/><Relationship Id="rId3" Type="http://schemas.openxmlformats.org/officeDocument/2006/relationships/image" Target="../media/image110.png"/><Relationship Id="rId21" Type="http://schemas.openxmlformats.org/officeDocument/2006/relationships/image" Target="../media/image26.png"/><Relationship Id="rId7" Type="http://schemas.openxmlformats.org/officeDocument/2006/relationships/image" Target="../media/image12.png"/><Relationship Id="rId12" Type="http://schemas.openxmlformats.org/officeDocument/2006/relationships/image" Target="../media/image125.png"/><Relationship Id="rId17" Type="http://schemas.openxmlformats.org/officeDocument/2006/relationships/image" Target="../media/image128.png"/><Relationship Id="rId25" Type="http://schemas.openxmlformats.org/officeDocument/2006/relationships/image" Target="../media/image46.png"/><Relationship Id="rId2" Type="http://schemas.openxmlformats.org/officeDocument/2006/relationships/image" Target="../media/image120.png"/><Relationship Id="rId16" Type="http://schemas.openxmlformats.org/officeDocument/2006/relationships/image" Target="../media/image21.png"/><Relationship Id="rId20" Type="http://schemas.openxmlformats.org/officeDocument/2006/relationships/image" Target="../media/image1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2.png"/><Relationship Id="rId11" Type="http://schemas.openxmlformats.org/officeDocument/2006/relationships/image" Target="../media/image124.png"/><Relationship Id="rId24" Type="http://schemas.openxmlformats.org/officeDocument/2006/relationships/image" Target="../media/image130.png"/><Relationship Id="rId5" Type="http://schemas.openxmlformats.org/officeDocument/2006/relationships/image" Target="../media/image121.png"/><Relationship Id="rId15" Type="http://schemas.openxmlformats.org/officeDocument/2006/relationships/image" Target="../media/image20.png"/><Relationship Id="rId23" Type="http://schemas.openxmlformats.org/officeDocument/2006/relationships/image" Target="../media/image28.png"/><Relationship Id="rId10" Type="http://schemas.openxmlformats.org/officeDocument/2006/relationships/image" Target="../media/image15.png"/><Relationship Id="rId19" Type="http://schemas.openxmlformats.org/officeDocument/2006/relationships/image" Target="../media/image24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27.png"/><Relationship Id="rId22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image" Target="../media/image136.png"/><Relationship Id="rId18" Type="http://schemas.openxmlformats.org/officeDocument/2006/relationships/image" Target="../media/image23.png"/><Relationship Id="rId3" Type="http://schemas.openxmlformats.org/officeDocument/2006/relationships/image" Target="../media/image132.png"/><Relationship Id="rId21" Type="http://schemas.openxmlformats.org/officeDocument/2006/relationships/image" Target="../media/image26.png"/><Relationship Id="rId7" Type="http://schemas.openxmlformats.org/officeDocument/2006/relationships/image" Target="../media/image12.png"/><Relationship Id="rId12" Type="http://schemas.openxmlformats.org/officeDocument/2006/relationships/image" Target="../media/image114.png"/><Relationship Id="rId17" Type="http://schemas.openxmlformats.org/officeDocument/2006/relationships/image" Target="../media/image138.png"/><Relationship Id="rId25" Type="http://schemas.openxmlformats.org/officeDocument/2006/relationships/image" Target="../media/image140.png"/><Relationship Id="rId2" Type="http://schemas.openxmlformats.org/officeDocument/2006/relationships/image" Target="../media/image131.png"/><Relationship Id="rId16" Type="http://schemas.openxmlformats.org/officeDocument/2006/relationships/image" Target="../media/image21.png"/><Relationship Id="rId20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4.png"/><Relationship Id="rId11" Type="http://schemas.openxmlformats.org/officeDocument/2006/relationships/image" Target="../media/image135.png"/><Relationship Id="rId24" Type="http://schemas.openxmlformats.org/officeDocument/2006/relationships/image" Target="../media/image139.png"/><Relationship Id="rId5" Type="http://schemas.openxmlformats.org/officeDocument/2006/relationships/image" Target="../media/image133.png"/><Relationship Id="rId15" Type="http://schemas.openxmlformats.org/officeDocument/2006/relationships/image" Target="../media/image20.png"/><Relationship Id="rId23" Type="http://schemas.openxmlformats.org/officeDocument/2006/relationships/image" Target="../media/image28.png"/><Relationship Id="rId10" Type="http://schemas.openxmlformats.org/officeDocument/2006/relationships/image" Target="../media/image15.png"/><Relationship Id="rId19" Type="http://schemas.openxmlformats.org/officeDocument/2006/relationships/image" Target="../media/image24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37.png"/><Relationship Id="rId22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9" y="6302375"/>
            <a:ext cx="5745479" cy="5524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329317" y="6416675"/>
            <a:ext cx="3990975" cy="438150"/>
          </a:xfrm>
          <a:custGeom>
            <a:avLst/>
            <a:gdLst/>
            <a:ahLst/>
            <a:cxnLst/>
            <a:rect l="l" t="t" r="r" b="b"/>
            <a:pathLst>
              <a:path w="3990975" h="438150">
                <a:moveTo>
                  <a:pt x="3990593" y="323850"/>
                </a:moveTo>
                <a:lnTo>
                  <a:pt x="3582924" y="0"/>
                </a:lnTo>
                <a:lnTo>
                  <a:pt x="0" y="438150"/>
                </a:lnTo>
                <a:lnTo>
                  <a:pt x="3459479" y="438150"/>
                </a:lnTo>
                <a:lnTo>
                  <a:pt x="3990593" y="323850"/>
                </a:lnTo>
                <a:close/>
              </a:path>
            </a:pathLst>
          </a:custGeom>
          <a:solidFill>
            <a:srgbClr val="0000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912241" y="6140069"/>
            <a:ext cx="2228850" cy="6004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985137" y="5000878"/>
            <a:ext cx="1156335" cy="381000"/>
          </a:xfrm>
          <a:custGeom>
            <a:avLst/>
            <a:gdLst/>
            <a:ahLst/>
            <a:cxnLst/>
            <a:rect l="l" t="t" r="r" b="b"/>
            <a:pathLst>
              <a:path w="1156334" h="381000">
                <a:moveTo>
                  <a:pt x="1155953" y="381000"/>
                </a:moveTo>
                <a:lnTo>
                  <a:pt x="0" y="0"/>
                </a:lnTo>
                <a:lnTo>
                  <a:pt x="0" y="9144"/>
                </a:lnTo>
                <a:lnTo>
                  <a:pt x="1155953" y="381000"/>
                </a:lnTo>
                <a:close/>
              </a:path>
            </a:pathLst>
          </a:custGeom>
          <a:solidFill>
            <a:srgbClr val="0000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39" y="2357501"/>
            <a:ext cx="7984985" cy="265252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985125" y="4838572"/>
            <a:ext cx="1155966" cy="50520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9" y="1452244"/>
            <a:ext cx="7984985" cy="347243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643640" y="0"/>
            <a:ext cx="5012806" cy="432422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628265" y="4287646"/>
            <a:ext cx="512825" cy="47472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694559" y="4107052"/>
            <a:ext cx="447040" cy="532130"/>
          </a:xfrm>
          <a:custGeom>
            <a:avLst/>
            <a:gdLst/>
            <a:ahLst/>
            <a:cxnLst/>
            <a:rect l="l" t="t" r="r" b="b"/>
            <a:pathLst>
              <a:path w="447040" h="532129">
                <a:moveTo>
                  <a:pt x="446531" y="531876"/>
                </a:moveTo>
                <a:lnTo>
                  <a:pt x="446531" y="274319"/>
                </a:lnTo>
                <a:lnTo>
                  <a:pt x="152399" y="0"/>
                </a:lnTo>
                <a:lnTo>
                  <a:pt x="0" y="142494"/>
                </a:lnTo>
                <a:lnTo>
                  <a:pt x="446531" y="531876"/>
                </a:lnTo>
                <a:close/>
              </a:path>
            </a:pathLst>
          </a:custGeom>
          <a:solidFill>
            <a:srgbClr val="0000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897347" y="0"/>
            <a:ext cx="4949599" cy="424954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941823" y="0"/>
            <a:ext cx="3989717" cy="402094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539048" y="0"/>
            <a:ext cx="3487742" cy="393560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007741" y="3925696"/>
            <a:ext cx="133350" cy="15240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894965" y="1347850"/>
            <a:ext cx="246379" cy="819150"/>
          </a:xfrm>
          <a:custGeom>
            <a:avLst/>
            <a:gdLst/>
            <a:ahLst/>
            <a:cxnLst/>
            <a:rect l="l" t="t" r="r" b="b"/>
            <a:pathLst>
              <a:path w="246379" h="819150">
                <a:moveTo>
                  <a:pt x="246125" y="819150"/>
                </a:moveTo>
                <a:lnTo>
                  <a:pt x="246125" y="323850"/>
                </a:lnTo>
                <a:lnTo>
                  <a:pt x="121919" y="0"/>
                </a:lnTo>
                <a:lnTo>
                  <a:pt x="0" y="304800"/>
                </a:lnTo>
                <a:lnTo>
                  <a:pt x="246125" y="819150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108605" y="0"/>
            <a:ext cx="908267" cy="165265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590760" y="0"/>
            <a:ext cx="540411" cy="1261744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9045841" y="1034669"/>
            <a:ext cx="95250" cy="494030"/>
          </a:xfrm>
          <a:custGeom>
            <a:avLst/>
            <a:gdLst/>
            <a:ahLst/>
            <a:cxnLst/>
            <a:rect l="l" t="t" r="r" b="b"/>
            <a:pathLst>
              <a:path w="95250" h="494030">
                <a:moveTo>
                  <a:pt x="95250" y="493775"/>
                </a:moveTo>
                <a:lnTo>
                  <a:pt x="95249" y="9905"/>
                </a:lnTo>
                <a:lnTo>
                  <a:pt x="85343" y="0"/>
                </a:lnTo>
                <a:lnTo>
                  <a:pt x="0" y="227837"/>
                </a:lnTo>
                <a:lnTo>
                  <a:pt x="95250" y="493775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187" y="2539619"/>
            <a:ext cx="9131033" cy="2959607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187" y="3414395"/>
            <a:ext cx="9131033" cy="2122931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187" y="5042027"/>
            <a:ext cx="9131033" cy="656843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061379" y="0"/>
            <a:ext cx="7072841" cy="5042026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273954" y="0"/>
            <a:ext cx="3860266" cy="4148200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271833" y="0"/>
            <a:ext cx="2862387" cy="3909694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175352" y="0"/>
            <a:ext cx="1958868" cy="3290950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452628" y="0"/>
            <a:ext cx="1681592" cy="3071494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908259" y="0"/>
            <a:ext cx="1225961" cy="2359024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39" y="2589148"/>
            <a:ext cx="5826251" cy="2084069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788291" y="4435475"/>
            <a:ext cx="3352800" cy="1103376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187335" y="474598"/>
            <a:ext cx="6858000" cy="864869"/>
          </a:xfrm>
          <a:custGeom>
            <a:avLst/>
            <a:gdLst/>
            <a:ahLst/>
            <a:cxnLst/>
            <a:rect l="l" t="t" r="r" b="b"/>
            <a:pathLst>
              <a:path w="6858000" h="864869">
                <a:moveTo>
                  <a:pt x="0" y="0"/>
                </a:moveTo>
                <a:lnTo>
                  <a:pt x="0" y="864870"/>
                </a:lnTo>
                <a:lnTo>
                  <a:pt x="6858000" y="864869"/>
                </a:lnTo>
                <a:lnTo>
                  <a:pt x="6858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7B46D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>
            <a:spLocks noGrp="1"/>
          </p:cNvSpPr>
          <p:nvPr>
            <p:ph type="title"/>
          </p:nvPr>
        </p:nvSpPr>
        <p:spPr>
          <a:xfrm>
            <a:off x="2602699" y="463499"/>
            <a:ext cx="402590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b="0" dirty="0">
                <a:latin typeface="Arial"/>
                <a:cs typeface="Arial"/>
              </a:rPr>
              <a:t>Distres</a:t>
            </a:r>
            <a:r>
              <a:rPr sz="5400" b="0" spc="-100" dirty="0">
                <a:latin typeface="Arial"/>
                <a:cs typeface="Arial"/>
              </a:rPr>
              <a:t> </a:t>
            </a:r>
            <a:r>
              <a:rPr sz="5400" b="0" spc="-5" dirty="0">
                <a:latin typeface="Arial"/>
                <a:cs typeface="Arial"/>
              </a:rPr>
              <a:t>plodu</a:t>
            </a:r>
            <a:endParaRPr sz="54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2948446" y="1434860"/>
            <a:ext cx="339026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i="1" dirty="0">
                <a:solidFill>
                  <a:srgbClr val="FFFF00"/>
                </a:solidFill>
                <a:latin typeface="Arial"/>
                <a:cs typeface="Arial"/>
              </a:rPr>
              <a:t>Hruban </a:t>
            </a:r>
            <a:r>
              <a:rPr sz="2800" i="1" spc="-5" dirty="0">
                <a:solidFill>
                  <a:srgbClr val="FFFF00"/>
                </a:solidFill>
                <a:latin typeface="Arial"/>
                <a:cs typeface="Arial"/>
              </a:rPr>
              <a:t>L., Rejdová</a:t>
            </a:r>
            <a:r>
              <a:rPr sz="2800" i="1" spc="-6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800" i="1" spc="-5" dirty="0">
                <a:solidFill>
                  <a:srgbClr val="FFFF00"/>
                </a:solidFill>
                <a:latin typeface="Arial"/>
                <a:cs typeface="Arial"/>
              </a:rPr>
              <a:t>I.</a:t>
            </a:r>
            <a:endParaRPr sz="2800">
              <a:latin typeface="Arial"/>
              <a:cs typeface="Arial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684415" y="2058796"/>
            <a:ext cx="8064245" cy="4797552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27075" y="404875"/>
            <a:ext cx="1196335" cy="1244345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7813675" y="404494"/>
            <a:ext cx="1055116" cy="1054608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9" y="6302375"/>
            <a:ext cx="5745479" cy="5524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329317" y="6416675"/>
            <a:ext cx="3990975" cy="438150"/>
          </a:xfrm>
          <a:custGeom>
            <a:avLst/>
            <a:gdLst/>
            <a:ahLst/>
            <a:cxnLst/>
            <a:rect l="l" t="t" r="r" b="b"/>
            <a:pathLst>
              <a:path w="3990975" h="438150">
                <a:moveTo>
                  <a:pt x="3990593" y="323850"/>
                </a:moveTo>
                <a:lnTo>
                  <a:pt x="3582924" y="0"/>
                </a:lnTo>
                <a:lnTo>
                  <a:pt x="0" y="438150"/>
                </a:lnTo>
                <a:lnTo>
                  <a:pt x="3459479" y="438150"/>
                </a:lnTo>
                <a:lnTo>
                  <a:pt x="3990593" y="323850"/>
                </a:lnTo>
                <a:close/>
              </a:path>
            </a:pathLst>
          </a:custGeom>
          <a:solidFill>
            <a:srgbClr val="0000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912241" y="6140069"/>
            <a:ext cx="2228850" cy="6004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985137" y="5000878"/>
            <a:ext cx="1156335" cy="381000"/>
          </a:xfrm>
          <a:custGeom>
            <a:avLst/>
            <a:gdLst/>
            <a:ahLst/>
            <a:cxnLst/>
            <a:rect l="l" t="t" r="r" b="b"/>
            <a:pathLst>
              <a:path w="1156334" h="381000">
                <a:moveTo>
                  <a:pt x="1155953" y="381000"/>
                </a:moveTo>
                <a:lnTo>
                  <a:pt x="0" y="0"/>
                </a:lnTo>
                <a:lnTo>
                  <a:pt x="0" y="9144"/>
                </a:lnTo>
                <a:lnTo>
                  <a:pt x="1155953" y="381000"/>
                </a:lnTo>
                <a:close/>
              </a:path>
            </a:pathLst>
          </a:custGeom>
          <a:solidFill>
            <a:srgbClr val="0000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39" y="2357501"/>
            <a:ext cx="7984985" cy="265252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985125" y="4838572"/>
            <a:ext cx="1155966" cy="50520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9" y="1452244"/>
            <a:ext cx="7984985" cy="347243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643640" y="0"/>
            <a:ext cx="5012806" cy="432422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628265" y="4287646"/>
            <a:ext cx="512825" cy="47472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694559" y="4107052"/>
            <a:ext cx="447040" cy="532130"/>
          </a:xfrm>
          <a:custGeom>
            <a:avLst/>
            <a:gdLst/>
            <a:ahLst/>
            <a:cxnLst/>
            <a:rect l="l" t="t" r="r" b="b"/>
            <a:pathLst>
              <a:path w="447040" h="532129">
                <a:moveTo>
                  <a:pt x="446531" y="531876"/>
                </a:moveTo>
                <a:lnTo>
                  <a:pt x="446531" y="274319"/>
                </a:lnTo>
                <a:lnTo>
                  <a:pt x="152399" y="0"/>
                </a:lnTo>
                <a:lnTo>
                  <a:pt x="0" y="142494"/>
                </a:lnTo>
                <a:lnTo>
                  <a:pt x="446531" y="531876"/>
                </a:lnTo>
                <a:close/>
              </a:path>
            </a:pathLst>
          </a:custGeom>
          <a:solidFill>
            <a:srgbClr val="0000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897347" y="0"/>
            <a:ext cx="4949599" cy="424954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941823" y="0"/>
            <a:ext cx="3989717" cy="402094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539048" y="0"/>
            <a:ext cx="3487742" cy="393560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007741" y="3925696"/>
            <a:ext cx="133350" cy="15240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894965" y="1347850"/>
            <a:ext cx="246379" cy="819150"/>
          </a:xfrm>
          <a:custGeom>
            <a:avLst/>
            <a:gdLst/>
            <a:ahLst/>
            <a:cxnLst/>
            <a:rect l="l" t="t" r="r" b="b"/>
            <a:pathLst>
              <a:path w="246379" h="819150">
                <a:moveTo>
                  <a:pt x="246125" y="819150"/>
                </a:moveTo>
                <a:lnTo>
                  <a:pt x="246125" y="323850"/>
                </a:lnTo>
                <a:lnTo>
                  <a:pt x="121919" y="0"/>
                </a:lnTo>
                <a:lnTo>
                  <a:pt x="0" y="304800"/>
                </a:lnTo>
                <a:lnTo>
                  <a:pt x="246125" y="819150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108605" y="0"/>
            <a:ext cx="908267" cy="165265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590760" y="0"/>
            <a:ext cx="540411" cy="1261744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9045841" y="1034669"/>
            <a:ext cx="95250" cy="494030"/>
          </a:xfrm>
          <a:custGeom>
            <a:avLst/>
            <a:gdLst/>
            <a:ahLst/>
            <a:cxnLst/>
            <a:rect l="l" t="t" r="r" b="b"/>
            <a:pathLst>
              <a:path w="95250" h="494030">
                <a:moveTo>
                  <a:pt x="95250" y="493775"/>
                </a:moveTo>
                <a:lnTo>
                  <a:pt x="95249" y="9905"/>
                </a:lnTo>
                <a:lnTo>
                  <a:pt x="85343" y="0"/>
                </a:lnTo>
                <a:lnTo>
                  <a:pt x="0" y="227837"/>
                </a:lnTo>
                <a:lnTo>
                  <a:pt x="95250" y="493775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187" y="2539619"/>
            <a:ext cx="9131033" cy="2959607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187" y="3414395"/>
            <a:ext cx="9131033" cy="2122931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187" y="5042027"/>
            <a:ext cx="9131033" cy="656843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061379" y="0"/>
            <a:ext cx="7072841" cy="5042026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273954" y="0"/>
            <a:ext cx="3860266" cy="4148200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271833" y="0"/>
            <a:ext cx="2862387" cy="3909694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175352" y="0"/>
            <a:ext cx="1958868" cy="3290950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452628" y="0"/>
            <a:ext cx="1681592" cy="3071494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908259" y="0"/>
            <a:ext cx="1225961" cy="2359024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39" y="2589148"/>
            <a:ext cx="5826251" cy="2084069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788291" y="4435475"/>
            <a:ext cx="3352800" cy="1103376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>
            <a:spLocks noGrp="1"/>
          </p:cNvSpPr>
          <p:nvPr>
            <p:ph type="title"/>
          </p:nvPr>
        </p:nvSpPr>
        <p:spPr>
          <a:xfrm>
            <a:off x="1627375" y="411719"/>
            <a:ext cx="588962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200" spc="-10" dirty="0"/>
              <a:t>Kriteria </a:t>
            </a:r>
            <a:r>
              <a:rPr sz="3200" spc="-5" dirty="0"/>
              <a:t>pro </a:t>
            </a:r>
            <a:r>
              <a:rPr sz="3200" spc="-10" dirty="0"/>
              <a:t>perinatální</a:t>
            </a:r>
            <a:r>
              <a:rPr sz="3200" spc="35" dirty="0"/>
              <a:t> </a:t>
            </a:r>
            <a:r>
              <a:rPr sz="3200" spc="-10" dirty="0"/>
              <a:t>asfyxii:</a:t>
            </a:r>
            <a:endParaRPr sz="3200"/>
          </a:p>
        </p:txBody>
      </p:sp>
      <p:sp>
        <p:nvSpPr>
          <p:cNvPr id="32" name="object 32"/>
          <p:cNvSpPr/>
          <p:nvPr/>
        </p:nvSpPr>
        <p:spPr>
          <a:xfrm>
            <a:off x="362851" y="1217549"/>
            <a:ext cx="160020" cy="144018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62851" y="2385695"/>
            <a:ext cx="160020" cy="144018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62851" y="3249802"/>
            <a:ext cx="160020" cy="160020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62851" y="4866004"/>
            <a:ext cx="160020" cy="160020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62851" y="6098159"/>
            <a:ext cx="160020" cy="160020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672934" y="1073023"/>
            <a:ext cx="8044815" cy="5648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875"/>
              </a:lnSpc>
              <a:spcBef>
                <a:spcPts val="100"/>
              </a:spcBef>
            </a:pPr>
            <a:r>
              <a:rPr sz="2400" spc="-5" dirty="0">
                <a:solidFill>
                  <a:srgbClr val="FFFFCC"/>
                </a:solidFill>
                <a:latin typeface="Arial"/>
                <a:cs typeface="Arial"/>
              </a:rPr>
              <a:t>t</a:t>
            </a:r>
            <a:r>
              <a:rPr sz="2400" spc="-5" dirty="0">
                <a:solidFill>
                  <a:srgbClr val="FFFFCC"/>
                </a:solidFill>
                <a:latin typeface="Times New Roman"/>
                <a:cs typeface="Times New Roman"/>
              </a:rPr>
              <a:t>ěž</a:t>
            </a:r>
            <a:r>
              <a:rPr sz="2400" spc="-5" dirty="0">
                <a:solidFill>
                  <a:srgbClr val="FFFFCC"/>
                </a:solidFill>
                <a:latin typeface="Arial"/>
                <a:cs typeface="Arial"/>
              </a:rPr>
              <a:t>ká metabolická </a:t>
            </a:r>
            <a:r>
              <a:rPr sz="2400" dirty="0">
                <a:solidFill>
                  <a:srgbClr val="FFFFCC"/>
                </a:solidFill>
                <a:latin typeface="Arial"/>
                <a:cs typeface="Arial"/>
              </a:rPr>
              <a:t>nebo </a:t>
            </a:r>
            <a:r>
              <a:rPr sz="2400" spc="-5" dirty="0">
                <a:solidFill>
                  <a:srgbClr val="FFFFCC"/>
                </a:solidFill>
                <a:latin typeface="Arial"/>
                <a:cs typeface="Arial"/>
              </a:rPr>
              <a:t>smíšená</a:t>
            </a:r>
            <a:r>
              <a:rPr sz="2400" spc="-15" dirty="0">
                <a:solidFill>
                  <a:srgbClr val="FFFFCC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CC"/>
                </a:solidFill>
                <a:latin typeface="Arial"/>
                <a:cs typeface="Arial"/>
              </a:rPr>
              <a:t>acidóza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ts val="2875"/>
              </a:lnSpc>
            </a:pPr>
            <a:r>
              <a:rPr sz="2400" spc="-5" dirty="0">
                <a:solidFill>
                  <a:srgbClr val="FFFFCC"/>
                </a:solidFill>
                <a:latin typeface="Arial"/>
                <a:cs typeface="Arial"/>
              </a:rPr>
              <a:t>(pH pod 7,1, BE pod –12) </a:t>
            </a:r>
            <a:r>
              <a:rPr sz="2400" dirty="0">
                <a:solidFill>
                  <a:srgbClr val="FFFFCC"/>
                </a:solidFill>
                <a:latin typeface="Arial"/>
                <a:cs typeface="Arial"/>
              </a:rPr>
              <a:t>z </a:t>
            </a:r>
            <a:r>
              <a:rPr sz="2400" spc="-5" dirty="0">
                <a:solidFill>
                  <a:srgbClr val="FFFFCC"/>
                </a:solidFill>
                <a:latin typeface="Arial"/>
                <a:cs typeface="Arial"/>
              </a:rPr>
              <a:t>pupe</a:t>
            </a:r>
            <a:r>
              <a:rPr sz="2400" spc="-5" dirty="0">
                <a:solidFill>
                  <a:srgbClr val="FFFFCC"/>
                </a:solidFill>
                <a:latin typeface="Times New Roman"/>
                <a:cs typeface="Times New Roman"/>
              </a:rPr>
              <a:t>č</a:t>
            </a:r>
            <a:r>
              <a:rPr sz="2400" spc="-5" dirty="0">
                <a:solidFill>
                  <a:srgbClr val="FFFFCC"/>
                </a:solidFill>
                <a:latin typeface="Arial"/>
                <a:cs typeface="Arial"/>
              </a:rPr>
              <a:t>níkové</a:t>
            </a:r>
            <a:r>
              <a:rPr sz="2400" spc="10" dirty="0">
                <a:solidFill>
                  <a:srgbClr val="FFFFC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CC"/>
                </a:solidFill>
                <a:latin typeface="Arial"/>
                <a:cs typeface="Arial"/>
              </a:rPr>
              <a:t>arterie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9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spc="-5" dirty="0">
                <a:solidFill>
                  <a:srgbClr val="FFFFCC"/>
                </a:solidFill>
                <a:latin typeface="Arial"/>
                <a:cs typeface="Arial"/>
              </a:rPr>
              <a:t>p</a:t>
            </a:r>
            <a:r>
              <a:rPr sz="2400" spc="-5" dirty="0">
                <a:solidFill>
                  <a:srgbClr val="FFFFCC"/>
                </a:solidFill>
                <a:latin typeface="Times New Roman"/>
                <a:cs typeface="Times New Roman"/>
              </a:rPr>
              <a:t>ř</a:t>
            </a:r>
            <a:r>
              <a:rPr sz="2400" spc="-5" dirty="0">
                <a:solidFill>
                  <a:srgbClr val="FFFFCC"/>
                </a:solidFill>
                <a:latin typeface="Arial"/>
                <a:cs typeface="Arial"/>
              </a:rPr>
              <a:t>etrvávající Apgar skóre 0-3 </a:t>
            </a:r>
            <a:r>
              <a:rPr sz="2400" dirty="0">
                <a:solidFill>
                  <a:srgbClr val="FFFFCC"/>
                </a:solidFill>
                <a:latin typeface="Arial"/>
                <a:cs typeface="Arial"/>
              </a:rPr>
              <a:t>déle </a:t>
            </a:r>
            <a:r>
              <a:rPr sz="2400" spc="-5" dirty="0">
                <a:solidFill>
                  <a:srgbClr val="FFFFCC"/>
                </a:solidFill>
                <a:latin typeface="Arial"/>
                <a:cs typeface="Arial"/>
              </a:rPr>
              <a:t>ne</a:t>
            </a:r>
            <a:r>
              <a:rPr sz="2400" spc="-5" dirty="0">
                <a:solidFill>
                  <a:srgbClr val="FFFFCC"/>
                </a:solidFill>
                <a:latin typeface="Times New Roman"/>
                <a:cs typeface="Times New Roman"/>
              </a:rPr>
              <a:t>ž </a:t>
            </a:r>
            <a:r>
              <a:rPr sz="2400" dirty="0">
                <a:solidFill>
                  <a:srgbClr val="FFFFCC"/>
                </a:solidFill>
                <a:latin typeface="Arial"/>
                <a:cs typeface="Arial"/>
              </a:rPr>
              <a:t>5</a:t>
            </a:r>
            <a:r>
              <a:rPr sz="2400" spc="90" dirty="0">
                <a:solidFill>
                  <a:srgbClr val="FFFFC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CC"/>
                </a:solidFill>
                <a:latin typeface="Arial"/>
                <a:cs typeface="Arial"/>
              </a:rPr>
              <a:t>minut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3450">
              <a:latin typeface="Times New Roman"/>
              <a:cs typeface="Times New Roman"/>
            </a:endParaRPr>
          </a:p>
          <a:p>
            <a:pPr marL="12700" marR="256540">
              <a:lnSpc>
                <a:spcPct val="100000"/>
              </a:lnSpc>
            </a:pPr>
            <a:r>
              <a:rPr sz="2400" dirty="0">
                <a:solidFill>
                  <a:srgbClr val="FFFFCC"/>
                </a:solidFill>
                <a:latin typeface="Arial"/>
                <a:cs typeface="Arial"/>
              </a:rPr>
              <a:t>neurologické </a:t>
            </a:r>
            <a:r>
              <a:rPr sz="2400" spc="-5" dirty="0">
                <a:solidFill>
                  <a:srgbClr val="FFFFCC"/>
                </a:solidFill>
                <a:latin typeface="Arial"/>
                <a:cs typeface="Arial"/>
              </a:rPr>
              <a:t>p</a:t>
            </a:r>
            <a:r>
              <a:rPr sz="2400" spc="-5" dirty="0">
                <a:solidFill>
                  <a:srgbClr val="FFFFCC"/>
                </a:solidFill>
                <a:latin typeface="Times New Roman"/>
                <a:cs typeface="Times New Roman"/>
              </a:rPr>
              <a:t>ř</a:t>
            </a:r>
            <a:r>
              <a:rPr sz="2400" spc="-5" dirty="0">
                <a:solidFill>
                  <a:srgbClr val="FFFFCC"/>
                </a:solidFill>
                <a:latin typeface="Arial"/>
                <a:cs typeface="Arial"/>
              </a:rPr>
              <a:t>íznaky </a:t>
            </a:r>
            <a:r>
              <a:rPr sz="2400" dirty="0">
                <a:solidFill>
                  <a:srgbClr val="FFFFCC"/>
                </a:solidFill>
                <a:latin typeface="Arial"/>
                <a:cs typeface="Arial"/>
              </a:rPr>
              <a:t>v </a:t>
            </a:r>
            <a:r>
              <a:rPr sz="2400" spc="-5" dirty="0">
                <a:solidFill>
                  <a:srgbClr val="FFFFCC"/>
                </a:solidFill>
                <a:latin typeface="Times New Roman"/>
                <a:cs typeface="Times New Roman"/>
              </a:rPr>
              <a:t>č</a:t>
            </a:r>
            <a:r>
              <a:rPr sz="2400" spc="-5" dirty="0">
                <a:solidFill>
                  <a:srgbClr val="FFFFCC"/>
                </a:solidFill>
                <a:latin typeface="Arial"/>
                <a:cs typeface="Arial"/>
              </a:rPr>
              <a:t>asném novorozeneckém </a:t>
            </a:r>
            <a:r>
              <a:rPr sz="2400" dirty="0">
                <a:solidFill>
                  <a:srgbClr val="FFFFCC"/>
                </a:solidFill>
                <a:latin typeface="Arial"/>
                <a:cs typeface="Arial"/>
              </a:rPr>
              <a:t>období  </a:t>
            </a:r>
            <a:r>
              <a:rPr sz="2400" spc="-5" dirty="0">
                <a:solidFill>
                  <a:srgbClr val="FFFFCC"/>
                </a:solidFill>
                <a:latin typeface="Arial"/>
                <a:cs typeface="Arial"/>
              </a:rPr>
              <a:t>(křeče, hypotonie, </a:t>
            </a:r>
            <a:r>
              <a:rPr sz="2400" dirty="0">
                <a:solidFill>
                  <a:srgbClr val="FFFFCC"/>
                </a:solidFill>
                <a:latin typeface="Arial"/>
                <a:cs typeface="Arial"/>
              </a:rPr>
              <a:t>koma) nebo hypoxicko-ischemická  encefalopatie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3500">
              <a:latin typeface="Times New Roman"/>
              <a:cs typeface="Times New Roman"/>
            </a:endParaRPr>
          </a:p>
          <a:p>
            <a:pPr marL="12700">
              <a:lnSpc>
                <a:spcPts val="2875"/>
              </a:lnSpc>
            </a:pPr>
            <a:r>
              <a:rPr sz="2400" spc="-5" dirty="0">
                <a:solidFill>
                  <a:srgbClr val="FFFFCC"/>
                </a:solidFill>
                <a:latin typeface="Arial"/>
                <a:cs typeface="Arial"/>
              </a:rPr>
              <a:t>multiorgánové systémové postižení </a:t>
            </a:r>
            <a:r>
              <a:rPr sz="2400" dirty="0">
                <a:solidFill>
                  <a:srgbClr val="FFFFCC"/>
                </a:solidFill>
                <a:latin typeface="Arial"/>
                <a:cs typeface="Arial"/>
              </a:rPr>
              <a:t>- </a:t>
            </a:r>
            <a:r>
              <a:rPr sz="2400" spc="-5" dirty="0">
                <a:solidFill>
                  <a:srgbClr val="FFFFCC"/>
                </a:solidFill>
                <a:latin typeface="Arial"/>
                <a:cs typeface="Arial"/>
              </a:rPr>
              <a:t>dysfunkce </a:t>
            </a:r>
            <a:r>
              <a:rPr sz="2400" dirty="0">
                <a:solidFill>
                  <a:srgbClr val="FFFFCC"/>
                </a:solidFill>
                <a:latin typeface="Arial"/>
                <a:cs typeface="Arial"/>
              </a:rPr>
              <a:t>v</a:t>
            </a:r>
            <a:r>
              <a:rPr sz="2400" spc="15" dirty="0">
                <a:solidFill>
                  <a:srgbClr val="FFFFC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CC"/>
                </a:solidFill>
                <a:latin typeface="Arial"/>
                <a:cs typeface="Arial"/>
              </a:rPr>
              <a:t>časně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ts val="2875"/>
              </a:lnSpc>
            </a:pPr>
            <a:r>
              <a:rPr sz="2400" dirty="0">
                <a:solidFill>
                  <a:srgbClr val="FFFFCC"/>
                </a:solidFill>
                <a:latin typeface="Arial"/>
                <a:cs typeface="Arial"/>
              </a:rPr>
              <a:t>neonatálním</a:t>
            </a:r>
            <a:r>
              <a:rPr sz="2400" spc="-5" dirty="0">
                <a:solidFill>
                  <a:srgbClr val="FFFFC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CC"/>
                </a:solidFill>
                <a:latin typeface="Arial"/>
                <a:cs typeface="Arial"/>
              </a:rPr>
              <a:t>období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3550">
              <a:latin typeface="Times New Roman"/>
              <a:cs typeface="Times New Roman"/>
            </a:endParaRPr>
          </a:p>
          <a:p>
            <a:pPr marL="12700" marR="5080">
              <a:lnSpc>
                <a:spcPts val="2860"/>
              </a:lnSpc>
            </a:pPr>
            <a:r>
              <a:rPr sz="2400" dirty="0">
                <a:solidFill>
                  <a:srgbClr val="FFFF00"/>
                </a:solidFill>
                <a:latin typeface="Arial"/>
                <a:cs typeface="Arial"/>
              </a:rPr>
              <a:t>Cave anamnéza</a:t>
            </a:r>
            <a:r>
              <a:rPr sz="2400" dirty="0">
                <a:solidFill>
                  <a:srgbClr val="FFFFCC"/>
                </a:solidFill>
                <a:latin typeface="Arial"/>
                <a:cs typeface="Arial"/>
              </a:rPr>
              <a:t>: IUGR, </a:t>
            </a:r>
            <a:r>
              <a:rPr sz="2400" spc="-5" dirty="0">
                <a:solidFill>
                  <a:srgbClr val="FFFFCC"/>
                </a:solidFill>
                <a:latin typeface="Arial"/>
                <a:cs typeface="Arial"/>
              </a:rPr>
              <a:t>preeklampsie, </a:t>
            </a:r>
            <a:r>
              <a:rPr sz="2400" dirty="0">
                <a:solidFill>
                  <a:srgbClr val="FFFFCC"/>
                </a:solidFill>
                <a:latin typeface="Arial"/>
                <a:cs typeface="Arial"/>
              </a:rPr>
              <a:t>abrupce placenty,  prolaps </a:t>
            </a:r>
            <a:r>
              <a:rPr sz="2400" spc="-5" dirty="0">
                <a:solidFill>
                  <a:srgbClr val="FFFFCC"/>
                </a:solidFill>
                <a:latin typeface="Arial"/>
                <a:cs typeface="Arial"/>
              </a:rPr>
              <a:t>pupe</a:t>
            </a:r>
            <a:r>
              <a:rPr sz="2400" spc="-5" dirty="0">
                <a:solidFill>
                  <a:srgbClr val="FFFFCC"/>
                </a:solidFill>
                <a:latin typeface="Times New Roman"/>
                <a:cs typeface="Times New Roman"/>
              </a:rPr>
              <a:t>č</a:t>
            </a:r>
            <a:r>
              <a:rPr sz="2400" spc="-5" dirty="0">
                <a:solidFill>
                  <a:srgbClr val="FFFFCC"/>
                </a:solidFill>
                <a:latin typeface="Arial"/>
                <a:cs typeface="Arial"/>
              </a:rPr>
              <a:t>níku, </a:t>
            </a:r>
            <a:r>
              <a:rPr sz="2400" dirty="0">
                <a:solidFill>
                  <a:srgbClr val="FFFFCC"/>
                </a:solidFill>
                <a:latin typeface="Arial"/>
                <a:cs typeface="Arial"/>
              </a:rPr>
              <a:t>zkalená plodová voda, </a:t>
            </a:r>
            <a:r>
              <a:rPr sz="2400" spc="-5" dirty="0">
                <a:solidFill>
                  <a:srgbClr val="FFFFCC"/>
                </a:solidFill>
                <a:latin typeface="Arial"/>
                <a:cs typeface="Arial"/>
              </a:rPr>
              <a:t>patologický</a:t>
            </a:r>
            <a:r>
              <a:rPr sz="2400" spc="-80" dirty="0">
                <a:solidFill>
                  <a:srgbClr val="FFFFC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CC"/>
                </a:solidFill>
                <a:latin typeface="Arial"/>
                <a:cs typeface="Arial"/>
              </a:rPr>
              <a:t>CTG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9" y="6302375"/>
            <a:ext cx="5745479" cy="5524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329317" y="6416675"/>
            <a:ext cx="3990975" cy="438150"/>
          </a:xfrm>
          <a:custGeom>
            <a:avLst/>
            <a:gdLst/>
            <a:ahLst/>
            <a:cxnLst/>
            <a:rect l="l" t="t" r="r" b="b"/>
            <a:pathLst>
              <a:path w="3990975" h="438150">
                <a:moveTo>
                  <a:pt x="3990593" y="323850"/>
                </a:moveTo>
                <a:lnTo>
                  <a:pt x="3582924" y="0"/>
                </a:lnTo>
                <a:lnTo>
                  <a:pt x="0" y="438150"/>
                </a:lnTo>
                <a:lnTo>
                  <a:pt x="3459479" y="438150"/>
                </a:lnTo>
                <a:lnTo>
                  <a:pt x="3990593" y="323850"/>
                </a:lnTo>
                <a:close/>
              </a:path>
            </a:pathLst>
          </a:custGeom>
          <a:solidFill>
            <a:srgbClr val="0000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912241" y="6140069"/>
            <a:ext cx="2228850" cy="6004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985137" y="5000878"/>
            <a:ext cx="1156335" cy="381000"/>
          </a:xfrm>
          <a:custGeom>
            <a:avLst/>
            <a:gdLst/>
            <a:ahLst/>
            <a:cxnLst/>
            <a:rect l="l" t="t" r="r" b="b"/>
            <a:pathLst>
              <a:path w="1156334" h="381000">
                <a:moveTo>
                  <a:pt x="1155953" y="381000"/>
                </a:moveTo>
                <a:lnTo>
                  <a:pt x="0" y="0"/>
                </a:lnTo>
                <a:lnTo>
                  <a:pt x="0" y="9144"/>
                </a:lnTo>
                <a:lnTo>
                  <a:pt x="1155953" y="381000"/>
                </a:lnTo>
                <a:close/>
              </a:path>
            </a:pathLst>
          </a:custGeom>
          <a:solidFill>
            <a:srgbClr val="0000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39" y="2357501"/>
            <a:ext cx="7984985" cy="265252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985125" y="4838572"/>
            <a:ext cx="1155966" cy="50520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9" y="1452244"/>
            <a:ext cx="7984985" cy="347243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643640" y="0"/>
            <a:ext cx="5012806" cy="432422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628265" y="4287646"/>
            <a:ext cx="512825" cy="47472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694559" y="4107052"/>
            <a:ext cx="447040" cy="532130"/>
          </a:xfrm>
          <a:custGeom>
            <a:avLst/>
            <a:gdLst/>
            <a:ahLst/>
            <a:cxnLst/>
            <a:rect l="l" t="t" r="r" b="b"/>
            <a:pathLst>
              <a:path w="447040" h="532129">
                <a:moveTo>
                  <a:pt x="446531" y="531876"/>
                </a:moveTo>
                <a:lnTo>
                  <a:pt x="446531" y="274319"/>
                </a:lnTo>
                <a:lnTo>
                  <a:pt x="152399" y="0"/>
                </a:lnTo>
                <a:lnTo>
                  <a:pt x="0" y="142494"/>
                </a:lnTo>
                <a:lnTo>
                  <a:pt x="446531" y="531876"/>
                </a:lnTo>
                <a:close/>
              </a:path>
            </a:pathLst>
          </a:custGeom>
          <a:solidFill>
            <a:srgbClr val="0000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897347" y="0"/>
            <a:ext cx="4949599" cy="424954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941823" y="0"/>
            <a:ext cx="3989717" cy="402094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539048" y="0"/>
            <a:ext cx="3487742" cy="393560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007741" y="3925696"/>
            <a:ext cx="133350" cy="15240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894965" y="1347850"/>
            <a:ext cx="246379" cy="819150"/>
          </a:xfrm>
          <a:custGeom>
            <a:avLst/>
            <a:gdLst/>
            <a:ahLst/>
            <a:cxnLst/>
            <a:rect l="l" t="t" r="r" b="b"/>
            <a:pathLst>
              <a:path w="246379" h="819150">
                <a:moveTo>
                  <a:pt x="246125" y="819150"/>
                </a:moveTo>
                <a:lnTo>
                  <a:pt x="246125" y="323850"/>
                </a:lnTo>
                <a:lnTo>
                  <a:pt x="121919" y="0"/>
                </a:lnTo>
                <a:lnTo>
                  <a:pt x="0" y="304800"/>
                </a:lnTo>
                <a:lnTo>
                  <a:pt x="246125" y="819150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108605" y="0"/>
            <a:ext cx="908267" cy="165265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590760" y="0"/>
            <a:ext cx="540411" cy="1261744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9045841" y="1034669"/>
            <a:ext cx="95250" cy="494030"/>
          </a:xfrm>
          <a:custGeom>
            <a:avLst/>
            <a:gdLst/>
            <a:ahLst/>
            <a:cxnLst/>
            <a:rect l="l" t="t" r="r" b="b"/>
            <a:pathLst>
              <a:path w="95250" h="494030">
                <a:moveTo>
                  <a:pt x="95250" y="493775"/>
                </a:moveTo>
                <a:lnTo>
                  <a:pt x="95249" y="9905"/>
                </a:lnTo>
                <a:lnTo>
                  <a:pt x="85343" y="0"/>
                </a:lnTo>
                <a:lnTo>
                  <a:pt x="0" y="227837"/>
                </a:lnTo>
                <a:lnTo>
                  <a:pt x="95250" y="493775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187" y="2539619"/>
            <a:ext cx="9131033" cy="2959607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187" y="3414395"/>
            <a:ext cx="9131033" cy="2122931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187" y="5042027"/>
            <a:ext cx="9131033" cy="656843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061379" y="0"/>
            <a:ext cx="7072841" cy="5042026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273954" y="0"/>
            <a:ext cx="3860266" cy="4148200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271833" y="0"/>
            <a:ext cx="2862387" cy="3909694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175352" y="0"/>
            <a:ext cx="1958868" cy="3290950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452628" y="0"/>
            <a:ext cx="1681592" cy="3071494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908259" y="0"/>
            <a:ext cx="1225961" cy="2359024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39" y="2589148"/>
            <a:ext cx="5826251" cy="2084069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788291" y="4435475"/>
            <a:ext cx="3352800" cy="1103376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>
            <a:spLocks noGrp="1"/>
          </p:cNvSpPr>
          <p:nvPr>
            <p:ph type="title"/>
          </p:nvPr>
        </p:nvSpPr>
        <p:spPr>
          <a:xfrm>
            <a:off x="1073401" y="123683"/>
            <a:ext cx="6998334" cy="1000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237105" marR="5080" indent="-2225040">
              <a:lnSpc>
                <a:spcPct val="100000"/>
              </a:lnSpc>
              <a:spcBef>
                <a:spcPts val="95"/>
              </a:spcBef>
            </a:pPr>
            <a:r>
              <a:rPr sz="3200" b="0" spc="-5" dirty="0">
                <a:latin typeface="Arial"/>
                <a:cs typeface="Arial"/>
              </a:rPr>
              <a:t>Klinické </a:t>
            </a:r>
            <a:r>
              <a:rPr sz="3200" b="0" spc="-10" dirty="0">
                <a:latin typeface="Arial"/>
                <a:cs typeface="Arial"/>
              </a:rPr>
              <a:t>známky </a:t>
            </a:r>
            <a:r>
              <a:rPr sz="3200" b="0" spc="-5" dirty="0">
                <a:latin typeface="Arial"/>
                <a:cs typeface="Arial"/>
              </a:rPr>
              <a:t>hypoxicko-ischemické  </a:t>
            </a:r>
            <a:r>
              <a:rPr sz="3200" b="0" spc="-10" dirty="0">
                <a:latin typeface="Arial"/>
                <a:cs typeface="Arial"/>
              </a:rPr>
              <a:t>encefalopatie:</a:t>
            </a:r>
            <a:endParaRPr sz="3200">
              <a:latin typeface="Arial"/>
              <a:cs typeface="Arial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122821" y="1393570"/>
            <a:ext cx="144018" cy="160020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22821" y="2449702"/>
            <a:ext cx="144018" cy="160020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22821" y="3841877"/>
            <a:ext cx="144018" cy="160020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421925" y="1260474"/>
            <a:ext cx="8176259" cy="546608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080">
              <a:lnSpc>
                <a:spcPts val="2590"/>
              </a:lnSpc>
              <a:spcBef>
                <a:spcPts val="425"/>
              </a:spcBef>
            </a:pPr>
            <a:r>
              <a:rPr sz="2400" b="1" spc="-5" dirty="0">
                <a:solidFill>
                  <a:srgbClr val="FF00FF"/>
                </a:solidFill>
                <a:latin typeface="Arial"/>
                <a:cs typeface="Arial"/>
              </a:rPr>
              <a:t>lehká forma: </a:t>
            </a:r>
            <a:r>
              <a:rPr sz="2400" spc="-5" dirty="0">
                <a:solidFill>
                  <a:srgbClr val="FFFFCC"/>
                </a:solidFill>
                <a:latin typeface="Arial"/>
                <a:cs typeface="Arial"/>
              </a:rPr>
              <a:t>zvýšená drá</a:t>
            </a:r>
            <a:r>
              <a:rPr sz="2400" spc="-5" dirty="0">
                <a:solidFill>
                  <a:srgbClr val="FFFFCC"/>
                </a:solidFill>
                <a:latin typeface="Times New Roman"/>
                <a:cs typeface="Times New Roman"/>
              </a:rPr>
              <a:t>ž</a:t>
            </a:r>
            <a:r>
              <a:rPr sz="2400" spc="-5" dirty="0">
                <a:solidFill>
                  <a:srgbClr val="FFFFCC"/>
                </a:solidFill>
                <a:latin typeface="Arial"/>
                <a:cs typeface="Arial"/>
              </a:rPr>
              <a:t>divost, </a:t>
            </a:r>
            <a:r>
              <a:rPr sz="2400" dirty="0">
                <a:solidFill>
                  <a:srgbClr val="FFFFCC"/>
                </a:solidFill>
                <a:latin typeface="Arial"/>
                <a:cs typeface="Arial"/>
              </a:rPr>
              <a:t>hyperreflexie </a:t>
            </a:r>
            <a:r>
              <a:rPr sz="2400" spc="-5" dirty="0">
                <a:solidFill>
                  <a:srgbClr val="FFFFCC"/>
                </a:solidFill>
                <a:latin typeface="Arial"/>
                <a:cs typeface="Arial"/>
              </a:rPr>
              <a:t>(trvání mén</a:t>
            </a:r>
            <a:r>
              <a:rPr sz="2400" spc="-5" dirty="0">
                <a:solidFill>
                  <a:srgbClr val="FFFFCC"/>
                </a:solidFill>
                <a:latin typeface="Times New Roman"/>
                <a:cs typeface="Times New Roman"/>
              </a:rPr>
              <a:t>ě  </a:t>
            </a:r>
            <a:r>
              <a:rPr sz="2400" spc="-5" dirty="0">
                <a:solidFill>
                  <a:srgbClr val="FFFFCC"/>
                </a:solidFill>
                <a:latin typeface="Arial"/>
                <a:cs typeface="Arial"/>
              </a:rPr>
              <a:t>ne</a:t>
            </a:r>
            <a:r>
              <a:rPr sz="2400" spc="-5" dirty="0">
                <a:solidFill>
                  <a:srgbClr val="FFFFCC"/>
                </a:solidFill>
                <a:latin typeface="Times New Roman"/>
                <a:cs typeface="Times New Roman"/>
              </a:rPr>
              <a:t>ž </a:t>
            </a:r>
            <a:r>
              <a:rPr sz="2400" spc="-5" dirty="0">
                <a:solidFill>
                  <a:srgbClr val="FFFFCC"/>
                </a:solidFill>
                <a:latin typeface="Arial"/>
                <a:cs typeface="Arial"/>
              </a:rPr>
              <a:t>24</a:t>
            </a:r>
            <a:r>
              <a:rPr sz="2400" spc="65" dirty="0">
                <a:solidFill>
                  <a:srgbClr val="FFFFCC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CC"/>
                </a:solidFill>
                <a:latin typeface="Arial"/>
                <a:cs typeface="Arial"/>
              </a:rPr>
              <a:t>hodin)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750">
              <a:latin typeface="Times New Roman"/>
              <a:cs typeface="Times New Roman"/>
            </a:endParaRPr>
          </a:p>
          <a:p>
            <a:pPr marL="12700" marR="428625">
              <a:lnSpc>
                <a:spcPts val="2580"/>
              </a:lnSpc>
            </a:pPr>
            <a:r>
              <a:rPr sz="2400" b="1" spc="-5" dirty="0">
                <a:solidFill>
                  <a:srgbClr val="FF00FF"/>
                </a:solidFill>
                <a:latin typeface="Arial"/>
                <a:cs typeface="Arial"/>
              </a:rPr>
              <a:t>st</a:t>
            </a:r>
            <a:r>
              <a:rPr sz="2400" b="1" spc="-5" dirty="0">
                <a:solidFill>
                  <a:srgbClr val="FF00FF"/>
                </a:solidFill>
                <a:latin typeface="Times New Roman"/>
                <a:cs typeface="Times New Roman"/>
              </a:rPr>
              <a:t>ř</a:t>
            </a:r>
            <a:r>
              <a:rPr sz="2400" b="1" spc="-5" dirty="0">
                <a:solidFill>
                  <a:srgbClr val="FF00FF"/>
                </a:solidFill>
                <a:latin typeface="Arial"/>
                <a:cs typeface="Arial"/>
              </a:rPr>
              <a:t>ední </a:t>
            </a:r>
            <a:r>
              <a:rPr sz="2400" b="1" dirty="0">
                <a:solidFill>
                  <a:srgbClr val="FF00FF"/>
                </a:solidFill>
                <a:latin typeface="Arial"/>
                <a:cs typeface="Arial"/>
              </a:rPr>
              <a:t>forma: </a:t>
            </a:r>
            <a:r>
              <a:rPr sz="2400" dirty="0">
                <a:solidFill>
                  <a:srgbClr val="FFFFCC"/>
                </a:solidFill>
                <a:latin typeface="Arial"/>
                <a:cs typeface="Arial"/>
              </a:rPr>
              <a:t>zvýšená drá</a:t>
            </a:r>
            <a:r>
              <a:rPr sz="2400" dirty="0">
                <a:solidFill>
                  <a:srgbClr val="FFFFCC"/>
                </a:solidFill>
                <a:latin typeface="Times New Roman"/>
                <a:cs typeface="Times New Roman"/>
              </a:rPr>
              <a:t>ž</a:t>
            </a:r>
            <a:r>
              <a:rPr sz="2400" dirty="0">
                <a:solidFill>
                  <a:srgbClr val="FFFFCC"/>
                </a:solidFill>
                <a:latin typeface="Arial"/>
                <a:cs typeface="Arial"/>
              </a:rPr>
              <a:t>divost, hypertonie,</a:t>
            </a:r>
            <a:r>
              <a:rPr sz="2400" spc="-100" dirty="0">
                <a:solidFill>
                  <a:srgbClr val="FFFFC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CC"/>
                </a:solidFill>
                <a:latin typeface="Arial"/>
                <a:cs typeface="Arial"/>
              </a:rPr>
              <a:t>zvracení,  charakteristický vysoký </a:t>
            </a:r>
            <a:r>
              <a:rPr sz="2400" spc="-5" dirty="0">
                <a:solidFill>
                  <a:srgbClr val="FFFFCC"/>
                </a:solidFill>
                <a:latin typeface="Arial"/>
                <a:cs typeface="Arial"/>
              </a:rPr>
              <a:t>k</a:t>
            </a:r>
            <a:r>
              <a:rPr sz="2400" spc="-5" dirty="0">
                <a:solidFill>
                  <a:srgbClr val="FFFFCC"/>
                </a:solidFill>
                <a:latin typeface="Times New Roman"/>
                <a:cs typeface="Times New Roman"/>
              </a:rPr>
              <a:t>ř</a:t>
            </a:r>
            <a:r>
              <a:rPr sz="2400" spc="-5" dirty="0">
                <a:solidFill>
                  <a:srgbClr val="FFFFCC"/>
                </a:solidFill>
                <a:latin typeface="Arial"/>
                <a:cs typeface="Arial"/>
              </a:rPr>
              <a:t>ik, po taktilní </a:t>
            </a:r>
            <a:r>
              <a:rPr sz="2400" dirty="0">
                <a:solidFill>
                  <a:srgbClr val="FFFFCC"/>
                </a:solidFill>
                <a:latin typeface="Arial"/>
                <a:cs typeface="Arial"/>
              </a:rPr>
              <a:t>stimulaci </a:t>
            </a:r>
            <a:r>
              <a:rPr sz="2400" spc="-5" dirty="0">
                <a:solidFill>
                  <a:srgbClr val="FFFFCC"/>
                </a:solidFill>
                <a:latin typeface="Arial"/>
                <a:cs typeface="Arial"/>
              </a:rPr>
              <a:t>t</a:t>
            </a:r>
            <a:r>
              <a:rPr sz="2400" spc="-5" dirty="0">
                <a:solidFill>
                  <a:srgbClr val="FFFFCC"/>
                </a:solidFill>
                <a:latin typeface="Times New Roman"/>
                <a:cs typeface="Times New Roman"/>
              </a:rPr>
              <a:t>ř</a:t>
            </a:r>
            <a:r>
              <a:rPr sz="2400" spc="-5" dirty="0">
                <a:solidFill>
                  <a:srgbClr val="FFFFCC"/>
                </a:solidFill>
                <a:latin typeface="Arial"/>
                <a:cs typeface="Arial"/>
              </a:rPr>
              <a:t>esy a</a:t>
            </a:r>
            <a:r>
              <a:rPr sz="2400" spc="-5" dirty="0">
                <a:solidFill>
                  <a:srgbClr val="FFFFCC"/>
                </a:solidFill>
                <a:latin typeface="Times New Roman"/>
                <a:cs typeface="Times New Roman"/>
              </a:rPr>
              <a:t>ž  </a:t>
            </a:r>
            <a:r>
              <a:rPr sz="2400" dirty="0">
                <a:solidFill>
                  <a:srgbClr val="FFFFCC"/>
                </a:solidFill>
                <a:latin typeface="Arial"/>
                <a:cs typeface="Arial"/>
              </a:rPr>
              <a:t>klonické</a:t>
            </a:r>
            <a:r>
              <a:rPr sz="2400" spc="-10" dirty="0">
                <a:solidFill>
                  <a:srgbClr val="FFFFCC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CC"/>
                </a:solidFill>
                <a:latin typeface="Arial"/>
                <a:cs typeface="Arial"/>
              </a:rPr>
              <a:t>k</a:t>
            </a:r>
            <a:r>
              <a:rPr sz="2400" spc="-5" dirty="0">
                <a:solidFill>
                  <a:srgbClr val="FFFFCC"/>
                </a:solidFill>
                <a:latin typeface="Times New Roman"/>
                <a:cs typeface="Times New Roman"/>
              </a:rPr>
              <a:t>ř</a:t>
            </a:r>
            <a:r>
              <a:rPr sz="2400" spc="-5" dirty="0">
                <a:solidFill>
                  <a:srgbClr val="FFFFCC"/>
                </a:solidFill>
                <a:latin typeface="Arial"/>
                <a:cs typeface="Arial"/>
              </a:rPr>
              <a:t>e</a:t>
            </a:r>
            <a:r>
              <a:rPr sz="2400" spc="-5" dirty="0">
                <a:solidFill>
                  <a:srgbClr val="FFFFCC"/>
                </a:solidFill>
                <a:latin typeface="Times New Roman"/>
                <a:cs typeface="Times New Roman"/>
              </a:rPr>
              <a:t>č</a:t>
            </a:r>
            <a:r>
              <a:rPr sz="2400" spc="-5" dirty="0">
                <a:solidFill>
                  <a:srgbClr val="FFFFCC"/>
                </a:solidFill>
                <a:latin typeface="Arial"/>
                <a:cs typeface="Arial"/>
              </a:rPr>
              <a:t>e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450">
              <a:latin typeface="Times New Roman"/>
              <a:cs typeface="Times New Roman"/>
            </a:endParaRPr>
          </a:p>
          <a:p>
            <a:pPr marL="12700">
              <a:lnSpc>
                <a:spcPts val="2730"/>
              </a:lnSpc>
            </a:pPr>
            <a:r>
              <a:rPr sz="2400" b="1" spc="-5" dirty="0">
                <a:solidFill>
                  <a:srgbClr val="FF00FF"/>
                </a:solidFill>
                <a:latin typeface="Arial"/>
                <a:cs typeface="Arial"/>
              </a:rPr>
              <a:t>t</a:t>
            </a:r>
            <a:r>
              <a:rPr sz="2400" b="1" spc="-5" dirty="0">
                <a:solidFill>
                  <a:srgbClr val="FF00FF"/>
                </a:solidFill>
                <a:latin typeface="Times New Roman"/>
                <a:cs typeface="Times New Roman"/>
              </a:rPr>
              <a:t>ěž</a:t>
            </a:r>
            <a:r>
              <a:rPr sz="2400" b="1" spc="-5" dirty="0">
                <a:solidFill>
                  <a:srgbClr val="FF00FF"/>
                </a:solidFill>
                <a:latin typeface="Arial"/>
                <a:cs typeface="Arial"/>
              </a:rPr>
              <a:t>ká</a:t>
            </a:r>
            <a:r>
              <a:rPr sz="2400" b="1" spc="-10" dirty="0">
                <a:solidFill>
                  <a:srgbClr val="FF00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00FF"/>
                </a:solidFill>
                <a:latin typeface="Arial"/>
                <a:cs typeface="Arial"/>
              </a:rPr>
              <a:t>forma:</a:t>
            </a:r>
            <a:endParaRPr sz="2400">
              <a:latin typeface="Arial"/>
              <a:cs typeface="Arial"/>
            </a:endParaRPr>
          </a:p>
          <a:p>
            <a:pPr marL="181610" indent="-168910">
              <a:lnSpc>
                <a:spcPts val="2585"/>
              </a:lnSpc>
              <a:buClr>
                <a:srgbClr val="000000"/>
              </a:buClr>
              <a:buChar char="-"/>
              <a:tabLst>
                <a:tab pos="199390" algn="l"/>
              </a:tabLst>
            </a:pPr>
            <a:r>
              <a:rPr sz="2400" spc="-5" dirty="0">
                <a:solidFill>
                  <a:srgbClr val="FFFFCC"/>
                </a:solidFill>
                <a:latin typeface="Arial"/>
                <a:cs typeface="Arial"/>
              </a:rPr>
              <a:t>stupor a</a:t>
            </a:r>
            <a:r>
              <a:rPr sz="2400" spc="-5" dirty="0">
                <a:solidFill>
                  <a:srgbClr val="FFFFCC"/>
                </a:solidFill>
                <a:latin typeface="Times New Roman"/>
                <a:cs typeface="Times New Roman"/>
              </a:rPr>
              <a:t>ž </a:t>
            </a:r>
            <a:r>
              <a:rPr sz="2400" dirty="0">
                <a:solidFill>
                  <a:srgbClr val="FFFFCC"/>
                </a:solidFill>
                <a:latin typeface="Arial"/>
                <a:cs typeface="Arial"/>
              </a:rPr>
              <a:t>koma, </a:t>
            </a:r>
            <a:r>
              <a:rPr sz="2400" spc="-5" dirty="0">
                <a:solidFill>
                  <a:srgbClr val="FFFFCC"/>
                </a:solidFill>
                <a:latin typeface="Arial"/>
                <a:cs typeface="Arial"/>
              </a:rPr>
              <a:t>hypotonie </a:t>
            </a:r>
            <a:r>
              <a:rPr sz="2400" dirty="0">
                <a:solidFill>
                  <a:srgbClr val="FFFFCC"/>
                </a:solidFill>
                <a:latin typeface="Arial"/>
                <a:cs typeface="Arial"/>
              </a:rPr>
              <a:t>- </a:t>
            </a:r>
            <a:r>
              <a:rPr sz="2400" spc="-5" dirty="0">
                <a:solidFill>
                  <a:srgbClr val="FFFFCC"/>
                </a:solidFill>
                <a:latin typeface="Arial"/>
                <a:cs typeface="Arial"/>
              </a:rPr>
              <a:t>atonie, </a:t>
            </a:r>
            <a:r>
              <a:rPr sz="2400" dirty="0">
                <a:solidFill>
                  <a:srgbClr val="FFFFCC"/>
                </a:solidFill>
                <a:latin typeface="Arial"/>
                <a:cs typeface="Arial"/>
              </a:rPr>
              <a:t>malá</a:t>
            </a:r>
            <a:r>
              <a:rPr sz="2400" spc="60" dirty="0">
                <a:solidFill>
                  <a:srgbClr val="FFFFC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CC"/>
                </a:solidFill>
                <a:latin typeface="Times New Roman"/>
                <a:cs typeface="Times New Roman"/>
              </a:rPr>
              <a:t>č</a:t>
            </a:r>
            <a:r>
              <a:rPr sz="2400" dirty="0">
                <a:solidFill>
                  <a:srgbClr val="FFFFCC"/>
                </a:solidFill>
                <a:latin typeface="Arial"/>
                <a:cs typeface="Arial"/>
              </a:rPr>
              <a:t>i</a:t>
            </a:r>
            <a:endParaRPr sz="2400">
              <a:latin typeface="Arial"/>
              <a:cs typeface="Arial"/>
            </a:endParaRPr>
          </a:p>
          <a:p>
            <a:pPr marL="181610">
              <a:lnSpc>
                <a:spcPts val="2585"/>
              </a:lnSpc>
            </a:pPr>
            <a:r>
              <a:rPr sz="2400" spc="-5" dirty="0">
                <a:solidFill>
                  <a:srgbClr val="FFFFCC"/>
                </a:solidFill>
                <a:latin typeface="Times New Roman"/>
                <a:cs typeface="Times New Roman"/>
              </a:rPr>
              <a:t>ž</a:t>
            </a:r>
            <a:r>
              <a:rPr sz="2400" spc="-5" dirty="0">
                <a:solidFill>
                  <a:srgbClr val="FFFFCC"/>
                </a:solidFill>
                <a:latin typeface="Arial"/>
                <a:cs typeface="Arial"/>
              </a:rPr>
              <a:t>ádná spontánní hybnost, zvýšený </a:t>
            </a:r>
            <a:r>
              <a:rPr sz="2400" dirty="0">
                <a:solidFill>
                  <a:srgbClr val="FFFFCC"/>
                </a:solidFill>
                <a:latin typeface="Arial"/>
                <a:cs typeface="Arial"/>
              </a:rPr>
              <a:t>intrakraniální</a:t>
            </a:r>
            <a:r>
              <a:rPr sz="2400" spc="-5" dirty="0">
                <a:solidFill>
                  <a:srgbClr val="FFFFC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CC"/>
                </a:solidFill>
                <a:latin typeface="Arial"/>
                <a:cs typeface="Arial"/>
              </a:rPr>
              <a:t>tlak</a:t>
            </a:r>
            <a:endParaRPr sz="2400">
              <a:latin typeface="Arial"/>
              <a:cs typeface="Arial"/>
            </a:endParaRPr>
          </a:p>
          <a:p>
            <a:pPr marL="181610" marR="2458720" indent="-168910">
              <a:lnSpc>
                <a:spcPts val="2590"/>
              </a:lnSpc>
              <a:spcBef>
                <a:spcPts val="180"/>
              </a:spcBef>
              <a:buClr>
                <a:srgbClr val="000000"/>
              </a:buClr>
              <a:buChar char="-"/>
              <a:tabLst>
                <a:tab pos="199390" algn="l"/>
              </a:tabLst>
            </a:pPr>
            <a:r>
              <a:rPr sz="2400" dirty="0">
                <a:solidFill>
                  <a:srgbClr val="FFFFCC"/>
                </a:solidFill>
                <a:latin typeface="Arial"/>
                <a:cs typeface="Arial"/>
              </a:rPr>
              <a:t>suprese </a:t>
            </a:r>
            <a:r>
              <a:rPr sz="2400" spc="-5" dirty="0">
                <a:solidFill>
                  <a:srgbClr val="FFFFCC"/>
                </a:solidFill>
                <a:latin typeface="Arial"/>
                <a:cs typeface="Arial"/>
              </a:rPr>
              <a:t>funkcí mozkového </a:t>
            </a:r>
            <a:r>
              <a:rPr sz="2400" dirty="0">
                <a:solidFill>
                  <a:srgbClr val="FFFFCC"/>
                </a:solidFill>
                <a:latin typeface="Arial"/>
                <a:cs typeface="Arial"/>
              </a:rPr>
              <a:t>kmene  (periodické </a:t>
            </a:r>
            <a:r>
              <a:rPr sz="2400" spc="-5" dirty="0">
                <a:solidFill>
                  <a:srgbClr val="FFFFCC"/>
                </a:solidFill>
                <a:latin typeface="Arial"/>
                <a:cs typeface="Arial"/>
              </a:rPr>
              <a:t>dýchání, apnoe,</a:t>
            </a:r>
            <a:r>
              <a:rPr sz="2400" spc="-45" dirty="0">
                <a:solidFill>
                  <a:srgbClr val="FFFFC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CC"/>
                </a:solidFill>
                <a:latin typeface="Arial"/>
                <a:cs typeface="Arial"/>
              </a:rPr>
              <a:t>bradykardie)</a:t>
            </a:r>
            <a:endParaRPr sz="2400">
              <a:latin typeface="Arial"/>
              <a:cs typeface="Arial"/>
            </a:endParaRPr>
          </a:p>
          <a:p>
            <a:pPr marL="198120" indent="-185420">
              <a:lnSpc>
                <a:spcPts val="2400"/>
              </a:lnSpc>
              <a:buClr>
                <a:srgbClr val="000000"/>
              </a:buClr>
              <a:buChar char="-"/>
              <a:tabLst>
                <a:tab pos="198755" algn="l"/>
              </a:tabLst>
            </a:pPr>
            <a:r>
              <a:rPr sz="2400" dirty="0">
                <a:solidFill>
                  <a:srgbClr val="FFFFCC"/>
                </a:solidFill>
                <a:latin typeface="Arial"/>
                <a:cs typeface="Arial"/>
              </a:rPr>
              <a:t>dilatované nereagující</a:t>
            </a:r>
            <a:r>
              <a:rPr sz="2400" spc="-20" dirty="0">
                <a:solidFill>
                  <a:srgbClr val="FFFFC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CC"/>
                </a:solidFill>
                <a:latin typeface="Arial"/>
                <a:cs typeface="Arial"/>
              </a:rPr>
              <a:t>zornice</a:t>
            </a:r>
            <a:endParaRPr sz="2400">
              <a:latin typeface="Arial"/>
              <a:cs typeface="Arial"/>
            </a:endParaRPr>
          </a:p>
          <a:p>
            <a:pPr marL="198755" indent="-186055">
              <a:lnSpc>
                <a:spcPts val="2585"/>
              </a:lnSpc>
              <a:buClr>
                <a:srgbClr val="000000"/>
              </a:buClr>
              <a:buChar char="-"/>
              <a:tabLst>
                <a:tab pos="199390" algn="l"/>
              </a:tabLst>
            </a:pPr>
            <a:r>
              <a:rPr sz="2400" dirty="0">
                <a:solidFill>
                  <a:srgbClr val="FFFFCC"/>
                </a:solidFill>
                <a:latin typeface="Arial"/>
                <a:cs typeface="Arial"/>
              </a:rPr>
              <a:t>bloudivé pohyby</a:t>
            </a:r>
            <a:r>
              <a:rPr sz="2400" spc="-5" dirty="0">
                <a:solidFill>
                  <a:srgbClr val="FFFFCC"/>
                </a:solidFill>
                <a:latin typeface="Arial"/>
                <a:cs typeface="Arial"/>
              </a:rPr>
              <a:t> bulb</a:t>
            </a:r>
            <a:r>
              <a:rPr sz="2400" spc="-5" dirty="0">
                <a:solidFill>
                  <a:srgbClr val="FFFFCC"/>
                </a:solidFill>
                <a:latin typeface="Times New Roman"/>
                <a:cs typeface="Times New Roman"/>
              </a:rPr>
              <a:t>ů</a:t>
            </a:r>
            <a:endParaRPr sz="2400">
              <a:latin typeface="Times New Roman"/>
              <a:cs typeface="Times New Roman"/>
            </a:endParaRPr>
          </a:p>
          <a:p>
            <a:pPr marL="198755" indent="-186055">
              <a:lnSpc>
                <a:spcPts val="2590"/>
              </a:lnSpc>
              <a:buClr>
                <a:srgbClr val="000000"/>
              </a:buClr>
              <a:buChar char="-"/>
              <a:tabLst>
                <a:tab pos="199390" algn="l"/>
              </a:tabLst>
            </a:pPr>
            <a:r>
              <a:rPr sz="2400" spc="-5" dirty="0">
                <a:solidFill>
                  <a:srgbClr val="FFFFCC"/>
                </a:solidFill>
                <a:latin typeface="Arial"/>
                <a:cs typeface="Arial"/>
              </a:rPr>
              <a:t>chybí Moroův </a:t>
            </a:r>
            <a:r>
              <a:rPr sz="2400" dirty="0">
                <a:solidFill>
                  <a:srgbClr val="FFFFCC"/>
                </a:solidFill>
                <a:latin typeface="Arial"/>
                <a:cs typeface="Arial"/>
              </a:rPr>
              <a:t>reflex</a:t>
            </a:r>
            <a:endParaRPr sz="2400">
              <a:latin typeface="Arial"/>
              <a:cs typeface="Arial"/>
            </a:endParaRPr>
          </a:p>
          <a:p>
            <a:pPr marL="198755" indent="-186055">
              <a:lnSpc>
                <a:spcPts val="2735"/>
              </a:lnSpc>
              <a:buClr>
                <a:srgbClr val="000000"/>
              </a:buClr>
              <a:buChar char="-"/>
              <a:tabLst>
                <a:tab pos="199390" algn="l"/>
              </a:tabLst>
            </a:pPr>
            <a:r>
              <a:rPr sz="2400" spc="-5" dirty="0">
                <a:solidFill>
                  <a:srgbClr val="FFFFCC"/>
                </a:solidFill>
                <a:latin typeface="Arial"/>
                <a:cs typeface="Arial"/>
              </a:rPr>
              <a:t>k</a:t>
            </a:r>
            <a:r>
              <a:rPr sz="2400" spc="-5" dirty="0">
                <a:solidFill>
                  <a:srgbClr val="FFFFCC"/>
                </a:solidFill>
                <a:latin typeface="Times New Roman"/>
                <a:cs typeface="Times New Roman"/>
              </a:rPr>
              <a:t>ř</a:t>
            </a:r>
            <a:r>
              <a:rPr sz="2400" spc="-5" dirty="0">
                <a:solidFill>
                  <a:srgbClr val="FFFFCC"/>
                </a:solidFill>
                <a:latin typeface="Arial"/>
                <a:cs typeface="Arial"/>
              </a:rPr>
              <a:t>e</a:t>
            </a:r>
            <a:r>
              <a:rPr sz="2400" spc="-5" dirty="0">
                <a:solidFill>
                  <a:srgbClr val="FFFFCC"/>
                </a:solidFill>
                <a:latin typeface="Times New Roman"/>
                <a:cs typeface="Times New Roman"/>
              </a:rPr>
              <a:t>č</a:t>
            </a:r>
            <a:r>
              <a:rPr sz="2400" spc="-5" dirty="0">
                <a:solidFill>
                  <a:srgbClr val="FFFFCC"/>
                </a:solidFill>
                <a:latin typeface="Arial"/>
                <a:cs typeface="Arial"/>
              </a:rPr>
              <a:t>e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9" y="6302375"/>
            <a:ext cx="5745479" cy="5524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329317" y="6416675"/>
            <a:ext cx="3990975" cy="438150"/>
          </a:xfrm>
          <a:custGeom>
            <a:avLst/>
            <a:gdLst/>
            <a:ahLst/>
            <a:cxnLst/>
            <a:rect l="l" t="t" r="r" b="b"/>
            <a:pathLst>
              <a:path w="3990975" h="438150">
                <a:moveTo>
                  <a:pt x="3990593" y="323850"/>
                </a:moveTo>
                <a:lnTo>
                  <a:pt x="3582924" y="0"/>
                </a:lnTo>
                <a:lnTo>
                  <a:pt x="0" y="438150"/>
                </a:lnTo>
                <a:lnTo>
                  <a:pt x="3459479" y="438150"/>
                </a:lnTo>
                <a:lnTo>
                  <a:pt x="3990593" y="323850"/>
                </a:lnTo>
                <a:close/>
              </a:path>
            </a:pathLst>
          </a:custGeom>
          <a:solidFill>
            <a:srgbClr val="0000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912241" y="6140069"/>
            <a:ext cx="2228850" cy="6004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985137" y="5000878"/>
            <a:ext cx="1156335" cy="381000"/>
          </a:xfrm>
          <a:custGeom>
            <a:avLst/>
            <a:gdLst/>
            <a:ahLst/>
            <a:cxnLst/>
            <a:rect l="l" t="t" r="r" b="b"/>
            <a:pathLst>
              <a:path w="1156334" h="381000">
                <a:moveTo>
                  <a:pt x="1155953" y="381000"/>
                </a:moveTo>
                <a:lnTo>
                  <a:pt x="0" y="0"/>
                </a:lnTo>
                <a:lnTo>
                  <a:pt x="0" y="9144"/>
                </a:lnTo>
                <a:lnTo>
                  <a:pt x="1155953" y="381000"/>
                </a:lnTo>
                <a:close/>
              </a:path>
            </a:pathLst>
          </a:custGeom>
          <a:solidFill>
            <a:srgbClr val="0000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39" y="2357501"/>
            <a:ext cx="7984985" cy="265252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985125" y="4838572"/>
            <a:ext cx="1155966" cy="50520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9" y="1452244"/>
            <a:ext cx="7984985" cy="347243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643640" y="0"/>
            <a:ext cx="5012806" cy="432422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628265" y="4287646"/>
            <a:ext cx="512825" cy="47472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694559" y="4107052"/>
            <a:ext cx="447040" cy="532130"/>
          </a:xfrm>
          <a:custGeom>
            <a:avLst/>
            <a:gdLst/>
            <a:ahLst/>
            <a:cxnLst/>
            <a:rect l="l" t="t" r="r" b="b"/>
            <a:pathLst>
              <a:path w="447040" h="532129">
                <a:moveTo>
                  <a:pt x="446531" y="531876"/>
                </a:moveTo>
                <a:lnTo>
                  <a:pt x="446531" y="274319"/>
                </a:lnTo>
                <a:lnTo>
                  <a:pt x="152399" y="0"/>
                </a:lnTo>
                <a:lnTo>
                  <a:pt x="0" y="142494"/>
                </a:lnTo>
                <a:lnTo>
                  <a:pt x="446531" y="531876"/>
                </a:lnTo>
                <a:close/>
              </a:path>
            </a:pathLst>
          </a:custGeom>
          <a:solidFill>
            <a:srgbClr val="0000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897347" y="0"/>
            <a:ext cx="4949599" cy="424954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941823" y="0"/>
            <a:ext cx="3989717" cy="402094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539048" y="0"/>
            <a:ext cx="3487742" cy="393560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007741" y="3925696"/>
            <a:ext cx="133350" cy="15240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894965" y="1347850"/>
            <a:ext cx="246379" cy="819150"/>
          </a:xfrm>
          <a:custGeom>
            <a:avLst/>
            <a:gdLst/>
            <a:ahLst/>
            <a:cxnLst/>
            <a:rect l="l" t="t" r="r" b="b"/>
            <a:pathLst>
              <a:path w="246379" h="819150">
                <a:moveTo>
                  <a:pt x="246125" y="819150"/>
                </a:moveTo>
                <a:lnTo>
                  <a:pt x="246125" y="323850"/>
                </a:lnTo>
                <a:lnTo>
                  <a:pt x="121919" y="0"/>
                </a:lnTo>
                <a:lnTo>
                  <a:pt x="0" y="304800"/>
                </a:lnTo>
                <a:lnTo>
                  <a:pt x="246125" y="819150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108605" y="0"/>
            <a:ext cx="908267" cy="165265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590760" y="0"/>
            <a:ext cx="540411" cy="1261744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9045841" y="1034669"/>
            <a:ext cx="95250" cy="494030"/>
          </a:xfrm>
          <a:custGeom>
            <a:avLst/>
            <a:gdLst/>
            <a:ahLst/>
            <a:cxnLst/>
            <a:rect l="l" t="t" r="r" b="b"/>
            <a:pathLst>
              <a:path w="95250" h="494030">
                <a:moveTo>
                  <a:pt x="95250" y="493775"/>
                </a:moveTo>
                <a:lnTo>
                  <a:pt x="95249" y="9905"/>
                </a:lnTo>
                <a:lnTo>
                  <a:pt x="85343" y="0"/>
                </a:lnTo>
                <a:lnTo>
                  <a:pt x="0" y="227837"/>
                </a:lnTo>
                <a:lnTo>
                  <a:pt x="95250" y="493775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187" y="2539619"/>
            <a:ext cx="9131033" cy="2959607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187" y="3414395"/>
            <a:ext cx="9131033" cy="2122931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187" y="5042027"/>
            <a:ext cx="9131033" cy="656843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061379" y="0"/>
            <a:ext cx="7072841" cy="5042026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273954" y="0"/>
            <a:ext cx="3860266" cy="4148200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271833" y="0"/>
            <a:ext cx="2862387" cy="3909694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175352" y="0"/>
            <a:ext cx="1958868" cy="3290950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452628" y="0"/>
            <a:ext cx="1681592" cy="3071494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908259" y="0"/>
            <a:ext cx="1225961" cy="2359024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39" y="2589148"/>
            <a:ext cx="5826251" cy="2084069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788291" y="4435475"/>
            <a:ext cx="3352800" cy="1103376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>
            <a:spLocks noGrp="1"/>
          </p:cNvSpPr>
          <p:nvPr>
            <p:ph type="title"/>
          </p:nvPr>
        </p:nvSpPr>
        <p:spPr>
          <a:xfrm>
            <a:off x="228074" y="642340"/>
            <a:ext cx="868489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Hypoxicko-ischemické poškození </a:t>
            </a:r>
            <a:r>
              <a:rPr sz="3600" dirty="0"/>
              <a:t>CNS</a:t>
            </a:r>
            <a:r>
              <a:rPr sz="3600" spc="-90" dirty="0"/>
              <a:t> </a:t>
            </a:r>
            <a:r>
              <a:rPr sz="3600" dirty="0"/>
              <a:t>:</a:t>
            </a:r>
            <a:endParaRPr sz="3600"/>
          </a:p>
        </p:txBody>
      </p:sp>
      <p:sp>
        <p:nvSpPr>
          <p:cNvPr id="32" name="object 32"/>
          <p:cNvSpPr/>
          <p:nvPr/>
        </p:nvSpPr>
        <p:spPr>
          <a:xfrm>
            <a:off x="794905" y="2145664"/>
            <a:ext cx="160020" cy="160020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765429" y="2009520"/>
            <a:ext cx="8030209" cy="411670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FFFFCC"/>
                </a:solidFill>
                <a:latin typeface="Arial"/>
                <a:cs typeface="Arial"/>
              </a:rPr>
              <a:t>záva</a:t>
            </a:r>
            <a:r>
              <a:rPr sz="2400" spc="-5" dirty="0">
                <a:solidFill>
                  <a:srgbClr val="FFFFCC"/>
                </a:solidFill>
                <a:latin typeface="Times New Roman"/>
                <a:cs typeface="Times New Roman"/>
              </a:rPr>
              <a:t>ž</a:t>
            </a:r>
            <a:r>
              <a:rPr sz="2400" spc="-5" dirty="0">
                <a:solidFill>
                  <a:srgbClr val="FFFFCC"/>
                </a:solidFill>
                <a:latin typeface="Arial"/>
                <a:cs typeface="Arial"/>
              </a:rPr>
              <a:t>né </a:t>
            </a:r>
            <a:r>
              <a:rPr sz="2400" dirty="0">
                <a:solidFill>
                  <a:srgbClr val="FFFFCC"/>
                </a:solidFill>
                <a:latin typeface="Arial"/>
                <a:cs typeface="Arial"/>
              </a:rPr>
              <a:t>handicapy - </a:t>
            </a:r>
            <a:r>
              <a:rPr sz="2400" spc="-5" dirty="0">
                <a:solidFill>
                  <a:srgbClr val="FFFFCC"/>
                </a:solidFill>
                <a:latin typeface="Arial"/>
                <a:cs typeface="Arial"/>
              </a:rPr>
              <a:t>DMO, mentální </a:t>
            </a:r>
            <a:r>
              <a:rPr sz="2400" dirty="0">
                <a:solidFill>
                  <a:srgbClr val="FFFFCC"/>
                </a:solidFill>
                <a:latin typeface="Arial"/>
                <a:cs typeface="Arial"/>
              </a:rPr>
              <a:t>retardace,</a:t>
            </a:r>
            <a:r>
              <a:rPr sz="2400" spc="-40" dirty="0">
                <a:solidFill>
                  <a:srgbClr val="FFFFC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CC"/>
                </a:solidFill>
                <a:latin typeface="Arial"/>
                <a:cs typeface="Arial"/>
              </a:rPr>
              <a:t>epilepsie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000">
              <a:latin typeface="Times New Roman"/>
              <a:cs typeface="Times New Roman"/>
            </a:endParaRPr>
          </a:p>
          <a:p>
            <a:pPr marL="12700">
              <a:lnSpc>
                <a:spcPts val="2870"/>
              </a:lnSpc>
            </a:pPr>
            <a:r>
              <a:rPr sz="2400" b="1" dirty="0">
                <a:solidFill>
                  <a:srgbClr val="FF00FF"/>
                </a:solidFill>
                <a:latin typeface="Arial"/>
                <a:cs typeface="Arial"/>
              </a:rPr>
              <a:t>Terapie:</a:t>
            </a:r>
            <a:endParaRPr sz="2400">
              <a:latin typeface="Arial"/>
              <a:cs typeface="Arial"/>
            </a:endParaRPr>
          </a:p>
          <a:p>
            <a:pPr marL="355600">
              <a:lnSpc>
                <a:spcPts val="2870"/>
              </a:lnSpc>
            </a:pPr>
            <a:r>
              <a:rPr sz="2400" dirty="0">
                <a:solidFill>
                  <a:srgbClr val="FFFFCC"/>
                </a:solidFill>
                <a:latin typeface="Arial"/>
                <a:cs typeface="Arial"/>
              </a:rPr>
              <a:t>neexistuje </a:t>
            </a:r>
            <a:r>
              <a:rPr sz="2400" spc="-5" dirty="0">
                <a:solidFill>
                  <a:srgbClr val="FFFFCC"/>
                </a:solidFill>
                <a:latin typeface="Arial"/>
                <a:cs typeface="Arial"/>
              </a:rPr>
              <a:t>jednotný</a:t>
            </a:r>
            <a:r>
              <a:rPr sz="2400" spc="-15" dirty="0">
                <a:solidFill>
                  <a:srgbClr val="FFFFCC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CC"/>
                </a:solidFill>
                <a:latin typeface="Arial"/>
                <a:cs typeface="Arial"/>
              </a:rPr>
              <a:t>p</a:t>
            </a:r>
            <a:r>
              <a:rPr sz="2400" spc="-5" dirty="0">
                <a:solidFill>
                  <a:srgbClr val="FFFFCC"/>
                </a:solidFill>
                <a:latin typeface="Times New Roman"/>
                <a:cs typeface="Times New Roman"/>
              </a:rPr>
              <a:t>ř</a:t>
            </a:r>
            <a:r>
              <a:rPr sz="2400" spc="-5" dirty="0">
                <a:solidFill>
                  <a:srgbClr val="FFFFCC"/>
                </a:solidFill>
                <a:latin typeface="Arial"/>
                <a:cs typeface="Arial"/>
              </a:rPr>
              <a:t>ístup</a:t>
            </a:r>
            <a:endParaRPr sz="2400">
              <a:latin typeface="Arial"/>
              <a:cs typeface="Arial"/>
            </a:endParaRPr>
          </a:p>
          <a:p>
            <a:pPr marL="355600">
              <a:lnSpc>
                <a:spcPts val="2875"/>
              </a:lnSpc>
            </a:pPr>
            <a:r>
              <a:rPr sz="2400" dirty="0">
                <a:solidFill>
                  <a:srgbClr val="FFFFCC"/>
                </a:solidFill>
                <a:latin typeface="Arial"/>
                <a:cs typeface="Arial"/>
              </a:rPr>
              <a:t>80 % pracoviš</a:t>
            </a:r>
            <a:r>
              <a:rPr sz="2400" dirty="0">
                <a:solidFill>
                  <a:srgbClr val="FFFFCC"/>
                </a:solidFill>
                <a:latin typeface="Times New Roman"/>
                <a:cs typeface="Times New Roman"/>
              </a:rPr>
              <a:t>ť </a:t>
            </a:r>
            <a:r>
              <a:rPr sz="2400" dirty="0">
                <a:solidFill>
                  <a:srgbClr val="FFFFCC"/>
                </a:solidFill>
                <a:latin typeface="Arial"/>
                <a:cs typeface="Arial"/>
              </a:rPr>
              <a:t>- restrikce tekutin, </a:t>
            </a:r>
            <a:r>
              <a:rPr sz="2400" spc="-5" dirty="0">
                <a:solidFill>
                  <a:srgbClr val="FFFFCC"/>
                </a:solidFill>
                <a:latin typeface="Arial"/>
                <a:cs typeface="Arial"/>
              </a:rPr>
              <a:t>lé</a:t>
            </a:r>
            <a:r>
              <a:rPr sz="2400" spc="-5" dirty="0">
                <a:solidFill>
                  <a:srgbClr val="FFFFCC"/>
                </a:solidFill>
                <a:latin typeface="Times New Roman"/>
                <a:cs typeface="Times New Roman"/>
              </a:rPr>
              <a:t>č</a:t>
            </a:r>
            <a:r>
              <a:rPr sz="2400" spc="-5" dirty="0">
                <a:solidFill>
                  <a:srgbClr val="FFFFCC"/>
                </a:solidFill>
                <a:latin typeface="Arial"/>
                <a:cs typeface="Arial"/>
              </a:rPr>
              <a:t>ení</a:t>
            </a:r>
            <a:r>
              <a:rPr sz="2400" spc="15" dirty="0">
                <a:solidFill>
                  <a:srgbClr val="FFFFCC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CC"/>
                </a:solidFill>
                <a:latin typeface="Arial"/>
                <a:cs typeface="Arial"/>
              </a:rPr>
              <a:t>k</a:t>
            </a:r>
            <a:r>
              <a:rPr sz="2400" spc="-5" dirty="0">
                <a:solidFill>
                  <a:srgbClr val="FFFFCC"/>
                </a:solidFill>
                <a:latin typeface="Times New Roman"/>
                <a:cs typeface="Times New Roman"/>
              </a:rPr>
              <a:t>ř</a:t>
            </a:r>
            <a:r>
              <a:rPr sz="2400" spc="-5" dirty="0">
                <a:solidFill>
                  <a:srgbClr val="FFFFCC"/>
                </a:solidFill>
                <a:latin typeface="Arial"/>
                <a:cs typeface="Arial"/>
              </a:rPr>
              <a:t>e</a:t>
            </a:r>
            <a:r>
              <a:rPr sz="2400" spc="-5" dirty="0">
                <a:solidFill>
                  <a:srgbClr val="FFFFCC"/>
                </a:solidFill>
                <a:latin typeface="Times New Roman"/>
                <a:cs typeface="Times New Roman"/>
              </a:rPr>
              <a:t>č</a:t>
            </a:r>
            <a:r>
              <a:rPr sz="2400" spc="-5" dirty="0">
                <a:solidFill>
                  <a:srgbClr val="FFFFCC"/>
                </a:solidFill>
                <a:latin typeface="Arial"/>
                <a:cs typeface="Arial"/>
              </a:rPr>
              <a:t>í</a:t>
            </a:r>
            <a:endParaRPr sz="2400">
              <a:latin typeface="Arial"/>
              <a:cs typeface="Arial"/>
            </a:endParaRPr>
          </a:p>
          <a:p>
            <a:pPr marL="355600" marR="383540" indent="-635">
              <a:lnSpc>
                <a:spcPts val="2880"/>
              </a:lnSpc>
              <a:spcBef>
                <a:spcPts val="90"/>
              </a:spcBef>
            </a:pPr>
            <a:r>
              <a:rPr sz="2400" dirty="0">
                <a:solidFill>
                  <a:srgbClr val="FFFFCC"/>
                </a:solidFill>
                <a:latin typeface="Arial"/>
                <a:cs typeface="Arial"/>
              </a:rPr>
              <a:t>20 % pracoviš</a:t>
            </a:r>
            <a:r>
              <a:rPr sz="2400" dirty="0">
                <a:solidFill>
                  <a:srgbClr val="FFFFCC"/>
                </a:solidFill>
                <a:latin typeface="Times New Roman"/>
                <a:cs typeface="Times New Roman"/>
              </a:rPr>
              <a:t>ť </a:t>
            </a:r>
            <a:r>
              <a:rPr sz="2400" dirty="0">
                <a:solidFill>
                  <a:srgbClr val="FFFFCC"/>
                </a:solidFill>
                <a:latin typeface="Arial"/>
                <a:cs typeface="Arial"/>
              </a:rPr>
              <a:t>- </a:t>
            </a:r>
            <a:r>
              <a:rPr sz="2400" spc="-5" dirty="0">
                <a:solidFill>
                  <a:srgbClr val="FFFFCC"/>
                </a:solidFill>
                <a:latin typeface="Arial"/>
                <a:cs typeface="Arial"/>
              </a:rPr>
              <a:t>sedace, </a:t>
            </a:r>
            <a:r>
              <a:rPr sz="2400" dirty="0">
                <a:solidFill>
                  <a:srgbClr val="FFFFCC"/>
                </a:solidFill>
                <a:latin typeface="Arial"/>
                <a:cs typeface="Arial"/>
              </a:rPr>
              <a:t>hyperventilace, </a:t>
            </a:r>
            <a:r>
              <a:rPr sz="2400" spc="-5" dirty="0">
                <a:solidFill>
                  <a:srgbClr val="FFFFCC"/>
                </a:solidFill>
                <a:latin typeface="Arial"/>
                <a:cs typeface="Arial"/>
              </a:rPr>
              <a:t>profylakticky  </a:t>
            </a:r>
            <a:r>
              <a:rPr sz="2400" dirty="0">
                <a:solidFill>
                  <a:srgbClr val="FFFFCC"/>
                </a:solidFill>
                <a:latin typeface="Arial"/>
                <a:cs typeface="Arial"/>
              </a:rPr>
              <a:t>Phenobarbital</a:t>
            </a:r>
            <a:endParaRPr sz="2400">
              <a:latin typeface="Arial"/>
              <a:cs typeface="Arial"/>
            </a:endParaRPr>
          </a:p>
          <a:p>
            <a:pPr marL="355600">
              <a:lnSpc>
                <a:spcPts val="2770"/>
              </a:lnSpc>
            </a:pPr>
            <a:r>
              <a:rPr sz="2400" spc="-5" dirty="0">
                <a:solidFill>
                  <a:srgbClr val="FFFFCC"/>
                </a:solidFill>
                <a:latin typeface="Arial"/>
                <a:cs typeface="Arial"/>
              </a:rPr>
              <a:t>z</a:t>
            </a:r>
            <a:r>
              <a:rPr sz="2400" spc="-5" dirty="0">
                <a:solidFill>
                  <a:srgbClr val="FFFFCC"/>
                </a:solidFill>
                <a:latin typeface="Times New Roman"/>
                <a:cs typeface="Times New Roman"/>
              </a:rPr>
              <a:t>ř</a:t>
            </a:r>
            <a:r>
              <a:rPr sz="2400" spc="-5" dirty="0">
                <a:solidFill>
                  <a:srgbClr val="FFFFCC"/>
                </a:solidFill>
                <a:latin typeface="Arial"/>
                <a:cs typeface="Arial"/>
              </a:rPr>
              <a:t>ídka </a:t>
            </a:r>
            <a:r>
              <a:rPr sz="2400" dirty="0">
                <a:solidFill>
                  <a:srgbClr val="FFFFCC"/>
                </a:solidFill>
                <a:latin typeface="Arial"/>
                <a:cs typeface="Arial"/>
              </a:rPr>
              <a:t>- </a:t>
            </a:r>
            <a:r>
              <a:rPr sz="2400" spc="-5" dirty="0">
                <a:solidFill>
                  <a:srgbClr val="FFFFCC"/>
                </a:solidFill>
                <a:latin typeface="Arial"/>
                <a:cs typeface="Arial"/>
              </a:rPr>
              <a:t>osmotická</a:t>
            </a:r>
            <a:r>
              <a:rPr sz="2400" spc="-10" dirty="0">
                <a:solidFill>
                  <a:srgbClr val="FFFFC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CC"/>
                </a:solidFill>
                <a:latin typeface="Arial"/>
                <a:cs typeface="Arial"/>
              </a:rPr>
              <a:t>diuréza</a:t>
            </a:r>
            <a:endParaRPr sz="2400">
              <a:latin typeface="Arial"/>
              <a:cs typeface="Arial"/>
            </a:endParaRPr>
          </a:p>
          <a:p>
            <a:pPr marL="1366520" indent="-186055">
              <a:lnSpc>
                <a:spcPts val="2875"/>
              </a:lnSpc>
              <a:spcBef>
                <a:spcPts val="5"/>
              </a:spcBef>
              <a:buClr>
                <a:srgbClr val="000000"/>
              </a:buClr>
              <a:buChar char="-"/>
              <a:tabLst>
                <a:tab pos="1367155" algn="l"/>
              </a:tabLst>
            </a:pPr>
            <a:r>
              <a:rPr sz="2400" dirty="0">
                <a:solidFill>
                  <a:srgbClr val="FFFFCC"/>
                </a:solidFill>
                <a:latin typeface="Arial"/>
                <a:cs typeface="Arial"/>
              </a:rPr>
              <a:t>kortikoidy</a:t>
            </a:r>
            <a:endParaRPr sz="2400">
              <a:latin typeface="Arial"/>
              <a:cs typeface="Arial"/>
            </a:endParaRPr>
          </a:p>
          <a:p>
            <a:pPr marL="1366520" indent="-186055">
              <a:lnSpc>
                <a:spcPts val="2875"/>
              </a:lnSpc>
              <a:buClr>
                <a:srgbClr val="000000"/>
              </a:buClr>
              <a:buChar char="-"/>
              <a:tabLst>
                <a:tab pos="1367155" algn="l"/>
              </a:tabLst>
            </a:pPr>
            <a:r>
              <a:rPr sz="2400" dirty="0">
                <a:solidFill>
                  <a:srgbClr val="FFFFCC"/>
                </a:solidFill>
                <a:latin typeface="Arial"/>
                <a:cs typeface="Arial"/>
              </a:rPr>
              <a:t>hypotermie</a:t>
            </a:r>
            <a:endParaRPr sz="2400">
              <a:latin typeface="Arial"/>
              <a:cs typeface="Arial"/>
            </a:endParaRPr>
          </a:p>
          <a:p>
            <a:pPr marL="1366520" indent="-186055">
              <a:lnSpc>
                <a:spcPct val="100000"/>
              </a:lnSpc>
              <a:buClr>
                <a:srgbClr val="000000"/>
              </a:buClr>
              <a:buChar char="-"/>
              <a:tabLst>
                <a:tab pos="1367155" algn="l"/>
              </a:tabLst>
            </a:pPr>
            <a:r>
              <a:rPr sz="2400" spc="-5" dirty="0">
                <a:solidFill>
                  <a:srgbClr val="FFFFCC"/>
                </a:solidFill>
                <a:latin typeface="Arial"/>
                <a:cs typeface="Arial"/>
              </a:rPr>
              <a:t>barbiturátové </a:t>
            </a:r>
            <a:r>
              <a:rPr sz="2400" dirty="0">
                <a:solidFill>
                  <a:srgbClr val="FFFFCC"/>
                </a:solidFill>
                <a:latin typeface="Arial"/>
                <a:cs typeface="Arial"/>
              </a:rPr>
              <a:t>koma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9" y="6302375"/>
            <a:ext cx="5745479" cy="5524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329317" y="6416675"/>
            <a:ext cx="3990975" cy="438150"/>
          </a:xfrm>
          <a:custGeom>
            <a:avLst/>
            <a:gdLst/>
            <a:ahLst/>
            <a:cxnLst/>
            <a:rect l="l" t="t" r="r" b="b"/>
            <a:pathLst>
              <a:path w="3990975" h="438150">
                <a:moveTo>
                  <a:pt x="3990593" y="323850"/>
                </a:moveTo>
                <a:lnTo>
                  <a:pt x="3582924" y="0"/>
                </a:lnTo>
                <a:lnTo>
                  <a:pt x="0" y="438150"/>
                </a:lnTo>
                <a:lnTo>
                  <a:pt x="3459479" y="438150"/>
                </a:lnTo>
                <a:lnTo>
                  <a:pt x="3990593" y="323850"/>
                </a:lnTo>
                <a:close/>
              </a:path>
            </a:pathLst>
          </a:custGeom>
          <a:solidFill>
            <a:srgbClr val="0000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912241" y="6140069"/>
            <a:ext cx="2228850" cy="6004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985137" y="5000878"/>
            <a:ext cx="1156335" cy="381000"/>
          </a:xfrm>
          <a:custGeom>
            <a:avLst/>
            <a:gdLst/>
            <a:ahLst/>
            <a:cxnLst/>
            <a:rect l="l" t="t" r="r" b="b"/>
            <a:pathLst>
              <a:path w="1156334" h="381000">
                <a:moveTo>
                  <a:pt x="1155953" y="381000"/>
                </a:moveTo>
                <a:lnTo>
                  <a:pt x="0" y="0"/>
                </a:lnTo>
                <a:lnTo>
                  <a:pt x="0" y="9144"/>
                </a:lnTo>
                <a:lnTo>
                  <a:pt x="1155953" y="381000"/>
                </a:lnTo>
                <a:close/>
              </a:path>
            </a:pathLst>
          </a:custGeom>
          <a:solidFill>
            <a:srgbClr val="0000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39" y="2357501"/>
            <a:ext cx="7984985" cy="265252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985125" y="4838572"/>
            <a:ext cx="1155966" cy="50520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9" y="1452244"/>
            <a:ext cx="7984985" cy="347243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643640" y="0"/>
            <a:ext cx="5012806" cy="432422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628265" y="4287646"/>
            <a:ext cx="512825" cy="47472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694559" y="4107052"/>
            <a:ext cx="447040" cy="532130"/>
          </a:xfrm>
          <a:custGeom>
            <a:avLst/>
            <a:gdLst/>
            <a:ahLst/>
            <a:cxnLst/>
            <a:rect l="l" t="t" r="r" b="b"/>
            <a:pathLst>
              <a:path w="447040" h="532129">
                <a:moveTo>
                  <a:pt x="446531" y="531876"/>
                </a:moveTo>
                <a:lnTo>
                  <a:pt x="446531" y="274319"/>
                </a:lnTo>
                <a:lnTo>
                  <a:pt x="152399" y="0"/>
                </a:lnTo>
                <a:lnTo>
                  <a:pt x="0" y="142494"/>
                </a:lnTo>
                <a:lnTo>
                  <a:pt x="446531" y="531876"/>
                </a:lnTo>
                <a:close/>
              </a:path>
            </a:pathLst>
          </a:custGeom>
          <a:solidFill>
            <a:srgbClr val="0000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897347" y="0"/>
            <a:ext cx="4949599" cy="424954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941823" y="0"/>
            <a:ext cx="3989717" cy="402094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539048" y="0"/>
            <a:ext cx="3487742" cy="393560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007741" y="3925696"/>
            <a:ext cx="133350" cy="15240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894965" y="1347850"/>
            <a:ext cx="246379" cy="819150"/>
          </a:xfrm>
          <a:custGeom>
            <a:avLst/>
            <a:gdLst/>
            <a:ahLst/>
            <a:cxnLst/>
            <a:rect l="l" t="t" r="r" b="b"/>
            <a:pathLst>
              <a:path w="246379" h="819150">
                <a:moveTo>
                  <a:pt x="246125" y="819150"/>
                </a:moveTo>
                <a:lnTo>
                  <a:pt x="246125" y="323850"/>
                </a:lnTo>
                <a:lnTo>
                  <a:pt x="121919" y="0"/>
                </a:lnTo>
                <a:lnTo>
                  <a:pt x="0" y="304800"/>
                </a:lnTo>
                <a:lnTo>
                  <a:pt x="246125" y="819150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108605" y="0"/>
            <a:ext cx="908267" cy="165265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590760" y="0"/>
            <a:ext cx="540411" cy="1261744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9045841" y="1034669"/>
            <a:ext cx="95250" cy="494030"/>
          </a:xfrm>
          <a:custGeom>
            <a:avLst/>
            <a:gdLst/>
            <a:ahLst/>
            <a:cxnLst/>
            <a:rect l="l" t="t" r="r" b="b"/>
            <a:pathLst>
              <a:path w="95250" h="494030">
                <a:moveTo>
                  <a:pt x="95250" y="493775"/>
                </a:moveTo>
                <a:lnTo>
                  <a:pt x="95249" y="9905"/>
                </a:lnTo>
                <a:lnTo>
                  <a:pt x="85343" y="0"/>
                </a:lnTo>
                <a:lnTo>
                  <a:pt x="0" y="227837"/>
                </a:lnTo>
                <a:lnTo>
                  <a:pt x="95250" y="493775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187" y="2539619"/>
            <a:ext cx="9131033" cy="2959607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187" y="3414395"/>
            <a:ext cx="9131033" cy="2122931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187" y="5042027"/>
            <a:ext cx="9131033" cy="656843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061379" y="0"/>
            <a:ext cx="7072841" cy="5042026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273954" y="0"/>
            <a:ext cx="3860266" cy="4148200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271833" y="0"/>
            <a:ext cx="2862387" cy="3909694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175352" y="0"/>
            <a:ext cx="1958868" cy="3290950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452628" y="0"/>
            <a:ext cx="1681592" cy="3071494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908259" y="0"/>
            <a:ext cx="1225961" cy="2359024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39" y="2589148"/>
            <a:ext cx="5826251" cy="2084069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788291" y="4435475"/>
            <a:ext cx="3352800" cy="1103376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>
            <a:spLocks noGrp="1"/>
          </p:cNvSpPr>
          <p:nvPr>
            <p:ph type="title"/>
          </p:nvPr>
        </p:nvSpPr>
        <p:spPr>
          <a:xfrm>
            <a:off x="902662" y="140408"/>
            <a:ext cx="7416800" cy="1092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500" spc="-5" dirty="0"/>
              <a:t>Cíle prepartálního a</a:t>
            </a:r>
            <a:r>
              <a:rPr sz="3500" spc="35" dirty="0"/>
              <a:t> </a:t>
            </a:r>
            <a:r>
              <a:rPr sz="3500" spc="-5" dirty="0"/>
              <a:t>intrapartálního</a:t>
            </a:r>
            <a:endParaRPr sz="3500"/>
          </a:p>
          <a:p>
            <a:pPr marL="2336800">
              <a:lnSpc>
                <a:spcPct val="100000"/>
              </a:lnSpc>
              <a:spcBef>
                <a:spcPts val="5"/>
              </a:spcBef>
            </a:pPr>
            <a:r>
              <a:rPr sz="3500" spc="-5" dirty="0"/>
              <a:t>monitoringu</a:t>
            </a:r>
            <a:endParaRPr sz="3500"/>
          </a:p>
        </p:txBody>
      </p:sp>
      <p:sp>
        <p:nvSpPr>
          <p:cNvPr id="32" name="object 32"/>
          <p:cNvSpPr/>
          <p:nvPr/>
        </p:nvSpPr>
        <p:spPr>
          <a:xfrm>
            <a:off x="115201" y="1694560"/>
            <a:ext cx="167639" cy="167639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15201" y="2901569"/>
            <a:ext cx="167639" cy="167639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15201" y="4108577"/>
            <a:ext cx="167639" cy="167639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15201" y="4946777"/>
            <a:ext cx="167639" cy="184404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15201" y="5818504"/>
            <a:ext cx="167639" cy="184404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418435" y="1465766"/>
            <a:ext cx="8146415" cy="5085715"/>
          </a:xfrm>
          <a:prstGeom prst="rect">
            <a:avLst/>
          </a:prstGeom>
        </p:spPr>
        <p:txBody>
          <a:bodyPr vert="horz" wrap="square" lIns="0" tIns="93980" rIns="0" bIns="0" rtlCol="0">
            <a:spAutoFit/>
          </a:bodyPr>
          <a:lstStyle/>
          <a:p>
            <a:pPr marL="16510">
              <a:lnSpc>
                <a:spcPct val="100000"/>
              </a:lnSpc>
              <a:spcBef>
                <a:spcPts val="740"/>
              </a:spcBef>
            </a:pPr>
            <a:r>
              <a:rPr sz="2600" b="1" spc="-5" dirty="0">
                <a:solidFill>
                  <a:srgbClr val="FFFFCC"/>
                </a:solidFill>
                <a:latin typeface="Arial"/>
                <a:cs typeface="Arial"/>
              </a:rPr>
              <a:t>Zamezit prepartálnímu poškození</a:t>
            </a:r>
            <a:r>
              <a:rPr sz="2600" b="1" dirty="0">
                <a:solidFill>
                  <a:srgbClr val="FFFFCC"/>
                </a:solidFill>
                <a:latin typeface="Arial"/>
                <a:cs typeface="Arial"/>
              </a:rPr>
              <a:t> </a:t>
            </a:r>
            <a:r>
              <a:rPr sz="2600" b="1" spc="-5" dirty="0">
                <a:solidFill>
                  <a:srgbClr val="FFFFCC"/>
                </a:solidFill>
                <a:latin typeface="Arial"/>
                <a:cs typeface="Arial"/>
              </a:rPr>
              <a:t>plodu</a:t>
            </a:r>
            <a:endParaRPr sz="2600">
              <a:latin typeface="Arial"/>
              <a:cs typeface="Arial"/>
            </a:endParaRPr>
          </a:p>
          <a:p>
            <a:pPr marL="416559" indent="-285750">
              <a:lnSpc>
                <a:spcPct val="100000"/>
              </a:lnSpc>
              <a:spcBef>
                <a:spcPts val="495"/>
              </a:spcBef>
              <a:buClr>
                <a:srgbClr val="000000"/>
              </a:buClr>
              <a:buChar char="–"/>
              <a:tabLst>
                <a:tab pos="416559" algn="l"/>
                <a:tab pos="417195" algn="l"/>
              </a:tabLst>
            </a:pPr>
            <a:r>
              <a:rPr sz="2000" b="1" spc="-5" dirty="0">
                <a:solidFill>
                  <a:srgbClr val="FFFFCC"/>
                </a:solidFill>
                <a:latin typeface="Arial"/>
                <a:cs typeface="Arial"/>
              </a:rPr>
              <a:t>chronická hypoxie - hypotrofie,</a:t>
            </a:r>
            <a:endParaRPr sz="2000">
              <a:latin typeface="Arial"/>
              <a:cs typeface="Arial"/>
            </a:endParaRPr>
          </a:p>
          <a:p>
            <a:pPr marL="416559" indent="-285750">
              <a:lnSpc>
                <a:spcPct val="100000"/>
              </a:lnSpc>
              <a:spcBef>
                <a:spcPts val="480"/>
              </a:spcBef>
              <a:buClr>
                <a:srgbClr val="000000"/>
              </a:buClr>
              <a:buChar char="–"/>
              <a:tabLst>
                <a:tab pos="416559" algn="l"/>
                <a:tab pos="417195" algn="l"/>
              </a:tabLst>
            </a:pPr>
            <a:r>
              <a:rPr sz="2000" b="1" spc="-5" dirty="0">
                <a:solidFill>
                  <a:srgbClr val="FFFFCC"/>
                </a:solidFill>
                <a:latin typeface="Arial"/>
                <a:cs typeface="Arial"/>
              </a:rPr>
              <a:t>infekce</a:t>
            </a:r>
            <a:endParaRPr sz="2000">
              <a:latin typeface="Arial"/>
              <a:cs typeface="Arial"/>
            </a:endParaRPr>
          </a:p>
          <a:p>
            <a:pPr marL="16510">
              <a:lnSpc>
                <a:spcPct val="100000"/>
              </a:lnSpc>
              <a:spcBef>
                <a:spcPts val="610"/>
              </a:spcBef>
            </a:pPr>
            <a:r>
              <a:rPr sz="2600" b="1" spc="-5" dirty="0">
                <a:solidFill>
                  <a:srgbClr val="FFFFCC"/>
                </a:solidFill>
                <a:latin typeface="Arial"/>
                <a:cs typeface="Arial"/>
              </a:rPr>
              <a:t>Zamezit intrapartálnímu poškození</a:t>
            </a:r>
            <a:r>
              <a:rPr sz="2600" b="1" spc="5" dirty="0">
                <a:solidFill>
                  <a:srgbClr val="FFFFCC"/>
                </a:solidFill>
                <a:latin typeface="Arial"/>
                <a:cs typeface="Arial"/>
              </a:rPr>
              <a:t> </a:t>
            </a:r>
            <a:r>
              <a:rPr sz="2600" b="1" spc="-5" dirty="0">
                <a:solidFill>
                  <a:srgbClr val="FFFFCC"/>
                </a:solidFill>
                <a:latin typeface="Arial"/>
                <a:cs typeface="Arial"/>
              </a:rPr>
              <a:t>plodu</a:t>
            </a:r>
            <a:endParaRPr sz="2600">
              <a:latin typeface="Arial"/>
              <a:cs typeface="Arial"/>
            </a:endParaRPr>
          </a:p>
          <a:p>
            <a:pPr marL="416559" indent="-285750">
              <a:lnSpc>
                <a:spcPct val="100000"/>
              </a:lnSpc>
              <a:spcBef>
                <a:spcPts val="495"/>
              </a:spcBef>
              <a:buClr>
                <a:srgbClr val="000000"/>
              </a:buClr>
              <a:buChar char="–"/>
              <a:tabLst>
                <a:tab pos="416559" algn="l"/>
                <a:tab pos="417195" algn="l"/>
              </a:tabLst>
            </a:pPr>
            <a:r>
              <a:rPr sz="2000" b="1" spc="-5" dirty="0">
                <a:solidFill>
                  <a:srgbClr val="FFFFCC"/>
                </a:solidFill>
                <a:latin typeface="Arial"/>
                <a:cs typeface="Arial"/>
              </a:rPr>
              <a:t>akutní hypoxie</a:t>
            </a:r>
            <a:endParaRPr sz="2000">
              <a:latin typeface="Arial"/>
              <a:cs typeface="Arial"/>
            </a:endParaRPr>
          </a:p>
          <a:p>
            <a:pPr marL="416559" indent="-285750">
              <a:lnSpc>
                <a:spcPct val="100000"/>
              </a:lnSpc>
              <a:spcBef>
                <a:spcPts val="470"/>
              </a:spcBef>
              <a:buClr>
                <a:srgbClr val="000000"/>
              </a:buClr>
              <a:buChar char="–"/>
              <a:tabLst>
                <a:tab pos="416559" algn="l"/>
                <a:tab pos="417195" algn="l"/>
              </a:tabLst>
            </a:pPr>
            <a:r>
              <a:rPr sz="2000" b="1" spc="-10" dirty="0">
                <a:solidFill>
                  <a:srgbClr val="FFFFCC"/>
                </a:solidFill>
                <a:latin typeface="Arial"/>
                <a:cs typeface="Arial"/>
              </a:rPr>
              <a:t>trauma</a:t>
            </a:r>
            <a:endParaRPr sz="2000">
              <a:latin typeface="Arial"/>
              <a:cs typeface="Arial"/>
            </a:endParaRPr>
          </a:p>
          <a:p>
            <a:pPr marL="16510">
              <a:lnSpc>
                <a:spcPct val="100000"/>
              </a:lnSpc>
              <a:spcBef>
                <a:spcPts val="615"/>
              </a:spcBef>
            </a:pPr>
            <a:r>
              <a:rPr sz="2600" b="1" spc="-5" dirty="0">
                <a:solidFill>
                  <a:srgbClr val="FFFFCC"/>
                </a:solidFill>
                <a:latin typeface="Arial"/>
                <a:cs typeface="Arial"/>
              </a:rPr>
              <a:t>Zamezit postpartálnímu poškození</a:t>
            </a:r>
            <a:r>
              <a:rPr sz="2600" b="1" spc="15" dirty="0">
                <a:solidFill>
                  <a:srgbClr val="FFFFCC"/>
                </a:solidFill>
                <a:latin typeface="Arial"/>
                <a:cs typeface="Arial"/>
              </a:rPr>
              <a:t> </a:t>
            </a:r>
            <a:r>
              <a:rPr sz="2600" b="1" spc="-5" dirty="0">
                <a:solidFill>
                  <a:srgbClr val="FFFFCC"/>
                </a:solidFill>
                <a:latin typeface="Arial"/>
                <a:cs typeface="Arial"/>
              </a:rPr>
              <a:t>novorozence</a:t>
            </a:r>
            <a:endParaRPr sz="2600">
              <a:latin typeface="Arial"/>
              <a:cs typeface="Arial"/>
            </a:endParaRPr>
          </a:p>
          <a:p>
            <a:pPr marL="416559" indent="-285750">
              <a:lnSpc>
                <a:spcPct val="100000"/>
              </a:lnSpc>
              <a:spcBef>
                <a:spcPts val="490"/>
              </a:spcBef>
              <a:buClr>
                <a:srgbClr val="000000"/>
              </a:buClr>
              <a:buChar char="–"/>
              <a:tabLst>
                <a:tab pos="416559" algn="l"/>
                <a:tab pos="417195" algn="l"/>
              </a:tabLst>
            </a:pPr>
            <a:r>
              <a:rPr sz="2000" b="1" spc="-5" dirty="0">
                <a:solidFill>
                  <a:srgbClr val="FFFFCC"/>
                </a:solidFill>
                <a:latin typeface="Arial"/>
                <a:cs typeface="Arial"/>
              </a:rPr>
              <a:t>hypoxie, infekce,</a:t>
            </a:r>
            <a:r>
              <a:rPr sz="2000" b="1" spc="-10" dirty="0">
                <a:solidFill>
                  <a:srgbClr val="FFFFCC"/>
                </a:solidFill>
                <a:latin typeface="Arial"/>
                <a:cs typeface="Arial"/>
              </a:rPr>
              <a:t> RDS</a:t>
            </a:r>
            <a:endParaRPr sz="2000">
              <a:latin typeface="Arial"/>
              <a:cs typeface="Arial"/>
            </a:endParaRPr>
          </a:p>
          <a:p>
            <a:pPr marL="12700" marR="5080" indent="3810">
              <a:lnSpc>
                <a:spcPct val="100000"/>
              </a:lnSpc>
              <a:spcBef>
                <a:spcPts val="610"/>
              </a:spcBef>
            </a:pPr>
            <a:r>
              <a:rPr sz="2600" b="1" spc="-5" dirty="0">
                <a:solidFill>
                  <a:srgbClr val="FFFFCC"/>
                </a:solidFill>
                <a:latin typeface="Arial"/>
                <a:cs typeface="Arial"/>
              </a:rPr>
              <a:t>Maximální zpřesnění diagnózy-zabránění poškození  plodu</a:t>
            </a:r>
            <a:endParaRPr sz="2600">
              <a:latin typeface="Arial"/>
              <a:cs typeface="Arial"/>
            </a:endParaRPr>
          </a:p>
          <a:p>
            <a:pPr marL="14604" marR="1400175" indent="1905">
              <a:lnSpc>
                <a:spcPts val="3500"/>
              </a:lnSpc>
              <a:spcBef>
                <a:spcPts val="439"/>
              </a:spcBef>
            </a:pPr>
            <a:r>
              <a:rPr sz="2600" b="1" spc="-5" dirty="0">
                <a:solidFill>
                  <a:srgbClr val="FFFFCC"/>
                </a:solidFill>
                <a:latin typeface="Arial"/>
                <a:cs typeface="Arial"/>
              </a:rPr>
              <a:t>Zabránění </a:t>
            </a:r>
            <a:r>
              <a:rPr sz="2600" b="1" dirty="0">
                <a:solidFill>
                  <a:srgbClr val="FFFFCC"/>
                </a:solidFill>
                <a:latin typeface="Arial"/>
                <a:cs typeface="Arial"/>
              </a:rPr>
              <a:t>zbytečným </a:t>
            </a:r>
            <a:r>
              <a:rPr sz="2600" b="1" spc="-5" dirty="0">
                <a:solidFill>
                  <a:srgbClr val="FFFFCC"/>
                </a:solidFill>
                <a:latin typeface="Arial"/>
                <a:cs typeface="Arial"/>
              </a:rPr>
              <a:t>výkonům (iatrogenní  </a:t>
            </a:r>
            <a:r>
              <a:rPr sz="2600" b="1" dirty="0">
                <a:solidFill>
                  <a:srgbClr val="FFFFCC"/>
                </a:solidFill>
                <a:latin typeface="Arial"/>
                <a:cs typeface="Arial"/>
              </a:rPr>
              <a:t>traumatizace</a:t>
            </a:r>
            <a:r>
              <a:rPr sz="3000" b="1" dirty="0">
                <a:solidFill>
                  <a:srgbClr val="FFFFCC"/>
                </a:solidFill>
                <a:latin typeface="Arial"/>
                <a:cs typeface="Arial"/>
              </a:rPr>
              <a:t>)</a:t>
            </a:r>
            <a:endParaRPr sz="3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9" y="6302375"/>
            <a:ext cx="5745479" cy="5524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329317" y="6416675"/>
            <a:ext cx="3990975" cy="438150"/>
          </a:xfrm>
          <a:custGeom>
            <a:avLst/>
            <a:gdLst/>
            <a:ahLst/>
            <a:cxnLst/>
            <a:rect l="l" t="t" r="r" b="b"/>
            <a:pathLst>
              <a:path w="3990975" h="438150">
                <a:moveTo>
                  <a:pt x="3990593" y="323850"/>
                </a:moveTo>
                <a:lnTo>
                  <a:pt x="3582924" y="0"/>
                </a:lnTo>
                <a:lnTo>
                  <a:pt x="0" y="438150"/>
                </a:lnTo>
                <a:lnTo>
                  <a:pt x="3459479" y="438150"/>
                </a:lnTo>
                <a:lnTo>
                  <a:pt x="3990593" y="323850"/>
                </a:lnTo>
                <a:close/>
              </a:path>
            </a:pathLst>
          </a:custGeom>
          <a:solidFill>
            <a:srgbClr val="0000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912241" y="6140069"/>
            <a:ext cx="2228850" cy="6004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985137" y="5000878"/>
            <a:ext cx="1156335" cy="381000"/>
          </a:xfrm>
          <a:custGeom>
            <a:avLst/>
            <a:gdLst/>
            <a:ahLst/>
            <a:cxnLst/>
            <a:rect l="l" t="t" r="r" b="b"/>
            <a:pathLst>
              <a:path w="1156334" h="381000">
                <a:moveTo>
                  <a:pt x="1155953" y="381000"/>
                </a:moveTo>
                <a:lnTo>
                  <a:pt x="0" y="0"/>
                </a:lnTo>
                <a:lnTo>
                  <a:pt x="0" y="9144"/>
                </a:lnTo>
                <a:lnTo>
                  <a:pt x="1155953" y="381000"/>
                </a:lnTo>
                <a:close/>
              </a:path>
            </a:pathLst>
          </a:custGeom>
          <a:solidFill>
            <a:srgbClr val="0000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39" y="2357501"/>
            <a:ext cx="7984985" cy="265252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985125" y="4838572"/>
            <a:ext cx="1155966" cy="50520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9" y="1452244"/>
            <a:ext cx="7984985" cy="347243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643640" y="0"/>
            <a:ext cx="5012806" cy="432422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628265" y="4287646"/>
            <a:ext cx="512825" cy="47472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694559" y="4107052"/>
            <a:ext cx="447040" cy="532130"/>
          </a:xfrm>
          <a:custGeom>
            <a:avLst/>
            <a:gdLst/>
            <a:ahLst/>
            <a:cxnLst/>
            <a:rect l="l" t="t" r="r" b="b"/>
            <a:pathLst>
              <a:path w="447040" h="532129">
                <a:moveTo>
                  <a:pt x="446531" y="531876"/>
                </a:moveTo>
                <a:lnTo>
                  <a:pt x="446531" y="274319"/>
                </a:lnTo>
                <a:lnTo>
                  <a:pt x="152399" y="0"/>
                </a:lnTo>
                <a:lnTo>
                  <a:pt x="0" y="142494"/>
                </a:lnTo>
                <a:lnTo>
                  <a:pt x="446531" y="531876"/>
                </a:lnTo>
                <a:close/>
              </a:path>
            </a:pathLst>
          </a:custGeom>
          <a:solidFill>
            <a:srgbClr val="0000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897347" y="0"/>
            <a:ext cx="4949599" cy="424954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941823" y="0"/>
            <a:ext cx="3989717" cy="402094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539048" y="0"/>
            <a:ext cx="3487742" cy="393560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007741" y="3925696"/>
            <a:ext cx="133350" cy="15240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894965" y="1347850"/>
            <a:ext cx="246379" cy="819150"/>
          </a:xfrm>
          <a:custGeom>
            <a:avLst/>
            <a:gdLst/>
            <a:ahLst/>
            <a:cxnLst/>
            <a:rect l="l" t="t" r="r" b="b"/>
            <a:pathLst>
              <a:path w="246379" h="819150">
                <a:moveTo>
                  <a:pt x="246125" y="819150"/>
                </a:moveTo>
                <a:lnTo>
                  <a:pt x="246125" y="323850"/>
                </a:lnTo>
                <a:lnTo>
                  <a:pt x="121919" y="0"/>
                </a:lnTo>
                <a:lnTo>
                  <a:pt x="0" y="304800"/>
                </a:lnTo>
                <a:lnTo>
                  <a:pt x="246125" y="819150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108605" y="0"/>
            <a:ext cx="908267" cy="165265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590760" y="0"/>
            <a:ext cx="540411" cy="1261744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9045841" y="1034669"/>
            <a:ext cx="95250" cy="494030"/>
          </a:xfrm>
          <a:custGeom>
            <a:avLst/>
            <a:gdLst/>
            <a:ahLst/>
            <a:cxnLst/>
            <a:rect l="l" t="t" r="r" b="b"/>
            <a:pathLst>
              <a:path w="95250" h="494030">
                <a:moveTo>
                  <a:pt x="95250" y="493775"/>
                </a:moveTo>
                <a:lnTo>
                  <a:pt x="95249" y="9905"/>
                </a:lnTo>
                <a:lnTo>
                  <a:pt x="85343" y="0"/>
                </a:lnTo>
                <a:lnTo>
                  <a:pt x="0" y="227837"/>
                </a:lnTo>
                <a:lnTo>
                  <a:pt x="95250" y="493775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187" y="2539619"/>
            <a:ext cx="9131033" cy="2959607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187" y="3414395"/>
            <a:ext cx="9131033" cy="2122931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187" y="5042027"/>
            <a:ext cx="9131033" cy="656843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061379" y="0"/>
            <a:ext cx="7072841" cy="5042026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273954" y="0"/>
            <a:ext cx="3860266" cy="4148200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271833" y="0"/>
            <a:ext cx="2862387" cy="3909694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175352" y="0"/>
            <a:ext cx="1958868" cy="3290950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452628" y="0"/>
            <a:ext cx="1681592" cy="3071494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908259" y="0"/>
            <a:ext cx="1225961" cy="2359024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39" y="2589148"/>
            <a:ext cx="5826251" cy="2084069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788291" y="4435475"/>
            <a:ext cx="3352800" cy="1103376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58165" marR="5080" indent="-342900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Algoritmus </a:t>
            </a:r>
            <a:r>
              <a:rPr sz="3600" dirty="0"/>
              <a:t>diagnostiky</a:t>
            </a:r>
            <a:r>
              <a:rPr sz="3600" spc="-95" dirty="0"/>
              <a:t> </a:t>
            </a:r>
            <a:r>
              <a:rPr sz="3600" spc="-5" dirty="0"/>
              <a:t>akutní  intrapartální hypoxie</a:t>
            </a:r>
            <a:r>
              <a:rPr sz="3600" spc="-25" dirty="0"/>
              <a:t> </a:t>
            </a:r>
            <a:r>
              <a:rPr sz="3600" dirty="0"/>
              <a:t>plodu</a:t>
            </a:r>
            <a:endParaRPr sz="3600"/>
          </a:p>
        </p:txBody>
      </p:sp>
      <p:sp>
        <p:nvSpPr>
          <p:cNvPr id="32" name="object 32"/>
          <p:cNvSpPr/>
          <p:nvPr/>
        </p:nvSpPr>
        <p:spPr>
          <a:xfrm>
            <a:off x="118249" y="1843913"/>
            <a:ext cx="137160" cy="137160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422545" y="1726067"/>
            <a:ext cx="561340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b="1" spc="-10" dirty="0">
                <a:solidFill>
                  <a:srgbClr val="FFFF00"/>
                </a:solidFill>
                <a:latin typeface="Arial"/>
                <a:cs typeface="Arial"/>
              </a:rPr>
              <a:t>CTG</a:t>
            </a:r>
            <a:endParaRPr sz="200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4931611" y="1726067"/>
            <a:ext cx="221361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270">
              <a:lnSpc>
                <a:spcPct val="100000"/>
              </a:lnSpc>
              <a:spcBef>
                <a:spcPts val="95"/>
              </a:spcBef>
            </a:pPr>
            <a:r>
              <a:rPr sz="2000" b="1" spc="-5" dirty="0">
                <a:solidFill>
                  <a:srgbClr val="FFFFCC"/>
                </a:solidFill>
                <a:latin typeface="Arial"/>
                <a:cs typeface="Arial"/>
              </a:rPr>
              <a:t>plod </a:t>
            </a:r>
            <a:r>
              <a:rPr sz="2000" b="1" spc="-10" dirty="0">
                <a:solidFill>
                  <a:srgbClr val="FFFFCC"/>
                </a:solidFill>
                <a:latin typeface="Arial"/>
                <a:cs typeface="Arial"/>
              </a:rPr>
              <a:t>není </a:t>
            </a:r>
            <a:r>
              <a:rPr sz="2000" b="1" spc="-5" dirty="0">
                <a:solidFill>
                  <a:srgbClr val="FFFFCC"/>
                </a:solidFill>
                <a:latin typeface="Arial"/>
                <a:cs typeface="Arial"/>
              </a:rPr>
              <a:t>ohrožen  IFPO</a:t>
            </a:r>
            <a:endParaRPr sz="200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1908735" y="1726067"/>
            <a:ext cx="2118360" cy="16090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375920" indent="27305" algn="just">
              <a:lnSpc>
                <a:spcPct val="100000"/>
              </a:lnSpc>
              <a:spcBef>
                <a:spcPts val="95"/>
              </a:spcBef>
            </a:pPr>
            <a:r>
              <a:rPr sz="2000" b="1" spc="-5" dirty="0">
                <a:solidFill>
                  <a:srgbClr val="FFFFCC"/>
                </a:solidFill>
                <a:latin typeface="Arial"/>
                <a:cs typeface="Arial"/>
              </a:rPr>
              <a:t>norm.</a:t>
            </a:r>
            <a:r>
              <a:rPr sz="2000" b="1" spc="-75" dirty="0">
                <a:solidFill>
                  <a:srgbClr val="FFFFCC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FFCC"/>
                </a:solidFill>
                <a:latin typeface="Arial"/>
                <a:cs typeface="Arial"/>
              </a:rPr>
              <a:t>záznam  susp. záznam  patol.</a:t>
            </a:r>
            <a:r>
              <a:rPr sz="2000" b="1" spc="-50" dirty="0">
                <a:solidFill>
                  <a:srgbClr val="FFFFCC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FFCC"/>
                </a:solidFill>
                <a:latin typeface="Arial"/>
                <a:cs typeface="Arial"/>
              </a:rPr>
              <a:t>záznam</a:t>
            </a:r>
            <a:endParaRPr sz="2000">
              <a:latin typeface="Arial"/>
              <a:cs typeface="Arial"/>
            </a:endParaRPr>
          </a:p>
          <a:p>
            <a:pPr marL="12700" marR="5080" indent="63500">
              <a:lnSpc>
                <a:spcPct val="100000"/>
              </a:lnSpc>
              <a:spcBef>
                <a:spcPts val="475"/>
              </a:spcBef>
            </a:pPr>
            <a:r>
              <a:rPr sz="2000" b="1" spc="-10" dirty="0">
                <a:solidFill>
                  <a:srgbClr val="FFFFCC"/>
                </a:solidFill>
                <a:latin typeface="Arial"/>
                <a:cs typeface="Arial"/>
              </a:rPr>
              <a:t>méně </a:t>
            </a:r>
            <a:r>
              <a:rPr sz="2000" b="1" spc="-5" dirty="0">
                <a:solidFill>
                  <a:srgbClr val="FFFFCC"/>
                </a:solidFill>
                <a:latin typeface="Arial"/>
                <a:cs typeface="Arial"/>
              </a:rPr>
              <a:t>než </a:t>
            </a:r>
            <a:r>
              <a:rPr sz="2000" b="1" spc="-10" dirty="0">
                <a:solidFill>
                  <a:srgbClr val="FFFFCC"/>
                </a:solidFill>
                <a:latin typeface="Arial"/>
                <a:cs typeface="Arial"/>
              </a:rPr>
              <a:t>70/min  </a:t>
            </a:r>
            <a:r>
              <a:rPr sz="2000" b="1" spc="-5" dirty="0">
                <a:solidFill>
                  <a:srgbClr val="FFFFCC"/>
                </a:solidFill>
                <a:latin typeface="Arial"/>
                <a:cs typeface="Arial"/>
              </a:rPr>
              <a:t>více než 10</a:t>
            </a:r>
            <a:r>
              <a:rPr sz="2000" b="1" spc="-25" dirty="0">
                <a:solidFill>
                  <a:srgbClr val="FFFFCC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FFFFCC"/>
                </a:solidFill>
                <a:latin typeface="Arial"/>
                <a:cs typeface="Arial"/>
              </a:rPr>
              <a:t>min</a:t>
            </a:r>
            <a:endParaRPr sz="200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4932880" y="3005464"/>
            <a:ext cx="2849245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b="1" spc="-5" dirty="0">
                <a:solidFill>
                  <a:srgbClr val="FFFFCC"/>
                </a:solidFill>
                <a:latin typeface="Arial"/>
                <a:cs typeface="Arial"/>
              </a:rPr>
              <a:t>akutní tokolýza, </a:t>
            </a:r>
            <a:r>
              <a:rPr sz="2000" b="1" spc="-10" dirty="0">
                <a:solidFill>
                  <a:srgbClr val="FFFFCC"/>
                </a:solidFill>
                <a:latin typeface="Arial"/>
                <a:cs typeface="Arial"/>
              </a:rPr>
              <a:t>O</a:t>
            </a:r>
            <a:r>
              <a:rPr sz="1950" b="1" spc="-15" baseline="-21367" dirty="0">
                <a:solidFill>
                  <a:srgbClr val="FFFFCC"/>
                </a:solidFill>
                <a:latin typeface="Arial"/>
                <a:cs typeface="Arial"/>
              </a:rPr>
              <a:t>2</a:t>
            </a:r>
            <a:r>
              <a:rPr sz="1950" b="1" spc="-44" baseline="-21367" dirty="0">
                <a:solidFill>
                  <a:srgbClr val="FFFFCC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FFFFCC"/>
                </a:solidFill>
                <a:latin typeface="Arial"/>
                <a:cs typeface="Arial"/>
              </a:rPr>
              <a:t>S.C.</a:t>
            </a:r>
            <a:endParaRPr sz="2000">
              <a:latin typeface="Arial"/>
              <a:cs typeface="Arial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118249" y="3791584"/>
            <a:ext cx="137160" cy="137160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422545" y="3675262"/>
            <a:ext cx="617855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b="1" spc="-5" dirty="0">
                <a:solidFill>
                  <a:srgbClr val="FFFF00"/>
                </a:solidFill>
                <a:latin typeface="Arial"/>
                <a:cs typeface="Arial"/>
              </a:rPr>
              <a:t>IFPO</a:t>
            </a:r>
            <a:endParaRPr sz="200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5002443" y="3675262"/>
            <a:ext cx="2211705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b="1" spc="-5" dirty="0">
                <a:solidFill>
                  <a:srgbClr val="FFFFCC"/>
                </a:solidFill>
                <a:latin typeface="Arial"/>
                <a:cs typeface="Arial"/>
              </a:rPr>
              <a:t>plod </a:t>
            </a:r>
            <a:r>
              <a:rPr sz="2000" b="1" spc="-10" dirty="0">
                <a:solidFill>
                  <a:srgbClr val="FFFFCC"/>
                </a:solidFill>
                <a:latin typeface="Arial"/>
                <a:cs typeface="Arial"/>
              </a:rPr>
              <a:t>není</a:t>
            </a:r>
            <a:r>
              <a:rPr sz="2000" b="1" spc="-55" dirty="0">
                <a:solidFill>
                  <a:srgbClr val="FFFFCC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FFCC"/>
                </a:solidFill>
                <a:latin typeface="Arial"/>
                <a:cs typeface="Arial"/>
              </a:rPr>
              <a:t>ohrožen</a:t>
            </a:r>
            <a:endParaRPr sz="200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1908481" y="3675262"/>
            <a:ext cx="2672080" cy="939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-635">
              <a:lnSpc>
                <a:spcPct val="100000"/>
              </a:lnSpc>
              <a:spcBef>
                <a:spcPts val="95"/>
              </a:spcBef>
            </a:pPr>
            <a:r>
              <a:rPr sz="2000" b="1" spc="-5" dirty="0">
                <a:solidFill>
                  <a:srgbClr val="FFFFCC"/>
                </a:solidFill>
                <a:latin typeface="Arial"/>
                <a:cs typeface="Arial"/>
              </a:rPr>
              <a:t>FSpO</a:t>
            </a:r>
            <a:r>
              <a:rPr sz="1950" b="1" spc="-7" baseline="-21367" dirty="0">
                <a:solidFill>
                  <a:srgbClr val="FFFFCC"/>
                </a:solidFill>
                <a:latin typeface="Arial"/>
                <a:cs typeface="Arial"/>
              </a:rPr>
              <a:t>2 </a:t>
            </a:r>
            <a:r>
              <a:rPr sz="2000" b="1" spc="-5" dirty="0">
                <a:solidFill>
                  <a:srgbClr val="FFFFCC"/>
                </a:solidFill>
                <a:latin typeface="Arial"/>
                <a:cs typeface="Arial"/>
              </a:rPr>
              <a:t>více než 30 %  FSpO</a:t>
            </a:r>
            <a:r>
              <a:rPr sz="1950" b="1" spc="-7" baseline="-21367" dirty="0">
                <a:solidFill>
                  <a:srgbClr val="FFFFCC"/>
                </a:solidFill>
                <a:latin typeface="Arial"/>
                <a:cs typeface="Arial"/>
              </a:rPr>
              <a:t>2 </a:t>
            </a:r>
            <a:r>
              <a:rPr sz="2000" b="1" spc="-10" dirty="0">
                <a:solidFill>
                  <a:srgbClr val="FFFFCC"/>
                </a:solidFill>
                <a:latin typeface="Arial"/>
                <a:cs typeface="Arial"/>
              </a:rPr>
              <a:t>méně </a:t>
            </a:r>
            <a:r>
              <a:rPr sz="2000" b="1" spc="-5" dirty="0">
                <a:solidFill>
                  <a:srgbClr val="FFFFCC"/>
                </a:solidFill>
                <a:latin typeface="Arial"/>
                <a:cs typeface="Arial"/>
              </a:rPr>
              <a:t>než 30 %  více jak 10</a:t>
            </a:r>
            <a:r>
              <a:rPr sz="2000" b="1" spc="-25" dirty="0">
                <a:solidFill>
                  <a:srgbClr val="FFFFCC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FFFFCC"/>
                </a:solidFill>
                <a:latin typeface="Arial"/>
                <a:cs typeface="Arial"/>
              </a:rPr>
              <a:t>min.</a:t>
            </a:r>
            <a:endParaRPr sz="200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5002443" y="4284811"/>
            <a:ext cx="2920365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b="1" spc="-10" dirty="0">
                <a:solidFill>
                  <a:srgbClr val="FFFFCC"/>
                </a:solidFill>
                <a:latin typeface="Arial"/>
                <a:cs typeface="Arial"/>
              </a:rPr>
              <a:t>akutní </a:t>
            </a:r>
            <a:r>
              <a:rPr sz="2000" b="1" spc="-5" dirty="0">
                <a:solidFill>
                  <a:srgbClr val="FFFFCC"/>
                </a:solidFill>
                <a:latin typeface="Arial"/>
                <a:cs typeface="Arial"/>
              </a:rPr>
              <a:t>tokolýza, </a:t>
            </a:r>
            <a:r>
              <a:rPr sz="2000" b="1" spc="-10" dirty="0">
                <a:solidFill>
                  <a:srgbClr val="FFFFCC"/>
                </a:solidFill>
                <a:latin typeface="Arial"/>
                <a:cs typeface="Arial"/>
              </a:rPr>
              <a:t>O</a:t>
            </a:r>
            <a:r>
              <a:rPr sz="1950" b="1" spc="-15" baseline="-21367" dirty="0">
                <a:solidFill>
                  <a:srgbClr val="FFFFCC"/>
                </a:solidFill>
                <a:latin typeface="Arial"/>
                <a:cs typeface="Arial"/>
              </a:rPr>
              <a:t>2</a:t>
            </a:r>
            <a:r>
              <a:rPr sz="2000" b="1" spc="-10" dirty="0">
                <a:solidFill>
                  <a:srgbClr val="FFFFCC"/>
                </a:solidFill>
                <a:latin typeface="Arial"/>
                <a:cs typeface="Arial"/>
              </a:rPr>
              <a:t>,</a:t>
            </a:r>
            <a:r>
              <a:rPr sz="2000" b="1" spc="-5" dirty="0">
                <a:solidFill>
                  <a:srgbClr val="FFFFCC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FFFFCC"/>
                </a:solidFill>
                <a:latin typeface="Arial"/>
                <a:cs typeface="Arial"/>
              </a:rPr>
              <a:t>S.C.</a:t>
            </a:r>
            <a:endParaRPr sz="2000">
              <a:latin typeface="Arial"/>
              <a:cs typeface="Arial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118249" y="5135752"/>
            <a:ext cx="137160" cy="137160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 txBox="1"/>
          <p:nvPr/>
        </p:nvSpPr>
        <p:spPr>
          <a:xfrm>
            <a:off x="422545" y="5014859"/>
            <a:ext cx="718185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b="1" spc="-5" dirty="0">
                <a:solidFill>
                  <a:srgbClr val="FFFF00"/>
                </a:solidFill>
                <a:latin typeface="Arial"/>
                <a:cs typeface="Arial"/>
              </a:rPr>
              <a:t>STAN</a:t>
            </a:r>
            <a:endParaRPr sz="2000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1908481" y="5014859"/>
            <a:ext cx="542480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b="1" spc="-5" dirty="0">
                <a:solidFill>
                  <a:srgbClr val="FFFFCC"/>
                </a:solidFill>
                <a:latin typeface="Arial"/>
                <a:cs typeface="Arial"/>
              </a:rPr>
              <a:t>déletrvající</a:t>
            </a:r>
            <a:r>
              <a:rPr sz="2000" b="1" spc="-15" dirty="0">
                <a:solidFill>
                  <a:srgbClr val="FFFFCC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FFFFCC"/>
                </a:solidFill>
                <a:latin typeface="Arial"/>
                <a:cs typeface="Arial"/>
              </a:rPr>
              <a:t>monitoring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000" b="1" spc="-5" dirty="0">
                <a:solidFill>
                  <a:srgbClr val="FFFFCC"/>
                </a:solidFill>
                <a:latin typeface="Arial"/>
                <a:cs typeface="Arial"/>
              </a:rPr>
              <a:t>rizikové těhotenství – kontinuální </a:t>
            </a:r>
            <a:r>
              <a:rPr sz="2000" b="1" spc="-10" dirty="0">
                <a:solidFill>
                  <a:srgbClr val="FFFFCC"/>
                </a:solidFill>
                <a:latin typeface="Arial"/>
                <a:cs typeface="Arial"/>
              </a:rPr>
              <a:t>monitoring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9" y="6302375"/>
            <a:ext cx="5745479" cy="5524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329317" y="6416675"/>
            <a:ext cx="3990975" cy="438150"/>
          </a:xfrm>
          <a:custGeom>
            <a:avLst/>
            <a:gdLst/>
            <a:ahLst/>
            <a:cxnLst/>
            <a:rect l="l" t="t" r="r" b="b"/>
            <a:pathLst>
              <a:path w="3990975" h="438150">
                <a:moveTo>
                  <a:pt x="3990593" y="323850"/>
                </a:moveTo>
                <a:lnTo>
                  <a:pt x="3582924" y="0"/>
                </a:lnTo>
                <a:lnTo>
                  <a:pt x="0" y="438150"/>
                </a:lnTo>
                <a:lnTo>
                  <a:pt x="3459479" y="438150"/>
                </a:lnTo>
                <a:lnTo>
                  <a:pt x="3990593" y="323850"/>
                </a:lnTo>
                <a:close/>
              </a:path>
            </a:pathLst>
          </a:custGeom>
          <a:solidFill>
            <a:srgbClr val="0000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912241" y="6140069"/>
            <a:ext cx="2228850" cy="6004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985137" y="5000878"/>
            <a:ext cx="1156335" cy="381000"/>
          </a:xfrm>
          <a:custGeom>
            <a:avLst/>
            <a:gdLst/>
            <a:ahLst/>
            <a:cxnLst/>
            <a:rect l="l" t="t" r="r" b="b"/>
            <a:pathLst>
              <a:path w="1156334" h="381000">
                <a:moveTo>
                  <a:pt x="1155953" y="381000"/>
                </a:moveTo>
                <a:lnTo>
                  <a:pt x="0" y="0"/>
                </a:lnTo>
                <a:lnTo>
                  <a:pt x="0" y="9144"/>
                </a:lnTo>
                <a:lnTo>
                  <a:pt x="1155953" y="381000"/>
                </a:lnTo>
                <a:close/>
              </a:path>
            </a:pathLst>
          </a:custGeom>
          <a:solidFill>
            <a:srgbClr val="0000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39" y="2357501"/>
            <a:ext cx="7984985" cy="265252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985125" y="4838572"/>
            <a:ext cx="1155966" cy="50520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9" y="1452244"/>
            <a:ext cx="7984985" cy="347243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643640" y="0"/>
            <a:ext cx="5012806" cy="432422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628265" y="4287646"/>
            <a:ext cx="512825" cy="47472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694559" y="4107052"/>
            <a:ext cx="447040" cy="532130"/>
          </a:xfrm>
          <a:custGeom>
            <a:avLst/>
            <a:gdLst/>
            <a:ahLst/>
            <a:cxnLst/>
            <a:rect l="l" t="t" r="r" b="b"/>
            <a:pathLst>
              <a:path w="447040" h="532129">
                <a:moveTo>
                  <a:pt x="446531" y="531876"/>
                </a:moveTo>
                <a:lnTo>
                  <a:pt x="446531" y="274319"/>
                </a:lnTo>
                <a:lnTo>
                  <a:pt x="152399" y="0"/>
                </a:lnTo>
                <a:lnTo>
                  <a:pt x="0" y="142494"/>
                </a:lnTo>
                <a:lnTo>
                  <a:pt x="446531" y="531876"/>
                </a:lnTo>
                <a:close/>
              </a:path>
            </a:pathLst>
          </a:custGeom>
          <a:solidFill>
            <a:srgbClr val="0000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897347" y="0"/>
            <a:ext cx="4949599" cy="424954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941823" y="0"/>
            <a:ext cx="3989717" cy="402094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539048" y="0"/>
            <a:ext cx="3487742" cy="393560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007741" y="3925696"/>
            <a:ext cx="133350" cy="15240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894965" y="1347850"/>
            <a:ext cx="246379" cy="819150"/>
          </a:xfrm>
          <a:custGeom>
            <a:avLst/>
            <a:gdLst/>
            <a:ahLst/>
            <a:cxnLst/>
            <a:rect l="l" t="t" r="r" b="b"/>
            <a:pathLst>
              <a:path w="246379" h="819150">
                <a:moveTo>
                  <a:pt x="246125" y="819150"/>
                </a:moveTo>
                <a:lnTo>
                  <a:pt x="246125" y="323850"/>
                </a:lnTo>
                <a:lnTo>
                  <a:pt x="121919" y="0"/>
                </a:lnTo>
                <a:lnTo>
                  <a:pt x="0" y="304800"/>
                </a:lnTo>
                <a:lnTo>
                  <a:pt x="246125" y="819150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108605" y="0"/>
            <a:ext cx="908267" cy="165265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590760" y="0"/>
            <a:ext cx="540411" cy="1261744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9045841" y="1034669"/>
            <a:ext cx="95250" cy="494030"/>
          </a:xfrm>
          <a:custGeom>
            <a:avLst/>
            <a:gdLst/>
            <a:ahLst/>
            <a:cxnLst/>
            <a:rect l="l" t="t" r="r" b="b"/>
            <a:pathLst>
              <a:path w="95250" h="494030">
                <a:moveTo>
                  <a:pt x="95250" y="493775"/>
                </a:moveTo>
                <a:lnTo>
                  <a:pt x="95249" y="9905"/>
                </a:lnTo>
                <a:lnTo>
                  <a:pt x="85343" y="0"/>
                </a:lnTo>
                <a:lnTo>
                  <a:pt x="0" y="227837"/>
                </a:lnTo>
                <a:lnTo>
                  <a:pt x="95250" y="493775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187" y="2539619"/>
            <a:ext cx="9131033" cy="2959607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187" y="3414395"/>
            <a:ext cx="9131033" cy="2122931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187" y="5042027"/>
            <a:ext cx="9131033" cy="656843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061379" y="0"/>
            <a:ext cx="7072841" cy="5042026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273954" y="0"/>
            <a:ext cx="3860266" cy="4148200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271833" y="0"/>
            <a:ext cx="2862387" cy="3909694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175352" y="0"/>
            <a:ext cx="1958868" cy="3290950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452628" y="0"/>
            <a:ext cx="1681592" cy="3071494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908259" y="0"/>
            <a:ext cx="1225961" cy="2359024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39" y="2589148"/>
            <a:ext cx="5826251" cy="2084069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788291" y="4435475"/>
            <a:ext cx="3352800" cy="1103376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>
            <a:spLocks noGrp="1"/>
          </p:cNvSpPr>
          <p:nvPr>
            <p:ph type="title"/>
          </p:nvPr>
        </p:nvSpPr>
        <p:spPr>
          <a:xfrm>
            <a:off x="1745320" y="275930"/>
            <a:ext cx="5651500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0" spc="-5" dirty="0">
                <a:latin typeface="Arial"/>
                <a:cs typeface="Arial"/>
              </a:rPr>
              <a:t>KTG - kardiotokografie</a:t>
            </a:r>
          </a:p>
        </p:txBody>
      </p:sp>
      <p:sp>
        <p:nvSpPr>
          <p:cNvPr id="32" name="object 32"/>
          <p:cNvSpPr/>
          <p:nvPr/>
        </p:nvSpPr>
        <p:spPr>
          <a:xfrm>
            <a:off x="122821" y="1585594"/>
            <a:ext cx="144018" cy="160020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22821" y="2241676"/>
            <a:ext cx="144018" cy="160020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22821" y="3553840"/>
            <a:ext cx="144018" cy="160020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22821" y="5170042"/>
            <a:ext cx="144018" cy="160020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421925" y="1447926"/>
            <a:ext cx="8424545" cy="5137785"/>
          </a:xfrm>
          <a:prstGeom prst="rect">
            <a:avLst/>
          </a:prstGeom>
        </p:spPr>
        <p:txBody>
          <a:bodyPr vert="horz" wrap="square" lIns="0" tIns="86360" rIns="0" bIns="0" rtlCol="0">
            <a:spAutoFit/>
          </a:bodyPr>
          <a:lstStyle/>
          <a:p>
            <a:pPr marL="12700" marR="5080">
              <a:lnSpc>
                <a:spcPct val="79800"/>
              </a:lnSpc>
              <a:spcBef>
                <a:spcPts val="680"/>
              </a:spcBef>
            </a:pPr>
            <a:r>
              <a:rPr sz="2400" b="1" spc="-5" dirty="0">
                <a:solidFill>
                  <a:srgbClr val="FFFF00"/>
                </a:solidFill>
                <a:latin typeface="Arial"/>
                <a:cs typeface="Arial"/>
              </a:rPr>
              <a:t>vnitřní CTG </a:t>
            </a:r>
            <a:r>
              <a:rPr sz="2400" i="1" dirty="0">
                <a:solidFill>
                  <a:srgbClr val="FFFFCC"/>
                </a:solidFill>
                <a:latin typeface="Arial"/>
                <a:cs typeface="Arial"/>
              </a:rPr>
              <a:t>(bipolární elektroda </a:t>
            </a:r>
            <a:r>
              <a:rPr sz="2400" i="1" spc="-5" dirty="0">
                <a:solidFill>
                  <a:srgbClr val="FFFFCC"/>
                </a:solidFill>
                <a:latin typeface="Arial"/>
                <a:cs typeface="Arial"/>
              </a:rPr>
              <a:t>umístěná na hlavičku </a:t>
            </a:r>
            <a:r>
              <a:rPr sz="2400" i="1" dirty="0">
                <a:solidFill>
                  <a:srgbClr val="FFFFCC"/>
                </a:solidFill>
                <a:latin typeface="Arial"/>
                <a:cs typeface="Arial"/>
              </a:rPr>
              <a:t>plodu +  </a:t>
            </a:r>
            <a:r>
              <a:rPr sz="2400" i="1" spc="-5" dirty="0">
                <a:solidFill>
                  <a:srgbClr val="FFFFCC"/>
                </a:solidFill>
                <a:latin typeface="Arial"/>
                <a:cs typeface="Arial"/>
              </a:rPr>
              <a:t>vnitřní</a:t>
            </a:r>
            <a:r>
              <a:rPr sz="2400" i="1" spc="-15" dirty="0">
                <a:solidFill>
                  <a:srgbClr val="FFFFCC"/>
                </a:solidFill>
                <a:latin typeface="Arial"/>
                <a:cs typeface="Arial"/>
              </a:rPr>
              <a:t> </a:t>
            </a:r>
            <a:r>
              <a:rPr sz="2400" i="1" spc="-5" dirty="0">
                <a:solidFill>
                  <a:srgbClr val="FFFFCC"/>
                </a:solidFill>
                <a:latin typeface="Arial"/>
                <a:cs typeface="Arial"/>
              </a:rPr>
              <a:t>tokosonda)</a:t>
            </a:r>
            <a:endParaRPr sz="2400">
              <a:latin typeface="Arial"/>
              <a:cs typeface="Arial"/>
            </a:endParaRPr>
          </a:p>
          <a:p>
            <a:pPr marL="13335" marR="400685" indent="-635" algn="just">
              <a:lnSpc>
                <a:spcPct val="79900"/>
              </a:lnSpc>
              <a:spcBef>
                <a:spcPts val="570"/>
              </a:spcBef>
            </a:pPr>
            <a:r>
              <a:rPr sz="2400" b="1" spc="-5" dirty="0">
                <a:solidFill>
                  <a:srgbClr val="FFFF00"/>
                </a:solidFill>
                <a:latin typeface="Arial"/>
                <a:cs typeface="Arial"/>
              </a:rPr>
              <a:t>zevní CTG </a:t>
            </a:r>
            <a:r>
              <a:rPr sz="2400" i="1" dirty="0">
                <a:solidFill>
                  <a:srgbClr val="FFFFCC"/>
                </a:solidFill>
                <a:latin typeface="Arial"/>
                <a:cs typeface="Arial"/>
              </a:rPr>
              <a:t>(ultrazvuková sonda </a:t>
            </a:r>
            <a:r>
              <a:rPr sz="2400" i="1" spc="-5" dirty="0">
                <a:solidFill>
                  <a:srgbClr val="FFFFCC"/>
                </a:solidFill>
                <a:latin typeface="Arial"/>
                <a:cs typeface="Arial"/>
              </a:rPr>
              <a:t>snímající srdeční </a:t>
            </a:r>
            <a:r>
              <a:rPr sz="2400" i="1" dirty="0">
                <a:solidFill>
                  <a:srgbClr val="FFFFCC"/>
                </a:solidFill>
                <a:latin typeface="Arial"/>
                <a:cs typeface="Arial"/>
              </a:rPr>
              <a:t>frekvenci  plodu, mechanická tokosonda snímající </a:t>
            </a:r>
            <a:r>
              <a:rPr sz="2400" i="1" spc="-5" dirty="0">
                <a:solidFill>
                  <a:srgbClr val="FFFFCC"/>
                </a:solidFill>
                <a:latin typeface="Arial"/>
                <a:cs typeface="Arial"/>
              </a:rPr>
              <a:t>děložní</a:t>
            </a:r>
            <a:r>
              <a:rPr sz="2400" i="1" spc="-105" dirty="0">
                <a:solidFill>
                  <a:srgbClr val="FFFFCC"/>
                </a:solidFill>
                <a:latin typeface="Arial"/>
                <a:cs typeface="Arial"/>
              </a:rPr>
              <a:t> </a:t>
            </a:r>
            <a:r>
              <a:rPr sz="2400" i="1" dirty="0">
                <a:solidFill>
                  <a:srgbClr val="FFFFCC"/>
                </a:solidFill>
                <a:latin typeface="Arial"/>
                <a:cs typeface="Arial"/>
              </a:rPr>
              <a:t>kontrakce),  </a:t>
            </a:r>
            <a:r>
              <a:rPr sz="2400" i="1" spc="-5" dirty="0">
                <a:solidFill>
                  <a:srgbClr val="FFFFCC"/>
                </a:solidFill>
                <a:latin typeface="Arial"/>
                <a:cs typeface="Arial"/>
              </a:rPr>
              <a:t>možnost </a:t>
            </a:r>
            <a:r>
              <a:rPr sz="2400" i="1" dirty="0">
                <a:solidFill>
                  <a:srgbClr val="FFFFCC"/>
                </a:solidFill>
                <a:latin typeface="Arial"/>
                <a:cs typeface="Arial"/>
              </a:rPr>
              <a:t>telemetrické</a:t>
            </a:r>
            <a:r>
              <a:rPr sz="2400" i="1" spc="-10" dirty="0">
                <a:solidFill>
                  <a:srgbClr val="FFFFCC"/>
                </a:solidFill>
                <a:latin typeface="Arial"/>
                <a:cs typeface="Arial"/>
              </a:rPr>
              <a:t> </a:t>
            </a:r>
            <a:r>
              <a:rPr sz="2400" i="1" dirty="0">
                <a:solidFill>
                  <a:srgbClr val="FFFFCC"/>
                </a:solidFill>
                <a:latin typeface="Arial"/>
                <a:cs typeface="Arial"/>
              </a:rPr>
              <a:t>registrace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950">
              <a:latin typeface="Times New Roman"/>
              <a:cs typeface="Times New Roman"/>
            </a:endParaRPr>
          </a:p>
          <a:p>
            <a:pPr marL="13335" marR="23495" indent="-635">
              <a:lnSpc>
                <a:spcPct val="79900"/>
              </a:lnSpc>
            </a:pPr>
            <a:r>
              <a:rPr sz="2400" i="1" spc="-5" dirty="0">
                <a:solidFill>
                  <a:srgbClr val="FFFFCC"/>
                </a:solidFill>
                <a:latin typeface="Arial"/>
                <a:cs typeface="Arial"/>
              </a:rPr>
              <a:t>základní </a:t>
            </a:r>
            <a:r>
              <a:rPr sz="2400" i="1" dirty="0">
                <a:solidFill>
                  <a:srgbClr val="FFFFCC"/>
                </a:solidFill>
                <a:latin typeface="Arial"/>
                <a:cs typeface="Arial"/>
              </a:rPr>
              <a:t>metoda monitorování intrauterinního stavu plodu,  </a:t>
            </a:r>
            <a:r>
              <a:rPr sz="2400" i="1" spc="-5" dirty="0">
                <a:solidFill>
                  <a:srgbClr val="FFFFCC"/>
                </a:solidFill>
                <a:latin typeface="Arial"/>
                <a:cs typeface="Arial"/>
              </a:rPr>
              <a:t>všechny ostatní </a:t>
            </a:r>
            <a:r>
              <a:rPr sz="2400" i="1" dirty="0">
                <a:solidFill>
                  <a:srgbClr val="FFFFCC"/>
                </a:solidFill>
                <a:latin typeface="Arial"/>
                <a:cs typeface="Arial"/>
              </a:rPr>
              <a:t>metody </a:t>
            </a:r>
            <a:r>
              <a:rPr sz="2400" i="1" spc="-5" dirty="0">
                <a:solidFill>
                  <a:srgbClr val="FFFFCC"/>
                </a:solidFill>
                <a:latin typeface="Arial"/>
                <a:cs typeface="Arial"/>
              </a:rPr>
              <a:t>slouží jako </a:t>
            </a:r>
            <a:r>
              <a:rPr sz="2400" i="1" dirty="0">
                <a:solidFill>
                  <a:srgbClr val="FFFFCC"/>
                </a:solidFill>
                <a:latin typeface="Arial"/>
                <a:cs typeface="Arial"/>
              </a:rPr>
              <a:t>doplňkové, s </a:t>
            </a:r>
            <a:r>
              <a:rPr sz="2400" i="1" spc="-5" dirty="0">
                <a:solidFill>
                  <a:srgbClr val="FFFFCC"/>
                </a:solidFill>
                <a:latin typeface="Arial"/>
                <a:cs typeface="Arial"/>
              </a:rPr>
              <a:t>cílem  zpřesnění </a:t>
            </a:r>
            <a:r>
              <a:rPr sz="2400" i="1" dirty="0">
                <a:solidFill>
                  <a:srgbClr val="FFFFCC"/>
                </a:solidFill>
                <a:latin typeface="Arial"/>
                <a:cs typeface="Arial"/>
              </a:rPr>
              <a:t>eventuelně </a:t>
            </a:r>
            <a:r>
              <a:rPr sz="2400" i="1" spc="-5" dirty="0">
                <a:solidFill>
                  <a:srgbClr val="FFFFCC"/>
                </a:solidFill>
                <a:latin typeface="Arial"/>
                <a:cs typeface="Arial"/>
              </a:rPr>
              <a:t>ověření </a:t>
            </a:r>
            <a:r>
              <a:rPr sz="2400" i="1" dirty="0">
                <a:solidFill>
                  <a:srgbClr val="FFFFCC"/>
                </a:solidFill>
                <a:latin typeface="Arial"/>
                <a:cs typeface="Arial"/>
              </a:rPr>
              <a:t>diagnozy stanovené </a:t>
            </a:r>
            <a:r>
              <a:rPr sz="2400" i="1" spc="-5" dirty="0">
                <a:solidFill>
                  <a:srgbClr val="FFFFCC"/>
                </a:solidFill>
                <a:latin typeface="Arial"/>
                <a:cs typeface="Arial"/>
              </a:rPr>
              <a:t>na </a:t>
            </a:r>
            <a:r>
              <a:rPr sz="2400" i="1" dirty="0">
                <a:solidFill>
                  <a:srgbClr val="FFFFCC"/>
                </a:solidFill>
                <a:latin typeface="Arial"/>
                <a:cs typeface="Arial"/>
              </a:rPr>
              <a:t>základě  </a:t>
            </a:r>
            <a:r>
              <a:rPr sz="2400" i="1" spc="-5" dirty="0">
                <a:solidFill>
                  <a:srgbClr val="FFFFCC"/>
                </a:solidFill>
                <a:latin typeface="Arial"/>
                <a:cs typeface="Arial"/>
              </a:rPr>
              <a:t>CTG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000">
              <a:latin typeface="Times New Roman"/>
              <a:cs typeface="Times New Roman"/>
            </a:endParaRPr>
          </a:p>
          <a:p>
            <a:pPr marL="12700" marR="12065">
              <a:lnSpc>
                <a:spcPct val="79800"/>
              </a:lnSpc>
            </a:pPr>
            <a:r>
              <a:rPr sz="2400" i="1" dirty="0">
                <a:solidFill>
                  <a:srgbClr val="FFFFCC"/>
                </a:solidFill>
                <a:latin typeface="Arial"/>
                <a:cs typeface="Arial"/>
              </a:rPr>
              <a:t>plynulý </a:t>
            </a:r>
            <a:r>
              <a:rPr sz="2400" i="1" spc="-5" dirty="0">
                <a:solidFill>
                  <a:srgbClr val="FFFFCC"/>
                </a:solidFill>
                <a:latin typeface="Arial"/>
                <a:cs typeface="Arial"/>
              </a:rPr>
              <a:t>přechod od </a:t>
            </a:r>
            <a:r>
              <a:rPr sz="2400" i="1" dirty="0">
                <a:solidFill>
                  <a:srgbClr val="FFFFCC"/>
                </a:solidFill>
                <a:latin typeface="Arial"/>
                <a:cs typeface="Arial"/>
              </a:rPr>
              <a:t>nálezů fyziologických po </a:t>
            </a:r>
            <a:r>
              <a:rPr sz="2400" i="1" spc="-5" dirty="0">
                <a:solidFill>
                  <a:srgbClr val="FFFFCC"/>
                </a:solidFill>
                <a:latin typeface="Arial"/>
                <a:cs typeface="Arial"/>
              </a:rPr>
              <a:t>nálezy  </a:t>
            </a:r>
            <a:r>
              <a:rPr sz="2400" i="1" dirty="0">
                <a:solidFill>
                  <a:srgbClr val="FFFFCC"/>
                </a:solidFill>
                <a:latin typeface="Arial"/>
                <a:cs typeface="Arial"/>
              </a:rPr>
              <a:t>jednoznačně patologické </a:t>
            </a:r>
            <a:r>
              <a:rPr sz="2400" i="1" spc="-5" dirty="0">
                <a:solidFill>
                  <a:srgbClr val="FFFFCC"/>
                </a:solidFill>
                <a:latin typeface="Arial"/>
                <a:cs typeface="Arial"/>
              </a:rPr>
              <a:t>(řada nejednoznačných obtížně  </a:t>
            </a:r>
            <a:r>
              <a:rPr sz="2400" i="1" dirty="0">
                <a:solidFill>
                  <a:srgbClr val="FFFFCC"/>
                </a:solidFill>
                <a:latin typeface="Arial"/>
                <a:cs typeface="Arial"/>
              </a:rPr>
              <a:t>interpretovatelných nálezů), </a:t>
            </a:r>
            <a:r>
              <a:rPr sz="2400" i="1" spc="-5" dirty="0">
                <a:solidFill>
                  <a:srgbClr val="FFFFCC"/>
                </a:solidFill>
                <a:latin typeface="Arial"/>
                <a:cs typeface="Arial"/>
              </a:rPr>
              <a:t>vždy nutno hodnotit </a:t>
            </a:r>
            <a:r>
              <a:rPr sz="2400" i="1" dirty="0">
                <a:solidFill>
                  <a:srgbClr val="FFFFCC"/>
                </a:solidFill>
                <a:latin typeface="Arial"/>
                <a:cs typeface="Arial"/>
              </a:rPr>
              <a:t>s </a:t>
            </a:r>
            <a:r>
              <a:rPr sz="2400" i="1" spc="-5" dirty="0">
                <a:solidFill>
                  <a:srgbClr val="FFFFCC"/>
                </a:solidFill>
                <a:latin typeface="Arial"/>
                <a:cs typeface="Arial"/>
              </a:rPr>
              <a:t>ohledem na  </a:t>
            </a:r>
            <a:r>
              <a:rPr sz="2400" i="1" dirty="0">
                <a:solidFill>
                  <a:srgbClr val="FFFFCC"/>
                </a:solidFill>
                <a:latin typeface="Arial"/>
                <a:cs typeface="Arial"/>
              </a:rPr>
              <a:t>momentální podmínky (stadium porodu, aplikované </a:t>
            </a:r>
            <a:r>
              <a:rPr sz="2400" i="1" spc="-5" dirty="0">
                <a:solidFill>
                  <a:srgbClr val="FFFFCC"/>
                </a:solidFill>
                <a:latin typeface="Arial"/>
                <a:cs typeface="Arial"/>
              </a:rPr>
              <a:t>léky, stáří  </a:t>
            </a:r>
            <a:r>
              <a:rPr sz="2400" i="1" dirty="0">
                <a:solidFill>
                  <a:srgbClr val="FFFFCC"/>
                </a:solidFill>
                <a:latin typeface="Arial"/>
                <a:cs typeface="Arial"/>
              </a:rPr>
              <a:t>gravidity…)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9" y="6302375"/>
            <a:ext cx="5745479" cy="5524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329317" y="6416675"/>
            <a:ext cx="3990975" cy="438150"/>
          </a:xfrm>
          <a:custGeom>
            <a:avLst/>
            <a:gdLst/>
            <a:ahLst/>
            <a:cxnLst/>
            <a:rect l="l" t="t" r="r" b="b"/>
            <a:pathLst>
              <a:path w="3990975" h="438150">
                <a:moveTo>
                  <a:pt x="3990593" y="323850"/>
                </a:moveTo>
                <a:lnTo>
                  <a:pt x="3582924" y="0"/>
                </a:lnTo>
                <a:lnTo>
                  <a:pt x="0" y="438150"/>
                </a:lnTo>
                <a:lnTo>
                  <a:pt x="3459479" y="438150"/>
                </a:lnTo>
                <a:lnTo>
                  <a:pt x="3990593" y="323850"/>
                </a:lnTo>
                <a:close/>
              </a:path>
            </a:pathLst>
          </a:custGeom>
          <a:solidFill>
            <a:srgbClr val="0000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912241" y="6140069"/>
            <a:ext cx="2228850" cy="6004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985137" y="5000878"/>
            <a:ext cx="1156335" cy="381000"/>
          </a:xfrm>
          <a:custGeom>
            <a:avLst/>
            <a:gdLst/>
            <a:ahLst/>
            <a:cxnLst/>
            <a:rect l="l" t="t" r="r" b="b"/>
            <a:pathLst>
              <a:path w="1156334" h="381000">
                <a:moveTo>
                  <a:pt x="1155953" y="381000"/>
                </a:moveTo>
                <a:lnTo>
                  <a:pt x="0" y="0"/>
                </a:lnTo>
                <a:lnTo>
                  <a:pt x="0" y="9144"/>
                </a:lnTo>
                <a:lnTo>
                  <a:pt x="1155953" y="381000"/>
                </a:lnTo>
                <a:close/>
              </a:path>
            </a:pathLst>
          </a:custGeom>
          <a:solidFill>
            <a:srgbClr val="0000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39" y="2357501"/>
            <a:ext cx="7984985" cy="265252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985125" y="4838572"/>
            <a:ext cx="1155966" cy="50520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9" y="1452244"/>
            <a:ext cx="7984985" cy="347243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643640" y="0"/>
            <a:ext cx="5012806" cy="432422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628265" y="4287646"/>
            <a:ext cx="512825" cy="47472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694559" y="4107052"/>
            <a:ext cx="447040" cy="532130"/>
          </a:xfrm>
          <a:custGeom>
            <a:avLst/>
            <a:gdLst/>
            <a:ahLst/>
            <a:cxnLst/>
            <a:rect l="l" t="t" r="r" b="b"/>
            <a:pathLst>
              <a:path w="447040" h="532129">
                <a:moveTo>
                  <a:pt x="446531" y="531876"/>
                </a:moveTo>
                <a:lnTo>
                  <a:pt x="446531" y="274319"/>
                </a:lnTo>
                <a:lnTo>
                  <a:pt x="152399" y="0"/>
                </a:lnTo>
                <a:lnTo>
                  <a:pt x="0" y="142494"/>
                </a:lnTo>
                <a:lnTo>
                  <a:pt x="446531" y="531876"/>
                </a:lnTo>
                <a:close/>
              </a:path>
            </a:pathLst>
          </a:custGeom>
          <a:solidFill>
            <a:srgbClr val="0000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897347" y="0"/>
            <a:ext cx="4949599" cy="424954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941823" y="0"/>
            <a:ext cx="3989717" cy="402094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539048" y="0"/>
            <a:ext cx="3487742" cy="393560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007741" y="3925696"/>
            <a:ext cx="133350" cy="15240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894965" y="1347850"/>
            <a:ext cx="246379" cy="819150"/>
          </a:xfrm>
          <a:custGeom>
            <a:avLst/>
            <a:gdLst/>
            <a:ahLst/>
            <a:cxnLst/>
            <a:rect l="l" t="t" r="r" b="b"/>
            <a:pathLst>
              <a:path w="246379" h="819150">
                <a:moveTo>
                  <a:pt x="246125" y="819150"/>
                </a:moveTo>
                <a:lnTo>
                  <a:pt x="246125" y="323850"/>
                </a:lnTo>
                <a:lnTo>
                  <a:pt x="121919" y="0"/>
                </a:lnTo>
                <a:lnTo>
                  <a:pt x="0" y="304800"/>
                </a:lnTo>
                <a:lnTo>
                  <a:pt x="246125" y="819150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108605" y="0"/>
            <a:ext cx="908267" cy="165265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590760" y="0"/>
            <a:ext cx="540411" cy="1261744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9045841" y="1034669"/>
            <a:ext cx="95250" cy="494030"/>
          </a:xfrm>
          <a:custGeom>
            <a:avLst/>
            <a:gdLst/>
            <a:ahLst/>
            <a:cxnLst/>
            <a:rect l="l" t="t" r="r" b="b"/>
            <a:pathLst>
              <a:path w="95250" h="494030">
                <a:moveTo>
                  <a:pt x="95250" y="493775"/>
                </a:moveTo>
                <a:lnTo>
                  <a:pt x="95249" y="9905"/>
                </a:lnTo>
                <a:lnTo>
                  <a:pt x="85343" y="0"/>
                </a:lnTo>
                <a:lnTo>
                  <a:pt x="0" y="227837"/>
                </a:lnTo>
                <a:lnTo>
                  <a:pt x="95250" y="493775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187" y="2539619"/>
            <a:ext cx="9131033" cy="2959607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187" y="3414395"/>
            <a:ext cx="9131033" cy="2122931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187" y="5042027"/>
            <a:ext cx="9131033" cy="656843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061379" y="0"/>
            <a:ext cx="7072841" cy="5042026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273954" y="0"/>
            <a:ext cx="3860266" cy="4148200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271833" y="0"/>
            <a:ext cx="2862387" cy="3909694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175352" y="0"/>
            <a:ext cx="1958868" cy="3290950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452628" y="0"/>
            <a:ext cx="1681592" cy="3071494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908259" y="0"/>
            <a:ext cx="1225961" cy="2359024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39" y="2589148"/>
            <a:ext cx="5826251" cy="2084069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788291" y="4435475"/>
            <a:ext cx="3352800" cy="1103376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>
            <a:spLocks noGrp="1"/>
          </p:cNvSpPr>
          <p:nvPr>
            <p:ph type="title"/>
          </p:nvPr>
        </p:nvSpPr>
        <p:spPr>
          <a:xfrm>
            <a:off x="1746857" y="409280"/>
            <a:ext cx="5651500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0" spc="-5" dirty="0">
                <a:latin typeface="Arial"/>
                <a:cs typeface="Arial"/>
              </a:rPr>
              <a:t>KTG - kardiotokografie</a:t>
            </a:r>
          </a:p>
        </p:txBody>
      </p:sp>
      <p:sp>
        <p:nvSpPr>
          <p:cNvPr id="32" name="object 32"/>
          <p:cNvSpPr/>
          <p:nvPr/>
        </p:nvSpPr>
        <p:spPr>
          <a:xfrm>
            <a:off x="685939" y="1674748"/>
            <a:ext cx="7772400" cy="3895344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9" y="6302375"/>
            <a:ext cx="5745479" cy="5524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329317" y="6416675"/>
            <a:ext cx="3990975" cy="438150"/>
          </a:xfrm>
          <a:custGeom>
            <a:avLst/>
            <a:gdLst/>
            <a:ahLst/>
            <a:cxnLst/>
            <a:rect l="l" t="t" r="r" b="b"/>
            <a:pathLst>
              <a:path w="3990975" h="438150">
                <a:moveTo>
                  <a:pt x="3990593" y="323850"/>
                </a:moveTo>
                <a:lnTo>
                  <a:pt x="3582924" y="0"/>
                </a:lnTo>
                <a:lnTo>
                  <a:pt x="0" y="438150"/>
                </a:lnTo>
                <a:lnTo>
                  <a:pt x="3459479" y="438150"/>
                </a:lnTo>
                <a:lnTo>
                  <a:pt x="3990593" y="323850"/>
                </a:lnTo>
                <a:close/>
              </a:path>
            </a:pathLst>
          </a:custGeom>
          <a:solidFill>
            <a:srgbClr val="0000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912241" y="6140069"/>
            <a:ext cx="2228850" cy="6004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985137" y="5000878"/>
            <a:ext cx="1156335" cy="381000"/>
          </a:xfrm>
          <a:custGeom>
            <a:avLst/>
            <a:gdLst/>
            <a:ahLst/>
            <a:cxnLst/>
            <a:rect l="l" t="t" r="r" b="b"/>
            <a:pathLst>
              <a:path w="1156334" h="381000">
                <a:moveTo>
                  <a:pt x="1155953" y="381000"/>
                </a:moveTo>
                <a:lnTo>
                  <a:pt x="0" y="0"/>
                </a:lnTo>
                <a:lnTo>
                  <a:pt x="0" y="9144"/>
                </a:lnTo>
                <a:lnTo>
                  <a:pt x="1155953" y="381000"/>
                </a:lnTo>
                <a:close/>
              </a:path>
            </a:pathLst>
          </a:custGeom>
          <a:solidFill>
            <a:srgbClr val="0000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39" y="2357501"/>
            <a:ext cx="7984985" cy="265252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985125" y="4838572"/>
            <a:ext cx="1155966" cy="50520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9" y="1452244"/>
            <a:ext cx="7984985" cy="347243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643640" y="0"/>
            <a:ext cx="5012806" cy="432422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628265" y="4287646"/>
            <a:ext cx="512825" cy="47472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694559" y="4107052"/>
            <a:ext cx="447040" cy="532130"/>
          </a:xfrm>
          <a:custGeom>
            <a:avLst/>
            <a:gdLst/>
            <a:ahLst/>
            <a:cxnLst/>
            <a:rect l="l" t="t" r="r" b="b"/>
            <a:pathLst>
              <a:path w="447040" h="532129">
                <a:moveTo>
                  <a:pt x="446531" y="531876"/>
                </a:moveTo>
                <a:lnTo>
                  <a:pt x="446531" y="274319"/>
                </a:lnTo>
                <a:lnTo>
                  <a:pt x="152399" y="0"/>
                </a:lnTo>
                <a:lnTo>
                  <a:pt x="0" y="142494"/>
                </a:lnTo>
                <a:lnTo>
                  <a:pt x="446531" y="531876"/>
                </a:lnTo>
                <a:close/>
              </a:path>
            </a:pathLst>
          </a:custGeom>
          <a:solidFill>
            <a:srgbClr val="0000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897347" y="0"/>
            <a:ext cx="4949599" cy="424954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941823" y="0"/>
            <a:ext cx="3989717" cy="402094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539048" y="0"/>
            <a:ext cx="3487742" cy="393560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007741" y="3925696"/>
            <a:ext cx="133350" cy="15240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894965" y="1347850"/>
            <a:ext cx="246379" cy="819150"/>
          </a:xfrm>
          <a:custGeom>
            <a:avLst/>
            <a:gdLst/>
            <a:ahLst/>
            <a:cxnLst/>
            <a:rect l="l" t="t" r="r" b="b"/>
            <a:pathLst>
              <a:path w="246379" h="819150">
                <a:moveTo>
                  <a:pt x="246125" y="819150"/>
                </a:moveTo>
                <a:lnTo>
                  <a:pt x="246125" y="323850"/>
                </a:lnTo>
                <a:lnTo>
                  <a:pt x="121919" y="0"/>
                </a:lnTo>
                <a:lnTo>
                  <a:pt x="0" y="304800"/>
                </a:lnTo>
                <a:lnTo>
                  <a:pt x="246125" y="819150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108605" y="0"/>
            <a:ext cx="908267" cy="165265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590760" y="0"/>
            <a:ext cx="540411" cy="1261744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9045841" y="1034669"/>
            <a:ext cx="95250" cy="494030"/>
          </a:xfrm>
          <a:custGeom>
            <a:avLst/>
            <a:gdLst/>
            <a:ahLst/>
            <a:cxnLst/>
            <a:rect l="l" t="t" r="r" b="b"/>
            <a:pathLst>
              <a:path w="95250" h="494030">
                <a:moveTo>
                  <a:pt x="95250" y="493775"/>
                </a:moveTo>
                <a:lnTo>
                  <a:pt x="95249" y="9905"/>
                </a:lnTo>
                <a:lnTo>
                  <a:pt x="85343" y="0"/>
                </a:lnTo>
                <a:lnTo>
                  <a:pt x="0" y="227837"/>
                </a:lnTo>
                <a:lnTo>
                  <a:pt x="95250" y="493775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187" y="2539619"/>
            <a:ext cx="9131033" cy="2959607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187" y="3414395"/>
            <a:ext cx="9131033" cy="2122931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187" y="5042027"/>
            <a:ext cx="9131033" cy="656843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061379" y="0"/>
            <a:ext cx="7072841" cy="5042026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273954" y="0"/>
            <a:ext cx="3860266" cy="4148200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271833" y="0"/>
            <a:ext cx="2862387" cy="3909694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175352" y="0"/>
            <a:ext cx="1958868" cy="3290950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452628" y="0"/>
            <a:ext cx="1681592" cy="3071494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908259" y="0"/>
            <a:ext cx="1225961" cy="2359024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39" y="2589148"/>
            <a:ext cx="5826251" cy="2084069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788291" y="4435475"/>
            <a:ext cx="3352800" cy="1103376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28739" y="379348"/>
            <a:ext cx="8686800" cy="2832354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09511" y="3427348"/>
            <a:ext cx="8606028" cy="3099054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9" y="6302375"/>
            <a:ext cx="5745479" cy="5524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329317" y="6416675"/>
            <a:ext cx="3990975" cy="438150"/>
          </a:xfrm>
          <a:custGeom>
            <a:avLst/>
            <a:gdLst/>
            <a:ahLst/>
            <a:cxnLst/>
            <a:rect l="l" t="t" r="r" b="b"/>
            <a:pathLst>
              <a:path w="3990975" h="438150">
                <a:moveTo>
                  <a:pt x="3990593" y="323850"/>
                </a:moveTo>
                <a:lnTo>
                  <a:pt x="3582924" y="0"/>
                </a:lnTo>
                <a:lnTo>
                  <a:pt x="0" y="438150"/>
                </a:lnTo>
                <a:lnTo>
                  <a:pt x="3459479" y="438150"/>
                </a:lnTo>
                <a:lnTo>
                  <a:pt x="3990593" y="323850"/>
                </a:lnTo>
                <a:close/>
              </a:path>
            </a:pathLst>
          </a:custGeom>
          <a:solidFill>
            <a:srgbClr val="0000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912241" y="6140069"/>
            <a:ext cx="2228850" cy="6004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985137" y="5000878"/>
            <a:ext cx="1156335" cy="381000"/>
          </a:xfrm>
          <a:custGeom>
            <a:avLst/>
            <a:gdLst/>
            <a:ahLst/>
            <a:cxnLst/>
            <a:rect l="l" t="t" r="r" b="b"/>
            <a:pathLst>
              <a:path w="1156334" h="381000">
                <a:moveTo>
                  <a:pt x="1155953" y="381000"/>
                </a:moveTo>
                <a:lnTo>
                  <a:pt x="0" y="0"/>
                </a:lnTo>
                <a:lnTo>
                  <a:pt x="0" y="9144"/>
                </a:lnTo>
                <a:lnTo>
                  <a:pt x="1155953" y="381000"/>
                </a:lnTo>
                <a:close/>
              </a:path>
            </a:pathLst>
          </a:custGeom>
          <a:solidFill>
            <a:srgbClr val="0000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39" y="2357501"/>
            <a:ext cx="7984985" cy="265252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985125" y="4838572"/>
            <a:ext cx="1155966" cy="50520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9" y="1452244"/>
            <a:ext cx="7984985" cy="347243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643640" y="0"/>
            <a:ext cx="5012806" cy="432422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628265" y="4287646"/>
            <a:ext cx="512825" cy="47472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694559" y="4107052"/>
            <a:ext cx="447040" cy="532130"/>
          </a:xfrm>
          <a:custGeom>
            <a:avLst/>
            <a:gdLst/>
            <a:ahLst/>
            <a:cxnLst/>
            <a:rect l="l" t="t" r="r" b="b"/>
            <a:pathLst>
              <a:path w="447040" h="532129">
                <a:moveTo>
                  <a:pt x="446531" y="531876"/>
                </a:moveTo>
                <a:lnTo>
                  <a:pt x="446531" y="274319"/>
                </a:lnTo>
                <a:lnTo>
                  <a:pt x="152399" y="0"/>
                </a:lnTo>
                <a:lnTo>
                  <a:pt x="0" y="142494"/>
                </a:lnTo>
                <a:lnTo>
                  <a:pt x="446531" y="531876"/>
                </a:lnTo>
                <a:close/>
              </a:path>
            </a:pathLst>
          </a:custGeom>
          <a:solidFill>
            <a:srgbClr val="0000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897347" y="0"/>
            <a:ext cx="4949599" cy="424954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941823" y="0"/>
            <a:ext cx="3989717" cy="402094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539048" y="0"/>
            <a:ext cx="3487742" cy="393560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007741" y="3925696"/>
            <a:ext cx="133350" cy="15240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894965" y="1347850"/>
            <a:ext cx="246379" cy="819150"/>
          </a:xfrm>
          <a:custGeom>
            <a:avLst/>
            <a:gdLst/>
            <a:ahLst/>
            <a:cxnLst/>
            <a:rect l="l" t="t" r="r" b="b"/>
            <a:pathLst>
              <a:path w="246379" h="819150">
                <a:moveTo>
                  <a:pt x="246125" y="819150"/>
                </a:moveTo>
                <a:lnTo>
                  <a:pt x="246125" y="323850"/>
                </a:lnTo>
                <a:lnTo>
                  <a:pt x="121919" y="0"/>
                </a:lnTo>
                <a:lnTo>
                  <a:pt x="0" y="304800"/>
                </a:lnTo>
                <a:lnTo>
                  <a:pt x="246125" y="819150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108605" y="0"/>
            <a:ext cx="908267" cy="165265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590760" y="0"/>
            <a:ext cx="540411" cy="1261744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9045841" y="1034669"/>
            <a:ext cx="95250" cy="494030"/>
          </a:xfrm>
          <a:custGeom>
            <a:avLst/>
            <a:gdLst/>
            <a:ahLst/>
            <a:cxnLst/>
            <a:rect l="l" t="t" r="r" b="b"/>
            <a:pathLst>
              <a:path w="95250" h="494030">
                <a:moveTo>
                  <a:pt x="95250" y="493775"/>
                </a:moveTo>
                <a:lnTo>
                  <a:pt x="95249" y="9905"/>
                </a:lnTo>
                <a:lnTo>
                  <a:pt x="85343" y="0"/>
                </a:lnTo>
                <a:lnTo>
                  <a:pt x="0" y="227837"/>
                </a:lnTo>
                <a:lnTo>
                  <a:pt x="95250" y="493775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187" y="2539619"/>
            <a:ext cx="9131033" cy="2959607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187" y="3414395"/>
            <a:ext cx="9131033" cy="2122931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187" y="5042027"/>
            <a:ext cx="9131033" cy="656843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061379" y="0"/>
            <a:ext cx="7072841" cy="5042026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273954" y="0"/>
            <a:ext cx="3860266" cy="4148200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271833" y="0"/>
            <a:ext cx="2862387" cy="3909694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175352" y="0"/>
            <a:ext cx="1958868" cy="3290950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452628" y="0"/>
            <a:ext cx="1681592" cy="3071494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908259" y="0"/>
            <a:ext cx="1225961" cy="2359024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39" y="2589148"/>
            <a:ext cx="5826251" cy="2084069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788291" y="4435475"/>
            <a:ext cx="3352800" cy="1103376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62139" y="1065149"/>
            <a:ext cx="7848600" cy="4938521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9" y="6302375"/>
            <a:ext cx="5745479" cy="5524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329317" y="6416675"/>
            <a:ext cx="3990975" cy="438150"/>
          </a:xfrm>
          <a:custGeom>
            <a:avLst/>
            <a:gdLst/>
            <a:ahLst/>
            <a:cxnLst/>
            <a:rect l="l" t="t" r="r" b="b"/>
            <a:pathLst>
              <a:path w="3990975" h="438150">
                <a:moveTo>
                  <a:pt x="3990593" y="323850"/>
                </a:moveTo>
                <a:lnTo>
                  <a:pt x="3582924" y="0"/>
                </a:lnTo>
                <a:lnTo>
                  <a:pt x="0" y="438150"/>
                </a:lnTo>
                <a:lnTo>
                  <a:pt x="3459479" y="438150"/>
                </a:lnTo>
                <a:lnTo>
                  <a:pt x="3990593" y="323850"/>
                </a:lnTo>
                <a:close/>
              </a:path>
            </a:pathLst>
          </a:custGeom>
          <a:solidFill>
            <a:srgbClr val="0000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912241" y="6140069"/>
            <a:ext cx="2228850" cy="6004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985137" y="5000878"/>
            <a:ext cx="1156335" cy="381000"/>
          </a:xfrm>
          <a:custGeom>
            <a:avLst/>
            <a:gdLst/>
            <a:ahLst/>
            <a:cxnLst/>
            <a:rect l="l" t="t" r="r" b="b"/>
            <a:pathLst>
              <a:path w="1156334" h="381000">
                <a:moveTo>
                  <a:pt x="1155953" y="381000"/>
                </a:moveTo>
                <a:lnTo>
                  <a:pt x="0" y="0"/>
                </a:lnTo>
                <a:lnTo>
                  <a:pt x="0" y="9144"/>
                </a:lnTo>
                <a:lnTo>
                  <a:pt x="1155953" y="381000"/>
                </a:lnTo>
                <a:close/>
              </a:path>
            </a:pathLst>
          </a:custGeom>
          <a:solidFill>
            <a:srgbClr val="0000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39" y="2357501"/>
            <a:ext cx="7984985" cy="265252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985125" y="4838572"/>
            <a:ext cx="1155966" cy="50520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9" y="1452244"/>
            <a:ext cx="7984985" cy="347243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643640" y="0"/>
            <a:ext cx="5012806" cy="432422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628265" y="4287646"/>
            <a:ext cx="512825" cy="47472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694559" y="4107052"/>
            <a:ext cx="447040" cy="532130"/>
          </a:xfrm>
          <a:custGeom>
            <a:avLst/>
            <a:gdLst/>
            <a:ahLst/>
            <a:cxnLst/>
            <a:rect l="l" t="t" r="r" b="b"/>
            <a:pathLst>
              <a:path w="447040" h="532129">
                <a:moveTo>
                  <a:pt x="446531" y="531876"/>
                </a:moveTo>
                <a:lnTo>
                  <a:pt x="446531" y="274319"/>
                </a:lnTo>
                <a:lnTo>
                  <a:pt x="152399" y="0"/>
                </a:lnTo>
                <a:lnTo>
                  <a:pt x="0" y="142494"/>
                </a:lnTo>
                <a:lnTo>
                  <a:pt x="446531" y="531876"/>
                </a:lnTo>
                <a:close/>
              </a:path>
            </a:pathLst>
          </a:custGeom>
          <a:solidFill>
            <a:srgbClr val="0000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897347" y="0"/>
            <a:ext cx="4949599" cy="424954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941823" y="0"/>
            <a:ext cx="3989717" cy="402094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539048" y="0"/>
            <a:ext cx="3487742" cy="393560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007741" y="3925696"/>
            <a:ext cx="133350" cy="15240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894965" y="1347850"/>
            <a:ext cx="246379" cy="819150"/>
          </a:xfrm>
          <a:custGeom>
            <a:avLst/>
            <a:gdLst/>
            <a:ahLst/>
            <a:cxnLst/>
            <a:rect l="l" t="t" r="r" b="b"/>
            <a:pathLst>
              <a:path w="246379" h="819150">
                <a:moveTo>
                  <a:pt x="246125" y="819150"/>
                </a:moveTo>
                <a:lnTo>
                  <a:pt x="246125" y="323850"/>
                </a:lnTo>
                <a:lnTo>
                  <a:pt x="121919" y="0"/>
                </a:lnTo>
                <a:lnTo>
                  <a:pt x="0" y="304800"/>
                </a:lnTo>
                <a:lnTo>
                  <a:pt x="246125" y="819150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108605" y="0"/>
            <a:ext cx="908267" cy="165265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590760" y="0"/>
            <a:ext cx="540411" cy="1261744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9045841" y="1034669"/>
            <a:ext cx="95250" cy="494030"/>
          </a:xfrm>
          <a:custGeom>
            <a:avLst/>
            <a:gdLst/>
            <a:ahLst/>
            <a:cxnLst/>
            <a:rect l="l" t="t" r="r" b="b"/>
            <a:pathLst>
              <a:path w="95250" h="494030">
                <a:moveTo>
                  <a:pt x="95250" y="493775"/>
                </a:moveTo>
                <a:lnTo>
                  <a:pt x="95249" y="9905"/>
                </a:lnTo>
                <a:lnTo>
                  <a:pt x="85343" y="0"/>
                </a:lnTo>
                <a:lnTo>
                  <a:pt x="0" y="227837"/>
                </a:lnTo>
                <a:lnTo>
                  <a:pt x="95250" y="493775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187" y="2539619"/>
            <a:ext cx="9131033" cy="2959607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187" y="3414395"/>
            <a:ext cx="9131033" cy="2122931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187" y="5042027"/>
            <a:ext cx="9131033" cy="656843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061379" y="0"/>
            <a:ext cx="7072841" cy="5042026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273954" y="0"/>
            <a:ext cx="3860266" cy="4148200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271833" y="0"/>
            <a:ext cx="2862387" cy="3909694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175352" y="0"/>
            <a:ext cx="1958868" cy="3290950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452628" y="0"/>
            <a:ext cx="1681592" cy="3071494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908259" y="0"/>
            <a:ext cx="1225961" cy="2359024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39" y="2589148"/>
            <a:ext cx="5826251" cy="2084069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788291" y="4435475"/>
            <a:ext cx="3352800" cy="1103376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838339" y="912748"/>
            <a:ext cx="7620000" cy="5218176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9" y="6302375"/>
            <a:ext cx="5745479" cy="5524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329317" y="6416675"/>
            <a:ext cx="3990975" cy="438150"/>
          </a:xfrm>
          <a:custGeom>
            <a:avLst/>
            <a:gdLst/>
            <a:ahLst/>
            <a:cxnLst/>
            <a:rect l="l" t="t" r="r" b="b"/>
            <a:pathLst>
              <a:path w="3990975" h="438150">
                <a:moveTo>
                  <a:pt x="3990593" y="323850"/>
                </a:moveTo>
                <a:lnTo>
                  <a:pt x="3582924" y="0"/>
                </a:lnTo>
                <a:lnTo>
                  <a:pt x="0" y="438150"/>
                </a:lnTo>
                <a:lnTo>
                  <a:pt x="3459479" y="438150"/>
                </a:lnTo>
                <a:lnTo>
                  <a:pt x="3990593" y="323850"/>
                </a:lnTo>
                <a:close/>
              </a:path>
            </a:pathLst>
          </a:custGeom>
          <a:solidFill>
            <a:srgbClr val="0000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912241" y="6140069"/>
            <a:ext cx="2228850" cy="6004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985137" y="5000878"/>
            <a:ext cx="1156335" cy="381000"/>
          </a:xfrm>
          <a:custGeom>
            <a:avLst/>
            <a:gdLst/>
            <a:ahLst/>
            <a:cxnLst/>
            <a:rect l="l" t="t" r="r" b="b"/>
            <a:pathLst>
              <a:path w="1156334" h="381000">
                <a:moveTo>
                  <a:pt x="1155953" y="381000"/>
                </a:moveTo>
                <a:lnTo>
                  <a:pt x="0" y="0"/>
                </a:lnTo>
                <a:lnTo>
                  <a:pt x="0" y="9144"/>
                </a:lnTo>
                <a:lnTo>
                  <a:pt x="1155953" y="381000"/>
                </a:lnTo>
                <a:close/>
              </a:path>
            </a:pathLst>
          </a:custGeom>
          <a:solidFill>
            <a:srgbClr val="0000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39" y="2357501"/>
            <a:ext cx="7984985" cy="265252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985125" y="4838572"/>
            <a:ext cx="1155966" cy="50520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9" y="1452244"/>
            <a:ext cx="7984985" cy="347243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643640" y="0"/>
            <a:ext cx="5012806" cy="432422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628265" y="4287646"/>
            <a:ext cx="512825" cy="47472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694559" y="4107052"/>
            <a:ext cx="447040" cy="532130"/>
          </a:xfrm>
          <a:custGeom>
            <a:avLst/>
            <a:gdLst/>
            <a:ahLst/>
            <a:cxnLst/>
            <a:rect l="l" t="t" r="r" b="b"/>
            <a:pathLst>
              <a:path w="447040" h="532129">
                <a:moveTo>
                  <a:pt x="446531" y="531876"/>
                </a:moveTo>
                <a:lnTo>
                  <a:pt x="446531" y="274319"/>
                </a:lnTo>
                <a:lnTo>
                  <a:pt x="152399" y="0"/>
                </a:lnTo>
                <a:lnTo>
                  <a:pt x="0" y="142494"/>
                </a:lnTo>
                <a:lnTo>
                  <a:pt x="446531" y="531876"/>
                </a:lnTo>
                <a:close/>
              </a:path>
            </a:pathLst>
          </a:custGeom>
          <a:solidFill>
            <a:srgbClr val="0000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897347" y="0"/>
            <a:ext cx="4949599" cy="424954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941823" y="0"/>
            <a:ext cx="3989717" cy="402094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539048" y="0"/>
            <a:ext cx="3487742" cy="393560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007741" y="3925696"/>
            <a:ext cx="133350" cy="15240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894965" y="1347850"/>
            <a:ext cx="246379" cy="819150"/>
          </a:xfrm>
          <a:custGeom>
            <a:avLst/>
            <a:gdLst/>
            <a:ahLst/>
            <a:cxnLst/>
            <a:rect l="l" t="t" r="r" b="b"/>
            <a:pathLst>
              <a:path w="246379" h="819150">
                <a:moveTo>
                  <a:pt x="246125" y="819150"/>
                </a:moveTo>
                <a:lnTo>
                  <a:pt x="246125" y="323850"/>
                </a:lnTo>
                <a:lnTo>
                  <a:pt x="121919" y="0"/>
                </a:lnTo>
                <a:lnTo>
                  <a:pt x="0" y="304800"/>
                </a:lnTo>
                <a:lnTo>
                  <a:pt x="246125" y="819150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108605" y="0"/>
            <a:ext cx="908267" cy="165265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590760" y="0"/>
            <a:ext cx="540411" cy="1261744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9045841" y="1034669"/>
            <a:ext cx="95250" cy="494030"/>
          </a:xfrm>
          <a:custGeom>
            <a:avLst/>
            <a:gdLst/>
            <a:ahLst/>
            <a:cxnLst/>
            <a:rect l="l" t="t" r="r" b="b"/>
            <a:pathLst>
              <a:path w="95250" h="494030">
                <a:moveTo>
                  <a:pt x="95250" y="493775"/>
                </a:moveTo>
                <a:lnTo>
                  <a:pt x="95249" y="9905"/>
                </a:lnTo>
                <a:lnTo>
                  <a:pt x="85343" y="0"/>
                </a:lnTo>
                <a:lnTo>
                  <a:pt x="0" y="227837"/>
                </a:lnTo>
                <a:lnTo>
                  <a:pt x="95250" y="493775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187" y="2539619"/>
            <a:ext cx="9131033" cy="2959607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187" y="3414395"/>
            <a:ext cx="9131033" cy="2122931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187" y="5042027"/>
            <a:ext cx="9131033" cy="656843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061379" y="0"/>
            <a:ext cx="7072841" cy="5042026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273954" y="0"/>
            <a:ext cx="3860266" cy="4148200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271833" y="0"/>
            <a:ext cx="2862387" cy="3909694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175352" y="0"/>
            <a:ext cx="1958868" cy="3290950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452628" y="0"/>
            <a:ext cx="1681592" cy="3071494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908259" y="0"/>
            <a:ext cx="1225961" cy="2359024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39" y="2589148"/>
            <a:ext cx="5826251" cy="2084069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788291" y="4435475"/>
            <a:ext cx="3352800" cy="1103376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>
            <a:spLocks noGrp="1"/>
          </p:cNvSpPr>
          <p:nvPr>
            <p:ph type="title"/>
          </p:nvPr>
        </p:nvSpPr>
        <p:spPr>
          <a:xfrm>
            <a:off x="2927944" y="760562"/>
            <a:ext cx="3286760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0" spc="-5" dirty="0">
                <a:latin typeface="Arial"/>
                <a:cs typeface="Arial"/>
              </a:rPr>
              <a:t>Distres</a:t>
            </a:r>
            <a:r>
              <a:rPr b="0" spc="-45" dirty="0">
                <a:latin typeface="Arial"/>
                <a:cs typeface="Arial"/>
              </a:rPr>
              <a:t> </a:t>
            </a:r>
            <a:r>
              <a:rPr b="0" spc="-5" dirty="0">
                <a:latin typeface="Arial"/>
                <a:cs typeface="Arial"/>
              </a:rPr>
              <a:t>plodu</a:t>
            </a:r>
          </a:p>
        </p:txBody>
      </p:sp>
      <p:sp>
        <p:nvSpPr>
          <p:cNvPr id="32" name="object 32"/>
          <p:cNvSpPr/>
          <p:nvPr/>
        </p:nvSpPr>
        <p:spPr>
          <a:xfrm>
            <a:off x="362851" y="1873630"/>
            <a:ext cx="160020" cy="160020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62851" y="2897758"/>
            <a:ext cx="160020" cy="160020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673239" y="1736724"/>
            <a:ext cx="7985125" cy="3458210"/>
          </a:xfrm>
          <a:prstGeom prst="rect">
            <a:avLst/>
          </a:prstGeom>
        </p:spPr>
        <p:txBody>
          <a:bodyPr vert="horz" wrap="square" lIns="0" tIns="86360" rIns="0" bIns="0" rtlCol="0">
            <a:spAutoFit/>
          </a:bodyPr>
          <a:lstStyle/>
          <a:p>
            <a:pPr marL="12700" marR="1753870">
              <a:lnSpc>
                <a:spcPct val="79800"/>
              </a:lnSpc>
              <a:spcBef>
                <a:spcPts val="680"/>
              </a:spcBef>
              <a:tabLst>
                <a:tab pos="2298065" algn="l"/>
              </a:tabLst>
            </a:pPr>
            <a:r>
              <a:rPr sz="2400" b="1" spc="-5" dirty="0">
                <a:solidFill>
                  <a:srgbClr val="FFFFCC"/>
                </a:solidFill>
                <a:latin typeface="Arial"/>
                <a:cs typeface="Arial"/>
              </a:rPr>
              <a:t>synonymem </a:t>
            </a:r>
            <a:r>
              <a:rPr sz="2400" b="1" dirty="0">
                <a:solidFill>
                  <a:srgbClr val="FFFFCC"/>
                </a:solidFill>
                <a:latin typeface="Arial"/>
                <a:cs typeface="Arial"/>
              </a:rPr>
              <a:t>je	</a:t>
            </a:r>
            <a:r>
              <a:rPr sz="2400" b="1" spc="-5" dirty="0">
                <a:solidFill>
                  <a:srgbClr val="FF0000"/>
                </a:solidFill>
                <a:latin typeface="Arial"/>
                <a:cs typeface="Arial"/>
              </a:rPr>
              <a:t>intrauterinní hypoxie plodu  </a:t>
            </a:r>
            <a:r>
              <a:rPr sz="2400" b="1" dirty="0">
                <a:solidFill>
                  <a:srgbClr val="FFFFCC"/>
                </a:solidFill>
                <a:latin typeface="Arial"/>
                <a:cs typeface="Arial"/>
              </a:rPr>
              <a:t>charakterizovaná poruchou </a:t>
            </a:r>
            <a:r>
              <a:rPr sz="2400" b="1" spc="-5" dirty="0">
                <a:solidFill>
                  <a:srgbClr val="FFFFCC"/>
                </a:solidFill>
                <a:latin typeface="Arial"/>
                <a:cs typeface="Arial"/>
              </a:rPr>
              <a:t>výměny</a:t>
            </a:r>
            <a:r>
              <a:rPr sz="2400" b="1" spc="-80" dirty="0">
                <a:solidFill>
                  <a:srgbClr val="FFFFCC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FFCC"/>
                </a:solidFill>
                <a:latin typeface="Arial"/>
                <a:cs typeface="Arial"/>
              </a:rPr>
              <a:t>plynů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000">
              <a:latin typeface="Times New Roman"/>
              <a:cs typeface="Times New Roman"/>
            </a:endParaRPr>
          </a:p>
          <a:p>
            <a:pPr marL="12700" marR="5080" indent="-635">
              <a:lnSpc>
                <a:spcPct val="79800"/>
              </a:lnSpc>
              <a:spcBef>
                <a:spcPts val="5"/>
              </a:spcBef>
            </a:pPr>
            <a:r>
              <a:rPr sz="2400" b="1" spc="-5" dirty="0">
                <a:solidFill>
                  <a:srgbClr val="FFFFCC"/>
                </a:solidFill>
                <a:latin typeface="Arial"/>
                <a:cs typeface="Arial"/>
              </a:rPr>
              <a:t>stav omezení nebo zástavy výměny plynů mezi matkou  </a:t>
            </a:r>
            <a:r>
              <a:rPr sz="2400" b="1" dirty="0">
                <a:solidFill>
                  <a:srgbClr val="FFFFCC"/>
                </a:solidFill>
                <a:latin typeface="Arial"/>
                <a:cs typeface="Arial"/>
              </a:rPr>
              <a:t>a</a:t>
            </a:r>
            <a:r>
              <a:rPr sz="2400" b="1" spc="-10" dirty="0">
                <a:solidFill>
                  <a:srgbClr val="FFFFCC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FFCC"/>
                </a:solidFill>
                <a:latin typeface="Arial"/>
                <a:cs typeface="Arial"/>
              </a:rPr>
              <a:t>plodem</a:t>
            </a:r>
            <a:endParaRPr sz="2400">
              <a:latin typeface="Arial"/>
              <a:cs typeface="Arial"/>
            </a:endParaRPr>
          </a:p>
          <a:p>
            <a:pPr marL="770255" indent="-186055">
              <a:lnSpc>
                <a:spcPts val="2590"/>
              </a:lnSpc>
              <a:spcBef>
                <a:spcPts val="1720"/>
              </a:spcBef>
              <a:buClr>
                <a:srgbClr val="000000"/>
              </a:buClr>
              <a:buChar char="-"/>
              <a:tabLst>
                <a:tab pos="770890" algn="l"/>
                <a:tab pos="4638040" algn="l"/>
              </a:tabLst>
            </a:pPr>
            <a:r>
              <a:rPr sz="2400" b="1" spc="-5" dirty="0">
                <a:solidFill>
                  <a:srgbClr val="FFFFCC"/>
                </a:solidFill>
                <a:latin typeface="Arial"/>
                <a:cs typeface="Arial"/>
              </a:rPr>
              <a:t>snížení</a:t>
            </a:r>
            <a:r>
              <a:rPr sz="2400" b="1" dirty="0">
                <a:solidFill>
                  <a:srgbClr val="FFFFCC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FFCC"/>
                </a:solidFill>
                <a:latin typeface="Arial"/>
                <a:cs typeface="Arial"/>
              </a:rPr>
              <a:t>FSpO</a:t>
            </a:r>
            <a:r>
              <a:rPr sz="2400" b="1" spc="-7" baseline="-20833" dirty="0">
                <a:solidFill>
                  <a:srgbClr val="FFFFCC"/>
                </a:solidFill>
                <a:latin typeface="Arial"/>
                <a:cs typeface="Arial"/>
              </a:rPr>
              <a:t>2</a:t>
            </a:r>
            <a:r>
              <a:rPr sz="1600" b="1" spc="-10" dirty="0">
                <a:solidFill>
                  <a:srgbClr val="FFFFCC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FFCC"/>
                </a:solidFill>
                <a:latin typeface="Arial"/>
                <a:cs typeface="Arial"/>
              </a:rPr>
              <a:t>akumulace	</a:t>
            </a:r>
            <a:r>
              <a:rPr sz="2400" b="1" dirty="0">
                <a:solidFill>
                  <a:srgbClr val="FFFFCC"/>
                </a:solidFill>
                <a:latin typeface="Arial"/>
                <a:cs typeface="Arial"/>
              </a:rPr>
              <a:t>CO</a:t>
            </a:r>
            <a:r>
              <a:rPr sz="2400" b="1" baseline="-20833" dirty="0">
                <a:solidFill>
                  <a:srgbClr val="FFFFCC"/>
                </a:solidFill>
                <a:latin typeface="Arial"/>
                <a:cs typeface="Arial"/>
              </a:rPr>
              <a:t>2</a:t>
            </a:r>
            <a:endParaRPr sz="2400" baseline="-20833">
              <a:latin typeface="Arial"/>
              <a:cs typeface="Arial"/>
            </a:endParaRPr>
          </a:p>
          <a:p>
            <a:pPr marL="769620" indent="-186055">
              <a:lnSpc>
                <a:spcPts val="2295"/>
              </a:lnSpc>
              <a:buClr>
                <a:srgbClr val="000000"/>
              </a:buClr>
              <a:buChar char="-"/>
              <a:tabLst>
                <a:tab pos="770255" algn="l"/>
              </a:tabLst>
            </a:pPr>
            <a:r>
              <a:rPr sz="2400" b="1" spc="-5" dirty="0">
                <a:solidFill>
                  <a:srgbClr val="FFFFCC"/>
                </a:solidFill>
                <a:latin typeface="Arial"/>
                <a:cs typeface="Arial"/>
              </a:rPr>
              <a:t>pokles pH </a:t>
            </a:r>
            <a:r>
              <a:rPr sz="2400" b="1" dirty="0">
                <a:solidFill>
                  <a:srgbClr val="FFFFCC"/>
                </a:solidFill>
                <a:latin typeface="Arial"/>
                <a:cs typeface="Arial"/>
              </a:rPr>
              <a:t>- </a:t>
            </a:r>
            <a:r>
              <a:rPr sz="2400" b="1" spc="-5" dirty="0">
                <a:solidFill>
                  <a:srgbClr val="FFFFCC"/>
                </a:solidFill>
                <a:latin typeface="Arial"/>
                <a:cs typeface="Arial"/>
              </a:rPr>
              <a:t>respirační</a:t>
            </a:r>
            <a:r>
              <a:rPr sz="2400" b="1" spc="-15" dirty="0">
                <a:solidFill>
                  <a:srgbClr val="FFFFCC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FFCC"/>
                </a:solidFill>
                <a:latin typeface="Arial"/>
                <a:cs typeface="Arial"/>
              </a:rPr>
              <a:t>acidóza</a:t>
            </a:r>
            <a:endParaRPr sz="2400">
              <a:latin typeface="Arial"/>
              <a:cs typeface="Arial"/>
            </a:endParaRPr>
          </a:p>
          <a:p>
            <a:pPr marL="770255" indent="-186055">
              <a:lnSpc>
                <a:spcPts val="2300"/>
              </a:lnSpc>
              <a:buClr>
                <a:srgbClr val="000000"/>
              </a:buClr>
              <a:buChar char="-"/>
              <a:tabLst>
                <a:tab pos="770890" algn="l"/>
              </a:tabLst>
            </a:pPr>
            <a:r>
              <a:rPr sz="2400" b="1" spc="-5" dirty="0">
                <a:solidFill>
                  <a:srgbClr val="FFFFCC"/>
                </a:solidFill>
                <a:latin typeface="Arial"/>
                <a:cs typeface="Arial"/>
              </a:rPr>
              <a:t>déletrvající hypoxie </a:t>
            </a:r>
            <a:r>
              <a:rPr sz="2400" b="1" dirty="0">
                <a:solidFill>
                  <a:srgbClr val="FFFFCC"/>
                </a:solidFill>
                <a:latin typeface="Arial"/>
                <a:cs typeface="Arial"/>
              </a:rPr>
              <a:t>- </a:t>
            </a:r>
            <a:r>
              <a:rPr sz="2400" b="1" spc="-5" dirty="0">
                <a:solidFill>
                  <a:srgbClr val="FFFFCC"/>
                </a:solidFill>
                <a:latin typeface="Arial"/>
                <a:cs typeface="Arial"/>
              </a:rPr>
              <a:t>anaerobní</a:t>
            </a:r>
            <a:r>
              <a:rPr sz="2400" b="1" spc="-50" dirty="0">
                <a:solidFill>
                  <a:srgbClr val="FFFFCC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FFCC"/>
                </a:solidFill>
                <a:latin typeface="Arial"/>
                <a:cs typeface="Arial"/>
              </a:rPr>
              <a:t>metabolizmus</a:t>
            </a:r>
            <a:endParaRPr sz="2400">
              <a:latin typeface="Arial"/>
              <a:cs typeface="Arial"/>
            </a:endParaRPr>
          </a:p>
          <a:p>
            <a:pPr marL="770255" indent="-186055">
              <a:lnSpc>
                <a:spcPts val="2300"/>
              </a:lnSpc>
              <a:buClr>
                <a:srgbClr val="000000"/>
              </a:buClr>
              <a:buChar char="-"/>
              <a:tabLst>
                <a:tab pos="770890" algn="l"/>
              </a:tabLst>
            </a:pPr>
            <a:r>
              <a:rPr sz="2400" b="1" spc="-5" dirty="0">
                <a:solidFill>
                  <a:srgbClr val="FFFFCC"/>
                </a:solidFill>
                <a:latin typeface="Arial"/>
                <a:cs typeface="Arial"/>
              </a:rPr>
              <a:t>nárůst</a:t>
            </a:r>
            <a:r>
              <a:rPr sz="2400" b="1" spc="-10" dirty="0">
                <a:solidFill>
                  <a:srgbClr val="FFFFCC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FFCC"/>
                </a:solidFill>
                <a:latin typeface="Arial"/>
                <a:cs typeface="Arial"/>
              </a:rPr>
              <a:t>laktátu</a:t>
            </a:r>
            <a:endParaRPr sz="2400">
              <a:latin typeface="Arial"/>
              <a:cs typeface="Arial"/>
            </a:endParaRPr>
          </a:p>
          <a:p>
            <a:pPr marL="770890" indent="-186055">
              <a:lnSpc>
                <a:spcPts val="2590"/>
              </a:lnSpc>
              <a:buClr>
                <a:srgbClr val="000000"/>
              </a:buClr>
              <a:buChar char="-"/>
              <a:tabLst>
                <a:tab pos="771525" algn="l"/>
              </a:tabLst>
            </a:pPr>
            <a:r>
              <a:rPr sz="2400" b="1" spc="-5" dirty="0">
                <a:solidFill>
                  <a:srgbClr val="FFFFCC"/>
                </a:solidFill>
                <a:latin typeface="Arial"/>
                <a:cs typeface="Arial"/>
              </a:rPr>
              <a:t>deficit</a:t>
            </a:r>
            <a:r>
              <a:rPr sz="2400" b="1" spc="-10" dirty="0">
                <a:solidFill>
                  <a:srgbClr val="FFFFCC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FFCC"/>
                </a:solidFill>
                <a:latin typeface="Arial"/>
                <a:cs typeface="Arial"/>
              </a:rPr>
              <a:t>bazí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9" y="6302375"/>
            <a:ext cx="5745479" cy="5524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329317" y="6416675"/>
            <a:ext cx="3990975" cy="438150"/>
          </a:xfrm>
          <a:custGeom>
            <a:avLst/>
            <a:gdLst/>
            <a:ahLst/>
            <a:cxnLst/>
            <a:rect l="l" t="t" r="r" b="b"/>
            <a:pathLst>
              <a:path w="3990975" h="438150">
                <a:moveTo>
                  <a:pt x="3990593" y="323850"/>
                </a:moveTo>
                <a:lnTo>
                  <a:pt x="3582924" y="0"/>
                </a:lnTo>
                <a:lnTo>
                  <a:pt x="0" y="438150"/>
                </a:lnTo>
                <a:lnTo>
                  <a:pt x="3459479" y="438150"/>
                </a:lnTo>
                <a:lnTo>
                  <a:pt x="3990593" y="323850"/>
                </a:lnTo>
                <a:close/>
              </a:path>
            </a:pathLst>
          </a:custGeom>
          <a:solidFill>
            <a:srgbClr val="0000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912241" y="6140069"/>
            <a:ext cx="2228850" cy="6004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985137" y="5000878"/>
            <a:ext cx="1156335" cy="381000"/>
          </a:xfrm>
          <a:custGeom>
            <a:avLst/>
            <a:gdLst/>
            <a:ahLst/>
            <a:cxnLst/>
            <a:rect l="l" t="t" r="r" b="b"/>
            <a:pathLst>
              <a:path w="1156334" h="381000">
                <a:moveTo>
                  <a:pt x="1155953" y="381000"/>
                </a:moveTo>
                <a:lnTo>
                  <a:pt x="0" y="0"/>
                </a:lnTo>
                <a:lnTo>
                  <a:pt x="0" y="9144"/>
                </a:lnTo>
                <a:lnTo>
                  <a:pt x="1155953" y="381000"/>
                </a:lnTo>
                <a:close/>
              </a:path>
            </a:pathLst>
          </a:custGeom>
          <a:solidFill>
            <a:srgbClr val="0000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39" y="2357501"/>
            <a:ext cx="7984985" cy="265252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985125" y="4838572"/>
            <a:ext cx="1155966" cy="50520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9" y="1452244"/>
            <a:ext cx="7984985" cy="347243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643640" y="0"/>
            <a:ext cx="5012806" cy="432422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628265" y="4287646"/>
            <a:ext cx="512825" cy="47472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694559" y="4107052"/>
            <a:ext cx="447040" cy="532130"/>
          </a:xfrm>
          <a:custGeom>
            <a:avLst/>
            <a:gdLst/>
            <a:ahLst/>
            <a:cxnLst/>
            <a:rect l="l" t="t" r="r" b="b"/>
            <a:pathLst>
              <a:path w="447040" h="532129">
                <a:moveTo>
                  <a:pt x="446531" y="531876"/>
                </a:moveTo>
                <a:lnTo>
                  <a:pt x="446531" y="274319"/>
                </a:lnTo>
                <a:lnTo>
                  <a:pt x="152399" y="0"/>
                </a:lnTo>
                <a:lnTo>
                  <a:pt x="0" y="142494"/>
                </a:lnTo>
                <a:lnTo>
                  <a:pt x="446531" y="531876"/>
                </a:lnTo>
                <a:close/>
              </a:path>
            </a:pathLst>
          </a:custGeom>
          <a:solidFill>
            <a:srgbClr val="0000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897347" y="0"/>
            <a:ext cx="4949599" cy="424954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941823" y="0"/>
            <a:ext cx="3989717" cy="402094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539048" y="0"/>
            <a:ext cx="3487742" cy="393560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007741" y="3925696"/>
            <a:ext cx="133350" cy="15240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894965" y="1347850"/>
            <a:ext cx="246379" cy="819150"/>
          </a:xfrm>
          <a:custGeom>
            <a:avLst/>
            <a:gdLst/>
            <a:ahLst/>
            <a:cxnLst/>
            <a:rect l="l" t="t" r="r" b="b"/>
            <a:pathLst>
              <a:path w="246379" h="819150">
                <a:moveTo>
                  <a:pt x="246125" y="819150"/>
                </a:moveTo>
                <a:lnTo>
                  <a:pt x="246125" y="323850"/>
                </a:lnTo>
                <a:lnTo>
                  <a:pt x="121919" y="0"/>
                </a:lnTo>
                <a:lnTo>
                  <a:pt x="0" y="304800"/>
                </a:lnTo>
                <a:lnTo>
                  <a:pt x="246125" y="819150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108605" y="0"/>
            <a:ext cx="908267" cy="165265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590760" y="0"/>
            <a:ext cx="540411" cy="1261744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9045841" y="1034669"/>
            <a:ext cx="95250" cy="494030"/>
          </a:xfrm>
          <a:custGeom>
            <a:avLst/>
            <a:gdLst/>
            <a:ahLst/>
            <a:cxnLst/>
            <a:rect l="l" t="t" r="r" b="b"/>
            <a:pathLst>
              <a:path w="95250" h="494030">
                <a:moveTo>
                  <a:pt x="95250" y="493775"/>
                </a:moveTo>
                <a:lnTo>
                  <a:pt x="95249" y="9905"/>
                </a:lnTo>
                <a:lnTo>
                  <a:pt x="85343" y="0"/>
                </a:lnTo>
                <a:lnTo>
                  <a:pt x="0" y="227837"/>
                </a:lnTo>
                <a:lnTo>
                  <a:pt x="95250" y="493775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187" y="2539619"/>
            <a:ext cx="9131033" cy="2959607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187" y="3414395"/>
            <a:ext cx="9131033" cy="2122931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187" y="5042027"/>
            <a:ext cx="9131033" cy="656843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061379" y="0"/>
            <a:ext cx="7072841" cy="5042026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273954" y="0"/>
            <a:ext cx="3860266" cy="4148200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271833" y="0"/>
            <a:ext cx="2862387" cy="3909694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175352" y="0"/>
            <a:ext cx="1958868" cy="3290950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452628" y="0"/>
            <a:ext cx="1681592" cy="3071494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908259" y="0"/>
            <a:ext cx="1225961" cy="2359024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39" y="2589148"/>
            <a:ext cx="5826251" cy="2084069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788291" y="4435475"/>
            <a:ext cx="3352800" cy="1103376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>
            <a:spLocks noGrp="1"/>
          </p:cNvSpPr>
          <p:nvPr>
            <p:ph type="title"/>
          </p:nvPr>
        </p:nvSpPr>
        <p:spPr>
          <a:xfrm>
            <a:off x="2864698" y="205064"/>
            <a:ext cx="3289935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0" spc="-5" dirty="0">
                <a:latin typeface="Arial"/>
                <a:cs typeface="Arial"/>
              </a:rPr>
              <a:t>ST –</a:t>
            </a:r>
            <a:r>
              <a:rPr b="0" spc="-50" dirty="0">
                <a:latin typeface="Arial"/>
                <a:cs typeface="Arial"/>
              </a:rPr>
              <a:t> </a:t>
            </a:r>
            <a:r>
              <a:rPr b="0" spc="-5" dirty="0">
                <a:latin typeface="Arial"/>
                <a:cs typeface="Arial"/>
              </a:rPr>
              <a:t>analýza</a:t>
            </a:r>
          </a:p>
        </p:txBody>
      </p:sp>
      <p:sp>
        <p:nvSpPr>
          <p:cNvPr id="32" name="object 32"/>
          <p:cNvSpPr/>
          <p:nvPr/>
        </p:nvSpPr>
        <p:spPr>
          <a:xfrm>
            <a:off x="586879" y="2785745"/>
            <a:ext cx="160020" cy="160020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86879" y="4017898"/>
            <a:ext cx="160020" cy="160020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86879" y="5266054"/>
            <a:ext cx="160020" cy="160020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545974" y="1074434"/>
            <a:ext cx="8201025" cy="4808220"/>
          </a:xfrm>
          <a:prstGeom prst="rect">
            <a:avLst/>
          </a:prstGeom>
        </p:spPr>
        <p:txBody>
          <a:bodyPr vert="horz" wrap="square" lIns="0" tIns="85090" rIns="0" bIns="0" rtlCol="0">
            <a:spAutoFit/>
          </a:bodyPr>
          <a:lstStyle/>
          <a:p>
            <a:pPr marL="12700" marR="734695" indent="1270" algn="just">
              <a:lnSpc>
                <a:spcPct val="83000"/>
              </a:lnSpc>
              <a:spcBef>
                <a:spcPts val="670"/>
              </a:spcBef>
            </a:pPr>
            <a:r>
              <a:rPr sz="2800" spc="-5" dirty="0">
                <a:solidFill>
                  <a:srgbClr val="FFFFCC"/>
                </a:solidFill>
                <a:latin typeface="Arial"/>
                <a:cs typeface="Arial"/>
              </a:rPr>
              <a:t>Posouzení </a:t>
            </a:r>
            <a:r>
              <a:rPr sz="2800" dirty="0">
                <a:solidFill>
                  <a:srgbClr val="FFFFCC"/>
                </a:solidFill>
                <a:latin typeface="Arial"/>
                <a:cs typeface="Arial"/>
              </a:rPr>
              <a:t>hypoxické </a:t>
            </a:r>
            <a:r>
              <a:rPr sz="2800" spc="-5" dirty="0">
                <a:solidFill>
                  <a:srgbClr val="FFFFCC"/>
                </a:solidFill>
                <a:latin typeface="Arial"/>
                <a:cs typeface="Arial"/>
              </a:rPr>
              <a:t>zátěže </a:t>
            </a:r>
            <a:r>
              <a:rPr sz="2800" dirty="0">
                <a:solidFill>
                  <a:srgbClr val="FFFFCC"/>
                </a:solidFill>
                <a:latin typeface="Arial"/>
                <a:cs typeface="Arial"/>
              </a:rPr>
              <a:t>myokardu pomocí  </a:t>
            </a:r>
            <a:r>
              <a:rPr sz="2800" spc="-5" dirty="0">
                <a:solidFill>
                  <a:srgbClr val="FFFFCC"/>
                </a:solidFill>
                <a:latin typeface="Arial"/>
                <a:cs typeface="Arial"/>
              </a:rPr>
              <a:t>analýzy </a:t>
            </a:r>
            <a:r>
              <a:rPr sz="2800" dirty="0">
                <a:solidFill>
                  <a:srgbClr val="FFFFCC"/>
                </a:solidFill>
                <a:latin typeface="Arial"/>
                <a:cs typeface="Arial"/>
              </a:rPr>
              <a:t>ST </a:t>
            </a:r>
            <a:r>
              <a:rPr sz="2800" spc="-5" dirty="0">
                <a:solidFill>
                  <a:srgbClr val="FFFFCC"/>
                </a:solidFill>
                <a:latin typeface="Arial"/>
                <a:cs typeface="Arial"/>
              </a:rPr>
              <a:t>intervalu </a:t>
            </a:r>
            <a:r>
              <a:rPr sz="2800" dirty="0">
                <a:solidFill>
                  <a:srgbClr val="FFFFCC"/>
                </a:solidFill>
                <a:latin typeface="Arial"/>
                <a:cs typeface="Arial"/>
              </a:rPr>
              <a:t>EKG vlny </a:t>
            </a:r>
            <a:r>
              <a:rPr sz="2800" spc="-5" dirty="0">
                <a:solidFill>
                  <a:srgbClr val="FFFFCC"/>
                </a:solidFill>
                <a:latin typeface="Arial"/>
                <a:cs typeface="Arial"/>
              </a:rPr>
              <a:t>plodu </a:t>
            </a:r>
            <a:r>
              <a:rPr sz="2800" dirty="0">
                <a:solidFill>
                  <a:srgbClr val="FFFFCC"/>
                </a:solidFill>
                <a:latin typeface="Arial"/>
                <a:cs typeface="Arial"/>
              </a:rPr>
              <a:t>v průběhu  porodu.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950">
              <a:latin typeface="Times New Roman"/>
              <a:cs typeface="Times New Roman"/>
            </a:endParaRPr>
          </a:p>
          <a:p>
            <a:pPr marL="356235" marR="427990">
              <a:lnSpc>
                <a:spcPct val="100000"/>
              </a:lnSpc>
              <a:spcBef>
                <a:spcPts val="5"/>
              </a:spcBef>
            </a:pPr>
            <a:r>
              <a:rPr sz="2400" dirty="0">
                <a:solidFill>
                  <a:srgbClr val="FFFFCC"/>
                </a:solidFill>
                <a:latin typeface="Arial"/>
                <a:cs typeface="Arial"/>
              </a:rPr>
              <a:t>srdce i mozek plodu - </a:t>
            </a:r>
            <a:r>
              <a:rPr sz="2400" spc="-5" dirty="0">
                <a:solidFill>
                  <a:srgbClr val="FFFFCC"/>
                </a:solidFill>
                <a:latin typeface="Arial"/>
                <a:cs typeface="Arial"/>
              </a:rPr>
              <a:t>centrální </a:t>
            </a:r>
            <a:r>
              <a:rPr sz="2400" dirty="0">
                <a:solidFill>
                  <a:srgbClr val="FFFFCC"/>
                </a:solidFill>
                <a:latin typeface="Arial"/>
                <a:cs typeface="Arial"/>
              </a:rPr>
              <a:t>orgány se</a:t>
            </a:r>
            <a:r>
              <a:rPr sz="2400" spc="-95" dirty="0">
                <a:solidFill>
                  <a:srgbClr val="FFFFC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CC"/>
                </a:solidFill>
                <a:latin typeface="Arial"/>
                <a:cs typeface="Arial"/>
              </a:rPr>
              <a:t>srovnatelnou  senzitivitou na nedostatek</a:t>
            </a:r>
            <a:r>
              <a:rPr sz="2400" spc="-10" dirty="0">
                <a:solidFill>
                  <a:srgbClr val="FFFFC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CC"/>
                </a:solidFill>
                <a:latin typeface="Arial"/>
                <a:cs typeface="Arial"/>
              </a:rPr>
              <a:t>kyslíku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3450">
              <a:latin typeface="Times New Roman"/>
              <a:cs typeface="Times New Roman"/>
            </a:endParaRPr>
          </a:p>
          <a:p>
            <a:pPr marL="356870" marR="701675" indent="-635">
              <a:lnSpc>
                <a:spcPct val="100000"/>
              </a:lnSpc>
            </a:pPr>
            <a:r>
              <a:rPr sz="2400" dirty="0">
                <a:solidFill>
                  <a:srgbClr val="FFFFCC"/>
                </a:solidFill>
                <a:latin typeface="Arial"/>
                <a:cs typeface="Arial"/>
              </a:rPr>
              <a:t>monitorování stavu myokardu – </a:t>
            </a:r>
            <a:r>
              <a:rPr sz="2400" spc="-5" dirty="0">
                <a:solidFill>
                  <a:srgbClr val="FFFFCC"/>
                </a:solidFill>
                <a:latin typeface="Arial"/>
                <a:cs typeface="Arial"/>
              </a:rPr>
              <a:t>nepřímá informace </a:t>
            </a:r>
            <a:r>
              <a:rPr sz="2400" dirty="0">
                <a:solidFill>
                  <a:srgbClr val="FFFFCC"/>
                </a:solidFill>
                <a:latin typeface="Arial"/>
                <a:cs typeface="Arial"/>
              </a:rPr>
              <a:t>o  </a:t>
            </a:r>
            <a:r>
              <a:rPr sz="2400" spc="-5" dirty="0">
                <a:solidFill>
                  <a:srgbClr val="FFFFCC"/>
                </a:solidFill>
                <a:latin typeface="Arial"/>
                <a:cs typeface="Arial"/>
              </a:rPr>
              <a:t>kyslíkové </a:t>
            </a:r>
            <a:r>
              <a:rPr sz="2400" dirty="0">
                <a:solidFill>
                  <a:srgbClr val="FFFFCC"/>
                </a:solidFill>
                <a:latin typeface="Arial"/>
                <a:cs typeface="Arial"/>
              </a:rPr>
              <a:t>saturaci mozku</a:t>
            </a:r>
            <a:r>
              <a:rPr sz="2400" spc="-20" dirty="0">
                <a:solidFill>
                  <a:srgbClr val="FFFFCC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CC"/>
                </a:solidFill>
                <a:latin typeface="Arial"/>
                <a:cs typeface="Arial"/>
              </a:rPr>
              <a:t>plodu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3450">
              <a:latin typeface="Times New Roman"/>
              <a:cs typeface="Times New Roman"/>
            </a:endParaRPr>
          </a:p>
          <a:p>
            <a:pPr marL="356235" marR="5080">
              <a:lnSpc>
                <a:spcPct val="100000"/>
              </a:lnSpc>
            </a:pPr>
            <a:r>
              <a:rPr sz="2400" spc="-5" dirty="0">
                <a:solidFill>
                  <a:srgbClr val="FFFFCC"/>
                </a:solidFill>
                <a:latin typeface="Arial"/>
                <a:cs typeface="Arial"/>
              </a:rPr>
              <a:t>ST analýza </a:t>
            </a:r>
            <a:r>
              <a:rPr sz="2400" dirty="0">
                <a:solidFill>
                  <a:srgbClr val="FFFFCC"/>
                </a:solidFill>
                <a:latin typeface="Arial"/>
                <a:cs typeface="Arial"/>
              </a:rPr>
              <a:t>– </a:t>
            </a:r>
            <a:r>
              <a:rPr sz="2400" dirty="0">
                <a:solidFill>
                  <a:srgbClr val="FFFF00"/>
                </a:solidFill>
                <a:latin typeface="Arial"/>
                <a:cs typeface="Arial"/>
              </a:rPr>
              <a:t>doplňková metoda CTG</a:t>
            </a:r>
            <a:r>
              <a:rPr sz="2400" dirty="0">
                <a:solidFill>
                  <a:srgbClr val="FFFFCC"/>
                </a:solidFill>
                <a:latin typeface="Arial"/>
                <a:cs typeface="Arial"/>
              </a:rPr>
              <a:t>, hodnotitelná </a:t>
            </a:r>
            <a:r>
              <a:rPr sz="2400" spc="-5" dirty="0">
                <a:solidFill>
                  <a:srgbClr val="FFFFCC"/>
                </a:solidFill>
                <a:latin typeface="Arial"/>
                <a:cs typeface="Arial"/>
              </a:rPr>
              <a:t>pouze  ve vztahu </a:t>
            </a:r>
            <a:r>
              <a:rPr sz="2400" dirty="0">
                <a:solidFill>
                  <a:srgbClr val="FFFFCC"/>
                </a:solidFill>
                <a:latin typeface="Arial"/>
                <a:cs typeface="Arial"/>
              </a:rPr>
              <a:t>k </a:t>
            </a:r>
            <a:r>
              <a:rPr sz="2400" spc="-5" dirty="0">
                <a:solidFill>
                  <a:srgbClr val="FFFF00"/>
                </a:solidFill>
                <a:latin typeface="Arial"/>
                <a:cs typeface="Arial"/>
              </a:rPr>
              <a:t>současnému CTG záznamu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9" y="6302375"/>
            <a:ext cx="5745479" cy="5524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329317" y="6416675"/>
            <a:ext cx="3990975" cy="438150"/>
          </a:xfrm>
          <a:custGeom>
            <a:avLst/>
            <a:gdLst/>
            <a:ahLst/>
            <a:cxnLst/>
            <a:rect l="l" t="t" r="r" b="b"/>
            <a:pathLst>
              <a:path w="3990975" h="438150">
                <a:moveTo>
                  <a:pt x="3990593" y="323850"/>
                </a:moveTo>
                <a:lnTo>
                  <a:pt x="3582924" y="0"/>
                </a:lnTo>
                <a:lnTo>
                  <a:pt x="0" y="438150"/>
                </a:lnTo>
                <a:lnTo>
                  <a:pt x="3459479" y="438150"/>
                </a:lnTo>
                <a:lnTo>
                  <a:pt x="3990593" y="323850"/>
                </a:lnTo>
                <a:close/>
              </a:path>
            </a:pathLst>
          </a:custGeom>
          <a:solidFill>
            <a:srgbClr val="0000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912241" y="6140069"/>
            <a:ext cx="2228850" cy="6004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985137" y="5000878"/>
            <a:ext cx="1156335" cy="381000"/>
          </a:xfrm>
          <a:custGeom>
            <a:avLst/>
            <a:gdLst/>
            <a:ahLst/>
            <a:cxnLst/>
            <a:rect l="l" t="t" r="r" b="b"/>
            <a:pathLst>
              <a:path w="1156334" h="381000">
                <a:moveTo>
                  <a:pt x="1155953" y="381000"/>
                </a:moveTo>
                <a:lnTo>
                  <a:pt x="0" y="0"/>
                </a:lnTo>
                <a:lnTo>
                  <a:pt x="0" y="9144"/>
                </a:lnTo>
                <a:lnTo>
                  <a:pt x="1155953" y="381000"/>
                </a:lnTo>
                <a:close/>
              </a:path>
            </a:pathLst>
          </a:custGeom>
          <a:solidFill>
            <a:srgbClr val="0000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39" y="2357501"/>
            <a:ext cx="7984985" cy="265252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985125" y="4838572"/>
            <a:ext cx="1155966" cy="50520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9" y="1452244"/>
            <a:ext cx="7984985" cy="347243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643640" y="0"/>
            <a:ext cx="5012806" cy="432422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628265" y="4287646"/>
            <a:ext cx="512825" cy="47472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694559" y="4107052"/>
            <a:ext cx="447040" cy="532130"/>
          </a:xfrm>
          <a:custGeom>
            <a:avLst/>
            <a:gdLst/>
            <a:ahLst/>
            <a:cxnLst/>
            <a:rect l="l" t="t" r="r" b="b"/>
            <a:pathLst>
              <a:path w="447040" h="532129">
                <a:moveTo>
                  <a:pt x="446531" y="531876"/>
                </a:moveTo>
                <a:lnTo>
                  <a:pt x="446531" y="274319"/>
                </a:lnTo>
                <a:lnTo>
                  <a:pt x="152399" y="0"/>
                </a:lnTo>
                <a:lnTo>
                  <a:pt x="0" y="142494"/>
                </a:lnTo>
                <a:lnTo>
                  <a:pt x="446531" y="531876"/>
                </a:lnTo>
                <a:close/>
              </a:path>
            </a:pathLst>
          </a:custGeom>
          <a:solidFill>
            <a:srgbClr val="0000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897347" y="0"/>
            <a:ext cx="4949599" cy="424954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941823" y="0"/>
            <a:ext cx="3989717" cy="402094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539048" y="0"/>
            <a:ext cx="3487742" cy="393560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007741" y="3925696"/>
            <a:ext cx="133350" cy="15240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894965" y="1347850"/>
            <a:ext cx="246379" cy="819150"/>
          </a:xfrm>
          <a:custGeom>
            <a:avLst/>
            <a:gdLst/>
            <a:ahLst/>
            <a:cxnLst/>
            <a:rect l="l" t="t" r="r" b="b"/>
            <a:pathLst>
              <a:path w="246379" h="819150">
                <a:moveTo>
                  <a:pt x="246125" y="819150"/>
                </a:moveTo>
                <a:lnTo>
                  <a:pt x="246125" y="323850"/>
                </a:lnTo>
                <a:lnTo>
                  <a:pt x="121919" y="0"/>
                </a:lnTo>
                <a:lnTo>
                  <a:pt x="0" y="304800"/>
                </a:lnTo>
                <a:lnTo>
                  <a:pt x="246125" y="819150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108605" y="0"/>
            <a:ext cx="908267" cy="165265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590760" y="0"/>
            <a:ext cx="540411" cy="1261744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9045841" y="1034669"/>
            <a:ext cx="95250" cy="494030"/>
          </a:xfrm>
          <a:custGeom>
            <a:avLst/>
            <a:gdLst/>
            <a:ahLst/>
            <a:cxnLst/>
            <a:rect l="l" t="t" r="r" b="b"/>
            <a:pathLst>
              <a:path w="95250" h="494030">
                <a:moveTo>
                  <a:pt x="95250" y="493775"/>
                </a:moveTo>
                <a:lnTo>
                  <a:pt x="95249" y="9905"/>
                </a:lnTo>
                <a:lnTo>
                  <a:pt x="85343" y="0"/>
                </a:lnTo>
                <a:lnTo>
                  <a:pt x="0" y="227837"/>
                </a:lnTo>
                <a:lnTo>
                  <a:pt x="95250" y="493775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187" y="2539619"/>
            <a:ext cx="9131033" cy="2959607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187" y="3414395"/>
            <a:ext cx="9131033" cy="2122931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187" y="5042027"/>
            <a:ext cx="9131033" cy="656843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061379" y="0"/>
            <a:ext cx="7072841" cy="5042026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273954" y="0"/>
            <a:ext cx="3860266" cy="4148200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271833" y="0"/>
            <a:ext cx="2862387" cy="3909694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175352" y="0"/>
            <a:ext cx="1958868" cy="3290950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452628" y="0"/>
            <a:ext cx="1681592" cy="3071494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908259" y="0"/>
            <a:ext cx="1225961" cy="2359024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39" y="2589148"/>
            <a:ext cx="5826251" cy="2084069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788291" y="4435475"/>
            <a:ext cx="3352800" cy="1103376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>
            <a:spLocks noGrp="1"/>
          </p:cNvSpPr>
          <p:nvPr>
            <p:ph type="title"/>
          </p:nvPr>
        </p:nvSpPr>
        <p:spPr>
          <a:xfrm>
            <a:off x="3378286" y="160106"/>
            <a:ext cx="2387600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0" spc="-5" dirty="0">
                <a:latin typeface="Arial"/>
                <a:cs typeface="Arial"/>
              </a:rPr>
              <a:t>EKG</a:t>
            </a:r>
            <a:r>
              <a:rPr b="0" spc="-65" dirty="0">
                <a:latin typeface="Arial"/>
                <a:cs typeface="Arial"/>
              </a:rPr>
              <a:t> </a:t>
            </a:r>
            <a:r>
              <a:rPr b="0" spc="-5" dirty="0">
                <a:latin typeface="Arial"/>
                <a:cs typeface="Arial"/>
              </a:rPr>
              <a:t>vlna</a:t>
            </a:r>
          </a:p>
        </p:txBody>
      </p:sp>
      <p:sp>
        <p:nvSpPr>
          <p:cNvPr id="32" name="object 32"/>
          <p:cNvSpPr/>
          <p:nvPr/>
        </p:nvSpPr>
        <p:spPr>
          <a:xfrm>
            <a:off x="570877" y="1505584"/>
            <a:ext cx="160020" cy="160020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70877" y="2369692"/>
            <a:ext cx="160020" cy="160020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70877" y="3985895"/>
            <a:ext cx="160020" cy="160020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875157" y="1363344"/>
            <a:ext cx="7629525" cy="47726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145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FFFFCC"/>
                </a:solidFill>
                <a:latin typeface="Arial"/>
                <a:cs typeface="Arial"/>
              </a:rPr>
              <a:t>vlna </a:t>
            </a:r>
            <a:r>
              <a:rPr sz="2400" b="1" dirty="0">
                <a:solidFill>
                  <a:srgbClr val="FFFF00"/>
                </a:solidFill>
                <a:latin typeface="Arial"/>
                <a:cs typeface="Arial"/>
              </a:rPr>
              <a:t>P</a:t>
            </a:r>
            <a:r>
              <a:rPr sz="2400" dirty="0">
                <a:solidFill>
                  <a:srgbClr val="FFFF00"/>
                </a:solidFill>
                <a:latin typeface="Arial"/>
                <a:cs typeface="Arial"/>
              </a:rPr>
              <a:t>, </a:t>
            </a:r>
            <a:r>
              <a:rPr sz="2400" b="1" spc="-5" dirty="0">
                <a:solidFill>
                  <a:srgbClr val="FFFF00"/>
                </a:solidFill>
                <a:latin typeface="Arial"/>
                <a:cs typeface="Arial"/>
              </a:rPr>
              <a:t>QRS </a:t>
            </a:r>
            <a:r>
              <a:rPr sz="2400" dirty="0">
                <a:solidFill>
                  <a:srgbClr val="FFFFCC"/>
                </a:solidFill>
                <a:latin typeface="Arial"/>
                <a:cs typeface="Arial"/>
              </a:rPr>
              <a:t>komplex, vlna</a:t>
            </a:r>
            <a:r>
              <a:rPr sz="2400" spc="-15" dirty="0">
                <a:solidFill>
                  <a:srgbClr val="FFFFCC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00"/>
                </a:solidFill>
                <a:latin typeface="Arial"/>
                <a:cs typeface="Arial"/>
              </a:rPr>
              <a:t>T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3450">
              <a:latin typeface="Times New Roman"/>
              <a:cs typeface="Times New Roman"/>
            </a:endParaRPr>
          </a:p>
          <a:p>
            <a:pPr marL="17145" marR="417830">
              <a:lnSpc>
                <a:spcPct val="100000"/>
              </a:lnSpc>
            </a:pPr>
            <a:r>
              <a:rPr sz="2400" dirty="0">
                <a:solidFill>
                  <a:srgbClr val="FFFFCC"/>
                </a:solidFill>
                <a:latin typeface="Arial"/>
                <a:cs typeface="Arial"/>
              </a:rPr>
              <a:t>ischemie myokardu u </a:t>
            </a:r>
            <a:r>
              <a:rPr sz="2400" spc="-5" dirty="0">
                <a:solidFill>
                  <a:srgbClr val="FFFFCC"/>
                </a:solidFill>
                <a:latin typeface="Arial"/>
                <a:cs typeface="Arial"/>
              </a:rPr>
              <a:t>dospělých </a:t>
            </a:r>
            <a:r>
              <a:rPr sz="2400" dirty="0">
                <a:solidFill>
                  <a:srgbClr val="FFFFCC"/>
                </a:solidFill>
                <a:latin typeface="Arial"/>
                <a:cs typeface="Arial"/>
              </a:rPr>
              <a:t>– </a:t>
            </a:r>
            <a:r>
              <a:rPr sz="2400" spc="-5" dirty="0">
                <a:solidFill>
                  <a:srgbClr val="FFFFCC"/>
                </a:solidFill>
                <a:latin typeface="Arial"/>
                <a:cs typeface="Arial"/>
              </a:rPr>
              <a:t>změny </a:t>
            </a:r>
            <a:r>
              <a:rPr sz="2400" dirty="0">
                <a:solidFill>
                  <a:srgbClr val="FFFFCC"/>
                </a:solidFill>
                <a:latin typeface="Arial"/>
                <a:cs typeface="Arial"/>
              </a:rPr>
              <a:t>v </a:t>
            </a:r>
            <a:r>
              <a:rPr sz="2400" spc="-5" dirty="0">
                <a:solidFill>
                  <a:srgbClr val="FFFFCC"/>
                </a:solidFill>
                <a:latin typeface="Arial"/>
                <a:cs typeface="Arial"/>
              </a:rPr>
              <a:t>úseku ST  </a:t>
            </a:r>
            <a:r>
              <a:rPr sz="2400" dirty="0">
                <a:solidFill>
                  <a:srgbClr val="FFFFCC"/>
                </a:solidFill>
                <a:latin typeface="Arial"/>
                <a:cs typeface="Arial"/>
              </a:rPr>
              <a:t>(charakteristické </a:t>
            </a:r>
            <a:r>
              <a:rPr sz="2400" spc="-5" dirty="0">
                <a:solidFill>
                  <a:srgbClr val="FFFFCC"/>
                </a:solidFill>
                <a:latin typeface="Arial"/>
                <a:cs typeface="Arial"/>
              </a:rPr>
              <a:t>deprese </a:t>
            </a:r>
            <a:r>
              <a:rPr sz="2400" dirty="0">
                <a:solidFill>
                  <a:srgbClr val="FFFFCC"/>
                </a:solidFill>
                <a:latin typeface="Arial"/>
                <a:cs typeface="Arial"/>
              </a:rPr>
              <a:t>ST </a:t>
            </a:r>
            <a:r>
              <a:rPr sz="2400" spc="-5" dirty="0">
                <a:solidFill>
                  <a:srgbClr val="FFFFCC"/>
                </a:solidFill>
                <a:latin typeface="Arial"/>
                <a:cs typeface="Arial"/>
              </a:rPr>
              <a:t>úseku při </a:t>
            </a:r>
            <a:r>
              <a:rPr sz="2400" dirty="0">
                <a:solidFill>
                  <a:srgbClr val="FFFFCC"/>
                </a:solidFill>
                <a:latin typeface="Arial"/>
                <a:cs typeface="Arial"/>
              </a:rPr>
              <a:t>ICHS, </a:t>
            </a:r>
            <a:r>
              <a:rPr sz="2400" spc="-5" dirty="0">
                <a:solidFill>
                  <a:srgbClr val="FFFFCC"/>
                </a:solidFill>
                <a:latin typeface="Arial"/>
                <a:cs typeface="Arial"/>
              </a:rPr>
              <a:t>event.  elevace </a:t>
            </a:r>
            <a:r>
              <a:rPr sz="2400" dirty="0">
                <a:solidFill>
                  <a:srgbClr val="FFFFCC"/>
                </a:solidFill>
                <a:latin typeface="Arial"/>
                <a:cs typeface="Arial"/>
              </a:rPr>
              <a:t>při infarktu</a:t>
            </a:r>
            <a:r>
              <a:rPr sz="2400" spc="-20" dirty="0">
                <a:solidFill>
                  <a:srgbClr val="FFFFC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CC"/>
                </a:solidFill>
                <a:latin typeface="Arial"/>
                <a:cs typeface="Arial"/>
              </a:rPr>
              <a:t>myokardu)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3450">
              <a:latin typeface="Times New Roman"/>
              <a:cs typeface="Times New Roman"/>
            </a:endParaRPr>
          </a:p>
          <a:p>
            <a:pPr marL="17145" marR="46990" algn="just">
              <a:lnSpc>
                <a:spcPct val="100000"/>
              </a:lnSpc>
            </a:pPr>
            <a:r>
              <a:rPr sz="2400" spc="-5" dirty="0">
                <a:solidFill>
                  <a:srgbClr val="FFFFCC"/>
                </a:solidFill>
                <a:latin typeface="Arial"/>
                <a:cs typeface="Arial"/>
              </a:rPr>
              <a:t>při </a:t>
            </a:r>
            <a:r>
              <a:rPr sz="2400" dirty="0">
                <a:solidFill>
                  <a:srgbClr val="FFFFCC"/>
                </a:solidFill>
                <a:latin typeface="Arial"/>
                <a:cs typeface="Arial"/>
              </a:rPr>
              <a:t>ST </a:t>
            </a:r>
            <a:r>
              <a:rPr sz="2400" spc="-5" dirty="0">
                <a:solidFill>
                  <a:srgbClr val="FFFFCC"/>
                </a:solidFill>
                <a:latin typeface="Arial"/>
                <a:cs typeface="Arial"/>
              </a:rPr>
              <a:t>analýze </a:t>
            </a:r>
            <a:r>
              <a:rPr sz="2400" dirty="0">
                <a:solidFill>
                  <a:srgbClr val="FFFFCC"/>
                </a:solidFill>
                <a:latin typeface="Arial"/>
                <a:cs typeface="Arial"/>
              </a:rPr>
              <a:t>EKG </a:t>
            </a:r>
            <a:r>
              <a:rPr sz="2400" spc="-5" dirty="0">
                <a:solidFill>
                  <a:srgbClr val="FFFFCC"/>
                </a:solidFill>
                <a:latin typeface="Arial"/>
                <a:cs typeface="Arial"/>
              </a:rPr>
              <a:t>plodu </a:t>
            </a:r>
            <a:r>
              <a:rPr sz="2400" dirty="0">
                <a:solidFill>
                  <a:srgbClr val="FFFFCC"/>
                </a:solidFill>
                <a:latin typeface="Arial"/>
                <a:cs typeface="Arial"/>
              </a:rPr>
              <a:t>– </a:t>
            </a:r>
            <a:r>
              <a:rPr sz="2400" spc="-5" dirty="0">
                <a:solidFill>
                  <a:srgbClr val="FFFFCC"/>
                </a:solidFill>
                <a:latin typeface="Arial"/>
                <a:cs typeface="Arial"/>
              </a:rPr>
              <a:t>stanovení poměru </a:t>
            </a:r>
            <a:r>
              <a:rPr sz="2400" dirty="0">
                <a:solidFill>
                  <a:srgbClr val="FFFFCC"/>
                </a:solidFill>
                <a:latin typeface="Arial"/>
                <a:cs typeface="Arial"/>
              </a:rPr>
              <a:t>T/QRS –  charakteristický </a:t>
            </a:r>
            <a:r>
              <a:rPr sz="2400" spc="-5" dirty="0">
                <a:solidFill>
                  <a:srgbClr val="FFFFCC"/>
                </a:solidFill>
                <a:latin typeface="Arial"/>
                <a:cs typeface="Arial"/>
              </a:rPr>
              <a:t>růst poměru </a:t>
            </a:r>
            <a:r>
              <a:rPr sz="2400" dirty="0">
                <a:solidFill>
                  <a:srgbClr val="FFFFCC"/>
                </a:solidFill>
                <a:latin typeface="Arial"/>
                <a:cs typeface="Arial"/>
              </a:rPr>
              <a:t>T/QRS v </a:t>
            </a:r>
            <a:r>
              <a:rPr sz="2400" spc="-5" dirty="0">
                <a:solidFill>
                  <a:srgbClr val="FFFFCC"/>
                </a:solidFill>
                <a:latin typeface="Arial"/>
                <a:cs typeface="Arial"/>
              </a:rPr>
              <a:t>důsledku </a:t>
            </a:r>
            <a:r>
              <a:rPr sz="2400" dirty="0">
                <a:solidFill>
                  <a:srgbClr val="FFFFCC"/>
                </a:solidFill>
                <a:latin typeface="Arial"/>
                <a:cs typeface="Arial"/>
              </a:rPr>
              <a:t>hypoxie  </a:t>
            </a:r>
            <a:r>
              <a:rPr sz="2400" spc="-5" dirty="0">
                <a:solidFill>
                  <a:srgbClr val="FFFFCC"/>
                </a:solidFill>
                <a:latin typeface="Arial"/>
                <a:cs typeface="Arial"/>
              </a:rPr>
              <a:t>myokardu rozvoje negativní energetické</a:t>
            </a:r>
            <a:r>
              <a:rPr sz="2400" spc="5" dirty="0">
                <a:solidFill>
                  <a:srgbClr val="FFFFC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CC"/>
                </a:solidFill>
                <a:latin typeface="Arial"/>
                <a:cs typeface="Arial"/>
              </a:rPr>
              <a:t>bilance</a:t>
            </a:r>
            <a:endParaRPr sz="2400">
              <a:latin typeface="Arial"/>
              <a:cs typeface="Arial"/>
            </a:endParaRPr>
          </a:p>
          <a:p>
            <a:pPr marL="17145" marR="5080" indent="-5080">
              <a:lnSpc>
                <a:spcPct val="100000"/>
              </a:lnSpc>
              <a:spcBef>
                <a:spcPts val="565"/>
              </a:spcBef>
              <a:tabLst>
                <a:tab pos="5959475" algn="l"/>
              </a:tabLst>
            </a:pPr>
            <a:r>
              <a:rPr sz="2400" dirty="0">
                <a:solidFill>
                  <a:srgbClr val="FFFFCC"/>
                </a:solidFill>
                <a:latin typeface="Arial"/>
                <a:cs typeface="Arial"/>
              </a:rPr>
              <a:t>a </a:t>
            </a:r>
            <a:r>
              <a:rPr sz="2400" spc="-5" dirty="0">
                <a:solidFill>
                  <a:srgbClr val="FFFFCC"/>
                </a:solidFill>
                <a:latin typeface="Arial"/>
                <a:cs typeface="Arial"/>
              </a:rPr>
              <a:t>následně</a:t>
            </a:r>
            <a:r>
              <a:rPr sz="2400" spc="20" dirty="0">
                <a:solidFill>
                  <a:srgbClr val="FFFFCC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CC"/>
                </a:solidFill>
                <a:latin typeface="Arial"/>
                <a:cs typeface="Arial"/>
              </a:rPr>
              <a:t>anaerobního</a:t>
            </a:r>
            <a:r>
              <a:rPr sz="2400" spc="10" dirty="0">
                <a:solidFill>
                  <a:srgbClr val="FFFFC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CC"/>
                </a:solidFill>
                <a:latin typeface="Arial"/>
                <a:cs typeface="Arial"/>
              </a:rPr>
              <a:t>metabolismu	vedoucí k  ovlivnění elektrického </a:t>
            </a:r>
            <a:r>
              <a:rPr sz="2400" spc="-5" dirty="0">
                <a:solidFill>
                  <a:srgbClr val="FFFFCC"/>
                </a:solidFill>
                <a:latin typeface="Arial"/>
                <a:cs typeface="Arial"/>
              </a:rPr>
              <a:t>náboje na bazálních </a:t>
            </a:r>
            <a:r>
              <a:rPr sz="2400" dirty="0">
                <a:solidFill>
                  <a:srgbClr val="FFFFCC"/>
                </a:solidFill>
                <a:latin typeface="Arial"/>
                <a:cs typeface="Arial"/>
              </a:rPr>
              <a:t>membránách  </a:t>
            </a:r>
            <a:r>
              <a:rPr sz="2400" spc="-5" dirty="0">
                <a:solidFill>
                  <a:srgbClr val="FFFFCC"/>
                </a:solidFill>
                <a:latin typeface="Arial"/>
                <a:cs typeface="Arial"/>
              </a:rPr>
              <a:t>kardiomyocytů</a:t>
            </a:r>
            <a:endParaRPr sz="2400">
              <a:latin typeface="Arial"/>
              <a:cs typeface="Arial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2340241" y="4722748"/>
            <a:ext cx="576580" cy="146685"/>
          </a:xfrm>
          <a:custGeom>
            <a:avLst/>
            <a:gdLst/>
            <a:ahLst/>
            <a:cxnLst/>
            <a:rect l="l" t="t" r="r" b="b"/>
            <a:pathLst>
              <a:path w="576580" h="146685">
                <a:moveTo>
                  <a:pt x="432054" y="109728"/>
                </a:moveTo>
                <a:lnTo>
                  <a:pt x="432054" y="36576"/>
                </a:lnTo>
                <a:lnTo>
                  <a:pt x="0" y="36576"/>
                </a:lnTo>
                <a:lnTo>
                  <a:pt x="0" y="109728"/>
                </a:lnTo>
                <a:lnTo>
                  <a:pt x="432054" y="109728"/>
                </a:lnTo>
                <a:close/>
              </a:path>
              <a:path w="576580" h="146685">
                <a:moveTo>
                  <a:pt x="576072" y="73151"/>
                </a:moveTo>
                <a:lnTo>
                  <a:pt x="432054" y="0"/>
                </a:lnTo>
                <a:lnTo>
                  <a:pt x="432054" y="146304"/>
                </a:lnTo>
                <a:lnTo>
                  <a:pt x="576072" y="73151"/>
                </a:lnTo>
                <a:close/>
              </a:path>
            </a:pathLst>
          </a:custGeom>
          <a:solidFill>
            <a:srgbClr val="3366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340241" y="4722748"/>
            <a:ext cx="576580" cy="146685"/>
          </a:xfrm>
          <a:custGeom>
            <a:avLst/>
            <a:gdLst/>
            <a:ahLst/>
            <a:cxnLst/>
            <a:rect l="l" t="t" r="r" b="b"/>
            <a:pathLst>
              <a:path w="576580" h="146685">
                <a:moveTo>
                  <a:pt x="432054" y="0"/>
                </a:moveTo>
                <a:lnTo>
                  <a:pt x="432054" y="36576"/>
                </a:lnTo>
                <a:lnTo>
                  <a:pt x="0" y="36576"/>
                </a:lnTo>
                <a:lnTo>
                  <a:pt x="0" y="109728"/>
                </a:lnTo>
                <a:lnTo>
                  <a:pt x="432054" y="109728"/>
                </a:lnTo>
                <a:lnTo>
                  <a:pt x="432054" y="146304"/>
                </a:lnTo>
                <a:lnTo>
                  <a:pt x="576072" y="73151"/>
                </a:lnTo>
                <a:lnTo>
                  <a:pt x="432054" y="0"/>
                </a:lnTo>
                <a:close/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6156337" y="5156327"/>
            <a:ext cx="574675" cy="142875"/>
          </a:xfrm>
          <a:custGeom>
            <a:avLst/>
            <a:gdLst/>
            <a:ahLst/>
            <a:cxnLst/>
            <a:rect l="l" t="t" r="r" b="b"/>
            <a:pathLst>
              <a:path w="574675" h="142875">
                <a:moveTo>
                  <a:pt x="431291" y="106680"/>
                </a:moveTo>
                <a:lnTo>
                  <a:pt x="431291" y="35814"/>
                </a:lnTo>
                <a:lnTo>
                  <a:pt x="0" y="35814"/>
                </a:lnTo>
                <a:lnTo>
                  <a:pt x="0" y="106680"/>
                </a:lnTo>
                <a:lnTo>
                  <a:pt x="431291" y="106680"/>
                </a:lnTo>
                <a:close/>
              </a:path>
              <a:path w="574675" h="142875">
                <a:moveTo>
                  <a:pt x="574547" y="70865"/>
                </a:moveTo>
                <a:lnTo>
                  <a:pt x="431291" y="0"/>
                </a:lnTo>
                <a:lnTo>
                  <a:pt x="431291" y="142494"/>
                </a:lnTo>
                <a:lnTo>
                  <a:pt x="574547" y="70865"/>
                </a:lnTo>
                <a:close/>
              </a:path>
            </a:pathLst>
          </a:custGeom>
          <a:solidFill>
            <a:srgbClr val="3366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6156337" y="5156327"/>
            <a:ext cx="574675" cy="142875"/>
          </a:xfrm>
          <a:custGeom>
            <a:avLst/>
            <a:gdLst/>
            <a:ahLst/>
            <a:cxnLst/>
            <a:rect l="l" t="t" r="r" b="b"/>
            <a:pathLst>
              <a:path w="574675" h="142875">
                <a:moveTo>
                  <a:pt x="431291" y="0"/>
                </a:moveTo>
                <a:lnTo>
                  <a:pt x="431291" y="35814"/>
                </a:lnTo>
                <a:lnTo>
                  <a:pt x="0" y="35814"/>
                </a:lnTo>
                <a:lnTo>
                  <a:pt x="0" y="106680"/>
                </a:lnTo>
                <a:lnTo>
                  <a:pt x="431291" y="106680"/>
                </a:lnTo>
                <a:lnTo>
                  <a:pt x="431291" y="142494"/>
                </a:lnTo>
                <a:lnTo>
                  <a:pt x="574547" y="70865"/>
                </a:lnTo>
                <a:lnTo>
                  <a:pt x="431291" y="0"/>
                </a:lnTo>
                <a:close/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9" y="6302375"/>
            <a:ext cx="5745479" cy="5524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329317" y="6416675"/>
            <a:ext cx="3990975" cy="438150"/>
          </a:xfrm>
          <a:custGeom>
            <a:avLst/>
            <a:gdLst/>
            <a:ahLst/>
            <a:cxnLst/>
            <a:rect l="l" t="t" r="r" b="b"/>
            <a:pathLst>
              <a:path w="3990975" h="438150">
                <a:moveTo>
                  <a:pt x="3990593" y="323850"/>
                </a:moveTo>
                <a:lnTo>
                  <a:pt x="3582924" y="0"/>
                </a:lnTo>
                <a:lnTo>
                  <a:pt x="0" y="438150"/>
                </a:lnTo>
                <a:lnTo>
                  <a:pt x="3459479" y="438150"/>
                </a:lnTo>
                <a:lnTo>
                  <a:pt x="3990593" y="323850"/>
                </a:lnTo>
                <a:close/>
              </a:path>
            </a:pathLst>
          </a:custGeom>
          <a:solidFill>
            <a:srgbClr val="0000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912241" y="6140069"/>
            <a:ext cx="2228850" cy="6004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985137" y="5000878"/>
            <a:ext cx="1156335" cy="381000"/>
          </a:xfrm>
          <a:custGeom>
            <a:avLst/>
            <a:gdLst/>
            <a:ahLst/>
            <a:cxnLst/>
            <a:rect l="l" t="t" r="r" b="b"/>
            <a:pathLst>
              <a:path w="1156334" h="381000">
                <a:moveTo>
                  <a:pt x="1155953" y="381000"/>
                </a:moveTo>
                <a:lnTo>
                  <a:pt x="0" y="0"/>
                </a:lnTo>
                <a:lnTo>
                  <a:pt x="0" y="9144"/>
                </a:lnTo>
                <a:lnTo>
                  <a:pt x="1155953" y="381000"/>
                </a:lnTo>
                <a:close/>
              </a:path>
            </a:pathLst>
          </a:custGeom>
          <a:solidFill>
            <a:srgbClr val="0000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39" y="2357501"/>
            <a:ext cx="7984985" cy="265252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985125" y="4838572"/>
            <a:ext cx="1155966" cy="50520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9" y="1452244"/>
            <a:ext cx="7984985" cy="347243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643640" y="0"/>
            <a:ext cx="5012806" cy="432422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628265" y="4287646"/>
            <a:ext cx="512825" cy="47472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694559" y="4107052"/>
            <a:ext cx="447040" cy="532130"/>
          </a:xfrm>
          <a:custGeom>
            <a:avLst/>
            <a:gdLst/>
            <a:ahLst/>
            <a:cxnLst/>
            <a:rect l="l" t="t" r="r" b="b"/>
            <a:pathLst>
              <a:path w="447040" h="532129">
                <a:moveTo>
                  <a:pt x="446531" y="531876"/>
                </a:moveTo>
                <a:lnTo>
                  <a:pt x="446531" y="274319"/>
                </a:lnTo>
                <a:lnTo>
                  <a:pt x="152399" y="0"/>
                </a:lnTo>
                <a:lnTo>
                  <a:pt x="0" y="142494"/>
                </a:lnTo>
                <a:lnTo>
                  <a:pt x="446531" y="531876"/>
                </a:lnTo>
                <a:close/>
              </a:path>
            </a:pathLst>
          </a:custGeom>
          <a:solidFill>
            <a:srgbClr val="0000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897347" y="0"/>
            <a:ext cx="4949599" cy="424954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941823" y="0"/>
            <a:ext cx="3989717" cy="402094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539048" y="0"/>
            <a:ext cx="3487742" cy="393560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007741" y="3925696"/>
            <a:ext cx="133350" cy="15240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894965" y="1347850"/>
            <a:ext cx="246379" cy="819150"/>
          </a:xfrm>
          <a:custGeom>
            <a:avLst/>
            <a:gdLst/>
            <a:ahLst/>
            <a:cxnLst/>
            <a:rect l="l" t="t" r="r" b="b"/>
            <a:pathLst>
              <a:path w="246379" h="819150">
                <a:moveTo>
                  <a:pt x="246125" y="819150"/>
                </a:moveTo>
                <a:lnTo>
                  <a:pt x="246125" y="323850"/>
                </a:lnTo>
                <a:lnTo>
                  <a:pt x="121919" y="0"/>
                </a:lnTo>
                <a:lnTo>
                  <a:pt x="0" y="304800"/>
                </a:lnTo>
                <a:lnTo>
                  <a:pt x="246125" y="819150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108605" y="0"/>
            <a:ext cx="908267" cy="165265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590760" y="0"/>
            <a:ext cx="540411" cy="1261744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9045841" y="1034669"/>
            <a:ext cx="95250" cy="494030"/>
          </a:xfrm>
          <a:custGeom>
            <a:avLst/>
            <a:gdLst/>
            <a:ahLst/>
            <a:cxnLst/>
            <a:rect l="l" t="t" r="r" b="b"/>
            <a:pathLst>
              <a:path w="95250" h="494030">
                <a:moveTo>
                  <a:pt x="95250" y="493775"/>
                </a:moveTo>
                <a:lnTo>
                  <a:pt x="95249" y="9905"/>
                </a:lnTo>
                <a:lnTo>
                  <a:pt x="85343" y="0"/>
                </a:lnTo>
                <a:lnTo>
                  <a:pt x="0" y="227837"/>
                </a:lnTo>
                <a:lnTo>
                  <a:pt x="95250" y="493775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187" y="2539619"/>
            <a:ext cx="9131033" cy="2959607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187" y="3414395"/>
            <a:ext cx="9131033" cy="2122931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187" y="5042027"/>
            <a:ext cx="9131033" cy="656843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061379" y="0"/>
            <a:ext cx="7072841" cy="5042026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273954" y="0"/>
            <a:ext cx="3860266" cy="4148200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271833" y="0"/>
            <a:ext cx="2862387" cy="3909694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175352" y="0"/>
            <a:ext cx="1958868" cy="3290950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452628" y="0"/>
            <a:ext cx="1681592" cy="3071494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908259" y="0"/>
            <a:ext cx="1225961" cy="2359024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39" y="2589148"/>
            <a:ext cx="5826251" cy="2084069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788291" y="4435475"/>
            <a:ext cx="3352800" cy="1103376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>
            <a:spLocks noGrp="1"/>
          </p:cNvSpPr>
          <p:nvPr>
            <p:ph type="title"/>
          </p:nvPr>
        </p:nvSpPr>
        <p:spPr>
          <a:xfrm>
            <a:off x="1591396" y="483956"/>
            <a:ext cx="5960745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0" spc="-5" dirty="0">
                <a:latin typeface="Arial"/>
                <a:cs typeface="Arial"/>
              </a:rPr>
              <a:t>Vzestup poměru</a:t>
            </a:r>
            <a:r>
              <a:rPr b="0" spc="-25" dirty="0">
                <a:latin typeface="Arial"/>
                <a:cs typeface="Arial"/>
              </a:rPr>
              <a:t> </a:t>
            </a:r>
            <a:r>
              <a:rPr b="0" spc="-5" dirty="0">
                <a:latin typeface="Arial"/>
                <a:cs typeface="Arial"/>
              </a:rPr>
              <a:t>T/QRS</a:t>
            </a:r>
          </a:p>
        </p:txBody>
      </p:sp>
      <p:sp>
        <p:nvSpPr>
          <p:cNvPr id="32" name="object 32"/>
          <p:cNvSpPr/>
          <p:nvPr/>
        </p:nvSpPr>
        <p:spPr>
          <a:xfrm>
            <a:off x="179971" y="2208148"/>
            <a:ext cx="8785097" cy="2960370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9" y="6302375"/>
            <a:ext cx="5745479" cy="5524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329317" y="6416675"/>
            <a:ext cx="3990975" cy="438150"/>
          </a:xfrm>
          <a:custGeom>
            <a:avLst/>
            <a:gdLst/>
            <a:ahLst/>
            <a:cxnLst/>
            <a:rect l="l" t="t" r="r" b="b"/>
            <a:pathLst>
              <a:path w="3990975" h="438150">
                <a:moveTo>
                  <a:pt x="3990593" y="323850"/>
                </a:moveTo>
                <a:lnTo>
                  <a:pt x="3582924" y="0"/>
                </a:lnTo>
                <a:lnTo>
                  <a:pt x="0" y="438150"/>
                </a:lnTo>
                <a:lnTo>
                  <a:pt x="3459479" y="438150"/>
                </a:lnTo>
                <a:lnTo>
                  <a:pt x="3990593" y="323850"/>
                </a:lnTo>
                <a:close/>
              </a:path>
            </a:pathLst>
          </a:custGeom>
          <a:solidFill>
            <a:srgbClr val="0000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912241" y="6140069"/>
            <a:ext cx="2228850" cy="6004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985137" y="5000878"/>
            <a:ext cx="1156335" cy="381000"/>
          </a:xfrm>
          <a:custGeom>
            <a:avLst/>
            <a:gdLst/>
            <a:ahLst/>
            <a:cxnLst/>
            <a:rect l="l" t="t" r="r" b="b"/>
            <a:pathLst>
              <a:path w="1156334" h="381000">
                <a:moveTo>
                  <a:pt x="1155953" y="381000"/>
                </a:moveTo>
                <a:lnTo>
                  <a:pt x="0" y="0"/>
                </a:lnTo>
                <a:lnTo>
                  <a:pt x="0" y="9144"/>
                </a:lnTo>
                <a:lnTo>
                  <a:pt x="1155953" y="381000"/>
                </a:lnTo>
                <a:close/>
              </a:path>
            </a:pathLst>
          </a:custGeom>
          <a:solidFill>
            <a:srgbClr val="0000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39" y="2357501"/>
            <a:ext cx="7984985" cy="265252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985125" y="4838572"/>
            <a:ext cx="1155966" cy="50520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9" y="1452244"/>
            <a:ext cx="7984985" cy="347243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643640" y="0"/>
            <a:ext cx="5012806" cy="432422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628265" y="4287646"/>
            <a:ext cx="512825" cy="47472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694559" y="4107052"/>
            <a:ext cx="447040" cy="532130"/>
          </a:xfrm>
          <a:custGeom>
            <a:avLst/>
            <a:gdLst/>
            <a:ahLst/>
            <a:cxnLst/>
            <a:rect l="l" t="t" r="r" b="b"/>
            <a:pathLst>
              <a:path w="447040" h="532129">
                <a:moveTo>
                  <a:pt x="446531" y="531876"/>
                </a:moveTo>
                <a:lnTo>
                  <a:pt x="446531" y="274319"/>
                </a:lnTo>
                <a:lnTo>
                  <a:pt x="152399" y="0"/>
                </a:lnTo>
                <a:lnTo>
                  <a:pt x="0" y="142494"/>
                </a:lnTo>
                <a:lnTo>
                  <a:pt x="446531" y="531876"/>
                </a:lnTo>
                <a:close/>
              </a:path>
            </a:pathLst>
          </a:custGeom>
          <a:solidFill>
            <a:srgbClr val="0000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897347" y="0"/>
            <a:ext cx="4949599" cy="424954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941823" y="0"/>
            <a:ext cx="3989717" cy="402094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539048" y="0"/>
            <a:ext cx="3487742" cy="393560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007741" y="3925696"/>
            <a:ext cx="133350" cy="15240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894965" y="1347850"/>
            <a:ext cx="246379" cy="819150"/>
          </a:xfrm>
          <a:custGeom>
            <a:avLst/>
            <a:gdLst/>
            <a:ahLst/>
            <a:cxnLst/>
            <a:rect l="l" t="t" r="r" b="b"/>
            <a:pathLst>
              <a:path w="246379" h="819150">
                <a:moveTo>
                  <a:pt x="246125" y="819150"/>
                </a:moveTo>
                <a:lnTo>
                  <a:pt x="246125" y="323850"/>
                </a:lnTo>
                <a:lnTo>
                  <a:pt x="121919" y="0"/>
                </a:lnTo>
                <a:lnTo>
                  <a:pt x="0" y="304800"/>
                </a:lnTo>
                <a:lnTo>
                  <a:pt x="246125" y="819150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108605" y="0"/>
            <a:ext cx="908267" cy="165265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590760" y="0"/>
            <a:ext cx="540411" cy="1261744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9045841" y="1034669"/>
            <a:ext cx="95250" cy="494030"/>
          </a:xfrm>
          <a:custGeom>
            <a:avLst/>
            <a:gdLst/>
            <a:ahLst/>
            <a:cxnLst/>
            <a:rect l="l" t="t" r="r" b="b"/>
            <a:pathLst>
              <a:path w="95250" h="494030">
                <a:moveTo>
                  <a:pt x="95250" y="493775"/>
                </a:moveTo>
                <a:lnTo>
                  <a:pt x="95249" y="9905"/>
                </a:lnTo>
                <a:lnTo>
                  <a:pt x="85343" y="0"/>
                </a:lnTo>
                <a:lnTo>
                  <a:pt x="0" y="227837"/>
                </a:lnTo>
                <a:lnTo>
                  <a:pt x="95250" y="493775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187" y="2539619"/>
            <a:ext cx="9131033" cy="2959607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187" y="3414395"/>
            <a:ext cx="9131033" cy="2122931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187" y="5042027"/>
            <a:ext cx="9131033" cy="656843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061379" y="0"/>
            <a:ext cx="7072841" cy="5042026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273954" y="0"/>
            <a:ext cx="3860266" cy="4148200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271833" y="0"/>
            <a:ext cx="2862387" cy="3909694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175352" y="0"/>
            <a:ext cx="1958868" cy="3290950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452628" y="0"/>
            <a:ext cx="1681592" cy="3071494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908259" y="0"/>
            <a:ext cx="1225961" cy="2359024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39" y="2589148"/>
            <a:ext cx="5826251" cy="2084069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788291" y="4435475"/>
            <a:ext cx="3352800" cy="1103376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86510" marR="5080" indent="-1274445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IFPO – intrapartální fetální  pulzní</a:t>
            </a:r>
            <a:r>
              <a:rPr dirty="0"/>
              <a:t> </a:t>
            </a:r>
            <a:r>
              <a:rPr spc="-5" dirty="0"/>
              <a:t>oxymetrie</a:t>
            </a:r>
          </a:p>
        </p:txBody>
      </p:sp>
      <p:sp>
        <p:nvSpPr>
          <p:cNvPr id="32" name="object 32"/>
          <p:cNvSpPr/>
          <p:nvPr/>
        </p:nvSpPr>
        <p:spPr>
          <a:xfrm>
            <a:off x="298843" y="1793620"/>
            <a:ext cx="160020" cy="160020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98843" y="2257679"/>
            <a:ext cx="160020" cy="160020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98843" y="3585845"/>
            <a:ext cx="160020" cy="160020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98843" y="5954140"/>
            <a:ext cx="160020" cy="160020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601002" y="1575181"/>
            <a:ext cx="8185150" cy="4993005"/>
          </a:xfrm>
          <a:prstGeom prst="rect">
            <a:avLst/>
          </a:prstGeom>
        </p:spPr>
        <p:txBody>
          <a:bodyPr vert="horz" wrap="square" lIns="0" tIns="1009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95"/>
              </a:spcBef>
            </a:pPr>
            <a:r>
              <a:rPr sz="2400" i="1" dirty="0">
                <a:solidFill>
                  <a:srgbClr val="FFFFCC"/>
                </a:solidFill>
                <a:latin typeface="Arial"/>
                <a:cs typeface="Arial"/>
              </a:rPr>
              <a:t>metoda vhodně doplňující</a:t>
            </a:r>
            <a:r>
              <a:rPr sz="2400" i="1" spc="-30" dirty="0">
                <a:solidFill>
                  <a:srgbClr val="FFFFCC"/>
                </a:solidFill>
                <a:latin typeface="Arial"/>
                <a:cs typeface="Arial"/>
              </a:rPr>
              <a:t> </a:t>
            </a:r>
            <a:r>
              <a:rPr sz="2400" i="1" spc="-5" dirty="0">
                <a:solidFill>
                  <a:srgbClr val="FFFFCC"/>
                </a:solidFill>
                <a:latin typeface="Arial"/>
                <a:cs typeface="Arial"/>
              </a:rPr>
              <a:t>CTG</a:t>
            </a:r>
            <a:endParaRPr sz="2400">
              <a:latin typeface="Arial"/>
              <a:cs typeface="Arial"/>
            </a:endParaRPr>
          </a:p>
          <a:p>
            <a:pPr marL="13335" marR="433705" indent="-635" algn="just">
              <a:lnSpc>
                <a:spcPct val="109800"/>
              </a:lnSpc>
              <a:spcBef>
                <a:spcPts val="414"/>
              </a:spcBef>
            </a:pPr>
            <a:r>
              <a:rPr sz="2400" i="1" dirty="0">
                <a:solidFill>
                  <a:srgbClr val="FFFFCC"/>
                </a:solidFill>
                <a:latin typeface="Arial"/>
                <a:cs typeface="Arial"/>
              </a:rPr>
              <a:t>podmínkou </a:t>
            </a:r>
            <a:r>
              <a:rPr sz="2400" i="1" spc="-5" dirty="0">
                <a:solidFill>
                  <a:srgbClr val="FFFFCC"/>
                </a:solidFill>
                <a:latin typeface="Arial"/>
                <a:cs typeface="Arial"/>
              </a:rPr>
              <a:t>použití </a:t>
            </a:r>
            <a:r>
              <a:rPr sz="2400" i="1" dirty="0">
                <a:solidFill>
                  <a:srgbClr val="FFFFCC"/>
                </a:solidFill>
                <a:latin typeface="Arial"/>
                <a:cs typeface="Arial"/>
              </a:rPr>
              <a:t>je </a:t>
            </a:r>
            <a:r>
              <a:rPr sz="2400" i="1" spc="-5" dirty="0">
                <a:solidFill>
                  <a:srgbClr val="FFFFCC"/>
                </a:solidFill>
                <a:latin typeface="Arial"/>
                <a:cs typeface="Arial"/>
              </a:rPr>
              <a:t>porušený </a:t>
            </a:r>
            <a:r>
              <a:rPr sz="2400" i="1" dirty="0">
                <a:solidFill>
                  <a:srgbClr val="FFFFCC"/>
                </a:solidFill>
                <a:latin typeface="Arial"/>
                <a:cs typeface="Arial"/>
              </a:rPr>
              <a:t>vak </a:t>
            </a:r>
            <a:r>
              <a:rPr sz="2400" i="1" spc="-5" dirty="0">
                <a:solidFill>
                  <a:srgbClr val="FFFFCC"/>
                </a:solidFill>
                <a:latin typeface="Arial"/>
                <a:cs typeface="Arial"/>
              </a:rPr>
              <a:t>blan </a:t>
            </a:r>
            <a:r>
              <a:rPr sz="2400" i="1" dirty="0">
                <a:solidFill>
                  <a:srgbClr val="FFFFCC"/>
                </a:solidFill>
                <a:latin typeface="Arial"/>
                <a:cs typeface="Arial"/>
              </a:rPr>
              <a:t>(odteklá plodová  voda), prostupné hrdlo (min. 2cm) a pravidelné</a:t>
            </a:r>
            <a:r>
              <a:rPr sz="2400" i="1" spc="-114" dirty="0">
                <a:solidFill>
                  <a:srgbClr val="FFFFCC"/>
                </a:solidFill>
                <a:latin typeface="Arial"/>
                <a:cs typeface="Arial"/>
              </a:rPr>
              <a:t> </a:t>
            </a:r>
            <a:r>
              <a:rPr sz="2400" i="1" dirty="0">
                <a:solidFill>
                  <a:srgbClr val="FFFFCC"/>
                </a:solidFill>
                <a:latin typeface="Arial"/>
                <a:cs typeface="Arial"/>
              </a:rPr>
              <a:t>kontrakce  </a:t>
            </a:r>
            <a:r>
              <a:rPr sz="2400" i="1" spc="-5" dirty="0">
                <a:solidFill>
                  <a:srgbClr val="FFFFCC"/>
                </a:solidFill>
                <a:latin typeface="Arial"/>
                <a:cs typeface="Arial"/>
              </a:rPr>
              <a:t>(běžící</a:t>
            </a:r>
            <a:r>
              <a:rPr sz="2400" i="1" spc="-10" dirty="0">
                <a:solidFill>
                  <a:srgbClr val="FFFFCC"/>
                </a:solidFill>
                <a:latin typeface="Arial"/>
                <a:cs typeface="Arial"/>
              </a:rPr>
              <a:t> </a:t>
            </a:r>
            <a:r>
              <a:rPr sz="2400" i="1" spc="-5" dirty="0">
                <a:solidFill>
                  <a:srgbClr val="FFFFCC"/>
                </a:solidFill>
                <a:latin typeface="Arial"/>
                <a:cs typeface="Arial"/>
              </a:rPr>
              <a:t>porod)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320"/>
              </a:spcBef>
            </a:pPr>
            <a:r>
              <a:rPr sz="2400" i="1" dirty="0">
                <a:solidFill>
                  <a:srgbClr val="FFFFCC"/>
                </a:solidFill>
                <a:latin typeface="Arial"/>
                <a:cs typeface="Arial"/>
              </a:rPr>
              <a:t>hodnotí </a:t>
            </a:r>
            <a:r>
              <a:rPr sz="2400" i="1" spc="-5" dirty="0">
                <a:solidFill>
                  <a:srgbClr val="FFFFCC"/>
                </a:solidFill>
                <a:latin typeface="Arial"/>
                <a:cs typeface="Arial"/>
              </a:rPr>
              <a:t>poměr </a:t>
            </a:r>
            <a:r>
              <a:rPr sz="2400" i="1" dirty="0">
                <a:solidFill>
                  <a:srgbClr val="FFFFCC"/>
                </a:solidFill>
                <a:latin typeface="Arial"/>
                <a:cs typeface="Arial"/>
              </a:rPr>
              <a:t>oxyhemoglobinu a</a:t>
            </a:r>
            <a:r>
              <a:rPr sz="2400" i="1" spc="-30" dirty="0">
                <a:solidFill>
                  <a:srgbClr val="FFFFCC"/>
                </a:solidFill>
                <a:latin typeface="Arial"/>
                <a:cs typeface="Arial"/>
              </a:rPr>
              <a:t> </a:t>
            </a:r>
            <a:r>
              <a:rPr sz="2400" i="1" dirty="0">
                <a:solidFill>
                  <a:srgbClr val="FFFFCC"/>
                </a:solidFill>
                <a:latin typeface="Arial"/>
                <a:cs typeface="Arial"/>
              </a:rPr>
              <a:t>deoxyhemoglobinu</a:t>
            </a:r>
            <a:endParaRPr sz="2400">
              <a:latin typeface="Arial"/>
              <a:cs typeface="Arial"/>
            </a:endParaRPr>
          </a:p>
          <a:p>
            <a:pPr marL="12700" marR="5080" indent="635">
              <a:lnSpc>
                <a:spcPct val="129700"/>
              </a:lnSpc>
            </a:pPr>
            <a:r>
              <a:rPr sz="2400" i="1" dirty="0">
                <a:solidFill>
                  <a:srgbClr val="FFFFCC"/>
                </a:solidFill>
                <a:latin typeface="Arial"/>
                <a:cs typeface="Arial"/>
              </a:rPr>
              <a:t>v </a:t>
            </a:r>
            <a:r>
              <a:rPr sz="2400" i="1" spc="-5" dirty="0">
                <a:solidFill>
                  <a:srgbClr val="FFFFCC"/>
                </a:solidFill>
                <a:latin typeface="Arial"/>
                <a:cs typeface="Arial"/>
              </a:rPr>
              <a:t>arteriální </a:t>
            </a:r>
            <a:r>
              <a:rPr sz="2400" i="1" dirty="0">
                <a:solidFill>
                  <a:srgbClr val="FFFFCC"/>
                </a:solidFill>
                <a:latin typeface="Arial"/>
                <a:cs typeface="Arial"/>
              </a:rPr>
              <a:t>krvi </a:t>
            </a:r>
            <a:r>
              <a:rPr sz="2400" i="1" spc="-5" dirty="0">
                <a:solidFill>
                  <a:srgbClr val="FFFFCC"/>
                </a:solidFill>
                <a:latin typeface="Arial"/>
                <a:cs typeface="Arial"/>
              </a:rPr>
              <a:t>plodu na </a:t>
            </a:r>
            <a:r>
              <a:rPr sz="2400" i="1" dirty="0">
                <a:solidFill>
                  <a:srgbClr val="FFFFCC"/>
                </a:solidFill>
                <a:latin typeface="Arial"/>
                <a:cs typeface="Arial"/>
              </a:rPr>
              <a:t>základě odlišné absorbce </a:t>
            </a:r>
            <a:r>
              <a:rPr sz="2400" i="1" spc="-5" dirty="0">
                <a:solidFill>
                  <a:srgbClr val="FFFFCC"/>
                </a:solidFill>
                <a:latin typeface="Arial"/>
                <a:cs typeface="Arial"/>
              </a:rPr>
              <a:t>světla  (každý </a:t>
            </a:r>
            <a:r>
              <a:rPr sz="2400" i="1" dirty="0">
                <a:solidFill>
                  <a:srgbClr val="FFFFCC"/>
                </a:solidFill>
                <a:latin typeface="Arial"/>
                <a:cs typeface="Arial"/>
              </a:rPr>
              <a:t>z </a:t>
            </a:r>
            <a:r>
              <a:rPr sz="2400" i="1" spc="-5" dirty="0">
                <a:solidFill>
                  <a:srgbClr val="FFFFCC"/>
                </a:solidFill>
                <a:latin typeface="Arial"/>
                <a:cs typeface="Arial"/>
              </a:rPr>
              <a:t>nich absorbuje </a:t>
            </a:r>
            <a:r>
              <a:rPr sz="2400" i="1" dirty="0">
                <a:solidFill>
                  <a:srgbClr val="FFFFCC"/>
                </a:solidFill>
                <a:latin typeface="Arial"/>
                <a:cs typeface="Arial"/>
              </a:rPr>
              <a:t>světlo jiné vlnové </a:t>
            </a:r>
            <a:r>
              <a:rPr sz="2400" i="1" spc="-5" dirty="0">
                <a:solidFill>
                  <a:srgbClr val="FFFFCC"/>
                </a:solidFill>
                <a:latin typeface="Arial"/>
                <a:cs typeface="Arial"/>
              </a:rPr>
              <a:t>délky), </a:t>
            </a:r>
            <a:r>
              <a:rPr sz="2400" i="1" dirty="0">
                <a:solidFill>
                  <a:srgbClr val="FFFFCC"/>
                </a:solidFill>
                <a:latin typeface="Arial"/>
                <a:cs typeface="Arial"/>
              </a:rPr>
              <a:t>čím </a:t>
            </a:r>
            <a:r>
              <a:rPr sz="2400" i="1" spc="-5" dirty="0">
                <a:solidFill>
                  <a:srgbClr val="FFFFCC"/>
                </a:solidFill>
                <a:latin typeface="Arial"/>
                <a:cs typeface="Arial"/>
              </a:rPr>
              <a:t>více  </a:t>
            </a:r>
            <a:r>
              <a:rPr sz="2400" i="1" dirty="0">
                <a:solidFill>
                  <a:srgbClr val="FFFFCC"/>
                </a:solidFill>
                <a:latin typeface="Arial"/>
                <a:cs typeface="Arial"/>
              </a:rPr>
              <a:t>bude oxyhemoglobinu a čím </a:t>
            </a:r>
            <a:r>
              <a:rPr sz="2400" i="1" spc="-5" dirty="0">
                <a:solidFill>
                  <a:srgbClr val="FFFFCC"/>
                </a:solidFill>
                <a:latin typeface="Arial"/>
                <a:cs typeface="Arial"/>
              </a:rPr>
              <a:t>méně </a:t>
            </a:r>
            <a:r>
              <a:rPr sz="2400" i="1" dirty="0">
                <a:solidFill>
                  <a:srgbClr val="FFFFCC"/>
                </a:solidFill>
                <a:latin typeface="Arial"/>
                <a:cs typeface="Arial"/>
              </a:rPr>
              <a:t>bude</a:t>
            </a:r>
            <a:r>
              <a:rPr sz="2400" i="1" spc="-90" dirty="0">
                <a:solidFill>
                  <a:srgbClr val="FFFFCC"/>
                </a:solidFill>
                <a:latin typeface="Arial"/>
                <a:cs typeface="Arial"/>
              </a:rPr>
              <a:t> </a:t>
            </a:r>
            <a:r>
              <a:rPr sz="2400" i="1" dirty="0">
                <a:solidFill>
                  <a:srgbClr val="FFFFCC"/>
                </a:solidFill>
                <a:latin typeface="Arial"/>
                <a:cs typeface="Arial"/>
              </a:rPr>
              <a:t>deoxyhemoglobinu,  tím </a:t>
            </a:r>
            <a:r>
              <a:rPr sz="2400" i="1" spc="-5" dirty="0">
                <a:solidFill>
                  <a:srgbClr val="FFFFCC"/>
                </a:solidFill>
                <a:latin typeface="Arial"/>
                <a:cs typeface="Arial"/>
              </a:rPr>
              <a:t>vyšší bude </a:t>
            </a:r>
            <a:r>
              <a:rPr sz="2400" i="1" dirty="0">
                <a:solidFill>
                  <a:srgbClr val="FFFFCC"/>
                </a:solidFill>
                <a:latin typeface="Arial"/>
                <a:cs typeface="Arial"/>
              </a:rPr>
              <a:t>saturace krve O2 (udává se v</a:t>
            </a:r>
            <a:r>
              <a:rPr sz="2400" i="1" spc="-65" dirty="0">
                <a:solidFill>
                  <a:srgbClr val="FFFFCC"/>
                </a:solidFill>
                <a:latin typeface="Arial"/>
                <a:cs typeface="Arial"/>
              </a:rPr>
              <a:t> </a:t>
            </a:r>
            <a:r>
              <a:rPr sz="2400" i="1" spc="-5" dirty="0">
                <a:solidFill>
                  <a:srgbClr val="FFFFCC"/>
                </a:solidFill>
                <a:latin typeface="Arial"/>
                <a:cs typeface="Arial"/>
              </a:rPr>
              <a:t>%)</a:t>
            </a:r>
            <a:endParaRPr sz="2400">
              <a:latin typeface="Arial"/>
              <a:cs typeface="Arial"/>
            </a:endParaRPr>
          </a:p>
          <a:p>
            <a:pPr marL="13335" marR="596265" indent="-635">
              <a:lnSpc>
                <a:spcPct val="100000"/>
              </a:lnSpc>
              <a:spcBef>
                <a:spcPts val="740"/>
              </a:spcBef>
            </a:pPr>
            <a:r>
              <a:rPr sz="2400" i="1" spc="-5" dirty="0">
                <a:solidFill>
                  <a:srgbClr val="FFFFCC"/>
                </a:solidFill>
                <a:latin typeface="Arial"/>
                <a:cs typeface="Arial"/>
              </a:rPr>
              <a:t>senzor se umísťuje na tvář </a:t>
            </a:r>
            <a:r>
              <a:rPr sz="2400" i="1" dirty="0">
                <a:solidFill>
                  <a:srgbClr val="FFFFCC"/>
                </a:solidFill>
                <a:latin typeface="Arial"/>
                <a:cs typeface="Arial"/>
              </a:rPr>
              <a:t>plodu (je uložen mezi </a:t>
            </a:r>
            <a:r>
              <a:rPr sz="2400" i="1" spc="-5" dirty="0">
                <a:solidFill>
                  <a:srgbClr val="FFFFCC"/>
                </a:solidFill>
                <a:latin typeface="Arial"/>
                <a:cs typeface="Arial"/>
              </a:rPr>
              <a:t>stěnou  děložní </a:t>
            </a:r>
            <a:r>
              <a:rPr sz="2400" i="1" dirty="0">
                <a:solidFill>
                  <a:srgbClr val="FFFFCC"/>
                </a:solidFill>
                <a:latin typeface="Arial"/>
                <a:cs typeface="Arial"/>
              </a:rPr>
              <a:t>a</a:t>
            </a:r>
            <a:r>
              <a:rPr sz="2400" i="1" spc="-10" dirty="0">
                <a:solidFill>
                  <a:srgbClr val="FFFFCC"/>
                </a:solidFill>
                <a:latin typeface="Arial"/>
                <a:cs typeface="Arial"/>
              </a:rPr>
              <a:t> </a:t>
            </a:r>
            <a:r>
              <a:rPr sz="2400" i="1" dirty="0">
                <a:solidFill>
                  <a:srgbClr val="FFFFCC"/>
                </a:solidFill>
                <a:latin typeface="Arial"/>
                <a:cs typeface="Arial"/>
              </a:rPr>
              <a:t>plodem)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9" y="6302375"/>
            <a:ext cx="5745479" cy="5524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329317" y="6416675"/>
            <a:ext cx="3990975" cy="438150"/>
          </a:xfrm>
          <a:custGeom>
            <a:avLst/>
            <a:gdLst/>
            <a:ahLst/>
            <a:cxnLst/>
            <a:rect l="l" t="t" r="r" b="b"/>
            <a:pathLst>
              <a:path w="3990975" h="438150">
                <a:moveTo>
                  <a:pt x="3990593" y="323850"/>
                </a:moveTo>
                <a:lnTo>
                  <a:pt x="3582924" y="0"/>
                </a:lnTo>
                <a:lnTo>
                  <a:pt x="0" y="438150"/>
                </a:lnTo>
                <a:lnTo>
                  <a:pt x="3459479" y="438150"/>
                </a:lnTo>
                <a:lnTo>
                  <a:pt x="3990593" y="323850"/>
                </a:lnTo>
                <a:close/>
              </a:path>
            </a:pathLst>
          </a:custGeom>
          <a:solidFill>
            <a:srgbClr val="0000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912241" y="6140069"/>
            <a:ext cx="2228850" cy="6004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985137" y="5000878"/>
            <a:ext cx="1156335" cy="381000"/>
          </a:xfrm>
          <a:custGeom>
            <a:avLst/>
            <a:gdLst/>
            <a:ahLst/>
            <a:cxnLst/>
            <a:rect l="l" t="t" r="r" b="b"/>
            <a:pathLst>
              <a:path w="1156334" h="381000">
                <a:moveTo>
                  <a:pt x="1155953" y="381000"/>
                </a:moveTo>
                <a:lnTo>
                  <a:pt x="0" y="0"/>
                </a:lnTo>
                <a:lnTo>
                  <a:pt x="0" y="9144"/>
                </a:lnTo>
                <a:lnTo>
                  <a:pt x="1155953" y="381000"/>
                </a:lnTo>
                <a:close/>
              </a:path>
            </a:pathLst>
          </a:custGeom>
          <a:solidFill>
            <a:srgbClr val="0000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39" y="2357501"/>
            <a:ext cx="7984985" cy="265252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985125" y="4838572"/>
            <a:ext cx="1155966" cy="50520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9" y="1452244"/>
            <a:ext cx="7984985" cy="347243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643640" y="0"/>
            <a:ext cx="5012806" cy="432422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628265" y="4287646"/>
            <a:ext cx="512825" cy="47472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694559" y="4107052"/>
            <a:ext cx="447040" cy="532130"/>
          </a:xfrm>
          <a:custGeom>
            <a:avLst/>
            <a:gdLst/>
            <a:ahLst/>
            <a:cxnLst/>
            <a:rect l="l" t="t" r="r" b="b"/>
            <a:pathLst>
              <a:path w="447040" h="532129">
                <a:moveTo>
                  <a:pt x="446531" y="531876"/>
                </a:moveTo>
                <a:lnTo>
                  <a:pt x="446531" y="274319"/>
                </a:lnTo>
                <a:lnTo>
                  <a:pt x="152399" y="0"/>
                </a:lnTo>
                <a:lnTo>
                  <a:pt x="0" y="142494"/>
                </a:lnTo>
                <a:lnTo>
                  <a:pt x="446531" y="531876"/>
                </a:lnTo>
                <a:close/>
              </a:path>
            </a:pathLst>
          </a:custGeom>
          <a:solidFill>
            <a:srgbClr val="0000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897347" y="0"/>
            <a:ext cx="4949599" cy="424954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941823" y="0"/>
            <a:ext cx="3989717" cy="402094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539048" y="0"/>
            <a:ext cx="3487742" cy="393560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007741" y="3925696"/>
            <a:ext cx="133350" cy="15240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894965" y="1347850"/>
            <a:ext cx="246379" cy="819150"/>
          </a:xfrm>
          <a:custGeom>
            <a:avLst/>
            <a:gdLst/>
            <a:ahLst/>
            <a:cxnLst/>
            <a:rect l="l" t="t" r="r" b="b"/>
            <a:pathLst>
              <a:path w="246379" h="819150">
                <a:moveTo>
                  <a:pt x="246125" y="819150"/>
                </a:moveTo>
                <a:lnTo>
                  <a:pt x="246125" y="323850"/>
                </a:lnTo>
                <a:lnTo>
                  <a:pt x="121919" y="0"/>
                </a:lnTo>
                <a:lnTo>
                  <a:pt x="0" y="304800"/>
                </a:lnTo>
                <a:lnTo>
                  <a:pt x="246125" y="819150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108605" y="0"/>
            <a:ext cx="908267" cy="165265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590760" y="0"/>
            <a:ext cx="540411" cy="1261744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9045841" y="1034669"/>
            <a:ext cx="95250" cy="494030"/>
          </a:xfrm>
          <a:custGeom>
            <a:avLst/>
            <a:gdLst/>
            <a:ahLst/>
            <a:cxnLst/>
            <a:rect l="l" t="t" r="r" b="b"/>
            <a:pathLst>
              <a:path w="95250" h="494030">
                <a:moveTo>
                  <a:pt x="95250" y="493775"/>
                </a:moveTo>
                <a:lnTo>
                  <a:pt x="95249" y="9905"/>
                </a:lnTo>
                <a:lnTo>
                  <a:pt x="85343" y="0"/>
                </a:lnTo>
                <a:lnTo>
                  <a:pt x="0" y="227837"/>
                </a:lnTo>
                <a:lnTo>
                  <a:pt x="95250" y="493775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187" y="2539619"/>
            <a:ext cx="9131033" cy="2959607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187" y="3414395"/>
            <a:ext cx="9131033" cy="2122931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187" y="5042027"/>
            <a:ext cx="9131033" cy="656843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061379" y="0"/>
            <a:ext cx="7072841" cy="5042026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273954" y="0"/>
            <a:ext cx="3860266" cy="4148200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271833" y="0"/>
            <a:ext cx="2862387" cy="3909694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175352" y="0"/>
            <a:ext cx="1958868" cy="3290950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452628" y="0"/>
            <a:ext cx="1681592" cy="3071494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908259" y="0"/>
            <a:ext cx="1225961" cy="2359024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39" y="2589148"/>
            <a:ext cx="5826251" cy="2084069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788291" y="4435475"/>
            <a:ext cx="3352800" cy="1103376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>
            <a:spLocks noGrp="1"/>
          </p:cNvSpPr>
          <p:nvPr>
            <p:ph type="title"/>
          </p:nvPr>
        </p:nvSpPr>
        <p:spPr>
          <a:xfrm>
            <a:off x="3966326" y="515736"/>
            <a:ext cx="1211580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b="0" spc="-5" dirty="0">
                <a:latin typeface="Arial"/>
                <a:cs typeface="Arial"/>
              </a:rPr>
              <a:t>IFPO</a:t>
            </a:r>
            <a:endParaRPr sz="4000">
              <a:latin typeface="Arial"/>
              <a:cs typeface="Arial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122821" y="2337689"/>
            <a:ext cx="213359" cy="213359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22821" y="3895216"/>
            <a:ext cx="213359" cy="213359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22821" y="4983353"/>
            <a:ext cx="213359" cy="213359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79747" y="1482023"/>
            <a:ext cx="8601710" cy="47993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884555" indent="-342900">
              <a:lnSpc>
                <a:spcPct val="119700"/>
              </a:lnSpc>
              <a:spcBef>
                <a:spcPts val="100"/>
              </a:spcBef>
            </a:pPr>
            <a:r>
              <a:rPr sz="3200" spc="-10" dirty="0">
                <a:solidFill>
                  <a:srgbClr val="FFFFCC"/>
                </a:solidFill>
                <a:latin typeface="Arial"/>
                <a:cs typeface="Arial"/>
              </a:rPr>
              <a:t>Hodnoty saturace </a:t>
            </a:r>
            <a:r>
              <a:rPr sz="3200" spc="-5" dirty="0">
                <a:solidFill>
                  <a:srgbClr val="FFFFCC"/>
                </a:solidFill>
                <a:latin typeface="Arial"/>
                <a:cs typeface="Arial"/>
              </a:rPr>
              <a:t>arteriální krve plodu </a:t>
            </a:r>
            <a:r>
              <a:rPr sz="3200" spc="-10" dirty="0">
                <a:solidFill>
                  <a:srgbClr val="FFFFCC"/>
                </a:solidFill>
                <a:latin typeface="Arial"/>
                <a:cs typeface="Arial"/>
              </a:rPr>
              <a:t>O2:  kolem </a:t>
            </a:r>
            <a:r>
              <a:rPr sz="3200" spc="-5" dirty="0">
                <a:solidFill>
                  <a:srgbClr val="FFFFCC"/>
                </a:solidFill>
                <a:latin typeface="Arial"/>
                <a:cs typeface="Arial"/>
              </a:rPr>
              <a:t>40 - 50% </a:t>
            </a:r>
            <a:r>
              <a:rPr sz="3200" spc="-10" dirty="0">
                <a:solidFill>
                  <a:srgbClr val="FFFFCC"/>
                </a:solidFill>
                <a:latin typeface="Arial"/>
                <a:cs typeface="Arial"/>
              </a:rPr>
              <a:t>(hodnoty </a:t>
            </a:r>
            <a:r>
              <a:rPr sz="3200" spc="-5" dirty="0">
                <a:solidFill>
                  <a:srgbClr val="FFFFCC"/>
                </a:solidFill>
                <a:latin typeface="Arial"/>
                <a:cs typeface="Arial"/>
              </a:rPr>
              <a:t>nad 55%</a:t>
            </a:r>
            <a:r>
              <a:rPr sz="3200" spc="20" dirty="0">
                <a:solidFill>
                  <a:srgbClr val="FFFFCC"/>
                </a:solidFill>
                <a:latin typeface="Arial"/>
                <a:cs typeface="Arial"/>
              </a:rPr>
              <a:t> </a:t>
            </a:r>
            <a:r>
              <a:rPr sz="3200" spc="-10" dirty="0">
                <a:solidFill>
                  <a:srgbClr val="FFFFCC"/>
                </a:solidFill>
                <a:latin typeface="Arial"/>
                <a:cs typeface="Arial"/>
              </a:rPr>
              <a:t>jsou</a:t>
            </a:r>
            <a:endParaRPr sz="3200">
              <a:latin typeface="Arial"/>
              <a:cs typeface="Arial"/>
            </a:endParaRPr>
          </a:p>
          <a:p>
            <a:pPr marL="356870" marR="884555" indent="-1905">
              <a:lnSpc>
                <a:spcPct val="100000"/>
              </a:lnSpc>
            </a:pPr>
            <a:r>
              <a:rPr sz="3200" spc="-10" dirty="0">
                <a:solidFill>
                  <a:srgbClr val="FFFFCC"/>
                </a:solidFill>
                <a:latin typeface="Arial"/>
                <a:cs typeface="Arial"/>
              </a:rPr>
              <a:t>nepravděpodobné, </a:t>
            </a:r>
            <a:r>
              <a:rPr sz="3200" spc="-5" dirty="0">
                <a:solidFill>
                  <a:srgbClr val="FFFFCC"/>
                </a:solidFill>
                <a:latin typeface="Arial"/>
                <a:cs typeface="Arial"/>
              </a:rPr>
              <a:t>může jít o </a:t>
            </a:r>
            <a:r>
              <a:rPr sz="3200" spc="-10" dirty="0">
                <a:solidFill>
                  <a:srgbClr val="FFFFCC"/>
                </a:solidFill>
                <a:latin typeface="Arial"/>
                <a:cs typeface="Arial"/>
              </a:rPr>
              <a:t>záměnu se  </a:t>
            </a:r>
            <a:r>
              <a:rPr sz="3200" spc="-5" dirty="0">
                <a:solidFill>
                  <a:srgbClr val="FFFFCC"/>
                </a:solidFill>
                <a:latin typeface="Arial"/>
                <a:cs typeface="Arial"/>
              </a:rPr>
              <a:t>saturací</a:t>
            </a:r>
            <a:r>
              <a:rPr sz="3200" spc="-10" dirty="0">
                <a:solidFill>
                  <a:srgbClr val="FFFFCC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FFFFCC"/>
                </a:solidFill>
                <a:latin typeface="Arial"/>
                <a:cs typeface="Arial"/>
              </a:rPr>
              <a:t>matky)</a:t>
            </a:r>
            <a:endParaRPr sz="3200">
              <a:latin typeface="Arial"/>
              <a:cs typeface="Arial"/>
            </a:endParaRPr>
          </a:p>
          <a:p>
            <a:pPr marL="356235" marR="434975" indent="-1270">
              <a:lnSpc>
                <a:spcPct val="100000"/>
              </a:lnSpc>
              <a:spcBef>
                <a:spcPts val="755"/>
              </a:spcBef>
            </a:pPr>
            <a:r>
              <a:rPr sz="3200" spc="-5" dirty="0">
                <a:solidFill>
                  <a:srgbClr val="FFFFCC"/>
                </a:solidFill>
                <a:latin typeface="Arial"/>
                <a:cs typeface="Arial"/>
              </a:rPr>
              <a:t>za </a:t>
            </a:r>
            <a:r>
              <a:rPr sz="3200" spc="-10" dirty="0">
                <a:solidFill>
                  <a:srgbClr val="FFFFCC"/>
                </a:solidFill>
                <a:latin typeface="Arial"/>
                <a:cs typeface="Arial"/>
              </a:rPr>
              <a:t>hranici patologie </a:t>
            </a:r>
            <a:r>
              <a:rPr sz="3200" spc="-5" dirty="0">
                <a:solidFill>
                  <a:srgbClr val="FFFFCC"/>
                </a:solidFill>
                <a:latin typeface="Arial"/>
                <a:cs typeface="Arial"/>
              </a:rPr>
              <a:t>je považována </a:t>
            </a:r>
            <a:r>
              <a:rPr sz="3200" spc="-10" dirty="0">
                <a:solidFill>
                  <a:srgbClr val="FFFFCC"/>
                </a:solidFill>
                <a:latin typeface="Arial"/>
                <a:cs typeface="Arial"/>
              </a:rPr>
              <a:t>hodnota  saturace 30%</a:t>
            </a:r>
            <a:endParaRPr sz="3200">
              <a:latin typeface="Arial"/>
              <a:cs typeface="Arial"/>
            </a:endParaRPr>
          </a:p>
          <a:p>
            <a:pPr marL="354965" marR="5080">
              <a:lnSpc>
                <a:spcPct val="100000"/>
              </a:lnSpc>
              <a:spcBef>
                <a:spcPts val="760"/>
              </a:spcBef>
            </a:pPr>
            <a:r>
              <a:rPr sz="3200" spc="-10" dirty="0">
                <a:solidFill>
                  <a:srgbClr val="FFFFCC"/>
                </a:solidFill>
                <a:latin typeface="Arial"/>
                <a:cs typeface="Arial"/>
              </a:rPr>
              <a:t>saturace </a:t>
            </a:r>
            <a:r>
              <a:rPr sz="3200" spc="-5" dirty="0">
                <a:solidFill>
                  <a:srgbClr val="FFFFCC"/>
                </a:solidFill>
                <a:latin typeface="Arial"/>
                <a:cs typeface="Arial"/>
              </a:rPr>
              <a:t>pod 30% po dobu </a:t>
            </a:r>
            <a:r>
              <a:rPr sz="3200" dirty="0">
                <a:solidFill>
                  <a:srgbClr val="FFFFCC"/>
                </a:solidFill>
                <a:latin typeface="Arial"/>
                <a:cs typeface="Arial"/>
              </a:rPr>
              <a:t>delší </a:t>
            </a:r>
            <a:r>
              <a:rPr sz="3200" spc="-5" dirty="0">
                <a:solidFill>
                  <a:srgbClr val="FFFFCC"/>
                </a:solidFill>
                <a:latin typeface="Arial"/>
                <a:cs typeface="Arial"/>
              </a:rPr>
              <a:t>jak 10 min. –  </a:t>
            </a:r>
            <a:r>
              <a:rPr sz="3200" spc="-10" dirty="0">
                <a:solidFill>
                  <a:srgbClr val="FFFFCC"/>
                </a:solidFill>
                <a:latin typeface="Arial"/>
                <a:cs typeface="Arial"/>
              </a:rPr>
              <a:t>indikace </a:t>
            </a:r>
            <a:r>
              <a:rPr sz="3200" spc="-5" dirty="0">
                <a:solidFill>
                  <a:srgbClr val="FFFFCC"/>
                </a:solidFill>
                <a:latin typeface="Arial"/>
                <a:cs typeface="Arial"/>
              </a:rPr>
              <a:t>k ukončení těhotenství z </a:t>
            </a:r>
            <a:r>
              <a:rPr sz="3200" spc="-10" dirty="0">
                <a:solidFill>
                  <a:srgbClr val="FFFFCC"/>
                </a:solidFill>
                <a:latin typeface="Arial"/>
                <a:cs typeface="Arial"/>
              </a:rPr>
              <a:t>indikace  </a:t>
            </a:r>
            <a:r>
              <a:rPr sz="3200" spc="-5" dirty="0">
                <a:solidFill>
                  <a:srgbClr val="FFFFCC"/>
                </a:solidFill>
                <a:latin typeface="Arial"/>
                <a:cs typeface="Arial"/>
              </a:rPr>
              <a:t>hrozící </a:t>
            </a:r>
            <a:r>
              <a:rPr sz="3200" spc="-10" dirty="0">
                <a:solidFill>
                  <a:srgbClr val="FFFFCC"/>
                </a:solidFill>
                <a:latin typeface="Arial"/>
                <a:cs typeface="Arial"/>
              </a:rPr>
              <a:t>hypoxie plodu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9" y="6302375"/>
            <a:ext cx="5745479" cy="5524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329317" y="6416675"/>
            <a:ext cx="3990975" cy="438150"/>
          </a:xfrm>
          <a:custGeom>
            <a:avLst/>
            <a:gdLst/>
            <a:ahLst/>
            <a:cxnLst/>
            <a:rect l="l" t="t" r="r" b="b"/>
            <a:pathLst>
              <a:path w="3990975" h="438150">
                <a:moveTo>
                  <a:pt x="3990593" y="323850"/>
                </a:moveTo>
                <a:lnTo>
                  <a:pt x="3582924" y="0"/>
                </a:lnTo>
                <a:lnTo>
                  <a:pt x="0" y="438150"/>
                </a:lnTo>
                <a:lnTo>
                  <a:pt x="3459479" y="438150"/>
                </a:lnTo>
                <a:lnTo>
                  <a:pt x="3990593" y="323850"/>
                </a:lnTo>
                <a:close/>
              </a:path>
            </a:pathLst>
          </a:custGeom>
          <a:solidFill>
            <a:srgbClr val="0000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912241" y="6140069"/>
            <a:ext cx="2228850" cy="6004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985137" y="5000878"/>
            <a:ext cx="1156335" cy="381000"/>
          </a:xfrm>
          <a:custGeom>
            <a:avLst/>
            <a:gdLst/>
            <a:ahLst/>
            <a:cxnLst/>
            <a:rect l="l" t="t" r="r" b="b"/>
            <a:pathLst>
              <a:path w="1156334" h="381000">
                <a:moveTo>
                  <a:pt x="1155953" y="381000"/>
                </a:moveTo>
                <a:lnTo>
                  <a:pt x="0" y="0"/>
                </a:lnTo>
                <a:lnTo>
                  <a:pt x="0" y="9144"/>
                </a:lnTo>
                <a:lnTo>
                  <a:pt x="1155953" y="381000"/>
                </a:lnTo>
                <a:close/>
              </a:path>
            </a:pathLst>
          </a:custGeom>
          <a:solidFill>
            <a:srgbClr val="0000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39" y="2357501"/>
            <a:ext cx="7984985" cy="265252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985125" y="4838572"/>
            <a:ext cx="1155966" cy="50520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9" y="1452244"/>
            <a:ext cx="7984985" cy="347243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643640" y="0"/>
            <a:ext cx="5012806" cy="432422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628265" y="4287646"/>
            <a:ext cx="512825" cy="47472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694559" y="4107052"/>
            <a:ext cx="447040" cy="532130"/>
          </a:xfrm>
          <a:custGeom>
            <a:avLst/>
            <a:gdLst/>
            <a:ahLst/>
            <a:cxnLst/>
            <a:rect l="l" t="t" r="r" b="b"/>
            <a:pathLst>
              <a:path w="447040" h="532129">
                <a:moveTo>
                  <a:pt x="446531" y="531876"/>
                </a:moveTo>
                <a:lnTo>
                  <a:pt x="446531" y="274319"/>
                </a:lnTo>
                <a:lnTo>
                  <a:pt x="152399" y="0"/>
                </a:lnTo>
                <a:lnTo>
                  <a:pt x="0" y="142494"/>
                </a:lnTo>
                <a:lnTo>
                  <a:pt x="446531" y="531876"/>
                </a:lnTo>
                <a:close/>
              </a:path>
            </a:pathLst>
          </a:custGeom>
          <a:solidFill>
            <a:srgbClr val="0000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897347" y="0"/>
            <a:ext cx="4949599" cy="424954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941823" y="0"/>
            <a:ext cx="3989717" cy="402094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539048" y="0"/>
            <a:ext cx="3487742" cy="393560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007741" y="3925696"/>
            <a:ext cx="133350" cy="15240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894965" y="1347850"/>
            <a:ext cx="246379" cy="819150"/>
          </a:xfrm>
          <a:custGeom>
            <a:avLst/>
            <a:gdLst/>
            <a:ahLst/>
            <a:cxnLst/>
            <a:rect l="l" t="t" r="r" b="b"/>
            <a:pathLst>
              <a:path w="246379" h="819150">
                <a:moveTo>
                  <a:pt x="246125" y="819150"/>
                </a:moveTo>
                <a:lnTo>
                  <a:pt x="246125" y="323850"/>
                </a:lnTo>
                <a:lnTo>
                  <a:pt x="121919" y="0"/>
                </a:lnTo>
                <a:lnTo>
                  <a:pt x="0" y="304800"/>
                </a:lnTo>
                <a:lnTo>
                  <a:pt x="246125" y="819150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108605" y="0"/>
            <a:ext cx="908267" cy="165265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590760" y="0"/>
            <a:ext cx="540411" cy="1261744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9045841" y="1034669"/>
            <a:ext cx="95250" cy="494030"/>
          </a:xfrm>
          <a:custGeom>
            <a:avLst/>
            <a:gdLst/>
            <a:ahLst/>
            <a:cxnLst/>
            <a:rect l="l" t="t" r="r" b="b"/>
            <a:pathLst>
              <a:path w="95250" h="494030">
                <a:moveTo>
                  <a:pt x="95250" y="493775"/>
                </a:moveTo>
                <a:lnTo>
                  <a:pt x="95249" y="9905"/>
                </a:lnTo>
                <a:lnTo>
                  <a:pt x="85343" y="0"/>
                </a:lnTo>
                <a:lnTo>
                  <a:pt x="0" y="227837"/>
                </a:lnTo>
                <a:lnTo>
                  <a:pt x="95250" y="493775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187" y="2539619"/>
            <a:ext cx="9131033" cy="2959607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187" y="3414395"/>
            <a:ext cx="9131033" cy="2122931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187" y="5042027"/>
            <a:ext cx="9131033" cy="656843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061379" y="0"/>
            <a:ext cx="7072841" cy="5042026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273954" y="0"/>
            <a:ext cx="3860266" cy="4148200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271833" y="0"/>
            <a:ext cx="2862387" cy="3909694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175352" y="0"/>
            <a:ext cx="1958868" cy="3290950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452628" y="0"/>
            <a:ext cx="1681592" cy="3071494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908259" y="0"/>
            <a:ext cx="1225961" cy="2359024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39" y="2589148"/>
            <a:ext cx="5826251" cy="2084069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788291" y="4435475"/>
            <a:ext cx="3352800" cy="1103376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>
            <a:spLocks noGrp="1"/>
          </p:cNvSpPr>
          <p:nvPr>
            <p:ph type="title"/>
          </p:nvPr>
        </p:nvSpPr>
        <p:spPr>
          <a:xfrm>
            <a:off x="1114935" y="272658"/>
            <a:ext cx="6911340" cy="1245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93520" marR="5080" indent="-1481455">
              <a:lnSpc>
                <a:spcPct val="100000"/>
              </a:lnSpc>
              <a:spcBef>
                <a:spcPts val="100"/>
              </a:spcBef>
            </a:pPr>
            <a:r>
              <a:rPr sz="4000" spc="-5" dirty="0"/>
              <a:t>Analýza krevních plynů </a:t>
            </a:r>
            <a:r>
              <a:rPr sz="4000" dirty="0"/>
              <a:t>a </a:t>
            </a:r>
            <a:r>
              <a:rPr sz="4000" spc="-5" dirty="0"/>
              <a:t>pH  </a:t>
            </a:r>
            <a:r>
              <a:rPr sz="4000" dirty="0"/>
              <a:t>z </a:t>
            </a:r>
            <a:r>
              <a:rPr sz="4000" spc="-5" dirty="0"/>
              <a:t>hlavičky</a:t>
            </a:r>
            <a:r>
              <a:rPr sz="4000" spc="-25" dirty="0"/>
              <a:t> </a:t>
            </a:r>
            <a:r>
              <a:rPr sz="4000" spc="-5" dirty="0"/>
              <a:t>plodu</a:t>
            </a:r>
            <a:endParaRPr sz="4000"/>
          </a:p>
        </p:txBody>
      </p:sp>
      <p:sp>
        <p:nvSpPr>
          <p:cNvPr id="32" name="object 32"/>
          <p:cNvSpPr/>
          <p:nvPr/>
        </p:nvSpPr>
        <p:spPr>
          <a:xfrm>
            <a:off x="122821" y="1873630"/>
            <a:ext cx="144018" cy="160020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22821" y="2609723"/>
            <a:ext cx="144018" cy="160020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22821" y="3329813"/>
            <a:ext cx="144018" cy="160020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22821" y="4065904"/>
            <a:ext cx="144018" cy="160020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22821" y="4866004"/>
            <a:ext cx="144018" cy="160020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2890">
              <a:lnSpc>
                <a:spcPct val="100000"/>
              </a:lnSpc>
              <a:spcBef>
                <a:spcPts val="100"/>
              </a:spcBef>
            </a:pPr>
            <a:r>
              <a:rPr dirty="0"/>
              <a:t>málo používaná</a:t>
            </a:r>
            <a:r>
              <a:rPr spc="-15" dirty="0"/>
              <a:t> </a:t>
            </a:r>
            <a:r>
              <a:rPr dirty="0"/>
              <a:t>metoda</a:t>
            </a:r>
          </a:p>
          <a:p>
            <a:pPr marL="250190">
              <a:lnSpc>
                <a:spcPct val="100000"/>
              </a:lnSpc>
              <a:spcBef>
                <a:spcPts val="50"/>
              </a:spcBef>
            </a:pPr>
            <a:endParaRPr sz="2450">
              <a:latin typeface="Times New Roman"/>
              <a:cs typeface="Times New Roman"/>
            </a:endParaRPr>
          </a:p>
          <a:p>
            <a:pPr marL="262890">
              <a:lnSpc>
                <a:spcPct val="100000"/>
              </a:lnSpc>
            </a:pPr>
            <a:r>
              <a:rPr dirty="0"/>
              <a:t>odběr kapilární krve z hlavičky plodu tenkou</a:t>
            </a:r>
            <a:r>
              <a:rPr spc="-70" dirty="0"/>
              <a:t> </a:t>
            </a:r>
            <a:r>
              <a:rPr dirty="0"/>
              <a:t>mikropipetou</a:t>
            </a:r>
          </a:p>
          <a:p>
            <a:pPr marL="262890" marR="1014730">
              <a:lnSpc>
                <a:spcPct val="199600"/>
              </a:lnSpc>
              <a:spcBef>
                <a:spcPts val="5"/>
              </a:spcBef>
            </a:pPr>
            <a:r>
              <a:rPr dirty="0"/>
              <a:t>podmínkou </a:t>
            </a:r>
            <a:r>
              <a:rPr spc="-5" dirty="0"/>
              <a:t>je </a:t>
            </a:r>
            <a:r>
              <a:rPr dirty="0"/>
              <a:t>odteklá plodová voda a prostupná</a:t>
            </a:r>
            <a:r>
              <a:rPr spc="-90" dirty="0"/>
              <a:t> </a:t>
            </a:r>
            <a:r>
              <a:rPr dirty="0"/>
              <a:t>branka  </a:t>
            </a:r>
            <a:r>
              <a:rPr i="1" dirty="0"/>
              <a:t>z </a:t>
            </a:r>
            <a:r>
              <a:rPr i="1" spc="-5" dirty="0"/>
              <a:t>kapilární </a:t>
            </a:r>
            <a:r>
              <a:rPr i="1" dirty="0"/>
              <a:t>krve se stanovuje pH,</a:t>
            </a:r>
            <a:r>
              <a:rPr i="1" spc="-30" dirty="0"/>
              <a:t> </a:t>
            </a:r>
            <a:r>
              <a:rPr i="1" spc="-5" dirty="0"/>
              <a:t>pCO2,pO2,HCO3</a:t>
            </a:r>
          </a:p>
          <a:p>
            <a:pPr marL="250190">
              <a:lnSpc>
                <a:spcPct val="100000"/>
              </a:lnSpc>
              <a:spcBef>
                <a:spcPts val="50"/>
              </a:spcBef>
            </a:pPr>
            <a:endParaRPr sz="3150">
              <a:latin typeface="Times New Roman"/>
              <a:cs typeface="Times New Roman"/>
            </a:endParaRPr>
          </a:p>
          <a:p>
            <a:pPr marL="262890" marR="5080">
              <a:lnSpc>
                <a:spcPct val="89900"/>
              </a:lnSpc>
            </a:pPr>
            <a:r>
              <a:rPr dirty="0"/>
              <a:t>nevýhoda časové prodlevy nutné na zpracování </a:t>
            </a:r>
            <a:r>
              <a:rPr spc="-5" dirty="0"/>
              <a:t>vzorku,  </a:t>
            </a:r>
            <a:r>
              <a:rPr i="1" dirty="0"/>
              <a:t>ovlivnění </a:t>
            </a:r>
            <a:r>
              <a:rPr i="1" spc="-5" dirty="0"/>
              <a:t>stázou krve </a:t>
            </a:r>
            <a:r>
              <a:rPr i="1" dirty="0"/>
              <a:t>a </a:t>
            </a:r>
            <a:r>
              <a:rPr i="1" spc="-5" dirty="0"/>
              <a:t>otokem </a:t>
            </a:r>
            <a:r>
              <a:rPr i="1" dirty="0"/>
              <a:t>v </a:t>
            </a:r>
            <a:r>
              <a:rPr i="1" spc="-5" dirty="0"/>
              <a:t>naléhající části plodu, nutnost  </a:t>
            </a:r>
            <a:r>
              <a:rPr i="1" dirty="0"/>
              <a:t>opakovaných odběrů pro zhodnocení</a:t>
            </a:r>
            <a:r>
              <a:rPr i="1" spc="-35" dirty="0"/>
              <a:t> </a:t>
            </a:r>
            <a:r>
              <a:rPr i="1" dirty="0"/>
              <a:t>vývoje</a:t>
            </a:r>
          </a:p>
          <a:p>
            <a:pPr marL="565150" indent="-139700">
              <a:lnSpc>
                <a:spcPct val="100000"/>
              </a:lnSpc>
              <a:spcBef>
                <a:spcPts val="660"/>
              </a:spcBef>
              <a:buClr>
                <a:srgbClr val="000000"/>
              </a:buClr>
              <a:buChar char="-"/>
              <a:tabLst>
                <a:tab pos="566420" algn="l"/>
              </a:tabLst>
            </a:pPr>
            <a:r>
              <a:rPr sz="1800" i="0" spc="-5" dirty="0">
                <a:latin typeface="Arial"/>
                <a:cs typeface="Arial"/>
              </a:rPr>
              <a:t>normální </a:t>
            </a:r>
            <a:r>
              <a:rPr sz="1800" i="0" dirty="0">
                <a:latin typeface="Arial"/>
                <a:cs typeface="Arial"/>
              </a:rPr>
              <a:t>pH </a:t>
            </a:r>
            <a:r>
              <a:rPr sz="1800" i="0" spc="-5" dirty="0">
                <a:latin typeface="Arial"/>
                <a:cs typeface="Arial"/>
              </a:rPr>
              <a:t>plodu: 7,25 </a:t>
            </a:r>
            <a:r>
              <a:rPr sz="1800" i="0" dirty="0">
                <a:latin typeface="Arial"/>
                <a:cs typeface="Arial"/>
              </a:rPr>
              <a:t>–</a:t>
            </a:r>
            <a:r>
              <a:rPr sz="1800" i="0" spc="-10" dirty="0">
                <a:latin typeface="Arial"/>
                <a:cs typeface="Arial"/>
              </a:rPr>
              <a:t> </a:t>
            </a:r>
            <a:r>
              <a:rPr sz="1800" i="0" spc="-5" dirty="0">
                <a:latin typeface="Arial"/>
                <a:cs typeface="Arial"/>
              </a:rPr>
              <a:t>7,37</a:t>
            </a:r>
            <a:endParaRPr sz="1800">
              <a:latin typeface="Arial"/>
              <a:cs typeface="Arial"/>
            </a:endParaRPr>
          </a:p>
          <a:p>
            <a:pPr marL="579755" indent="-139700">
              <a:lnSpc>
                <a:spcPct val="100000"/>
              </a:lnSpc>
              <a:spcBef>
                <a:spcPts val="110"/>
              </a:spcBef>
              <a:buClr>
                <a:srgbClr val="000000"/>
              </a:buClr>
              <a:buChar char="-"/>
              <a:tabLst>
                <a:tab pos="581025" algn="l"/>
              </a:tabLst>
            </a:pPr>
            <a:r>
              <a:rPr sz="1800" i="0" spc="-5" dirty="0">
                <a:latin typeface="Arial"/>
                <a:cs typeface="Arial"/>
              </a:rPr>
              <a:t>počínající acidóza (v důsledku rozvíjející </a:t>
            </a:r>
            <a:r>
              <a:rPr sz="1800" i="0" dirty="0">
                <a:latin typeface="Arial"/>
                <a:cs typeface="Arial"/>
              </a:rPr>
              <a:t>se </a:t>
            </a:r>
            <a:r>
              <a:rPr sz="1800" i="0" spc="-5" dirty="0">
                <a:latin typeface="Arial"/>
                <a:cs typeface="Arial"/>
              </a:rPr>
              <a:t>hypoxie): 7,20 </a:t>
            </a:r>
            <a:r>
              <a:rPr sz="1800" i="0" dirty="0">
                <a:latin typeface="Arial"/>
                <a:cs typeface="Arial"/>
              </a:rPr>
              <a:t>a méně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9" y="6302375"/>
            <a:ext cx="5745479" cy="5524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329317" y="6416675"/>
            <a:ext cx="3990975" cy="438150"/>
          </a:xfrm>
          <a:custGeom>
            <a:avLst/>
            <a:gdLst/>
            <a:ahLst/>
            <a:cxnLst/>
            <a:rect l="l" t="t" r="r" b="b"/>
            <a:pathLst>
              <a:path w="3990975" h="438150">
                <a:moveTo>
                  <a:pt x="3990593" y="323850"/>
                </a:moveTo>
                <a:lnTo>
                  <a:pt x="3582924" y="0"/>
                </a:lnTo>
                <a:lnTo>
                  <a:pt x="0" y="438150"/>
                </a:lnTo>
                <a:lnTo>
                  <a:pt x="3459479" y="438150"/>
                </a:lnTo>
                <a:lnTo>
                  <a:pt x="3990593" y="323850"/>
                </a:lnTo>
                <a:close/>
              </a:path>
            </a:pathLst>
          </a:custGeom>
          <a:solidFill>
            <a:srgbClr val="0000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912241" y="6140069"/>
            <a:ext cx="2228850" cy="6004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985137" y="5000878"/>
            <a:ext cx="1156335" cy="381000"/>
          </a:xfrm>
          <a:custGeom>
            <a:avLst/>
            <a:gdLst/>
            <a:ahLst/>
            <a:cxnLst/>
            <a:rect l="l" t="t" r="r" b="b"/>
            <a:pathLst>
              <a:path w="1156334" h="381000">
                <a:moveTo>
                  <a:pt x="1155953" y="381000"/>
                </a:moveTo>
                <a:lnTo>
                  <a:pt x="0" y="0"/>
                </a:lnTo>
                <a:lnTo>
                  <a:pt x="0" y="9144"/>
                </a:lnTo>
                <a:lnTo>
                  <a:pt x="1155953" y="381000"/>
                </a:lnTo>
                <a:close/>
              </a:path>
            </a:pathLst>
          </a:custGeom>
          <a:solidFill>
            <a:srgbClr val="0000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39" y="2357501"/>
            <a:ext cx="7984985" cy="265252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985125" y="4838572"/>
            <a:ext cx="1155966" cy="50520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9" y="1452244"/>
            <a:ext cx="7984985" cy="347243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643640" y="0"/>
            <a:ext cx="5012806" cy="432422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628265" y="4287646"/>
            <a:ext cx="512825" cy="47472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694559" y="4107052"/>
            <a:ext cx="447040" cy="532130"/>
          </a:xfrm>
          <a:custGeom>
            <a:avLst/>
            <a:gdLst/>
            <a:ahLst/>
            <a:cxnLst/>
            <a:rect l="l" t="t" r="r" b="b"/>
            <a:pathLst>
              <a:path w="447040" h="532129">
                <a:moveTo>
                  <a:pt x="446531" y="531876"/>
                </a:moveTo>
                <a:lnTo>
                  <a:pt x="446531" y="274319"/>
                </a:lnTo>
                <a:lnTo>
                  <a:pt x="152399" y="0"/>
                </a:lnTo>
                <a:lnTo>
                  <a:pt x="0" y="142494"/>
                </a:lnTo>
                <a:lnTo>
                  <a:pt x="446531" y="531876"/>
                </a:lnTo>
                <a:close/>
              </a:path>
            </a:pathLst>
          </a:custGeom>
          <a:solidFill>
            <a:srgbClr val="0000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897347" y="0"/>
            <a:ext cx="4949599" cy="424954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941823" y="0"/>
            <a:ext cx="3989717" cy="402094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539048" y="0"/>
            <a:ext cx="3487742" cy="393560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007741" y="3925696"/>
            <a:ext cx="133350" cy="15240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894965" y="1347850"/>
            <a:ext cx="246379" cy="819150"/>
          </a:xfrm>
          <a:custGeom>
            <a:avLst/>
            <a:gdLst/>
            <a:ahLst/>
            <a:cxnLst/>
            <a:rect l="l" t="t" r="r" b="b"/>
            <a:pathLst>
              <a:path w="246379" h="819150">
                <a:moveTo>
                  <a:pt x="246125" y="819150"/>
                </a:moveTo>
                <a:lnTo>
                  <a:pt x="246125" y="323850"/>
                </a:lnTo>
                <a:lnTo>
                  <a:pt x="121919" y="0"/>
                </a:lnTo>
                <a:lnTo>
                  <a:pt x="0" y="304800"/>
                </a:lnTo>
                <a:lnTo>
                  <a:pt x="246125" y="819150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108605" y="0"/>
            <a:ext cx="908267" cy="165265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590760" y="0"/>
            <a:ext cx="540411" cy="1261744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9045841" y="1034669"/>
            <a:ext cx="95250" cy="494030"/>
          </a:xfrm>
          <a:custGeom>
            <a:avLst/>
            <a:gdLst/>
            <a:ahLst/>
            <a:cxnLst/>
            <a:rect l="l" t="t" r="r" b="b"/>
            <a:pathLst>
              <a:path w="95250" h="494030">
                <a:moveTo>
                  <a:pt x="95250" y="493775"/>
                </a:moveTo>
                <a:lnTo>
                  <a:pt x="95249" y="9905"/>
                </a:lnTo>
                <a:lnTo>
                  <a:pt x="85343" y="0"/>
                </a:lnTo>
                <a:lnTo>
                  <a:pt x="0" y="227837"/>
                </a:lnTo>
                <a:lnTo>
                  <a:pt x="95250" y="493775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187" y="2539619"/>
            <a:ext cx="9131033" cy="2959607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187" y="3414395"/>
            <a:ext cx="9131033" cy="2122931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187" y="5042027"/>
            <a:ext cx="9131033" cy="656843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061379" y="0"/>
            <a:ext cx="7072841" cy="5042026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273954" y="0"/>
            <a:ext cx="3860266" cy="4148200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271833" y="0"/>
            <a:ext cx="2862387" cy="3909694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175352" y="0"/>
            <a:ext cx="1958868" cy="3290950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452628" y="0"/>
            <a:ext cx="1681592" cy="3071494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908259" y="0"/>
            <a:ext cx="1225961" cy="2359024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39" y="2589148"/>
            <a:ext cx="5826251" cy="2084069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788291" y="4435475"/>
            <a:ext cx="3352800" cy="1103376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>
            <a:spLocks noGrp="1"/>
          </p:cNvSpPr>
          <p:nvPr>
            <p:ph type="title"/>
          </p:nvPr>
        </p:nvSpPr>
        <p:spPr>
          <a:xfrm>
            <a:off x="1886066" y="2932800"/>
            <a:ext cx="5372100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b="0" spc="-125" dirty="0">
                <a:latin typeface="Arial"/>
                <a:cs typeface="Arial"/>
              </a:rPr>
              <a:t>D</a:t>
            </a:r>
            <a:r>
              <a:rPr sz="4000" b="0" spc="-125" dirty="0">
                <a:latin typeface="Times New Roman"/>
                <a:cs typeface="Times New Roman"/>
              </a:rPr>
              <a:t>ě</a:t>
            </a:r>
            <a:r>
              <a:rPr sz="4000" b="0" spc="-125" dirty="0">
                <a:latin typeface="Arial"/>
                <a:cs typeface="Arial"/>
              </a:rPr>
              <a:t>KUJI </a:t>
            </a:r>
            <a:r>
              <a:rPr sz="4000" b="0" spc="240" dirty="0">
                <a:latin typeface="Arial"/>
                <a:cs typeface="Arial"/>
              </a:rPr>
              <a:t>ZA</a:t>
            </a:r>
            <a:r>
              <a:rPr sz="4000" b="0" spc="-140" dirty="0">
                <a:latin typeface="Arial"/>
                <a:cs typeface="Arial"/>
              </a:rPr>
              <a:t> </a:t>
            </a:r>
            <a:r>
              <a:rPr sz="4000" b="0" spc="-390" dirty="0">
                <a:latin typeface="Arial"/>
                <a:cs typeface="Arial"/>
              </a:rPr>
              <a:t>POZORNOST</a:t>
            </a:r>
            <a:endParaRPr sz="4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9" y="6302375"/>
            <a:ext cx="5745479" cy="5524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329317" y="6416675"/>
            <a:ext cx="3990975" cy="438150"/>
          </a:xfrm>
          <a:custGeom>
            <a:avLst/>
            <a:gdLst/>
            <a:ahLst/>
            <a:cxnLst/>
            <a:rect l="l" t="t" r="r" b="b"/>
            <a:pathLst>
              <a:path w="3990975" h="438150">
                <a:moveTo>
                  <a:pt x="3990593" y="323850"/>
                </a:moveTo>
                <a:lnTo>
                  <a:pt x="3582924" y="0"/>
                </a:lnTo>
                <a:lnTo>
                  <a:pt x="0" y="438150"/>
                </a:lnTo>
                <a:lnTo>
                  <a:pt x="3459479" y="438150"/>
                </a:lnTo>
                <a:lnTo>
                  <a:pt x="3990593" y="323850"/>
                </a:lnTo>
                <a:close/>
              </a:path>
            </a:pathLst>
          </a:custGeom>
          <a:solidFill>
            <a:srgbClr val="0000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912241" y="6140069"/>
            <a:ext cx="2228850" cy="6004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985137" y="5000878"/>
            <a:ext cx="1156335" cy="381000"/>
          </a:xfrm>
          <a:custGeom>
            <a:avLst/>
            <a:gdLst/>
            <a:ahLst/>
            <a:cxnLst/>
            <a:rect l="l" t="t" r="r" b="b"/>
            <a:pathLst>
              <a:path w="1156334" h="381000">
                <a:moveTo>
                  <a:pt x="1155953" y="381000"/>
                </a:moveTo>
                <a:lnTo>
                  <a:pt x="0" y="0"/>
                </a:lnTo>
                <a:lnTo>
                  <a:pt x="0" y="9144"/>
                </a:lnTo>
                <a:lnTo>
                  <a:pt x="1155953" y="381000"/>
                </a:lnTo>
                <a:close/>
              </a:path>
            </a:pathLst>
          </a:custGeom>
          <a:solidFill>
            <a:srgbClr val="0000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39" y="2357501"/>
            <a:ext cx="7984985" cy="265252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985125" y="4838572"/>
            <a:ext cx="1155966" cy="50520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9" y="1452244"/>
            <a:ext cx="7984985" cy="347243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643640" y="0"/>
            <a:ext cx="5012806" cy="432422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628265" y="4287646"/>
            <a:ext cx="512825" cy="47472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694559" y="4107052"/>
            <a:ext cx="447040" cy="532130"/>
          </a:xfrm>
          <a:custGeom>
            <a:avLst/>
            <a:gdLst/>
            <a:ahLst/>
            <a:cxnLst/>
            <a:rect l="l" t="t" r="r" b="b"/>
            <a:pathLst>
              <a:path w="447040" h="532129">
                <a:moveTo>
                  <a:pt x="446531" y="531876"/>
                </a:moveTo>
                <a:lnTo>
                  <a:pt x="446531" y="274319"/>
                </a:lnTo>
                <a:lnTo>
                  <a:pt x="152399" y="0"/>
                </a:lnTo>
                <a:lnTo>
                  <a:pt x="0" y="142494"/>
                </a:lnTo>
                <a:lnTo>
                  <a:pt x="446531" y="531876"/>
                </a:lnTo>
                <a:close/>
              </a:path>
            </a:pathLst>
          </a:custGeom>
          <a:solidFill>
            <a:srgbClr val="0000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897347" y="0"/>
            <a:ext cx="4949599" cy="424954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941823" y="0"/>
            <a:ext cx="3989717" cy="402094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539048" y="0"/>
            <a:ext cx="3487742" cy="393560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007741" y="3925696"/>
            <a:ext cx="133350" cy="15240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894965" y="1347850"/>
            <a:ext cx="246379" cy="819150"/>
          </a:xfrm>
          <a:custGeom>
            <a:avLst/>
            <a:gdLst/>
            <a:ahLst/>
            <a:cxnLst/>
            <a:rect l="l" t="t" r="r" b="b"/>
            <a:pathLst>
              <a:path w="246379" h="819150">
                <a:moveTo>
                  <a:pt x="246125" y="819150"/>
                </a:moveTo>
                <a:lnTo>
                  <a:pt x="246125" y="323850"/>
                </a:lnTo>
                <a:lnTo>
                  <a:pt x="121919" y="0"/>
                </a:lnTo>
                <a:lnTo>
                  <a:pt x="0" y="304800"/>
                </a:lnTo>
                <a:lnTo>
                  <a:pt x="246125" y="819150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108605" y="0"/>
            <a:ext cx="908267" cy="165265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590760" y="0"/>
            <a:ext cx="540411" cy="1261744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9045841" y="1034669"/>
            <a:ext cx="95250" cy="494030"/>
          </a:xfrm>
          <a:custGeom>
            <a:avLst/>
            <a:gdLst/>
            <a:ahLst/>
            <a:cxnLst/>
            <a:rect l="l" t="t" r="r" b="b"/>
            <a:pathLst>
              <a:path w="95250" h="494030">
                <a:moveTo>
                  <a:pt x="95250" y="493775"/>
                </a:moveTo>
                <a:lnTo>
                  <a:pt x="95249" y="9905"/>
                </a:lnTo>
                <a:lnTo>
                  <a:pt x="85343" y="0"/>
                </a:lnTo>
                <a:lnTo>
                  <a:pt x="0" y="227837"/>
                </a:lnTo>
                <a:lnTo>
                  <a:pt x="95250" y="493775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187" y="2539619"/>
            <a:ext cx="9131033" cy="2959607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187" y="3414395"/>
            <a:ext cx="9131033" cy="2122931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187" y="5042027"/>
            <a:ext cx="9131033" cy="656843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061379" y="0"/>
            <a:ext cx="7072841" cy="5042026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273954" y="0"/>
            <a:ext cx="3860266" cy="4148200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271833" y="0"/>
            <a:ext cx="2862387" cy="3909694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175352" y="0"/>
            <a:ext cx="1958868" cy="3290950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452628" y="0"/>
            <a:ext cx="1681592" cy="3071494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908259" y="0"/>
            <a:ext cx="1225961" cy="2359024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39" y="2589148"/>
            <a:ext cx="5826251" cy="2084069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788291" y="4435475"/>
            <a:ext cx="3352800" cy="1103376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>
            <a:spLocks noGrp="1"/>
          </p:cNvSpPr>
          <p:nvPr>
            <p:ph type="title"/>
          </p:nvPr>
        </p:nvSpPr>
        <p:spPr>
          <a:xfrm>
            <a:off x="3161116" y="150962"/>
            <a:ext cx="2820670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0" spc="-5" dirty="0">
                <a:latin typeface="Arial"/>
                <a:cs typeface="Arial"/>
              </a:rPr>
              <a:t>Hypoxemie</a:t>
            </a:r>
          </a:p>
        </p:txBody>
      </p:sp>
      <p:sp>
        <p:nvSpPr>
          <p:cNvPr id="32" name="object 32"/>
          <p:cNvSpPr/>
          <p:nvPr/>
        </p:nvSpPr>
        <p:spPr>
          <a:xfrm>
            <a:off x="293509" y="1382902"/>
            <a:ext cx="190500" cy="190500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93509" y="2278252"/>
            <a:ext cx="190500" cy="190500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93509" y="3516503"/>
            <a:ext cx="190500" cy="190500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93509" y="4411853"/>
            <a:ext cx="190500" cy="190500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93509" y="5002403"/>
            <a:ext cx="190500" cy="190500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665103" y="5625338"/>
            <a:ext cx="3032125" cy="0"/>
          </a:xfrm>
          <a:custGeom>
            <a:avLst/>
            <a:gdLst/>
            <a:ahLst/>
            <a:cxnLst/>
            <a:rect l="l" t="t" r="r" b="b"/>
            <a:pathLst>
              <a:path w="3032125">
                <a:moveTo>
                  <a:pt x="0" y="0"/>
                </a:moveTo>
                <a:lnTo>
                  <a:pt x="3031997" y="0"/>
                </a:lnTo>
              </a:path>
            </a:pathLst>
          </a:custGeom>
          <a:ln w="251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4650625" y="5610859"/>
            <a:ext cx="3032125" cy="0"/>
          </a:xfrm>
          <a:custGeom>
            <a:avLst/>
            <a:gdLst/>
            <a:ahLst/>
            <a:cxnLst/>
            <a:rect l="l" t="t" r="r" b="b"/>
            <a:pathLst>
              <a:path w="3032125">
                <a:moveTo>
                  <a:pt x="0" y="0"/>
                </a:moveTo>
                <a:lnTo>
                  <a:pt x="3031998" y="0"/>
                </a:lnTo>
              </a:path>
            </a:pathLst>
          </a:custGeom>
          <a:ln w="25146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628789" y="5966714"/>
            <a:ext cx="6773545" cy="0"/>
          </a:xfrm>
          <a:custGeom>
            <a:avLst/>
            <a:gdLst/>
            <a:ahLst/>
            <a:cxnLst/>
            <a:rect l="l" t="t" r="r" b="b"/>
            <a:pathLst>
              <a:path w="6773545">
                <a:moveTo>
                  <a:pt x="0" y="0"/>
                </a:moveTo>
                <a:lnTo>
                  <a:pt x="6773417" y="0"/>
                </a:lnTo>
              </a:path>
            </a:pathLst>
          </a:custGeom>
          <a:ln w="251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14311" y="5952235"/>
            <a:ext cx="6773545" cy="0"/>
          </a:xfrm>
          <a:custGeom>
            <a:avLst/>
            <a:gdLst/>
            <a:ahLst/>
            <a:cxnLst/>
            <a:rect l="l" t="t" r="r" b="b"/>
            <a:pathLst>
              <a:path w="6773545">
                <a:moveTo>
                  <a:pt x="0" y="0"/>
                </a:moveTo>
                <a:lnTo>
                  <a:pt x="6773418" y="0"/>
                </a:lnTo>
              </a:path>
            </a:pathLst>
          </a:custGeom>
          <a:ln w="25146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 txBox="1"/>
          <p:nvPr/>
        </p:nvSpPr>
        <p:spPr>
          <a:xfrm>
            <a:off x="596873" y="1220739"/>
            <a:ext cx="7886700" cy="5107305"/>
          </a:xfrm>
          <a:prstGeom prst="rect">
            <a:avLst/>
          </a:prstGeom>
        </p:spPr>
        <p:txBody>
          <a:bodyPr vert="horz" wrap="square" lIns="0" tIns="99695" rIns="0" bIns="0" rtlCol="0">
            <a:spAutoFit/>
          </a:bodyPr>
          <a:lstStyle/>
          <a:p>
            <a:pPr marL="15240" marR="638175" indent="1270">
              <a:lnSpc>
                <a:spcPct val="79700"/>
              </a:lnSpc>
              <a:spcBef>
                <a:spcPts val="785"/>
              </a:spcBef>
            </a:pPr>
            <a:r>
              <a:rPr sz="2800" spc="-5" dirty="0">
                <a:solidFill>
                  <a:srgbClr val="FFFFCC"/>
                </a:solidFill>
                <a:latin typeface="Arial"/>
                <a:cs typeface="Arial"/>
              </a:rPr>
              <a:t>Iniciální </a:t>
            </a:r>
            <a:r>
              <a:rPr sz="2800" dirty="0">
                <a:solidFill>
                  <a:srgbClr val="FFFFCC"/>
                </a:solidFill>
                <a:latin typeface="Arial"/>
                <a:cs typeface="Arial"/>
              </a:rPr>
              <a:t>nejlehčí stupeň nedostatku </a:t>
            </a:r>
            <a:r>
              <a:rPr sz="2800" spc="-5" dirty="0">
                <a:solidFill>
                  <a:srgbClr val="FFFFCC"/>
                </a:solidFill>
                <a:latin typeface="Arial"/>
                <a:cs typeface="Arial"/>
              </a:rPr>
              <a:t>kyslíku na  </a:t>
            </a:r>
            <a:r>
              <a:rPr sz="2800" dirty="0">
                <a:solidFill>
                  <a:srgbClr val="FFFFCC"/>
                </a:solidFill>
                <a:latin typeface="Arial"/>
                <a:cs typeface="Arial"/>
              </a:rPr>
              <a:t>úrovni snížené saturace arteriální</a:t>
            </a:r>
            <a:r>
              <a:rPr sz="2800" spc="-25" dirty="0">
                <a:solidFill>
                  <a:srgbClr val="FFFFCC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CC"/>
                </a:solidFill>
                <a:latin typeface="Arial"/>
                <a:cs typeface="Arial"/>
              </a:rPr>
              <a:t>krve</a:t>
            </a:r>
            <a:endParaRPr sz="2800">
              <a:latin typeface="Arial"/>
              <a:cs typeface="Arial"/>
            </a:endParaRPr>
          </a:p>
          <a:p>
            <a:pPr marL="12700" marR="5080" indent="4445">
              <a:lnSpc>
                <a:spcPct val="79800"/>
              </a:lnSpc>
              <a:spcBef>
                <a:spcPts val="1700"/>
              </a:spcBef>
            </a:pPr>
            <a:r>
              <a:rPr sz="2800" dirty="0">
                <a:solidFill>
                  <a:srgbClr val="FFFFCC"/>
                </a:solidFill>
                <a:latin typeface="Arial"/>
                <a:cs typeface="Arial"/>
              </a:rPr>
              <a:t>obrana plodu – </a:t>
            </a:r>
            <a:r>
              <a:rPr sz="2800" spc="-5" dirty="0">
                <a:solidFill>
                  <a:srgbClr val="FFFFCC"/>
                </a:solidFill>
                <a:latin typeface="Arial"/>
                <a:cs typeface="Arial"/>
              </a:rPr>
              <a:t>efektivnější využívání </a:t>
            </a:r>
            <a:r>
              <a:rPr sz="2800" dirty="0">
                <a:solidFill>
                  <a:srgbClr val="FFFFCC"/>
                </a:solidFill>
                <a:latin typeface="Arial"/>
                <a:cs typeface="Arial"/>
              </a:rPr>
              <a:t>O2 </a:t>
            </a:r>
            <a:r>
              <a:rPr sz="2800" spc="-5" dirty="0">
                <a:solidFill>
                  <a:srgbClr val="FFFFCC"/>
                </a:solidFill>
                <a:latin typeface="Arial"/>
                <a:cs typeface="Arial"/>
              </a:rPr>
              <a:t>(zvýšení  </a:t>
            </a:r>
            <a:r>
              <a:rPr sz="2800" dirty="0">
                <a:solidFill>
                  <a:srgbClr val="FFFFCC"/>
                </a:solidFill>
                <a:latin typeface="Arial"/>
                <a:cs typeface="Arial"/>
              </a:rPr>
              <a:t>krevního průtoku, </a:t>
            </a:r>
            <a:r>
              <a:rPr sz="2800" spc="-5" dirty="0">
                <a:solidFill>
                  <a:srgbClr val="FFFFCC"/>
                </a:solidFill>
                <a:latin typeface="Arial"/>
                <a:cs typeface="Arial"/>
              </a:rPr>
              <a:t>zvýšení </a:t>
            </a:r>
            <a:r>
              <a:rPr sz="2800" dirty="0">
                <a:solidFill>
                  <a:srgbClr val="FFFFCC"/>
                </a:solidFill>
                <a:latin typeface="Arial"/>
                <a:cs typeface="Arial"/>
              </a:rPr>
              <a:t>počtu </a:t>
            </a:r>
            <a:r>
              <a:rPr sz="2800" spc="-5" dirty="0">
                <a:solidFill>
                  <a:srgbClr val="FFFFCC"/>
                </a:solidFill>
                <a:latin typeface="Arial"/>
                <a:cs typeface="Arial"/>
              </a:rPr>
              <a:t>Ery), </a:t>
            </a:r>
            <a:r>
              <a:rPr sz="2800" dirty="0">
                <a:solidFill>
                  <a:srgbClr val="FFFFCC"/>
                </a:solidFill>
                <a:latin typeface="Arial"/>
                <a:cs typeface="Arial"/>
              </a:rPr>
              <a:t>redukce  pohybové aktivity, zpomalení</a:t>
            </a:r>
            <a:r>
              <a:rPr sz="2800" spc="-10" dirty="0">
                <a:solidFill>
                  <a:srgbClr val="FFFFCC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FFFCC"/>
                </a:solidFill>
                <a:latin typeface="Arial"/>
                <a:cs typeface="Arial"/>
              </a:rPr>
              <a:t>růstu</a:t>
            </a:r>
            <a:endParaRPr sz="2800">
              <a:latin typeface="Arial"/>
              <a:cs typeface="Arial"/>
            </a:endParaRPr>
          </a:p>
          <a:p>
            <a:pPr marL="15240" marR="358775" indent="1270">
              <a:lnSpc>
                <a:spcPct val="79800"/>
              </a:lnSpc>
              <a:spcBef>
                <a:spcPts val="1705"/>
              </a:spcBef>
            </a:pPr>
            <a:r>
              <a:rPr sz="2800" dirty="0">
                <a:solidFill>
                  <a:srgbClr val="FFFFCC"/>
                </a:solidFill>
                <a:latin typeface="Arial"/>
                <a:cs typeface="Arial"/>
              </a:rPr>
              <a:t>funkce </a:t>
            </a:r>
            <a:r>
              <a:rPr sz="2800" spc="-5" dirty="0">
                <a:solidFill>
                  <a:srgbClr val="FFFFCC"/>
                </a:solidFill>
                <a:latin typeface="Arial"/>
                <a:cs typeface="Arial"/>
              </a:rPr>
              <a:t>vnitřních </a:t>
            </a:r>
            <a:r>
              <a:rPr sz="2800" dirty="0">
                <a:solidFill>
                  <a:srgbClr val="FFFFCC"/>
                </a:solidFill>
                <a:latin typeface="Arial"/>
                <a:cs typeface="Arial"/>
              </a:rPr>
              <a:t>orgánů není narušena, </a:t>
            </a:r>
            <a:r>
              <a:rPr sz="2800" spc="-5" dirty="0">
                <a:solidFill>
                  <a:srgbClr val="FFFFCC"/>
                </a:solidFill>
                <a:latin typeface="Arial"/>
                <a:cs typeface="Arial"/>
              </a:rPr>
              <a:t>zůstává  </a:t>
            </a:r>
            <a:r>
              <a:rPr sz="2800" dirty="0">
                <a:solidFill>
                  <a:srgbClr val="FFFFCC"/>
                </a:solidFill>
                <a:latin typeface="Arial"/>
                <a:cs typeface="Arial"/>
              </a:rPr>
              <a:t>zachována energetická</a:t>
            </a:r>
            <a:r>
              <a:rPr sz="2800" spc="-15" dirty="0">
                <a:solidFill>
                  <a:srgbClr val="FFFFCC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CC"/>
                </a:solidFill>
                <a:latin typeface="Arial"/>
                <a:cs typeface="Arial"/>
              </a:rPr>
              <a:t>rovnováha</a:t>
            </a:r>
            <a:endParaRPr sz="2800">
              <a:latin typeface="Arial"/>
              <a:cs typeface="Arial"/>
            </a:endParaRPr>
          </a:p>
          <a:p>
            <a:pPr marL="17145">
              <a:lnSpc>
                <a:spcPct val="100000"/>
              </a:lnSpc>
              <a:spcBef>
                <a:spcPts val="1019"/>
              </a:spcBef>
            </a:pPr>
            <a:r>
              <a:rPr sz="2800" spc="-5" dirty="0">
                <a:solidFill>
                  <a:srgbClr val="FFFFCC"/>
                </a:solidFill>
                <a:latin typeface="Arial"/>
                <a:cs typeface="Arial"/>
              </a:rPr>
              <a:t>trvání </a:t>
            </a:r>
            <a:r>
              <a:rPr sz="2800" dirty="0">
                <a:solidFill>
                  <a:srgbClr val="FFFFCC"/>
                </a:solidFill>
                <a:latin typeface="Arial"/>
                <a:cs typeface="Arial"/>
              </a:rPr>
              <a:t>– </a:t>
            </a:r>
            <a:r>
              <a:rPr sz="2800" spc="-5" dirty="0">
                <a:solidFill>
                  <a:srgbClr val="FFFFCC"/>
                </a:solidFill>
                <a:latin typeface="Arial"/>
                <a:cs typeface="Arial"/>
              </a:rPr>
              <a:t>dny </a:t>
            </a:r>
            <a:r>
              <a:rPr sz="2800" dirty="0">
                <a:solidFill>
                  <a:srgbClr val="FFFFCC"/>
                </a:solidFill>
                <a:latin typeface="Arial"/>
                <a:cs typeface="Arial"/>
              </a:rPr>
              <a:t>až</a:t>
            </a:r>
            <a:r>
              <a:rPr sz="2800" spc="-20" dirty="0">
                <a:solidFill>
                  <a:srgbClr val="FFFFCC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FFFCC"/>
                </a:solidFill>
                <a:latin typeface="Arial"/>
                <a:cs typeface="Arial"/>
              </a:rPr>
              <a:t>týdny</a:t>
            </a:r>
            <a:endParaRPr sz="2800">
              <a:latin typeface="Arial"/>
              <a:cs typeface="Arial"/>
            </a:endParaRPr>
          </a:p>
          <a:p>
            <a:pPr marL="16510" marR="551815" indent="635">
              <a:lnSpc>
                <a:spcPct val="79900"/>
              </a:lnSpc>
              <a:spcBef>
                <a:spcPts val="2030"/>
              </a:spcBef>
              <a:tabLst>
                <a:tab pos="3754754" algn="l"/>
              </a:tabLst>
            </a:pPr>
            <a:r>
              <a:rPr sz="2800" dirty="0">
                <a:solidFill>
                  <a:srgbClr val="FFFFCC"/>
                </a:solidFill>
                <a:latin typeface="Arial"/>
                <a:cs typeface="Arial"/>
              </a:rPr>
              <a:t>výsledkem dlouhodobé hypoxemie </a:t>
            </a:r>
            <a:r>
              <a:rPr sz="2800" spc="-5" dirty="0">
                <a:solidFill>
                  <a:srgbClr val="FFFFCC"/>
                </a:solidFill>
                <a:latin typeface="Arial"/>
                <a:cs typeface="Arial"/>
              </a:rPr>
              <a:t>je </a:t>
            </a:r>
            <a:r>
              <a:rPr sz="2800" dirty="0">
                <a:solidFill>
                  <a:srgbClr val="FFFFCC"/>
                </a:solidFill>
                <a:latin typeface="Arial"/>
                <a:cs typeface="Arial"/>
              </a:rPr>
              <a:t>omezení  vývoje</a:t>
            </a:r>
            <a:r>
              <a:rPr sz="2800" spc="10" dirty="0">
                <a:solidFill>
                  <a:srgbClr val="FFFFCC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FFFCC"/>
                </a:solidFill>
                <a:latin typeface="Arial"/>
                <a:cs typeface="Arial"/>
              </a:rPr>
              <a:t>orgán.</a:t>
            </a:r>
            <a:r>
              <a:rPr sz="2800" spc="10" dirty="0">
                <a:solidFill>
                  <a:srgbClr val="FFFFCC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FFFCC"/>
                </a:solidFill>
                <a:latin typeface="Arial"/>
                <a:cs typeface="Arial"/>
              </a:rPr>
              <a:t>systémů	</a:t>
            </a:r>
            <a:r>
              <a:rPr sz="2800" dirty="0">
                <a:solidFill>
                  <a:srgbClr val="FFFFCC"/>
                </a:solidFill>
                <a:latin typeface="Arial"/>
                <a:cs typeface="Arial"/>
              </a:rPr>
              <a:t>a </a:t>
            </a:r>
            <a:r>
              <a:rPr sz="2800" dirty="0">
                <a:solidFill>
                  <a:srgbClr val="FFFF00"/>
                </a:solidFill>
                <a:latin typeface="Arial"/>
                <a:cs typeface="Arial"/>
              </a:rPr>
              <a:t>redukce obranných  mechanismů proti akutní hypoxii v </a:t>
            </a:r>
            <a:r>
              <a:rPr sz="2800" spc="-5" dirty="0">
                <a:solidFill>
                  <a:srgbClr val="FFFF00"/>
                </a:solidFill>
                <a:latin typeface="Arial"/>
                <a:cs typeface="Arial"/>
              </a:rPr>
              <a:t>průběhu  </a:t>
            </a:r>
            <a:r>
              <a:rPr sz="2800" dirty="0">
                <a:solidFill>
                  <a:srgbClr val="FFFF00"/>
                </a:solidFill>
                <a:latin typeface="Arial"/>
                <a:cs typeface="Arial"/>
              </a:rPr>
              <a:t>porodu</a:t>
            </a:r>
            <a:endParaRPr sz="2800">
              <a:latin typeface="Arial"/>
              <a:cs typeface="Arial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628789" y="6308090"/>
            <a:ext cx="1111250" cy="0"/>
          </a:xfrm>
          <a:custGeom>
            <a:avLst/>
            <a:gdLst/>
            <a:ahLst/>
            <a:cxnLst/>
            <a:rect l="l" t="t" r="r" b="b"/>
            <a:pathLst>
              <a:path w="1111250">
                <a:moveTo>
                  <a:pt x="0" y="0"/>
                </a:moveTo>
                <a:lnTo>
                  <a:pt x="1110995" y="0"/>
                </a:lnTo>
              </a:path>
            </a:pathLst>
          </a:custGeom>
          <a:ln w="251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14311" y="6293611"/>
            <a:ext cx="1111250" cy="0"/>
          </a:xfrm>
          <a:custGeom>
            <a:avLst/>
            <a:gdLst/>
            <a:ahLst/>
            <a:cxnLst/>
            <a:rect l="l" t="t" r="r" b="b"/>
            <a:pathLst>
              <a:path w="1111250">
                <a:moveTo>
                  <a:pt x="0" y="0"/>
                </a:moveTo>
                <a:lnTo>
                  <a:pt x="1110996" y="0"/>
                </a:lnTo>
              </a:path>
            </a:pathLst>
          </a:custGeom>
          <a:ln w="25146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9" y="6302375"/>
            <a:ext cx="5745479" cy="5524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329317" y="6416675"/>
            <a:ext cx="3990975" cy="438150"/>
          </a:xfrm>
          <a:custGeom>
            <a:avLst/>
            <a:gdLst/>
            <a:ahLst/>
            <a:cxnLst/>
            <a:rect l="l" t="t" r="r" b="b"/>
            <a:pathLst>
              <a:path w="3990975" h="438150">
                <a:moveTo>
                  <a:pt x="3990593" y="323850"/>
                </a:moveTo>
                <a:lnTo>
                  <a:pt x="3582924" y="0"/>
                </a:lnTo>
                <a:lnTo>
                  <a:pt x="0" y="438150"/>
                </a:lnTo>
                <a:lnTo>
                  <a:pt x="3459479" y="438150"/>
                </a:lnTo>
                <a:lnTo>
                  <a:pt x="3990593" y="323850"/>
                </a:lnTo>
                <a:close/>
              </a:path>
            </a:pathLst>
          </a:custGeom>
          <a:solidFill>
            <a:srgbClr val="0000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912241" y="6140069"/>
            <a:ext cx="2228850" cy="6004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985137" y="5000878"/>
            <a:ext cx="1156335" cy="381000"/>
          </a:xfrm>
          <a:custGeom>
            <a:avLst/>
            <a:gdLst/>
            <a:ahLst/>
            <a:cxnLst/>
            <a:rect l="l" t="t" r="r" b="b"/>
            <a:pathLst>
              <a:path w="1156334" h="381000">
                <a:moveTo>
                  <a:pt x="1155953" y="381000"/>
                </a:moveTo>
                <a:lnTo>
                  <a:pt x="0" y="0"/>
                </a:lnTo>
                <a:lnTo>
                  <a:pt x="0" y="9144"/>
                </a:lnTo>
                <a:lnTo>
                  <a:pt x="1155953" y="381000"/>
                </a:lnTo>
                <a:close/>
              </a:path>
            </a:pathLst>
          </a:custGeom>
          <a:solidFill>
            <a:srgbClr val="0000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39" y="2357501"/>
            <a:ext cx="7984985" cy="265252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985125" y="4838572"/>
            <a:ext cx="1155966" cy="50520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9" y="1452244"/>
            <a:ext cx="7984985" cy="347243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643640" y="0"/>
            <a:ext cx="5012806" cy="432422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628265" y="4287646"/>
            <a:ext cx="512825" cy="47472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694559" y="4107052"/>
            <a:ext cx="447040" cy="532130"/>
          </a:xfrm>
          <a:custGeom>
            <a:avLst/>
            <a:gdLst/>
            <a:ahLst/>
            <a:cxnLst/>
            <a:rect l="l" t="t" r="r" b="b"/>
            <a:pathLst>
              <a:path w="447040" h="532129">
                <a:moveTo>
                  <a:pt x="446531" y="531876"/>
                </a:moveTo>
                <a:lnTo>
                  <a:pt x="446531" y="274319"/>
                </a:lnTo>
                <a:lnTo>
                  <a:pt x="152399" y="0"/>
                </a:lnTo>
                <a:lnTo>
                  <a:pt x="0" y="142494"/>
                </a:lnTo>
                <a:lnTo>
                  <a:pt x="446531" y="531876"/>
                </a:lnTo>
                <a:close/>
              </a:path>
            </a:pathLst>
          </a:custGeom>
          <a:solidFill>
            <a:srgbClr val="0000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897347" y="0"/>
            <a:ext cx="4949599" cy="424954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941823" y="0"/>
            <a:ext cx="3989717" cy="402094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539048" y="0"/>
            <a:ext cx="3487742" cy="393560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007741" y="3925696"/>
            <a:ext cx="133350" cy="15240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894965" y="1347850"/>
            <a:ext cx="246379" cy="819150"/>
          </a:xfrm>
          <a:custGeom>
            <a:avLst/>
            <a:gdLst/>
            <a:ahLst/>
            <a:cxnLst/>
            <a:rect l="l" t="t" r="r" b="b"/>
            <a:pathLst>
              <a:path w="246379" h="819150">
                <a:moveTo>
                  <a:pt x="246125" y="819150"/>
                </a:moveTo>
                <a:lnTo>
                  <a:pt x="246125" y="323850"/>
                </a:lnTo>
                <a:lnTo>
                  <a:pt x="121919" y="0"/>
                </a:lnTo>
                <a:lnTo>
                  <a:pt x="0" y="304800"/>
                </a:lnTo>
                <a:lnTo>
                  <a:pt x="246125" y="819150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108605" y="0"/>
            <a:ext cx="908267" cy="165265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590760" y="0"/>
            <a:ext cx="540411" cy="1261744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9045841" y="1034669"/>
            <a:ext cx="95250" cy="494030"/>
          </a:xfrm>
          <a:custGeom>
            <a:avLst/>
            <a:gdLst/>
            <a:ahLst/>
            <a:cxnLst/>
            <a:rect l="l" t="t" r="r" b="b"/>
            <a:pathLst>
              <a:path w="95250" h="494030">
                <a:moveTo>
                  <a:pt x="95250" y="493775"/>
                </a:moveTo>
                <a:lnTo>
                  <a:pt x="95249" y="9905"/>
                </a:lnTo>
                <a:lnTo>
                  <a:pt x="85343" y="0"/>
                </a:lnTo>
                <a:lnTo>
                  <a:pt x="0" y="227837"/>
                </a:lnTo>
                <a:lnTo>
                  <a:pt x="95250" y="493775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187" y="2539619"/>
            <a:ext cx="9131033" cy="2959607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187" y="3414395"/>
            <a:ext cx="9131033" cy="2122931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187" y="5042027"/>
            <a:ext cx="9131033" cy="656843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061379" y="0"/>
            <a:ext cx="7072841" cy="5042026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273954" y="0"/>
            <a:ext cx="3860266" cy="4148200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271833" y="0"/>
            <a:ext cx="2862387" cy="3909694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175352" y="0"/>
            <a:ext cx="1958868" cy="3290950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452628" y="0"/>
            <a:ext cx="1681592" cy="3071494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908259" y="0"/>
            <a:ext cx="1225961" cy="2359024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39" y="2589148"/>
            <a:ext cx="5826251" cy="2084069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788291" y="4435475"/>
            <a:ext cx="3352800" cy="1103376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>
            <a:spLocks noGrp="1"/>
          </p:cNvSpPr>
          <p:nvPr>
            <p:ph type="title"/>
          </p:nvPr>
        </p:nvSpPr>
        <p:spPr>
          <a:xfrm>
            <a:off x="3548974" y="139532"/>
            <a:ext cx="2045335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0" spc="-5" dirty="0">
                <a:latin typeface="Arial"/>
                <a:cs typeface="Arial"/>
              </a:rPr>
              <a:t>Hypoxie</a:t>
            </a:r>
          </a:p>
        </p:txBody>
      </p:sp>
      <p:sp>
        <p:nvSpPr>
          <p:cNvPr id="32" name="object 32"/>
          <p:cNvSpPr/>
          <p:nvPr/>
        </p:nvSpPr>
        <p:spPr>
          <a:xfrm>
            <a:off x="362851" y="1505584"/>
            <a:ext cx="160020" cy="160020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62851" y="2417698"/>
            <a:ext cx="160020" cy="160020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62851" y="3729863"/>
            <a:ext cx="160020" cy="160020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62851" y="4641977"/>
            <a:ext cx="160020" cy="160020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62851" y="5218048"/>
            <a:ext cx="160020" cy="160020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801739" y="5825363"/>
            <a:ext cx="1153160" cy="0"/>
          </a:xfrm>
          <a:custGeom>
            <a:avLst/>
            <a:gdLst/>
            <a:ahLst/>
            <a:cxnLst/>
            <a:rect l="l" t="t" r="r" b="b"/>
            <a:pathLst>
              <a:path w="1153159">
                <a:moveTo>
                  <a:pt x="0" y="0"/>
                </a:moveTo>
                <a:lnTo>
                  <a:pt x="1152905" y="0"/>
                </a:lnTo>
              </a:path>
            </a:pathLst>
          </a:custGeom>
          <a:ln w="2133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6789546" y="5813171"/>
            <a:ext cx="1153160" cy="0"/>
          </a:xfrm>
          <a:custGeom>
            <a:avLst/>
            <a:gdLst/>
            <a:ahLst/>
            <a:cxnLst/>
            <a:rect l="l" t="t" r="r" b="b"/>
            <a:pathLst>
              <a:path w="1153159">
                <a:moveTo>
                  <a:pt x="0" y="0"/>
                </a:moveTo>
                <a:lnTo>
                  <a:pt x="1152905" y="0"/>
                </a:lnTo>
              </a:path>
            </a:pathLst>
          </a:custGeom>
          <a:ln w="21336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672630" y="1363344"/>
            <a:ext cx="8012430" cy="4846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335" marR="349885" indent="-635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FFFFCC"/>
                </a:solidFill>
                <a:latin typeface="Arial"/>
                <a:cs typeface="Arial"/>
              </a:rPr>
              <a:t>další snížení </a:t>
            </a:r>
            <a:r>
              <a:rPr sz="2400" dirty="0">
                <a:solidFill>
                  <a:srgbClr val="FFFFCC"/>
                </a:solidFill>
                <a:latin typeface="Arial"/>
                <a:cs typeface="Arial"/>
              </a:rPr>
              <a:t>saturace </a:t>
            </a:r>
            <a:r>
              <a:rPr sz="2400" spc="-5" dirty="0">
                <a:solidFill>
                  <a:srgbClr val="FFFFCC"/>
                </a:solidFill>
                <a:latin typeface="Arial"/>
                <a:cs typeface="Arial"/>
              </a:rPr>
              <a:t>arteriální </a:t>
            </a:r>
            <a:r>
              <a:rPr sz="2400" dirty="0">
                <a:solidFill>
                  <a:srgbClr val="FFFFCC"/>
                </a:solidFill>
                <a:latin typeface="Arial"/>
                <a:cs typeface="Arial"/>
              </a:rPr>
              <a:t>krve kyslíkem, </a:t>
            </a:r>
            <a:r>
              <a:rPr sz="2400" spc="-5" dirty="0">
                <a:solidFill>
                  <a:srgbClr val="FFFFCC"/>
                </a:solidFill>
                <a:latin typeface="Arial"/>
                <a:cs typeface="Arial"/>
              </a:rPr>
              <a:t>vedoucí </a:t>
            </a:r>
            <a:r>
              <a:rPr sz="2400" dirty="0">
                <a:solidFill>
                  <a:srgbClr val="FFFFCC"/>
                </a:solidFill>
                <a:latin typeface="Arial"/>
                <a:cs typeface="Arial"/>
              </a:rPr>
              <a:t>k  neschopnosti dostatečného </a:t>
            </a:r>
            <a:r>
              <a:rPr sz="2400" spc="-5" dirty="0">
                <a:solidFill>
                  <a:srgbClr val="FFFFCC"/>
                </a:solidFill>
                <a:latin typeface="Arial"/>
                <a:cs typeface="Arial"/>
              </a:rPr>
              <a:t>zásobení všech tkání</a:t>
            </a:r>
            <a:r>
              <a:rPr sz="2400" spc="-30" dirty="0">
                <a:solidFill>
                  <a:srgbClr val="FFFFCC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CC"/>
                </a:solidFill>
                <a:latin typeface="Arial"/>
                <a:cs typeface="Arial"/>
              </a:rPr>
              <a:t>O2</a:t>
            </a:r>
            <a:endParaRPr sz="2400">
              <a:latin typeface="Arial"/>
              <a:cs typeface="Arial"/>
            </a:endParaRPr>
          </a:p>
          <a:p>
            <a:pPr marL="13335" marR="5080" indent="-635">
              <a:lnSpc>
                <a:spcPct val="100000"/>
              </a:lnSpc>
              <a:spcBef>
                <a:spcPts val="1425"/>
              </a:spcBef>
            </a:pPr>
            <a:r>
              <a:rPr sz="2400" dirty="0">
                <a:solidFill>
                  <a:srgbClr val="FFFFCC"/>
                </a:solidFill>
                <a:latin typeface="Arial"/>
                <a:cs typeface="Arial"/>
              </a:rPr>
              <a:t>obrana plodu – </a:t>
            </a:r>
            <a:r>
              <a:rPr sz="2400" spc="-5" dirty="0">
                <a:solidFill>
                  <a:srgbClr val="FFFFCC"/>
                </a:solidFill>
                <a:latin typeface="Arial"/>
                <a:cs typeface="Arial"/>
              </a:rPr>
              <a:t>aktivace </a:t>
            </a:r>
            <a:r>
              <a:rPr sz="2400" dirty="0">
                <a:solidFill>
                  <a:srgbClr val="FFFFCC"/>
                </a:solidFill>
                <a:latin typeface="Arial"/>
                <a:cs typeface="Arial"/>
              </a:rPr>
              <a:t>stresových hormonů – redistribuce  </a:t>
            </a:r>
            <a:r>
              <a:rPr sz="2400" spc="-5" dirty="0">
                <a:solidFill>
                  <a:srgbClr val="FFFFCC"/>
                </a:solidFill>
                <a:latin typeface="Arial"/>
                <a:cs typeface="Arial"/>
              </a:rPr>
              <a:t>krve </a:t>
            </a:r>
            <a:r>
              <a:rPr sz="2400" dirty="0">
                <a:solidFill>
                  <a:srgbClr val="FFFFCC"/>
                </a:solidFill>
                <a:latin typeface="Arial"/>
                <a:cs typeface="Arial"/>
              </a:rPr>
              <a:t>– rozvoj anaerobního metabolismu v </a:t>
            </a:r>
            <a:r>
              <a:rPr sz="2400" spc="-5" dirty="0">
                <a:solidFill>
                  <a:srgbClr val="FFFFCC"/>
                </a:solidFill>
                <a:latin typeface="Arial"/>
                <a:cs typeface="Arial"/>
              </a:rPr>
              <a:t>periferních  tkáních</a:t>
            </a:r>
            <a:endParaRPr sz="2400">
              <a:latin typeface="Arial"/>
              <a:cs typeface="Arial"/>
            </a:endParaRPr>
          </a:p>
          <a:p>
            <a:pPr marL="12700" marR="547370">
              <a:lnSpc>
                <a:spcPct val="100000"/>
              </a:lnSpc>
              <a:spcBef>
                <a:spcPts val="1710"/>
              </a:spcBef>
            </a:pPr>
            <a:r>
              <a:rPr sz="2400" dirty="0">
                <a:solidFill>
                  <a:srgbClr val="FFFFCC"/>
                </a:solidFill>
                <a:latin typeface="Arial"/>
                <a:cs typeface="Arial"/>
              </a:rPr>
              <a:t>v </a:t>
            </a:r>
            <a:r>
              <a:rPr sz="2400" spc="-5" dirty="0">
                <a:solidFill>
                  <a:srgbClr val="FFFFCC"/>
                </a:solidFill>
                <a:latin typeface="Arial"/>
                <a:cs typeface="Arial"/>
              </a:rPr>
              <a:t>centrálních orgánech zůstává zachována </a:t>
            </a:r>
            <a:r>
              <a:rPr sz="2400" dirty="0">
                <a:solidFill>
                  <a:srgbClr val="FFFFCC"/>
                </a:solidFill>
                <a:latin typeface="Arial"/>
                <a:cs typeface="Arial"/>
              </a:rPr>
              <a:t>energetická  </a:t>
            </a:r>
            <a:r>
              <a:rPr sz="2400" spc="-5" dirty="0">
                <a:solidFill>
                  <a:srgbClr val="FFFFCC"/>
                </a:solidFill>
                <a:latin typeface="Arial"/>
                <a:cs typeface="Arial"/>
              </a:rPr>
              <a:t>rovnováha </a:t>
            </a:r>
            <a:r>
              <a:rPr sz="2400" dirty="0">
                <a:solidFill>
                  <a:srgbClr val="FFFFCC"/>
                </a:solidFill>
                <a:latin typeface="Arial"/>
                <a:cs typeface="Arial"/>
              </a:rPr>
              <a:t>– </a:t>
            </a:r>
            <a:r>
              <a:rPr sz="2400" spc="-5" dirty="0">
                <a:solidFill>
                  <a:srgbClr val="FFFFCC"/>
                </a:solidFill>
                <a:latin typeface="Arial"/>
                <a:cs typeface="Arial"/>
              </a:rPr>
              <a:t>na úkor </a:t>
            </a:r>
            <a:r>
              <a:rPr sz="2400" dirty="0">
                <a:solidFill>
                  <a:srgbClr val="FFFFCC"/>
                </a:solidFill>
                <a:latin typeface="Arial"/>
                <a:cs typeface="Arial"/>
              </a:rPr>
              <a:t>periferních</a:t>
            </a:r>
            <a:r>
              <a:rPr sz="2400" spc="10" dirty="0">
                <a:solidFill>
                  <a:srgbClr val="FFFFCC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CC"/>
                </a:solidFill>
                <a:latin typeface="Arial"/>
                <a:cs typeface="Arial"/>
              </a:rPr>
              <a:t>tkání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430"/>
              </a:spcBef>
            </a:pPr>
            <a:r>
              <a:rPr sz="2400" spc="-5" dirty="0">
                <a:solidFill>
                  <a:srgbClr val="FFFFCC"/>
                </a:solidFill>
                <a:latin typeface="Arial"/>
                <a:cs typeface="Arial"/>
              </a:rPr>
              <a:t>trvání </a:t>
            </a:r>
            <a:r>
              <a:rPr sz="2400" dirty="0">
                <a:solidFill>
                  <a:srgbClr val="FFFFCC"/>
                </a:solidFill>
                <a:latin typeface="Arial"/>
                <a:cs typeface="Arial"/>
              </a:rPr>
              <a:t>– několik</a:t>
            </a:r>
            <a:r>
              <a:rPr sz="2400" spc="-5" dirty="0">
                <a:solidFill>
                  <a:srgbClr val="FFFFC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CC"/>
                </a:solidFill>
                <a:latin typeface="Arial"/>
                <a:cs typeface="Arial"/>
              </a:rPr>
              <a:t>hodin</a:t>
            </a:r>
            <a:endParaRPr sz="2400">
              <a:latin typeface="Arial"/>
              <a:cs typeface="Arial"/>
            </a:endParaRPr>
          </a:p>
          <a:p>
            <a:pPr marL="12700" marR="734695" algn="just">
              <a:lnSpc>
                <a:spcPct val="100000"/>
              </a:lnSpc>
              <a:spcBef>
                <a:spcPts val="1720"/>
              </a:spcBef>
            </a:pPr>
            <a:r>
              <a:rPr sz="2400" dirty="0">
                <a:solidFill>
                  <a:srgbClr val="FFFFCC"/>
                </a:solidFill>
                <a:latin typeface="Arial"/>
                <a:cs typeface="Arial"/>
              </a:rPr>
              <a:t>pokud nedojde k dalšímu </a:t>
            </a:r>
            <a:r>
              <a:rPr sz="2400" spc="-5" dirty="0">
                <a:solidFill>
                  <a:srgbClr val="FFFFCC"/>
                </a:solidFill>
                <a:latin typeface="Arial"/>
                <a:cs typeface="Arial"/>
              </a:rPr>
              <a:t>poklesu </a:t>
            </a:r>
            <a:r>
              <a:rPr sz="2400" dirty="0">
                <a:solidFill>
                  <a:srgbClr val="FFFFCC"/>
                </a:solidFill>
                <a:latin typeface="Arial"/>
                <a:cs typeface="Arial"/>
              </a:rPr>
              <a:t>saturace – </a:t>
            </a:r>
            <a:r>
              <a:rPr sz="2400" spc="-5" dirty="0">
                <a:solidFill>
                  <a:srgbClr val="FFFFCC"/>
                </a:solidFill>
                <a:latin typeface="Arial"/>
                <a:cs typeface="Arial"/>
              </a:rPr>
              <a:t>zůstává  </a:t>
            </a:r>
            <a:r>
              <a:rPr sz="2400" dirty="0">
                <a:solidFill>
                  <a:srgbClr val="FFFFCC"/>
                </a:solidFill>
                <a:latin typeface="Arial"/>
                <a:cs typeface="Arial"/>
              </a:rPr>
              <a:t>hypoxie omezena pouze na periferní </a:t>
            </a:r>
            <a:r>
              <a:rPr sz="2400" spc="-5" dirty="0">
                <a:solidFill>
                  <a:srgbClr val="FFFFCC"/>
                </a:solidFill>
                <a:latin typeface="Arial"/>
                <a:cs typeface="Arial"/>
              </a:rPr>
              <a:t>tkáně </a:t>
            </a:r>
            <a:r>
              <a:rPr sz="2400" dirty="0">
                <a:solidFill>
                  <a:srgbClr val="FFFFCC"/>
                </a:solidFill>
                <a:latin typeface="Arial"/>
                <a:cs typeface="Arial"/>
              </a:rPr>
              <a:t>– </a:t>
            </a:r>
            <a:r>
              <a:rPr sz="2400" spc="-5" dirty="0">
                <a:solidFill>
                  <a:srgbClr val="FFFF00"/>
                </a:solidFill>
                <a:latin typeface="Arial"/>
                <a:cs typeface="Arial"/>
              </a:rPr>
              <a:t>možnost  poškození centrálních </a:t>
            </a:r>
            <a:r>
              <a:rPr sz="2400" dirty="0">
                <a:solidFill>
                  <a:srgbClr val="FFFF00"/>
                </a:solidFill>
                <a:latin typeface="Arial"/>
                <a:cs typeface="Arial"/>
              </a:rPr>
              <a:t>orgánů plodu je</a:t>
            </a:r>
            <a:r>
              <a:rPr sz="2400" spc="-2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00"/>
                </a:solidFill>
                <a:latin typeface="Arial"/>
                <a:cs typeface="Arial"/>
              </a:rPr>
              <a:t>minimální</a:t>
            </a:r>
            <a:endParaRPr sz="2400">
              <a:latin typeface="Arial"/>
              <a:cs typeface="Arial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698131" y="6190360"/>
            <a:ext cx="6547484" cy="0"/>
          </a:xfrm>
          <a:custGeom>
            <a:avLst/>
            <a:gdLst/>
            <a:ahLst/>
            <a:cxnLst/>
            <a:rect l="l" t="t" r="r" b="b"/>
            <a:pathLst>
              <a:path w="6547484">
                <a:moveTo>
                  <a:pt x="0" y="0"/>
                </a:moveTo>
                <a:lnTo>
                  <a:pt x="6547104" y="0"/>
                </a:lnTo>
              </a:path>
            </a:pathLst>
          </a:custGeom>
          <a:ln w="2133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685939" y="6178169"/>
            <a:ext cx="6547484" cy="0"/>
          </a:xfrm>
          <a:custGeom>
            <a:avLst/>
            <a:gdLst/>
            <a:ahLst/>
            <a:cxnLst/>
            <a:rect l="l" t="t" r="r" b="b"/>
            <a:pathLst>
              <a:path w="6547484">
                <a:moveTo>
                  <a:pt x="0" y="0"/>
                </a:moveTo>
                <a:lnTo>
                  <a:pt x="6547104" y="0"/>
                </a:lnTo>
              </a:path>
            </a:pathLst>
          </a:custGeom>
          <a:ln w="21335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9" y="6302375"/>
            <a:ext cx="5745479" cy="5524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329317" y="6416675"/>
            <a:ext cx="3990975" cy="438150"/>
          </a:xfrm>
          <a:custGeom>
            <a:avLst/>
            <a:gdLst/>
            <a:ahLst/>
            <a:cxnLst/>
            <a:rect l="l" t="t" r="r" b="b"/>
            <a:pathLst>
              <a:path w="3990975" h="438150">
                <a:moveTo>
                  <a:pt x="3990593" y="323850"/>
                </a:moveTo>
                <a:lnTo>
                  <a:pt x="3582924" y="0"/>
                </a:lnTo>
                <a:lnTo>
                  <a:pt x="0" y="438150"/>
                </a:lnTo>
                <a:lnTo>
                  <a:pt x="3459479" y="438150"/>
                </a:lnTo>
                <a:lnTo>
                  <a:pt x="3990593" y="323850"/>
                </a:lnTo>
                <a:close/>
              </a:path>
            </a:pathLst>
          </a:custGeom>
          <a:solidFill>
            <a:srgbClr val="0000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912241" y="6140069"/>
            <a:ext cx="2228850" cy="6004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985137" y="5000878"/>
            <a:ext cx="1156335" cy="381000"/>
          </a:xfrm>
          <a:custGeom>
            <a:avLst/>
            <a:gdLst/>
            <a:ahLst/>
            <a:cxnLst/>
            <a:rect l="l" t="t" r="r" b="b"/>
            <a:pathLst>
              <a:path w="1156334" h="381000">
                <a:moveTo>
                  <a:pt x="1155953" y="381000"/>
                </a:moveTo>
                <a:lnTo>
                  <a:pt x="0" y="0"/>
                </a:lnTo>
                <a:lnTo>
                  <a:pt x="0" y="9144"/>
                </a:lnTo>
                <a:lnTo>
                  <a:pt x="1155953" y="381000"/>
                </a:lnTo>
                <a:close/>
              </a:path>
            </a:pathLst>
          </a:custGeom>
          <a:solidFill>
            <a:srgbClr val="0000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39" y="2357501"/>
            <a:ext cx="7984985" cy="265252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985125" y="4838572"/>
            <a:ext cx="1155966" cy="50520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9" y="1452244"/>
            <a:ext cx="7984985" cy="347243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643640" y="0"/>
            <a:ext cx="5012806" cy="432422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628265" y="4287646"/>
            <a:ext cx="512825" cy="47472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694559" y="4107052"/>
            <a:ext cx="447040" cy="532130"/>
          </a:xfrm>
          <a:custGeom>
            <a:avLst/>
            <a:gdLst/>
            <a:ahLst/>
            <a:cxnLst/>
            <a:rect l="l" t="t" r="r" b="b"/>
            <a:pathLst>
              <a:path w="447040" h="532129">
                <a:moveTo>
                  <a:pt x="446531" y="531876"/>
                </a:moveTo>
                <a:lnTo>
                  <a:pt x="446531" y="274319"/>
                </a:lnTo>
                <a:lnTo>
                  <a:pt x="152399" y="0"/>
                </a:lnTo>
                <a:lnTo>
                  <a:pt x="0" y="142494"/>
                </a:lnTo>
                <a:lnTo>
                  <a:pt x="446531" y="531876"/>
                </a:lnTo>
                <a:close/>
              </a:path>
            </a:pathLst>
          </a:custGeom>
          <a:solidFill>
            <a:srgbClr val="0000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897347" y="0"/>
            <a:ext cx="4949599" cy="424954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941823" y="0"/>
            <a:ext cx="3989717" cy="402094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539048" y="0"/>
            <a:ext cx="3487742" cy="393560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007741" y="3925696"/>
            <a:ext cx="133350" cy="15240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894965" y="1347850"/>
            <a:ext cx="246379" cy="819150"/>
          </a:xfrm>
          <a:custGeom>
            <a:avLst/>
            <a:gdLst/>
            <a:ahLst/>
            <a:cxnLst/>
            <a:rect l="l" t="t" r="r" b="b"/>
            <a:pathLst>
              <a:path w="246379" h="819150">
                <a:moveTo>
                  <a:pt x="246125" y="819150"/>
                </a:moveTo>
                <a:lnTo>
                  <a:pt x="246125" y="323850"/>
                </a:lnTo>
                <a:lnTo>
                  <a:pt x="121919" y="0"/>
                </a:lnTo>
                <a:lnTo>
                  <a:pt x="0" y="304800"/>
                </a:lnTo>
                <a:lnTo>
                  <a:pt x="246125" y="819150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108605" y="0"/>
            <a:ext cx="908267" cy="165265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590760" y="0"/>
            <a:ext cx="540411" cy="1261744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9045841" y="1034669"/>
            <a:ext cx="95250" cy="494030"/>
          </a:xfrm>
          <a:custGeom>
            <a:avLst/>
            <a:gdLst/>
            <a:ahLst/>
            <a:cxnLst/>
            <a:rect l="l" t="t" r="r" b="b"/>
            <a:pathLst>
              <a:path w="95250" h="494030">
                <a:moveTo>
                  <a:pt x="95250" y="493775"/>
                </a:moveTo>
                <a:lnTo>
                  <a:pt x="95249" y="9905"/>
                </a:lnTo>
                <a:lnTo>
                  <a:pt x="85343" y="0"/>
                </a:lnTo>
                <a:lnTo>
                  <a:pt x="0" y="227837"/>
                </a:lnTo>
                <a:lnTo>
                  <a:pt x="95250" y="493775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187" y="2539619"/>
            <a:ext cx="9131033" cy="2959607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187" y="3414395"/>
            <a:ext cx="9131033" cy="2122931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187" y="5042027"/>
            <a:ext cx="9131033" cy="656843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061379" y="0"/>
            <a:ext cx="7072841" cy="5042026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273954" y="0"/>
            <a:ext cx="3860266" cy="4148200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271833" y="0"/>
            <a:ext cx="2862387" cy="3909694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175352" y="0"/>
            <a:ext cx="1958868" cy="3290950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452628" y="0"/>
            <a:ext cx="1681592" cy="3071494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908259" y="0"/>
            <a:ext cx="1225961" cy="2359024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39" y="2589148"/>
            <a:ext cx="5826251" cy="2084069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788291" y="4435475"/>
            <a:ext cx="3352800" cy="1103376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>
            <a:spLocks noGrp="1"/>
          </p:cNvSpPr>
          <p:nvPr>
            <p:ph type="title"/>
          </p:nvPr>
        </p:nvSpPr>
        <p:spPr>
          <a:xfrm>
            <a:off x="3657940" y="149438"/>
            <a:ext cx="1828164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0" spc="-5" dirty="0">
                <a:latin typeface="Arial"/>
                <a:cs typeface="Arial"/>
              </a:rPr>
              <a:t>Asfyxie</a:t>
            </a:r>
          </a:p>
        </p:txBody>
      </p:sp>
      <p:sp>
        <p:nvSpPr>
          <p:cNvPr id="32" name="object 32"/>
          <p:cNvSpPr/>
          <p:nvPr/>
        </p:nvSpPr>
        <p:spPr>
          <a:xfrm>
            <a:off x="362851" y="1649602"/>
            <a:ext cx="160020" cy="160020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62851" y="2961766"/>
            <a:ext cx="160020" cy="160020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62851" y="4673980"/>
            <a:ext cx="160020" cy="160020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62851" y="5282057"/>
            <a:ext cx="160020" cy="160020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672934" y="1506600"/>
            <a:ext cx="7990205" cy="44373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068705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FFFFCC"/>
                </a:solidFill>
                <a:latin typeface="Arial"/>
                <a:cs typeface="Arial"/>
              </a:rPr>
              <a:t>výrazné </a:t>
            </a:r>
            <a:r>
              <a:rPr sz="2400" spc="-5" dirty="0">
                <a:solidFill>
                  <a:srgbClr val="FFFFCC"/>
                </a:solidFill>
                <a:latin typeface="Arial"/>
                <a:cs typeface="Arial"/>
              </a:rPr>
              <a:t>snížení kyslíkové </a:t>
            </a:r>
            <a:r>
              <a:rPr sz="2400" dirty="0">
                <a:solidFill>
                  <a:srgbClr val="FFFFCC"/>
                </a:solidFill>
                <a:latin typeface="Arial"/>
                <a:cs typeface="Arial"/>
              </a:rPr>
              <a:t>saturace arteriální </a:t>
            </a:r>
            <a:r>
              <a:rPr sz="2400" spc="-5" dirty="0">
                <a:solidFill>
                  <a:srgbClr val="FFFFCC"/>
                </a:solidFill>
                <a:latin typeface="Arial"/>
                <a:cs typeface="Arial"/>
              </a:rPr>
              <a:t>krve,  </a:t>
            </a:r>
            <a:r>
              <a:rPr sz="2400" dirty="0">
                <a:solidFill>
                  <a:srgbClr val="FFFFCC"/>
                </a:solidFill>
                <a:latin typeface="Arial"/>
                <a:cs typeface="Arial"/>
              </a:rPr>
              <a:t>nedostačující k </a:t>
            </a:r>
            <a:r>
              <a:rPr sz="2400" spc="-5" dirty="0">
                <a:solidFill>
                  <a:srgbClr val="FFFFCC"/>
                </a:solidFill>
                <a:latin typeface="Arial"/>
                <a:cs typeface="Arial"/>
              </a:rPr>
              <a:t>zachování energetické </a:t>
            </a:r>
            <a:r>
              <a:rPr sz="2400" dirty="0">
                <a:solidFill>
                  <a:srgbClr val="FFFFCC"/>
                </a:solidFill>
                <a:latin typeface="Arial"/>
                <a:cs typeface="Arial"/>
              </a:rPr>
              <a:t>rovnováhy v  preferovaných centrálních</a:t>
            </a:r>
            <a:r>
              <a:rPr sz="2400" spc="-10" dirty="0">
                <a:solidFill>
                  <a:srgbClr val="FFFFC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CC"/>
                </a:solidFill>
                <a:latin typeface="Arial"/>
                <a:cs typeface="Arial"/>
              </a:rPr>
              <a:t>orgánech</a:t>
            </a:r>
            <a:endParaRPr sz="24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1710"/>
              </a:spcBef>
            </a:pPr>
            <a:r>
              <a:rPr sz="2400" dirty="0">
                <a:solidFill>
                  <a:srgbClr val="FFFFCC"/>
                </a:solidFill>
                <a:latin typeface="Arial"/>
                <a:cs typeface="Arial"/>
              </a:rPr>
              <a:t>obrana plodu – </a:t>
            </a:r>
            <a:r>
              <a:rPr sz="2400" spc="-5" dirty="0">
                <a:solidFill>
                  <a:srgbClr val="FFFFCC"/>
                </a:solidFill>
                <a:latin typeface="Arial"/>
                <a:cs typeface="Arial"/>
              </a:rPr>
              <a:t>maximální aktivace sympatiku </a:t>
            </a:r>
            <a:r>
              <a:rPr sz="2400" dirty="0">
                <a:solidFill>
                  <a:srgbClr val="FFFFCC"/>
                </a:solidFill>
                <a:latin typeface="Arial"/>
                <a:cs typeface="Arial"/>
              </a:rPr>
              <a:t>a </a:t>
            </a:r>
            <a:r>
              <a:rPr sz="2400" spc="-5" dirty="0">
                <a:solidFill>
                  <a:srgbClr val="FFFFCC"/>
                </a:solidFill>
                <a:latin typeface="Arial"/>
                <a:cs typeface="Arial"/>
              </a:rPr>
              <a:t>stresových  </a:t>
            </a:r>
            <a:r>
              <a:rPr sz="2400" dirty="0">
                <a:solidFill>
                  <a:srgbClr val="FFFFCC"/>
                </a:solidFill>
                <a:latin typeface="Arial"/>
                <a:cs typeface="Arial"/>
              </a:rPr>
              <a:t>hormonů, mobilizace glykogenu z </a:t>
            </a:r>
            <a:r>
              <a:rPr sz="2400" spc="-5" dirty="0">
                <a:solidFill>
                  <a:srgbClr val="FFFFCC"/>
                </a:solidFill>
                <a:latin typeface="Arial"/>
                <a:cs typeface="Arial"/>
              </a:rPr>
              <a:t>jater </a:t>
            </a:r>
            <a:r>
              <a:rPr sz="2400" dirty="0">
                <a:solidFill>
                  <a:srgbClr val="FFFFCC"/>
                </a:solidFill>
                <a:latin typeface="Arial"/>
                <a:cs typeface="Arial"/>
              </a:rPr>
              <a:t>a myokardu, rozvoj  </a:t>
            </a:r>
            <a:r>
              <a:rPr sz="2400" spc="-5" dirty="0">
                <a:solidFill>
                  <a:srgbClr val="FFFFCC"/>
                </a:solidFill>
                <a:latin typeface="Arial"/>
                <a:cs typeface="Arial"/>
              </a:rPr>
              <a:t>anaerobního </a:t>
            </a:r>
            <a:r>
              <a:rPr sz="2400" dirty="0">
                <a:solidFill>
                  <a:srgbClr val="FFFFCC"/>
                </a:solidFill>
                <a:latin typeface="Arial"/>
                <a:cs typeface="Arial"/>
              </a:rPr>
              <a:t>metabolismu v centrálních </a:t>
            </a:r>
            <a:r>
              <a:rPr sz="2400" spc="-5" dirty="0">
                <a:solidFill>
                  <a:srgbClr val="FFFFCC"/>
                </a:solidFill>
                <a:latin typeface="Arial"/>
                <a:cs typeface="Arial"/>
              </a:rPr>
              <a:t>orgánech </a:t>
            </a:r>
            <a:r>
              <a:rPr sz="2400" dirty="0">
                <a:solidFill>
                  <a:srgbClr val="FFFFCC"/>
                </a:solidFill>
                <a:latin typeface="Arial"/>
                <a:cs typeface="Arial"/>
              </a:rPr>
              <a:t>(mozek  je závislý na glykogenu z</a:t>
            </a:r>
            <a:r>
              <a:rPr sz="2400" spc="-15" dirty="0">
                <a:solidFill>
                  <a:srgbClr val="FFFFC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CC"/>
                </a:solidFill>
                <a:latin typeface="Arial"/>
                <a:cs typeface="Arial"/>
              </a:rPr>
              <a:t>jater)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989"/>
              </a:spcBef>
            </a:pPr>
            <a:r>
              <a:rPr sz="2400" spc="-5" dirty="0">
                <a:solidFill>
                  <a:srgbClr val="FFFFCC"/>
                </a:solidFill>
                <a:latin typeface="Arial"/>
                <a:cs typeface="Arial"/>
              </a:rPr>
              <a:t>trvání </a:t>
            </a:r>
            <a:r>
              <a:rPr sz="2400" dirty="0">
                <a:solidFill>
                  <a:srgbClr val="FFFFCC"/>
                </a:solidFill>
                <a:latin typeface="Arial"/>
                <a:cs typeface="Arial"/>
              </a:rPr>
              <a:t>-</a:t>
            </a:r>
            <a:r>
              <a:rPr sz="2400" spc="-10" dirty="0">
                <a:solidFill>
                  <a:srgbClr val="FFFFCC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CC"/>
                </a:solidFill>
                <a:latin typeface="Arial"/>
                <a:cs typeface="Arial"/>
              </a:rPr>
              <a:t>minuty</a:t>
            </a:r>
            <a:endParaRPr sz="2400">
              <a:latin typeface="Arial"/>
              <a:cs typeface="Arial"/>
            </a:endParaRPr>
          </a:p>
          <a:p>
            <a:pPr marL="12700" marR="421005">
              <a:lnSpc>
                <a:spcPct val="109800"/>
              </a:lnSpc>
              <a:spcBef>
                <a:spcPts val="1675"/>
              </a:spcBef>
            </a:pPr>
            <a:r>
              <a:rPr sz="2400" spc="-5" dirty="0">
                <a:solidFill>
                  <a:srgbClr val="FFFFCC"/>
                </a:solidFill>
                <a:latin typeface="Arial"/>
                <a:cs typeface="Arial"/>
              </a:rPr>
              <a:t>udržení </a:t>
            </a:r>
            <a:r>
              <a:rPr sz="2400" dirty="0">
                <a:solidFill>
                  <a:srgbClr val="FFFFCC"/>
                </a:solidFill>
                <a:latin typeface="Arial"/>
                <a:cs typeface="Arial"/>
              </a:rPr>
              <a:t>centralizovaného oběhu do momentu </a:t>
            </a:r>
            <a:r>
              <a:rPr sz="2400" spc="-5" dirty="0">
                <a:solidFill>
                  <a:srgbClr val="FFFFCC"/>
                </a:solidFill>
                <a:latin typeface="Arial"/>
                <a:cs typeface="Arial"/>
              </a:rPr>
              <a:t>zhroucení  systému </a:t>
            </a:r>
            <a:r>
              <a:rPr sz="2400" dirty="0">
                <a:solidFill>
                  <a:srgbClr val="FFFFCC"/>
                </a:solidFill>
                <a:latin typeface="Arial"/>
                <a:cs typeface="Arial"/>
              </a:rPr>
              <a:t>se </a:t>
            </a:r>
            <a:r>
              <a:rPr sz="2400" spc="-5" dirty="0">
                <a:solidFill>
                  <a:srgbClr val="FFFF00"/>
                </a:solidFill>
                <a:latin typeface="Arial"/>
                <a:cs typeface="Arial"/>
              </a:rPr>
              <a:t>srdečním selháním </a:t>
            </a:r>
            <a:r>
              <a:rPr sz="2400" dirty="0">
                <a:solidFill>
                  <a:srgbClr val="FFFF00"/>
                </a:solidFill>
                <a:latin typeface="Arial"/>
                <a:cs typeface="Arial"/>
              </a:rPr>
              <a:t>a </a:t>
            </a:r>
            <a:r>
              <a:rPr sz="2400" spc="-5" dirty="0">
                <a:solidFill>
                  <a:srgbClr val="FFFF00"/>
                </a:solidFill>
                <a:latin typeface="Arial"/>
                <a:cs typeface="Arial"/>
              </a:rPr>
              <a:t>poškozením </a:t>
            </a:r>
            <a:r>
              <a:rPr sz="2400" dirty="0">
                <a:solidFill>
                  <a:srgbClr val="FFFF00"/>
                </a:solidFill>
                <a:latin typeface="Arial"/>
                <a:cs typeface="Arial"/>
              </a:rPr>
              <a:t>mozku</a:t>
            </a:r>
            <a:endParaRPr sz="2400">
              <a:latin typeface="Arial"/>
              <a:cs typeface="Arial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2323477" y="5925184"/>
            <a:ext cx="5541645" cy="0"/>
          </a:xfrm>
          <a:custGeom>
            <a:avLst/>
            <a:gdLst/>
            <a:ahLst/>
            <a:cxnLst/>
            <a:rect l="l" t="t" r="r" b="b"/>
            <a:pathLst>
              <a:path w="5541645">
                <a:moveTo>
                  <a:pt x="0" y="0"/>
                </a:moveTo>
                <a:lnTo>
                  <a:pt x="5541263" y="0"/>
                </a:lnTo>
              </a:path>
            </a:pathLst>
          </a:custGeom>
          <a:ln w="2133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311285" y="5912992"/>
            <a:ext cx="5541645" cy="0"/>
          </a:xfrm>
          <a:custGeom>
            <a:avLst/>
            <a:gdLst/>
            <a:ahLst/>
            <a:cxnLst/>
            <a:rect l="l" t="t" r="r" b="b"/>
            <a:pathLst>
              <a:path w="5541645">
                <a:moveTo>
                  <a:pt x="0" y="0"/>
                </a:moveTo>
                <a:lnTo>
                  <a:pt x="5541264" y="0"/>
                </a:lnTo>
              </a:path>
            </a:pathLst>
          </a:custGeom>
          <a:ln w="21336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9" y="6302375"/>
            <a:ext cx="5745479" cy="5524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329317" y="6416675"/>
            <a:ext cx="3990975" cy="438150"/>
          </a:xfrm>
          <a:custGeom>
            <a:avLst/>
            <a:gdLst/>
            <a:ahLst/>
            <a:cxnLst/>
            <a:rect l="l" t="t" r="r" b="b"/>
            <a:pathLst>
              <a:path w="3990975" h="438150">
                <a:moveTo>
                  <a:pt x="3990593" y="323850"/>
                </a:moveTo>
                <a:lnTo>
                  <a:pt x="3582924" y="0"/>
                </a:lnTo>
                <a:lnTo>
                  <a:pt x="0" y="438150"/>
                </a:lnTo>
                <a:lnTo>
                  <a:pt x="3459479" y="438150"/>
                </a:lnTo>
                <a:lnTo>
                  <a:pt x="3990593" y="323850"/>
                </a:lnTo>
                <a:close/>
              </a:path>
            </a:pathLst>
          </a:custGeom>
          <a:solidFill>
            <a:srgbClr val="0000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912241" y="6140069"/>
            <a:ext cx="2228850" cy="6004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985137" y="5000878"/>
            <a:ext cx="1156335" cy="381000"/>
          </a:xfrm>
          <a:custGeom>
            <a:avLst/>
            <a:gdLst/>
            <a:ahLst/>
            <a:cxnLst/>
            <a:rect l="l" t="t" r="r" b="b"/>
            <a:pathLst>
              <a:path w="1156334" h="381000">
                <a:moveTo>
                  <a:pt x="1155953" y="381000"/>
                </a:moveTo>
                <a:lnTo>
                  <a:pt x="0" y="0"/>
                </a:lnTo>
                <a:lnTo>
                  <a:pt x="0" y="9144"/>
                </a:lnTo>
                <a:lnTo>
                  <a:pt x="1155953" y="381000"/>
                </a:lnTo>
                <a:close/>
              </a:path>
            </a:pathLst>
          </a:custGeom>
          <a:solidFill>
            <a:srgbClr val="0000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39" y="2357501"/>
            <a:ext cx="7984985" cy="265252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985125" y="4838572"/>
            <a:ext cx="1155966" cy="50520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9" y="1452244"/>
            <a:ext cx="7984985" cy="347243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643640" y="0"/>
            <a:ext cx="5012806" cy="432422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628265" y="4287646"/>
            <a:ext cx="512825" cy="47472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694559" y="4107052"/>
            <a:ext cx="447040" cy="532130"/>
          </a:xfrm>
          <a:custGeom>
            <a:avLst/>
            <a:gdLst/>
            <a:ahLst/>
            <a:cxnLst/>
            <a:rect l="l" t="t" r="r" b="b"/>
            <a:pathLst>
              <a:path w="447040" h="532129">
                <a:moveTo>
                  <a:pt x="446531" y="531876"/>
                </a:moveTo>
                <a:lnTo>
                  <a:pt x="446531" y="274319"/>
                </a:lnTo>
                <a:lnTo>
                  <a:pt x="152399" y="0"/>
                </a:lnTo>
                <a:lnTo>
                  <a:pt x="0" y="142494"/>
                </a:lnTo>
                <a:lnTo>
                  <a:pt x="446531" y="531876"/>
                </a:lnTo>
                <a:close/>
              </a:path>
            </a:pathLst>
          </a:custGeom>
          <a:solidFill>
            <a:srgbClr val="0000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897347" y="0"/>
            <a:ext cx="4949599" cy="424954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941823" y="0"/>
            <a:ext cx="3989717" cy="402094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539048" y="0"/>
            <a:ext cx="3487742" cy="393560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007741" y="3925696"/>
            <a:ext cx="133350" cy="15240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894965" y="1347850"/>
            <a:ext cx="246379" cy="819150"/>
          </a:xfrm>
          <a:custGeom>
            <a:avLst/>
            <a:gdLst/>
            <a:ahLst/>
            <a:cxnLst/>
            <a:rect l="l" t="t" r="r" b="b"/>
            <a:pathLst>
              <a:path w="246379" h="819150">
                <a:moveTo>
                  <a:pt x="246125" y="819150"/>
                </a:moveTo>
                <a:lnTo>
                  <a:pt x="246125" y="323850"/>
                </a:lnTo>
                <a:lnTo>
                  <a:pt x="121919" y="0"/>
                </a:lnTo>
                <a:lnTo>
                  <a:pt x="0" y="304800"/>
                </a:lnTo>
                <a:lnTo>
                  <a:pt x="246125" y="819150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108605" y="0"/>
            <a:ext cx="908267" cy="165265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590760" y="0"/>
            <a:ext cx="540411" cy="1261744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9045841" y="1034669"/>
            <a:ext cx="95250" cy="494030"/>
          </a:xfrm>
          <a:custGeom>
            <a:avLst/>
            <a:gdLst/>
            <a:ahLst/>
            <a:cxnLst/>
            <a:rect l="l" t="t" r="r" b="b"/>
            <a:pathLst>
              <a:path w="95250" h="494030">
                <a:moveTo>
                  <a:pt x="95250" y="493775"/>
                </a:moveTo>
                <a:lnTo>
                  <a:pt x="95249" y="9905"/>
                </a:lnTo>
                <a:lnTo>
                  <a:pt x="85343" y="0"/>
                </a:lnTo>
                <a:lnTo>
                  <a:pt x="0" y="227837"/>
                </a:lnTo>
                <a:lnTo>
                  <a:pt x="95250" y="493775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187" y="2539619"/>
            <a:ext cx="9131033" cy="2959607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187" y="3414395"/>
            <a:ext cx="9131033" cy="2122931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187" y="5042027"/>
            <a:ext cx="9131033" cy="656843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061379" y="0"/>
            <a:ext cx="7072841" cy="5042026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273954" y="0"/>
            <a:ext cx="3860266" cy="4148200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271833" y="0"/>
            <a:ext cx="2862387" cy="3909694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175352" y="0"/>
            <a:ext cx="1958868" cy="3290950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452628" y="0"/>
            <a:ext cx="1681592" cy="3071494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908259" y="0"/>
            <a:ext cx="1225961" cy="2359024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39" y="2589148"/>
            <a:ext cx="5826251" cy="2084069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788291" y="4435475"/>
            <a:ext cx="3352800" cy="1103376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>
            <a:spLocks noGrp="1"/>
          </p:cNvSpPr>
          <p:nvPr>
            <p:ph type="title"/>
          </p:nvPr>
        </p:nvSpPr>
        <p:spPr>
          <a:xfrm>
            <a:off x="3331804" y="439760"/>
            <a:ext cx="2481580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0" spc="-5" dirty="0">
                <a:latin typeface="Arial"/>
                <a:cs typeface="Arial"/>
              </a:rPr>
              <a:t>POZOR</a:t>
            </a:r>
            <a:r>
              <a:rPr b="0" spc="-70" dirty="0">
                <a:latin typeface="Arial"/>
                <a:cs typeface="Arial"/>
              </a:rPr>
              <a:t> </a:t>
            </a:r>
            <a:r>
              <a:rPr b="0" spc="-5" dirty="0">
                <a:latin typeface="Arial"/>
                <a:cs typeface="Arial"/>
              </a:rPr>
              <a:t>!!</a:t>
            </a:r>
          </a:p>
        </p:txBody>
      </p:sp>
      <p:sp>
        <p:nvSpPr>
          <p:cNvPr id="32" name="object 32"/>
          <p:cNvSpPr/>
          <p:nvPr/>
        </p:nvSpPr>
        <p:spPr>
          <a:xfrm>
            <a:off x="807859" y="2544952"/>
            <a:ext cx="190500" cy="190500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1108491" y="2295481"/>
            <a:ext cx="6555105" cy="3209290"/>
          </a:xfrm>
          <a:prstGeom prst="rect">
            <a:avLst/>
          </a:prstGeom>
        </p:spPr>
        <p:txBody>
          <a:bodyPr vert="horz" wrap="square" lIns="0" tIns="1003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90"/>
              </a:spcBef>
            </a:pPr>
            <a:r>
              <a:rPr sz="2900" b="1" spc="-5" dirty="0">
                <a:solidFill>
                  <a:srgbClr val="FFFFCC"/>
                </a:solidFill>
                <a:latin typeface="Arial"/>
                <a:cs typeface="Arial"/>
              </a:rPr>
              <a:t>u rizikového plodu</a:t>
            </a:r>
            <a:endParaRPr sz="2900">
              <a:latin typeface="Arial"/>
              <a:cs typeface="Arial"/>
            </a:endParaRPr>
          </a:p>
          <a:p>
            <a:pPr marL="300355" indent="-223520">
              <a:lnSpc>
                <a:spcPct val="100000"/>
              </a:lnSpc>
              <a:spcBef>
                <a:spcPts val="695"/>
              </a:spcBef>
              <a:buClr>
                <a:srgbClr val="000000"/>
              </a:buClr>
              <a:buChar char="-"/>
              <a:tabLst>
                <a:tab pos="300990" algn="l"/>
              </a:tabLst>
            </a:pPr>
            <a:r>
              <a:rPr sz="2900" b="1" spc="-10" dirty="0">
                <a:solidFill>
                  <a:srgbClr val="FFFFCC"/>
                </a:solidFill>
                <a:latin typeface="Arial"/>
                <a:cs typeface="Arial"/>
              </a:rPr>
              <a:t>prematurita</a:t>
            </a:r>
            <a:endParaRPr sz="2900">
              <a:latin typeface="Arial"/>
              <a:cs typeface="Arial"/>
            </a:endParaRPr>
          </a:p>
          <a:p>
            <a:pPr marL="300355" indent="-222885">
              <a:lnSpc>
                <a:spcPct val="100000"/>
              </a:lnSpc>
              <a:spcBef>
                <a:spcPts val="700"/>
              </a:spcBef>
              <a:buClr>
                <a:srgbClr val="000000"/>
              </a:buClr>
              <a:buChar char="-"/>
              <a:tabLst>
                <a:tab pos="300990" algn="l"/>
              </a:tabLst>
            </a:pPr>
            <a:r>
              <a:rPr sz="2900" b="1" spc="-5" dirty="0">
                <a:solidFill>
                  <a:srgbClr val="FFFFCC"/>
                </a:solidFill>
                <a:latin typeface="Arial"/>
                <a:cs typeface="Arial"/>
              </a:rPr>
              <a:t>hydrops</a:t>
            </a:r>
            <a:endParaRPr sz="2900">
              <a:latin typeface="Arial"/>
              <a:cs typeface="Arial"/>
            </a:endParaRPr>
          </a:p>
          <a:p>
            <a:pPr marL="300990" indent="-223520">
              <a:lnSpc>
                <a:spcPct val="100000"/>
              </a:lnSpc>
              <a:spcBef>
                <a:spcPts val="700"/>
              </a:spcBef>
              <a:buClr>
                <a:srgbClr val="000000"/>
              </a:buClr>
              <a:buChar char="-"/>
              <a:tabLst>
                <a:tab pos="301625" algn="l"/>
              </a:tabLst>
            </a:pPr>
            <a:r>
              <a:rPr sz="2900" b="1" spc="-5" dirty="0">
                <a:solidFill>
                  <a:srgbClr val="FFFFCC"/>
                </a:solidFill>
                <a:latin typeface="Arial"/>
                <a:cs typeface="Arial"/>
              </a:rPr>
              <a:t>VVV</a:t>
            </a:r>
            <a:endParaRPr sz="2900">
              <a:latin typeface="Arial"/>
              <a:cs typeface="Arial"/>
            </a:endParaRPr>
          </a:p>
          <a:p>
            <a:pPr marL="78740" marR="5080" indent="-1270">
              <a:lnSpc>
                <a:spcPct val="120100"/>
              </a:lnSpc>
              <a:spcBef>
                <a:spcPts val="5"/>
              </a:spcBef>
              <a:tabLst>
                <a:tab pos="2246630" algn="l"/>
              </a:tabLst>
            </a:pPr>
            <a:r>
              <a:rPr sz="2900" b="1" spc="-5" dirty="0">
                <a:solidFill>
                  <a:srgbClr val="FFFFCC"/>
                </a:solidFill>
                <a:latin typeface="Arial"/>
                <a:cs typeface="Arial"/>
              </a:rPr>
              <a:t>menší hypoxický inzult způsobí větší  postnatální	handicap</a:t>
            </a:r>
            <a:endParaRPr sz="2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9" y="6302375"/>
            <a:ext cx="5745479" cy="5524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329317" y="6416675"/>
            <a:ext cx="3990975" cy="438150"/>
          </a:xfrm>
          <a:custGeom>
            <a:avLst/>
            <a:gdLst/>
            <a:ahLst/>
            <a:cxnLst/>
            <a:rect l="l" t="t" r="r" b="b"/>
            <a:pathLst>
              <a:path w="3990975" h="438150">
                <a:moveTo>
                  <a:pt x="3990593" y="323850"/>
                </a:moveTo>
                <a:lnTo>
                  <a:pt x="3582924" y="0"/>
                </a:lnTo>
                <a:lnTo>
                  <a:pt x="0" y="438150"/>
                </a:lnTo>
                <a:lnTo>
                  <a:pt x="3459479" y="438150"/>
                </a:lnTo>
                <a:lnTo>
                  <a:pt x="3990593" y="323850"/>
                </a:lnTo>
                <a:close/>
              </a:path>
            </a:pathLst>
          </a:custGeom>
          <a:solidFill>
            <a:srgbClr val="0000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912241" y="6140069"/>
            <a:ext cx="2228850" cy="6004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985137" y="5000878"/>
            <a:ext cx="1156335" cy="381000"/>
          </a:xfrm>
          <a:custGeom>
            <a:avLst/>
            <a:gdLst/>
            <a:ahLst/>
            <a:cxnLst/>
            <a:rect l="l" t="t" r="r" b="b"/>
            <a:pathLst>
              <a:path w="1156334" h="381000">
                <a:moveTo>
                  <a:pt x="1155953" y="381000"/>
                </a:moveTo>
                <a:lnTo>
                  <a:pt x="0" y="0"/>
                </a:lnTo>
                <a:lnTo>
                  <a:pt x="0" y="9144"/>
                </a:lnTo>
                <a:lnTo>
                  <a:pt x="1155953" y="381000"/>
                </a:lnTo>
                <a:close/>
              </a:path>
            </a:pathLst>
          </a:custGeom>
          <a:solidFill>
            <a:srgbClr val="0000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39" y="2357501"/>
            <a:ext cx="7984985" cy="265252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985125" y="4838572"/>
            <a:ext cx="1155966" cy="50520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9" y="1452244"/>
            <a:ext cx="7984985" cy="347243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643640" y="0"/>
            <a:ext cx="5012806" cy="432422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628265" y="4287646"/>
            <a:ext cx="512825" cy="47472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694559" y="4107052"/>
            <a:ext cx="447040" cy="532130"/>
          </a:xfrm>
          <a:custGeom>
            <a:avLst/>
            <a:gdLst/>
            <a:ahLst/>
            <a:cxnLst/>
            <a:rect l="l" t="t" r="r" b="b"/>
            <a:pathLst>
              <a:path w="447040" h="532129">
                <a:moveTo>
                  <a:pt x="446531" y="531876"/>
                </a:moveTo>
                <a:lnTo>
                  <a:pt x="446531" y="274319"/>
                </a:lnTo>
                <a:lnTo>
                  <a:pt x="152399" y="0"/>
                </a:lnTo>
                <a:lnTo>
                  <a:pt x="0" y="142494"/>
                </a:lnTo>
                <a:lnTo>
                  <a:pt x="446531" y="531876"/>
                </a:lnTo>
                <a:close/>
              </a:path>
            </a:pathLst>
          </a:custGeom>
          <a:solidFill>
            <a:srgbClr val="0000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897347" y="0"/>
            <a:ext cx="4949599" cy="424954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941823" y="0"/>
            <a:ext cx="3989717" cy="402094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539048" y="0"/>
            <a:ext cx="3487742" cy="393560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007741" y="3925696"/>
            <a:ext cx="133350" cy="15240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894965" y="1347850"/>
            <a:ext cx="246379" cy="819150"/>
          </a:xfrm>
          <a:custGeom>
            <a:avLst/>
            <a:gdLst/>
            <a:ahLst/>
            <a:cxnLst/>
            <a:rect l="l" t="t" r="r" b="b"/>
            <a:pathLst>
              <a:path w="246379" h="819150">
                <a:moveTo>
                  <a:pt x="246125" y="819150"/>
                </a:moveTo>
                <a:lnTo>
                  <a:pt x="246125" y="323850"/>
                </a:lnTo>
                <a:lnTo>
                  <a:pt x="121919" y="0"/>
                </a:lnTo>
                <a:lnTo>
                  <a:pt x="0" y="304800"/>
                </a:lnTo>
                <a:lnTo>
                  <a:pt x="246125" y="819150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108605" y="0"/>
            <a:ext cx="908267" cy="165265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590760" y="0"/>
            <a:ext cx="540411" cy="1261744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9045841" y="1034669"/>
            <a:ext cx="95250" cy="494030"/>
          </a:xfrm>
          <a:custGeom>
            <a:avLst/>
            <a:gdLst/>
            <a:ahLst/>
            <a:cxnLst/>
            <a:rect l="l" t="t" r="r" b="b"/>
            <a:pathLst>
              <a:path w="95250" h="494030">
                <a:moveTo>
                  <a:pt x="95250" y="493775"/>
                </a:moveTo>
                <a:lnTo>
                  <a:pt x="95249" y="9905"/>
                </a:lnTo>
                <a:lnTo>
                  <a:pt x="85343" y="0"/>
                </a:lnTo>
                <a:lnTo>
                  <a:pt x="0" y="227837"/>
                </a:lnTo>
                <a:lnTo>
                  <a:pt x="95250" y="493775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187" y="2539619"/>
            <a:ext cx="9131033" cy="2959607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187" y="3414395"/>
            <a:ext cx="9131033" cy="2122931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187" y="5042027"/>
            <a:ext cx="9131033" cy="656843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061379" y="0"/>
            <a:ext cx="7072841" cy="5042026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273954" y="0"/>
            <a:ext cx="3860266" cy="4148200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271833" y="0"/>
            <a:ext cx="2862387" cy="3909694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175352" y="0"/>
            <a:ext cx="1958868" cy="3290950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452628" y="0"/>
            <a:ext cx="1681592" cy="3071494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908259" y="0"/>
            <a:ext cx="1225961" cy="2359024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39" y="2589148"/>
            <a:ext cx="5826251" cy="2084069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788291" y="4435475"/>
            <a:ext cx="3352800" cy="1103376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>
            <a:spLocks noGrp="1"/>
          </p:cNvSpPr>
          <p:nvPr>
            <p:ph type="title"/>
          </p:nvPr>
        </p:nvSpPr>
        <p:spPr>
          <a:xfrm>
            <a:off x="1802358" y="588238"/>
            <a:ext cx="55384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Klinické </a:t>
            </a:r>
            <a:r>
              <a:rPr sz="3600" dirty="0"/>
              <a:t>projevy</a:t>
            </a:r>
            <a:r>
              <a:rPr sz="3600" spc="-95" dirty="0"/>
              <a:t> </a:t>
            </a:r>
            <a:r>
              <a:rPr sz="3600" spc="-5" dirty="0"/>
              <a:t>hypoxie:</a:t>
            </a:r>
            <a:endParaRPr sz="3600"/>
          </a:p>
        </p:txBody>
      </p:sp>
      <p:sp>
        <p:nvSpPr>
          <p:cNvPr id="32" name="object 32"/>
          <p:cNvSpPr/>
          <p:nvPr/>
        </p:nvSpPr>
        <p:spPr>
          <a:xfrm>
            <a:off x="445909" y="2163952"/>
            <a:ext cx="190500" cy="190500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45909" y="3097402"/>
            <a:ext cx="190500" cy="190500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45909" y="4030853"/>
            <a:ext cx="190500" cy="190500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845326" y="2004074"/>
            <a:ext cx="5332095" cy="2758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5" dirty="0">
                <a:solidFill>
                  <a:srgbClr val="FFFFCC"/>
                </a:solidFill>
                <a:latin typeface="Arial"/>
                <a:cs typeface="Arial"/>
              </a:rPr>
              <a:t>změny </a:t>
            </a:r>
            <a:r>
              <a:rPr sz="2800" dirty="0">
                <a:solidFill>
                  <a:srgbClr val="FFFFCC"/>
                </a:solidFill>
                <a:latin typeface="Arial"/>
                <a:cs typeface="Arial"/>
              </a:rPr>
              <a:t>frekvence</a:t>
            </a:r>
            <a:r>
              <a:rPr sz="2800" spc="-5" dirty="0">
                <a:solidFill>
                  <a:srgbClr val="FFFFCC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CC"/>
                </a:solidFill>
                <a:latin typeface="Arial"/>
                <a:cs typeface="Arial"/>
              </a:rPr>
              <a:t>OP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35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800" dirty="0">
                <a:solidFill>
                  <a:srgbClr val="FFFFCC"/>
                </a:solidFill>
                <a:latin typeface="Arial"/>
                <a:cs typeface="Arial"/>
              </a:rPr>
              <a:t>odchod mekonia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500">
              <a:latin typeface="Times New Roman"/>
              <a:cs typeface="Times New Roman"/>
            </a:endParaRPr>
          </a:p>
          <a:p>
            <a:pPr marL="12700">
              <a:lnSpc>
                <a:spcPts val="3354"/>
              </a:lnSpc>
              <a:spcBef>
                <a:spcPts val="5"/>
              </a:spcBef>
            </a:pPr>
            <a:r>
              <a:rPr sz="2800" dirty="0">
                <a:solidFill>
                  <a:srgbClr val="FFFFCC"/>
                </a:solidFill>
                <a:latin typeface="Arial"/>
                <a:cs typeface="Arial"/>
              </a:rPr>
              <a:t>nejobjektivnější </a:t>
            </a:r>
            <a:r>
              <a:rPr sz="2800" spc="-5" dirty="0">
                <a:solidFill>
                  <a:srgbClr val="FFFFCC"/>
                </a:solidFill>
                <a:latin typeface="Arial"/>
                <a:cs typeface="Arial"/>
              </a:rPr>
              <a:t>známkou</a:t>
            </a:r>
            <a:r>
              <a:rPr sz="2800" spc="-60" dirty="0">
                <a:solidFill>
                  <a:srgbClr val="FFFFCC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CC"/>
                </a:solidFill>
                <a:latin typeface="Arial"/>
                <a:cs typeface="Arial"/>
              </a:rPr>
              <a:t>hypoxie</a:t>
            </a:r>
            <a:endParaRPr sz="2800">
              <a:latin typeface="Arial"/>
              <a:cs typeface="Arial"/>
            </a:endParaRPr>
          </a:p>
          <a:p>
            <a:pPr marL="207645">
              <a:lnSpc>
                <a:spcPts val="3354"/>
              </a:lnSpc>
            </a:pPr>
            <a:r>
              <a:rPr sz="2800" dirty="0">
                <a:solidFill>
                  <a:srgbClr val="FFFFFF"/>
                </a:solidFill>
                <a:latin typeface="Wingdings"/>
                <a:cs typeface="Wingdings"/>
              </a:rPr>
              <a:t>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00"/>
                </a:solidFill>
                <a:latin typeface="Arial"/>
                <a:cs typeface="Arial"/>
              </a:rPr>
              <a:t>stupeň acidózy</a:t>
            </a:r>
            <a:r>
              <a:rPr sz="2800" spc="4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00"/>
                </a:solidFill>
                <a:latin typeface="Arial"/>
                <a:cs typeface="Arial"/>
              </a:rPr>
              <a:t>plodu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9" y="6302375"/>
            <a:ext cx="5745479" cy="5524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329317" y="6416675"/>
            <a:ext cx="3990975" cy="438150"/>
          </a:xfrm>
          <a:custGeom>
            <a:avLst/>
            <a:gdLst/>
            <a:ahLst/>
            <a:cxnLst/>
            <a:rect l="l" t="t" r="r" b="b"/>
            <a:pathLst>
              <a:path w="3990975" h="438150">
                <a:moveTo>
                  <a:pt x="3990593" y="323850"/>
                </a:moveTo>
                <a:lnTo>
                  <a:pt x="3582924" y="0"/>
                </a:lnTo>
                <a:lnTo>
                  <a:pt x="0" y="438150"/>
                </a:lnTo>
                <a:lnTo>
                  <a:pt x="3459479" y="438150"/>
                </a:lnTo>
                <a:lnTo>
                  <a:pt x="3990593" y="323850"/>
                </a:lnTo>
                <a:close/>
              </a:path>
            </a:pathLst>
          </a:custGeom>
          <a:solidFill>
            <a:srgbClr val="0000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912241" y="6140069"/>
            <a:ext cx="2228850" cy="6004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985137" y="5000878"/>
            <a:ext cx="1156335" cy="381000"/>
          </a:xfrm>
          <a:custGeom>
            <a:avLst/>
            <a:gdLst/>
            <a:ahLst/>
            <a:cxnLst/>
            <a:rect l="l" t="t" r="r" b="b"/>
            <a:pathLst>
              <a:path w="1156334" h="381000">
                <a:moveTo>
                  <a:pt x="1155953" y="381000"/>
                </a:moveTo>
                <a:lnTo>
                  <a:pt x="0" y="0"/>
                </a:lnTo>
                <a:lnTo>
                  <a:pt x="0" y="9144"/>
                </a:lnTo>
                <a:lnTo>
                  <a:pt x="1155953" y="381000"/>
                </a:lnTo>
                <a:close/>
              </a:path>
            </a:pathLst>
          </a:custGeom>
          <a:solidFill>
            <a:srgbClr val="0000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39" y="2357501"/>
            <a:ext cx="7984985" cy="265252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985125" y="4838572"/>
            <a:ext cx="1155966" cy="50520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9" y="1452244"/>
            <a:ext cx="7984985" cy="347243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643640" y="0"/>
            <a:ext cx="5012806" cy="432422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628265" y="4287646"/>
            <a:ext cx="512825" cy="47472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694559" y="4107052"/>
            <a:ext cx="447040" cy="532130"/>
          </a:xfrm>
          <a:custGeom>
            <a:avLst/>
            <a:gdLst/>
            <a:ahLst/>
            <a:cxnLst/>
            <a:rect l="l" t="t" r="r" b="b"/>
            <a:pathLst>
              <a:path w="447040" h="532129">
                <a:moveTo>
                  <a:pt x="446531" y="531876"/>
                </a:moveTo>
                <a:lnTo>
                  <a:pt x="446531" y="274319"/>
                </a:lnTo>
                <a:lnTo>
                  <a:pt x="152399" y="0"/>
                </a:lnTo>
                <a:lnTo>
                  <a:pt x="0" y="142494"/>
                </a:lnTo>
                <a:lnTo>
                  <a:pt x="446531" y="531876"/>
                </a:lnTo>
                <a:close/>
              </a:path>
            </a:pathLst>
          </a:custGeom>
          <a:solidFill>
            <a:srgbClr val="0000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897347" y="0"/>
            <a:ext cx="4949599" cy="424954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941823" y="0"/>
            <a:ext cx="3989717" cy="402094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539048" y="0"/>
            <a:ext cx="3487742" cy="393560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007741" y="3925696"/>
            <a:ext cx="133350" cy="15240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894965" y="1347850"/>
            <a:ext cx="246379" cy="819150"/>
          </a:xfrm>
          <a:custGeom>
            <a:avLst/>
            <a:gdLst/>
            <a:ahLst/>
            <a:cxnLst/>
            <a:rect l="l" t="t" r="r" b="b"/>
            <a:pathLst>
              <a:path w="246379" h="819150">
                <a:moveTo>
                  <a:pt x="246125" y="819150"/>
                </a:moveTo>
                <a:lnTo>
                  <a:pt x="246125" y="323850"/>
                </a:lnTo>
                <a:lnTo>
                  <a:pt x="121919" y="0"/>
                </a:lnTo>
                <a:lnTo>
                  <a:pt x="0" y="304800"/>
                </a:lnTo>
                <a:lnTo>
                  <a:pt x="246125" y="819150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108605" y="0"/>
            <a:ext cx="908267" cy="165265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590760" y="0"/>
            <a:ext cx="540411" cy="1261744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9045841" y="1034669"/>
            <a:ext cx="95250" cy="494030"/>
          </a:xfrm>
          <a:custGeom>
            <a:avLst/>
            <a:gdLst/>
            <a:ahLst/>
            <a:cxnLst/>
            <a:rect l="l" t="t" r="r" b="b"/>
            <a:pathLst>
              <a:path w="95250" h="494030">
                <a:moveTo>
                  <a:pt x="95250" y="493775"/>
                </a:moveTo>
                <a:lnTo>
                  <a:pt x="95249" y="9905"/>
                </a:lnTo>
                <a:lnTo>
                  <a:pt x="85343" y="0"/>
                </a:lnTo>
                <a:lnTo>
                  <a:pt x="0" y="227837"/>
                </a:lnTo>
                <a:lnTo>
                  <a:pt x="95250" y="493775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187" y="2539619"/>
            <a:ext cx="9131033" cy="2959607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187" y="3414395"/>
            <a:ext cx="9131033" cy="2122931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187" y="5042027"/>
            <a:ext cx="9131033" cy="656843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061379" y="0"/>
            <a:ext cx="7072841" cy="5042026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273954" y="0"/>
            <a:ext cx="3860266" cy="4148200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271833" y="0"/>
            <a:ext cx="2862387" cy="3909694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175352" y="0"/>
            <a:ext cx="1958868" cy="3290950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452628" y="0"/>
            <a:ext cx="1681592" cy="3071494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908259" y="0"/>
            <a:ext cx="1225961" cy="2359024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39" y="2589148"/>
            <a:ext cx="5826251" cy="2084069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788291" y="4435475"/>
            <a:ext cx="3352800" cy="1103376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>
            <a:spLocks noGrp="1"/>
          </p:cNvSpPr>
          <p:nvPr>
            <p:ph type="title"/>
          </p:nvPr>
        </p:nvSpPr>
        <p:spPr>
          <a:xfrm>
            <a:off x="2260320" y="516610"/>
            <a:ext cx="46234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Léčba distresu</a:t>
            </a:r>
            <a:r>
              <a:rPr sz="3600" spc="-75" dirty="0"/>
              <a:t> </a:t>
            </a:r>
            <a:r>
              <a:rPr sz="3600" dirty="0"/>
              <a:t>plodu</a:t>
            </a:r>
            <a:endParaRPr sz="3600"/>
          </a:p>
        </p:txBody>
      </p:sp>
      <p:sp>
        <p:nvSpPr>
          <p:cNvPr id="32" name="object 32"/>
          <p:cNvSpPr/>
          <p:nvPr/>
        </p:nvSpPr>
        <p:spPr>
          <a:xfrm>
            <a:off x="445909" y="2087752"/>
            <a:ext cx="190500" cy="190500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45909" y="3040252"/>
            <a:ext cx="190500" cy="190500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45909" y="3973703"/>
            <a:ext cx="190500" cy="190500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45909" y="4907153"/>
            <a:ext cx="190500" cy="190500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746279" y="1937780"/>
            <a:ext cx="4777105" cy="3272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dirty="0">
                <a:solidFill>
                  <a:srgbClr val="FFFFCC"/>
                </a:solidFill>
                <a:latin typeface="Arial"/>
                <a:cs typeface="Arial"/>
              </a:rPr>
              <a:t>poloha na levém</a:t>
            </a:r>
            <a:r>
              <a:rPr sz="2800" spc="-20" dirty="0">
                <a:solidFill>
                  <a:srgbClr val="FFFFCC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CC"/>
                </a:solidFill>
                <a:latin typeface="Arial"/>
                <a:cs typeface="Arial"/>
              </a:rPr>
              <a:t>boku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35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800" dirty="0">
                <a:solidFill>
                  <a:srgbClr val="FFFFCC"/>
                </a:solidFill>
                <a:latin typeface="Arial"/>
                <a:cs typeface="Arial"/>
              </a:rPr>
              <a:t>oxygenoterapie</a:t>
            </a:r>
            <a:endParaRPr sz="2800">
              <a:latin typeface="Arial"/>
              <a:cs typeface="Arial"/>
            </a:endParaRPr>
          </a:p>
          <a:p>
            <a:pPr marL="12700" marR="5080">
              <a:lnSpc>
                <a:spcPct val="220200"/>
              </a:lnSpc>
            </a:pPr>
            <a:r>
              <a:rPr sz="2800" dirty="0">
                <a:solidFill>
                  <a:srgbClr val="FFFFCC"/>
                </a:solidFill>
                <a:latin typeface="Arial"/>
                <a:cs typeface="Arial"/>
              </a:rPr>
              <a:t>event. parciální tokolýza  </a:t>
            </a:r>
            <a:r>
              <a:rPr sz="2800" spc="-5" dirty="0">
                <a:solidFill>
                  <a:srgbClr val="FFFFCC"/>
                </a:solidFill>
                <a:latin typeface="Arial"/>
                <a:cs typeface="Arial"/>
              </a:rPr>
              <a:t>event. rychlé ukon</a:t>
            </a:r>
            <a:r>
              <a:rPr sz="2800" spc="-5" dirty="0">
                <a:solidFill>
                  <a:srgbClr val="FFFFCC"/>
                </a:solidFill>
                <a:latin typeface="Times New Roman"/>
                <a:cs typeface="Times New Roman"/>
              </a:rPr>
              <a:t>č</a:t>
            </a:r>
            <a:r>
              <a:rPr sz="2800" spc="-5" dirty="0">
                <a:solidFill>
                  <a:srgbClr val="FFFFCC"/>
                </a:solidFill>
                <a:latin typeface="Arial"/>
                <a:cs typeface="Arial"/>
              </a:rPr>
              <a:t>ení</a:t>
            </a:r>
            <a:r>
              <a:rPr sz="2800" spc="-15" dirty="0">
                <a:solidFill>
                  <a:srgbClr val="FFFFCC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CC"/>
                </a:solidFill>
                <a:latin typeface="Arial"/>
                <a:cs typeface="Arial"/>
              </a:rPr>
              <a:t>porodu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9" y="6302375"/>
            <a:ext cx="5745479" cy="5524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329317" y="6416675"/>
            <a:ext cx="3990975" cy="438150"/>
          </a:xfrm>
          <a:custGeom>
            <a:avLst/>
            <a:gdLst/>
            <a:ahLst/>
            <a:cxnLst/>
            <a:rect l="l" t="t" r="r" b="b"/>
            <a:pathLst>
              <a:path w="3990975" h="438150">
                <a:moveTo>
                  <a:pt x="3990593" y="323850"/>
                </a:moveTo>
                <a:lnTo>
                  <a:pt x="3582924" y="0"/>
                </a:lnTo>
                <a:lnTo>
                  <a:pt x="0" y="438150"/>
                </a:lnTo>
                <a:lnTo>
                  <a:pt x="3459479" y="438150"/>
                </a:lnTo>
                <a:lnTo>
                  <a:pt x="3990593" y="323850"/>
                </a:lnTo>
                <a:close/>
              </a:path>
            </a:pathLst>
          </a:custGeom>
          <a:solidFill>
            <a:srgbClr val="0000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912241" y="6140069"/>
            <a:ext cx="2228850" cy="6004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985137" y="5000878"/>
            <a:ext cx="1156335" cy="381000"/>
          </a:xfrm>
          <a:custGeom>
            <a:avLst/>
            <a:gdLst/>
            <a:ahLst/>
            <a:cxnLst/>
            <a:rect l="l" t="t" r="r" b="b"/>
            <a:pathLst>
              <a:path w="1156334" h="381000">
                <a:moveTo>
                  <a:pt x="1155953" y="381000"/>
                </a:moveTo>
                <a:lnTo>
                  <a:pt x="0" y="0"/>
                </a:lnTo>
                <a:lnTo>
                  <a:pt x="0" y="9144"/>
                </a:lnTo>
                <a:lnTo>
                  <a:pt x="1155953" y="381000"/>
                </a:lnTo>
                <a:close/>
              </a:path>
            </a:pathLst>
          </a:custGeom>
          <a:solidFill>
            <a:srgbClr val="0000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39" y="2357501"/>
            <a:ext cx="7984985" cy="265252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985125" y="4838572"/>
            <a:ext cx="1155966" cy="50520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9" y="1452244"/>
            <a:ext cx="7984985" cy="347243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643640" y="0"/>
            <a:ext cx="5012806" cy="432422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628265" y="4287646"/>
            <a:ext cx="512825" cy="47472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694559" y="4107052"/>
            <a:ext cx="447040" cy="532130"/>
          </a:xfrm>
          <a:custGeom>
            <a:avLst/>
            <a:gdLst/>
            <a:ahLst/>
            <a:cxnLst/>
            <a:rect l="l" t="t" r="r" b="b"/>
            <a:pathLst>
              <a:path w="447040" h="532129">
                <a:moveTo>
                  <a:pt x="446531" y="531876"/>
                </a:moveTo>
                <a:lnTo>
                  <a:pt x="446531" y="274319"/>
                </a:lnTo>
                <a:lnTo>
                  <a:pt x="152399" y="0"/>
                </a:lnTo>
                <a:lnTo>
                  <a:pt x="0" y="142494"/>
                </a:lnTo>
                <a:lnTo>
                  <a:pt x="446531" y="531876"/>
                </a:lnTo>
                <a:close/>
              </a:path>
            </a:pathLst>
          </a:custGeom>
          <a:solidFill>
            <a:srgbClr val="0000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897347" y="0"/>
            <a:ext cx="4949599" cy="424954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941823" y="0"/>
            <a:ext cx="3989717" cy="402094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539048" y="0"/>
            <a:ext cx="3487742" cy="393560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007741" y="3925696"/>
            <a:ext cx="133350" cy="15240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894965" y="1347850"/>
            <a:ext cx="246379" cy="819150"/>
          </a:xfrm>
          <a:custGeom>
            <a:avLst/>
            <a:gdLst/>
            <a:ahLst/>
            <a:cxnLst/>
            <a:rect l="l" t="t" r="r" b="b"/>
            <a:pathLst>
              <a:path w="246379" h="819150">
                <a:moveTo>
                  <a:pt x="246125" y="819150"/>
                </a:moveTo>
                <a:lnTo>
                  <a:pt x="246125" y="323850"/>
                </a:lnTo>
                <a:lnTo>
                  <a:pt x="121919" y="0"/>
                </a:lnTo>
                <a:lnTo>
                  <a:pt x="0" y="304800"/>
                </a:lnTo>
                <a:lnTo>
                  <a:pt x="246125" y="819150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108605" y="0"/>
            <a:ext cx="908267" cy="165265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590760" y="0"/>
            <a:ext cx="540411" cy="1261744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9045841" y="1034669"/>
            <a:ext cx="95250" cy="494030"/>
          </a:xfrm>
          <a:custGeom>
            <a:avLst/>
            <a:gdLst/>
            <a:ahLst/>
            <a:cxnLst/>
            <a:rect l="l" t="t" r="r" b="b"/>
            <a:pathLst>
              <a:path w="95250" h="494030">
                <a:moveTo>
                  <a:pt x="95250" y="493775"/>
                </a:moveTo>
                <a:lnTo>
                  <a:pt x="95249" y="9905"/>
                </a:lnTo>
                <a:lnTo>
                  <a:pt x="85343" y="0"/>
                </a:lnTo>
                <a:lnTo>
                  <a:pt x="0" y="227837"/>
                </a:lnTo>
                <a:lnTo>
                  <a:pt x="95250" y="493775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187" y="2539619"/>
            <a:ext cx="9131033" cy="2959607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187" y="3414395"/>
            <a:ext cx="9131033" cy="2122931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187" y="5042027"/>
            <a:ext cx="9131033" cy="656843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061379" y="0"/>
            <a:ext cx="7072841" cy="5042026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273954" y="0"/>
            <a:ext cx="3860266" cy="4148200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271833" y="0"/>
            <a:ext cx="2862387" cy="3909694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175352" y="0"/>
            <a:ext cx="1958868" cy="3290950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452628" y="0"/>
            <a:ext cx="1681592" cy="3071494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908259" y="0"/>
            <a:ext cx="1225961" cy="2359024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39" y="2589148"/>
            <a:ext cx="5826251" cy="2084069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788291" y="4435475"/>
            <a:ext cx="3352800" cy="1103376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>
            <a:spLocks noGrp="1"/>
          </p:cNvSpPr>
          <p:nvPr>
            <p:ph type="title"/>
          </p:nvPr>
        </p:nvSpPr>
        <p:spPr>
          <a:xfrm>
            <a:off x="2044674" y="486892"/>
            <a:ext cx="505523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39395" marR="5080" indent="-227329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Normální </a:t>
            </a:r>
            <a:r>
              <a:rPr sz="3600" dirty="0"/>
              <a:t>hodnoty</a:t>
            </a:r>
            <a:r>
              <a:rPr sz="3600" spc="-80" dirty="0"/>
              <a:t> </a:t>
            </a:r>
            <a:r>
              <a:rPr sz="3600" spc="-5" dirty="0"/>
              <a:t>ABR  </a:t>
            </a:r>
            <a:r>
              <a:rPr sz="3600" dirty="0"/>
              <a:t>z </a:t>
            </a:r>
            <a:r>
              <a:rPr sz="3600" spc="-5" dirty="0"/>
              <a:t>pupečníkových</a:t>
            </a:r>
            <a:r>
              <a:rPr sz="3600" spc="-40" dirty="0"/>
              <a:t> </a:t>
            </a:r>
            <a:r>
              <a:rPr sz="3600" spc="-5" dirty="0"/>
              <a:t>cév</a:t>
            </a:r>
            <a:endParaRPr sz="3600"/>
          </a:p>
        </p:txBody>
      </p:sp>
      <p:sp>
        <p:nvSpPr>
          <p:cNvPr id="32" name="object 32"/>
          <p:cNvSpPr/>
          <p:nvPr/>
        </p:nvSpPr>
        <p:spPr>
          <a:xfrm>
            <a:off x="457339" y="2779648"/>
            <a:ext cx="8229600" cy="2303780"/>
          </a:xfrm>
          <a:custGeom>
            <a:avLst/>
            <a:gdLst/>
            <a:ahLst/>
            <a:cxnLst/>
            <a:rect l="l" t="t" r="r" b="b"/>
            <a:pathLst>
              <a:path w="8229600" h="2303779">
                <a:moveTo>
                  <a:pt x="0" y="0"/>
                </a:moveTo>
                <a:lnTo>
                  <a:pt x="0" y="2303526"/>
                </a:lnTo>
                <a:lnTo>
                  <a:pt x="8229600" y="2303526"/>
                </a:lnTo>
                <a:lnTo>
                  <a:pt x="8229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7B46D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33" name="object 33"/>
          <p:cNvGraphicFramePr>
            <a:graphicFrameLocks noGrp="1"/>
          </p:cNvGraphicFramePr>
          <p:nvPr/>
        </p:nvGraphicFramePr>
        <p:xfrm>
          <a:off x="860678" y="3210095"/>
          <a:ext cx="6647180" cy="10706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71370"/>
                <a:gridCol w="1118234"/>
                <a:gridCol w="939164"/>
                <a:gridCol w="913764"/>
                <a:gridCol w="887729"/>
                <a:gridCol w="718184"/>
              </a:tblGrid>
              <a:tr h="3524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7B46D0"/>
                    </a:solidFill>
                  </a:tcPr>
                </a:tc>
                <a:tc>
                  <a:txBody>
                    <a:bodyPr/>
                    <a:lstStyle/>
                    <a:p>
                      <a:pPr marR="149860" algn="r">
                        <a:lnSpc>
                          <a:spcPts val="2655"/>
                        </a:lnSpc>
                      </a:pPr>
                      <a:r>
                        <a:rPr sz="24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</a:t>
                      </a:r>
                      <a:r>
                        <a:rPr sz="2400" dirty="0">
                          <a:solidFill>
                            <a:srgbClr val="FFFFCC"/>
                          </a:solidFill>
                          <a:latin typeface="Arial"/>
                          <a:cs typeface="Arial"/>
                        </a:rPr>
                        <a:t>Hp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7B46D0"/>
                    </a:solidFill>
                  </a:tcPr>
                </a:tc>
                <a:tc>
                  <a:txBody>
                    <a:bodyPr/>
                    <a:lstStyle/>
                    <a:p>
                      <a:pPr marL="179705">
                        <a:lnSpc>
                          <a:spcPts val="2655"/>
                        </a:lnSpc>
                      </a:pPr>
                      <a:r>
                        <a:rPr sz="2400" spc="-5" dirty="0">
                          <a:solidFill>
                            <a:srgbClr val="FFFFCC"/>
                          </a:solidFill>
                          <a:latin typeface="Arial"/>
                          <a:cs typeface="Arial"/>
                        </a:rPr>
                        <a:t>CO2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7B46D0"/>
                    </a:solidFill>
                  </a:tcPr>
                </a:tc>
                <a:tc>
                  <a:txBody>
                    <a:bodyPr/>
                    <a:lstStyle/>
                    <a:p>
                      <a:pPr marL="203200">
                        <a:lnSpc>
                          <a:spcPts val="2655"/>
                        </a:lnSpc>
                      </a:pPr>
                      <a:r>
                        <a:rPr sz="2400" spc="-5" dirty="0">
                          <a:solidFill>
                            <a:srgbClr val="FFFFCC"/>
                          </a:solidFill>
                          <a:latin typeface="Arial"/>
                          <a:cs typeface="Arial"/>
                        </a:rPr>
                        <a:t>pO2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7B46D0"/>
                    </a:solidFill>
                  </a:tcPr>
                </a:tc>
                <a:tc>
                  <a:txBody>
                    <a:bodyPr/>
                    <a:lstStyle/>
                    <a:p>
                      <a:pPr marR="38735" algn="ctr">
                        <a:lnSpc>
                          <a:spcPts val="2655"/>
                        </a:lnSpc>
                      </a:pPr>
                      <a:r>
                        <a:rPr sz="2400" dirty="0">
                          <a:solidFill>
                            <a:srgbClr val="FFFFCC"/>
                          </a:solidFill>
                          <a:latin typeface="Arial"/>
                          <a:cs typeface="Arial"/>
                        </a:rPr>
                        <a:t>SB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7B46D0"/>
                    </a:solidFill>
                  </a:tcPr>
                </a:tc>
                <a:tc>
                  <a:txBody>
                    <a:bodyPr/>
                    <a:lstStyle/>
                    <a:p>
                      <a:pPr marL="170180" algn="ctr">
                        <a:lnSpc>
                          <a:spcPts val="2655"/>
                        </a:lnSpc>
                      </a:pPr>
                      <a:r>
                        <a:rPr sz="2400" dirty="0">
                          <a:solidFill>
                            <a:srgbClr val="FFFFCC"/>
                          </a:solidFill>
                          <a:latin typeface="Arial"/>
                          <a:cs typeface="Arial"/>
                        </a:rPr>
                        <a:t>BE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7B46D0"/>
                    </a:solidFill>
                  </a:tcPr>
                </a:tc>
              </a:tr>
              <a:tr h="364490">
                <a:tc>
                  <a:txBody>
                    <a:bodyPr/>
                    <a:lstStyle/>
                    <a:p>
                      <a:pPr marL="31750">
                        <a:lnSpc>
                          <a:spcPts val="2750"/>
                        </a:lnSpc>
                      </a:pPr>
                      <a:r>
                        <a:rPr sz="2400" dirty="0">
                          <a:solidFill>
                            <a:srgbClr val="FFFFCC"/>
                          </a:solidFill>
                          <a:latin typeface="Arial"/>
                          <a:cs typeface="Arial"/>
                        </a:rPr>
                        <a:t>umbil.arterie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7B46D0"/>
                    </a:solidFill>
                  </a:tcPr>
                </a:tc>
                <a:tc>
                  <a:txBody>
                    <a:bodyPr/>
                    <a:lstStyle/>
                    <a:p>
                      <a:pPr marR="156210" algn="r">
                        <a:lnSpc>
                          <a:spcPts val="2750"/>
                        </a:lnSpc>
                      </a:pPr>
                      <a:r>
                        <a:rPr sz="2400" dirty="0">
                          <a:solidFill>
                            <a:srgbClr val="FFFFCC"/>
                          </a:solidFill>
                          <a:latin typeface="Arial"/>
                          <a:cs typeface="Arial"/>
                        </a:rPr>
                        <a:t>7,25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7B46D0"/>
                    </a:solidFill>
                  </a:tcPr>
                </a:tc>
                <a:tc>
                  <a:txBody>
                    <a:bodyPr/>
                    <a:lstStyle/>
                    <a:p>
                      <a:pPr marL="156845">
                        <a:lnSpc>
                          <a:spcPts val="2750"/>
                        </a:lnSpc>
                      </a:pPr>
                      <a:r>
                        <a:rPr sz="2400" spc="-5" dirty="0">
                          <a:solidFill>
                            <a:srgbClr val="FFFFCC"/>
                          </a:solidFill>
                          <a:latin typeface="Arial"/>
                          <a:cs typeface="Arial"/>
                        </a:rPr>
                        <a:t>56,8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7B46D0"/>
                    </a:solidFill>
                  </a:tcPr>
                </a:tc>
                <a:tc>
                  <a:txBody>
                    <a:bodyPr/>
                    <a:lstStyle/>
                    <a:p>
                      <a:pPr marL="132080">
                        <a:lnSpc>
                          <a:spcPts val="2750"/>
                        </a:lnSpc>
                      </a:pPr>
                      <a:r>
                        <a:rPr sz="2400" spc="-5" dirty="0">
                          <a:solidFill>
                            <a:srgbClr val="FFFFCC"/>
                          </a:solidFill>
                          <a:latin typeface="Arial"/>
                          <a:cs typeface="Arial"/>
                        </a:rPr>
                        <a:t>14,5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7B46D0"/>
                    </a:solidFill>
                  </a:tcPr>
                </a:tc>
                <a:tc>
                  <a:txBody>
                    <a:bodyPr/>
                    <a:lstStyle/>
                    <a:p>
                      <a:pPr marR="20955" algn="ctr">
                        <a:lnSpc>
                          <a:spcPts val="2750"/>
                        </a:lnSpc>
                      </a:pPr>
                      <a:r>
                        <a:rPr sz="2400" spc="-5" dirty="0">
                          <a:solidFill>
                            <a:srgbClr val="FFFFCC"/>
                          </a:solidFill>
                          <a:latin typeface="Arial"/>
                          <a:cs typeface="Arial"/>
                        </a:rPr>
                        <a:t>18,1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7B46D0"/>
                    </a:solidFill>
                  </a:tcPr>
                </a:tc>
                <a:tc>
                  <a:txBody>
                    <a:bodyPr/>
                    <a:lstStyle/>
                    <a:p>
                      <a:pPr marL="126364" algn="ctr">
                        <a:lnSpc>
                          <a:spcPts val="2750"/>
                        </a:lnSpc>
                      </a:pPr>
                      <a:r>
                        <a:rPr sz="2400" spc="-5" dirty="0">
                          <a:solidFill>
                            <a:srgbClr val="FFFFCC"/>
                          </a:solidFill>
                          <a:latin typeface="Arial"/>
                          <a:cs typeface="Arial"/>
                        </a:rPr>
                        <a:t>-7,4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7B46D0"/>
                    </a:solidFill>
                  </a:tcPr>
                </a:tc>
              </a:tr>
              <a:tr h="352425">
                <a:tc>
                  <a:txBody>
                    <a:bodyPr/>
                    <a:lstStyle/>
                    <a:p>
                      <a:pPr marL="31750">
                        <a:lnSpc>
                          <a:spcPts val="2675"/>
                        </a:lnSpc>
                      </a:pPr>
                      <a:r>
                        <a:rPr sz="2400" spc="-5" dirty="0">
                          <a:solidFill>
                            <a:srgbClr val="FFFFCC"/>
                          </a:solidFill>
                          <a:latin typeface="Arial"/>
                          <a:cs typeface="Arial"/>
                        </a:rPr>
                        <a:t>umbil.véna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7B46D0"/>
                    </a:solidFill>
                  </a:tcPr>
                </a:tc>
                <a:tc>
                  <a:txBody>
                    <a:bodyPr/>
                    <a:lstStyle/>
                    <a:p>
                      <a:pPr marR="156210" algn="r">
                        <a:lnSpc>
                          <a:spcPts val="2675"/>
                        </a:lnSpc>
                      </a:pPr>
                      <a:r>
                        <a:rPr sz="2400" dirty="0">
                          <a:solidFill>
                            <a:srgbClr val="FFFFCC"/>
                          </a:solidFill>
                          <a:latin typeface="Arial"/>
                          <a:cs typeface="Arial"/>
                        </a:rPr>
                        <a:t>7,30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7B46D0"/>
                    </a:solidFill>
                  </a:tcPr>
                </a:tc>
                <a:tc>
                  <a:txBody>
                    <a:bodyPr/>
                    <a:lstStyle/>
                    <a:p>
                      <a:pPr marL="156210">
                        <a:lnSpc>
                          <a:spcPts val="2675"/>
                        </a:lnSpc>
                      </a:pPr>
                      <a:r>
                        <a:rPr sz="2400" spc="-5" dirty="0">
                          <a:solidFill>
                            <a:srgbClr val="FFFFCC"/>
                          </a:solidFill>
                          <a:latin typeface="Arial"/>
                          <a:cs typeface="Arial"/>
                        </a:rPr>
                        <a:t>43,4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7B46D0"/>
                    </a:solidFill>
                  </a:tcPr>
                </a:tc>
                <a:tc>
                  <a:txBody>
                    <a:bodyPr/>
                    <a:lstStyle/>
                    <a:p>
                      <a:pPr marL="131445">
                        <a:lnSpc>
                          <a:spcPts val="2675"/>
                        </a:lnSpc>
                      </a:pPr>
                      <a:r>
                        <a:rPr sz="2400" spc="-5" dirty="0">
                          <a:solidFill>
                            <a:srgbClr val="FFFFCC"/>
                          </a:solidFill>
                          <a:latin typeface="Arial"/>
                          <a:cs typeface="Arial"/>
                        </a:rPr>
                        <a:t>24,4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7B46D0"/>
                    </a:solidFill>
                  </a:tcPr>
                </a:tc>
                <a:tc>
                  <a:txBody>
                    <a:bodyPr/>
                    <a:lstStyle/>
                    <a:p>
                      <a:pPr marR="22225" algn="ctr">
                        <a:lnSpc>
                          <a:spcPts val="2675"/>
                        </a:lnSpc>
                      </a:pPr>
                      <a:r>
                        <a:rPr sz="2400" spc="-5" dirty="0">
                          <a:solidFill>
                            <a:srgbClr val="FFFFCC"/>
                          </a:solidFill>
                          <a:latin typeface="Arial"/>
                          <a:cs typeface="Arial"/>
                        </a:rPr>
                        <a:t>16,6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7B46D0"/>
                    </a:solidFill>
                  </a:tcPr>
                </a:tc>
                <a:tc>
                  <a:txBody>
                    <a:bodyPr/>
                    <a:lstStyle/>
                    <a:p>
                      <a:pPr marL="125095" algn="ctr">
                        <a:lnSpc>
                          <a:spcPts val="2675"/>
                        </a:lnSpc>
                      </a:pPr>
                      <a:r>
                        <a:rPr sz="2400" spc="-5" dirty="0">
                          <a:solidFill>
                            <a:srgbClr val="FFFFCC"/>
                          </a:solidFill>
                          <a:latin typeface="Arial"/>
                          <a:cs typeface="Arial"/>
                        </a:rPr>
                        <a:t>-6,0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7B46D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1039</Words>
  <Application>Microsoft Office PowerPoint</Application>
  <PresentationFormat>Předvádění na obrazovce (4:3)</PresentationFormat>
  <Paragraphs>170</Paragraphs>
  <Slides>26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26</vt:i4>
      </vt:variant>
    </vt:vector>
  </HeadingPairs>
  <TitlesOfParts>
    <vt:vector size="27" baseType="lpstr">
      <vt:lpstr>Office Theme</vt:lpstr>
      <vt:lpstr>Distres plodu</vt:lpstr>
      <vt:lpstr>Distres plodu</vt:lpstr>
      <vt:lpstr>Hypoxemie</vt:lpstr>
      <vt:lpstr>Hypoxie</vt:lpstr>
      <vt:lpstr>Asfyxie</vt:lpstr>
      <vt:lpstr>POZOR !!</vt:lpstr>
      <vt:lpstr>Klinické projevy hypoxie:</vt:lpstr>
      <vt:lpstr>Léčba distresu plodu</vt:lpstr>
      <vt:lpstr>Normální hodnoty ABR  z pupečníkových cév</vt:lpstr>
      <vt:lpstr>Kriteria pro perinatální asfyxii:</vt:lpstr>
      <vt:lpstr>Klinické známky hypoxicko-ischemické  encefalopatie:</vt:lpstr>
      <vt:lpstr>Hypoxicko-ischemické poškození CNS :</vt:lpstr>
      <vt:lpstr>Cíle prepartálního a intrapartálního monitoringu</vt:lpstr>
      <vt:lpstr>Algoritmus diagnostiky akutní  intrapartální hypoxie plodu</vt:lpstr>
      <vt:lpstr>KTG - kardiotokografie</vt:lpstr>
      <vt:lpstr>KTG - kardiotokografie</vt:lpstr>
      <vt:lpstr>Prezentace aplikace PowerPoint</vt:lpstr>
      <vt:lpstr>Prezentace aplikace PowerPoint</vt:lpstr>
      <vt:lpstr>Prezentace aplikace PowerPoint</vt:lpstr>
      <vt:lpstr>ST – analýza</vt:lpstr>
      <vt:lpstr>EKG vlna</vt:lpstr>
      <vt:lpstr>Vzestup poměru T/QRS</vt:lpstr>
      <vt:lpstr>IFPO – intrapartální fetální  pulzní oxymetrie</vt:lpstr>
      <vt:lpstr>IFPO</vt:lpstr>
      <vt:lpstr>Analýza krevních plynů a pH  z hlavičky plodu</vt:lpstr>
      <vt:lpstr>DěKUJI ZA POZORNOST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Dystres plodu</dc:title>
  <dc:creator>UTZ - FN Brno</dc:creator>
  <cp:lastModifiedBy>Janku Petr</cp:lastModifiedBy>
  <cp:revision>1</cp:revision>
  <dcterms:created xsi:type="dcterms:W3CDTF">2019-10-24T21:58:48Z</dcterms:created>
  <dcterms:modified xsi:type="dcterms:W3CDTF">2019-10-24T22:00:32Z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2012-01-18T00:00:00Z</vt:filetime>
  </property>
  <property fmtid="{D5CDD505-2E9C-101B-9397-08002B2CF9AE}" pid="3" name="Creator">
    <vt:lpwstr>Acrobat PDFMaker 9.0 for PowerPoint</vt:lpwstr>
  </property>
  <property fmtid="{D5CDD505-2E9C-101B-9397-08002B2CF9AE}" pid="4" name="LastSaved">
    <vt:filetime>2019-10-24T00:00:00Z</vt:filetime>
  </property>
</Properties>
</file>