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7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C1FDC-AB43-4E45-AE13-BCAD23551194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08535-ECD0-452B-9F92-B1E394AF38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202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5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73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48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39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48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05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501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184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9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2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5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3C142-DD74-4E8D-B859-7623EBC02FFC}" type="datetimeFigureOut">
              <a:rPr lang="cs-CZ" smtClean="0"/>
              <a:t>22. 2. 2020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CE67-FF1D-40E6-8972-D1DDCEDD448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skripta.eu/w/Ulcer%C3%B3zn%C3%AD_kolitida#cite_note-KlinPed2012-1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Nemoci GIT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898989"/>
                </a:solidFill>
              </a:rPr>
              <a:t>Nemoci tenkého </a:t>
            </a:r>
            <a:r>
              <a:rPr lang="cs-CZ" altLang="cs-CZ" dirty="0">
                <a:solidFill>
                  <a:srgbClr val="898989"/>
                </a:solidFill>
              </a:rPr>
              <a:t>a tlustého střeva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22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Ileus - střevní nepůchodnost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mechanický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strangulační (hernie, volvulus, invaginace)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 - obturační (intralum., intra-  extramurální)</a:t>
            </a:r>
          </a:p>
          <a:p>
            <a:r>
              <a:rPr lang="cs-CZ" altLang="cs-CZ" b="1" smtClean="0"/>
              <a:t>neurogenní </a:t>
            </a:r>
          </a:p>
          <a:p>
            <a:pPr>
              <a:buFont typeface="Wingdings" pitchFamily="2" charset="2"/>
              <a:buChar char=" "/>
            </a:pPr>
            <a:r>
              <a:rPr lang="cs-CZ" altLang="cs-CZ" b="1" smtClean="0"/>
              <a:t>- paralytický - toxický, reflexní, metab.                               </a:t>
            </a:r>
          </a:p>
          <a:p>
            <a:r>
              <a:rPr lang="cs-CZ" altLang="cs-CZ" b="1" smtClean="0"/>
              <a:t>cévní - trombóza, embolie mesent.</a:t>
            </a:r>
          </a:p>
          <a:p>
            <a:r>
              <a:rPr lang="cs-CZ" altLang="cs-CZ" b="1" smtClean="0"/>
              <a:t>smíšený - peritonitida</a:t>
            </a:r>
          </a:p>
        </p:txBody>
      </p:sp>
    </p:spTree>
    <p:extLst>
      <p:ext uri="{BB962C8B-B14F-4D97-AF65-F5344CB8AC3E}">
        <p14:creationId xmlns:p14="http://schemas.microsoft.com/office/powerpoint/2010/main" val="2701127475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průběh</a:t>
            </a:r>
            <a:r>
              <a:rPr lang="cs-CZ" altLang="cs-CZ" smtClean="0"/>
              <a:t> - sekrety stagnují, vytváří se „třetí prostor“, vede k metabolickému rozvratu, šoku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bolest, zvracení, zástava plynů a stolice, dehydratace, hapovolemický šok,            u vysoko uloženého - zvracení žaludečního obsahu se žlučí, u nízko uloženého - „miserere“</a:t>
            </a:r>
          </a:p>
          <a:p>
            <a:r>
              <a:rPr lang="cs-CZ" altLang="cs-CZ" b="1" smtClean="0"/>
              <a:t>fyzikální vyšetření</a:t>
            </a:r>
            <a:r>
              <a:rPr lang="cs-CZ" altLang="cs-CZ" smtClean="0"/>
              <a:t> - vzedmuté břicho, bubínkový poklep difuzně, usilovná peristaltika a ztužování kliček u obstrukčního, „hrobové“ ticho u paralytického</a:t>
            </a:r>
          </a:p>
        </p:txBody>
      </p:sp>
    </p:spTree>
    <p:extLst>
      <p:ext uri="{BB962C8B-B14F-4D97-AF65-F5344CB8AC3E}">
        <p14:creationId xmlns:p14="http://schemas.microsoft.com/office/powerpoint/2010/main" val="2855617231"/>
      </p:ext>
    </p:extLst>
  </p:cSld>
  <p:clrMapOvr>
    <a:masterClrMapping/>
  </p:clrMapOvr>
  <p:transition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Ileus III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diagnostika - </a:t>
            </a:r>
            <a:r>
              <a:rPr lang="cs-CZ" altLang="cs-CZ" smtClean="0"/>
              <a:t>nativní RTG břicha vodorovným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paprskem - hladinky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- laboratorně - leukocytóza, ionty,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           acidobazická rovnováha</a:t>
            </a:r>
          </a:p>
          <a:p>
            <a:r>
              <a:rPr lang="cs-CZ" altLang="cs-CZ" b="1" smtClean="0"/>
              <a:t>diferenciální dg</a:t>
            </a:r>
            <a:r>
              <a:rPr lang="cs-CZ" altLang="cs-CZ" smtClean="0"/>
              <a:t> - biliární, renální kolika, pankreatitida, extrauterinní gravidita, pseudoperitonitida diabetická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paralytický - úprava vnitřního prostředí, 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  nasogatrická sonda, syntostigmin</a:t>
            </a:r>
          </a:p>
          <a:p>
            <a:pPr>
              <a:buFont typeface="Wingdings" pitchFamily="2" charset="2"/>
              <a:buChar char=" "/>
            </a:pPr>
            <a:r>
              <a:rPr lang="cs-CZ" altLang="cs-CZ" smtClean="0"/>
              <a:t>          - mechanické a cévní - chirurgicky</a:t>
            </a:r>
          </a:p>
        </p:txBody>
      </p:sp>
    </p:spTree>
    <p:extLst>
      <p:ext uri="{BB962C8B-B14F-4D97-AF65-F5344CB8AC3E}">
        <p14:creationId xmlns:p14="http://schemas.microsoft.com/office/powerpoint/2010/main" val="2754723831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- diarrhoe 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8229600" cy="4525963"/>
          </a:xfrm>
        </p:spPr>
        <p:txBody>
          <a:bodyPr/>
          <a:lstStyle/>
          <a:p>
            <a:r>
              <a:rPr lang="cs-CZ" altLang="cs-CZ" smtClean="0"/>
              <a:t>zvýšení počtu stolic, zřídnutí konzistence</a:t>
            </a:r>
          </a:p>
          <a:p>
            <a:r>
              <a:rPr lang="cs-CZ" altLang="cs-CZ" b="1" smtClean="0"/>
              <a:t>sekreční průjem</a:t>
            </a:r>
            <a:r>
              <a:rPr lang="cs-CZ" altLang="cs-CZ" smtClean="0"/>
              <a:t> -  aktivní vylučování vody do střevního lumen, neutichá při lačnění</a:t>
            </a:r>
          </a:p>
          <a:p>
            <a:r>
              <a:rPr lang="cs-CZ" altLang="cs-CZ" b="1" smtClean="0"/>
              <a:t>osmotický průjem</a:t>
            </a:r>
            <a:r>
              <a:rPr lang="cs-CZ" altLang="cs-CZ" smtClean="0"/>
              <a:t> - obsah střeva je hyperosmolární a nasává tekutinu z tkání do střevního lumen, při lačnění ustává</a:t>
            </a:r>
          </a:p>
          <a:p>
            <a:r>
              <a:rPr lang="cs-CZ" altLang="cs-CZ" b="1" smtClean="0"/>
              <a:t>kombinace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644864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Průjem 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etiologie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</a:t>
            </a:r>
            <a:r>
              <a:rPr lang="cs-CZ" dirty="0" err="1" smtClean="0"/>
              <a:t>enterotoxikózy</a:t>
            </a:r>
            <a:r>
              <a:rPr lang="cs-CZ" dirty="0" smtClean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stavy napodobující akutní infekční průjmy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	</a:t>
            </a:r>
            <a:r>
              <a:rPr lang="cs-CZ" dirty="0" smtClean="0"/>
              <a:t>subakutní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 smtClean="0"/>
              <a:t>	chronické nebo recidivující průjmy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347328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smtClean="0"/>
              <a:t>Nejčastější původci </a:t>
            </a:r>
            <a:br>
              <a:rPr lang="cs-CZ" altLang="cs-CZ" sz="4000" smtClean="0"/>
            </a:br>
            <a:r>
              <a:rPr lang="cs-CZ" altLang="cs-CZ" sz="4000" smtClean="0"/>
              <a:t>střevních nákaz v ČR</a:t>
            </a:r>
          </a:p>
        </p:txBody>
      </p:sp>
      <p:graphicFrame>
        <p:nvGraphicFramePr>
          <p:cNvPr id="6144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692275" y="1600200"/>
          <a:ext cx="5975350" cy="511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Fotografie" r:id="rId3" imgW="5819048" imgH="4982270" progId="MSPhotoEd.3">
                  <p:embed/>
                </p:oleObj>
              </mc:Choice>
              <mc:Fallback>
                <p:oleObj name="Fotografie" r:id="rId3" imgW="5819048" imgH="498227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600200"/>
                        <a:ext cx="5975350" cy="511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670162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Průjem III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b="1" dirty="0"/>
              <a:t>léčba úvodní - </a:t>
            </a:r>
            <a:r>
              <a:rPr lang="cs-CZ" dirty="0"/>
              <a:t>rehydratace,  úprava vnitřního hospodářství, dieta - černý čaj, rýžový, mrkvový odvar, 3 dny staré housky, banán, marmeláda, šunka, máslo</a:t>
            </a:r>
          </a:p>
          <a:p>
            <a:pPr>
              <a:defRPr/>
            </a:pPr>
            <a:r>
              <a:rPr lang="cs-CZ" b="1" dirty="0"/>
              <a:t>léčba medikamentózní </a:t>
            </a:r>
            <a:r>
              <a:rPr lang="cs-CZ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střevní </a:t>
            </a:r>
            <a:r>
              <a:rPr lang="cs-CZ" dirty="0" err="1"/>
              <a:t>desinficiencia</a:t>
            </a:r>
            <a:r>
              <a:rPr lang="cs-CZ" dirty="0"/>
              <a:t> (</a:t>
            </a:r>
            <a:r>
              <a:rPr lang="cs-CZ" dirty="0" err="1"/>
              <a:t>Endiaron</a:t>
            </a:r>
            <a:r>
              <a:rPr lang="cs-CZ" dirty="0"/>
              <a:t>, </a:t>
            </a:r>
            <a:r>
              <a:rPr lang="cs-CZ" dirty="0" err="1"/>
              <a:t>Ercefuryl</a:t>
            </a:r>
            <a:r>
              <a:rPr lang="cs-CZ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zpomalení peristaltiky (</a:t>
            </a:r>
            <a:r>
              <a:rPr lang="cs-CZ" dirty="0" err="1"/>
              <a:t>Reasec</a:t>
            </a:r>
            <a:r>
              <a:rPr lang="cs-CZ" dirty="0"/>
              <a:t>, </a:t>
            </a:r>
            <a:r>
              <a:rPr lang="cs-CZ" dirty="0" err="1"/>
              <a:t>Imodium</a:t>
            </a:r>
            <a:r>
              <a:rPr lang="cs-CZ" dirty="0"/>
              <a:t>)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818324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Záněty tlustého střeva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smtClean="0"/>
              <a:t>primární</a:t>
            </a:r>
            <a:r>
              <a:rPr lang="cs-CZ" altLang="cs-CZ" smtClean="0"/>
              <a:t> - proktokolitida, colitis regionalis</a:t>
            </a:r>
          </a:p>
          <a:p>
            <a:r>
              <a:rPr lang="cs-CZ" altLang="cs-CZ" b="1" smtClean="0"/>
              <a:t>sekundární</a:t>
            </a:r>
            <a:r>
              <a:rPr lang="cs-CZ" altLang="cs-CZ" smtClean="0"/>
              <a:t> - ischemická, postiradiační, při divertikulitidě</a:t>
            </a:r>
          </a:p>
        </p:txBody>
      </p:sp>
    </p:spTree>
    <p:extLst>
      <p:ext uri="{BB962C8B-B14F-4D97-AF65-F5344CB8AC3E}">
        <p14:creationId xmlns:p14="http://schemas.microsoft.com/office/powerpoint/2010/main" val="35520509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  <a:endParaRPr lang="cs-CZ" altLang="cs-CZ" smtClean="0">
              <a:solidFill>
                <a:schemeClr val="hlink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stenóza</a:t>
            </a:r>
            <a:r>
              <a:rPr lang="cs-CZ" altLang="cs-CZ" smtClean="0"/>
              <a:t> a. mesenterica sup. nebo inf., hranicí povodí je lienální flexura - zde nejčastěji poruchy prokrvení</a:t>
            </a:r>
          </a:p>
          <a:p>
            <a:r>
              <a:rPr lang="cs-CZ" altLang="cs-CZ" b="1" smtClean="0"/>
              <a:t>embolie, trombóza</a:t>
            </a:r>
            <a:r>
              <a:rPr lang="cs-CZ" altLang="cs-CZ" smtClean="0"/>
              <a:t> -infarzace střeva, nekróza</a:t>
            </a:r>
          </a:p>
          <a:p>
            <a:r>
              <a:rPr lang="cs-CZ" altLang="cs-CZ" b="1" smtClean="0"/>
              <a:t>inkompletní uzávěr</a:t>
            </a:r>
            <a:r>
              <a:rPr lang="cs-CZ" altLang="cs-CZ" smtClean="0"/>
              <a:t> - AS, snížení min. výdeje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bolesti obvykle v levém boku, průjem s příměsí, někdy jako NPB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endoskopie, Doppler, angiografie</a:t>
            </a:r>
          </a:p>
          <a:p>
            <a:r>
              <a:rPr lang="cs-CZ" altLang="cs-CZ" b="1" smtClean="0"/>
              <a:t>léčba -</a:t>
            </a:r>
            <a:r>
              <a:rPr lang="cs-CZ" altLang="cs-CZ" smtClean="0"/>
              <a:t> chirurgická, ATB, normalizace cirkulace</a:t>
            </a:r>
          </a:p>
        </p:txBody>
      </p:sp>
    </p:spTree>
    <p:extLst>
      <p:ext uri="{BB962C8B-B14F-4D97-AF65-F5344CB8AC3E}">
        <p14:creationId xmlns:p14="http://schemas.microsoft.com/office/powerpoint/2010/main" val="2771460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Ischemická kolitida</a:t>
            </a:r>
          </a:p>
        </p:txBody>
      </p:sp>
      <p:graphicFrame>
        <p:nvGraphicFramePr>
          <p:cNvPr id="6553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763713" y="1204913"/>
          <a:ext cx="5545137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Fotografie" r:id="rId3" imgW="6563641" imgH="6373115" progId="MSPhotoEd.3">
                  <p:embed/>
                </p:oleObj>
              </mc:Choice>
              <mc:Fallback>
                <p:oleObj name="Fotografie" r:id="rId3" imgW="6563641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1204913"/>
                        <a:ext cx="5545137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15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Choroby tlustého střeva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45259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altLang="cs-CZ" b="1" smtClean="0"/>
              <a:t>Dráždivý tračník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Obstipace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Divertikulóza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Ileus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Průjem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Kolitida</a:t>
            </a:r>
          </a:p>
          <a:p>
            <a:pPr>
              <a:buFont typeface="Wingdings" pitchFamily="2" charset="2"/>
              <a:buNone/>
            </a:pPr>
            <a:r>
              <a:rPr lang="cs-CZ" altLang="cs-CZ" b="1" smtClean="0"/>
              <a:t>Tumory</a:t>
            </a:r>
            <a:endParaRPr lang="cs-CZ" altLang="cs-CZ" smtClean="0"/>
          </a:p>
          <a:p>
            <a:pPr>
              <a:buFont typeface="Wingdings" pitchFamily="2" charset="2"/>
              <a:buNone/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35777105"/>
      </p:ext>
    </p:extLst>
  </p:cSld>
  <p:clrMapOvr>
    <a:masterClrMapping/>
  </p:clrMapOvr>
  <p:transition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Další záněty tračníku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Crohnova kolitida – </a:t>
            </a:r>
            <a:r>
              <a:rPr lang="cs-CZ" altLang="cs-CZ" smtClean="0"/>
              <a:t>IBD, projevy Crohnovy nemoci na tlustém střevě – vzácnější</a:t>
            </a:r>
          </a:p>
          <a:p>
            <a:r>
              <a:rPr lang="cs-CZ" altLang="cs-CZ" b="1" smtClean="0"/>
              <a:t>Ulcerózní kolitida- </a:t>
            </a:r>
            <a:r>
              <a:rPr lang="cs-CZ" altLang="cs-CZ" smtClean="0"/>
              <a:t>IBD</a:t>
            </a:r>
          </a:p>
          <a:p>
            <a:r>
              <a:rPr lang="cs-CZ" altLang="cs-CZ" b="1" smtClean="0"/>
              <a:t>iradiační kolitida -</a:t>
            </a:r>
            <a:r>
              <a:rPr lang="cs-CZ" altLang="cs-CZ" smtClean="0"/>
              <a:t> akutní reakce na ozáření, může přejít do chronicity - tenesmy a průjmy i několik let po ukončení terapie, poruchy vstřebávání minerálů, živin</a:t>
            </a:r>
          </a:p>
          <a:p>
            <a:r>
              <a:rPr lang="cs-CZ" altLang="cs-CZ" b="1" smtClean="0"/>
              <a:t>pseudomembranózní kolitida - </a:t>
            </a:r>
            <a:r>
              <a:rPr lang="cs-CZ" altLang="cs-CZ" smtClean="0"/>
              <a:t>obávaná komplikace  při léčbě ATB, ale i při celkově špatném stavu, vyvolává Clostridium difficile - léčba - Vancomycin p.o.</a:t>
            </a:r>
          </a:p>
        </p:txBody>
      </p:sp>
    </p:spTree>
    <p:extLst>
      <p:ext uri="{BB962C8B-B14F-4D97-AF65-F5344CB8AC3E}">
        <p14:creationId xmlns:p14="http://schemas.microsoft.com/office/powerpoint/2010/main" val="184809536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Nádory tlustého střeva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smtClean="0"/>
              <a:t>benigní</a:t>
            </a:r>
            <a:r>
              <a:rPr lang="cs-CZ" altLang="cs-CZ" smtClean="0"/>
              <a:t> - polypy - prominence sliznice do lumina (přisedlý, stopkatý)</a:t>
            </a:r>
          </a:p>
          <a:p>
            <a:r>
              <a:rPr lang="cs-CZ" altLang="cs-CZ" b="1" smtClean="0"/>
              <a:t>histologicky </a:t>
            </a:r>
            <a:r>
              <a:rPr lang="cs-CZ" altLang="cs-CZ" smtClean="0"/>
              <a:t>- hyperplastické, adenom - působí obtíže - krvácení tenesmy, mohou maligně metaplázovat</a:t>
            </a:r>
          </a:p>
          <a:p>
            <a:r>
              <a:rPr lang="cs-CZ" altLang="cs-CZ" b="1" smtClean="0"/>
              <a:t>postup</a:t>
            </a:r>
            <a:r>
              <a:rPr lang="cs-CZ" altLang="cs-CZ" smtClean="0"/>
              <a:t> - opakované kontroly kolonoskopické, snesení polypů, histologická kontrola</a:t>
            </a:r>
          </a:p>
          <a:p>
            <a:r>
              <a:rPr lang="cs-CZ" altLang="cs-CZ" smtClean="0"/>
              <a:t>Gardnerův syndrom, Peutz-Jeghersův syndrom - dědičná adenomatóza tračníku - 100% prekanceróza</a:t>
            </a:r>
          </a:p>
        </p:txBody>
      </p:sp>
    </p:spTree>
    <p:extLst>
      <p:ext uri="{BB962C8B-B14F-4D97-AF65-F5344CB8AC3E}">
        <p14:creationId xmlns:p14="http://schemas.microsoft.com/office/powerpoint/2010/main" val="248659154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Polyp tračníku</a:t>
            </a:r>
          </a:p>
        </p:txBody>
      </p:sp>
      <p:graphicFrame>
        <p:nvGraphicFramePr>
          <p:cNvPr id="6861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825" y="2205038"/>
          <a:ext cx="2519363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Fotografie" r:id="rId3" imgW="5495238" imgH="5342857" progId="MSPhotoEd.3">
                  <p:embed/>
                </p:oleObj>
              </mc:Choice>
              <mc:Fallback>
                <p:oleObj name="Fotografie" r:id="rId3" imgW="5495238" imgH="53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205038"/>
                        <a:ext cx="2519363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348038" y="2205038"/>
          <a:ext cx="2592387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Fotografie" r:id="rId5" imgW="5304762" imgH="5266667" progId="MSPhotoEd.3">
                  <p:embed/>
                </p:oleObj>
              </mc:Choice>
              <mc:Fallback>
                <p:oleObj name="Fotografie" r:id="rId5" imgW="530476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205038"/>
                        <a:ext cx="2592387" cy="243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443663" y="2205038"/>
          <a:ext cx="2524125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Fotografie" r:id="rId7" imgW="5380952" imgH="5266667" progId="MSPhotoEd.3">
                  <p:embed/>
                </p:oleObj>
              </mc:Choice>
              <mc:Fallback>
                <p:oleObj name="Fotografie" r:id="rId7" imgW="5380952" imgH="5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2205038"/>
                        <a:ext cx="2524125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41337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karcinom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b="1" dirty="0"/>
              <a:t>nejčastější karcinom v našich zemích</a:t>
            </a:r>
            <a:endParaRPr lang="cs-CZ" dirty="0"/>
          </a:p>
          <a:p>
            <a:pPr>
              <a:defRPr/>
            </a:pPr>
            <a:r>
              <a:rPr lang="cs-CZ" dirty="0"/>
              <a:t>60-70% v </a:t>
            </a:r>
            <a:r>
              <a:rPr lang="cs-CZ" dirty="0" err="1"/>
              <a:t>rektosigmoideu</a:t>
            </a:r>
            <a:endParaRPr lang="cs-CZ" dirty="0"/>
          </a:p>
          <a:p>
            <a:pPr>
              <a:defRPr/>
            </a:pPr>
            <a:r>
              <a:rPr lang="cs-CZ" dirty="0"/>
              <a:t>60% rektálních </a:t>
            </a:r>
            <a:r>
              <a:rPr lang="cs-CZ" dirty="0" err="1"/>
              <a:t>palpovatelných</a:t>
            </a:r>
            <a:r>
              <a:rPr lang="cs-CZ" dirty="0"/>
              <a:t> prstem</a:t>
            </a:r>
          </a:p>
          <a:p>
            <a:pPr>
              <a:defRPr/>
            </a:pPr>
            <a:r>
              <a:rPr lang="cs-CZ" b="1" dirty="0"/>
              <a:t>etiologie </a:t>
            </a:r>
            <a:r>
              <a:rPr lang="cs-CZ" dirty="0"/>
              <a:t>- kancerogeny v potravě, čím upravenější strava, tím více Ca tračníku</a:t>
            </a:r>
          </a:p>
          <a:p>
            <a:pPr>
              <a:defRPr/>
            </a:pPr>
            <a:r>
              <a:rPr lang="cs-CZ" b="1" dirty="0"/>
              <a:t>příznaky - změna charakteru stolice!!!</a:t>
            </a:r>
            <a:endParaRPr lang="cs-CZ" dirty="0"/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vzestupný tračník - </a:t>
            </a:r>
            <a:r>
              <a:rPr lang="cs-CZ" dirty="0" err="1"/>
              <a:t>anemizace</a:t>
            </a:r>
            <a:r>
              <a:rPr lang="cs-CZ" dirty="0"/>
              <a:t>, okultní krvácení</a:t>
            </a:r>
          </a:p>
          <a:p>
            <a:pPr marL="0" indent="0">
              <a:buFont typeface="Arial" charset="0"/>
              <a:buNone/>
              <a:defRPr/>
            </a:pPr>
            <a:r>
              <a:rPr lang="cs-CZ" dirty="0"/>
              <a:t>sestupný tračník - </a:t>
            </a:r>
            <a:r>
              <a:rPr lang="cs-CZ" dirty="0" err="1"/>
              <a:t>subileózní</a:t>
            </a:r>
            <a:r>
              <a:rPr lang="cs-CZ" dirty="0"/>
              <a:t> stav, krvácení zřetelnější</a:t>
            </a:r>
          </a:p>
        </p:txBody>
      </p:sp>
    </p:spTree>
    <p:extLst>
      <p:ext uri="{BB962C8B-B14F-4D97-AF65-F5344CB8AC3E}">
        <p14:creationId xmlns:p14="http://schemas.microsoft.com/office/powerpoint/2010/main" val="2897474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Lokalizace nádorů dle četnosti levý tračník – 64 %; </a:t>
            </a:r>
          </a:p>
          <a:p>
            <a:pPr lvl="1"/>
            <a:r>
              <a:rPr lang="cs-CZ" altLang="cs-CZ" smtClean="0"/>
              <a:t>rektum – 30 %;</a:t>
            </a:r>
          </a:p>
          <a:p>
            <a:pPr lvl="1"/>
            <a:r>
              <a:rPr lang="cs-CZ" altLang="cs-CZ" smtClean="0"/>
              <a:t>sigmoideum – 26 %;</a:t>
            </a:r>
          </a:p>
          <a:p>
            <a:pPr lvl="1"/>
            <a:r>
              <a:rPr lang="cs-CZ" altLang="cs-CZ" smtClean="0"/>
              <a:t>colon descendens – 8 %;</a:t>
            </a:r>
          </a:p>
          <a:p>
            <a:r>
              <a:rPr lang="cs-CZ" altLang="cs-CZ" smtClean="0"/>
              <a:t>colon transverzum – 13 %;</a:t>
            </a:r>
          </a:p>
          <a:p>
            <a:r>
              <a:rPr lang="cs-CZ" altLang="cs-CZ" smtClean="0"/>
              <a:t>colon ascendens – 9 %;</a:t>
            </a:r>
          </a:p>
          <a:p>
            <a:r>
              <a:rPr lang="cs-CZ" altLang="cs-CZ" smtClean="0"/>
              <a:t>caecum – 14 %.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286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16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25963"/>
          </a:xfrm>
        </p:spPr>
      </p:pic>
    </p:spTree>
    <p:extLst>
      <p:ext uri="{BB962C8B-B14F-4D97-AF65-F5344CB8AC3E}">
        <p14:creationId xmlns:p14="http://schemas.microsoft.com/office/powerpoint/2010/main" val="8339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pic>
        <p:nvPicPr>
          <p:cNvPr id="727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281113"/>
            <a:ext cx="5187950" cy="488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5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Kolorektální CA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68313" y="4076700"/>
          <a:ext cx="8280400" cy="2011504"/>
        </p:xfrm>
        <a:graphic>
          <a:graphicData uri="http://schemas.openxmlformats.org/drawingml/2006/table">
            <a:tbl>
              <a:tblPr/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693">
                <a:tc>
                  <a:txBody>
                    <a:bodyPr/>
                    <a:lstStyle/>
                    <a:p>
                      <a:r>
                        <a:rPr lang="cs-CZ" sz="1800" dirty="0"/>
                        <a:t>. 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chirurgická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/>
                        <a:t>St. 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chirurgická léčba (v případě N1 NX následuje chemoterapie)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93">
                <a:tc>
                  <a:txBody>
                    <a:bodyPr/>
                    <a:lstStyle/>
                    <a:p>
                      <a:r>
                        <a:rPr lang="cs-CZ" sz="1800"/>
                        <a:t>St. III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operace a vždy chemoterapie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989">
                <a:tc>
                  <a:txBody>
                    <a:bodyPr/>
                    <a:lstStyle/>
                    <a:p>
                      <a:r>
                        <a:rPr lang="cs-CZ" sz="1800" dirty="0"/>
                        <a:t>St. IV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resekce, nebo indukční terapie a pak resekce, nebo paliativní léčba </a:t>
                      </a:r>
                    </a:p>
                  </a:txBody>
                  <a:tcPr marL="91434" marR="91434" marT="45698" marB="4569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468313" y="1268413"/>
          <a:ext cx="8229600" cy="2560635"/>
        </p:xfrm>
        <a:graphic>
          <a:graphicData uri="http://schemas.openxmlformats.org/drawingml/2006/table">
            <a:tbl>
              <a:tblPr/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Tis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 dirty="0"/>
                        <a:t>Stádium 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DukesA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2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B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M0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Dukes C 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05">
                <a:tc>
                  <a:txBody>
                    <a:bodyPr/>
                    <a:lstStyle/>
                    <a:p>
                      <a:r>
                        <a:rPr lang="cs-CZ" sz="1800"/>
                        <a:t>Stadium 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T1–4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N1–3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/>
                        <a:t>M1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Dukes</a:t>
                      </a:r>
                      <a:r>
                        <a:rPr lang="cs-CZ" sz="1800" dirty="0"/>
                        <a:t> D</a:t>
                      </a:r>
                    </a:p>
                  </a:txBody>
                  <a:tcPr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2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Hemoroidy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050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vnitřní</a:t>
            </a:r>
            <a:r>
              <a:rPr lang="cs-CZ" altLang="cs-CZ" smtClean="0"/>
              <a:t> -větévky arterie, proto krvácení častěji a více, může vést až k anemizaci, prolabují</a:t>
            </a:r>
          </a:p>
          <a:p>
            <a:r>
              <a:rPr lang="cs-CZ" altLang="cs-CZ" b="1" smtClean="0"/>
              <a:t>vnější</a:t>
            </a:r>
            <a:r>
              <a:rPr lang="cs-CZ" altLang="cs-CZ" smtClean="0"/>
              <a:t> - rozšíření análních žil, krvácení řidčeji, více trombotizují nebo se zanítí</a:t>
            </a:r>
          </a:p>
          <a:p>
            <a:r>
              <a:rPr lang="cs-CZ" altLang="cs-CZ" smtClean="0"/>
              <a:t>léčba - péče o řídkou stolici, omývání po stolici, masti, čípky, celková léčba venotoniky</a:t>
            </a:r>
          </a:p>
        </p:txBody>
      </p:sp>
    </p:spTree>
    <p:extLst>
      <p:ext uri="{BB962C8B-B14F-4D97-AF65-F5344CB8AC3E}">
        <p14:creationId xmlns:p14="http://schemas.microsoft.com/office/powerpoint/2010/main" val="188750301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Karcinoid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b="1" smtClean="0"/>
              <a:t>benigní, ale progredující nádor</a:t>
            </a:r>
            <a:r>
              <a:rPr lang="cs-CZ" altLang="cs-CZ" smtClean="0"/>
              <a:t> na tenkém střevě, ale i na mnoha jiných místech, produkuje serotonin - biogenní ami, pomalý průběh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 - záchvatovité vzestupy TK s výsevem prchavého exantému na horní polovině těla</a:t>
            </a:r>
          </a:p>
          <a:p>
            <a:r>
              <a:rPr lang="cs-CZ" altLang="cs-CZ" b="1" smtClean="0"/>
              <a:t>diagnostika</a:t>
            </a:r>
            <a:r>
              <a:rPr lang="cs-CZ" altLang="cs-CZ" smtClean="0"/>
              <a:t> - sběr moči na HIOK, CT angiografie, enteroklýza</a:t>
            </a:r>
          </a:p>
          <a:p>
            <a:r>
              <a:rPr lang="cs-CZ" altLang="cs-CZ" b="1" smtClean="0"/>
              <a:t>léčba</a:t>
            </a:r>
            <a:r>
              <a:rPr lang="cs-CZ" altLang="cs-CZ" smtClean="0"/>
              <a:t> - chemoterapie, interferon, 5-FU, streptozocin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8787864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smtClean="0"/>
              <a:t>Dráždivý tračník – colon irritabile</a:t>
            </a:r>
            <a:r>
              <a:rPr lang="cs-CZ" altLang="cs-CZ" smtClean="0"/>
              <a:t/>
            </a:r>
            <a:br>
              <a:rPr lang="cs-CZ" altLang="cs-CZ" smtClean="0"/>
            </a:br>
            <a:endParaRPr lang="cs-CZ" altLang="cs-CZ" smtClean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regulační </a:t>
            </a:r>
            <a:r>
              <a:rPr lang="cs-CZ" altLang="cs-CZ" b="1" smtClean="0"/>
              <a:t>porucha motility tlustého střeva</a:t>
            </a:r>
            <a:r>
              <a:rPr lang="cs-CZ" altLang="cs-CZ" smtClean="0"/>
              <a:t>, segmentární spasmy, hypo- a hypermotilita různých úseků</a:t>
            </a:r>
          </a:p>
          <a:p>
            <a:r>
              <a:rPr lang="cs-CZ" altLang="cs-CZ" b="1" smtClean="0"/>
              <a:t>vznik</a:t>
            </a:r>
            <a:r>
              <a:rPr lang="cs-CZ" altLang="cs-CZ" smtClean="0"/>
              <a:t> podporuje málozbytková strava, abusus laxativ, antacida, codein</a:t>
            </a:r>
          </a:p>
          <a:p>
            <a:r>
              <a:rPr lang="cs-CZ" altLang="cs-CZ" b="1" smtClean="0"/>
              <a:t>příznaky</a:t>
            </a:r>
            <a:r>
              <a:rPr lang="cs-CZ" altLang="cs-CZ" smtClean="0"/>
              <a:t>- ranní debakly, postprandiální průjem, funkční průjem, bolestivé pocity v břiše, intenzita závisí i na psychické zátěži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43880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Jedná se o chronická zánětlivá onemocnění trávicího traktu, která bývají provázena bohatými extraintestinálními příznaky</a:t>
            </a:r>
          </a:p>
          <a:p>
            <a:r>
              <a:rPr lang="cs-CZ" altLang="cs-CZ" smtClean="0"/>
              <a:t> Obě choroby začínají v dětství nebo během dospívání a jejich etiologie je nejasná.</a:t>
            </a:r>
          </a:p>
          <a:p>
            <a:r>
              <a:rPr lang="cs-CZ" altLang="cs-CZ" smtClean="0"/>
              <a:t>Incidence a prevalence nespecifických střevních zánětů v posledních letech stoupá, 20-30 % pacientů jsou děti do 18 let.</a:t>
            </a:r>
          </a:p>
        </p:txBody>
      </p:sp>
    </p:spTree>
    <p:extLst>
      <p:ext uri="{BB962C8B-B14F-4D97-AF65-F5344CB8AC3E}">
        <p14:creationId xmlns:p14="http://schemas.microsoft.com/office/powerpoint/2010/main" val="257313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chronické zánětlivé onemocnění s granulomatózní reakcí postihující nejčastěji terminální úsek ilea</a:t>
            </a:r>
          </a:p>
          <a:p>
            <a:r>
              <a:rPr lang="cs-CZ" altLang="cs-CZ" smtClean="0"/>
              <a:t>etiologie – genetické vlivy, autoimunitní vlivy </a:t>
            </a:r>
          </a:p>
          <a:p>
            <a:r>
              <a:rPr lang="cs-CZ" altLang="cs-CZ" smtClean="0"/>
              <a:t>postihuje segmenty střeva formou aftózních vředů, stenóz</a:t>
            </a:r>
          </a:p>
          <a:p>
            <a:r>
              <a:rPr lang="cs-CZ" altLang="cs-CZ" smtClean="0"/>
              <a:t>často vznikají ileózní stavy, píštěle</a:t>
            </a:r>
          </a:p>
          <a:p>
            <a:r>
              <a:rPr lang="cs-CZ" altLang="cs-CZ" smtClean="0"/>
              <a:t>nejčastěji operovaná část populace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06091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M.Crohn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cs-CZ" smtClean="0"/>
              <a:t>příznaky chronické – vleklý průjem, tendence k tvorbě píštělí, kloubní projevy, iridocyklitida, sakroileitida, erytema nodosum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příznaky akutní – bolest stálá nebo kolikovitá, teploty, subileózní stav, podoba s appendicitidou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diagnostika – laboratorně FW, anémie, sideropenie, RTG – enteroklýza, biopsie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léčba – desinfekce střeva, spasmolytika, sulfasalazin, kortikoidy, imunosuprese, zpomalení peristaltiky Reasec, Imodium  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751720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7987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2232025" cy="2232025"/>
          </a:xfrm>
        </p:spPr>
      </p:pic>
      <p:pic>
        <p:nvPicPr>
          <p:cNvPr id="7987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92500" y="20605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Mukózní postižení ilea při m. Crohn</a:t>
            </a:r>
          </a:p>
        </p:txBody>
      </p:sp>
      <p:sp>
        <p:nvSpPr>
          <p:cNvPr id="8" name="Obdélník 7"/>
          <p:cNvSpPr/>
          <p:nvPr/>
        </p:nvSpPr>
        <p:spPr>
          <a:xfrm>
            <a:off x="3644900" y="4689475"/>
            <a:ext cx="38163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Pseudopolypy</a:t>
            </a:r>
            <a:r>
              <a:rPr lang="cs-CZ" dirty="0"/>
              <a:t> při </a:t>
            </a:r>
            <a:r>
              <a:rPr lang="cs-CZ" dirty="0" err="1"/>
              <a:t>m.Crohn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1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Ulcerózní kolitis </a:t>
            </a:r>
          </a:p>
        </p:txBody>
      </p:sp>
      <p:graphicFrame>
        <p:nvGraphicFramePr>
          <p:cNvPr id="8089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7950" y="1773238"/>
          <a:ext cx="2376488" cy="238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Fotografie" r:id="rId3" imgW="6314286" imgH="6335009" progId="MSPhotoEd.3">
                  <p:embed/>
                </p:oleObj>
              </mc:Choice>
              <mc:Fallback>
                <p:oleObj name="Fotografie" r:id="rId3" imgW="6314286" imgH="633500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73238"/>
                        <a:ext cx="2376488" cy="238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ovéPole 1"/>
          <p:cNvSpPr txBox="1">
            <a:spLocks noChangeArrowheads="1"/>
          </p:cNvSpPr>
          <p:nvPr/>
        </p:nvSpPr>
        <p:spPr bwMode="auto">
          <a:xfrm>
            <a:off x="2987675" y="1700213"/>
            <a:ext cx="54721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b="1"/>
              <a:t>hemoragicko-hnisavý až ulcerózní zánět</a:t>
            </a:r>
            <a:r>
              <a:rPr lang="cs-CZ" altLang="cs-CZ"/>
              <a:t> sliznice a submukózy </a:t>
            </a:r>
            <a:r>
              <a:rPr lang="cs-CZ" altLang="cs-CZ" b="1"/>
              <a:t>konečníku</a:t>
            </a:r>
            <a:r>
              <a:rPr lang="cs-CZ" altLang="cs-CZ"/>
              <a:t> a </a:t>
            </a:r>
            <a:r>
              <a:rPr lang="cs-CZ" altLang="cs-CZ" b="1"/>
              <a:t>přilehlé části colon</a:t>
            </a:r>
            <a:r>
              <a:rPr lang="cs-CZ" altLang="cs-CZ"/>
              <a:t> (proctocolitis, popř. celého colon – pancolitis, nikdy </a:t>
            </a:r>
            <a:r>
              <a:rPr lang="cs-CZ" altLang="cs-CZ" b="1"/>
              <a:t>nejsou změny v tenkém střevě</a:t>
            </a:r>
            <a:r>
              <a:rPr lang="cs-CZ" altLang="cs-CZ"/>
              <a:t>). 20 % pacientů je diagnostikováno před dvacátým rokem života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073116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UC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z="2400" smtClean="0"/>
              <a:t>Gastrointestinální příznaky: </a:t>
            </a:r>
          </a:p>
          <a:p>
            <a:pPr lvl="1"/>
            <a:r>
              <a:rPr lang="cs-CZ" altLang="cs-CZ" sz="2400" smtClean="0"/>
              <a:t>průjmy s krví; bolesti podbřišku v souvislosti s defekací; tenesmy (bolestivé nucení na stolici, po defekaci přetrvává pocit nucení).</a:t>
            </a:r>
            <a:r>
              <a:rPr lang="cs-CZ" altLang="cs-CZ" sz="2400" baseline="30000" smtClean="0">
                <a:hlinkClick r:id="rId2"/>
              </a:rPr>
              <a:t>[1]</a:t>
            </a:r>
            <a:endParaRPr lang="cs-CZ" altLang="cs-CZ" sz="2400" smtClean="0"/>
          </a:p>
          <a:p>
            <a:pPr lvl="1"/>
            <a:r>
              <a:rPr lang="cs-CZ" altLang="cs-CZ" sz="2400" smtClean="0"/>
              <a:t>Podle lokalizace rozlišujeme dva základní syndromy:  </a:t>
            </a:r>
            <a:r>
              <a:rPr lang="cs-CZ" altLang="cs-CZ" sz="2400" i="1" smtClean="0"/>
              <a:t>rektální syndrom</a:t>
            </a:r>
            <a:r>
              <a:rPr lang="cs-CZ" altLang="cs-CZ" sz="2400" smtClean="0"/>
              <a:t> – tenesmy (nutkavý pocit na stolici s defekací malého množství stolice nebo hlenu s krví); </a:t>
            </a:r>
            <a:r>
              <a:rPr lang="cs-CZ" altLang="cs-CZ" sz="2400" i="1" smtClean="0"/>
              <a:t>kolitický syndrom</a:t>
            </a:r>
            <a:r>
              <a:rPr lang="cs-CZ" altLang="cs-CZ" sz="2400" smtClean="0"/>
              <a:t> – křečovité bolesti břicha s vodnatými průjmy s příměsí krve a hlenu, ztráty albuminů.</a:t>
            </a:r>
          </a:p>
          <a:p>
            <a:r>
              <a:rPr lang="cs-CZ" altLang="cs-CZ" sz="2400" smtClean="0"/>
              <a:t>Extraintestinální manifestace: Jsou podstatně méně časté než u Crohnovy choroby. Patří mezi ně: artralgie, erythema nodosum, pyoderma gangrenosum</a:t>
            </a:r>
          </a:p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63463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971550" y="1196975"/>
          <a:ext cx="7200900" cy="5170513"/>
        </p:xfrm>
        <a:graphic>
          <a:graphicData uri="http://schemas.openxmlformats.org/drawingml/2006/table">
            <a:tbl>
              <a:tblPr/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904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Crohnova choroba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ulcerózní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kolitida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celý trávicí trakt, nejčastěji terminální ileum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rektum a kolon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620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způsob postižení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segmentární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(střídání zánětlivých a nepostižených úseků)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kontinuální postup orálním směrem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884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RTG břicha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ztluštění střevní stěny, stenózy</a:t>
                      </a:r>
                    </a:p>
                  </a:txBody>
                  <a:tcPr marL="59553" marR="59553" marT="29773" marB="2977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vymizelá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haustrace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endoskopie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diskontinuální postižení, fokální afty, lineární vředy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hemoragická sliznice, difuzní zánět,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pseudopolypy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histologie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všech vrstev střevní stěny (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transmurální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zánět sliznice a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submukózy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typické epiteloidní granulomy, lymfocytární infiltráty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kryptitida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, kryptové </a:t>
                      </a:r>
                      <a:r>
                        <a:rPr lang="cs-CZ" sz="1400" b="1" dirty="0" smtClean="0">
                          <a:solidFill>
                            <a:schemeClr val="tx1"/>
                          </a:solidFill>
                        </a:rPr>
                        <a:t>abscesy</a:t>
                      </a:r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klinický obraz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bolesti břicha, průjmy – vzácně s krví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krvavé průjmy s </a:t>
                      </a:r>
                      <a:r>
                        <a:rPr lang="cs-CZ" sz="1400" b="1" dirty="0" err="1">
                          <a:solidFill>
                            <a:schemeClr val="tx1"/>
                          </a:solidFill>
                        </a:rPr>
                        <a:t>tenezmy</a:t>
                      </a:r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011"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horečka, úbytek hmotnosti, anorexie, opoždění růstu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6262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komplikace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tvorba píštělí, stenóz a abscesů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chemeClr val="tx1"/>
                          </a:solidFill>
                        </a:rPr>
                        <a:t>zvýšené riziko vzniku karcinomu </a:t>
                      </a:r>
                    </a:p>
                  </a:txBody>
                  <a:tcPr marL="59553" marR="59553" marT="29773" marB="2977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0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IBD</a:t>
            </a:r>
          </a:p>
        </p:txBody>
      </p:sp>
      <p:pic>
        <p:nvPicPr>
          <p:cNvPr id="839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16113"/>
            <a:ext cx="5472113" cy="3357562"/>
          </a:xfrm>
        </p:spPr>
      </p:pic>
    </p:spTree>
    <p:extLst>
      <p:ext uri="{BB962C8B-B14F-4D97-AF65-F5344CB8AC3E}">
        <p14:creationId xmlns:p14="http://schemas.microsoft.com/office/powerpoint/2010/main" val="1841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5576" y="2564904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534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Colon irritabile II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8229600" cy="4525963"/>
          </a:xfrm>
        </p:spPr>
        <p:txBody>
          <a:bodyPr/>
          <a:lstStyle/>
          <a:p>
            <a:r>
              <a:rPr lang="cs-CZ" altLang="cs-CZ" b="1" smtClean="0"/>
              <a:t>diagnostika – většinou jasná již z anamnézy (opakované ranní stolice, závislost na psychickém zatížení), nutno vyloučit všechny organické příčiny</a:t>
            </a:r>
          </a:p>
          <a:p>
            <a:r>
              <a:rPr lang="cs-CZ" altLang="cs-CZ" b="1" smtClean="0"/>
              <a:t>režim, dieta, spasmolytika, anxiolytika, krycí směs, někdy deriváty ASA</a:t>
            </a:r>
          </a:p>
        </p:txBody>
      </p:sp>
    </p:spTree>
    <p:extLst>
      <p:ext uri="{BB962C8B-B14F-4D97-AF65-F5344CB8AC3E}">
        <p14:creationId xmlns:p14="http://schemas.microsoft.com/office/powerpoint/2010/main" val="1275295739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Zácpa, obstipace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jako příznak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mechanická</a:t>
            </a:r>
            <a:r>
              <a:rPr lang="cs-CZ" altLang="cs-CZ" smtClean="0"/>
              <a:t> – Tu, stenózy, hernie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endokrinní a metabolická</a:t>
            </a:r>
            <a:r>
              <a:rPr lang="cs-CZ" altLang="cs-CZ" smtClean="0"/>
              <a:t> – hypotyreóza, dehydratace, hypokalémie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neurogenní</a:t>
            </a:r>
            <a:r>
              <a:rPr lang="cs-CZ" altLang="cs-CZ" smtClean="0"/>
              <a:t> – aganglioza, míšní léze, SM, Parkinsonova choroba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b="1" smtClean="0"/>
              <a:t>medikamentózní</a:t>
            </a:r>
            <a:r>
              <a:rPr lang="cs-CZ" altLang="cs-CZ" smtClean="0"/>
              <a:t> – antacida, anticholinergika, hypotenziva, opiáty, antidepresiva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cs-CZ" altLang="cs-CZ" smtClean="0"/>
              <a:t>bolestivé řitní afekce, reflexně podmíněná </a:t>
            </a:r>
          </a:p>
        </p:txBody>
      </p:sp>
    </p:spTree>
    <p:extLst>
      <p:ext uri="{BB962C8B-B14F-4D97-AF65-F5344CB8AC3E}">
        <p14:creationId xmlns:p14="http://schemas.microsoft.com/office/powerpoint/2010/main" val="4043493622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Zácpa jako nemoc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b="1" smtClean="0"/>
              <a:t>útlum defekačního reflexu - </a:t>
            </a:r>
            <a:r>
              <a:rPr lang="cs-CZ" altLang="cs-CZ" smtClean="0"/>
              <a:t>časové poměry, kvalita WC, vynechání snídaně, směny, sedavá práce</a:t>
            </a:r>
          </a:p>
          <a:p>
            <a:r>
              <a:rPr lang="cs-CZ" altLang="cs-CZ" b="1" smtClean="0"/>
              <a:t>příznaky </a:t>
            </a:r>
            <a:r>
              <a:rPr lang="cs-CZ" altLang="cs-CZ" smtClean="0"/>
              <a:t>- zpočátku nenápadné - plnost, bolesti hlavy, při abusu laxativ irritace střeva, spasticita - paradoxní zhoršení zácpy</a:t>
            </a:r>
          </a:p>
          <a:p>
            <a:r>
              <a:rPr lang="cs-CZ" altLang="cs-CZ" b="1" smtClean="0"/>
              <a:t>diagnostika - </a:t>
            </a:r>
            <a:r>
              <a:rPr lang="cs-CZ" altLang="cs-CZ" smtClean="0"/>
              <a:t>anamnesticky, nutno vyloučit další možné příčiny (Tu, hypotyreóza, hypokalémie)CAVE změna charakteru stolice!</a:t>
            </a:r>
          </a:p>
        </p:txBody>
      </p:sp>
    </p:spTree>
    <p:extLst>
      <p:ext uri="{BB962C8B-B14F-4D97-AF65-F5344CB8AC3E}">
        <p14:creationId xmlns:p14="http://schemas.microsoft.com/office/powerpoint/2010/main" val="3202001581"/>
      </p:ext>
    </p:extLst>
  </p:cSld>
  <p:clrMapOvr>
    <a:masterClrMapping/>
  </p:clrMapOvr>
  <p:transition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Zácpa - léčba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b="1" smtClean="0"/>
              <a:t>obnovení defekačního reflexu</a:t>
            </a:r>
            <a:r>
              <a:rPr lang="cs-CZ" altLang="cs-CZ" smtClean="0"/>
              <a:t> - ráno po probuzení vypít 200-300 ml vlažné vody, poté toaleta, snídaně, čípek a po 15 minutách se pokoušet o vyprázdnění - využití gastrokolického reflexu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dostatek tekutin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režim, dostatek pohybu</a:t>
            </a:r>
          </a:p>
          <a:p>
            <a:pPr>
              <a:lnSpc>
                <a:spcPct val="90000"/>
              </a:lnSpc>
            </a:pPr>
            <a:r>
              <a:rPr lang="cs-CZ" altLang="cs-CZ" b="1" smtClean="0"/>
              <a:t>masáže břicha</a:t>
            </a:r>
            <a:endParaRPr lang="cs-CZ" altLang="cs-CZ" smtClean="0"/>
          </a:p>
          <a:p>
            <a:pPr>
              <a:lnSpc>
                <a:spcPct val="90000"/>
              </a:lnSpc>
            </a:pPr>
            <a:r>
              <a:rPr lang="cs-CZ" altLang="cs-CZ" b="1" smtClean="0"/>
              <a:t>laktulóza</a:t>
            </a:r>
            <a:r>
              <a:rPr lang="cs-CZ" altLang="cs-CZ" smtClean="0"/>
              <a:t> - jediné povolené laxans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domnělá zácpa - představa o nutnosti každodenního vyprázdnění</a:t>
            </a:r>
          </a:p>
        </p:txBody>
      </p:sp>
    </p:spTree>
    <p:extLst>
      <p:ext uri="{BB962C8B-B14F-4D97-AF65-F5344CB8AC3E}">
        <p14:creationId xmlns:p14="http://schemas.microsoft.com/office/powerpoint/2010/main" val="3544380743"/>
      </p:ext>
    </p:extLst>
  </p:cSld>
  <p:clrMapOvr>
    <a:masterClrMapping/>
  </p:clrMapOvr>
  <p:transition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altLang="cs-CZ" smtClean="0"/>
              <a:t>Divertikulóza tračníku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smtClean="0"/>
              <a:t>výchlipky sliznice štěrbinami ve svalové vrstvě - nepravé divertikly</a:t>
            </a:r>
          </a:p>
          <a:p>
            <a:r>
              <a:rPr lang="cs-CZ" altLang="cs-CZ" b="1" smtClean="0"/>
              <a:t>vznik - usilovnou peristaltikou při máloobjemové stolici</a:t>
            </a:r>
          </a:p>
          <a:p>
            <a:r>
              <a:rPr lang="cs-CZ" altLang="cs-CZ" b="1" smtClean="0"/>
              <a:t>příznaky - asymptomaticky, divertikulitida, krvácení</a:t>
            </a:r>
          </a:p>
          <a:p>
            <a:r>
              <a:rPr lang="cs-CZ" altLang="cs-CZ" b="1" smtClean="0"/>
              <a:t>diagnostika - endoskopicky, irrigo, nutno pravidelně kontrolovat - nebezpečí vzniku Ca!!</a:t>
            </a:r>
          </a:p>
          <a:p>
            <a:r>
              <a:rPr lang="cs-CZ" altLang="cs-CZ" b="1" smtClean="0"/>
              <a:t>léčba - složení stravy, spasmolytika, při opakovaných krváceních chirugicky</a:t>
            </a: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06254667"/>
      </p:ext>
    </p:extLst>
  </p:cSld>
  <p:clrMapOvr>
    <a:masterClrMapping/>
  </p:clrMapOvr>
  <p:transition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Divertikulóza</a:t>
            </a:r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831975"/>
          <a:ext cx="4038600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831975"/>
                        <a:ext cx="4038600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8200" y="1844675"/>
          <a:ext cx="40386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Fotografie" r:id="rId5" imgW="8430802" imgH="6373115" progId="MSPhotoEd.3">
                  <p:embed/>
                </p:oleObj>
              </mc:Choice>
              <mc:Fallback>
                <p:oleObj name="Fotografie" r:id="rId5" imgW="8430802" imgH="637311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44675"/>
                        <a:ext cx="40386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903141"/>
      </p:ext>
    </p:extLst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1557</Words>
  <Application>Microsoft Office PowerPoint</Application>
  <PresentationFormat>Předvádění na obrazovce (4:3)</PresentationFormat>
  <Paragraphs>226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Calibri</vt:lpstr>
      <vt:lpstr>Wingdings</vt:lpstr>
      <vt:lpstr>Motiv systému Office</vt:lpstr>
      <vt:lpstr>Fotografie</vt:lpstr>
      <vt:lpstr>Nemoci GIT II</vt:lpstr>
      <vt:lpstr>Choroby tlustého střeva</vt:lpstr>
      <vt:lpstr>Dráždivý tračník – colon irritabile </vt:lpstr>
      <vt:lpstr>Colon irritabile II</vt:lpstr>
      <vt:lpstr>Zácpa, obstipace</vt:lpstr>
      <vt:lpstr>Zácpa jako nemoc</vt:lpstr>
      <vt:lpstr>Zácpa - léčba</vt:lpstr>
      <vt:lpstr>Divertikulóza tračníku</vt:lpstr>
      <vt:lpstr>Divertikulóza</vt:lpstr>
      <vt:lpstr>Ileus - střevní nepůchodnost</vt:lpstr>
      <vt:lpstr>Ileus II</vt:lpstr>
      <vt:lpstr>Ileus III</vt:lpstr>
      <vt:lpstr>Průjem - diarrhoe I</vt:lpstr>
      <vt:lpstr>Průjem II</vt:lpstr>
      <vt:lpstr>Nejčastější původci  střevních nákaz v ČR</vt:lpstr>
      <vt:lpstr>Průjem III</vt:lpstr>
      <vt:lpstr>Záněty tlustého střeva</vt:lpstr>
      <vt:lpstr>Ischemická kolitida</vt:lpstr>
      <vt:lpstr>Ischemická kolitida</vt:lpstr>
      <vt:lpstr>Další záněty tračníku</vt:lpstr>
      <vt:lpstr>Nádory tlustého střeva</vt:lpstr>
      <vt:lpstr>Polyp tračníku</vt:lpstr>
      <vt:lpstr>Kolorektální karcinom </vt:lpstr>
      <vt:lpstr>Kolorektální Ca</vt:lpstr>
      <vt:lpstr>Kolorektální CA</vt:lpstr>
      <vt:lpstr>Kolorektální CA</vt:lpstr>
      <vt:lpstr>Kolorektální CA</vt:lpstr>
      <vt:lpstr>Hemoroidy</vt:lpstr>
      <vt:lpstr>Karcinoid</vt:lpstr>
      <vt:lpstr>IBD</vt:lpstr>
      <vt:lpstr>M.Crohn</vt:lpstr>
      <vt:lpstr>M.Crohn</vt:lpstr>
      <vt:lpstr>IBD</vt:lpstr>
      <vt:lpstr>Ulcerózní kolitis </vt:lpstr>
      <vt:lpstr>UC</vt:lpstr>
      <vt:lpstr>IBD</vt:lpstr>
      <vt:lpstr>IBD</vt:lpstr>
      <vt:lpstr>Děkuji za pozornost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Nemoci GIT II</dc:title>
  <dc:creator>Lukáč Adam</dc:creator>
  <cp:lastModifiedBy>Hana Matějovská Kubešová</cp:lastModifiedBy>
  <cp:revision>3</cp:revision>
  <dcterms:created xsi:type="dcterms:W3CDTF">2019-09-17T05:25:43Z</dcterms:created>
  <dcterms:modified xsi:type="dcterms:W3CDTF">2020-02-22T17:56:22Z</dcterms:modified>
</cp:coreProperties>
</file>