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75" r:id="rId2"/>
    <p:sldId id="276" r:id="rId3"/>
    <p:sldId id="277" r:id="rId4"/>
    <p:sldId id="278" r:id="rId5"/>
    <p:sldId id="279" r:id="rId6"/>
    <p:sldId id="283" r:id="rId7"/>
    <p:sldId id="284" r:id="rId8"/>
    <p:sldId id="285" r:id="rId9"/>
    <p:sldId id="286" r:id="rId10"/>
    <p:sldId id="288" r:id="rId11"/>
    <p:sldId id="296" r:id="rId12"/>
    <p:sldId id="297" r:id="rId13"/>
    <p:sldId id="298" r:id="rId14"/>
    <p:sldId id="299" r:id="rId15"/>
    <p:sldId id="302" r:id="rId16"/>
    <p:sldId id="287" r:id="rId17"/>
    <p:sldId id="281" r:id="rId18"/>
  </p:sldIdLst>
  <p:sldSz cx="12188825" cy="6858000"/>
  <p:notesSz cx="6858000" cy="9144000"/>
  <p:custDataLst>
    <p:tags r:id="rId21"/>
  </p:custDataLst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1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fťáci" initials="l" lastIdx="1" clrIdx="0">
    <p:extLst>
      <p:ext uri="{19B8F6BF-5375-455C-9EA6-DF929625EA0E}">
        <p15:presenceInfo xmlns:p15="http://schemas.microsoft.com/office/powerpoint/2012/main" userId="lufťác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howGuides="1">
      <p:cViewPr varScale="1">
        <p:scale>
          <a:sx n="85" d="100"/>
          <a:sy n="85" d="100"/>
        </p:scale>
        <p:origin x="138" y="8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29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7CA4C06-50AC-43F1-A560-EB9EE00BDE2F}" type="datetime1">
              <a:rPr lang="cs-CZ" smtClean="0"/>
              <a:t>17.03.2020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3386A95-D0A4-44B9-98DA-3665758D826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9847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D4FE7CD-9446-443C-9440-D4DAA7B67E69}" type="datetime1">
              <a:rPr lang="cs-CZ" noProof="0" smtClean="0"/>
              <a:t>17.03.2020</a:t>
            </a:fld>
            <a:endParaRPr lang="cs-CZ" noProof="0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dirty="0"/>
              <a:t>Upravte styly předlohy textu.</a:t>
            </a:r>
            <a:endParaRPr lang="cs-CZ" noProof="0" dirty="0"/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C3821A9-1C31-4760-BDBC-9A0BA471B1B7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3221613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3821A9-1C31-4760-BDBC-9A0BA471B1B7}" type="slidenum">
              <a:rPr lang="cs-CZ" noProof="0" smtClean="0"/>
              <a:t>1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91938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3821A9-1C31-4760-BDBC-9A0BA471B1B7}" type="slidenum">
              <a:rPr lang="cs-CZ" noProof="0" smtClean="0"/>
              <a:t>2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743401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3821A9-1C31-4760-BDBC-9A0BA471B1B7}" type="slidenum">
              <a:rPr lang="cs-CZ" noProof="0" smtClean="0"/>
              <a:t>3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296683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3821A9-1C31-4760-BDBC-9A0BA471B1B7}" type="slidenum">
              <a:rPr lang="cs-CZ" noProof="0" smtClean="0"/>
              <a:t>4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848063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3821A9-1C31-4760-BDBC-9A0BA471B1B7}" type="slidenum">
              <a:rPr lang="cs-CZ" noProof="0" smtClean="0"/>
              <a:t>5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755175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3821A9-1C31-4760-BDBC-9A0BA471B1B7}" type="slidenum">
              <a:rPr lang="cs-CZ" noProof="0" smtClean="0"/>
              <a:t>17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366110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2412" y="1643064"/>
            <a:ext cx="9144002" cy="2928936"/>
          </a:xfrm>
        </p:spPr>
        <p:txBody>
          <a:bodyPr rtlCol="0">
            <a:noAutofit/>
          </a:bodyPr>
          <a:lstStyle>
            <a:lvl1pPr algn="ctr" rtl="0">
              <a:lnSpc>
                <a:spcPct val="80000"/>
              </a:lnSpc>
              <a:defRPr sz="5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2413" y="4572000"/>
            <a:ext cx="9144000" cy="1066799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9B30BC4-EB1D-4E84-B9D5-1E34410EAD4D}" type="datetime1">
              <a:rPr lang="cs-CZ" smtClean="0"/>
              <a:t>17.03.2020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259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DE1A9F1-08F1-4345-B6C0-2ABBC71C97F1}" type="datetime1">
              <a:rPr lang="cs-CZ" smtClean="0"/>
              <a:t>17.03.2020</a:t>
            </a:fld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325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23212" y="1462088"/>
            <a:ext cx="3124201" cy="1966912"/>
          </a:xfrm>
        </p:spPr>
        <p:txBody>
          <a:bodyPr rtlCol="0" anchor="b">
            <a:normAutofit/>
          </a:bodyPr>
          <a:lstStyle>
            <a:lvl1pPr algn="l" rtl="0">
              <a:defRPr sz="3600" b="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3" y="685800"/>
            <a:ext cx="6477000" cy="5486400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3124201" cy="1828800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/>
              <a:t>Upravte styly předlohy textu.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E228FF-D297-4858-A149-78296F73C912}" type="datetime1">
              <a:rPr lang="cs-CZ" smtClean="0"/>
              <a:t>17.03.2020</a:t>
            </a:fld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639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gray">
          <a:xfrm>
            <a:off x="7313612" y="0"/>
            <a:ext cx="4191002" cy="6858000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cxnSp>
        <p:nvCxnSpPr>
          <p:cNvPr id="11" name="Přímá spojnice 10"/>
          <p:cNvCxnSpPr/>
          <p:nvPr/>
        </p:nvCxnSpPr>
        <p:spPr>
          <a:xfrm>
            <a:off x="74660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23212" y="1643063"/>
            <a:ext cx="3124201" cy="2776537"/>
          </a:xfrm>
        </p:spPr>
        <p:txBody>
          <a:bodyPr rtlCol="0" anchor="b">
            <a:normAutofit/>
          </a:bodyPr>
          <a:lstStyle>
            <a:lvl1pPr algn="l" rtl="0">
              <a:defRPr sz="3600" b="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5" name="Obdélník 14"/>
          <p:cNvSpPr/>
          <p:nvPr/>
        </p:nvSpPr>
        <p:spPr bwMode="gray">
          <a:xfrm rot="120000">
            <a:off x="654916" y="532501"/>
            <a:ext cx="6103614" cy="571589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algn="ctr" rotWithShape="0">
              <a:schemeClr val="accent1">
                <a:lumMod val="50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 bwMode="gray">
          <a:xfrm>
            <a:off x="745586" y="609600"/>
            <a:ext cx="5914664" cy="5562600"/>
          </a:xfrm>
          <a:solidFill>
            <a:srgbClr val="FFFFFF">
              <a:shade val="85000"/>
            </a:srgbClr>
          </a:solidFill>
          <a:ln w="152400" cap="flat" cmpd="sng">
            <a:solidFill>
              <a:srgbClr val="FFFFFF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5400" h="19050"/>
            <a:contourClr>
              <a:srgbClr val="FFFFFF"/>
            </a:contourClr>
          </a:sp3d>
        </p:spPr>
        <p:txBody>
          <a:bodyPr tIns="4572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923212" y="4423913"/>
            <a:ext cx="3124201" cy="1748287"/>
          </a:xfrm>
        </p:spPr>
        <p:txBody>
          <a:bodyPr rtlCol="0">
            <a:normAutofit/>
          </a:bodyPr>
          <a:lstStyle>
            <a:lvl1pPr marL="0" indent="0" rtl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/>
              <a:t>Upravte styly předlohy textu.</a:t>
            </a:r>
          </a:p>
        </p:txBody>
      </p:sp>
      <p:sp>
        <p:nvSpPr>
          <p:cNvPr id="13" name="Zástupný symbol pro zápatí 1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68F649-1A35-457A-9F28-04C74D9BFC28}" type="datetime1">
              <a:rPr lang="cs-CZ" smtClean="0"/>
              <a:t>17.03.2020</a:t>
            </a:fld>
            <a:endParaRPr lang="cs-CZ" dirty="0"/>
          </a:p>
        </p:txBody>
      </p:sp>
      <p:sp>
        <p:nvSpPr>
          <p:cNvPr id="14" name="Zástupný symbol pro číslo snímku 1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547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BC56F16-905F-4A15-8276-F1D3046B6583}" type="datetime1">
              <a:rPr lang="cs-CZ" smtClean="0"/>
              <a:t>17.03.2020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487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218612" y="685801"/>
            <a:ext cx="1828801" cy="54864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1413" y="685800"/>
            <a:ext cx="7924799" cy="5486400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C5120B8-D115-4AB5-A32E-59A3019AA281}" type="datetime1">
              <a:rPr lang="cs-CZ" smtClean="0"/>
              <a:t>17.03.2020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322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2412" y="4843464"/>
            <a:ext cx="9144002" cy="947736"/>
          </a:xfrm>
        </p:spPr>
        <p:txBody>
          <a:bodyPr rtlCol="0">
            <a:normAutofit/>
          </a:bodyPr>
          <a:lstStyle>
            <a:lvl1pPr algn="ctr" rtl="0">
              <a:lnSpc>
                <a:spcPct val="80000"/>
              </a:lnSpc>
              <a:defRPr sz="5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2413" y="5791200"/>
            <a:ext cx="9144000" cy="457200"/>
          </a:xfrm>
        </p:spPr>
        <p:txBody>
          <a:bodyPr wrap="square"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 bwMode="gray">
          <a:xfrm rot="185582">
            <a:off x="1414576" y="762623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1" name="Zástupný symbol obrázku 10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3"/>
          </p:nvPr>
        </p:nvSpPr>
        <p:spPr bwMode="gray">
          <a:xfrm>
            <a:off x="1634550" y="917753"/>
            <a:ext cx="2592388" cy="3314700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 rtlCol="0"/>
          <a:lstStyle>
            <a:lvl1pPr marL="45720" indent="0" algn="ctr">
              <a:buNone/>
              <a:defRPr/>
            </a:lvl1pPr>
          </a:lstStyle>
          <a:p>
            <a:pPr rtl="0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 bwMode="gray">
          <a:xfrm rot="120000">
            <a:off x="4600738" y="740343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2" name="Zástupný symbol obrázku 10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4"/>
          </p:nvPr>
        </p:nvSpPr>
        <p:spPr bwMode="gray">
          <a:xfrm>
            <a:off x="4787507" y="917753"/>
            <a:ext cx="2592388" cy="3314700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 rtlCol="0"/>
          <a:lstStyle>
            <a:lvl1pPr marL="45720" indent="0" algn="ctr">
              <a:buNone/>
              <a:defRPr/>
            </a:lvl1pPr>
          </a:lstStyle>
          <a:p>
            <a:pPr rtl="0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9" name="Obdélník 8"/>
          <p:cNvSpPr/>
          <p:nvPr/>
        </p:nvSpPr>
        <p:spPr bwMode="gray">
          <a:xfrm rot="21480000">
            <a:off x="7775260" y="727477"/>
            <a:ext cx="2947013" cy="3684469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3" name="Zástupný symbol obrázku 10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5"/>
          </p:nvPr>
        </p:nvSpPr>
        <p:spPr bwMode="gray">
          <a:xfrm>
            <a:off x="7940463" y="917753"/>
            <a:ext cx="2592388" cy="3314701"/>
          </a:xfrm>
          <a:solidFill>
            <a:schemeClr val="bg1">
              <a:lumMod val="95000"/>
            </a:schemeClr>
          </a:solidFill>
          <a:ln w="152400">
            <a:solidFill>
              <a:schemeClr val="bg1"/>
            </a:solidFill>
            <a:miter lim="800000"/>
          </a:ln>
          <a:effectLst>
            <a:outerShdw blurRad="88900" sx="101000" sy="101000" algn="tl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 rtlCol="0"/>
          <a:lstStyle>
            <a:lvl1pPr marL="45720" indent="0" algn="ctr">
              <a:buNone/>
              <a:defRPr/>
            </a:lvl1pPr>
          </a:lstStyle>
          <a:p>
            <a:pPr rtl="0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8BB6C50-9D3E-42F5-BFF9-F177FEF1B219}" type="datetime1">
              <a:rPr lang="cs-CZ" smtClean="0"/>
              <a:t>17.03.2020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100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ternativní úvodní snímek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2413" y="4843464"/>
            <a:ext cx="9144002" cy="947736"/>
          </a:xfrm>
        </p:spPr>
        <p:txBody>
          <a:bodyPr rtlCol="0">
            <a:normAutofit/>
          </a:bodyPr>
          <a:lstStyle>
            <a:lvl1pPr algn="ctr" rtl="0">
              <a:lnSpc>
                <a:spcPct val="80000"/>
              </a:lnSpc>
              <a:defRPr sz="5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2413" y="5791200"/>
            <a:ext cx="9144000" cy="457200"/>
          </a:xfrm>
        </p:spPr>
        <p:txBody>
          <a:bodyPr wrap="square"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11" name="Zástupný symbol obrázku 10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3"/>
          </p:nvPr>
        </p:nvSpPr>
        <p:spPr>
          <a:xfrm>
            <a:off x="1853090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tIns="45720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2" name="Zástupný symbol obrázku 10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4"/>
          </p:nvPr>
        </p:nvSpPr>
        <p:spPr>
          <a:xfrm>
            <a:off x="4722812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vert="horz" lIns="91440" tIns="457200" rIns="91440" bIns="45720" rtlCol="0">
            <a:normAutofit/>
          </a:bodyPr>
          <a:lstStyle>
            <a:lvl1pPr marL="0" indent="-228600" algn="ctr">
              <a:buNone/>
              <a:defRPr/>
            </a:lvl1pPr>
          </a:lstStyle>
          <a:p>
            <a:pPr marL="45720" lvl="0" indent="0" algn="ctr" rtl="0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13" name="Zástupný symbol obrázku 10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5"/>
          </p:nvPr>
        </p:nvSpPr>
        <p:spPr>
          <a:xfrm>
            <a:off x="7592534" y="685800"/>
            <a:ext cx="2743200" cy="3913632"/>
          </a:xfrm>
          <a:solidFill>
            <a:schemeClr val="bg1">
              <a:lumMod val="95000"/>
            </a:schemeClr>
          </a:solidFill>
          <a:ln w="1270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txBody>
          <a:bodyPr vert="horz" lIns="91440" tIns="457200" rIns="91440" bIns="45720" rtlCol="0">
            <a:normAutofit/>
          </a:bodyPr>
          <a:lstStyle>
            <a:lvl1pPr marL="0" indent="-228600" algn="ctr">
              <a:buNone/>
              <a:defRPr/>
            </a:lvl1pPr>
          </a:lstStyle>
          <a:p>
            <a:pPr marL="45720" lvl="0" indent="0" algn="ctr" rtl="0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A71D387-45A9-4D14-89A1-0983D3328447}" type="datetime1">
              <a:rPr lang="cs-CZ" smtClean="0"/>
              <a:t>17.03.2020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260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rtl="0">
              <a:defRPr/>
            </a:lvl1pPr>
            <a:lvl5pPr>
              <a:defRPr/>
            </a:lvl5pPr>
          </a:lstStyle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93B51FA-33A5-4185-ADEA-0AED667BDA64}" type="datetime1">
              <a:rPr lang="cs-CZ" smtClean="0"/>
              <a:t>17.03.2020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188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dpis a obsah s obráz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 bwMode="gray">
          <a:xfrm>
            <a:off x="2159492" y="0"/>
            <a:ext cx="9345120" cy="6858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95612" y="319088"/>
            <a:ext cx="7670802" cy="1143000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2" name="Obdélník 11"/>
          <p:cNvSpPr/>
          <p:nvPr/>
        </p:nvSpPr>
        <p:spPr bwMode="gray">
          <a:xfrm rot="21379692">
            <a:off x="322262" y="211183"/>
            <a:ext cx="1542449" cy="2051702"/>
          </a:xfrm>
          <a:prstGeom prst="rect">
            <a:avLst/>
          </a:prstGeom>
          <a:solidFill>
            <a:schemeClr val="bg1"/>
          </a:solidFill>
          <a:ln w="190500">
            <a:noFill/>
            <a:miter lim="800000"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14" name="Zástupný symbol obrázku 13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3"/>
          </p:nvPr>
        </p:nvSpPr>
        <p:spPr bwMode="gray">
          <a:xfrm rot="180000">
            <a:off x="357415" y="280969"/>
            <a:ext cx="1446157" cy="1965874"/>
          </a:xfr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  <a:miter lim="800000"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txBody>
          <a:bodyPr tIns="182880" rtlCol="0">
            <a:normAutofit/>
          </a:bodyPr>
          <a:lstStyle>
            <a:lvl1pPr marL="45720" indent="0" algn="ctr">
              <a:buNone/>
              <a:defRPr sz="1600"/>
            </a:lvl1pPr>
          </a:lstStyle>
          <a:p>
            <a:pPr rtl="0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95612" y="1643063"/>
            <a:ext cx="7670802" cy="4529137"/>
          </a:xfrm>
        </p:spPr>
        <p:txBody>
          <a:bodyPr rtlCol="0"/>
          <a:lstStyle>
            <a:lvl1pPr rtl="0">
              <a:defRPr/>
            </a:lvl1pPr>
            <a:lvl5pPr>
              <a:defRPr/>
            </a:lvl5pPr>
          </a:lstStyle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cxnSp>
        <p:nvCxnSpPr>
          <p:cNvPr id="8" name="Přímá spojnice 7"/>
          <p:cNvCxnSpPr/>
          <p:nvPr/>
        </p:nvCxnSpPr>
        <p:spPr>
          <a:xfrm>
            <a:off x="23098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87988E-09DC-43FD-B20A-22EBA74FF59F}" type="datetime1">
              <a:rPr lang="cs-CZ" smtClean="0"/>
              <a:t>17.03.2020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59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2413" y="1643064"/>
            <a:ext cx="9144002" cy="2928936"/>
          </a:xfrm>
        </p:spPr>
        <p:txBody>
          <a:bodyPr rtlCol="0" anchor="b">
            <a:normAutofit/>
          </a:bodyPr>
          <a:lstStyle>
            <a:lvl1pPr algn="ctr" rtl="0">
              <a:lnSpc>
                <a:spcPct val="80000"/>
              </a:lnSpc>
              <a:defRPr sz="56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2413" y="4572000"/>
            <a:ext cx="9144000" cy="1066799"/>
          </a:xfrm>
        </p:spPr>
        <p:txBody>
          <a:bodyPr rtlCol="0" anchor="t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/>
              <a:t>Upravte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DF1C9B-7815-4F1E-B80B-D988F81B5C63}" type="datetime1">
              <a:rPr lang="cs-CZ" smtClean="0"/>
              <a:t>17.03.2020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233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522412" y="1643063"/>
            <a:ext cx="4480560" cy="4529137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85854" y="1643063"/>
            <a:ext cx="4480560" cy="4529137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256ED4F-EF14-4BC0-A0C0-17FA877F0553}" type="datetime1">
              <a:rPr lang="cs-CZ" smtClean="0"/>
              <a:t>17.03.2020</a:t>
            </a:fld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626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2414" y="1624372"/>
            <a:ext cx="4480560" cy="737828"/>
          </a:xfrm>
        </p:spPr>
        <p:txBody>
          <a:bodyPr rtlCol="0" anchor="ctr"/>
          <a:lstStyle>
            <a:lvl1pPr marL="0" indent="0" rtl="0">
              <a:spcBef>
                <a:spcPts val="0"/>
              </a:spcBef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522414" y="2438400"/>
            <a:ext cx="4480560" cy="3733799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85854" y="1624372"/>
            <a:ext cx="4480560" cy="737828"/>
          </a:xfrm>
        </p:spPr>
        <p:txBody>
          <a:bodyPr rtlCol="0" anchor="ctr"/>
          <a:lstStyle>
            <a:lvl1pPr marL="0" indent="0" rtl="0">
              <a:spcBef>
                <a:spcPts val="0"/>
              </a:spcBef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85854" y="2438400"/>
            <a:ext cx="4480560" cy="3733799"/>
          </a:xfrm>
        </p:spPr>
        <p:txBody>
          <a:bodyPr rtlCol="0">
            <a:normAutofit/>
          </a:bodyPr>
          <a:lstStyle>
            <a:lvl1pPr rtl="0"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/>
              <a:t>Upravte styly předlohy textu.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91C5C84-512C-4154-BD5D-7BE7D7AF58E5}" type="datetime1">
              <a:rPr lang="cs-CZ" smtClean="0"/>
              <a:t>17.03.2020</a:t>
            </a:fld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443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F2D15F-C3AE-47BA-9739-94B141083906}" type="datetime1">
              <a:rPr lang="cs-CZ" smtClean="0"/>
              <a:t>17.03.2020</a:t>
            </a:fld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25A965E-3C11-4F28-82DC-E30D63FAC43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429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gray">
          <a:xfrm>
            <a:off x="684211" y="0"/>
            <a:ext cx="10820402" cy="6858000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effectLst>
            <a:outerShdw blurRad="88900" sx="101000" sy="101000" algn="ctr" rotWithShape="0">
              <a:schemeClr val="accent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cxnSp>
        <p:nvCxnSpPr>
          <p:cNvPr id="8" name="Přímá spojnice 7"/>
          <p:cNvCxnSpPr/>
          <p:nvPr/>
        </p:nvCxnSpPr>
        <p:spPr>
          <a:xfrm>
            <a:off x="8366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11352212" y="0"/>
            <a:ext cx="0" cy="6858000"/>
          </a:xfrm>
          <a:prstGeom prst="line">
            <a:avLst/>
          </a:prstGeom>
          <a:noFill/>
          <a:ln w="19050">
            <a:solidFill>
              <a:schemeClr val="accent3">
                <a:lumMod val="50000"/>
                <a:alpha val="1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522414" y="31908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2414" y="1643063"/>
            <a:ext cx="9144000" cy="4529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dirty="0"/>
              <a:t>Upravte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507885" y="6400801"/>
            <a:ext cx="6796327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456612" y="6400801"/>
            <a:ext cx="11676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7998EC23-FE36-40DD-A939-9395F75991DA}" type="datetime1">
              <a:rPr lang="cs-CZ" smtClean="0"/>
              <a:t>17.03.2020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752012" y="6400801"/>
            <a:ext cx="9144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F25A965E-3C11-4F28-82DC-E30D63FAC43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7839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50" r:id="rId4"/>
    <p:sldLayoutId id="214748366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9NwCo11JFJ8" TargetMode="External"/><Relationship Id="rId3" Type="http://schemas.openxmlformats.org/officeDocument/2006/relationships/hyperlink" Target="https://www.youtube.com/watch?v=qzaP2q71cqA" TargetMode="External"/><Relationship Id="rId7" Type="http://schemas.openxmlformats.org/officeDocument/2006/relationships/hyperlink" Target="https://www.youtube.com/watch?v=_ycvgC1Zv5w" TargetMode="External"/><Relationship Id="rId2" Type="http://schemas.openxmlformats.org/officeDocument/2006/relationships/hyperlink" Target="https://www.youtube.com/watch?v=LADC9A4_KvU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5yv28AYeOtE" TargetMode="External"/><Relationship Id="rId5" Type="http://schemas.openxmlformats.org/officeDocument/2006/relationships/hyperlink" Target="https://www.youtube.com/watch?v=3VqCxvJylR0" TargetMode="External"/><Relationship Id="rId4" Type="http://schemas.openxmlformats.org/officeDocument/2006/relationships/hyperlink" Target="https://www.youtube.com/watch?v=iOWLe_WfBuY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alyza.cz/cs/porozumet/historie-dialyzy/" TargetMode="External"/><Relationship Id="rId2" Type="http://schemas.openxmlformats.org/officeDocument/2006/relationships/hyperlink" Target="https://www.dialyza.cz/cs/porozumet/historie-dialyzy/zilni-pristup-a-chronicka-dialyza/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alyza.cz/cs/porozumet/historie-dialyzy/" TargetMode="External"/><Relationship Id="rId2" Type="http://schemas.openxmlformats.org/officeDocument/2006/relationships/hyperlink" Target="https://www.nephrocare.cz/pacienti/zapojte-se/pece-o-fistuli-cevni-pristup.html" TargetMode="Externa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bgf-SKpfr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6I_gzfPFW1U" TargetMode="Externa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Arteriovenózní fistule (AVF)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2413" y="4572001"/>
            <a:ext cx="9144000" cy="642936"/>
          </a:xfrm>
        </p:spPr>
        <p:txBody>
          <a:bodyPr rtlCol="0"/>
          <a:lstStyle/>
          <a:p>
            <a:pPr rtl="0"/>
            <a:r>
              <a:rPr lang="cs-CZ" dirty="0"/>
              <a:t>Spojení vlastností arterie a vény</a:t>
            </a:r>
          </a:p>
        </p:txBody>
      </p:sp>
    </p:spTree>
    <p:extLst>
      <p:ext uri="{BB962C8B-B14F-4D97-AF65-F5344CB8AC3E}">
        <p14:creationId xmlns:p14="http://schemas.microsoft.com/office/powerpoint/2010/main" val="2626760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9E008A-01BF-411B-8B79-630F5EE23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Pozor!</a:t>
            </a:r>
            <a:br>
              <a:rPr lang="cs-CZ" dirty="0"/>
            </a:br>
            <a:r>
              <a:rPr lang="cs-CZ" dirty="0"/>
              <a:t>Dodržujte následující pravidla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E0820DA-6ABB-40A0-B3AE-E1B6599AF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980728"/>
            <a:ext cx="6477000" cy="5486400"/>
          </a:xfrm>
        </p:spPr>
        <p:txBody>
          <a:bodyPr/>
          <a:lstStyle/>
          <a:p>
            <a:r>
              <a:rPr lang="cs-CZ" dirty="0"/>
              <a:t>Vyvarujte se tlaku na paži s AVF (u nízkého krevního tlaku – riziko vzniku trombózy)</a:t>
            </a:r>
          </a:p>
          <a:p>
            <a:r>
              <a:rPr lang="cs-CZ" dirty="0"/>
              <a:t>Nenosit těsné oblečení, či omezující předměty (hodinky,  náramky – riziko stlačení AFV)</a:t>
            </a:r>
          </a:p>
          <a:p>
            <a:r>
              <a:rPr lang="cs-CZ" dirty="0"/>
              <a:t>Při spánku omezit polohu na paži s AVF (krátkodobé zaškrcení AVF)</a:t>
            </a:r>
          </a:p>
          <a:p>
            <a:r>
              <a:rPr lang="cs-CZ" dirty="0"/>
              <a:t>Vyvarujte se prudkému ohýbání paže s AVF</a:t>
            </a:r>
          </a:p>
          <a:p>
            <a:r>
              <a:rPr lang="cs-CZ" dirty="0"/>
              <a:t>Neměřit krevní tlak na paži s AVF (nafouknutá manžeta utlačuje cévy)</a:t>
            </a:r>
          </a:p>
          <a:p>
            <a:r>
              <a:rPr lang="cs-CZ" dirty="0"/>
              <a:t>Neodebírejte krev, či neaplikujte injekce na paži s AVF (poškození cévní stěny a následný zánik AVF)</a:t>
            </a:r>
          </a:p>
          <a:p>
            <a:pPr lvl="1"/>
            <a:r>
              <a:rPr lang="cs-CZ" dirty="0"/>
              <a:t>Turniket utlačuje cévy (při odběru krve)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F658224E-6D27-42E0-9C89-E883153D548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cs-CZ" dirty="0"/>
              <a:t>Omezit na minimum nebezpečí infekce a trombózy 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B30A8BEC-B643-428E-9F0A-7DAAFA2AA79E}"/>
              </a:ext>
            </a:extLst>
          </p:cNvPr>
          <p:cNvSpPr txBox="1">
            <a:spLocks/>
          </p:cNvSpPr>
          <p:nvPr/>
        </p:nvSpPr>
        <p:spPr>
          <a:xfrm>
            <a:off x="1141411" y="4889059"/>
            <a:ext cx="9906001" cy="1966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C2961EF-329F-4EB5-ADF2-ADB722F7B818}"/>
              </a:ext>
            </a:extLst>
          </p:cNvPr>
          <p:cNvSpPr txBox="1"/>
          <p:nvPr/>
        </p:nvSpPr>
        <p:spPr>
          <a:xfrm>
            <a:off x="1148491" y="6097796"/>
            <a:ext cx="9906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Začervenání, otok, bolestivost, zvýšená teplota v oblasti AVF – informujte dialyzační personál</a:t>
            </a:r>
          </a:p>
        </p:txBody>
      </p:sp>
    </p:spTree>
    <p:extLst>
      <p:ext uri="{BB962C8B-B14F-4D97-AF65-F5344CB8AC3E}">
        <p14:creationId xmlns:p14="http://schemas.microsoft.com/office/powerpoint/2010/main" val="111237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BF2C5B-5EFB-4BCB-AC21-8F39E5298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9152" y="252946"/>
            <a:ext cx="7884366" cy="625376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cs-CZ" dirty="0"/>
              <a:t>Dodržujte následující pravidla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7B57FDF-63E5-4801-80C0-EF2999F6A7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44494" y="854670"/>
            <a:ext cx="9326382" cy="575038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cs-CZ" dirty="0"/>
              <a:t>Udržujte AVF v čistotě</a:t>
            </a:r>
          </a:p>
          <a:p>
            <a:pPr lvl="1"/>
            <a:r>
              <a:rPr lang="cs-CZ" sz="2000" dirty="0"/>
              <a:t>Vyhnout se přenosu bakterií na kůži do krevního oběhu</a:t>
            </a:r>
          </a:p>
          <a:p>
            <a:pPr lvl="1"/>
            <a:r>
              <a:rPr lang="cs-CZ" sz="2000" dirty="0"/>
              <a:t>Umývejte AVF každý den teplou vodou a mýdlem i před dialýzou</a:t>
            </a:r>
          </a:p>
          <a:p>
            <a:pPr lvl="1"/>
            <a:r>
              <a:rPr lang="cs-CZ" sz="2000" dirty="0"/>
              <a:t>Vyvarovat se kýchání a kašlání k AVF</a:t>
            </a:r>
          </a:p>
          <a:p>
            <a:pPr lvl="1"/>
            <a:r>
              <a:rPr lang="cs-CZ" sz="2000" dirty="0"/>
              <a:t>Po odstranění jehly použijte sterilní gázu a rukavice (k zastavení krvácení)</a:t>
            </a:r>
          </a:p>
          <a:p>
            <a:r>
              <a:rPr lang="cs-CZ" dirty="0"/>
              <a:t>Chraňte AVF před poraněním</a:t>
            </a:r>
          </a:p>
          <a:p>
            <a:pPr lvl="1"/>
            <a:r>
              <a:rPr lang="cs-CZ" dirty="0"/>
              <a:t>Vyvarujte se činnostem: zvedání těžkých předmětů (kufry, přepravky), při nakupování použít vozík ne košík, na paži nenoste nákupní tašku.</a:t>
            </a:r>
          </a:p>
          <a:p>
            <a:pPr lvl="1"/>
            <a:r>
              <a:rPr lang="cs-CZ" dirty="0"/>
              <a:t>Vhodné sportovní aktivity: procházka, vyjížďka na kole. </a:t>
            </a:r>
          </a:p>
          <a:p>
            <a:r>
              <a:rPr lang="cs-CZ" dirty="0"/>
              <a:t>Pozor na teplotní výkyvy</a:t>
            </a:r>
          </a:p>
          <a:p>
            <a:pPr lvl="1"/>
            <a:r>
              <a:rPr lang="cs-CZ" dirty="0"/>
              <a:t>Prevence trombózy (velmi vysoké či nízké teploty)</a:t>
            </a:r>
          </a:p>
          <a:p>
            <a:pPr lvl="1"/>
            <a:r>
              <a:rPr lang="cs-CZ" dirty="0"/>
              <a:t>Nadměrná teplota: sauna (rozšiřuje cévy, snižuje TK a krevní tok), při horkých slunečných dnech zdržovat se ve stínu</a:t>
            </a:r>
          </a:p>
          <a:p>
            <a:pPr lvl="1"/>
            <a:r>
              <a:rPr lang="cs-CZ" dirty="0"/>
              <a:t>Nadměrný chlad (stahuje cévy a snižuje průtok krve v končetinách – paži a AVF), ve chladných dnech nezapomínat na teplé oblečení</a:t>
            </a:r>
          </a:p>
        </p:txBody>
      </p:sp>
      <p:pic>
        <p:nvPicPr>
          <p:cNvPr id="1026" name="Picture 2" descr="Man washing his arm">
            <a:extLst>
              <a:ext uri="{FF2B5EF4-FFF2-40B4-BE49-F238E27FC236}">
                <a16:creationId xmlns:a16="http://schemas.microsoft.com/office/drawing/2014/main" id="{96C5D1D8-DE78-428A-9B67-CAD3BB2E6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74732" y="565634"/>
            <a:ext cx="2070502" cy="1446261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028" name="Picture 4" descr="Man riding a bicycle">
            <a:extLst>
              <a:ext uri="{FF2B5EF4-FFF2-40B4-BE49-F238E27FC236}">
                <a16:creationId xmlns:a16="http://schemas.microsoft.com/office/drawing/2014/main" id="{58959FD8-DBB7-4804-8DD0-0C8FF3952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540" y="3933056"/>
            <a:ext cx="1995958" cy="1149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ce and sun as symbols for extreme temperatures">
            <a:extLst>
              <a:ext uri="{FF2B5EF4-FFF2-40B4-BE49-F238E27FC236}">
                <a16:creationId xmlns:a16="http://schemas.microsoft.com/office/drawing/2014/main" id="{68D9A50C-9FA3-478D-B256-C6BDC477F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875" y="5073763"/>
            <a:ext cx="1785271" cy="169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07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118849-351D-45CD-B2F9-77F258E1D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1241" y="447278"/>
            <a:ext cx="9144000" cy="776288"/>
          </a:xfrm>
        </p:spPr>
        <p:txBody>
          <a:bodyPr/>
          <a:lstStyle/>
          <a:p>
            <a:r>
              <a:rPr lang="cs-CZ" dirty="0"/>
              <a:t>Zavedení kanyly a dialýza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3BABDCB-8ADD-422E-9EEB-A19418E571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64287" y="1622161"/>
            <a:ext cx="4480560" cy="4529137"/>
          </a:xfrm>
        </p:spPr>
        <p:txBody>
          <a:bodyPr/>
          <a:lstStyle/>
          <a:p>
            <a:r>
              <a:rPr lang="cs-CZ" dirty="0"/>
              <a:t>1. Střídání místa vpichu (žebříčková metoda)</a:t>
            </a:r>
          </a:p>
          <a:p>
            <a:pPr lvl="1"/>
            <a:r>
              <a:rPr lang="cs-CZ" dirty="0"/>
              <a:t>Vždy se vybere nové místo (vzdálenost 2 cm od předchozího vpichu)</a:t>
            </a:r>
          </a:p>
          <a:p>
            <a:pPr lvl="1"/>
            <a:r>
              <a:rPr lang="cs-CZ" dirty="0"/>
              <a:t>Většinou se začíná odspodu nahoru</a:t>
            </a:r>
          </a:p>
          <a:p>
            <a:pPr lvl="1"/>
            <a:r>
              <a:rPr lang="cs-CZ" dirty="0"/>
              <a:t>Předchází se vzniku slabých míst (aneurysmat – krevní výdutí) na AVF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0FAAECB-20EE-4041-A238-A0368D89A0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7518" y="1643063"/>
            <a:ext cx="4480560" cy="4529137"/>
          </a:xfrm>
        </p:spPr>
        <p:txBody>
          <a:bodyPr/>
          <a:lstStyle/>
          <a:p>
            <a:r>
              <a:rPr lang="cs-CZ" dirty="0"/>
              <a:t>2. Jediné místo vpichu (metoda knoflíkové dírky)</a:t>
            </a:r>
          </a:p>
          <a:p>
            <a:pPr lvl="1"/>
            <a:r>
              <a:rPr lang="cs-CZ" dirty="0"/>
              <a:t>Vhodné, aby prováděla stejná osoba</a:t>
            </a:r>
          </a:p>
          <a:p>
            <a:pPr lvl="1"/>
            <a:r>
              <a:rPr lang="cs-CZ" dirty="0"/>
              <a:t>Jehla se zavádí vždy do stejného místo (stejný úhel a hloubka)</a:t>
            </a:r>
          </a:p>
          <a:p>
            <a:pPr lvl="1"/>
            <a:r>
              <a:rPr lang="cs-CZ" dirty="0"/>
              <a:t>Po 6-10 </a:t>
            </a:r>
            <a:r>
              <a:rPr lang="cs-CZ" dirty="0" err="1"/>
              <a:t>kanylacích</a:t>
            </a:r>
            <a:r>
              <a:rPr lang="cs-CZ" dirty="0"/>
              <a:t> se vytvoří vstup (tunel)</a:t>
            </a:r>
          </a:p>
        </p:txBody>
      </p:sp>
      <p:pic>
        <p:nvPicPr>
          <p:cNvPr id="2050" name="Picture 2" descr="Illustration of “site rotation” technique&#10;">
            <a:extLst>
              <a:ext uri="{FF2B5EF4-FFF2-40B4-BE49-F238E27FC236}">
                <a16:creationId xmlns:a16="http://schemas.microsoft.com/office/drawing/2014/main" id="{0BCEB870-2F7D-4D23-BA02-DD894CBEC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011" y="4550222"/>
            <a:ext cx="3647179" cy="1382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llustration of “button hole” technique">
            <a:extLst>
              <a:ext uri="{FF2B5EF4-FFF2-40B4-BE49-F238E27FC236}">
                <a16:creationId xmlns:a16="http://schemas.microsoft.com/office/drawing/2014/main" id="{DC791F14-51E2-40AD-A2F0-D047D6101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799" y="4228615"/>
            <a:ext cx="2631015" cy="170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EA897B3F-0583-4482-B5EF-BE7EA4DF68A1}"/>
              </a:ext>
            </a:extLst>
          </p:cNvPr>
          <p:cNvSpPr txBox="1"/>
          <p:nvPr/>
        </p:nvSpPr>
        <p:spPr>
          <a:xfrm>
            <a:off x="1701924" y="6172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Během dialýzy mějte ruce uvolněné (prevence vytažení jehel). </a:t>
            </a:r>
          </a:p>
          <a:p>
            <a:pPr algn="ctr"/>
            <a:r>
              <a:rPr lang="cs-CZ" dirty="0"/>
              <a:t>Cévní přístup nezakrývejte oblečením (snadná kontrola zdravotnickým personálem)</a:t>
            </a:r>
          </a:p>
        </p:txBody>
      </p:sp>
    </p:spTree>
    <p:extLst>
      <p:ext uri="{BB962C8B-B14F-4D97-AF65-F5344CB8AC3E}">
        <p14:creationId xmlns:p14="http://schemas.microsoft.com/office/powerpoint/2010/main" val="401851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D6AFF6-3D3F-4BA8-ABEC-ABA2202B0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772" y="405998"/>
            <a:ext cx="4788026" cy="808176"/>
          </a:xfrm>
        </p:spPr>
        <p:txBody>
          <a:bodyPr/>
          <a:lstStyle/>
          <a:p>
            <a:r>
              <a:rPr lang="cs-CZ" dirty="0"/>
              <a:t>Po ukončení dialýzy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1FD284-F23C-4C76-A5C7-A47949892B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25860" y="1577012"/>
            <a:ext cx="9540552" cy="4975449"/>
          </a:xfrm>
        </p:spPr>
        <p:txBody>
          <a:bodyPr>
            <a:normAutofit lnSpcReduction="10000"/>
          </a:bodyPr>
          <a:lstStyle/>
          <a:p>
            <a:r>
              <a:rPr lang="cs-CZ" dirty="0"/>
              <a:t>Po ukončení dialýzy se odstraní kanyly</a:t>
            </a:r>
          </a:p>
          <a:p>
            <a:r>
              <a:rPr lang="cs-CZ" dirty="0"/>
              <a:t>Místo vpichu přidržte sterilní gázou, dokud se nezastaví krvácení</a:t>
            </a:r>
          </a:p>
          <a:p>
            <a:endParaRPr lang="cs-CZ" dirty="0"/>
          </a:p>
          <a:p>
            <a:r>
              <a:rPr lang="cs-CZ" dirty="0"/>
              <a:t>Postup:</a:t>
            </a:r>
          </a:p>
          <a:p>
            <a:pPr lvl="1"/>
            <a:r>
              <a:rPr lang="cs-CZ" dirty="0"/>
              <a:t>Zdravotnický personál Vám na ruku navlékne rukavici a podá sterilní gázu</a:t>
            </a:r>
          </a:p>
          <a:p>
            <a:pPr lvl="1"/>
            <a:r>
              <a:rPr lang="cs-CZ" dirty="0"/>
              <a:t>Dvěma prsty přitiskněte místo vpichu (držte 5-10 minut)</a:t>
            </a:r>
          </a:p>
          <a:p>
            <a:pPr lvl="1"/>
            <a:r>
              <a:rPr lang="cs-CZ" dirty="0"/>
              <a:t>Nepovolujte a nekontrolujte krvácení (pod gázou)</a:t>
            </a:r>
          </a:p>
          <a:p>
            <a:pPr lvl="1"/>
            <a:r>
              <a:rPr lang="cs-CZ" dirty="0"/>
              <a:t>Netlačte příliš silně (riziko zástavy tepu)</a:t>
            </a:r>
          </a:p>
          <a:p>
            <a:pPr lvl="1"/>
            <a:r>
              <a:rPr lang="cs-CZ" dirty="0"/>
              <a:t>Po zástavě krvácení dostanete nový obvaz či náplast</a:t>
            </a:r>
          </a:p>
          <a:p>
            <a:pPr lvl="1"/>
            <a:r>
              <a:rPr lang="cs-CZ" dirty="0"/>
              <a:t>Kontrola zástavy krvácení zdravotnickým personálem </a:t>
            </a:r>
          </a:p>
          <a:p>
            <a:pPr lvl="1"/>
            <a:r>
              <a:rPr lang="cs-CZ" dirty="0"/>
              <a:t>Poté si můžete sundat rukavici</a:t>
            </a:r>
          </a:p>
          <a:p>
            <a:pPr lvl="1"/>
            <a:r>
              <a:rPr lang="cs-CZ" dirty="0"/>
              <a:t>Před odchodem dialyzačního centra si umyjte ruce</a:t>
            </a:r>
          </a:p>
          <a:p>
            <a:pPr lvl="1"/>
            <a:r>
              <a:rPr lang="cs-CZ" dirty="0"/>
              <a:t>Obvaz ponechat na místě vpichu 4 hodiny</a:t>
            </a:r>
          </a:p>
        </p:txBody>
      </p:sp>
      <p:pic>
        <p:nvPicPr>
          <p:cNvPr id="3074" name="Picture 2" descr="Man holding plaster on his arm">
            <a:extLst>
              <a:ext uri="{FF2B5EF4-FFF2-40B4-BE49-F238E27FC236}">
                <a16:creationId xmlns:a16="http://schemas.microsoft.com/office/drawing/2014/main" id="{ACB151C7-7217-4CB0-8BAF-F100063EE3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5" r="17505"/>
          <a:stretch/>
        </p:blipFill>
        <p:spPr bwMode="auto">
          <a:xfrm>
            <a:off x="7747258" y="3861048"/>
            <a:ext cx="3315707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67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8DBF0A-A0AA-4220-ACE1-F753E1BA6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Doplňující videa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61CD3F-9EE4-4808-A286-D257081B87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1844" y="1643063"/>
            <a:ext cx="9684568" cy="4529137"/>
          </a:xfrm>
        </p:spPr>
        <p:txBody>
          <a:bodyPr/>
          <a:lstStyle/>
          <a:p>
            <a:r>
              <a:rPr lang="cs-CZ" dirty="0"/>
              <a:t>Hemodialýza </a:t>
            </a:r>
            <a:r>
              <a:rPr lang="cs-CZ" dirty="0">
                <a:hlinkClick r:id="rId2"/>
              </a:rPr>
              <a:t>https://www.youtube.com/watch?v=LADC9A4_KvU</a:t>
            </a:r>
            <a:endParaRPr lang="cs-CZ" dirty="0"/>
          </a:p>
          <a:p>
            <a:pPr lvl="1"/>
            <a:r>
              <a:rPr lang="cs-CZ" dirty="0">
                <a:hlinkClick r:id="rId3"/>
              </a:rPr>
              <a:t>https://www.youtube.com/watch?v=qzaP2q71cqA</a:t>
            </a:r>
            <a:r>
              <a:rPr lang="cs-CZ" dirty="0"/>
              <a:t> </a:t>
            </a:r>
          </a:p>
          <a:p>
            <a:pPr lvl="1"/>
            <a:endParaRPr lang="cs-CZ" dirty="0"/>
          </a:p>
          <a:p>
            <a:r>
              <a:rPr lang="cs-CZ" dirty="0"/>
              <a:t>Peritoneální (břišní) dialýza </a:t>
            </a:r>
            <a:r>
              <a:rPr lang="cs-CZ" dirty="0">
                <a:hlinkClick r:id="rId4"/>
              </a:rPr>
              <a:t>https://www.youtube.com/watch?v=iOWLe_WfBuY</a:t>
            </a:r>
            <a:r>
              <a:rPr lang="cs-CZ" dirty="0"/>
              <a:t> </a:t>
            </a:r>
          </a:p>
          <a:p>
            <a:pPr lvl="1"/>
            <a:r>
              <a:rPr lang="cs-CZ" dirty="0">
                <a:hlinkClick r:id="rId5"/>
              </a:rPr>
              <a:t>https://www.youtube.com/watch?v=3VqCxvJylR0</a:t>
            </a:r>
            <a:endParaRPr lang="cs-CZ" dirty="0"/>
          </a:p>
          <a:p>
            <a:r>
              <a:rPr lang="cs-CZ" dirty="0"/>
              <a:t>Domácí dialýza </a:t>
            </a:r>
            <a:r>
              <a:rPr lang="cs-CZ" dirty="0">
                <a:hlinkClick r:id="rId6"/>
              </a:rPr>
              <a:t>https://www.youtube.com/watch?v=5yv28AYeOtE</a:t>
            </a:r>
            <a:endParaRPr lang="cs-CZ" dirty="0"/>
          </a:p>
          <a:p>
            <a:r>
              <a:rPr lang="cs-CZ" dirty="0" err="1"/>
              <a:t>Nefrologická</a:t>
            </a:r>
            <a:r>
              <a:rPr lang="cs-CZ" dirty="0"/>
              <a:t> sestra na dialyzačním středisku </a:t>
            </a:r>
            <a:r>
              <a:rPr lang="cs-CZ" dirty="0">
                <a:hlinkClick r:id="rId7"/>
              </a:rPr>
              <a:t>https://www.youtube.com/watch?v=_ycvgC1Zv5w</a:t>
            </a:r>
            <a:endParaRPr lang="cs-CZ" dirty="0"/>
          </a:p>
          <a:p>
            <a:r>
              <a:rPr lang="cs-CZ" dirty="0"/>
              <a:t>Dětská dialýza </a:t>
            </a:r>
            <a:r>
              <a:rPr lang="cs-CZ" dirty="0">
                <a:hlinkClick r:id="rId8"/>
              </a:rPr>
              <a:t>https://www.youtube.com/watch?v=9NwCo11JFJ8</a:t>
            </a:r>
            <a:r>
              <a:rPr lang="cs-CZ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503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6FB0D2-0A9F-435C-8D91-6F03CFA27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Doplňující odkazy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17AC75-67E8-4AB0-9357-C250593813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2412" y="1643063"/>
            <a:ext cx="8964488" cy="4529137"/>
          </a:xfrm>
        </p:spPr>
        <p:txBody>
          <a:bodyPr/>
          <a:lstStyle/>
          <a:p>
            <a:r>
              <a:rPr lang="cs-CZ" dirty="0"/>
              <a:t>Žilní přístup a chronická dialýza </a:t>
            </a:r>
            <a:r>
              <a:rPr lang="cs-CZ" dirty="0">
                <a:hlinkClick r:id="rId2"/>
              </a:rPr>
              <a:t>https://www.dialyza.cz/cs/porozumet/historie-dialyzy/zilni-pristup-a-chronicka-dialyza/</a:t>
            </a:r>
            <a:endParaRPr lang="cs-CZ" dirty="0"/>
          </a:p>
          <a:p>
            <a:endParaRPr lang="cs-CZ" dirty="0"/>
          </a:p>
          <a:p>
            <a:r>
              <a:rPr lang="cs-CZ" dirty="0"/>
              <a:t>Historie dialýzy </a:t>
            </a:r>
            <a:r>
              <a:rPr lang="cs-CZ" dirty="0">
                <a:hlinkClick r:id="rId3"/>
              </a:rPr>
              <a:t>https://www.dialyza.cz/cs/porozumet/historie-dialyzy/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V levém sloupci se dočtete informace: Počátky dialýzy: John J. Abel a Georg Haas, První úspěšná léčba dialýzou: </a:t>
            </a:r>
            <a:r>
              <a:rPr lang="cs-CZ" dirty="0" err="1"/>
              <a:t>Willem</a:t>
            </a:r>
            <a:r>
              <a:rPr lang="cs-CZ" dirty="0"/>
              <a:t> </a:t>
            </a:r>
            <a:r>
              <a:rPr lang="cs-CZ" dirty="0" err="1"/>
              <a:t>Kolff</a:t>
            </a:r>
            <a:r>
              <a:rPr lang="cs-CZ" dirty="0"/>
              <a:t>, Dialýza a ultrafiltrace: </a:t>
            </a:r>
            <a:r>
              <a:rPr lang="cs-CZ" dirty="0" err="1"/>
              <a:t>Nils</a:t>
            </a:r>
            <a:r>
              <a:rPr lang="cs-CZ" dirty="0"/>
              <a:t> </a:t>
            </a:r>
            <a:r>
              <a:rPr lang="cs-CZ" dirty="0" err="1"/>
              <a:t>Alwall</a:t>
            </a:r>
            <a:r>
              <a:rPr lang="cs-CZ" dirty="0"/>
              <a:t>, Další vývoj, a Moderní hemodialýza: první dialyzátor z dutých vláken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DAFE252-AFCC-4278-817B-453750F596F9}"/>
              </a:ext>
            </a:extLst>
          </p:cNvPr>
          <p:cNvSpPr txBox="1"/>
          <p:nvPr/>
        </p:nvSpPr>
        <p:spPr>
          <a:xfrm>
            <a:off x="2205980" y="5706844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Informace o peritoneální dialýze (v prezentaci urologie)</a:t>
            </a:r>
          </a:p>
          <a:p>
            <a:r>
              <a:rPr lang="cs-CZ" dirty="0"/>
              <a:t>Informace o transplantaci ledvin (v prezentaci transplantační chirurgie)</a:t>
            </a:r>
          </a:p>
        </p:txBody>
      </p:sp>
    </p:spTree>
    <p:extLst>
      <p:ext uri="{BB962C8B-B14F-4D97-AF65-F5344CB8AC3E}">
        <p14:creationId xmlns:p14="http://schemas.microsoft.com/office/powerpoint/2010/main" val="105244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0B5F5F-B53C-426A-B620-FC410DC63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Použité zdroje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13889C7-8A8C-405B-AB22-6BE58B22EF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https://www.nephrocare.cz/pacienti/zapojte-se/pece-o-fistuli-cevni-pristup.html</a:t>
            </a:r>
            <a:endParaRPr lang="cs-CZ" dirty="0"/>
          </a:p>
          <a:p>
            <a:r>
              <a:rPr lang="cs-CZ" dirty="0">
                <a:hlinkClick r:id="rId3"/>
              </a:rPr>
              <a:t>https://www.dialyza.cz/cs/porozumet/historie-dialyzy/</a:t>
            </a:r>
            <a:endParaRPr lang="cs-CZ" dirty="0"/>
          </a:p>
          <a:p>
            <a:endParaRPr lang="cs-CZ" dirty="0"/>
          </a:p>
          <a:p>
            <a:r>
              <a:rPr lang="cs-CZ" dirty="0"/>
              <a:t>+ jednotlivé odkazy na videa (www.youtube.com)</a:t>
            </a:r>
          </a:p>
        </p:txBody>
      </p:sp>
    </p:spTree>
    <p:extLst>
      <p:ext uri="{BB962C8B-B14F-4D97-AF65-F5344CB8AC3E}">
        <p14:creationId xmlns:p14="http://schemas.microsoft.com/office/powerpoint/2010/main" val="326327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23212" y="1643063"/>
            <a:ext cx="3124201" cy="2776537"/>
          </a:xfrm>
        </p:spPr>
        <p:txBody>
          <a:bodyPr rtlCol="0" anchor="b">
            <a:normAutofit/>
          </a:bodyPr>
          <a:lstStyle/>
          <a:p>
            <a:pPr rtl="0"/>
            <a:r>
              <a:rPr lang="cs-CZ" dirty="0"/>
              <a:t>Děkuji</a:t>
            </a:r>
          </a:p>
        </p:txBody>
      </p:sp>
      <p:sp>
        <p:nvSpPr>
          <p:cNvPr id="3076" name="Text Placeholder 3">
            <a:extLst>
              <a:ext uri="{FF2B5EF4-FFF2-40B4-BE49-F238E27FC236}">
                <a16:creationId xmlns:a16="http://schemas.microsoft.com/office/drawing/2014/main" id="{4DB88466-9877-4070-9F24-B7A8F3BBE1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23212" y="4423913"/>
            <a:ext cx="3124201" cy="1748287"/>
          </a:xfrm>
        </p:spPr>
        <p:txBody>
          <a:bodyPr/>
          <a:lstStyle/>
          <a:p>
            <a:endParaRPr lang="en-US"/>
          </a:p>
        </p:txBody>
      </p:sp>
      <p:sp>
        <p:nvSpPr>
          <p:cNvPr id="4" name="Zástupný symbol obrázku 3">
            <a:extLst>
              <a:ext uri="{FF2B5EF4-FFF2-40B4-BE49-F238E27FC236}">
                <a16:creationId xmlns:a16="http://schemas.microsoft.com/office/drawing/2014/main" id="{158B36CA-E011-4F87-A956-5F0FDE787F74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pic>
        <p:nvPicPr>
          <p:cNvPr id="1026" name="Picture 2" descr="Image result for dialýza karikatura">
            <a:extLst>
              <a:ext uri="{FF2B5EF4-FFF2-40B4-BE49-F238E27FC236}">
                <a16:creationId xmlns:a16="http://schemas.microsoft.com/office/drawing/2014/main" id="{FCB8E55B-A0C6-4317-B1F1-05FFA0214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28" y="685801"/>
            <a:ext cx="5760640" cy="5456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04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Arteriovenózní fistule (AVF)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2414" y="1624372"/>
            <a:ext cx="8964486" cy="737828"/>
          </a:xfrm>
        </p:spPr>
        <p:txBody>
          <a:bodyPr rtlCol="0"/>
          <a:lstStyle/>
          <a:p>
            <a:pPr rtl="0"/>
            <a:r>
              <a:rPr lang="cs-CZ" dirty="0"/>
              <a:t>Spojení vlastností arterie a vény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522414" y="2438400"/>
            <a:ext cx="8964486" cy="3733799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cs-CZ" dirty="0" err="1"/>
              <a:t>Arterio</a:t>
            </a:r>
            <a:r>
              <a:rPr lang="cs-CZ" dirty="0"/>
              <a:t> (tepna)</a:t>
            </a:r>
          </a:p>
          <a:p>
            <a:pPr lvl="1"/>
            <a:r>
              <a:rPr lang="cs-CZ" dirty="0"/>
              <a:t>Přivádí rychle proudící okysličenou krev ze srdce do tkání v těle</a:t>
            </a:r>
          </a:p>
          <a:p>
            <a:pPr lvl="1"/>
            <a:r>
              <a:rPr lang="cs-CZ" dirty="0"/>
              <a:t>Uloženy jsou hlouběji pod kůží než žíly (jsou skryté, těžší napíchnutí)</a:t>
            </a:r>
          </a:p>
          <a:p>
            <a:pPr lvl="1"/>
            <a:r>
              <a:rPr lang="cs-CZ" dirty="0"/>
              <a:t>Silný tep a vysoký tlak, není ideální pro dialyzační léčbu </a:t>
            </a:r>
          </a:p>
          <a:p>
            <a:pPr rtl="0"/>
            <a:r>
              <a:rPr lang="cs-CZ" dirty="0"/>
              <a:t>Venózní (žíla)</a:t>
            </a:r>
          </a:p>
          <a:p>
            <a:pPr lvl="1"/>
            <a:r>
              <a:rPr lang="cs-CZ" dirty="0"/>
              <a:t>Odvádí krev z tkání zpět do srdce (plic a váže na sebe kyslík)</a:t>
            </a:r>
          </a:p>
          <a:p>
            <a:pPr lvl="1"/>
            <a:r>
              <a:rPr lang="cs-CZ" dirty="0"/>
              <a:t>Nachází se těsně pod kůži (často viditelné pouhým okem)</a:t>
            </a:r>
          </a:p>
          <a:p>
            <a:pPr lvl="1"/>
            <a:r>
              <a:rPr lang="cs-CZ" dirty="0"/>
              <a:t>Relativně snadno jsou napíchnout, ale je v nich příliš nízký tlak pro dialyzační léčbu</a:t>
            </a:r>
          </a:p>
          <a:p>
            <a:pPr rtl="0"/>
            <a:r>
              <a:rPr lang="cs-CZ" dirty="0"/>
              <a:t>Fistula (</a:t>
            </a:r>
            <a:r>
              <a:rPr lang="cs-CZ" dirty="0" err="1"/>
              <a:t>shunt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Spojení dvou krevních cév (tepny a žíly), které za normálních podmínek nejsou spojeny</a:t>
            </a:r>
          </a:p>
        </p:txBody>
      </p:sp>
    </p:spTree>
    <p:extLst>
      <p:ext uri="{BB962C8B-B14F-4D97-AF65-F5344CB8AC3E}">
        <p14:creationId xmlns:p14="http://schemas.microsoft.com/office/powerpoint/2010/main" val="49927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avf katetr">
            <a:extLst>
              <a:ext uri="{FF2B5EF4-FFF2-40B4-BE49-F238E27FC236}">
                <a16:creationId xmlns:a16="http://schemas.microsoft.com/office/drawing/2014/main" id="{1686BF0E-578F-4426-B040-DC6594B11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932" y="-437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42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oubor:A radiocephalic fistula (cs).svg">
            <a:extLst>
              <a:ext uri="{FF2B5EF4-FFF2-40B4-BE49-F238E27FC236}">
                <a16:creationId xmlns:a16="http://schemas.microsoft.com/office/drawing/2014/main" id="{097DEE8A-9EB8-4802-AAF6-E16192E76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053" y="-12093"/>
            <a:ext cx="4316686" cy="687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50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AVF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1412" y="1553344"/>
            <a:ext cx="6477000" cy="3751312"/>
          </a:xfrm>
        </p:spPr>
        <p:txBody>
          <a:bodyPr rtlCol="0"/>
          <a:lstStyle/>
          <a:p>
            <a:pPr rtl="0"/>
            <a:r>
              <a:rPr lang="cs-CZ" dirty="0"/>
              <a:t>Vytváří cévní chirurg</a:t>
            </a:r>
          </a:p>
          <a:p>
            <a:pPr rtl="0"/>
            <a:r>
              <a:rPr lang="cs-CZ" dirty="0"/>
              <a:t>Při ambulantním / hospitalizovaném chirurgickém zákroku (v lokální anestézii)</a:t>
            </a:r>
          </a:p>
          <a:p>
            <a:pPr rtl="0"/>
            <a:r>
              <a:rPr lang="cs-CZ" dirty="0"/>
              <a:t>Délka zákroku 30 – 60 minut</a:t>
            </a:r>
          </a:p>
          <a:p>
            <a:pPr rtl="0"/>
            <a:r>
              <a:rPr lang="cs-CZ" dirty="0"/>
              <a:t>Zpravidla na paži, či předloktí</a:t>
            </a:r>
          </a:p>
          <a:p>
            <a:pPr rtl="0"/>
            <a:r>
              <a:rPr lang="cs-CZ" dirty="0"/>
              <a:t>Nově vytvořená krevní céva má vlastnosti tepny i žíly</a:t>
            </a:r>
          </a:p>
          <a:p>
            <a:pPr lvl="1"/>
            <a:r>
              <a:rPr lang="cs-CZ" dirty="0"/>
              <a:t>Krevní průtok a tlak je vyšší než v žíle</a:t>
            </a:r>
          </a:p>
          <a:p>
            <a:pPr lvl="1"/>
            <a:r>
              <a:rPr lang="cs-CZ" dirty="0"/>
              <a:t>Na cévě je hmatné chvění, brnění, nebo vír (podobně jak na tepně)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rtl="0"/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375B51F-8E28-42C8-815E-8BC5C83B3592}"/>
              </a:ext>
            </a:extLst>
          </p:cNvPr>
          <p:cNvSpPr txBox="1"/>
          <p:nvPr/>
        </p:nvSpPr>
        <p:spPr>
          <a:xfrm>
            <a:off x="2854052" y="5517232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Video: </a:t>
            </a:r>
            <a:r>
              <a:rPr lang="cs-CZ" dirty="0">
                <a:hlinkClick r:id="rId3"/>
              </a:rPr>
              <a:t>https://www.youtube.com/watch?v=9bgf-SKpfrE</a:t>
            </a: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D5D1B92-179E-42C6-B6FC-F478B2DF4E35}"/>
              </a:ext>
            </a:extLst>
          </p:cNvPr>
          <p:cNvSpPr txBox="1"/>
          <p:nvPr/>
        </p:nvSpPr>
        <p:spPr>
          <a:xfrm>
            <a:off x="7822605" y="3573016"/>
            <a:ext cx="3224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Arteriovenózní spojka = </a:t>
            </a:r>
          </a:p>
          <a:p>
            <a:r>
              <a:rPr lang="cs-CZ" dirty="0" err="1"/>
              <a:t>Arterio</a:t>
            </a:r>
            <a:r>
              <a:rPr lang="cs-CZ" dirty="0"/>
              <a:t> venózní fistula (AVF) = </a:t>
            </a:r>
          </a:p>
          <a:p>
            <a:r>
              <a:rPr lang="cs-CZ" dirty="0" err="1"/>
              <a:t>Arterio</a:t>
            </a:r>
            <a:r>
              <a:rPr lang="cs-CZ" dirty="0"/>
              <a:t>-venózní </a:t>
            </a:r>
            <a:r>
              <a:rPr lang="cs-CZ" dirty="0" err="1"/>
              <a:t>shunt</a:t>
            </a:r>
            <a:r>
              <a:rPr lang="cs-CZ" dirty="0"/>
              <a:t> (A-V </a:t>
            </a:r>
            <a:r>
              <a:rPr lang="cs-CZ" dirty="0" err="1"/>
              <a:t>shunt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6656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9C4720-7B55-401A-97A6-2A8FA60BF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AVF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8F46AC5-0C8D-4790-A20F-0C16B5C0E0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Proces tzv. zrání AVF je 2-6 týdnů</a:t>
            </a:r>
          </a:p>
          <a:p>
            <a:pPr lvl="1"/>
            <a:r>
              <a:rPr lang="cs-CZ" dirty="0"/>
              <a:t>Během zrání (maturace) se zvětší průměr AVF, zvyšuje se tloušťka její stěny</a:t>
            </a:r>
          </a:p>
          <a:p>
            <a:pPr lvl="1"/>
            <a:r>
              <a:rPr lang="cs-CZ" dirty="0"/>
              <a:t>Usnadňuje zavedení kanyly</a:t>
            </a:r>
          </a:p>
          <a:p>
            <a:r>
              <a:rPr lang="cs-CZ" dirty="0"/>
              <a:t>Vyzrálá AVF umožňuje zavádění silnějších dialyzačních jehel (kanyl)</a:t>
            </a:r>
          </a:p>
          <a:p>
            <a:r>
              <a:rPr lang="cs-CZ" dirty="0"/>
              <a:t>Ideální pro zajištění dostatečného průtoku krve do mimotělního krevního oběhu (= efektivní hemodialýza)</a:t>
            </a:r>
          </a:p>
          <a:p>
            <a:endParaRPr lang="cs-CZ" dirty="0"/>
          </a:p>
          <a:p>
            <a:r>
              <a:rPr lang="cs-CZ" dirty="0"/>
              <a:t>Pokud pacient nemá dobrou kvalitu vlastních cév (není možné vytvořit AVF), využije se cévní protéza, či AV </a:t>
            </a:r>
            <a:r>
              <a:rPr lang="cs-CZ" dirty="0" err="1"/>
              <a:t>graft</a:t>
            </a:r>
            <a:r>
              <a:rPr lang="cs-CZ" dirty="0"/>
              <a:t> (umělohmotná hadička, která spojí obě potřebné cévy)</a:t>
            </a:r>
          </a:p>
          <a:p>
            <a:pPr lvl="1"/>
            <a:r>
              <a:rPr lang="cs-CZ" dirty="0"/>
              <a:t>Doba zrání je přibližně 4 týdny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5DA3B60-6D22-4968-A659-D2D28AE7F95C}"/>
              </a:ext>
            </a:extLst>
          </p:cNvPr>
          <p:cNvSpPr txBox="1"/>
          <p:nvPr/>
        </p:nvSpPr>
        <p:spPr>
          <a:xfrm>
            <a:off x="2710036" y="5987534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Video: </a:t>
            </a:r>
            <a:r>
              <a:rPr lang="cs-CZ" dirty="0">
                <a:hlinkClick r:id="rId2"/>
              </a:rPr>
              <a:t>https://www.youtube.com/watch?v=6I_gzfPFW1U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911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7EC3FF-1148-4804-BED9-C11E3B03F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Doba ,,zrání,, AVF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A6DAABF-4483-4AD5-95EE-AF34892C4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1196752"/>
            <a:ext cx="6477000" cy="5486400"/>
          </a:xfrm>
        </p:spPr>
        <p:txBody>
          <a:bodyPr/>
          <a:lstStyle/>
          <a:p>
            <a:r>
              <a:rPr lang="cs-CZ" dirty="0"/>
              <a:t>Operované místo je kryto sterilním krytím (obvazem), který chrání před infekcí</a:t>
            </a:r>
          </a:p>
          <a:p>
            <a:r>
              <a:rPr lang="cs-CZ" dirty="0"/>
              <a:t>Během hojení kontroluje AVF lékař a sestra</a:t>
            </a:r>
          </a:p>
          <a:p>
            <a:r>
              <a:rPr lang="cs-CZ" dirty="0"/>
              <a:t>Důležité dodržování pooperačního doporučení týkající se péčí o paži a AVF</a:t>
            </a:r>
          </a:p>
          <a:p>
            <a:r>
              <a:rPr lang="cs-CZ" dirty="0"/>
              <a:t>Dodržování vhodného cvičebního programu dle doporučení lékaře</a:t>
            </a:r>
          </a:p>
          <a:p>
            <a:pPr lvl="1"/>
            <a:r>
              <a:rPr lang="cs-CZ" dirty="0"/>
              <a:t>Cvičení zlepšuje prokrvení AVF</a:t>
            </a:r>
          </a:p>
          <a:p>
            <a:pPr lvl="1"/>
            <a:r>
              <a:rPr lang="cs-CZ" dirty="0"/>
              <a:t>Cviky rozvijí nově vytvořené cévy (zvětšují a zesilují se)</a:t>
            </a:r>
          </a:p>
          <a:p>
            <a:pPr lvl="1"/>
            <a:r>
              <a:rPr lang="cs-CZ" dirty="0"/>
              <a:t>AVF se zvětší a připraví na zavedené kanyl</a:t>
            </a:r>
          </a:p>
          <a:p>
            <a:pPr lvl="1"/>
            <a:r>
              <a:rPr lang="cs-CZ" dirty="0"/>
              <a:t>Kdy se cvičením začít určuje lékař</a:t>
            </a:r>
          </a:p>
          <a:p>
            <a:pPr lvl="1"/>
            <a:r>
              <a:rPr lang="cs-CZ" dirty="0"/>
              <a:t>Cviky můžete provádět kdekoliv během dne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328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6D5DE7-9726-463E-A367-6C72AA744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6220" y="188640"/>
            <a:ext cx="3124201" cy="1080120"/>
          </a:xfrm>
        </p:spPr>
        <p:txBody>
          <a:bodyPr/>
          <a:lstStyle/>
          <a:p>
            <a:r>
              <a:rPr lang="cs-CZ" dirty="0"/>
              <a:t>Cvičební program AVF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CA54B1E-1257-493E-957E-9EA47B153A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820" y="1371600"/>
            <a:ext cx="6477000" cy="5486400"/>
          </a:xfrm>
        </p:spPr>
        <p:txBody>
          <a:bodyPr/>
          <a:lstStyle/>
          <a:p>
            <a:r>
              <a:rPr lang="cs-CZ" dirty="0"/>
              <a:t>Otevírání kolíčku</a:t>
            </a:r>
          </a:p>
          <a:p>
            <a:pPr lvl="1"/>
            <a:r>
              <a:rPr lang="cs-CZ" dirty="0"/>
              <a:t>Potřebujete obyčejný kolíček na prádlo</a:t>
            </a:r>
          </a:p>
          <a:p>
            <a:pPr lvl="1"/>
            <a:r>
              <a:rPr lang="cs-CZ" dirty="0"/>
              <a:t>Palcem a ukazováčkem jej otevíráte a zavíráte</a:t>
            </a:r>
          </a:p>
          <a:p>
            <a:pPr lvl="1"/>
            <a:r>
              <a:rPr lang="cs-CZ" dirty="0"/>
              <a:t>Cvičte 5 minut 6x denně</a:t>
            </a:r>
          </a:p>
          <a:p>
            <a:r>
              <a:rPr lang="cs-CZ" dirty="0"/>
              <a:t>Mačkání měkkého míčku</a:t>
            </a:r>
          </a:p>
          <a:p>
            <a:pPr lvl="1"/>
            <a:r>
              <a:rPr lang="cs-CZ" dirty="0"/>
              <a:t>Měkký míček uchopte do ruky (paže s AVF)</a:t>
            </a:r>
          </a:p>
          <a:p>
            <a:pPr lvl="1"/>
            <a:r>
              <a:rPr lang="cs-CZ" dirty="0"/>
              <a:t>Paži nechte volně viset podél vašeho těla</a:t>
            </a:r>
          </a:p>
          <a:p>
            <a:pPr lvl="1"/>
            <a:r>
              <a:rPr lang="cs-CZ" dirty="0"/>
              <a:t>Po dobu 5 minut mačkejte míček (otevírat a zavírat dlaň)</a:t>
            </a:r>
          </a:p>
          <a:p>
            <a:r>
              <a:rPr lang="cs-CZ" dirty="0"/>
              <a:t>Doteky konečků prstů</a:t>
            </a:r>
          </a:p>
          <a:p>
            <a:pPr lvl="1"/>
            <a:r>
              <a:rPr lang="cs-CZ" dirty="0"/>
              <a:t>Postupně se dotýkejte konečku palce každým prstem.</a:t>
            </a:r>
          </a:p>
          <a:p>
            <a:pPr lvl="1"/>
            <a:r>
              <a:rPr lang="cs-CZ" dirty="0"/>
              <a:t>Po každém dotyku nezapomeňte </a:t>
            </a:r>
            <a:r>
              <a:rPr lang="cs-CZ" dirty="0" err="1"/>
              <a:t>rozevčít</a:t>
            </a:r>
            <a:r>
              <a:rPr lang="cs-CZ" dirty="0"/>
              <a:t> dlaň</a:t>
            </a:r>
          </a:p>
          <a:p>
            <a:pPr lvl="1"/>
            <a:r>
              <a:rPr lang="cs-CZ" dirty="0"/>
              <a:t>Cvičte po dobu 5 minut 6x denně</a:t>
            </a:r>
          </a:p>
          <a:p>
            <a:pPr marL="365760" lvl="1" indent="0">
              <a:buNone/>
            </a:pPr>
            <a:endParaRPr 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1BCD87D8-EEDE-4D6C-864F-3DD4606795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22004" y="6453336"/>
            <a:ext cx="7905328" cy="396044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Pokud je pro Vás cvik bolestivý, nebo se brzy Vaše paže unaví, ukončete cvičení.</a:t>
            </a:r>
          </a:p>
        </p:txBody>
      </p:sp>
      <p:pic>
        <p:nvPicPr>
          <p:cNvPr id="5122" name="Picture 2" descr="Clothes peg">
            <a:extLst>
              <a:ext uri="{FF2B5EF4-FFF2-40B4-BE49-F238E27FC236}">
                <a16:creationId xmlns:a16="http://schemas.microsoft.com/office/drawing/2014/main" id="{45057106-D580-4C51-A011-30121DFD2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278" y="1052736"/>
            <a:ext cx="2387525" cy="141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oft Ball">
            <a:extLst>
              <a:ext uri="{FF2B5EF4-FFF2-40B4-BE49-F238E27FC236}">
                <a16:creationId xmlns:a16="http://schemas.microsoft.com/office/drawing/2014/main" id="{AF768315-52C3-4261-9C16-90A330BDE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556" y="2708920"/>
            <a:ext cx="3190875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Fingertips">
            <a:extLst>
              <a:ext uri="{FF2B5EF4-FFF2-40B4-BE49-F238E27FC236}">
                <a16:creationId xmlns:a16="http://schemas.microsoft.com/office/drawing/2014/main" id="{6FED8FF6-C1C2-4F13-8CC1-7EB245C28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604" y="4557062"/>
            <a:ext cx="2758827" cy="177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756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D60457-3122-4529-929E-DD15A765C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8673" y="548680"/>
            <a:ext cx="3124201" cy="1058192"/>
          </a:xfrm>
        </p:spPr>
        <p:txBody>
          <a:bodyPr/>
          <a:lstStyle/>
          <a:p>
            <a:r>
              <a:rPr lang="cs-CZ" dirty="0"/>
              <a:t>Každodenní péče o AVF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7D35050-4C35-4D9C-BE92-C62062533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685800"/>
            <a:ext cx="6477000" cy="6055568"/>
          </a:xfrm>
        </p:spPr>
        <p:txBody>
          <a:bodyPr>
            <a:normAutofit/>
          </a:bodyPr>
          <a:lstStyle/>
          <a:p>
            <a:r>
              <a:rPr lang="cs-CZ" dirty="0"/>
              <a:t>Pohled (známky začervenání, či otoku) na paži s AFV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Poslech (pomocí fonendoskopu), uslyšíte šum – svištivý / bzučivý zvuk (dobrý průtok AVF)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Hmat (přiložte ruku na AVF), ucítíte rytmické vibrace (chvění – vířivý pohyb nad AVF)</a:t>
            </a:r>
          </a:p>
          <a:p>
            <a:pPr lvl="1"/>
            <a:r>
              <a:rPr lang="cs-CZ" dirty="0"/>
              <a:t>Pokud pociťujete při doteku bolest, či zvýšenou lokální teplotu (informujete zdravotnický personál)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8AD5E629-E871-45BE-A4DF-414DA15B2C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46981" y="2138774"/>
            <a:ext cx="3124201" cy="1548172"/>
          </a:xfrm>
        </p:spPr>
        <p:txBody>
          <a:bodyPr/>
          <a:lstStyle/>
          <a:p>
            <a:r>
              <a:rPr lang="cs-CZ" dirty="0"/>
              <a:t>Kontrola AVF</a:t>
            </a:r>
          </a:p>
          <a:p>
            <a:r>
              <a:rPr lang="cs-CZ" dirty="0"/>
              <a:t>AVF je důležitý v úspěšné dialyzační léčbě</a:t>
            </a:r>
          </a:p>
          <a:p>
            <a:r>
              <a:rPr lang="cs-CZ" dirty="0"/>
              <a:t>Provádějte každodenní kontrolu (zrakem, poslechem, pohmatem)</a:t>
            </a:r>
          </a:p>
          <a:p>
            <a:endParaRPr lang="cs-CZ" dirty="0"/>
          </a:p>
        </p:txBody>
      </p:sp>
      <p:pic>
        <p:nvPicPr>
          <p:cNvPr id="4100" name="Picture 4" descr="Man checking his fistula arm">
            <a:extLst>
              <a:ext uri="{FF2B5EF4-FFF2-40B4-BE49-F238E27FC236}">
                <a16:creationId xmlns:a16="http://schemas.microsoft.com/office/drawing/2014/main" id="{518DEDBA-BDA9-4276-B7DF-C8DBA4D6B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702" y="980728"/>
            <a:ext cx="2459534" cy="171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Man checking his fistula arm with a stethoscope">
            <a:extLst>
              <a:ext uri="{FF2B5EF4-FFF2-40B4-BE49-F238E27FC236}">
                <a16:creationId xmlns:a16="http://schemas.microsoft.com/office/drawing/2014/main" id="{89EF3034-52F8-43A0-8C5B-D84B99F07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236" y="3300268"/>
            <a:ext cx="2459534" cy="173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Man palpating his fistula">
            <a:extLst>
              <a:ext uri="{FF2B5EF4-FFF2-40B4-BE49-F238E27FC236}">
                <a16:creationId xmlns:a16="http://schemas.microsoft.com/office/drawing/2014/main" id="{F4ECF5E2-DFA8-4EAE-9AFE-B83F735AA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848" y="4230782"/>
            <a:ext cx="2668388" cy="183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26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S_PPT_DBNAME" val="Cévní vstupy[20200310083854549].mdb"/>
</p:tagLst>
</file>

<file path=ppt/theme/theme1.xml><?xml version="1.0" encoding="utf-8"?>
<a:theme xmlns:a="http://schemas.openxmlformats.org/drawingml/2006/main" name="Gurmánské jídlo 16×9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894934_TF02901023_TF02901023.potx" id="{2B50E8F7-51E8-4F4A-B979-FABB9BB226D0}" vid="{B335949A-7E86-476D-B750-2E84C729D15A}"/>
    </a:ext>
  </a:extLst>
</a:theme>
</file>

<file path=ppt/theme/theme2.xml><?xml version="1.0" encoding="utf-8"?>
<a:theme xmlns:a="http://schemas.openxmlformats.org/drawingml/2006/main" name="Motiv Office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FoodGourmet">
      <a:dk1>
        <a:srgbClr val="4D0511"/>
      </a:dk1>
      <a:lt1>
        <a:sysClr val="window" lastClr="FFFFFF"/>
      </a:lt1>
      <a:dk2>
        <a:srgbClr val="000000"/>
      </a:dk2>
      <a:lt2>
        <a:srgbClr val="DDDDDD"/>
      </a:lt2>
      <a:accent1>
        <a:srgbClr val="CA2A1E"/>
      </a:accent1>
      <a:accent2>
        <a:srgbClr val="EE6612"/>
      </a:accent2>
      <a:accent3>
        <a:srgbClr val="EBA61D"/>
      </a:accent3>
      <a:accent4>
        <a:srgbClr val="70A22E"/>
      </a:accent4>
      <a:accent5>
        <a:srgbClr val="359986"/>
      </a:accent5>
      <a:accent6>
        <a:srgbClr val="8159A4"/>
      </a:accent6>
      <a:hlink>
        <a:srgbClr val="3777BD"/>
      </a:hlink>
      <a:folHlink>
        <a:srgbClr val="B2B2B2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1301</Words>
  <Application>Microsoft Office PowerPoint</Application>
  <PresentationFormat>Vlastní</PresentationFormat>
  <Paragraphs>151</Paragraphs>
  <Slides>17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0" baseType="lpstr">
      <vt:lpstr>Arial</vt:lpstr>
      <vt:lpstr>Cambria</vt:lpstr>
      <vt:lpstr>Gurmánské jídlo 16×9</vt:lpstr>
      <vt:lpstr>Arteriovenózní fistule (AVF)</vt:lpstr>
      <vt:lpstr>Arteriovenózní fistule (AVF)</vt:lpstr>
      <vt:lpstr>Prezentace aplikace PowerPoint</vt:lpstr>
      <vt:lpstr>Prezentace aplikace PowerPoint</vt:lpstr>
      <vt:lpstr>AVF</vt:lpstr>
      <vt:lpstr>AVF</vt:lpstr>
      <vt:lpstr>Doba ,,zrání,, AVF</vt:lpstr>
      <vt:lpstr>Cvičební program AVF</vt:lpstr>
      <vt:lpstr>Každodenní péče o AVF</vt:lpstr>
      <vt:lpstr>Pozor! Dodržujte následující pravidla</vt:lpstr>
      <vt:lpstr>Dodržujte následující pravidla</vt:lpstr>
      <vt:lpstr>Zavedení kanyly a dialýza</vt:lpstr>
      <vt:lpstr>Po ukončení dialýzy</vt:lpstr>
      <vt:lpstr>Doplňující videa</vt:lpstr>
      <vt:lpstr>Doplňující odkazy </vt:lpstr>
      <vt:lpstr>Použité zdroje</vt:lpstr>
      <vt:lpstr>Děkuji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Arteriovenózní fistule (AVF)</dc:title>
  <dc:creator>lufťáci</dc:creator>
  <cp:lastModifiedBy>lufťáci</cp:lastModifiedBy>
  <cp:revision>2</cp:revision>
  <dcterms:created xsi:type="dcterms:W3CDTF">2020-03-17T12:07:44Z</dcterms:created>
  <dcterms:modified xsi:type="dcterms:W3CDTF">2020-03-17T12:13:46Z</dcterms:modified>
</cp:coreProperties>
</file>