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15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81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33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92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62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06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3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43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4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72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6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F00538-1608-4012-93B5-846505318B2A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C6E50B-463E-4083-BF88-397AA312AD7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0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0CM9mJTBcI" TargetMode="External"/><Relationship Id="rId2" Type="http://schemas.openxmlformats.org/officeDocument/2006/relationships/hyperlink" Target="https://www.youtube.com/watch?v=UvHWz9FQLMs&amp;has_verified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ATEe8sEO5c" TargetMode="External"/><Relationship Id="rId2" Type="http://schemas.openxmlformats.org/officeDocument/2006/relationships/hyperlink" Target="https://www.youtube.com/watch?v=Xs-r3-6j7g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278B4-2F11-4435-8314-4832EF33BB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Cévní chirurgie - varixy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0C4315-A00B-4708-9574-9A139D44F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Strouhalová Markéta</a:t>
            </a:r>
          </a:p>
          <a:p>
            <a:r>
              <a:rPr lang="cs-CZ" dirty="0"/>
              <a:t>VS, 2. ročník</a:t>
            </a:r>
          </a:p>
          <a:p>
            <a:r>
              <a:rPr lang="cs-CZ" dirty="0"/>
              <a:t>10. 3. 2020</a:t>
            </a:r>
          </a:p>
        </p:txBody>
      </p:sp>
    </p:spTree>
    <p:extLst>
      <p:ext uri="{BB962C8B-B14F-4D97-AF65-F5344CB8AC3E}">
        <p14:creationId xmlns:p14="http://schemas.microsoft.com/office/powerpoint/2010/main" val="207226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6A964-FF77-4A19-B561-CAD5EC47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F937FB-BF63-4F89-8EE6-6AFE5DECC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Krvácení</a:t>
            </a:r>
          </a:p>
          <a:p>
            <a:r>
              <a:rPr lang="cs-CZ" dirty="0"/>
              <a:t>Povrchní tromboflebitida</a:t>
            </a:r>
          </a:p>
        </p:txBody>
      </p:sp>
    </p:spTree>
    <p:extLst>
      <p:ext uri="{BB962C8B-B14F-4D97-AF65-F5344CB8AC3E}">
        <p14:creationId xmlns:p14="http://schemas.microsoft.com/office/powerpoint/2010/main" val="336014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2021D-6FA9-4818-B0DE-5E3CFBF9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Jícnové varixy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A2C5C9-4148-4447-A5F6-F423EF374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Abnormálně rozšířené žíly v dolní části jícnu</a:t>
            </a:r>
          </a:p>
          <a:p>
            <a:pPr lvl="1"/>
            <a:r>
              <a:rPr lang="cs-CZ" dirty="0"/>
              <a:t>Nejčastěji u alkoholiků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7D4DD3-21DB-45D5-AE61-B8F0AC5F4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80" y="2267605"/>
            <a:ext cx="3429000" cy="317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27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F5D9B-33EA-4F71-AEEF-A19E1D5E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a projevy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FC82C-3E91-4795-8E58-49B99E5D6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</a:t>
            </a:r>
            <a:r>
              <a:rPr lang="cs-CZ" dirty="0" err="1"/>
              <a:t>portokavální</a:t>
            </a:r>
            <a:r>
              <a:rPr lang="cs-CZ" dirty="0"/>
              <a:t> anastomózy</a:t>
            </a:r>
          </a:p>
          <a:p>
            <a:endParaRPr lang="cs-CZ" dirty="0"/>
          </a:p>
          <a:p>
            <a:r>
              <a:rPr lang="cs-CZ" dirty="0"/>
              <a:t>Samotné zduření se neprojeví</a:t>
            </a:r>
          </a:p>
          <a:p>
            <a:pPr lvl="1"/>
            <a:r>
              <a:rPr lang="cs-CZ" dirty="0"/>
              <a:t>Komplikace u protržení</a:t>
            </a:r>
          </a:p>
        </p:txBody>
      </p:sp>
    </p:spTree>
    <p:extLst>
      <p:ext uri="{BB962C8B-B14F-4D97-AF65-F5344CB8AC3E}">
        <p14:creationId xmlns:p14="http://schemas.microsoft.com/office/powerpoint/2010/main" val="536954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1715D-71AD-4C85-AD49-799D55A7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10F79-BF1E-49BA-80C8-1BE19A790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Gastroskopie</a:t>
            </a:r>
          </a:p>
          <a:p>
            <a:r>
              <a:rPr lang="cs-CZ" dirty="0"/>
              <a:t>UZ jater a okolních žil</a:t>
            </a:r>
          </a:p>
        </p:txBody>
      </p:sp>
    </p:spTree>
    <p:extLst>
      <p:ext uri="{BB962C8B-B14F-4D97-AF65-F5344CB8AC3E}">
        <p14:creationId xmlns:p14="http://schemas.microsoft.com/office/powerpoint/2010/main" val="363128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C1DE2-6722-4409-80FC-D74F05F38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CE154D-DB75-4CE7-8945-5D76335BB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kontroly</a:t>
            </a:r>
          </a:p>
          <a:p>
            <a:r>
              <a:rPr lang="cs-CZ" dirty="0"/>
              <a:t>Ošetření – </a:t>
            </a:r>
            <a:r>
              <a:rPr lang="cs-CZ" dirty="0">
                <a:hlinkClick r:id="rId2"/>
              </a:rPr>
              <a:t>https://www.youtube.com/watch?v=UvHWz9FQLMs&amp;has_verified=1</a:t>
            </a:r>
            <a:endParaRPr lang="cs-CZ" dirty="0"/>
          </a:p>
          <a:p>
            <a:r>
              <a:rPr lang="cs-CZ" dirty="0"/>
              <a:t>TIPS – </a:t>
            </a:r>
            <a:r>
              <a:rPr lang="cs-CZ" dirty="0">
                <a:hlinkClick r:id="rId3"/>
              </a:rPr>
              <a:t>https://www.youtube.com/watch?v=T0CM9mJTBcI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028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8BF3A-8C63-4478-9270-995D613F7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8E9E49-19DB-4A82-B395-992101E81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https://cs.medlicker.com/106-jicnove-varixy-diagnostika-lecba-a-priciny</a:t>
            </a:r>
          </a:p>
        </p:txBody>
      </p:sp>
    </p:spTree>
    <p:extLst>
      <p:ext uri="{BB962C8B-B14F-4D97-AF65-F5344CB8AC3E}">
        <p14:creationId xmlns:p14="http://schemas.microsoft.com/office/powerpoint/2010/main" val="67506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0D677-44BF-4B7F-B6D0-B55BFAD74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Cévní chirurgie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D470E-906C-4522-B63D-88CC1AD4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Samostatný obor umožňující rekonstrukci všech významných cév</a:t>
            </a:r>
          </a:p>
          <a:p>
            <a:r>
              <a:rPr lang="cs-CZ" dirty="0"/>
              <a:t>Onemocnění tepen</a:t>
            </a:r>
          </a:p>
          <a:p>
            <a:pPr lvl="1"/>
            <a:r>
              <a:rPr lang="cs-CZ" dirty="0"/>
              <a:t>Ateroskleróza</a:t>
            </a:r>
          </a:p>
          <a:p>
            <a:pPr lvl="1"/>
            <a:r>
              <a:rPr lang="cs-CZ" dirty="0"/>
              <a:t>Arteriální aneurysma</a:t>
            </a:r>
          </a:p>
          <a:p>
            <a:pPr lvl="1"/>
            <a:r>
              <a:rPr lang="cs-CZ" dirty="0"/>
              <a:t>Tepenné </a:t>
            </a:r>
            <a:r>
              <a:rPr lang="cs-CZ" dirty="0" err="1"/>
              <a:t>pseudoaneurysma</a:t>
            </a:r>
            <a:endParaRPr lang="cs-CZ" dirty="0"/>
          </a:p>
          <a:p>
            <a:pPr lvl="1"/>
            <a:r>
              <a:rPr lang="cs-CZ" dirty="0"/>
              <a:t>Tepenná embolie a trombóza</a:t>
            </a:r>
          </a:p>
          <a:p>
            <a:pPr lvl="1"/>
            <a:r>
              <a:rPr lang="cs-CZ" dirty="0"/>
              <a:t>Disekce hrudní aorty</a:t>
            </a:r>
          </a:p>
          <a:p>
            <a:pPr lvl="1"/>
            <a:r>
              <a:rPr lang="cs-CZ" dirty="0"/>
              <a:t>Úrazy tepen</a:t>
            </a:r>
          </a:p>
          <a:p>
            <a:r>
              <a:rPr lang="cs-CZ" dirty="0"/>
              <a:t>Onemocnění žil</a:t>
            </a:r>
          </a:p>
          <a:p>
            <a:pPr lvl="1"/>
            <a:r>
              <a:rPr lang="cs-CZ" dirty="0"/>
              <a:t>Záněty</a:t>
            </a:r>
          </a:p>
          <a:p>
            <a:pPr lvl="1"/>
            <a:r>
              <a:rPr lang="cs-CZ" dirty="0"/>
              <a:t>Chronická nedostatečnost hlubokého žilního systému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51140E8-1DB8-407D-A311-5156FDC16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1" y="2278668"/>
            <a:ext cx="4484370" cy="359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3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675EDAF-F55F-4678-B1F3-8F800DE70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Varixy</a:t>
            </a:r>
          </a:p>
        </p:txBody>
      </p:sp>
    </p:spTree>
    <p:extLst>
      <p:ext uri="{BB962C8B-B14F-4D97-AF65-F5344CB8AC3E}">
        <p14:creationId xmlns:p14="http://schemas.microsoft.com/office/powerpoint/2010/main" val="311034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89ECBD9-1280-455F-BE8F-A081D1AF6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097" y="2305050"/>
            <a:ext cx="5626101" cy="375073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3F2E81E-6039-4E83-AF6D-44BFF447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Varixy DKK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CEFCCA-8E78-4BDE-836C-C09F3B74F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Žíly DKK jako komplexní čerpací systém</a:t>
            </a:r>
          </a:p>
          <a:p>
            <a:r>
              <a:rPr lang="cs-CZ" dirty="0"/>
              <a:t>Selhání chlopní snižuje efektivitu venózního návratu</a:t>
            </a:r>
          </a:p>
          <a:p>
            <a:r>
              <a:rPr lang="cs-CZ" dirty="0"/>
              <a:t>Výskyt vyšší u žen (70% - zhoršuje se v těhotenství) než u mužů (50%)</a:t>
            </a:r>
          </a:p>
        </p:txBody>
      </p:sp>
    </p:spTree>
    <p:extLst>
      <p:ext uri="{BB962C8B-B14F-4D97-AF65-F5344CB8AC3E}">
        <p14:creationId xmlns:p14="http://schemas.microsoft.com/office/powerpoint/2010/main" val="366139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F95AF-B570-4C44-8D61-BB8698C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 vzniku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F69F4-F2F2-47F9-89AB-6C0A08128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Dědičnost</a:t>
            </a:r>
          </a:p>
          <a:p>
            <a:r>
              <a:rPr lang="cs-CZ" dirty="0"/>
              <a:t>Životní styl</a:t>
            </a:r>
          </a:p>
          <a:p>
            <a:r>
              <a:rPr lang="cs-CZ" dirty="0"/>
              <a:t>Nadváha</a:t>
            </a:r>
          </a:p>
          <a:p>
            <a:r>
              <a:rPr lang="cs-CZ" dirty="0"/>
              <a:t>Nedostatek pohybu</a:t>
            </a:r>
          </a:p>
          <a:p>
            <a:r>
              <a:rPr lang="cs-CZ" dirty="0"/>
              <a:t>Dlouhodobé sezení/stání</a:t>
            </a:r>
          </a:p>
        </p:txBody>
      </p:sp>
    </p:spTree>
    <p:extLst>
      <p:ext uri="{BB962C8B-B14F-4D97-AF65-F5344CB8AC3E}">
        <p14:creationId xmlns:p14="http://schemas.microsoft.com/office/powerpoint/2010/main" val="36431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EC9BA-89E1-4054-AE35-8FF3CFC7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 žilní krve v končetinách a důvody venózní insuficience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0746C-0260-4E89-9A0A-E762A6D6E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Systémový arteriální tlak přes kapilární síť</a:t>
            </a:r>
          </a:p>
          <a:p>
            <a:r>
              <a:rPr lang="cs-CZ" dirty="0"/>
              <a:t>Svalová „pumpa“</a:t>
            </a:r>
          </a:p>
          <a:p>
            <a:r>
              <a:rPr lang="cs-CZ" dirty="0"/>
              <a:t>Gravitace</a:t>
            </a:r>
          </a:p>
        </p:txBody>
      </p:sp>
    </p:spTree>
    <p:extLst>
      <p:ext uri="{BB962C8B-B14F-4D97-AF65-F5344CB8AC3E}">
        <p14:creationId xmlns:p14="http://schemas.microsoft.com/office/powerpoint/2010/main" val="63336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8A1E1-CA9C-44BE-AA8A-34BF47FDC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02AA46-7A92-492C-859E-2FFD3CB43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Viditelné varikozity</a:t>
            </a:r>
          </a:p>
          <a:p>
            <a:r>
              <a:rPr lang="cs-CZ" dirty="0"/>
              <a:t>Tíže v DKK</a:t>
            </a:r>
          </a:p>
          <a:p>
            <a:r>
              <a:rPr lang="cs-CZ" dirty="0"/>
              <a:t>Bolest a křeče</a:t>
            </a:r>
          </a:p>
          <a:p>
            <a:r>
              <a:rPr lang="cs-CZ" dirty="0"/>
              <a:t>Syndrom </a:t>
            </a:r>
            <a:r>
              <a:rPr lang="cs-CZ" dirty="0" err="1"/>
              <a:t>venotenzních</a:t>
            </a:r>
            <a:r>
              <a:rPr lang="cs-CZ" dirty="0"/>
              <a:t> změn</a:t>
            </a:r>
          </a:p>
          <a:p>
            <a:pPr lvl="1"/>
            <a:r>
              <a:rPr lang="cs-CZ" dirty="0"/>
              <a:t>Otok</a:t>
            </a:r>
          </a:p>
          <a:p>
            <a:pPr lvl="1"/>
            <a:r>
              <a:rPr lang="cs-CZ" dirty="0"/>
              <a:t>Indurace</a:t>
            </a:r>
          </a:p>
          <a:p>
            <a:pPr lvl="1"/>
            <a:r>
              <a:rPr lang="cs-CZ" dirty="0"/>
              <a:t>Pigmentace</a:t>
            </a:r>
          </a:p>
          <a:p>
            <a:pPr lvl="1"/>
            <a:r>
              <a:rPr lang="cs-CZ" dirty="0"/>
              <a:t>Ulcerace</a:t>
            </a:r>
          </a:p>
          <a:p>
            <a:pPr lvl="1"/>
            <a:r>
              <a:rPr lang="cs-CZ" dirty="0"/>
              <a:t>Ekzém a dermatitida</a:t>
            </a:r>
          </a:p>
          <a:p>
            <a:pPr lvl="1"/>
            <a:r>
              <a:rPr lang="cs-CZ" dirty="0"/>
              <a:t>Venózní klaudikace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CBE33C-90B8-4828-A35E-B0E39EAFB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5" y="3048000"/>
            <a:ext cx="7496466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3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6E010-E63F-470B-9479-D91C118E0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12492B-C434-41B4-B5CF-591FD425B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Fyzikální vyšetření</a:t>
            </a:r>
          </a:p>
          <a:p>
            <a:pPr lvl="1"/>
            <a:r>
              <a:rPr lang="cs-CZ" dirty="0" err="1"/>
              <a:t>Trendelenburgův</a:t>
            </a:r>
            <a:r>
              <a:rPr lang="cs-CZ" dirty="0"/>
              <a:t> test</a:t>
            </a:r>
          </a:p>
          <a:p>
            <a:pPr lvl="1"/>
            <a:r>
              <a:rPr lang="cs-CZ" dirty="0" err="1"/>
              <a:t>Perthesův</a:t>
            </a:r>
            <a:r>
              <a:rPr lang="cs-CZ" dirty="0"/>
              <a:t> test</a:t>
            </a:r>
          </a:p>
          <a:p>
            <a:pPr lvl="1"/>
            <a:r>
              <a:rPr lang="cs-CZ" dirty="0" err="1"/>
              <a:t>Schwartzův</a:t>
            </a:r>
            <a:r>
              <a:rPr lang="cs-CZ" dirty="0"/>
              <a:t> test</a:t>
            </a:r>
          </a:p>
          <a:p>
            <a:pPr lvl="1"/>
            <a:r>
              <a:rPr lang="cs-CZ" dirty="0" err="1"/>
              <a:t>Cooperův</a:t>
            </a:r>
            <a:r>
              <a:rPr lang="cs-CZ" dirty="0"/>
              <a:t> test</a:t>
            </a:r>
          </a:p>
          <a:p>
            <a:r>
              <a:rPr lang="cs-CZ" dirty="0"/>
              <a:t>Přesné určení</a:t>
            </a:r>
          </a:p>
          <a:p>
            <a:pPr lvl="1"/>
            <a:r>
              <a:rPr lang="cs-CZ" dirty="0"/>
              <a:t>Dopplerovská </a:t>
            </a:r>
            <a:r>
              <a:rPr lang="cs-CZ" dirty="0" err="1"/>
              <a:t>flowmetrie</a:t>
            </a:r>
            <a:endParaRPr lang="cs-CZ" dirty="0"/>
          </a:p>
          <a:p>
            <a:pPr lvl="1"/>
            <a:r>
              <a:rPr lang="cs-CZ" dirty="0" err="1"/>
              <a:t>Fotopletysmografie</a:t>
            </a:r>
            <a:endParaRPr lang="cs-CZ" dirty="0"/>
          </a:p>
          <a:p>
            <a:pPr lvl="1"/>
            <a:r>
              <a:rPr lang="cs-CZ" dirty="0"/>
              <a:t>Funkční flebografie</a:t>
            </a:r>
          </a:p>
        </p:txBody>
      </p:sp>
    </p:spTree>
    <p:extLst>
      <p:ext uri="{BB962C8B-B14F-4D97-AF65-F5344CB8AC3E}">
        <p14:creationId xmlns:p14="http://schemas.microsoft.com/office/powerpoint/2010/main" val="345999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CC678-0BAC-4073-A1DF-FB4C2C461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72F93-5248-4DA5-807F-035C9F774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Elastické punčochy</a:t>
            </a:r>
          </a:p>
          <a:p>
            <a:r>
              <a:rPr lang="cs-CZ" dirty="0" err="1"/>
              <a:t>Skleroterapie</a:t>
            </a:r>
            <a:r>
              <a:rPr lang="cs-CZ" dirty="0"/>
              <a:t> – </a:t>
            </a:r>
            <a:r>
              <a:rPr lang="cs-CZ" dirty="0">
                <a:hlinkClick r:id="rId2"/>
              </a:rPr>
              <a:t>https://www.youtube.com/watch?v=Xs-r3-6j7gc - </a:t>
            </a:r>
            <a:endParaRPr lang="cs-CZ" dirty="0"/>
          </a:p>
          <a:p>
            <a:r>
              <a:rPr lang="cs-CZ" dirty="0"/>
              <a:t>Moderní metody</a:t>
            </a:r>
          </a:p>
          <a:p>
            <a:pPr lvl="1"/>
            <a:r>
              <a:rPr lang="cs-CZ" dirty="0"/>
              <a:t>Laserová a radiofrekvenční operace – </a:t>
            </a:r>
            <a:r>
              <a:rPr lang="cs-CZ" dirty="0">
                <a:hlinkClick r:id="rId3"/>
              </a:rPr>
              <a:t>https://www.youtube.com/watch?v=2ATEe8sEO5c</a:t>
            </a:r>
            <a:endParaRPr lang="cs-CZ" dirty="0"/>
          </a:p>
          <a:p>
            <a:pPr lvl="1"/>
            <a:r>
              <a:rPr lang="cs-CZ" dirty="0"/>
              <a:t>Tkáňové lepidlo</a:t>
            </a:r>
          </a:p>
        </p:txBody>
      </p:sp>
    </p:spTree>
    <p:extLst>
      <p:ext uri="{BB962C8B-B14F-4D97-AF65-F5344CB8AC3E}">
        <p14:creationId xmlns:p14="http://schemas.microsoft.com/office/powerpoint/2010/main" val="3215481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282</Words>
  <Application>Microsoft Office PowerPoint</Application>
  <PresentationFormat>Širokoúhlá obrazovka</PresentationFormat>
  <Paragraphs>79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Retrospektiva</vt:lpstr>
      <vt:lpstr>Cévní chirurgie - varixy</vt:lpstr>
      <vt:lpstr>Cévní chirurgie</vt:lpstr>
      <vt:lpstr>Varixy</vt:lpstr>
      <vt:lpstr>Varixy DKK</vt:lpstr>
      <vt:lpstr>Rizikové faktory vzniku</vt:lpstr>
      <vt:lpstr>Pohyb žilní krve v končetinách a důvody venózní insuficience</vt:lpstr>
      <vt:lpstr>Příznaky</vt:lpstr>
      <vt:lpstr>Diagnostika</vt:lpstr>
      <vt:lpstr>Léčba</vt:lpstr>
      <vt:lpstr>Komplikace</vt:lpstr>
      <vt:lpstr>Jícnové varixy</vt:lpstr>
      <vt:lpstr>Příčiny a projevy</vt:lpstr>
      <vt:lpstr>Diagnostika </vt:lpstr>
      <vt:lpstr>Léčba 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Cévní chirurgie - varixy</dc:title>
  <dc:creator>Markéta Strouhalová</dc:creator>
  <cp:lastModifiedBy>Markéta Strouhalová</cp:lastModifiedBy>
  <cp:revision>8</cp:revision>
  <dcterms:created xsi:type="dcterms:W3CDTF">2020-03-04T06:58:41Z</dcterms:created>
  <dcterms:modified xsi:type="dcterms:W3CDTF">2020-03-09T14:01:33Z</dcterms:modified>
</cp:coreProperties>
</file>