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7" r:id="rId20"/>
    <p:sldId id="279" r:id="rId21"/>
    <p:sldId id="280" r:id="rId22"/>
    <p:sldId id="282" r:id="rId23"/>
    <p:sldId id="284" r:id="rId24"/>
    <p:sldId id="287" r:id="rId25"/>
    <p:sldId id="288" r:id="rId26"/>
    <p:sldId id="289" r:id="rId27"/>
    <p:sldId id="292" r:id="rId28"/>
    <p:sldId id="293" r:id="rId29"/>
    <p:sldId id="296" r:id="rId30"/>
    <p:sldId id="294" r:id="rId31"/>
    <p:sldId id="298" r:id="rId32"/>
    <p:sldId id="300" r:id="rId33"/>
    <p:sldId id="302" r:id="rId34"/>
    <p:sldId id="303" r:id="rId35"/>
    <p:sldId id="299" r:id="rId36"/>
    <p:sldId id="301" r:id="rId37"/>
    <p:sldId id="28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43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84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66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25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63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1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77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54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0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91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25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78875BA-0F62-4835-9152-745CAB1014A8}" type="datetimeFigureOut">
              <a:rPr lang="cs-CZ" smtClean="0"/>
              <a:t>20.04.2020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A3395173-26AC-4496-8EE0-DF20963D1D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54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dNbnp_4Vjw" TargetMode="External"/><Relationship Id="rId2" Type="http://schemas.openxmlformats.org/officeDocument/2006/relationships/hyperlink" Target="https://www.akutne.cz/res/publikace/brisni-katastrofa-eysseltova-r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FddJN0KjbWs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fnkv.cz/upload/files/Brozura_Stomie-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wikiskripta.eu/w/Nesteroidn%C3%AD_antirevmatika" TargetMode="External"/><Relationship Id="rId4" Type="http://schemas.openxmlformats.org/officeDocument/2006/relationships/hyperlink" Target="https://www.wikiskripta.eu/w/Divertikly_tr%C3%A1vic%C3%ADho_traktu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nkv.cz/upload/files/Brozura_Stomie-2.pdf" TargetMode="External"/><Relationship Id="rId3" Type="http://schemas.openxmlformats.org/officeDocument/2006/relationships/hyperlink" Target="https://www.akutne.cz/res/publikace/brisni-katastrofa-eysseltova-r.pdf" TargetMode="External"/><Relationship Id="rId7" Type="http://schemas.openxmlformats.org/officeDocument/2006/relationships/hyperlink" Target="https://zdravi.euro.cz/leky/stomie-druhy-a-pece-o-ni/" TargetMode="External"/><Relationship Id="rId2" Type="http://schemas.openxmlformats.org/officeDocument/2006/relationships/hyperlink" Target="https://www.internimedicina.cz/pdfs/int/2008/06/0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Stomie" TargetMode="External"/><Relationship Id="rId5" Type="http://schemas.openxmlformats.org/officeDocument/2006/relationships/hyperlink" Target="https://www.google.com/search?q=jezen%C3%AD&amp;tbm=isch&amp;ved=2ahUKEwjOiaryq_foAhWRs6QKHWd_CwUQ2-cCegQIABAA&amp;oq=jezen%C3%AD&amp;gs_lcp=CgNpbWcQAzICCAAyAggAMgYIABAFEB4yBAgAEBgyBAgAEBgyBAgAEBgyBAgAEBgyBAgAEBgyBAgAEBgyBAgAEBg6BggAEAoQGFCUugVY4NUFYKbjBWgAcAB4AIABtQOIAaMGkgEHMC4zLjQtMZgBAKABAaoBC2d3cy13aXotaW1n&amp;sclient=img&amp;ei=18KdXo7CFZHnkgXn_q0o&amp;bih=610&amp;biw=1280#imgrc=RG0dYa-la_6cVM" TargetMode="External"/><Relationship Id="rId4" Type="http://schemas.openxmlformats.org/officeDocument/2006/relationships/hyperlink" Target="https://www.youtube.com/watch?v=1dNbnp_4Vj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1C67F-DC41-421D-A82E-9F44D529E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Digestivní chirurgie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D21D2A-8087-4DB6-8808-BDAB2580C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50179"/>
            <a:ext cx="7891272" cy="1069848"/>
          </a:xfrm>
        </p:spPr>
        <p:txBody>
          <a:bodyPr/>
          <a:lstStyle/>
          <a:p>
            <a:r>
              <a:rPr lang="cs-CZ" dirty="0"/>
              <a:t>Anna Slováková, Anna Sedláčková, Barbora Suchánková</a:t>
            </a:r>
          </a:p>
        </p:txBody>
      </p:sp>
    </p:spTree>
    <p:extLst>
      <p:ext uri="{BB962C8B-B14F-4D97-AF65-F5344CB8AC3E}">
        <p14:creationId xmlns:p14="http://schemas.microsoft.com/office/powerpoint/2010/main" val="227981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4D7FD-8C77-4787-B93D-7D08F707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Ileus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EDFC6E-463F-4BA4-A49E-A1CFAFB34A28}"/>
              </a:ext>
            </a:extLst>
          </p:cNvPr>
          <p:cNvSpPr txBox="1"/>
          <p:nvPr/>
        </p:nvSpPr>
        <p:spPr>
          <a:xfrm>
            <a:off x="1106631" y="1909310"/>
            <a:ext cx="147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Diagnostika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79041D-1039-4EC2-9664-13390FF892FD}"/>
              </a:ext>
            </a:extLst>
          </p:cNvPr>
          <p:cNvSpPr txBox="1"/>
          <p:nvPr/>
        </p:nvSpPr>
        <p:spPr>
          <a:xfrm>
            <a:off x="1106631" y="2502991"/>
            <a:ext cx="3262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Anamnéza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Fyzikální vyšetření břicha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Fyziologické funkce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Vyšetření per rectum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RTG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Ultrasonografie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Vyšetření krve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D0CC-560E-4FF7-84C7-D1C16FA0BF40}"/>
              </a:ext>
            </a:extLst>
          </p:cNvPr>
          <p:cNvSpPr txBox="1"/>
          <p:nvPr/>
        </p:nvSpPr>
        <p:spPr>
          <a:xfrm>
            <a:off x="5766955" y="1909310"/>
            <a:ext cx="384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Terapie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B15926-69AD-4CF4-9266-7E04C2FF195B}"/>
              </a:ext>
            </a:extLst>
          </p:cNvPr>
          <p:cNvSpPr txBox="1"/>
          <p:nvPr/>
        </p:nvSpPr>
        <p:spPr>
          <a:xfrm>
            <a:off x="5605895" y="2462645"/>
            <a:ext cx="4920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Mechanický ileus </a:t>
            </a:r>
            <a:r>
              <a:rPr lang="cs-CZ" dirty="0"/>
              <a:t>– léčba je vždy chirurgická</a:t>
            </a:r>
          </a:p>
          <a:p>
            <a:endParaRPr lang="cs-CZ" dirty="0"/>
          </a:p>
          <a:p>
            <a:r>
              <a:rPr lang="cs-CZ" b="1" dirty="0"/>
              <a:t>Neurogenní ileus </a:t>
            </a:r>
            <a:r>
              <a:rPr lang="cs-CZ" dirty="0"/>
              <a:t>– léčba je konzervativní</a:t>
            </a:r>
          </a:p>
          <a:p>
            <a:endParaRPr lang="cs-CZ" dirty="0"/>
          </a:p>
          <a:p>
            <a:r>
              <a:rPr lang="cs-CZ" b="1" dirty="0"/>
              <a:t>Cévní ileus </a:t>
            </a:r>
            <a:r>
              <a:rPr lang="cs-CZ" dirty="0"/>
              <a:t>– včasná operace – embolektomie, trombektomie… </a:t>
            </a:r>
          </a:p>
        </p:txBody>
      </p:sp>
    </p:spTree>
    <p:extLst>
      <p:ext uri="{BB962C8B-B14F-4D97-AF65-F5344CB8AC3E}">
        <p14:creationId xmlns:p14="http://schemas.microsoft.com/office/powerpoint/2010/main" val="264779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23008-0768-4BB8-B7DE-FB7EB17C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Ileus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C39DDA-CA9A-453E-BC4A-0E6555B704F1}"/>
              </a:ext>
            </a:extLst>
          </p:cNvPr>
          <p:cNvSpPr txBox="1"/>
          <p:nvPr/>
        </p:nvSpPr>
        <p:spPr>
          <a:xfrm>
            <a:off x="1231323" y="1922318"/>
            <a:ext cx="12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Volvulus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BD5641-9145-428D-BA62-9D6A7E893C6B}"/>
              </a:ext>
            </a:extLst>
          </p:cNvPr>
          <p:cNvSpPr txBox="1"/>
          <p:nvPr/>
        </p:nvSpPr>
        <p:spPr>
          <a:xfrm>
            <a:off x="1179367" y="2597728"/>
            <a:ext cx="9948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otočení orgánu kolem osy mezenteria, kolmé na osu orgánu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nejčastěji postihuje esovitou kličku a cékum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ohrožena vitalita postiženého úseku střeva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často je nutná resekce celého postiženého úseku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0BF4FEE-326F-4346-ABA4-E6658CCA5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788" b="8106"/>
          <a:stretch/>
        </p:blipFill>
        <p:spPr>
          <a:xfrm>
            <a:off x="8283285" y="2441864"/>
            <a:ext cx="2652405" cy="32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8E80D-9478-405D-9BEE-01103347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Ileus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819CD03-3B0C-4394-9F11-55602C9A1D9E}"/>
              </a:ext>
            </a:extLst>
          </p:cNvPr>
          <p:cNvSpPr txBox="1"/>
          <p:nvPr/>
        </p:nvSpPr>
        <p:spPr>
          <a:xfrm>
            <a:off x="1101436" y="20210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Invaginace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024794-D364-45A3-ACFE-198665F6D65F}"/>
              </a:ext>
            </a:extLst>
          </p:cNvPr>
          <p:cNvSpPr txBox="1"/>
          <p:nvPr/>
        </p:nvSpPr>
        <p:spPr>
          <a:xfrm>
            <a:off x="1205345" y="2597727"/>
            <a:ext cx="517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= stav, kdy se vsouvá jedna část střeva do druhé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CC81D0-640C-4616-9E46-28891775A826}"/>
              </a:ext>
            </a:extLst>
          </p:cNvPr>
          <p:cNvSpPr txBox="1"/>
          <p:nvPr/>
        </p:nvSpPr>
        <p:spPr>
          <a:xfrm>
            <a:off x="1278082" y="3210791"/>
            <a:ext cx="6457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dospělém věku je nejčastější příčinou patologický intraluminální útvar (adenom, benigní tumor, apendix)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Entero-enterální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Ileo-kolická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Kolo-kolická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 invaginaci je ohrožena vitalita postiženého úseku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F33A51B-B7B1-43B5-A1F0-40E606AEB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9" r="48857" b="38182"/>
          <a:stretch/>
        </p:blipFill>
        <p:spPr>
          <a:xfrm>
            <a:off x="7942858" y="3429000"/>
            <a:ext cx="2713019" cy="12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4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11F35-2F6B-4115-A570-D75FB8EA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Břišní katastrofy</a:t>
            </a:r>
          </a:p>
        </p:txBody>
      </p:sp>
      <p:pic>
        <p:nvPicPr>
          <p:cNvPr id="1026" name="Picture 2" descr="16.11.BŘIŠNÍ KATASTROFA [Compatibility Mode]">
            <a:extLst>
              <a:ext uri="{FF2B5EF4-FFF2-40B4-BE49-F238E27FC236}">
                <a16:creationId xmlns:a16="http://schemas.microsoft.com/office/drawing/2014/main" id="{C89F832F-4139-4BED-A0AB-E3EC0F972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86" y="321308"/>
            <a:ext cx="5249862" cy="39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6.11.BŘIŠNÍ KATASTROFA [Compatibility Mode]">
            <a:extLst>
              <a:ext uri="{FF2B5EF4-FFF2-40B4-BE49-F238E27FC236}">
                <a16:creationId xmlns:a16="http://schemas.microsoft.com/office/drawing/2014/main" id="{25F46E44-F0DC-45B0-88D6-A4C2A30B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15" y="3703320"/>
            <a:ext cx="4013200" cy="30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MPLEXNÍ LÉČBA ABDOMINÁLNÍCH KATASTROF">
            <a:extLst>
              <a:ext uri="{FF2B5EF4-FFF2-40B4-BE49-F238E27FC236}">
                <a16:creationId xmlns:a16="http://schemas.microsoft.com/office/drawing/2014/main" id="{D48F71F7-ACC4-44DA-9FD2-38B718833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47" y="2093976"/>
            <a:ext cx="4870768" cy="36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5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9382A-AF94-4EC2-9C57-7B8DBB2B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Břišní katastrofy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5F0A9D-040E-4C03-970F-A055D43D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69848" y="2021840"/>
            <a:ext cx="10049256" cy="4013200"/>
          </a:xfrm>
        </p:spPr>
        <p:txBody>
          <a:bodyPr/>
          <a:lstStyle/>
          <a:p>
            <a:r>
              <a:rPr lang="cs-CZ" dirty="0"/>
              <a:t>závažné stavy, které postihují trávicí trubici, slinivku břišní a částečně i biliární systém</a:t>
            </a:r>
          </a:p>
          <a:p>
            <a:r>
              <a:rPr lang="cs-CZ" dirty="0"/>
              <a:t>krvácení, významná ztráta tekutiny a vznik septických komplikací</a:t>
            </a:r>
          </a:p>
          <a:p>
            <a:r>
              <a:rPr lang="cs-CZ" dirty="0"/>
              <a:t>značná mortalita a kladení vysokých nároků na odborné a finanční zajištění</a:t>
            </a:r>
          </a:p>
          <a:p>
            <a:r>
              <a:rPr lang="cs-CZ" dirty="0"/>
              <a:t>vznik v důsledku velmi mnoha onemocnění, klinických stavů a instrumentálních výkonů</a:t>
            </a:r>
          </a:p>
          <a:p>
            <a:r>
              <a:rPr lang="cs-CZ" dirty="0"/>
              <a:t>zajištění lokalizace a léčba infekce, náhrada ztrát tekutiny z gastrointestinálního traktu, nutriční podpora a lokální léčbu</a:t>
            </a:r>
          </a:p>
          <a:p>
            <a:r>
              <a:rPr lang="cs-CZ" dirty="0"/>
              <a:t>nemocný dlouhou dobu v nemocnici a podstupuje celou škálu nepříjemných diagnostických procedur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87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EE603-8DA6-443E-A23B-1D14E233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Břišní katastrofy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9E15B-3C90-4520-A279-DF587E6C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/>
              <a:t>Léčbu abdominálních katastrof je možno rozdělit na následující části:</a:t>
            </a:r>
          </a:p>
          <a:p>
            <a:pPr marL="0" indent="0">
              <a:buNone/>
            </a:pPr>
            <a:r>
              <a:rPr lang="cs-CZ" b="1" u="sng" dirty="0"/>
              <a:t> </a:t>
            </a:r>
            <a:endParaRPr lang="cs-CZ" dirty="0"/>
          </a:p>
          <a:p>
            <a:r>
              <a:rPr lang="cs-CZ" dirty="0"/>
              <a:t>1. stabilizace celkového stavu pacienta a zajištění základních životních funkcí </a:t>
            </a:r>
          </a:p>
          <a:p>
            <a:r>
              <a:rPr lang="cs-CZ" dirty="0"/>
              <a:t>2. zajištění nutriční a hydratační péče </a:t>
            </a:r>
          </a:p>
          <a:p>
            <a:r>
              <a:rPr lang="cs-CZ" dirty="0"/>
              <a:t>3. léčba zánětlivých a infekčních komplikací </a:t>
            </a:r>
          </a:p>
          <a:p>
            <a:r>
              <a:rPr lang="cs-CZ" dirty="0"/>
              <a:t>4. precizní zhodnocení stavu trávicí trubice a ostatních nitrobřišních orgánů</a:t>
            </a:r>
          </a:p>
          <a:p>
            <a:r>
              <a:rPr lang="cs-CZ" dirty="0"/>
              <a:t>5. naplánování chirurgického výkonu včetně úvahy o pořadí jednotlivých operací a požadovaném výsledku </a:t>
            </a:r>
          </a:p>
          <a:p>
            <a:r>
              <a:rPr lang="cs-CZ" dirty="0"/>
              <a:t>6. zajištění dokonalé pooperační péče </a:t>
            </a:r>
          </a:p>
          <a:p>
            <a:r>
              <a:rPr lang="cs-CZ" dirty="0"/>
              <a:t>7. maximální podpora hojení střevních anastomóz operační rány </a:t>
            </a:r>
          </a:p>
          <a:p>
            <a:r>
              <a:rPr lang="cs-CZ" dirty="0"/>
              <a:t>8. převedení nemocného na přirozenou výživu (pokud je to možné) </a:t>
            </a:r>
          </a:p>
          <a:p>
            <a:r>
              <a:rPr lang="cs-CZ" dirty="0"/>
              <a:t>9. intenzivní pohybová rehabilitace během, před i v pooperačním období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19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CA27E-56A7-4BF0-A7F1-6C2747FB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1912"/>
            <a:ext cx="10058400" cy="1609344"/>
          </a:xfrm>
        </p:spPr>
        <p:txBody>
          <a:bodyPr/>
          <a:lstStyle/>
          <a:p>
            <a:r>
              <a:rPr lang="cs-CZ" dirty="0"/>
              <a:t>Břišní katastrofy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7E4D2-5B6F-47BF-BC0F-766D891F4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1. Stabilizace celkového stavu pacienta a zajištění základních životních funkcí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nemocní jsou velmi často septičtí, oběhově nestabilní a hypovolemičtí</a:t>
            </a:r>
          </a:p>
          <a:p>
            <a:r>
              <a:rPr lang="cs-CZ" dirty="0"/>
              <a:t>často nutnost umělé ventilace, nebo selhání ledvin a nutnost zahájení kontinuálních eliminačních metod</a:t>
            </a:r>
          </a:p>
          <a:p>
            <a:r>
              <a:rPr lang="cs-CZ" dirty="0"/>
              <a:t>stabilizace je nezbytnou podmínkou pro další léčbu a eventuální chirurgické řešení</a:t>
            </a:r>
          </a:p>
          <a:p>
            <a:r>
              <a:rPr lang="cs-CZ" dirty="0"/>
              <a:t>doplnění a zajištění krevního oběhu</a:t>
            </a:r>
          </a:p>
          <a:p>
            <a:r>
              <a:rPr lang="cs-CZ" dirty="0"/>
              <a:t>výživa se v této fázi zahajuje pouze v případě těžké malnutrice</a:t>
            </a:r>
          </a:p>
          <a:p>
            <a:r>
              <a:rPr lang="cs-CZ" dirty="0"/>
              <a:t>po stabilizace oběhu zajištění výživy parenterální nebo enterální cestou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74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DF3E3-26D8-4C82-A65C-9883915C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Břišní katastrofy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D9AA73-FF8B-42BC-B4A2-1BACD642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/>
              <a:t>2. Zajištění nutriční a hydratační </a:t>
            </a:r>
          </a:p>
          <a:p>
            <a:endParaRPr lang="cs-CZ" b="1" u="sng" dirty="0"/>
          </a:p>
          <a:p>
            <a:r>
              <a:rPr lang="cs-CZ" dirty="0"/>
              <a:t>ztráta až 200 g bílkovin za 24 hodin – snížená šance na přežití</a:t>
            </a:r>
          </a:p>
          <a:p>
            <a:r>
              <a:rPr lang="cs-CZ" dirty="0"/>
              <a:t>plná enterální výživa často prakticky nemožná - píštěle, střevní paralýza a nebo rozsáhlé resekční výkony</a:t>
            </a:r>
          </a:p>
          <a:p>
            <a:r>
              <a:rPr lang="cs-CZ" dirty="0"/>
              <a:t>cílem je dosažení zhojení rány - nezbytnost zajištění proteosyntézy v oblasti rány </a:t>
            </a:r>
          </a:p>
          <a:p>
            <a:r>
              <a:rPr lang="cs-CZ" dirty="0"/>
              <a:t>celkové množství energie v rozmezí 30–35 kcal/kg/den </a:t>
            </a:r>
          </a:p>
          <a:p>
            <a:r>
              <a:rPr lang="cs-CZ" dirty="0"/>
              <a:t>množství bílkovin je vzhledem k nutnosti stimulace regeneračních procesů často zvýšené; doporučuje se podávat 1,5–2 g bílkovin </a:t>
            </a:r>
          </a:p>
          <a:p>
            <a:r>
              <a:rPr lang="cs-CZ" dirty="0"/>
              <a:t>nebílkovinná energie (cukry a tuky) by měla být rozdělena v poměru 2:1</a:t>
            </a:r>
          </a:p>
          <a:p>
            <a:r>
              <a:rPr lang="cs-CZ" dirty="0"/>
              <a:t>dále potřeba doplnění o nezbytnou dávku tekutin, elektrolytů (fosfát, draslík a hořčík) , vitaminů a stopových prvků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EA7EB3-52FD-41D7-8496-74D879CD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314" y="393696"/>
            <a:ext cx="2328087" cy="13088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467FC7-B0FD-4923-BB5F-6B1F32A4F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314" y="1702535"/>
            <a:ext cx="2328087" cy="12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FAEC7-8DC4-4279-8A87-BC75D2C0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Břišní katastrofy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61E00-BCCF-4817-9604-0AA8D87E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3. Léčba zánětlivých a infekčních komplikací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dosažení anabolizmu v místě (hojení a regenerace)</a:t>
            </a:r>
          </a:p>
          <a:p>
            <a:r>
              <a:rPr lang="cs-CZ" dirty="0"/>
              <a:t>dále autokatabolické procesy zajišťující substráty pro nespecifické obranné systémy (fagocytující buňky, nespecifické antibakteriální proteiny)</a:t>
            </a:r>
          </a:p>
          <a:p>
            <a:r>
              <a:rPr lang="cs-CZ" dirty="0"/>
              <a:t>současně dochází k vzestupu produkce glukózy</a:t>
            </a:r>
          </a:p>
          <a:p>
            <a:r>
              <a:rPr lang="cs-CZ" dirty="0"/>
              <a:t>autokatabolický proces je nezbytný pro bezprostřední přežití postiženého jedince, je však schopen zničit organizmus během několika dnů až týdnů, a to v závislosti na energetických zásobách</a:t>
            </a:r>
          </a:p>
          <a:p>
            <a:r>
              <a:rPr lang="cs-CZ" dirty="0"/>
              <a:t>odstranění a drenáž všech infekčních fokusů a systémová antibiotická léčba nezbytná</a:t>
            </a:r>
          </a:p>
        </p:txBody>
      </p:sp>
    </p:spTree>
    <p:extLst>
      <p:ext uri="{BB962C8B-B14F-4D97-AF65-F5344CB8AC3E}">
        <p14:creationId xmlns:p14="http://schemas.microsoft.com/office/powerpoint/2010/main" val="848287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507FF-5950-495B-ACCC-99132129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Břišní katastrofy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35320-BB91-4715-B74B-799EEAFEC5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/>
              <a:t>4. Precizní zhodnocení stavu</a:t>
            </a:r>
          </a:p>
          <a:p>
            <a:endParaRPr lang="cs-CZ" dirty="0"/>
          </a:p>
          <a:p>
            <a:r>
              <a:rPr lang="cs-CZ" dirty="0"/>
              <a:t>přítomnost stenóz, píštělí a zjištění slepých střevních kliček</a:t>
            </a:r>
          </a:p>
          <a:p>
            <a:r>
              <a:rPr lang="cs-CZ" dirty="0"/>
              <a:t>potřebné pro naplánování následného chirurgického výkonu</a:t>
            </a:r>
          </a:p>
          <a:p>
            <a:r>
              <a:rPr lang="cs-CZ" dirty="0"/>
              <a:t>samozřejmá i pro využití enterální výživy</a:t>
            </a:r>
          </a:p>
          <a:p>
            <a:r>
              <a:rPr lang="cs-CZ" dirty="0"/>
              <a:t>nejčerstvější výsledky k operaci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916DF8-B1AE-40BA-AD22-073BC7E47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272" y="2194560"/>
            <a:ext cx="4754880" cy="3977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/>
              <a:t>5. Naplánování chirurgického výkonu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náročné a může vyvolat neúspěch </a:t>
            </a:r>
          </a:p>
          <a:p>
            <a:r>
              <a:rPr lang="cs-CZ" dirty="0"/>
              <a:t>kolagenní vlákna a celkové anabolické ladění organizmu pro dosažení anastomózy</a:t>
            </a:r>
          </a:p>
          <a:p>
            <a:r>
              <a:rPr lang="cs-CZ" dirty="0"/>
              <a:t>před operací: sanování všech infekčních ložisek a důležitá pohybová rehabilitace – nárůst kosterní svaloviny </a:t>
            </a:r>
          </a:p>
          <a:p>
            <a:r>
              <a:rPr lang="cs-CZ" dirty="0"/>
              <a:t>nejkratší interval mezi jednotlivými chirurgickými výkony 3–4 měsíce</a:t>
            </a:r>
          </a:p>
          <a:p>
            <a:r>
              <a:rPr lang="cs-CZ" dirty="0"/>
              <a:t>během této doby parenterální nebo enterální výživa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21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AB11B-8223-4539-ABE9-DAA7C81D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LAPPE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C71663-6B06-4CF9-B4B7-C9D1C5B80E11}"/>
              </a:ext>
            </a:extLst>
          </p:cNvPr>
          <p:cNvSpPr txBox="1"/>
          <p:nvPr/>
        </p:nvSpPr>
        <p:spPr>
          <a:xfrm>
            <a:off x="838200" y="1791730"/>
            <a:ext cx="517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LAPPE = laparoskopická apendektomie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DBECFE5-4608-4CF1-9102-45FB6EB35E63}"/>
              </a:ext>
            </a:extLst>
          </p:cNvPr>
          <p:cNvSpPr txBox="1"/>
          <p:nvPr/>
        </p:nvSpPr>
        <p:spPr>
          <a:xfrm>
            <a:off x="784513" y="2218929"/>
            <a:ext cx="64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Akutní apendicitida – nejčastější náhlá příhoda břišní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1B7B796-9E04-4509-B15C-5750FBAC59EC}"/>
              </a:ext>
            </a:extLst>
          </p:cNvPr>
          <p:cNvSpPr txBox="1"/>
          <p:nvPr/>
        </p:nvSpPr>
        <p:spPr>
          <a:xfrm>
            <a:off x="5639666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ECC001D-EAFF-4A06-AB96-0CCA54CE4B20}"/>
              </a:ext>
            </a:extLst>
          </p:cNvPr>
          <p:cNvSpPr txBox="1"/>
          <p:nvPr/>
        </p:nvSpPr>
        <p:spPr>
          <a:xfrm>
            <a:off x="784513" y="3215077"/>
            <a:ext cx="3678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i="1" dirty="0"/>
              <a:t>Podle polohy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Subcekální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Laterocekální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Mediocekální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Pelvická (obturátorový příznak)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Retrocekální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Subhepatální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Levostranná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3B4F2A2-6D9E-4680-B542-C92229DE1BBC}"/>
              </a:ext>
            </a:extLst>
          </p:cNvPr>
          <p:cNvSpPr txBox="1"/>
          <p:nvPr/>
        </p:nvSpPr>
        <p:spPr>
          <a:xfrm>
            <a:off x="838200" y="2646128"/>
            <a:ext cx="196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Klasifikace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ED3D8D-A5CE-461F-A38D-C079D7BFD687}"/>
              </a:ext>
            </a:extLst>
          </p:cNvPr>
          <p:cNvSpPr txBox="1"/>
          <p:nvPr/>
        </p:nvSpPr>
        <p:spPr>
          <a:xfrm>
            <a:off x="4717471" y="3215077"/>
            <a:ext cx="3011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Patologicko-anatomická klasifikace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Katarální zánět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Flegmonózní zánět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Gangrenózní zánět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388A707-31D9-4A45-BB95-9851C7B41B64}"/>
              </a:ext>
            </a:extLst>
          </p:cNvPr>
          <p:cNvSpPr txBox="1"/>
          <p:nvPr/>
        </p:nvSpPr>
        <p:spPr>
          <a:xfrm>
            <a:off x="7876309" y="3215077"/>
            <a:ext cx="340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Podle klinického průběhu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Prostá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Komplikovaná </a:t>
            </a:r>
          </a:p>
        </p:txBody>
      </p:sp>
    </p:spTree>
    <p:extLst>
      <p:ext uri="{BB962C8B-B14F-4D97-AF65-F5344CB8AC3E}">
        <p14:creationId xmlns:p14="http://schemas.microsoft.com/office/powerpoint/2010/main" val="396739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972E4-3611-4A3F-9262-30340E01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Břišní katastrofy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78F6A-B4A3-4C69-B813-BC4607C1BE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/>
              <a:t>6. Zajištění dokonalé pooperační péče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analgezie, výživa a optimální hydratace jsou podmínky</a:t>
            </a:r>
          </a:p>
          <a:p>
            <a:r>
              <a:rPr lang="cs-CZ" dirty="0"/>
              <a:t>snaha o vyhnutí opiátům</a:t>
            </a:r>
          </a:p>
          <a:p>
            <a:r>
              <a:rPr lang="cs-CZ" dirty="0"/>
              <a:t>nemělo by docházet k významnému zatěžování trávicí trubice </a:t>
            </a:r>
          </a:p>
          <a:p>
            <a:r>
              <a:rPr lang="cs-CZ" dirty="0"/>
              <a:t>velmi vhodné je vést pooperační péči na pracovišti, které pacienta na operaci připravovalo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6FAE56-8D16-4882-A5F2-9B734A5854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/>
              <a:t>7. Maximální podpora hojení střevních anastomóz operační rány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nutná lokální léčba</a:t>
            </a:r>
          </a:p>
          <a:p>
            <a:r>
              <a:rPr lang="cs-CZ" dirty="0"/>
              <a:t>ke zhojení střevních sutur a přegranulování rány musí dojít dříve, než dojde k resorpci šicího materiálu nebo prořezání sutur</a:t>
            </a:r>
          </a:p>
          <a:p>
            <a:r>
              <a:rPr lang="cs-CZ" dirty="0"/>
              <a:t>optimální využití komplexu hyaluronan - jód – dobrá hydratace rány</a:t>
            </a:r>
          </a:p>
          <a:p>
            <a:r>
              <a:rPr lang="cs-CZ" dirty="0"/>
              <a:t>dále je také důležité odvádění sekretu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BCFC4B-7E81-48E1-95EB-FF217AF9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161" y="132001"/>
            <a:ext cx="3734412" cy="20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9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ECC02-37DD-4B86-B439-E602BAD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Břišní katastrofy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D7D5E-834A-4165-9CEB-C199295C8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8. Převedení nemocného na přirozenou výživu </a:t>
            </a:r>
            <a:endParaRPr lang="cs-CZ" dirty="0"/>
          </a:p>
          <a:p>
            <a:endParaRPr lang="cs-CZ" dirty="0"/>
          </a:p>
          <a:p>
            <a:r>
              <a:rPr lang="cs-CZ" dirty="0"/>
              <a:t>pokud dojde ke zhojení střevních anastomóz a gastrointestinální trakt je volně průchodný</a:t>
            </a:r>
          </a:p>
          <a:p>
            <a:r>
              <a:rPr lang="cs-CZ" dirty="0"/>
              <a:t>v případě dostatečné délky a funkční kapacity střeva </a:t>
            </a:r>
          </a:p>
          <a:p>
            <a:r>
              <a:rPr lang="cs-CZ" dirty="0"/>
              <a:t>pacient je na přirozené stravě propuštěn</a:t>
            </a:r>
          </a:p>
          <a:p>
            <a:r>
              <a:rPr lang="cs-CZ" dirty="0"/>
              <a:t>příjem stravy je nemožný: je perorální příjem nutný nejen pro stimulaci gastrointestinálního traktu, ale i pro sekreci řady hormonů</a:t>
            </a:r>
          </a:p>
          <a:p>
            <a:r>
              <a:rPr lang="cs-CZ" dirty="0"/>
              <a:t>nutno zvážit, zda zavedená sonda nekomplikuje přirozený perorální příjem</a:t>
            </a:r>
          </a:p>
          <a:p>
            <a:endParaRPr lang="cs-CZ" dirty="0"/>
          </a:p>
        </p:txBody>
      </p:sp>
      <p:pic>
        <p:nvPicPr>
          <p:cNvPr id="3074" name="Picture 2" descr="Důvod plýtvání jídlem? Netrpíme hladem, myslí si Pavel Maurer ...">
            <a:extLst>
              <a:ext uri="{FF2B5EF4-FFF2-40B4-BE49-F238E27FC236}">
                <a16:creationId xmlns:a16="http://schemas.microsoft.com/office/drawing/2014/main" id="{DF2DBAB8-12FD-4B35-86DD-D6F9244E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64" y="484632"/>
            <a:ext cx="3290888" cy="21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3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287E4-F7B3-4EC4-8E3B-48DF71B9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Břišní katastrofy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2D74A-397A-4DAF-B93A-D7A1D49458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9. Intenzivní pohybová rehabilitace během, před i v pooperačním období </a:t>
            </a:r>
          </a:p>
          <a:p>
            <a:endParaRPr lang="cs-CZ" b="1" u="sng" dirty="0"/>
          </a:p>
          <a:p>
            <a:r>
              <a:rPr lang="cs-CZ" dirty="0"/>
              <a:t>množství tělesné svaloviny hraje důležitou roli pro průběh zánětlivého onemocnění i pro hojení po operačním zákroku</a:t>
            </a:r>
          </a:p>
          <a:p>
            <a:r>
              <a:rPr lang="cs-CZ" dirty="0"/>
              <a:t>svalová síla je také nutná pro odkašlávání, soběstačnost a pohybový režim nemocného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90C4D7-7544-4FE8-AB7F-06CB2A1649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Prezentace s kazuistikou z FN Brno:</a:t>
            </a:r>
          </a:p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https://www.akutne.cz/res/publikace/brisni-katastrofa-eysseltova-r.pdf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Břišní katastrofa u 5-ti leté dívky:</a:t>
            </a:r>
          </a:p>
          <a:p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https://www.youtube.com/watch?v=1dNbnp_4Vjw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24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DC28E-09D6-4FD4-BA9E-20CD270A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2ECEF-270C-4359-8B09-8F7BA9EC2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uměle vytvořený vývod dutého orgánu veden na povrch těla</a:t>
            </a:r>
          </a:p>
          <a:p>
            <a:r>
              <a:rPr lang="cs-CZ" dirty="0"/>
              <a:t>jako poslední možnost</a:t>
            </a:r>
          </a:p>
          <a:p>
            <a:r>
              <a:rPr lang="cs-CZ" dirty="0"/>
              <a:t>zachraňuje život a ulevuje od zdravotních komplikací</a:t>
            </a:r>
          </a:p>
          <a:p>
            <a:r>
              <a:rPr lang="cs-CZ" dirty="0"/>
              <a:t>nese s sebou i nepříjemnosti - nutnost stomika používání stomických pomůcek</a:t>
            </a:r>
          </a:p>
          <a:p>
            <a:r>
              <a:rPr lang="cs-CZ" dirty="0"/>
              <a:t>pro tento zákrok, který klientovi změní dosavadní život, je velice důležité, aby byl klient připraven nejen </a:t>
            </a:r>
            <a:r>
              <a:rPr lang="cs-CZ" b="1" dirty="0"/>
              <a:t>po léčebné stránce</a:t>
            </a:r>
            <a:r>
              <a:rPr lang="cs-CZ" dirty="0"/>
              <a:t> ale i </a:t>
            </a:r>
            <a:r>
              <a:rPr lang="cs-CZ" b="1" dirty="0"/>
              <a:t>psychické</a:t>
            </a:r>
          </a:p>
          <a:p>
            <a:r>
              <a:rPr lang="cs-CZ" b="1" dirty="0"/>
              <a:t>n</a:t>
            </a:r>
            <a:r>
              <a:rPr lang="cs-CZ" dirty="0"/>
              <a:t>edostatek znalostí a zkušeností ošetřujícího personálu může mít za následek snížení kvality ošetřovatelské péče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58D58D-FBAD-4385-BAFF-51E49910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62" y="830190"/>
            <a:ext cx="3700130" cy="25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39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EE291-023B-409B-A735-653E140D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ECFB6-35FA-4415-A3E1-38955784D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8125"/>
            <a:ext cx="10058400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/>
              <a:t>Dělení stomií: </a:t>
            </a:r>
          </a:p>
          <a:p>
            <a:pPr lvl="0"/>
            <a:r>
              <a:rPr lang="cs-CZ" dirty="0"/>
              <a:t>dle </a:t>
            </a:r>
            <a:r>
              <a:rPr lang="cs-CZ" i="1" u="sng" dirty="0"/>
              <a:t>časového trvání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/>
              <a:t>                dočasné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/>
              <a:t>                trvalé</a:t>
            </a:r>
            <a:endParaRPr lang="cs-CZ" dirty="0"/>
          </a:p>
          <a:p>
            <a:r>
              <a:rPr lang="cs-CZ" dirty="0"/>
              <a:t>dle</a:t>
            </a:r>
            <a:r>
              <a:rPr lang="cs-CZ" i="1" u="sng" dirty="0"/>
              <a:t> účelu:</a:t>
            </a:r>
          </a:p>
          <a:p>
            <a:pPr marL="0" indent="0">
              <a:buNone/>
            </a:pPr>
            <a:r>
              <a:rPr lang="cs-CZ" b="1" dirty="0"/>
              <a:t>                výživné</a:t>
            </a:r>
          </a:p>
          <a:p>
            <a:pPr marL="0" indent="0">
              <a:buNone/>
            </a:pPr>
            <a:r>
              <a:rPr lang="cs-CZ" b="1" dirty="0"/>
              <a:t>                derivační</a:t>
            </a:r>
          </a:p>
          <a:p>
            <a:r>
              <a:rPr lang="cs-CZ" dirty="0"/>
              <a:t>dle </a:t>
            </a:r>
            <a:r>
              <a:rPr lang="cs-CZ" i="1" u="sng" dirty="0"/>
              <a:t>typu: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                jednodílný</a:t>
            </a:r>
            <a:r>
              <a:rPr lang="cs-CZ" dirty="0"/>
              <a:t> systém </a:t>
            </a:r>
          </a:p>
          <a:p>
            <a:pPr marL="0" indent="0">
              <a:buNone/>
            </a:pPr>
            <a:r>
              <a:rPr lang="cs-CZ" b="1" dirty="0"/>
              <a:t>                dvoudílný</a:t>
            </a:r>
            <a:r>
              <a:rPr lang="cs-CZ" dirty="0"/>
              <a:t> systém</a:t>
            </a:r>
            <a:endParaRPr lang="cs-CZ" b="1" u="sng" dirty="0"/>
          </a:p>
          <a:p>
            <a:endParaRPr lang="cs-CZ" b="1" u="sng" dirty="0"/>
          </a:p>
          <a:p>
            <a:endParaRPr lang="cs-CZ" b="1" u="sng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5248DA-C21C-4610-8D8F-4A03D873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320" y="725138"/>
            <a:ext cx="4812230" cy="27038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DDE65E-DD2D-4455-B13C-A6FAF94DA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208" y="3298196"/>
            <a:ext cx="4950453" cy="27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15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6B094-761C-4CF1-863E-0CF750EC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5E834-07A3-4199-B05D-F5EF0D156D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Nejčastější typy stomií</a:t>
            </a:r>
          </a:p>
          <a:p>
            <a:endParaRPr lang="cs-CZ" dirty="0"/>
          </a:p>
          <a:p>
            <a:r>
              <a:rPr lang="cs-CZ" dirty="0"/>
              <a:t>Kolostomie</a:t>
            </a:r>
          </a:p>
          <a:p>
            <a:r>
              <a:rPr lang="cs-CZ" dirty="0"/>
              <a:t>Ileostomie</a:t>
            </a:r>
          </a:p>
          <a:p>
            <a:r>
              <a:rPr lang="cs-CZ" dirty="0"/>
              <a:t>Urostomie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BC5324-7F1D-4751-BCA2-BC25098076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Ostatní typy stomií</a:t>
            </a:r>
          </a:p>
          <a:p>
            <a:endParaRPr lang="cs-CZ" dirty="0"/>
          </a:p>
          <a:p>
            <a:r>
              <a:rPr lang="cs-CZ" dirty="0"/>
              <a:t>Tracheostomie</a:t>
            </a:r>
          </a:p>
          <a:p>
            <a:r>
              <a:rPr lang="cs-CZ" dirty="0"/>
              <a:t>Ezofagostomie </a:t>
            </a:r>
          </a:p>
          <a:p>
            <a:r>
              <a:rPr lang="cs-CZ" dirty="0"/>
              <a:t>Gastrostomie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270C32-CA37-469D-B179-ABA43E244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735" y="2656829"/>
            <a:ext cx="2587019" cy="39776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C3C77B3-B4DE-4022-8076-38B903C6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407" y="127826"/>
            <a:ext cx="3906632" cy="20667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476E7E-3FE0-4AFB-9D7F-50F87C558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973" y="4027081"/>
            <a:ext cx="2857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7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BCE41-6A5C-4B9D-91EF-FC12A826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639BC1-E65E-4594-BF13-DC4BDEAE0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Důvod ke stomii:</a:t>
            </a:r>
          </a:p>
          <a:p>
            <a:endParaRPr lang="cs-CZ" dirty="0"/>
          </a:p>
          <a:p>
            <a:r>
              <a:rPr lang="cs-CZ" dirty="0"/>
              <a:t>nejčastěji chirurgická léčba zánětlivých či nádorových onemocnění (Crohnova choroba či ulcerózní kolitida)</a:t>
            </a:r>
          </a:p>
          <a:p>
            <a:r>
              <a:rPr lang="cs-CZ" dirty="0"/>
              <a:t>úraz s následkem poškození tlustého střeva a konečníku</a:t>
            </a:r>
          </a:p>
          <a:p>
            <a:r>
              <a:rPr lang="cs-CZ" dirty="0"/>
              <a:t>po odstranění postižené části střeva situace neumožňuje opětovné spojení obou konců</a:t>
            </a:r>
          </a:p>
          <a:p>
            <a:r>
              <a:rPr lang="cs-CZ" dirty="0"/>
              <a:t>záměrné vyřazení celého tlustého střeva anebo jeho části z důvodu hojení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872659-F1EF-474A-88D5-D4C77DD1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906" y="4846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41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65A21-CE26-4D26-80E8-3527B04D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Stomie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87F14C-0D8B-40DD-A6F2-C07CD5AE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1945758"/>
            <a:ext cx="10049256" cy="4210493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/>
              <a:t>Péče o stomii</a:t>
            </a:r>
          </a:p>
          <a:p>
            <a:endParaRPr lang="cs-CZ" b="1" u="sng" dirty="0"/>
          </a:p>
          <a:p>
            <a:r>
              <a:rPr lang="cs-CZ" dirty="0"/>
              <a:t>zvýšená hygiena</a:t>
            </a:r>
          </a:p>
          <a:p>
            <a:r>
              <a:rPr lang="cs-CZ" dirty="0"/>
              <a:t>speciální přípravky</a:t>
            </a:r>
          </a:p>
          <a:p>
            <a:r>
              <a:rPr lang="cs-CZ" dirty="0"/>
              <a:t>upřednostňovat sprchování před koupáním </a:t>
            </a:r>
          </a:p>
          <a:p>
            <a:r>
              <a:rPr lang="cs-CZ" dirty="0"/>
              <a:t>pečlivost a jemnost </a:t>
            </a:r>
          </a:p>
          <a:p>
            <a:endParaRPr lang="cs-CZ" dirty="0"/>
          </a:p>
          <a:p>
            <a:r>
              <a:rPr lang="cs-CZ" dirty="0"/>
              <a:t>o stomických pomůckách: 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https://www.youtube.com/watch?v=FddJN0KjbWs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C2DDCA-2541-401D-8B4D-2C0C73F35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72" y="951614"/>
            <a:ext cx="46414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5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064C3-101A-45C3-B1E3-5A71753C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580A04-E0CD-4C32-A813-6EDECFCA2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/>
              <a:t>Komplikace při stomii</a:t>
            </a:r>
          </a:p>
          <a:p>
            <a:endParaRPr lang="cs-CZ" dirty="0"/>
          </a:p>
          <a:p>
            <a:r>
              <a:rPr lang="cs-CZ" dirty="0"/>
              <a:t>uvolnění, netěsnosti a následnému úniku obsahu sběrného sáčku </a:t>
            </a:r>
          </a:p>
          <a:p>
            <a:r>
              <a:rPr lang="cs-CZ" dirty="0"/>
              <a:t>podráždění kůže v okolí vývodu</a:t>
            </a:r>
          </a:p>
          <a:p>
            <a:r>
              <a:rPr lang="cs-CZ" dirty="0"/>
              <a:t>při zánětu vývodu může dojít k zúžení otvoru</a:t>
            </a:r>
          </a:p>
          <a:p>
            <a:pPr marL="0" indent="0">
              <a:buNone/>
            </a:pPr>
            <a:r>
              <a:rPr lang="cs-CZ" u="sng" dirty="0"/>
              <a:t>Závažné:</a:t>
            </a:r>
          </a:p>
          <a:p>
            <a:r>
              <a:rPr lang="cs-CZ" dirty="0"/>
              <a:t>krvácení z vnitřku vývodu</a:t>
            </a:r>
          </a:p>
          <a:p>
            <a:r>
              <a:rPr lang="cs-CZ" dirty="0"/>
              <a:t>změna zbarvení či tvaru stomie</a:t>
            </a:r>
          </a:p>
          <a:p>
            <a:r>
              <a:rPr lang="cs-CZ" dirty="0"/>
              <a:t>vtažení stomie</a:t>
            </a:r>
          </a:p>
          <a:p>
            <a:r>
              <a:rPr lang="cs-CZ" dirty="0"/>
              <a:t>poruše funkce ledvin</a:t>
            </a:r>
          </a:p>
        </p:txBody>
      </p:sp>
    </p:spTree>
    <p:extLst>
      <p:ext uri="{BB962C8B-B14F-4D97-AF65-F5344CB8AC3E}">
        <p14:creationId xmlns:p14="http://schemas.microsoft.com/office/powerpoint/2010/main" val="444518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B3530-6538-4304-BA43-DAF59364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6D797C0-1872-498E-9F9C-361726944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903" y="223284"/>
            <a:ext cx="8846288" cy="66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5EC33-3BD7-45D6-84F9-20EBE6FE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LAPPE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3A44F0-876B-46F9-B907-360D6CA5B584}"/>
              </a:ext>
            </a:extLst>
          </p:cNvPr>
          <p:cNvSpPr txBox="1"/>
          <p:nvPr/>
        </p:nvSpPr>
        <p:spPr>
          <a:xfrm>
            <a:off x="838200" y="1851747"/>
            <a:ext cx="2964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Diagnostika</a:t>
            </a:r>
            <a:r>
              <a:rPr lang="cs-CZ" dirty="0"/>
              <a:t> </a:t>
            </a:r>
          </a:p>
          <a:p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Anamnéza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Fyzikální vyšetření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Laboratorní vyšetření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Ultrazvuk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CT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4278BE7-FBD4-49C1-A268-B39B72C1D5AD}"/>
              </a:ext>
            </a:extLst>
          </p:cNvPr>
          <p:cNvSpPr txBox="1"/>
          <p:nvPr/>
        </p:nvSpPr>
        <p:spPr>
          <a:xfrm>
            <a:off x="6047508" y="1773816"/>
            <a:ext cx="39589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Atypický průběh akutní apendicitidy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Gravidní ženy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Kojenci a batolata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Stařecká apendicitida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Atypická poloha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Imunosuprese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36BB132-CEC4-45A2-89BC-E895D05BA415}"/>
              </a:ext>
            </a:extLst>
          </p:cNvPr>
          <p:cNvSpPr txBox="1"/>
          <p:nvPr/>
        </p:nvSpPr>
        <p:spPr>
          <a:xfrm>
            <a:off x="838200" y="4421331"/>
            <a:ext cx="4301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Komplikace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Perforovaná gangrenózní apendicitida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Periapendikální infiltrát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Periapendikální absces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E34968-D32C-460C-A349-046F5B6E8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87" y="3545899"/>
            <a:ext cx="2338577" cy="28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35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BF72A-34C7-4909-9952-ED5521B6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350F1E-33A7-44FD-A204-36C4053AF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Psychická stránka věci</a:t>
            </a:r>
            <a:endParaRPr lang="cs-CZ" dirty="0"/>
          </a:p>
          <a:p>
            <a:r>
              <a:rPr lang="cs-CZ" dirty="0"/>
              <a:t>obtíže s návrátem do běžného společenského života</a:t>
            </a:r>
          </a:p>
          <a:p>
            <a:r>
              <a:rPr lang="cs-CZ" dirty="0"/>
              <a:t>strach z hlasitého úniku plynů, zápachu a selhání stomické pomůcky na veřejnosti</a:t>
            </a:r>
          </a:p>
          <a:p>
            <a:r>
              <a:rPr lang="cs-CZ" dirty="0"/>
              <a:t>pomůže fyzická aktivita i plavání za využití speciálních pomůcek</a:t>
            </a:r>
          </a:p>
          <a:p>
            <a:r>
              <a:rPr lang="cs-CZ" dirty="0"/>
              <a:t>seznámit se s potravinami, které jsou vhodné a jaké naopak způsobují nadýmání či jiné potíže</a:t>
            </a:r>
          </a:p>
          <a:p>
            <a:pPr marL="0" indent="0">
              <a:buNone/>
            </a:pPr>
            <a:r>
              <a:rPr lang="cs-CZ" b="1" u="sng" dirty="0"/>
              <a:t>Odkaz</a:t>
            </a:r>
            <a:r>
              <a:rPr lang="cs-CZ" dirty="0"/>
              <a:t> na příručku pro stomiky: </a:t>
            </a:r>
            <a:r>
              <a:rPr lang="cs-CZ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https://www.fnkv.cz/upload/files/Brozura_Stomie-2.pdf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B0EA7E-45C1-4AF6-8EF4-F796DB30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521208"/>
            <a:ext cx="2857500" cy="1600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E618FA-5118-4EA6-A601-C53AE2CB2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85" y="521208"/>
            <a:ext cx="2857500" cy="21374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FCF4C3-B778-4FC1-8EF5-69DF2475B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981" y="4962340"/>
            <a:ext cx="2501973" cy="17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5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B33A2-9219-4B9E-B16A-3B461676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HPDE = hemipankreatoduodenektomie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A6C186-55EE-4274-8192-20BA7181D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= </a:t>
            </a:r>
            <a:r>
              <a:rPr lang="cs-CZ" dirty="0"/>
              <a:t>chirurgické odstranění dvanáctníku a poloviny slinivky břišní</a:t>
            </a:r>
          </a:p>
          <a:p>
            <a:r>
              <a:rPr lang="cs-CZ" dirty="0"/>
              <a:t>je kurativním výkonem pro nádory v oblasti hlavy pankreatu </a:t>
            </a:r>
          </a:p>
          <a:p>
            <a:r>
              <a:rPr lang="cs-CZ" dirty="0"/>
              <a:t>výkon stále doprovází poměrně vysoká morbidita okolo 40</a:t>
            </a:r>
          </a:p>
        </p:txBody>
      </p:sp>
    </p:spTree>
    <p:extLst>
      <p:ext uri="{BB962C8B-B14F-4D97-AF65-F5344CB8AC3E}">
        <p14:creationId xmlns:p14="http://schemas.microsoft.com/office/powerpoint/2010/main" val="3527909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9" name="Obrázek 8" descr="Obsah obrázku text, mapa&#10;&#10;Popis byl vytvořen automaticky">
            <a:extLst>
              <a:ext uri="{FF2B5EF4-FFF2-40B4-BE49-F238E27FC236}">
                <a16:creationId xmlns:a16="http://schemas.microsoft.com/office/drawing/2014/main" id="{C1A9A8D5-583C-4164-8019-860D5984E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88" y="31296"/>
            <a:ext cx="5187823" cy="68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55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34EBA-B28E-447E-B5E0-30BA952F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0" dirty="0"/>
              <a:t>Krvácení z horní části GIT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32BD84-B4E8-441D-85E6-79BB2015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 horních úseků GIT po duodeno-jejunální ohbí a nejčastěji se projevuje hematemezou nebo melénou</a:t>
            </a:r>
          </a:p>
          <a:p>
            <a:r>
              <a:rPr lang="cs-CZ" sz="1800" b="1" dirty="0"/>
              <a:t>Hematemeza</a:t>
            </a:r>
            <a:r>
              <a:rPr lang="cs-CZ" sz="1800" dirty="0"/>
              <a:t> - zvracení krve</a:t>
            </a:r>
          </a:p>
          <a:p>
            <a:r>
              <a:rPr lang="cs-CZ" sz="1800" dirty="0"/>
              <a:t>Pokud je krev jasně červená, její nejčastější příčinou je krvácení z jícnových varixů nebo z arteriálního krvácení peptického vředu žaludku. Tmavý obsah vyzvráceného žaludečního obsahu ("kávová sedlina") je nejčastěji natrávená krev, zároveň bývá provázen melénou. </a:t>
            </a:r>
          </a:p>
          <a:p>
            <a:r>
              <a:rPr lang="cs-CZ" sz="1800" b="1" dirty="0"/>
              <a:t>Meléna</a:t>
            </a:r>
            <a:r>
              <a:rPr lang="cs-CZ" sz="1800" dirty="0"/>
              <a:t> - černá, mazlavá, dehtovitá stolice, způsobená krvácením orálně od céka. </a:t>
            </a:r>
          </a:p>
          <a:p>
            <a:r>
              <a:rPr lang="cs-CZ" sz="1800" dirty="0"/>
              <a:t>Krvácení se komplikuje rozvojem hemorhagického šoku: tachykardie nad 100/min, hypotenze, hypovolémie, pocení, závrať, chladná akra. V krevním obraze je pokles hemoglobinu (o více než 20 g/l), anémie se může manifestovat bledostí a dušností.</a:t>
            </a:r>
          </a:p>
        </p:txBody>
      </p:sp>
    </p:spTree>
    <p:extLst>
      <p:ext uri="{BB962C8B-B14F-4D97-AF65-F5344CB8AC3E}">
        <p14:creationId xmlns:p14="http://schemas.microsoft.com/office/powerpoint/2010/main" val="1828853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8A342-CC6C-4803-9001-701E812F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Peptický vřed žaludku a duodena – zodpovědný za 50 % všech krvácení, často končí spontánně, ale často také dochází k recidivám krvácení</a:t>
            </a:r>
            <a:r>
              <a:rPr lang="cs-CZ" sz="1800" dirty="0"/>
              <a:t> (</a:t>
            </a:r>
            <a:r>
              <a:rPr lang="en-US" sz="1800" dirty="0"/>
              <a:t>infekce Helicobacter pylori a užívání nesteroidních antirevmatik </a:t>
            </a:r>
            <a:r>
              <a:rPr lang="cs-CZ" sz="1800" dirty="0"/>
              <a:t>)</a:t>
            </a:r>
          </a:p>
          <a:p>
            <a:r>
              <a:rPr lang="en-US" sz="1800" dirty="0"/>
              <a:t>Erozivní gastropatie</a:t>
            </a:r>
          </a:p>
          <a:p>
            <a:r>
              <a:rPr lang="en-US" sz="1800" dirty="0"/>
              <a:t>Refluxní ezofagitida</a:t>
            </a:r>
            <a:endParaRPr lang="cs-CZ" sz="1800" dirty="0"/>
          </a:p>
          <a:p>
            <a:r>
              <a:rPr lang="en-US" sz="1800" dirty="0"/>
              <a:t>Mallory-Weissův syndrom: vzniká jako následek usilovného a opakovaného zvracení</a:t>
            </a:r>
          </a:p>
          <a:p>
            <a:r>
              <a:rPr lang="en-US" sz="1800" dirty="0"/>
              <a:t>Jícnové varixy: vznikají jako komplikace portální hypertenze, ztráta často více jak 500 ml krve</a:t>
            </a:r>
          </a:p>
          <a:p>
            <a:r>
              <a:rPr lang="en-US" sz="1800" dirty="0"/>
              <a:t>Slizniční angiektázie (raritní anomálie krevního zásobení žaludku)</a:t>
            </a:r>
          </a:p>
          <a:p>
            <a:r>
              <a:rPr lang="en-US" sz="1800" dirty="0"/>
              <a:t>Nádorová onemocnění žaludku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CE82D78-EE6D-4F37-B88D-9928A1A4221D}"/>
              </a:ext>
            </a:extLst>
          </p:cNvPr>
          <p:cNvSpPr/>
          <p:nvPr/>
        </p:nvSpPr>
        <p:spPr>
          <a:xfrm>
            <a:off x="1185963" y="1064056"/>
            <a:ext cx="4556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+mj-lt"/>
              </a:rPr>
              <a:t>Nejčastější příčiny krvácení</a:t>
            </a:r>
            <a:endParaRPr lang="cs-CZ" sz="24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01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926AE-FE9E-4233-8A81-1C39E8BD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0" dirty="0"/>
              <a:t>Krvácení z dolní části GIT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DBC980-9EFD-43A6-80EC-A2FBB831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345" y="2039114"/>
            <a:ext cx="10058400" cy="24936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sz="1800" dirty="0"/>
              <a:t>Masivní krvácení vede k oběhové nestabilitě až k hemoragickému šoku, okultní krvácení se projevuje jako anemický syndrom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800" b="1" dirty="0"/>
              <a:t>Enteroragie</a:t>
            </a:r>
            <a:r>
              <a:rPr lang="cs-CZ" sz="1800" dirty="0"/>
              <a:t> - defekace čerstvé, krvácení z dolní části trubice (nejčastěji z análního kanálu nebo těsně nad ním)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800" b="1" dirty="0"/>
              <a:t>Hematochézie</a:t>
            </a:r>
            <a:r>
              <a:rPr lang="cs-CZ" sz="1800" dirty="0"/>
              <a:t> značí přítomnost tmavších krevních sraženin nebo tmavší krve pocházející z proximálních úseků tlustého střeva.</a:t>
            </a:r>
          </a:p>
        </p:txBody>
      </p:sp>
    </p:spTree>
    <p:extLst>
      <p:ext uri="{BB962C8B-B14F-4D97-AF65-F5344CB8AC3E}">
        <p14:creationId xmlns:p14="http://schemas.microsoft.com/office/powerpoint/2010/main" val="3030577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DE73471-C85F-4F68-B861-3462CCF6D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504" y="2170167"/>
            <a:ext cx="10058400" cy="3851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  <a:hlinkClick r:id="rId4" tooltip="Divertikly trávicího trakt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divertikly tlustého střeva</a:t>
            </a: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</a:rPr>
              <a:t> (40 %)</a:t>
            </a:r>
          </a:p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</a:rPr>
              <a:t>angiodysplazie (20 %)</a:t>
            </a:r>
          </a:p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</a:rPr>
              <a:t>mezenteriální kolitida (10–15 %)</a:t>
            </a:r>
          </a:p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</a:rPr>
              <a:t>krvácení po endoskopické polypektomii</a:t>
            </a:r>
          </a:p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</a:rPr>
              <a:t>kolopatie a enteropatie z </a:t>
            </a: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  <a:hlinkClick r:id="rId5" tooltip="Nesteroidní antirevmati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nesteroidních antirevmatik</a:t>
            </a:r>
            <a:endParaRPr kumimoji="0" lang="cs-CZ" altLang="cs-CZ" b="0" i="0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</a:rPr>
              <a:t>postradiačně - měsíce po ozáření karcinomu prostaty nebo CA děložního čípku</a:t>
            </a:r>
          </a:p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</a:rPr>
              <a:t>vředy rekta: u starších pacientů se zácpou</a:t>
            </a:r>
          </a:p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</a:rPr>
              <a:t>infekční záněty tlustého střeva s prosáklou vředovitou sliznicí.</a:t>
            </a:r>
          </a:p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endParaRPr kumimoji="0" lang="cs-CZ" altLang="cs-CZ" b="0" i="0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R="0" lvl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tabLst/>
            </a:pP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</a:rPr>
              <a:t>Řada potravin barví stolici a ta potom vypadá, jako by obsahovala krev. Mezi tyto potraviny patří </a:t>
            </a:r>
            <a: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+mn-lt"/>
              </a:rPr>
              <a:t>špenát, červená řepa, borůvky, živočišné</a:t>
            </a:r>
            <a:r>
              <a:rPr kumimoji="0" lang="cs-CZ" altLang="cs-CZ" i="0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+mn-lt"/>
              </a:rPr>
              <a:t>uhlí</a:t>
            </a:r>
            <a:r>
              <a:rPr kumimoji="0" lang="cs-CZ" altLang="cs-CZ" i="0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cs-CZ" altLang="cs-CZ" b="0" i="0" strike="noStrike" cap="none" normalizeH="0" baseline="0" dirty="0">
                <a:ln>
                  <a:noFill/>
                </a:ln>
                <a:effectLst/>
                <a:latin typeface="+mn-lt"/>
              </a:rPr>
              <a:t>a léky obsahující </a:t>
            </a:r>
            <a:r>
              <a:rPr kumimoji="0" lang="cs-CZ" altLang="cs-CZ" b="1" i="0" strike="noStrike" cap="none" normalizeH="0" baseline="0" dirty="0">
                <a:ln>
                  <a:noFill/>
                </a:ln>
                <a:effectLst/>
                <a:latin typeface="+mn-lt"/>
              </a:rPr>
              <a:t>železo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CCFCD51-179D-4CD2-BC4E-AF52F9EF0943}"/>
              </a:ext>
            </a:extLst>
          </p:cNvPr>
          <p:cNvSpPr/>
          <p:nvPr/>
        </p:nvSpPr>
        <p:spPr>
          <a:xfrm>
            <a:off x="1231247" y="1121755"/>
            <a:ext cx="46281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cs-CZ" altLang="cs-CZ" sz="2400" b="1" dirty="0">
                <a:latin typeface="+mj-lt"/>
              </a:rPr>
              <a:t>Nejčastější příčiny krvácení</a:t>
            </a:r>
            <a:r>
              <a:rPr lang="cs-CZ" altLang="cs-CZ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52747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E3D16-6A94-4977-B108-EF0C215A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0758"/>
            <a:ext cx="10058400" cy="769402"/>
          </a:xfrm>
        </p:spPr>
        <p:txBody>
          <a:bodyPr>
            <a:normAutofit/>
          </a:bodyPr>
          <a:lstStyle/>
          <a:p>
            <a:r>
              <a:rPr lang="cs-CZ" sz="2000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CE655-7EA8-4556-8751-DB1FABC0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220" y="1403604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latin typeface="Abadi Extra Light" panose="020B02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https://www.internimedicina.cz/pdfs/int/2008/06/07.pdf</a:t>
            </a:r>
            <a:endParaRPr lang="cs-CZ" sz="1800" dirty="0">
              <a:latin typeface="Abadi Extra Light" panose="020B0204020104020204" pitchFamily="34" charset="0"/>
            </a:endParaRPr>
          </a:p>
          <a:p>
            <a:r>
              <a:rPr lang="cs-CZ" sz="1800" dirty="0">
                <a:latin typeface="Abadi Extra Light" panose="020B02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https://www.akutne.cz/res/publikace/brisni-katastrofa-eysseltova-r.pdf</a:t>
            </a:r>
            <a:endParaRPr lang="cs-CZ" sz="1800" dirty="0">
              <a:latin typeface="Abadi Extra Light" panose="020B0204020104020204" pitchFamily="34" charset="0"/>
            </a:endParaRPr>
          </a:p>
          <a:p>
            <a:r>
              <a:rPr lang="cs-CZ" sz="1800" dirty="0">
                <a:latin typeface="Abadi Extra Light" panose="020B02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https://www.youtube.com/watch?v=1dNbnp_4Vjw</a:t>
            </a:r>
            <a:endParaRPr lang="cs-CZ" sz="1800" dirty="0">
              <a:latin typeface="Abadi Extra Light" panose="020B0204020104020204" pitchFamily="34" charset="0"/>
            </a:endParaRPr>
          </a:p>
          <a:p>
            <a:r>
              <a:rPr lang="cs-CZ" sz="1800" dirty="0">
                <a:latin typeface="Abadi Extra Light" panose="020B02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jezen%C3%AD&amp;tbm=isch&amp;ved=2ahUKEwjOiaryq_foAhWRs6QKHWd_CwUQ2-cCegQIABAA&amp;oq=jezen%C3%AD&amp;gs_lcp=CgNpbWcQAzICCAAyAggAMgYIABAFEB4yBAgAEBgyBAgAEBgyBAgAEBgyBAgAEBgyBAgAEBgyBAgAEBgyBAgAEBg6BggAEAoQGFCUugVY4NUFYKbjBWgAcAB4AIABtQOIAaMGkgEHMC4zLjQtMZgBAKABAaoBC2d3cy13aXotaW1n&amp;sclient=img&amp;ei=18KdXo7CFZHnkgXn_q0o&amp;bih=610&amp;biw=1280#imgrc=RG0dYa-la_6cVM</a:t>
            </a:r>
            <a:endParaRPr lang="cs-CZ" sz="1800" dirty="0">
              <a:latin typeface="Abadi Extra Light" panose="020B0204020104020204" pitchFamily="34" charset="0"/>
            </a:endParaRPr>
          </a:p>
          <a:p>
            <a:r>
              <a:rPr lang="cs-CZ" sz="1800" dirty="0">
                <a:latin typeface="Abadi Extra Light" panose="020B02040201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https://www.wikiskripta.eu/w/Stomie</a:t>
            </a:r>
            <a:endParaRPr lang="cs-CZ" sz="1800" dirty="0">
              <a:latin typeface="Abadi Extra Light" panose="020B0204020104020204" pitchFamily="34" charset="0"/>
            </a:endParaRPr>
          </a:p>
          <a:p>
            <a:r>
              <a:rPr lang="cs-CZ" sz="1800" dirty="0">
                <a:latin typeface="Abadi Extra Light" panose="020B02040201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https://zdravi.euro.cz/leky/stomie-druhy-a-pece-o-ni/</a:t>
            </a:r>
            <a:endParaRPr lang="cs-CZ" sz="1800" dirty="0">
              <a:latin typeface="Abadi Extra Light" panose="020B0204020104020204" pitchFamily="34" charset="0"/>
            </a:endParaRPr>
          </a:p>
          <a:p>
            <a:r>
              <a:rPr lang="cs-CZ" sz="1800" dirty="0">
                <a:latin typeface="Abadi Extra Light" panose="020B02040201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https://www.fnkv.cz/upload/files/Brozura_Stomie-2.pdf</a:t>
            </a:r>
            <a:endParaRPr lang="cs-CZ" sz="1800" dirty="0">
              <a:latin typeface="Abadi Extra Light" panose="020B0204020104020204" pitchFamily="34" charset="0"/>
            </a:endParaRPr>
          </a:p>
          <a:p>
            <a:r>
              <a:rPr lang="cs-CZ" sz="1800" dirty="0">
                <a:latin typeface="Abadi Extra Light" panose="020B0204020104020204" pitchFamily="34" charset="0"/>
              </a:rPr>
              <a:t>https://www.wikiskripta.eu/w/Krv%C3%A1cen%C3%AD_z_tr%C3%A1vic%C3%AD_trubice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51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E7522-C35A-409E-AEC9-CF3A53FA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LAPPE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2CB67DE-E743-46A8-B827-EC8C232FE02F}"/>
              </a:ext>
            </a:extLst>
          </p:cNvPr>
          <p:cNvSpPr txBox="1"/>
          <p:nvPr/>
        </p:nvSpPr>
        <p:spPr>
          <a:xfrm>
            <a:off x="838200" y="2093976"/>
            <a:ext cx="8130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Rozdělení a léčba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Prostá apendicitida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Perforovaná gangrenózní apendicitida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Periapendikální infiltrát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Periapendikální absces</a:t>
            </a:r>
          </a:p>
        </p:txBody>
      </p:sp>
    </p:spTree>
    <p:extLst>
      <p:ext uri="{BB962C8B-B14F-4D97-AF65-F5344CB8AC3E}">
        <p14:creationId xmlns:p14="http://schemas.microsoft.com/office/powerpoint/2010/main" val="423181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5DB21-B526-44FC-A03E-19E8F8C4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LAPPE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E3B300-E4AC-4A2F-9C2A-1EAEC3B9E5B8}"/>
              </a:ext>
            </a:extLst>
          </p:cNvPr>
          <p:cNvSpPr txBox="1"/>
          <p:nvPr/>
        </p:nvSpPr>
        <p:spPr>
          <a:xfrm>
            <a:off x="838200" y="189233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Diagnostická laparoskopie může pomoci vyřešit diagnostické dilema při nejasném nálezu a nejednoznačných vyšetřeních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A781C68-9A84-4DF1-A6EE-5751CA7DD212}"/>
              </a:ext>
            </a:extLst>
          </p:cNvPr>
          <p:cNvSpPr txBox="1"/>
          <p:nvPr/>
        </p:nvSpPr>
        <p:spPr>
          <a:xfrm>
            <a:off x="924791" y="3019452"/>
            <a:ext cx="3704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Kontraindikace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Ruptura proximální části apendixu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Apendicitida s flegmónou nebo nekrózou stěny céka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Karcinoid báze apendixu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Karcinom apendixu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C89433-C8A4-4A50-91CB-C6931DAFB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47" y="2625932"/>
            <a:ext cx="3850767" cy="38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64E51-14A7-4CE1-BE88-571B51E7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LAPPE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9FE665-9E9E-40D8-840E-4121E5E9DF31}"/>
              </a:ext>
            </a:extLst>
          </p:cNvPr>
          <p:cNvSpPr txBox="1"/>
          <p:nvPr/>
        </p:nvSpPr>
        <p:spPr>
          <a:xfrm>
            <a:off x="909205" y="1690688"/>
            <a:ext cx="47798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Chirurgická rizika/ komplikace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Obtíže při uzávěru pahýlu apendixu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Krvácení z apendikulární arterie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Termické poškození tenkého nebo tlustého střeva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Obtížná lokalizace retrocekálního apendixu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CBFF00-767B-463B-BA29-9A2384D4E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0" t="19972" b="43186"/>
          <a:stretch/>
        </p:blipFill>
        <p:spPr>
          <a:xfrm>
            <a:off x="5934815" y="956342"/>
            <a:ext cx="2586596" cy="265487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D99BC15-3C1D-41BB-ABB9-6858E73715FC}"/>
              </a:ext>
            </a:extLst>
          </p:cNvPr>
          <p:cNvSpPr txBox="1"/>
          <p:nvPr/>
        </p:nvSpPr>
        <p:spPr>
          <a:xfrm>
            <a:off x="1075459" y="4468091"/>
            <a:ext cx="5226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Časné pooperační komplikace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Krvácení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F97AF81-528B-488A-B297-85BBF1857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15" y="4066553"/>
            <a:ext cx="3598718" cy="21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5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484FE-5F61-4DC3-80CE-4582FB1B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Ileus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9959F7-32F4-4133-8C9D-903818E7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95" y="2121408"/>
            <a:ext cx="10322953" cy="405079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střevní neprůchodnost, patří mezi náhlé příhody břišní </a:t>
            </a:r>
          </a:p>
          <a:p>
            <a:endParaRPr lang="cs-CZ" dirty="0"/>
          </a:p>
          <a:p>
            <a:r>
              <a:rPr lang="cs-CZ" dirty="0"/>
              <a:t>Porucha střevní pasáže a následná distenze střevních kliček nad postiženým úsekem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Rozdělení</a:t>
            </a:r>
          </a:p>
          <a:p>
            <a:r>
              <a:rPr lang="cs-CZ" dirty="0"/>
              <a:t>Ileus mechanický</a:t>
            </a:r>
          </a:p>
          <a:p>
            <a:r>
              <a:rPr lang="cs-CZ" dirty="0"/>
              <a:t>Ileus neurogenní </a:t>
            </a:r>
          </a:p>
          <a:p>
            <a:r>
              <a:rPr lang="cs-CZ" dirty="0"/>
              <a:t>Ileus cévní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57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AFA09-3911-464A-8124-2952058A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Ileus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3AEDB6-3548-4E15-B690-E6050A8B9111}"/>
              </a:ext>
            </a:extLst>
          </p:cNvPr>
          <p:cNvSpPr txBox="1"/>
          <p:nvPr/>
        </p:nvSpPr>
        <p:spPr>
          <a:xfrm>
            <a:off x="1063752" y="2499014"/>
            <a:ext cx="101792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Mechanický ileus </a:t>
            </a:r>
            <a:r>
              <a:rPr lang="cs-CZ" dirty="0"/>
              <a:t>– mechanická překážka brání prostupu obsahu trávicího ústrojí</a:t>
            </a:r>
          </a:p>
          <a:p>
            <a:endParaRPr lang="cs-CZ" dirty="0"/>
          </a:p>
          <a:p>
            <a:r>
              <a:rPr lang="cs-CZ" b="1" dirty="0"/>
              <a:t>Obstrukční ileus (obturační) </a:t>
            </a:r>
            <a:r>
              <a:rPr lang="cs-CZ" dirty="0"/>
              <a:t>– příčinou je uzávěr střevního průsvitu bez poškození střevní výživy</a:t>
            </a:r>
          </a:p>
          <a:p>
            <a:r>
              <a:rPr lang="cs-CZ" dirty="0"/>
              <a:t> </a:t>
            </a:r>
          </a:p>
          <a:p>
            <a:r>
              <a:rPr lang="cs-CZ" b="1" dirty="0"/>
              <a:t>Neurogenní ileus </a:t>
            </a:r>
            <a:r>
              <a:rPr lang="cs-CZ" dirty="0"/>
              <a:t>– paralytický, spastický</a:t>
            </a:r>
          </a:p>
          <a:p>
            <a:endParaRPr lang="cs-CZ" dirty="0"/>
          </a:p>
          <a:p>
            <a:r>
              <a:rPr lang="cs-CZ" b="1" dirty="0"/>
              <a:t>Cévní ileus </a:t>
            </a:r>
            <a:r>
              <a:rPr lang="cs-CZ" dirty="0"/>
              <a:t>– vzniká embolií nebo trombózou mezenterických cév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9600FE-8977-48B3-909A-0218516AA29E}"/>
              </a:ext>
            </a:extLst>
          </p:cNvPr>
          <p:cNvSpPr txBox="1"/>
          <p:nvPr/>
        </p:nvSpPr>
        <p:spPr>
          <a:xfrm>
            <a:off x="1063752" y="1914071"/>
            <a:ext cx="196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Etiologie</a:t>
            </a:r>
          </a:p>
        </p:txBody>
      </p:sp>
    </p:spTree>
    <p:extLst>
      <p:ext uri="{BB962C8B-B14F-4D97-AF65-F5344CB8AC3E}">
        <p14:creationId xmlns:p14="http://schemas.microsoft.com/office/powerpoint/2010/main" val="159250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DBBAE-A199-44F1-9AD5-2E7772E9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53" y="299966"/>
            <a:ext cx="10058400" cy="1609344"/>
          </a:xfrm>
        </p:spPr>
        <p:txBody>
          <a:bodyPr/>
          <a:lstStyle/>
          <a:p>
            <a:r>
              <a:rPr lang="cs-CZ" dirty="0"/>
              <a:t>Ileus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7E1C586-DAAB-42A3-91A1-B7ED1929AF32}"/>
              </a:ext>
            </a:extLst>
          </p:cNvPr>
          <p:cNvSpPr txBox="1"/>
          <p:nvPr/>
        </p:nvSpPr>
        <p:spPr>
          <a:xfrm>
            <a:off x="885825" y="1799978"/>
            <a:ext cx="34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Příznaky</a:t>
            </a:r>
            <a:r>
              <a:rPr lang="cs-CZ" dirty="0"/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A6BCFF4-8295-43DB-B97F-AEF8379B7F70}"/>
              </a:ext>
            </a:extLst>
          </p:cNvPr>
          <p:cNvSpPr txBox="1"/>
          <p:nvPr/>
        </p:nvSpPr>
        <p:spPr>
          <a:xfrm>
            <a:off x="885825" y="2321488"/>
            <a:ext cx="4187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Ileus mechanický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kolikovité bolesti břicha s intervaly bez bolestí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vomitus (později i miserere)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zástava plynů a stolice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AC1C45-6F58-4536-A22B-2DC9EE2AE6EB}"/>
              </a:ext>
            </a:extLst>
          </p:cNvPr>
          <p:cNvSpPr txBox="1"/>
          <p:nvPr/>
        </p:nvSpPr>
        <p:spPr>
          <a:xfrm>
            <a:off x="6722917" y="1909310"/>
            <a:ext cx="4125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Ileus neurogenní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i="1" dirty="0"/>
              <a:t>Paralytický</a:t>
            </a:r>
          </a:p>
          <a:p>
            <a:endParaRPr lang="cs-CZ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pocit vzedmutého břicha, bolest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zvracení se objevuje později</a:t>
            </a:r>
          </a:p>
          <a:p>
            <a:r>
              <a:rPr lang="cs-CZ" dirty="0"/>
              <a:t> </a:t>
            </a:r>
          </a:p>
          <a:p>
            <a:r>
              <a:rPr lang="cs-CZ" i="1" dirty="0"/>
              <a:t>Spastický</a:t>
            </a:r>
          </a:p>
          <a:p>
            <a:endParaRPr lang="cs-CZ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kolikovité bolesti, usilovná peristaltika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zvracení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9876B7-DACB-4EBE-B8A3-C81642208F35}"/>
              </a:ext>
            </a:extLst>
          </p:cNvPr>
          <p:cNvSpPr txBox="1"/>
          <p:nvPr/>
        </p:nvSpPr>
        <p:spPr>
          <a:xfrm>
            <a:off x="948170" y="4448467"/>
            <a:ext cx="4125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Ileus cévní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náhlá prudká bolest břicha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známky šoku, peritoneálního dráždění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rychlá zástava střevní pasáže </a:t>
            </a:r>
          </a:p>
        </p:txBody>
      </p:sp>
    </p:spTree>
    <p:extLst>
      <p:ext uri="{BB962C8B-B14F-4D97-AF65-F5344CB8AC3E}">
        <p14:creationId xmlns:p14="http://schemas.microsoft.com/office/powerpoint/2010/main" val="4052512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řevo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2038</Words>
  <Application>Microsoft Office PowerPoint</Application>
  <PresentationFormat>Širokoúhlá obrazovka</PresentationFormat>
  <Paragraphs>339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Abadi Extra Light</vt:lpstr>
      <vt:lpstr>Arial</vt:lpstr>
      <vt:lpstr>Calibri</vt:lpstr>
      <vt:lpstr>Georgia</vt:lpstr>
      <vt:lpstr>Rockwell Extra Bold</vt:lpstr>
      <vt:lpstr>Trebuchet MS</vt:lpstr>
      <vt:lpstr>Wingdings</vt:lpstr>
      <vt:lpstr>Dřevo</vt:lpstr>
      <vt:lpstr>Digestivní chirurgie</vt:lpstr>
      <vt:lpstr>LAPPE</vt:lpstr>
      <vt:lpstr>LAPPE</vt:lpstr>
      <vt:lpstr>LAPPE</vt:lpstr>
      <vt:lpstr>LAPPE</vt:lpstr>
      <vt:lpstr>LAPPE</vt:lpstr>
      <vt:lpstr>Ileus</vt:lpstr>
      <vt:lpstr>Ileus</vt:lpstr>
      <vt:lpstr>Ileus</vt:lpstr>
      <vt:lpstr>Ileus</vt:lpstr>
      <vt:lpstr>Ileus</vt:lpstr>
      <vt:lpstr>Ileus</vt:lpstr>
      <vt:lpstr>Břišní katastrofy</vt:lpstr>
      <vt:lpstr>Břišní katastrofy</vt:lpstr>
      <vt:lpstr>Břišní katastrofy</vt:lpstr>
      <vt:lpstr>Břišní katastrofy</vt:lpstr>
      <vt:lpstr>Břišní katastrofy</vt:lpstr>
      <vt:lpstr>Břišní katastrofy</vt:lpstr>
      <vt:lpstr>Břišní katastrofy</vt:lpstr>
      <vt:lpstr>Břišní katastrofy</vt:lpstr>
      <vt:lpstr>Břišní katastrofy</vt:lpstr>
      <vt:lpstr>Břišní katastrofy</vt:lpstr>
      <vt:lpstr>Stomie</vt:lpstr>
      <vt:lpstr>Stomie</vt:lpstr>
      <vt:lpstr>Stomie</vt:lpstr>
      <vt:lpstr>Stomie</vt:lpstr>
      <vt:lpstr>Stomie</vt:lpstr>
      <vt:lpstr>Stomie</vt:lpstr>
      <vt:lpstr>Prezentace aplikace PowerPoint</vt:lpstr>
      <vt:lpstr>Stomie</vt:lpstr>
      <vt:lpstr>HPDE = hemipankreatoduodenektomie</vt:lpstr>
      <vt:lpstr>Prezentace aplikace PowerPoint</vt:lpstr>
      <vt:lpstr>Krvácení z horní části GIT</vt:lpstr>
      <vt:lpstr>Prezentace aplikace PowerPoint</vt:lpstr>
      <vt:lpstr>Krvácení z dolní části GIT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Digestivní chirurgie</dc:title>
  <dc:creator>Anna Slováková</dc:creator>
  <cp:lastModifiedBy>Anna Slováková</cp:lastModifiedBy>
  <cp:revision>4</cp:revision>
  <dcterms:created xsi:type="dcterms:W3CDTF">2020-04-21T00:15:45Z</dcterms:created>
  <dcterms:modified xsi:type="dcterms:W3CDTF">2020-04-21T00:33:16Z</dcterms:modified>
</cp:coreProperties>
</file>