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72" r:id="rId4"/>
    <p:sldId id="273" r:id="rId5"/>
    <p:sldId id="282" r:id="rId6"/>
    <p:sldId id="274" r:id="rId7"/>
    <p:sldId id="275" r:id="rId8"/>
    <p:sldId id="276" r:id="rId9"/>
    <p:sldId id="283" r:id="rId10"/>
    <p:sldId id="277" r:id="rId11"/>
    <p:sldId id="278" r:id="rId12"/>
    <p:sldId id="279" r:id="rId13"/>
    <p:sldId id="280" r:id="rId14"/>
    <p:sldId id="286" r:id="rId15"/>
    <p:sldId id="263" r:id="rId16"/>
    <p:sldId id="264" r:id="rId17"/>
    <p:sldId id="265" r:id="rId18"/>
    <p:sldId id="266" r:id="rId19"/>
    <p:sldId id="257" r:id="rId20"/>
    <p:sldId id="258" r:id="rId21"/>
    <p:sldId id="260" r:id="rId22"/>
    <p:sldId id="268" r:id="rId23"/>
    <p:sldId id="269" r:id="rId24"/>
    <p:sldId id="284" r:id="rId25"/>
    <p:sldId id="287" r:id="rId26"/>
    <p:sldId id="288" r:id="rId27"/>
    <p:sldId id="289" r:id="rId28"/>
    <p:sldId id="290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547D-B6CA-4644-8011-ED178517206A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AC8A-F9CC-48DC-9761-A49884B39A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Meningomyelokéla</a:t>
            </a:r>
            <a:r>
              <a:rPr lang="cs-CZ" dirty="0" smtClean="0"/>
              <a:t> = kostním</a:t>
            </a:r>
            <a:r>
              <a:rPr lang="cs-CZ" baseline="0" dirty="0" smtClean="0"/>
              <a:t> rozštěpem vystupuje vak míšních plen s obsahem mozkomíšního moku, míšní tkáně a nervových kořenů</a:t>
            </a:r>
          </a:p>
          <a:p>
            <a:r>
              <a:rPr lang="cs-CZ" baseline="0" dirty="0" smtClean="0"/>
              <a:t>Hydrocefalus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Kraniostenóza</a:t>
            </a:r>
            <a:r>
              <a:rPr lang="cs-CZ" baseline="0" dirty="0" smtClean="0"/>
              <a:t> = předčasný uzávěr lebečních švů, lebka neroste v kolmém směru na tento šev</a:t>
            </a:r>
            <a:endParaRPr lang="cs-CZ" dirty="0" smtClean="0"/>
          </a:p>
          <a:p>
            <a:r>
              <a:rPr lang="cs-CZ" dirty="0" smtClean="0"/>
              <a:t>Rozštěp</a:t>
            </a:r>
            <a:r>
              <a:rPr lang="cs-CZ" baseline="0" dirty="0" smtClean="0"/>
              <a:t> obličeje – mozková tkáň mimo lebku</a:t>
            </a:r>
            <a:r>
              <a:rPr lang="cs-CZ" dirty="0" smtClean="0"/>
              <a:t> </a:t>
            </a:r>
          </a:p>
          <a:p>
            <a:r>
              <a:rPr lang="cs-CZ" dirty="0" smtClean="0"/>
              <a:t>Chybí </a:t>
            </a:r>
            <a:r>
              <a:rPr lang="cs-CZ" dirty="0" smtClean="0"/>
              <a:t>lebeční kost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Mozkový </a:t>
            </a:r>
            <a:r>
              <a:rPr lang="cs-CZ" dirty="0" smtClean="0"/>
              <a:t>absces</a:t>
            </a:r>
          </a:p>
          <a:p>
            <a:r>
              <a:rPr lang="cs-CZ" dirty="0" smtClean="0"/>
              <a:t>Meningitis</a:t>
            </a:r>
            <a:r>
              <a:rPr lang="cs-CZ" baseline="0" dirty="0" smtClean="0"/>
              <a:t> (zánět mozkových plen)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Osteom = primární nádor lebky (benigní)</a:t>
            </a:r>
          </a:p>
          <a:p>
            <a:r>
              <a:rPr lang="cs-CZ" dirty="0" err="1" smtClean="0"/>
              <a:t>Meningeom</a:t>
            </a:r>
            <a:r>
              <a:rPr lang="cs-CZ" dirty="0" smtClean="0"/>
              <a:t> = benigní nitrolebeční nádor</a:t>
            </a:r>
          </a:p>
          <a:p>
            <a:r>
              <a:rPr lang="cs-CZ" dirty="0" smtClean="0"/>
              <a:t>nádor </a:t>
            </a:r>
            <a:r>
              <a:rPr lang="cs-CZ" dirty="0" smtClean="0"/>
              <a:t>hypofýzy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Mozečkové krvácení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Stenóza </a:t>
            </a:r>
            <a:r>
              <a:rPr lang="cs-CZ" dirty="0" smtClean="0"/>
              <a:t>a. </a:t>
            </a:r>
            <a:r>
              <a:rPr lang="cs-CZ" dirty="0" err="1" smtClean="0"/>
              <a:t>carotis</a:t>
            </a:r>
            <a:endParaRPr lang="cs-CZ" dirty="0" smtClean="0"/>
          </a:p>
          <a:p>
            <a:r>
              <a:rPr lang="cs-CZ" dirty="0" smtClean="0"/>
              <a:t>Ischemické</a:t>
            </a:r>
            <a:r>
              <a:rPr lang="cs-CZ" baseline="0" dirty="0" smtClean="0"/>
              <a:t> ikty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Výhřez meziobratlové </a:t>
            </a:r>
            <a:r>
              <a:rPr lang="cs-CZ" dirty="0" err="1" smtClean="0"/>
              <a:t>plontýnky</a:t>
            </a:r>
            <a:endParaRPr lang="cs-CZ" dirty="0" smtClean="0"/>
          </a:p>
          <a:p>
            <a:r>
              <a:rPr lang="cs-CZ" dirty="0" smtClean="0"/>
              <a:t>Stenóza páteře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Nervus</a:t>
            </a:r>
            <a:r>
              <a:rPr lang="cs-CZ" dirty="0" smtClean="0"/>
              <a:t> trigeminus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EEG, SPECT, PET,</a:t>
            </a:r>
            <a:r>
              <a:rPr lang="cs-CZ" baseline="0" dirty="0" smtClean="0"/>
              <a:t> MRI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CAC8A-F9CC-48DC-9761-A49884B39AD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90B6-10DB-446E-8D26-102AA21862FD}" type="datetimeFigureOut">
              <a:rPr lang="cs-CZ" smtClean="0"/>
              <a:pPr/>
              <a:t>11.3.2020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31FA-B314-48DB-A4CA-94380D6901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cie\Downloads\Neurochirurgick&#225;%20klinika%20FN%20Brno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57193"/>
            <a:ext cx="9144000" cy="1700808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NEUROCHIRURGIE</a:t>
            </a:r>
            <a:endParaRPr lang="cs-CZ" sz="6000" b="1" dirty="0"/>
          </a:p>
        </p:txBody>
      </p:sp>
      <p:pic>
        <p:nvPicPr>
          <p:cNvPr id="36866" name="Picture 2" descr="Image result for neuro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Degenerativní onemocnění páteře</a:t>
            </a:r>
            <a:endParaRPr lang="cs-CZ" dirty="0"/>
          </a:p>
        </p:txBody>
      </p:sp>
      <p:pic>
        <p:nvPicPr>
          <p:cNvPr id="5122" name="Picture 2" descr="Image result for výhřez meziobratlové ploténky"/>
          <p:cNvPicPr>
            <a:picLocks noChangeAspect="1" noChangeArrowheads="1"/>
          </p:cNvPicPr>
          <p:nvPr/>
        </p:nvPicPr>
        <p:blipFill>
          <a:blip r:embed="rId3" cstate="print"/>
          <a:srcRect l="16242" t="8859" b="2548"/>
          <a:stretch>
            <a:fillRect/>
          </a:stretch>
        </p:blipFill>
        <p:spPr bwMode="auto">
          <a:xfrm>
            <a:off x="467544" y="1556791"/>
            <a:ext cx="4392488" cy="4646021"/>
          </a:xfrm>
          <a:prstGeom prst="rect">
            <a:avLst/>
          </a:prstGeom>
          <a:noFill/>
        </p:spPr>
      </p:pic>
      <p:pic>
        <p:nvPicPr>
          <p:cNvPr id="5126" name="Picture 6" descr="Image result for stenoza páteře"/>
          <p:cNvPicPr>
            <a:picLocks noChangeAspect="1" noChangeArrowheads="1"/>
          </p:cNvPicPr>
          <p:nvPr/>
        </p:nvPicPr>
        <p:blipFill>
          <a:blip r:embed="rId4" cstate="print"/>
          <a:srcRect l="64643"/>
          <a:stretch>
            <a:fillRect/>
          </a:stretch>
        </p:blipFill>
        <p:spPr bwMode="auto">
          <a:xfrm>
            <a:off x="5704606" y="1484784"/>
            <a:ext cx="2539802" cy="478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248472" cy="3312368"/>
          </a:xfrm>
        </p:spPr>
        <p:txBody>
          <a:bodyPr>
            <a:normAutofit/>
          </a:bodyPr>
          <a:lstStyle/>
          <a:p>
            <a:r>
              <a:rPr lang="cs-CZ" dirty="0" smtClean="0"/>
              <a:t>Chirurgie neztišitelné bolesti</a:t>
            </a:r>
            <a:endParaRPr lang="cs-CZ" dirty="0"/>
          </a:p>
        </p:txBody>
      </p:sp>
      <p:pic>
        <p:nvPicPr>
          <p:cNvPr id="4098" name="Picture 2" descr="Image result for neuralgie trigemi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4759"/>
            <a:ext cx="4641474" cy="6180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yndrom karpálního tune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6084168" cy="60841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717032"/>
            <a:ext cx="3106688" cy="2794322"/>
          </a:xfrm>
        </p:spPr>
        <p:txBody>
          <a:bodyPr>
            <a:normAutofit/>
          </a:bodyPr>
          <a:lstStyle/>
          <a:p>
            <a:r>
              <a:rPr lang="cs-CZ" dirty="0" smtClean="0"/>
              <a:t>Úžinové syndromy periferních nervů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7992888" cy="936104"/>
          </a:xfrm>
        </p:spPr>
        <p:txBody>
          <a:bodyPr>
            <a:normAutofit/>
          </a:bodyPr>
          <a:lstStyle/>
          <a:p>
            <a:r>
              <a:rPr lang="cs-CZ" dirty="0" err="1" smtClean="0"/>
              <a:t>Epileptochirurgie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/>
              <a:t>30-85 % operovaných epileptiků </a:t>
            </a:r>
            <a:r>
              <a:rPr lang="cs-CZ" sz="2400" dirty="0" smtClean="0"/>
              <a:t>(</a:t>
            </a:r>
            <a:r>
              <a:rPr lang="cs-CZ" sz="2400" dirty="0"/>
              <a:t>podle typu epilepsie, provedené </a:t>
            </a:r>
            <a:r>
              <a:rPr lang="cs-CZ" sz="2400" dirty="0" smtClean="0"/>
              <a:t>operace,…) je </a:t>
            </a:r>
            <a:r>
              <a:rPr lang="cs-CZ" sz="2400" dirty="0"/>
              <a:t>po operačním zákroku bez záchvatů</a:t>
            </a:r>
          </a:p>
        </p:txBody>
      </p:sp>
      <p:pic>
        <p:nvPicPr>
          <p:cNvPr id="2050" name="Picture 2" descr="https://zdravi.euro.cz/wp-content/uploads/2018/10/021/66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637" y="1052736"/>
            <a:ext cx="5022726" cy="456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zjištění anamnézy</a:t>
            </a:r>
          </a:p>
          <a:p>
            <a:pPr lvl="0"/>
            <a:r>
              <a:rPr lang="cs-CZ" dirty="0"/>
              <a:t>hodnocení stavu a kvality vědomí </a:t>
            </a:r>
          </a:p>
          <a:p>
            <a:pPr lvl="0"/>
            <a:r>
              <a:rPr lang="cs-CZ" dirty="0"/>
              <a:t>zhodnocení hybnosti končetin</a:t>
            </a:r>
          </a:p>
          <a:p>
            <a:pPr lvl="0"/>
            <a:r>
              <a:rPr lang="cs-CZ" dirty="0"/>
              <a:t>reflexologické vyšetření</a:t>
            </a:r>
          </a:p>
          <a:p>
            <a:pPr lvl="0"/>
            <a:r>
              <a:rPr lang="cs-CZ" dirty="0"/>
              <a:t>vyšetření šířky a reaktivity zornic</a:t>
            </a:r>
          </a:p>
          <a:p>
            <a:pPr lvl="0"/>
            <a:r>
              <a:rPr lang="cs-CZ" dirty="0"/>
              <a:t>funkce n. V, n. VII, n. VIII</a:t>
            </a:r>
          </a:p>
          <a:p>
            <a:pPr lvl="0"/>
            <a:r>
              <a:rPr lang="cs-CZ" dirty="0"/>
              <a:t>zevní známky poranění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604664"/>
          </a:xfrm>
        </p:spPr>
        <p:txBody>
          <a:bodyPr/>
          <a:lstStyle/>
          <a:p>
            <a:r>
              <a:rPr lang="cs-CZ" dirty="0" smtClean="0"/>
              <a:t>RTG vyšetření</a:t>
            </a:r>
            <a:endParaRPr lang="cs-CZ" dirty="0"/>
          </a:p>
        </p:txBody>
      </p:sp>
      <p:pic>
        <p:nvPicPr>
          <p:cNvPr id="19458" name="Picture 2" descr="Image result for rtg hl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868688" cy="38460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2708920"/>
            <a:ext cx="40324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C00000"/>
                </a:solidFill>
              </a:rPr>
              <a:t>r</a:t>
            </a:r>
            <a:r>
              <a:rPr lang="cs-CZ" sz="2600" b="1" dirty="0" smtClean="0">
                <a:solidFill>
                  <a:srgbClr val="C00000"/>
                </a:solidFill>
              </a:rPr>
              <a:t>ychlé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neinvazivní</a:t>
            </a:r>
          </a:p>
          <a:p>
            <a:r>
              <a:rPr lang="cs-CZ" sz="2600" b="1" dirty="0">
                <a:solidFill>
                  <a:srgbClr val="C00000"/>
                </a:solidFill>
              </a:rPr>
              <a:t>b</a:t>
            </a:r>
            <a:r>
              <a:rPr lang="cs-CZ" sz="2600" b="1" dirty="0" smtClean="0">
                <a:solidFill>
                  <a:srgbClr val="C00000"/>
                </a:solidFill>
              </a:rPr>
              <a:t>ez přípravy</a:t>
            </a:r>
          </a:p>
          <a:p>
            <a:r>
              <a:rPr lang="cs-CZ" sz="2600" b="1" dirty="0">
                <a:solidFill>
                  <a:srgbClr val="C00000"/>
                </a:solidFill>
              </a:rPr>
              <a:t>o</a:t>
            </a:r>
            <a:r>
              <a:rPr lang="cs-CZ" sz="2600" b="1" dirty="0" smtClean="0">
                <a:solidFill>
                  <a:srgbClr val="C00000"/>
                </a:solidFill>
              </a:rPr>
              <a:t>dložit oblečení a šperky</a:t>
            </a:r>
          </a:p>
          <a:p>
            <a:endParaRPr lang="cs-CZ" sz="2600" b="1" dirty="0">
              <a:solidFill>
                <a:srgbClr val="C00000"/>
              </a:solidFill>
            </a:endParaRPr>
          </a:p>
          <a:p>
            <a:r>
              <a:rPr lang="cs-CZ" sz="2600" b="1" dirty="0" smtClean="0">
                <a:solidFill>
                  <a:srgbClr val="C00000"/>
                </a:solidFill>
              </a:rPr>
              <a:t>! těhotenství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r>
              <a:rPr lang="cs-CZ" dirty="0" smtClean="0"/>
              <a:t>CT</a:t>
            </a:r>
            <a:endParaRPr lang="cs-CZ" dirty="0"/>
          </a:p>
        </p:txBody>
      </p:sp>
      <p:pic>
        <p:nvPicPr>
          <p:cNvPr id="18438" name="Picture 6" descr="CT - hl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49" y="3861048"/>
            <a:ext cx="7638703" cy="279869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5536" y="1124744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dirty="0">
                <a:solidFill>
                  <a:srgbClr val="C00000"/>
                </a:solidFill>
              </a:rPr>
              <a:t>nalačno </a:t>
            </a:r>
            <a:r>
              <a:rPr lang="cs-CZ" sz="2400" b="1" dirty="0" smtClean="0">
                <a:solidFill>
                  <a:srgbClr val="C00000"/>
                </a:solidFill>
              </a:rPr>
              <a:t>(4 hod.)</a:t>
            </a:r>
            <a:endParaRPr lang="cs-CZ" sz="2400" b="1" dirty="0">
              <a:solidFill>
                <a:srgbClr val="C00000"/>
              </a:solidFill>
            </a:endParaRPr>
          </a:p>
          <a:p>
            <a:pPr lvl="1"/>
            <a:r>
              <a:rPr lang="cs-CZ" sz="2400" b="1" dirty="0">
                <a:solidFill>
                  <a:srgbClr val="C00000"/>
                </a:solidFill>
              </a:rPr>
              <a:t>upozornit </a:t>
            </a:r>
            <a:r>
              <a:rPr lang="cs-CZ" sz="2400" b="1" dirty="0" smtClean="0">
                <a:solidFill>
                  <a:srgbClr val="C00000"/>
                </a:solidFill>
              </a:rPr>
              <a:t>na alergie, poruchu </a:t>
            </a:r>
            <a:r>
              <a:rPr lang="cs-CZ" sz="2400" b="1" dirty="0">
                <a:solidFill>
                  <a:srgbClr val="C00000"/>
                </a:solidFill>
              </a:rPr>
              <a:t>funkce ledvin, </a:t>
            </a:r>
            <a:r>
              <a:rPr lang="cs-CZ" sz="2400" b="1" dirty="0" smtClean="0">
                <a:solidFill>
                  <a:srgbClr val="C00000"/>
                </a:solidFill>
              </a:rPr>
              <a:t>bronchiální astma, zelený oční zákal</a:t>
            </a:r>
            <a:endParaRPr lang="cs-CZ" sz="2400" b="1" dirty="0">
              <a:solidFill>
                <a:srgbClr val="C0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zajištění </a:t>
            </a:r>
            <a:r>
              <a:rPr lang="cs-CZ" sz="2400" b="1" dirty="0">
                <a:solidFill>
                  <a:srgbClr val="C00000"/>
                </a:solidFill>
              </a:rPr>
              <a:t>nitrožilního </a:t>
            </a:r>
            <a:r>
              <a:rPr lang="cs-CZ" sz="2400" b="1" dirty="0" smtClean="0">
                <a:solidFill>
                  <a:srgbClr val="C00000"/>
                </a:solidFill>
              </a:rPr>
              <a:t>vstupu (ne vždy)</a:t>
            </a:r>
            <a:endParaRPr lang="cs-CZ" sz="2400" b="1" dirty="0">
              <a:solidFill>
                <a:srgbClr val="C00000"/>
              </a:solidFill>
            </a:endParaRPr>
          </a:p>
          <a:p>
            <a:pPr lvl="1"/>
            <a:endParaRPr lang="cs-CZ" sz="24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! alergická reakce, u starších lidí s poruchou funkce ledvin zhoršení (hodnoty kreatininu)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MRI</a:t>
            </a:r>
            <a:endParaRPr lang="cs-CZ" dirty="0"/>
          </a:p>
        </p:txBody>
      </p:sp>
      <p:pic>
        <p:nvPicPr>
          <p:cNvPr id="4" name="Picture 4" descr="magnetická rezonance - hl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15" y="3546682"/>
            <a:ext cx="7613171" cy="31105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052736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dirty="0">
                <a:solidFill>
                  <a:srgbClr val="C00000"/>
                </a:solidFill>
              </a:rPr>
              <a:t>b</a:t>
            </a:r>
            <a:r>
              <a:rPr lang="cs-CZ" sz="2400" b="1" dirty="0" smtClean="0">
                <a:solidFill>
                  <a:srgbClr val="C00000"/>
                </a:solidFill>
              </a:rPr>
              <a:t>ez přípravy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30 – 60 minut</a:t>
            </a:r>
          </a:p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těsný vyšetřovací prostor – klaustrofobie (sedativa?)</a:t>
            </a:r>
            <a:r>
              <a:rPr lang="cs-CZ" sz="2400" b="1" dirty="0">
                <a:solidFill>
                  <a:srgbClr val="C00000"/>
                </a:solidFill>
              </a:rPr>
              <a:t> </a:t>
            </a:r>
          </a:p>
          <a:p>
            <a:pPr lvl="1"/>
            <a:endParaRPr lang="cs-CZ" sz="2400" b="1" dirty="0">
              <a:solidFill>
                <a:srgbClr val="C0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! kardiostimulátor, implantovaný defibrilátor, kovové implantáty, cizí tělesa</a:t>
            </a:r>
            <a:endParaRPr lang="cs-CZ" sz="2400" b="1" dirty="0">
              <a:solidFill>
                <a:srgbClr val="C00000"/>
              </a:solidFill>
            </a:endParaRPr>
          </a:p>
          <a:p>
            <a:pPr lvl="1"/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Mozková angiografie</a:t>
            </a:r>
            <a:endParaRPr lang="cs-CZ" dirty="0"/>
          </a:p>
        </p:txBody>
      </p:sp>
      <p:pic>
        <p:nvPicPr>
          <p:cNvPr id="16386" name="Picture 2" descr="https://radiologieplzen.eu/wp-content/uploads/Sn%C3%ADmek10.jpg"/>
          <p:cNvPicPr>
            <a:picLocks noChangeAspect="1" noChangeArrowheads="1"/>
          </p:cNvPicPr>
          <p:nvPr/>
        </p:nvPicPr>
        <p:blipFill>
          <a:blip r:embed="rId2" cstate="print"/>
          <a:srcRect l="11496" r="10330"/>
          <a:stretch>
            <a:fillRect/>
          </a:stretch>
        </p:blipFill>
        <p:spPr bwMode="auto">
          <a:xfrm>
            <a:off x="4499992" y="1700808"/>
            <a:ext cx="4296104" cy="412169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700808"/>
            <a:ext cx="39604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C00000"/>
                </a:solidFill>
              </a:rPr>
              <a:t>invazivní (za hospitalizace)</a:t>
            </a:r>
          </a:p>
          <a:p>
            <a:r>
              <a:rPr lang="cs-CZ" sz="2600" b="1" dirty="0">
                <a:solidFill>
                  <a:srgbClr val="C00000"/>
                </a:solidFill>
              </a:rPr>
              <a:t>n</a:t>
            </a:r>
            <a:r>
              <a:rPr lang="cs-CZ" sz="2600" b="1" dirty="0" smtClean="0">
                <a:solidFill>
                  <a:srgbClr val="C00000"/>
                </a:solidFill>
              </a:rPr>
              <a:t>alačno (4 hod.)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oholit třísla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ANO ranní medikace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NE léky na srážlivost krve</a:t>
            </a:r>
          </a:p>
          <a:p>
            <a:r>
              <a:rPr lang="cs-CZ" sz="2600" b="1" dirty="0">
                <a:solidFill>
                  <a:srgbClr val="C00000"/>
                </a:solidFill>
              </a:rPr>
              <a:t>u</a:t>
            </a:r>
            <a:r>
              <a:rPr lang="cs-CZ" sz="2600" b="1" dirty="0" smtClean="0">
                <a:solidFill>
                  <a:srgbClr val="C00000"/>
                </a:solidFill>
              </a:rPr>
              <a:t>pozornit na alergie</a:t>
            </a:r>
          </a:p>
          <a:p>
            <a:endParaRPr lang="cs-CZ" sz="2600" b="1" dirty="0">
              <a:solidFill>
                <a:srgbClr val="C00000"/>
              </a:solidFill>
            </a:endParaRPr>
          </a:p>
          <a:p>
            <a:r>
              <a:rPr lang="cs-CZ" sz="2600" b="1" dirty="0" smtClean="0">
                <a:solidFill>
                  <a:srgbClr val="C00000"/>
                </a:solidFill>
              </a:rPr>
              <a:t>! 5 hodin vleže na lůžku, bandáž, vak s pískem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! klid na lůžku 24 hod.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Neurochirurgická pracoviště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340768"/>
            <a:ext cx="5184576" cy="5328592"/>
          </a:xfrm>
        </p:spPr>
        <p:txBody>
          <a:bodyPr>
            <a:noAutofit/>
          </a:bodyPr>
          <a:lstStyle/>
          <a:p>
            <a:r>
              <a:rPr lang="cs-CZ" sz="1800" dirty="0"/>
              <a:t>Fakultní nemocnice u svaté Anny</a:t>
            </a:r>
          </a:p>
          <a:p>
            <a:r>
              <a:rPr lang="cs-CZ" sz="1800" dirty="0"/>
              <a:t>Fakultní nemocnice Brno</a:t>
            </a:r>
          </a:p>
          <a:p>
            <a:r>
              <a:rPr lang="cs-CZ" sz="1800" dirty="0"/>
              <a:t>Fakultní nemocnice Hradec Králové</a:t>
            </a:r>
          </a:p>
          <a:p>
            <a:r>
              <a:rPr lang="cs-CZ" sz="1800" dirty="0"/>
              <a:t>Fakultní nemocnice Královské Vinohrady</a:t>
            </a:r>
          </a:p>
          <a:p>
            <a:r>
              <a:rPr lang="cs-CZ" sz="1800" dirty="0"/>
              <a:t>Fakultní nemocnice v Motole</a:t>
            </a:r>
          </a:p>
          <a:p>
            <a:r>
              <a:rPr lang="cs-CZ" sz="1800" dirty="0"/>
              <a:t>Fakultní nemocnice Olomouc</a:t>
            </a:r>
          </a:p>
          <a:p>
            <a:r>
              <a:rPr lang="cs-CZ" sz="1800" dirty="0"/>
              <a:t>Fakultní nemocnice Ostrava</a:t>
            </a:r>
          </a:p>
          <a:p>
            <a:r>
              <a:rPr lang="cs-CZ" sz="1800" dirty="0"/>
              <a:t>Fakultní nemocnice Plzeň</a:t>
            </a:r>
          </a:p>
          <a:p>
            <a:r>
              <a:rPr lang="cs-CZ" sz="1800" dirty="0"/>
              <a:t>Krajská nemocnice Liberec</a:t>
            </a:r>
          </a:p>
          <a:p>
            <a:r>
              <a:rPr lang="cs-CZ" sz="1800" dirty="0"/>
              <a:t>Krajská nemocnice T. Bati – Zlín</a:t>
            </a:r>
          </a:p>
          <a:p>
            <a:r>
              <a:rPr lang="cs-CZ" sz="1800" dirty="0"/>
              <a:t>Masarykova nemocnice v Ústí nad Labem</a:t>
            </a:r>
          </a:p>
          <a:p>
            <a:r>
              <a:rPr lang="cs-CZ" sz="1800" dirty="0" smtClean="0"/>
              <a:t>Městská </a:t>
            </a:r>
            <a:r>
              <a:rPr lang="cs-CZ" sz="1800" dirty="0"/>
              <a:t>nemocnice Ostrava </a:t>
            </a:r>
          </a:p>
          <a:p>
            <a:r>
              <a:rPr lang="cs-CZ" sz="1800" dirty="0"/>
              <a:t>Nemocnice České Budějovice</a:t>
            </a:r>
          </a:p>
          <a:p>
            <a:r>
              <a:rPr lang="cs-CZ" sz="1800" dirty="0"/>
              <a:t>Nemocnice Na Homolce</a:t>
            </a:r>
          </a:p>
          <a:p>
            <a:r>
              <a:rPr lang="cs-CZ" sz="1800" dirty="0"/>
              <a:t>Pardubická nemocnice</a:t>
            </a:r>
          </a:p>
          <a:p>
            <a:r>
              <a:rPr lang="cs-CZ" sz="1800" dirty="0"/>
              <a:t>Ústřední vojenská nemocnice </a:t>
            </a:r>
            <a:r>
              <a:rPr lang="cs-CZ" sz="1800" dirty="0" smtClean="0"/>
              <a:t>Praha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39330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„Chirurgický </a:t>
            </a:r>
            <a:r>
              <a:rPr lang="cs-CZ" sz="3200" dirty="0"/>
              <a:t>obor medicíny, který se zabývá operační léčbou nemocí nervového systému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(mozkové </a:t>
            </a:r>
            <a:r>
              <a:rPr lang="cs-CZ" sz="3200" dirty="0"/>
              <a:t>a míšní nádory, úrazy mozku a míchy, nitrolební </a:t>
            </a:r>
            <a:r>
              <a:rPr lang="cs-CZ" sz="3200" dirty="0" smtClean="0"/>
              <a:t>krvácení, </a:t>
            </a:r>
            <a:r>
              <a:rPr lang="cs-CZ" sz="3200" dirty="0"/>
              <a:t>apod</a:t>
            </a:r>
            <a:r>
              <a:rPr lang="cs-CZ" sz="3200" dirty="0" smtClean="0"/>
              <a:t>.)“</a:t>
            </a:r>
            <a:endParaRPr lang="cs-CZ" sz="3200" dirty="0"/>
          </a:p>
        </p:txBody>
      </p:sp>
      <p:pic>
        <p:nvPicPr>
          <p:cNvPr id="21506" name="Picture 2" descr="Image result for neuro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4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Neurochirurgická klinika FN Brno</a:t>
            </a:r>
            <a:endParaRPr lang="cs-CZ" dirty="0"/>
          </a:p>
        </p:txBody>
      </p:sp>
      <p:pic>
        <p:nvPicPr>
          <p:cNvPr id="6" name="Neurochirurgická klinika FN Brn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8518" y="1628800"/>
            <a:ext cx="6766965" cy="507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Syndrom karpálního tunelu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cs-CZ" sz="2800" b="1" dirty="0" smtClean="0"/>
              <a:t>Příznaky:</a:t>
            </a:r>
          </a:p>
          <a:p>
            <a:pPr lvl="1"/>
            <a:r>
              <a:rPr lang="cs-CZ" dirty="0" smtClean="0"/>
              <a:t>noční bolesti ruky</a:t>
            </a:r>
          </a:p>
          <a:p>
            <a:pPr lvl="1"/>
            <a:r>
              <a:rPr lang="cs-CZ" dirty="0" smtClean="0"/>
              <a:t>brnění prstů, pálení</a:t>
            </a:r>
          </a:p>
          <a:p>
            <a:pPr lvl="1"/>
            <a:r>
              <a:rPr lang="cs-CZ" dirty="0" smtClean="0"/>
              <a:t>ztráta citlivosti v prstech</a:t>
            </a:r>
          </a:p>
          <a:p>
            <a:pPr lvl="1"/>
            <a:r>
              <a:rPr lang="cs-CZ" dirty="0" smtClean="0"/>
              <a:t>ztráta svalů v dlani</a:t>
            </a:r>
          </a:p>
          <a:p>
            <a:endParaRPr lang="cs-CZ" sz="2800" dirty="0" smtClean="0"/>
          </a:p>
          <a:p>
            <a:r>
              <a:rPr lang="cs-CZ" sz="2800" b="1" dirty="0" smtClean="0"/>
              <a:t>Faktory:</a:t>
            </a:r>
          </a:p>
          <a:p>
            <a:pPr lvl="1"/>
            <a:r>
              <a:rPr lang="cs-CZ" dirty="0" smtClean="0"/>
              <a:t>genetická predispozice</a:t>
            </a:r>
          </a:p>
          <a:p>
            <a:pPr lvl="1"/>
            <a:r>
              <a:rPr lang="cs-CZ" dirty="0" smtClean="0"/>
              <a:t>hormonální změny v organismu</a:t>
            </a:r>
          </a:p>
          <a:p>
            <a:pPr lvl="1"/>
            <a:r>
              <a:rPr lang="cs-CZ" dirty="0" smtClean="0"/>
              <a:t>zvýšený tlak v karpálním tunelu</a:t>
            </a:r>
          </a:p>
          <a:p>
            <a:pPr lvl="1"/>
            <a:r>
              <a:rPr lang="cs-CZ" dirty="0" smtClean="0"/>
              <a:t>zvýšená citlivost k zevnímu tlaku</a:t>
            </a:r>
          </a:p>
          <a:p>
            <a:pPr lvl="1"/>
            <a:r>
              <a:rPr lang="cs-CZ" dirty="0" smtClean="0"/>
              <a:t>po úrazu zápěstí</a:t>
            </a:r>
          </a:p>
          <a:p>
            <a:pPr lvl="1"/>
            <a:r>
              <a:rPr lang="cs-CZ" dirty="0" smtClean="0"/>
              <a:t>chronické přetěžování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7031" r="48258" b="28516"/>
          <a:stretch>
            <a:fillRect/>
          </a:stretch>
        </p:blipFill>
        <p:spPr bwMode="auto">
          <a:xfrm>
            <a:off x="5508104" y="1556792"/>
            <a:ext cx="3419872" cy="29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 rot="5400000">
            <a:off x="8424428" y="2888940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Diagnostika:</a:t>
            </a:r>
          </a:p>
          <a:p>
            <a:pPr lvl="1"/>
            <a:r>
              <a:rPr lang="cs-CZ" sz="2400" dirty="0" smtClean="0"/>
              <a:t>klinické vyšetření neurologem</a:t>
            </a:r>
          </a:p>
          <a:p>
            <a:pPr lvl="2"/>
            <a:r>
              <a:rPr lang="cs-CZ" dirty="0" err="1" smtClean="0"/>
              <a:t>Phalenův</a:t>
            </a:r>
            <a:r>
              <a:rPr lang="cs-CZ" dirty="0" smtClean="0"/>
              <a:t> test</a:t>
            </a:r>
          </a:p>
          <a:p>
            <a:pPr lvl="2"/>
            <a:r>
              <a:rPr lang="cs-CZ" dirty="0" err="1" smtClean="0"/>
              <a:t>Tinelův</a:t>
            </a:r>
            <a:r>
              <a:rPr lang="cs-CZ" dirty="0" smtClean="0"/>
              <a:t> příznak</a:t>
            </a:r>
          </a:p>
          <a:p>
            <a:pPr lvl="1"/>
            <a:r>
              <a:rPr lang="cs-CZ" sz="2400" dirty="0" smtClean="0"/>
              <a:t>EMG (elektromyografie)</a:t>
            </a:r>
          </a:p>
          <a:p>
            <a:pPr lvl="1">
              <a:buNone/>
            </a:pPr>
            <a:endParaRPr lang="cs-CZ" sz="2400" dirty="0" smtClean="0"/>
          </a:p>
          <a:p>
            <a:r>
              <a:rPr lang="cs-CZ" sz="2400" b="1" dirty="0" smtClean="0"/>
              <a:t>Terapie:</a:t>
            </a:r>
          </a:p>
          <a:p>
            <a:pPr lvl="1"/>
            <a:r>
              <a:rPr lang="cs-CZ" sz="2400" b="1" dirty="0" smtClean="0"/>
              <a:t>konzervativní</a:t>
            </a:r>
          </a:p>
          <a:p>
            <a:pPr lvl="2"/>
            <a:r>
              <a:rPr lang="cs-CZ" dirty="0" smtClean="0"/>
              <a:t>klidový režim (imobilizace)</a:t>
            </a:r>
          </a:p>
          <a:p>
            <a:pPr lvl="2"/>
            <a:r>
              <a:rPr lang="cs-CZ" dirty="0" smtClean="0"/>
              <a:t>časté procvičování ruky</a:t>
            </a:r>
          </a:p>
          <a:p>
            <a:pPr lvl="2"/>
            <a:r>
              <a:rPr lang="cs-CZ" dirty="0" smtClean="0"/>
              <a:t>vitamín B12</a:t>
            </a:r>
          </a:p>
          <a:p>
            <a:pPr lvl="2"/>
            <a:r>
              <a:rPr lang="cs-CZ" dirty="0" smtClean="0"/>
              <a:t>analgetika, antiflogistika</a:t>
            </a:r>
          </a:p>
          <a:p>
            <a:pPr lvl="2"/>
            <a:r>
              <a:rPr lang="cs-CZ" dirty="0" smtClean="0"/>
              <a:t>lokální aplikace kortikosteroidů</a:t>
            </a:r>
          </a:p>
          <a:p>
            <a:pPr lvl="1"/>
            <a:r>
              <a:rPr lang="cs-CZ" sz="2400" b="1" dirty="0" smtClean="0"/>
              <a:t>chirurgická </a:t>
            </a:r>
          </a:p>
          <a:p>
            <a:pPr lvl="2"/>
            <a:r>
              <a:rPr lang="cs-CZ" dirty="0" smtClean="0"/>
              <a:t>protnutí příčného vazu </a:t>
            </a:r>
            <a:endParaRPr lang="cs-CZ" dirty="0"/>
          </a:p>
        </p:txBody>
      </p:sp>
      <p:pic>
        <p:nvPicPr>
          <p:cNvPr id="4098" name="Picture 2" descr="https://www.icklinika.cz/admin/uploads/CTS-Released-Lig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47309"/>
            <a:ext cx="3456384" cy="561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Před operací:</a:t>
            </a:r>
          </a:p>
          <a:p>
            <a:pPr lvl="1"/>
            <a:r>
              <a:rPr lang="cs-CZ" sz="2200" dirty="0" smtClean="0"/>
              <a:t>v lokální anestezii (není nutná speciální příprava)</a:t>
            </a:r>
          </a:p>
          <a:p>
            <a:pPr lvl="1"/>
            <a:r>
              <a:rPr lang="cs-CZ" sz="2200" dirty="0" smtClean="0"/>
              <a:t>protisrážlivé léky, </a:t>
            </a:r>
            <a:r>
              <a:rPr lang="cs-CZ" sz="2200" dirty="0" err="1" smtClean="0"/>
              <a:t>léky</a:t>
            </a:r>
            <a:r>
              <a:rPr lang="cs-CZ" sz="2200" dirty="0" smtClean="0"/>
              <a:t> na ředění krve (konzultace s lékařem)</a:t>
            </a:r>
          </a:p>
          <a:p>
            <a:pPr lvl="1"/>
            <a:endParaRPr lang="cs-CZ" sz="2200" dirty="0" smtClean="0"/>
          </a:p>
          <a:p>
            <a:r>
              <a:rPr lang="cs-CZ" sz="2200" b="1" dirty="0" smtClean="0"/>
              <a:t>Den operace:</a:t>
            </a:r>
          </a:p>
          <a:p>
            <a:pPr lvl="1"/>
            <a:r>
              <a:rPr lang="cs-CZ" sz="2200" dirty="0" smtClean="0"/>
              <a:t>čisté, umyté ruce, ženy odlakované nehty</a:t>
            </a:r>
          </a:p>
          <a:p>
            <a:pPr lvl="1"/>
            <a:r>
              <a:rPr lang="cs-CZ" sz="2200" dirty="0" smtClean="0"/>
              <a:t>výkon trvá asi 10 – 20 minut</a:t>
            </a:r>
          </a:p>
          <a:p>
            <a:pPr lvl="1"/>
            <a:endParaRPr lang="cs-CZ" sz="2200" dirty="0" smtClean="0"/>
          </a:p>
          <a:p>
            <a:r>
              <a:rPr lang="cs-CZ" sz="2200" b="1" dirty="0" smtClean="0"/>
              <a:t>Pooperační režim</a:t>
            </a:r>
          </a:p>
          <a:p>
            <a:pPr lvl="1"/>
            <a:r>
              <a:rPr lang="cs-CZ" sz="2200" dirty="0" smtClean="0"/>
              <a:t>udržovat ruku v klidu, suchu, čistotě</a:t>
            </a:r>
          </a:p>
          <a:p>
            <a:pPr lvl="1"/>
            <a:r>
              <a:rPr lang="cs-CZ" sz="2200" dirty="0" smtClean="0"/>
              <a:t>1 – 2 dny ve zvýšené poloze  (šátkový závěs)</a:t>
            </a:r>
          </a:p>
          <a:p>
            <a:pPr lvl="1"/>
            <a:r>
              <a:rPr lang="cs-CZ" sz="2200" dirty="0" smtClean="0"/>
              <a:t>procvičovat pouze prsty, nehýbat se zápěstím</a:t>
            </a:r>
          </a:p>
          <a:p>
            <a:pPr lvl="1"/>
            <a:r>
              <a:rPr lang="cs-CZ" sz="2200" dirty="0" smtClean="0"/>
              <a:t>vytažení stehů 10. den po operaci</a:t>
            </a:r>
          </a:p>
          <a:p>
            <a:pPr lvl="1"/>
            <a:r>
              <a:rPr lang="cs-CZ" sz="2200" dirty="0" smtClean="0"/>
              <a:t>rehabilitace (1 – 2 měsíce)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cs-CZ" b="1" dirty="0" smtClean="0"/>
              <a:t>Rehabilitace</a:t>
            </a:r>
          </a:p>
          <a:p>
            <a:pPr>
              <a:buNone/>
            </a:pPr>
            <a:r>
              <a:rPr lang="cs-CZ" sz="2200" dirty="0" smtClean="0"/>
              <a:t>	Cviky by se měly provádět pomalu a pořádně, ne však přes bolest. </a:t>
            </a: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5063" r="27781" b="17688"/>
          <a:stretch>
            <a:fillRect/>
          </a:stretch>
        </p:blipFill>
        <p:spPr bwMode="auto">
          <a:xfrm>
            <a:off x="755576" y="1628800"/>
            <a:ext cx="760584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38016" r="28334" b="6250"/>
          <a:stretch>
            <a:fillRect/>
          </a:stretch>
        </p:blipFill>
        <p:spPr bwMode="auto">
          <a:xfrm>
            <a:off x="935596" y="719893"/>
            <a:ext cx="7272808" cy="54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2266" r="26674" b="8829"/>
          <a:stretch>
            <a:fillRect/>
          </a:stretch>
        </p:blipFill>
        <p:spPr bwMode="auto">
          <a:xfrm>
            <a:off x="1043608" y="416958"/>
            <a:ext cx="7056784" cy="60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3165" r="27227" b="45250"/>
          <a:stretch>
            <a:fillRect/>
          </a:stretch>
        </p:blipFill>
        <p:spPr bwMode="auto">
          <a:xfrm>
            <a:off x="891591" y="404664"/>
            <a:ext cx="736081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8416" t="27360" r="26756" b="39172"/>
          <a:stretch>
            <a:fillRect/>
          </a:stretch>
        </p:blipFill>
        <p:spPr bwMode="auto">
          <a:xfrm>
            <a:off x="1141031" y="3645024"/>
            <a:ext cx="68619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8329" r="27228" b="39607"/>
          <a:stretch>
            <a:fillRect/>
          </a:stretch>
        </p:blipFill>
        <p:spPr bwMode="auto">
          <a:xfrm>
            <a:off x="1206774" y="310313"/>
            <a:ext cx="6730453" cy="35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67359" r="27228" b="6250"/>
          <a:stretch>
            <a:fillRect/>
          </a:stretch>
        </p:blipFill>
        <p:spPr bwMode="auto">
          <a:xfrm>
            <a:off x="948697" y="4077072"/>
            <a:ext cx="7246607" cy="23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/>
          <a:lstStyle/>
          <a:p>
            <a:r>
              <a:rPr lang="cs-CZ" b="1" dirty="0" smtClean="0"/>
              <a:t>Děkuji za pozornost </a:t>
            </a:r>
            <a:endParaRPr lang="cs-CZ" dirty="0"/>
          </a:p>
        </p:txBody>
      </p:sp>
      <p:pic>
        <p:nvPicPr>
          <p:cNvPr id="50180" name="Picture 4" descr="Image result for neurosurgery jok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548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 err="1" smtClean="0"/>
              <a:t>Neurotraumatologie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9248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cs-CZ" sz="2400" dirty="0" smtClean="0"/>
          </a:p>
          <a:p>
            <a:pPr lvl="1"/>
            <a:endParaRPr lang="cs-CZ" sz="2400" dirty="0" smtClean="0"/>
          </a:p>
        </p:txBody>
      </p:sp>
      <p:pic>
        <p:nvPicPr>
          <p:cNvPr id="10242" name="Picture 2" descr="Image result for zlomeniny lebeční klen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170040" cy="3336033"/>
          </a:xfrm>
          <a:prstGeom prst="rect">
            <a:avLst/>
          </a:prstGeom>
          <a:noFill/>
        </p:spPr>
      </p:pic>
      <p:pic>
        <p:nvPicPr>
          <p:cNvPr id="10244" name="Picture 4" descr="Image result for spine injury"/>
          <p:cNvPicPr>
            <a:picLocks noChangeAspect="1" noChangeArrowheads="1"/>
          </p:cNvPicPr>
          <p:nvPr/>
        </p:nvPicPr>
        <p:blipFill>
          <a:blip r:embed="rId3" cstate="print"/>
          <a:srcRect l="19400" t="1766" r="15404" b="1095"/>
          <a:stretch>
            <a:fillRect/>
          </a:stretch>
        </p:blipFill>
        <p:spPr bwMode="auto">
          <a:xfrm>
            <a:off x="4427984" y="2708920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a vývojové vady</a:t>
            </a:r>
            <a:endParaRPr lang="cs-CZ" dirty="0"/>
          </a:p>
        </p:txBody>
      </p:sp>
      <p:pic>
        <p:nvPicPr>
          <p:cNvPr id="9218" name="Picture 2" descr="Image result for spina bif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12776"/>
            <a:ext cx="4858140" cy="3168352"/>
          </a:xfrm>
          <a:prstGeom prst="rect">
            <a:avLst/>
          </a:prstGeom>
          <a:noFill/>
        </p:spPr>
      </p:pic>
      <p:pic>
        <p:nvPicPr>
          <p:cNvPr id="9220" name="Picture 4" descr="Image result for hydrocefa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12206"/>
            <a:ext cx="3356595" cy="393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kraniosten=oza"/>
          <p:cNvPicPr>
            <a:picLocks noChangeAspect="1" noChangeArrowheads="1"/>
          </p:cNvPicPr>
          <p:nvPr/>
        </p:nvPicPr>
        <p:blipFill>
          <a:blip r:embed="rId3" cstate="print"/>
          <a:srcRect l="23292" r="29066"/>
          <a:stretch>
            <a:fillRect/>
          </a:stretch>
        </p:blipFill>
        <p:spPr bwMode="auto">
          <a:xfrm>
            <a:off x="395536" y="858315"/>
            <a:ext cx="3672408" cy="5141371"/>
          </a:xfrm>
          <a:prstGeom prst="rect">
            <a:avLst/>
          </a:prstGeom>
          <a:noFill/>
        </p:spPr>
      </p:pic>
      <p:pic>
        <p:nvPicPr>
          <p:cNvPr id="39940" name="Picture 4" descr="Image result for cleft sk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2520280" cy="3780420"/>
          </a:xfrm>
          <a:prstGeom prst="rect">
            <a:avLst/>
          </a:prstGeom>
          <a:noFill/>
        </p:spPr>
      </p:pic>
      <p:pic>
        <p:nvPicPr>
          <p:cNvPr id="39942" name="Picture 6" descr="Image result for cleft skull"/>
          <p:cNvPicPr>
            <a:picLocks noChangeAspect="1" noChangeArrowheads="1"/>
          </p:cNvPicPr>
          <p:nvPr/>
        </p:nvPicPr>
        <p:blipFill>
          <a:blip r:embed="rId5" cstate="print"/>
          <a:srcRect l="18737" r="19233" b="1045"/>
          <a:stretch>
            <a:fillRect/>
          </a:stretch>
        </p:blipFill>
        <p:spPr bwMode="auto">
          <a:xfrm>
            <a:off x="5436096" y="3429000"/>
            <a:ext cx="3322380" cy="2976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Zánětlivá onemocnění</a:t>
            </a:r>
            <a:endParaRPr lang="cs-CZ" dirty="0"/>
          </a:p>
        </p:txBody>
      </p:sp>
      <p:pic>
        <p:nvPicPr>
          <p:cNvPr id="8196" name="Picture 4" descr="https://www.zdravotnickydenik.cz/wp-content/uploads/2019/04/meningokok-obr-696x440-696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01208" cy="3098466"/>
          </a:xfrm>
          <a:prstGeom prst="rect">
            <a:avLst/>
          </a:prstGeom>
          <a:noFill/>
        </p:spPr>
      </p:pic>
      <p:pic>
        <p:nvPicPr>
          <p:cNvPr id="8194" name="Picture 2" descr="Image result for mozkový abs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8100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Nádorová onemocnění</a:t>
            </a:r>
            <a:endParaRPr lang="cs-CZ" dirty="0"/>
          </a:p>
        </p:txBody>
      </p:sp>
      <p:pic>
        <p:nvPicPr>
          <p:cNvPr id="7172" name="Picture 4" descr="https://upload.wikimedia.org/wikipedia/commons/thumb/d/d6/Osteom_Stirnhoehle_Roe_ap.png/300px-Osteom_Stirnhoehle_Roe_ap.png"/>
          <p:cNvPicPr>
            <a:picLocks noChangeAspect="1" noChangeArrowheads="1"/>
          </p:cNvPicPr>
          <p:nvPr/>
        </p:nvPicPr>
        <p:blipFill>
          <a:blip r:embed="rId3" cstate="print"/>
          <a:srcRect l="5314"/>
          <a:stretch>
            <a:fillRect/>
          </a:stretch>
        </p:blipFill>
        <p:spPr bwMode="auto">
          <a:xfrm>
            <a:off x="179512" y="3501008"/>
            <a:ext cx="3198318" cy="3096344"/>
          </a:xfrm>
          <a:prstGeom prst="rect">
            <a:avLst/>
          </a:prstGeom>
          <a:noFill/>
        </p:spPr>
      </p:pic>
      <p:pic>
        <p:nvPicPr>
          <p:cNvPr id="7174" name="Picture 6" descr="https://www.wikiskripta.eu/images/thumb/b/be/Meningeom_im_R%C3%B6ntgenbild.jpg/250px-Meningeom_im_R%C3%B6ntgenbild.jpg"/>
          <p:cNvPicPr>
            <a:picLocks noChangeAspect="1" noChangeArrowheads="1"/>
          </p:cNvPicPr>
          <p:nvPr/>
        </p:nvPicPr>
        <p:blipFill>
          <a:blip r:embed="rId4" cstate="print"/>
          <a:srcRect l="1923" r="3846"/>
          <a:stretch>
            <a:fillRect/>
          </a:stretch>
        </p:blipFill>
        <p:spPr bwMode="auto">
          <a:xfrm>
            <a:off x="3131840" y="1556792"/>
            <a:ext cx="3528392" cy="3085399"/>
          </a:xfrm>
          <a:prstGeom prst="rect">
            <a:avLst/>
          </a:prstGeom>
          <a:noFill/>
        </p:spPr>
      </p:pic>
      <p:pic>
        <p:nvPicPr>
          <p:cNvPr id="7170" name="Picture 2" descr="Image result for adenom hypofýzy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5868144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Cévní onemocnění</a:t>
            </a:r>
            <a:endParaRPr lang="cs-CZ" dirty="0"/>
          </a:p>
        </p:txBody>
      </p:sp>
      <p:pic>
        <p:nvPicPr>
          <p:cNvPr id="6146" name="Picture 2" descr="Image result for brain bloo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896484" cy="3384376"/>
          </a:xfrm>
          <a:prstGeom prst="rect">
            <a:avLst/>
          </a:prstGeom>
          <a:noFill/>
        </p:spPr>
      </p:pic>
      <p:sp>
        <p:nvSpPr>
          <p:cNvPr id="6150" name="AutoShape 6" descr="https://www.homolka.cz/data/upload/250x259xAneuryzma-pred-coilingem.jpg.pagespeed.ic.2gGC2eOHn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2" name="Picture 8" descr="ANd9GcT3k-ywoL_gpQ-xWWuhQkdCWagflbul-A-Fjr3b_OOFi-s8YKHo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11938"/>
            <a:ext cx="3643486" cy="447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tenosis a. caro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268634" cy="5472608"/>
          </a:xfrm>
          <a:prstGeom prst="rect">
            <a:avLst/>
          </a:prstGeom>
          <a:noFill/>
        </p:spPr>
      </p:pic>
      <p:pic>
        <p:nvPicPr>
          <p:cNvPr id="40962" name="Picture 2" descr="Chronický intakrt u pacientky s lehkou s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2549277" cy="3078680"/>
          </a:xfrm>
          <a:prstGeom prst="rect">
            <a:avLst/>
          </a:prstGeom>
          <a:noFill/>
        </p:spPr>
      </p:pic>
      <p:pic>
        <p:nvPicPr>
          <p:cNvPr id="40964" name="Picture 4" descr="Rozsáhlý mozkový infarkt v povodí ACM (subakutní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645024"/>
            <a:ext cx="2664296" cy="298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496</Words>
  <Application>Microsoft Office PowerPoint</Application>
  <PresentationFormat>Předvádění na obrazovce (4:3)</PresentationFormat>
  <Paragraphs>140</Paragraphs>
  <Slides>29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NEUROCHIRURGIE</vt:lpstr>
      <vt:lpstr>„Chirurgický obor medicíny, který se zabývá operační léčbou nemocí nervového systému  (mozkové a míšní nádory, úrazy mozku a míchy, nitrolební krvácení, apod.)“</vt:lpstr>
      <vt:lpstr>Neurotraumatologie</vt:lpstr>
      <vt:lpstr>Vrozené a vývojové vady</vt:lpstr>
      <vt:lpstr>Snímek 5</vt:lpstr>
      <vt:lpstr>Zánětlivá onemocnění</vt:lpstr>
      <vt:lpstr>Nádorová onemocnění</vt:lpstr>
      <vt:lpstr>Cévní onemocnění</vt:lpstr>
      <vt:lpstr>Snímek 9</vt:lpstr>
      <vt:lpstr>Degenerativní onemocnění páteře</vt:lpstr>
      <vt:lpstr>Chirurgie neztišitelné bolesti</vt:lpstr>
      <vt:lpstr>Úžinové syndromy periferních nervů</vt:lpstr>
      <vt:lpstr>Epileptochirurgie</vt:lpstr>
      <vt:lpstr>Klinické vyšetření</vt:lpstr>
      <vt:lpstr>Zobrazovací metody</vt:lpstr>
      <vt:lpstr>Snímek 16</vt:lpstr>
      <vt:lpstr>Snímek 17</vt:lpstr>
      <vt:lpstr>Snímek 18</vt:lpstr>
      <vt:lpstr>Neurochirurgická pracoviště v ČR</vt:lpstr>
      <vt:lpstr>Neurochirurgická klinika FN Brno</vt:lpstr>
      <vt:lpstr>Syndrom karpálního tunelu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Děkuji za pozornost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</dc:creator>
  <cp:lastModifiedBy>Lucie</cp:lastModifiedBy>
  <cp:revision>69</cp:revision>
  <dcterms:created xsi:type="dcterms:W3CDTF">2020-03-02T14:50:56Z</dcterms:created>
  <dcterms:modified xsi:type="dcterms:W3CDTF">2020-03-11T14:05:16Z</dcterms:modified>
</cp:coreProperties>
</file>