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1"/>
  </p:notesMasterIdLst>
  <p:sldIdLst>
    <p:sldId id="30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304" r:id="rId27"/>
    <p:sldId id="305" r:id="rId28"/>
    <p:sldId id="283" r:id="rId29"/>
    <p:sldId id="284" r:id="rId30"/>
    <p:sldId id="285" r:id="rId31"/>
    <p:sldId id="307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10" r:id="rId45"/>
    <p:sldId id="299" r:id="rId46"/>
    <p:sldId id="300" r:id="rId47"/>
    <p:sldId id="301" r:id="rId48"/>
    <p:sldId id="311" r:id="rId49"/>
    <p:sldId id="312" r:id="rId5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239" autoAdjust="0"/>
  </p:normalViewPr>
  <p:slideViewPr>
    <p:cSldViewPr snapToGrid="0">
      <p:cViewPr varScale="1">
        <p:scale>
          <a:sx n="88" d="100"/>
          <a:sy n="88" d="100"/>
        </p:scale>
        <p:origin x="88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3T14:19:40.965" idx="1">
    <p:pos x="5650" y="12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bc3e4f0a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bc3e4f0a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17a492411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17a492411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17a492411_0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17a492411_0_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17a492411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17a492411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17a492411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17a492411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17a492411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17a492411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17a492411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17a492411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17a492411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17a492411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17a492411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17a492411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17a492411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17a492411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f2ed31e52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f2ed31e52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1bc3e4f0a_8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1bc3e4f0a_8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f2ed31e52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f2ed31e52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f2ed31e52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f2ed31e52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17a492411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17a492411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f2ed31e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f2ed31e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f2ed31e5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f2ed31e5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300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f2ed31e5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f2ed31e5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f2ed31e5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f2ed31e5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f2ed31e5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f2ed31e5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1b6d92a1b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1b6d92a1b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1bc3e4f0a_8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1bc3e4f0a_8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1b6d92a1b_6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1b6d92a1b_6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1b6d92a1b_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1b6d92a1b_6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1b6d92a1b_6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1b6d92a1b_6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1b6d92a1b_6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1b6d92a1b_6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1b6d92a1b_6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1b6d92a1b_6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1b6d92a1b_6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71b6d92a1b_6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1b6d92a1b_6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1b6d92a1b_6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1b6d92a1b_6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71b6d92a1b_6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1bc3e4f0a_8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1bc3e4f0a_8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1bc3e4f0a_8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1bc3e4f0a_8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1bc3e4f0a_8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1bc3e4f0a_8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1bc3e4f0a_8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71bc3e4f0a_8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1bc3e4f0a_8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71bc3e4f0a_8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1bc3e4f0a_8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1bc3e4f0a_8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1bc3e4f0a_8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1bc3e4f0a_8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17a49241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17a49241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17a492411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17a492411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17a492411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17a492411_0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7a492411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7a492411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f2ed31e5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f2ed31e52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6A3A5-F2EA-4A7F-A5C9-03F447FBA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F89457-8E7C-47AA-A2D5-BE0B39549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58E27A-8438-4249-B767-E35C12AD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FA3-5A85-4110-94FD-864C76CC951F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AF70C8-696A-4349-A5C1-501EE491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765CE5-D5D5-48C6-8DCA-80B613F6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6738548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B3D10D-4F6A-4AF0-B601-60C05BAB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1C182D-2445-488A-A4D1-3B58F1A92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D8AAE3-0A99-4506-BEDF-CE3B14AC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FA3-5A85-4110-94FD-864C76CC951F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CEDA33-D487-47DC-A634-0010857D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FB9AB9-A8CB-43DF-B697-8FD39EA0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7765796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C2D4504-8FD2-4A99-8F65-95ECDEBEC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F2DBF0-2ABD-4B58-9880-AFD50B21E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313F22-0FD6-41B4-BAC0-ED28F1B0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FA3-5A85-4110-94FD-864C76CC951F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AC6A2C-58E2-46A4-A7B5-29EE0123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6431FF-3D75-4DBD-B377-313ED364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9814769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45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428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45165-9852-4FAA-8CC0-E8760A527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499BF7-FDD2-4101-9708-B9B745051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F0F9AE-39C2-403C-A2B5-94EBC1B9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FA3-5A85-4110-94FD-864C76CC951F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9E0D21-7FD0-4BAB-AB11-0A67E49EA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71379F-76EC-4CD4-856D-8A7AC812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0684102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0CB492-2ACE-4D6B-A6A9-05C84FF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584925-B735-4B54-8FD4-9F3890B05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CE8148-0115-4AB1-8F72-54B8C14B4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FA3-5A85-4110-94FD-864C76CC951F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37AC4E-85DF-4921-813F-0C9FD712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939230-0F06-4BC7-8012-C7152EA6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53246635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57261-6CFD-49B4-941A-695F84E88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52BB71-78F1-4FCD-8C5D-12B81ADE5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645364-5BA0-4F5A-A9F2-C5AC3E554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8A50BF-DAB0-4E49-87D5-439B93B3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FA3-5A85-4110-94FD-864C76CC951F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CFB033-0ECB-4504-9710-50E672AF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F9BD81-E8E2-4B2C-8EF2-13CB997D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8950806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2B5B0C-32EA-4A87-B51F-1F4746B4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9672BE-4D1F-4997-8D3F-F6A00C2B2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71C6D9-6A36-4A86-BA28-6F6DBEC6B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30580BE-FF29-4A0C-9E59-D86DB0C00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3CC8C80-DD55-4F80-8282-FC1041227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032345-BFED-4F7B-B8EC-2019E923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FA3-5A85-4110-94FD-864C76CC951F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4528FA0-B566-4C11-BAFA-D2636F89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2083F0A-0E28-4E2E-BFC7-6CAC7431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0916427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84F2A-3005-42DD-BAC5-709D6A13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73B2C98-8305-4BFA-9FDE-8F7ED849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FA3-5A85-4110-94FD-864C76CC951F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E24669-F5B1-449E-A957-6942B582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630C2B-DC1F-40B3-8C1E-28BE1576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710662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D60D3BF-69DD-4010-86D0-213E2273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FA3-5A85-4110-94FD-864C76CC951F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41C89C5-DC72-4DDC-B064-3F6BCF24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AAB095-9F96-4692-896A-B809F15B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3784462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FEDF8-6207-4E83-8389-42FF0DEB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061BE4-0315-42F8-AE40-B28A52337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BAD1E7C-D891-40E2-B44F-676FAE98F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728B25-6F0A-4430-A87B-BBC84D1E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FA3-5A85-4110-94FD-864C76CC951F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46F4E0-E0C3-448F-9CCF-E534812A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9821F3-26E8-4A6D-8899-4D4DFDBA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4547723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364FD-5520-4621-9AB6-11D7DF2C6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5CFF77-4D59-464C-8C31-24DDB7F10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EA3450-68D9-40B9-8F34-0E8D0EA00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81162F-8B9F-4875-A3D9-74D3D1CA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FA3-5A85-4110-94FD-864C76CC951F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B55367-52C0-4E57-92DE-8F807C23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42B3D9-575A-47DD-BC96-B34678F6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1765351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743131-A00A-4B38-B03D-77D0F716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84B152-6D6F-4816-9012-0E6D66164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0BD8B4-D18D-4607-9CA1-62A1545B8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D1FA3-5A85-4110-94FD-864C76CC951F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78DDD0-244B-464B-AC4D-D273AE88A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111642-F3E7-4D05-98DF-3F79BEA3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76658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p0cF__Lbm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skripta.eu/w/Gonartr%C3%B3za" TargetMode="External"/><Relationship Id="rId13" Type="http://schemas.openxmlformats.org/officeDocument/2006/relationships/hyperlink" Target="https://www.wikiskripta.eu/index.php?title=Omartr%C3%B3za&amp;action=edit&amp;redlink=1" TargetMode="External"/><Relationship Id="rId3" Type="http://schemas.openxmlformats.org/officeDocument/2006/relationships/image" Target="../media/image53.png"/><Relationship Id="rId7" Type="http://schemas.openxmlformats.org/officeDocument/2006/relationships/hyperlink" Target="https://www.wikiskripta.eu/w/Hallux_rigidus" TargetMode="External"/><Relationship Id="rId12" Type="http://schemas.openxmlformats.org/officeDocument/2006/relationships/hyperlink" Target="https://www.wikiskripta.eu/index.php?title=Diskopatie&amp;action=edit&amp;redlink=1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wikiskripta.eu/w/Hallux_valgus" TargetMode="External"/><Relationship Id="rId11" Type="http://schemas.openxmlformats.org/officeDocument/2006/relationships/hyperlink" Target="https://www.wikiskripta.eu/index.php?title=Spondyl%C3%B3za&amp;action=edit&amp;redlink=1" TargetMode="External"/><Relationship Id="rId5" Type="http://schemas.openxmlformats.org/officeDocument/2006/relationships/hyperlink" Target="https://www.wikiskripta.eu/index.php?title=Rhizartr%C3%B3za&amp;action=edit&amp;redlink=1" TargetMode="External"/><Relationship Id="rId10" Type="http://schemas.openxmlformats.org/officeDocument/2006/relationships/hyperlink" Target="https://www.wikiskripta.eu/index.php?title=Spondylartr%C3%B3za&amp;action=edit&amp;redlink=1" TargetMode="External"/><Relationship Id="rId4" Type="http://schemas.openxmlformats.org/officeDocument/2006/relationships/hyperlink" Target="https://www.wikiskripta.eu/w/Bouchardovy_uzly" TargetMode="External"/><Relationship Id="rId9" Type="http://schemas.openxmlformats.org/officeDocument/2006/relationships/hyperlink" Target="https://www.wikiskripta.eu/w/Koxartr%C3%B3za" TargetMode="External"/><Relationship Id="rId1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DEDC8BC-BB5D-45E9-B8FF-43BDD6F7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827" y="4489396"/>
            <a:ext cx="3314701" cy="673098"/>
          </a:xfrm>
        </p:spPr>
        <p:txBody>
          <a:bodyPr/>
          <a:lstStyle/>
          <a:p>
            <a:pPr lvl="0" algn="r"/>
            <a:r>
              <a:rPr lang="cs-CZ" sz="1600" dirty="0"/>
              <a:t>Alena Šerá</a:t>
            </a:r>
            <a:br>
              <a:rPr lang="cs-CZ" sz="1600" dirty="0"/>
            </a:br>
            <a:r>
              <a:rPr lang="cs-CZ" sz="1600" dirty="0"/>
              <a:t>Simona Mikulcová </a:t>
            </a:r>
            <a:br>
              <a:rPr lang="cs-CZ" sz="1600" dirty="0"/>
            </a:br>
            <a:r>
              <a:rPr lang="cs-CZ" sz="1600" dirty="0"/>
              <a:t>Tereza Kašparová</a:t>
            </a:r>
            <a:br>
              <a:rPr lang="cs-CZ" sz="1600" dirty="0"/>
            </a:br>
            <a:r>
              <a:rPr lang="cs-CZ" sz="1600" dirty="0"/>
              <a:t>VS 2.ročník, jarní semestr</a:t>
            </a:r>
            <a:br>
              <a:rPr lang="cs-CZ" sz="1600" dirty="0"/>
            </a:br>
            <a:r>
              <a:rPr lang="cs-CZ" sz="1600" dirty="0"/>
              <a:t>Ošetřovatelství v </a:t>
            </a:r>
            <a:r>
              <a:rPr lang="cs-CZ" sz="1600" dirty="0" err="1"/>
              <a:t>chir.oborech</a:t>
            </a:r>
            <a:r>
              <a:rPr lang="cs-CZ" sz="1600" dirty="0"/>
              <a:t> - </a:t>
            </a:r>
            <a:r>
              <a:rPr lang="cs-CZ" sz="1600" dirty="0" err="1"/>
              <a:t>cv</a:t>
            </a:r>
            <a:r>
              <a:rPr lang="cs-CZ" sz="1600" dirty="0"/>
              <a:t>. </a:t>
            </a:r>
            <a:br>
              <a:rPr lang="cs-CZ" sz="6000" dirty="0"/>
            </a:br>
            <a:endParaRPr lang="cs-CZ" sz="4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20E8544-5CF5-4148-B677-055C78F64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1"/>
            <a:ext cx="7260264" cy="435332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D85BAC1-AC55-4629-898B-D6ACD7E71A09}"/>
              </a:ext>
            </a:extLst>
          </p:cNvPr>
          <p:cNvSpPr txBox="1"/>
          <p:nvPr/>
        </p:nvSpPr>
        <p:spPr>
          <a:xfrm>
            <a:off x="7642299" y="215901"/>
            <a:ext cx="1133401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cs-CZ" sz="5400" dirty="0"/>
              <a:t>ORTOPEDIE</a:t>
            </a:r>
          </a:p>
        </p:txBody>
      </p:sp>
    </p:spTree>
    <p:extLst>
      <p:ext uri="{BB962C8B-B14F-4D97-AF65-F5344CB8AC3E}">
        <p14:creationId xmlns:p14="http://schemas.microsoft.com/office/powerpoint/2010/main" val="199530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5216400" y="213700"/>
            <a:ext cx="3927600" cy="7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luxace ramene 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75300"/>
            <a:ext cx="4592901" cy="459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650" y="591475"/>
            <a:ext cx="4566600" cy="33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 rotWithShape="1">
          <a:blip r:embed="rId4">
            <a:alphaModFix/>
          </a:blip>
          <a:srcRect r="19257"/>
          <a:stretch/>
        </p:blipFill>
        <p:spPr>
          <a:xfrm>
            <a:off x="4572000" y="721000"/>
            <a:ext cx="4566600" cy="3103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3915"/>
            <a:ext cx="4474825" cy="357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 rotWithShape="1">
          <a:blip r:embed="rId4">
            <a:alphaModFix/>
          </a:blip>
          <a:srcRect r="8617"/>
          <a:stretch/>
        </p:blipFill>
        <p:spPr>
          <a:xfrm>
            <a:off x="4474825" y="691500"/>
            <a:ext cx="4616074" cy="33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Artroskopická stabilizace ramene </a:t>
            </a:r>
            <a:endParaRPr dirty="0"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" sz="16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Principem operace je přišití odtrženého kloubního pouzdra a chrupavčitého okraje</a:t>
            </a:r>
            <a:endParaRPr sz="1600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875" y="1883975"/>
            <a:ext cx="5574525" cy="24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546875" y="4578450"/>
            <a:ext cx="2261725" cy="37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dirty="0"/>
              <a:t> 1. zavedení portu </a:t>
            </a:r>
            <a:endParaRPr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051" y="16545"/>
            <a:ext cx="4848225" cy="20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/>
          <p:nvPr/>
        </p:nvSpPr>
        <p:spPr>
          <a:xfrm>
            <a:off x="567225" y="1868097"/>
            <a:ext cx="4526400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2. Předvrtání otvoru pro skobičku a zavedení titanové skobičky s vláknem do kostěného okraje jamky</a:t>
            </a:r>
            <a:endParaRPr sz="14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4">
            <a:alphaModFix/>
          </a:blip>
          <a:srcRect t="-3440" b="3439"/>
          <a:stretch/>
        </p:blipFill>
        <p:spPr>
          <a:xfrm>
            <a:off x="567225" y="2571750"/>
            <a:ext cx="4211325" cy="186809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/>
          <p:nvPr/>
        </p:nvSpPr>
        <p:spPr>
          <a:xfrm>
            <a:off x="567224" y="4328100"/>
            <a:ext cx="4398475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3. Artroskopické odstranění kalcifikací - vápenatých hmot ze šlachy rotátorové manžety</a:t>
            </a:r>
            <a:endParaRPr sz="140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9375" y="1047445"/>
            <a:ext cx="3240325" cy="29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5709375" y="4073900"/>
            <a:ext cx="3434625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4. Výsledek operace: fixace pouzdra a labra k přednímu okraji jamky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596351" y="3555225"/>
            <a:ext cx="6706800" cy="11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Vlevo – fyziologický nález, hladký a lesklý povrch hlavice a kloubní jamky </a:t>
            </a:r>
            <a:endParaRPr sz="160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Napravo – nález po přední luxaci ramene</a:t>
            </a:r>
            <a:endParaRPr sz="160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76" y="457275"/>
            <a:ext cx="6706775" cy="306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311700" y="406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Příprava pacienta - KRÁTKODOBÁ </a:t>
            </a:r>
            <a:endParaRPr dirty="0"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311700" y="1320850"/>
            <a:ext cx="8520600" cy="3682500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114300" indent="0">
              <a:buClr>
                <a:srgbClr val="000000"/>
              </a:buClr>
              <a:buNone/>
            </a:pPr>
            <a:r>
              <a:rPr lang="cs-CZ" sz="2000" dirty="0">
                <a:solidFill>
                  <a:srgbClr val="000000"/>
                </a:solidFill>
              </a:rPr>
              <a:t>p</a:t>
            </a:r>
            <a:r>
              <a:rPr lang="cs" sz="2000" dirty="0">
                <a:solidFill>
                  <a:srgbClr val="000000"/>
                </a:solidFill>
              </a:rPr>
              <a:t>acient </a:t>
            </a:r>
            <a:r>
              <a:rPr lang="cs-CZ" sz="2000" dirty="0">
                <a:solidFill>
                  <a:srgbClr val="000000"/>
                </a:solidFill>
              </a:rPr>
              <a:t>bez nachlazení, zánětlivých onemocnění</a:t>
            </a: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hotové předoperační vyšetření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cs" sz="2000" dirty="0">
                <a:solidFill>
                  <a:srgbClr val="000000"/>
                </a:solidFill>
              </a:rPr>
              <a:t>(moč + sediment, hematologie, biochemie krve, EKG nad 40+)</a:t>
            </a:r>
            <a:endParaRPr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informovaný souhlas + seznámení s výkonem + anesteziologické konzilium</a:t>
            </a:r>
            <a:endParaRPr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cs" sz="2000" b="1" dirty="0">
                <a:solidFill>
                  <a:srgbClr val="000000"/>
                </a:solidFill>
              </a:rPr>
              <a:t>oholení operačního pole</a:t>
            </a:r>
            <a:endParaRPr sz="2000" b="1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zajištění hygieny (poučení, kontrola) 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zavedení PVK</a:t>
            </a: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vyprázdnění - čípek</a:t>
            </a:r>
            <a:endParaRPr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nejíst, nepít, nekouřit (min. 8 hodin)</a:t>
            </a:r>
            <a:endParaRPr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od 18:00 - LMWH</a:t>
            </a:r>
            <a:endParaRPr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večerní premedikace (hypnotika) cca ve 21:00</a:t>
            </a:r>
            <a:endParaRPr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psychická příprava</a:t>
            </a: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3" name="Grafický objekt 2" descr="Přesýpací hodiny">
            <a:extLst>
              <a:ext uri="{FF2B5EF4-FFF2-40B4-BE49-F238E27FC236}">
                <a16:creationId xmlns:a16="http://schemas.microsoft.com/office/drawing/2014/main" id="{31B2F65E-F1C9-44DB-8AD2-26B9EBF4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8100" y="2227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311700" y="419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BEZPROSTŘEDNÍ příprava  </a:t>
            </a:r>
            <a:endParaRPr dirty="0"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311700" y="1334025"/>
            <a:ext cx="8520600" cy="3571400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114300" indent="0"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ranní medikace + premedikace 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(dle ordinace lékaře)</a:t>
            </a: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změření VF</a:t>
            </a:r>
            <a:endParaRPr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hygiena, odstranění protézy, šperků</a:t>
            </a:r>
            <a:endParaRPr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čisté pyžamo, jednorázový “anděl” </a:t>
            </a:r>
            <a:endParaRPr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cs" sz="2000" b="1" dirty="0">
                <a:solidFill>
                  <a:srgbClr val="000000"/>
                </a:solidFill>
              </a:rPr>
              <a:t>kontrola označení končetiny </a:t>
            </a:r>
            <a:endParaRPr sz="2000" b="1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cs" sz="2000" b="1" dirty="0">
                <a:solidFill>
                  <a:srgbClr val="000000"/>
                </a:solidFill>
              </a:rPr>
              <a:t>kontrola vyholení operač. pole</a:t>
            </a:r>
            <a:endParaRPr sz="2000" b="1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identifikační náramek </a:t>
            </a:r>
            <a:endParaRPr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bandáže, punčochy na DK</a:t>
            </a:r>
            <a:endParaRPr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dokumentace + ATB na sál</a:t>
            </a:r>
            <a:endParaRPr sz="2000" dirty="0"/>
          </a:p>
        </p:txBody>
      </p:sp>
      <p:pic>
        <p:nvPicPr>
          <p:cNvPr id="4" name="Grafický objekt 3" descr="Přesýpací hodiny">
            <a:extLst>
              <a:ext uri="{FF2B5EF4-FFF2-40B4-BE49-F238E27FC236}">
                <a16:creationId xmlns:a16="http://schemas.microsoft.com/office/drawing/2014/main" id="{67C0AD9A-87FE-4740-93EC-0220E20D4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0800" y="23807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Průběh OPERACE</a:t>
            </a:r>
            <a:endParaRPr dirty="0"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311700" y="1284949"/>
            <a:ext cx="8520600" cy="3680750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88900" indent="0">
              <a:buClr>
                <a:srgbClr val="000000"/>
              </a:buClr>
              <a:buSzPct val="90000"/>
              <a:buNone/>
            </a:pPr>
            <a:r>
              <a:rPr lang="cs" sz="2000" dirty="0">
                <a:solidFill>
                  <a:srgbClr val="000000"/>
                </a:solidFill>
              </a:rPr>
              <a:t>svodná či CA</a:t>
            </a:r>
            <a:endParaRPr sz="2000" dirty="0">
              <a:solidFill>
                <a:srgbClr val="000000"/>
              </a:solidFill>
            </a:endParaRP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88900" indent="0">
              <a:buClr>
                <a:srgbClr val="000000"/>
              </a:buClr>
              <a:buSzPct val="90000"/>
              <a:buNone/>
            </a:pPr>
            <a:r>
              <a:rPr lang="cs" sz="2000" dirty="0">
                <a:solidFill>
                  <a:srgbClr val="000000"/>
                </a:solidFill>
              </a:rPr>
              <a:t>pacient je v poloze vleže na boku,</a:t>
            </a:r>
          </a:p>
          <a:p>
            <a:pPr marL="88900" indent="0">
              <a:buClr>
                <a:srgbClr val="000000"/>
              </a:buClr>
              <a:buSzPct val="90000"/>
              <a:buNone/>
            </a:pPr>
            <a:r>
              <a:rPr lang="cs" sz="2000" dirty="0">
                <a:solidFill>
                  <a:srgbClr val="000000"/>
                </a:solidFill>
              </a:rPr>
              <a:t>nebo v sedě </a:t>
            </a:r>
            <a:endParaRPr sz="2000" dirty="0">
              <a:solidFill>
                <a:srgbClr val="000000"/>
              </a:solidFill>
            </a:endParaRPr>
          </a:p>
          <a:p>
            <a:pPr marL="88900" indent="0">
              <a:buClr>
                <a:srgbClr val="000000"/>
              </a:buClr>
              <a:buSzPct val="90000"/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marL="88900" indent="0">
              <a:buClr>
                <a:srgbClr val="000000"/>
              </a:buClr>
              <a:buSzPct val="90000"/>
              <a:buNone/>
            </a:pPr>
            <a:r>
              <a:rPr lang="cs-CZ" sz="2000" dirty="0">
                <a:solidFill>
                  <a:srgbClr val="000000"/>
                </a:solidFill>
              </a:rPr>
              <a:t>provedení několika řezů (1cm), </a:t>
            </a:r>
          </a:p>
          <a:p>
            <a:pPr marL="88900" indent="0">
              <a:buClr>
                <a:srgbClr val="000000"/>
              </a:buClr>
              <a:buSzPct val="90000"/>
              <a:buNone/>
            </a:pPr>
            <a:r>
              <a:rPr lang="cs-CZ" sz="2000" dirty="0">
                <a:solidFill>
                  <a:srgbClr val="000000"/>
                </a:solidFill>
              </a:rPr>
              <a:t>zavedení artroskopu s digitální kamerou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88900" indent="0">
              <a:buClr>
                <a:srgbClr val="000000"/>
              </a:buClr>
              <a:buSzPct val="90000"/>
              <a:buNone/>
            </a:pPr>
            <a:r>
              <a:rPr lang="cs" sz="2000" dirty="0">
                <a:solidFill>
                  <a:srgbClr val="000000"/>
                </a:solidFill>
              </a:rPr>
              <a:t>zarouškování, dezinfekce</a:t>
            </a:r>
          </a:p>
          <a:p>
            <a:pPr marL="88900" indent="0">
              <a:buClr>
                <a:srgbClr val="000000"/>
              </a:buClr>
              <a:buSzPct val="90000"/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88900" indent="0">
              <a:buClr>
                <a:srgbClr val="000000"/>
              </a:buClr>
              <a:buSzPct val="90000"/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88900" indent="0">
              <a:buClr>
                <a:srgbClr val="000000"/>
              </a:buClr>
              <a:buSzPct val="90000"/>
              <a:buNone/>
            </a:pPr>
            <a:r>
              <a:rPr lang="cs" sz="2000" dirty="0">
                <a:solidFill>
                  <a:srgbClr val="000000"/>
                </a:solidFill>
              </a:rPr>
              <a:t>do kloubu je napuštěn sterilní roztok</a:t>
            </a:r>
          </a:p>
          <a:p>
            <a:pPr marL="88900" indent="0">
              <a:buClr>
                <a:srgbClr val="000000"/>
              </a:buClr>
              <a:buSzPct val="90000"/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88900" indent="0">
              <a:buClr>
                <a:srgbClr val="000000"/>
              </a:buClr>
              <a:buSzPct val="90000"/>
              <a:buNone/>
            </a:pPr>
            <a:r>
              <a:rPr lang="cs" sz="2000" dirty="0">
                <a:solidFill>
                  <a:srgbClr val="000000"/>
                </a:solidFill>
              </a:rPr>
              <a:t>prohlédnutí kloubu, zobrazení na monitoru</a:t>
            </a:r>
          </a:p>
          <a:p>
            <a:pPr marL="88900" indent="0">
              <a:buClr>
                <a:srgbClr val="000000"/>
              </a:buClr>
              <a:buSzPct val="90000"/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88900" indent="0">
              <a:buClr>
                <a:srgbClr val="000000"/>
              </a:buClr>
              <a:buSzPct val="90000"/>
              <a:buNone/>
            </a:pPr>
            <a:r>
              <a:rPr lang="cs" sz="2000" dirty="0">
                <a:solidFill>
                  <a:srgbClr val="000000"/>
                </a:solidFill>
              </a:rPr>
              <a:t>provedení operačního výkonu</a:t>
            </a:r>
            <a:endParaRPr sz="2000" dirty="0">
              <a:solidFill>
                <a:srgbClr val="000000"/>
              </a:solidFill>
            </a:endParaRP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88900" indent="0">
              <a:buClr>
                <a:srgbClr val="000000"/>
              </a:buClr>
              <a:buSzPct val="90000"/>
              <a:buNone/>
            </a:pPr>
            <a:r>
              <a:rPr lang="cs" sz="2000" dirty="0">
                <a:solidFill>
                  <a:srgbClr val="000000"/>
                </a:solidFill>
              </a:rPr>
              <a:t>délka operace 20 - 60 minut  </a:t>
            </a:r>
          </a:p>
          <a:p>
            <a:pPr marL="88900" indent="0">
              <a:buClr>
                <a:srgbClr val="000000"/>
              </a:buClr>
              <a:buSzPct val="90000"/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88900" indent="0">
              <a:buClr>
                <a:srgbClr val="000000"/>
              </a:buClr>
              <a:buSzPct val="90000"/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/>
          </a:p>
        </p:txBody>
      </p:sp>
      <p:pic>
        <p:nvPicPr>
          <p:cNvPr id="4" name="Grafický objekt 3" descr="Kruhová šipka">
            <a:extLst>
              <a:ext uri="{FF2B5EF4-FFF2-40B4-BE49-F238E27FC236}">
                <a16:creationId xmlns:a16="http://schemas.microsoft.com/office/drawing/2014/main" id="{B674E7B4-F468-4474-9A77-3A34B2DDB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6200" y="177801"/>
            <a:ext cx="10668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PÉČE o pacienta po operaci </a:t>
            </a:r>
            <a:endParaRPr dirty="0"/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1"/>
          </p:nvPr>
        </p:nvSpPr>
        <p:spPr>
          <a:xfrm>
            <a:off x="311700" y="1269999"/>
            <a:ext cx="8520600" cy="3298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>
              <a:buClr>
                <a:srgbClr val="000000"/>
              </a:buClr>
              <a:buSzPct val="90000"/>
            </a:pPr>
            <a:r>
              <a:rPr lang="cs" sz="2000" dirty="0">
                <a:solidFill>
                  <a:srgbClr val="000000"/>
                </a:solidFill>
              </a:rPr>
              <a:t>klidový režim (po spinální anestezii 8 - 12 hod vleže na zádech)</a:t>
            </a:r>
            <a:endParaRPr sz="2000" dirty="0">
              <a:solidFill>
                <a:srgbClr val="000000"/>
              </a:solidFill>
            </a:endParaRPr>
          </a:p>
          <a:p>
            <a:pPr marL="431800">
              <a:buClr>
                <a:srgbClr val="000000"/>
              </a:buClr>
              <a:buSzPct val="90000"/>
            </a:pPr>
            <a:endParaRPr lang="cs" sz="2000" dirty="0">
              <a:solidFill>
                <a:srgbClr val="000000"/>
              </a:solidFill>
            </a:endParaRPr>
          </a:p>
          <a:p>
            <a:pPr marL="431800">
              <a:buClr>
                <a:srgbClr val="000000"/>
              </a:buClr>
              <a:buSzPct val="90000"/>
            </a:pPr>
            <a:r>
              <a:rPr lang="cs" sz="2000" b="1" dirty="0">
                <a:solidFill>
                  <a:srgbClr val="000000"/>
                </a:solidFill>
              </a:rPr>
              <a:t>fixace v závěsu, v ortéze - délka dle typu operace</a:t>
            </a:r>
            <a:endParaRPr sz="20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31800">
              <a:buClr>
                <a:srgbClr val="000000"/>
              </a:buClr>
              <a:buSzPct val="90000"/>
            </a:pPr>
            <a:endParaRPr lang="cs" sz="2000" dirty="0">
              <a:solidFill>
                <a:srgbClr val="000000"/>
              </a:solidFill>
            </a:endParaRPr>
          </a:p>
          <a:p>
            <a:pPr marL="431800">
              <a:buClr>
                <a:srgbClr val="000000"/>
              </a:buClr>
              <a:buSzPct val="90000"/>
            </a:pPr>
            <a:r>
              <a:rPr lang="cs" sz="2000" dirty="0">
                <a:solidFill>
                  <a:srgbClr val="000000"/>
                </a:solidFill>
              </a:rPr>
              <a:t>sledování možných příznaků komplikací šoku – tachykardie, neklidu, hypotenze, bledosti, chladné kůže, žízně</a:t>
            </a:r>
            <a:endParaRPr sz="2000" dirty="0">
              <a:solidFill>
                <a:srgbClr val="000000"/>
              </a:solidFill>
            </a:endParaRPr>
          </a:p>
          <a:p>
            <a:pPr marL="431800">
              <a:buClr>
                <a:srgbClr val="000000"/>
              </a:buClr>
              <a:buSzPct val="90000"/>
            </a:pPr>
            <a:endParaRPr lang="cs" sz="2000" dirty="0">
              <a:solidFill>
                <a:srgbClr val="000000"/>
              </a:solidFill>
            </a:endParaRPr>
          </a:p>
          <a:p>
            <a:pPr marL="431800">
              <a:buClr>
                <a:srgbClr val="000000"/>
              </a:buClr>
              <a:buSzPct val="90000"/>
            </a:pPr>
            <a:r>
              <a:rPr lang="cs" sz="2000" dirty="0">
                <a:solidFill>
                  <a:srgbClr val="000000"/>
                </a:solidFill>
              </a:rPr>
              <a:t>kontrola VF, prosak z rány, fčnost drénu</a:t>
            </a:r>
            <a:endParaRPr sz="2000" dirty="0">
              <a:solidFill>
                <a:srgbClr val="000000"/>
              </a:solidFill>
            </a:endParaRPr>
          </a:p>
          <a:p>
            <a:pPr marL="431800">
              <a:buClr>
                <a:srgbClr val="000000"/>
              </a:buClr>
              <a:buSzPct val="90000"/>
            </a:pPr>
            <a:endParaRPr lang="cs" sz="2000" dirty="0">
              <a:solidFill>
                <a:srgbClr val="000000"/>
              </a:solidFill>
            </a:endParaRPr>
          </a:p>
          <a:p>
            <a:pPr marL="431800">
              <a:buClr>
                <a:srgbClr val="000000"/>
              </a:buClr>
              <a:buSzPct val="90000"/>
            </a:pPr>
            <a:r>
              <a:rPr lang="cs" sz="2000" b="1" dirty="0">
                <a:solidFill>
                  <a:srgbClr val="000000"/>
                </a:solidFill>
              </a:rPr>
              <a:t>sledujeme bolest - analgetizace v kombinacích</a:t>
            </a:r>
            <a:endParaRPr sz="2000" b="1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197400" y="1035065"/>
            <a:ext cx="8520600" cy="6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cap="all" dirty="0">
                <a:solidFill>
                  <a:schemeClr val="tx1"/>
                </a:solidFill>
              </a:rPr>
              <a:t>O r t o p e d i e</a:t>
            </a:r>
            <a:endParaRPr cap="all" dirty="0">
              <a:solidFill>
                <a:schemeClr val="tx1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88900" y="2171699"/>
            <a:ext cx="8915400" cy="2247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 dirty="0">
                <a:solidFill>
                  <a:schemeClr val="dk1"/>
                </a:solidFill>
              </a:rPr>
              <a:t>chirurgický lékařský obor, který se zabývá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 dirty="0">
                <a:solidFill>
                  <a:schemeClr val="dk1"/>
                </a:solidFill>
              </a:rPr>
              <a:t>prevencí, </a:t>
            </a:r>
            <a:r>
              <a:rPr lang="cs-CZ" sz="2200" dirty="0">
                <a:solidFill>
                  <a:schemeClr val="dk1"/>
                </a:solidFill>
              </a:rPr>
              <a:t>d</a:t>
            </a:r>
            <a:r>
              <a:rPr lang="cs" sz="2200" dirty="0">
                <a:solidFill>
                  <a:schemeClr val="dk1"/>
                </a:solidFill>
              </a:rPr>
              <a:t>iagnostikou </a:t>
            </a:r>
            <a:r>
              <a:rPr lang="cs-CZ" sz="2200" dirty="0">
                <a:solidFill>
                  <a:schemeClr val="dk1"/>
                </a:solidFill>
              </a:rPr>
              <a:t>a </a:t>
            </a:r>
            <a:r>
              <a:rPr lang="cs" sz="2200" dirty="0">
                <a:solidFill>
                  <a:schemeClr val="dk1"/>
                </a:solidFill>
              </a:rPr>
              <a:t>léčbou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cs" sz="2400" b="1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 dirty="0">
                <a:solidFill>
                  <a:schemeClr val="dk1"/>
                </a:solidFill>
              </a:rPr>
              <a:t>vrozených a získaných vad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dirty="0">
                <a:solidFill>
                  <a:schemeClr val="dk1"/>
                </a:solidFill>
              </a:rPr>
              <a:t>a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 dirty="0">
                <a:solidFill>
                  <a:schemeClr val="dk1"/>
                </a:solidFill>
              </a:rPr>
              <a:t>nemocí pohybového ústrojí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>
              <a:buClr>
                <a:schemeClr val="dk1"/>
              </a:buClr>
              <a:buSzPts val="2200"/>
            </a:pPr>
            <a:r>
              <a:rPr lang="cs" sz="2000" dirty="0">
                <a:solidFill>
                  <a:schemeClr val="dk1"/>
                </a:solidFill>
              </a:rPr>
              <a:t>spontánní vymočení do 6 - 8 hod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cs" sz="2000" dirty="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000" dirty="0">
                <a:solidFill>
                  <a:schemeClr val="dk1"/>
                </a:solidFill>
              </a:rPr>
              <a:t>časná RHB, po artroskopii kolene - motorová dlaha 2.den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cs" sz="2000" dirty="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000" dirty="0">
                <a:solidFill>
                  <a:schemeClr val="dk1"/>
                </a:solidFill>
              </a:rPr>
              <a:t>cvičení s fyzioterapeutem, nácvik chůze o berlích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cs" sz="2000" dirty="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000" b="1" dirty="0">
                <a:solidFill>
                  <a:schemeClr val="dk1"/>
                </a:solidFill>
              </a:rPr>
              <a:t>vytažení drénu + převaz dle množství prosaku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cs" sz="2000" dirty="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000" dirty="0">
                <a:solidFill>
                  <a:schemeClr val="dk1"/>
                </a:solidFill>
              </a:rPr>
              <a:t>pacient zůstává v nemocnici 2-3 dny, za 10 dní převaz 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Rehabilitace RAMENO </a:t>
            </a:r>
            <a:endParaRPr dirty="0"/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5482950" cy="39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>
              <a:buClr>
                <a:srgbClr val="000000"/>
              </a:buClr>
              <a:buSzPts val="2000"/>
            </a:pPr>
            <a:r>
              <a:rPr lang="cs" sz="1900" dirty="0">
                <a:solidFill>
                  <a:srgbClr val="000000"/>
                </a:solidFill>
              </a:rPr>
              <a:t>při stabilizac</a:t>
            </a:r>
            <a:r>
              <a:rPr lang="cs-CZ" sz="1900" dirty="0">
                <a:solidFill>
                  <a:srgbClr val="000000"/>
                </a:solidFill>
              </a:rPr>
              <a:t>i</a:t>
            </a:r>
            <a:r>
              <a:rPr lang="cs" sz="1900" dirty="0">
                <a:solidFill>
                  <a:srgbClr val="000000"/>
                </a:solidFill>
              </a:rPr>
              <a:t> ramen</a:t>
            </a:r>
            <a:r>
              <a:rPr lang="cs-CZ" sz="1900" dirty="0">
                <a:solidFill>
                  <a:srgbClr val="000000"/>
                </a:solidFill>
              </a:rPr>
              <a:t>e</a:t>
            </a:r>
            <a:r>
              <a:rPr lang="cs" sz="1900" dirty="0">
                <a:solidFill>
                  <a:srgbClr val="000000"/>
                </a:solidFill>
              </a:rPr>
              <a:t>, sešití rotátorové manžety - fixační ortézy několik týdnů</a:t>
            </a:r>
          </a:p>
          <a:p>
            <a:pPr marL="444500">
              <a:buClr>
                <a:srgbClr val="000000"/>
              </a:buClr>
              <a:buSzPts val="2000"/>
            </a:pPr>
            <a:endParaRPr lang="cs" sz="1900" dirty="0">
              <a:solidFill>
                <a:srgbClr val="000000"/>
              </a:solidFill>
            </a:endParaRPr>
          </a:p>
          <a:p>
            <a:pPr marL="444500">
              <a:buClr>
                <a:srgbClr val="000000"/>
              </a:buClr>
              <a:buSzPts val="2000"/>
            </a:pPr>
            <a:r>
              <a:rPr lang="cs" sz="1900" dirty="0">
                <a:solidFill>
                  <a:srgbClr val="000000"/>
                </a:solidFill>
              </a:rPr>
              <a:t>u lehčích případů - fixace šátkovým obvazem </a:t>
            </a:r>
          </a:p>
          <a:p>
            <a:pPr marL="444500">
              <a:buClr>
                <a:srgbClr val="000000"/>
              </a:buClr>
              <a:buSzPts val="2000"/>
            </a:pPr>
            <a:endParaRPr lang="cs" sz="1900" dirty="0">
              <a:solidFill>
                <a:srgbClr val="000000"/>
              </a:solidFill>
            </a:endParaRPr>
          </a:p>
          <a:p>
            <a:pPr marL="444500">
              <a:buClr>
                <a:srgbClr val="000000"/>
              </a:buClr>
              <a:buSzPts val="2000"/>
            </a:pPr>
            <a:r>
              <a:rPr lang="cs" sz="1900" dirty="0">
                <a:solidFill>
                  <a:srgbClr val="000000"/>
                </a:solidFill>
              </a:rPr>
              <a:t>procvičování </a:t>
            </a:r>
            <a:r>
              <a:rPr lang="cs" sz="1900" b="1" dirty="0">
                <a:solidFill>
                  <a:srgbClr val="000000"/>
                </a:solidFill>
              </a:rPr>
              <a:t>pouze zápěstí a loketního kloubu</a:t>
            </a:r>
            <a:endParaRPr lang="cs" sz="1900" b="1" dirty="0">
              <a:solidFill>
                <a:schemeClr val="dk1"/>
              </a:solidFill>
            </a:endParaRPr>
          </a:p>
          <a:p>
            <a:pPr marL="444500">
              <a:buClr>
                <a:srgbClr val="000000"/>
              </a:buClr>
              <a:buSzPts val="2000"/>
            </a:pPr>
            <a:endParaRPr lang="cs" sz="1900" dirty="0">
              <a:solidFill>
                <a:schemeClr val="dk1"/>
              </a:solidFill>
            </a:endParaRPr>
          </a:p>
          <a:p>
            <a:pPr marL="444500">
              <a:buClr>
                <a:srgbClr val="000000"/>
              </a:buClr>
              <a:buSzPts val="2000"/>
            </a:pPr>
            <a:r>
              <a:rPr lang="cs" sz="1900" dirty="0">
                <a:solidFill>
                  <a:schemeClr val="dk1"/>
                </a:solidFill>
              </a:rPr>
              <a:t>klidový režim</a:t>
            </a:r>
            <a:endParaRPr lang="cs" sz="1900" dirty="0">
              <a:solidFill>
                <a:srgbClr val="000000"/>
              </a:solidFill>
            </a:endParaRPr>
          </a:p>
          <a:p>
            <a:pPr marL="444500">
              <a:buClr>
                <a:srgbClr val="000000"/>
              </a:buClr>
              <a:buSzPts val="2000"/>
            </a:pPr>
            <a:endParaRPr lang="cs" sz="1900" dirty="0">
              <a:solidFill>
                <a:srgbClr val="000000"/>
              </a:solidFill>
            </a:endParaRPr>
          </a:p>
          <a:p>
            <a:pPr marL="444500">
              <a:buClr>
                <a:srgbClr val="000000"/>
              </a:buClr>
              <a:buSzPts val="2000"/>
            </a:pPr>
            <a:r>
              <a:rPr lang="cs" sz="1900" dirty="0">
                <a:solidFill>
                  <a:srgbClr val="000000"/>
                </a:solidFill>
              </a:rPr>
              <a:t>začíná se s pasivní RHB </a:t>
            </a:r>
          </a:p>
          <a:p>
            <a:pPr marL="444500">
              <a:buClr>
                <a:srgbClr val="000000"/>
              </a:buClr>
              <a:buSzPts val="2000"/>
            </a:pPr>
            <a:endParaRPr lang="cs" sz="1900" dirty="0">
              <a:solidFill>
                <a:srgbClr val="000000"/>
              </a:solidFill>
            </a:endParaRPr>
          </a:p>
          <a:p>
            <a:pPr marL="444500">
              <a:buClr>
                <a:srgbClr val="000000"/>
              </a:buClr>
              <a:buSzPts val="2000"/>
            </a:pPr>
            <a:r>
              <a:rPr lang="cs" sz="1900" dirty="0">
                <a:solidFill>
                  <a:srgbClr val="000000"/>
                </a:solidFill>
              </a:rPr>
              <a:t>s RHB se začíná </a:t>
            </a:r>
            <a:r>
              <a:rPr lang="cs" sz="1900" b="1" dirty="0">
                <a:solidFill>
                  <a:srgbClr val="000000"/>
                </a:solidFill>
              </a:rPr>
              <a:t>2.den po operaci </a:t>
            </a:r>
            <a:endParaRPr sz="1900" b="1" dirty="0">
              <a:solidFill>
                <a:srgbClr val="000000"/>
              </a:solidFill>
            </a:endParaRPr>
          </a:p>
          <a:p>
            <a:pPr marL="444500">
              <a:buClr>
                <a:srgbClr val="000000"/>
              </a:buClr>
              <a:buSzPts val="2000"/>
            </a:pPr>
            <a:endParaRPr lang="cs" sz="1900" dirty="0">
              <a:solidFill>
                <a:srgbClr val="000000"/>
              </a:solidFill>
            </a:endParaRPr>
          </a:p>
          <a:p>
            <a:pPr marL="444500">
              <a:buClr>
                <a:srgbClr val="000000"/>
              </a:buClr>
              <a:buSzPts val="2000"/>
            </a:pPr>
            <a:r>
              <a:rPr lang="cs" sz="1900" dirty="0">
                <a:solidFill>
                  <a:srgbClr val="000000"/>
                </a:solidFill>
              </a:rPr>
              <a:t>plná zátěž možná až po 6 měsících </a:t>
            </a:r>
            <a:endParaRPr sz="1900" dirty="0">
              <a:solidFill>
                <a:srgbClr val="0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1C18470-9D8D-4C40-A32C-45A8BD9C7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842" y="635000"/>
            <a:ext cx="2267870" cy="31305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Rehabilitace KOLENO</a:t>
            </a:r>
            <a:endParaRPr dirty="0"/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5454100" cy="4011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800" dirty="0">
                <a:solidFill>
                  <a:schemeClr val="dk1"/>
                </a:solidFill>
              </a:rPr>
              <a:t>koleno - fixace obvazem + drenáž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endParaRPr lang="cs" sz="18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cs" sz="1800" b="1" dirty="0">
                <a:solidFill>
                  <a:schemeClr val="dk1"/>
                </a:solidFill>
              </a:rPr>
              <a:t>od 1. dne LTV</a:t>
            </a:r>
            <a:r>
              <a:rPr lang="cs" sz="1800" dirty="0">
                <a:solidFill>
                  <a:schemeClr val="dk1"/>
                </a:solidFill>
              </a:rPr>
              <a:t>, vertikalizace, extenční cvičení 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endParaRPr lang="cs" sz="18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cs" sz="1800" dirty="0">
                <a:solidFill>
                  <a:schemeClr val="dk1"/>
                </a:solidFill>
              </a:rPr>
              <a:t>sed, stoj, chůze - 2 francouzské berle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endParaRPr lang="cs" sz="18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cs" sz="1800" b="1" dirty="0">
                <a:solidFill>
                  <a:schemeClr val="dk1"/>
                </a:solidFill>
              </a:rPr>
              <a:t>2.den </a:t>
            </a:r>
            <a:r>
              <a:rPr lang="cs" sz="1800" dirty="0">
                <a:solidFill>
                  <a:schemeClr val="dk1"/>
                </a:solidFill>
              </a:rPr>
              <a:t>procvičování kloubu v plném rozsahu 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endParaRPr lang="cs" sz="1800" b="1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cs" sz="1800" b="1" dirty="0">
                <a:solidFill>
                  <a:schemeClr val="dk1"/>
                </a:solidFill>
              </a:rPr>
              <a:t>motorová dlaha </a:t>
            </a:r>
            <a:endParaRPr sz="1800" b="1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endParaRPr lang="cs" sz="18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cs" sz="1800" dirty="0">
                <a:solidFill>
                  <a:schemeClr val="dk1"/>
                </a:solidFill>
              </a:rPr>
              <a:t>doma rotoped bez zátěže, </a:t>
            </a:r>
            <a:r>
              <a:rPr lang="cs-CZ" sz="1800" dirty="0">
                <a:solidFill>
                  <a:schemeClr val="dk1"/>
                </a:solidFill>
              </a:rPr>
              <a:t>postupné zatěžování, chůze bez berlí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endParaRPr lang="cs" sz="18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cs" sz="1800" dirty="0">
                <a:solidFill>
                  <a:schemeClr val="dk1"/>
                </a:solidFill>
              </a:rPr>
              <a:t>nácvik chůze do schodů 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endParaRPr lang="cs" sz="18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cs" sz="1800" dirty="0">
                <a:solidFill>
                  <a:schemeClr val="dk1"/>
                </a:solidFill>
              </a:rPr>
              <a:t>12. - 14. extrakce stehů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46E2F69-FCA7-43EF-9B6A-793C08A48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248" y="550148"/>
            <a:ext cx="2967752" cy="296775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VÝHODY vs NEVÝHODY</a:t>
            </a:r>
            <a:endParaRPr dirty="0"/>
          </a:p>
        </p:txBody>
      </p:sp>
      <p:sp>
        <p:nvSpPr>
          <p:cNvPr id="207" name="Google Shape;207;p35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75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+"/>
            </a:pPr>
            <a:r>
              <a:rPr lang="cs" sz="2000" dirty="0">
                <a:solidFill>
                  <a:srgbClr val="000000"/>
                </a:solidFill>
              </a:rPr>
              <a:t>menší invazivnost 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+"/>
            </a:pPr>
            <a:r>
              <a:rPr lang="cs" sz="2000" dirty="0">
                <a:solidFill>
                  <a:srgbClr val="000000"/>
                </a:solidFill>
              </a:rPr>
              <a:t>kratší rekonvalescence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+"/>
            </a:pPr>
            <a:r>
              <a:rPr lang="cs" sz="2000" dirty="0">
                <a:solidFill>
                  <a:srgbClr val="000000"/>
                </a:solidFill>
              </a:rPr>
              <a:t>lepší přehlednost kloubu než u otevřené operace 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+"/>
            </a:pPr>
            <a:r>
              <a:rPr lang="cs" sz="2000" dirty="0">
                <a:solidFill>
                  <a:srgbClr val="000000"/>
                </a:solidFill>
              </a:rPr>
              <a:t>minimální zásah do kloubu 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+"/>
            </a:pPr>
            <a:r>
              <a:rPr lang="cs" sz="2000" dirty="0">
                <a:solidFill>
                  <a:srgbClr val="000000"/>
                </a:solidFill>
              </a:rPr>
              <a:t>menší otok a bolest </a:t>
            </a:r>
            <a:endParaRPr lang="cs" sz="20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 sz="2000" dirty="0">
                <a:solidFill>
                  <a:schemeClr val="dk1"/>
                </a:solidFill>
              </a:rPr>
              <a:t>bolestivost kloubu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 sz="2000" dirty="0">
                <a:solidFill>
                  <a:schemeClr val="dk1"/>
                </a:solidFill>
              </a:rPr>
              <a:t>nevolnost po anestezii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 sz="2000" dirty="0">
                <a:solidFill>
                  <a:schemeClr val="dk1"/>
                </a:solidFill>
              </a:rPr>
              <a:t>krevní sraženina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 sz="2000" dirty="0">
                <a:solidFill>
                  <a:schemeClr val="dk1"/>
                </a:solidFill>
              </a:rPr>
              <a:t>infekce, neustupující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 sz="2000" dirty="0">
                <a:solidFill>
                  <a:schemeClr val="dk1"/>
                </a:solidFill>
              </a:rPr>
              <a:t>poškození periferních cév a nervů </a:t>
            </a: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9" name="Grafický objekt 8" descr="Přiblížení">
            <a:extLst>
              <a:ext uri="{FF2B5EF4-FFF2-40B4-BE49-F238E27FC236}">
                <a16:creationId xmlns:a16="http://schemas.microsoft.com/office/drawing/2014/main" id="{232C96D2-9310-4793-904C-50DDC5BF7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374" y="215899"/>
            <a:ext cx="801825" cy="801825"/>
          </a:xfrm>
          <a:prstGeom prst="rect">
            <a:avLst/>
          </a:prstGeom>
        </p:spPr>
      </p:pic>
      <p:pic>
        <p:nvPicPr>
          <p:cNvPr id="11" name="Grafický objekt 10" descr="Oddálení">
            <a:extLst>
              <a:ext uri="{FF2B5EF4-FFF2-40B4-BE49-F238E27FC236}">
                <a16:creationId xmlns:a16="http://schemas.microsoft.com/office/drawing/2014/main" id="{87AE6900-5C86-4AEF-99A0-659759D5B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9674" y="196849"/>
            <a:ext cx="801825" cy="8018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rgbClr val="000000"/>
                </a:solidFill>
              </a:rPr>
              <a:t>Denzitometrie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25" name="Google Shape;225;p38"/>
          <p:cNvSpPr txBox="1">
            <a:spLocks noGrp="1"/>
          </p:cNvSpPr>
          <p:nvPr>
            <p:ph type="body" idx="1"/>
          </p:nvPr>
        </p:nvSpPr>
        <p:spPr>
          <a:xfrm>
            <a:off x="311700" y="1017726"/>
            <a:ext cx="5809700" cy="406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>
              <a:spcBef>
                <a:spcPts val="800"/>
              </a:spcBef>
              <a:buClr>
                <a:srgbClr val="000000"/>
              </a:buClr>
              <a:buSzPts val="2000"/>
            </a:pPr>
            <a:r>
              <a:rPr lang="cs" sz="1900" dirty="0">
                <a:solidFill>
                  <a:srgbClr val="000000"/>
                </a:solidFill>
                <a:highlight>
                  <a:srgbClr val="FFFFFF"/>
                </a:highlight>
              </a:rPr>
              <a:t>Denzitometrické vyšetření se používá ke stanovení hustoty kostní tkáně a k určení množství minerálů v kostech</a:t>
            </a:r>
          </a:p>
          <a:p>
            <a:pPr marL="444500">
              <a:spcBef>
                <a:spcPts val="800"/>
              </a:spcBef>
              <a:buClr>
                <a:srgbClr val="000000"/>
              </a:buClr>
              <a:buSzPts val="2000"/>
            </a:pPr>
            <a:endParaRPr lang="cs-CZ" sz="19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44500">
              <a:spcBef>
                <a:spcPts val="800"/>
              </a:spcBef>
              <a:buClr>
                <a:srgbClr val="000000"/>
              </a:buClr>
              <a:buSzPts val="2000"/>
            </a:pPr>
            <a:r>
              <a:rPr lang="cs-CZ" sz="1900" dirty="0">
                <a:solidFill>
                  <a:srgbClr val="000000"/>
                </a:solidFill>
                <a:highlight>
                  <a:srgbClr val="FFFFFF"/>
                </a:highlight>
              </a:rPr>
              <a:t>R</a:t>
            </a:r>
            <a:r>
              <a:rPr lang="cs" sz="1900" dirty="0">
                <a:solidFill>
                  <a:srgbClr val="000000"/>
                </a:solidFill>
                <a:highlight>
                  <a:srgbClr val="FFFFFF"/>
                </a:highlight>
              </a:rPr>
              <a:t>ychlá, </a:t>
            </a:r>
            <a:r>
              <a:rPr lang="cs-CZ" sz="1900" dirty="0">
                <a:solidFill>
                  <a:srgbClr val="000000"/>
                </a:solidFill>
                <a:highlight>
                  <a:srgbClr val="FFFFFF"/>
                </a:highlight>
              </a:rPr>
              <a:t>bezbolestná, nezatěžující metoda </a:t>
            </a:r>
            <a:endParaRPr sz="19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101600" indent="0">
              <a:spcBef>
                <a:spcPts val="800"/>
              </a:spcBef>
              <a:buClr>
                <a:srgbClr val="000000"/>
              </a:buClr>
              <a:buSzPts val="2000"/>
              <a:buNone/>
            </a:pPr>
            <a:endParaRPr lang="cs" sz="19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44500">
              <a:spcBef>
                <a:spcPts val="800"/>
              </a:spcBef>
              <a:buClr>
                <a:srgbClr val="000000"/>
              </a:buClr>
              <a:buSzPts val="2000"/>
            </a:pPr>
            <a:r>
              <a:rPr lang="cs" sz="1900" dirty="0">
                <a:solidFill>
                  <a:srgbClr val="000000"/>
                </a:solidFill>
                <a:highlight>
                  <a:srgbClr val="FFFFFF"/>
                </a:highlight>
              </a:rPr>
              <a:t>Díky denzitometrickému vyšetření je lékař schopen odhadnout, jak velká jsou rizika zlomenin spojených s osteoporózou</a:t>
            </a:r>
            <a:endParaRPr sz="19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dirty="0">
              <a:solidFill>
                <a:srgbClr val="00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FBDC8DA-CA4F-4347-9EDD-065502966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999" y="63521"/>
            <a:ext cx="2677836" cy="431677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DEF085B-A94D-42A9-B98C-9A3E6549E54A}"/>
              </a:ext>
            </a:extLst>
          </p:cNvPr>
          <p:cNvSpPr txBox="1"/>
          <p:nvPr/>
        </p:nvSpPr>
        <p:spPr>
          <a:xfrm>
            <a:off x="5886396" y="4433096"/>
            <a:ext cx="3257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Princip denzitometrie: bodové měření optické hustoty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Denzitometrické metody</a:t>
            </a:r>
            <a:endParaRPr dirty="0"/>
          </a:p>
        </p:txBody>
      </p:sp>
      <p:sp>
        <p:nvSpPr>
          <p:cNvPr id="231" name="Google Shape;231;p39"/>
          <p:cNvSpPr txBox="1">
            <a:spLocks noGrp="1"/>
          </p:cNvSpPr>
          <p:nvPr>
            <p:ph type="body" idx="1"/>
          </p:nvPr>
        </p:nvSpPr>
        <p:spPr>
          <a:xfrm>
            <a:off x="203200" y="1017725"/>
            <a:ext cx="8520600" cy="3935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cs-CZ" sz="2000" dirty="0">
                <a:solidFill>
                  <a:srgbClr val="000000"/>
                </a:solidFill>
              </a:rPr>
              <a:t>1</a:t>
            </a:r>
            <a:r>
              <a:rPr lang="cs-CZ" sz="2000" b="1" dirty="0">
                <a:solidFill>
                  <a:srgbClr val="000000"/>
                </a:solidFill>
              </a:rPr>
              <a:t>. Rentgenová denzitometrie </a:t>
            </a:r>
            <a:endParaRPr lang="cs" sz="2000" b="1" dirty="0">
              <a:solidFill>
                <a:srgbClr val="000000"/>
              </a:solidFill>
            </a:endParaRPr>
          </a:p>
          <a:p>
            <a:pPr marL="444500">
              <a:spcBef>
                <a:spcPts val="800"/>
              </a:spcBef>
              <a:buClr>
                <a:srgbClr val="000000"/>
              </a:buClr>
              <a:buSzPct val="90000"/>
            </a:pPr>
            <a:endParaRPr lang="cs" sz="2000" dirty="0">
              <a:solidFill>
                <a:srgbClr val="000000"/>
              </a:solidFill>
            </a:endParaRPr>
          </a:p>
          <a:p>
            <a:pPr marL="444500">
              <a:spcBef>
                <a:spcPts val="800"/>
              </a:spcBef>
              <a:buClr>
                <a:srgbClr val="000000"/>
              </a:buClr>
              <a:buSzPct val="90000"/>
            </a:pPr>
            <a:r>
              <a:rPr lang="cs" sz="2000" dirty="0">
                <a:solidFill>
                  <a:srgbClr val="000000"/>
                </a:solidFill>
              </a:rPr>
              <a:t>Nejčastěji se používá metoda rentgenové absorpční fotometrie využívající energie dvou paprsků (DXA)</a:t>
            </a:r>
          </a:p>
          <a:p>
            <a:pPr marL="444500">
              <a:spcBef>
                <a:spcPts val="800"/>
              </a:spcBef>
              <a:buClr>
                <a:srgbClr val="000000"/>
              </a:buClr>
              <a:buSzPct val="90000"/>
            </a:pPr>
            <a:r>
              <a:rPr lang="cs" sz="2000" dirty="0">
                <a:solidFill>
                  <a:srgbClr val="000000"/>
                </a:solidFill>
              </a:rPr>
              <a:t>DXA - hustota kostí v dolní oblasti páteře a v kyčlích,  kostí zápěstí, prstů a paty</a:t>
            </a:r>
          </a:p>
          <a:p>
            <a:pPr marL="444500">
              <a:spcBef>
                <a:spcPts val="800"/>
              </a:spcBef>
              <a:buClr>
                <a:srgbClr val="000000"/>
              </a:buClr>
              <a:buSzPct val="90000"/>
            </a:pPr>
            <a:r>
              <a:rPr lang="cs" sz="2000" dirty="0">
                <a:solidFill>
                  <a:srgbClr val="000000"/>
                </a:solidFill>
              </a:rPr>
              <a:t>Provádí se na specializovaném radiologickém pracovišti</a:t>
            </a:r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lang="cs" sz="2000" dirty="0">
              <a:solidFill>
                <a:srgbClr val="000000"/>
              </a:solidFill>
            </a:endParaRPr>
          </a:p>
          <a:p>
            <a:pPr marL="101600" lvl="0" indent="0">
              <a:lnSpc>
                <a:spcPct val="100000"/>
              </a:lnSpc>
              <a:buClr>
                <a:srgbClr val="000000"/>
              </a:buClr>
              <a:buSzPts val="2000"/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101600" lvl="0" indent="0">
              <a:lnSpc>
                <a:spcPct val="100000"/>
              </a:lnSpc>
              <a:buClr>
                <a:srgbClr val="000000"/>
              </a:buClr>
              <a:buSzPts val="2000"/>
              <a:buNone/>
            </a:pPr>
            <a:r>
              <a:rPr lang="cs-CZ" sz="2000" dirty="0">
                <a:solidFill>
                  <a:schemeClr val="tx1"/>
                </a:solidFill>
              </a:rPr>
              <a:t>Toto vyšetření trvá několik minut – pacient leží na speciálním lůžku, je oblečen, a skener zachycuje jednu nebo více oblastí kosti</a:t>
            </a:r>
            <a:endParaRPr lang="c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5BB8F4-864E-490C-964C-A33E5D55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36601"/>
            <a:ext cx="6171100" cy="4278362"/>
          </a:xfrm>
        </p:spPr>
        <p:txBody>
          <a:bodyPr/>
          <a:lstStyle/>
          <a:p>
            <a:pPr marL="11430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2. </a:t>
            </a:r>
            <a:r>
              <a:rPr lang="cs-CZ" sz="2000" b="1" dirty="0">
                <a:solidFill>
                  <a:schemeClr val="tx1"/>
                </a:solidFill>
              </a:rPr>
              <a:t>Kvantitativní výpočetní tomografie QCT</a:t>
            </a:r>
          </a:p>
          <a:p>
            <a:endParaRPr lang="cs-CZ" sz="2000" b="1" dirty="0"/>
          </a:p>
          <a:p>
            <a:r>
              <a:rPr lang="cs-CZ" sz="2000" dirty="0">
                <a:solidFill>
                  <a:schemeClr val="tx1"/>
                </a:solidFill>
              </a:rPr>
              <a:t>Umožňuje měření objemu kostní hmoty, hodnotí se v oblasti hlavice kosti stehenní či bederní páteře. Nákladnější.</a:t>
            </a:r>
          </a:p>
          <a:p>
            <a:pPr marL="11430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3. </a:t>
            </a:r>
            <a:r>
              <a:rPr lang="cs-CZ" sz="2000" b="1" dirty="0">
                <a:solidFill>
                  <a:schemeClr val="tx1"/>
                </a:solidFill>
              </a:rPr>
              <a:t>Ultrazvuková denzitometrie</a:t>
            </a:r>
          </a:p>
          <a:p>
            <a:pPr marL="11430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Měří rychlost šíření a případně zeslabení ultrazvukové vlny</a:t>
            </a:r>
          </a:p>
          <a:p>
            <a:r>
              <a:rPr lang="cs-CZ" sz="2000" dirty="0">
                <a:solidFill>
                  <a:schemeClr val="tx1"/>
                </a:solidFill>
              </a:rPr>
              <a:t>Suchý a mokrý systém měření </a:t>
            </a:r>
          </a:p>
          <a:p>
            <a:r>
              <a:rPr lang="cs-CZ" sz="2000" dirty="0">
                <a:solidFill>
                  <a:schemeClr val="tx1"/>
                </a:solidFill>
              </a:rPr>
              <a:t>Informuje o množství kostní hmoty, kvalita struktury kosti</a:t>
            </a:r>
          </a:p>
          <a:p>
            <a:r>
              <a:rPr lang="cs-CZ" sz="2000" dirty="0">
                <a:solidFill>
                  <a:schemeClr val="tx1"/>
                </a:solidFill>
              </a:rPr>
              <a:t>Vždy nutno kombinovat s RTG denzitometrií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04D4FD-6542-4ECD-BC1F-1A9433B9A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800" y="136662"/>
            <a:ext cx="2349500" cy="1762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666AA6F-9320-44D3-BD41-A7A1B1E55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43" r="12862"/>
          <a:stretch/>
        </p:blipFill>
        <p:spPr>
          <a:xfrm>
            <a:off x="6464850" y="2006679"/>
            <a:ext cx="2679150" cy="300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4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CFB8234-FD1B-46CF-B0F9-98EF2ADAC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42" r="15834"/>
          <a:stretch/>
        </p:blipFill>
        <p:spPr>
          <a:xfrm>
            <a:off x="2392225" y="649836"/>
            <a:ext cx="3983175" cy="44334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DF1631-2723-484D-B016-469E54F3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3700" y="71986"/>
            <a:ext cx="8832300" cy="577850"/>
          </a:xfrm>
        </p:spPr>
        <p:txBody>
          <a:bodyPr/>
          <a:lstStyle/>
          <a:p>
            <a:r>
              <a:rPr lang="cs-CZ" dirty="0"/>
              <a:t>		Místa pro ultrazvukové měření měření </a:t>
            </a:r>
          </a:p>
        </p:txBody>
      </p:sp>
    </p:spTree>
    <p:extLst>
      <p:ext uri="{BB962C8B-B14F-4D97-AF65-F5344CB8AC3E}">
        <p14:creationId xmlns:p14="http://schemas.microsoft.com/office/powerpoint/2010/main" val="12722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 dirty="0">
                <a:solidFill>
                  <a:srgbClr val="000000"/>
                </a:solidFill>
              </a:rPr>
              <a:t>Existují dva typy denzitometrů:</a:t>
            </a:r>
            <a:endParaRPr sz="2400" b="1" dirty="0">
              <a:solidFill>
                <a:srgbClr val="000000"/>
              </a:solidFill>
            </a:endParaRPr>
          </a:p>
        </p:txBody>
      </p:sp>
      <p:sp>
        <p:nvSpPr>
          <p:cNvPr id="237" name="Google Shape;237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cs" dirty="0">
                <a:solidFill>
                  <a:schemeClr val="tx1"/>
                </a:solidFill>
                <a:highlight>
                  <a:srgbClr val="FFFFFF"/>
                </a:highlight>
              </a:rPr>
              <a:t>Centrální denzitometr </a:t>
            </a:r>
            <a:endParaRPr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cs" dirty="0">
                <a:solidFill>
                  <a:schemeClr val="tx1"/>
                </a:solidFill>
                <a:highlight>
                  <a:srgbClr val="FFFFFF"/>
                </a:highlight>
              </a:rPr>
              <a:t>Periferní denzitometr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38" name="Google Shape;23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32184"/>
            <a:ext cx="4572000" cy="252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325" y="2416175"/>
            <a:ext cx="4090975" cy="27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Příprava před vyšetřením</a:t>
            </a:r>
            <a:endParaRPr dirty="0"/>
          </a:p>
        </p:txBody>
      </p:sp>
      <p:sp>
        <p:nvSpPr>
          <p:cNvPr id="245" name="Google Shape;245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cs-CZ" sz="1900" dirty="0">
                <a:solidFill>
                  <a:srgbClr val="000000"/>
                </a:solidFill>
              </a:rPr>
              <a:t>v den vyšetření  - nejíst potravinové doplňky nebo léky obsahující kalcium </a:t>
            </a: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cs-CZ" sz="1900" dirty="0">
                <a:solidFill>
                  <a:srgbClr val="000000"/>
                </a:solidFill>
              </a:rPr>
              <a:t>odložení šperků, brýlí a kovových předmětů - zkreslení výsledků</a:t>
            </a: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cs-CZ" sz="1900" dirty="0">
                <a:solidFill>
                  <a:srgbClr val="000000"/>
                </a:solidFill>
              </a:rPr>
              <a:t>neprovádí se v průběhu těhotenství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317500" y="363824"/>
            <a:ext cx="8238150" cy="453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>
              <a:buSzPts val="2000"/>
              <a:buAutoNum type="arabicParenR"/>
            </a:pPr>
            <a:r>
              <a:rPr lang="cs" sz="2000" b="1" dirty="0"/>
              <a:t>vrozené vady </a:t>
            </a:r>
            <a:r>
              <a:rPr lang="cs-CZ" dirty="0"/>
              <a:t>– porucha formace části končetiny, chybná diferenciace a separace skeletu, duplikace, gigantismus, hypoplazie, vrozená konstrikce, generalizované skeletální vady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18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b="1" dirty="0">
                <a:solidFill>
                  <a:srgbClr val="0070C0"/>
                </a:solidFill>
              </a:rPr>
              <a:t>Nejčastější</a:t>
            </a:r>
            <a:r>
              <a:rPr lang="cs" sz="1800" b="1" dirty="0">
                <a:solidFill>
                  <a:schemeClr val="dk1"/>
                </a:solidFill>
              </a:rPr>
              <a:t> </a:t>
            </a:r>
            <a:r>
              <a:rPr lang="cs" sz="1800" dirty="0">
                <a:solidFill>
                  <a:schemeClr val="dk1"/>
                </a:solidFill>
              </a:rPr>
              <a:t>– </a:t>
            </a:r>
            <a:r>
              <a:rPr lang="cs" sz="1800" b="1" dirty="0">
                <a:solidFill>
                  <a:schemeClr val="dk1"/>
                </a:solidFill>
              </a:rPr>
              <a:t>vývojová dyzplázie kyčelní </a:t>
            </a:r>
            <a:r>
              <a:rPr lang="cs" sz="1800" dirty="0">
                <a:solidFill>
                  <a:schemeClr val="dk1"/>
                </a:solidFill>
              </a:rPr>
              <a:t>(</a:t>
            </a:r>
            <a:r>
              <a:rPr lang="cs" sz="1800" b="1" dirty="0">
                <a:solidFill>
                  <a:schemeClr val="dk1"/>
                </a:solidFill>
              </a:rPr>
              <a:t>VDK</a:t>
            </a:r>
            <a:r>
              <a:rPr lang="cs" sz="1800" dirty="0">
                <a:solidFill>
                  <a:schemeClr val="dk1"/>
                </a:solidFill>
              </a:rPr>
              <a:t>) 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18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18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b="1" dirty="0">
                <a:solidFill>
                  <a:srgbClr val="0070C0"/>
                </a:solidFill>
              </a:rPr>
              <a:t>Druhá nejčastější</a:t>
            </a:r>
            <a:r>
              <a:rPr lang="cs" sz="1800" b="1" dirty="0">
                <a:solidFill>
                  <a:schemeClr val="dk1"/>
                </a:solidFill>
              </a:rPr>
              <a:t> </a:t>
            </a:r>
            <a:r>
              <a:rPr lang="cs" sz="1800" dirty="0">
                <a:solidFill>
                  <a:schemeClr val="dk1"/>
                </a:solidFill>
              </a:rPr>
              <a:t>– </a:t>
            </a:r>
            <a:r>
              <a:rPr lang="cs" sz="1800" b="1" i="1" dirty="0">
                <a:solidFill>
                  <a:schemeClr val="dk1"/>
                </a:solidFill>
              </a:rPr>
              <a:t>pes equinovarus congenitus </a:t>
            </a:r>
            <a:r>
              <a:rPr lang="cs" sz="1800" dirty="0">
                <a:solidFill>
                  <a:schemeClr val="dk1"/>
                </a:solidFill>
              </a:rPr>
              <a:t>(</a:t>
            </a:r>
            <a:r>
              <a:rPr lang="cs" sz="1800" b="1" dirty="0">
                <a:solidFill>
                  <a:schemeClr val="dk1"/>
                </a:solidFill>
              </a:rPr>
              <a:t>PEC</a:t>
            </a:r>
            <a:r>
              <a:rPr lang="cs" sz="1800" dirty="0">
                <a:solidFill>
                  <a:schemeClr val="dk1"/>
                </a:solidFill>
              </a:rPr>
              <a:t>) </a:t>
            </a:r>
            <a:endParaRPr sz="1800" dirty="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571" y="1432494"/>
            <a:ext cx="2264701" cy="146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5391" y="1432494"/>
            <a:ext cx="2264701" cy="146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5">
            <a:alphaModFix/>
          </a:blip>
          <a:srcRect b="7546"/>
          <a:stretch/>
        </p:blipFill>
        <p:spPr>
          <a:xfrm>
            <a:off x="5956211" y="3278417"/>
            <a:ext cx="2240732" cy="150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Image result for achondroplazie">
            <a:extLst>
              <a:ext uri="{FF2B5EF4-FFF2-40B4-BE49-F238E27FC236}">
                <a16:creationId xmlns:a16="http://schemas.microsoft.com/office/drawing/2014/main" id="{A93834B0-6D11-4270-B7EA-2A7668B90F7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2"/>
          <a:stretch/>
        </p:blipFill>
        <p:spPr bwMode="auto">
          <a:xfrm>
            <a:off x="5956211" y="1432494"/>
            <a:ext cx="2240732" cy="1468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400" dirty="0">
                <a:solidFill>
                  <a:srgbClr val="000000"/>
                </a:solidFill>
              </a:rPr>
              <a:t>O hustotě kostí vypovídají dva údaje: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p42"/>
          <p:cNvSpPr txBox="1">
            <a:spLocks noGrp="1"/>
          </p:cNvSpPr>
          <p:nvPr>
            <p:ph type="body" idx="1"/>
          </p:nvPr>
        </p:nvSpPr>
        <p:spPr>
          <a:xfrm>
            <a:off x="311700" y="1141500"/>
            <a:ext cx="4450800" cy="3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300"/>
              </a:spcBef>
              <a:buClr>
                <a:srgbClr val="000000"/>
              </a:buClr>
            </a:pPr>
            <a:r>
              <a:rPr lang="cs" b="1" dirty="0">
                <a:solidFill>
                  <a:schemeClr val="tx1"/>
                </a:solidFill>
              </a:rPr>
              <a:t>T-skóre </a:t>
            </a:r>
            <a:r>
              <a:rPr lang="cs-CZ" dirty="0">
                <a:solidFill>
                  <a:schemeClr val="tx1"/>
                </a:solidFill>
              </a:rPr>
              <a:t>je hodnota srovnání měření pacienta v daném věku s </a:t>
            </a:r>
            <a:r>
              <a:rPr lang="cs-CZ" b="1" dirty="0">
                <a:solidFill>
                  <a:schemeClr val="tx1"/>
                </a:solidFill>
              </a:rPr>
              <a:t>maximální</a:t>
            </a:r>
            <a:r>
              <a:rPr lang="cs-CZ" dirty="0">
                <a:solidFill>
                  <a:schemeClr val="tx1"/>
                </a:solidFill>
              </a:rPr>
              <a:t> dosaženou hodnotou v životě  průměrného zdravého člověka.</a:t>
            </a:r>
            <a:endParaRPr lang="cs" b="1" dirty="0">
              <a:solidFill>
                <a:schemeClr val="tx1"/>
              </a:solidFill>
            </a:endParaRPr>
          </a:p>
          <a:p>
            <a:pPr lvl="0">
              <a:spcBef>
                <a:spcPts val="300"/>
              </a:spcBef>
              <a:buClr>
                <a:srgbClr val="000000"/>
              </a:buClr>
            </a:pPr>
            <a:r>
              <a:rPr lang="cs" dirty="0">
                <a:solidFill>
                  <a:schemeClr val="tx1"/>
                </a:solidFill>
              </a:rPr>
              <a:t>T &lt; - 2,5 </a:t>
            </a:r>
            <a:r>
              <a:rPr lang="cs-CZ" b="1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cs" b="1" dirty="0">
                <a:solidFill>
                  <a:schemeClr val="tx1"/>
                </a:solidFill>
              </a:rPr>
              <a:t>osteoporóza</a:t>
            </a:r>
            <a:r>
              <a:rPr lang="cs" dirty="0">
                <a:solidFill>
                  <a:schemeClr val="tx1"/>
                </a:solidFill>
              </a:rPr>
              <a:t> vyjádření rizika zlomeniny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rgbClr val="000000"/>
              </a:buClr>
            </a:pPr>
            <a:r>
              <a:rPr lang="c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T-skóre = -1 až -2,5 </a:t>
            </a:r>
            <a:r>
              <a:rPr lang="cs-CZ" b="1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cs-CZ" b="1" dirty="0" err="1">
                <a:solidFill>
                  <a:schemeClr val="tx1"/>
                </a:solidFill>
              </a:rPr>
              <a:t>osteopenie</a:t>
            </a:r>
            <a:endParaRPr dirty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1200"/>
              </a:spcBef>
              <a:buNone/>
            </a:pPr>
            <a:r>
              <a:rPr lang="cs-CZ" dirty="0">
                <a:solidFill>
                  <a:schemeClr val="tx1"/>
                </a:solidFill>
              </a:rPr>
              <a:t>Čím nižší je hodnota, tím větší je riziko zlomeniny</a:t>
            </a:r>
            <a:endParaRPr sz="22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52" name="Google Shape;252;p42"/>
          <p:cNvPicPr preferRelativeResize="0"/>
          <p:nvPr/>
        </p:nvPicPr>
        <p:blipFill rotWithShape="1">
          <a:blip r:embed="rId3">
            <a:alphaModFix/>
          </a:blip>
          <a:srcRect l="13986" t="9551" r="8398"/>
          <a:stretch/>
        </p:blipFill>
        <p:spPr>
          <a:xfrm>
            <a:off x="4762500" y="1017725"/>
            <a:ext cx="4254650" cy="404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45286F-B148-426E-853F-7A0ED5478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799" y="333324"/>
            <a:ext cx="4134033" cy="4810175"/>
          </a:xfrm>
        </p:spPr>
        <p:txBody>
          <a:bodyPr/>
          <a:lstStyle/>
          <a:p>
            <a:r>
              <a:rPr lang="cs-CZ" sz="2000" b="1" dirty="0">
                <a:solidFill>
                  <a:schemeClr val="tx1"/>
                </a:solidFill>
              </a:rPr>
              <a:t>Z-skóre</a:t>
            </a:r>
            <a:r>
              <a:rPr lang="cs-CZ" sz="2000" dirty="0">
                <a:solidFill>
                  <a:schemeClr val="tx1"/>
                </a:solidFill>
              </a:rPr>
              <a:t> porovnává výsledky vyšetření s průměrnými hodnotami u osob stejného pohlaví i věku</a:t>
            </a:r>
          </a:p>
          <a:p>
            <a:r>
              <a:rPr lang="cs-CZ" sz="2000" dirty="0">
                <a:solidFill>
                  <a:schemeClr val="tx1"/>
                </a:solidFill>
              </a:rPr>
              <a:t>srovnává se, zda je dané měření pacienta nad nebo pod křivkou referenční databáze</a:t>
            </a:r>
          </a:p>
          <a:p>
            <a:endParaRPr 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</a:t>
            </a:r>
            <a:r>
              <a:rPr lang="cs-CZ" sz="2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hodnota, tedy měření nad křivkou, vypovídá o nadprůměrné hodnotě (pevnosti) kostí</a:t>
            </a:r>
          </a:p>
          <a:p>
            <a:endParaRPr 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cs-CZ" sz="2000" dirty="0">
                <a:solidFill>
                  <a:schemeClr val="tx1"/>
                </a:solidFill>
                <a:sym typeface="Symbol" panose="05050102010706020507" pitchFamily="18" charset="2"/>
              </a:rPr>
              <a:t> hodnota (pod křivkou)</a:t>
            </a:r>
            <a:r>
              <a:rPr lang="cs-CZ" sz="2000" dirty="0">
                <a:solidFill>
                  <a:schemeClr val="tx1"/>
                </a:solidFill>
              </a:rPr>
              <a:t> vypovídá o podprůměrné hodnotě (pevnosti) kostí</a:t>
            </a:r>
            <a:endParaRPr lang="cs-CZ" sz="20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8D73F7-5106-4013-A0A5-0452FE2B6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833" y="333326"/>
            <a:ext cx="4734867" cy="35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67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>
            <a:spLocks noGrp="1"/>
          </p:cNvSpPr>
          <p:nvPr>
            <p:ph type="title"/>
          </p:nvPr>
        </p:nvSpPr>
        <p:spPr>
          <a:xfrm>
            <a:off x="330200" y="191287"/>
            <a:ext cx="5368650" cy="685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 dirty="0"/>
              <a:t>Skolióza</a:t>
            </a:r>
            <a:endParaRPr sz="3200" b="1" dirty="0"/>
          </a:p>
        </p:txBody>
      </p:sp>
      <p:sp>
        <p:nvSpPr>
          <p:cNvPr id="264" name="Google Shape;264;p44"/>
          <p:cNvSpPr txBox="1">
            <a:spLocks noGrp="1"/>
          </p:cNvSpPr>
          <p:nvPr>
            <p:ph type="body" idx="1"/>
          </p:nvPr>
        </p:nvSpPr>
        <p:spPr>
          <a:xfrm>
            <a:off x="92350" y="673100"/>
            <a:ext cx="4720950" cy="42791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None/>
            </a:pPr>
            <a:r>
              <a:rPr lang="cs" sz="2000" dirty="0">
                <a:solidFill>
                  <a:srgbClr val="000000"/>
                </a:solidFill>
              </a:rPr>
              <a:t>Skolióza páteře je jedním z nejznámějších ortopedických onemocnění.</a:t>
            </a:r>
            <a:endParaRPr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rgbClr val="000000"/>
              </a:buClr>
            </a:pPr>
            <a:endParaRPr lang="c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cs" sz="2000" dirty="0">
                <a:solidFill>
                  <a:srgbClr val="000000"/>
                </a:solidFill>
              </a:rPr>
              <a:t>Jedná se o trvalé vychýlení páteře do stran, kdy se jednotlivé obratle pootočí kolem své osy.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endParaRPr lang="c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cs" sz="2000" dirty="0">
                <a:solidFill>
                  <a:srgbClr val="000000"/>
                </a:solidFill>
              </a:rPr>
              <a:t>Nejčastěji diagnostikována u dětí kolem 10. let a častější je u dívek.</a:t>
            </a:r>
            <a:endParaRPr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rgbClr val="000000"/>
              </a:buClr>
            </a:pPr>
            <a:endParaRPr lang="c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cs" sz="2000" dirty="0">
                <a:solidFill>
                  <a:srgbClr val="000000"/>
                </a:solidFill>
              </a:rPr>
              <a:t>Příčinou vzniku bývá nerovnoměrný růst zádových svalů.</a:t>
            </a:r>
            <a:endParaRPr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rgbClr val="000000"/>
              </a:buClr>
            </a:pPr>
            <a:endParaRPr lang="c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cs" sz="2000" dirty="0">
                <a:solidFill>
                  <a:srgbClr val="000000"/>
                </a:solidFill>
              </a:rPr>
              <a:t>Skolióza zapříčiní útlak orgánů a proto je nutné ji léčit.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65" name="Google Shape;265;p44"/>
          <p:cNvPicPr preferRelativeResize="0"/>
          <p:nvPr/>
        </p:nvPicPr>
        <p:blipFill rotWithShape="1">
          <a:blip r:embed="rId3">
            <a:alphaModFix/>
          </a:blip>
          <a:srcRect l="13648" r="8256"/>
          <a:stretch/>
        </p:blipFill>
        <p:spPr>
          <a:xfrm>
            <a:off x="4813300" y="673100"/>
            <a:ext cx="4238350" cy="2673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Léčba skoliózy</a:t>
            </a:r>
            <a:endParaRPr dirty="0"/>
          </a:p>
        </p:txBody>
      </p:sp>
      <p:sp>
        <p:nvSpPr>
          <p:cNvPr id="271" name="Google Shape;271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76600" cy="3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2000" dirty="0">
                <a:solidFill>
                  <a:srgbClr val="000000"/>
                </a:solidFill>
              </a:rPr>
              <a:t>Podle rozsahu a povahy zakřivení lze skoliózu rozdělit do čtyř skupin: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" sz="2000" b="1" dirty="0">
                <a:solidFill>
                  <a:srgbClr val="000000"/>
                </a:solidFill>
              </a:rPr>
              <a:t>Lehká</a:t>
            </a:r>
            <a:r>
              <a:rPr lang="cs" sz="2000" dirty="0">
                <a:solidFill>
                  <a:srgbClr val="000000"/>
                </a:solidFill>
              </a:rPr>
              <a:t> – zakřivení do 20° (cvičení)</a:t>
            </a:r>
            <a:endParaRPr sz="2000" dirty="0">
              <a:solidFill>
                <a:srgbClr val="000000"/>
              </a:solidFill>
            </a:endParaRPr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 b="1" dirty="0">
                <a:solidFill>
                  <a:srgbClr val="000000"/>
                </a:solidFill>
              </a:rPr>
              <a:t>Středně těžká</a:t>
            </a:r>
            <a:r>
              <a:rPr lang="cs" sz="2000" dirty="0">
                <a:solidFill>
                  <a:srgbClr val="000000"/>
                </a:solidFill>
              </a:rPr>
              <a:t> – zakřivení mezi 20° a 40° (korzety)</a:t>
            </a:r>
            <a:endParaRPr sz="2000" dirty="0">
              <a:solidFill>
                <a:srgbClr val="000000"/>
              </a:solidFill>
            </a:endParaRPr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 b="1" dirty="0">
                <a:solidFill>
                  <a:srgbClr val="000000"/>
                </a:solidFill>
              </a:rPr>
              <a:t>Těžká</a:t>
            </a:r>
            <a:r>
              <a:rPr lang="cs" sz="2000" dirty="0">
                <a:solidFill>
                  <a:srgbClr val="000000"/>
                </a:solidFill>
              </a:rPr>
              <a:t> – zakřivení mezi 60° až 80° (operace)</a:t>
            </a:r>
            <a:endParaRPr sz="2000" dirty="0">
              <a:solidFill>
                <a:srgbClr val="000000"/>
              </a:solidFill>
            </a:endParaRPr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 b="1" dirty="0">
                <a:solidFill>
                  <a:srgbClr val="000000"/>
                </a:solidFill>
              </a:rPr>
              <a:t>Velmi těžká</a:t>
            </a:r>
            <a:r>
              <a:rPr lang="cs" sz="2000" dirty="0">
                <a:solidFill>
                  <a:srgbClr val="000000"/>
                </a:solidFill>
              </a:rPr>
              <a:t> – zakřivení nad 80°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2000" dirty="0">
                <a:solidFill>
                  <a:srgbClr val="000000"/>
                </a:solidFill>
              </a:rPr>
              <a:t>U páteřního zakřivení přes 40° je nutná korekce z důvodu útlaku orgánů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cs" sz="20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2000" dirty="0">
                <a:solidFill>
                  <a:srgbClr val="000000"/>
                </a:solidFill>
              </a:rPr>
              <a:t>Operace je vhodná až po dokončení růstu páteře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Průběh operace </a:t>
            </a:r>
            <a:endParaRPr dirty="0"/>
          </a:p>
        </p:txBody>
      </p:sp>
      <p:sp>
        <p:nvSpPr>
          <p:cNvPr id="277" name="Google Shape;277;p46"/>
          <p:cNvSpPr txBox="1">
            <a:spLocks noGrp="1"/>
          </p:cNvSpPr>
          <p:nvPr>
            <p:ph type="body" idx="1"/>
          </p:nvPr>
        </p:nvSpPr>
        <p:spPr>
          <a:xfrm>
            <a:off x="376200" y="1017726"/>
            <a:ext cx="8520600" cy="39606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dirty="0">
                <a:solidFill>
                  <a:srgbClr val="000000"/>
                </a:solidFill>
              </a:rPr>
              <a:t>Odhalí se jednotlivé zadní části obratlů a zavedou se šrouby po obou stranách páteře.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cs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dirty="0">
                <a:solidFill>
                  <a:srgbClr val="000000"/>
                </a:solidFill>
              </a:rPr>
              <a:t>Zavedou se dvě titanové tyče do šroubů a tím se narovná zakřivení páteře.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cs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dirty="0">
                <a:solidFill>
                  <a:srgbClr val="000000"/>
                </a:solidFill>
              </a:rPr>
              <a:t>V závěru operace se obloží úseky páteře, kam se dali šrouby a tyče, kostěnými štepy, které se během operace uvolnili z operovaných obratlů.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cs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dirty="0">
                <a:solidFill>
                  <a:srgbClr val="000000"/>
                </a:solidFill>
              </a:rPr>
              <a:t>Operovaný úsek páteře není pohyblivý ale není omezen pohyb v předklonu.</a:t>
            </a:r>
            <a:endParaRPr lang="c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cs" dirty="0">
              <a:solidFill>
                <a:srgbClr val="000000"/>
              </a:solidFill>
            </a:endParaRPr>
          </a:p>
          <a:p>
            <a:pPr marL="1143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cs" dirty="0">
                <a:solidFill>
                  <a:srgbClr val="000000"/>
                </a:solidFill>
              </a:rPr>
              <a:t>odkaz na video:</a:t>
            </a:r>
            <a:r>
              <a:rPr lang="cs" dirty="0"/>
              <a:t> </a:t>
            </a:r>
            <a:r>
              <a:rPr lang="cs" u="sng" dirty="0">
                <a:solidFill>
                  <a:schemeClr val="hlink"/>
                </a:solidFill>
                <a:hlinkClick r:id="rId3"/>
              </a:rPr>
              <a:t>https://www.youtube.com/watch?v=Up0cF__Lbm0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Rehabilitace po operaci</a:t>
            </a:r>
            <a:endParaRPr/>
          </a:p>
        </p:txBody>
      </p:sp>
      <p:sp>
        <p:nvSpPr>
          <p:cNvPr id="283" name="Google Shape;283;p4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5771600" cy="4125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2000" dirty="0">
                <a:solidFill>
                  <a:schemeClr val="dk1"/>
                </a:solidFill>
              </a:rPr>
              <a:t>1. měsíc je důležité dodržování omezeného pohybu, aby nedošlo k přetížení páteře.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2000" dirty="0">
                <a:solidFill>
                  <a:schemeClr val="dk1"/>
                </a:solidFill>
              </a:rPr>
              <a:t>2.- 3. měsíc je hlavně u dětí možnost na pár hodin denně se vrátit do školního procesu.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lang="cs" sz="20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2000" dirty="0">
                <a:solidFill>
                  <a:schemeClr val="dk1"/>
                </a:solidFill>
              </a:rPr>
              <a:t>Půl roku od operace je dovoleno začít s lehkou fyzickou aktivitou.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2000" dirty="0">
                <a:solidFill>
                  <a:schemeClr val="dk1"/>
                </a:solidFill>
              </a:rPr>
              <a:t>Po operaci pacient vstává z lůžka a chodí pouze za doprovodu sestry nebo fyzioterapeuta a je vertikalizován v korzetu, posazuje se přes bok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 dirty="0"/>
          </a:p>
        </p:txBody>
      </p:sp>
      <p:pic>
        <p:nvPicPr>
          <p:cNvPr id="284" name="Google Shape;28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9475" y="882543"/>
            <a:ext cx="2192125" cy="3927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Vbočený palec = hallux valgus</a:t>
            </a:r>
            <a:endParaRPr/>
          </a:p>
        </p:txBody>
      </p:sp>
      <p:sp>
        <p:nvSpPr>
          <p:cNvPr id="290" name="Google Shape;290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800" dirty="0">
                <a:solidFill>
                  <a:srgbClr val="000000"/>
                </a:solidFill>
              </a:rPr>
              <a:t>Jedná se o získanou deformitu.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cs" sz="1800" dirty="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800" dirty="0">
                <a:solidFill>
                  <a:schemeClr val="dk1"/>
                </a:solidFill>
              </a:rPr>
              <a:t>Na podkladě vbočeného palce mohou vznikat různé typy bolesti přednoží, které se nachází v oblasti základního článku palce nohy a nebo v místě prstů nohy.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cs" sz="1800"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800" dirty="0">
                <a:solidFill>
                  <a:srgbClr val="000000"/>
                </a:solidFill>
              </a:rPr>
              <a:t>Onemocnění se projevuje otlakem, citlivost kůže na palci a později otok a problém s ohýbáním palce v souvislosti s útlakem ostatními prsty a deformováním přední části chodidla. 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cs"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800" dirty="0">
                <a:solidFill>
                  <a:srgbClr val="000000"/>
                </a:solidFill>
              </a:rPr>
              <a:t>Příčina vzniku může být v genetice, nevhodná obuv, ploché nohy, zkrácené šlachy, přetěžování nohou nebo úrazy. 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Léčba</a:t>
            </a:r>
            <a:endParaRPr/>
          </a:p>
        </p:txBody>
      </p:sp>
      <p:sp>
        <p:nvSpPr>
          <p:cNvPr id="296" name="Google Shape;296;p49"/>
          <p:cNvSpPr txBox="1">
            <a:spLocks noGrp="1"/>
          </p:cNvSpPr>
          <p:nvPr>
            <p:ph type="body" idx="1"/>
          </p:nvPr>
        </p:nvSpPr>
        <p:spPr>
          <a:xfrm>
            <a:off x="311700" y="3009775"/>
            <a:ext cx="85887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2000" dirty="0">
                <a:solidFill>
                  <a:srgbClr val="000000"/>
                </a:solidFill>
              </a:rPr>
              <a:t>Základem je prevence, kdy jsou doporučovány vhodné boty a nepřetěžování nohou (dlouhé stání).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cs" sz="20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2000" dirty="0">
                <a:solidFill>
                  <a:srgbClr val="000000"/>
                </a:solidFill>
              </a:rPr>
              <a:t>V mírných formách jsou využívány korekční dlahy.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cs" sz="20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2000" dirty="0">
                <a:solidFill>
                  <a:srgbClr val="000000"/>
                </a:solidFill>
              </a:rPr>
              <a:t>V těžké formě je nutností operativní řešení.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/>
          </a:p>
        </p:txBody>
      </p:sp>
      <p:pic>
        <p:nvPicPr>
          <p:cNvPr id="297" name="Google Shape;29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0525" y="288000"/>
            <a:ext cx="2721775" cy="27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4725" y="527300"/>
            <a:ext cx="3314250" cy="248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Patní ostruha</a:t>
            </a:r>
            <a:endParaRPr/>
          </a:p>
        </p:txBody>
      </p:sp>
      <p:sp>
        <p:nvSpPr>
          <p:cNvPr id="304" name="Google Shape;304;p50"/>
          <p:cNvSpPr txBox="1">
            <a:spLocks noGrp="1"/>
          </p:cNvSpPr>
          <p:nvPr>
            <p:ph type="body" idx="1"/>
          </p:nvPr>
        </p:nvSpPr>
        <p:spPr>
          <a:xfrm>
            <a:off x="311700" y="1017726"/>
            <a:ext cx="8520600" cy="39987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dirty="0">
                <a:solidFill>
                  <a:schemeClr val="dk1"/>
                </a:solidFill>
              </a:rPr>
              <a:t>Je tvořeno z důvodu nesprávného namáhání patní šlachy chodidla (přetížení).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dirty="0">
                <a:solidFill>
                  <a:schemeClr val="dk1"/>
                </a:solidFill>
              </a:rPr>
              <a:t>Patní šlacha chodidla je významná při běhu a chůzi kdy podporuje podélně klenbu chodidla a tlumí nárazy. 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dirty="0">
                <a:solidFill>
                  <a:schemeClr val="dk1"/>
                </a:solidFill>
              </a:rPr>
              <a:t>Přetížením se způsobí zánět, který dohromady s drážděním kosti může zapříčinit novotvorbu kosti.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lang="cs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dirty="0">
                <a:solidFill>
                  <a:schemeClr val="dk1"/>
                </a:solidFill>
              </a:rPr>
              <a:t>Příznaky:</a:t>
            </a: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" sz="1800" dirty="0">
                <a:solidFill>
                  <a:srgbClr val="000000"/>
                </a:solidFill>
              </a:rPr>
              <a:t>bolest paty při zátěži, chůzi, došlapu, (později i při pouhém dotyku), vystřelování bolesti do celého chodidla nebo po Achillově patě do lýtka, zarudnutí, otok.</a:t>
            </a:r>
            <a:endParaRPr sz="1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Příčiny vzniku</a:t>
            </a:r>
            <a:endParaRPr/>
          </a:p>
        </p:txBody>
      </p:sp>
      <p:sp>
        <p:nvSpPr>
          <p:cNvPr id="310" name="Google Shape;310;p5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900" dirty="0">
                <a:solidFill>
                  <a:srgbClr val="000000"/>
                </a:solidFill>
                <a:latin typeface="+mn-lt"/>
              </a:rPr>
              <a:t>Dlouhodobá zátěž nohy</a:t>
            </a:r>
            <a:endParaRPr sz="1900" dirty="0">
              <a:solidFill>
                <a:srgbClr val="000000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cs" sz="1900" dirty="0">
              <a:solidFill>
                <a:srgbClr val="000000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900" dirty="0">
                <a:solidFill>
                  <a:srgbClr val="000000"/>
                </a:solidFill>
                <a:latin typeface="+mn-lt"/>
              </a:rPr>
              <a:t>Deformity nohou (ploché nohy apod.)</a:t>
            </a:r>
            <a:endParaRPr sz="1900" dirty="0">
              <a:solidFill>
                <a:srgbClr val="000000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cs" sz="1900" dirty="0">
              <a:solidFill>
                <a:srgbClr val="000000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900" dirty="0">
                <a:solidFill>
                  <a:srgbClr val="000000"/>
                </a:solidFill>
                <a:latin typeface="+mn-lt"/>
              </a:rPr>
              <a:t>Nevhodná obuv (úzká špička bot, příliš tvrdá stélka apod.)</a:t>
            </a:r>
            <a:endParaRPr sz="1900" dirty="0">
              <a:solidFill>
                <a:srgbClr val="000000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cs" sz="1900" dirty="0">
              <a:solidFill>
                <a:srgbClr val="000000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900" dirty="0">
                <a:solidFill>
                  <a:srgbClr val="000000"/>
                </a:solidFill>
                <a:latin typeface="+mn-lt"/>
              </a:rPr>
              <a:t>Úrazy (paty, Achillovy šlachy)</a:t>
            </a:r>
            <a:endParaRPr sz="1900" dirty="0">
              <a:solidFill>
                <a:srgbClr val="000000"/>
              </a:solidFill>
              <a:latin typeface="+mn-lt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cs" sz="1900" dirty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900" dirty="0">
                <a:solidFill>
                  <a:srgbClr val="000000"/>
                </a:solidFill>
                <a:latin typeface="+mn-lt"/>
              </a:rPr>
              <a:t>Revmatická onemocnění</a:t>
            </a:r>
            <a:endParaRPr sz="19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11" name="Google Shape;31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600" y="298451"/>
            <a:ext cx="388620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406400" y="200539"/>
            <a:ext cx="8149250" cy="457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buAutoNum type="arabicParenR" startAt="2"/>
            </a:pPr>
            <a:r>
              <a:rPr lang="cs" b="1" dirty="0"/>
              <a:t>získané vady </a:t>
            </a:r>
            <a:r>
              <a:rPr lang="cs-CZ" dirty="0"/>
              <a:t>– statické vady dolních končetin, poruchy epifýz a </a:t>
            </a:r>
            <a:r>
              <a:rPr lang="cs-CZ" dirty="0" err="1"/>
              <a:t>epifyzárního</a:t>
            </a:r>
            <a:r>
              <a:rPr lang="cs-CZ" dirty="0"/>
              <a:t>      růstu, deformity v důsledku chorob, poúrazové deformity, </a:t>
            </a:r>
            <a:r>
              <a:rPr lang="cs-CZ" dirty="0" err="1"/>
              <a:t>entezopatie</a:t>
            </a:r>
            <a:r>
              <a:rPr lang="cs-CZ" dirty="0"/>
              <a:t>, syndrom bolestivého ramene, jiné syndromy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/>
          </a:p>
          <a:p>
            <a:pPr marL="457200" lvl="0" indent="-457200">
              <a:buAutoNum type="arabicParenR" startAt="3"/>
            </a:pPr>
            <a:r>
              <a:rPr lang="cs-CZ" b="1" dirty="0"/>
              <a:t>n</a:t>
            </a:r>
            <a:r>
              <a:rPr lang="cs" b="1" dirty="0"/>
              <a:t>euroortopedie</a:t>
            </a:r>
            <a:r>
              <a:rPr lang="cs" dirty="0"/>
              <a:t> </a:t>
            </a:r>
            <a:r>
              <a:rPr lang="cs-CZ" dirty="0"/>
              <a:t>– dětská mozková obrna, poporodní obrna brachiálního plexu, neurogenní artropatie, obrny periferních nervů</a:t>
            </a:r>
          </a:p>
          <a:p>
            <a:pPr marL="457200" lvl="0" indent="-457200">
              <a:buAutoNum type="arabicParenR" startAt="3"/>
            </a:pPr>
            <a:r>
              <a:rPr lang="cs" b="1" dirty="0"/>
              <a:t>metabolická a hormonální onemocnění </a:t>
            </a:r>
            <a:r>
              <a:rPr lang="cs-CZ" dirty="0"/>
              <a:t>– osteoporóza, osteomalacie, </a:t>
            </a:r>
            <a:r>
              <a:rPr lang="cs-CZ" dirty="0" err="1"/>
              <a:t>hyperparathyreoidismus</a:t>
            </a:r>
            <a:r>
              <a:rPr lang="cs-CZ" dirty="0"/>
              <a:t>, </a:t>
            </a:r>
            <a:r>
              <a:rPr lang="cs-CZ" dirty="0" err="1"/>
              <a:t>morbus</a:t>
            </a:r>
            <a:r>
              <a:rPr lang="cs-CZ" dirty="0"/>
              <a:t> </a:t>
            </a:r>
            <a:r>
              <a:rPr lang="cs-CZ" dirty="0" err="1"/>
              <a:t>Paget</a:t>
            </a:r>
            <a:endParaRPr dirty="0"/>
          </a:p>
          <a:p>
            <a:pPr marL="457200" indent="-457200">
              <a:buFontTx/>
              <a:buAutoNum type="arabicParenR" startAt="5"/>
            </a:pPr>
            <a:r>
              <a:rPr lang="cs" b="1" dirty="0"/>
              <a:t>zánětlivá onemocnění </a:t>
            </a:r>
            <a:r>
              <a:rPr lang="cs-CZ" dirty="0"/>
              <a:t>– kostní/kloubní infekce, tuberkulóza kostí a kloubů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arenR" startAt="6"/>
            </a:pPr>
            <a:r>
              <a:rPr lang="cs" b="1" dirty="0"/>
              <a:t>muskuloskeletální tumory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arenR" startAt="6"/>
            </a:pPr>
            <a:r>
              <a:rPr lang="cs" b="1" dirty="0"/>
              <a:t>onemocnění páteře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arenR" startAt="6"/>
            </a:pPr>
            <a:r>
              <a:rPr lang="cs" b="1" dirty="0"/>
              <a:t>artrózy</a:t>
            </a:r>
            <a:endParaRPr b="1" dirty="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886" y="1198393"/>
            <a:ext cx="2060649" cy="137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 l="6179"/>
          <a:stretch/>
        </p:blipFill>
        <p:spPr>
          <a:xfrm>
            <a:off x="3154781" y="1198393"/>
            <a:ext cx="1817914" cy="13733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8941" y="1198392"/>
            <a:ext cx="1937655" cy="13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1" descr="Image result for ruptura rotátorové manžety">
            <a:extLst>
              <a:ext uri="{FF2B5EF4-FFF2-40B4-BE49-F238E27FC236}">
                <a16:creationId xmlns:a16="http://schemas.microsoft.com/office/drawing/2014/main" id="{931D465F-E9D3-4A99-A3F6-B7B89D1B815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42" y="1198392"/>
            <a:ext cx="1412806" cy="1373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Léčba</a:t>
            </a:r>
            <a:endParaRPr dirty="0"/>
          </a:p>
        </p:txBody>
      </p:sp>
      <p:sp>
        <p:nvSpPr>
          <p:cNvPr id="317" name="Google Shape;317;p5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4063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900" dirty="0">
                <a:solidFill>
                  <a:srgbClr val="000000"/>
                </a:solidFill>
              </a:rPr>
              <a:t>Základem je prevence,kdy se doporučuje vždy kvalitní ortopedická obuv. 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900" dirty="0">
                <a:solidFill>
                  <a:srgbClr val="000000"/>
                </a:solidFill>
              </a:rPr>
              <a:t>V případě již vzniklé ostruhy, se využívá v prvotní fázi masáží, teplých koupelí, speciální gelové podpatěnky do bot pro ostruhy a různé gely s protizánětlivým účinkem.</a:t>
            </a:r>
            <a:endParaRPr sz="1900" dirty="0">
              <a:solidFill>
                <a:srgbClr val="000000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cs" sz="1900" dirty="0">
                <a:solidFill>
                  <a:srgbClr val="000000"/>
                </a:solidFill>
              </a:rPr>
              <a:t> 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900" dirty="0">
                <a:solidFill>
                  <a:srgbClr val="000000"/>
                </a:solidFill>
              </a:rPr>
              <a:t>Dále se využívá radioterapie, laser, magnetoterapie, terapeutický ultrazvuk (rázová vlna) nebo chirurgicky.</a:t>
            </a:r>
            <a:endParaRPr sz="19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cs" sz="19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900" dirty="0">
                <a:solidFill>
                  <a:srgbClr val="000000"/>
                </a:solidFill>
              </a:rPr>
              <a:t>Operace patní ostruhy je částečné odstranění vazivových struktur v okolí patní kosti ( rekonvalescence je asi tři týdny, aktivní zátěž až po třech měsících)</a:t>
            </a:r>
            <a:endParaRPr sz="1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 dirty="0"/>
              <a:t>Osteoa</a:t>
            </a:r>
            <a:r>
              <a:rPr lang="cs-CZ" sz="3600" dirty="0" err="1"/>
              <a:t>rtróza</a:t>
            </a:r>
            <a:endParaRPr sz="3600" dirty="0"/>
          </a:p>
        </p:txBody>
      </p:sp>
      <p:sp>
        <p:nvSpPr>
          <p:cNvPr id="323" name="Google Shape;323;p5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 dirty="0">
                <a:solidFill>
                  <a:schemeClr val="dk1"/>
                </a:solidFill>
              </a:rPr>
              <a:t>= degenerativní, pomalé a progresivní onemocnění </a:t>
            </a:r>
            <a:r>
              <a:rPr lang="cs" sz="2000" b="1" dirty="0">
                <a:solidFill>
                  <a:schemeClr val="dk1"/>
                </a:solidFill>
              </a:rPr>
              <a:t>hyalinní chrupavky </a:t>
            </a:r>
            <a:r>
              <a:rPr lang="cs" sz="2000" dirty="0">
                <a:solidFill>
                  <a:schemeClr val="dk1"/>
                </a:solidFill>
              </a:rPr>
              <a:t>synoviálního kloubu</a:t>
            </a:r>
            <a:endParaRPr sz="2000" dirty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</a:pPr>
            <a:r>
              <a:rPr lang="cs" sz="2000" b="1" dirty="0">
                <a:solidFill>
                  <a:schemeClr val="dk1"/>
                </a:solidFill>
              </a:rPr>
              <a:t>predisponující faktory</a:t>
            </a:r>
            <a:r>
              <a:rPr lang="cs" sz="2000" dirty="0">
                <a:solidFill>
                  <a:schemeClr val="dk1"/>
                </a:solidFill>
              </a:rPr>
              <a:t> </a:t>
            </a:r>
            <a:r>
              <a:rPr lang="cs-CZ" sz="2000" dirty="0"/>
              <a:t>–</a:t>
            </a:r>
            <a:r>
              <a:rPr lang="cs" sz="2000" dirty="0">
                <a:solidFill>
                  <a:schemeClr val="dk1"/>
                </a:solidFill>
              </a:rPr>
              <a:t> ↑ věk, obezita, ženské pohlaví, genetické faktory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2000" b="1" u="sng" dirty="0">
                <a:solidFill>
                  <a:schemeClr val="dk1"/>
                </a:solidFill>
              </a:rPr>
              <a:t>dělení</a:t>
            </a:r>
            <a:r>
              <a:rPr lang="cs" sz="2000" dirty="0">
                <a:solidFill>
                  <a:schemeClr val="dk1"/>
                </a:solidFill>
              </a:rPr>
              <a:t>:</a:t>
            </a:r>
            <a:endParaRPr sz="2000" dirty="0">
              <a:solidFill>
                <a:schemeClr val="dk1"/>
              </a:solidFill>
            </a:endParaRPr>
          </a:p>
          <a:p>
            <a:pPr lvl="0" indent="0">
              <a:lnSpc>
                <a:spcPct val="115000"/>
              </a:lnSpc>
              <a:buNone/>
            </a:pPr>
            <a:r>
              <a:rPr lang="cs" sz="2000" dirty="0">
                <a:solidFill>
                  <a:schemeClr val="dk1"/>
                </a:solidFill>
              </a:rPr>
              <a:t>a) </a:t>
            </a:r>
            <a:r>
              <a:rPr lang="cs" sz="2000" b="1" dirty="0">
                <a:solidFill>
                  <a:schemeClr val="dk1"/>
                </a:solidFill>
              </a:rPr>
              <a:t>primární</a:t>
            </a:r>
            <a:r>
              <a:rPr lang="cs" sz="2000" dirty="0">
                <a:solidFill>
                  <a:schemeClr val="dk1"/>
                </a:solidFill>
              </a:rPr>
              <a:t> (idiopatická) </a:t>
            </a:r>
            <a:r>
              <a:rPr lang="cs-CZ" sz="2000" dirty="0"/>
              <a:t>– začíná již po 20. roce věku</a:t>
            </a:r>
            <a:endParaRPr sz="2000" dirty="0">
              <a:solidFill>
                <a:schemeClr val="dk1"/>
              </a:solidFill>
            </a:endParaRPr>
          </a:p>
          <a:p>
            <a:pPr lvl="0" indent="0">
              <a:lnSpc>
                <a:spcPct val="100000"/>
              </a:lnSpc>
              <a:buNone/>
            </a:pPr>
            <a:r>
              <a:rPr lang="cs" sz="2000" dirty="0">
                <a:solidFill>
                  <a:schemeClr val="dk1"/>
                </a:solidFill>
              </a:rPr>
              <a:t>b) </a:t>
            </a:r>
            <a:r>
              <a:rPr lang="cs" sz="2000" b="1" dirty="0">
                <a:solidFill>
                  <a:schemeClr val="dk1"/>
                </a:solidFill>
              </a:rPr>
              <a:t>sekundární </a:t>
            </a:r>
            <a:r>
              <a:rPr lang="cs-CZ" sz="2000" dirty="0"/>
              <a:t>– známá příčina onemocnění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2000" dirty="0">
                <a:solidFill>
                  <a:schemeClr val="dk1"/>
                </a:solidFill>
              </a:rPr>
              <a:t>laboratorní vyšetření neprůkazná,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cs" sz="2000" dirty="0">
                <a:solidFill>
                  <a:schemeClr val="dk1"/>
                </a:solidFill>
              </a:rPr>
              <a:t>standardem je </a:t>
            </a:r>
            <a:r>
              <a:rPr lang="cs" sz="2000" b="1" dirty="0">
                <a:solidFill>
                  <a:schemeClr val="dk1"/>
                </a:solidFill>
              </a:rPr>
              <a:t>RTG snímek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24" name="Google Shape;32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000" y="2571750"/>
            <a:ext cx="19130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Lokalizace artrotických změn</a:t>
            </a:r>
            <a:endParaRPr dirty="0"/>
          </a:p>
        </p:txBody>
      </p:sp>
      <p:pic>
        <p:nvPicPr>
          <p:cNvPr id="330" name="Google Shape;33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71" y="1306114"/>
            <a:ext cx="1706586" cy="311348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4"/>
          <p:cNvSpPr txBox="1"/>
          <p:nvPr/>
        </p:nvSpPr>
        <p:spPr>
          <a:xfrm>
            <a:off x="2242457" y="1017725"/>
            <a:ext cx="6059400" cy="4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1800" dirty="0">
                <a:solidFill>
                  <a:schemeClr val="dk1"/>
                </a:solidFill>
              </a:rPr>
              <a:t>ruce – </a:t>
            </a:r>
            <a:r>
              <a:rPr lang="cs" sz="1800" dirty="0">
                <a:solidFill>
                  <a:srgbClr val="0070C0"/>
                </a:solidFill>
              </a:rPr>
              <a:t>Heberdenovy uzly</a:t>
            </a:r>
            <a:r>
              <a:rPr lang="cs" dirty="0"/>
              <a:t>,</a:t>
            </a:r>
            <a:r>
              <a:rPr lang="cs" dirty="0">
                <a:solidFill>
                  <a:srgbClr val="0070C0"/>
                </a:solidFill>
              </a:rPr>
              <a:t> </a:t>
            </a:r>
          </a:p>
          <a:p>
            <a:pPr marL="114300" lvl="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" sz="1800" dirty="0">
                <a:solidFill>
                  <a:schemeClr val="dk1"/>
                </a:solidFill>
                <a:uFill>
                  <a:noFill/>
                </a:uFill>
                <a:hlinkClick r:id="rId4"/>
              </a:rPr>
              <a:t>      Bouchardovy uzly</a:t>
            </a:r>
            <a:r>
              <a:rPr lang="cs" sz="1800" dirty="0">
                <a:solidFill>
                  <a:schemeClr val="dk1"/>
                </a:solidFill>
              </a:rPr>
              <a:t>,</a:t>
            </a:r>
            <a:r>
              <a:rPr lang="cs" sz="1800" dirty="0">
                <a:solidFill>
                  <a:schemeClr val="dk1"/>
                </a:solidFill>
                <a:uFill>
                  <a:noFill/>
                </a:uFill>
                <a:hlinkClick r:id="rId5"/>
              </a:rPr>
              <a:t> rhizartróza</a:t>
            </a:r>
            <a:r>
              <a:rPr lang="cs" sz="1800" dirty="0">
                <a:solidFill>
                  <a:schemeClr val="dk1"/>
                </a:solidFill>
              </a:rPr>
              <a:t> </a:t>
            </a:r>
          </a:p>
          <a:p>
            <a:pPr marL="114300" lvl="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" dirty="0">
                <a:solidFill>
                  <a:schemeClr val="dk1"/>
                </a:solidFill>
              </a:rPr>
              <a:t>      </a:t>
            </a:r>
            <a:r>
              <a:rPr lang="cs" sz="1800" dirty="0">
                <a:solidFill>
                  <a:schemeClr val="dk1"/>
                </a:solidFill>
              </a:rPr>
              <a:t>(karpometakarpální kloub palce)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1800" dirty="0">
                <a:solidFill>
                  <a:schemeClr val="dk1"/>
                </a:solidFill>
              </a:rPr>
              <a:t>nohy –</a:t>
            </a:r>
            <a:r>
              <a:rPr lang="cs" sz="1800" dirty="0">
                <a:solidFill>
                  <a:schemeClr val="dk1"/>
                </a:solidFill>
                <a:uFill>
                  <a:noFill/>
                </a:uFill>
                <a:hlinkClick r:id="rId6"/>
              </a:rPr>
              <a:t> hallux valgus</a:t>
            </a:r>
            <a:r>
              <a:rPr lang="cs" sz="1800" dirty="0">
                <a:solidFill>
                  <a:schemeClr val="dk1"/>
                </a:solidFill>
              </a:rPr>
              <a:t>,</a:t>
            </a:r>
            <a:r>
              <a:rPr lang="cs" sz="1800" dirty="0">
                <a:solidFill>
                  <a:schemeClr val="dk1"/>
                </a:solidFill>
                <a:uFill>
                  <a:noFill/>
                </a:uFill>
                <a:hlinkClick r:id="rId7"/>
              </a:rPr>
              <a:t> hallux rigidus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1800" dirty="0">
                <a:solidFill>
                  <a:schemeClr val="dk1"/>
                </a:solidFill>
              </a:rPr>
              <a:t>kolena –</a:t>
            </a:r>
            <a:r>
              <a:rPr lang="cs" sz="1800" dirty="0">
                <a:solidFill>
                  <a:schemeClr val="dk1"/>
                </a:solidFill>
                <a:uFill>
                  <a:noFill/>
                </a:uFill>
                <a:hlinkClick r:id="rId8"/>
              </a:rPr>
              <a:t> gonartróza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1800" dirty="0">
                <a:solidFill>
                  <a:schemeClr val="dk1"/>
                </a:solidFill>
              </a:rPr>
              <a:t>kyčle –</a:t>
            </a:r>
            <a:r>
              <a:rPr lang="cs" sz="1800" dirty="0">
                <a:solidFill>
                  <a:schemeClr val="dk1"/>
                </a:solidFill>
                <a:uFill>
                  <a:noFill/>
                </a:uFill>
                <a:hlinkClick r:id="rId9"/>
              </a:rPr>
              <a:t> koxartróza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1800" dirty="0">
                <a:solidFill>
                  <a:schemeClr val="dk1"/>
                </a:solidFill>
              </a:rPr>
              <a:t>páteř –</a:t>
            </a:r>
            <a:r>
              <a:rPr lang="cs" sz="1800" dirty="0">
                <a:solidFill>
                  <a:schemeClr val="dk1"/>
                </a:solidFill>
                <a:uFill>
                  <a:noFill/>
                </a:uFill>
                <a:hlinkClick r:id="rId10"/>
              </a:rPr>
              <a:t> spondylartróza</a:t>
            </a:r>
            <a:r>
              <a:rPr lang="cs" sz="1800" dirty="0">
                <a:solidFill>
                  <a:schemeClr val="dk1"/>
                </a:solidFill>
              </a:rPr>
              <a:t> (intervertebrální klouby),</a:t>
            </a:r>
            <a:r>
              <a:rPr lang="cs" sz="1800" dirty="0">
                <a:solidFill>
                  <a:schemeClr val="dk1"/>
                </a:solidFill>
                <a:uFill>
                  <a:noFill/>
                </a:uFill>
                <a:hlinkClick r:id="rId11"/>
              </a:rPr>
              <a:t> spondylóza</a:t>
            </a:r>
            <a:r>
              <a:rPr lang="cs" sz="1800" dirty="0">
                <a:solidFill>
                  <a:schemeClr val="dk1"/>
                </a:solidFill>
              </a:rPr>
              <a:t> (obratlová těla),</a:t>
            </a:r>
            <a:r>
              <a:rPr lang="cs" sz="1800" dirty="0">
                <a:solidFill>
                  <a:schemeClr val="dk1"/>
                </a:solidFill>
                <a:uFill>
                  <a:noFill/>
                </a:uFill>
                <a:hlinkClick r:id="rId12"/>
              </a:rPr>
              <a:t> diskopatie</a:t>
            </a:r>
            <a:r>
              <a:rPr lang="cs" sz="1800" dirty="0">
                <a:solidFill>
                  <a:schemeClr val="dk1"/>
                </a:solidFill>
              </a:rPr>
              <a:t> 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1800" dirty="0">
                <a:solidFill>
                  <a:schemeClr val="dk1"/>
                </a:solidFill>
              </a:rPr>
              <a:t>ramena –</a:t>
            </a:r>
            <a:r>
              <a:rPr lang="cs-CZ" sz="1800" dirty="0">
                <a:solidFill>
                  <a:schemeClr val="dk1"/>
                </a:solidFill>
                <a:uFill>
                  <a:noFill/>
                </a:uFill>
                <a:hlinkClick r:id="rId13"/>
              </a:rPr>
              <a:t> </a:t>
            </a:r>
            <a:r>
              <a:rPr lang="cs-CZ" sz="1800" dirty="0" err="1">
                <a:solidFill>
                  <a:schemeClr val="dk1"/>
                </a:solidFill>
                <a:uFill>
                  <a:noFill/>
                </a:uFill>
                <a:hlinkClick r:id="rId13"/>
              </a:rPr>
              <a:t>omartróza</a:t>
            </a:r>
            <a:endParaRPr lang="cs-CZ" sz="1800" dirty="0">
              <a:solidFill>
                <a:schemeClr val="dk1"/>
              </a:solidFill>
            </a:endParaRPr>
          </a:p>
        </p:txBody>
      </p:sp>
      <p:pic>
        <p:nvPicPr>
          <p:cNvPr id="1026" name="Picture 2" descr="Image result for heberdenovy uzly">
            <a:extLst>
              <a:ext uri="{FF2B5EF4-FFF2-40B4-BE49-F238E27FC236}">
                <a16:creationId xmlns:a16="http://schemas.microsoft.com/office/drawing/2014/main" id="{4239CBC4-A10C-4DE9-A770-E8C07CD5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25" y="121062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Léčba</a:t>
            </a:r>
            <a:endParaRPr dirty="0"/>
          </a:p>
        </p:txBody>
      </p:sp>
      <p:sp>
        <p:nvSpPr>
          <p:cNvPr id="337" name="Google Shape;337;p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 b="1" dirty="0">
                <a:solidFill>
                  <a:schemeClr val="dk1"/>
                </a:solidFill>
              </a:rPr>
              <a:t>konzervativní</a:t>
            </a:r>
            <a:r>
              <a:rPr lang="cs" sz="2200" dirty="0">
                <a:solidFill>
                  <a:schemeClr val="dk1"/>
                </a:solidFill>
              </a:rPr>
              <a:t> – </a:t>
            </a:r>
            <a:r>
              <a:rPr lang="cs-CZ" sz="2200" dirty="0">
                <a:solidFill>
                  <a:schemeClr val="dk1"/>
                </a:solidFill>
              </a:rPr>
              <a:t>klid, pomůcky (ortézy …)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cs" sz="2200" dirty="0">
              <a:solidFill>
                <a:schemeClr val="dk1"/>
              </a:solidFill>
            </a:endParaRPr>
          </a:p>
          <a:p>
            <a:pPr lvl="0" indent="-368300">
              <a:buClr>
                <a:schemeClr val="dk1"/>
              </a:buClr>
              <a:buSzPts val="2200"/>
            </a:pPr>
            <a:r>
              <a:rPr lang="cs-CZ" sz="2200" b="1" dirty="0">
                <a:solidFill>
                  <a:schemeClr val="dk1"/>
                </a:solidFill>
              </a:rPr>
              <a:t>medikamentózní</a:t>
            </a:r>
            <a:r>
              <a:rPr lang="cs-CZ" sz="2200" dirty="0">
                <a:solidFill>
                  <a:schemeClr val="dk1"/>
                </a:solidFill>
              </a:rPr>
              <a:t> </a:t>
            </a:r>
            <a:r>
              <a:rPr lang="cs" sz="2200" dirty="0">
                <a:solidFill>
                  <a:schemeClr val="dk1"/>
                </a:solidFill>
              </a:rPr>
              <a:t>– </a:t>
            </a:r>
            <a:r>
              <a:rPr lang="cs-CZ" sz="2200" dirty="0">
                <a:solidFill>
                  <a:schemeClr val="dk1"/>
                </a:solidFill>
              </a:rPr>
              <a:t>analgetika</a:t>
            </a:r>
            <a:r>
              <a:rPr lang="cs" sz="2200" dirty="0">
                <a:solidFill>
                  <a:schemeClr val="dk1"/>
                </a:solidFill>
              </a:rPr>
              <a:t>, nesteroidní antiflogistika, </a:t>
            </a:r>
            <a:r>
              <a:rPr lang="cs-CZ" sz="2200" dirty="0">
                <a:solidFill>
                  <a:schemeClr val="dk1"/>
                </a:solidFill>
              </a:rPr>
              <a:t>kortikosteroidy, SYSADOA (symptomaticky pomalu působící léky)</a:t>
            </a:r>
          </a:p>
          <a:p>
            <a:pPr marL="88900" lvl="0" indent="0">
              <a:buClr>
                <a:schemeClr val="dk1"/>
              </a:buClr>
              <a:buSzPts val="2200"/>
              <a:buNone/>
            </a:pPr>
            <a:endParaRPr lang="cs" sz="2200" dirty="0">
              <a:solidFill>
                <a:schemeClr val="dk1"/>
              </a:solidFill>
            </a:endParaRPr>
          </a:p>
          <a:p>
            <a:pPr lvl="0" indent="-368300">
              <a:buClr>
                <a:schemeClr val="dk1"/>
              </a:buClr>
              <a:buSzPts val="2200"/>
            </a:pPr>
            <a:r>
              <a:rPr lang="cs" sz="2200" b="1" dirty="0">
                <a:solidFill>
                  <a:schemeClr val="dk1"/>
                </a:solidFill>
              </a:rPr>
              <a:t>operační</a:t>
            </a:r>
          </a:p>
          <a:p>
            <a:pPr marL="88900" lvl="0" indent="0">
              <a:buClr>
                <a:schemeClr val="dk1"/>
              </a:buClr>
              <a:buSzPts val="2200"/>
              <a:buNone/>
            </a:pPr>
            <a:r>
              <a:rPr lang="cs-CZ" b="1" dirty="0"/>
              <a:t>            </a:t>
            </a:r>
            <a:r>
              <a:rPr lang="cs" sz="2000" dirty="0">
                <a:solidFill>
                  <a:schemeClr val="dk1"/>
                </a:solidFill>
              </a:rPr>
              <a:t>–   </a:t>
            </a:r>
            <a:r>
              <a:rPr lang="cs-CZ" sz="2000" dirty="0">
                <a:solidFill>
                  <a:schemeClr val="dk1"/>
                </a:solidFill>
              </a:rPr>
              <a:t>preventivní operační výkony (včasné léčení VDK, úrazů apod.)</a:t>
            </a:r>
          </a:p>
          <a:p>
            <a:pPr marL="88900" lvl="0" indent="0">
              <a:buClr>
                <a:schemeClr val="dk1"/>
              </a:buClr>
              <a:buSzPts val="2200"/>
              <a:buNone/>
            </a:pPr>
            <a:r>
              <a:rPr lang="cs-CZ" sz="2000" b="1" dirty="0">
                <a:solidFill>
                  <a:schemeClr val="dk1"/>
                </a:solidFill>
              </a:rPr>
              <a:t>             </a:t>
            </a:r>
            <a:r>
              <a:rPr lang="cs" sz="2000" dirty="0">
                <a:solidFill>
                  <a:schemeClr val="dk1"/>
                </a:solidFill>
              </a:rPr>
              <a:t>–   </a:t>
            </a:r>
            <a:r>
              <a:rPr lang="cs-CZ" sz="2000" dirty="0">
                <a:solidFill>
                  <a:schemeClr val="dk1"/>
                </a:solidFill>
              </a:rPr>
              <a:t>léčebné operační výkony (korekční osteotomie, </a:t>
            </a:r>
            <a:r>
              <a:rPr lang="cs-CZ" sz="2000" dirty="0" err="1">
                <a:solidFill>
                  <a:schemeClr val="dk1"/>
                </a:solidFill>
              </a:rPr>
              <a:t>artrodézy</a:t>
            </a:r>
            <a:r>
              <a:rPr lang="cs-CZ" sz="2000" dirty="0">
                <a:solidFill>
                  <a:schemeClr val="dk1"/>
                </a:solidFill>
              </a:rPr>
              <a:t>, </a:t>
            </a:r>
            <a:r>
              <a:rPr lang="cs-CZ" sz="2000" dirty="0" err="1">
                <a:solidFill>
                  <a:schemeClr val="dk1"/>
                </a:solidFill>
              </a:rPr>
              <a:t>aloplastiky</a:t>
            </a:r>
            <a:r>
              <a:rPr lang="cs-CZ" sz="2000" dirty="0">
                <a:solidFill>
                  <a:schemeClr val="dk1"/>
                </a:solidFill>
              </a:rPr>
              <a:t>)</a:t>
            </a:r>
            <a:endParaRPr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BB5F3-F344-4FA0-9CF4-8A895CCC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Kloubní </a:t>
            </a:r>
            <a:r>
              <a:rPr lang="cs-CZ" dirty="0" err="1"/>
              <a:t>aloplastiky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729137-4A16-4F77-BE1D-5E0F33D16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sz="2000" b="1" u="sng" dirty="0" err="1"/>
              <a:t>Aloplastika</a:t>
            </a:r>
            <a:r>
              <a:rPr lang="cs-CZ" sz="2000" dirty="0"/>
              <a:t> = operace využívající </a:t>
            </a:r>
            <a:r>
              <a:rPr lang="cs-CZ" sz="2000" b="1" dirty="0"/>
              <a:t>syntetické cizorodé materiály</a:t>
            </a:r>
            <a:r>
              <a:rPr lang="cs-CZ" sz="2000" dirty="0"/>
              <a:t>, zejm. ve smyslu </a:t>
            </a:r>
            <a:r>
              <a:rPr lang="cs-CZ" sz="2000" b="1" dirty="0"/>
              <a:t>ortopedických</a:t>
            </a:r>
            <a:r>
              <a:rPr lang="cs-CZ" sz="2000" dirty="0"/>
              <a:t> </a:t>
            </a:r>
            <a:r>
              <a:rPr lang="cs-CZ" sz="2000" b="1" dirty="0"/>
              <a:t>endoprotéz</a:t>
            </a:r>
          </a:p>
          <a:p>
            <a:pPr marL="114300" indent="0">
              <a:buNone/>
            </a:pPr>
            <a:endParaRPr lang="cs-CZ" sz="2000" b="1" dirty="0"/>
          </a:p>
          <a:p>
            <a:r>
              <a:rPr lang="cs-CZ" sz="2000" b="1" dirty="0"/>
              <a:t>TEP kyčelního </a:t>
            </a:r>
            <a:r>
              <a:rPr lang="cs-CZ" sz="2000" dirty="0"/>
              <a:t>a </a:t>
            </a:r>
            <a:r>
              <a:rPr lang="cs-CZ" sz="2000" b="1" dirty="0"/>
              <a:t>kolenní kloubu</a:t>
            </a:r>
          </a:p>
          <a:p>
            <a:r>
              <a:rPr lang="cs-CZ" sz="2000" dirty="0"/>
              <a:t>dle potřeby probíhají </a:t>
            </a:r>
            <a:r>
              <a:rPr lang="cs-CZ" sz="2000" b="1" dirty="0"/>
              <a:t>revizní operace</a:t>
            </a:r>
            <a:endParaRPr lang="cs-CZ" sz="2000" dirty="0"/>
          </a:p>
        </p:txBody>
      </p:sp>
      <p:pic>
        <p:nvPicPr>
          <p:cNvPr id="5" name="Obrázek 4" descr="Obsah obrázku bílá, stojící&#10;&#10;Popis byl vytvořen automaticky">
            <a:extLst>
              <a:ext uri="{FF2B5EF4-FFF2-40B4-BE49-F238E27FC236}">
                <a16:creationId xmlns:a16="http://schemas.microsoft.com/office/drawing/2014/main" id="{39B11631-9B0E-4345-9549-51AD7BE57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356" y="1791069"/>
            <a:ext cx="1689944" cy="2932053"/>
          </a:xfrm>
          <a:prstGeom prst="rect">
            <a:avLst/>
          </a:prstGeom>
        </p:spPr>
      </p:pic>
      <p:pic>
        <p:nvPicPr>
          <p:cNvPr id="7" name="Obrázek 6" descr="Obsah obrázku muž, stojící, černá, stůl&#10;&#10;Popis byl vytvořen automaticky">
            <a:extLst>
              <a:ext uri="{FF2B5EF4-FFF2-40B4-BE49-F238E27FC236}">
                <a16:creationId xmlns:a16="http://schemas.microsoft.com/office/drawing/2014/main" id="{4D4BC810-D56B-47EE-9C3C-7A1ECC2E5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485" y="1791069"/>
            <a:ext cx="2093980" cy="295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47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6"/>
          <p:cNvSpPr txBox="1">
            <a:spLocks noGrp="1"/>
          </p:cNvSpPr>
          <p:nvPr>
            <p:ph type="title"/>
          </p:nvPr>
        </p:nvSpPr>
        <p:spPr>
          <a:xfrm>
            <a:off x="311700" y="42325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/>
              <a:t>TEP kyčelního kloubu</a:t>
            </a:r>
            <a:endParaRPr dirty="0"/>
          </a:p>
        </p:txBody>
      </p:sp>
      <p:pic>
        <p:nvPicPr>
          <p:cNvPr id="343" name="Google Shape;34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75" y="1204446"/>
            <a:ext cx="2758075" cy="335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0750" y="1421025"/>
            <a:ext cx="5241550" cy="27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TEP kyčelního kloubu</a:t>
            </a:r>
            <a:endParaRPr/>
          </a:p>
        </p:txBody>
      </p:sp>
      <p:sp>
        <p:nvSpPr>
          <p:cNvPr id="351" name="Google Shape;351;p57"/>
          <p:cNvSpPr txBox="1">
            <a:spLocks noGrp="1"/>
          </p:cNvSpPr>
          <p:nvPr>
            <p:ph type="body" idx="1"/>
          </p:nvPr>
        </p:nvSpPr>
        <p:spPr>
          <a:xfrm>
            <a:off x="311700" y="12402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s" sz="2000" b="1" dirty="0">
                <a:solidFill>
                  <a:schemeClr val="dk1"/>
                </a:solidFill>
              </a:rPr>
              <a:t>indikace</a:t>
            </a:r>
            <a:endParaRPr sz="2000" b="1" dirty="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cs" sz="2000" dirty="0">
                <a:solidFill>
                  <a:schemeClr val="dk1"/>
                </a:solidFill>
              </a:rPr>
              <a:t>vrozené vady dolních končetin (</a:t>
            </a:r>
            <a:r>
              <a:rPr lang="cs-CZ" sz="2000" dirty="0">
                <a:solidFill>
                  <a:schemeClr val="dk1"/>
                </a:solidFill>
              </a:rPr>
              <a:t>VKD</a:t>
            </a:r>
            <a:r>
              <a:rPr lang="cs" sz="2000" dirty="0">
                <a:solidFill>
                  <a:schemeClr val="dk1"/>
                </a:solidFill>
              </a:rPr>
              <a:t>)</a:t>
            </a:r>
            <a:endParaRPr sz="2000" dirty="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cs" sz="2000" dirty="0">
                <a:solidFill>
                  <a:schemeClr val="dk1"/>
                </a:solidFill>
              </a:rPr>
              <a:t>primární a sekundární koxartróza</a:t>
            </a:r>
            <a:endParaRPr sz="2000" dirty="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cs" sz="2000" dirty="0">
                <a:solidFill>
                  <a:schemeClr val="dk1"/>
                </a:solidFill>
              </a:rPr>
              <a:t>revmatoidní artritida</a:t>
            </a:r>
            <a:endParaRPr sz="2000" dirty="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cs" sz="2000" dirty="0">
                <a:solidFill>
                  <a:schemeClr val="dk1"/>
                </a:solidFill>
              </a:rPr>
              <a:t>úraz (zlomenina proximálního femuru)</a:t>
            </a:r>
            <a:endParaRPr sz="2000" dirty="0">
              <a:solidFill>
                <a:schemeClr val="dk1"/>
              </a:solidFill>
            </a:endParaRPr>
          </a:p>
          <a:p>
            <a:pPr marL="914400" lvl="0" indent="0" algn="l" rtl="0"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s" sz="2000" b="1" dirty="0">
                <a:solidFill>
                  <a:schemeClr val="dk1"/>
                </a:solidFill>
              </a:rPr>
              <a:t>kontraindikace</a:t>
            </a:r>
            <a:endParaRPr sz="2000" b="1" dirty="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cs" sz="2000" dirty="0">
                <a:solidFill>
                  <a:schemeClr val="dk1"/>
                </a:solidFill>
              </a:rPr>
              <a:t>lokální (dekubitus, infekce)</a:t>
            </a:r>
            <a:endParaRPr sz="2000" dirty="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cs" sz="2000" dirty="0">
                <a:solidFill>
                  <a:schemeClr val="dk1"/>
                </a:solidFill>
              </a:rPr>
              <a:t>celkové (uroinfekce, alergie)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</p:txBody>
      </p:sp>
      <p:sp>
        <p:nvSpPr>
          <p:cNvPr id="350" name="Google Shape;350;p57"/>
          <p:cNvSpPr txBox="1">
            <a:spLocks noGrp="1"/>
          </p:cNvSpPr>
          <p:nvPr>
            <p:ph type="body" idx="4294967295"/>
          </p:nvPr>
        </p:nvSpPr>
        <p:spPr>
          <a:xfrm>
            <a:off x="0" y="1152525"/>
            <a:ext cx="852170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Obrázek 2" descr="Obsah obrázku zvíře&#10;&#10;Popis byl vytvořen automaticky">
            <a:extLst>
              <a:ext uri="{FF2B5EF4-FFF2-40B4-BE49-F238E27FC236}">
                <a16:creationId xmlns:a16="http://schemas.microsoft.com/office/drawing/2014/main" id="{0C47A3CC-D3B7-4EBB-AA9D-5B9A1A0A7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1395186"/>
            <a:ext cx="2527300" cy="19177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TEP kyčelního kloubu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8"/>
          <p:cNvSpPr txBox="1">
            <a:spLocks noGrp="1"/>
          </p:cNvSpPr>
          <p:nvPr>
            <p:ph type="body" idx="1"/>
          </p:nvPr>
        </p:nvSpPr>
        <p:spPr>
          <a:xfrm>
            <a:off x="311700" y="12402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2000" b="1" u="sng" dirty="0">
                <a:solidFill>
                  <a:schemeClr val="dk1"/>
                </a:solidFill>
              </a:rPr>
              <a:t>rozdělení endoprotéz</a:t>
            </a:r>
            <a:r>
              <a:rPr lang="cs" sz="2000" dirty="0">
                <a:solidFill>
                  <a:schemeClr val="dk1"/>
                </a:solidFill>
              </a:rPr>
              <a:t>:</a:t>
            </a:r>
            <a:endParaRPr sz="2000" b="1" dirty="0">
              <a:solidFill>
                <a:schemeClr val="dk1"/>
              </a:solidFill>
            </a:endParaRP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cs" sz="2000" b="1" dirty="0">
                <a:solidFill>
                  <a:schemeClr val="dk1"/>
                </a:solidFill>
              </a:rPr>
              <a:t>cementované</a:t>
            </a:r>
            <a:r>
              <a:rPr lang="cs" sz="2000" dirty="0">
                <a:solidFill>
                  <a:schemeClr val="dk1"/>
                </a:solidFill>
              </a:rPr>
              <a:t> – </a:t>
            </a:r>
            <a:r>
              <a:rPr lang="cs-CZ" sz="2000" dirty="0"/>
              <a:t>jamka i femorální dřík s hlavicí je fixován do kosti kostním cementem</a:t>
            </a:r>
            <a:endParaRPr sz="2000" dirty="0">
              <a:solidFill>
                <a:schemeClr val="dk1"/>
              </a:solidFill>
            </a:endParaRP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cs-CZ" sz="2000" b="1" dirty="0">
                <a:solidFill>
                  <a:schemeClr val="dk1"/>
                </a:solidFill>
              </a:rPr>
              <a:t>h</a:t>
            </a:r>
            <a:r>
              <a:rPr lang="cs" sz="2000" b="1" dirty="0">
                <a:solidFill>
                  <a:schemeClr val="dk1"/>
                </a:solidFill>
              </a:rPr>
              <a:t>ybridní </a:t>
            </a:r>
            <a:r>
              <a:rPr lang="cs-CZ" sz="2000" dirty="0"/>
              <a:t>– jamka se necementuje, dřík je obvykle připevněn cementem</a:t>
            </a:r>
            <a:endParaRPr sz="2000" dirty="0">
              <a:solidFill>
                <a:schemeClr val="dk1"/>
              </a:solidFill>
            </a:endParaRP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cs-CZ" sz="2000" b="1" dirty="0">
                <a:solidFill>
                  <a:schemeClr val="dk1"/>
                </a:solidFill>
              </a:rPr>
              <a:t>n</a:t>
            </a:r>
            <a:r>
              <a:rPr lang="cs" sz="2000" b="1" dirty="0">
                <a:solidFill>
                  <a:schemeClr val="dk1"/>
                </a:solidFill>
              </a:rPr>
              <a:t>ecementované</a:t>
            </a:r>
            <a:r>
              <a:rPr lang="cs" sz="2000" dirty="0">
                <a:solidFill>
                  <a:schemeClr val="dk1"/>
                </a:solidFill>
              </a:rPr>
              <a:t> </a:t>
            </a:r>
            <a:r>
              <a:rPr lang="cs-CZ" sz="2000" dirty="0"/>
              <a:t>– jamka i femorální dřík jsou do kosti fixovány bez použití kostního cementu, princip ukotvení spočívá ve vrůstání kosti do pórů povrchu endoprotézy</a:t>
            </a: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ts val="1800"/>
            </a:pPr>
            <a:endParaRPr sz="2000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</a:pPr>
            <a:r>
              <a:rPr lang="cs-CZ" sz="2000" dirty="0"/>
              <a:t>většinou se operuje v poloze na boku, v první fázi se odstraní poškozené části kostí a nahradí se protézami (musí se ověřit stabilita endoprotéz), cementované náhrady se poté upevní kostním cementem a rána se zašije (celý výkon trvá přibližně 90 min) </a:t>
            </a: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5DAD5C-D9B6-48F6-887E-3C17D887E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25161"/>
            <a:ext cx="8520600" cy="3416400"/>
          </a:xfrm>
        </p:spPr>
        <p:txBody>
          <a:bodyPr/>
          <a:lstStyle/>
          <a:p>
            <a:r>
              <a:rPr lang="cs-CZ" sz="2000" dirty="0"/>
              <a:t>pacient po operaci </a:t>
            </a:r>
            <a:r>
              <a:rPr lang="cs-CZ" sz="2000" b="1" dirty="0"/>
              <a:t>nesmí</a:t>
            </a:r>
            <a:r>
              <a:rPr lang="cs-CZ" sz="2000" dirty="0"/>
              <a:t> dělat </a:t>
            </a:r>
            <a:r>
              <a:rPr lang="cs-CZ" sz="2000" b="1" dirty="0"/>
              <a:t>3 základní pohyby </a:t>
            </a:r>
            <a:r>
              <a:rPr lang="cs-CZ" sz="2000" dirty="0"/>
              <a:t>(a jejich kombinace):</a:t>
            </a:r>
          </a:p>
          <a:p>
            <a:pPr marL="114300" indent="0">
              <a:buNone/>
            </a:pPr>
            <a:r>
              <a:rPr lang="cs-CZ" sz="2000" dirty="0"/>
              <a:t>         – rotace v kyčelním kloubu – především nevytáčet špičku zevně</a:t>
            </a:r>
          </a:p>
          <a:p>
            <a:pPr marL="114300" indent="0">
              <a:buNone/>
            </a:pPr>
            <a:r>
              <a:rPr lang="cs-CZ" sz="2000" dirty="0"/>
              <a:t>         – pokrčování kyčelního kloubu nad 90° – hluboký sed (ohýbání k zemi)</a:t>
            </a:r>
          </a:p>
          <a:p>
            <a:pPr marL="114300" indent="0">
              <a:buNone/>
            </a:pPr>
            <a:r>
              <a:rPr lang="cs-CZ" sz="2000" dirty="0"/>
              <a:t>         – zvedání natažené dolní končetiny do vzduchu</a:t>
            </a:r>
          </a:p>
          <a:p>
            <a:pPr lvl="0">
              <a:buClr>
                <a:schemeClr val="dk1"/>
              </a:buClr>
            </a:pPr>
            <a:r>
              <a:rPr lang="cs-CZ" sz="2000" b="1" dirty="0"/>
              <a:t>zakázanou kombinací všech těchto pohybů je dávat nohu přes nohu!</a:t>
            </a:r>
          </a:p>
          <a:p>
            <a:pPr marL="114300" lvl="0" indent="0">
              <a:buClr>
                <a:schemeClr val="dk1"/>
              </a:buClr>
              <a:buNone/>
            </a:pPr>
            <a:endParaRPr lang="cs-CZ" sz="2000" b="1" dirty="0"/>
          </a:p>
          <a:p>
            <a:pPr lvl="0">
              <a:buClr>
                <a:schemeClr val="dk1"/>
              </a:buClr>
            </a:pPr>
            <a:r>
              <a:rPr lang="cs-CZ" sz="2000" b="1" u="sng" dirty="0">
                <a:solidFill>
                  <a:schemeClr val="dk1"/>
                </a:solidFill>
              </a:rPr>
              <a:t>komplikace</a:t>
            </a: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cs-CZ" sz="2000" b="1" dirty="0">
                <a:solidFill>
                  <a:schemeClr val="dk1"/>
                </a:solidFill>
              </a:rPr>
              <a:t>předoperační</a:t>
            </a:r>
            <a:r>
              <a:rPr lang="cs-CZ" sz="2000" dirty="0">
                <a:solidFill>
                  <a:schemeClr val="dk1"/>
                </a:solidFill>
              </a:rPr>
              <a:t> </a:t>
            </a:r>
            <a:r>
              <a:rPr lang="cs-CZ" sz="2000" dirty="0"/>
              <a:t>– dány chybným výběrem implantátu a pacienta (obézní pacient)</a:t>
            </a:r>
            <a:endParaRPr lang="cs-CZ" sz="2000" dirty="0">
              <a:solidFill>
                <a:schemeClr val="dk1"/>
              </a:solidFill>
            </a:endParaRP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cs-CZ" sz="2000" b="1" dirty="0" err="1">
                <a:solidFill>
                  <a:schemeClr val="dk1"/>
                </a:solidFill>
              </a:rPr>
              <a:t>peroperační</a:t>
            </a:r>
            <a:r>
              <a:rPr lang="cs-CZ" sz="2000" dirty="0">
                <a:solidFill>
                  <a:schemeClr val="dk1"/>
                </a:solidFill>
              </a:rPr>
              <a:t> </a:t>
            </a:r>
            <a:r>
              <a:rPr lang="cs-CZ" sz="2000" dirty="0"/>
              <a:t>– poškození nervu, cév, zlomenina kosti, chybná implantace jamky nebo dříku</a:t>
            </a:r>
            <a:endParaRPr lang="cs-CZ" sz="2000" dirty="0">
              <a:solidFill>
                <a:schemeClr val="dk1"/>
              </a:solidFill>
            </a:endParaRP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cs-CZ" sz="2000" b="1" dirty="0">
                <a:solidFill>
                  <a:schemeClr val="dk1"/>
                </a:solidFill>
              </a:rPr>
              <a:t>časné pooperační </a:t>
            </a:r>
            <a:r>
              <a:rPr lang="cs-CZ" sz="2000" dirty="0"/>
              <a:t>– infekt totální endoprotézy, </a:t>
            </a:r>
            <a:r>
              <a:rPr lang="cs-CZ" sz="2000" dirty="0" err="1"/>
              <a:t>flebotrombóza</a:t>
            </a:r>
            <a:r>
              <a:rPr lang="cs-CZ" sz="2000" dirty="0"/>
              <a:t>, časná luxace totální endoprotézy</a:t>
            </a:r>
            <a:endParaRPr lang="cs-CZ" sz="2000" dirty="0">
              <a:solidFill>
                <a:schemeClr val="dk1"/>
              </a:solidFill>
            </a:endParaRP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cs-CZ" sz="2000" b="1" dirty="0">
                <a:solidFill>
                  <a:schemeClr val="dk1"/>
                </a:solidFill>
              </a:rPr>
              <a:t>pozdní pooperační </a:t>
            </a:r>
            <a:r>
              <a:rPr lang="cs-CZ" sz="2000" dirty="0"/>
              <a:t>– aseptické uvolnění totální endoprotézy kloubu, </a:t>
            </a:r>
            <a:r>
              <a:rPr lang="cs-CZ" sz="2000" dirty="0" err="1"/>
              <a:t>periprotetické</a:t>
            </a:r>
            <a:r>
              <a:rPr lang="cs-CZ" sz="2000" dirty="0"/>
              <a:t> zlomeniny</a:t>
            </a:r>
          </a:p>
          <a:p>
            <a:pPr marL="114300" indent="0">
              <a:lnSpc>
                <a:spcPct val="20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1109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6B543-CAEA-4B3F-B65C-E68C4B30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11ED2D-4267-4869-96FD-6AE9FB8C6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114300" indent="0" algn="ctr">
              <a:buNone/>
            </a:pPr>
            <a:r>
              <a:rPr lang="cs-CZ" sz="4000" dirty="0"/>
              <a:t>DĚKUJEME ZA POZORNOST ! </a:t>
            </a:r>
            <a:r>
              <a:rPr lang="cs-CZ" sz="4000" dirty="0">
                <a:sym typeface="Wingdings" panose="05000000000000000000" pitchFamily="2" charset="2"/>
              </a:rPr>
              <a:t>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9456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7479" y="0"/>
            <a:ext cx="4816290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84" name="Google Shape;84;p17"/>
          <p:cNvSpPr txBox="1"/>
          <p:nvPr/>
        </p:nvSpPr>
        <p:spPr>
          <a:xfrm>
            <a:off x="603363" y="3200874"/>
            <a:ext cx="3604497" cy="97283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n-US" sz="21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prof. MUDr. Martin Repko, Ph.D. (od 22. 10. 2019 </a:t>
            </a:r>
            <a:r>
              <a:rPr lang="en-US" sz="2100" b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děkan LF MU</a:t>
            </a:r>
            <a:r>
              <a:rPr lang="en-US" sz="21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kern="12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5340" y="435869"/>
            <a:ext cx="4098660" cy="470763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ek 2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72D336E9-C0CD-40B4-B778-A6110B16A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005" y="1272957"/>
            <a:ext cx="2704964" cy="3283385"/>
          </a:xfrm>
          <a:prstGeom prst="rect">
            <a:avLst/>
          </a:prstGeom>
        </p:spPr>
      </p:pic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1B9A172A-B670-465F-96C0-3A60CD46E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82" y="582435"/>
            <a:ext cx="3844018" cy="13601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Artroskopie = </a:t>
            </a:r>
            <a:r>
              <a:rPr lang="cs" sz="2400" dirty="0"/>
              <a:t>vyšetření kloubu pomocí optiky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52400" y="1017725"/>
            <a:ext cx="8679900" cy="3909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>
              <a:buClr>
                <a:schemeClr val="dk1"/>
              </a:buClr>
              <a:buSzPts val="2200"/>
            </a:pPr>
            <a:endParaRPr lang="cs" sz="2200" dirty="0">
              <a:solidFill>
                <a:schemeClr val="dk1"/>
              </a:solidFill>
            </a:endParaRPr>
          </a:p>
          <a:p>
            <a:pPr marL="431800">
              <a:buClr>
                <a:schemeClr val="dk1"/>
              </a:buClr>
              <a:buSzPct val="90000"/>
            </a:pPr>
            <a:r>
              <a:rPr lang="cs" sz="2200" dirty="0">
                <a:solidFill>
                  <a:schemeClr val="dk1"/>
                </a:solidFill>
              </a:rPr>
              <a:t>umožňuje přímý pohled na kloubní povrch, vazy, menisky a pouzdro</a:t>
            </a:r>
            <a:endParaRPr sz="2200" dirty="0">
              <a:solidFill>
                <a:schemeClr val="dk1"/>
              </a:solidFill>
            </a:endParaRPr>
          </a:p>
          <a:p>
            <a:pPr marL="431800">
              <a:buClr>
                <a:schemeClr val="dk1"/>
              </a:buClr>
              <a:buSzPts val="2200"/>
            </a:pPr>
            <a:endParaRPr lang="cs" sz="2200" dirty="0">
              <a:solidFill>
                <a:schemeClr val="dk1"/>
              </a:solidFill>
            </a:endParaRPr>
          </a:p>
          <a:p>
            <a:pPr marL="431800">
              <a:buClr>
                <a:schemeClr val="dk1"/>
              </a:buClr>
              <a:buSzPts val="2200"/>
            </a:pPr>
            <a:r>
              <a:rPr lang="cs" sz="2200" dirty="0">
                <a:solidFill>
                  <a:schemeClr val="dk1"/>
                </a:solidFill>
              </a:rPr>
              <a:t>miniinvazivní vyšetřovací a operační metoda, která se provádí z několika (zpravidla dvou až tří) vpichů do ramenního kloubu</a:t>
            </a:r>
            <a:endParaRPr sz="2200" dirty="0">
              <a:solidFill>
                <a:schemeClr val="dk1"/>
              </a:solidFill>
            </a:endParaRPr>
          </a:p>
          <a:p>
            <a:pPr marL="889000" lvl="1" indent="-342900"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cs" sz="2200" dirty="0">
                <a:solidFill>
                  <a:schemeClr val="dk1"/>
                </a:solidFill>
              </a:rPr>
              <a:t> jeden vpich představuje kamera a ostatní vpichy slouží jako pracovní nástroje</a:t>
            </a:r>
            <a:endParaRPr sz="2200" dirty="0">
              <a:solidFill>
                <a:schemeClr val="dk1"/>
              </a:solidFill>
            </a:endParaRPr>
          </a:p>
          <a:p>
            <a:pPr marL="88900" indent="0">
              <a:buClr>
                <a:schemeClr val="dk1"/>
              </a:buClr>
              <a:buSzPts val="2200"/>
              <a:buNone/>
            </a:pPr>
            <a:endParaRPr lang="cs" sz="2200" u="sng" dirty="0">
              <a:solidFill>
                <a:schemeClr val="dk1"/>
              </a:solidFill>
            </a:endParaRPr>
          </a:p>
          <a:p>
            <a:pPr marL="431800">
              <a:buClr>
                <a:schemeClr val="dk1"/>
              </a:buClr>
              <a:buSzPts val="2200"/>
            </a:pPr>
            <a:r>
              <a:rPr lang="cs" sz="2200" u="sng" dirty="0">
                <a:solidFill>
                  <a:schemeClr val="dk1"/>
                </a:solidFill>
              </a:rPr>
              <a:t>lze ji provést: </a:t>
            </a:r>
            <a:endParaRPr sz="2200" u="sng" dirty="0">
              <a:solidFill>
                <a:schemeClr val="dk1"/>
              </a:solidFill>
            </a:endParaRPr>
          </a:p>
          <a:p>
            <a:pPr marL="889000" lvl="1" indent="-342900"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cs" sz="2200" dirty="0">
                <a:solidFill>
                  <a:schemeClr val="dk1"/>
                </a:solidFill>
              </a:rPr>
              <a:t>u ramenního, kolenního, hlezenního, loketního kloubu i u zápěstí </a:t>
            </a:r>
            <a:endParaRPr sz="2200" dirty="0">
              <a:solidFill>
                <a:schemeClr val="dk1"/>
              </a:solidFill>
            </a:endParaRPr>
          </a:p>
          <a:p>
            <a:pPr marL="889000" lvl="1">
              <a:buClr>
                <a:schemeClr val="dk1"/>
              </a:buClr>
              <a:buSzPts val="2200"/>
            </a:pPr>
            <a:r>
              <a:rPr lang="cs" sz="2200" dirty="0">
                <a:solidFill>
                  <a:schemeClr val="dk1"/>
                </a:solidFill>
              </a:rPr>
              <a:t>ambulantně x za hospitalizace</a:t>
            </a: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Anatomie RAMENE 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550" y="183650"/>
            <a:ext cx="4381500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012" y="968875"/>
            <a:ext cx="4698226" cy="352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Anatomie KOLENE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401" y="152400"/>
            <a:ext cx="4268600" cy="48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63660"/>
            <a:ext cx="4875400" cy="3179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Nejčastější indikac</a:t>
            </a:r>
            <a:r>
              <a:rPr lang="cs-CZ" dirty="0"/>
              <a:t>e </a:t>
            </a:r>
            <a:endParaRPr dirty="0"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422400"/>
            <a:ext cx="8520600" cy="3619499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 dirty="0">
                <a:solidFill>
                  <a:schemeClr val="dk1"/>
                </a:solidFill>
                <a:highlight>
                  <a:srgbClr val="FFFFFF"/>
                </a:highlight>
              </a:rPr>
              <a:t>luxace ramenního kloubu</a:t>
            </a: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 dirty="0">
                <a:solidFill>
                  <a:schemeClr val="dk1"/>
                </a:solidFill>
                <a:highlight>
                  <a:srgbClr val="FFFFFF"/>
                </a:highlight>
              </a:rPr>
              <a:t>vyjmutí “myšek”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cs"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 dirty="0">
                <a:solidFill>
                  <a:schemeClr val="dk1"/>
                </a:solidFill>
                <a:highlight>
                  <a:srgbClr val="FFFFFF"/>
                </a:highlight>
              </a:rPr>
              <a:t>impingement syndrom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cs"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 dirty="0">
                <a:solidFill>
                  <a:schemeClr val="dk1"/>
                </a:solidFill>
                <a:highlight>
                  <a:srgbClr val="FFFFFF"/>
                </a:highlight>
              </a:rPr>
              <a:t>poškození šlachy bicepsu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cs"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 dirty="0">
                <a:solidFill>
                  <a:schemeClr val="dk1"/>
                </a:solidFill>
                <a:highlight>
                  <a:srgbClr val="FFFFFF"/>
                </a:highlight>
              </a:rPr>
              <a:t>objasnění příčiny bolestí trvající dlouhou dobu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cs"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 dirty="0">
                <a:solidFill>
                  <a:schemeClr val="dk1"/>
                </a:solidFill>
                <a:highlight>
                  <a:srgbClr val="FFFFFF"/>
                </a:highlight>
              </a:rPr>
              <a:t>poškození rotátorové manžety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cs"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 dirty="0">
                <a:solidFill>
                  <a:schemeClr val="dk1"/>
                </a:solidFill>
                <a:highlight>
                  <a:srgbClr val="FFFFFF"/>
                </a:highlight>
              </a:rPr>
              <a:t>artroskopické odstranění bolestivých kalcifikací (zvápenatělá tkáň)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cs"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 dirty="0">
                <a:solidFill>
                  <a:schemeClr val="dk1"/>
                </a:solidFill>
                <a:highlight>
                  <a:srgbClr val="FFFFFF"/>
                </a:highlight>
              </a:rPr>
              <a:t>ošetření ztuhlého ramene 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cs"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 dirty="0">
                <a:solidFill>
                  <a:schemeClr val="dk1"/>
                </a:solidFill>
                <a:highlight>
                  <a:srgbClr val="FFFFFF"/>
                </a:highlight>
              </a:rPr>
              <a:t>odstranění volných kloubních tělísek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" name="Grafický objekt 4" descr="Dokument">
            <a:extLst>
              <a:ext uri="{FF2B5EF4-FFF2-40B4-BE49-F238E27FC236}">
                <a16:creationId xmlns:a16="http://schemas.microsoft.com/office/drawing/2014/main" id="{E47EC825-CE4B-4DC6-A46E-9FFE07C5D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1600" y="-21772"/>
            <a:ext cx="1422400" cy="142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2219</Words>
  <Application>Microsoft Office PowerPoint</Application>
  <PresentationFormat>Předvádění na obrazovce (16:9)</PresentationFormat>
  <Paragraphs>377</Paragraphs>
  <Slides>49</Slides>
  <Notes>43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Courier New</vt:lpstr>
      <vt:lpstr>Times New Roman</vt:lpstr>
      <vt:lpstr>Motiv Office</vt:lpstr>
      <vt:lpstr>Alena Šerá Simona Mikulcová  Tereza Kašparová VS 2.ročník, jarní semestr Ošetřovatelství v chir.oborech - cv.  </vt:lpstr>
      <vt:lpstr>O r t o p e d i e</vt:lpstr>
      <vt:lpstr>Prezentace aplikace PowerPoint</vt:lpstr>
      <vt:lpstr>Prezentace aplikace PowerPoint</vt:lpstr>
      <vt:lpstr>Prezentace aplikace PowerPoint</vt:lpstr>
      <vt:lpstr>Artroskopie = vyšetření kloubu pomocí optiky </vt:lpstr>
      <vt:lpstr>Anatomie RAMENE </vt:lpstr>
      <vt:lpstr>Anatomie KOLENE</vt:lpstr>
      <vt:lpstr>Nejčastější indikace </vt:lpstr>
      <vt:lpstr>luxace ramene </vt:lpstr>
      <vt:lpstr>Prezentace aplikace PowerPoint</vt:lpstr>
      <vt:lpstr>Prezentace aplikace PowerPoint</vt:lpstr>
      <vt:lpstr>Artroskopická stabilizace ramene </vt:lpstr>
      <vt:lpstr>Prezentace aplikace PowerPoint</vt:lpstr>
      <vt:lpstr>Prezentace aplikace PowerPoint</vt:lpstr>
      <vt:lpstr>Příprava pacienta - KRÁTKODOBÁ </vt:lpstr>
      <vt:lpstr>BEZPROSTŘEDNÍ příprava  </vt:lpstr>
      <vt:lpstr>Průběh OPERACE</vt:lpstr>
      <vt:lpstr>PÉČE o pacienta po operaci </vt:lpstr>
      <vt:lpstr>Prezentace aplikace PowerPoint</vt:lpstr>
      <vt:lpstr>Rehabilitace RAMENO </vt:lpstr>
      <vt:lpstr>Rehabilitace KOLENO</vt:lpstr>
      <vt:lpstr>VÝHODY vs NEVÝHODY</vt:lpstr>
      <vt:lpstr>Denzitometrie </vt:lpstr>
      <vt:lpstr>Denzitometrické metody</vt:lpstr>
      <vt:lpstr>Prezentace aplikace PowerPoint</vt:lpstr>
      <vt:lpstr>  Místa pro ultrazvukové měření měření </vt:lpstr>
      <vt:lpstr>Existují dva typy denzitometrů:</vt:lpstr>
      <vt:lpstr>Příprava před vyšetřením</vt:lpstr>
      <vt:lpstr>O hustotě kostí vypovídají dva údaje: </vt:lpstr>
      <vt:lpstr>Prezentace aplikace PowerPoint</vt:lpstr>
      <vt:lpstr>Skolióza</vt:lpstr>
      <vt:lpstr>Léčba skoliózy</vt:lpstr>
      <vt:lpstr>Průběh operace </vt:lpstr>
      <vt:lpstr>Rehabilitace po operaci</vt:lpstr>
      <vt:lpstr>Vbočený palec = hallux valgus</vt:lpstr>
      <vt:lpstr>Léčba</vt:lpstr>
      <vt:lpstr>Patní ostruha</vt:lpstr>
      <vt:lpstr>Příčiny vzniku</vt:lpstr>
      <vt:lpstr>Léčba</vt:lpstr>
      <vt:lpstr>Osteoartróza</vt:lpstr>
      <vt:lpstr>Lokalizace artrotických změn</vt:lpstr>
      <vt:lpstr>Léčba</vt:lpstr>
      <vt:lpstr>Kloubní aloplastiky</vt:lpstr>
      <vt:lpstr>TEP kyčelního kloubu</vt:lpstr>
      <vt:lpstr>TEP kyčelního kloubu</vt:lpstr>
      <vt:lpstr>TEP kyčelního kloubu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Alena Šerá Simona Mikulcová  Tereza Kašparová VS 2.ročník, jarní semestr Ošetřovatelství v chir.oborech - cv.</dc:title>
  <dc:creator>Alena Šerá</dc:creator>
  <cp:lastModifiedBy>User</cp:lastModifiedBy>
  <cp:revision>16</cp:revision>
  <dcterms:created xsi:type="dcterms:W3CDTF">2020-03-23T16:25:15Z</dcterms:created>
  <dcterms:modified xsi:type="dcterms:W3CDTF">2020-03-24T10:18:26Z</dcterms:modified>
</cp:coreProperties>
</file>