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embeddedFontLst>
    <p:embeddedFont>
      <p:font typeface="Roboto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7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4a446a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4a446a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1c9b8792d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1c9b8792d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1b4a446a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1b4a446a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1b4a446a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1b4a446a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1b4a446a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1b4a446a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1b4a446a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1b4a446a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1b4a446a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1b4a446a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1b4a446a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1b4a446a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1b4a446a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1b4a446a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1b4a446a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1b4a446a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1c9b8792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1c9b8792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f49db930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f49db930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f49db9309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f49db9309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f49db9309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f49db9309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49db930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f49db930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f49db9309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f49db9309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f49db9309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f49db9309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f49db930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f49db930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1c070542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1c070542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1c070542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1c070542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1c070542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1c070542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c070542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1c070542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1c070542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1c070542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1c070542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1c070542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1c9b8792d_4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1c9b8792d_4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1c9b8792d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1c9b8792d_4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1c9b8792d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1c9b8792d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/>
              <a:t>Kmenové buňky </a:t>
            </a:r>
            <a:r>
              <a:rPr lang="cs"/>
              <a:t>= primární nediferencované buňky, které mají schopnost přeměnit se (diferenciovat) na jakýkoliv jiný typ buněk. Krvetvorné kmenové buňky jsou součástí </a:t>
            </a:r>
            <a:r>
              <a:rPr lang="cs" b="1"/>
              <a:t>kostní dřeně</a:t>
            </a:r>
            <a:r>
              <a:rPr lang="cs"/>
              <a:t>. Nachází se i v </a:t>
            </a:r>
            <a:r>
              <a:rPr lang="cs" b="1"/>
              <a:t>krvi</a:t>
            </a:r>
            <a:r>
              <a:rPr lang="cs"/>
              <a:t>, ovšem pouze v minimální množství.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1c9b8792d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1c9b8792d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Transplantaci kostní dřeně absolvuje v ČR ročně několik set pacientů. Z toho </a:t>
            </a:r>
            <a:r>
              <a:rPr lang="cs" b="1">
                <a:solidFill>
                  <a:schemeClr val="dk1"/>
                </a:solidFill>
              </a:rPr>
              <a:t>75 % dárců </a:t>
            </a:r>
            <a:r>
              <a:rPr lang="cs">
                <a:solidFill>
                  <a:schemeClr val="dk1"/>
                </a:solidFill>
              </a:rPr>
              <a:t>je od</a:t>
            </a:r>
            <a:r>
              <a:rPr lang="cs" b="1">
                <a:solidFill>
                  <a:schemeClr val="dk1"/>
                </a:solidFill>
              </a:rPr>
              <a:t> nepříbuzného</a:t>
            </a:r>
            <a:r>
              <a:rPr lang="cs">
                <a:solidFill>
                  <a:schemeClr val="dk1"/>
                </a:solidFill>
              </a:rPr>
              <a:t> dobrovolného dárce. Bohužel pro každého 4. pacienta se "jeho" dárce nenajde…</a:t>
            </a:r>
            <a:r>
              <a:rPr lang="cs" b="1">
                <a:solidFill>
                  <a:schemeClr val="dk1"/>
                </a:solidFill>
              </a:rPr>
              <a:t> Proto je nutné počet dobrovolníků v registru neustále zvyšovat!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1c9b8792d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1c9b8792d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1c9b8792d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1c9b8792d_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1c07054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1c07054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c070542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1c070542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1c070542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1c070542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1c070542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1c070542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1c070542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1c070542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1b4a446a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1b4a446a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378" y="0"/>
            <a:ext cx="76052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edx9xWyf1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Komplikace_diabetu_mellitu#Diabetick.C3.A1_retinopati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Diabetes_mellitus_I._typ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ikiskripta.eu/w/Hypoglykem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-2_2vGUIr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Ge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ikiskripta.eu/w/Antigen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em.cz/cs/kardiocentrum/a-19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www.ikem.cz/cs/centrum-diabetologie/a-24/" TargetMode="External"/><Relationship Id="rId4" Type="http://schemas.openxmlformats.org/officeDocument/2006/relationships/hyperlink" Target="https://www.ikem.cz/cs/transplantcentrum/a-2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510400" y="2734425"/>
            <a:ext cx="3820800" cy="7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200" b="1">
                <a:solidFill>
                  <a:srgbClr val="000000"/>
                </a:solidFill>
              </a:rPr>
              <a:t>Transplantace</a:t>
            </a:r>
            <a:r>
              <a:rPr lang="cs" sz="4200">
                <a:solidFill>
                  <a:srgbClr val="000000"/>
                </a:solidFill>
              </a:rPr>
              <a:t> </a:t>
            </a:r>
            <a:endParaRPr sz="4200"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4679800" y="3473625"/>
            <a:ext cx="38208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</a:rPr>
              <a:t>Simona Mikulcová</a:t>
            </a:r>
            <a:endParaRPr sz="2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</a:rPr>
              <a:t>Tereza Kašparová</a:t>
            </a:r>
            <a:endParaRPr sz="2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</a:rPr>
              <a:t>Alena Šerá </a:t>
            </a:r>
            <a:endParaRPr sz="2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000000"/>
                </a:solidFill>
              </a:rPr>
              <a:t>VS 2.ročník, jarní semestr</a:t>
            </a:r>
            <a:endParaRPr sz="16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000000"/>
                </a:solidFill>
              </a:rPr>
              <a:t>Ošetřovatelství v chir.oborech - cv.</a:t>
            </a:r>
            <a:endParaRPr sz="16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75" y="1960425"/>
            <a:ext cx="1916700" cy="19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5875" y="3159703"/>
            <a:ext cx="1734775" cy="161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0525" y="104272"/>
            <a:ext cx="1734775" cy="339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8125" y="3692075"/>
            <a:ext cx="1534725" cy="11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1992" y="2325351"/>
            <a:ext cx="1734771" cy="162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 rotWithShape="1">
          <a:blip r:embed="rId8">
            <a:alphaModFix/>
          </a:blip>
          <a:srcRect r="2723"/>
          <a:stretch/>
        </p:blipFill>
        <p:spPr>
          <a:xfrm>
            <a:off x="4439250" y="277225"/>
            <a:ext cx="2382825" cy="183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18234" y="277236"/>
            <a:ext cx="2529789" cy="16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VIDEO - transplacentrum IKEM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24" name="Google Shape;124;p23" descr="Transplantcentrum IKEM je co do počtu transplantací největším centrem v České republice a počtem přenesených orgánů je jedním z největších v rámci celé Evropy.&#10;&#10;Zajímá Vás, co vše se pod pojmem Transplantcentrum skrývá? Co vše pod něj patří a jak to u nás vlastně vypadá? Tak se nechte pozvat na malou exkurzi :-)." title="Transplantcentru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4250" y="1156808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Transplantace DĚLOHY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215600" y="1152475"/>
            <a:ext cx="8616600" cy="3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Transplantace dělohy je nejmladší orgánovou transplantací.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Jedinou metodu léčby neplodnosti pro ženy s vrozeným nebo získaným chyběním dělohy, také pro ženy, které dělohu mají ale je z pohledu těhotenství nefunkční.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14 transplantací dělohy - 6 zemí světa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  <a:highlight>
                  <a:srgbClr val="FFFFFF"/>
                </a:highlight>
              </a:rPr>
              <a:t>Mezi základní kritéria pro přijetí příjemkyně patří: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stav bezdětná s nemožností mít vlastní dítě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věk do 40 let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r>
              <a:rPr lang="cs" i="1">
                <a:solidFill>
                  <a:schemeClr val="dk1"/>
                </a:solidFill>
                <a:highlight>
                  <a:srgbClr val="FFFFFF"/>
                </a:highlight>
              </a:rPr>
              <a:t>Splnění těchto kritérií není automatickou podmínkou k zahrnutí do studie. Zájemkyně musí vyplnit dotazník a poté projít dalšími vyšetřeními.</a:t>
            </a:r>
            <a:endParaRPr i="1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575" y="193450"/>
            <a:ext cx="1659350" cy="15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Transplantace DĚLOHY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Transplantuje se od: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živých dárkyň (nejčastěji matek, tet)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kadaverózních (zemřelých) dárkyň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368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 transplantace dělohy v ČR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040450"/>
            <a:ext cx="8520600" cy="3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</a:rPr>
              <a:t>Proběhla 30.4. 2016.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</a:rPr>
              <a:t>Pacientkou byla třicetiletá žena s vrozenou vadou, která jí neumožňovala mít dítě, a dárkyní její třiapadesátiletá matka.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</a:rPr>
              <a:t>Žena 13. pacientkou na světě, která takový zákrok absolvovala.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</a:rPr>
              <a:t>Podle motolské nemocnice se ve světě u žen s transplantovanou dělohou dosud podařilo 20 porodů, vedle Švédska a Brazílie to bylo v USA nebo Indii.</a:t>
            </a: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175" y="123200"/>
            <a:ext cx="7345649" cy="489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 narozené dítě z TRANSPLANTOVANÉ dělohy</a:t>
            </a: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 dirty="0">
                <a:solidFill>
                  <a:srgbClr val="000000"/>
                </a:solidFill>
              </a:rPr>
              <a:t>Narození prvního dítěte ženě s transplantovanou dělohou - </a:t>
            </a:r>
            <a:r>
              <a:rPr lang="cs" sz="1900" b="1" dirty="0">
                <a:solidFill>
                  <a:srgbClr val="000000"/>
                </a:solidFill>
              </a:rPr>
              <a:t>29.8.2017</a:t>
            </a:r>
            <a:endParaRPr sz="19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 dirty="0">
                <a:solidFill>
                  <a:srgbClr val="000000"/>
                </a:solidFill>
              </a:rPr>
              <a:t>V České republice jde o historicky 1. případ, kdy se u pacientky po transplantaci dělohy podařilo úspěšně udržet těhotenství </a:t>
            </a:r>
            <a:r>
              <a:rPr lang="cs" sz="1900" b="1" dirty="0">
                <a:solidFill>
                  <a:srgbClr val="000000"/>
                </a:solidFill>
              </a:rPr>
              <a:t>až do doby porodu</a:t>
            </a:r>
            <a:endParaRPr sz="19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 dirty="0">
                <a:solidFill>
                  <a:srgbClr val="000000"/>
                </a:solidFill>
              </a:rPr>
              <a:t>Ve světě byly matkám transplantovány jen dělohy od dárkyň,</a:t>
            </a:r>
            <a:r>
              <a:rPr lang="cs" sz="1900" b="1" dirty="0">
                <a:solidFill>
                  <a:srgbClr val="000000"/>
                </a:solidFill>
              </a:rPr>
              <a:t> </a:t>
            </a:r>
            <a:r>
              <a:rPr lang="cs" sz="1900" dirty="0">
                <a:solidFill>
                  <a:srgbClr val="000000"/>
                </a:solidFill>
              </a:rPr>
              <a:t>které již rodily, motolské dítě se ale narodilo z dělohy, </a:t>
            </a:r>
            <a:r>
              <a:rPr lang="cs" sz="1900" b="1" dirty="0">
                <a:solidFill>
                  <a:srgbClr val="000000"/>
                </a:solidFill>
              </a:rPr>
              <a:t>ze které se předtím žádné jiné nenarodilo</a:t>
            </a:r>
            <a:endParaRPr sz="19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 dirty="0">
                <a:solidFill>
                  <a:srgbClr val="000000"/>
                </a:solidFill>
              </a:rPr>
              <a:t>Žena, která v srpnu porodila, trpěla vrozeným chyběním dělohy a dárkyní její transplantované dělohy byla žena s mozkovou smrtí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311700" y="692975"/>
            <a:ext cx="8520600" cy="43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 dirty="0">
                <a:solidFill>
                  <a:srgbClr val="000000"/>
                </a:solidFill>
              </a:rPr>
              <a:t>Následně pacientka podstoupila umělé oplodnění a imunosupresivní léčbu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 dirty="0">
                <a:solidFill>
                  <a:srgbClr val="000000"/>
                </a:solidFill>
              </a:rPr>
              <a:t>Porod císařským řezem proběhl bez komplikací (o týden dřív, než bylo naplánováno)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 dirty="0">
                <a:solidFill>
                  <a:srgbClr val="000000"/>
                </a:solidFill>
              </a:rPr>
              <a:t>Váha dítěte - 2740 g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 dirty="0">
                <a:solidFill>
                  <a:srgbClr val="000000"/>
                </a:solidFill>
              </a:rPr>
              <a:t>Současně je to </a:t>
            </a:r>
            <a:r>
              <a:rPr lang="cs" sz="2000" b="1" dirty="0">
                <a:solidFill>
                  <a:srgbClr val="000000"/>
                </a:solidFill>
              </a:rPr>
              <a:t>třetí dítě</a:t>
            </a:r>
            <a:r>
              <a:rPr lang="cs" sz="2000" dirty="0">
                <a:solidFill>
                  <a:srgbClr val="000000"/>
                </a:solidFill>
              </a:rPr>
              <a:t> na světě, které se narodilo z transplantované dělohy od zemřelé dárkyně, ale zároveň </a:t>
            </a:r>
            <a:r>
              <a:rPr lang="cs" sz="2000" b="1" dirty="0">
                <a:solidFill>
                  <a:srgbClr val="000000"/>
                </a:solidFill>
              </a:rPr>
              <a:t>první na světě</a:t>
            </a:r>
            <a:r>
              <a:rPr lang="cs" sz="2000" dirty="0">
                <a:solidFill>
                  <a:srgbClr val="000000"/>
                </a:solidFill>
              </a:rPr>
              <a:t>, kdy dárkyně předtím, než jí byla děloha odebrána a transplantována, nerodila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 dirty="0">
                <a:solidFill>
                  <a:srgbClr val="000000"/>
                </a:solidFill>
              </a:rPr>
              <a:t>Úplně první dítě se narodilo v roce 2014 ve Švédsku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Transplantace JATER</a:t>
            </a:r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>
                <a:solidFill>
                  <a:srgbClr val="000000"/>
                </a:solidFill>
              </a:rPr>
              <a:t>Úplně první transplantace provedena v roce 1963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 b="1">
                <a:solidFill>
                  <a:srgbClr val="000000"/>
                </a:solidFill>
              </a:rPr>
              <a:t>Operace: 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</a:rPr>
              <a:t>Játra se při transplantaci umísťují na místo původních jater a rovněž propojení cév, přivádějících krev do jater a odvádějících krev z jater, odpovídá stavu před operací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</a:rPr>
              <a:t>Žlučovod vycházející z jater dárce se napojí buď na žlučovod příjemce nebo přímo na střevo příjemce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5" name="Google Shape;175;p31"/>
          <p:cNvPicPr preferRelativeResize="0"/>
          <p:nvPr/>
        </p:nvPicPr>
        <p:blipFill rotWithShape="1">
          <a:blip r:embed="rId3">
            <a:alphaModFix/>
          </a:blip>
          <a:srcRect r="2723"/>
          <a:stretch/>
        </p:blipFill>
        <p:spPr>
          <a:xfrm>
            <a:off x="6348800" y="154025"/>
            <a:ext cx="2382825" cy="18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= </a:t>
            </a:r>
            <a:r>
              <a:rPr lang="cs" b="1">
                <a:solidFill>
                  <a:schemeClr val="dk1"/>
                </a:solidFill>
              </a:rPr>
              <a:t>přenos určitého orgánu nebo tkáně z jednoho člověka do druhého 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cílem je, aby přenesený orgán nebo tkáň v těle příjemce nahradily chybějící funkce, které zanikly v důsledku onemocnění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cs" sz="1600" b="1">
                <a:solidFill>
                  <a:schemeClr val="dk1"/>
                </a:solidFill>
              </a:rPr>
              <a:t>autotransplantace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</a:t>
            </a:r>
            <a:r>
              <a:rPr lang="cs" sz="1600">
                <a:solidFill>
                  <a:schemeClr val="dk1"/>
                </a:solidFill>
              </a:rPr>
              <a:t> přenos z téhož jedince, největší pravděpodobnost přihojení štěpu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cs" sz="1600" b="1">
                <a:solidFill>
                  <a:schemeClr val="dk1"/>
                </a:solidFill>
              </a:rPr>
              <a:t>alotransplantace</a:t>
            </a:r>
            <a:r>
              <a:rPr lang="cs" sz="1600">
                <a:solidFill>
                  <a:schemeClr val="dk1"/>
                </a:solidFill>
              </a:rPr>
              <a:t>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</a:t>
            </a:r>
            <a:r>
              <a:rPr lang="cs" sz="1600">
                <a:solidFill>
                  <a:schemeClr val="dk1"/>
                </a:solidFill>
              </a:rPr>
              <a:t> přenos z jiného jedince téhož druhu (příbuzenská/nepříbuzenská)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cs" sz="1600" b="1">
                <a:solidFill>
                  <a:schemeClr val="dk1"/>
                </a:solidFill>
              </a:rPr>
              <a:t>xenotransplantace</a:t>
            </a:r>
            <a:r>
              <a:rPr lang="cs" sz="1600">
                <a:solidFill>
                  <a:schemeClr val="dk1"/>
                </a:solidFill>
              </a:rPr>
              <a:t>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</a:t>
            </a:r>
            <a:r>
              <a:rPr lang="cs" sz="1600">
                <a:solidFill>
                  <a:schemeClr val="dk1"/>
                </a:solidFill>
              </a:rPr>
              <a:t> přenos z jedince jiného druhu (prasečí kůže)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cs" sz="1600" b="1">
                <a:solidFill>
                  <a:schemeClr val="dk1"/>
                </a:solidFill>
              </a:rPr>
              <a:t>izotransplantace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</a:t>
            </a:r>
            <a:r>
              <a:rPr lang="cs" sz="1600">
                <a:solidFill>
                  <a:schemeClr val="dk1"/>
                </a:solidFill>
              </a:rPr>
              <a:t> přenos mezi geneticky shodnými jedinci (jednovaječná dvojčata) 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pokud k náhradě použijeme cizí materiál, pak se již jedná o </a:t>
            </a:r>
            <a:r>
              <a:rPr lang="cs" b="1">
                <a:solidFill>
                  <a:schemeClr val="dk1"/>
                </a:solidFill>
              </a:rPr>
              <a:t>aloplastiku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990000"/>
                </a:solidFill>
              </a:rPr>
              <a:t>TRANSPLANTACE</a:t>
            </a:r>
            <a:endParaRPr b="1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311700" y="323400"/>
            <a:ext cx="8520600" cy="49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b="1">
                <a:solidFill>
                  <a:srgbClr val="000000"/>
                </a:solidFill>
              </a:rPr>
              <a:t>Po operaci: 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</a:rPr>
              <a:t>Doživotní imunosuprese (steroidy, Azathioprin, Cyklosporin )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</a:rPr>
              <a:t>Antihypertenziva, vitamin D, vápník, abstinence (či příležitostně), sportovat, zdravá životospráva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</a:rPr>
              <a:t>Pobyt v nemocnici po transplantaci jater trvá většinou několik týdnů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</a:rPr>
              <a:t>Potom následuje ambulantní doléčení a dlouhodobé sledování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 b="1">
                <a:solidFill>
                  <a:srgbClr val="000000"/>
                </a:solidFill>
              </a:rPr>
              <a:t>Komplikace: 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>
                <a:solidFill>
                  <a:srgbClr val="000000"/>
                </a:solidFill>
              </a:rPr>
              <a:t>Nepoměr průměrů žlučovodu D a P, netěsnost spojení žlučovodů, zúžení žlučovodů, vysoký TK, DM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Nejčastější indikace k transplantaci </a:t>
            </a:r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Fulminantní jaterní selhání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Chronické jaterní nemoci 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cs" sz="1800">
                <a:solidFill>
                  <a:srgbClr val="000000"/>
                </a:solidFill>
              </a:rPr>
              <a:t>Primární biliární cirhóza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cs" sz="1800">
                <a:solidFill>
                  <a:srgbClr val="000000"/>
                </a:solidFill>
              </a:rPr>
              <a:t>Jaterní cirhóza B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cs" sz="1800">
                <a:solidFill>
                  <a:srgbClr val="000000"/>
                </a:solidFill>
              </a:rPr>
              <a:t>Deficit alfa-1-antitrypsinu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cs" sz="1800">
                <a:solidFill>
                  <a:srgbClr val="000000"/>
                </a:solidFill>
              </a:rPr>
              <a:t>Primární hepatom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cs" sz="1800">
                <a:solidFill>
                  <a:srgbClr val="000000"/>
                </a:solidFill>
              </a:rPr>
              <a:t>Amyloidóza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cs" sz="1800">
                <a:solidFill>
                  <a:srgbClr val="000000"/>
                </a:solidFill>
              </a:rPr>
              <a:t>Budd-Chiari syndrom - uzávěr jaterních žil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K posouzení prognózy pacienta - slouží skórovací systémy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Čekací listina - uskutečnění transplantace dle dosažitelnosti jaterního štěpu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body" idx="1"/>
          </p:nvPr>
        </p:nvSpPr>
        <p:spPr>
          <a:xfrm>
            <a:off x="3788325" y="908575"/>
            <a:ext cx="5043900" cy="3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Pacient s jaterní cirhózou by měl být referován transplantačnímu centru k posouzení: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MELD skóre je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&gt; </a:t>
            </a: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než 15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Stav po krvácení z jícnových varixů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Ascites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Jaterní encefalopatie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Hepatorenální syndrom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Hepatocelulární karcinom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Akutní nebo hrozící akutní selhání jater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92" name="Google Shape;1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2" y="0"/>
            <a:ext cx="32771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Kontraindikace </a:t>
            </a:r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cs" sz="1900" dirty="0">
                <a:solidFill>
                  <a:srgbClr val="000000"/>
                </a:solidFill>
              </a:rPr>
              <a:t>Pokročilé jaterní selhání</a:t>
            </a:r>
            <a:endParaRPr sz="1900" dirty="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cs" sz="1900" dirty="0">
                <a:solidFill>
                  <a:srgbClr val="000000"/>
                </a:solidFill>
              </a:rPr>
              <a:t>Těžká kardiopulmonální onemocnění</a:t>
            </a:r>
            <a:endParaRPr sz="1900" dirty="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cs" sz="1900" dirty="0">
                <a:solidFill>
                  <a:srgbClr val="000000"/>
                </a:solidFill>
              </a:rPr>
              <a:t>Generalizovaná nádorová onemocnění</a:t>
            </a:r>
            <a:endParaRPr sz="1900" dirty="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cs" sz="1900" dirty="0">
                <a:solidFill>
                  <a:srgbClr val="000000"/>
                </a:solidFill>
              </a:rPr>
              <a:t>Stavy po léčbě zhoubných nádorů </a:t>
            </a:r>
            <a:endParaRPr sz="1900" dirty="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cs" sz="1900" dirty="0">
                <a:solidFill>
                  <a:srgbClr val="000000"/>
                </a:solidFill>
              </a:rPr>
              <a:t>Systémová infekce mimo kontrolu antibiotické terapie</a:t>
            </a:r>
            <a:endParaRPr sz="1900" dirty="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cs" sz="1900" dirty="0">
                <a:solidFill>
                  <a:srgbClr val="000000"/>
                </a:solidFill>
              </a:rPr>
              <a:t>Schizoafektivní psychózy, těžké depresivní stavy a závislost na návykových látkách. </a:t>
            </a:r>
            <a:endParaRPr sz="1900" dirty="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cs" sz="1900" dirty="0">
                <a:solidFill>
                  <a:srgbClr val="000000"/>
                </a:solidFill>
              </a:rPr>
              <a:t>N</a:t>
            </a:r>
            <a:r>
              <a:rPr lang="cs" sz="1900">
                <a:solidFill>
                  <a:srgbClr val="000000"/>
                </a:solidFill>
              </a:rPr>
              <a:t>eschopnost </a:t>
            </a:r>
            <a:r>
              <a:rPr lang="cs" sz="1900" dirty="0">
                <a:solidFill>
                  <a:srgbClr val="000000"/>
                </a:solidFill>
              </a:rPr>
              <a:t>či neochota ke spolupráci pro poruchy osobnosti či intelektu 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99" name="Google Shape;199;p35"/>
          <p:cNvPicPr preferRelativeResize="0"/>
          <p:nvPr/>
        </p:nvPicPr>
        <p:blipFill rotWithShape="1">
          <a:blip r:embed="rId3">
            <a:alphaModFix/>
          </a:blip>
          <a:srcRect b="5615"/>
          <a:stretch/>
        </p:blipFill>
        <p:spPr>
          <a:xfrm>
            <a:off x="6621850" y="155700"/>
            <a:ext cx="1646075" cy="155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Transplantace jater po otravě </a:t>
            </a:r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</a:rPr>
              <a:t>Rok 2015, L.M. (35 let)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</a:rPr>
              <a:t>Naděje na záchranu: v jednotkách %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</a:rPr>
              <a:t>Akutní otrava paracetamolem (vážný stav vyžadoval rychlé rozhodnutí a odvahu provést něco, co nikdo na světě dosud neudělal) 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solidFill>
                  <a:srgbClr val="000000"/>
                </a:solidFill>
              </a:rPr>
              <a:t>Délka operace: 10hod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</a:rPr>
              <a:t>Délka hospitalizace: 6 týdnů 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000000"/>
                </a:solidFill>
              </a:rPr>
              <a:t>Předávkování léky se stejnou účinnou látkou ￫ předávkování a </a:t>
            </a:r>
            <a:r>
              <a:rPr lang="cs" sz="1900" b="1">
                <a:solidFill>
                  <a:srgbClr val="000000"/>
                </a:solidFill>
              </a:rPr>
              <a:t>velmi akutní forma selhání jater + selhání ledvin</a:t>
            </a:r>
            <a:endParaRPr sz="19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6" name="Google Shape;2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25" y="297325"/>
            <a:ext cx="2972124" cy="13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body" idx="1"/>
          </p:nvPr>
        </p:nvSpPr>
        <p:spPr>
          <a:xfrm>
            <a:off x="311700" y="773025"/>
            <a:ext cx="6631200" cy="3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>
                <a:solidFill>
                  <a:srgbClr val="000000"/>
                </a:solidFill>
              </a:rPr>
              <a:t>ve středu 15.7. začal zvracet krev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>
                <a:solidFill>
                  <a:srgbClr val="000000"/>
                </a:solidFill>
              </a:rPr>
              <a:t>ve čtvrtek ho již lékaři uvedli do umělého spánku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>
                <a:solidFill>
                  <a:srgbClr val="000000"/>
                </a:solidFill>
              </a:rPr>
              <a:t>v pátek byl letecky převezen do IKEM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000000"/>
                </a:solidFill>
              </a:rPr>
              <a:t>Je to vůbec </a:t>
            </a:r>
            <a:r>
              <a:rPr lang="cs" sz="2000" b="1">
                <a:solidFill>
                  <a:srgbClr val="000000"/>
                </a:solidFill>
              </a:rPr>
              <a:t>poprvé na světě</a:t>
            </a:r>
            <a:r>
              <a:rPr lang="cs" sz="2000">
                <a:solidFill>
                  <a:srgbClr val="000000"/>
                </a:solidFill>
              </a:rPr>
              <a:t>, kdy někdo provedl </a:t>
            </a:r>
            <a:r>
              <a:rPr lang="cs" sz="2000" u="sng">
                <a:solidFill>
                  <a:srgbClr val="000000"/>
                </a:solidFill>
              </a:rPr>
              <a:t>heterotopickou auxiliární transplantaci jater</a:t>
            </a:r>
            <a:r>
              <a:rPr lang="cs" sz="2000">
                <a:solidFill>
                  <a:srgbClr val="000000"/>
                </a:solidFill>
              </a:rPr>
              <a:t> = transplantace pomocných jater, mnohem menších, než jsou játra vlastní, která lékař uložil do oblasti pánve a to vše navíc přes neshodnou krevní skupinu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850" y="910300"/>
            <a:ext cx="3060426" cy="1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body" idx="1"/>
          </p:nvPr>
        </p:nvSpPr>
        <p:spPr>
          <a:xfrm>
            <a:off x="311700" y="416325"/>
            <a:ext cx="8520600" cy="4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 b="1">
                <a:solidFill>
                  <a:srgbClr val="000000"/>
                </a:solidFill>
              </a:rPr>
              <a:t>První operace:</a:t>
            </a:r>
            <a:r>
              <a:rPr lang="cs" sz="2000">
                <a:solidFill>
                  <a:srgbClr val="000000"/>
                </a:solidFill>
              </a:rPr>
              <a:t> první operace, respektive transplantace malých jater, dala pacientovi </a:t>
            </a:r>
            <a:r>
              <a:rPr lang="cs" sz="2000" b="1">
                <a:solidFill>
                  <a:srgbClr val="000000"/>
                </a:solidFill>
              </a:rPr>
              <a:t>šanci na život </a:t>
            </a:r>
            <a:r>
              <a:rPr lang="cs" sz="2000">
                <a:solidFill>
                  <a:srgbClr val="000000"/>
                </a:solidFill>
              </a:rPr>
              <a:t>a jeho játrům čas na regeneraci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 b="1">
                <a:solidFill>
                  <a:srgbClr val="000000"/>
                </a:solidFill>
              </a:rPr>
              <a:t>Druhá operace:</a:t>
            </a:r>
            <a:r>
              <a:rPr lang="cs" sz="2000">
                <a:solidFill>
                  <a:srgbClr val="000000"/>
                </a:solidFill>
              </a:rPr>
              <a:t> opětovné překontrolování a upravení cévního zásobení obou jater ➝ </a:t>
            </a:r>
            <a:r>
              <a:rPr lang="cs" sz="2000" b="1">
                <a:solidFill>
                  <a:srgbClr val="000000"/>
                </a:solidFill>
              </a:rPr>
              <a:t>výrazné zlepšení stavu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 b="1">
                <a:solidFill>
                  <a:srgbClr val="000000"/>
                </a:solidFill>
              </a:rPr>
              <a:t>Třetí operace:</a:t>
            </a:r>
            <a:r>
              <a:rPr lang="cs" sz="2000">
                <a:solidFill>
                  <a:srgbClr val="000000"/>
                </a:solidFill>
              </a:rPr>
              <a:t> transplantace jater od dárce se stejnou KS, vlastní játra již byla nefunkční </a:t>
            </a:r>
            <a:r>
              <a:rPr lang="cs" sz="2000">
                <a:solidFill>
                  <a:schemeClr val="dk1"/>
                </a:solidFill>
              </a:rPr>
              <a:t>➝ </a:t>
            </a:r>
            <a:r>
              <a:rPr lang="cs" sz="2000">
                <a:solidFill>
                  <a:srgbClr val="000000"/>
                </a:solidFill>
              </a:rPr>
              <a:t>nahrazení novým transplantátem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>
                <a:solidFill>
                  <a:srgbClr val="000000"/>
                </a:solidFill>
              </a:rPr>
              <a:t>Pacient si z celého průběhu nic nepamatuje. Probudil se až s novými játry.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Transplantace ledvin</a:t>
            </a:r>
            <a:endParaRPr/>
          </a:p>
        </p:txBody>
      </p:sp>
      <p:sp>
        <p:nvSpPr>
          <p:cNvPr id="223" name="Google Shape;223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dirty="0">
                <a:solidFill>
                  <a:schemeClr val="dk1"/>
                </a:solidFill>
              </a:rPr>
              <a:t>Indikováno u každého pacienta </a:t>
            </a:r>
            <a:r>
              <a:rPr lang="cs" b="1" dirty="0">
                <a:solidFill>
                  <a:schemeClr val="dk1"/>
                </a:solidFill>
              </a:rPr>
              <a:t>s chronickým renálním selháním</a:t>
            </a:r>
            <a:endParaRPr b="1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dirty="0">
                <a:solidFill>
                  <a:schemeClr val="dk1"/>
                </a:solidFill>
              </a:rPr>
              <a:t>Transplantace by měla být upřednostňována např.: před dialýzou z hlediska prognózy i ekonomiky.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cs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Onemocnění, která vedou k selhání ledvin: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cs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glomerulopatie 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cs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chronická tubulární onemocnění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cs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diabetická </a:t>
            </a:r>
            <a:r>
              <a:rPr lang="cs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nefropatie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cs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polycystická choroba ledvin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dirty="0">
                <a:solidFill>
                  <a:schemeClr val="dk1"/>
                </a:solidFill>
              </a:rPr>
              <a:t>V případě DM I. typu je kromě ledvin transplantován i pankreas.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dirty="0">
                <a:solidFill>
                  <a:schemeClr val="dk1"/>
                </a:solidFill>
              </a:rPr>
              <a:t>Ledvinu může darovat i živý dárce projde- li testy a schválí ho komise.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dirty="0">
                <a:solidFill>
                  <a:schemeClr val="dk1"/>
                </a:solidFill>
              </a:rPr>
              <a:t>Průměrná tzv. čekací doba na ledvinu je </a:t>
            </a:r>
            <a:r>
              <a:rPr lang="cs" b="1" dirty="0">
                <a:solidFill>
                  <a:schemeClr val="dk1"/>
                </a:solidFill>
              </a:rPr>
              <a:t>12. měsíců.</a:t>
            </a: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Kontraindikace</a:t>
            </a:r>
            <a:endParaRPr/>
          </a:p>
        </p:txBody>
      </p:sp>
      <p:sp>
        <p:nvSpPr>
          <p:cNvPr id="229" name="Google Shape;229;p40"/>
          <p:cNvSpPr txBox="1">
            <a:spLocks noGrp="1"/>
          </p:cNvSpPr>
          <p:nvPr>
            <p:ph type="body" idx="1"/>
          </p:nvPr>
        </p:nvSpPr>
        <p:spPr>
          <a:xfrm>
            <a:off x="311700" y="1148400"/>
            <a:ext cx="7112400" cy="3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AIDS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Koagulopatie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Maligní onemocnění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Akutní nebo chronické infekce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Srdeční selhání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0" name="Google Shape;23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75350"/>
            <a:ext cx="4277225" cy="27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Transplantace slinivky břišní </a:t>
            </a:r>
            <a:endParaRPr/>
          </a:p>
        </p:txBody>
      </p:sp>
      <p:sp>
        <p:nvSpPr>
          <p:cNvPr id="236" name="Google Shape;236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cs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Transplantace slinivky vede u pacientů s  </a:t>
            </a:r>
            <a:r>
              <a:rPr lang="cs" dirty="0"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DM </a:t>
            </a:r>
            <a:r>
              <a:rPr lang="cs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I. </a:t>
            </a:r>
            <a:r>
              <a:rPr lang="cs" dirty="0"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typu, k téměř úplné dlouhodobé normalizaci glykémie bez </a:t>
            </a:r>
            <a:r>
              <a:rPr lang="cs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hypoglykemických stavů</a:t>
            </a:r>
            <a:r>
              <a:rPr lang="cs" dirty="0"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dirty="0">
              <a:solidFill>
                <a:schemeClr val="tx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cs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První pokus o transplantaci pankreatu a s tím spojenou léčbu DM I. typu proběhl na 19. a 20. století, pokus však byl neúspěšný.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cs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17. prosince 1966 na Minnesotské Univerzitě v Minneapolis proběhla první úspěšná transplantace ledviny a zároveň i pankreatu.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cs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 nás se poprvé transplantoval pankreas spolu s ledvinou v roce 1983 v IKEMu. 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cs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 pacienta, který je nevhodný pro transplantaci pankreatu je možnost transplantace Langerhansových ostrůvků.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377975"/>
            <a:ext cx="27357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Transplantační centra v ČR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875" y="110650"/>
            <a:ext cx="5288622" cy="492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Kontraindikace</a:t>
            </a:r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Neexistuje věkový limit pro indikaci k transplantaci, ale málokdy se provádí transplantace nas 50. let věku.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Kontraindikací pro transplantaci slinivky břišní je :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" sz="1800">
                <a:solidFill>
                  <a:schemeClr val="dk1"/>
                </a:solidFill>
              </a:rPr>
              <a:t>Ischemická choroba srdeční 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" sz="1800">
                <a:solidFill>
                  <a:schemeClr val="dk1"/>
                </a:solidFill>
              </a:rPr>
              <a:t>Ischemická choroba dolních končetin 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" sz="1800">
                <a:solidFill>
                  <a:schemeClr val="dk1"/>
                </a:solidFill>
              </a:rPr>
              <a:t>rozvinutý syndrom diabetické nohy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43" name="Google Shape;2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600" y="2789425"/>
            <a:ext cx="3839925" cy="21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Transplantace Langerhansových ostrůvků</a:t>
            </a:r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U pacientů s diagnózou diabetes mellitus 1. typu, kteří z nějakého důvodu nemohou podstoupit transplantaci slinivky břišní, je možné zvážit transplantaci Langerhansových ostrůvků.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Princip transplantace spočívá v izolaci těchto ostrůvků z původně celého orgánu a v jejich následné infuzi do jaterního řečiště příjemce.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ke klinickému rozvoji metody dochází až po zavedení </a:t>
            </a:r>
            <a:r>
              <a:rPr lang="cs" b="1">
                <a:solidFill>
                  <a:schemeClr val="dk1"/>
                </a:solidFill>
              </a:rPr>
              <a:t>imunosuprese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přichází v úvahu, pokud střevo není z nejrůznějších příčin schopno zajišťovat své funkce (</a:t>
            </a:r>
            <a:r>
              <a:rPr lang="cs" b="1">
                <a:solidFill>
                  <a:schemeClr val="dk1"/>
                </a:solidFill>
              </a:rPr>
              <a:t>syndrom krátkého střeva</a:t>
            </a:r>
            <a:r>
              <a:rPr lang="cs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b="1" u="sng">
                <a:solidFill>
                  <a:schemeClr val="dk1"/>
                </a:solidFill>
              </a:rPr>
              <a:t>indikace</a:t>
            </a:r>
            <a:r>
              <a:rPr lang="cs" b="1">
                <a:solidFill>
                  <a:schemeClr val="dk1"/>
                </a:solidFill>
              </a:rPr>
              <a:t>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 selhání parenterální výživy, poškození jater v důsledku totální parenterální výživy, recidivující katetrové infekce, ztráta více než dvou hlavních žilních přístupů v důsledku trombózy, časté a závažné dehydratace a minerálové rozvraty v důsledku excesivních ztrát atonií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b="1" u="sng">
                <a:solidFill>
                  <a:schemeClr val="dk1"/>
                </a:solidFill>
              </a:rPr>
              <a:t>kontraindikace</a:t>
            </a:r>
            <a:r>
              <a:rPr lang="cs" b="1">
                <a:solidFill>
                  <a:schemeClr val="dk1"/>
                </a:solidFill>
              </a:rPr>
              <a:t>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 </a:t>
            </a:r>
            <a:r>
              <a:rPr lang="cs" b="1">
                <a:solidFill>
                  <a:schemeClr val="dk1"/>
                </a:solidFill>
                <a:highlight>
                  <a:schemeClr val="lt1"/>
                </a:highlight>
              </a:rPr>
              <a:t>obecné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 nevyléčitelné onemocnění (malignity), septický stav pacienta, ztráta cévního přístupu, </a:t>
            </a:r>
            <a:r>
              <a:rPr lang="cs" b="1">
                <a:solidFill>
                  <a:schemeClr val="dk1"/>
                </a:solidFill>
                <a:highlight>
                  <a:schemeClr val="lt1"/>
                </a:highlight>
              </a:rPr>
              <a:t>specifické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 compliance pacienta 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255" name="Google Shape;255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980000"/>
                </a:solidFill>
              </a:rPr>
              <a:t>Transplantace </a:t>
            </a:r>
            <a:r>
              <a:rPr lang="cs" b="1">
                <a:solidFill>
                  <a:srgbClr val="980000"/>
                </a:solidFill>
              </a:rPr>
              <a:t>tenkého střeva</a:t>
            </a:r>
            <a:endParaRPr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Technika transplantace tenkého střeva</a:t>
            </a:r>
            <a:endParaRPr/>
          </a:p>
        </p:txBody>
      </p:sp>
      <p:sp>
        <p:nvSpPr>
          <p:cNvPr id="261" name="Google Shape;26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b="1">
                <a:solidFill>
                  <a:schemeClr val="dk1"/>
                </a:solidFill>
              </a:rPr>
              <a:t>odběr štěpu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 </a:t>
            </a:r>
            <a:r>
              <a:rPr lang="cs">
                <a:solidFill>
                  <a:schemeClr val="dk1"/>
                </a:solidFill>
              </a:rPr>
              <a:t>nutno dodržovat kompatibilitu AB0 systému a váhový poměr mezi dárcem a příjemcem, štěp je konzervován roztokem a chlazen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b="1">
                <a:solidFill>
                  <a:schemeClr val="dk1"/>
                </a:solidFill>
              </a:rPr>
              <a:t>vlastní transplantace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</a:t>
            </a:r>
            <a:r>
              <a:rPr lang="cs" b="1">
                <a:solidFill>
                  <a:schemeClr val="dk1"/>
                </a:solidFill>
              </a:rPr>
              <a:t> </a:t>
            </a:r>
            <a:r>
              <a:rPr lang="cs">
                <a:solidFill>
                  <a:schemeClr val="dk1"/>
                </a:solidFill>
              </a:rPr>
              <a:t>otevření břišní dutiny, našití cévních anastomóz (některá centra upřednostňují anastomózy vycházející z vlastního řečiště, jiná rutinně našívají štěp na aortu a dolní dutou žílu), štěp je perfundován krví a zahříván na teplotu lidského těla, následně dochází ke konstrukci střevních spojek a obnovení kontinuity trávicího traktu, vytvoření jejunostomie (uzavírána asi za 6 měsíců)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b="1">
                <a:solidFill>
                  <a:schemeClr val="dk1"/>
                </a:solidFill>
              </a:rPr>
              <a:t>imunosuprese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 stále bouřlivý rozvoj, rozhoduje o úspěchu transplantace, v současné době je stěžejním lékem používaným v imunosupresi </a:t>
            </a:r>
            <a:r>
              <a:rPr lang="cs" b="1">
                <a:solidFill>
                  <a:schemeClr val="dk1"/>
                </a:solidFill>
                <a:highlight>
                  <a:schemeClr val="lt1"/>
                </a:highlight>
              </a:rPr>
              <a:t>takrolimus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1C00"/>
                </a:solidFill>
              </a:rPr>
              <a:t>Transplantace </a:t>
            </a:r>
            <a:r>
              <a:rPr lang="cs" b="1">
                <a:solidFill>
                  <a:srgbClr val="A61C00"/>
                </a:solidFill>
              </a:rPr>
              <a:t>krvetvorných kmenových buněk</a:t>
            </a:r>
            <a:endParaRPr b="1">
              <a:solidFill>
                <a:srgbClr val="A61C00"/>
              </a:solidFill>
            </a:endParaRPr>
          </a:p>
        </p:txBody>
      </p:sp>
      <p:sp>
        <p:nvSpPr>
          <p:cNvPr id="267" name="Google Shape;26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dříve užívaný termín:</a:t>
            </a:r>
            <a:r>
              <a:rPr lang="cs" b="1">
                <a:solidFill>
                  <a:schemeClr val="dk1"/>
                </a:solidFill>
              </a:rPr>
              <a:t> transplantace kostní dřeně 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naděje na úplné uzdravení při </a:t>
            </a:r>
            <a:r>
              <a:rPr lang="cs" b="1">
                <a:solidFill>
                  <a:schemeClr val="dk1"/>
                </a:solidFill>
              </a:rPr>
              <a:t>chorobách krvetvorby</a:t>
            </a:r>
            <a:r>
              <a:rPr lang="cs">
                <a:solidFill>
                  <a:schemeClr val="dk1"/>
                </a:solidFill>
              </a:rPr>
              <a:t> (př. </a:t>
            </a:r>
            <a:r>
              <a:rPr lang="cs" b="1">
                <a:solidFill>
                  <a:schemeClr val="dk1"/>
                </a:solidFill>
              </a:rPr>
              <a:t>leukémie</a:t>
            </a:r>
            <a:r>
              <a:rPr lang="cs">
                <a:solidFill>
                  <a:schemeClr val="dk1"/>
                </a:solidFill>
              </a:rPr>
              <a:t> …)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dárce i příjemce kostní dřeně se musí shodovat v mimořádně složitém systému </a:t>
            </a:r>
            <a:r>
              <a:rPr lang="cs" b="1">
                <a:solidFill>
                  <a:schemeClr val="dk1"/>
                </a:solidFill>
              </a:rPr>
              <a:t>transplantačních</a:t>
            </a:r>
            <a:r>
              <a:rPr lang="cs">
                <a:solidFill>
                  <a:schemeClr val="dk1"/>
                </a:solidFill>
              </a:rPr>
              <a:t> (</a:t>
            </a:r>
            <a:r>
              <a:rPr lang="cs" b="1">
                <a:solidFill>
                  <a:schemeClr val="dk1"/>
                </a:solidFill>
              </a:rPr>
              <a:t>HLA</a:t>
            </a:r>
            <a:r>
              <a:rPr lang="cs">
                <a:solidFill>
                  <a:schemeClr val="dk1"/>
                </a:solidFill>
              </a:rPr>
              <a:t>) </a:t>
            </a:r>
            <a:r>
              <a:rPr lang="cs" b="1">
                <a:solidFill>
                  <a:schemeClr val="dk1"/>
                </a:solidFill>
              </a:rPr>
              <a:t>znaků</a:t>
            </a:r>
            <a:r>
              <a:rPr lang="cs">
                <a:solidFill>
                  <a:schemeClr val="dk1"/>
                </a:solidFill>
              </a:rPr>
              <a:t>, které jsou dědičné, a proto se dárce hledá nejprve mezi </a:t>
            </a:r>
            <a:r>
              <a:rPr lang="cs" b="1">
                <a:solidFill>
                  <a:schemeClr val="dk1"/>
                </a:solidFill>
              </a:rPr>
              <a:t>pokrevními příbuznými</a:t>
            </a:r>
            <a:r>
              <a:rPr lang="cs">
                <a:solidFill>
                  <a:schemeClr val="dk1"/>
                </a:solidFill>
              </a:rPr>
              <a:t> (sourozenci)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pokud neexistuje vhodný dárce z řad příbuzných, je další možností dobrovolník, který se nechal zapsat do</a:t>
            </a:r>
            <a:r>
              <a:rPr lang="cs" b="1">
                <a:solidFill>
                  <a:schemeClr val="dk1"/>
                </a:solidFill>
              </a:rPr>
              <a:t> registru dárců kostní dřeně</a:t>
            </a:r>
            <a:r>
              <a:rPr lang="cs">
                <a:solidFill>
                  <a:schemeClr val="dk1"/>
                </a:solidFill>
              </a:rPr>
              <a:t>, a jehož HLA systém je zcela náhodně podobný HLA systému pacienta</a:t>
            </a:r>
            <a:r>
              <a:rPr lang="cs" b="1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Český národní registr dárců dřeně </a:t>
            </a:r>
            <a:endParaRPr/>
          </a:p>
        </p:txBody>
      </p:sp>
      <p:pic>
        <p:nvPicPr>
          <p:cNvPr id="273" name="Google Shape;273;p47" descr="V naší zemi onemocní každoročně stovky lidí včetně mladých lidí i malých dětí chorobami krvetvorby, které vážně ohrožují jejich život. Nejznámější a nejčastější mezi těmito nemocemi je leukémie. Moderní léčebné postupy (chemoterapie, imunoterapie, biologická léčba a další) nabízejí u většiny nemocných zlepšení stavu, často však jen dočasné. Naději na úplné uzdravení a návrat do plnohodnotného života přináší v momentě, když ostatní metody nestačí, transplantace krvetvorných buněk od zdravého dárce. Rozšířen je pro ni termín transplantace kostní dřeně.&#10;Tento animovaný film ti jasně a srozumitelně vysvětlí, jak probíhá zápis do registru dárců kostní dřeně, co se děje, když jsi vybrán jako vhodný dárce, jak probíhá odběr život zachraňujících buněk. Pouhé dvě minuty a vše ti bude jasné! Komentář namluvil patron Českého národního registru dárců dřeně herec Ondřej Vetchý." title="Český národní registr dárců dřeně: Jak se zapsat do registru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545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7"/>
          <p:cNvSpPr txBox="1"/>
          <p:nvPr/>
        </p:nvSpPr>
        <p:spPr>
          <a:xfrm>
            <a:off x="5143500" y="1254500"/>
            <a:ext cx="3600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u="sng"/>
              <a:t>Podmínky pro vstup do registru</a:t>
            </a:r>
            <a:r>
              <a:rPr lang="cs" sz="1800"/>
              <a:t>: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věk 18 </a:t>
            </a:r>
            <a:r>
              <a:rPr lang="cs" sz="1800">
                <a:solidFill>
                  <a:schemeClr val="dk1"/>
                </a:solidFill>
                <a:highlight>
                  <a:schemeClr val="lt1"/>
                </a:highlight>
              </a:rPr>
              <a:t>–</a:t>
            </a:r>
            <a:r>
              <a:rPr lang="cs" sz="1800"/>
              <a:t> 35 let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dobrý zdravotní stav, žádné závažné onemocnění v minulosti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neužívá-li člověk dlouhodobě některé léky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váha nad 50 kg</a:t>
            </a: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Odběr</a:t>
            </a:r>
            <a:endParaRPr/>
          </a:p>
        </p:txBody>
      </p:sp>
      <p:sp>
        <p:nvSpPr>
          <p:cNvPr id="280" name="Google Shape;280;p48"/>
          <p:cNvSpPr txBox="1">
            <a:spLocks noGrp="1"/>
          </p:cNvSpPr>
          <p:nvPr>
            <p:ph type="body" idx="1"/>
          </p:nvPr>
        </p:nvSpPr>
        <p:spPr>
          <a:xfrm>
            <a:off x="311700" y="1089750"/>
            <a:ext cx="85206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dirty="0">
                <a:solidFill>
                  <a:schemeClr val="dk1"/>
                </a:solidFill>
              </a:rPr>
              <a:t>odběr </a:t>
            </a:r>
            <a:r>
              <a:rPr lang="cs" b="1" dirty="0">
                <a:solidFill>
                  <a:schemeClr val="dk1"/>
                </a:solidFill>
              </a:rPr>
              <a:t>kostní dřeně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dirty="0">
                <a:solidFill>
                  <a:schemeClr val="dk1"/>
                </a:solidFill>
              </a:rPr>
              <a:t>odběr </a:t>
            </a:r>
            <a:r>
              <a:rPr lang="cs" b="1" dirty="0">
                <a:solidFill>
                  <a:schemeClr val="dk1"/>
                </a:solidFill>
              </a:rPr>
              <a:t>stimulovaných </a:t>
            </a:r>
            <a:r>
              <a:rPr lang="cs-CZ" b="1" dirty="0">
                <a:solidFill>
                  <a:schemeClr val="dk1"/>
                </a:solidFill>
              </a:rPr>
              <a:t>buněk z krve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81" name="Google Shape;281;p48"/>
          <p:cNvSpPr txBox="1">
            <a:spLocks noGrp="1"/>
          </p:cNvSpPr>
          <p:nvPr>
            <p:ph type="title"/>
          </p:nvPr>
        </p:nvSpPr>
        <p:spPr>
          <a:xfrm>
            <a:off x="311700" y="2769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Transplantace</a:t>
            </a:r>
            <a:endParaRPr/>
          </a:p>
        </p:txBody>
      </p:sp>
      <p:sp>
        <p:nvSpPr>
          <p:cNvPr id="282" name="Google Shape;282;p48"/>
          <p:cNvSpPr txBox="1">
            <a:spLocks noGrp="1"/>
          </p:cNvSpPr>
          <p:nvPr>
            <p:ph type="body" idx="1"/>
          </p:nvPr>
        </p:nvSpPr>
        <p:spPr>
          <a:xfrm>
            <a:off x="311700" y="3341925"/>
            <a:ext cx="85206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přípravná </a:t>
            </a:r>
            <a:r>
              <a:rPr lang="cs" b="1">
                <a:solidFill>
                  <a:schemeClr val="dk1"/>
                </a:solidFill>
              </a:rPr>
              <a:t>chemoterapie</a:t>
            </a:r>
            <a:r>
              <a:rPr lang="cs">
                <a:solidFill>
                  <a:schemeClr val="dk1"/>
                </a:solidFill>
              </a:rPr>
              <a:t>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 </a:t>
            </a:r>
            <a:r>
              <a:rPr lang="cs">
                <a:solidFill>
                  <a:schemeClr val="dk1"/>
                </a:solidFill>
              </a:rPr>
              <a:t>zničení nemocné kostní dřeně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b="1">
                <a:solidFill>
                  <a:schemeClr val="dk1"/>
                </a:solidFill>
              </a:rPr>
              <a:t>transplantace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</a:t>
            </a:r>
            <a:r>
              <a:rPr lang="cs">
                <a:solidFill>
                  <a:schemeClr val="dk1"/>
                </a:solidFill>
              </a:rPr>
              <a:t> podání do žíly (podobně jako u transfuze), buňky si samy najdou místo v kostní dřeni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po alogenní transplantaci musí nemocní dostávat </a:t>
            </a:r>
            <a:r>
              <a:rPr lang="cs" b="1">
                <a:solidFill>
                  <a:schemeClr val="dk1"/>
                </a:solidFill>
              </a:rPr>
              <a:t>imunosupresiva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83" name="Google Shape;28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789" y="445025"/>
            <a:ext cx="2772411" cy="217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HLA komplex (</a:t>
            </a:r>
            <a:r>
              <a:rPr lang="cs" b="1"/>
              <a:t>H</a:t>
            </a:r>
            <a:r>
              <a:rPr lang="cs"/>
              <a:t>uman </a:t>
            </a:r>
            <a:r>
              <a:rPr lang="cs" b="1"/>
              <a:t>L</a:t>
            </a:r>
            <a:r>
              <a:rPr lang="cs"/>
              <a:t>eukocyte </a:t>
            </a:r>
            <a:r>
              <a:rPr lang="cs" b="1"/>
              <a:t>A</a:t>
            </a:r>
            <a:r>
              <a:rPr lang="cs"/>
              <a:t>ntigen)</a:t>
            </a:r>
            <a:endParaRPr/>
          </a:p>
        </p:txBody>
      </p:sp>
      <p:sp>
        <p:nvSpPr>
          <p:cNvPr id="289" name="Google Shape;289;p49"/>
          <p:cNvSpPr txBox="1">
            <a:spLocks noGrp="1"/>
          </p:cNvSpPr>
          <p:nvPr>
            <p:ph type="body" idx="1"/>
          </p:nvPr>
        </p:nvSpPr>
        <p:spPr>
          <a:xfrm>
            <a:off x="311700" y="1127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hlavní histokompatibilní systém u člověka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rozsáhlý </a:t>
            </a:r>
            <a:r>
              <a:rPr lang="cs" b="1">
                <a:solidFill>
                  <a:schemeClr val="dk1"/>
                </a:solidFill>
              </a:rPr>
              <a:t>komplex</a:t>
            </a:r>
            <a:r>
              <a:rPr lang="cs" b="1">
                <a:solidFill>
                  <a:schemeClr val="dk1"/>
                </a:solidFill>
                <a:uFill>
                  <a:noFill/>
                </a:uFill>
                <a:hlinkClick r:id="rId3"/>
              </a:rPr>
              <a:t> genů</a:t>
            </a:r>
            <a:r>
              <a:rPr lang="cs">
                <a:solidFill>
                  <a:schemeClr val="dk1"/>
                </a:solidFill>
              </a:rPr>
              <a:t>, jež determinují </a:t>
            </a:r>
            <a:r>
              <a:rPr lang="cs" b="1">
                <a:solidFill>
                  <a:schemeClr val="dk1"/>
                </a:solidFill>
              </a:rPr>
              <a:t>HLA </a:t>
            </a:r>
            <a:r>
              <a:rPr lang="cs" b="1">
                <a:solidFill>
                  <a:schemeClr val="dk1"/>
                </a:solidFill>
                <a:uFill>
                  <a:noFill/>
                </a:uFill>
                <a:hlinkClick r:id="rId4"/>
              </a:rPr>
              <a:t>antigeny</a:t>
            </a:r>
            <a:r>
              <a:rPr lang="cs" b="1">
                <a:solidFill>
                  <a:schemeClr val="dk1"/>
                </a:solidFill>
              </a:rPr>
              <a:t> </a:t>
            </a:r>
            <a:r>
              <a:rPr lang="cs">
                <a:solidFill>
                  <a:schemeClr val="dk1"/>
                </a:solidFill>
              </a:rPr>
              <a:t>(</a:t>
            </a:r>
            <a:r>
              <a:rPr lang="cs" b="1">
                <a:solidFill>
                  <a:schemeClr val="dk1"/>
                </a:solidFill>
              </a:rPr>
              <a:t>tkáňové znaky</a:t>
            </a:r>
            <a:r>
              <a:rPr lang="cs">
                <a:solidFill>
                  <a:schemeClr val="dk1"/>
                </a:solidFill>
              </a:rPr>
              <a:t>)</a:t>
            </a:r>
            <a:r>
              <a:rPr lang="cs" b="1">
                <a:solidFill>
                  <a:schemeClr val="dk1"/>
                </a:solidFill>
              </a:rPr>
              <a:t> </a:t>
            </a:r>
            <a:r>
              <a:rPr lang="cs">
                <a:solidFill>
                  <a:schemeClr val="dk1"/>
                </a:solidFill>
              </a:rPr>
              <a:t>umístěné v plazmatických membránách buněk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buňky, u nichž byla struktura HLA antigenů pozměněna (infekcí, nádorem, po alogenní transplantaci) jsou díky </a:t>
            </a:r>
            <a:r>
              <a:rPr lang="cs" b="1">
                <a:solidFill>
                  <a:schemeClr val="dk1"/>
                </a:solidFill>
              </a:rPr>
              <a:t>T-lymfocytů</a:t>
            </a:r>
            <a:r>
              <a:rPr lang="cs">
                <a:solidFill>
                  <a:schemeClr val="dk1"/>
                </a:solidFill>
              </a:rPr>
              <a:t> odhaleny a určeny k likvidaci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systém tkáňových znaků tvoří velmi složitý </a:t>
            </a:r>
            <a:r>
              <a:rPr lang="cs" b="1">
                <a:solidFill>
                  <a:schemeClr val="dk1"/>
                </a:solidFill>
              </a:rPr>
              <a:t>tkáňový </a:t>
            </a:r>
            <a:r>
              <a:rPr lang="cs">
                <a:solidFill>
                  <a:schemeClr val="dk1"/>
                </a:solidFill>
              </a:rPr>
              <a:t>(</a:t>
            </a:r>
            <a:r>
              <a:rPr lang="cs" b="1">
                <a:solidFill>
                  <a:schemeClr val="dk1"/>
                </a:solidFill>
              </a:rPr>
              <a:t>HLA</a:t>
            </a:r>
            <a:r>
              <a:rPr lang="cs">
                <a:solidFill>
                  <a:schemeClr val="dk1"/>
                </a:solidFill>
              </a:rPr>
              <a:t>) </a:t>
            </a:r>
            <a:r>
              <a:rPr lang="cs" b="1">
                <a:solidFill>
                  <a:schemeClr val="dk1"/>
                </a:solidFill>
              </a:rPr>
              <a:t>typ</a:t>
            </a:r>
            <a:r>
              <a:rPr lang="cs">
                <a:solidFill>
                  <a:schemeClr val="dk1"/>
                </a:solidFill>
              </a:rPr>
              <a:t> (</a:t>
            </a:r>
            <a:r>
              <a:rPr lang="cs">
                <a:solidFill>
                  <a:srgbClr val="980000"/>
                </a:solidFill>
              </a:rPr>
              <a:t>HLA- A 3,23, B 35,44, C3,5, DR 7,11, DQ 5,2... atd.</a:t>
            </a:r>
            <a:r>
              <a:rPr lang="cs">
                <a:solidFill>
                  <a:schemeClr val="dk1"/>
                </a:solidFill>
              </a:rPr>
              <a:t>), za nejdůležitější se považují HLA antigeny 1. třídy A, B, C a antigeny II. třídy DR a DQ, existuje i řada dalších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bílé krvinky pacienta i nové krvinky z dodané dřeně, poznávají sebemenší rozdíl ve znacích dárce a příjemce transplantátu a začínají se bránit (</a:t>
            </a:r>
            <a:r>
              <a:rPr lang="cs" b="1">
                <a:solidFill>
                  <a:schemeClr val="dk1"/>
                </a:solidFill>
              </a:rPr>
              <a:t>odvržení štěpu</a:t>
            </a:r>
            <a:r>
              <a:rPr lang="cs">
                <a:solidFill>
                  <a:schemeClr val="dk1"/>
                </a:solidFill>
              </a:rPr>
              <a:t>, </a:t>
            </a:r>
            <a:r>
              <a:rPr lang="cs" b="1">
                <a:solidFill>
                  <a:schemeClr val="dk1"/>
                </a:solidFill>
              </a:rPr>
              <a:t>GVHD</a:t>
            </a:r>
            <a:r>
              <a:rPr lang="cs">
                <a:solidFill>
                  <a:schemeClr val="dk1"/>
                </a:solidFill>
              </a:rPr>
              <a:t> = </a:t>
            </a:r>
            <a:r>
              <a:rPr lang="cs" b="1">
                <a:solidFill>
                  <a:schemeClr val="dk1"/>
                </a:solidFill>
              </a:rPr>
              <a:t>reakce štěpu proti hostiteli</a:t>
            </a:r>
            <a:r>
              <a:rPr lang="cs">
                <a:solidFill>
                  <a:schemeClr val="dk1"/>
                </a:solidFill>
              </a:rPr>
              <a:t>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 </a:t>
            </a:r>
            <a:r>
              <a:rPr lang="cs">
                <a:solidFill>
                  <a:schemeClr val="dk1"/>
                </a:solidFill>
              </a:rPr>
              <a:t>imunosupresiva)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3FE55-5F2B-4308-B900-CD1FDA60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8FE1CA-D9AD-40E1-BE65-0B56FB706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14300" indent="0">
              <a:buNone/>
            </a:pPr>
            <a:endParaRPr lang="cs-CZ" dirty="0"/>
          </a:p>
          <a:p>
            <a:pPr marL="114300" indent="0" algn="ctr">
              <a:buNone/>
            </a:pPr>
            <a:r>
              <a:rPr lang="cs-CZ" sz="3600" dirty="0">
                <a:solidFill>
                  <a:schemeClr val="tx1"/>
                </a:solidFill>
              </a:rPr>
              <a:t>DĚKUJEME ZA POZORNOST ! </a:t>
            </a:r>
            <a:r>
              <a:rPr lang="cs-CZ" sz="36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3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se stát dárcem orgánů ? 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V Česku ročně čeká na záchranu nebo výrazné zkvalitnění života dnes cca 1100 nemocných. Jejich jediná naděje spočívá v transplantaci orgánů.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Nejčastěji se jedná o transplantaci </a:t>
            </a:r>
            <a:r>
              <a:rPr lang="cs" b="1">
                <a:solidFill>
                  <a:srgbClr val="000000"/>
                </a:solidFill>
                <a:highlight>
                  <a:srgbClr val="FFFFFF"/>
                </a:highlight>
              </a:rPr>
              <a:t>ledvin</a:t>
            </a: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, dále pak o transplantace </a:t>
            </a:r>
            <a:r>
              <a:rPr lang="cs" b="1">
                <a:solidFill>
                  <a:srgbClr val="000000"/>
                </a:solidFill>
                <a:highlight>
                  <a:srgbClr val="FFFFFF"/>
                </a:highlight>
              </a:rPr>
              <a:t>jater</a:t>
            </a: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cs" b="1">
                <a:solidFill>
                  <a:srgbClr val="000000"/>
                </a:solidFill>
                <a:highlight>
                  <a:srgbClr val="FFFFFF"/>
                </a:highlight>
              </a:rPr>
              <a:t>srdce</a:t>
            </a: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cs" b="1">
                <a:solidFill>
                  <a:srgbClr val="000000"/>
                </a:solidFill>
                <a:highlight>
                  <a:srgbClr val="FFFFFF"/>
                </a:highlight>
              </a:rPr>
              <a:t>slinivky</a:t>
            </a: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cs" b="1">
                <a:solidFill>
                  <a:srgbClr val="000000"/>
                </a:solidFill>
                <a:highlight>
                  <a:srgbClr val="FFFFFF"/>
                </a:highlight>
              </a:rPr>
              <a:t>plic </a:t>
            </a: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nebo </a:t>
            </a:r>
            <a:r>
              <a:rPr lang="cs" b="1">
                <a:solidFill>
                  <a:srgbClr val="000000"/>
                </a:solidFill>
                <a:highlight>
                  <a:srgbClr val="FFFFFF"/>
                </a:highlight>
              </a:rPr>
              <a:t>tenkého střeva</a:t>
            </a: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6900" y="2789425"/>
            <a:ext cx="4121600" cy="19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Princip předpokládaného souhlasu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V ČR je právně zakotven princip předpokládaného souhlasu s tím, že každý má právo vyjádřit nesouhlas a zaregistrovat ho do registru osob nesouhlasících s darováním tkání a orgánů.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Další možností je odmítnutí ve zdravotnickém zařízení před lékařem a svědkem (doložené v dokumentaci od lékaře).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Za děti a osoby nezpůsobilé odpovídá za toto rozhodnutí zákonný zástupce, proto musí být vždy informován o možnosti dárcovství (ten až po smrti dané nezletilé osoby může odmítnout tuto možnost).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Osoby starší 18. let, kdy se na souhlas lékař neptá, pouze blízkou osobu informuje o darování.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Zemřelí dárci orgánů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Dárcem se může stát zemřelí s mozkovou smrtí nebo s nevratnou zástavou krevního oběhu.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Diagnóza musí být potvrzena (minimálně dvěma lékaři), zjištěna nevratnost diagnózy a teprve poté je svoleno k odběru orgánů.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Potvrzení diagnózy </a:t>
            </a: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musí být medicínsky velice přesně a přísně vyšetřena a potvrzena zobrazovací metodou, jako je například CT, angiografie, ultrazvuk, scintigrafie a jiné.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Lékaři, kteří provádí toto potvrzování, se nesmějí zúčastnit odběru orgánů od zemřelého dárce nebo transplantace a nesmějí být také ošetřujícími lékaři uvažovaného příjemce.    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Žijící dárci orgánů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Jedná se vždy jen o orgán, který celý nebo jehož část může lidské tělo postrádat. Z medicínského hlediska jde tedy o</a:t>
            </a:r>
            <a:r>
              <a:rPr lang="cs" b="1">
                <a:solidFill>
                  <a:schemeClr val="dk1"/>
                </a:solidFill>
                <a:highlight>
                  <a:srgbClr val="FFFFFF"/>
                </a:highlight>
              </a:rPr>
              <a:t> ledvinu</a:t>
            </a: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 či </a:t>
            </a:r>
            <a:r>
              <a:rPr lang="cs" b="1">
                <a:solidFill>
                  <a:schemeClr val="dk1"/>
                </a:solidFill>
                <a:highlight>
                  <a:srgbClr val="FFFFFF"/>
                </a:highlight>
              </a:rPr>
              <a:t>část jater</a:t>
            </a: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Vždy musejí projít přísnými zdravotními testy, psychologickým pohovorem a v některých případech etickou komisí.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Po odběru orgánu jsou pak doživotně sledováni ve zdravotnickém zařízení.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Posouzení dárce</a:t>
            </a: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b="1">
                <a:solidFill>
                  <a:schemeClr val="dk1"/>
                </a:solidFill>
                <a:highlight>
                  <a:srgbClr val="FFFFFF"/>
                </a:highlight>
              </a:rPr>
              <a:t>Věk</a:t>
            </a: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</a:t>
            </a: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 věková hranice neexistuje, záleží na zdravotním stavu pacienta.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b="1">
                <a:solidFill>
                  <a:schemeClr val="dk1"/>
                </a:solidFill>
                <a:highlight>
                  <a:srgbClr val="FFFFFF"/>
                </a:highlight>
              </a:rPr>
              <a:t>Některá onemocnění </a:t>
            </a: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– příkladem může být vysoký krevní tlak, cukrovka, ischemická choroba srdeční. Velmi důležité a rozhodující je doplňující vyšetření a posouzení funkčnosti orgánů.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b="1">
                <a:solidFill>
                  <a:schemeClr val="dk1"/>
                </a:solidFill>
                <a:highlight>
                  <a:srgbClr val="FFFFFF"/>
                </a:highlight>
              </a:rPr>
              <a:t>Doba umělé plicní ventilace</a:t>
            </a: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">
                <a:solidFill>
                  <a:schemeClr val="dk1"/>
                </a:solidFill>
                <a:highlight>
                  <a:schemeClr val="lt1"/>
                </a:highlight>
              </a:rPr>
              <a:t>–</a:t>
            </a: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 neexistuje horní hranice, kvůli které by pacient, za nějž dýchá přístroj, neměl být zařazen do dárcovského programu.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b="1">
                <a:solidFill>
                  <a:schemeClr val="dk1"/>
                </a:solidFill>
                <a:highlight>
                  <a:srgbClr val="FFFFFF"/>
                </a:highlight>
              </a:rPr>
              <a:t>Některé infekční komplikace </a:t>
            </a: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– jedná se například o močovou infekci, zápal plic apod. Tato onemocnění nemusí být jednoznačným důvodem, proč k odběru orgánů nemá dojít.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569800" y="445025"/>
            <a:ext cx="826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</a:t>
            </a:r>
            <a:r>
              <a:rPr lang="cs" sz="2600">
                <a:highlight>
                  <a:srgbClr val="FFFFFF"/>
                </a:highlight>
              </a:rPr>
              <a:t>Institut klinické a experimentální medicíny</a:t>
            </a:r>
            <a:endParaRPr sz="2600"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385975"/>
            <a:ext cx="8520600" cy="37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dk1"/>
                </a:solidFill>
                <a:highlight>
                  <a:srgbClr val="FFFFFF"/>
                </a:highlight>
              </a:rPr>
              <a:t>Největší superspecializované klinické a vědecko výzkumné pracoviště v ČR. Vzniklo v roce 1971.</a:t>
            </a: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dk1"/>
                </a:solidFill>
                <a:highlight>
                  <a:srgbClr val="FFFFFF"/>
                </a:highlight>
              </a:rPr>
              <a:t>4 specializovaná centra </a:t>
            </a:r>
            <a:r>
              <a:rPr lang="cs" dirty="0">
                <a:solidFill>
                  <a:srgbClr val="FF0000"/>
                </a:solidFill>
                <a:highlight>
                  <a:srgbClr val="FFFFFF"/>
                </a:highlight>
              </a:rPr>
              <a:t>- </a:t>
            </a:r>
            <a:r>
              <a:rPr lang="cs" b="1" dirty="0">
                <a:solidFill>
                  <a:srgbClr val="FF000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Kardiocentrum</a:t>
            </a:r>
            <a:r>
              <a:rPr lang="cs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cs" b="1" dirty="0">
                <a:solidFill>
                  <a:srgbClr val="00206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Transplantcentrum</a:t>
            </a:r>
            <a:r>
              <a:rPr lang="cs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cs" b="1" dirty="0">
                <a:solidFill>
                  <a:srgbClr val="92D050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Centrum diabetologie</a:t>
            </a:r>
            <a:r>
              <a:rPr lang="cs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cs" b="1" dirty="0">
                <a:solidFill>
                  <a:srgbClr val="F1C232"/>
                </a:solidFill>
                <a:highlight>
                  <a:srgbClr val="FFFFFF"/>
                </a:highlight>
              </a:rPr>
              <a:t>Centrum experimentální medicíny</a:t>
            </a:r>
            <a:endParaRPr b="1" dirty="0">
              <a:solidFill>
                <a:srgbClr val="F1C232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>
                <a:solidFill>
                  <a:srgbClr val="000000"/>
                </a:solidFill>
                <a:highlight>
                  <a:srgbClr val="FFFFFF"/>
                </a:highlight>
              </a:rPr>
              <a:t>310 lékařů - 600 zdravotních sester - 315 lůžek</a:t>
            </a: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 dirty="0">
                <a:solidFill>
                  <a:schemeClr val="dk1"/>
                </a:solidFill>
                <a:highlight>
                  <a:srgbClr val="FFFFFF"/>
                </a:highlight>
              </a:rPr>
              <a:t>Transplacentrum</a:t>
            </a:r>
            <a:r>
              <a:rPr lang="cs" dirty="0">
                <a:solidFill>
                  <a:schemeClr val="dk1"/>
                </a:solidFill>
                <a:highlight>
                  <a:srgbClr val="FFFFFF"/>
                </a:highlight>
              </a:rPr>
              <a:t> je multidisciplinárním pracovištěm, které zajišťuje hned několik transplantačních programů: transplantace </a:t>
            </a:r>
            <a:r>
              <a:rPr lang="cs" dirty="0">
                <a:solidFill>
                  <a:schemeClr val="dk1"/>
                </a:solidFill>
              </a:rPr>
              <a:t>cév, dělohy, ledvin, jater, slinivky břišní, střev a langerhansových ostrůvků.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601" y="170088"/>
            <a:ext cx="1271624" cy="11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2274</Words>
  <Application>Microsoft Office PowerPoint</Application>
  <PresentationFormat>Předvádění na obrazovce (16:9)</PresentationFormat>
  <Paragraphs>211</Paragraphs>
  <Slides>38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Arial</vt:lpstr>
      <vt:lpstr>Roboto</vt:lpstr>
      <vt:lpstr>Simple Light</vt:lpstr>
      <vt:lpstr>Transplantace </vt:lpstr>
      <vt:lpstr>TRANSPLANTACE</vt:lpstr>
      <vt:lpstr>Transplantační centra v ČR</vt:lpstr>
      <vt:lpstr>Jak se stát dárcem orgánů ? </vt:lpstr>
      <vt:lpstr>Princip předpokládaného souhlasu</vt:lpstr>
      <vt:lpstr>Zemřelí dárci orgánů</vt:lpstr>
      <vt:lpstr>Žijící dárci orgánů</vt:lpstr>
      <vt:lpstr>Posouzení dárce</vt:lpstr>
      <vt:lpstr> Institut klinické a experimentální medicíny</vt:lpstr>
      <vt:lpstr>Prezentace aplikace PowerPoint</vt:lpstr>
      <vt:lpstr>VIDEO - transplacentrum IKEM</vt:lpstr>
      <vt:lpstr>Transplantace DĚLOHY</vt:lpstr>
      <vt:lpstr>Transplantace DĚLOHY</vt:lpstr>
      <vt:lpstr>První transplantace dělohy v ČR</vt:lpstr>
      <vt:lpstr>Prezentace aplikace PowerPoint</vt:lpstr>
      <vt:lpstr>Prezentace aplikace PowerPoint</vt:lpstr>
      <vt:lpstr>První narozené dítě z TRANSPLANTOVANÉ dělohy</vt:lpstr>
      <vt:lpstr>Prezentace aplikace PowerPoint</vt:lpstr>
      <vt:lpstr>Transplantace JATER</vt:lpstr>
      <vt:lpstr>Prezentace aplikace PowerPoint</vt:lpstr>
      <vt:lpstr>Nejčastější indikace k transplantaci </vt:lpstr>
      <vt:lpstr>Prezentace aplikace PowerPoint</vt:lpstr>
      <vt:lpstr>Kontraindikace </vt:lpstr>
      <vt:lpstr>Transplantace jater po otravě </vt:lpstr>
      <vt:lpstr>Prezentace aplikace PowerPoint</vt:lpstr>
      <vt:lpstr>Prezentace aplikace PowerPoint</vt:lpstr>
      <vt:lpstr>Transplantace ledvin</vt:lpstr>
      <vt:lpstr>Kontraindikace</vt:lpstr>
      <vt:lpstr>Transplantace slinivky břišní </vt:lpstr>
      <vt:lpstr>Kontraindikace</vt:lpstr>
      <vt:lpstr>Transplantace Langerhansových ostrůvků</vt:lpstr>
      <vt:lpstr>Transplantace tenkého střeva</vt:lpstr>
      <vt:lpstr>Technika transplantace tenkého střeva</vt:lpstr>
      <vt:lpstr>Transplantace krvetvorných kmenových buněk</vt:lpstr>
      <vt:lpstr>Český národní registr dárců dřeně </vt:lpstr>
      <vt:lpstr>Odběr</vt:lpstr>
      <vt:lpstr>HLA komplex (Human Leukocyte Antigen)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Transplantace</dc:title>
  <dc:creator>lufťáci</dc:creator>
  <cp:lastModifiedBy>lufťáci</cp:lastModifiedBy>
  <cp:revision>5</cp:revision>
  <dcterms:modified xsi:type="dcterms:W3CDTF">2020-05-06T20:19:10Z</dcterms:modified>
</cp:coreProperties>
</file>