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C95A27-04C2-4CD6-9F97-37FFE2E1F3A6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Раздел без заголовка" id="{B7F4F2FC-267A-4F38-A499-249DBEB8A634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3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5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6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9B3F6D5-C402-46E9-9FD2-56A27B512FC3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6D38FD8-71EE-4977-859D-B56773BEF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498600"/>
            <a:ext cx="8915399" cy="226278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ONEMOCN</a:t>
            </a:r>
            <a:r>
              <a:rPr lang="cs-CZ" sz="6000" dirty="0" smtClean="0"/>
              <a:t>ĚNÍ PRSU</a:t>
            </a:r>
            <a:endParaRPr lang="en-US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" y="4751979"/>
            <a:ext cx="8915399" cy="1126283"/>
          </a:xfrm>
        </p:spPr>
        <p:txBody>
          <a:bodyPr>
            <a:noAutofit/>
          </a:bodyPr>
          <a:lstStyle/>
          <a:p>
            <a:r>
              <a:rPr lang="cs-CZ" sz="2400" i="1" dirty="0" smtClean="0"/>
              <a:t>Benigní onemocnění prsu: nezhoubné dysplazie prsu, zánětlivá oněmocnění prsu, ostatní benigní onemocnění prsu</a:t>
            </a:r>
            <a:r>
              <a:rPr lang="cs-CZ" sz="2400" i="1" dirty="0" smtClean="0"/>
              <a:t>. Pagetová nemoc. </a:t>
            </a:r>
            <a:r>
              <a:rPr lang="en-US" sz="2400" i="1" dirty="0" smtClean="0"/>
              <a:t>Malign</a:t>
            </a:r>
            <a:r>
              <a:rPr lang="cs-CZ" sz="2400" i="1" dirty="0" smtClean="0"/>
              <a:t>í onemocnění </a:t>
            </a:r>
            <a:r>
              <a:rPr lang="cs-CZ" sz="2400" i="1" dirty="0" smtClean="0"/>
              <a:t>prsu: karcinom.</a:t>
            </a:r>
            <a:endParaRPr lang="cs-CZ" sz="2400" i="1" dirty="0"/>
          </a:p>
          <a:p>
            <a:r>
              <a:rPr lang="cs-CZ" sz="2400" i="1" dirty="0" smtClean="0"/>
              <a:t>Pojmy, příznaky, příčiny, vyšetření, léčba, statistika.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753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" y="88899"/>
            <a:ext cx="5143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Zánětlivá onemocnění prsu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1900" y="658285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Mastitida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285050"/>
            <a:ext cx="3782250" cy="378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2900" y="5310832"/>
            <a:ext cx="488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infekce tkáně prsu, která se vyskytuje nejčastěji během kojení.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32400" y="394587"/>
            <a:ext cx="695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Asi</a:t>
            </a:r>
            <a:r>
              <a:rPr lang="en-US" sz="2400" dirty="0">
                <a:solidFill>
                  <a:srgbClr val="FF0000"/>
                </a:solidFill>
              </a:rPr>
              <a:t> 1% - 3% </a:t>
            </a:r>
            <a:r>
              <a:rPr lang="en-US" sz="2400" dirty="0" err="1">
                <a:solidFill>
                  <a:srgbClr val="FF0000"/>
                </a:solidFill>
              </a:rPr>
              <a:t>kojících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matek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rozvíjí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mastitidu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5400" y="1119950"/>
            <a:ext cx="6451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u="sng" dirty="0" smtClean="0"/>
              <a:t>Příznaky: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cs-CZ" sz="2000" dirty="0" smtClean="0"/>
              <a:t>eklid a otok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</a:t>
            </a:r>
            <a:r>
              <a:rPr lang="cs-CZ" sz="2000" dirty="0" smtClean="0"/>
              <a:t>olesti těla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únava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většení prsou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</a:t>
            </a:r>
            <a:r>
              <a:rPr lang="cs-CZ" sz="2000" dirty="0" smtClean="0"/>
              <a:t>orečka a zimnice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bsces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arudnutí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eplo prsou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47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Zánětlivá onemocnění prsu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58950" y="643760"/>
            <a:ext cx="346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Mastitida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2" y="1231899"/>
            <a:ext cx="5166541" cy="53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24" y="824477"/>
            <a:ext cx="3998976" cy="2671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9200" y="4064000"/>
            <a:ext cx="528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/>
              <a:t>U zdravých žen je mastitida vzácná. Nicméně ženy s diabetem, chronickým onemocněním, narušeným imunitním systémem mohou být náchylnější.</a:t>
            </a:r>
            <a:r>
              <a:rPr lang="en-US" sz="2200" dirty="0" smtClean="0">
                <a:effectLst/>
              </a:rPr>
              <a:t> </a:t>
            </a:r>
            <a:endParaRPr lang="cs-CZ" sz="2200" dirty="0" smtClean="0">
              <a:effectLst/>
            </a:endParaRPr>
          </a:p>
          <a:p>
            <a:pPr algn="ctr"/>
            <a:r>
              <a:rPr lang="en-US" sz="2200" dirty="0" err="1" smtClean="0">
                <a:solidFill>
                  <a:srgbClr val="FF0000"/>
                </a:solidFill>
                <a:effectLst/>
              </a:rPr>
              <a:t>Chronická</a:t>
            </a:r>
            <a:r>
              <a:rPr lang="en-US" sz="2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</a:rPr>
              <a:t>mastitida</a:t>
            </a:r>
            <a:r>
              <a:rPr lang="en-US" sz="22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200" dirty="0" smtClean="0">
                <a:effectLst/>
              </a:rPr>
              <a:t>se </a:t>
            </a:r>
            <a:r>
              <a:rPr lang="en-US" sz="2200" dirty="0" err="1" smtClean="0">
                <a:effectLst/>
              </a:rPr>
              <a:t>vyskytuje</a:t>
            </a:r>
            <a:r>
              <a:rPr lang="en-US" sz="2200" dirty="0" smtClean="0">
                <a:effectLst/>
              </a:rPr>
              <a:t> u </a:t>
            </a:r>
            <a:r>
              <a:rPr lang="en-US" sz="2200" dirty="0" err="1" smtClean="0">
                <a:effectLst/>
              </a:rPr>
              <a:t>žen</a:t>
            </a:r>
            <a:r>
              <a:rPr lang="en-US" sz="2200" dirty="0" smtClean="0">
                <a:effectLst/>
              </a:rPr>
              <a:t>, </a:t>
            </a:r>
            <a:r>
              <a:rPr lang="en-US" sz="2200" dirty="0" err="1" smtClean="0">
                <a:effectLst/>
              </a:rPr>
              <a:t>které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 err="1" smtClean="0">
                <a:effectLst/>
              </a:rPr>
              <a:t>nekojují</a:t>
            </a:r>
            <a:r>
              <a:rPr lang="en-US" sz="2200" dirty="0" smtClean="0">
                <a:effectLst/>
              </a:rPr>
              <a:t>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70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101600"/>
            <a:ext cx="534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Zánětlivá onemocnění prsu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9500" y="594042"/>
            <a:ext cx="256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Karbunkl prsu</a:t>
            </a:r>
            <a:endParaRPr lang="en-US" sz="2400" b="1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" y="1406535"/>
            <a:ext cx="3936549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5049" y="4432300"/>
            <a:ext cx="356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</a:t>
            </a:r>
            <a:r>
              <a:rPr lang="en-US" sz="2000" dirty="0" err="1" smtClean="0"/>
              <a:t>bjevuje</a:t>
            </a:r>
            <a:r>
              <a:rPr lang="en-US" sz="2000" dirty="0" smtClean="0"/>
              <a:t> </a:t>
            </a:r>
            <a:r>
              <a:rPr lang="cs-CZ" sz="2000" dirty="0" smtClean="0"/>
              <a:t>se </a:t>
            </a:r>
            <a:r>
              <a:rPr lang="en-US" sz="2000" dirty="0" err="1" smtClean="0"/>
              <a:t>zejména</a:t>
            </a:r>
            <a:r>
              <a:rPr lang="en-US" sz="2000" dirty="0" smtClean="0"/>
              <a:t> </a:t>
            </a:r>
            <a:r>
              <a:rPr lang="en-US" sz="2000" dirty="0"/>
              <a:t>u </a:t>
            </a:r>
            <a:r>
              <a:rPr lang="en-US" sz="2000" dirty="0" err="1"/>
              <a:t>jedinců</a:t>
            </a:r>
            <a:r>
              <a:rPr lang="en-US" sz="2000" dirty="0"/>
              <a:t>, </a:t>
            </a:r>
            <a:r>
              <a:rPr lang="en-US" sz="2000" dirty="0" err="1"/>
              <a:t>kteří</a:t>
            </a:r>
            <a:r>
              <a:rPr lang="en-US" sz="2000" dirty="0"/>
              <a:t> </a:t>
            </a:r>
            <a:r>
              <a:rPr lang="en-US" sz="2000" dirty="0" err="1"/>
              <a:t>mají</a:t>
            </a:r>
            <a:r>
              <a:rPr lang="en-US" sz="2000" dirty="0"/>
              <a:t> z </a:t>
            </a:r>
            <a:r>
              <a:rPr lang="en-US" sz="2000" dirty="0" err="1"/>
              <a:t>nějakého</a:t>
            </a:r>
            <a:r>
              <a:rPr lang="en-US" sz="2000" dirty="0"/>
              <a:t> </a:t>
            </a:r>
            <a:r>
              <a:rPr lang="en-US" sz="2000" dirty="0" err="1"/>
              <a:t>důvodu</a:t>
            </a:r>
            <a:r>
              <a:rPr lang="en-US" sz="2000" dirty="0"/>
              <a:t> </a:t>
            </a:r>
            <a:r>
              <a:rPr lang="en-US" sz="2000" dirty="0" err="1"/>
              <a:t>oslabený</a:t>
            </a:r>
            <a:r>
              <a:rPr lang="en-US" sz="2000" dirty="0"/>
              <a:t> </a:t>
            </a:r>
            <a:r>
              <a:rPr lang="en-US" sz="2000" dirty="0" err="1"/>
              <a:t>imunitní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. </a:t>
            </a:r>
            <a:r>
              <a:rPr lang="en-US" sz="2000" dirty="0" err="1"/>
              <a:t>Bakterie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mohou</a:t>
            </a:r>
            <a:r>
              <a:rPr lang="en-US" sz="2000" dirty="0"/>
              <a:t> </a:t>
            </a:r>
            <a:r>
              <a:rPr lang="en-US" sz="2000" dirty="0" err="1"/>
              <a:t>snadněji</a:t>
            </a:r>
            <a:r>
              <a:rPr lang="en-US" sz="2000" dirty="0"/>
              <a:t> </a:t>
            </a:r>
            <a:r>
              <a:rPr lang="en-US" sz="2000" dirty="0" err="1"/>
              <a:t>pronikat</a:t>
            </a:r>
            <a:r>
              <a:rPr lang="en-US" sz="2000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9100"/>
            <a:ext cx="4775200" cy="334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48300" y="4180344"/>
            <a:ext cx="546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en-US" sz="2200" dirty="0" err="1"/>
              <a:t>prsu</a:t>
            </a:r>
            <a:r>
              <a:rPr lang="en-US" sz="2200" dirty="0"/>
              <a:t> </a:t>
            </a:r>
            <a:r>
              <a:rPr lang="en-US" sz="2200" dirty="0" err="1"/>
              <a:t>dochází</a:t>
            </a:r>
            <a:r>
              <a:rPr lang="en-US" sz="2200" dirty="0"/>
              <a:t> k </a:t>
            </a:r>
            <a:r>
              <a:rPr lang="en-US" sz="2200" dirty="0" err="1"/>
              <a:t>zanícení</a:t>
            </a:r>
            <a:r>
              <a:rPr lang="en-US" sz="2200" dirty="0"/>
              <a:t> a </a:t>
            </a:r>
            <a:r>
              <a:rPr lang="en-US" sz="2200" dirty="0" err="1"/>
              <a:t>bolestivosti</a:t>
            </a:r>
            <a:r>
              <a:rPr lang="en-US" sz="2200" dirty="0"/>
              <a:t> </a:t>
            </a:r>
            <a:r>
              <a:rPr lang="en-US" sz="2200" dirty="0" err="1"/>
              <a:t>kůže</a:t>
            </a:r>
            <a:r>
              <a:rPr lang="en-US" sz="2200" dirty="0"/>
              <a:t>, </a:t>
            </a:r>
            <a:r>
              <a:rPr lang="en-US" sz="2200" dirty="0" err="1"/>
              <a:t>kde</a:t>
            </a:r>
            <a:r>
              <a:rPr lang="en-US" sz="2200" dirty="0"/>
              <a:t> </a:t>
            </a:r>
            <a:r>
              <a:rPr lang="en-US" sz="2200" dirty="0" err="1"/>
              <a:t>vyrůstá</a:t>
            </a:r>
            <a:r>
              <a:rPr lang="en-US" sz="2200" dirty="0"/>
              <a:t> </a:t>
            </a:r>
            <a:r>
              <a:rPr lang="en-US" sz="2200" dirty="0" err="1"/>
              <a:t>chloupek</a:t>
            </a:r>
            <a:r>
              <a:rPr lang="en-US" sz="2200" dirty="0"/>
              <a:t>. </a:t>
            </a:r>
            <a:r>
              <a:rPr lang="en-US" sz="2200" dirty="0" err="1"/>
              <a:t>Vytvoří</a:t>
            </a:r>
            <a:r>
              <a:rPr lang="en-US" sz="2200" dirty="0"/>
              <a:t> se </a:t>
            </a:r>
            <a:r>
              <a:rPr lang="en-US" sz="2200" dirty="0" err="1"/>
              <a:t>červený</a:t>
            </a:r>
            <a:r>
              <a:rPr lang="en-US" sz="2200" dirty="0"/>
              <a:t> </a:t>
            </a:r>
            <a:r>
              <a:rPr lang="en-US" sz="2200" dirty="0" err="1"/>
              <a:t>uzlíček</a:t>
            </a:r>
            <a:r>
              <a:rPr lang="en-US" sz="2200" dirty="0"/>
              <a:t>, </a:t>
            </a:r>
            <a:r>
              <a:rPr lang="en-US" sz="2200" dirty="0" err="1"/>
              <a:t>ve</a:t>
            </a:r>
            <a:r>
              <a:rPr lang="en-US" sz="2200" dirty="0"/>
              <a:t> </a:t>
            </a:r>
            <a:r>
              <a:rPr lang="en-US" sz="2200" dirty="0" err="1"/>
              <a:t>kterém</a:t>
            </a:r>
            <a:r>
              <a:rPr lang="en-US" sz="2200" dirty="0"/>
              <a:t> se </a:t>
            </a:r>
            <a:r>
              <a:rPr lang="en-US" sz="2200" dirty="0" err="1"/>
              <a:t>po</a:t>
            </a:r>
            <a:r>
              <a:rPr lang="en-US" sz="2200" dirty="0"/>
              <a:t> </a:t>
            </a:r>
            <a:r>
              <a:rPr lang="en-US" sz="2200" dirty="0" err="1"/>
              <a:t>čase</a:t>
            </a:r>
            <a:r>
              <a:rPr lang="en-US" sz="2200" dirty="0"/>
              <a:t> </a:t>
            </a:r>
            <a:r>
              <a:rPr lang="en-US" sz="2200" dirty="0" err="1"/>
              <a:t>začne</a:t>
            </a:r>
            <a:r>
              <a:rPr lang="en-US" sz="2200" dirty="0"/>
              <a:t> </a:t>
            </a:r>
            <a:r>
              <a:rPr lang="en-US" sz="2200" dirty="0" err="1"/>
              <a:t>tvořit</a:t>
            </a:r>
            <a:r>
              <a:rPr lang="en-US" sz="2200" dirty="0"/>
              <a:t> </a:t>
            </a:r>
            <a:r>
              <a:rPr lang="en-US" sz="2200" dirty="0" err="1"/>
              <a:t>hnis</a:t>
            </a:r>
            <a:r>
              <a:rPr lang="en-US" sz="2200" dirty="0"/>
              <a:t>. </a:t>
            </a:r>
            <a:r>
              <a:rPr lang="en-US" sz="2200" dirty="0" err="1"/>
              <a:t>Postižená</a:t>
            </a:r>
            <a:r>
              <a:rPr lang="en-US" sz="2200" dirty="0"/>
              <a:t> </a:t>
            </a:r>
            <a:r>
              <a:rPr lang="en-US" sz="2200" dirty="0" err="1"/>
              <a:t>část</a:t>
            </a:r>
            <a:r>
              <a:rPr lang="en-US" sz="2200" dirty="0"/>
              <a:t> </a:t>
            </a:r>
            <a:r>
              <a:rPr lang="en-US" sz="2200" dirty="0" err="1"/>
              <a:t>kůže</a:t>
            </a:r>
            <a:r>
              <a:rPr lang="en-US" sz="2200" dirty="0"/>
              <a:t> </a:t>
            </a:r>
            <a:r>
              <a:rPr lang="en-US" sz="2200" dirty="0" err="1"/>
              <a:t>vyzařuje</a:t>
            </a:r>
            <a:r>
              <a:rPr lang="en-US" sz="2200" dirty="0"/>
              <a:t> </a:t>
            </a:r>
            <a:r>
              <a:rPr lang="en-US" sz="2200" dirty="0" err="1"/>
              <a:t>teplo</a:t>
            </a:r>
            <a:r>
              <a:rPr lang="en-US" sz="2200" dirty="0"/>
              <a:t>, </a:t>
            </a:r>
            <a:r>
              <a:rPr lang="en-US" sz="2200" dirty="0" err="1"/>
              <a:t>což</a:t>
            </a:r>
            <a:r>
              <a:rPr lang="en-US" sz="2200" dirty="0"/>
              <a:t> </a:t>
            </a:r>
            <a:r>
              <a:rPr lang="en-US" sz="2200" dirty="0" err="1"/>
              <a:t>potvrzuje</a:t>
            </a:r>
            <a:r>
              <a:rPr lang="en-US" sz="2200" dirty="0"/>
              <a:t> </a:t>
            </a:r>
            <a:r>
              <a:rPr lang="en-US" sz="2200" dirty="0" err="1"/>
              <a:t>probíhající</a:t>
            </a:r>
            <a:r>
              <a:rPr lang="en-US" sz="2200" dirty="0"/>
              <a:t> </a:t>
            </a:r>
            <a:r>
              <a:rPr lang="en-US" sz="2200" dirty="0" err="1"/>
              <a:t>zánět</a:t>
            </a:r>
            <a:r>
              <a:rPr lang="en-US" sz="2200" dirty="0"/>
              <a:t> v </a:t>
            </a:r>
            <a:r>
              <a:rPr lang="en-US" sz="2200" dirty="0" err="1"/>
              <a:t>kůži</a:t>
            </a:r>
            <a:r>
              <a:rPr lang="en-US" sz="2200" dirty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98600" y="523220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Gynekomastie</a:t>
            </a:r>
          </a:p>
          <a:p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63627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50" y="49403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</a:t>
            </a:r>
            <a:r>
              <a:rPr lang="en-US" sz="2000" dirty="0" smtClean="0"/>
              <a:t>e </a:t>
            </a:r>
            <a:r>
              <a:rPr lang="en-US" sz="2000" dirty="0" err="1"/>
              <a:t>zvětšení</a:t>
            </a:r>
            <a:r>
              <a:rPr lang="en-US" sz="2000" dirty="0"/>
              <a:t> </a:t>
            </a:r>
            <a:r>
              <a:rPr lang="en-US" sz="2000" dirty="0" err="1"/>
              <a:t>prsní</a:t>
            </a:r>
            <a:r>
              <a:rPr lang="en-US" sz="2000" dirty="0"/>
              <a:t> </a:t>
            </a:r>
            <a:r>
              <a:rPr lang="en-US" sz="2000" dirty="0" err="1"/>
              <a:t>žlázy</a:t>
            </a:r>
            <a:r>
              <a:rPr lang="en-US" sz="2000" dirty="0"/>
              <a:t> u </a:t>
            </a:r>
            <a:r>
              <a:rPr lang="en-US" sz="2000" dirty="0" err="1" smtClean="0"/>
              <a:t>mužů</a:t>
            </a:r>
            <a:r>
              <a:rPr lang="cs-CZ" sz="2000" dirty="0" smtClean="0"/>
              <a:t>. </a:t>
            </a:r>
            <a:r>
              <a:rPr lang="cs-CZ" sz="2000" dirty="0" err="1" smtClean="0"/>
              <a:t>P</a:t>
            </a:r>
            <a:r>
              <a:rPr lang="en-US" sz="2000" dirty="0" err="1" smtClean="0"/>
              <a:t>říčinou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absolutní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relativní</a:t>
            </a:r>
            <a:r>
              <a:rPr lang="en-US" sz="2000" dirty="0"/>
              <a:t> </a:t>
            </a:r>
            <a:r>
              <a:rPr lang="en-US" sz="2000" dirty="0" err="1">
                <a:solidFill>
                  <a:srgbClr val="FF0000"/>
                </a:solidFill>
              </a:rPr>
              <a:t>zvýšení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koncentrace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r>
              <a:rPr lang="cs-CZ" sz="2000" dirty="0" smtClean="0">
                <a:solidFill>
                  <a:srgbClr val="FF0000"/>
                </a:solidFill>
              </a:rPr>
              <a:t>hormonů</a:t>
            </a:r>
            <a:r>
              <a:rPr lang="cs-CZ" sz="2000" dirty="0" smtClean="0"/>
              <a:t>.</a:t>
            </a:r>
            <a:endParaRPr lang="cs-CZ" sz="2000" dirty="0" smtClean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-304800" y="5772497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Trápí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totiž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40%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dospělých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mužů</a:t>
            </a:r>
            <a:r>
              <a:rPr lang="en-US" b="1" dirty="0">
                <a:solidFill>
                  <a:srgbClr val="FF0000"/>
                </a:solidFill>
              </a:rPr>
              <a:t> a </a:t>
            </a:r>
            <a:r>
              <a:rPr lang="en-US" b="1" dirty="0" err="1">
                <a:solidFill>
                  <a:srgbClr val="FF0000"/>
                </a:solidFill>
              </a:rPr>
              <a:t>často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až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75%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dospívajících</a:t>
            </a:r>
            <a:r>
              <a:rPr lang="cs-CZ" b="1" dirty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61610"/>
            <a:ext cx="5067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Rozlišujeme..</a:t>
            </a:r>
            <a:endParaRPr lang="cs-CZ" sz="2000" b="1" i="1" dirty="0" smtClean="0"/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00B0F0"/>
                </a:solidFill>
              </a:rPr>
              <a:t>Pravá gynekomastie </a:t>
            </a:r>
            <a:r>
              <a:rPr lang="cs-CZ" sz="2000" dirty="0" smtClean="0"/>
              <a:t>– proliferace mléčné žlázy.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00B0F0"/>
                </a:solidFill>
              </a:rPr>
              <a:t>Pseudogynekomastie</a:t>
            </a:r>
            <a:r>
              <a:rPr lang="cs-CZ" sz="2000" dirty="0" smtClean="0"/>
              <a:t> – </a:t>
            </a:r>
            <a:r>
              <a:rPr lang="cs-CZ" sz="2000" dirty="0" smtClean="0"/>
              <a:t>zvýšené </a:t>
            </a:r>
            <a:r>
              <a:rPr lang="cs-CZ" sz="2000" dirty="0" smtClean="0"/>
              <a:t>ukládání tuku v oblasti prsu.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940953"/>
            <a:ext cx="416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Terapie: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odstranění</a:t>
            </a:r>
            <a:r>
              <a:rPr lang="en-US" sz="2000" dirty="0"/>
              <a:t> </a:t>
            </a:r>
            <a:r>
              <a:rPr lang="en-US" sz="2000" dirty="0" err="1"/>
              <a:t>základní</a:t>
            </a:r>
            <a:r>
              <a:rPr lang="en-US" sz="2000" dirty="0"/>
              <a:t> </a:t>
            </a:r>
            <a:r>
              <a:rPr lang="en-US" sz="2000" dirty="0" err="1"/>
              <a:t>příčiny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</a:t>
            </a:r>
            <a:r>
              <a:rPr lang="en-US" sz="2000" dirty="0" smtClean="0"/>
              <a:t> </a:t>
            </a:r>
            <a:r>
              <a:rPr lang="en-US" sz="2000" dirty="0" err="1" smtClean="0"/>
              <a:t>pubertální</a:t>
            </a:r>
            <a:r>
              <a:rPr lang="en-US" sz="2000" dirty="0"/>
              <a:t> </a:t>
            </a:r>
            <a:r>
              <a:rPr lang="en-US" sz="2000" dirty="0" err="1"/>
              <a:t>gynekomastie</a:t>
            </a:r>
            <a:r>
              <a:rPr lang="en-US" sz="2000" dirty="0"/>
              <a:t> – </a:t>
            </a:r>
            <a:r>
              <a:rPr lang="en-US" sz="2000" dirty="0" err="1"/>
              <a:t>androgeny</a:t>
            </a:r>
            <a:r>
              <a:rPr lang="en-US" sz="2000" dirty="0"/>
              <a:t>, </a:t>
            </a:r>
            <a:r>
              <a:rPr lang="en-US" sz="2000" dirty="0" err="1" smtClean="0"/>
              <a:t>antiestrogeny</a:t>
            </a:r>
            <a:r>
              <a:rPr lang="cs-CZ" sz="2000" dirty="0" smtClean="0"/>
              <a:t> (Tamoxifen)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dirty="0" smtClean="0"/>
              <a:t>hirurgická terapie.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00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89000" y="52322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</a:t>
            </a:r>
            <a:r>
              <a:rPr lang="cs-CZ" sz="2400" b="1" u="sng" dirty="0" smtClean="0"/>
              <a:t>rhlina </a:t>
            </a:r>
            <a:r>
              <a:rPr lang="cs-CZ" sz="2400" b="1" u="sng" dirty="0"/>
              <a:t>nebo píštěl bradavky</a:t>
            </a:r>
            <a:endParaRPr lang="en-US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137762"/>
            <a:ext cx="5511800" cy="25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930538"/>
            <a:ext cx="4914900" cy="269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19900" y="261610"/>
            <a:ext cx="4521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Příčiny: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i</a:t>
            </a:r>
            <a:r>
              <a:rPr lang="en-US" dirty="0" err="1" smtClean="0"/>
              <a:t>gnorování</a:t>
            </a:r>
            <a:r>
              <a:rPr lang="en-US" dirty="0" smtClean="0"/>
              <a:t> </a:t>
            </a:r>
            <a:r>
              <a:rPr lang="en-US" dirty="0" err="1" smtClean="0"/>
              <a:t>pravidel</a:t>
            </a:r>
            <a:r>
              <a:rPr lang="en-US" dirty="0" smtClean="0"/>
              <a:t> </a:t>
            </a:r>
            <a:r>
              <a:rPr lang="en-US" dirty="0" err="1" smtClean="0"/>
              <a:t>osobní</a:t>
            </a:r>
            <a:r>
              <a:rPr lang="en-US" dirty="0" smtClean="0"/>
              <a:t> </a:t>
            </a:r>
            <a:r>
              <a:rPr lang="en-US" dirty="0" err="1" smtClean="0"/>
              <a:t>hygieny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č</a:t>
            </a:r>
            <a:r>
              <a:rPr lang="en-US" dirty="0" err="1" smtClean="0"/>
              <a:t>asté</a:t>
            </a:r>
            <a:r>
              <a:rPr lang="en-US" dirty="0" smtClean="0"/>
              <a:t> </a:t>
            </a:r>
            <a:r>
              <a:rPr lang="en-US" dirty="0" err="1" smtClean="0"/>
              <a:t>mytí</a:t>
            </a:r>
            <a:r>
              <a:rPr lang="en-US" dirty="0" smtClean="0"/>
              <a:t> </a:t>
            </a:r>
            <a:r>
              <a:rPr lang="en-US" dirty="0" err="1" smtClean="0"/>
              <a:t>bradavek</a:t>
            </a:r>
            <a:r>
              <a:rPr lang="en-US" dirty="0" smtClean="0"/>
              <a:t> </a:t>
            </a:r>
            <a:r>
              <a:rPr lang="en-US" dirty="0" err="1" smtClean="0"/>
              <a:t>použitím</a:t>
            </a:r>
            <a:r>
              <a:rPr lang="en-US" dirty="0" smtClean="0"/>
              <a:t> </a:t>
            </a:r>
            <a:r>
              <a:rPr lang="en-US" dirty="0" err="1" smtClean="0"/>
              <a:t>alkalického</a:t>
            </a:r>
            <a:r>
              <a:rPr lang="en-US" dirty="0" smtClean="0"/>
              <a:t> </a:t>
            </a:r>
            <a:r>
              <a:rPr lang="en-US" dirty="0" err="1" smtClean="0"/>
              <a:t>mýdla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vysychá</a:t>
            </a:r>
            <a:r>
              <a:rPr lang="en-US" dirty="0" smtClean="0"/>
              <a:t> </a:t>
            </a:r>
            <a:r>
              <a:rPr lang="en-US" dirty="0" err="1" smtClean="0"/>
              <a:t>pokožku</a:t>
            </a:r>
            <a:r>
              <a:rPr lang="en-US" dirty="0" smtClean="0"/>
              <a:t> </a:t>
            </a:r>
            <a:r>
              <a:rPr lang="en-US" dirty="0" err="1" smtClean="0"/>
              <a:t>prsu</a:t>
            </a:r>
            <a:r>
              <a:rPr lang="en-US" dirty="0" smtClean="0"/>
              <a:t>, </a:t>
            </a:r>
            <a:r>
              <a:rPr lang="en-US" dirty="0" err="1" smtClean="0"/>
              <a:t>což</a:t>
            </a:r>
            <a:r>
              <a:rPr lang="en-US" dirty="0" smtClean="0"/>
              <a:t> </a:t>
            </a:r>
            <a:r>
              <a:rPr lang="en-US" dirty="0" err="1" smtClean="0"/>
              <a:t>vede</a:t>
            </a:r>
            <a:r>
              <a:rPr lang="en-US" dirty="0" smtClean="0"/>
              <a:t> k </a:t>
            </a:r>
            <a:r>
              <a:rPr lang="en-US" dirty="0" err="1" smtClean="0"/>
              <a:t>tvorbě</a:t>
            </a:r>
            <a:r>
              <a:rPr lang="en-US" dirty="0" smtClean="0"/>
              <a:t> </a:t>
            </a:r>
            <a:r>
              <a:rPr lang="en-US" dirty="0" err="1" smtClean="0"/>
              <a:t>trhlin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n</a:t>
            </a:r>
            <a:r>
              <a:rPr lang="en-US" dirty="0" err="1" smtClean="0"/>
              <a:t>esprávné</a:t>
            </a:r>
            <a:r>
              <a:rPr lang="en-US" dirty="0" smtClean="0"/>
              <a:t> </a:t>
            </a:r>
            <a:r>
              <a:rPr lang="en-US" dirty="0" err="1"/>
              <a:t>připojení</a:t>
            </a:r>
            <a:r>
              <a:rPr lang="en-US" dirty="0"/>
              <a:t> </a:t>
            </a:r>
            <a:r>
              <a:rPr lang="en-US" dirty="0" err="1"/>
              <a:t>novorozence</a:t>
            </a:r>
            <a:r>
              <a:rPr lang="en-US" dirty="0"/>
              <a:t> k </a:t>
            </a:r>
            <a:r>
              <a:rPr lang="en-US" dirty="0" err="1"/>
              <a:t>bradavce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kojení</a:t>
            </a:r>
            <a:r>
              <a:rPr lang="en-US" dirty="0"/>
              <a:t>. </a:t>
            </a:r>
            <a:r>
              <a:rPr lang="en-US" dirty="0" err="1"/>
              <a:t>Nesprávná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 </a:t>
            </a:r>
            <a:r>
              <a:rPr lang="en-US" dirty="0" err="1" smtClean="0"/>
              <a:t>kojení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n</a:t>
            </a:r>
            <a:r>
              <a:rPr lang="en-US" dirty="0" err="1" smtClean="0"/>
              <a:t>esprávně</a:t>
            </a:r>
            <a:r>
              <a:rPr lang="en-US" dirty="0" smtClean="0"/>
              <a:t> 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 smtClean="0"/>
              <a:t>podprsenka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</a:t>
            </a:r>
            <a:r>
              <a:rPr lang="en-US" dirty="0" err="1" smtClean="0"/>
              <a:t>rauma</a:t>
            </a:r>
            <a:r>
              <a:rPr lang="en-US" dirty="0" smtClean="0"/>
              <a:t> </a:t>
            </a:r>
            <a:r>
              <a:rPr lang="en-US" dirty="0"/>
              <a:t>v </a:t>
            </a:r>
            <a:r>
              <a:rPr lang="en-US" dirty="0" err="1" smtClean="0"/>
              <a:t>hrudi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s</a:t>
            </a:r>
            <a:r>
              <a:rPr lang="en-US" dirty="0" err="1" smtClean="0"/>
              <a:t>nížení</a:t>
            </a:r>
            <a:r>
              <a:rPr lang="en-US" dirty="0" smtClean="0"/>
              <a:t> </a:t>
            </a:r>
            <a:r>
              <a:rPr lang="en-US" dirty="0" err="1"/>
              <a:t>imunitního</a:t>
            </a:r>
            <a:r>
              <a:rPr lang="en-US" dirty="0"/>
              <a:t> </a:t>
            </a:r>
            <a:r>
              <a:rPr lang="en-US" dirty="0" err="1"/>
              <a:t>stavu</a:t>
            </a:r>
            <a:r>
              <a:rPr lang="en-US" dirty="0"/>
              <a:t> </a:t>
            </a:r>
            <a:r>
              <a:rPr lang="en-US" dirty="0" err="1" smtClean="0"/>
              <a:t>ženy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č</a:t>
            </a:r>
            <a:r>
              <a:rPr lang="en-US" dirty="0" err="1" smtClean="0"/>
              <a:t>asté</a:t>
            </a:r>
            <a:r>
              <a:rPr lang="en-US" dirty="0" smtClean="0"/>
              <a:t> </a:t>
            </a:r>
            <a:r>
              <a:rPr lang="en-US" dirty="0" err="1" smtClean="0"/>
              <a:t>stresy</a:t>
            </a:r>
            <a:r>
              <a:rPr lang="en-US" dirty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</a:t>
            </a:r>
            <a:r>
              <a:rPr lang="en-US" dirty="0" err="1" smtClean="0"/>
              <a:t>řehřátí</a:t>
            </a:r>
            <a:r>
              <a:rPr lang="en-US" dirty="0" smtClean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podchlazení</a:t>
            </a:r>
            <a:r>
              <a:rPr lang="en-US" dirty="0"/>
              <a:t> </a:t>
            </a:r>
            <a:r>
              <a:rPr lang="en-US" dirty="0" err="1"/>
              <a:t>hrudníku</a:t>
            </a:r>
            <a:r>
              <a:rPr lang="en-US" dirty="0"/>
              <a:t>. 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6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9450" y="52322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</a:t>
            </a:r>
            <a:r>
              <a:rPr lang="cs-CZ" sz="2400" b="1" u="sng" dirty="0"/>
              <a:t>rhlina nebo píštěl bradavky</a:t>
            </a:r>
            <a:endParaRPr lang="en-US" sz="2400" b="1" u="sng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450" y="1261884"/>
            <a:ext cx="5016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Prvn</a:t>
            </a:r>
            <a:r>
              <a:rPr lang="cs-CZ" sz="2000" b="1" i="1" dirty="0" smtClean="0"/>
              <a:t>í znaky:</a:t>
            </a:r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m</a:t>
            </a:r>
            <a:r>
              <a:rPr lang="en-US" sz="2000" dirty="0" err="1" smtClean="0"/>
              <a:t>ravenčení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brnění</a:t>
            </a:r>
            <a:r>
              <a:rPr lang="en-US" sz="2000" dirty="0"/>
              <a:t>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 smtClean="0"/>
              <a:t>br</a:t>
            </a:r>
            <a:r>
              <a:rPr lang="cs-CZ" sz="2000" dirty="0" smtClean="0"/>
              <a:t>a</a:t>
            </a:r>
            <a:r>
              <a:rPr lang="en-US" sz="2000" dirty="0" err="1" smtClean="0"/>
              <a:t>davek</a:t>
            </a:r>
            <a:r>
              <a:rPr lang="en-US" sz="2000" dirty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</a:t>
            </a:r>
            <a:r>
              <a:rPr lang="cs-CZ" sz="2000" dirty="0" smtClean="0"/>
              <a:t>vědění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err="1" smtClean="0"/>
              <a:t>h</a:t>
            </a:r>
            <a:r>
              <a:rPr lang="en-US" sz="2000" dirty="0" err="1" smtClean="0"/>
              <a:t>yperémie</a:t>
            </a:r>
            <a:r>
              <a:rPr lang="en-US" sz="2000" dirty="0" smtClean="0"/>
              <a:t> </a:t>
            </a:r>
            <a:r>
              <a:rPr lang="en-US" sz="2000" dirty="0" err="1"/>
              <a:t>bradavky</a:t>
            </a:r>
            <a:r>
              <a:rPr lang="en-US" sz="2000" dirty="0"/>
              <a:t> a </a:t>
            </a:r>
            <a:r>
              <a:rPr lang="en-US" sz="2000" dirty="0" err="1"/>
              <a:t>sousedních</a:t>
            </a:r>
            <a:r>
              <a:rPr lang="en-US" sz="2000" dirty="0"/>
              <a:t> </a:t>
            </a:r>
            <a:r>
              <a:rPr lang="en-US" sz="2000" dirty="0" err="1" smtClean="0"/>
              <a:t>tkání</a:t>
            </a:r>
            <a:r>
              <a:rPr lang="en-US" sz="2000" dirty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err="1" smtClean="0"/>
              <a:t>p</a:t>
            </a:r>
            <a:r>
              <a:rPr lang="en-US" sz="2000" dirty="0" err="1" smtClean="0"/>
              <a:t>okud</a:t>
            </a:r>
            <a:r>
              <a:rPr lang="en-US" sz="2000" dirty="0" smtClean="0"/>
              <a:t> </a:t>
            </a:r>
            <a:r>
              <a:rPr lang="en-US" sz="2000" dirty="0" err="1"/>
              <a:t>nebudou</a:t>
            </a:r>
            <a:r>
              <a:rPr lang="en-US" sz="2000" dirty="0"/>
              <a:t> </a:t>
            </a:r>
            <a:r>
              <a:rPr lang="en-US" sz="2000" dirty="0" err="1"/>
              <a:t>přijata</a:t>
            </a:r>
            <a:r>
              <a:rPr lang="en-US" sz="2000" dirty="0"/>
              <a:t> </a:t>
            </a:r>
            <a:r>
              <a:rPr lang="en-US" sz="2000" dirty="0" err="1"/>
              <a:t>žádná</a:t>
            </a:r>
            <a:r>
              <a:rPr lang="en-US" sz="2000" dirty="0"/>
              <a:t> </a:t>
            </a:r>
            <a:r>
              <a:rPr lang="en-US" sz="2000" dirty="0" err="1"/>
              <a:t>opatření</a:t>
            </a:r>
            <a:r>
              <a:rPr lang="en-US" sz="2000" dirty="0"/>
              <a:t> </a:t>
            </a:r>
            <a:r>
              <a:rPr lang="en-US" sz="2000" dirty="0" err="1"/>
              <a:t>včas</a:t>
            </a:r>
            <a:r>
              <a:rPr lang="en-US" sz="2000" dirty="0"/>
              <a:t>, </a:t>
            </a:r>
            <a:r>
              <a:rPr lang="en-US" sz="2000" dirty="0" err="1"/>
              <a:t>objeví</a:t>
            </a:r>
            <a:r>
              <a:rPr lang="en-US" sz="2000" dirty="0"/>
              <a:t> se </a:t>
            </a:r>
            <a:r>
              <a:rPr lang="en-US" sz="2000" dirty="0" err="1"/>
              <a:t>příznaky</a:t>
            </a:r>
            <a:r>
              <a:rPr lang="en-US" sz="2000" dirty="0"/>
              <a:t> </a:t>
            </a:r>
            <a:r>
              <a:rPr lang="en-US" sz="2000" dirty="0" err="1"/>
              <a:t>bolesti</a:t>
            </a:r>
            <a:r>
              <a:rPr lang="en-US" sz="2000" dirty="0"/>
              <a:t>, </a:t>
            </a:r>
            <a:r>
              <a:rPr lang="en-US" sz="2000" dirty="0" err="1"/>
              <a:t>otok</a:t>
            </a:r>
            <a:r>
              <a:rPr lang="en-US" sz="2000" dirty="0"/>
              <a:t> a </a:t>
            </a:r>
            <a:r>
              <a:rPr lang="en-US" sz="2000" dirty="0" err="1"/>
              <a:t>krvácení</a:t>
            </a:r>
            <a:r>
              <a:rPr lang="en-US" sz="2000" dirty="0"/>
              <a:t> z </a:t>
            </a:r>
            <a:r>
              <a:rPr lang="en-US" sz="2000" dirty="0" err="1" smtClean="0"/>
              <a:t>rany</a:t>
            </a:r>
            <a:r>
              <a:rPr lang="en-US" sz="2000" dirty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err="1"/>
              <a:t>d</a:t>
            </a:r>
            <a:r>
              <a:rPr lang="en-US" sz="2000" dirty="0" err="1" smtClean="0"/>
              <a:t>alší</a:t>
            </a:r>
            <a:r>
              <a:rPr lang="en-US" sz="2000" dirty="0" smtClean="0"/>
              <a:t> </a:t>
            </a:r>
            <a:r>
              <a:rPr lang="en-US" sz="2000" dirty="0" err="1"/>
              <a:t>infekce</a:t>
            </a:r>
            <a:r>
              <a:rPr lang="en-US" sz="2000" dirty="0"/>
              <a:t> </a:t>
            </a:r>
            <a:r>
              <a:rPr lang="en-US" sz="2000" dirty="0" err="1"/>
              <a:t>prasklin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4900" y="423684"/>
            <a:ext cx="553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Komplikace: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</a:t>
            </a:r>
            <a:r>
              <a:rPr lang="en-US" sz="2000" dirty="0" err="1" smtClean="0"/>
              <a:t>ývoj</a:t>
            </a:r>
            <a:r>
              <a:rPr lang="en-US" sz="2000" dirty="0" smtClean="0"/>
              <a:t> </a:t>
            </a:r>
            <a:r>
              <a:rPr lang="en-US" sz="2000" dirty="0" err="1" smtClean="0"/>
              <a:t>laktostázy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z</a:t>
            </a:r>
            <a:r>
              <a:rPr lang="en-US" sz="2000" dirty="0" err="1" smtClean="0"/>
              <a:t>ánět</a:t>
            </a:r>
            <a:r>
              <a:rPr lang="en-US" sz="2000" dirty="0" smtClean="0"/>
              <a:t> </a:t>
            </a:r>
            <a:r>
              <a:rPr lang="en-US" sz="2000" dirty="0" err="1"/>
              <a:t>mléčných</a:t>
            </a:r>
            <a:r>
              <a:rPr lang="en-US" sz="2000" dirty="0"/>
              <a:t> </a:t>
            </a:r>
            <a:r>
              <a:rPr lang="en-US" sz="2000" dirty="0" err="1"/>
              <a:t>žláz</a:t>
            </a:r>
            <a:r>
              <a:rPr lang="en-US" sz="2000" dirty="0"/>
              <a:t> (</a:t>
            </a:r>
            <a:r>
              <a:rPr lang="en-US" sz="2000" dirty="0" err="1"/>
              <a:t>mastitida</a:t>
            </a:r>
            <a:r>
              <a:rPr lang="en-US" sz="2000" dirty="0" smtClean="0"/>
              <a:t>);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r</a:t>
            </a:r>
            <a:r>
              <a:rPr lang="en-US" sz="2000" dirty="0" err="1" smtClean="0"/>
              <a:t>ůst</a:t>
            </a:r>
            <a:r>
              <a:rPr lang="en-US" sz="2000" dirty="0" smtClean="0"/>
              <a:t> </a:t>
            </a:r>
            <a:r>
              <a:rPr lang="en-US" sz="2000" dirty="0" err="1"/>
              <a:t>erózních</a:t>
            </a:r>
            <a:r>
              <a:rPr lang="en-US" sz="2000" dirty="0"/>
              <a:t> </a:t>
            </a:r>
            <a:r>
              <a:rPr lang="en-US" sz="2000" dirty="0" err="1" smtClean="0"/>
              <a:t>oblastí</a:t>
            </a:r>
            <a:r>
              <a:rPr lang="en-US" sz="2000" dirty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v</a:t>
            </a:r>
            <a:r>
              <a:rPr lang="en-US" sz="2000" dirty="0" err="1" smtClean="0"/>
              <a:t>zhled</a:t>
            </a:r>
            <a:r>
              <a:rPr lang="en-US" sz="2000" dirty="0" smtClean="0"/>
              <a:t> </a:t>
            </a:r>
            <a:r>
              <a:rPr lang="en-US" sz="2000" dirty="0" err="1"/>
              <a:t>problémů</a:t>
            </a:r>
            <a:r>
              <a:rPr lang="en-US" sz="2000" dirty="0"/>
              <a:t> s </a:t>
            </a:r>
            <a:r>
              <a:rPr lang="en-US" sz="2000" dirty="0" err="1"/>
              <a:t>laktací</a:t>
            </a:r>
            <a:r>
              <a:rPr lang="en-US" sz="2000" dirty="0"/>
              <a:t>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4900" y="3463974"/>
            <a:ext cx="4838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Diagnostika</a:t>
            </a:r>
            <a:r>
              <a:rPr lang="en-US" sz="2000" b="1" i="1" dirty="0" smtClean="0"/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ena bude muset odpovědět na několik otázek (jak dlouho trpí nepohodlí, jak často se krmí, zdravotní anamnéza, jak se žena stará o její prsa atd.)</a:t>
            </a:r>
            <a:r>
              <a:rPr lang="en-US" dirty="0" smtClean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izuální vyšetření (otok, hyperémie kůže, krvácivé rány, hnis atd.)</a:t>
            </a:r>
            <a:r>
              <a:rPr lang="en-US" dirty="0" smtClean="0"/>
              <a:t>;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aboratorní výzkum.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2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30300" y="537803"/>
            <a:ext cx="397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Tukov</a:t>
            </a:r>
            <a:r>
              <a:rPr lang="cs-CZ" sz="2400" b="1" u="sng" dirty="0" smtClean="0"/>
              <a:t>á nekróza prsu</a:t>
            </a:r>
            <a:endParaRPr lang="en-US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377949"/>
            <a:ext cx="4587112" cy="317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2300" y="4914900"/>
            <a:ext cx="448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Tuková</a:t>
            </a:r>
            <a:r>
              <a:rPr lang="en-US" sz="2200" dirty="0"/>
              <a:t> </a:t>
            </a:r>
            <a:r>
              <a:rPr lang="en-US" sz="2200" dirty="0" err="1"/>
              <a:t>nekróza</a:t>
            </a:r>
            <a:r>
              <a:rPr lang="en-US" sz="2200" dirty="0"/>
              <a:t> </a:t>
            </a:r>
            <a:r>
              <a:rPr lang="en-US" sz="2200" dirty="0" err="1"/>
              <a:t>mléčné</a:t>
            </a:r>
            <a:r>
              <a:rPr lang="en-US" sz="2200" dirty="0"/>
              <a:t> </a:t>
            </a:r>
            <a:r>
              <a:rPr lang="en-US" sz="2200" dirty="0" err="1"/>
              <a:t>žlázy</a:t>
            </a:r>
            <a:r>
              <a:rPr lang="en-US" sz="2200" dirty="0"/>
              <a:t> je </a:t>
            </a:r>
            <a:r>
              <a:rPr lang="en-US" sz="2200" dirty="0" err="1"/>
              <a:t>tvorba</a:t>
            </a:r>
            <a:r>
              <a:rPr lang="en-US" sz="2200" dirty="0"/>
              <a:t> </a:t>
            </a:r>
            <a:r>
              <a:rPr lang="en-US" sz="2200" dirty="0" err="1"/>
              <a:t>mrtvých</a:t>
            </a:r>
            <a:r>
              <a:rPr lang="en-US" sz="2200" dirty="0"/>
              <a:t> </a:t>
            </a:r>
            <a:r>
              <a:rPr lang="en-US" sz="2200" dirty="0" err="1"/>
              <a:t>míst</a:t>
            </a:r>
            <a:r>
              <a:rPr lang="en-US" sz="2200" dirty="0"/>
              <a:t> v </a:t>
            </a:r>
            <a:r>
              <a:rPr lang="en-US" sz="2200" dirty="0" err="1"/>
              <a:t>tukové</a:t>
            </a:r>
            <a:r>
              <a:rPr lang="en-US" sz="2200" dirty="0"/>
              <a:t> </a:t>
            </a:r>
            <a:r>
              <a:rPr lang="en-US" sz="2200" dirty="0" err="1"/>
              <a:t>tkáni</a:t>
            </a:r>
            <a:r>
              <a:rPr lang="en-US" sz="2200" dirty="0"/>
              <a:t> a </a:t>
            </a:r>
            <a:r>
              <a:rPr lang="en-US" sz="2200" dirty="0" err="1"/>
              <a:t>jejich</a:t>
            </a:r>
            <a:r>
              <a:rPr lang="en-US" sz="2200" dirty="0"/>
              <a:t> </a:t>
            </a:r>
            <a:r>
              <a:rPr lang="en-US" sz="2200" dirty="0" err="1"/>
              <a:t>přeměna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jizvy</a:t>
            </a:r>
            <a:r>
              <a:rPr lang="en-US" sz="2200" dirty="0"/>
              <a:t> </a:t>
            </a:r>
            <a:r>
              <a:rPr lang="en-US" sz="2200" dirty="0" err="1"/>
              <a:t>nebo</a:t>
            </a:r>
            <a:r>
              <a:rPr lang="en-US" sz="2200" dirty="0"/>
              <a:t> </a:t>
            </a:r>
            <a:r>
              <a:rPr lang="en-US" sz="2200" dirty="0" err="1"/>
              <a:t>cysty</a:t>
            </a:r>
            <a:r>
              <a:rPr lang="en-US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900" y="768635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Příčiny: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oranění prsu (poškození mléčných žláz – modřiny, řezy, mačkání,vpichy)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</a:t>
            </a:r>
            <a:r>
              <a:rPr lang="cs-CZ" sz="2000" dirty="0" smtClean="0"/>
              <a:t>áhlá změna hmotnosti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dirty="0" smtClean="0"/>
              <a:t>hirurgický zásah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</a:t>
            </a:r>
            <a:r>
              <a:rPr lang="cs-CZ" sz="2000" dirty="0" smtClean="0"/>
              <a:t>ormonální selhání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nfekční choroby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</a:t>
            </a:r>
            <a:r>
              <a:rPr lang="cs-CZ" sz="2000" dirty="0" smtClean="0"/>
              <a:t>adiační terapie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cs-CZ" sz="2000" dirty="0" smtClean="0"/>
              <a:t>njekce a cizí tělesa v mléčné žláze</a:t>
            </a:r>
            <a:r>
              <a:rPr lang="en-US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23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9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17600" y="43432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V</a:t>
            </a:r>
            <a:r>
              <a:rPr lang="cs-CZ" sz="2400" b="1" u="sng" dirty="0" smtClean="0"/>
              <a:t>ýtok z prsní bradavky</a:t>
            </a:r>
            <a:endParaRPr lang="en-US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059140"/>
            <a:ext cx="2381250" cy="208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145115"/>
            <a:ext cx="2838450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5650" y="1059140"/>
            <a:ext cx="825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Kdy?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en-US" sz="2000" dirty="0" smtClean="0"/>
              <a:t> </a:t>
            </a:r>
            <a:r>
              <a:rPr lang="en-US" sz="2000" dirty="0" err="1"/>
              <a:t>období</a:t>
            </a:r>
            <a:r>
              <a:rPr lang="en-US" sz="2000" dirty="0"/>
              <a:t> </a:t>
            </a:r>
            <a:r>
              <a:rPr lang="en-US" sz="2000" dirty="0" err="1"/>
              <a:t>těhotenství</a:t>
            </a:r>
            <a:r>
              <a:rPr lang="en-US" sz="2000" dirty="0"/>
              <a:t> a </a:t>
            </a:r>
            <a:r>
              <a:rPr lang="en-US" sz="2000" dirty="0" err="1" smtClean="0"/>
              <a:t>kojení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 menopauze.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Jako příznak nádorového onemocnění.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3750" y="3469064"/>
            <a:ext cx="4737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Typy:</a:t>
            </a:r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B0F0"/>
                </a:solidFill>
              </a:rPr>
              <a:t>n</a:t>
            </a:r>
            <a:r>
              <a:rPr lang="cs-CZ" sz="2000" dirty="0" smtClean="0">
                <a:solidFill>
                  <a:srgbClr val="00B0F0"/>
                </a:solidFill>
              </a:rPr>
              <a:t>ormální (fyziologický) </a:t>
            </a:r>
            <a:r>
              <a:rPr lang="cs-CZ" sz="2000" dirty="0" smtClean="0"/>
              <a:t>výtok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000" dirty="0">
                <a:solidFill>
                  <a:srgbClr val="00B0F0"/>
                </a:solidFill>
              </a:rPr>
              <a:t>p</a:t>
            </a:r>
            <a:r>
              <a:rPr lang="cs-CZ" sz="2000" dirty="0" smtClean="0">
                <a:solidFill>
                  <a:srgbClr val="00B0F0"/>
                </a:solidFill>
              </a:rPr>
              <a:t>odezřelý výtok.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000" y="5448300"/>
            <a:ext cx="740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</a:rPr>
              <a:t>Pokud</a:t>
            </a:r>
            <a:r>
              <a:rPr lang="en-US" sz="2000" i="1" dirty="0">
                <a:solidFill>
                  <a:srgbClr val="FF0000"/>
                </a:solidFill>
              </a:rPr>
              <a:t> je </a:t>
            </a:r>
            <a:r>
              <a:rPr lang="en-US" sz="2000" i="1" dirty="0" err="1">
                <a:solidFill>
                  <a:srgbClr val="FF0000"/>
                </a:solidFill>
              </a:rPr>
              <a:t>výtok</a:t>
            </a:r>
            <a:r>
              <a:rPr lang="en-US" sz="2000" i="1" dirty="0">
                <a:solidFill>
                  <a:srgbClr val="FF0000"/>
                </a:solidFill>
              </a:rPr>
              <a:t> z </a:t>
            </a:r>
            <a:r>
              <a:rPr lang="en-US" sz="2000" i="1" dirty="0" err="1">
                <a:solidFill>
                  <a:srgbClr val="FF0000"/>
                </a:solidFill>
              </a:rPr>
              <a:t>prsu</a:t>
            </a:r>
            <a:r>
              <a:rPr lang="en-US" sz="2000" i="1" dirty="0">
                <a:solidFill>
                  <a:srgbClr val="FF0000"/>
                </a:solidFill>
              </a:rPr>
              <a:t> </a:t>
            </a:r>
            <a:r>
              <a:rPr lang="en-US" sz="2000" b="1" i="1" dirty="0" err="1">
                <a:solidFill>
                  <a:srgbClr val="FF0000"/>
                </a:solidFill>
              </a:rPr>
              <a:t>jen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jedné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straně</a:t>
            </a:r>
            <a:r>
              <a:rPr lang="en-US" sz="2000" i="1" dirty="0">
                <a:solidFill>
                  <a:srgbClr val="FF0000"/>
                </a:solidFill>
              </a:rPr>
              <a:t>, a </a:t>
            </a:r>
            <a:r>
              <a:rPr lang="en-US" sz="2000" i="1" dirty="0" err="1">
                <a:solidFill>
                  <a:srgbClr val="FF0000"/>
                </a:solidFill>
              </a:rPr>
              <a:t>zejména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pokud</a:t>
            </a:r>
            <a:r>
              <a:rPr lang="en-US" sz="2000" i="1" dirty="0">
                <a:solidFill>
                  <a:srgbClr val="FF0000"/>
                </a:solidFill>
              </a:rPr>
              <a:t> je </a:t>
            </a:r>
            <a:r>
              <a:rPr lang="en-US" sz="2000" i="1" dirty="0" err="1">
                <a:solidFill>
                  <a:srgbClr val="FF0000"/>
                </a:solidFill>
              </a:rPr>
              <a:t>hnědý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či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červený</a:t>
            </a:r>
            <a:r>
              <a:rPr lang="en-US" sz="2000" i="1" dirty="0">
                <a:solidFill>
                  <a:srgbClr val="FF0000"/>
                </a:solidFill>
              </a:rPr>
              <a:t> od </a:t>
            </a:r>
            <a:r>
              <a:rPr lang="en-US" sz="2000" i="1" dirty="0" err="1">
                <a:solidFill>
                  <a:srgbClr val="FF0000"/>
                </a:solidFill>
              </a:rPr>
              <a:t>krve</a:t>
            </a:r>
            <a:r>
              <a:rPr lang="en-US" sz="2000" i="1" dirty="0">
                <a:solidFill>
                  <a:srgbClr val="FF0000"/>
                </a:solidFill>
              </a:rPr>
              <a:t>, je </a:t>
            </a:r>
            <a:r>
              <a:rPr lang="en-US" sz="2000" i="1" dirty="0" err="1">
                <a:solidFill>
                  <a:srgbClr val="FF0000"/>
                </a:solidFill>
              </a:rPr>
              <a:t>vhodné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vyhledat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bezodkladně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lékaře</a:t>
            </a:r>
            <a:r>
              <a:rPr lang="en-US" sz="2000" i="1" dirty="0">
                <a:solidFill>
                  <a:srgbClr val="FF0000"/>
                </a:solidFill>
              </a:rPr>
              <a:t>, aby </a:t>
            </a:r>
            <a:r>
              <a:rPr lang="en-US" sz="2000" i="1" dirty="0" err="1">
                <a:solidFill>
                  <a:srgbClr val="FF0000"/>
                </a:solidFill>
              </a:rPr>
              <a:t>vyloučil</a:t>
            </a:r>
            <a:r>
              <a:rPr lang="en-US" sz="2000" i="1" dirty="0">
                <a:solidFill>
                  <a:srgbClr val="FF0000"/>
                </a:solidFill>
              </a:rPr>
              <a:t> </a:t>
            </a:r>
            <a:r>
              <a:rPr lang="en-US" sz="2000" b="1" i="1" dirty="0" err="1">
                <a:solidFill>
                  <a:srgbClr val="FF0000"/>
                </a:solidFill>
              </a:rPr>
              <a:t>nádorové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onemocnění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prsu</a:t>
            </a:r>
            <a:r>
              <a:rPr lang="cs-CZ" sz="2000" i="1" dirty="0">
                <a:solidFill>
                  <a:srgbClr val="FF0000"/>
                </a:solidFill>
              </a:rPr>
              <a:t>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" y="5332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384300" y="523220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Mastodynie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1054675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en-US" sz="2000" dirty="0"/>
              <a:t>je </a:t>
            </a:r>
            <a:r>
              <a:rPr lang="en-US" sz="2000" dirty="0" err="1"/>
              <a:t>přecitlivělost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bolest</a:t>
            </a:r>
            <a:r>
              <a:rPr lang="en-US" sz="2000" dirty="0"/>
              <a:t> </a:t>
            </a:r>
            <a:r>
              <a:rPr lang="en-US" sz="2000" dirty="0" err="1"/>
              <a:t>prsou</a:t>
            </a:r>
            <a:r>
              <a:rPr lang="en-US" sz="2000" dirty="0"/>
              <a:t>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16650" y="693072"/>
            <a:ext cx="534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Mastodynií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trpí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dvě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třetiny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žen</a:t>
            </a:r>
            <a:r>
              <a:rPr lang="en-US" sz="2400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50" y="1471910"/>
            <a:ext cx="53467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Typy: </a:t>
            </a:r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1900" dirty="0" smtClean="0">
                <a:solidFill>
                  <a:srgbClr val="00B0F0"/>
                </a:solidFill>
              </a:rPr>
              <a:t>Hormonálně podmíněná (cyklická) </a:t>
            </a:r>
            <a:r>
              <a:rPr lang="cs-CZ" sz="1900" dirty="0" smtClean="0"/>
              <a:t>- </a:t>
            </a:r>
            <a:r>
              <a:rPr lang="en-US" sz="1900" dirty="0"/>
              <a:t>je </a:t>
            </a:r>
            <a:r>
              <a:rPr lang="en-US" sz="1900" dirty="0" err="1"/>
              <a:t>často</a:t>
            </a:r>
            <a:r>
              <a:rPr lang="en-US" sz="1900" dirty="0"/>
              <a:t> </a:t>
            </a:r>
            <a:r>
              <a:rPr lang="en-US" sz="1900" dirty="0" err="1"/>
              <a:t>vázaná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období</a:t>
            </a:r>
            <a:r>
              <a:rPr lang="en-US" sz="1900" dirty="0"/>
              <a:t> </a:t>
            </a:r>
            <a:r>
              <a:rPr lang="en-US" sz="1900" dirty="0" err="1"/>
              <a:t>před</a:t>
            </a:r>
            <a:r>
              <a:rPr lang="en-US" sz="1900" dirty="0"/>
              <a:t> </a:t>
            </a:r>
            <a:r>
              <a:rPr lang="en-US" sz="1900" dirty="0" err="1"/>
              <a:t>menzes</a:t>
            </a:r>
            <a:r>
              <a:rPr lang="en-US" sz="1900" dirty="0"/>
              <a:t> </a:t>
            </a:r>
            <a:r>
              <a:rPr lang="en-US" sz="1900" dirty="0" err="1"/>
              <a:t>zejména</a:t>
            </a:r>
            <a:r>
              <a:rPr lang="en-US" sz="1900" dirty="0"/>
              <a:t> u </a:t>
            </a:r>
            <a:r>
              <a:rPr lang="en-US" sz="1900" dirty="0" err="1"/>
              <a:t>mladších</a:t>
            </a:r>
            <a:r>
              <a:rPr lang="en-US" sz="1900" dirty="0"/>
              <a:t> </a:t>
            </a:r>
            <a:r>
              <a:rPr lang="en-US" sz="1900" dirty="0" err="1" smtClean="0"/>
              <a:t>žen</a:t>
            </a:r>
            <a:r>
              <a:rPr lang="en-US" sz="1900" dirty="0" smtClean="0"/>
              <a:t>; </a:t>
            </a:r>
            <a:r>
              <a:rPr lang="en-US" sz="1900" dirty="0" err="1"/>
              <a:t>j</a:t>
            </a:r>
            <a:r>
              <a:rPr lang="en-US" sz="1900" dirty="0" err="1" smtClean="0"/>
              <a:t>edná</a:t>
            </a:r>
            <a:r>
              <a:rPr lang="en-US" sz="1900" dirty="0" smtClean="0"/>
              <a:t> </a:t>
            </a:r>
            <a:r>
              <a:rPr lang="en-US" sz="1900" dirty="0"/>
              <a:t>se o </a:t>
            </a:r>
            <a:r>
              <a:rPr lang="en-US" sz="1900" dirty="0" err="1"/>
              <a:t>nezánětlivé</a:t>
            </a:r>
            <a:r>
              <a:rPr lang="en-US" sz="1900" dirty="0"/>
              <a:t> </a:t>
            </a:r>
            <a:r>
              <a:rPr lang="en-US" sz="1900" dirty="0" err="1"/>
              <a:t>onemocnění</a:t>
            </a:r>
            <a:r>
              <a:rPr lang="en-US" sz="1900" dirty="0"/>
              <a:t> </a:t>
            </a:r>
            <a:r>
              <a:rPr lang="en-US" sz="1900" dirty="0" err="1"/>
              <a:t>obvykle</a:t>
            </a:r>
            <a:r>
              <a:rPr lang="en-US" sz="1900" dirty="0"/>
              <a:t> </a:t>
            </a:r>
            <a:r>
              <a:rPr lang="en-US" sz="1900" dirty="0" err="1"/>
              <a:t>ženského</a:t>
            </a:r>
            <a:r>
              <a:rPr lang="en-US" sz="1900" dirty="0"/>
              <a:t> </a:t>
            </a:r>
            <a:r>
              <a:rPr lang="en-US" sz="1900" dirty="0" err="1" smtClean="0"/>
              <a:t>prsu</a:t>
            </a:r>
            <a:r>
              <a:rPr lang="en-US" sz="1900" dirty="0" smtClean="0"/>
              <a:t>.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Asi 70</a:t>
            </a:r>
            <a:r>
              <a:rPr lang="en-US" sz="1900" dirty="0" smtClean="0"/>
              <a:t>% </a:t>
            </a:r>
            <a:r>
              <a:rPr lang="en-US" sz="1900" dirty="0"/>
              <a:t>z </a:t>
            </a:r>
            <a:r>
              <a:rPr lang="en-US" sz="1900" dirty="0" err="1"/>
              <a:t>celkového</a:t>
            </a:r>
            <a:r>
              <a:rPr lang="en-US" sz="1900" dirty="0"/>
              <a:t> </a:t>
            </a:r>
            <a:r>
              <a:rPr lang="en-US" sz="1900" dirty="0" err="1"/>
              <a:t>výskytu</a:t>
            </a:r>
            <a:r>
              <a:rPr lang="en-US" sz="1900" dirty="0"/>
              <a:t> </a:t>
            </a:r>
            <a:r>
              <a:rPr lang="en-US" sz="1900" dirty="0" err="1"/>
              <a:t>bolestí</a:t>
            </a:r>
            <a:r>
              <a:rPr lang="en-US" sz="1900" dirty="0"/>
              <a:t> </a:t>
            </a:r>
            <a:r>
              <a:rPr lang="en-US" sz="1900" dirty="0" err="1" smtClean="0"/>
              <a:t>prsu</a:t>
            </a:r>
            <a:r>
              <a:rPr lang="cs-CZ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M</a:t>
            </a:r>
            <a:r>
              <a:rPr lang="cs-CZ" sz="1900" dirty="0" smtClean="0"/>
              <a:t>ůže být</a:t>
            </a:r>
            <a:r>
              <a:rPr lang="en-US" sz="1900" dirty="0" smtClean="0"/>
              <a:t> </a:t>
            </a:r>
            <a:r>
              <a:rPr lang="en-US" sz="1900" dirty="0" err="1"/>
              <a:t>způsobeno</a:t>
            </a:r>
            <a:r>
              <a:rPr lang="en-US" sz="1900" dirty="0"/>
              <a:t> </a:t>
            </a:r>
            <a:r>
              <a:rPr lang="en-US" sz="1900" dirty="0" err="1"/>
              <a:t>hormonálními</a:t>
            </a:r>
            <a:r>
              <a:rPr lang="en-US" sz="1900" dirty="0"/>
              <a:t> </a:t>
            </a:r>
            <a:r>
              <a:rPr lang="en-US" sz="1900" dirty="0" err="1" smtClean="0"/>
              <a:t>vlivy</a:t>
            </a:r>
            <a:r>
              <a:rPr lang="cs-CZ" sz="1900" dirty="0" smtClean="0"/>
              <a:t> (</a:t>
            </a:r>
            <a:r>
              <a:rPr lang="en-US" sz="1900" dirty="0" err="1"/>
              <a:t>nejčastěji</a:t>
            </a:r>
            <a:r>
              <a:rPr lang="en-US" sz="1900" dirty="0"/>
              <a:t> se </a:t>
            </a:r>
            <a:r>
              <a:rPr lang="en-US" sz="1900" dirty="0" err="1"/>
              <a:t>vyskytuje</a:t>
            </a:r>
            <a:r>
              <a:rPr lang="en-US" sz="1900" dirty="0"/>
              <a:t> s </a:t>
            </a:r>
            <a:r>
              <a:rPr lang="en-US" sz="1900" dirty="0" err="1"/>
              <a:t>hormonálním</a:t>
            </a:r>
            <a:r>
              <a:rPr lang="en-US" sz="1900" dirty="0"/>
              <a:t> </a:t>
            </a:r>
            <a:r>
              <a:rPr lang="en-US" sz="1900" dirty="0" err="1"/>
              <a:t>zráním</a:t>
            </a:r>
            <a:r>
              <a:rPr lang="en-US" sz="1900" dirty="0"/>
              <a:t> s </a:t>
            </a:r>
            <a:r>
              <a:rPr lang="en-US" sz="1900" dirty="0" err="1"/>
              <a:t>prvními</a:t>
            </a:r>
            <a:r>
              <a:rPr lang="en-US" sz="1900" dirty="0"/>
              <a:t> </a:t>
            </a:r>
            <a:r>
              <a:rPr lang="en-US" sz="1900" dirty="0" err="1"/>
              <a:t>měsíčky</a:t>
            </a:r>
            <a:r>
              <a:rPr lang="en-US" sz="1900" dirty="0"/>
              <a:t> u </a:t>
            </a:r>
            <a:r>
              <a:rPr lang="en-US" sz="1900" dirty="0" err="1"/>
              <a:t>mladých</a:t>
            </a:r>
            <a:r>
              <a:rPr lang="en-US" sz="1900" dirty="0"/>
              <a:t> </a:t>
            </a:r>
            <a:r>
              <a:rPr lang="en-US" sz="1900" dirty="0" err="1" smtClean="0"/>
              <a:t>dívek</a:t>
            </a:r>
            <a:r>
              <a:rPr lang="cs-CZ" sz="19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/>
              <a:t>Vyskytuje</a:t>
            </a:r>
            <a:r>
              <a:rPr lang="en-US" sz="1900" dirty="0"/>
              <a:t> se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po</a:t>
            </a:r>
            <a:r>
              <a:rPr lang="en-US" sz="1900" dirty="0"/>
              <a:t> „</a:t>
            </a:r>
            <a:r>
              <a:rPr lang="en-US" sz="1900" dirty="0" err="1"/>
              <a:t>nevhodně</a:t>
            </a:r>
            <a:r>
              <a:rPr lang="en-US" sz="1900" dirty="0"/>
              <a:t>“ </a:t>
            </a:r>
            <a:r>
              <a:rPr lang="en-US" sz="1900" dirty="0" err="1"/>
              <a:t>zvolené</a:t>
            </a:r>
            <a:r>
              <a:rPr lang="en-US" sz="1900" dirty="0"/>
              <a:t> </a:t>
            </a:r>
            <a:r>
              <a:rPr lang="en-US" sz="1900" dirty="0" err="1"/>
              <a:t>nebo</a:t>
            </a:r>
            <a:r>
              <a:rPr lang="en-US" sz="1900" dirty="0"/>
              <a:t> „</a:t>
            </a:r>
            <a:r>
              <a:rPr lang="en-US" sz="1900" dirty="0" err="1"/>
              <a:t>nefyziologicky</a:t>
            </a:r>
            <a:r>
              <a:rPr lang="en-US" sz="1900" dirty="0"/>
              <a:t>“ </a:t>
            </a:r>
            <a:r>
              <a:rPr lang="en-US" sz="1900" dirty="0" err="1"/>
              <a:t>užité</a:t>
            </a:r>
            <a:r>
              <a:rPr lang="en-US" sz="1900" dirty="0"/>
              <a:t> </a:t>
            </a:r>
            <a:r>
              <a:rPr lang="en-US" sz="1900" dirty="0" err="1"/>
              <a:t>hormonální</a:t>
            </a:r>
            <a:r>
              <a:rPr lang="en-US" sz="1900" dirty="0"/>
              <a:t> </a:t>
            </a:r>
            <a:r>
              <a:rPr lang="en-US" sz="1900" dirty="0" err="1" smtClean="0"/>
              <a:t>antikoncepci</a:t>
            </a:r>
            <a:r>
              <a:rPr lang="cs-CZ" sz="1900" dirty="0"/>
              <a:t>.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5530850" y="2056030"/>
            <a:ext cx="6007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F0"/>
                </a:solidFill>
              </a:rPr>
              <a:t>2.  Necyklická </a:t>
            </a:r>
            <a:r>
              <a:rPr lang="cs-CZ" sz="2000" dirty="0" smtClean="0"/>
              <a:t>- </a:t>
            </a:r>
            <a:r>
              <a:rPr lang="en-US" sz="2000" dirty="0"/>
              <a:t>se </a:t>
            </a:r>
            <a:r>
              <a:rPr lang="en-US" sz="2000" dirty="0" err="1"/>
              <a:t>vyskytuje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40. </a:t>
            </a:r>
            <a:r>
              <a:rPr lang="en-US" sz="2000" dirty="0" err="1"/>
              <a:t>roce</a:t>
            </a:r>
            <a:r>
              <a:rPr lang="en-US" sz="2000" dirty="0"/>
              <a:t> </a:t>
            </a:r>
            <a:r>
              <a:rPr lang="en-US" sz="2000" dirty="0" err="1"/>
              <a:t>života</a:t>
            </a:r>
            <a:r>
              <a:rPr lang="en-US" sz="2000" dirty="0"/>
              <a:t> v </a:t>
            </a:r>
            <a:r>
              <a:rPr lang="en-US" sz="2000" dirty="0" err="1"/>
              <a:t>souvislostech</a:t>
            </a:r>
            <a:r>
              <a:rPr lang="en-US" sz="2000" dirty="0"/>
              <a:t> se </a:t>
            </a:r>
            <a:r>
              <a:rPr lang="en-US" sz="2000" dirty="0" err="1"/>
              <a:t>strukturálními</a:t>
            </a:r>
            <a:r>
              <a:rPr lang="en-US" sz="2000" dirty="0"/>
              <a:t> </a:t>
            </a:r>
            <a:r>
              <a:rPr lang="en-US" sz="2000" dirty="0" err="1"/>
              <a:t>změnami</a:t>
            </a:r>
            <a:r>
              <a:rPr lang="en-US" sz="2000" dirty="0"/>
              <a:t> </a:t>
            </a:r>
            <a:r>
              <a:rPr lang="en-US" sz="2000" dirty="0" err="1"/>
              <a:t>prsu</a:t>
            </a:r>
            <a:r>
              <a:rPr lang="en-US" sz="2000" dirty="0"/>
              <a:t> </a:t>
            </a:r>
            <a:r>
              <a:rPr lang="en-US" sz="2000" dirty="0" err="1"/>
              <a:t>koncem</a:t>
            </a:r>
            <a:r>
              <a:rPr lang="en-US" sz="2000" dirty="0"/>
              <a:t> </a:t>
            </a:r>
            <a:r>
              <a:rPr lang="en-US" sz="2000" dirty="0" err="1"/>
              <a:t>fertilního</a:t>
            </a:r>
            <a:r>
              <a:rPr lang="en-US" sz="2000" dirty="0"/>
              <a:t> </a:t>
            </a:r>
            <a:r>
              <a:rPr lang="en-US" sz="2000" dirty="0" err="1" smtClean="0"/>
              <a:t>věku</a:t>
            </a:r>
            <a:r>
              <a:rPr lang="cs-CZ" sz="2000" dirty="0" smtClean="0"/>
              <a:t>.</a:t>
            </a:r>
          </a:p>
          <a:p>
            <a:endParaRPr lang="cs-CZ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si 25</a:t>
            </a:r>
            <a:r>
              <a:rPr lang="en-US" sz="2000" dirty="0" smtClean="0"/>
              <a:t>%</a:t>
            </a:r>
            <a:r>
              <a:rPr lang="cs-CZ" sz="20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O</a:t>
            </a:r>
            <a:r>
              <a:rPr lang="en-US" sz="2000" dirty="0" err="1" smtClean="0"/>
              <a:t>bvykle</a:t>
            </a:r>
            <a:r>
              <a:rPr lang="en-US" sz="2000" dirty="0" smtClean="0"/>
              <a:t> </a:t>
            </a:r>
            <a:r>
              <a:rPr lang="en-US" sz="2000" dirty="0"/>
              <a:t>s fibro-</a:t>
            </a:r>
            <a:r>
              <a:rPr lang="en-US" sz="2000" dirty="0" err="1"/>
              <a:t>cystickými</a:t>
            </a:r>
            <a:r>
              <a:rPr lang="en-US" sz="2000" dirty="0"/>
              <a:t> </a:t>
            </a:r>
            <a:r>
              <a:rPr lang="en-US" sz="2000" dirty="0" err="1"/>
              <a:t>změnami</a:t>
            </a:r>
            <a:r>
              <a:rPr lang="en-US" sz="2000" dirty="0"/>
              <a:t> </a:t>
            </a:r>
            <a:r>
              <a:rPr lang="en-US" sz="2000" dirty="0" err="1" smtClean="0"/>
              <a:t>prsu</a:t>
            </a:r>
            <a:r>
              <a:rPr lang="cs-CZ" sz="2000" dirty="0" smtClean="0"/>
              <a:t> (oboustranné).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8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Ostatní benigní onemocnění 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55600" y="1520805"/>
            <a:ext cx="46101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/>
              <a:t>Další příčiny: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</a:t>
            </a:r>
            <a:r>
              <a:rPr lang="cs-CZ" sz="2000" dirty="0" smtClean="0"/>
              <a:t>liv </a:t>
            </a:r>
            <a:r>
              <a:rPr lang="cs-CZ" sz="2000" dirty="0"/>
              <a:t>nenasycených MK, katecholaminů, glukokortikoidů, </a:t>
            </a:r>
            <a:r>
              <a:rPr lang="cs-CZ" sz="2000" dirty="0" smtClean="0"/>
              <a:t>DM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</a:t>
            </a:r>
            <a:r>
              <a:rPr lang="cs-CZ" sz="2000" dirty="0" smtClean="0"/>
              <a:t>irové infekce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</a:t>
            </a:r>
            <a:r>
              <a:rPr lang="cs-CZ" sz="2000" dirty="0" smtClean="0"/>
              <a:t>ysoké </a:t>
            </a:r>
            <a:r>
              <a:rPr lang="cs-CZ" sz="2000" dirty="0"/>
              <a:t>hladiny </a:t>
            </a:r>
            <a:r>
              <a:rPr lang="cs-CZ" sz="2000" dirty="0" smtClean="0"/>
              <a:t>cholesterolu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</a:t>
            </a:r>
            <a:r>
              <a:rPr lang="cs-CZ" sz="2000" dirty="0" smtClean="0"/>
              <a:t>edostatek jodu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</a:t>
            </a:r>
            <a:r>
              <a:rPr lang="cs-CZ" sz="2000" dirty="0" smtClean="0"/>
              <a:t>nemocnění </a:t>
            </a:r>
            <a:r>
              <a:rPr lang="cs-CZ" sz="2000" dirty="0"/>
              <a:t>štítné </a:t>
            </a:r>
            <a:r>
              <a:rPr lang="cs-CZ" sz="2000" dirty="0" smtClean="0"/>
              <a:t>žlázy</a:t>
            </a:r>
            <a:r>
              <a:rPr lang="en-US" sz="2000" dirty="0" smtClean="0"/>
              <a:t>.</a:t>
            </a:r>
            <a:endParaRPr lang="cs-CZ" sz="2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4600" y="553997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Mastodynie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092700" y="1015662"/>
            <a:ext cx="6286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b="1" i="1" dirty="0" err="1"/>
              <a:t>Volby</a:t>
            </a:r>
            <a:r>
              <a:rPr lang="en-US" sz="2000" b="1" i="1" dirty="0"/>
              <a:t> a </a:t>
            </a:r>
            <a:r>
              <a:rPr lang="en-US" sz="2000" b="1" i="1" dirty="0" err="1"/>
              <a:t>možnosti</a:t>
            </a:r>
            <a:r>
              <a:rPr lang="en-US" sz="2000" b="1" i="1" dirty="0"/>
              <a:t> </a:t>
            </a:r>
            <a:r>
              <a:rPr lang="en-US" sz="2000" b="1" i="1" dirty="0" err="1"/>
              <a:t>léčby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mastodynie</a:t>
            </a:r>
            <a:r>
              <a:rPr lang="en-US" sz="2000" b="1" i="1" dirty="0" smtClean="0"/>
              <a:t>:</a:t>
            </a:r>
            <a:endParaRPr lang="cs-CZ" sz="2000" b="1" i="1" dirty="0" smtClean="0"/>
          </a:p>
          <a:p>
            <a:endParaRPr lang="cs-CZ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d</a:t>
            </a:r>
            <a:r>
              <a:rPr lang="en-US" sz="2000" dirty="0" err="1" smtClean="0"/>
              <a:t>obrý</a:t>
            </a:r>
            <a:r>
              <a:rPr lang="en-US" sz="2000" dirty="0" smtClean="0"/>
              <a:t> </a:t>
            </a:r>
            <a:r>
              <a:rPr lang="en-US" sz="2000" dirty="0" err="1"/>
              <a:t>vliv</a:t>
            </a:r>
            <a:r>
              <a:rPr lang="en-US" sz="2000" dirty="0"/>
              <a:t> </a:t>
            </a:r>
            <a:r>
              <a:rPr lang="en-US" sz="2000" dirty="0" err="1"/>
              <a:t>mají</a:t>
            </a:r>
            <a:r>
              <a:rPr lang="en-US" sz="2000" dirty="0"/>
              <a:t> </a:t>
            </a:r>
            <a:r>
              <a:rPr lang="en-US" sz="2000" dirty="0" err="1" smtClean="0">
                <a:solidFill>
                  <a:srgbClr val="00B050"/>
                </a:solidFill>
              </a:rPr>
              <a:t>enzymoterapeutika</a:t>
            </a:r>
            <a:r>
              <a:rPr lang="cs-CZ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(WOBENZYM - </a:t>
            </a:r>
            <a:r>
              <a:rPr lang="pl-PL" sz="2000" dirty="0"/>
              <a:t>od 4. do 25. dne </a:t>
            </a:r>
            <a:r>
              <a:rPr lang="pl-PL" sz="2000" dirty="0" smtClean="0"/>
              <a:t>cyklu, </a:t>
            </a:r>
            <a:r>
              <a:rPr lang="en-US" sz="2000" dirty="0"/>
              <a:t>3x </a:t>
            </a:r>
            <a:r>
              <a:rPr lang="en-US" sz="2000" dirty="0" err="1"/>
              <a:t>denně</a:t>
            </a:r>
            <a:r>
              <a:rPr lang="pl-PL" sz="2000" dirty="0" smtClean="0"/>
              <a:t>)</a:t>
            </a:r>
            <a:r>
              <a:rPr lang="en-US" sz="2000" dirty="0" smtClean="0"/>
              <a:t>;</a:t>
            </a:r>
            <a:r>
              <a:rPr lang="pl-PL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i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</a:t>
            </a:r>
            <a:r>
              <a:rPr lang="pl-PL" sz="2000" dirty="0" smtClean="0"/>
              <a:t>ámelové deriváty jako je </a:t>
            </a:r>
            <a:r>
              <a:rPr lang="pl-PL" sz="2000" dirty="0" smtClean="0">
                <a:solidFill>
                  <a:srgbClr val="00B050"/>
                </a:solidFill>
              </a:rPr>
              <a:t>bromocryptin</a:t>
            </a:r>
            <a:r>
              <a:rPr lang="pl-PL" sz="2000" dirty="0" smtClean="0"/>
              <a:t> (SEROCRYPTIN, PARLODEL, MEDOCRIPTIN</a:t>
            </a:r>
            <a:r>
              <a:rPr lang="en-US" sz="2000" dirty="0" smtClean="0"/>
              <a:t>; </a:t>
            </a:r>
            <a:r>
              <a:rPr lang="en-US" sz="2000" dirty="0" err="1" smtClean="0"/>
              <a:t>premenstruační</a:t>
            </a:r>
            <a:r>
              <a:rPr lang="en-US" sz="2000" dirty="0" smtClean="0"/>
              <a:t> </a:t>
            </a:r>
            <a:r>
              <a:rPr lang="en-US" sz="2000" dirty="0" err="1"/>
              <a:t>citlivost</a:t>
            </a:r>
            <a:r>
              <a:rPr lang="en-US" sz="2000" dirty="0"/>
              <a:t> </a:t>
            </a:r>
            <a:r>
              <a:rPr lang="en-US" sz="2000" dirty="0" err="1"/>
              <a:t>prsou</a:t>
            </a:r>
            <a:r>
              <a:rPr lang="en-US" sz="2000" dirty="0"/>
              <a:t> </a:t>
            </a:r>
            <a:r>
              <a:rPr lang="en-US" sz="2000" dirty="0" err="1"/>
              <a:t>úspěšně</a:t>
            </a:r>
            <a:r>
              <a:rPr lang="en-US" sz="2000" dirty="0"/>
              <a:t> </a:t>
            </a:r>
            <a:r>
              <a:rPr lang="en-US" sz="2000" dirty="0" err="1"/>
              <a:t>pomáhá</a:t>
            </a:r>
            <a:r>
              <a:rPr lang="en-US" sz="2000" dirty="0"/>
              <a:t> </a:t>
            </a:r>
            <a:r>
              <a:rPr lang="en-US" sz="2000" dirty="0" err="1"/>
              <a:t>kombinace</a:t>
            </a:r>
            <a:r>
              <a:rPr lang="en-US" sz="2000" dirty="0"/>
              <a:t> </a:t>
            </a:r>
            <a:r>
              <a:rPr lang="en-US" sz="2000" dirty="0" err="1"/>
              <a:t>bromocriptinu</a:t>
            </a:r>
            <a:r>
              <a:rPr lang="en-US" sz="2000" dirty="0"/>
              <a:t> s </a:t>
            </a:r>
            <a:r>
              <a:rPr lang="en-US" sz="2000" dirty="0" err="1" smtClean="0"/>
              <a:t>antidepresivy</a:t>
            </a:r>
            <a:r>
              <a:rPr lang="en-US" sz="20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u</a:t>
            </a:r>
            <a:r>
              <a:rPr lang="en-US" sz="2000" dirty="0" err="1" smtClean="0"/>
              <a:t>žívá</a:t>
            </a:r>
            <a:r>
              <a:rPr lang="en-US" sz="2000" dirty="0" smtClean="0"/>
              <a:t> se </a:t>
            </a:r>
            <a:r>
              <a:rPr lang="en-US" sz="2000" dirty="0" err="1"/>
              <a:t>medikace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smyslu</a:t>
            </a:r>
            <a:r>
              <a:rPr lang="en-US" sz="2000" dirty="0"/>
              <a:t> </a:t>
            </a:r>
            <a:r>
              <a:rPr lang="en-US" sz="2000" dirty="0" err="1">
                <a:solidFill>
                  <a:srgbClr val="00B050"/>
                </a:solidFill>
              </a:rPr>
              <a:t>substituce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jódu</a:t>
            </a:r>
            <a:r>
              <a:rPr lang="en-US" sz="2000" dirty="0" smtClean="0"/>
              <a:t>; </a:t>
            </a:r>
            <a:r>
              <a:rPr lang="en-US" sz="2000" dirty="0" err="1"/>
              <a:t>p</a:t>
            </a:r>
            <a:r>
              <a:rPr lang="en-US" sz="2000" dirty="0" err="1" smtClean="0"/>
              <a:t>ředcházet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err="1"/>
              <a:t>však</a:t>
            </a:r>
            <a:r>
              <a:rPr lang="en-US" sz="2000" dirty="0"/>
              <a:t> </a:t>
            </a:r>
            <a:r>
              <a:rPr lang="en-US" sz="2000" dirty="0" err="1"/>
              <a:t>mělo</a:t>
            </a:r>
            <a:r>
              <a:rPr lang="en-US" sz="2000" dirty="0"/>
              <a:t> </a:t>
            </a:r>
            <a:r>
              <a:rPr lang="en-US" sz="2000" dirty="0" err="1"/>
              <a:t>endokrinologické</a:t>
            </a:r>
            <a:r>
              <a:rPr lang="en-US" sz="2000" dirty="0"/>
              <a:t> </a:t>
            </a:r>
            <a:r>
              <a:rPr lang="en-US" sz="2000" dirty="0" err="1"/>
              <a:t>vyšetření</a:t>
            </a:r>
            <a:r>
              <a:rPr lang="en-US" sz="2000" dirty="0"/>
              <a:t> </a:t>
            </a:r>
            <a:r>
              <a:rPr lang="en-US" sz="2000" dirty="0" err="1"/>
              <a:t>štítné</a:t>
            </a:r>
            <a:r>
              <a:rPr lang="en-US" sz="2000" dirty="0"/>
              <a:t> </a:t>
            </a:r>
            <a:r>
              <a:rPr lang="en-US" sz="2000" dirty="0" err="1"/>
              <a:t>žlázy</a:t>
            </a:r>
            <a:r>
              <a:rPr lang="en-US" sz="2000" dirty="0"/>
              <a:t>.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43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Benigní onemocnění prsu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17550" y="1499294"/>
            <a:ext cx="41275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Nezhoubné dysplazie prsu: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fibroadenom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hamartom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papilom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cs-CZ" sz="2000" dirty="0" smtClean="0"/>
              <a:t>denom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cysta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f</a:t>
            </a:r>
            <a:r>
              <a:rPr lang="cs-CZ" sz="2000" dirty="0" smtClean="0"/>
              <a:t>ibrocystická </a:t>
            </a:r>
            <a:r>
              <a:rPr lang="cs-CZ" sz="2000" dirty="0" smtClean="0"/>
              <a:t>mastopatie</a:t>
            </a:r>
            <a:r>
              <a:rPr lang="en-US" sz="2000" dirty="0"/>
              <a:t>.</a:t>
            </a:r>
            <a:endParaRPr lang="cs-CZ" sz="2000" dirty="0" smtClean="0"/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6200" y="375910"/>
            <a:ext cx="4838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 smtClean="0"/>
              <a:t>Zánětlivá onemocnění prsu: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absces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mastitida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karbunkl prsu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090752"/>
            <a:ext cx="6870700" cy="300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7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Pagetová nemoc</a:t>
            </a:r>
            <a:endParaRPr lang="en-US" sz="28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660400"/>
            <a:ext cx="2855913" cy="361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3" y="3662440"/>
            <a:ext cx="5689027" cy="319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22625" y="1525101"/>
            <a:ext cx="320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</a:t>
            </a:r>
            <a:r>
              <a:rPr lang="en-US" sz="2400" dirty="0" smtClean="0"/>
              <a:t>e </a:t>
            </a:r>
            <a:r>
              <a:rPr lang="en-US" sz="2400" dirty="0" err="1"/>
              <a:t>vzácné</a:t>
            </a:r>
            <a:r>
              <a:rPr lang="en-US" sz="2400" dirty="0"/>
              <a:t> </a:t>
            </a:r>
            <a:r>
              <a:rPr lang="en-US" sz="2400" dirty="0" err="1"/>
              <a:t>nádorové</a:t>
            </a:r>
            <a:r>
              <a:rPr lang="en-US" sz="2400" dirty="0"/>
              <a:t> </a:t>
            </a:r>
            <a:r>
              <a:rPr lang="en-US" sz="2400" dirty="0" err="1"/>
              <a:t>onemocnění</a:t>
            </a:r>
            <a:r>
              <a:rPr lang="en-US" sz="2400" dirty="0"/>
              <a:t> v </a:t>
            </a:r>
            <a:r>
              <a:rPr lang="en-US" sz="2400" dirty="0" err="1"/>
              <a:t>oblasti</a:t>
            </a:r>
            <a:r>
              <a:rPr lang="en-US" sz="2400" dirty="0"/>
              <a:t> </a:t>
            </a:r>
            <a:r>
              <a:rPr lang="en-US" sz="2400" dirty="0" err="1"/>
              <a:t>prsní</a:t>
            </a:r>
            <a:r>
              <a:rPr lang="en-US" sz="2400" dirty="0"/>
              <a:t> </a:t>
            </a:r>
            <a:r>
              <a:rPr lang="en-US" sz="2400" dirty="0" err="1"/>
              <a:t>bradavky</a:t>
            </a:r>
            <a:r>
              <a:rPr lang="en-US" sz="2400" dirty="0"/>
              <a:t> a </a:t>
            </a:r>
            <a:r>
              <a:rPr lang="en-US" sz="2400" dirty="0" err="1"/>
              <a:t>prsního</a:t>
            </a:r>
            <a:r>
              <a:rPr lang="en-US" sz="2400" dirty="0"/>
              <a:t> </a:t>
            </a:r>
            <a:r>
              <a:rPr lang="en-US" sz="2400" dirty="0" err="1"/>
              <a:t>dvorce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43700" y="419100"/>
            <a:ext cx="51562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</a:t>
            </a:r>
            <a:r>
              <a:rPr lang="en-US" sz="2000" dirty="0" smtClean="0"/>
              <a:t>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hranici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nezhoubným</a:t>
            </a:r>
            <a:r>
              <a:rPr lang="en-US" sz="2000" dirty="0"/>
              <a:t> a </a:t>
            </a:r>
            <a:r>
              <a:rPr lang="en-US" sz="2000" dirty="0" err="1"/>
              <a:t>zhoubným</a:t>
            </a:r>
            <a:r>
              <a:rPr lang="en-US" sz="2000" dirty="0"/>
              <a:t> </a:t>
            </a:r>
            <a:r>
              <a:rPr lang="en-US" sz="2000" dirty="0" err="1"/>
              <a:t>onemocněním</a:t>
            </a:r>
            <a:r>
              <a:rPr lang="en-US" sz="2000" dirty="0"/>
              <a:t> </a:t>
            </a:r>
            <a:r>
              <a:rPr lang="en-US" sz="2000" dirty="0" err="1" smtClean="0"/>
              <a:t>prsu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 </a:t>
            </a:r>
            <a:r>
              <a:rPr lang="en-US" sz="2000" dirty="0" err="1"/>
              <a:t>časných</a:t>
            </a:r>
            <a:r>
              <a:rPr lang="en-US" sz="2000" dirty="0"/>
              <a:t>, </a:t>
            </a:r>
            <a:r>
              <a:rPr lang="en-US" sz="2000" dirty="0" err="1"/>
              <a:t>plošných</a:t>
            </a:r>
            <a:r>
              <a:rPr lang="en-US" sz="2000" dirty="0"/>
              <a:t> </a:t>
            </a:r>
            <a:r>
              <a:rPr lang="en-US" sz="2000" dirty="0" err="1"/>
              <a:t>forem</a:t>
            </a:r>
            <a:r>
              <a:rPr lang="en-US" sz="2000" dirty="0"/>
              <a:t> je </a:t>
            </a:r>
            <a:r>
              <a:rPr lang="en-US" sz="2000" dirty="0" err="1"/>
              <a:t>zapotřebí</a:t>
            </a:r>
            <a:r>
              <a:rPr lang="en-US" sz="2000" dirty="0"/>
              <a:t> </a:t>
            </a:r>
            <a:r>
              <a:rPr lang="en-US" sz="2000" dirty="0" err="1"/>
              <a:t>chirurgicky</a:t>
            </a:r>
            <a:r>
              <a:rPr lang="en-US" sz="2000" dirty="0"/>
              <a:t> </a:t>
            </a:r>
            <a:r>
              <a:rPr lang="en-US" sz="2000" dirty="0" err="1"/>
              <a:t>odstranit</a:t>
            </a:r>
            <a:r>
              <a:rPr lang="en-US" sz="2000" dirty="0"/>
              <a:t> </a:t>
            </a:r>
            <a:r>
              <a:rPr lang="en-US" sz="2000" dirty="0" err="1"/>
              <a:t>celé</a:t>
            </a:r>
            <a:r>
              <a:rPr lang="en-US" sz="2000" dirty="0"/>
              <a:t> </a:t>
            </a:r>
            <a:r>
              <a:rPr lang="en-US" sz="2000" dirty="0" err="1"/>
              <a:t>ložisko</a:t>
            </a:r>
            <a:r>
              <a:rPr lang="en-US" sz="2000" dirty="0"/>
              <a:t> 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bradavky</a:t>
            </a:r>
            <a:r>
              <a:rPr lang="en-US" sz="2000" dirty="0"/>
              <a:t>, u </a:t>
            </a:r>
            <a:r>
              <a:rPr lang="en-US" sz="2000" dirty="0" err="1"/>
              <a:t>pokročilejší</a:t>
            </a:r>
            <a:r>
              <a:rPr lang="en-US" sz="2000" dirty="0"/>
              <a:t> </a:t>
            </a:r>
            <a:r>
              <a:rPr lang="en-US" sz="2000" dirty="0" err="1"/>
              <a:t>formy</a:t>
            </a:r>
            <a:r>
              <a:rPr lang="en-US" sz="2000" dirty="0"/>
              <a:t> je </a:t>
            </a:r>
            <a:r>
              <a:rPr lang="en-US" sz="2000" dirty="0" err="1"/>
              <a:t>vhodné</a:t>
            </a:r>
            <a:r>
              <a:rPr lang="en-US" sz="2000" dirty="0"/>
              <a:t> </a:t>
            </a:r>
            <a:r>
              <a:rPr lang="en-US" sz="2000" dirty="0" err="1"/>
              <a:t>odstranit</a:t>
            </a:r>
            <a:r>
              <a:rPr lang="en-US" sz="2000" dirty="0"/>
              <a:t> </a:t>
            </a:r>
            <a:r>
              <a:rPr lang="en-US" sz="2000" dirty="0" err="1"/>
              <a:t>celou</a:t>
            </a:r>
            <a:r>
              <a:rPr lang="en-US" sz="2000" dirty="0"/>
              <a:t> </a:t>
            </a:r>
            <a:r>
              <a:rPr lang="en-US" sz="2000" dirty="0" err="1"/>
              <a:t>prsní</a:t>
            </a:r>
            <a:r>
              <a:rPr lang="en-US" sz="2000" dirty="0"/>
              <a:t> </a:t>
            </a:r>
            <a:r>
              <a:rPr lang="en-US" sz="2000" dirty="0" err="1"/>
              <a:t>žlázu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en-US" sz="2000" i="1" dirty="0" err="1">
                <a:solidFill>
                  <a:srgbClr val="FF0000"/>
                </a:solidFill>
              </a:rPr>
              <a:t>Nejčastěji</a:t>
            </a:r>
            <a:r>
              <a:rPr lang="en-US" sz="2000" i="1" dirty="0">
                <a:solidFill>
                  <a:srgbClr val="FF0000"/>
                </a:solidFill>
              </a:rPr>
              <a:t> se </a:t>
            </a:r>
            <a:r>
              <a:rPr lang="en-US" sz="2000" i="1" dirty="0" err="1">
                <a:solidFill>
                  <a:srgbClr val="FF0000"/>
                </a:solidFill>
              </a:rPr>
              <a:t>vyskytuje</a:t>
            </a:r>
            <a:r>
              <a:rPr lang="en-US" sz="2000" i="1" dirty="0">
                <a:solidFill>
                  <a:srgbClr val="FF0000"/>
                </a:solidFill>
              </a:rPr>
              <a:t> u </a:t>
            </a:r>
            <a:r>
              <a:rPr lang="en-US" sz="2000" i="1" dirty="0" err="1">
                <a:solidFill>
                  <a:srgbClr val="FF0000"/>
                </a:solidFill>
              </a:rPr>
              <a:t>žen</a:t>
            </a:r>
            <a:r>
              <a:rPr lang="en-US" sz="2000" i="1" dirty="0">
                <a:solidFill>
                  <a:srgbClr val="FF0000"/>
                </a:solidFill>
              </a:rPr>
              <a:t> do 50 let, </a:t>
            </a:r>
            <a:r>
              <a:rPr lang="en-US" sz="2000" i="1" dirty="0" err="1">
                <a:solidFill>
                  <a:srgbClr val="FF0000"/>
                </a:solidFill>
              </a:rPr>
              <a:t>po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menopauze</a:t>
            </a:r>
            <a:r>
              <a:rPr lang="en-US" sz="2000" i="1" dirty="0">
                <a:solidFill>
                  <a:srgbClr val="FF0000"/>
                </a:solidFill>
              </a:rPr>
              <a:t> se </a:t>
            </a:r>
            <a:r>
              <a:rPr lang="en-US" sz="2000" i="1" dirty="0" err="1">
                <a:solidFill>
                  <a:srgbClr val="FF0000"/>
                </a:solidFill>
              </a:rPr>
              <a:t>riziko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výrazně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</a:rPr>
              <a:t>snižuje</a:t>
            </a:r>
            <a:r>
              <a:rPr lang="cs-CZ" sz="2000" i="1" dirty="0" smtClean="0">
                <a:solidFill>
                  <a:srgbClr val="FF0000"/>
                </a:solidFill>
              </a:rPr>
              <a:t>!</a:t>
            </a:r>
          </a:p>
          <a:p>
            <a:endParaRPr lang="cs-CZ" sz="2000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Objevuje</a:t>
            </a:r>
            <a:r>
              <a:rPr lang="en-US" sz="2000" dirty="0"/>
              <a:t> se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prsu</a:t>
            </a:r>
            <a:r>
              <a:rPr lang="en-US" sz="2000" dirty="0"/>
              <a:t>,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bývá</a:t>
            </a:r>
            <a:r>
              <a:rPr lang="en-US" sz="2000" dirty="0"/>
              <a:t> </a:t>
            </a:r>
            <a:r>
              <a:rPr lang="en-US" sz="2000" dirty="0" err="1"/>
              <a:t>naprosto</a:t>
            </a:r>
            <a:r>
              <a:rPr lang="en-US" sz="2000" dirty="0"/>
              <a:t> v </a:t>
            </a:r>
            <a:r>
              <a:rPr lang="en-US" sz="2000" dirty="0" err="1"/>
              <a:t>pořádku</a:t>
            </a:r>
            <a:r>
              <a:rPr lang="en-US" sz="20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Tkáň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bradavce</a:t>
            </a:r>
            <a:r>
              <a:rPr lang="en-US" sz="2000" dirty="0"/>
              <a:t> je </a:t>
            </a:r>
            <a:r>
              <a:rPr lang="en-US" sz="2000" dirty="0" err="1"/>
              <a:t>zarudlá</a:t>
            </a:r>
            <a:r>
              <a:rPr lang="en-US" sz="2000" dirty="0"/>
              <a:t>, </a:t>
            </a:r>
            <a:r>
              <a:rPr lang="en-US" sz="2000" dirty="0" err="1"/>
              <a:t>odlupuje</a:t>
            </a:r>
            <a:r>
              <a:rPr lang="en-US" sz="2000" dirty="0"/>
              <a:t> se, </a:t>
            </a:r>
            <a:r>
              <a:rPr lang="en-US" sz="2000" dirty="0" err="1"/>
              <a:t>začne</a:t>
            </a:r>
            <a:r>
              <a:rPr lang="en-US" sz="2000" dirty="0"/>
              <a:t> se </a:t>
            </a:r>
            <a:r>
              <a:rPr lang="en-US" sz="2000" dirty="0" err="1"/>
              <a:t>vytvářet</a:t>
            </a:r>
            <a:r>
              <a:rPr lang="en-US" sz="2000" dirty="0"/>
              <a:t> </a:t>
            </a:r>
            <a:r>
              <a:rPr lang="en-US" sz="2000" dirty="0" err="1"/>
              <a:t>jakoby</a:t>
            </a:r>
            <a:r>
              <a:rPr lang="en-US" sz="2000" dirty="0"/>
              <a:t> </a:t>
            </a:r>
            <a:r>
              <a:rPr lang="en-US" sz="2000" dirty="0" err="1" smtClean="0"/>
              <a:t>krusta</a:t>
            </a:r>
            <a:r>
              <a:rPr lang="cs-CZ" sz="2000" dirty="0"/>
              <a:t> </a:t>
            </a:r>
            <a:r>
              <a:rPr lang="cs-CZ" sz="2000" dirty="0" smtClean="0"/>
              <a:t>svědění a mokvání, ztuhnutí pokožky, </a:t>
            </a:r>
            <a:r>
              <a:rPr lang="en-US" sz="2000" dirty="0" err="1"/>
              <a:t>nažloutlý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krvavý</a:t>
            </a:r>
            <a:r>
              <a:rPr lang="en-US" sz="2000" dirty="0"/>
              <a:t> </a:t>
            </a:r>
            <a:r>
              <a:rPr lang="en-US" sz="2000" dirty="0" err="1" smtClean="0"/>
              <a:t>výtok</a:t>
            </a:r>
            <a:r>
              <a:rPr lang="cs-CZ" sz="2000" dirty="0" smtClean="0"/>
              <a:t>. </a:t>
            </a:r>
            <a:r>
              <a:rPr lang="pt-BR" sz="2000" dirty="0"/>
              <a:t>Zvyšuje se citlivost na prsa a sílí bolest.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3200" y="647700"/>
            <a:ext cx="5626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Epidemiologie: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</a:t>
            </a:r>
            <a:r>
              <a:rPr lang="en-US" sz="2000" dirty="0" err="1" smtClean="0"/>
              <a:t>ncidence</a:t>
            </a:r>
            <a:r>
              <a:rPr lang="en-US" sz="2000" dirty="0" smtClean="0"/>
              <a:t> </a:t>
            </a:r>
            <a:r>
              <a:rPr lang="en-US" sz="2000" dirty="0" err="1"/>
              <a:t>sice</a:t>
            </a:r>
            <a:r>
              <a:rPr lang="en-US" sz="2000" dirty="0"/>
              <a:t> </a:t>
            </a:r>
            <a:r>
              <a:rPr lang="en-US" sz="2000" dirty="0" err="1"/>
              <a:t>stoupá</a:t>
            </a:r>
            <a:r>
              <a:rPr lang="en-US" sz="2000" dirty="0"/>
              <a:t>, ale </a:t>
            </a:r>
            <a:r>
              <a:rPr lang="en-US" sz="2000" dirty="0" err="1"/>
              <a:t>nestoupá</a:t>
            </a:r>
            <a:r>
              <a:rPr lang="en-US" sz="2000" dirty="0"/>
              <a:t> </a:t>
            </a:r>
            <a:r>
              <a:rPr lang="en-US" sz="2000" dirty="0" err="1"/>
              <a:t>mortalita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se </a:t>
            </a:r>
            <a:r>
              <a:rPr lang="en-US" sz="2000" dirty="0" err="1"/>
              <a:t>diagnostikují</a:t>
            </a:r>
            <a:r>
              <a:rPr lang="en-US" sz="2000" dirty="0"/>
              <a:t> v </a:t>
            </a:r>
            <a:r>
              <a:rPr lang="en-US" sz="2000" dirty="0" err="1"/>
              <a:t>časnějších</a:t>
            </a:r>
            <a:r>
              <a:rPr lang="en-US" sz="2000" dirty="0"/>
              <a:t> </a:t>
            </a:r>
            <a:r>
              <a:rPr lang="en-US" sz="2000" dirty="0" err="1"/>
              <a:t>stádiích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maximum </a:t>
            </a:r>
            <a:r>
              <a:rPr lang="en-US" sz="2000" dirty="0" err="1"/>
              <a:t>výskytu</a:t>
            </a:r>
            <a:r>
              <a:rPr lang="en-US" sz="2000" dirty="0"/>
              <a:t> je </a:t>
            </a:r>
            <a:r>
              <a:rPr lang="en-US" sz="2000" dirty="0" err="1"/>
              <a:t>kolem</a:t>
            </a:r>
            <a:r>
              <a:rPr lang="en-US" sz="2000" dirty="0"/>
              <a:t> 57 let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u mužů se vyskytuje v poměru 1:140.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550" y="3558421"/>
            <a:ext cx="5803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Etiologie: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n</a:t>
            </a:r>
            <a:r>
              <a:rPr lang="en-US" sz="2000" dirty="0" err="1" smtClean="0"/>
              <a:t>ejzávažnější</a:t>
            </a:r>
            <a:r>
              <a:rPr lang="en-US" sz="2000" dirty="0" smtClean="0"/>
              <a:t> </a:t>
            </a:r>
            <a:r>
              <a:rPr lang="en-US" sz="2000" dirty="0" err="1"/>
              <a:t>riziko</a:t>
            </a:r>
            <a:r>
              <a:rPr lang="en-US" sz="2000" dirty="0"/>
              <a:t> je </a:t>
            </a:r>
            <a:r>
              <a:rPr lang="en-US" sz="2000" dirty="0" err="1"/>
              <a:t>věk</a:t>
            </a:r>
            <a:r>
              <a:rPr lang="en-US" sz="2000" dirty="0"/>
              <a:t> (od 30 let </a:t>
            </a:r>
            <a:r>
              <a:rPr lang="en-US" sz="2000" dirty="0" err="1"/>
              <a:t>výskyt</a:t>
            </a:r>
            <a:r>
              <a:rPr lang="en-US" sz="2000" dirty="0"/>
              <a:t> </a:t>
            </a:r>
            <a:r>
              <a:rPr lang="en-US" sz="2000" dirty="0" err="1" smtClean="0"/>
              <a:t>stoupá</a:t>
            </a:r>
            <a:r>
              <a:rPr lang="cs-CZ" sz="2000" dirty="0" smtClean="0"/>
              <a:t>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hormonální</a:t>
            </a:r>
            <a:r>
              <a:rPr lang="en-US" sz="2000" dirty="0"/>
              <a:t> </a:t>
            </a:r>
            <a:r>
              <a:rPr lang="en-US" sz="2000" dirty="0" err="1"/>
              <a:t>vlivy</a:t>
            </a:r>
            <a:r>
              <a:rPr lang="en-US" sz="2000" dirty="0"/>
              <a:t> – </a:t>
            </a:r>
            <a:r>
              <a:rPr lang="en-US" sz="2000" dirty="0" err="1"/>
              <a:t>dlouhodobé</a:t>
            </a:r>
            <a:r>
              <a:rPr lang="en-US" sz="2000" dirty="0"/>
              <a:t> </a:t>
            </a:r>
            <a:r>
              <a:rPr lang="en-US" sz="2000" dirty="0" err="1"/>
              <a:t>působení</a:t>
            </a:r>
            <a:r>
              <a:rPr lang="en-US" sz="2000" dirty="0"/>
              <a:t> </a:t>
            </a:r>
            <a:r>
              <a:rPr lang="en-US" sz="2000" dirty="0" err="1"/>
              <a:t>estrogenů</a:t>
            </a:r>
            <a:r>
              <a:rPr lang="en-US" sz="2000" dirty="0" smtClean="0"/>
              <a:t>;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g</a:t>
            </a:r>
            <a:r>
              <a:rPr lang="cs-CZ" sz="2000" dirty="0" smtClean="0"/>
              <a:t>eneticky podmíněné karcinomy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647700"/>
            <a:ext cx="647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Kli</a:t>
            </a:r>
            <a:r>
              <a:rPr lang="cs-CZ" sz="2000" b="1" i="1" dirty="0" smtClean="0"/>
              <a:t>nické projevy: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</a:t>
            </a:r>
            <a:r>
              <a:rPr lang="cs-CZ" sz="2000" dirty="0" smtClean="0"/>
              <a:t>matná nebolestivá bulka v prsu (</a:t>
            </a:r>
            <a:r>
              <a:rPr lang="pl-PL" sz="2000" dirty="0"/>
              <a:t>u 75 % je to první projev </a:t>
            </a:r>
            <a:r>
              <a:rPr lang="pl-PL" sz="2000" dirty="0" smtClean="0"/>
              <a:t>choroby)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b</a:t>
            </a:r>
            <a:r>
              <a:rPr lang="pl-PL" sz="2000" dirty="0" smtClean="0"/>
              <a:t>olest prsu (5</a:t>
            </a:r>
            <a:r>
              <a:rPr lang="en-US" sz="2000" dirty="0" smtClean="0"/>
              <a:t>%);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většení prsu (1%)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v</a:t>
            </a:r>
            <a:r>
              <a:rPr lang="en-US" sz="2000" dirty="0" err="1" smtClean="0"/>
              <a:t>tažení</a:t>
            </a:r>
            <a:r>
              <a:rPr lang="en-US" sz="2000" dirty="0" smtClean="0"/>
              <a:t> </a:t>
            </a:r>
            <a:r>
              <a:rPr lang="en-US" sz="2000" dirty="0" err="1"/>
              <a:t>kůže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 smtClean="0"/>
              <a:t>bradavky</a:t>
            </a:r>
            <a:r>
              <a:rPr lang="cs-CZ" sz="2000" dirty="0" smtClean="0"/>
              <a:t> (5%)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ýtok (2%)</a:t>
            </a:r>
            <a:r>
              <a:rPr lang="ru-RU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povrchové</a:t>
            </a:r>
            <a:r>
              <a:rPr lang="en-US" sz="2000" dirty="0"/>
              <a:t> </a:t>
            </a:r>
            <a:r>
              <a:rPr lang="en-US" sz="2000" dirty="0" err="1"/>
              <a:t>změny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bradavce</a:t>
            </a:r>
            <a:r>
              <a:rPr lang="cs-CZ" sz="2000" dirty="0" smtClean="0"/>
              <a:t> (1%)</a:t>
            </a:r>
            <a:r>
              <a:rPr lang="ru-RU" sz="2000" dirty="0" smtClean="0"/>
              <a:t>;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pokročilém</a:t>
            </a:r>
            <a:r>
              <a:rPr lang="en-US" sz="2000" dirty="0"/>
              <a:t> </a:t>
            </a:r>
            <a:r>
              <a:rPr lang="en-US" sz="2000" dirty="0" err="1"/>
              <a:t>stádiu</a:t>
            </a:r>
            <a:r>
              <a:rPr lang="en-US" sz="2000" dirty="0"/>
              <a:t> – </a:t>
            </a:r>
            <a:r>
              <a:rPr lang="en-US" sz="2000" dirty="0" err="1"/>
              <a:t>bolesti</a:t>
            </a:r>
            <a:r>
              <a:rPr lang="en-US" sz="2000" dirty="0"/>
              <a:t> v </a:t>
            </a:r>
            <a:r>
              <a:rPr lang="en-US" sz="2000" dirty="0" err="1"/>
              <a:t>kostech</a:t>
            </a:r>
            <a:r>
              <a:rPr lang="en-US" sz="2000" dirty="0"/>
              <a:t>, </a:t>
            </a:r>
            <a:r>
              <a:rPr lang="en-US" sz="2000" dirty="0" err="1"/>
              <a:t>úbytek</a:t>
            </a:r>
            <a:r>
              <a:rPr lang="en-US" sz="2000" dirty="0"/>
              <a:t> </a:t>
            </a:r>
            <a:r>
              <a:rPr lang="en-US" sz="2000" dirty="0" err="1"/>
              <a:t>hmotnosti</a:t>
            </a:r>
            <a:r>
              <a:rPr lang="en-US" sz="2000" dirty="0"/>
              <a:t>,...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3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5900" y="523220"/>
            <a:ext cx="46101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Diagnostika.</a:t>
            </a:r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00B0F0"/>
                </a:solidFill>
              </a:rPr>
              <a:t>Klinické vyšetření</a:t>
            </a:r>
            <a:r>
              <a:rPr lang="cs-CZ" sz="2000" dirty="0" smtClean="0"/>
              <a:t>:</a:t>
            </a:r>
          </a:p>
          <a:p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</a:t>
            </a:r>
            <a:r>
              <a:rPr lang="cs-CZ" sz="2000" dirty="0" smtClean="0"/>
              <a:t>sobni, rodinná, gynekologická anamnéza</a:t>
            </a:r>
            <a:r>
              <a:rPr lang="ru-RU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pohled - </a:t>
            </a:r>
            <a:r>
              <a:rPr lang="en-US" sz="2000" dirty="0" err="1"/>
              <a:t>symetrie</a:t>
            </a:r>
            <a:r>
              <a:rPr lang="en-US" sz="2000" dirty="0"/>
              <a:t> </a:t>
            </a:r>
            <a:r>
              <a:rPr lang="en-US" sz="2000" dirty="0" err="1"/>
              <a:t>prsů</a:t>
            </a:r>
            <a:r>
              <a:rPr lang="en-US" sz="2000" dirty="0"/>
              <a:t>, </a:t>
            </a:r>
            <a:r>
              <a:rPr lang="en-US" sz="2000" dirty="0" err="1"/>
              <a:t>souhyby</a:t>
            </a:r>
            <a:r>
              <a:rPr lang="en-US" sz="2000" dirty="0"/>
              <a:t> s </a:t>
            </a:r>
            <a:r>
              <a:rPr lang="en-US" sz="2000" dirty="0" err="1"/>
              <a:t>dýcháním</a:t>
            </a:r>
            <a:r>
              <a:rPr lang="en-US" sz="2000" dirty="0"/>
              <a:t>, </a:t>
            </a:r>
            <a:r>
              <a:rPr lang="en-US" sz="2000" dirty="0" err="1"/>
              <a:t>pravidelnost</a:t>
            </a:r>
            <a:r>
              <a:rPr lang="en-US" sz="2000" dirty="0"/>
              <a:t> </a:t>
            </a:r>
            <a:r>
              <a:rPr lang="en-US" sz="2000" dirty="0" err="1"/>
              <a:t>bradavky</a:t>
            </a:r>
            <a:r>
              <a:rPr lang="en-US" sz="2000" dirty="0"/>
              <a:t>, </a:t>
            </a:r>
            <a:r>
              <a:rPr lang="en-US" sz="2000" dirty="0" err="1" smtClean="0"/>
              <a:t>barv</a:t>
            </a:r>
            <a:r>
              <a:rPr lang="cs-CZ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kůže</a:t>
            </a:r>
            <a:r>
              <a:rPr lang="en-US" sz="2000" dirty="0"/>
              <a:t>, </a:t>
            </a:r>
            <a:r>
              <a:rPr lang="en-US" sz="2000" dirty="0" err="1"/>
              <a:t>rozšíření</a:t>
            </a:r>
            <a:r>
              <a:rPr lang="en-US" sz="2000" dirty="0"/>
              <a:t> </a:t>
            </a:r>
            <a:r>
              <a:rPr lang="en-US" sz="2000" dirty="0" err="1"/>
              <a:t>žil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svědčit</a:t>
            </a:r>
            <a:r>
              <a:rPr lang="en-US" sz="2000" dirty="0"/>
              <a:t> o </a:t>
            </a:r>
            <a:r>
              <a:rPr lang="en-US" sz="2000" dirty="0" err="1"/>
              <a:t>aktivitě</a:t>
            </a:r>
            <a:r>
              <a:rPr lang="en-US" sz="2000" dirty="0"/>
              <a:t> </a:t>
            </a:r>
            <a:r>
              <a:rPr lang="en-US" sz="2000" dirty="0" err="1" smtClean="0"/>
              <a:t>tumoru</a:t>
            </a:r>
            <a:r>
              <a:rPr lang="ru-RU" sz="2000" dirty="0" smtClean="0"/>
              <a:t>;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pohmat</a:t>
            </a:r>
            <a:r>
              <a:rPr lang="en-US" sz="2000" dirty="0"/>
              <a:t> – </a:t>
            </a:r>
            <a:r>
              <a:rPr lang="en-US" sz="2000" dirty="0" err="1"/>
              <a:t>systematicky</a:t>
            </a:r>
            <a:r>
              <a:rPr lang="en-US" sz="2000" dirty="0"/>
              <a:t>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kvadranty</a:t>
            </a:r>
            <a:r>
              <a:rPr lang="en-US" sz="2000" dirty="0"/>
              <a:t>, </a:t>
            </a:r>
            <a:r>
              <a:rPr lang="en-US" sz="2000" dirty="0" err="1"/>
              <a:t>velikost</a:t>
            </a:r>
            <a:r>
              <a:rPr lang="en-US" sz="2000" dirty="0"/>
              <a:t> </a:t>
            </a:r>
            <a:r>
              <a:rPr lang="en-US" sz="2000" dirty="0" err="1"/>
              <a:t>rezistence</a:t>
            </a:r>
            <a:r>
              <a:rPr lang="en-US" sz="2000" dirty="0"/>
              <a:t>, </a:t>
            </a:r>
            <a:r>
              <a:rPr lang="en-US" sz="2000" dirty="0" err="1"/>
              <a:t>pohyblivost</a:t>
            </a:r>
            <a:r>
              <a:rPr lang="en-US" sz="2000" dirty="0"/>
              <a:t>, </a:t>
            </a:r>
            <a:r>
              <a:rPr lang="en-US" sz="2000" dirty="0" err="1"/>
              <a:t>ohraničení</a:t>
            </a:r>
            <a:r>
              <a:rPr lang="en-US" sz="2000" dirty="0"/>
              <a:t>, </a:t>
            </a:r>
            <a:r>
              <a:rPr lang="en-US" sz="2000" dirty="0" err="1" smtClean="0"/>
              <a:t>konzistenc</a:t>
            </a:r>
            <a:r>
              <a:rPr lang="cs-CZ" sz="2000" dirty="0" smtClean="0"/>
              <a:t>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palpace</a:t>
            </a:r>
            <a:r>
              <a:rPr lang="en-US" sz="2000" dirty="0"/>
              <a:t> </a:t>
            </a:r>
            <a:r>
              <a:rPr lang="en-US" sz="2000" dirty="0" err="1"/>
              <a:t>uzlin</a:t>
            </a:r>
            <a:r>
              <a:rPr lang="en-US" sz="2000" dirty="0"/>
              <a:t> </a:t>
            </a:r>
            <a:r>
              <a:rPr lang="en-US" sz="2000" dirty="0" err="1"/>
              <a:t>axilárně</a:t>
            </a:r>
            <a:r>
              <a:rPr lang="en-US" sz="2000" dirty="0"/>
              <a:t>,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klíčkem</a:t>
            </a:r>
            <a:r>
              <a:rPr lang="en-US" sz="2000" dirty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30800" y="121910"/>
            <a:ext cx="6286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F0"/>
                </a:solidFill>
              </a:rPr>
              <a:t>2.  Zobrazovácí metody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Mamografie - </a:t>
            </a:r>
            <a:r>
              <a:rPr lang="en-US" sz="2000" dirty="0" err="1"/>
              <a:t>základní</a:t>
            </a:r>
            <a:r>
              <a:rPr lang="en-US" sz="2000" dirty="0"/>
              <a:t> </a:t>
            </a:r>
            <a:r>
              <a:rPr lang="en-US" sz="2000" dirty="0" err="1"/>
              <a:t>radiologická</a:t>
            </a:r>
            <a:r>
              <a:rPr lang="en-US" sz="2000" dirty="0"/>
              <a:t> </a:t>
            </a:r>
            <a:r>
              <a:rPr lang="en-US" sz="2000" dirty="0" err="1"/>
              <a:t>screeningová</a:t>
            </a:r>
            <a:r>
              <a:rPr lang="en-US" sz="2000" dirty="0"/>
              <a:t> a </a:t>
            </a:r>
            <a:r>
              <a:rPr lang="en-US" sz="2000" dirty="0" err="1"/>
              <a:t>diagnostická</a:t>
            </a:r>
            <a:r>
              <a:rPr lang="en-US" sz="2000" dirty="0"/>
              <a:t>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 smtClean="0"/>
              <a:t>vyšetření</a:t>
            </a:r>
            <a:r>
              <a:rPr lang="cs-CZ" sz="2000" dirty="0" smtClean="0"/>
              <a:t>, </a:t>
            </a:r>
            <a:r>
              <a:rPr lang="en-US" sz="2000" dirty="0" err="1" smtClean="0"/>
              <a:t>výtěžnost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až</a:t>
            </a:r>
            <a:r>
              <a:rPr lang="en-US" sz="2000" dirty="0"/>
              <a:t> 90 %;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87" y="1317728"/>
            <a:ext cx="2346325" cy="259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30799" y="3908762"/>
            <a:ext cx="293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</a:t>
            </a:r>
            <a:r>
              <a:rPr lang="cs-CZ" sz="2000" dirty="0" smtClean="0"/>
              <a:t>ltrasonografie - </a:t>
            </a:r>
            <a:r>
              <a:rPr lang="en-US" sz="2000" dirty="0" err="1"/>
              <a:t>zpravidla</a:t>
            </a:r>
            <a:r>
              <a:rPr lang="en-US" sz="2000" dirty="0"/>
              <a:t> </a:t>
            </a:r>
            <a:r>
              <a:rPr lang="en-US" sz="2000" dirty="0" err="1"/>
              <a:t>doplňkové</a:t>
            </a:r>
            <a:r>
              <a:rPr lang="en-US" sz="2000" dirty="0"/>
              <a:t> k </a:t>
            </a:r>
            <a:r>
              <a:rPr lang="en-US" sz="2000" dirty="0" err="1"/>
              <a:t>mamografii</a:t>
            </a:r>
            <a:r>
              <a:rPr lang="en-US" sz="2000" dirty="0"/>
              <a:t>,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vysokou</a:t>
            </a:r>
            <a:r>
              <a:rPr lang="en-US" sz="2000" dirty="0"/>
              <a:t> </a:t>
            </a:r>
            <a:r>
              <a:rPr lang="en-US" sz="2000" dirty="0" err="1"/>
              <a:t>senzitivitu</a:t>
            </a:r>
            <a:r>
              <a:rPr lang="en-US" sz="2000" dirty="0"/>
              <a:t> (95 %), ale </a:t>
            </a:r>
            <a:r>
              <a:rPr lang="en-US" sz="2000" dirty="0" err="1"/>
              <a:t>omezenou</a:t>
            </a:r>
            <a:r>
              <a:rPr lang="en-US" sz="2000" dirty="0"/>
              <a:t> </a:t>
            </a:r>
            <a:r>
              <a:rPr lang="en-US" sz="2000" dirty="0" err="1"/>
              <a:t>specifitu</a:t>
            </a:r>
            <a:r>
              <a:rPr lang="en-US" sz="2000" dirty="0"/>
              <a:t>, u </a:t>
            </a:r>
            <a:r>
              <a:rPr lang="en-US" sz="2000" dirty="0" err="1"/>
              <a:t>žen</a:t>
            </a:r>
            <a:r>
              <a:rPr lang="en-US" sz="2000" dirty="0"/>
              <a:t> pod 40 let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 smtClean="0"/>
              <a:t>přednost</a:t>
            </a:r>
            <a:r>
              <a:rPr lang="cs-CZ" sz="2000" dirty="0"/>
              <a:t>.</a:t>
            </a: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49" y="4013838"/>
            <a:ext cx="3278187" cy="218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015412" y="2283317"/>
            <a:ext cx="212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2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300" y="434320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Diagnostika.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957540"/>
            <a:ext cx="543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sz="2000" dirty="0" smtClean="0">
                <a:solidFill>
                  <a:srgbClr val="00B0F0"/>
                </a:solidFill>
              </a:rPr>
              <a:t>Zobrazovácí metody</a:t>
            </a:r>
            <a:r>
              <a:rPr lang="cs-CZ" sz="2000" dirty="0" smtClean="0"/>
              <a:t>:</a:t>
            </a:r>
          </a:p>
          <a:p>
            <a:pPr marL="342900" indent="-342900">
              <a:buAutoNum type="arabicPeriod" startAt="2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Duktografie – </a:t>
            </a:r>
            <a:r>
              <a:rPr lang="en-US" sz="2000" dirty="0" err="1" smtClean="0"/>
              <a:t>provádí</a:t>
            </a:r>
            <a:r>
              <a:rPr lang="cs-CZ" sz="2000" dirty="0" smtClean="0"/>
              <a:t> se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žen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mají</a:t>
            </a:r>
            <a:r>
              <a:rPr lang="en-US" sz="2000" dirty="0"/>
              <a:t> </a:t>
            </a:r>
            <a:r>
              <a:rPr lang="en-US" sz="2000" dirty="0" err="1"/>
              <a:t>patologickou</a:t>
            </a:r>
            <a:r>
              <a:rPr lang="en-US" sz="2000" dirty="0"/>
              <a:t> </a:t>
            </a:r>
            <a:r>
              <a:rPr lang="en-US" sz="2000" dirty="0" err="1"/>
              <a:t>sekreci</a:t>
            </a:r>
            <a:r>
              <a:rPr lang="en-US" sz="2000" dirty="0"/>
              <a:t> z </a:t>
            </a:r>
            <a:r>
              <a:rPr lang="en-US" sz="2000" dirty="0" err="1"/>
              <a:t>prsní</a:t>
            </a:r>
            <a:r>
              <a:rPr lang="en-US" sz="2000" dirty="0"/>
              <a:t> </a:t>
            </a:r>
            <a:r>
              <a:rPr lang="en-US" sz="2000" dirty="0" err="1" smtClean="0"/>
              <a:t>žlázy</a:t>
            </a:r>
            <a:r>
              <a:rPr lang="cs-CZ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en-US" sz="2000" dirty="0" err="1"/>
              <a:t>Před</a:t>
            </a:r>
            <a:r>
              <a:rPr lang="en-US" sz="2000" dirty="0"/>
              <a:t> </a:t>
            </a:r>
            <a:r>
              <a:rPr lang="en-US" sz="2000" dirty="0" err="1"/>
              <a:t>výkonem</a:t>
            </a:r>
            <a:r>
              <a:rPr lang="en-US" sz="2000" dirty="0"/>
              <a:t> </a:t>
            </a:r>
            <a:r>
              <a:rPr lang="en-US" sz="2000" dirty="0" err="1"/>
              <a:t>není</a:t>
            </a:r>
            <a:r>
              <a:rPr lang="en-US" sz="2000" dirty="0"/>
              <a:t> </a:t>
            </a:r>
            <a:r>
              <a:rPr lang="en-US" sz="2000" dirty="0" err="1"/>
              <a:t>nezbytná</a:t>
            </a:r>
            <a:r>
              <a:rPr lang="en-US" sz="2000" dirty="0"/>
              <a:t> </a:t>
            </a:r>
            <a:r>
              <a:rPr lang="en-US" sz="2000" dirty="0" err="1"/>
              <a:t>příprava</a:t>
            </a:r>
            <a:r>
              <a:rPr lang="en-US" sz="2000" dirty="0"/>
              <a:t> </a:t>
            </a:r>
            <a:r>
              <a:rPr lang="en-US" sz="2000" dirty="0" err="1"/>
              <a:t>pacientky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Vyšetření</a:t>
            </a:r>
            <a:r>
              <a:rPr lang="en-US" sz="2000" dirty="0">
                <a:solidFill>
                  <a:srgbClr val="FF0000"/>
                </a:solidFill>
              </a:rPr>
              <a:t> se </a:t>
            </a:r>
            <a:r>
              <a:rPr lang="en-US" sz="2000" dirty="0" err="1">
                <a:solidFill>
                  <a:srgbClr val="FF0000"/>
                </a:solidFill>
              </a:rPr>
              <a:t>neprovádí</a:t>
            </a:r>
            <a:r>
              <a:rPr lang="en-US" sz="2000" dirty="0">
                <a:solidFill>
                  <a:srgbClr val="FF0000"/>
                </a:solidFill>
              </a:rPr>
              <a:t> u </a:t>
            </a:r>
            <a:r>
              <a:rPr lang="en-US" sz="2000" dirty="0" err="1">
                <a:solidFill>
                  <a:srgbClr val="FF0000"/>
                </a:solidFill>
              </a:rPr>
              <a:t>pacientek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alergických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preparáty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obsahující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jód</a:t>
            </a:r>
            <a:r>
              <a:rPr lang="cs-CZ" sz="2000" dirty="0" smtClean="0">
                <a:solidFill>
                  <a:srgbClr val="FF0000"/>
                </a:solidFill>
              </a:rPr>
              <a:t>!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i="1" dirty="0" smtClean="0"/>
              <a:t>Vlastní výkon: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zavedení</a:t>
            </a:r>
            <a:r>
              <a:rPr lang="en-US" sz="2000" dirty="0"/>
              <a:t> </a:t>
            </a:r>
            <a:r>
              <a:rPr lang="en-US" sz="2000" dirty="0" err="1"/>
              <a:t>kanyly</a:t>
            </a:r>
            <a:r>
              <a:rPr lang="en-US" sz="2000" dirty="0"/>
              <a:t> do </a:t>
            </a:r>
            <a:r>
              <a:rPr lang="en-US" sz="2000" dirty="0" err="1"/>
              <a:t>secernujícího</a:t>
            </a:r>
            <a:r>
              <a:rPr lang="en-US" sz="2000" dirty="0"/>
              <a:t> </a:t>
            </a:r>
            <a:r>
              <a:rPr lang="en-US" sz="2000" dirty="0" err="1"/>
              <a:t>vývodu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bradavce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aplikace</a:t>
            </a:r>
            <a:r>
              <a:rPr lang="en-US" sz="2000" dirty="0"/>
              <a:t> </a:t>
            </a:r>
            <a:r>
              <a:rPr lang="en-US" sz="2000" dirty="0" err="1"/>
              <a:t>kontrastní</a:t>
            </a:r>
            <a:r>
              <a:rPr lang="en-US" sz="2000" dirty="0"/>
              <a:t> </a:t>
            </a:r>
            <a:r>
              <a:rPr lang="en-US" sz="2000" dirty="0" err="1"/>
              <a:t>látky</a:t>
            </a:r>
            <a:r>
              <a:rPr lang="en-US" sz="2000" dirty="0"/>
              <a:t> do </a:t>
            </a:r>
            <a:r>
              <a:rPr lang="en-US" sz="2000" dirty="0" err="1" smtClean="0"/>
              <a:t>mlékovodů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zhotovení</a:t>
            </a:r>
            <a:r>
              <a:rPr lang="en-US" sz="2000" dirty="0"/>
              <a:t> </a:t>
            </a:r>
            <a:r>
              <a:rPr lang="en-US" sz="2000" dirty="0" err="1"/>
              <a:t>rentgenových</a:t>
            </a:r>
            <a:r>
              <a:rPr lang="en-US" sz="2000" dirty="0"/>
              <a:t> </a:t>
            </a:r>
            <a:r>
              <a:rPr lang="en-US" sz="2000" dirty="0" err="1"/>
              <a:t>snímků</a:t>
            </a:r>
            <a:r>
              <a:rPr lang="en-US" sz="2000" dirty="0"/>
              <a:t> – </a:t>
            </a:r>
            <a:r>
              <a:rPr lang="en-US" sz="2000" dirty="0" err="1"/>
              <a:t>tzv</a:t>
            </a:r>
            <a:r>
              <a:rPr lang="en-US" sz="2000" dirty="0"/>
              <a:t>. </a:t>
            </a:r>
            <a:r>
              <a:rPr lang="en-US" sz="2000" dirty="0" err="1"/>
              <a:t>d</a:t>
            </a:r>
            <a:r>
              <a:rPr lang="en-US" sz="2000" dirty="0" err="1" smtClean="0"/>
              <a:t>uktogramů</a:t>
            </a:r>
            <a:r>
              <a:rPr lang="en-US" sz="2000" dirty="0" smtClean="0"/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2" y="834430"/>
            <a:ext cx="3015080" cy="4272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065393"/>
            <a:ext cx="3267739" cy="23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49" y="161409"/>
            <a:ext cx="300844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3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300" y="41910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Diagnostika</a:t>
            </a:r>
            <a:r>
              <a:rPr lang="en-US" sz="2000" b="1" i="1" dirty="0" smtClean="0"/>
              <a:t>.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1300" y="1054100"/>
            <a:ext cx="45593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cs-CZ" sz="2000" dirty="0" smtClean="0">
                <a:solidFill>
                  <a:srgbClr val="00B0F0"/>
                </a:solidFill>
              </a:rPr>
              <a:t>Biochemické vyšetření</a:t>
            </a:r>
            <a:r>
              <a:rPr lang="cs-CZ" sz="2000" dirty="0" smtClean="0"/>
              <a:t>:</a:t>
            </a:r>
          </a:p>
          <a:p>
            <a:pPr marL="342900" indent="-342900">
              <a:buAutoNum type="arabicPeriod" startAt="3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</a:t>
            </a:r>
            <a:r>
              <a:rPr lang="cs-CZ" sz="2000" dirty="0" smtClean="0"/>
              <a:t>aterní testy, urea, kreatinin, elektrolyty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umor markery (CEA - </a:t>
            </a:r>
            <a:r>
              <a:rPr lang="en-US" sz="2000" dirty="0" err="1"/>
              <a:t>karcino-embryonální</a:t>
            </a:r>
            <a:r>
              <a:rPr lang="en-US" sz="2000" dirty="0"/>
              <a:t> antigen</a:t>
            </a:r>
            <a:r>
              <a:rPr lang="cs-CZ" sz="2000" dirty="0" smtClean="0"/>
              <a:t>, TPA - </a:t>
            </a:r>
            <a:r>
              <a:rPr lang="en-US" sz="2000" dirty="0" err="1"/>
              <a:t>tkáňový</a:t>
            </a:r>
            <a:r>
              <a:rPr lang="en-US" sz="2000" dirty="0"/>
              <a:t> </a:t>
            </a:r>
            <a:r>
              <a:rPr lang="en-US" sz="2000" dirty="0" err="1"/>
              <a:t>polypeptidový</a:t>
            </a:r>
            <a:r>
              <a:rPr lang="en-US" sz="2000" dirty="0"/>
              <a:t> </a:t>
            </a:r>
            <a:r>
              <a:rPr lang="en-US" sz="2000" dirty="0" smtClean="0"/>
              <a:t>antigen</a:t>
            </a:r>
            <a:r>
              <a:rPr lang="cs-CZ" sz="2000" dirty="0" smtClean="0"/>
              <a:t>..)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stanovení hormonálních receptorů</a:t>
            </a:r>
            <a:r>
              <a:rPr lang="en-US" sz="2000" dirty="0"/>
              <a:t>;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biopsie - v</a:t>
            </a:r>
            <a:r>
              <a:rPr lang="en-US" sz="2000" dirty="0" err="1"/>
              <a:t>ýznam</a:t>
            </a:r>
            <a:r>
              <a:rPr lang="en-US" sz="2000" dirty="0"/>
              <a:t> </a:t>
            </a:r>
            <a:r>
              <a:rPr lang="en-US" sz="2000" dirty="0" err="1"/>
              <a:t>spíše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rozlišení</a:t>
            </a:r>
            <a:r>
              <a:rPr lang="en-US" sz="2000" dirty="0"/>
              <a:t> </a:t>
            </a:r>
            <a:r>
              <a:rPr lang="en-US" sz="2000" dirty="0" err="1"/>
              <a:t>cystického</a:t>
            </a:r>
            <a:r>
              <a:rPr lang="en-US" sz="2000" dirty="0"/>
              <a:t> a </a:t>
            </a:r>
            <a:r>
              <a:rPr lang="en-US" sz="2000" dirty="0" err="1"/>
              <a:t>solidního</a:t>
            </a:r>
            <a:r>
              <a:rPr lang="en-US" sz="2000" dirty="0"/>
              <a:t> </a:t>
            </a:r>
            <a:r>
              <a:rPr lang="en-US" sz="2000" dirty="0" err="1"/>
              <a:t>útvaru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histologie</a:t>
            </a:r>
            <a:r>
              <a:rPr lang="en-US" sz="2000" dirty="0"/>
              <a:t> je </a:t>
            </a:r>
            <a:r>
              <a:rPr lang="en-US" sz="2000" dirty="0" err="1"/>
              <a:t>možná</a:t>
            </a:r>
            <a:r>
              <a:rPr lang="en-US" sz="2000" dirty="0"/>
              <a:t> </a:t>
            </a:r>
            <a:r>
              <a:rPr lang="en-US" sz="2000" dirty="0" err="1"/>
              <a:t>pouze</a:t>
            </a:r>
            <a:r>
              <a:rPr lang="en-US" sz="2000" dirty="0"/>
              <a:t> </a:t>
            </a:r>
            <a:r>
              <a:rPr lang="en-US" sz="2000" dirty="0" err="1"/>
              <a:t>samořeznou</a:t>
            </a:r>
            <a:r>
              <a:rPr lang="en-US" sz="2000" dirty="0"/>
              <a:t> </a:t>
            </a:r>
            <a:r>
              <a:rPr lang="en-US" sz="2000" dirty="0" err="1"/>
              <a:t>jehlou</a:t>
            </a:r>
            <a:r>
              <a:rPr lang="en-US" sz="2000" dirty="0"/>
              <a:t> </a:t>
            </a:r>
            <a:r>
              <a:rPr lang="en-US" sz="2000" dirty="0" smtClean="0"/>
              <a:t>v </a:t>
            </a:r>
            <a:r>
              <a:rPr lang="en-US" sz="2000" dirty="0" err="1"/>
              <a:t>anestezii</a:t>
            </a:r>
            <a:r>
              <a:rPr lang="en-US" sz="2000" dirty="0"/>
              <a:t> (</a:t>
            </a:r>
            <a:r>
              <a:rPr lang="en-US" sz="2000" dirty="0" err="1"/>
              <a:t>místní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celková</a:t>
            </a:r>
            <a:r>
              <a:rPr lang="en-US" sz="2000" dirty="0"/>
              <a:t>).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30900" y="127000"/>
            <a:ext cx="3898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Screening</a:t>
            </a:r>
            <a:r>
              <a:rPr lang="ru-RU" sz="2000" b="1" i="1" dirty="0" smtClean="0"/>
              <a:t>:</a:t>
            </a:r>
            <a:endParaRPr lang="cs-CZ" sz="2000" b="1" i="1" dirty="0" smtClean="0"/>
          </a:p>
          <a:p>
            <a:endParaRPr lang="cs-CZ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včasná</a:t>
            </a:r>
            <a:r>
              <a:rPr lang="en-US" sz="2000" dirty="0"/>
              <a:t> </a:t>
            </a:r>
            <a:r>
              <a:rPr lang="en-US" sz="2000" dirty="0" err="1"/>
              <a:t>diagnostika</a:t>
            </a:r>
            <a:r>
              <a:rPr lang="en-US" sz="2000" dirty="0"/>
              <a:t> je </a:t>
            </a:r>
            <a:r>
              <a:rPr lang="en-US" sz="2000" dirty="0" err="1"/>
              <a:t>základem</a:t>
            </a:r>
            <a:r>
              <a:rPr lang="en-US" sz="2000" dirty="0"/>
              <a:t> </a:t>
            </a:r>
            <a:r>
              <a:rPr lang="en-US" sz="2000" dirty="0" err="1"/>
              <a:t>úspěšné</a:t>
            </a:r>
            <a:r>
              <a:rPr lang="en-US" sz="2000" dirty="0"/>
              <a:t> </a:t>
            </a:r>
            <a:r>
              <a:rPr lang="en-US" sz="2000" dirty="0" err="1"/>
              <a:t>léčby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mamografický screening </a:t>
            </a:r>
            <a:r>
              <a:rPr lang="pl-PL" sz="2000" i="1" dirty="0"/>
              <a:t>u žen </a:t>
            </a:r>
            <a:r>
              <a:rPr lang="pl-PL" sz="2000" i="1" dirty="0">
                <a:solidFill>
                  <a:srgbClr val="FF0000"/>
                </a:solidFill>
              </a:rPr>
              <a:t>od 45 let (1x za dva roky</a:t>
            </a:r>
            <a:r>
              <a:rPr lang="pl-PL" sz="2000" i="1" dirty="0" smtClean="0">
                <a:solidFill>
                  <a:srgbClr val="FF0000"/>
                </a:solidFill>
              </a:rPr>
              <a:t>)</a:t>
            </a:r>
            <a:r>
              <a:rPr lang="pl-PL" sz="2000" i="1" dirty="0" smtClean="0"/>
              <a:t>.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68900" y="2500769"/>
            <a:ext cx="60325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Léčba.</a:t>
            </a:r>
          </a:p>
          <a:p>
            <a:endParaRPr lang="cs-CZ" sz="2000" dirty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Chirurgická léčba – mastektomie (odstranění celé mléčné žlázy)</a:t>
            </a:r>
            <a:r>
              <a:rPr lang="ru-RU" sz="2000" dirty="0" smtClean="0"/>
              <a:t>.</a:t>
            </a: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Radioterapie.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Chemoterapie (</a:t>
            </a:r>
            <a:r>
              <a:rPr lang="cs-CZ" sz="2000" dirty="0"/>
              <a:t>k</a:t>
            </a:r>
            <a:r>
              <a:rPr lang="en-US" sz="2000" dirty="0" err="1" smtClean="0"/>
              <a:t>arcinom</a:t>
            </a:r>
            <a:r>
              <a:rPr lang="en-US" sz="2000" dirty="0" smtClean="0"/>
              <a:t> </a:t>
            </a:r>
            <a:r>
              <a:rPr lang="en-US" sz="2000" dirty="0" err="1"/>
              <a:t>prsu</a:t>
            </a:r>
            <a:r>
              <a:rPr lang="en-US" sz="2000" dirty="0"/>
              <a:t> je </a:t>
            </a:r>
            <a:r>
              <a:rPr lang="en-US" sz="2000" dirty="0" err="1"/>
              <a:t>relativně</a:t>
            </a:r>
            <a:r>
              <a:rPr lang="en-US" sz="2000" dirty="0"/>
              <a:t> </a:t>
            </a:r>
            <a:r>
              <a:rPr lang="en-US" sz="2000" dirty="0" err="1"/>
              <a:t>citlivý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řadu</a:t>
            </a:r>
            <a:r>
              <a:rPr lang="en-US" sz="2000" dirty="0"/>
              <a:t> </a:t>
            </a:r>
            <a:r>
              <a:rPr lang="en-US" sz="2000" dirty="0" err="1">
                <a:solidFill>
                  <a:srgbClr val="00B050"/>
                </a:solidFill>
              </a:rPr>
              <a:t>cytostatik</a:t>
            </a:r>
            <a:r>
              <a:rPr lang="en-US" sz="2000" dirty="0"/>
              <a:t>, </a:t>
            </a:r>
            <a:r>
              <a:rPr lang="en-US" sz="2000" dirty="0" err="1"/>
              <a:t>používá</a:t>
            </a:r>
            <a:r>
              <a:rPr lang="en-US" sz="2000" dirty="0"/>
              <a:t> se </a:t>
            </a:r>
            <a:r>
              <a:rPr lang="en-US" sz="2000" dirty="0" err="1"/>
              <a:t>převážně</a:t>
            </a:r>
            <a:r>
              <a:rPr lang="en-US" sz="2000" dirty="0"/>
              <a:t> </a:t>
            </a:r>
            <a:r>
              <a:rPr lang="en-US" sz="2000" dirty="0" err="1" smtClean="0"/>
              <a:t>kombinace</a:t>
            </a:r>
            <a:r>
              <a:rPr lang="en-US" sz="2000" dirty="0" smtClean="0"/>
              <a:t>; </a:t>
            </a:r>
            <a:r>
              <a:rPr lang="en-US" sz="2000" dirty="0" err="1" smtClean="0"/>
              <a:t>základní</a:t>
            </a:r>
            <a:r>
              <a:rPr lang="en-US" sz="2000" dirty="0" smtClean="0"/>
              <a:t> </a:t>
            </a:r>
            <a:r>
              <a:rPr lang="en-US" sz="2000" dirty="0" err="1"/>
              <a:t>kombinace</a:t>
            </a:r>
            <a:r>
              <a:rPr lang="en-US" sz="2000" dirty="0"/>
              <a:t> je </a:t>
            </a:r>
            <a:r>
              <a:rPr lang="en-US" sz="2000" b="1" dirty="0">
                <a:solidFill>
                  <a:srgbClr val="00B050"/>
                </a:solidFill>
              </a:rPr>
              <a:t>CFM</a:t>
            </a:r>
            <a:r>
              <a:rPr lang="en-US" sz="2000" dirty="0">
                <a:solidFill>
                  <a:srgbClr val="00B050"/>
                </a:solidFill>
              </a:rPr>
              <a:t> </a:t>
            </a:r>
            <a:r>
              <a:rPr lang="en-US" sz="2000" dirty="0"/>
              <a:t>–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cyklofosfamid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</a:rPr>
              <a:t>metotrexát</a:t>
            </a:r>
            <a:r>
              <a:rPr lang="cs-CZ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/>
              <a:t>Hormonální (u postmenopauzálních – kastrace – </a:t>
            </a:r>
            <a:r>
              <a:rPr lang="en-US" sz="2000" dirty="0" err="1"/>
              <a:t>odstranění</a:t>
            </a:r>
            <a:r>
              <a:rPr lang="en-US" sz="2000" dirty="0"/>
              <a:t> </a:t>
            </a:r>
            <a:r>
              <a:rPr lang="en-US" sz="2000" dirty="0" err="1"/>
              <a:t>pohlavních</a:t>
            </a:r>
            <a:r>
              <a:rPr lang="en-US" sz="2000" dirty="0"/>
              <a:t> </a:t>
            </a:r>
            <a:r>
              <a:rPr lang="en-US" sz="2000" dirty="0" err="1" smtClean="0"/>
              <a:t>žláz</a:t>
            </a:r>
            <a:r>
              <a:rPr lang="cs-CZ" sz="2000" dirty="0" smtClean="0"/>
              <a:t> </a:t>
            </a:r>
            <a:r>
              <a:rPr lang="cs-CZ" sz="2000" dirty="0"/>
              <a:t>–</a:t>
            </a:r>
            <a:r>
              <a:rPr lang="cs-CZ" sz="2000" dirty="0" smtClean="0"/>
              <a:t> farmakologická či chirurgická).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39800" y="43432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Karcinom prsu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957540"/>
            <a:ext cx="431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 je </a:t>
            </a:r>
            <a:r>
              <a:rPr lang="cs-CZ" sz="2000" dirty="0"/>
              <a:t>zhoubný nádor, který vzniká nejčastěji z buněk vystýlajících vývody mléčné žlázy (</a:t>
            </a:r>
            <a:r>
              <a:rPr lang="cs-CZ" sz="2000" dirty="0">
                <a:solidFill>
                  <a:srgbClr val="00B0F0"/>
                </a:solidFill>
              </a:rPr>
              <a:t>duktální karcinom</a:t>
            </a:r>
            <a:r>
              <a:rPr lang="cs-CZ" sz="2000" dirty="0"/>
              <a:t>), nebo z buněk lalůčků mléčné </a:t>
            </a:r>
            <a:r>
              <a:rPr lang="cs-CZ" sz="2000" dirty="0" smtClean="0"/>
              <a:t>žlázy (</a:t>
            </a:r>
            <a:r>
              <a:rPr lang="cs-CZ" sz="2000" dirty="0" smtClean="0">
                <a:solidFill>
                  <a:srgbClr val="00B0F0"/>
                </a:solidFill>
              </a:rPr>
              <a:t>lobulární karcinom</a:t>
            </a:r>
            <a:r>
              <a:rPr lang="cs-CZ" sz="2000" dirty="0" smtClean="0"/>
              <a:t>).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51911"/>
            <a:ext cx="5622031" cy="3535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900" y="21716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solidFill>
                  <a:srgbClr val="FF0000"/>
                </a:solidFill>
              </a:rPr>
              <a:t>V České republice je ročně zjištěno 6-7 tisíc nových případů karcinomu prsu u žen. </a:t>
            </a:r>
            <a:endParaRPr lang="en-US" sz="20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123801"/>
            <a:ext cx="3432425" cy="258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414125" y="2108686"/>
            <a:ext cx="33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Duktální karcinom</a:t>
            </a:r>
            <a:endParaRPr lang="en-US" sz="2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3894707"/>
            <a:ext cx="3438275" cy="259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414125" y="4728125"/>
            <a:ext cx="309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Lobulární karcinom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485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39800" y="523220"/>
            <a:ext cx="347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Karcinom prsu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04905"/>
            <a:ext cx="436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Rizikové faktory vzniku: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ěk (</a:t>
            </a:r>
            <a:r>
              <a:rPr lang="en-US" sz="2000" dirty="0" err="1"/>
              <a:t>prakticky</a:t>
            </a:r>
            <a:r>
              <a:rPr lang="en-US" sz="2000" dirty="0"/>
              <a:t> </a:t>
            </a:r>
            <a:r>
              <a:rPr lang="cs-CZ" sz="2000" dirty="0" smtClean="0"/>
              <a:t>se </a:t>
            </a:r>
            <a:r>
              <a:rPr lang="en-US" sz="2000" dirty="0" err="1" smtClean="0"/>
              <a:t>nevyskytuje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do </a:t>
            </a:r>
            <a:r>
              <a:rPr lang="en-US" sz="2000" dirty="0"/>
              <a:t>20 </a:t>
            </a:r>
            <a:r>
              <a:rPr lang="en-US" sz="2000" dirty="0" smtClean="0"/>
              <a:t>let</a:t>
            </a:r>
            <a:r>
              <a:rPr lang="cs-CZ" sz="2000" dirty="0" smtClean="0"/>
              <a:t>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dědičnost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</a:t>
            </a:r>
            <a:r>
              <a:rPr lang="cs-CZ" sz="2000" dirty="0" smtClean="0"/>
              <a:t>enské hormony – estrogeny (nádměrná koncentrace)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</a:t>
            </a:r>
            <a:r>
              <a:rPr lang="cs-CZ" sz="2000" dirty="0" smtClean="0"/>
              <a:t>bezita spojená s nesprávnou dietou (</a:t>
            </a:r>
            <a:r>
              <a:rPr lang="cs-CZ" sz="2000" dirty="0"/>
              <a:t>j</a:t>
            </a:r>
            <a:r>
              <a:rPr lang="en-US" sz="2000" dirty="0" smtClean="0"/>
              <a:t>e </a:t>
            </a:r>
            <a:r>
              <a:rPr lang="en-US" sz="2000" dirty="0"/>
              <a:t>to </a:t>
            </a:r>
            <a:r>
              <a:rPr lang="en-US" sz="2000" dirty="0" err="1"/>
              <a:t>především</a:t>
            </a:r>
            <a:r>
              <a:rPr lang="en-US" sz="2000" dirty="0"/>
              <a:t> </a:t>
            </a:r>
            <a:r>
              <a:rPr lang="en-US" sz="2000" dirty="0" err="1"/>
              <a:t>dieta</a:t>
            </a:r>
            <a:r>
              <a:rPr lang="en-US" sz="2000" dirty="0"/>
              <a:t> s </a:t>
            </a:r>
            <a:r>
              <a:rPr lang="en-US" sz="2000" dirty="0" err="1"/>
              <a:t>vysokým</a:t>
            </a:r>
            <a:r>
              <a:rPr lang="en-US" sz="2000" dirty="0"/>
              <a:t> </a:t>
            </a:r>
            <a:r>
              <a:rPr lang="en-US" sz="2000" dirty="0" err="1"/>
              <a:t>obsahem</a:t>
            </a:r>
            <a:r>
              <a:rPr lang="en-US" sz="2000" dirty="0"/>
              <a:t> </a:t>
            </a:r>
            <a:r>
              <a:rPr lang="en-US" sz="2000" dirty="0" err="1"/>
              <a:t>tuků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 smtClean="0"/>
              <a:t>cukrů</a:t>
            </a:r>
            <a:r>
              <a:rPr lang="cs-CZ" sz="2000" dirty="0" smtClean="0"/>
              <a:t>).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046440"/>
            <a:ext cx="7788276" cy="518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38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0"/>
            <a:ext cx="641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Maligní onemocnění </a:t>
            </a:r>
            <a:r>
              <a:rPr lang="cs-CZ" sz="2800" dirty="0" smtClean="0"/>
              <a:t>prsu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65200" y="39622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Karcinom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prsu</a:t>
            </a:r>
            <a:endParaRPr lang="en-US" sz="24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/>
          <a:stretch/>
        </p:blipFill>
        <p:spPr>
          <a:xfrm>
            <a:off x="2732873" y="857885"/>
            <a:ext cx="7564454" cy="586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4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0900" y="0"/>
            <a:ext cx="4864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5 </a:t>
            </a:r>
            <a:r>
              <a:rPr lang="en-US" sz="2800" i="1" dirty="0" err="1"/>
              <a:t>triků</a:t>
            </a:r>
            <a:r>
              <a:rPr lang="en-US" sz="2800" i="1" dirty="0"/>
              <a:t> </a:t>
            </a:r>
            <a:r>
              <a:rPr lang="en-US" sz="2800" i="1" dirty="0" err="1"/>
              <a:t>na</a:t>
            </a:r>
            <a:r>
              <a:rPr lang="en-US" sz="2800" i="1" dirty="0"/>
              <a:t> </a:t>
            </a:r>
            <a:r>
              <a:rPr lang="en-US" sz="2800" i="1" dirty="0" err="1"/>
              <a:t>útěk</a:t>
            </a:r>
            <a:r>
              <a:rPr lang="en-US" sz="2800" i="1" dirty="0"/>
              <a:t> </a:t>
            </a:r>
            <a:r>
              <a:rPr lang="en-US" sz="2800" i="1" dirty="0" err="1"/>
              <a:t>před</a:t>
            </a:r>
            <a:r>
              <a:rPr lang="en-US" sz="2800" i="1" dirty="0"/>
              <a:t> </a:t>
            </a:r>
            <a:r>
              <a:rPr lang="en-US" sz="2800" i="1" dirty="0" err="1"/>
              <a:t>nádorem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000" y="800219"/>
            <a:ext cx="115697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C000"/>
                </a:solidFill>
              </a:rPr>
              <a:t>CVI</a:t>
            </a:r>
            <a:r>
              <a:rPr lang="cs-CZ" sz="2000" dirty="0" smtClean="0">
                <a:solidFill>
                  <a:srgbClr val="FFC000"/>
                </a:solidFill>
              </a:rPr>
              <a:t>ČTE! 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00B050"/>
                </a:solidFill>
              </a:rPr>
              <a:t>JEZTE AVOKÁDO!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rgbClr val="FF0000"/>
                </a:solidFill>
              </a:rPr>
              <a:t>STOP NIKOTINU!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 OPTIMISMEM!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  <a:p>
            <a:pPr marL="342900" indent="-342900">
              <a:buFont typeface="+mj-lt"/>
              <a:buAutoNum type="arabicPeriod"/>
            </a:pPr>
            <a:endParaRPr lang="cs-CZ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SAMOVYŠETŘENÍ MUSÍ BÝT!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24851"/>
            <a:ext cx="60960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667503"/>
            <a:ext cx="3327400" cy="3020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29" y="3430001"/>
            <a:ext cx="3178841" cy="3178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3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244600"/>
            <a:ext cx="6134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DĚKUJI </a:t>
            </a:r>
          </a:p>
          <a:p>
            <a:pPr algn="ctr"/>
            <a:r>
              <a:rPr lang="cs-CZ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ZA </a:t>
            </a:r>
          </a:p>
          <a:p>
            <a:pPr algn="ctr"/>
            <a:r>
              <a:rPr lang="cs-CZ" sz="7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POZORNOST!</a:t>
            </a: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7000"/>
            <a:ext cx="515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Benigní onemocnění prsu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7900" y="1028700"/>
            <a:ext cx="566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Ostatn</a:t>
            </a:r>
            <a:r>
              <a:rPr lang="cs-CZ" sz="2000" u="sng" dirty="0" smtClean="0"/>
              <a:t>í onemocnění prsu: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gynekomastie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rhlina nebo píštěl bradavky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</a:t>
            </a:r>
            <a:r>
              <a:rPr lang="cs-CZ" sz="2000" dirty="0" smtClean="0"/>
              <a:t>uková nekróza prsu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trofie prsu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ýtok z bradavky</a:t>
            </a:r>
            <a:r>
              <a:rPr lang="en-US" sz="2000" dirty="0" smtClean="0"/>
              <a:t>;</a:t>
            </a:r>
            <a:r>
              <a:rPr lang="cs-CZ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mastodynie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tažení bradavky. </a:t>
            </a: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1387475"/>
            <a:ext cx="659130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75721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Nezhoubné dysplazie prsu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818956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Fibroadenom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5" y="1400636"/>
            <a:ext cx="4076445" cy="378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232400"/>
            <a:ext cx="4152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Představuje </a:t>
            </a:r>
            <a:r>
              <a:rPr lang="cs-CZ" sz="2000" dirty="0"/>
              <a:t>nezhoubnou nádorovou změnu postihující koncové části vývodů v některém z lalůčku prsní </a:t>
            </a:r>
            <a:r>
              <a:rPr lang="cs-CZ" sz="2000" dirty="0" smtClean="0"/>
              <a:t>žlázy.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470187"/>
            <a:ext cx="288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Hamartom</a:t>
            </a:r>
            <a:endParaRPr lang="en-US" sz="2400" b="1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828800"/>
            <a:ext cx="3251200" cy="196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65850" y="4892450"/>
            <a:ext cx="511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J</a:t>
            </a:r>
            <a:r>
              <a:rPr lang="cs-CZ" sz="2000" dirty="0" smtClean="0"/>
              <a:t>e </a:t>
            </a:r>
            <a:r>
              <a:rPr lang="cs-CZ" sz="2000" dirty="0"/>
              <a:t>normální tkáň v nesprávné lokaci připomínající rakovinou tkáň. Nemá žádné symptomy, takže se zjistí náhodně při jiném vyšetření, roste stejně rychle jako okolní tkáně.</a:t>
            </a:r>
            <a:endParaRPr lang="en-US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80621"/>
            <a:ext cx="2734940" cy="3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101600"/>
            <a:ext cx="5397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Nezhoubné dysplazie prsu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2200" y="6709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Papilom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46606" r="23691"/>
          <a:stretch/>
        </p:blipFill>
        <p:spPr>
          <a:xfrm>
            <a:off x="914400" y="1343537"/>
            <a:ext cx="3530600" cy="271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7615" y="4291987"/>
            <a:ext cx="307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</a:t>
            </a:r>
            <a:r>
              <a:rPr lang="en-US" sz="2400" dirty="0" smtClean="0"/>
              <a:t>e </a:t>
            </a:r>
            <a:r>
              <a:rPr lang="en-US" sz="2400" dirty="0" err="1" smtClean="0"/>
              <a:t>nezhoubnou</a:t>
            </a:r>
            <a:r>
              <a:rPr lang="en-US" sz="2400" dirty="0" smtClean="0"/>
              <a:t> </a:t>
            </a:r>
            <a:r>
              <a:rPr lang="en-US" sz="2400" dirty="0" err="1"/>
              <a:t>formou</a:t>
            </a:r>
            <a:r>
              <a:rPr lang="en-US" sz="2400" dirty="0"/>
              <a:t> </a:t>
            </a:r>
            <a:r>
              <a:rPr lang="en-US" sz="2400" dirty="0" err="1"/>
              <a:t>nádoru</a:t>
            </a:r>
            <a:r>
              <a:rPr lang="en-US" sz="2400" dirty="0"/>
              <a:t> </a:t>
            </a:r>
            <a:r>
              <a:rPr lang="en-US" sz="2400" dirty="0" err="1"/>
              <a:t>prsu</a:t>
            </a:r>
            <a:r>
              <a:rPr lang="en-US" sz="2400" dirty="0"/>
              <a:t>. </a:t>
            </a:r>
            <a:r>
              <a:rPr lang="en-US" sz="2400" dirty="0" err="1"/>
              <a:t>Vzniká</a:t>
            </a:r>
            <a:r>
              <a:rPr lang="en-US" sz="2400" dirty="0"/>
              <a:t> v </a:t>
            </a:r>
            <a:r>
              <a:rPr lang="en-US" sz="2400" dirty="0" err="1"/>
              <a:t>mlékovodu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v </a:t>
            </a:r>
            <a:r>
              <a:rPr lang="en-US" sz="2400" dirty="0" err="1"/>
              <a:t>již</a:t>
            </a:r>
            <a:r>
              <a:rPr lang="en-US" sz="2400" dirty="0"/>
              <a:t> </a:t>
            </a:r>
            <a:r>
              <a:rPr lang="en-US" sz="2400" dirty="0" err="1"/>
              <a:t>vytvořené</a:t>
            </a:r>
            <a:r>
              <a:rPr lang="en-US" sz="2400" dirty="0"/>
              <a:t> </a:t>
            </a:r>
            <a:r>
              <a:rPr lang="en-US" sz="2400" dirty="0" err="1"/>
              <a:t>cystě</a:t>
            </a:r>
            <a:r>
              <a:rPr lang="en-US" sz="2400" dirty="0"/>
              <a:t> u </a:t>
            </a:r>
            <a:r>
              <a:rPr lang="en-US" sz="2400" dirty="0" err="1"/>
              <a:t>mastopatií</a:t>
            </a:r>
            <a:r>
              <a:rPr lang="en-US" sz="2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575795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Adenom</a:t>
            </a:r>
            <a:endParaRPr lang="en-US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60" y="1433411"/>
            <a:ext cx="4339093" cy="325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17806" y="5083682"/>
            <a:ext cx="492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</a:t>
            </a:r>
            <a:r>
              <a:rPr lang="en-US" sz="2000" dirty="0" smtClean="0"/>
              <a:t>e </a:t>
            </a:r>
            <a:r>
              <a:rPr lang="en-US" sz="2000" dirty="0" err="1"/>
              <a:t>benigní</a:t>
            </a:r>
            <a:r>
              <a:rPr lang="en-US" sz="2000" dirty="0"/>
              <a:t> forma,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roste</a:t>
            </a:r>
            <a:r>
              <a:rPr lang="en-US" sz="2000" dirty="0"/>
              <a:t> z </a:t>
            </a:r>
            <a:r>
              <a:rPr lang="en-US" sz="2000" dirty="0" err="1"/>
              <a:t>vláknité</a:t>
            </a:r>
            <a:r>
              <a:rPr lang="en-US" sz="2000" dirty="0"/>
              <a:t> </a:t>
            </a:r>
            <a:r>
              <a:rPr lang="en-US" sz="2000" dirty="0" err="1"/>
              <a:t>tkáně</a:t>
            </a:r>
            <a:r>
              <a:rPr lang="en-US" sz="2000" dirty="0"/>
              <a:t>. </a:t>
            </a:r>
            <a:r>
              <a:rPr lang="en-US" sz="2000" dirty="0" err="1"/>
              <a:t>Struktura</a:t>
            </a:r>
            <a:r>
              <a:rPr lang="en-US" sz="2000" dirty="0"/>
              <a:t> </a:t>
            </a:r>
            <a:r>
              <a:rPr lang="en-US" sz="2000" dirty="0" err="1"/>
              <a:t>nádoru</a:t>
            </a:r>
            <a:r>
              <a:rPr lang="en-US" sz="2000" dirty="0"/>
              <a:t> </a:t>
            </a:r>
            <a:r>
              <a:rPr lang="en-US" sz="2000" dirty="0" err="1"/>
              <a:t>zpravidla</a:t>
            </a:r>
            <a:r>
              <a:rPr lang="en-US" sz="2000" dirty="0"/>
              <a:t> </a:t>
            </a:r>
            <a:r>
              <a:rPr lang="en-US" sz="2000" dirty="0" err="1"/>
              <a:t>zahrnuje</a:t>
            </a:r>
            <a:r>
              <a:rPr lang="en-US" sz="2000" dirty="0"/>
              <a:t> </a:t>
            </a:r>
            <a:r>
              <a:rPr lang="en-US" sz="2000" dirty="0" err="1"/>
              <a:t>nejen</a:t>
            </a:r>
            <a:r>
              <a:rPr lang="en-US" sz="2000" dirty="0"/>
              <a:t> </a:t>
            </a:r>
            <a:r>
              <a:rPr lang="en-US" sz="2000" dirty="0" err="1"/>
              <a:t>žlázové</a:t>
            </a:r>
            <a:r>
              <a:rPr lang="en-US" sz="2000" dirty="0"/>
              <a:t> </a:t>
            </a:r>
            <a:r>
              <a:rPr lang="en-US" sz="2000" dirty="0" err="1"/>
              <a:t>buňky</a:t>
            </a:r>
            <a:r>
              <a:rPr lang="en-US" sz="2000" dirty="0"/>
              <a:t>, ale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stromální</a:t>
            </a:r>
            <a:r>
              <a:rPr lang="en-US" sz="2000" dirty="0"/>
              <a:t> a fibro-</a:t>
            </a:r>
            <a:r>
              <a:rPr lang="en-US" sz="2000" dirty="0" err="1"/>
              <a:t>spojivé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0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52400"/>
            <a:ext cx="5003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Nezhoubné dysplazie prsu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863719"/>
            <a:ext cx="364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Cysta prsu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663938"/>
            <a:ext cx="4559300" cy="302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49300" y="5025945"/>
            <a:ext cx="455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</a:t>
            </a:r>
            <a:r>
              <a:rPr lang="en-US" sz="2400" dirty="0" smtClean="0"/>
              <a:t>e </a:t>
            </a:r>
            <a:r>
              <a:rPr lang="en-US" sz="2400" dirty="0" err="1"/>
              <a:t>označení</a:t>
            </a:r>
            <a:r>
              <a:rPr lang="en-US" sz="2400" dirty="0"/>
              <a:t> pro </a:t>
            </a:r>
            <a:r>
              <a:rPr lang="en-US" sz="2400" dirty="0" err="1"/>
              <a:t>patologický</a:t>
            </a:r>
            <a:r>
              <a:rPr lang="en-US" sz="2400" dirty="0"/>
              <a:t> </a:t>
            </a:r>
            <a:r>
              <a:rPr lang="en-US" sz="2400" dirty="0" err="1"/>
              <a:t>dutý</a:t>
            </a:r>
            <a:r>
              <a:rPr lang="en-US" sz="2400" dirty="0"/>
              <a:t> </a:t>
            </a:r>
            <a:r>
              <a:rPr lang="en-US" sz="2400" dirty="0" err="1"/>
              <a:t>útvar</a:t>
            </a:r>
            <a:r>
              <a:rPr lang="en-US" sz="2400" dirty="0"/>
              <a:t>, </a:t>
            </a:r>
            <a:r>
              <a:rPr lang="en-US" sz="2400" dirty="0" err="1"/>
              <a:t>ohraničený</a:t>
            </a:r>
            <a:r>
              <a:rPr lang="en-US" sz="2400" dirty="0"/>
              <a:t> od </a:t>
            </a:r>
            <a:r>
              <a:rPr lang="en-US" sz="2400" dirty="0" err="1"/>
              <a:t>okolní</a:t>
            </a:r>
            <a:r>
              <a:rPr lang="en-US" sz="2400" dirty="0"/>
              <a:t> </a:t>
            </a:r>
            <a:r>
              <a:rPr lang="en-US" sz="2400" dirty="0" err="1"/>
              <a:t>tkáně</a:t>
            </a:r>
            <a:r>
              <a:rPr lang="en-US" sz="2400" dirty="0"/>
              <a:t> </a:t>
            </a:r>
            <a:r>
              <a:rPr lang="en-US" sz="2400" dirty="0" err="1"/>
              <a:t>vlastní</a:t>
            </a:r>
            <a:r>
              <a:rPr lang="en-US" sz="2400" dirty="0"/>
              <a:t> </a:t>
            </a:r>
            <a:r>
              <a:rPr lang="en-US" sz="2400" dirty="0" err="1"/>
              <a:t>výstelkou</a:t>
            </a:r>
            <a:r>
              <a:rPr lang="en-US" sz="2400" dirty="0"/>
              <a:t> a </a:t>
            </a:r>
            <a:r>
              <a:rPr lang="en-US" sz="2400" dirty="0" err="1"/>
              <a:t>obvykle</a:t>
            </a:r>
            <a:r>
              <a:rPr lang="en-US" sz="2400" dirty="0"/>
              <a:t> </a:t>
            </a:r>
            <a:r>
              <a:rPr lang="en-US" sz="2400" dirty="0" err="1"/>
              <a:t>vyplněný</a:t>
            </a:r>
            <a:r>
              <a:rPr lang="en-US" sz="2400" dirty="0"/>
              <a:t> </a:t>
            </a:r>
            <a:r>
              <a:rPr lang="en-US" sz="2400" dirty="0" err="1"/>
              <a:t>tekutinou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8500" y="279400"/>
            <a:ext cx="574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Léčba: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n</a:t>
            </a:r>
            <a:r>
              <a:rPr lang="en-US" sz="2000" dirty="0" err="1" smtClean="0"/>
              <a:t>ěkteré</a:t>
            </a:r>
            <a:r>
              <a:rPr lang="en-US" sz="2000" dirty="0" smtClean="0"/>
              <a:t> </a:t>
            </a:r>
            <a:r>
              <a:rPr lang="en-US" sz="2000" dirty="0" err="1"/>
              <a:t>cysty</a:t>
            </a:r>
            <a:r>
              <a:rPr lang="en-US" sz="2000" dirty="0"/>
              <a:t> se </a:t>
            </a:r>
            <a:r>
              <a:rPr lang="en-US" sz="2000" dirty="0" err="1"/>
              <a:t>postupem</a:t>
            </a:r>
            <a:r>
              <a:rPr lang="en-US" sz="2000" dirty="0"/>
              <a:t> </a:t>
            </a:r>
            <a:r>
              <a:rPr lang="en-US" sz="2000" dirty="0" err="1"/>
              <a:t>času</a:t>
            </a:r>
            <a:r>
              <a:rPr lang="en-US" sz="2000" dirty="0"/>
              <a:t> </a:t>
            </a:r>
            <a:r>
              <a:rPr lang="en-US" sz="2000" dirty="0" err="1"/>
              <a:t>samovolně</a:t>
            </a:r>
            <a:r>
              <a:rPr lang="en-US" sz="2000" dirty="0"/>
              <a:t> </a:t>
            </a:r>
            <a:r>
              <a:rPr lang="en-US" sz="2000" dirty="0" err="1"/>
              <a:t>vstřebají</a:t>
            </a:r>
            <a:r>
              <a:rPr lang="en-US" sz="2000" dirty="0"/>
              <a:t> a </a:t>
            </a:r>
            <a:r>
              <a:rPr lang="en-US" sz="2000" dirty="0" err="1"/>
              <a:t>zmizí</a:t>
            </a:r>
            <a:r>
              <a:rPr lang="en-US" sz="2000" dirty="0"/>
              <a:t>, </a:t>
            </a:r>
            <a:r>
              <a:rPr lang="en-US" sz="2000" dirty="0" err="1"/>
              <a:t>jiné</a:t>
            </a:r>
            <a:r>
              <a:rPr lang="en-US" sz="2000" dirty="0"/>
              <a:t> je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pravidelně</a:t>
            </a:r>
            <a:r>
              <a:rPr lang="en-US" sz="2000" dirty="0"/>
              <a:t> </a:t>
            </a:r>
            <a:r>
              <a:rPr lang="en-US" sz="2000" dirty="0" err="1" smtClean="0"/>
              <a:t>kontrolovat</a:t>
            </a:r>
            <a:r>
              <a:rPr lang="en-US" sz="2000" dirty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cs-CZ" sz="2000" dirty="0" smtClean="0"/>
              <a:t>hirurgický zákrok (</a:t>
            </a:r>
            <a:r>
              <a:rPr lang="en-US" sz="2000" dirty="0" err="1"/>
              <a:t>odstranění</a:t>
            </a:r>
            <a:r>
              <a:rPr lang="en-US" sz="2000" dirty="0"/>
              <a:t> </a:t>
            </a:r>
            <a:r>
              <a:rPr lang="en-US" sz="2000" dirty="0" err="1"/>
              <a:t>cysty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 smtClean="0"/>
              <a:t>punkce</a:t>
            </a:r>
            <a:r>
              <a:rPr lang="cs-CZ" sz="2000" dirty="0" smtClean="0"/>
              <a:t> - </a:t>
            </a:r>
            <a:r>
              <a:rPr lang="en-US" sz="2000" dirty="0" err="1" smtClean="0"/>
              <a:t>odsátí</a:t>
            </a:r>
            <a:r>
              <a:rPr lang="en-US" sz="2000" dirty="0" smtClean="0"/>
              <a:t> </a:t>
            </a:r>
            <a:r>
              <a:rPr lang="en-US" sz="2000" dirty="0" err="1"/>
              <a:t>obsahu</a:t>
            </a:r>
            <a:r>
              <a:rPr lang="en-US" sz="2000" dirty="0"/>
              <a:t> </a:t>
            </a:r>
            <a:r>
              <a:rPr lang="en-US" sz="2000" dirty="0" err="1"/>
              <a:t>dutou</a:t>
            </a:r>
            <a:r>
              <a:rPr lang="en-US" sz="2000" dirty="0"/>
              <a:t> </a:t>
            </a:r>
            <a:r>
              <a:rPr lang="en-US" sz="2000" dirty="0" err="1" smtClean="0"/>
              <a:t>jehlou</a:t>
            </a:r>
            <a:r>
              <a:rPr lang="cs-CZ" sz="2000" dirty="0" smtClean="0"/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500" y="3210063"/>
            <a:ext cx="585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Prevence</a:t>
            </a:r>
            <a:r>
              <a:rPr lang="en-US" sz="2000" b="1" i="1" dirty="0" smtClean="0"/>
              <a:t>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s</a:t>
            </a:r>
            <a:r>
              <a:rPr lang="en-US" sz="2000" dirty="0" err="1" smtClean="0"/>
              <a:t>amov</a:t>
            </a:r>
            <a:r>
              <a:rPr lang="cs-CZ" sz="2000" dirty="0" smtClean="0"/>
              <a:t>yšetření (jednou měsíčně, ideálně po skončení menstruace, </a:t>
            </a:r>
            <a:r>
              <a:rPr lang="en-US" sz="2000" dirty="0" err="1"/>
              <a:t>kdy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prsa</a:t>
            </a:r>
            <a:r>
              <a:rPr lang="en-US" sz="2000" dirty="0"/>
              <a:t> a </a:t>
            </a:r>
            <a:r>
              <a:rPr lang="en-US" sz="2000" dirty="0" err="1"/>
              <a:t>případné</a:t>
            </a:r>
            <a:r>
              <a:rPr lang="en-US" sz="2000" dirty="0"/>
              <a:t> </a:t>
            </a:r>
            <a:r>
              <a:rPr lang="en-US" sz="2000" dirty="0" err="1"/>
              <a:t>změny</a:t>
            </a:r>
            <a:r>
              <a:rPr lang="en-US" sz="2000" dirty="0"/>
              <a:t> v </a:t>
            </a:r>
            <a:r>
              <a:rPr lang="en-US" sz="2000" dirty="0" err="1"/>
              <a:t>nich</a:t>
            </a:r>
            <a:r>
              <a:rPr lang="en-US" sz="2000" dirty="0"/>
              <a:t> </a:t>
            </a:r>
            <a:r>
              <a:rPr lang="en-US" sz="2000" dirty="0" err="1"/>
              <a:t>nejlépe</a:t>
            </a:r>
            <a:r>
              <a:rPr lang="en-US" sz="2000" dirty="0"/>
              <a:t> </a:t>
            </a:r>
            <a:r>
              <a:rPr lang="en-US" sz="2000" dirty="0" err="1" smtClean="0"/>
              <a:t>hmatatelné</a:t>
            </a:r>
            <a:r>
              <a:rPr lang="cs-CZ" sz="2000" dirty="0" smtClean="0"/>
              <a:t>).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78500" y="5248174"/>
            <a:ext cx="546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Možné komplikace: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rasknutí cysty.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1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800" y="114300"/>
            <a:ext cx="455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Nezhoubné dysplazie prsu</a:t>
            </a:r>
            <a:endParaRPr lang="en-US" sz="2800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100" y="72985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Fibrocystická </a:t>
            </a:r>
            <a:r>
              <a:rPr lang="cs-CZ" sz="2400" b="1" u="sng" dirty="0"/>
              <a:t>mastopatie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5067300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100" y="5436632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 </a:t>
            </a:r>
            <a:r>
              <a:rPr lang="cs-CZ" sz="2000" dirty="0"/>
              <a:t>považována za dyshormonální patologii mléčného tuku, u které dochází k růstu prsní tkáně.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5300" y="3405306"/>
            <a:ext cx="736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Riziková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skupina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jsou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ženy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věku</a:t>
            </a:r>
            <a:r>
              <a:rPr lang="en-US" sz="2400" dirty="0">
                <a:solidFill>
                  <a:srgbClr val="FF0000"/>
                </a:solidFill>
              </a:rPr>
              <a:t> 30 – 50 </a:t>
            </a:r>
            <a:r>
              <a:rPr lang="en-US" sz="2400" dirty="0" smtClean="0">
                <a:solidFill>
                  <a:srgbClr val="FF0000"/>
                </a:solidFill>
              </a:rPr>
              <a:t>let</a:t>
            </a:r>
            <a:r>
              <a:rPr lang="cs-CZ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5300" y="4143970"/>
            <a:ext cx="645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Příznaky: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duření obou prsů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</a:t>
            </a:r>
            <a:r>
              <a:rPr lang="cs-CZ" sz="2000" dirty="0" smtClean="0"/>
              <a:t>olestivost před začátkem menstruace a pocit napětí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</a:t>
            </a:r>
            <a:r>
              <a:rPr lang="cs-CZ" sz="2000" dirty="0" smtClean="0"/>
              <a:t>ři tlaku na prs může z bradavky vytékat se</a:t>
            </a:r>
            <a:r>
              <a:rPr lang="en-US" sz="2000" dirty="0" smtClean="0"/>
              <a:t>k</a:t>
            </a:r>
            <a:r>
              <a:rPr lang="cs-CZ" sz="2000" dirty="0" smtClean="0"/>
              <a:t>ret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69332"/>
            <a:ext cx="4020979" cy="3015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524912"/>
            <a:ext cx="4960410" cy="37203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7700" y="1677144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tuk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2523530"/>
            <a:ext cx="238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</a:t>
            </a:r>
            <a:r>
              <a:rPr lang="en-US" b="1" dirty="0" err="1" smtClean="0"/>
              <a:t>ibroc</a:t>
            </a:r>
            <a:r>
              <a:rPr lang="cs-CZ" b="1" dirty="0" smtClean="0"/>
              <a:t>ystická mastopatie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93560" y="2086788"/>
            <a:ext cx="212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fibroadenom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65550" y="3161219"/>
            <a:ext cx="248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</a:t>
            </a:r>
            <a:r>
              <a:rPr lang="cs-CZ" sz="2000" b="1" dirty="0" smtClean="0"/>
              <a:t>léčná žláza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21100" y="3877746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cysta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89350" y="3561329"/>
            <a:ext cx="256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mlékovod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65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100" y="177800"/>
            <a:ext cx="561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Zánětlivá onemocnění prsu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25550" y="831115"/>
            <a:ext cx="349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Absces prsu</a:t>
            </a:r>
            <a:endParaRPr lang="en-US" sz="24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24240"/>
            <a:ext cx="4991100" cy="499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6200" y="439410"/>
            <a:ext cx="67945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Příznaky: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ysoká horečka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elmi silná a nepřetržitá bolest v prsou</a:t>
            </a:r>
            <a:r>
              <a:rPr lang="en-US" sz="2000" dirty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</a:t>
            </a:r>
            <a:r>
              <a:rPr lang="cs-CZ" sz="2000" dirty="0" smtClean="0"/>
              <a:t>duřená prsa jsou zarudlá a na dotek tvrdá a horká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</a:t>
            </a:r>
            <a:r>
              <a:rPr lang="cs-CZ" sz="2000" dirty="0" smtClean="0"/>
              <a:t> oblasti abscesu je cítit velkou hrudku (o velikosti meruňky)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1800" y="2983051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Absces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nelze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vyléčit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domácími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metodami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pacient</a:t>
            </a:r>
            <a:endParaRPr lang="cs-CZ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pot</a:t>
            </a:r>
            <a:r>
              <a:rPr lang="cs-CZ" sz="2000" dirty="0" smtClean="0">
                <a:solidFill>
                  <a:srgbClr val="FF0000"/>
                </a:solidFill>
              </a:rPr>
              <a:t>řebuje antibiotika!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200" y="4019222"/>
            <a:ext cx="518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/>
              <a:t>Provádí se: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</a:t>
            </a:r>
            <a:r>
              <a:rPr lang="cs-CZ" sz="2000" dirty="0" smtClean="0"/>
              <a:t>unkce abscesu (hnis odteče)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když</a:t>
            </a:r>
            <a:r>
              <a:rPr lang="en-US" sz="2000" dirty="0"/>
              <a:t> je </a:t>
            </a:r>
            <a:r>
              <a:rPr lang="en-US" sz="2000" dirty="0" err="1"/>
              <a:t>absces</a:t>
            </a:r>
            <a:r>
              <a:rPr lang="en-US" sz="2000" dirty="0"/>
              <a:t> </a:t>
            </a: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/>
              <a:t>rozsáhlý</a:t>
            </a:r>
            <a:r>
              <a:rPr lang="en-US" sz="2000" dirty="0"/>
              <a:t>, </a:t>
            </a:r>
            <a:r>
              <a:rPr lang="en-US" sz="2000" dirty="0" err="1"/>
              <a:t>musí</a:t>
            </a:r>
            <a:r>
              <a:rPr lang="en-US" sz="2000" dirty="0"/>
              <a:t> se z </a:t>
            </a:r>
            <a:r>
              <a:rPr lang="en-US" sz="2000" dirty="0" err="1"/>
              <a:t>prsa</a:t>
            </a:r>
            <a:r>
              <a:rPr lang="en-US" sz="2000" dirty="0"/>
              <a:t> </a:t>
            </a:r>
            <a:r>
              <a:rPr lang="en-US" sz="2000" dirty="0" err="1"/>
              <a:t>vyříznout</a:t>
            </a:r>
            <a:r>
              <a:rPr lang="en-US" sz="2000" dirty="0"/>
              <a:t>, aby </a:t>
            </a:r>
            <a:r>
              <a:rPr lang="en-US" sz="2000" dirty="0" err="1"/>
              <a:t>odtekl</a:t>
            </a:r>
            <a:r>
              <a:rPr lang="en-US" sz="2000" dirty="0"/>
              <a:t> </a:t>
            </a:r>
            <a:r>
              <a:rPr lang="en-US" sz="2000" dirty="0" err="1" smtClean="0"/>
              <a:t>pryč</a:t>
            </a:r>
            <a:r>
              <a:rPr lang="cs-CZ" sz="2000" dirty="0" smtClean="0"/>
              <a:t>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91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143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Zánětlivá onemocnění prsu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68400" y="63752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Absces prsu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33500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u="sng" dirty="0" smtClean="0"/>
              <a:t>Po zákroku: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r</a:t>
            </a:r>
            <a:r>
              <a:rPr lang="en-US" sz="2000" dirty="0" err="1" smtClean="0"/>
              <a:t>ána</a:t>
            </a:r>
            <a:r>
              <a:rPr lang="en-US" sz="2000" dirty="0" smtClean="0"/>
              <a:t> </a:t>
            </a:r>
            <a:r>
              <a:rPr lang="en-US" sz="2000" dirty="0"/>
              <a:t>z </a:t>
            </a:r>
            <a:r>
              <a:rPr lang="en-US" sz="2000" dirty="0" err="1"/>
              <a:t>vyříznutí</a:t>
            </a:r>
            <a:r>
              <a:rPr lang="en-US" sz="2000" dirty="0"/>
              <a:t> </a:t>
            </a:r>
            <a:r>
              <a:rPr lang="en-US" sz="2000" dirty="0" err="1"/>
              <a:t>abscesu</a:t>
            </a:r>
            <a:r>
              <a:rPr lang="en-US" sz="2000" dirty="0"/>
              <a:t> se </a:t>
            </a:r>
            <a:r>
              <a:rPr lang="en-US" sz="2000" dirty="0" err="1"/>
              <a:t>léčí</a:t>
            </a:r>
            <a:r>
              <a:rPr lang="en-US" sz="2000" dirty="0"/>
              <a:t> </a:t>
            </a:r>
            <a:r>
              <a:rPr lang="en-US" sz="2000" dirty="0" smtClean="0"/>
              <a:t>2 </a:t>
            </a:r>
            <a:r>
              <a:rPr lang="en-US" sz="2000" dirty="0" err="1" smtClean="0"/>
              <a:t>týdny</a:t>
            </a:r>
            <a:r>
              <a:rPr lang="cs-CZ" sz="2000" dirty="0" smtClean="0"/>
              <a:t>, ale z</a:t>
            </a:r>
            <a:r>
              <a:rPr lang="en-US" sz="2000" dirty="0" err="1" smtClean="0"/>
              <a:t>áleží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její</a:t>
            </a:r>
            <a:r>
              <a:rPr lang="en-US" sz="2000" dirty="0"/>
              <a:t> </a:t>
            </a:r>
            <a:r>
              <a:rPr lang="en-US" sz="2000" dirty="0" err="1"/>
              <a:t>velikosti</a:t>
            </a:r>
            <a:r>
              <a:rPr lang="en-US" sz="2000" dirty="0"/>
              <a:t> a </a:t>
            </a:r>
            <a:r>
              <a:rPr lang="en-US" sz="2000" dirty="0" err="1"/>
              <a:t>na</a:t>
            </a:r>
            <a:r>
              <a:rPr lang="en-US" sz="2000" dirty="0"/>
              <a:t> tom, </a:t>
            </a:r>
            <a:r>
              <a:rPr lang="en-US" sz="2000" dirty="0" err="1"/>
              <a:t>zda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všitý</a:t>
            </a:r>
            <a:r>
              <a:rPr lang="en-US" sz="2000" dirty="0"/>
              <a:t> </a:t>
            </a:r>
            <a:r>
              <a:rPr lang="en-US" sz="2000" dirty="0" err="1" smtClean="0"/>
              <a:t>drén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r</a:t>
            </a:r>
            <a:r>
              <a:rPr lang="en-US" sz="2000" dirty="0" err="1" smtClean="0"/>
              <a:t>ána</a:t>
            </a:r>
            <a:r>
              <a:rPr lang="en-US" sz="2000" dirty="0" smtClean="0"/>
              <a:t> </a:t>
            </a:r>
            <a:r>
              <a:rPr lang="en-US" sz="2000" dirty="0"/>
              <a:t>se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ošetřovat</a:t>
            </a:r>
            <a:r>
              <a:rPr lang="en-US" sz="2000" dirty="0"/>
              <a:t> (</a:t>
            </a:r>
            <a:r>
              <a:rPr lang="en-US" sz="2000" dirty="0" err="1"/>
              <a:t>včetně</a:t>
            </a:r>
            <a:r>
              <a:rPr lang="en-US" sz="2000" dirty="0"/>
              <a:t> </a:t>
            </a:r>
            <a:r>
              <a:rPr lang="en-US" sz="2000" dirty="0" err="1"/>
              <a:t>dezinfekce</a:t>
            </a:r>
            <a:r>
              <a:rPr lang="en-US" sz="2000" dirty="0"/>
              <a:t>) </a:t>
            </a:r>
            <a:r>
              <a:rPr lang="en-US" sz="2000" dirty="0" err="1"/>
              <a:t>podle</a:t>
            </a:r>
            <a:r>
              <a:rPr lang="en-US" sz="2000" dirty="0"/>
              <a:t> </a:t>
            </a:r>
            <a:r>
              <a:rPr lang="en-US" sz="2000" dirty="0" err="1"/>
              <a:t>doporučení</a:t>
            </a:r>
            <a:r>
              <a:rPr lang="en-US" sz="2000" dirty="0"/>
              <a:t> </a:t>
            </a:r>
            <a:r>
              <a:rPr lang="en-US" sz="2000" dirty="0" err="1" smtClean="0"/>
              <a:t>lékaře</a:t>
            </a:r>
            <a:r>
              <a:rPr lang="en-US" sz="2000" dirty="0" smtClean="0"/>
              <a:t>;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m</a:t>
            </a:r>
            <a:r>
              <a:rPr lang="en-US" sz="2000" dirty="0" err="1" smtClean="0"/>
              <a:t>léko</a:t>
            </a:r>
            <a:r>
              <a:rPr lang="en-US" sz="2000" dirty="0" smtClean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téct</a:t>
            </a:r>
            <a:r>
              <a:rPr lang="en-US" sz="2000" dirty="0"/>
              <a:t> z </a:t>
            </a:r>
            <a:r>
              <a:rPr lang="en-US" sz="2000" dirty="0" err="1"/>
              <a:t>místa</a:t>
            </a:r>
            <a:r>
              <a:rPr lang="en-US" sz="2000" dirty="0"/>
              <a:t> </a:t>
            </a:r>
            <a:r>
              <a:rPr lang="en-US" sz="2000" dirty="0" err="1"/>
              <a:t>řezu</a:t>
            </a:r>
            <a:r>
              <a:rPr lang="en-US" sz="2000" dirty="0"/>
              <a:t> </a:t>
            </a:r>
            <a:r>
              <a:rPr lang="en-US" sz="2000" dirty="0" err="1"/>
              <a:t>dlouho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zhojení</a:t>
            </a:r>
            <a:r>
              <a:rPr lang="en-US" sz="2000" dirty="0"/>
              <a:t> </a:t>
            </a:r>
            <a:r>
              <a:rPr lang="en-US" sz="2000" dirty="0" err="1"/>
              <a:t>rány</a:t>
            </a:r>
            <a:r>
              <a:rPr lang="en-US" sz="2000" dirty="0"/>
              <a:t>, </a:t>
            </a:r>
            <a:r>
              <a:rPr lang="en-US" sz="2000" dirty="0" err="1"/>
              <a:t>což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trvat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6 </a:t>
            </a:r>
            <a:r>
              <a:rPr lang="en-US" sz="2000" dirty="0" err="1"/>
              <a:t>týdnů</a:t>
            </a:r>
            <a:r>
              <a:rPr lang="en-US" sz="2000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3378458"/>
            <a:ext cx="29718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68" y="3378458"/>
            <a:ext cx="4171063" cy="275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375910"/>
            <a:ext cx="28448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6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600</TotalTime>
  <Words>1577</Words>
  <Application>Microsoft Office PowerPoint</Application>
  <PresentationFormat>Широкоэкранный</PresentationFormat>
  <Paragraphs>408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Cambria</vt:lpstr>
      <vt:lpstr>Rockwell</vt:lpstr>
      <vt:lpstr>Rockwell Condensed</vt:lpstr>
      <vt:lpstr>Wingdings</vt:lpstr>
      <vt:lpstr>Дерево</vt:lpstr>
      <vt:lpstr>ONEMOCNĚNÍ PRSU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55</cp:revision>
  <dcterms:created xsi:type="dcterms:W3CDTF">2020-04-03T17:35:18Z</dcterms:created>
  <dcterms:modified xsi:type="dcterms:W3CDTF">2020-04-04T17:47:01Z</dcterms:modified>
</cp:coreProperties>
</file>