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92" r:id="rId4"/>
    <p:sldId id="293" r:id="rId5"/>
    <p:sldId id="294" r:id="rId6"/>
    <p:sldId id="295" r:id="rId7"/>
    <p:sldId id="261" r:id="rId8"/>
    <p:sldId id="296" r:id="rId9"/>
    <p:sldId id="262" r:id="rId10"/>
    <p:sldId id="258" r:id="rId11"/>
    <p:sldId id="269" r:id="rId12"/>
    <p:sldId id="271" r:id="rId13"/>
    <p:sldId id="259" r:id="rId14"/>
    <p:sldId id="260" r:id="rId15"/>
    <p:sldId id="264" r:id="rId16"/>
    <p:sldId id="265" r:id="rId17"/>
    <p:sldId id="267" r:id="rId18"/>
    <p:sldId id="268" r:id="rId19"/>
    <p:sldId id="272" r:id="rId20"/>
    <p:sldId id="273" r:id="rId21"/>
    <p:sldId id="278" r:id="rId22"/>
    <p:sldId id="279" r:id="rId23"/>
    <p:sldId id="289" r:id="rId24"/>
    <p:sldId id="281" r:id="rId25"/>
    <p:sldId id="290" r:id="rId26"/>
    <p:sldId id="283" r:id="rId27"/>
    <p:sldId id="284" r:id="rId28"/>
    <p:sldId id="285" r:id="rId29"/>
    <p:sldId id="291" r:id="rId30"/>
    <p:sldId id="297" r:id="rId31"/>
    <p:sldId id="298" r:id="rId32"/>
    <p:sldId id="299" r:id="rId33"/>
    <p:sldId id="300" r:id="rId34"/>
    <p:sldId id="301" r:id="rId35"/>
    <p:sldId id="302" r:id="rId36"/>
    <p:sldId id="277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10569-F570-4E19-92BA-2ACC09CC435C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79DE8-2A66-403E-8496-8DC996F8F9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19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979DE8-2A66-403E-8496-8DC996F8F91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794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575DF6-CA39-45E1-8EBB-2345E4AF8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2C4932-BC36-4BE1-A7A6-73C4C30AD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32F3CC-8E7F-4CE3-B716-4FF4A3F53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A5CD-4D27-49FF-ACE9-4492BAF01B0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F7E0A8-68D8-434A-B3FF-C2CEFFF75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4C2305-FE53-43E1-8AC8-F91B18565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8A0D-5978-403C-9610-90C95FABF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91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A682DE-2A38-4388-ABD2-E8ADE4BFA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85B6D17-EE5B-4711-B09C-92E85A598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35A968-ED7E-4B8F-A2CB-AF050C308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A5CD-4D27-49FF-ACE9-4492BAF01B0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8D97AA-B4AE-4084-9F14-020E51E7D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06CC4E-E959-44D6-BFB2-38877538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8A0D-5978-403C-9610-90C95FABF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49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ABD30D4-4C83-44CC-957C-EF0A04BF08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E72056A-A2AF-4569-9BD3-F9D2E1A8E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7FD831-5CF1-40B5-A66A-78EDFBC4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A5CD-4D27-49FF-ACE9-4492BAF01B0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104031-7301-45F1-925F-30493DF35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F9DCBA-0EED-4B43-AF05-99B4E69F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8A0D-5978-403C-9610-90C95FABF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57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685167-617E-46EF-B8C7-E1B12712C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66AD77-201A-4803-AA1D-12FFF9540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5016D5-F066-44B1-A1E6-257AB534B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A5CD-4D27-49FF-ACE9-4492BAF01B0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0D85C3-71CB-4491-86AC-00E1AA40C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54ACF0-BB8A-4228-9E41-CFD476A9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8A0D-5978-403C-9610-90C95FABF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51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BE6B43-F645-4B95-8C78-648B680F7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1DC93B-6146-4656-A48D-7C3CCDAA0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8ECF6F-2519-4491-9227-EBE2E3358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A5CD-4D27-49FF-ACE9-4492BAF01B0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06881E-7DE4-4669-8814-179560635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16EE6A-4953-487C-AC5E-3B81CFA48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8A0D-5978-403C-9610-90C95FABF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972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0D2E94-3C88-4676-840F-C7B740032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BBEE5F-4F15-4C29-83C4-3A937E3267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27F1EB3-B5EA-4939-9239-74F23D90B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E0B0BB0-EA60-492D-929B-D32102CFE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A5CD-4D27-49FF-ACE9-4492BAF01B0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0EF9451-104F-413A-86DB-341CFB11C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BBFAA52-C35D-4CD1-A8DF-7F2470C64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8A0D-5978-403C-9610-90C95FABF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36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7DDB51-341C-46EA-93D4-C514C41DC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96B54A-7962-46BD-85CD-0D59785AB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89DBA11-D688-4611-924F-8BD46E273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7182830-EBE6-4A84-867A-65695D6D68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6194DB0-9EDB-4103-96C3-5B88F9B449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F499EBF-6700-4390-9C60-B850E15DC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A5CD-4D27-49FF-ACE9-4492BAF01B0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AD1F587-82E2-4D9D-887F-8E1B230DF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DB7A009-A418-45F9-AA8D-0ACA9F46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8A0D-5978-403C-9610-90C95FABF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00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FD99B-FCF6-4F16-AB19-18B666B9A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488FC8C-A46F-4ACB-9EAC-4AF9E9592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A5CD-4D27-49FF-ACE9-4492BAF01B0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8102370-1660-40E6-B7E5-76FF8357D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D1E6B26-D127-4F5E-8DE8-F67C9C2AB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8A0D-5978-403C-9610-90C95FABF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37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BB51516-602C-46F1-BB8D-92398554E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A5CD-4D27-49FF-ACE9-4492BAF01B0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888E143-962D-4312-9DAA-1D83035AA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560392-7B89-4C23-9743-D0FD03F0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8A0D-5978-403C-9610-90C95FABF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681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ACD77A-ECD7-4676-956E-22FCB7586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AF6F39-AAC1-4583-91A6-9CD6899B5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89E7A8C-C5EF-4DBC-96C9-07ECFF204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B892832-31BE-4429-88E6-F9CE3DF91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A5CD-4D27-49FF-ACE9-4492BAF01B0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AE0ED25-5E8D-4CBB-AC5D-E1BE885BA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02D9C9-357F-4EE7-BCAF-5F02EE77E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8A0D-5978-403C-9610-90C95FABF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974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DC0263-84A2-4C04-8118-CDD92331F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A0CE7A2-3D20-4F2B-861A-5D4B8DDD1C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54FB6E8-5F7C-403E-B5CB-9BEAAB8F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6A76B5B-9136-4723-BC31-07D28644C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A5CD-4D27-49FF-ACE9-4492BAF01B0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D5405D4-F827-482E-94B4-7E687D2F2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34BD88-741F-4084-8CDE-30D8C9E3A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8A0D-5978-403C-9610-90C95FABF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06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6C63511-FC0B-4302-B4B7-8CD2E873B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CB9BBAB-6D40-4A86-909E-FF24CA3BD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3085D2-B023-48D8-86F4-A0E0985930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8A5CD-4D27-49FF-ACE9-4492BAF01B0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141ADB-16A6-4ED2-8BA3-6B8DB9692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13BD52-34BB-40E0-8BFE-A835C746D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58A0D-5978-403C-9610-90C95FABF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15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ime_continue=81&amp;v=D4aKfQvHPaw&amp;feature=emb_logo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wikiskripta.eu/w/Soubor:Uroliti%C3%A1za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tn.cz/upload/ftn/Kliniky/Urologie/Dokumenty/Urologicka_onkologie.pdf" TargetMode="External"/><Relationship Id="rId2" Type="http://schemas.openxmlformats.org/officeDocument/2006/relationships/hyperlink" Target="https://www.novinky.cz/zena/zdravi/clanek/urologicke-nadory-byvaji-velice-nenapadne-4009411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005917-D834-431E-A245-8D4A300E8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Candara" panose="020E0502030303020204" pitchFamily="34" charset="0"/>
              </a:rPr>
              <a:t>UROLOGIE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72FEC74-3E05-43D1-8DFA-C4A68696FE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latin typeface="Candara" panose="020E0502030303020204" pitchFamily="34" charset="0"/>
              </a:rPr>
              <a:t>Barbora Suchánková, Anna Sedláčková, Anna Slováková</a:t>
            </a:r>
          </a:p>
        </p:txBody>
      </p:sp>
    </p:spTree>
    <p:extLst>
      <p:ext uri="{BB962C8B-B14F-4D97-AF65-F5344CB8AC3E}">
        <p14:creationId xmlns:p14="http://schemas.microsoft.com/office/powerpoint/2010/main" val="3246774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2B8C8B-80C3-472D-9C0B-548C0F7E7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183" y="503740"/>
            <a:ext cx="10948617" cy="5695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dirty="0">
                <a:latin typeface="Candara" panose="020E0502030303020204" pitchFamily="34" charset="0"/>
              </a:rPr>
              <a:t>Nefrektomie</a:t>
            </a:r>
            <a:r>
              <a:rPr lang="cs-CZ" dirty="0">
                <a:latin typeface="Candara" panose="020E0502030303020204" pitchFamily="34" charset="0"/>
              </a:rPr>
              <a:t> </a:t>
            </a:r>
          </a:p>
          <a:p>
            <a:pPr marL="0" indent="0">
              <a:buNone/>
            </a:pPr>
            <a:r>
              <a:rPr lang="cs-CZ" dirty="0">
                <a:latin typeface="Candara" panose="020E0502030303020204" pitchFamily="34" charset="0"/>
              </a:rPr>
              <a:t>= </a:t>
            </a:r>
            <a:r>
              <a:rPr lang="cs-CZ" sz="2000" dirty="0">
                <a:latin typeface="Candara" panose="020E0502030303020204" pitchFamily="34" charset="0"/>
              </a:rPr>
              <a:t>chirurgické odstranění celé ledviny a části močovodu </a:t>
            </a:r>
          </a:p>
          <a:p>
            <a:pPr>
              <a:buFont typeface="Wingdings" panose="05000000000000000000" pitchFamily="2" charset="2"/>
              <a:buChar char="v"/>
            </a:pPr>
            <a:endParaRPr lang="cs-CZ" sz="2000" dirty="0">
              <a:latin typeface="Candara" panose="020E0502030303020204" pitchFamily="34" charset="0"/>
            </a:endParaRPr>
          </a:p>
          <a:p>
            <a:r>
              <a:rPr lang="cs-CZ" sz="2000" b="1" dirty="0">
                <a:latin typeface="Candara" panose="020E0502030303020204" pitchFamily="34" charset="0"/>
              </a:rPr>
              <a:t>Radikální nefrektomie</a:t>
            </a:r>
          </a:p>
          <a:p>
            <a:endParaRPr lang="cs-CZ" sz="2000" dirty="0">
              <a:latin typeface="Candara" panose="020E0502030303020204" pitchFamily="34" charset="0"/>
            </a:endParaRPr>
          </a:p>
          <a:p>
            <a:r>
              <a:rPr lang="cs-CZ" sz="2000" b="1" dirty="0">
                <a:latin typeface="Candara" panose="020E0502030303020204" pitchFamily="34" charset="0"/>
              </a:rPr>
              <a:t>Laparoskopická nefrektomie</a:t>
            </a:r>
          </a:p>
          <a:p>
            <a:endParaRPr lang="cs-CZ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cs-CZ" sz="2000" u="sng" dirty="0">
                <a:latin typeface="Candara" panose="020E0502030303020204" pitchFamily="34" charset="0"/>
              </a:rPr>
              <a:t>Indikace</a:t>
            </a:r>
          </a:p>
          <a:p>
            <a:pPr marL="0" indent="0">
              <a:buNone/>
            </a:pPr>
            <a:endParaRPr lang="cs-CZ" sz="2000" u="sng" dirty="0">
              <a:latin typeface="Candara" panose="020E0502030303020204" pitchFamily="34" charset="0"/>
            </a:endParaRPr>
          </a:p>
          <a:p>
            <a:r>
              <a:rPr lang="cs-CZ" sz="2000" dirty="0">
                <a:latin typeface="Candara" panose="020E0502030303020204" pitchFamily="34" charset="0"/>
              </a:rPr>
              <a:t> nádorové onemocnění ledviny</a:t>
            </a:r>
          </a:p>
          <a:p>
            <a:r>
              <a:rPr lang="cs-CZ" sz="2000" dirty="0">
                <a:latin typeface="Candara" panose="020E0502030303020204" pitchFamily="34" charset="0"/>
              </a:rPr>
              <a:t> nefunkční ledvina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18139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B6A265-D600-496D-9E29-154837AE1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345" y="454462"/>
            <a:ext cx="5181600" cy="5810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i="1" u="sng" dirty="0">
                <a:latin typeface="Candara" panose="020E0502030303020204" pitchFamily="34" charset="0"/>
              </a:rPr>
              <a:t>Radikální nefrektomie</a:t>
            </a:r>
          </a:p>
          <a:p>
            <a:endParaRPr lang="cs-CZ" sz="2000" i="1" u="sng" dirty="0">
              <a:latin typeface="Candara" panose="020E0502030303020204" pitchFamily="34" charset="0"/>
            </a:endParaRPr>
          </a:p>
          <a:p>
            <a:r>
              <a:rPr lang="cs-CZ" sz="2000" dirty="0">
                <a:latin typeface="Candara" panose="020E0502030303020204" pitchFamily="34" charset="0"/>
              </a:rPr>
              <a:t> výhoda zachovaní zdravé tkáně ledviny </a:t>
            </a:r>
          </a:p>
          <a:p>
            <a:r>
              <a:rPr lang="cs-CZ" sz="2000" dirty="0">
                <a:latin typeface="Candara" panose="020E0502030303020204" pitchFamily="34" charset="0"/>
              </a:rPr>
              <a:t> větší pooperační bolestivost</a:t>
            </a:r>
          </a:p>
          <a:p>
            <a:r>
              <a:rPr lang="cs-CZ" sz="2000" dirty="0">
                <a:latin typeface="Candara" panose="020E0502030303020204" pitchFamily="34" charset="0"/>
              </a:rPr>
              <a:t> delší rekonvalescence</a:t>
            </a:r>
          </a:p>
          <a:p>
            <a:pPr marL="0" indent="0">
              <a:buNone/>
            </a:pPr>
            <a:endParaRPr lang="cs-CZ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cs-CZ" sz="2000" i="1" u="sng" dirty="0">
                <a:latin typeface="Candara" panose="020E0502030303020204" pitchFamily="34" charset="0"/>
              </a:rPr>
              <a:t>Laparoskopická nefrektomie</a:t>
            </a:r>
          </a:p>
          <a:p>
            <a:endParaRPr lang="cs-CZ" sz="2000" i="1" u="sng" dirty="0">
              <a:latin typeface="Candara" panose="020E0502030303020204" pitchFamily="34" charset="0"/>
            </a:endParaRPr>
          </a:p>
          <a:p>
            <a:r>
              <a:rPr lang="cs-CZ" sz="2000" dirty="0">
                <a:latin typeface="Candara" panose="020E0502030303020204" pitchFamily="34" charset="0"/>
              </a:rPr>
              <a:t> rychlejší pooperační rekonvalescence</a:t>
            </a:r>
          </a:p>
          <a:p>
            <a:r>
              <a:rPr lang="cs-CZ" sz="2000" dirty="0">
                <a:latin typeface="Candara" panose="020E0502030303020204" pitchFamily="34" charset="0"/>
              </a:rPr>
              <a:t> menší bolestivost</a:t>
            </a:r>
          </a:p>
          <a:p>
            <a:r>
              <a:rPr lang="cs-CZ" sz="2000" dirty="0">
                <a:latin typeface="Candara" panose="020E0502030303020204" pitchFamily="34" charset="0"/>
              </a:rPr>
              <a:t> technicky náročnější výkon 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2D0CF05-0429-4A2A-BFB8-508165BBC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05183"/>
            <a:ext cx="5181600" cy="5771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latin typeface="Candara" panose="020E0502030303020204" pitchFamily="34" charset="0"/>
              </a:rPr>
              <a:t>Diagnostika a vyšetření</a:t>
            </a:r>
          </a:p>
          <a:p>
            <a:r>
              <a:rPr lang="cs-CZ" sz="2000" b="1" dirty="0">
                <a:latin typeface="Candara" panose="020E0502030303020204" pitchFamily="34" charset="0"/>
              </a:rPr>
              <a:t> </a:t>
            </a:r>
            <a:r>
              <a:rPr lang="cs-CZ" sz="2000" dirty="0">
                <a:latin typeface="Candara" panose="020E0502030303020204" pitchFamily="34" charset="0"/>
              </a:rPr>
              <a:t>anamnéza</a:t>
            </a:r>
          </a:p>
          <a:p>
            <a:r>
              <a:rPr lang="cs-CZ" sz="2000" b="1" dirty="0">
                <a:latin typeface="Candara" panose="020E0502030303020204" pitchFamily="34" charset="0"/>
              </a:rPr>
              <a:t> </a:t>
            </a:r>
            <a:r>
              <a:rPr lang="cs-CZ" sz="2000" dirty="0" err="1">
                <a:latin typeface="Candara" panose="020E0502030303020204" pitchFamily="34" charset="0"/>
              </a:rPr>
              <a:t>moč+sediment</a:t>
            </a:r>
            <a:r>
              <a:rPr lang="cs-CZ" sz="2000" dirty="0">
                <a:latin typeface="Candara" panose="020E0502030303020204" pitchFamily="34" charset="0"/>
              </a:rPr>
              <a:t> </a:t>
            </a:r>
          </a:p>
          <a:p>
            <a:r>
              <a:rPr lang="cs-CZ" sz="2000" dirty="0">
                <a:latin typeface="Candara" panose="020E0502030303020204" pitchFamily="34" charset="0"/>
              </a:rPr>
              <a:t> fyzikální vyšetření</a:t>
            </a:r>
          </a:p>
          <a:p>
            <a:r>
              <a:rPr lang="cs-CZ" sz="2000" dirty="0">
                <a:latin typeface="Candara" panose="020E0502030303020204" pitchFamily="34" charset="0"/>
              </a:rPr>
              <a:t> ultrazvukové vyšetření</a:t>
            </a:r>
          </a:p>
          <a:p>
            <a:r>
              <a:rPr lang="cs-CZ" sz="2000" dirty="0">
                <a:latin typeface="Candara" panose="020E0502030303020204" pitchFamily="34" charset="0"/>
              </a:rPr>
              <a:t> CT vyšetření </a:t>
            </a:r>
          </a:p>
          <a:p>
            <a:r>
              <a:rPr lang="cs-CZ" sz="2000" dirty="0">
                <a:latin typeface="Candara" panose="020E0502030303020204" pitchFamily="34" charset="0"/>
              </a:rPr>
              <a:t> magnetická rezonance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8828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9486C2-272E-42EE-9803-AE1FA0313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429" y="487315"/>
            <a:ext cx="5669371" cy="5689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latin typeface="Candara" panose="020E0502030303020204" pitchFamily="34" charset="0"/>
              </a:rPr>
              <a:t>Komplikace a rizika</a:t>
            </a:r>
          </a:p>
          <a:p>
            <a:endParaRPr lang="cs-CZ" sz="2000" dirty="0">
              <a:latin typeface="Candara" panose="020E0502030303020204" pitchFamily="34" charset="0"/>
            </a:endParaRPr>
          </a:p>
          <a:p>
            <a:r>
              <a:rPr lang="cs-CZ" sz="2000" dirty="0">
                <a:latin typeface="Candara" panose="020E0502030303020204" pitchFamily="34" charset="0"/>
              </a:rPr>
              <a:t> alergická reakce</a:t>
            </a:r>
          </a:p>
          <a:p>
            <a:r>
              <a:rPr lang="cs-CZ" sz="2000" dirty="0">
                <a:latin typeface="Candara" panose="020E0502030303020204" pitchFamily="34" charset="0"/>
              </a:rPr>
              <a:t> infekce (v oblasti vpichů nebo v operační ráně)</a:t>
            </a:r>
          </a:p>
          <a:p>
            <a:r>
              <a:rPr lang="cs-CZ" sz="2000" dirty="0">
                <a:latin typeface="Candara" panose="020E0502030303020204" pitchFamily="34" charset="0"/>
              </a:rPr>
              <a:t> zvýšená teplota </a:t>
            </a:r>
          </a:p>
          <a:p>
            <a:r>
              <a:rPr lang="cs-CZ" sz="2000" dirty="0">
                <a:latin typeface="Candara" panose="020E0502030303020204" pitchFamily="34" charset="0"/>
              </a:rPr>
              <a:t> nadměrné krvácení</a:t>
            </a:r>
          </a:p>
          <a:p>
            <a:r>
              <a:rPr lang="cs-CZ" sz="2000" dirty="0">
                <a:latin typeface="Candara" panose="020E0502030303020204" pitchFamily="34" charset="0"/>
              </a:rPr>
              <a:t> zvracení</a:t>
            </a:r>
          </a:p>
          <a:p>
            <a:r>
              <a:rPr lang="cs-CZ" sz="2000" dirty="0">
                <a:latin typeface="Candara" panose="020E0502030303020204" pitchFamily="34" charset="0"/>
              </a:rPr>
              <a:t> poruchy střevní činnosti</a:t>
            </a:r>
          </a:p>
          <a:p>
            <a:r>
              <a:rPr lang="cs-CZ" sz="2000" dirty="0">
                <a:latin typeface="Candara" panose="020E0502030303020204" pitchFamily="34" charset="0"/>
              </a:rPr>
              <a:t> poruchy hojení</a:t>
            </a:r>
            <a:endParaRPr lang="cs-CZ" sz="20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A9D20A1-B371-4B5E-8667-6CD4A9369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0110" y="416134"/>
            <a:ext cx="5133690" cy="5760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latin typeface="Candara" panose="020E0502030303020204" pitchFamily="34" charset="0"/>
              </a:rPr>
              <a:t>Specifické komplikace u laparoskopické nefrektomie</a:t>
            </a:r>
          </a:p>
          <a:p>
            <a:endParaRPr lang="cs-CZ" sz="2000" dirty="0"/>
          </a:p>
          <a:p>
            <a:r>
              <a:rPr lang="cs-CZ" sz="2000" dirty="0">
                <a:latin typeface="Candara" panose="020E0502030303020204" pitchFamily="34" charset="0"/>
              </a:rPr>
              <a:t>riziko poranění orgánů dutiny břišní při zavádění portů </a:t>
            </a:r>
          </a:p>
          <a:p>
            <a:r>
              <a:rPr lang="cs-CZ" sz="2000" dirty="0">
                <a:latin typeface="Candara" panose="020E0502030303020204" pitchFamily="34" charset="0"/>
              </a:rPr>
              <a:t>několik dní po operaci může pacient pociťovat bolestivost v oblasti ramen z důvodu </a:t>
            </a:r>
            <a:r>
              <a:rPr lang="cs-CZ" sz="2000" dirty="0" err="1">
                <a:latin typeface="Candara" panose="020E0502030303020204" pitchFamily="34" charset="0"/>
              </a:rPr>
              <a:t>kapnoperitonea</a:t>
            </a:r>
            <a:endParaRPr lang="cs-CZ" sz="2000" dirty="0">
              <a:latin typeface="Candara" panose="020E0502030303020204" pitchFamily="34" charset="0"/>
            </a:endParaRPr>
          </a:p>
          <a:p>
            <a:r>
              <a:rPr lang="cs-CZ" sz="2000" dirty="0">
                <a:latin typeface="Candara" panose="020E0502030303020204" pitchFamily="34" charset="0"/>
              </a:rPr>
              <a:t>vznik podkožního emfyzému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266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F3A15A-9C18-4CF8-9178-65FAA635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ndara" panose="020E0502030303020204" pitchFamily="34" charset="0"/>
              </a:rPr>
              <a:t>BIOPSIE PROSTATY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EFA189-9B13-44D1-8422-8FA5DD51D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855" y="1494799"/>
            <a:ext cx="11432738" cy="48019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>
                <a:hlinkClick r:id="rId2"/>
              </a:rPr>
              <a:t>https://www.youtube.com/watch?time_continue=81&amp;v=D4aKfQvHPaw&amp;feature=emb_logo</a:t>
            </a:r>
            <a:endParaRPr lang="cs-CZ" sz="2000" dirty="0"/>
          </a:p>
          <a:p>
            <a:pPr marL="285750" indent="-285750"/>
            <a:r>
              <a:rPr lang="cs-CZ" sz="1800" dirty="0"/>
              <a:t>indikována při podezření na nádor prostaty, na základě vyšších hodnot PSA nebo podezření při palpačním vyšetření prostaty</a:t>
            </a:r>
          </a:p>
          <a:p>
            <a:pPr marL="285750" indent="-285750"/>
            <a:r>
              <a:rPr lang="cs-CZ" sz="1800" dirty="0"/>
              <a:t>odběr z tkáně prostaty min. 10 vzorků pod ultrazvukovou kontrolou pomocí sondy zavedené do konečníku</a:t>
            </a:r>
          </a:p>
          <a:p>
            <a:pPr marL="285750" indent="-285750"/>
            <a:r>
              <a:rPr lang="cs-CZ" sz="1800" dirty="0"/>
              <a:t>při odběru se okolí prostaty znecitlivuje 1% roztokem </a:t>
            </a:r>
            <a:r>
              <a:rPr lang="cs-CZ" sz="1800" dirty="0" err="1"/>
              <a:t>Mesocainu</a:t>
            </a:r>
            <a:endParaRPr lang="cs-CZ" sz="1800" dirty="0"/>
          </a:p>
          <a:p>
            <a:pPr marL="285750" indent="-285750"/>
            <a:r>
              <a:rPr lang="cs-CZ" sz="1800" dirty="0"/>
              <a:t>celkem 10-15 minut, ambulantně, za 30 minut po výkonu může pacient odejít.</a:t>
            </a:r>
          </a:p>
          <a:p>
            <a:pPr marL="285750" indent="-285750"/>
            <a:r>
              <a:rPr lang="cs-CZ" sz="1800" dirty="0"/>
              <a:t>před nutné důkladné vyprázdnění konečníku, večer před vyšetřením 1-2 glycerinové čípky, ráno v den vyšetření 1 glycerinový čípek, profylaxe – ATB, pacient </a:t>
            </a:r>
            <a:r>
              <a:rPr lang="cs-CZ" sz="1800" b="1" dirty="0"/>
              <a:t>nemusí být lačný</a:t>
            </a:r>
          </a:p>
          <a:p>
            <a:pPr marL="285750" indent="-285750"/>
            <a:r>
              <a:rPr lang="cs-CZ" sz="1800" dirty="0"/>
              <a:t>vysazení </a:t>
            </a:r>
            <a:r>
              <a:rPr lang="cs-CZ" sz="1800" dirty="0" err="1"/>
              <a:t>antiagregancií</a:t>
            </a:r>
            <a:r>
              <a:rPr lang="cs-CZ" sz="1800" dirty="0"/>
              <a:t> (např. Anopyrin, </a:t>
            </a:r>
            <a:r>
              <a:rPr lang="cs-CZ" sz="1800" dirty="0" err="1"/>
              <a:t>Godasal</a:t>
            </a:r>
            <a:r>
              <a:rPr lang="cs-CZ" sz="1800" dirty="0"/>
              <a:t>, </a:t>
            </a:r>
            <a:r>
              <a:rPr lang="cs-CZ" sz="1800" dirty="0" err="1"/>
              <a:t>Trombex</a:t>
            </a:r>
            <a:r>
              <a:rPr lang="cs-CZ" sz="1800" dirty="0"/>
              <a:t>, </a:t>
            </a:r>
            <a:r>
              <a:rPr lang="cs-CZ" sz="1800" dirty="0" err="1"/>
              <a:t>Clopidogrel</a:t>
            </a:r>
            <a:r>
              <a:rPr lang="cs-CZ" sz="1800" dirty="0"/>
              <a:t>, </a:t>
            </a:r>
            <a:r>
              <a:rPr lang="cs-CZ" sz="1800" dirty="0" err="1"/>
              <a:t>Apo-Tic</a:t>
            </a:r>
            <a:r>
              <a:rPr lang="cs-CZ" sz="1800" dirty="0"/>
              <a:t>, </a:t>
            </a:r>
            <a:r>
              <a:rPr lang="cs-CZ" sz="1800" dirty="0" err="1"/>
              <a:t>Plavix</a:t>
            </a:r>
            <a:r>
              <a:rPr lang="cs-CZ" sz="1800" dirty="0"/>
              <a:t>, apod.)  týden před vyšetřením,  vysazení </a:t>
            </a:r>
            <a:r>
              <a:rPr lang="cs-CZ" sz="1800" dirty="0" err="1"/>
              <a:t>Warfarinu</a:t>
            </a:r>
            <a:r>
              <a:rPr lang="cs-CZ" sz="1800" dirty="0"/>
              <a:t> </a:t>
            </a:r>
            <a:r>
              <a:rPr lang="cs-CZ" sz="1800" dirty="0" err="1"/>
              <a:t>přemod</a:t>
            </a:r>
            <a:r>
              <a:rPr lang="cs-CZ" sz="1800" dirty="0"/>
              <a:t> LMHR, nutné čerstvé vyšetření krevní srážlivosti</a:t>
            </a:r>
          </a:p>
          <a:p>
            <a:pPr marL="285750" indent="-285750"/>
            <a:r>
              <a:rPr lang="cs-CZ" sz="1800" dirty="0"/>
              <a:t>krvácivé komplikace – z konečníku, do moči nebo do spermatu</a:t>
            </a:r>
          </a:p>
          <a:p>
            <a:pPr marL="285750" indent="-285750"/>
            <a:r>
              <a:rPr lang="cs-CZ" sz="1800" dirty="0"/>
              <a:t>zánět prostaty projevující horečky, potížemi s močením, bolesti v konečníku (lékař, ATB) </a:t>
            </a:r>
          </a:p>
          <a:p>
            <a:pPr marL="285750" indent="-285750"/>
            <a:r>
              <a:rPr lang="cs-CZ" sz="1800" dirty="0"/>
              <a:t>v den vyšetření klidový režim s vysokým příjmem tekutin, po dobu 2-3 dnů se vyvarovat větší fyzické zátěže, užít ATB dle ordinace lékaře</a:t>
            </a:r>
          </a:p>
          <a:p>
            <a:pPr marL="285750" indent="-285750"/>
            <a:r>
              <a:rPr lang="cs-CZ" sz="1800" dirty="0"/>
              <a:t>výsledek přibližně za 2 - 3 týdny.</a:t>
            </a:r>
          </a:p>
        </p:txBody>
      </p:sp>
    </p:spTree>
    <p:extLst>
      <p:ext uri="{BB962C8B-B14F-4D97-AF65-F5344CB8AC3E}">
        <p14:creationId xmlns:p14="http://schemas.microsoft.com/office/powerpoint/2010/main" val="1763066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83C143-93F7-4888-98D9-A36CF3701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ndara" panose="020E0502030303020204" pitchFamily="34" charset="0"/>
              </a:rPr>
              <a:t>UROLITHIÁZA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75B947C-8CB0-4E9F-8BF7-E58FA749791F}"/>
              </a:ext>
            </a:extLst>
          </p:cNvPr>
          <p:cNvSpPr txBox="1"/>
          <p:nvPr/>
        </p:nvSpPr>
        <p:spPr>
          <a:xfrm>
            <a:off x="838200" y="1502459"/>
            <a:ext cx="99647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Candara" panose="020E0502030303020204" pitchFamily="34" charset="0"/>
              </a:rPr>
              <a:t>= přítomnost konkrementů v močových cestách (ledvinové kameny)</a:t>
            </a:r>
          </a:p>
          <a:p>
            <a:endParaRPr lang="cs-CZ" dirty="0"/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87C30461-493C-4AEE-A8EE-3CF4D393F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97" y="2077017"/>
            <a:ext cx="8634784" cy="1820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latin typeface="Candara" panose="020E0502030303020204" pitchFamily="34" charset="0"/>
              </a:rPr>
              <a:t>- tvorba konkrementu – minerály, jiné </a:t>
            </a:r>
            <a:r>
              <a:rPr lang="cs-CZ" sz="2000" dirty="0" err="1">
                <a:latin typeface="Candara" panose="020E0502030303020204" pitchFamily="34" charset="0"/>
              </a:rPr>
              <a:t>kamenotvorné</a:t>
            </a:r>
            <a:r>
              <a:rPr lang="cs-CZ" sz="2000" dirty="0">
                <a:latin typeface="Candara" panose="020E0502030303020204" pitchFamily="34" charset="0"/>
              </a:rPr>
              <a:t> látky v moči dosáhnou nerovnováhy, začínají krystalizovat</a:t>
            </a:r>
          </a:p>
          <a:p>
            <a:pPr marL="0" indent="0">
              <a:buNone/>
            </a:pPr>
            <a:r>
              <a:rPr lang="cs-CZ" sz="2000" dirty="0">
                <a:latin typeface="Candara" panose="020E0502030303020204" pitchFamily="34" charset="0"/>
              </a:rPr>
              <a:t>- většina kamenů - drobná a bez potíží opouští tělo</a:t>
            </a:r>
          </a:p>
          <a:p>
            <a:pPr>
              <a:buFontTx/>
              <a:buChar char="-"/>
            </a:pPr>
            <a:r>
              <a:rPr lang="cs-CZ" sz="2000" dirty="0">
                <a:latin typeface="Candara" panose="020E0502030303020204" pitchFamily="34" charset="0"/>
              </a:rPr>
              <a:t>krystaly se v močových cestách hromadí – obstrukce</a:t>
            </a:r>
          </a:p>
          <a:p>
            <a:pPr marL="0" indent="0">
              <a:buNone/>
            </a:pPr>
            <a:endParaRPr lang="cs-CZ" sz="2400" dirty="0">
              <a:latin typeface="Candara" panose="020E0502030303020204" pitchFamily="34" charset="0"/>
            </a:endParaRPr>
          </a:p>
        </p:txBody>
      </p:sp>
      <p:pic>
        <p:nvPicPr>
          <p:cNvPr id="5" name="Obrázek 4">
            <a:hlinkClick r:id="rId2"/>
            <a:extLst>
              <a:ext uri="{FF2B5EF4-FFF2-40B4-BE49-F238E27FC236}">
                <a16:creationId xmlns:a16="http://schemas.microsoft.com/office/drawing/2014/main" id="{CEF2ACFD-27E9-4308-995C-C0E5954DBB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377" y="1434568"/>
            <a:ext cx="2182423" cy="4803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Image result for urolithiasis">
            <a:extLst>
              <a:ext uri="{FF2B5EF4-FFF2-40B4-BE49-F238E27FC236}">
                <a16:creationId xmlns:a16="http://schemas.microsoft.com/office/drawing/2014/main" id="{B462468D-CCA1-4881-86EB-E4483E2A5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86" y="3794976"/>
            <a:ext cx="4038417" cy="252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738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9C1B5931-2B4D-4E41-8F5D-E951F68DA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697" y="503742"/>
            <a:ext cx="4530634" cy="54659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u="sng" dirty="0">
                <a:latin typeface="Candara" panose="020E0502030303020204" pitchFamily="34" charset="0"/>
              </a:rPr>
              <a:t>Příčiny:</a:t>
            </a:r>
            <a:r>
              <a:rPr lang="cs-CZ" sz="2000" b="1" dirty="0">
                <a:latin typeface="Candara" panose="020E0502030303020204" pitchFamily="34" charset="0"/>
              </a:rPr>
              <a:t> </a:t>
            </a:r>
            <a:endParaRPr lang="cs-CZ" sz="2000" dirty="0">
              <a:latin typeface="Candara" panose="020E0502030303020204" pitchFamily="34" charset="0"/>
            </a:endParaRPr>
          </a:p>
          <a:p>
            <a:r>
              <a:rPr lang="cs-CZ" sz="2000" dirty="0">
                <a:latin typeface="Candara" panose="020E0502030303020204" pitchFamily="34" charset="0"/>
              </a:rPr>
              <a:t> nedostatečný příjem tekutin – vysoce koncentrovaná moč</a:t>
            </a:r>
          </a:p>
          <a:p>
            <a:r>
              <a:rPr lang="cs-CZ" sz="2000" dirty="0">
                <a:latin typeface="Candara" panose="020E0502030303020204" pitchFamily="34" charset="0"/>
              </a:rPr>
              <a:t> močové infekce – opakované záněty močového měchýře</a:t>
            </a:r>
          </a:p>
          <a:p>
            <a:r>
              <a:rPr lang="cs-CZ" sz="2000" dirty="0">
                <a:latin typeface="Candara" panose="020E0502030303020204" pitchFamily="34" charset="0"/>
              </a:rPr>
              <a:t> strukturální odchylky močových cest – zúžení močovodu </a:t>
            </a:r>
          </a:p>
          <a:p>
            <a:r>
              <a:rPr lang="cs-CZ" sz="2000" dirty="0">
                <a:latin typeface="Candara" panose="020E0502030303020204" pitchFamily="34" charset="0"/>
              </a:rPr>
              <a:t> dědičnost</a:t>
            </a:r>
          </a:p>
          <a:p>
            <a:r>
              <a:rPr lang="cs-CZ" sz="2000" dirty="0">
                <a:latin typeface="Candara" panose="020E0502030303020204" pitchFamily="34" charset="0"/>
              </a:rPr>
              <a:t> některé léky</a:t>
            </a:r>
          </a:p>
          <a:p>
            <a:r>
              <a:rPr lang="cs-CZ" sz="2000" dirty="0">
                <a:latin typeface="Candara" panose="020E0502030303020204" pitchFamily="34" charset="0"/>
              </a:rPr>
              <a:t> metabolické odchylky</a:t>
            </a:r>
          </a:p>
          <a:p>
            <a:endParaRPr lang="cs-CZ" sz="2400" dirty="0">
              <a:latin typeface="Candara" panose="020E0502030303020204" pitchFamily="34" charset="0"/>
            </a:endParaRPr>
          </a:p>
          <a:p>
            <a:endParaRPr lang="cs-CZ" sz="2400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4106597C-6090-402C-9651-61454E5A58B7}"/>
              </a:ext>
            </a:extLst>
          </p:cNvPr>
          <p:cNvSpPr txBox="1">
            <a:spLocks/>
          </p:cNvSpPr>
          <p:nvPr/>
        </p:nvSpPr>
        <p:spPr>
          <a:xfrm>
            <a:off x="5561511" y="640628"/>
            <a:ext cx="5896792" cy="5851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b="1" u="sng" dirty="0">
                <a:latin typeface="Candara" panose="020E0502030303020204" pitchFamily="34" charset="0"/>
              </a:rPr>
              <a:t>Příznaky:</a:t>
            </a:r>
            <a:endParaRPr lang="cs-CZ" sz="2000" u="sng" dirty="0">
              <a:latin typeface="Candara" panose="020E0502030303020204" pitchFamily="34" charset="0"/>
            </a:endParaRPr>
          </a:p>
          <a:p>
            <a:r>
              <a:rPr lang="cs-CZ" sz="2000" dirty="0">
                <a:latin typeface="Candara" panose="020E0502030303020204" pitchFamily="34" charset="0"/>
              </a:rPr>
              <a:t>Bolest</a:t>
            </a:r>
          </a:p>
          <a:p>
            <a:r>
              <a:rPr lang="cs-CZ" sz="2000" dirty="0">
                <a:latin typeface="Candara" panose="020E0502030303020204" pitchFamily="34" charset="0"/>
              </a:rPr>
              <a:t>Hematurie</a:t>
            </a:r>
          </a:p>
          <a:p>
            <a:r>
              <a:rPr lang="cs-CZ" sz="2000" dirty="0">
                <a:latin typeface="Candara" panose="020E0502030303020204" pitchFamily="34" charset="0"/>
              </a:rPr>
              <a:t>Časté nucení na močení</a:t>
            </a:r>
          </a:p>
          <a:p>
            <a:r>
              <a:rPr lang="cs-CZ" sz="2000" dirty="0">
                <a:latin typeface="Candara" panose="020E0502030303020204" pitchFamily="34" charset="0"/>
              </a:rPr>
              <a:t>Nevolnost</a:t>
            </a:r>
          </a:p>
          <a:p>
            <a:r>
              <a:rPr lang="cs-CZ" sz="2000" dirty="0">
                <a:latin typeface="Candara" panose="020E0502030303020204" pitchFamily="34" charset="0"/>
              </a:rPr>
              <a:t>Zvracení</a:t>
            </a:r>
          </a:p>
          <a:p>
            <a:r>
              <a:rPr lang="cs-CZ" sz="2000" dirty="0">
                <a:latin typeface="Candara" panose="020E0502030303020204" pitchFamily="34" charset="0"/>
              </a:rPr>
              <a:t>Zvýšená teplota</a:t>
            </a:r>
          </a:p>
          <a:p>
            <a:r>
              <a:rPr lang="cs-CZ" sz="2000" dirty="0">
                <a:latin typeface="Candara" panose="020E0502030303020204" pitchFamily="34" charset="0"/>
              </a:rPr>
              <a:t>Anurie</a:t>
            </a:r>
          </a:p>
          <a:p>
            <a:pPr marL="0" indent="0">
              <a:buNone/>
            </a:pPr>
            <a:endParaRPr lang="cs-CZ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>
                <a:latin typeface="Candara" panose="020E0502030303020204" pitchFamily="34" charset="0"/>
              </a:rPr>
              <a:t>- intenzita, charakter potíží – dle velikosti a lokalizace (bezpříznakového onemocnění až silné bolesti)</a:t>
            </a:r>
          </a:p>
          <a:p>
            <a:endParaRPr lang="cs-CZ" dirty="0">
              <a:latin typeface="Candara" panose="020E0502030303020204" pitchFamily="34" charset="0"/>
            </a:endParaRPr>
          </a:p>
          <a:p>
            <a:endParaRPr lang="cs-CZ" dirty="0"/>
          </a:p>
        </p:txBody>
      </p:sp>
      <p:pic>
        <p:nvPicPr>
          <p:cNvPr id="6" name="Picture 6" descr="Image result for COLICA RENALIS symptoms">
            <a:extLst>
              <a:ext uri="{FF2B5EF4-FFF2-40B4-BE49-F238E27FC236}">
                <a16:creationId xmlns:a16="http://schemas.microsoft.com/office/drawing/2014/main" id="{7A7CA16A-A38F-486C-9494-AB50291C2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32" y="4385036"/>
            <a:ext cx="3752656" cy="210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COLICA RENALIS">
            <a:extLst>
              <a:ext uri="{FF2B5EF4-FFF2-40B4-BE49-F238E27FC236}">
                <a16:creationId xmlns:a16="http://schemas.microsoft.com/office/drawing/2014/main" id="{9803A6DD-51BC-436C-BB95-91D32696E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026" y="728963"/>
            <a:ext cx="2684150" cy="376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317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A3C7D13E-AB1B-429D-83EC-F85E40643F03}"/>
              </a:ext>
            </a:extLst>
          </p:cNvPr>
          <p:cNvSpPr/>
          <p:nvPr/>
        </p:nvSpPr>
        <p:spPr>
          <a:xfrm>
            <a:off x="570359" y="633039"/>
            <a:ext cx="80423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u="sng" dirty="0">
                <a:latin typeface="Candara" panose="020E0502030303020204" pitchFamily="34" charset="0"/>
              </a:rPr>
              <a:t>Diagnostika močových konkrementů</a:t>
            </a:r>
            <a:endParaRPr lang="cs-CZ" sz="2000" u="sng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anamnéza, fyzikální vyšetření pacienta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rozbor složení konkrementu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při opakované tvorbě i metabolický rozbor konkrementu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UTZ a RTG vyšetření (k průkazu přítomnosti, lokalizaci a velikosti)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80704BE-89BC-4D65-89C5-150F44239F9E}"/>
              </a:ext>
            </a:extLst>
          </p:cNvPr>
          <p:cNvSpPr/>
          <p:nvPr/>
        </p:nvSpPr>
        <p:spPr>
          <a:xfrm>
            <a:off x="630589" y="2502525"/>
            <a:ext cx="52015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u="sng" dirty="0" err="1">
                <a:latin typeface="Candara" panose="020E0502030303020204" pitchFamily="34" charset="0"/>
              </a:rPr>
              <a:t>Utz</a:t>
            </a:r>
            <a:r>
              <a:rPr lang="cs-CZ" sz="2000" b="1" u="sng" dirty="0">
                <a:latin typeface="Candara" panose="020E0502030303020204" pitchFamily="34" charset="0"/>
              </a:rPr>
              <a:t> vyšetření </a:t>
            </a:r>
            <a:endParaRPr lang="cs-CZ" sz="2000" u="sng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poloha konkrementu v ledvině, jeho přibližná velikost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pokud je kámen v močovodu - není většinou rozpoznatelný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moč. měchýř musí být dostatečně naplněný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C2E9103-BBA2-479F-AEA2-2F03DADF0D6A}"/>
              </a:ext>
            </a:extLst>
          </p:cNvPr>
          <p:cNvSpPr/>
          <p:nvPr/>
        </p:nvSpPr>
        <p:spPr>
          <a:xfrm>
            <a:off x="6585421" y="2502525"/>
            <a:ext cx="52015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u="sng" dirty="0" err="1">
                <a:latin typeface="Candara" panose="020E0502030303020204" pitchFamily="34" charset="0"/>
              </a:rPr>
              <a:t>Nefrografie</a:t>
            </a:r>
            <a:endParaRPr lang="cs-CZ" sz="2000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RTG vyšetření, výsledkem </a:t>
            </a:r>
            <a:r>
              <a:rPr lang="cs-CZ" sz="2000" dirty="0" err="1">
                <a:latin typeface="Candara" panose="020E0502030303020204" pitchFamily="34" charset="0"/>
              </a:rPr>
              <a:t>nefrogram</a:t>
            </a:r>
            <a:endParaRPr lang="cs-CZ" sz="2000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vleže na zádech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orientační zhodnocení polohy, velikosti konkrementu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opakované sledování pacientů s konkrementy (nižší radiační zátěž než CT)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na </a:t>
            </a:r>
            <a:r>
              <a:rPr lang="cs-CZ" sz="2000" dirty="0" err="1">
                <a:latin typeface="Candara" panose="020E0502030303020204" pitchFamily="34" charset="0"/>
              </a:rPr>
              <a:t>nefrogramu</a:t>
            </a:r>
            <a:r>
              <a:rPr lang="cs-CZ" sz="2000" dirty="0">
                <a:latin typeface="Candara" panose="020E0502030303020204" pitchFamily="34" charset="0"/>
              </a:rPr>
              <a:t> - nevidíme konkrement s obsahem vápníku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1D0E5CA-A5C2-45A7-8F3F-EF6058FDEED8}"/>
              </a:ext>
            </a:extLst>
          </p:cNvPr>
          <p:cNvSpPr/>
          <p:nvPr/>
        </p:nvSpPr>
        <p:spPr>
          <a:xfrm>
            <a:off x="570359" y="4537600"/>
            <a:ext cx="60150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u="sng" dirty="0">
                <a:latin typeface="Candara" panose="020E0502030303020204" pitchFamily="34" charset="0"/>
              </a:rPr>
              <a:t>CT vyšetření</a:t>
            </a:r>
            <a:endParaRPr lang="cs-CZ" sz="2000" u="sng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 detailněji zobrazí ledviny a močové cesty a zobrazí 100% konkrementů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 lze určit velikost i přesnou lokalizaci konkrementu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 lze určit individuální tvar močových cest pacienta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 vysoká radiační zátěž pro pacienta</a:t>
            </a:r>
          </a:p>
        </p:txBody>
      </p:sp>
    </p:spTree>
    <p:extLst>
      <p:ext uri="{BB962C8B-B14F-4D97-AF65-F5344CB8AC3E}">
        <p14:creationId xmlns:p14="http://schemas.microsoft.com/office/powerpoint/2010/main" val="191460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DDB8381D-7C94-472D-8626-83A7E2D3F069}"/>
              </a:ext>
            </a:extLst>
          </p:cNvPr>
          <p:cNvSpPr/>
          <p:nvPr/>
        </p:nvSpPr>
        <p:spPr>
          <a:xfrm>
            <a:off x="696685" y="438002"/>
            <a:ext cx="1081169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latin typeface="Candara" panose="020E0502030303020204" pitchFamily="34" charset="0"/>
              </a:rPr>
              <a:t>Léčba močových kamenů</a:t>
            </a:r>
          </a:p>
          <a:p>
            <a:endParaRPr lang="cs-CZ" sz="2000" dirty="0">
              <a:latin typeface="Candara" panose="020E0502030303020204" pitchFamily="34" charset="0"/>
            </a:endParaRPr>
          </a:p>
          <a:p>
            <a:r>
              <a:rPr lang="cs-CZ" sz="2000" u="sng" dirty="0">
                <a:latin typeface="Candara" panose="020E0502030303020204" pitchFamily="34" charset="0"/>
              </a:rPr>
              <a:t>Konzervativní léčba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cílem usnadnění vypuzení kamene z močového systému </a:t>
            </a:r>
          </a:p>
          <a:p>
            <a:pPr>
              <a:buFont typeface="Wingdings" panose="05000000000000000000" pitchFamily="2" charset="2"/>
              <a:buChar char="v"/>
            </a:pPr>
            <a:endParaRPr lang="cs-CZ" sz="2000" u="sng" dirty="0">
              <a:latin typeface="Candara" panose="020E0502030303020204" pitchFamily="34" charset="0"/>
            </a:endParaRPr>
          </a:p>
          <a:p>
            <a:r>
              <a:rPr lang="cs-CZ" sz="2000" u="sng" dirty="0">
                <a:latin typeface="Candara" panose="020E0502030303020204" pitchFamily="34" charset="0"/>
              </a:rPr>
              <a:t>Operační léčba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zprůchodnění močových cest endoskopicky</a:t>
            </a:r>
          </a:p>
          <a:p>
            <a:pPr marL="285750" indent="-285750">
              <a:buFontTx/>
              <a:buChar char="-"/>
            </a:pPr>
            <a:endParaRPr lang="cs-CZ" sz="2000" b="1" dirty="0">
              <a:latin typeface="Candara" panose="020E0502030303020204" pitchFamily="34" charset="0"/>
            </a:endParaRPr>
          </a:p>
          <a:p>
            <a:r>
              <a:rPr lang="cs-CZ" sz="2000" u="sng" dirty="0">
                <a:latin typeface="Candara" panose="020E0502030303020204" pitchFamily="34" charset="0"/>
              </a:rPr>
              <a:t>Drcení </a:t>
            </a:r>
            <a:r>
              <a:rPr lang="cs-CZ" sz="2000" u="sng" dirty="0" err="1">
                <a:latin typeface="Candara" panose="020E0502030303020204" pitchFamily="34" charset="0"/>
              </a:rPr>
              <a:t>kamené</a:t>
            </a:r>
            <a:r>
              <a:rPr lang="cs-CZ" sz="2000" u="sng" dirty="0">
                <a:latin typeface="Candara" panose="020E0502030303020204" pitchFamily="34" charset="0"/>
              </a:rPr>
              <a:t> rázovou vlnou (litotrypse)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do ohniska, kde je zaměřena litiáza jsou směřovány rázové vlny, který konkrement rozdrtí na menší části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vhodné pro kameny v močovodu, který je možno bezpečně lokalizovat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 velikost kamenů je cca 1,5-2 cm</a:t>
            </a:r>
          </a:p>
          <a:p>
            <a:endParaRPr lang="cs-CZ" sz="2000" dirty="0">
              <a:latin typeface="Candara" panose="020E0502030303020204" pitchFamily="34" charset="0"/>
            </a:endParaRPr>
          </a:p>
          <a:p>
            <a:r>
              <a:rPr lang="cs-CZ" sz="2000" u="sng" dirty="0" err="1">
                <a:latin typeface="Candara" panose="020E0502030303020204" pitchFamily="34" charset="0"/>
              </a:rPr>
              <a:t>Ureteroskopická</a:t>
            </a:r>
            <a:r>
              <a:rPr lang="cs-CZ" sz="2000" u="sng" dirty="0">
                <a:latin typeface="Candara" panose="020E0502030303020204" pitchFamily="34" charset="0"/>
              </a:rPr>
              <a:t> extrakce litiázy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v CA se zavede operační nástroj přes močovou trubici až k litiáze, poté se vytáhne</a:t>
            </a:r>
          </a:p>
          <a:p>
            <a:pPr>
              <a:buFont typeface="Wingdings" panose="05000000000000000000" pitchFamily="2" charset="2"/>
              <a:buChar char="v"/>
            </a:pPr>
            <a:endParaRPr lang="cs-CZ" sz="2000" u="sng" dirty="0">
              <a:latin typeface="Candara" panose="020E0502030303020204" pitchFamily="34" charset="0"/>
            </a:endParaRPr>
          </a:p>
          <a:p>
            <a:r>
              <a:rPr lang="cs-CZ" sz="2000" u="sng" dirty="0">
                <a:latin typeface="Candara" panose="020E0502030303020204" pitchFamily="34" charset="0"/>
              </a:rPr>
              <a:t>Perkutánní extrakce litiázy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nástroj se do ledviny zavádí přes kůži, litiáza se rozdrtí a odsaje ven</a:t>
            </a:r>
          </a:p>
          <a:p>
            <a:endParaRPr lang="cs-CZ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659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3EA489B-BC1F-4830-AAE6-E60B060E318F}"/>
              </a:ext>
            </a:extLst>
          </p:cNvPr>
          <p:cNvSpPr/>
          <p:nvPr/>
        </p:nvSpPr>
        <p:spPr>
          <a:xfrm>
            <a:off x="644435" y="898047"/>
            <a:ext cx="545156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latin typeface="Candara" panose="020E0502030303020204" pitchFamily="34" charset="0"/>
              </a:rPr>
              <a:t>Prevence tvorby</a:t>
            </a:r>
          </a:p>
          <a:p>
            <a:endParaRPr lang="cs-CZ" sz="2000" b="1" dirty="0">
              <a:latin typeface="Candara" panose="020E0502030303020204" pitchFamily="34" charset="0"/>
            </a:endParaRPr>
          </a:p>
          <a:p>
            <a:r>
              <a:rPr lang="cs-CZ" sz="2000" u="sng" dirty="0">
                <a:latin typeface="Candara" panose="020E0502030303020204" pitchFamily="34" charset="0"/>
              </a:rPr>
              <a:t>Dodržování pitného režimu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denní příjem tekutin 2,5-3 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tvorba moči by neměla klesnout pod 2,5 l/den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není vhodné nárazové pití – nutno pít pravidelně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složení tekutin – co nejpestřejší – voda, ovocné šťávy, čaje…</a:t>
            </a:r>
          </a:p>
          <a:p>
            <a:endParaRPr lang="cs-CZ" sz="2000" dirty="0">
              <a:latin typeface="Candara" panose="020E0502030303020204" pitchFamily="34" charset="0"/>
            </a:endParaRPr>
          </a:p>
          <a:p>
            <a:r>
              <a:rPr lang="cs-CZ" sz="2000" u="sng" dirty="0">
                <a:latin typeface="Candara" panose="020E0502030303020204" pitchFamily="34" charset="0"/>
              </a:rPr>
              <a:t>Dietní opatření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omezení příjmu živočišných bílkovin a soli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tělesná hmotnost by neměla překročit BMI 30</a:t>
            </a:r>
          </a:p>
          <a:p>
            <a:endParaRPr lang="cs-CZ" sz="2400" b="1" dirty="0">
              <a:latin typeface="Candara" panose="020E050203030302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024F0F8-ADF0-49F4-9862-F4836E801214}"/>
              </a:ext>
            </a:extLst>
          </p:cNvPr>
          <p:cNvSpPr/>
          <p:nvPr/>
        </p:nvSpPr>
        <p:spPr>
          <a:xfrm>
            <a:off x="6405232" y="898047"/>
            <a:ext cx="497259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latin typeface="Candara" panose="020E0502030303020204" pitchFamily="34" charset="0"/>
              </a:rPr>
              <a:t>Metabolické vyšetření</a:t>
            </a:r>
          </a:p>
          <a:p>
            <a:endParaRPr lang="cs-CZ" sz="2000" b="1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soubor laboratorních vyšetření krve a moči, který je zaměřený na odhalení odchylek látkové přeměny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 provádí se u pacientů se zvýšeným rizikem opakované tvorby močových kamenů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 na jeho základě může lékař stanovit užívání léků, které spolu s úpravou stravy a pitného režimu vedou ke snížení rizika</a:t>
            </a:r>
          </a:p>
        </p:txBody>
      </p:sp>
    </p:spTree>
    <p:extLst>
      <p:ext uri="{BB962C8B-B14F-4D97-AF65-F5344CB8AC3E}">
        <p14:creationId xmlns:p14="http://schemas.microsoft.com/office/powerpoint/2010/main" val="3516202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E2063-3007-4C2D-BC26-2379217D8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andara" panose="020E0502030303020204" pitchFamily="34" charset="0"/>
              </a:rPr>
              <a:t>UROLOGICKÉ NÁDORY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1EA94B-4983-4EA5-8F33-8B2AC2D88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cs-CZ" sz="2000" dirty="0">
                <a:latin typeface="Candara" panose="020E0502030303020204" pitchFamily="34" charset="0"/>
              </a:rPr>
              <a:t>velmi závažná a často komplikovaná onemocnění</a:t>
            </a:r>
          </a:p>
          <a:p>
            <a:pPr fontAlgn="base"/>
            <a:r>
              <a:rPr lang="cs-CZ" sz="2000" dirty="0">
                <a:latin typeface="Candara" panose="020E0502030303020204" pitchFamily="34" charset="0"/>
              </a:rPr>
              <a:t>zákeřnost v nenápadnosti</a:t>
            </a:r>
          </a:p>
          <a:p>
            <a:pPr fontAlgn="base"/>
            <a:r>
              <a:rPr lang="cs-CZ" sz="2000" dirty="0">
                <a:latin typeface="Candara" panose="020E0502030303020204" pitchFamily="34" charset="0"/>
              </a:rPr>
              <a:t>příznaky lze často zaměnit s méně závažným onemocněním</a:t>
            </a:r>
          </a:p>
          <a:p>
            <a:pPr fontAlgn="base"/>
            <a:r>
              <a:rPr lang="cs-CZ" sz="2000" dirty="0">
                <a:latin typeface="Candara" panose="020E0502030303020204" pitchFamily="34" charset="0"/>
              </a:rPr>
              <a:t>důležité pravidelné preventivní urologické prohlídky!</a:t>
            </a:r>
          </a:p>
          <a:p>
            <a:pPr fontAlgn="base"/>
            <a:endParaRPr lang="cs-CZ" dirty="0"/>
          </a:p>
        </p:txBody>
      </p:sp>
      <p:pic>
        <p:nvPicPr>
          <p:cNvPr id="1026" name="Picture 2" descr="Image result for UROLOGICKÉ NÁDORY">
            <a:extLst>
              <a:ext uri="{FF2B5EF4-FFF2-40B4-BE49-F238E27FC236}">
                <a16:creationId xmlns:a16="http://schemas.microsoft.com/office/drawing/2014/main" id="{8B1164E2-7BCC-4BAA-9D48-483CBAA14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878" y="3723305"/>
            <a:ext cx="3473291" cy="2311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39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4BB7EA-9C02-4FED-9288-DAD15C461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ndara" panose="020E0502030303020204" pitchFamily="34" charset="0"/>
              </a:rPr>
              <a:t>UROSTOMIE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250963-5B73-4A25-87E1-FB910A494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58543" cy="21454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200" dirty="0">
                <a:latin typeface="Candara" panose="020E0502030303020204" pitchFamily="34" charset="0"/>
              </a:rPr>
              <a:t>= chirurgicky vytvořený umělý vývod močovodu</a:t>
            </a:r>
          </a:p>
          <a:p>
            <a:pPr marL="0" indent="0">
              <a:buNone/>
            </a:pPr>
            <a:endParaRPr lang="cs-CZ" sz="22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cs-CZ" sz="2200" u="sng" dirty="0">
                <a:latin typeface="Candara" panose="020E0502030303020204" pitchFamily="34" charset="0"/>
              </a:rPr>
              <a:t>3 typy: </a:t>
            </a:r>
          </a:p>
          <a:p>
            <a:pPr marL="0" indent="0">
              <a:buNone/>
            </a:pPr>
            <a:r>
              <a:rPr lang="cs-CZ" sz="2200" b="1" dirty="0" err="1">
                <a:latin typeface="Candara" panose="020E0502030303020204" pitchFamily="34" charset="0"/>
              </a:rPr>
              <a:t>Ureterostomie</a:t>
            </a:r>
            <a:endParaRPr lang="cs-CZ" sz="22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cs-CZ" sz="2200" b="1" dirty="0" err="1">
                <a:latin typeface="Candara" panose="020E0502030303020204" pitchFamily="34" charset="0"/>
              </a:rPr>
              <a:t>Urostomie</a:t>
            </a:r>
            <a:r>
              <a:rPr lang="cs-CZ" sz="2200" b="1" dirty="0">
                <a:latin typeface="Candara" panose="020E0502030303020204" pitchFamily="34" charset="0"/>
              </a:rPr>
              <a:t> vyvedená přes tenké střevo</a:t>
            </a:r>
            <a:r>
              <a:rPr lang="cs-CZ" sz="2200" dirty="0">
                <a:latin typeface="Candara" panose="020E0502030303020204" pitchFamily="34" charset="0"/>
              </a:rPr>
              <a:t> (</a:t>
            </a:r>
            <a:r>
              <a:rPr lang="cs-CZ" sz="2200" dirty="0" err="1">
                <a:latin typeface="Candara" panose="020E0502030303020204" pitchFamily="34" charset="0"/>
              </a:rPr>
              <a:t>konduit</a:t>
            </a:r>
            <a:r>
              <a:rPr lang="cs-CZ" sz="2200" dirty="0">
                <a:latin typeface="Candara" panose="020E0502030303020204" pitchFamily="34" charset="0"/>
              </a:rPr>
              <a:t>)</a:t>
            </a:r>
          </a:p>
          <a:p>
            <a:pPr marL="0" indent="0">
              <a:buNone/>
            </a:pPr>
            <a:r>
              <a:rPr lang="cs-CZ" sz="2200" b="1" dirty="0" err="1">
                <a:latin typeface="Candara" panose="020E0502030303020204" pitchFamily="34" charset="0"/>
              </a:rPr>
              <a:t>Kontinens</a:t>
            </a:r>
            <a:r>
              <a:rPr lang="cs-CZ" sz="2200" b="1" dirty="0">
                <a:latin typeface="Candara" panose="020E0502030303020204" pitchFamily="34" charset="0"/>
              </a:rPr>
              <a:t> </a:t>
            </a:r>
            <a:r>
              <a:rPr lang="cs-CZ" sz="2200" b="1" dirty="0" err="1">
                <a:latin typeface="Candara" panose="020E0502030303020204" pitchFamily="34" charset="0"/>
              </a:rPr>
              <a:t>urostomie</a:t>
            </a:r>
            <a:r>
              <a:rPr lang="cs-CZ" sz="2200" dirty="0">
                <a:latin typeface="Candara" panose="020E0502030303020204" pitchFamily="34" charset="0"/>
              </a:rPr>
              <a:t> (KOCK rezervoár)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248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B02744-D2BA-4180-BF13-975F7612F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>
                <a:latin typeface="Candara" panose="020E0502030303020204" pitchFamily="34" charset="0"/>
              </a:rPr>
              <a:t>Rozdělení</a:t>
            </a:r>
            <a:endParaRPr lang="cs-CZ" sz="3200" dirty="0">
              <a:latin typeface="Candara" panose="020E0502030303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3005DD-9C3E-437B-AE0F-F05138EF1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Candara" panose="020E0502030303020204" pitchFamily="34" charset="0"/>
              </a:rPr>
              <a:t>nádory ledvin</a:t>
            </a:r>
          </a:p>
          <a:p>
            <a:r>
              <a:rPr lang="cs-CZ" sz="2000" dirty="0">
                <a:latin typeface="Candara" panose="020E0502030303020204" pitchFamily="34" charset="0"/>
              </a:rPr>
              <a:t>nádory močového měchýře</a:t>
            </a:r>
          </a:p>
          <a:p>
            <a:r>
              <a:rPr lang="cs-CZ" sz="2000" dirty="0">
                <a:latin typeface="Candara" panose="020E0502030303020204" pitchFamily="34" charset="0"/>
              </a:rPr>
              <a:t>nádory prostaty</a:t>
            </a:r>
          </a:p>
          <a:p>
            <a:r>
              <a:rPr lang="cs-CZ" sz="2000" dirty="0">
                <a:latin typeface="Candara" panose="020E0502030303020204" pitchFamily="34" charset="0"/>
              </a:rPr>
              <a:t>nádory </a:t>
            </a:r>
            <a:r>
              <a:rPr lang="cs-CZ" sz="2000" dirty="0" err="1">
                <a:latin typeface="Candara" panose="020E0502030303020204" pitchFamily="34" charset="0"/>
              </a:rPr>
              <a:t>uretry</a:t>
            </a:r>
            <a:endParaRPr lang="cs-CZ" sz="2000" dirty="0">
              <a:latin typeface="Candara" panose="020E0502030303020204" pitchFamily="34" charset="0"/>
            </a:endParaRPr>
          </a:p>
          <a:p>
            <a:r>
              <a:rPr lang="cs-CZ" sz="2000" dirty="0">
                <a:latin typeface="Candara" panose="020E0502030303020204" pitchFamily="34" charset="0"/>
              </a:rPr>
              <a:t>nádory varlat a penisu</a:t>
            </a:r>
          </a:p>
          <a:p>
            <a:endParaRPr lang="cs-CZ" sz="2000" dirty="0">
              <a:latin typeface="Candara" panose="020E0502030303020204" pitchFamily="34" charset="0"/>
            </a:endParaRPr>
          </a:p>
          <a:p>
            <a:r>
              <a:rPr lang="cs-CZ" sz="2000" dirty="0">
                <a:latin typeface="Candara" panose="020E0502030303020204" pitchFamily="34" charset="0"/>
              </a:rPr>
              <a:t>90% adenokarcinomy </a:t>
            </a:r>
          </a:p>
          <a:p>
            <a:r>
              <a:rPr lang="cs-CZ" sz="2000" dirty="0">
                <a:latin typeface="Candara" panose="020E0502030303020204" pitchFamily="34" charset="0"/>
              </a:rPr>
              <a:t>10% ostatní nádory</a:t>
            </a:r>
          </a:p>
        </p:txBody>
      </p:sp>
      <p:pic>
        <p:nvPicPr>
          <p:cNvPr id="2050" name="Picture 2" descr="Image result for UROLOGICKÉ NÁDORY">
            <a:extLst>
              <a:ext uri="{FF2B5EF4-FFF2-40B4-BE49-F238E27FC236}">
                <a16:creationId xmlns:a16="http://schemas.microsoft.com/office/drawing/2014/main" id="{AB894FD8-0261-4629-A26B-F95CFF373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828" y="2033603"/>
            <a:ext cx="4762500" cy="260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498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46FCE-CF7A-43B8-AFB7-A18A17B46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latin typeface="Candara" panose="020E0502030303020204" pitchFamily="34" charset="0"/>
              </a:rPr>
              <a:t>Nádory ledvin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C51784-F83A-41B1-8581-01E08B263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cs-CZ" sz="2000" dirty="0">
                <a:latin typeface="Candara" panose="020E0502030303020204" pitchFamily="34" charset="0"/>
              </a:rPr>
              <a:t>zhoubný nádor</a:t>
            </a:r>
          </a:p>
          <a:p>
            <a:pPr fontAlgn="base"/>
            <a:r>
              <a:rPr lang="cs-CZ" sz="2000" dirty="0">
                <a:latin typeface="Candara" panose="020E0502030303020204" pitchFamily="34" charset="0"/>
              </a:rPr>
              <a:t>častěji u mužů než u žen (mezi 50. a 70. rokem života)</a:t>
            </a:r>
          </a:p>
          <a:p>
            <a:pPr fontAlgn="base"/>
            <a:r>
              <a:rPr lang="cs-CZ" sz="2000" dirty="0">
                <a:latin typeface="Candara" panose="020E0502030303020204" pitchFamily="34" charset="0"/>
              </a:rPr>
              <a:t>postihuje stejně často jednu nebo druhou stranu ledvin (vzácně obě)</a:t>
            </a:r>
          </a:p>
          <a:p>
            <a:pPr fontAlgn="base"/>
            <a:r>
              <a:rPr lang="cs-CZ" sz="2000" dirty="0">
                <a:latin typeface="Candara" panose="020E0502030303020204" pitchFamily="34" charset="0"/>
              </a:rPr>
              <a:t>při pozdějším odhalení hrozí metastázy do kostí, plic či centrálního nervového systému</a:t>
            </a:r>
          </a:p>
        </p:txBody>
      </p:sp>
    </p:spTree>
    <p:extLst>
      <p:ext uri="{BB962C8B-B14F-4D97-AF65-F5344CB8AC3E}">
        <p14:creationId xmlns:p14="http://schemas.microsoft.com/office/powerpoint/2010/main" val="3479617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846331-D50C-4524-B8DC-B6FFB4B13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Candara" panose="020E0502030303020204" pitchFamily="34" charset="0"/>
              </a:rPr>
              <a:t>Příznaky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85187B-F957-4768-9C58-0A3429F97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Candara" panose="020E0502030303020204" pitchFamily="34" charset="0"/>
              </a:rPr>
              <a:t>časná stádia bezpříznaková</a:t>
            </a:r>
          </a:p>
          <a:p>
            <a:r>
              <a:rPr lang="cs-CZ" sz="2000" dirty="0" err="1">
                <a:latin typeface="Candara" panose="020E0502030303020204" pitchFamily="34" charset="0"/>
              </a:rPr>
              <a:t>makrohematurie</a:t>
            </a:r>
            <a:r>
              <a:rPr lang="cs-CZ" sz="2000" dirty="0">
                <a:latin typeface="Candara" panose="020E0502030303020204" pitchFamily="34" charset="0"/>
              </a:rPr>
              <a:t> – často první příznak</a:t>
            </a:r>
          </a:p>
          <a:p>
            <a:r>
              <a:rPr lang="cs-CZ" sz="2000" dirty="0" err="1">
                <a:latin typeface="Candara" panose="020E0502030303020204" pitchFamily="34" charset="0"/>
              </a:rPr>
              <a:t>mikrohematurie</a:t>
            </a:r>
            <a:r>
              <a:rPr lang="cs-CZ" sz="2000" dirty="0">
                <a:latin typeface="Candara" panose="020E0502030303020204" pitchFamily="34" charset="0"/>
              </a:rPr>
              <a:t> – jako náhodný nález při rutinním vyš. moči</a:t>
            </a:r>
          </a:p>
          <a:p>
            <a:r>
              <a:rPr lang="cs-CZ" sz="2000" dirty="0">
                <a:latin typeface="Candara" panose="020E0502030303020204" pitchFamily="34" charset="0"/>
              </a:rPr>
              <a:t>bolest v bederní krajině (</a:t>
            </a:r>
            <a:r>
              <a:rPr lang="cs-CZ" sz="2000" dirty="0" err="1">
                <a:latin typeface="Candara" panose="020E0502030303020204" pitchFamily="34" charset="0"/>
              </a:rPr>
              <a:t>lumbalgie</a:t>
            </a:r>
            <a:r>
              <a:rPr lang="cs-CZ" sz="2000" dirty="0">
                <a:latin typeface="Candara" panose="020E0502030303020204" pitchFamily="34" charset="0"/>
              </a:rPr>
              <a:t>) </a:t>
            </a:r>
          </a:p>
          <a:p>
            <a:r>
              <a:rPr lang="cs-CZ" sz="2000" dirty="0">
                <a:latin typeface="Candara" panose="020E0502030303020204" pitchFamily="34" charset="0"/>
              </a:rPr>
              <a:t>hmatný nádor přes stěnu břišní</a:t>
            </a:r>
          </a:p>
          <a:p>
            <a:r>
              <a:rPr lang="cs-CZ" sz="2000" dirty="0">
                <a:latin typeface="Candara" panose="020E0502030303020204" pitchFamily="34" charset="0"/>
              </a:rPr>
              <a:t>bolest v krajině ledvin - tupého charakteru</a:t>
            </a:r>
          </a:p>
          <a:p>
            <a:r>
              <a:rPr lang="cs-CZ" sz="2000" dirty="0">
                <a:latin typeface="Candara" panose="020E0502030303020204" pitchFamily="34" charset="0"/>
              </a:rPr>
              <a:t>méně časté příznaky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070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6D4FD1-DB1A-4931-8867-2B43A395F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Candara" panose="020E0502030303020204" pitchFamily="34" charset="0"/>
              </a:rPr>
              <a:t>Řešení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D778FA-6587-49D3-8B01-897B825BA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sz="2000" dirty="0">
                <a:latin typeface="Candara" panose="020E0502030303020204" pitchFamily="34" charset="0"/>
              </a:rPr>
              <a:t>odstranění ledviny – nefrektomie, </a:t>
            </a:r>
            <a:r>
              <a:rPr lang="cs-CZ" sz="2000" dirty="0" err="1">
                <a:latin typeface="Candara" panose="020E0502030303020204" pitchFamily="34" charset="0"/>
              </a:rPr>
              <a:t>ureteronefrektomie</a:t>
            </a:r>
            <a:endParaRPr lang="cs-CZ" sz="2000" dirty="0">
              <a:latin typeface="Candara" panose="020E0502030303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2000" dirty="0">
                <a:latin typeface="Candara" panose="020E0502030303020204" pitchFamily="34" charset="0"/>
              </a:rPr>
              <a:t>odstranění částečné – parciální resekce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522AA47-4BC9-4752-8D62-C4459984E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776" y="1882791"/>
            <a:ext cx="3760051" cy="383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77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DB989C-C209-494E-8E2B-5F034230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41" y="454191"/>
            <a:ext cx="10515600" cy="1325563"/>
          </a:xfrm>
        </p:spPr>
        <p:txBody>
          <a:bodyPr/>
          <a:lstStyle/>
          <a:p>
            <a:r>
              <a:rPr lang="cs-CZ" u="sng" dirty="0">
                <a:latin typeface="Candara" panose="020E0502030303020204" pitchFamily="34" charset="0"/>
              </a:rPr>
              <a:t>Nádor močového měchýře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4C79B2-A4F0-4A70-9718-BEA188DF5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70" y="1825625"/>
            <a:ext cx="10544130" cy="3447339"/>
          </a:xfrm>
        </p:spPr>
        <p:txBody>
          <a:bodyPr>
            <a:normAutofit/>
          </a:bodyPr>
          <a:lstStyle/>
          <a:p>
            <a:pPr fontAlgn="base"/>
            <a:r>
              <a:rPr lang="cs-CZ" sz="2000" dirty="0"/>
              <a:t> </a:t>
            </a:r>
            <a:r>
              <a:rPr lang="cs-CZ" sz="2000" dirty="0">
                <a:latin typeface="Candara" panose="020E0502030303020204" pitchFamily="34" charset="0"/>
              </a:rPr>
              <a:t>v ČR každý rok u 2000 lidí </a:t>
            </a:r>
          </a:p>
          <a:p>
            <a:pPr fontAlgn="base"/>
            <a:r>
              <a:rPr lang="cs-CZ" sz="2000" dirty="0">
                <a:latin typeface="Candara" panose="020E0502030303020204" pitchFamily="34" charset="0"/>
              </a:rPr>
              <a:t>třikrát častěji postihuje muže než ženy (kuřáci 4krát vyšší riziko)</a:t>
            </a:r>
          </a:p>
          <a:p>
            <a:pPr fontAlgn="base"/>
            <a:r>
              <a:rPr lang="cs-CZ" sz="2000" dirty="0">
                <a:latin typeface="Candara" panose="020E0502030303020204" pitchFamily="34" charset="0"/>
              </a:rPr>
              <a:t>kontakt s aromatickými aminy</a:t>
            </a:r>
          </a:p>
          <a:p>
            <a:pPr fontAlgn="base"/>
            <a:endParaRPr lang="cs-CZ" dirty="0"/>
          </a:p>
          <a:p>
            <a:pPr marL="0" indent="0" fontAlgn="base">
              <a:buNone/>
            </a:pPr>
            <a:r>
              <a:rPr lang="cs-CZ" sz="3600" dirty="0">
                <a:latin typeface="Candara" panose="020E0502030303020204" pitchFamily="34" charset="0"/>
                <a:ea typeface="+mj-ea"/>
                <a:cs typeface="+mj-cs"/>
              </a:rPr>
              <a:t>Příznaky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 err="1">
                <a:latin typeface="Candara" panose="020E0502030303020204" pitchFamily="34" charset="0"/>
              </a:rPr>
              <a:t>mikrohematurie</a:t>
            </a:r>
            <a:r>
              <a:rPr lang="cs-CZ" sz="2000" dirty="0">
                <a:latin typeface="Candara" panose="020E0502030303020204" pitchFamily="34" charset="0"/>
              </a:rPr>
              <a:t> / </a:t>
            </a:r>
            <a:r>
              <a:rPr lang="cs-CZ" sz="2000" dirty="0" err="1">
                <a:latin typeface="Candara" panose="020E0502030303020204" pitchFamily="34" charset="0"/>
              </a:rPr>
              <a:t>makrohematurie</a:t>
            </a:r>
            <a:endParaRPr lang="cs-CZ" sz="2000" dirty="0">
              <a:latin typeface="Candara" panose="020E0502030303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2000" dirty="0">
                <a:latin typeface="Candara" panose="020E0502030303020204" pitchFamily="34" charset="0"/>
              </a:rPr>
              <a:t>recidivující </a:t>
            </a:r>
            <a:r>
              <a:rPr lang="cs-CZ" sz="2000" dirty="0" err="1">
                <a:latin typeface="Candara" panose="020E0502030303020204" pitchFamily="34" charset="0"/>
              </a:rPr>
              <a:t>uroinfekce</a:t>
            </a:r>
            <a:endParaRPr lang="cs-CZ" sz="2000" dirty="0">
              <a:latin typeface="Candara" panose="020E0502030303020204" pitchFamily="34" charset="0"/>
            </a:endParaRPr>
          </a:p>
        </p:txBody>
      </p:sp>
      <p:pic>
        <p:nvPicPr>
          <p:cNvPr id="3074" name="Picture 2" descr="Image result for NÁDORY močového měchýř">
            <a:extLst>
              <a:ext uri="{FF2B5EF4-FFF2-40B4-BE49-F238E27FC236}">
                <a16:creationId xmlns:a16="http://schemas.microsoft.com/office/drawing/2014/main" id="{CE6A3FF6-66EA-48BF-89F7-5898FDA09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551" y="3242930"/>
            <a:ext cx="3473304" cy="260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684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7BF8E7-9716-4F09-A2D3-0B809646A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Candara" panose="020E0502030303020204" pitchFamily="34" charset="0"/>
              </a:rPr>
              <a:t>Řešení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AA2AF5-95DF-4BE5-BC16-7CAC2FBC3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sz="2000" dirty="0">
                <a:latin typeface="Candara" panose="020E0502030303020204" pitchFamily="34" charset="0"/>
              </a:rPr>
              <a:t>endoskopická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>
                <a:latin typeface="Candara" panose="020E0502030303020204" pitchFamily="34" charset="0"/>
              </a:rPr>
              <a:t>odstranění močového měchýře + vyvedení močovodů na povrch kůže (</a:t>
            </a:r>
            <a:r>
              <a:rPr lang="cs-CZ" sz="2000" dirty="0" err="1">
                <a:latin typeface="Candara" panose="020E0502030303020204" pitchFamily="34" charset="0"/>
              </a:rPr>
              <a:t>uretero-kutaneostomie</a:t>
            </a:r>
            <a:r>
              <a:rPr lang="cs-CZ" sz="2000" dirty="0">
                <a:latin typeface="Candara" panose="020E0502030303020204" pitchFamily="34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>
                <a:latin typeface="Candara" panose="020E0502030303020204" pitchFamily="34" charset="0"/>
              </a:rPr>
              <a:t>odstranění močového měchýře + vyvedení močovodů do části střeva a následně jeho vyvedení na kůži (</a:t>
            </a:r>
            <a:r>
              <a:rPr lang="cs-CZ" sz="2000" dirty="0" err="1">
                <a:latin typeface="Candara" panose="020E0502030303020204" pitchFamily="34" charset="0"/>
              </a:rPr>
              <a:t>uretero-jejuno-kutaneostomie</a:t>
            </a:r>
            <a:r>
              <a:rPr lang="cs-CZ" sz="2000" dirty="0">
                <a:latin typeface="Candara" panose="020E0502030303020204" pitchFamily="34" charset="0"/>
              </a:rPr>
              <a:t>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4565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305F9B-4DB3-42A0-80C6-AC99E753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latin typeface="Candara" panose="020E0502030303020204" pitchFamily="34" charset="0"/>
              </a:rPr>
              <a:t>Nádor prostaty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FDA6AF-A2ED-49EA-8508-8914A1AF5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cs-CZ" sz="2000" dirty="0">
                <a:latin typeface="Candara" panose="020E0502030303020204" pitchFamily="34" charset="0"/>
              </a:rPr>
              <a:t>50 000 Čechů (1700 z nich každým rokem umírá)</a:t>
            </a:r>
          </a:p>
          <a:p>
            <a:pPr fontAlgn="base"/>
            <a:r>
              <a:rPr lang="cs-CZ" sz="2000" dirty="0">
                <a:latin typeface="Candara" panose="020E0502030303020204" pitchFamily="34" charset="0"/>
              </a:rPr>
              <a:t>neodhalí se včas</a:t>
            </a:r>
          </a:p>
          <a:p>
            <a:pPr fontAlgn="base"/>
            <a:r>
              <a:rPr lang="cs-CZ" sz="2000" dirty="0">
                <a:latin typeface="Candara" panose="020E0502030303020204" pitchFamily="34" charset="0"/>
              </a:rPr>
              <a:t>screening od 40 let</a:t>
            </a:r>
          </a:p>
          <a:p>
            <a:pPr fontAlgn="base"/>
            <a:endParaRPr lang="cs-CZ" dirty="0"/>
          </a:p>
          <a:p>
            <a:endParaRPr lang="cs-CZ" dirty="0"/>
          </a:p>
        </p:txBody>
      </p:sp>
      <p:pic>
        <p:nvPicPr>
          <p:cNvPr id="4098" name="Picture 2" descr="Image result for NÁDORY prostaty">
            <a:extLst>
              <a:ext uri="{FF2B5EF4-FFF2-40B4-BE49-F238E27FC236}">
                <a16:creationId xmlns:a16="http://schemas.microsoft.com/office/drawing/2014/main" id="{2E4D70FE-336A-461C-B691-093537249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387" y="2304829"/>
            <a:ext cx="6737106" cy="369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384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46F824-20F1-4DB6-8201-544F60D01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Candara" panose="020E0502030303020204" pitchFamily="34" charset="0"/>
              </a:rPr>
              <a:t>Jak se pozná?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399AAD-8032-4DFC-9C8C-1B6D014CC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Candara" panose="020E0502030303020204" pitchFamily="34" charset="0"/>
              </a:rPr>
              <a:t>metastázy do kostí</a:t>
            </a:r>
          </a:p>
          <a:p>
            <a:r>
              <a:rPr lang="cs-CZ" sz="2000" dirty="0">
                <a:latin typeface="Candara" panose="020E0502030303020204" pitchFamily="34" charset="0"/>
              </a:rPr>
              <a:t>specifický krevní odběr – PSA (prostatický specifický antigen)</a:t>
            </a:r>
          </a:p>
          <a:p>
            <a:r>
              <a:rPr lang="cs-CZ" sz="2000" dirty="0">
                <a:latin typeface="Candara" panose="020E0502030303020204" pitchFamily="34" charset="0"/>
              </a:rPr>
              <a:t>k</a:t>
            </a:r>
            <a:r>
              <a:rPr lang="it-IT" sz="2000" dirty="0">
                <a:latin typeface="Candara" panose="020E0502030303020204" pitchFamily="34" charset="0"/>
              </a:rPr>
              <a:t>amenní prostata při vyš. </a:t>
            </a:r>
            <a:r>
              <a:rPr lang="cs-CZ" sz="2000" dirty="0">
                <a:latin typeface="Candara" panose="020E0502030303020204" pitchFamily="34" charset="0"/>
              </a:rPr>
              <a:t>p</a:t>
            </a:r>
            <a:r>
              <a:rPr lang="it-IT" sz="2000" dirty="0">
                <a:latin typeface="Candara" panose="020E0502030303020204" pitchFamily="34" charset="0"/>
              </a:rPr>
              <a:t>er rectum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0" indent="0">
              <a:spcBef>
                <a:spcPct val="0"/>
              </a:spcBef>
              <a:buNone/>
            </a:pPr>
            <a:r>
              <a:rPr lang="cs-CZ" sz="3600" dirty="0">
                <a:latin typeface="Candara" panose="020E0502030303020204" pitchFamily="34" charset="0"/>
                <a:ea typeface="+mj-ea"/>
                <a:cs typeface="+mj-cs"/>
              </a:rPr>
              <a:t>Řešení</a:t>
            </a:r>
          </a:p>
          <a:p>
            <a:pPr marL="0" indent="0">
              <a:spcBef>
                <a:spcPct val="0"/>
              </a:spcBef>
              <a:buNone/>
            </a:pPr>
            <a:endParaRPr lang="cs-CZ" dirty="0">
              <a:latin typeface="Candara" panose="020E0502030303020204" pitchFamily="34" charset="0"/>
              <a:ea typeface="+mj-ea"/>
              <a:cs typeface="+mj-cs"/>
            </a:endParaRPr>
          </a:p>
          <a:p>
            <a:r>
              <a:rPr lang="cs-CZ" sz="2000" dirty="0">
                <a:latin typeface="Candara" panose="020E0502030303020204" pitchFamily="34" charset="0"/>
              </a:rPr>
              <a:t>onkologická – chemoterapie, radioterapie, hormonální terapie</a:t>
            </a:r>
          </a:p>
          <a:p>
            <a:r>
              <a:rPr lang="cs-CZ" sz="2000" dirty="0">
                <a:latin typeface="Candara" panose="020E0502030303020204" pitchFamily="34" charset="0"/>
              </a:rPr>
              <a:t>chirurgická – odstranění prostaty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2554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6A7ADC-4F31-4D26-8FAC-F992F89BC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latin typeface="Candara" panose="020E0502030303020204" pitchFamily="34" charset="0"/>
              </a:rPr>
              <a:t>Nádory varlat a penisu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B83EF8-08E0-48FC-8B9E-910234AB2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cs-CZ" sz="2000" dirty="0">
                <a:latin typeface="Candara" panose="020E0502030303020204" pitchFamily="34" charset="0"/>
              </a:rPr>
              <a:t>cca 10 000 Čechů (15–45 let) </a:t>
            </a:r>
          </a:p>
          <a:p>
            <a:pPr fontAlgn="base"/>
            <a:r>
              <a:rPr lang="cs-CZ" sz="2000" dirty="0">
                <a:latin typeface="Candara" panose="020E0502030303020204" pitchFamily="34" charset="0"/>
              </a:rPr>
              <a:t>odhalení samovyšetřením (pohledem, pohmatem) </a:t>
            </a:r>
          </a:p>
          <a:p>
            <a:pPr marL="0" indent="0">
              <a:buNone/>
            </a:pPr>
            <a:endParaRPr lang="cs-CZ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cs-CZ" sz="3600" dirty="0">
                <a:latin typeface="Candara" panose="020E0502030303020204" pitchFamily="34" charset="0"/>
                <a:ea typeface="+mj-ea"/>
                <a:cs typeface="+mj-cs"/>
              </a:rPr>
              <a:t>Příznaky</a:t>
            </a:r>
          </a:p>
          <a:p>
            <a:r>
              <a:rPr lang="cs-CZ" sz="2000" dirty="0">
                <a:latin typeface="Candara" panose="020E0502030303020204" pitchFamily="34" charset="0"/>
              </a:rPr>
              <a:t>Často náhodný nález při samovyšetření (nahmatání bulky)</a:t>
            </a:r>
          </a:p>
          <a:p>
            <a:pPr marL="0" indent="0">
              <a:buNone/>
            </a:pPr>
            <a:endParaRPr lang="cs-CZ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cs-CZ" sz="3600" dirty="0">
                <a:latin typeface="Candara" panose="020E0502030303020204" pitchFamily="34" charset="0"/>
                <a:ea typeface="+mj-ea"/>
                <a:cs typeface="+mj-cs"/>
              </a:rPr>
              <a:t>Řešení</a:t>
            </a:r>
          </a:p>
          <a:p>
            <a:r>
              <a:rPr lang="cs-CZ" sz="2000" dirty="0">
                <a:latin typeface="Candara" panose="020E0502030303020204" pitchFamily="34" charset="0"/>
              </a:rPr>
              <a:t>Onkologická léčba</a:t>
            </a:r>
          </a:p>
          <a:p>
            <a:r>
              <a:rPr lang="cs-CZ" sz="2000" dirty="0">
                <a:latin typeface="Candara" panose="020E0502030303020204" pitchFamily="34" charset="0"/>
              </a:rPr>
              <a:t>chirurgická – radikální </a:t>
            </a:r>
            <a:r>
              <a:rPr lang="cs-CZ" sz="2000" dirty="0" err="1">
                <a:latin typeface="Candara" panose="020E0502030303020204" pitchFamily="34" charset="0"/>
              </a:rPr>
              <a:t>orchiektomie</a:t>
            </a:r>
            <a:r>
              <a:rPr lang="cs-CZ" sz="2000" dirty="0">
                <a:latin typeface="Candara" panose="020E0502030303020204" pitchFamily="34" charset="0"/>
              </a:rPr>
              <a:t> (odstranění varlete), amputace pensu</a:t>
            </a:r>
          </a:p>
        </p:txBody>
      </p:sp>
    </p:spTree>
    <p:extLst>
      <p:ext uri="{BB962C8B-B14F-4D97-AF65-F5344CB8AC3E}">
        <p14:creationId xmlns:p14="http://schemas.microsoft.com/office/powerpoint/2010/main" val="4060418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NÁDORY varlat a penisu">
            <a:extLst>
              <a:ext uri="{FF2B5EF4-FFF2-40B4-BE49-F238E27FC236}">
                <a16:creationId xmlns:a16="http://schemas.microsoft.com/office/drawing/2014/main" id="{19AF64ED-7825-4520-B37F-B5D9F20E23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55" y="521653"/>
            <a:ext cx="6828856" cy="347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NÁDORY varlat a penisu">
            <a:extLst>
              <a:ext uri="{FF2B5EF4-FFF2-40B4-BE49-F238E27FC236}">
                <a16:creationId xmlns:a16="http://schemas.microsoft.com/office/drawing/2014/main" id="{B3EFAF66-B6C8-4065-949F-BCDB1E6D4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525" y="1935125"/>
            <a:ext cx="4253023" cy="41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73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7E7580-9EBF-4344-94D1-748278BF8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ndara" panose="020E0502030303020204" pitchFamily="34" charset="0"/>
              </a:rPr>
              <a:t>DERIVACE MOČE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490EAB-31C2-409C-B714-B541A569F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Candara" panose="020E0502030303020204" pitchFamily="34" charset="0"/>
              </a:rPr>
              <a:t>Dočasná / trvalá</a:t>
            </a:r>
          </a:p>
          <a:p>
            <a:r>
              <a:rPr lang="cs-CZ" sz="2000" dirty="0">
                <a:latin typeface="Candara" panose="020E0502030303020204" pitchFamily="34" charset="0"/>
              </a:rPr>
              <a:t>Zevní / vnitřní</a:t>
            </a:r>
          </a:p>
          <a:p>
            <a:r>
              <a:rPr lang="cs-CZ" sz="2000" dirty="0">
                <a:latin typeface="Candara" panose="020E0502030303020204" pitchFamily="34" charset="0"/>
              </a:rPr>
              <a:t>Kontinentní / </a:t>
            </a:r>
            <a:r>
              <a:rPr lang="cs-CZ" sz="2000" dirty="0" err="1">
                <a:latin typeface="Candara" panose="020E0502030303020204" pitchFamily="34" charset="0"/>
              </a:rPr>
              <a:t>inkontinentí</a:t>
            </a:r>
            <a:endParaRPr lang="cs-CZ" sz="2000" dirty="0">
              <a:latin typeface="Candara" panose="020E0502030303020204" pitchFamily="34" charset="0"/>
            </a:endParaRPr>
          </a:p>
          <a:p>
            <a:r>
              <a:rPr lang="cs-CZ" sz="2000" dirty="0">
                <a:latin typeface="Candara" panose="020E0502030303020204" pitchFamily="34" charset="0"/>
              </a:rPr>
              <a:t>Přímá (ústí navenek - </a:t>
            </a:r>
            <a:r>
              <a:rPr lang="cs-CZ" sz="2000" dirty="0" err="1">
                <a:latin typeface="Candara" panose="020E0502030303020204" pitchFamily="34" charset="0"/>
              </a:rPr>
              <a:t>ureterostomie</a:t>
            </a:r>
            <a:r>
              <a:rPr lang="cs-CZ" sz="2000" dirty="0">
                <a:latin typeface="Candara" panose="020E0502030303020204" pitchFamily="34" charset="0"/>
              </a:rPr>
              <a:t>) / nepřímá (katetry)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70974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11DB83-DF17-4520-848A-1474013E5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Vyšetřovací metody v urologii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585DA2-5C03-4897-B9AD-916F3F8BE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Fyzikální vyšetření</a:t>
            </a:r>
          </a:p>
          <a:p>
            <a:r>
              <a:rPr lang="cs-CZ" dirty="0"/>
              <a:t>Vyšetření moči</a:t>
            </a:r>
          </a:p>
          <a:p>
            <a:r>
              <a:rPr lang="cs-CZ" dirty="0"/>
              <a:t>Vyšetření uretrálního a prostatického sekretu, spermatu</a:t>
            </a:r>
          </a:p>
          <a:p>
            <a:r>
              <a:rPr lang="cs-CZ" dirty="0"/>
              <a:t>Cytologie</a:t>
            </a:r>
          </a:p>
          <a:p>
            <a:r>
              <a:rPr lang="cs-CZ" dirty="0"/>
              <a:t>Zobrazovací metody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8746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75B151-2E99-4AFE-8612-61D984AF7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Fyzikální vyšetření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F2618F-1796-493B-A28B-737813604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Israeliho</a:t>
            </a:r>
            <a:r>
              <a:rPr lang="cs-CZ" dirty="0"/>
              <a:t> hmat − </a:t>
            </a:r>
            <a:r>
              <a:rPr lang="cs-CZ" dirty="0" err="1"/>
              <a:t>bimanuální</a:t>
            </a:r>
            <a:r>
              <a:rPr lang="cs-CZ" dirty="0"/>
              <a:t> palpace ledviny;</a:t>
            </a:r>
          </a:p>
          <a:p>
            <a:r>
              <a:rPr lang="cs-CZ" dirty="0" err="1"/>
              <a:t>Tappotement</a:t>
            </a:r>
            <a:r>
              <a:rPr lang="cs-CZ" dirty="0"/>
              <a:t> − poklep na ledviny.</a:t>
            </a:r>
          </a:p>
        </p:txBody>
      </p:sp>
    </p:spTree>
    <p:extLst>
      <p:ext uri="{BB962C8B-B14F-4D97-AF65-F5344CB8AC3E}">
        <p14:creationId xmlns:p14="http://schemas.microsoft.com/office/powerpoint/2010/main" val="2308693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B624C1-F772-4C54-B47E-A9664B1AC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moči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6A2BD5-D41F-4741-BD7B-5223E415C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existují 3 způsoby odběru:</a:t>
            </a:r>
          </a:p>
          <a:p>
            <a:r>
              <a:rPr lang="cs-CZ" dirty="0"/>
              <a:t>střední proud moči − nejvyšší přípustná bakteriurie do 105/ml</a:t>
            </a:r>
          </a:p>
          <a:p>
            <a:r>
              <a:rPr lang="cs-CZ" dirty="0"/>
              <a:t>katetrizace močového měchýře − nejvyšší přípustná bakteriurie do 103/ml</a:t>
            </a:r>
          </a:p>
          <a:p>
            <a:r>
              <a:rPr lang="cs-CZ" dirty="0" err="1"/>
              <a:t>suprapubická</a:t>
            </a:r>
            <a:r>
              <a:rPr lang="cs-CZ" dirty="0"/>
              <a:t> punkce − nejvyšší přípustná bakteriurie je 0</a:t>
            </a:r>
          </a:p>
          <a:p>
            <a:r>
              <a:rPr lang="cs-CZ" dirty="0"/>
              <a:t>moč se vyšetřuje různými způsoby − fyzikálně, chemicky, kultivačně a vyšetřením močového sedimentu</a:t>
            </a:r>
          </a:p>
        </p:txBody>
      </p:sp>
    </p:spTree>
    <p:extLst>
      <p:ext uri="{BB962C8B-B14F-4D97-AF65-F5344CB8AC3E}">
        <p14:creationId xmlns:p14="http://schemas.microsoft.com/office/powerpoint/2010/main" val="2396869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EBC51A-BF5E-48DA-9FB4-E990B352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Vyšetření uretrálního a prostatického sekretu, spermatu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0F569B-1DF2-4C57-9D8A-ED963B7C4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uretrálního</a:t>
            </a:r>
            <a:r>
              <a:rPr lang="cs-CZ" dirty="0"/>
              <a:t> sekret − při podezření na uretritidu, je indikováno mikroskopické a kultivační vyšetření</a:t>
            </a:r>
          </a:p>
          <a:p>
            <a:r>
              <a:rPr lang="cs-CZ" b="1" dirty="0"/>
              <a:t>prostatický</a:t>
            </a:r>
            <a:r>
              <a:rPr lang="cs-CZ" dirty="0"/>
              <a:t> sekret − po 2–3 denní sexuální abstinenci, prostatický sekret získáme prostatickou masáží</a:t>
            </a:r>
          </a:p>
          <a:p>
            <a:r>
              <a:rPr lang="cs-CZ" dirty="0"/>
              <a:t>vyšetření </a:t>
            </a:r>
            <a:r>
              <a:rPr lang="cs-CZ" b="1" dirty="0"/>
              <a:t>spermatu</a:t>
            </a:r>
            <a:r>
              <a:rPr lang="cs-CZ" dirty="0"/>
              <a:t> − doporučuje se 2–3 denní pohlavní abstinence, lze indikovat mikrobiologické a kultivační vyšetření</a:t>
            </a:r>
          </a:p>
          <a:p>
            <a:r>
              <a:rPr lang="cs-CZ" dirty="0"/>
              <a:t>při podezření na trichomoniázu, </a:t>
            </a:r>
            <a:r>
              <a:rPr lang="cs-CZ" dirty="0" err="1"/>
              <a:t>bilharziózu</a:t>
            </a:r>
            <a:r>
              <a:rPr lang="cs-CZ" dirty="0"/>
              <a:t> lze odeslat materiál na </a:t>
            </a:r>
            <a:r>
              <a:rPr lang="cs-CZ" b="1" dirty="0"/>
              <a:t>parazitologické vyšetření</a:t>
            </a:r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20097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84688D-8AA8-4CCE-9EAC-C0D616C53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Cytologie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527166-B53B-4785-BAD3-6F501364B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Cytologické vyšetření slouží k cytologickému vyšetření buněk obsažených ve vymočené moči, ve výplachové tekutině (fyziologickým roztokem z močového měchýře nebo ledvinné pánvičky) anebo tekutině získané punkcí (např. z renální cysty). Uplatňuje se hlavně v </a:t>
            </a:r>
            <a:r>
              <a:rPr lang="cs-CZ" dirty="0" err="1"/>
              <a:t>uroonkologii</a:t>
            </a:r>
            <a:r>
              <a:rPr lang="cs-CZ" dirty="0"/>
              <a:t> jak ve screeningu, tak především při monitorování nemocných s nádory z přechodného epitelu.</a:t>
            </a:r>
          </a:p>
        </p:txBody>
      </p:sp>
    </p:spTree>
    <p:extLst>
      <p:ext uri="{BB962C8B-B14F-4D97-AF65-F5344CB8AC3E}">
        <p14:creationId xmlns:p14="http://schemas.microsoft.com/office/powerpoint/2010/main" val="4637869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08E7DD-7AE1-4FD6-B58E-E994B88FA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Zobrazovací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53E7F0-534A-4E65-9388-5D55AF3C9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Ultrasonografie</a:t>
            </a:r>
          </a:p>
          <a:p>
            <a:r>
              <a:rPr lang="cs-CZ" dirty="0"/>
              <a:t>MRI</a:t>
            </a:r>
          </a:p>
          <a:p>
            <a:r>
              <a:rPr lang="cs-CZ" dirty="0"/>
              <a:t>endoskopie</a:t>
            </a:r>
          </a:p>
          <a:p>
            <a:r>
              <a:rPr lang="cs-CZ" dirty="0" err="1"/>
              <a:t>Urodynamické</a:t>
            </a:r>
            <a:r>
              <a:rPr lang="cs-CZ" dirty="0"/>
              <a:t> vyšetření</a:t>
            </a:r>
          </a:p>
        </p:txBody>
      </p:sp>
    </p:spTree>
    <p:extLst>
      <p:ext uri="{BB962C8B-B14F-4D97-AF65-F5344CB8AC3E}">
        <p14:creationId xmlns:p14="http://schemas.microsoft.com/office/powerpoint/2010/main" val="2887218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CC6803-457A-4DD2-8CF7-D267BC9DE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ndara" panose="020E0502030303020204" pitchFamily="34" charset="0"/>
              </a:rPr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EBAD65-13F8-4657-A6B1-F95B4156D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https://www.novinky.cz/zena/zdravi/clanek/urologicke-nadory-byvaji-velice-nenapadne-40094119</a:t>
            </a:r>
            <a:endParaRPr lang="cs-CZ" dirty="0"/>
          </a:p>
          <a:p>
            <a:r>
              <a:rPr lang="cs-CZ" dirty="0">
                <a:hlinkClick r:id="rId3"/>
              </a:rPr>
              <a:t>http://www.ftn.cz/upload/ftn/Kliniky/Urologie/Dokumenty/Urologicka_onkologie.pdf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9103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4C698F-8079-41A9-A9CD-C9E88934D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002" y="432560"/>
            <a:ext cx="11019798" cy="5744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latin typeface="Candara" panose="020E0502030303020204" pitchFamily="34" charset="0"/>
              </a:rPr>
              <a:t>UROSTOMIE </a:t>
            </a:r>
            <a:r>
              <a:rPr lang="cs-CZ" sz="2000" dirty="0">
                <a:latin typeface="Candara" panose="020E0502030303020204" pitchFamily="34" charset="0"/>
              </a:rPr>
              <a:t>= chirurgicky vytvořený umělý vývod močovodu</a:t>
            </a:r>
          </a:p>
          <a:p>
            <a:pPr marL="0" indent="0">
              <a:buNone/>
            </a:pPr>
            <a:endParaRPr lang="cs-CZ" sz="2000" dirty="0">
              <a:latin typeface="Candara" panose="020E0502030303020204" pitchFamily="34" charset="0"/>
            </a:endParaRPr>
          </a:p>
          <a:p>
            <a:r>
              <a:rPr lang="cs-CZ" sz="2000" dirty="0">
                <a:latin typeface="Candara" panose="020E0502030303020204" pitchFamily="34" charset="0"/>
              </a:rPr>
              <a:t> nejméně častý typ </a:t>
            </a:r>
            <a:r>
              <a:rPr lang="cs-CZ" sz="2000" dirty="0" err="1">
                <a:latin typeface="Candara" panose="020E0502030303020204" pitchFamily="34" charset="0"/>
              </a:rPr>
              <a:t>stomie</a:t>
            </a:r>
            <a:r>
              <a:rPr lang="cs-CZ" sz="2000" dirty="0">
                <a:latin typeface="Candara" panose="020E0502030303020204" pitchFamily="34" charset="0"/>
              </a:rPr>
              <a:t> (cca 5%)</a:t>
            </a:r>
          </a:p>
          <a:p>
            <a:pPr marL="0" indent="0">
              <a:buNone/>
            </a:pPr>
            <a:endParaRPr lang="cs-CZ" sz="2000" u="sng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cs-CZ" sz="2000" u="sng" dirty="0">
                <a:latin typeface="Candara" panose="020E0502030303020204" pitchFamily="34" charset="0"/>
              </a:rPr>
              <a:t>Indikace </a:t>
            </a:r>
          </a:p>
          <a:p>
            <a:r>
              <a:rPr lang="cs-CZ" sz="2000" dirty="0">
                <a:latin typeface="Candara" panose="020E0502030303020204" pitchFamily="34" charset="0"/>
              </a:rPr>
              <a:t> gynekologické tumory</a:t>
            </a:r>
          </a:p>
          <a:p>
            <a:r>
              <a:rPr lang="cs-CZ" sz="2000" dirty="0">
                <a:latin typeface="Candara" panose="020E0502030303020204" pitchFamily="34" charset="0"/>
              </a:rPr>
              <a:t> tumory střev </a:t>
            </a:r>
          </a:p>
          <a:p>
            <a:r>
              <a:rPr lang="cs-CZ" sz="2000" dirty="0">
                <a:latin typeface="Candara" panose="020E0502030303020204" pitchFamily="34" charset="0"/>
              </a:rPr>
              <a:t> úrazy pánve</a:t>
            </a:r>
          </a:p>
          <a:p>
            <a:r>
              <a:rPr lang="cs-CZ" sz="2000" dirty="0">
                <a:latin typeface="Candara" panose="020E0502030303020204" pitchFamily="34" charset="0"/>
              </a:rPr>
              <a:t> </a:t>
            </a:r>
            <a:r>
              <a:rPr lang="cs-CZ" sz="2000" dirty="0" err="1">
                <a:latin typeface="Candara" panose="020E0502030303020204" pitchFamily="34" charset="0"/>
              </a:rPr>
              <a:t>retroperitoneální</a:t>
            </a:r>
            <a:r>
              <a:rPr lang="cs-CZ" sz="2000" dirty="0">
                <a:latin typeface="Candara" panose="020E0502030303020204" pitchFamily="34" charset="0"/>
              </a:rPr>
              <a:t> fibróza</a:t>
            </a:r>
          </a:p>
          <a:p>
            <a:pPr marL="0" indent="0">
              <a:buNone/>
            </a:pPr>
            <a:endParaRPr lang="cs-CZ" sz="2000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cs-CZ" sz="2000" u="sng" dirty="0">
                <a:latin typeface="Candara" panose="020E0502030303020204" pitchFamily="34" charset="0"/>
              </a:rPr>
              <a:t>3 typy: </a:t>
            </a:r>
          </a:p>
          <a:p>
            <a:pPr marL="0" indent="0">
              <a:buNone/>
            </a:pPr>
            <a:r>
              <a:rPr lang="cs-CZ" sz="2000" b="1" dirty="0" err="1">
                <a:latin typeface="Candara" panose="020E0502030303020204" pitchFamily="34" charset="0"/>
              </a:rPr>
              <a:t>Ureterostomie</a:t>
            </a:r>
            <a:endParaRPr lang="cs-CZ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cs-CZ" sz="2000" b="1" dirty="0" err="1">
                <a:latin typeface="Candara" panose="020E0502030303020204" pitchFamily="34" charset="0"/>
              </a:rPr>
              <a:t>Urostomie</a:t>
            </a:r>
            <a:r>
              <a:rPr lang="cs-CZ" sz="2000" b="1" dirty="0">
                <a:latin typeface="Candara" panose="020E0502030303020204" pitchFamily="34" charset="0"/>
              </a:rPr>
              <a:t> vyvedená přes tenké střevo</a:t>
            </a:r>
            <a:r>
              <a:rPr lang="cs-CZ" sz="2000" dirty="0">
                <a:latin typeface="Candara" panose="020E0502030303020204" pitchFamily="34" charset="0"/>
              </a:rPr>
              <a:t> (</a:t>
            </a:r>
            <a:r>
              <a:rPr lang="cs-CZ" sz="2000" dirty="0" err="1">
                <a:latin typeface="Candara" panose="020E0502030303020204" pitchFamily="34" charset="0"/>
              </a:rPr>
              <a:t>konduit</a:t>
            </a:r>
            <a:r>
              <a:rPr lang="cs-CZ" sz="2000" dirty="0">
                <a:latin typeface="Candara" panose="020E0502030303020204" pitchFamily="34" charset="0"/>
              </a:rPr>
              <a:t>)</a:t>
            </a:r>
          </a:p>
          <a:p>
            <a:pPr marL="0" indent="0">
              <a:buNone/>
            </a:pPr>
            <a:r>
              <a:rPr lang="cs-CZ" sz="2000" b="1" dirty="0" err="1">
                <a:latin typeface="Candara" panose="020E0502030303020204" pitchFamily="34" charset="0"/>
              </a:rPr>
              <a:t>Kontinens</a:t>
            </a:r>
            <a:r>
              <a:rPr lang="cs-CZ" sz="2000" b="1" dirty="0">
                <a:latin typeface="Candara" panose="020E0502030303020204" pitchFamily="34" charset="0"/>
              </a:rPr>
              <a:t> </a:t>
            </a:r>
            <a:r>
              <a:rPr lang="cs-CZ" sz="2000" b="1" dirty="0" err="1">
                <a:latin typeface="Candara" panose="020E0502030303020204" pitchFamily="34" charset="0"/>
              </a:rPr>
              <a:t>urostomie</a:t>
            </a:r>
            <a:r>
              <a:rPr lang="cs-CZ" sz="2000" dirty="0">
                <a:latin typeface="Candara" panose="020E0502030303020204" pitchFamily="34" charset="0"/>
              </a:rPr>
              <a:t> (KOCK rezervoár)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693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CB2501-85B6-41E9-9DF5-8DF2B9E74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49" y="574921"/>
            <a:ext cx="4451084" cy="9691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err="1">
                <a:latin typeface="Candara" panose="020E0502030303020204" pitchFamily="34" charset="0"/>
              </a:rPr>
              <a:t>Ureterostomie</a:t>
            </a:r>
            <a:endParaRPr lang="cs-CZ" sz="2000" b="1" dirty="0">
              <a:latin typeface="Candara" panose="020E0502030303020204" pitchFamily="34" charset="0"/>
            </a:endParaRPr>
          </a:p>
          <a:p>
            <a:r>
              <a:rPr lang="cs-CZ" sz="2000" dirty="0">
                <a:latin typeface="Candara" panose="020E0502030303020204" pitchFamily="34" charset="0"/>
              </a:rPr>
              <a:t>močovody jsou vyvedeny na povrch břišní stěny</a:t>
            </a:r>
            <a:endParaRPr lang="cs-CZ" sz="20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F37E7B4-5657-4428-86BE-3A40A30D1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8" y="1703892"/>
            <a:ext cx="4159746" cy="191348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471AE797-367B-4EC7-A3A8-4B68C299B1BA}"/>
              </a:ext>
            </a:extLst>
          </p:cNvPr>
          <p:cNvSpPr txBox="1"/>
          <p:nvPr/>
        </p:nvSpPr>
        <p:spPr>
          <a:xfrm>
            <a:off x="5780935" y="435792"/>
            <a:ext cx="583454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latin typeface="Candara" panose="020E0502030303020204" pitchFamily="34" charset="0"/>
              </a:rPr>
              <a:t>Urostomie</a:t>
            </a:r>
            <a:r>
              <a:rPr lang="cs-CZ" sz="2000" b="1" dirty="0">
                <a:latin typeface="Candara" panose="020E0502030303020204" pitchFamily="34" charset="0"/>
              </a:rPr>
              <a:t> vyvedená přes tenké střevo</a:t>
            </a:r>
          </a:p>
          <a:p>
            <a:endParaRPr lang="cs-CZ" sz="2000" b="1" dirty="0">
              <a:latin typeface="Candara" panose="020E0502030303020204" pitchFamily="34" charset="0"/>
            </a:endParaRPr>
          </a:p>
          <a:p>
            <a:r>
              <a:rPr lang="cs-CZ" sz="2000" dirty="0">
                <a:latin typeface="Candara" panose="020E0502030303020204" pitchFamily="34" charset="0"/>
              </a:rPr>
              <a:t>z tenkého střeva se odejme malý  kousek</a:t>
            </a:r>
          </a:p>
          <a:p>
            <a:r>
              <a:rPr lang="cs-CZ" sz="2000" dirty="0">
                <a:latin typeface="Candara" panose="020E0502030303020204" pitchFamily="34" charset="0"/>
              </a:rPr>
              <a:t>vytvoří se z něj klasický vývod střeva a jsou do něj zavedeny močovody</a:t>
            </a:r>
          </a:p>
          <a:p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0221E69-40FF-4811-9119-7DED59DEAE86}"/>
              </a:ext>
            </a:extLst>
          </p:cNvPr>
          <p:cNvSpPr txBox="1"/>
          <p:nvPr/>
        </p:nvSpPr>
        <p:spPr>
          <a:xfrm>
            <a:off x="576518" y="4102942"/>
            <a:ext cx="36849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latin typeface="Candara" panose="020E0502030303020204" pitchFamily="34" charset="0"/>
              </a:rPr>
              <a:t>Kontinens</a:t>
            </a:r>
            <a:r>
              <a:rPr lang="cs-CZ" sz="2000" b="1" dirty="0">
                <a:latin typeface="Candara" panose="020E0502030303020204" pitchFamily="34" charset="0"/>
              </a:rPr>
              <a:t> </a:t>
            </a:r>
            <a:r>
              <a:rPr lang="cs-CZ" sz="2000" b="1" dirty="0" err="1">
                <a:latin typeface="Candara" panose="020E0502030303020204" pitchFamily="34" charset="0"/>
              </a:rPr>
              <a:t>urostomie</a:t>
            </a:r>
            <a:endParaRPr lang="cs-CZ" sz="2000" b="1" dirty="0">
              <a:latin typeface="Candara" panose="020E0502030303020204" pitchFamily="34" charset="0"/>
            </a:endParaRPr>
          </a:p>
          <a:p>
            <a:r>
              <a:rPr lang="cs-CZ" sz="2000" dirty="0">
                <a:latin typeface="Candara" panose="020E0502030303020204" pitchFamily="34" charset="0"/>
              </a:rPr>
              <a:t>z části tenkého střeva se vytvoří rezervoár s vývodem, jsou do něj vyvedeny močovody</a:t>
            </a:r>
          </a:p>
          <a:p>
            <a:r>
              <a:rPr lang="cs-CZ" sz="2000" dirty="0">
                <a:latin typeface="Candara" panose="020E0502030303020204" pitchFamily="34" charset="0"/>
              </a:rPr>
              <a:t>moč se shromažďuje v rezervoáru, vypouští se jednou za 4-6 hodin</a:t>
            </a:r>
          </a:p>
          <a:p>
            <a:endParaRPr lang="cs-CZ" sz="2000" dirty="0">
              <a:latin typeface="Candara" panose="020E0502030303020204" pitchFamily="34" charset="0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B1C8BC75-EC95-46A2-B6B0-37A420D81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002" y="2141928"/>
            <a:ext cx="3885060" cy="178712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E58A13B8-9F6B-4F90-9B2B-6F8678B49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80" y="4102942"/>
            <a:ext cx="3589764" cy="226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33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1EF9C3-3FA6-48D7-827D-70AD78B09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ndara" panose="020E0502030303020204" pitchFamily="34" charset="0"/>
              </a:rPr>
              <a:t>NEFROSTOMIE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CD061FD-53EE-4A5D-B9E5-D60142918C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5257"/>
            <a:ext cx="5181600" cy="4561706"/>
          </a:xfrm>
        </p:spPr>
        <p:txBody>
          <a:bodyPr>
            <a:normAutofit/>
          </a:bodyPr>
          <a:lstStyle/>
          <a:p>
            <a:r>
              <a:rPr lang="cs-CZ" dirty="0">
                <a:latin typeface="Candara" panose="020E0502030303020204" pitchFamily="34" charset="0"/>
              </a:rPr>
              <a:t> </a:t>
            </a:r>
            <a:r>
              <a:rPr lang="cs-CZ" sz="2000" dirty="0">
                <a:latin typeface="Candara" panose="020E0502030303020204" pitchFamily="34" charset="0"/>
              </a:rPr>
              <a:t>drenážní trubice, pomocí které je odváděna moč přímo z ledviny  do sběrného sáčku</a:t>
            </a:r>
          </a:p>
          <a:p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A24C0C11-6CA0-4FEE-9AE4-9B2C283B6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15257"/>
            <a:ext cx="5181600" cy="4561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u="sng" dirty="0">
                <a:latin typeface="Candara" panose="020E0502030303020204" pitchFamily="34" charset="0"/>
              </a:rPr>
              <a:t>Indikace</a:t>
            </a:r>
          </a:p>
          <a:p>
            <a:pPr marL="0" indent="0">
              <a:buNone/>
            </a:pPr>
            <a:r>
              <a:rPr lang="cs-CZ" sz="2000" dirty="0">
                <a:latin typeface="Candara" panose="020E0502030303020204" pitchFamily="34" charset="0"/>
              </a:rPr>
              <a:t>V případě, že moč nemůže odtékat přirozenou cestou přes močovod </a:t>
            </a:r>
          </a:p>
          <a:p>
            <a:pPr marL="0" indent="0">
              <a:buNone/>
            </a:pPr>
            <a:endParaRPr lang="cs-CZ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cs-CZ" sz="2000" u="sng" dirty="0">
                <a:latin typeface="Candara" panose="020E0502030303020204" pitchFamily="34" charset="0"/>
              </a:rPr>
              <a:t>Komplikace </a:t>
            </a:r>
          </a:p>
          <a:p>
            <a:r>
              <a:rPr lang="cs-CZ" sz="2000" dirty="0">
                <a:latin typeface="Candara" panose="020E0502030303020204" pitchFamily="34" charset="0"/>
              </a:rPr>
              <a:t> bolest</a:t>
            </a:r>
          </a:p>
          <a:p>
            <a:r>
              <a:rPr lang="cs-CZ" sz="2000" dirty="0">
                <a:latin typeface="Candara" panose="020E0502030303020204" pitchFamily="34" charset="0"/>
              </a:rPr>
              <a:t> hematurie</a:t>
            </a:r>
          </a:p>
          <a:p>
            <a:r>
              <a:rPr lang="cs-CZ" sz="2000" dirty="0">
                <a:latin typeface="Candara" panose="020E0502030303020204" pitchFamily="34" charset="0"/>
              </a:rPr>
              <a:t> zvýšená teplota</a:t>
            </a:r>
          </a:p>
          <a:p>
            <a:r>
              <a:rPr lang="cs-CZ" sz="2000" dirty="0">
                <a:latin typeface="Candara" panose="020E0502030303020204" pitchFamily="34" charset="0"/>
              </a:rPr>
              <a:t> vytržení cévky</a:t>
            </a:r>
          </a:p>
          <a:p>
            <a:r>
              <a:rPr lang="cs-CZ" sz="2000" dirty="0">
                <a:latin typeface="Candara" panose="020E0502030303020204" pitchFamily="34" charset="0"/>
              </a:rPr>
              <a:t> poranění nitrobřišních orgánů </a:t>
            </a:r>
          </a:p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2784D54-0EAE-4F10-B9DF-97AA0BC2A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27" y="2721299"/>
            <a:ext cx="3947798" cy="356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79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ileum conduit">
            <a:extLst>
              <a:ext uri="{FF2B5EF4-FFF2-40B4-BE49-F238E27FC236}">
                <a16:creationId xmlns:a16="http://schemas.microsoft.com/office/drawing/2014/main" id="{4874AE13-41AD-49F4-89B7-0A7FCD9F7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66" y="0"/>
            <a:ext cx="117778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632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E7598F45-62C4-4120-A2EF-E8C39B102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54" y="1050612"/>
            <a:ext cx="10869542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67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426646-8F9D-4D1B-9E6C-2F525D795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6E4DFD-0835-4663-ADF3-F3C7DE4B0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Image result for ileum conduit">
            <a:extLst>
              <a:ext uri="{FF2B5EF4-FFF2-40B4-BE49-F238E27FC236}">
                <a16:creationId xmlns:a16="http://schemas.microsoft.com/office/drawing/2014/main" id="{2A1A54A2-ED16-4FD7-B68C-836D9B56B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48" y="0"/>
            <a:ext cx="102934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9661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1554</Words>
  <Application>Microsoft Office PowerPoint</Application>
  <PresentationFormat>Širokoúhlá obrazovka</PresentationFormat>
  <Paragraphs>280</Paragraphs>
  <Slides>36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Candara</vt:lpstr>
      <vt:lpstr>Wingdings</vt:lpstr>
      <vt:lpstr>Motiv Office</vt:lpstr>
      <vt:lpstr>UROLOGIE</vt:lpstr>
      <vt:lpstr>UROSTOMIE</vt:lpstr>
      <vt:lpstr>DERIVACE MOČE </vt:lpstr>
      <vt:lpstr>Prezentace aplikace PowerPoint</vt:lpstr>
      <vt:lpstr>Prezentace aplikace PowerPoint</vt:lpstr>
      <vt:lpstr>NEFROSTOMIE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BIOPSIE PROSTATY</vt:lpstr>
      <vt:lpstr>UROLITHIÁZA</vt:lpstr>
      <vt:lpstr>Prezentace aplikace PowerPoint</vt:lpstr>
      <vt:lpstr>Prezentace aplikace PowerPoint</vt:lpstr>
      <vt:lpstr>Prezentace aplikace PowerPoint</vt:lpstr>
      <vt:lpstr>Prezentace aplikace PowerPoint</vt:lpstr>
      <vt:lpstr>UROLOGICKÉ NÁDORY</vt:lpstr>
      <vt:lpstr>Rozdělení</vt:lpstr>
      <vt:lpstr>Nádory ledvin</vt:lpstr>
      <vt:lpstr>Příznaky</vt:lpstr>
      <vt:lpstr>Řešení</vt:lpstr>
      <vt:lpstr>Nádor močového měchýře</vt:lpstr>
      <vt:lpstr>Řešení</vt:lpstr>
      <vt:lpstr>Nádor prostaty</vt:lpstr>
      <vt:lpstr>Jak se pozná?</vt:lpstr>
      <vt:lpstr>Nádory varlat a penisu</vt:lpstr>
      <vt:lpstr>Prezentace aplikace PowerPoint</vt:lpstr>
      <vt:lpstr>Vyšetřovací metody v urologii</vt:lpstr>
      <vt:lpstr>Fyzikální vyšetření</vt:lpstr>
      <vt:lpstr>Vyšetření moči</vt:lpstr>
      <vt:lpstr>Vyšetření uretrálního a prostatického sekretu, spermatu</vt:lpstr>
      <vt:lpstr>Cytologie</vt:lpstr>
      <vt:lpstr>Zobrazovací metody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UROLOGIE</dc:title>
  <dc:creator>Anna Slováková</dc:creator>
  <cp:lastModifiedBy>Anna Slováková</cp:lastModifiedBy>
  <cp:revision>48</cp:revision>
  <dcterms:created xsi:type="dcterms:W3CDTF">2020-03-14T15:08:06Z</dcterms:created>
  <dcterms:modified xsi:type="dcterms:W3CDTF">2020-03-24T07:55:58Z</dcterms:modified>
</cp:coreProperties>
</file>