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41" r:id="rId3"/>
    <p:sldId id="343" r:id="rId4"/>
    <p:sldId id="344" r:id="rId5"/>
    <p:sldId id="345" r:id="rId6"/>
    <p:sldId id="347" r:id="rId7"/>
    <p:sldId id="350" r:id="rId8"/>
    <p:sldId id="352" r:id="rId9"/>
    <p:sldId id="353" r:id="rId10"/>
    <p:sldId id="358" r:id="rId11"/>
    <p:sldId id="359" r:id="rId12"/>
    <p:sldId id="360" r:id="rId13"/>
    <p:sldId id="361" r:id="rId14"/>
    <p:sldId id="362" r:id="rId15"/>
    <p:sldId id="365" r:id="rId16"/>
    <p:sldId id="367" r:id="rId17"/>
    <p:sldId id="368" r:id="rId18"/>
    <p:sldId id="369" r:id="rId19"/>
    <p:sldId id="370" r:id="rId20"/>
    <p:sldId id="372" r:id="rId21"/>
    <p:sldId id="373" r:id="rId22"/>
    <p:sldId id="375" r:id="rId23"/>
    <p:sldId id="403" r:id="rId24"/>
    <p:sldId id="376" r:id="rId25"/>
    <p:sldId id="378" r:id="rId26"/>
    <p:sldId id="379" r:id="rId27"/>
    <p:sldId id="381" r:id="rId28"/>
    <p:sldId id="382" r:id="rId29"/>
    <p:sldId id="406" r:id="rId30"/>
    <p:sldId id="401" r:id="rId31"/>
    <p:sldId id="383" r:id="rId32"/>
    <p:sldId id="404" r:id="rId33"/>
    <p:sldId id="384" r:id="rId34"/>
    <p:sldId id="407" r:id="rId35"/>
    <p:sldId id="387" r:id="rId36"/>
    <p:sldId id="388" r:id="rId37"/>
    <p:sldId id="389" r:id="rId38"/>
    <p:sldId id="390" r:id="rId39"/>
    <p:sldId id="392" r:id="rId40"/>
    <p:sldId id="393" r:id="rId41"/>
    <p:sldId id="394" r:id="rId42"/>
    <p:sldId id="395" r:id="rId43"/>
    <p:sldId id="396" r:id="rId44"/>
    <p:sldId id="397" r:id="rId45"/>
    <p:sldId id="398" r:id="rId46"/>
    <p:sldId id="400" r:id="rId47"/>
  </p:sldIdLst>
  <p:sldSz cx="12192000" cy="6858000"/>
  <p:notesSz cx="6858000" cy="9144000"/>
  <p:custDataLst>
    <p:tags r:id="rId4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96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 hasCustomPrompt="1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 hasCustomPrompt="1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 hasCustomPrompt="1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3/17/2020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9.xml"/><Relationship Id="rId4" Type="http://schemas.openxmlformats.org/officeDocument/2006/relationships/image" Target="../media/image2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1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is.muni.cz/elportal/?id=1496062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Relationship Id="rId4" Type="http://schemas.openxmlformats.org/officeDocument/2006/relationships/hyperlink" Target="http://is.muni.cz/elportal/?id=1364079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0.emf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51012" y="1300786"/>
            <a:ext cx="8689976" cy="1799862"/>
          </a:xfrm>
        </p:spPr>
        <p:txBody>
          <a:bodyPr>
            <a:normAutofit fontScale="90000"/>
          </a:bodyPr>
          <a:lstStyle/>
          <a:p>
            <a:r>
              <a:rPr lang="cs-CZ" altLang="cs-CZ" dirty="0">
                <a:sym typeface="+mn-ea"/>
              </a:rPr>
              <a:t>Ošetřovatelský proces při aplikaci TRANSfuzní terapie</a:t>
            </a:r>
            <a:br>
              <a:rPr lang="cs-CZ" dirty="0"/>
            </a:br>
            <a:endParaRPr lang="cs-CZ" dirty="0"/>
          </a:p>
        </p:txBody>
      </p:sp>
      <p:pic>
        <p:nvPicPr>
          <p:cNvPr id="7170" name="Picture 2" descr="VÃ½sledek obrÃ¡zku pro transfu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498" y="3208803"/>
            <a:ext cx="4456872" cy="222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b="1"/>
              <a:t>autologní transfuze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0000" lnSpcReduction="10000"/>
          </a:bodyPr>
          <a:lstStyle/>
          <a:p>
            <a:r>
              <a:rPr lang="en-US" dirty="0" err="1"/>
              <a:t>transfuzní</a:t>
            </a:r>
            <a:r>
              <a:rPr lang="en-US" dirty="0"/>
              <a:t> </a:t>
            </a:r>
            <a:r>
              <a:rPr lang="en-US" dirty="0" err="1"/>
              <a:t>přípravky</a:t>
            </a:r>
            <a:r>
              <a:rPr lang="en-US" dirty="0"/>
              <a:t> </a:t>
            </a:r>
            <a:r>
              <a:rPr lang="en-US" dirty="0" err="1"/>
              <a:t>pochází</a:t>
            </a:r>
            <a:r>
              <a:rPr lang="en-US" dirty="0"/>
              <a:t> </a:t>
            </a:r>
            <a:r>
              <a:rPr lang="en-US" dirty="0" err="1"/>
              <a:t>přímo</a:t>
            </a:r>
            <a:r>
              <a:rPr lang="en-US" dirty="0"/>
              <a:t> z </a:t>
            </a:r>
            <a:r>
              <a:rPr lang="en-US" dirty="0" err="1"/>
              <a:t>příjemcovy</a:t>
            </a:r>
            <a:r>
              <a:rPr lang="en-US" dirty="0"/>
              <a:t> </a:t>
            </a:r>
            <a:r>
              <a:rPr lang="en-US" dirty="0" err="1"/>
              <a:t>vlastní</a:t>
            </a:r>
            <a:r>
              <a:rPr lang="en-US" dirty="0"/>
              <a:t> </a:t>
            </a:r>
            <a:r>
              <a:rPr lang="en-US" dirty="0" err="1"/>
              <a:t>cirkulace</a:t>
            </a:r>
            <a:r>
              <a:rPr lang="cs-CZ" altLang="en-US" dirty="0"/>
              <a:t>, </a:t>
            </a:r>
            <a:r>
              <a:rPr lang="en-US" dirty="0" err="1"/>
              <a:t>tzv</a:t>
            </a:r>
            <a:r>
              <a:rPr lang="en-US" dirty="0"/>
              <a:t>. </a:t>
            </a:r>
            <a:r>
              <a:rPr lang="en-US" b="1" dirty="0" err="1">
                <a:solidFill>
                  <a:schemeClr val="tx1"/>
                </a:solidFill>
              </a:rPr>
              <a:t>autotransfuze</a:t>
            </a:r>
            <a:endParaRPr lang="en-US" dirty="0"/>
          </a:p>
          <a:p>
            <a:r>
              <a:rPr lang="en-US" dirty="0" err="1"/>
              <a:t>možné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3x v </a:t>
            </a:r>
            <a:r>
              <a:rPr lang="en-US" dirty="0" err="1"/>
              <a:t>týdenním</a:t>
            </a:r>
            <a:r>
              <a:rPr lang="en-US" dirty="0"/>
              <a:t> </a:t>
            </a:r>
            <a:r>
              <a:rPr lang="en-US" dirty="0" err="1"/>
              <a:t>intervalu</a:t>
            </a:r>
            <a:r>
              <a:rPr lang="en-US" dirty="0"/>
              <a:t> (</a:t>
            </a:r>
            <a:r>
              <a:rPr lang="en-US" dirty="0" err="1"/>
              <a:t>doba</a:t>
            </a:r>
            <a:r>
              <a:rPr lang="en-US" dirty="0"/>
              <a:t> </a:t>
            </a:r>
            <a:r>
              <a:rPr lang="en-US" dirty="0" err="1"/>
              <a:t>potřebná</a:t>
            </a:r>
            <a:r>
              <a:rPr lang="en-US" dirty="0"/>
              <a:t> pro</a:t>
            </a:r>
            <a:r>
              <a:rPr lang="cs-CZ" dirty="0"/>
              <a:t> </a:t>
            </a:r>
            <a:r>
              <a:rPr lang="en-US" dirty="0" err="1"/>
              <a:t>regeneraci</a:t>
            </a:r>
            <a:r>
              <a:rPr lang="en-US" dirty="0"/>
              <a:t> KO, </a:t>
            </a:r>
            <a:r>
              <a:rPr lang="en-US" dirty="0" err="1"/>
              <a:t>preparáty</a:t>
            </a:r>
            <a:r>
              <a:rPr lang="en-US" dirty="0"/>
              <a:t> Fe), </a:t>
            </a:r>
            <a:r>
              <a:rPr lang="en-US" dirty="0" err="1"/>
              <a:t>poslední</a:t>
            </a:r>
            <a:r>
              <a:rPr lang="en-US" dirty="0"/>
              <a:t> </a:t>
            </a:r>
            <a:r>
              <a:rPr lang="en-US" dirty="0" err="1"/>
              <a:t>krev</a:t>
            </a:r>
            <a:r>
              <a:rPr lang="en-US" dirty="0"/>
              <a:t> </a:t>
            </a:r>
            <a:r>
              <a:rPr lang="en-US" dirty="0" err="1"/>
              <a:t>odebrána</a:t>
            </a:r>
            <a:r>
              <a:rPr lang="en-US" dirty="0"/>
              <a:t> </a:t>
            </a:r>
            <a:r>
              <a:rPr lang="en-US" dirty="0" err="1"/>
              <a:t>týden</a:t>
            </a:r>
            <a:r>
              <a:rPr lang="en-US" dirty="0"/>
              <a:t> </a:t>
            </a:r>
            <a:r>
              <a:rPr lang="en-US" dirty="0" err="1"/>
              <a:t>před</a:t>
            </a:r>
            <a:r>
              <a:rPr lang="en-US" dirty="0"/>
              <a:t> </a:t>
            </a:r>
            <a:r>
              <a:rPr lang="en-US" dirty="0" err="1"/>
              <a:t>plánováním</a:t>
            </a:r>
            <a:r>
              <a:rPr lang="en-US" dirty="0"/>
              <a:t> OP (</a:t>
            </a:r>
            <a:r>
              <a:rPr lang="en-US" dirty="0" err="1"/>
              <a:t>nejpozději</a:t>
            </a:r>
            <a:r>
              <a:rPr lang="en-US" dirty="0"/>
              <a:t> 72 </a:t>
            </a:r>
            <a:r>
              <a:rPr lang="en-US" dirty="0" err="1"/>
              <a:t>hod</a:t>
            </a:r>
            <a:r>
              <a:rPr lang="en-US" dirty="0"/>
              <a:t>), </a:t>
            </a:r>
            <a:r>
              <a:rPr lang="en-US" dirty="0" err="1"/>
              <a:t>intervaly</a:t>
            </a:r>
            <a:r>
              <a:rPr lang="en-US" dirty="0"/>
              <a:t> </a:t>
            </a:r>
            <a:r>
              <a:rPr lang="en-US" dirty="0" err="1"/>
              <a:t>lze</a:t>
            </a:r>
            <a:r>
              <a:rPr lang="en-US" dirty="0"/>
              <a:t> z </a:t>
            </a:r>
            <a:r>
              <a:rPr lang="en-US" dirty="0" err="1"/>
              <a:t>nutnosti</a:t>
            </a:r>
            <a:r>
              <a:rPr lang="en-US" dirty="0"/>
              <a:t> </a:t>
            </a:r>
            <a:r>
              <a:rPr lang="en-US" dirty="0" err="1"/>
              <a:t>zkrátit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3 </a:t>
            </a:r>
            <a:r>
              <a:rPr lang="en-US" dirty="0" err="1"/>
              <a:t>dny</a:t>
            </a:r>
            <a:endParaRPr lang="en-US" dirty="0"/>
          </a:p>
          <a:p>
            <a:r>
              <a:rPr lang="en-US" dirty="0"/>
              <a:t>P/K </a:t>
            </a:r>
            <a:r>
              <a:rPr lang="en-US" dirty="0" err="1"/>
              <a:t>si</a:t>
            </a:r>
            <a:r>
              <a:rPr lang="en-US" dirty="0"/>
              <a:t> k 1. </a:t>
            </a:r>
            <a:r>
              <a:rPr lang="en-US" dirty="0" err="1"/>
              <a:t>odběru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v den, </a:t>
            </a:r>
            <a:r>
              <a:rPr lang="en-US" dirty="0" err="1"/>
              <a:t>kdy</a:t>
            </a:r>
            <a:r>
              <a:rPr lang="en-US" dirty="0"/>
              <a:t> se </a:t>
            </a:r>
            <a:r>
              <a:rPr lang="en-US" dirty="0" err="1"/>
              <a:t>přijde</a:t>
            </a:r>
            <a:r>
              <a:rPr lang="en-US" dirty="0"/>
              <a:t> </a:t>
            </a:r>
            <a:r>
              <a:rPr lang="en-US" dirty="0" err="1"/>
              <a:t>domluvit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termíny</a:t>
            </a:r>
            <a:r>
              <a:rPr lang="en-US" dirty="0"/>
              <a:t> </a:t>
            </a:r>
            <a:r>
              <a:rPr lang="en-US" dirty="0" err="1"/>
              <a:t>odběrů</a:t>
            </a:r>
            <a:r>
              <a:rPr lang="en-US" dirty="0"/>
              <a:t> </a:t>
            </a:r>
            <a:r>
              <a:rPr lang="en-US" dirty="0" err="1"/>
              <a:t>donese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žádanku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odběr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pro </a:t>
            </a:r>
            <a:r>
              <a:rPr lang="en-US" dirty="0" err="1"/>
              <a:t>autotransfuzi</a:t>
            </a:r>
            <a:r>
              <a:rPr lang="en-US" dirty="0"/>
              <a:t> (</a:t>
            </a:r>
            <a:r>
              <a:rPr lang="en-US" dirty="0" err="1"/>
              <a:t>vyplní</a:t>
            </a:r>
            <a:r>
              <a:rPr lang="en-US" dirty="0"/>
              <a:t> </a:t>
            </a:r>
            <a:r>
              <a:rPr lang="en-US" dirty="0" err="1"/>
              <a:t>ošetřující</a:t>
            </a:r>
            <a:r>
              <a:rPr lang="en-US" dirty="0"/>
              <a:t> </a:t>
            </a:r>
            <a:r>
              <a:rPr lang="en-US" dirty="0" err="1"/>
              <a:t>lékař</a:t>
            </a:r>
            <a:r>
              <a:rPr lang="en-US" dirty="0"/>
              <a:t>, </a:t>
            </a:r>
            <a:r>
              <a:rPr lang="en-US" dirty="0" err="1"/>
              <a:t>uveden</a:t>
            </a:r>
            <a:r>
              <a:rPr lang="en-US" dirty="0"/>
              <a:t> je </a:t>
            </a:r>
            <a:r>
              <a:rPr lang="en-US" dirty="0" err="1"/>
              <a:t>termín</a:t>
            </a:r>
            <a:r>
              <a:rPr lang="en-US" dirty="0"/>
              <a:t> OP a </a:t>
            </a:r>
            <a:r>
              <a:rPr lang="en-US" dirty="0" err="1"/>
              <a:t>množství</a:t>
            </a:r>
            <a:r>
              <a:rPr lang="en-US" dirty="0"/>
              <a:t> TRF </a:t>
            </a:r>
            <a:r>
              <a:rPr lang="en-US" dirty="0" err="1"/>
              <a:t>přípravků</a:t>
            </a:r>
            <a:r>
              <a:rPr lang="en-US" dirty="0"/>
              <a:t>, kt. </a:t>
            </a:r>
            <a:r>
              <a:rPr lang="en-US" dirty="0" err="1"/>
              <a:t>budou</a:t>
            </a:r>
            <a:r>
              <a:rPr lang="en-US" dirty="0"/>
              <a:t> k</a:t>
            </a:r>
            <a:r>
              <a:rPr lang="cs-CZ" dirty="0"/>
              <a:t> </a:t>
            </a:r>
            <a:r>
              <a:rPr lang="en-US" dirty="0"/>
              <a:t>OP</a:t>
            </a:r>
            <a:r>
              <a:rPr lang="cs-CZ" dirty="0" err="1"/>
              <a:t>eraci</a:t>
            </a:r>
            <a:r>
              <a:rPr lang="en-US" dirty="0"/>
              <a:t> </a:t>
            </a:r>
            <a:r>
              <a:rPr lang="en-US" dirty="0" err="1"/>
              <a:t>požadovány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předoperační</a:t>
            </a:r>
            <a:r>
              <a:rPr lang="en-US" dirty="0"/>
              <a:t> </a:t>
            </a:r>
            <a:r>
              <a:rPr lang="en-US" dirty="0" err="1"/>
              <a:t>interní</a:t>
            </a:r>
            <a:r>
              <a:rPr lang="en-US" dirty="0"/>
              <a:t> </a:t>
            </a:r>
            <a:r>
              <a:rPr lang="en-US" dirty="0" err="1"/>
              <a:t>vyšetření</a:t>
            </a:r>
            <a:r>
              <a:rPr lang="en-US" dirty="0"/>
              <a:t>, </a:t>
            </a:r>
            <a:r>
              <a:rPr lang="en-US" dirty="0" err="1"/>
              <a:t>občanský</a:t>
            </a:r>
            <a:r>
              <a:rPr lang="en-US" dirty="0"/>
              <a:t> </a:t>
            </a:r>
            <a:r>
              <a:rPr lang="en-US" dirty="0" err="1"/>
              <a:t>průkaz</a:t>
            </a:r>
            <a:r>
              <a:rPr lang="en-US" dirty="0"/>
              <a:t> a </a:t>
            </a:r>
            <a:r>
              <a:rPr lang="en-US" dirty="0" err="1"/>
              <a:t>průkaz</a:t>
            </a:r>
            <a:r>
              <a:rPr lang="en-US" dirty="0"/>
              <a:t> </a:t>
            </a:r>
            <a:r>
              <a:rPr lang="en-US" dirty="0" err="1"/>
              <a:t>zdravotní</a:t>
            </a:r>
            <a:r>
              <a:rPr lang="en-US" dirty="0"/>
              <a:t> </a:t>
            </a:r>
            <a:r>
              <a:rPr lang="en-US" dirty="0" err="1"/>
              <a:t>pojišťovny</a:t>
            </a:r>
            <a:r>
              <a:rPr lang="en-US" dirty="0"/>
              <a:t>,</a:t>
            </a:r>
          </a:p>
          <a:p>
            <a:pPr lvl="1"/>
            <a:r>
              <a:rPr lang="en-US" dirty="0" err="1"/>
              <a:t>nemusí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/>
              <a:t>nalačno</a:t>
            </a:r>
            <a:r>
              <a:rPr lang="en-US" dirty="0"/>
              <a:t>, </a:t>
            </a:r>
            <a:r>
              <a:rPr lang="en-US" dirty="0" err="1"/>
              <a:t>důležitý</a:t>
            </a:r>
            <a:r>
              <a:rPr lang="en-US" dirty="0"/>
              <a:t> je </a:t>
            </a:r>
            <a:r>
              <a:rPr lang="en-US" dirty="0" err="1"/>
              <a:t>pitný</a:t>
            </a:r>
            <a:r>
              <a:rPr lang="en-US" dirty="0"/>
              <a:t> </a:t>
            </a:r>
            <a:r>
              <a:rPr lang="en-US" dirty="0" err="1"/>
              <a:t>režim</a:t>
            </a:r>
            <a:r>
              <a:rPr lang="en-US" dirty="0"/>
              <a:t> </a:t>
            </a:r>
            <a:r>
              <a:rPr lang="en-US" dirty="0" err="1"/>
              <a:t>před</a:t>
            </a:r>
            <a:r>
              <a:rPr lang="en-US" dirty="0"/>
              <a:t> </a:t>
            </a:r>
            <a:r>
              <a:rPr lang="en-US" dirty="0" err="1"/>
              <a:t>odběrem</a:t>
            </a:r>
            <a:r>
              <a:rPr lang="en-US" dirty="0"/>
              <a:t>. </a:t>
            </a:r>
            <a:r>
              <a:rPr lang="en-US" dirty="0" err="1"/>
              <a:t>Ráno</a:t>
            </a:r>
            <a:r>
              <a:rPr lang="en-US" dirty="0"/>
              <a:t> </a:t>
            </a:r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užít</a:t>
            </a:r>
            <a:r>
              <a:rPr lang="en-US" dirty="0"/>
              <a:t> </a:t>
            </a:r>
            <a:r>
              <a:rPr lang="en-US" dirty="0" err="1"/>
              <a:t>léky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obvykle</a:t>
            </a:r>
            <a:r>
              <a:rPr lang="en-US" dirty="0"/>
              <a:t> </a:t>
            </a:r>
            <a:r>
              <a:rPr lang="en-US" dirty="0" err="1"/>
              <a:t>užívá</a:t>
            </a:r>
            <a:r>
              <a:rPr lang="en-US" dirty="0"/>
              <a:t> (</a:t>
            </a:r>
            <a:r>
              <a:rPr lang="en-US" dirty="0" err="1"/>
              <a:t>mimo</a:t>
            </a:r>
            <a:r>
              <a:rPr lang="en-US" dirty="0"/>
              <a:t> </a:t>
            </a:r>
            <a:r>
              <a:rPr lang="en-US" dirty="0" err="1"/>
              <a:t>léků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snížení</a:t>
            </a:r>
            <a:r>
              <a:rPr lang="en-US" dirty="0"/>
              <a:t> </a:t>
            </a:r>
            <a:r>
              <a:rPr lang="en-US" dirty="0" err="1"/>
              <a:t>krevního</a:t>
            </a:r>
            <a:r>
              <a:rPr lang="en-US" dirty="0"/>
              <a:t> </a:t>
            </a:r>
            <a:r>
              <a:rPr lang="en-US" dirty="0" err="1"/>
              <a:t>tlaku</a:t>
            </a:r>
            <a:r>
              <a:rPr lang="en-US" dirty="0"/>
              <a:t>).</a:t>
            </a:r>
          </a:p>
          <a:p>
            <a:r>
              <a:rPr lang="en-US" dirty="0" err="1"/>
              <a:t>jednorázově</a:t>
            </a:r>
            <a:r>
              <a:rPr lang="en-US" dirty="0"/>
              <a:t> se </a:t>
            </a:r>
            <a:r>
              <a:rPr lang="en-US" dirty="0" err="1"/>
              <a:t>odebírá</a:t>
            </a:r>
            <a:r>
              <a:rPr lang="en-US" dirty="0"/>
              <a:t> 10 % </a:t>
            </a:r>
            <a:r>
              <a:rPr lang="en-US" dirty="0" err="1"/>
              <a:t>objemu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(u </a:t>
            </a:r>
            <a:r>
              <a:rPr lang="en-US" dirty="0" err="1"/>
              <a:t>dospělého</a:t>
            </a:r>
            <a:r>
              <a:rPr lang="en-US" dirty="0"/>
              <a:t> 400-450 ml </a:t>
            </a:r>
            <a:r>
              <a:rPr lang="en-US" dirty="0" err="1"/>
              <a:t>krve</a:t>
            </a:r>
            <a:r>
              <a:rPr lang="en-US" dirty="0"/>
              <a:t>), </a:t>
            </a:r>
            <a:r>
              <a:rPr lang="en-US" dirty="0" err="1"/>
              <a:t>dle</a:t>
            </a:r>
            <a:r>
              <a:rPr lang="en-US" dirty="0"/>
              <a:t> </a:t>
            </a:r>
            <a:r>
              <a:rPr lang="en-US" dirty="0" err="1"/>
              <a:t>hmotnosti</a:t>
            </a:r>
            <a:r>
              <a:rPr lang="en-US" dirty="0"/>
              <a:t> P/K</a:t>
            </a: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typy autologní transfuze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65" y="2367280"/>
            <a:ext cx="6284595" cy="4254500"/>
          </a:xfrm>
        </p:spPr>
        <p:txBody>
          <a:bodyPr>
            <a:normAutofit fontScale="90000" lnSpcReduction="10000"/>
          </a:bodyPr>
          <a:lstStyle/>
          <a:p>
            <a:r>
              <a:rPr lang="en-US" b="1" dirty="0" err="1"/>
              <a:t>předoperační</a:t>
            </a:r>
            <a:r>
              <a:rPr lang="en-US" dirty="0"/>
              <a:t> – </a:t>
            </a:r>
            <a:r>
              <a:rPr lang="en-US" dirty="0" err="1"/>
              <a:t>věk</a:t>
            </a:r>
            <a:r>
              <a:rPr lang="en-US" dirty="0"/>
              <a:t> min. 12 let </a:t>
            </a:r>
            <a:r>
              <a:rPr lang="cs-CZ" altLang="en-US" dirty="0"/>
              <a:t>(</a:t>
            </a:r>
            <a:r>
              <a:rPr lang="en-US" dirty="0"/>
              <a:t>hemoglobin 110</a:t>
            </a:r>
            <a:r>
              <a:rPr lang="cs-CZ" altLang="en-US" dirty="0"/>
              <a:t>,</a:t>
            </a:r>
            <a:r>
              <a:rPr lang="en-US" dirty="0"/>
              <a:t> </a:t>
            </a:r>
            <a:r>
              <a:rPr lang="en-US" dirty="0" err="1"/>
              <a:t>hematokrit</a:t>
            </a:r>
            <a:r>
              <a:rPr lang="en-US" dirty="0"/>
              <a:t> 0,33</a:t>
            </a:r>
            <a:r>
              <a:rPr lang="cs-CZ" altLang="en-US" dirty="0"/>
              <a:t>),</a:t>
            </a:r>
            <a:r>
              <a:rPr lang="en-US" dirty="0"/>
              <a:t> 5-7 </a:t>
            </a:r>
            <a:r>
              <a:rPr lang="en-US" dirty="0" err="1"/>
              <a:t>dní</a:t>
            </a:r>
            <a:r>
              <a:rPr lang="en-US" dirty="0"/>
              <a:t> </a:t>
            </a:r>
            <a:r>
              <a:rPr lang="en-US" dirty="0" err="1"/>
              <a:t>před</a:t>
            </a:r>
            <a:r>
              <a:rPr lang="en-US" dirty="0"/>
              <a:t> </a:t>
            </a:r>
            <a:r>
              <a:rPr lang="en-US" dirty="0" err="1"/>
              <a:t>operací</a:t>
            </a:r>
            <a:endParaRPr lang="en-US" dirty="0"/>
          </a:p>
          <a:p>
            <a:r>
              <a:rPr lang="en-US" b="1" dirty="0" err="1"/>
              <a:t>akutní</a:t>
            </a:r>
            <a:r>
              <a:rPr lang="en-US" b="1" dirty="0"/>
              <a:t> </a:t>
            </a:r>
            <a:r>
              <a:rPr lang="en-US" b="1" dirty="0" err="1"/>
              <a:t>předoperační</a:t>
            </a:r>
            <a:r>
              <a:rPr lang="en-US" dirty="0"/>
              <a:t> – </a:t>
            </a:r>
            <a:r>
              <a:rPr lang="en-US" dirty="0" err="1"/>
              <a:t>odběr</a:t>
            </a:r>
            <a:r>
              <a:rPr lang="cs-CZ" dirty="0"/>
              <a:t> </a:t>
            </a:r>
            <a:r>
              <a:rPr lang="en-US" dirty="0"/>
              <a:t>500 ml </a:t>
            </a:r>
            <a:r>
              <a:rPr lang="en-US" dirty="0" err="1"/>
              <a:t>krve</a:t>
            </a:r>
            <a:r>
              <a:rPr lang="en-US" dirty="0"/>
              <a:t> </a:t>
            </a:r>
            <a:r>
              <a:rPr lang="en-US" dirty="0" err="1"/>
              <a:t>přímo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OP </a:t>
            </a:r>
            <a:r>
              <a:rPr lang="en-US" dirty="0" err="1"/>
              <a:t>sále</a:t>
            </a:r>
            <a:r>
              <a:rPr lang="en-US" dirty="0"/>
              <a:t>, P/K se </a:t>
            </a:r>
            <a:r>
              <a:rPr lang="en-US" dirty="0" err="1"/>
              <a:t>podá</a:t>
            </a:r>
            <a:r>
              <a:rPr lang="en-US" dirty="0"/>
              <a:t> </a:t>
            </a:r>
            <a:r>
              <a:rPr lang="en-US" dirty="0" err="1"/>
              <a:t>plazma</a:t>
            </a:r>
            <a:r>
              <a:rPr lang="en-US" dirty="0"/>
              <a:t>/</a:t>
            </a:r>
            <a:r>
              <a:rPr lang="en-US" dirty="0" err="1"/>
              <a:t>jiné</a:t>
            </a:r>
            <a:r>
              <a:rPr lang="en-US" dirty="0"/>
              <a:t> </a:t>
            </a:r>
            <a:r>
              <a:rPr lang="en-US" dirty="0" err="1"/>
              <a:t>náhradní</a:t>
            </a:r>
            <a:r>
              <a:rPr lang="en-US" dirty="0"/>
              <a:t> </a:t>
            </a:r>
            <a:r>
              <a:rPr lang="en-US" dirty="0" err="1"/>
              <a:t>roztoky</a:t>
            </a:r>
            <a:r>
              <a:rPr lang="en-US" dirty="0"/>
              <a:t> pro </a:t>
            </a:r>
            <a:r>
              <a:rPr lang="en-US" dirty="0" err="1"/>
              <a:t>zachování</a:t>
            </a:r>
            <a:r>
              <a:rPr lang="en-US" dirty="0"/>
              <a:t> </a:t>
            </a:r>
            <a:r>
              <a:rPr lang="en-US" dirty="0" err="1"/>
              <a:t>oběhu</a:t>
            </a:r>
            <a:endParaRPr lang="en-US" dirty="0"/>
          </a:p>
          <a:p>
            <a:r>
              <a:rPr lang="en-US" b="1" dirty="0" err="1"/>
              <a:t>Perioperační</a:t>
            </a:r>
            <a:r>
              <a:rPr lang="cs-CZ" b="1" dirty="0"/>
              <a:t>, pooperační</a:t>
            </a:r>
            <a:r>
              <a:rPr lang="en-US" dirty="0"/>
              <a:t> </a:t>
            </a:r>
            <a:r>
              <a:rPr lang="cs-CZ" altLang="en-US" dirty="0"/>
              <a:t>- - odběr krve z drénů, krev se propírá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speciálním</a:t>
            </a:r>
            <a:r>
              <a:rPr lang="en-US" dirty="0"/>
              <a:t> </a:t>
            </a:r>
            <a:r>
              <a:rPr lang="en-US" dirty="0" err="1"/>
              <a:t>přístroji</a:t>
            </a:r>
            <a:r>
              <a:rPr lang="en-US" dirty="0"/>
              <a:t>, </a:t>
            </a:r>
            <a:r>
              <a:rPr lang="en-US" dirty="0" err="1"/>
              <a:t>vrací</a:t>
            </a:r>
            <a:r>
              <a:rPr lang="en-US" dirty="0"/>
              <a:t> se </a:t>
            </a:r>
            <a:r>
              <a:rPr lang="en-US" dirty="0" err="1"/>
              <a:t>zpět</a:t>
            </a:r>
            <a:r>
              <a:rPr lang="en-US" dirty="0"/>
              <a:t> do </a:t>
            </a:r>
            <a:r>
              <a:rPr lang="en-US" dirty="0" err="1"/>
              <a:t>oběhu</a:t>
            </a:r>
            <a:r>
              <a:rPr lang="en-US" dirty="0"/>
              <a:t> </a:t>
            </a:r>
            <a:r>
              <a:rPr lang="en-US" dirty="0" err="1"/>
              <a:t>pacienta</a:t>
            </a:r>
            <a:r>
              <a:rPr lang="en-US" dirty="0"/>
              <a:t> </a:t>
            </a:r>
          </a:p>
          <a:p>
            <a:r>
              <a:rPr lang="cs-CZ" altLang="en-US" b="1" dirty="0"/>
              <a:t>pooperační</a:t>
            </a:r>
          </a:p>
          <a:p>
            <a:pPr marL="0" indent="0">
              <a:buNone/>
            </a:pPr>
            <a:r>
              <a:rPr lang="en-US" dirty="0" err="1"/>
              <a:t>rekuperace</a:t>
            </a:r>
            <a:r>
              <a:rPr lang="en-US" dirty="0"/>
              <a:t> - </a:t>
            </a:r>
            <a:r>
              <a:rPr lang="en-US" dirty="0" err="1"/>
              <a:t>využívá</a:t>
            </a:r>
            <a:r>
              <a:rPr lang="en-US" dirty="0"/>
              <a:t> se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větších</a:t>
            </a:r>
            <a:r>
              <a:rPr lang="en-US" dirty="0"/>
              <a:t> </a:t>
            </a:r>
            <a:r>
              <a:rPr lang="en-US" dirty="0" err="1"/>
              <a:t>ztrátách</a:t>
            </a:r>
            <a:r>
              <a:rPr lang="en-US" dirty="0"/>
              <a:t> </a:t>
            </a:r>
            <a:r>
              <a:rPr lang="en-US" dirty="0" err="1"/>
              <a:t>odsá</a:t>
            </a:r>
            <a:r>
              <a:rPr lang="cs-CZ" altLang="en-US" dirty="0"/>
              <a:t>t</a:t>
            </a:r>
            <a:r>
              <a:rPr lang="en-US" dirty="0"/>
              <a:t>í </a:t>
            </a:r>
            <a:r>
              <a:rPr lang="en-US" dirty="0" err="1"/>
              <a:t>krve</a:t>
            </a:r>
            <a:r>
              <a:rPr lang="en-US" dirty="0"/>
              <a:t> z </a:t>
            </a:r>
            <a:r>
              <a:rPr lang="en-US" dirty="0" err="1"/>
              <a:t>operačního</a:t>
            </a:r>
            <a:r>
              <a:rPr lang="en-US" dirty="0"/>
              <a:t> pole.</a:t>
            </a:r>
            <a:r>
              <a:rPr lang="cs-CZ" dirty="0"/>
              <a:t> </a:t>
            </a:r>
            <a:r>
              <a:rPr lang="en-US" dirty="0"/>
              <a:t>(</a:t>
            </a:r>
            <a:r>
              <a:rPr lang="en-US" dirty="0" err="1"/>
              <a:t>fáze</a:t>
            </a:r>
            <a:r>
              <a:rPr lang="en-US" dirty="0"/>
              <a:t> </a:t>
            </a:r>
            <a:r>
              <a:rPr lang="en-US" dirty="0" err="1"/>
              <a:t>plnění</a:t>
            </a:r>
            <a:r>
              <a:rPr lang="en-US" dirty="0"/>
              <a:t>, </a:t>
            </a:r>
            <a:r>
              <a:rPr lang="en-US" dirty="0" err="1"/>
              <a:t>promývání</a:t>
            </a:r>
            <a:r>
              <a:rPr lang="en-US" dirty="0"/>
              <a:t>, </a:t>
            </a:r>
            <a:r>
              <a:rPr lang="en-US" dirty="0" err="1"/>
              <a:t>vyprazdňování</a:t>
            </a:r>
            <a:r>
              <a:rPr lang="en-US" dirty="0"/>
              <a:t>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 l="-13937" t="24373" r="57185" b="10912"/>
          <a:stretch>
            <a:fillRect/>
          </a:stretch>
        </p:blipFill>
        <p:spPr>
          <a:xfrm>
            <a:off x="6491605" y="2376805"/>
            <a:ext cx="4785995" cy="31908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65" y="618490"/>
            <a:ext cx="10364470" cy="956945"/>
          </a:xfrm>
        </p:spPr>
        <p:txBody>
          <a:bodyPr/>
          <a:lstStyle/>
          <a:p>
            <a:r>
              <a:rPr lang="cs-CZ" altLang="en-US"/>
              <a:t>výhody autologní transfuze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913765" y="1755775"/>
            <a:ext cx="10363835" cy="4838700"/>
          </a:xfrm>
        </p:spPr>
        <p:txBody>
          <a:bodyPr>
            <a:normAutofit fontScale="95000" lnSpcReduction="10000"/>
          </a:bodyPr>
          <a:lstStyle/>
          <a:p>
            <a:r>
              <a:rPr lang="en-US" dirty="0"/>
              <a:t>↓</a:t>
            </a:r>
            <a:r>
              <a:rPr lang="en-US" dirty="0" err="1"/>
              <a:t>rizika</a:t>
            </a:r>
            <a:r>
              <a:rPr lang="en-US" dirty="0"/>
              <a:t> </a:t>
            </a:r>
            <a:r>
              <a:rPr lang="en-US" dirty="0" err="1"/>
              <a:t>přenosu</a:t>
            </a:r>
            <a:r>
              <a:rPr lang="en-US" dirty="0"/>
              <a:t> </a:t>
            </a:r>
            <a:r>
              <a:rPr lang="en-US" dirty="0" err="1"/>
              <a:t>krví</a:t>
            </a:r>
            <a:r>
              <a:rPr lang="en-US" dirty="0"/>
              <a:t> </a:t>
            </a:r>
            <a:r>
              <a:rPr lang="en-US" dirty="0" err="1"/>
              <a:t>přenosných</a:t>
            </a:r>
            <a:r>
              <a:rPr lang="en-US" dirty="0"/>
              <a:t> </a:t>
            </a:r>
            <a:r>
              <a:rPr lang="en-US" dirty="0" err="1"/>
              <a:t>infekcí</a:t>
            </a:r>
            <a:endParaRPr lang="en-US" dirty="0"/>
          </a:p>
          <a:p>
            <a:r>
              <a:rPr lang="en-US" dirty="0"/>
              <a:t>↓</a:t>
            </a:r>
            <a:r>
              <a:rPr lang="en-US" dirty="0" err="1"/>
              <a:t>rizika</a:t>
            </a:r>
            <a:r>
              <a:rPr lang="en-US" dirty="0"/>
              <a:t> </a:t>
            </a:r>
            <a:r>
              <a:rPr lang="en-US" dirty="0" err="1"/>
              <a:t>aloimunizace</a:t>
            </a:r>
            <a:r>
              <a:rPr lang="cs-CZ" dirty="0"/>
              <a:t> (imunizace buňkami jiného jedince)</a:t>
            </a:r>
            <a:endParaRPr lang="en-US" dirty="0"/>
          </a:p>
          <a:p>
            <a:r>
              <a:rPr lang="en-US" dirty="0"/>
              <a:t>↓ </a:t>
            </a:r>
            <a:r>
              <a:rPr lang="en-US" dirty="0" err="1"/>
              <a:t>rizika</a:t>
            </a:r>
            <a:r>
              <a:rPr lang="en-US" dirty="0"/>
              <a:t> </a:t>
            </a:r>
            <a:r>
              <a:rPr lang="en-US" dirty="0" err="1"/>
              <a:t>imunosuprese</a:t>
            </a:r>
            <a:endParaRPr lang="en-US" dirty="0"/>
          </a:p>
          <a:p>
            <a:r>
              <a:rPr lang="en-US" dirty="0"/>
              <a:t>↓ </a:t>
            </a:r>
            <a:r>
              <a:rPr lang="en-US" dirty="0" err="1"/>
              <a:t>výskytu</a:t>
            </a:r>
            <a:r>
              <a:rPr lang="en-US" dirty="0"/>
              <a:t> </a:t>
            </a:r>
            <a:r>
              <a:rPr lang="en-US" dirty="0" err="1"/>
              <a:t>febrilních</a:t>
            </a:r>
            <a:r>
              <a:rPr lang="en-US" dirty="0"/>
              <a:t> </a:t>
            </a:r>
            <a:r>
              <a:rPr lang="en-US" dirty="0" err="1"/>
              <a:t>nehemolytických</a:t>
            </a:r>
            <a:r>
              <a:rPr lang="cs-CZ" dirty="0"/>
              <a:t> </a:t>
            </a:r>
            <a:r>
              <a:rPr lang="en-US" dirty="0" err="1"/>
              <a:t>potransfuzních</a:t>
            </a:r>
            <a:r>
              <a:rPr lang="cs-CZ" dirty="0"/>
              <a:t> </a:t>
            </a:r>
            <a:r>
              <a:rPr lang="en-US" dirty="0" err="1"/>
              <a:t>reakcí</a:t>
            </a:r>
            <a:endParaRPr lang="en-US" dirty="0"/>
          </a:p>
          <a:p>
            <a:r>
              <a:rPr lang="en-US" dirty="0" err="1"/>
              <a:t>možnost</a:t>
            </a:r>
            <a:r>
              <a:rPr lang="en-US" dirty="0"/>
              <a:t> </a:t>
            </a:r>
            <a:r>
              <a:rPr lang="en-US" dirty="0" err="1"/>
              <a:t>podání</a:t>
            </a:r>
            <a:r>
              <a:rPr lang="en-US" dirty="0"/>
              <a:t> </a:t>
            </a:r>
            <a:r>
              <a:rPr lang="en-US" dirty="0" err="1"/>
              <a:t>pacientům</a:t>
            </a:r>
            <a:r>
              <a:rPr lang="en-US" dirty="0"/>
              <a:t>, </a:t>
            </a:r>
            <a:r>
              <a:rPr lang="en-US" dirty="0" err="1"/>
              <a:t>kteří</a:t>
            </a:r>
            <a:r>
              <a:rPr lang="en-US" dirty="0"/>
              <a:t> </a:t>
            </a:r>
            <a:r>
              <a:rPr lang="en-US" dirty="0" err="1"/>
              <a:t>odmítají</a:t>
            </a:r>
            <a:r>
              <a:rPr lang="en-US" dirty="0"/>
              <a:t> </a:t>
            </a:r>
            <a:r>
              <a:rPr lang="en-US" dirty="0" err="1"/>
              <a:t>alogenní</a:t>
            </a:r>
            <a:r>
              <a:rPr lang="en-US" dirty="0"/>
              <a:t> </a:t>
            </a:r>
            <a:r>
              <a:rPr lang="en-US" dirty="0" err="1"/>
              <a:t>krev</a:t>
            </a:r>
            <a:endParaRPr lang="en-US" dirty="0"/>
          </a:p>
          <a:p>
            <a:r>
              <a:rPr lang="en-US" dirty="0" err="1"/>
              <a:t>možnost</a:t>
            </a:r>
            <a:r>
              <a:rPr lang="en-US" dirty="0"/>
              <a:t> </a:t>
            </a:r>
            <a:r>
              <a:rPr lang="en-US" dirty="0" err="1"/>
              <a:t>podání</a:t>
            </a:r>
            <a:r>
              <a:rPr lang="en-US" dirty="0"/>
              <a:t> TRF </a:t>
            </a:r>
            <a:r>
              <a:rPr lang="en-US" dirty="0" err="1"/>
              <a:t>nemocným</a:t>
            </a:r>
            <a:r>
              <a:rPr lang="en-US" dirty="0"/>
              <a:t> s</a:t>
            </a:r>
            <a:r>
              <a:rPr lang="cs-CZ" dirty="0"/>
              <a:t> </a:t>
            </a:r>
            <a:r>
              <a:rPr lang="en-US" dirty="0" err="1"/>
              <a:t>antierytrocytárními</a:t>
            </a:r>
            <a:r>
              <a:rPr lang="cs-CZ" dirty="0"/>
              <a:t> </a:t>
            </a:r>
            <a:r>
              <a:rPr lang="en-US" dirty="0" err="1"/>
              <a:t>protilátkami</a:t>
            </a:r>
            <a:r>
              <a:rPr lang="en-US" dirty="0"/>
              <a:t> </a:t>
            </a:r>
            <a:r>
              <a:rPr lang="en-US" dirty="0" err="1"/>
              <a:t>proti</a:t>
            </a:r>
            <a:r>
              <a:rPr lang="en-US" dirty="0"/>
              <a:t> </a:t>
            </a:r>
            <a:r>
              <a:rPr lang="en-US" dirty="0" err="1"/>
              <a:t>antigenům</a:t>
            </a:r>
            <a:r>
              <a:rPr lang="en-US" dirty="0"/>
              <a:t> s</a:t>
            </a:r>
            <a:r>
              <a:rPr lang="cs-CZ" dirty="0"/>
              <a:t> </a:t>
            </a:r>
            <a:r>
              <a:rPr lang="en-US" dirty="0" err="1"/>
              <a:t>vysokou</a:t>
            </a:r>
            <a:r>
              <a:rPr lang="en-US" dirty="0"/>
              <a:t> </a:t>
            </a:r>
            <a:r>
              <a:rPr lang="en-US" dirty="0" err="1"/>
              <a:t>frekvencí</a:t>
            </a:r>
            <a:r>
              <a:rPr lang="en-US" dirty="0"/>
              <a:t> </a:t>
            </a:r>
            <a:r>
              <a:rPr lang="en-US" dirty="0" err="1"/>
              <a:t>výskytu</a:t>
            </a:r>
            <a:endParaRPr lang="en-US" dirty="0"/>
          </a:p>
          <a:p>
            <a:r>
              <a:rPr lang="en-US" dirty="0"/>
              <a:t>↓ </a:t>
            </a:r>
            <a:r>
              <a:rPr lang="en-US" dirty="0" err="1"/>
              <a:t>požadavků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alogenní</a:t>
            </a:r>
            <a:r>
              <a:rPr lang="en-US" dirty="0"/>
              <a:t> </a:t>
            </a:r>
            <a:r>
              <a:rPr lang="en-US" dirty="0" err="1"/>
              <a:t>transfuzní</a:t>
            </a:r>
            <a:r>
              <a:rPr lang="en-US" dirty="0"/>
              <a:t> </a:t>
            </a:r>
            <a:r>
              <a:rPr lang="en-US" dirty="0" err="1"/>
              <a:t>přípravky</a:t>
            </a:r>
            <a:endParaRPr lang="en-US" dirty="0"/>
          </a:p>
          <a:p>
            <a:r>
              <a:rPr lang="en-US" dirty="0" err="1"/>
              <a:t>stimulace</a:t>
            </a:r>
            <a:r>
              <a:rPr lang="en-US" dirty="0"/>
              <a:t> </a:t>
            </a:r>
            <a:r>
              <a:rPr lang="en-US" dirty="0" err="1"/>
              <a:t>krvetvorby</a:t>
            </a:r>
            <a:r>
              <a:rPr lang="en-US" dirty="0"/>
              <a:t> </a:t>
            </a:r>
            <a:r>
              <a:rPr lang="en-US" dirty="0" err="1"/>
              <a:t>opakovanými</a:t>
            </a:r>
            <a:r>
              <a:rPr lang="en-US" dirty="0"/>
              <a:t> </a:t>
            </a:r>
            <a:r>
              <a:rPr lang="en-US" dirty="0" err="1"/>
              <a:t>odběry</a:t>
            </a:r>
            <a:endParaRPr lang="en-US" dirty="0"/>
          </a:p>
          <a:p>
            <a:r>
              <a:rPr lang="en-US" dirty="0"/>
              <a:t>↓ </a:t>
            </a:r>
            <a:r>
              <a:rPr lang="en-US" dirty="0" err="1"/>
              <a:t>rizika</a:t>
            </a:r>
            <a:r>
              <a:rPr lang="en-US" dirty="0"/>
              <a:t> </a:t>
            </a:r>
            <a:r>
              <a:rPr lang="en-US" dirty="0" err="1"/>
              <a:t>trombofilie</a:t>
            </a:r>
            <a:endParaRPr lang="en-US" dirty="0"/>
          </a:p>
          <a:p>
            <a:r>
              <a:rPr lang="en-US" dirty="0" err="1"/>
              <a:t>psychologický</a:t>
            </a:r>
            <a:r>
              <a:rPr lang="en-US" dirty="0"/>
              <a:t> </a:t>
            </a:r>
            <a:r>
              <a:rPr lang="en-US" dirty="0" err="1"/>
              <a:t>efekt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en-US" dirty="0"/>
              <a:t>,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které</a:t>
            </a:r>
            <a:r>
              <a:rPr lang="en-US" dirty="0"/>
              <a:t> se </a:t>
            </a:r>
            <a:r>
              <a:rPr lang="en-US" dirty="0" err="1"/>
              <a:t>podílí</a:t>
            </a:r>
            <a:r>
              <a:rPr lang="en-US" dirty="0"/>
              <a:t> </a:t>
            </a:r>
            <a:r>
              <a:rPr lang="en-US" dirty="0" err="1"/>
              <a:t>sám</a:t>
            </a:r>
            <a:r>
              <a:rPr lang="en-US" dirty="0"/>
              <a:t> </a:t>
            </a:r>
            <a:r>
              <a:rPr lang="en-US" dirty="0" err="1"/>
              <a:t>pacient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65" y="618490"/>
            <a:ext cx="10364470" cy="1002665"/>
          </a:xfrm>
        </p:spPr>
        <p:txBody>
          <a:bodyPr/>
          <a:lstStyle/>
          <a:p>
            <a:r>
              <a:rPr lang="cs-CZ" altLang="en-US"/>
              <a:t>nevýhody autologní transfuze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4400" y="1993265"/>
            <a:ext cx="10363835" cy="4483100"/>
          </a:xfrm>
        </p:spPr>
        <p:txBody>
          <a:bodyPr>
            <a:normAutofit/>
          </a:bodyPr>
          <a:lstStyle/>
          <a:p>
            <a:r>
              <a:rPr lang="en-US"/>
              <a:t>možné komplikace při odběru</a:t>
            </a:r>
          </a:p>
          <a:p>
            <a:r>
              <a:rPr lang="en-US"/>
              <a:t>možný vznik iatrogenní anemie</a:t>
            </a:r>
          </a:p>
          <a:p>
            <a:r>
              <a:rPr lang="en-US"/>
              <a:t>použití skladované krve delší dobu po odběru</a:t>
            </a:r>
          </a:p>
          <a:p>
            <a:r>
              <a:rPr lang="en-US"/>
              <a:t>vyšší organizační náročnost při výrobě autologních přípravků</a:t>
            </a:r>
          </a:p>
          <a:p>
            <a:r>
              <a:rPr lang="en-US"/>
              <a:t>vyšší finanční náročnost než při výrobě alogenních transfuzních přípravků</a:t>
            </a:r>
          </a:p>
          <a:p>
            <a:endParaRPr lang="en-US"/>
          </a:p>
          <a:p>
            <a:r>
              <a:rPr lang="en-US"/>
              <a:t>Kontraindikace u septického P/K</a:t>
            </a:r>
          </a:p>
          <a:p>
            <a:r>
              <a:rPr lang="en-US"/>
              <a:t>Relativní kontraindikace – gravidita, maligní nádory, srdečn</a:t>
            </a:r>
            <a:r>
              <a:rPr lang="cs-CZ" altLang="en-US"/>
              <a:t>í</a:t>
            </a:r>
            <a:r>
              <a:rPr lang="en-US"/>
              <a:t> nedostatečnost, poruchy krvetvorby a srážení krve, renální a hepatální insuficience, epilepsie</a:t>
            </a: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transfuzní přípravky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ym typeface="+mn-ea"/>
              </a:rPr>
              <a:t>Plná krev</a:t>
            </a:r>
            <a:endParaRPr lang="cs-CZ" altLang="cs-CZ" dirty="0"/>
          </a:p>
          <a:p>
            <a:pPr eaLnBrk="1" hangingPunct="1"/>
            <a:r>
              <a:rPr lang="cs-CZ" altLang="cs-CZ" dirty="0">
                <a:sym typeface="+mn-ea"/>
              </a:rPr>
              <a:t>Erytrocytový koncentrát – erymasa (EBR, EKR)</a:t>
            </a:r>
            <a:endParaRPr lang="cs-CZ" altLang="cs-CZ" dirty="0"/>
          </a:p>
          <a:p>
            <a:pPr eaLnBrk="1" hangingPunct="1"/>
            <a:r>
              <a:rPr lang="cs-CZ" altLang="cs-CZ" dirty="0">
                <a:sym typeface="+mn-ea"/>
              </a:rPr>
              <a:t>Deleukotizovaný erytrocytový koncentrát</a:t>
            </a:r>
            <a:endParaRPr lang="cs-CZ" altLang="cs-CZ" dirty="0"/>
          </a:p>
          <a:p>
            <a:pPr eaLnBrk="1" hangingPunct="1"/>
            <a:r>
              <a:rPr lang="cs-CZ" altLang="cs-CZ" dirty="0">
                <a:sym typeface="+mn-ea"/>
              </a:rPr>
              <a:t>Resuspendované erytrocyty  bez plazmy</a:t>
            </a:r>
            <a:endParaRPr lang="cs-CZ" altLang="cs-CZ" dirty="0"/>
          </a:p>
          <a:p>
            <a:pPr eaLnBrk="1" hangingPunct="1"/>
            <a:r>
              <a:rPr lang="cs-CZ" altLang="cs-CZ" dirty="0">
                <a:sym typeface="+mn-ea"/>
              </a:rPr>
              <a:t>Trombocytový koncentrát – odběr pomocí separátoru</a:t>
            </a:r>
            <a:endParaRPr lang="cs-CZ" altLang="cs-CZ" dirty="0"/>
          </a:p>
          <a:p>
            <a:pPr eaLnBrk="1" hangingPunct="1"/>
            <a:r>
              <a:rPr lang="cs-CZ" altLang="cs-CZ" dirty="0">
                <a:sym typeface="+mn-ea"/>
              </a:rPr>
              <a:t>Trombocyty deleukotizované</a:t>
            </a:r>
            <a:endParaRPr lang="cs-CZ" altLang="cs-CZ" dirty="0"/>
          </a:p>
          <a:p>
            <a:pPr eaLnBrk="1" hangingPunct="1"/>
            <a:r>
              <a:rPr lang="cs-CZ" altLang="cs-CZ" dirty="0">
                <a:sym typeface="+mn-ea"/>
              </a:rPr>
              <a:t>Čerstvá zmražená plazma</a:t>
            </a:r>
            <a:endParaRPr lang="en-US" dirty="0"/>
          </a:p>
        </p:txBody>
      </p:sp>
      <p:pic>
        <p:nvPicPr>
          <p:cNvPr id="4" name="Picture 2" descr="VÃ½sledek obrÃ¡zku pro transfuznÃ­ pÅÃ­prav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768" y="1796692"/>
            <a:ext cx="3477547" cy="260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deriváty získané plazmaferézou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0000" lnSpcReduction="20000"/>
          </a:bodyPr>
          <a:lstStyle/>
          <a:p>
            <a:r>
              <a:rPr lang="cs-CZ" altLang="en-US" dirty="0"/>
              <a:t>plazmaferéza - dárci se odebere samotná plazma a krvinky jsou vráceny zpět</a:t>
            </a:r>
          </a:p>
          <a:p>
            <a:r>
              <a:rPr lang="cs-CZ" altLang="en-US" dirty="0"/>
              <a:t>KREVNÍ DERIVÁTY - HROMADNĚ VYRÁBĚNÉ LÉČEBNÉ PŘÍPRAVKY Z PLAZMY ODEBRANÉ DÁRCŮM NA TRANS. ODD. </a:t>
            </a:r>
          </a:p>
          <a:p>
            <a:r>
              <a:rPr lang="cs-CZ" altLang="en-US" dirty="0"/>
              <a:t>PLAZMA JE DO KONEČNÉ PODOBY KREVNÍCH DERIVÁTŮ ZPRACOVÁVÁNA FRAKCIONACÍ VE SPECIALIZOVANÝCH FRAKCIONAČNÍCH CENTRECH MIMO ÚZEMÍ ČR</a:t>
            </a:r>
          </a:p>
          <a:p>
            <a:pPr lvl="1"/>
            <a:r>
              <a:rPr lang="cs-CZ" altLang="en-US" dirty="0"/>
              <a:t>albumin</a:t>
            </a:r>
          </a:p>
          <a:p>
            <a:pPr lvl="1"/>
            <a:r>
              <a:rPr lang="cs-CZ" altLang="en-US" dirty="0"/>
              <a:t>imunoglobuliny</a:t>
            </a:r>
          </a:p>
          <a:p>
            <a:pPr lvl="1"/>
            <a:r>
              <a:rPr lang="cs-CZ" altLang="en-US" dirty="0"/>
              <a:t>koncentrované koagulační faktory</a:t>
            </a:r>
          </a:p>
          <a:p>
            <a:pPr lvl="1"/>
            <a:r>
              <a:rPr lang="cs-CZ" altLang="en-US" dirty="0"/>
              <a:t>lidský fibrinogen</a:t>
            </a:r>
          </a:p>
          <a:p>
            <a:pPr lvl="1"/>
            <a:r>
              <a:rPr lang="cs-CZ" altLang="en-US" dirty="0"/>
              <a:t>antitrombin III.</a:t>
            </a: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65" y="618490"/>
            <a:ext cx="10364470" cy="1103630"/>
          </a:xfrm>
        </p:spPr>
        <p:txBody>
          <a:bodyPr/>
          <a:lstStyle/>
          <a:p>
            <a:r>
              <a:rPr lang="cs-CZ" altLang="en-US"/>
              <a:t>TRANSFUZNÍ PŘÍPRAVKY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088328303"/>
              </p:ext>
            </p:extLst>
          </p:nvPr>
        </p:nvGraphicFramePr>
        <p:xfrm>
          <a:off x="603259" y="1864807"/>
          <a:ext cx="10363200" cy="394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5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17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altLang="en-US"/>
                        <a:t>NÁZEV PŘÍPRAVKU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altLang="en-US"/>
                        <a:t>CHARAKTERISTIKA PŘÍPRAVKU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sym typeface="+mn-ea"/>
                        </a:rPr>
                        <a:t>Plná krev</a:t>
                      </a:r>
                    </a:p>
                    <a:p>
                      <a:pPr>
                        <a:buNone/>
                      </a:pPr>
                      <a:r>
                        <a:rPr lang="en-US" sz="1800">
                          <a:sym typeface="+mn-ea"/>
                        </a:rPr>
                        <a:t>exp.35 dní</a:t>
                      </a:r>
                    </a:p>
                    <a:p>
                      <a:pPr>
                        <a:buNone/>
                      </a:pPr>
                      <a:r>
                        <a:rPr lang="en-US" sz="1800">
                          <a:sym typeface="+mn-ea"/>
                        </a:rPr>
                        <a:t>Skladování: 2-6°C</a:t>
                      </a:r>
                    </a:p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sym typeface="+mn-ea"/>
                        </a:rPr>
                        <a:t>Tč. výjimečnépoužívání, zejména při masivních krevních ztrátách</a:t>
                      </a:r>
                      <a:r>
                        <a:rPr lang="cs-CZ" altLang="en-US" sz="1800">
                          <a:sym typeface="+mn-ea"/>
                        </a:rPr>
                        <a:t>..</a:t>
                      </a:r>
                      <a:endParaRPr lang="en-US" sz="1800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sz="1800">
                          <a:sym typeface="+mn-ea"/>
                        </a:rPr>
                        <a:t>1 vak = 1 transfuzní jednotka = 500 ml</a:t>
                      </a:r>
                    </a:p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sym typeface="+mn-ea"/>
                        </a:rPr>
                        <a:t>Erytrocytární masa (EM)</a:t>
                      </a:r>
                    </a:p>
                    <a:p>
                      <a:pPr>
                        <a:buNone/>
                      </a:pPr>
                      <a:r>
                        <a:rPr lang="en-US" sz="1800">
                          <a:sym typeface="+mn-ea"/>
                        </a:rPr>
                        <a:t>označována i jako erytrocyty (E)</a:t>
                      </a:r>
                    </a:p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Krev, z níž byla stažena část plazmy</a:t>
                      </a:r>
                      <a:r>
                        <a:rPr lang="cs-CZ" altLang="en-US"/>
                        <a:t>,</a:t>
                      </a:r>
                      <a:r>
                        <a:rPr lang="en-US"/>
                        <a:t> hematokrit je vysoký (0,65-0,75),</a:t>
                      </a:r>
                    </a:p>
                    <a:p>
                      <a:pPr>
                        <a:buNone/>
                      </a:pPr>
                      <a:r>
                        <a:rPr lang="en-US"/>
                        <a:t>1 TU = 250-300 ml</a:t>
                      </a:r>
                    </a:p>
                    <a:p>
                      <a:pPr>
                        <a:buNone/>
                      </a:pPr>
                      <a:r>
                        <a:rPr lang="en-US"/>
                        <a:t>Indikace - korekce anémie.</a:t>
                      </a:r>
                    </a:p>
                    <a:p>
                      <a:pPr>
                        <a:buNone/>
                      </a:pPr>
                      <a:r>
                        <a:rPr lang="en-US"/>
                        <a:t>Teče pomalu (je hustá), proto není vhodná k rychlé náhradě při prudkém krvácení</a:t>
                      </a:r>
                      <a:r>
                        <a:rPr lang="cs-CZ" altLang="en-US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Resuspenze(ER)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EM </a:t>
                      </a:r>
                      <a:r>
                        <a:rPr lang="en-US" dirty="0" err="1"/>
                        <a:t>naředěná</a:t>
                      </a:r>
                      <a:r>
                        <a:rPr lang="en-US" dirty="0"/>
                        <a:t> 100 ml </a:t>
                      </a:r>
                      <a:r>
                        <a:rPr lang="en-US" dirty="0" err="1"/>
                        <a:t>resuspenzního</a:t>
                      </a:r>
                      <a:r>
                        <a:rPr lang="cs-CZ" dirty="0"/>
                        <a:t> </a:t>
                      </a:r>
                      <a:r>
                        <a:rPr lang="en-US" dirty="0" err="1"/>
                        <a:t>roztoku</a:t>
                      </a:r>
                      <a:r>
                        <a:rPr lang="en-US" dirty="0"/>
                        <a:t>.</a:t>
                      </a:r>
                    </a:p>
                    <a:p>
                      <a:pPr>
                        <a:buNone/>
                      </a:pPr>
                      <a:r>
                        <a:rPr lang="en-US" dirty="0"/>
                        <a:t>ER </a:t>
                      </a:r>
                      <a:r>
                        <a:rPr lang="en-US" dirty="0" err="1"/>
                        <a:t>nahradí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ztráty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erytrocytů</a:t>
                      </a:r>
                      <a:r>
                        <a:rPr lang="en-US" dirty="0"/>
                        <a:t>,</a:t>
                      </a:r>
                      <a:r>
                        <a:rPr lang="cs-CZ" dirty="0"/>
                        <a:t> </a:t>
                      </a:r>
                      <a:r>
                        <a:rPr lang="en-US" dirty="0" err="1"/>
                        <a:t>hemoglob</a:t>
                      </a:r>
                      <a:r>
                        <a:rPr lang="cs-CZ" dirty="0"/>
                        <a:t>I</a:t>
                      </a:r>
                      <a:r>
                        <a:rPr lang="en-US" dirty="0"/>
                        <a:t>nu </a:t>
                      </a:r>
                      <a:r>
                        <a:rPr lang="en-US" dirty="0" err="1"/>
                        <a:t>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ztraceného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volumu</a:t>
                      </a:r>
                      <a:r>
                        <a:rPr lang="en-US" dirty="0"/>
                        <a:t>. </a:t>
                      </a:r>
                      <a:r>
                        <a:rPr lang="en-US" dirty="0" err="1"/>
                        <a:t>Nejužívanější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krevní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derivát</a:t>
                      </a:r>
                      <a:r>
                        <a:rPr lang="en-US" dirty="0"/>
                        <a:t> v </a:t>
                      </a:r>
                      <a:r>
                        <a:rPr lang="en-US" dirty="0" err="1"/>
                        <a:t>th.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chirurgického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krvácení</a:t>
                      </a:r>
                      <a:r>
                        <a:rPr lang="cs-CZ" altLang="en-US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65" y="618490"/>
            <a:ext cx="10364470" cy="637540"/>
          </a:xfrm>
        </p:spPr>
        <p:txBody>
          <a:bodyPr/>
          <a:lstStyle/>
          <a:p>
            <a:r>
              <a:rPr lang="cs-CZ" altLang="en-US">
                <a:sym typeface="+mn-ea"/>
              </a:rPr>
              <a:t>TRANSFUZNÍ PŘÍPRAVKY</a:t>
            </a:r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</p:nvPr>
        </p:nvGraphicFramePr>
        <p:xfrm>
          <a:off x="727075" y="1338580"/>
          <a:ext cx="10738485" cy="5289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0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87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altLang="en-US"/>
                        <a:t>NÁZEV PŘÍPRAVKU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altLang="en-US"/>
                        <a:t>CHARAKTERISTIKA PŘÍPRAVKU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Prané erytrocyty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Erytrocyty bez buffycoat-Ebh, korekce anémie u P/K, kde jsou obavy z imunologické reakce na součást plazmy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Trombocytární nálev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altLang="en-US"/>
                        <a:t>K</a:t>
                      </a:r>
                      <a:r>
                        <a:rPr lang="en-US"/>
                        <a:t>rvácení z nedostatku Tr, trombocytopenie</a:t>
                      </a:r>
                    </a:p>
                    <a:p>
                      <a:pPr>
                        <a:buNone/>
                      </a:pPr>
                      <a:r>
                        <a:rPr lang="en-US"/>
                        <a:t>Vždy čerstvě připraven a podáván těsně před OP, protože jsou transfundované destičky rychle destruovány</a:t>
                      </a:r>
                      <a:r>
                        <a:rPr lang="cs-CZ" altLang="en-US"/>
                        <a:t>.</a:t>
                      </a:r>
                      <a:endParaRPr lang="en-US"/>
                    </a:p>
                    <a:p>
                      <a:pPr>
                        <a:buNone/>
                      </a:pPr>
                      <a:r>
                        <a:rPr lang="en-US"/>
                        <a:t>U P/K s poklesem trombocytů pod 30-50 g/l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49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Plazma</a:t>
                      </a:r>
                    </a:p>
                    <a:p>
                      <a:pPr>
                        <a:buNone/>
                      </a:pPr>
                      <a:r>
                        <a:rPr lang="en-US"/>
                        <a:t>Skladování: -30°C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Čerstvá mražená plazmy (FFP-freshfrozenplasma) indikace k náhradě koagulačních faktorů.Součástí plazmy:</a:t>
                      </a:r>
                    </a:p>
                    <a:p>
                      <a:pPr>
                        <a:buNone/>
                      </a:pPr>
                      <a:r>
                        <a:rPr lang="en-US"/>
                        <a:t>Albumin-volum expandérke ↑objemu cirkulující krve,</a:t>
                      </a:r>
                    </a:p>
                    <a:p>
                      <a:pPr>
                        <a:buNone/>
                      </a:pPr>
                      <a:r>
                        <a:rPr lang="en-US"/>
                        <a:t>Fibrinogen-indik. u krvácivých stavech se ztrátou nativního fibrinogenu,</a:t>
                      </a:r>
                    </a:p>
                    <a:p>
                      <a:pPr>
                        <a:buNone/>
                      </a:pPr>
                      <a:r>
                        <a:rPr lang="en-US"/>
                        <a:t>Specifické globuliny-používají se v imunoterapii</a:t>
                      </a:r>
                    </a:p>
                    <a:p>
                      <a:pPr>
                        <a:buNone/>
                      </a:pPr>
                      <a:r>
                        <a:rPr lang="en-US"/>
                        <a:t>Pro klinické použitíexistuje povinnost 6 měsíční karantenizaceplazmyzdůvodů snížení rizika přenosu infekčních nemocí, tzn. plazma je propuštěna až tehdy, když je dárce opětovně po 6 měsících vyšetřen a shledán negativní vtestech anti-HIV 1,2+p Ag, HBsAg, anti-HCV a serologických testech na syfilis.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65" y="618490"/>
            <a:ext cx="10364470" cy="993140"/>
          </a:xfrm>
        </p:spPr>
        <p:txBody>
          <a:bodyPr/>
          <a:lstStyle/>
          <a:p>
            <a:r>
              <a:rPr lang="cs-CZ" altLang="en-US"/>
              <a:t>KREVNÍ DERIVÁTY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785714386"/>
              </p:ext>
            </p:extLst>
          </p:nvPr>
        </p:nvGraphicFramePr>
        <p:xfrm>
          <a:off x="803910" y="1473200"/>
          <a:ext cx="10363200" cy="4725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7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85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79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altLang="en-US"/>
                        <a:t>NÁZEV DERIVÁTU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cs-CZ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60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Albumin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err="1"/>
                        <a:t>Indikace</a:t>
                      </a:r>
                      <a:r>
                        <a:rPr lang="en-US" dirty="0"/>
                        <a:t> -</a:t>
                      </a:r>
                      <a:r>
                        <a:rPr lang="cs-CZ" dirty="0"/>
                        <a:t> n</a:t>
                      </a:r>
                      <a:r>
                        <a:rPr lang="en-US" dirty="0" err="1"/>
                        <a:t>áhrada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albuminu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před</a:t>
                      </a:r>
                      <a:r>
                        <a:rPr lang="en-US" dirty="0"/>
                        <a:t> a </a:t>
                      </a:r>
                      <a:r>
                        <a:rPr lang="en-US" dirty="0" err="1"/>
                        <a:t>po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chirurgickém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výkonu</a:t>
                      </a:r>
                      <a:r>
                        <a:rPr lang="en-US" dirty="0"/>
                        <a:t>,</a:t>
                      </a:r>
                      <a:r>
                        <a:rPr lang="cs-CZ" dirty="0"/>
                        <a:t> </a:t>
                      </a:r>
                      <a:r>
                        <a:rPr lang="en-US" dirty="0" err="1"/>
                        <a:t>léčbě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hypovolemických</a:t>
                      </a:r>
                      <a:r>
                        <a:rPr lang="cs-CZ" dirty="0"/>
                        <a:t> </a:t>
                      </a:r>
                      <a:r>
                        <a:rPr lang="en-US" dirty="0" err="1"/>
                        <a:t>stavů</a:t>
                      </a:r>
                      <a:r>
                        <a:rPr lang="en-US" dirty="0"/>
                        <a:t> (</a:t>
                      </a:r>
                      <a:r>
                        <a:rPr lang="en-US" dirty="0" err="1"/>
                        <a:t>hemoragický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šok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popáleniny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renální</a:t>
                      </a:r>
                      <a:r>
                        <a:rPr lang="en-US" dirty="0"/>
                        <a:t> a </a:t>
                      </a:r>
                      <a:r>
                        <a:rPr lang="en-US" dirty="0" err="1"/>
                        <a:t>hepatální</a:t>
                      </a:r>
                      <a:r>
                        <a:rPr lang="cs-CZ" dirty="0"/>
                        <a:t> </a:t>
                      </a:r>
                      <a:r>
                        <a:rPr lang="en-US" dirty="0" err="1"/>
                        <a:t>selhání</a:t>
                      </a:r>
                      <a:r>
                        <a:rPr lang="en-US" dirty="0"/>
                        <a:t>, u </a:t>
                      </a:r>
                      <a:r>
                        <a:rPr lang="en-US" dirty="0" err="1"/>
                        <a:t>nemocných</a:t>
                      </a:r>
                      <a:r>
                        <a:rPr lang="en-US" dirty="0"/>
                        <a:t> se </a:t>
                      </a:r>
                      <a:r>
                        <a:rPr lang="en-US" dirty="0" err="1"/>
                        <a:t>sníženou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hladinou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albuminu</a:t>
                      </a:r>
                      <a:r>
                        <a:rPr lang="en-US" dirty="0"/>
                        <a:t> v</a:t>
                      </a:r>
                      <a:r>
                        <a:rPr lang="cs-CZ" dirty="0"/>
                        <a:t> </a:t>
                      </a:r>
                      <a:r>
                        <a:rPr lang="en-US" dirty="0" err="1"/>
                        <a:t>plazmě</a:t>
                      </a:r>
                      <a:r>
                        <a:rPr lang="en-US" dirty="0"/>
                        <a:t>.</a:t>
                      </a:r>
                    </a:p>
                    <a:p>
                      <a:pPr>
                        <a:buNone/>
                      </a:pPr>
                      <a:r>
                        <a:rPr lang="en-US" dirty="0" err="1"/>
                        <a:t>Přípravek</a:t>
                      </a:r>
                      <a:r>
                        <a:rPr lang="en-US" dirty="0"/>
                        <a:t> se </a:t>
                      </a:r>
                      <a:r>
                        <a:rPr lang="en-US" dirty="0" err="1"/>
                        <a:t>nemá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během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infúze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mísit</a:t>
                      </a:r>
                      <a:r>
                        <a:rPr lang="en-US" dirty="0"/>
                        <a:t> s</a:t>
                      </a:r>
                      <a:r>
                        <a:rPr lang="cs-CZ" dirty="0"/>
                        <a:t> </a:t>
                      </a:r>
                      <a:r>
                        <a:rPr lang="en-US" dirty="0" err="1"/>
                        <a:t>jinými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léky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krví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nebo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krevními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deriváty</a:t>
                      </a:r>
                      <a:r>
                        <a:rPr lang="en-US" dirty="0"/>
                        <a:t>.</a:t>
                      </a:r>
                    </a:p>
                    <a:p>
                      <a:pPr>
                        <a:buNone/>
                      </a:pPr>
                      <a:r>
                        <a:rPr lang="en-US" dirty="0" err="1"/>
                        <a:t>Používat</a:t>
                      </a:r>
                      <a:r>
                        <a:rPr lang="en-US" dirty="0"/>
                        <a:t> se </a:t>
                      </a:r>
                      <a:r>
                        <a:rPr lang="en-US" dirty="0" err="1"/>
                        <a:t>smějí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jen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zcela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čiré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roztoky</a:t>
                      </a:r>
                      <a:r>
                        <a:rPr lang="en-US" dirty="0"/>
                        <a:t>. </a:t>
                      </a:r>
                      <a:r>
                        <a:rPr lang="en-US" dirty="0" err="1"/>
                        <a:t>Přípravek</a:t>
                      </a:r>
                      <a:r>
                        <a:rPr lang="en-US" dirty="0"/>
                        <a:t> se </a:t>
                      </a:r>
                      <a:r>
                        <a:rPr lang="en-US" dirty="0" err="1"/>
                        <a:t>musí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aplikovat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okamžitě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otevření</a:t>
                      </a:r>
                      <a:r>
                        <a:rPr lang="en-US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9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err="1"/>
                        <a:t>Imunoglobulin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IVIG –</a:t>
                      </a:r>
                      <a:r>
                        <a:rPr lang="cs-CZ" dirty="0"/>
                        <a:t> </a:t>
                      </a:r>
                      <a:r>
                        <a:rPr lang="en-US" dirty="0"/>
                        <a:t>pro </a:t>
                      </a:r>
                      <a:r>
                        <a:rPr lang="en-US" dirty="0" err="1"/>
                        <a:t>i.v.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podání</a:t>
                      </a:r>
                      <a:endParaRPr lang="en-US" dirty="0"/>
                    </a:p>
                    <a:p>
                      <a:pPr>
                        <a:buNone/>
                      </a:pPr>
                      <a:r>
                        <a:rPr lang="en-US" dirty="0"/>
                        <a:t>SCIG –</a:t>
                      </a:r>
                      <a:r>
                        <a:rPr lang="cs-CZ" dirty="0"/>
                        <a:t> </a:t>
                      </a:r>
                      <a:r>
                        <a:rPr lang="en-US" dirty="0"/>
                        <a:t>pro </a:t>
                      </a:r>
                      <a:r>
                        <a:rPr lang="en-US" dirty="0" err="1"/>
                        <a:t>s.c.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podání</a:t>
                      </a:r>
                      <a:endParaRPr lang="en-US" dirty="0"/>
                    </a:p>
                    <a:p>
                      <a:pPr>
                        <a:buNone/>
                      </a:pPr>
                      <a:r>
                        <a:rPr lang="en-US" dirty="0"/>
                        <a:t>IMIG –</a:t>
                      </a:r>
                      <a:r>
                        <a:rPr lang="cs-CZ" dirty="0"/>
                        <a:t> </a:t>
                      </a:r>
                      <a:r>
                        <a:rPr lang="en-US" dirty="0"/>
                        <a:t>pro </a:t>
                      </a:r>
                      <a:r>
                        <a:rPr lang="en-US" dirty="0" err="1"/>
                        <a:t>i.m</a:t>
                      </a:r>
                      <a:r>
                        <a:rPr lang="en-US" dirty="0"/>
                        <a:t>. </a:t>
                      </a:r>
                      <a:r>
                        <a:rPr lang="en-US" dirty="0" err="1"/>
                        <a:t>podání</a:t>
                      </a:r>
                      <a:endParaRPr lang="en-US" dirty="0"/>
                    </a:p>
                    <a:p>
                      <a:pPr>
                        <a:buNone/>
                      </a:pPr>
                      <a:r>
                        <a:rPr lang="en-US" dirty="0" err="1"/>
                        <a:t>Indikace</a:t>
                      </a:r>
                      <a:r>
                        <a:rPr lang="en-US" dirty="0"/>
                        <a:t> –</a:t>
                      </a:r>
                      <a:r>
                        <a:rPr lang="cs-CZ" dirty="0"/>
                        <a:t> </a:t>
                      </a:r>
                      <a:r>
                        <a:rPr lang="en-US" dirty="0" err="1"/>
                        <a:t>léčebnéi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profylaktické</a:t>
                      </a:r>
                      <a:endParaRPr lang="en-US" dirty="0"/>
                    </a:p>
                    <a:p>
                      <a:pPr>
                        <a:buNone/>
                      </a:pPr>
                      <a:r>
                        <a:rPr lang="en-US" dirty="0" err="1"/>
                        <a:t>Např</a:t>
                      </a:r>
                      <a:r>
                        <a:rPr lang="en-US" dirty="0"/>
                        <a:t>. anti-D (IMIG, IVIG)</a:t>
                      </a:r>
                    </a:p>
                    <a:p>
                      <a:pPr>
                        <a:buNone/>
                      </a:pPr>
                      <a:r>
                        <a:rPr lang="en-US" dirty="0"/>
                        <a:t>HBV virus </a:t>
                      </a:r>
                      <a:r>
                        <a:rPr lang="en-US" dirty="0" err="1"/>
                        <a:t>hep</a:t>
                      </a:r>
                      <a:r>
                        <a:rPr lang="en-US" dirty="0"/>
                        <a:t>. B (IMIG, IVIG), tetanus (IMIG), rabies (IMIG),</a:t>
                      </a:r>
                    </a:p>
                    <a:p>
                      <a:pPr>
                        <a:buNone/>
                      </a:pPr>
                      <a:r>
                        <a:rPr lang="en-US" dirty="0"/>
                        <a:t>CMV cytomegalovirus(IVIG)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KREVNÍ DERIVÁTY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057811212"/>
              </p:ext>
            </p:extLst>
          </p:nvPr>
        </p:nvGraphicFramePr>
        <p:xfrm>
          <a:off x="913765" y="2367280"/>
          <a:ext cx="548005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2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7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altLang="en-US"/>
                        <a:t>NÁZEV DERIVÁTU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Lidský fibrinogen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Krevní nemoci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Antitrombin 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err="1"/>
                        <a:t>Fyziologický</a:t>
                      </a:r>
                      <a:r>
                        <a:rPr lang="en-US" dirty="0"/>
                        <a:t> inhibitor</a:t>
                      </a:r>
                      <a:r>
                        <a:rPr lang="cs-CZ" dirty="0"/>
                        <a:t> </a:t>
                      </a:r>
                      <a:r>
                        <a:rPr lang="en-US" dirty="0" err="1"/>
                        <a:t>koagulace</a:t>
                      </a:r>
                      <a:r>
                        <a:rPr lang="en-US" dirty="0"/>
                        <a:t> (</a:t>
                      </a:r>
                      <a:r>
                        <a:rPr lang="en-US" dirty="0" err="1"/>
                        <a:t>na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trombin</a:t>
                      </a:r>
                      <a:r>
                        <a:rPr lang="en-US" dirty="0"/>
                        <a:t> a </a:t>
                      </a:r>
                      <a:r>
                        <a:rPr lang="en-US" dirty="0" err="1"/>
                        <a:t>aktivovaný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faktor</a:t>
                      </a:r>
                      <a:r>
                        <a:rPr lang="en-US" dirty="0"/>
                        <a:t> X)</a:t>
                      </a:r>
                    </a:p>
                    <a:p>
                      <a:pPr>
                        <a:buNone/>
                      </a:pPr>
                      <a:r>
                        <a:rPr lang="en-US" dirty="0" err="1"/>
                        <a:t>Indikace</a:t>
                      </a:r>
                      <a:r>
                        <a:rPr lang="en-US" dirty="0"/>
                        <a:t> – </a:t>
                      </a:r>
                      <a:r>
                        <a:rPr lang="en-US" dirty="0" err="1"/>
                        <a:t>jeho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nedostatek</a:t>
                      </a:r>
                      <a:r>
                        <a:rPr lang="en-US" dirty="0"/>
                        <a:t> (</a:t>
                      </a:r>
                      <a:r>
                        <a:rPr lang="en-US" dirty="0" err="1"/>
                        <a:t>velká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poranění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sepse</a:t>
                      </a:r>
                      <a:r>
                        <a:rPr lang="en-US" dirty="0"/>
                        <a:t>, DIC, </a:t>
                      </a:r>
                      <a:r>
                        <a:rPr lang="en-US" dirty="0" err="1"/>
                        <a:t>hepatopatie</a:t>
                      </a:r>
                      <a:r>
                        <a:rPr lang="cs-CZ" dirty="0"/>
                        <a:t> </a:t>
                      </a:r>
                      <a:r>
                        <a:rPr lang="en-US" dirty="0"/>
                        <a:t>a </a:t>
                      </a:r>
                      <a:r>
                        <a:rPr lang="en-US" dirty="0" err="1"/>
                        <a:t>nefrotický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syndrom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828155" y="2367280"/>
            <a:ext cx="4121150" cy="30911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759974" y="618517"/>
            <a:ext cx="5692878" cy="1596177"/>
          </a:xfrm>
        </p:spPr>
        <p:txBody>
          <a:bodyPr/>
          <a:lstStyle/>
          <a:p>
            <a:r>
              <a:rPr lang="cs-CZ" altLang="en-US" dirty="0"/>
              <a:t>transfuze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PŘEVOD KRVE NEBO KREVNÍCH DERIVÁTŮ OD ZDRAVÉHO JEDINCE/DÁRCE, NEMOCNÉMU</a:t>
            </a:r>
            <a:r>
              <a:rPr lang="cs-CZ" dirty="0"/>
              <a:t>/</a:t>
            </a:r>
            <a:r>
              <a:rPr lang="en-US" dirty="0"/>
              <a:t>PŘÍJEMCI ZA ÚČELEM DOPLNĚNÍ CHYBĚJÍCÍ KRVE NEBO JEJÍCH SLOŽEK (PLAZMY, ERY, TROMB.)​</a:t>
            </a:r>
          </a:p>
          <a:p>
            <a:pPr marL="0" indent="0">
              <a:buNone/>
            </a:pPr>
            <a:endParaRPr lang="en-US" dirty="0"/>
          </a:p>
          <a:p>
            <a:r>
              <a:rPr lang="cs-CZ" dirty="0"/>
              <a:t>Postupy prováděné v souvislosti s odběrem, vyšetřením, zpracováním, skladováním a distribucí lidské krve a jejích složek podléhají legislativnímu nařízení, a to vyhlášce o lidské krvi (vyhláška č. 130/2018 Sb., o stanovení bližších požadavků pro zajištění jakosti a bezpečnosti lidské krve a jejích složek)</a:t>
            </a:r>
          </a:p>
          <a:p>
            <a:endParaRPr lang="en-US" dirty="0"/>
          </a:p>
          <a:p>
            <a:r>
              <a:rPr lang="en-US" dirty="0"/>
              <a:t>ODHAD KREVNÍ ZTRÁTY  HTTPS://WWW.YOUTUBE.COM/WATCH?V=OF7ZYKZORIW​</a:t>
            </a:r>
          </a:p>
        </p:txBody>
      </p:sp>
      <p:pic>
        <p:nvPicPr>
          <p:cNvPr id="4" name="Picture 2" descr="VÃ½sledek obrÃ¡zku pro transfuz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196" y="366844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KREVNÍ KONZERVA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65" y="2367280"/>
            <a:ext cx="10363835" cy="3724910"/>
          </a:xfrm>
        </p:spPr>
        <p:txBody>
          <a:bodyPr>
            <a:normAutofit fontScale="90000" lnSpcReduction="10000"/>
          </a:bodyPr>
          <a:lstStyle/>
          <a:p>
            <a:r>
              <a:rPr lang="en-US" dirty="0" err="1"/>
              <a:t>připravuje</a:t>
            </a:r>
            <a:r>
              <a:rPr lang="en-US" dirty="0"/>
              <a:t> se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transfúzní</a:t>
            </a:r>
            <a:r>
              <a:rPr lang="en-US" dirty="0"/>
              <a:t> </a:t>
            </a:r>
            <a:r>
              <a:rPr lang="en-US" dirty="0" err="1"/>
              <a:t>stanici</a:t>
            </a:r>
            <a:r>
              <a:rPr lang="en-US" dirty="0"/>
              <a:t> od </a:t>
            </a:r>
            <a:r>
              <a:rPr lang="en-US" dirty="0" err="1"/>
              <a:t>dárců</a:t>
            </a:r>
            <a:r>
              <a:rPr lang="en-US" dirty="0"/>
              <a:t> do </a:t>
            </a:r>
            <a:r>
              <a:rPr lang="en-US" dirty="0" err="1"/>
              <a:t>plastových</a:t>
            </a:r>
            <a:r>
              <a:rPr lang="en-US" dirty="0"/>
              <a:t> </a:t>
            </a:r>
            <a:r>
              <a:rPr lang="en-US" dirty="0" err="1"/>
              <a:t>sáčků</a:t>
            </a:r>
            <a:r>
              <a:rPr lang="en-US" dirty="0"/>
              <a:t> </a:t>
            </a:r>
            <a:endParaRPr lang="cs-CZ" dirty="0"/>
          </a:p>
          <a:p>
            <a:r>
              <a:rPr lang="en-US" dirty="0" err="1"/>
              <a:t>diferenciální</a:t>
            </a:r>
            <a:r>
              <a:rPr lang="en-US" dirty="0"/>
              <a:t> </a:t>
            </a:r>
            <a:r>
              <a:rPr lang="en-US" dirty="0" err="1"/>
              <a:t>centrifugací</a:t>
            </a:r>
            <a:r>
              <a:rPr lang="en-US" dirty="0"/>
              <a:t> </a:t>
            </a:r>
            <a:r>
              <a:rPr lang="cs-CZ" dirty="0"/>
              <a:t>se </a:t>
            </a:r>
            <a:r>
              <a:rPr lang="en-US" dirty="0" err="1"/>
              <a:t>vytvářejí</a:t>
            </a:r>
            <a:r>
              <a:rPr lang="en-US" dirty="0"/>
              <a:t> </a:t>
            </a:r>
            <a:r>
              <a:rPr lang="en-US" dirty="0" err="1"/>
              <a:t>vrstvy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plynule</a:t>
            </a:r>
            <a:r>
              <a:rPr lang="en-US" dirty="0"/>
              <a:t> </a:t>
            </a:r>
            <a:r>
              <a:rPr lang="en-US" dirty="0" err="1"/>
              <a:t>přecházejí</a:t>
            </a:r>
            <a:r>
              <a:rPr lang="en-US" dirty="0"/>
              <a:t> (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dně</a:t>
            </a:r>
            <a:r>
              <a:rPr lang="en-US" dirty="0"/>
              <a:t> </a:t>
            </a:r>
            <a:r>
              <a:rPr lang="en-US" dirty="0" err="1"/>
              <a:t>vaku</a:t>
            </a:r>
            <a:r>
              <a:rPr lang="en-US" dirty="0"/>
              <a:t> se </a:t>
            </a:r>
            <a:r>
              <a:rPr lang="en-US" dirty="0" err="1"/>
              <a:t>sedimentují</a:t>
            </a:r>
            <a:r>
              <a:rPr lang="en-US" dirty="0"/>
              <a:t> </a:t>
            </a:r>
            <a:r>
              <a:rPr lang="en-US" dirty="0" err="1"/>
              <a:t>erytrocyty</a:t>
            </a:r>
            <a:r>
              <a:rPr lang="en-US" dirty="0"/>
              <a:t>, </a:t>
            </a:r>
            <a:r>
              <a:rPr lang="en-US" dirty="0" err="1"/>
              <a:t>dále</a:t>
            </a:r>
            <a:r>
              <a:rPr lang="en-US" dirty="0"/>
              <a:t> </a:t>
            </a:r>
            <a:r>
              <a:rPr lang="en-US" dirty="0" err="1"/>
              <a:t>leukocyty</a:t>
            </a:r>
            <a:r>
              <a:rPr lang="en-US" dirty="0"/>
              <a:t>, </a:t>
            </a:r>
            <a:r>
              <a:rPr lang="en-US" dirty="0" err="1"/>
              <a:t>trombocyty</a:t>
            </a:r>
            <a:r>
              <a:rPr lang="en-US" dirty="0"/>
              <a:t> a </a:t>
            </a:r>
            <a:r>
              <a:rPr lang="en-US" dirty="0" err="1"/>
              <a:t>plazma</a:t>
            </a:r>
            <a:r>
              <a:rPr lang="en-US" dirty="0"/>
              <a:t> )</a:t>
            </a:r>
          </a:p>
          <a:p>
            <a:r>
              <a:rPr lang="en-US" dirty="0" err="1"/>
              <a:t>konzervační</a:t>
            </a:r>
            <a:r>
              <a:rPr lang="en-US" dirty="0"/>
              <a:t>, </a:t>
            </a:r>
            <a:r>
              <a:rPr lang="en-US" dirty="0" err="1"/>
              <a:t>antikoagulační</a:t>
            </a:r>
            <a:r>
              <a:rPr lang="en-US" dirty="0"/>
              <a:t> </a:t>
            </a:r>
            <a:r>
              <a:rPr lang="en-US" dirty="0" err="1"/>
              <a:t>roztok</a:t>
            </a:r>
            <a:r>
              <a:rPr lang="en-US" dirty="0"/>
              <a:t> CPDA s </a:t>
            </a:r>
            <a:r>
              <a:rPr lang="en-US" dirty="0" err="1"/>
              <a:t>přídavkem</a:t>
            </a:r>
            <a:r>
              <a:rPr lang="en-US" dirty="0"/>
              <a:t> </a:t>
            </a:r>
            <a:r>
              <a:rPr lang="en-US" dirty="0" err="1"/>
              <a:t>adeninu</a:t>
            </a:r>
            <a:endParaRPr lang="en-US" dirty="0"/>
          </a:p>
          <a:p>
            <a:r>
              <a:rPr lang="en-US" dirty="0" err="1"/>
              <a:t>Typy</a:t>
            </a:r>
            <a:r>
              <a:rPr lang="en-US" dirty="0"/>
              <a:t> </a:t>
            </a:r>
            <a:r>
              <a:rPr lang="en-US" dirty="0" err="1"/>
              <a:t>vaků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a) </a:t>
            </a:r>
            <a:r>
              <a:rPr lang="en-US" dirty="0" err="1"/>
              <a:t>jednoduchý</a:t>
            </a:r>
            <a:r>
              <a:rPr lang="en-US" dirty="0"/>
              <a:t> </a:t>
            </a:r>
            <a:r>
              <a:rPr lang="en-US" dirty="0" err="1"/>
              <a:t>vak</a:t>
            </a:r>
            <a:r>
              <a:rPr lang="en-US" dirty="0"/>
              <a:t> –</a:t>
            </a:r>
            <a:r>
              <a:rPr lang="cs-CZ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odběr</a:t>
            </a:r>
            <a:r>
              <a:rPr lang="en-US" dirty="0"/>
              <a:t> </a:t>
            </a:r>
            <a:r>
              <a:rPr lang="en-US" dirty="0" err="1"/>
              <a:t>plné</a:t>
            </a:r>
            <a:r>
              <a:rPr lang="en-US" dirty="0"/>
              <a:t> </a:t>
            </a:r>
            <a:r>
              <a:rPr lang="en-US" dirty="0" err="1"/>
              <a:t>krve</a:t>
            </a:r>
            <a:endParaRPr lang="en-US" dirty="0"/>
          </a:p>
          <a:p>
            <a:pPr lvl="1"/>
            <a:r>
              <a:rPr lang="en-US" dirty="0"/>
              <a:t>b) </a:t>
            </a:r>
            <a:r>
              <a:rPr lang="en-US" dirty="0" err="1"/>
              <a:t>dvojvak</a:t>
            </a:r>
            <a:r>
              <a:rPr lang="cs-CZ" dirty="0"/>
              <a:t> </a:t>
            </a:r>
            <a:r>
              <a:rPr lang="en-US" dirty="0"/>
              <a:t>–</a:t>
            </a:r>
            <a:r>
              <a:rPr lang="cs-CZ" dirty="0"/>
              <a:t> </a:t>
            </a:r>
            <a:r>
              <a:rPr lang="en-US" dirty="0" err="1"/>
              <a:t>jeden</a:t>
            </a:r>
            <a:r>
              <a:rPr lang="en-US" dirty="0"/>
              <a:t> </a:t>
            </a:r>
            <a:r>
              <a:rPr lang="en-US" dirty="0" err="1"/>
              <a:t>odběrový</a:t>
            </a:r>
            <a:r>
              <a:rPr lang="en-US" dirty="0"/>
              <a:t> a </a:t>
            </a:r>
            <a:r>
              <a:rPr lang="en-US" dirty="0" err="1"/>
              <a:t>jeden</a:t>
            </a:r>
            <a:r>
              <a:rPr lang="en-US" dirty="0"/>
              <a:t> </a:t>
            </a:r>
            <a:r>
              <a:rPr lang="en-US" dirty="0" err="1"/>
              <a:t>satelitní</a:t>
            </a:r>
            <a:r>
              <a:rPr lang="en-US" dirty="0"/>
              <a:t> </a:t>
            </a:r>
            <a:r>
              <a:rPr lang="en-US" dirty="0" err="1"/>
              <a:t>vak</a:t>
            </a:r>
            <a:r>
              <a:rPr lang="en-US" dirty="0"/>
              <a:t> pro </a:t>
            </a:r>
            <a:r>
              <a:rPr lang="en-US" dirty="0" err="1"/>
              <a:t>přípravu</a:t>
            </a:r>
            <a:r>
              <a:rPr lang="en-US" dirty="0"/>
              <a:t> </a:t>
            </a:r>
            <a:r>
              <a:rPr lang="en-US" dirty="0" err="1"/>
              <a:t>erytrocytového</a:t>
            </a:r>
            <a:r>
              <a:rPr lang="en-US" dirty="0"/>
              <a:t> </a:t>
            </a:r>
            <a:r>
              <a:rPr lang="en-US" dirty="0" err="1"/>
              <a:t>koncentrátu</a:t>
            </a:r>
            <a:r>
              <a:rPr lang="en-US" dirty="0"/>
              <a:t> a </a:t>
            </a:r>
            <a:r>
              <a:rPr lang="en-US" dirty="0" err="1"/>
              <a:t>plazmy</a:t>
            </a:r>
            <a:endParaRPr lang="en-US" dirty="0"/>
          </a:p>
          <a:p>
            <a:pPr lvl="1"/>
            <a:r>
              <a:rPr lang="en-US" dirty="0"/>
              <a:t>d) </a:t>
            </a:r>
            <a:r>
              <a:rPr lang="en-US" dirty="0" err="1"/>
              <a:t>trojvak</a:t>
            </a:r>
            <a:r>
              <a:rPr lang="cs-CZ" dirty="0"/>
              <a:t> </a:t>
            </a:r>
            <a:r>
              <a:rPr lang="en-US" dirty="0"/>
              <a:t>–</a:t>
            </a:r>
            <a:r>
              <a:rPr lang="cs-CZ" dirty="0"/>
              <a:t> </a:t>
            </a:r>
            <a:r>
              <a:rPr lang="en-US" dirty="0" err="1"/>
              <a:t>jeden</a:t>
            </a:r>
            <a:r>
              <a:rPr lang="en-US" dirty="0"/>
              <a:t> </a:t>
            </a:r>
            <a:r>
              <a:rPr lang="en-US" dirty="0" err="1"/>
              <a:t>odběrový</a:t>
            </a:r>
            <a:r>
              <a:rPr lang="en-US" dirty="0"/>
              <a:t> a </a:t>
            </a:r>
            <a:r>
              <a:rPr lang="en-US" dirty="0" err="1"/>
              <a:t>dva</a:t>
            </a:r>
            <a:r>
              <a:rPr lang="en-US" dirty="0"/>
              <a:t> </a:t>
            </a:r>
            <a:r>
              <a:rPr lang="en-US" dirty="0" err="1"/>
              <a:t>satelitní</a:t>
            </a:r>
            <a:r>
              <a:rPr lang="en-US" dirty="0"/>
              <a:t> </a:t>
            </a:r>
            <a:r>
              <a:rPr lang="en-US" dirty="0" err="1"/>
              <a:t>vaky</a:t>
            </a:r>
            <a:endParaRPr lang="en-US" dirty="0"/>
          </a:p>
          <a:p>
            <a:pPr lvl="1"/>
            <a:r>
              <a:rPr lang="en-US" dirty="0"/>
              <a:t>e) </a:t>
            </a:r>
            <a:r>
              <a:rPr lang="en-US" dirty="0" err="1"/>
              <a:t>čtyřvak</a:t>
            </a:r>
            <a:r>
              <a:rPr lang="cs-CZ" dirty="0"/>
              <a:t> </a:t>
            </a:r>
            <a:r>
              <a:rPr lang="en-US" dirty="0"/>
              <a:t>–</a:t>
            </a:r>
            <a:r>
              <a:rPr lang="cs-CZ" dirty="0"/>
              <a:t> </a:t>
            </a:r>
            <a:r>
              <a:rPr lang="en-US" dirty="0" err="1"/>
              <a:t>jeden</a:t>
            </a:r>
            <a:r>
              <a:rPr lang="en-US" dirty="0"/>
              <a:t> </a:t>
            </a:r>
            <a:r>
              <a:rPr lang="en-US" dirty="0" err="1"/>
              <a:t>odběrový</a:t>
            </a:r>
            <a:r>
              <a:rPr lang="en-US" dirty="0"/>
              <a:t> a </a:t>
            </a:r>
            <a:r>
              <a:rPr lang="en-US" dirty="0" err="1"/>
              <a:t>tři</a:t>
            </a:r>
            <a:r>
              <a:rPr lang="en-US" dirty="0"/>
              <a:t> </a:t>
            </a:r>
            <a:r>
              <a:rPr lang="en-US" dirty="0" err="1"/>
              <a:t>satelitní</a:t>
            </a:r>
            <a:r>
              <a:rPr lang="en-US" dirty="0"/>
              <a:t> </a:t>
            </a:r>
            <a:r>
              <a:rPr lang="en-US" dirty="0" err="1"/>
              <a:t>vaky</a:t>
            </a:r>
            <a:r>
              <a:rPr lang="en-US" dirty="0"/>
              <a:t> –</a:t>
            </a:r>
            <a:r>
              <a:rPr lang="cs-CZ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erytrocyty</a:t>
            </a:r>
            <a:r>
              <a:rPr lang="en-US" dirty="0"/>
              <a:t>, </a:t>
            </a:r>
            <a:r>
              <a:rPr lang="en-US" dirty="0" err="1"/>
              <a:t>trombocyty</a:t>
            </a:r>
            <a:r>
              <a:rPr lang="en-US" dirty="0"/>
              <a:t> a </a:t>
            </a:r>
            <a:r>
              <a:rPr lang="en-US" dirty="0" err="1"/>
              <a:t>plazmu</a:t>
            </a:r>
            <a:endParaRPr lang="en-US" dirty="0"/>
          </a:p>
        </p:txBody>
      </p:sp>
      <p:pic>
        <p:nvPicPr>
          <p:cNvPr id="4" name="Picture 2" descr="VÃ½sledek obrÃ¡zku pro trojvak krv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7" t="56038" r="24252" b="7636"/>
          <a:stretch/>
        </p:blipFill>
        <p:spPr bwMode="auto">
          <a:xfrm>
            <a:off x="8809704" y="259299"/>
            <a:ext cx="2320413" cy="210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KREVNÍ KONZERVA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/>
              <a:t>Množství</a:t>
            </a:r>
            <a:r>
              <a:rPr lang="cs-CZ" dirty="0"/>
              <a:t> </a:t>
            </a:r>
            <a:r>
              <a:rPr lang="en-US" dirty="0" err="1"/>
              <a:t>transfúzního</a:t>
            </a:r>
            <a:r>
              <a:rPr lang="en-US" dirty="0"/>
              <a:t> </a:t>
            </a:r>
            <a:r>
              <a:rPr lang="en-US" dirty="0" err="1"/>
              <a:t>přípravku</a:t>
            </a:r>
            <a:r>
              <a:rPr lang="en-US" dirty="0"/>
              <a:t> </a:t>
            </a:r>
            <a:r>
              <a:rPr lang="cs-CZ" altLang="en-US" dirty="0"/>
              <a:t>SE UDÁVÁ </a:t>
            </a:r>
            <a:r>
              <a:rPr lang="en-US" dirty="0"/>
              <a:t>v </a:t>
            </a:r>
            <a:r>
              <a:rPr lang="en-US" dirty="0" err="1"/>
              <a:t>transfúzních</a:t>
            </a:r>
            <a:r>
              <a:rPr lang="en-US" dirty="0"/>
              <a:t> </a:t>
            </a:r>
            <a:r>
              <a:rPr lang="en-US" dirty="0" err="1"/>
              <a:t>jednotkách</a:t>
            </a:r>
            <a:r>
              <a:rPr lang="cs-CZ" dirty="0"/>
              <a:t>    </a:t>
            </a:r>
            <a:r>
              <a:rPr lang="en-US" dirty="0"/>
              <a:t> (T. U. –</a:t>
            </a:r>
            <a:r>
              <a:rPr lang="cs-CZ" dirty="0"/>
              <a:t> </a:t>
            </a:r>
            <a:r>
              <a:rPr lang="en-US" dirty="0"/>
              <a:t>transfusion</a:t>
            </a:r>
            <a:r>
              <a:rPr lang="cs-CZ" dirty="0"/>
              <a:t> </a:t>
            </a:r>
            <a:r>
              <a:rPr lang="en-US" dirty="0"/>
              <a:t>unit )= </a:t>
            </a:r>
            <a:r>
              <a:rPr lang="en-US" dirty="0" err="1"/>
              <a:t>množství</a:t>
            </a:r>
            <a:r>
              <a:rPr lang="en-US" dirty="0"/>
              <a:t> </a:t>
            </a:r>
            <a:r>
              <a:rPr lang="en-US" dirty="0" err="1"/>
              <a:t>transfúzního</a:t>
            </a:r>
            <a:r>
              <a:rPr lang="en-US" dirty="0"/>
              <a:t> </a:t>
            </a:r>
            <a:r>
              <a:rPr lang="en-US" dirty="0" err="1"/>
              <a:t>přípravku</a:t>
            </a:r>
            <a:r>
              <a:rPr lang="en-US" dirty="0"/>
              <a:t>, kt. </a:t>
            </a:r>
            <a:r>
              <a:rPr lang="en-US" dirty="0" err="1"/>
              <a:t>vznikl</a:t>
            </a:r>
            <a:r>
              <a:rPr lang="en-US" dirty="0"/>
              <a:t> </a:t>
            </a:r>
            <a:r>
              <a:rPr lang="en-US" dirty="0" err="1"/>
              <a:t>zpracováním</a:t>
            </a:r>
            <a:r>
              <a:rPr lang="en-US" dirty="0"/>
              <a:t> 1. </a:t>
            </a:r>
            <a:r>
              <a:rPr lang="en-US" dirty="0" err="1"/>
              <a:t>standardního</a:t>
            </a:r>
            <a:r>
              <a:rPr lang="en-US" dirty="0"/>
              <a:t> </a:t>
            </a:r>
            <a:r>
              <a:rPr lang="en-US" dirty="0" err="1"/>
              <a:t>odběru</a:t>
            </a:r>
            <a:r>
              <a:rPr lang="en-US" dirty="0"/>
              <a:t> </a:t>
            </a:r>
            <a:r>
              <a:rPr lang="en-US" dirty="0" err="1"/>
              <a:t>plné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, </a:t>
            </a:r>
            <a:r>
              <a:rPr lang="en-US" dirty="0" err="1"/>
              <a:t>včetně</a:t>
            </a:r>
            <a:r>
              <a:rPr lang="en-US" dirty="0"/>
              <a:t> </a:t>
            </a:r>
            <a:r>
              <a:rPr lang="en-US" dirty="0" err="1"/>
              <a:t>konzervačního</a:t>
            </a:r>
            <a:r>
              <a:rPr lang="en-US" dirty="0"/>
              <a:t>/</a:t>
            </a:r>
            <a:r>
              <a:rPr lang="en-US" dirty="0" err="1"/>
              <a:t>náhradního</a:t>
            </a:r>
            <a:r>
              <a:rPr lang="en-US" dirty="0"/>
              <a:t> </a:t>
            </a:r>
            <a:r>
              <a:rPr lang="en-US" dirty="0" err="1"/>
              <a:t>roztoku</a:t>
            </a:r>
            <a:r>
              <a:rPr lang="en-US" dirty="0"/>
              <a:t> 1 </a:t>
            </a:r>
            <a:r>
              <a:rPr lang="en-US" dirty="0" err="1"/>
              <a:t>dárce</a:t>
            </a:r>
            <a:r>
              <a:rPr lang="en-US" dirty="0"/>
              <a:t> 450 ml±10 %</a:t>
            </a:r>
          </a:p>
        </p:txBody>
      </p:sp>
      <p:pic>
        <p:nvPicPr>
          <p:cNvPr id="34819" name="Picture 10" descr="blood_180"/>
          <p:cNvPicPr>
            <a:picLocks noGrp="1" noChangeAspect="1"/>
          </p:cNvPicPr>
          <p:nvPr>
            <p:ph idx="1" hasCustomPrompt="1"/>
          </p:nvPr>
        </p:nvPicPr>
        <p:blipFill>
          <a:blip r:embed="rId3"/>
          <a:srcRect/>
          <a:stretch>
            <a:fillRect/>
          </a:stretch>
        </p:blipFill>
        <p:spPr>
          <a:xfrm>
            <a:off x="6170930" y="2214880"/>
            <a:ext cx="2331085" cy="3599180"/>
          </a:xfrm>
        </p:spPr>
      </p:pic>
      <p:pic>
        <p:nvPicPr>
          <p:cNvPr id="14338" name="Picture 2" descr="VÃ½sledek obrÃ¡zku pro krevnÃ­ konzerva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349" y="2377345"/>
            <a:ext cx="5105400" cy="34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OZNAČENÍ KREVNÍ KONZERVY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název</a:t>
            </a:r>
            <a:r>
              <a:rPr lang="en-US" dirty="0"/>
              <a:t> </a:t>
            </a:r>
            <a:r>
              <a:rPr lang="en-US" dirty="0" err="1"/>
              <a:t>výrobku</a:t>
            </a:r>
            <a:r>
              <a:rPr lang="en-US" dirty="0"/>
              <a:t>, </a:t>
            </a:r>
            <a:r>
              <a:rPr lang="en-US" dirty="0" err="1"/>
              <a:t>číslo</a:t>
            </a:r>
            <a:r>
              <a:rPr lang="en-US" dirty="0"/>
              <a:t> </a:t>
            </a:r>
            <a:r>
              <a:rPr lang="en-US" dirty="0" err="1"/>
              <a:t>odběru</a:t>
            </a:r>
            <a:r>
              <a:rPr lang="en-US" dirty="0"/>
              <a:t>, </a:t>
            </a:r>
            <a:r>
              <a:rPr lang="en-US" dirty="0" err="1"/>
              <a:t>identifikační</a:t>
            </a:r>
            <a:r>
              <a:rPr lang="en-US" dirty="0"/>
              <a:t> </a:t>
            </a:r>
            <a:r>
              <a:rPr lang="en-US" dirty="0" err="1"/>
              <a:t>číslo</a:t>
            </a:r>
            <a:r>
              <a:rPr lang="en-US" dirty="0"/>
              <a:t> </a:t>
            </a:r>
            <a:r>
              <a:rPr lang="en-US" dirty="0" err="1"/>
              <a:t>dárce</a:t>
            </a:r>
            <a:r>
              <a:rPr lang="en-US" dirty="0"/>
              <a:t>,</a:t>
            </a:r>
          </a:p>
          <a:p>
            <a:r>
              <a:rPr lang="en-US" dirty="0" err="1"/>
              <a:t>krevní</a:t>
            </a:r>
            <a:r>
              <a:rPr lang="en-US" dirty="0"/>
              <a:t> </a:t>
            </a:r>
            <a:r>
              <a:rPr lang="en-US" dirty="0" err="1"/>
              <a:t>skupina</a:t>
            </a:r>
            <a:r>
              <a:rPr lang="en-US" dirty="0"/>
              <a:t> a Rh</a:t>
            </a:r>
            <a:r>
              <a:rPr lang="cs-CZ" dirty="0"/>
              <a:t> </a:t>
            </a:r>
            <a:r>
              <a:rPr lang="en-US" dirty="0" err="1"/>
              <a:t>faktor</a:t>
            </a:r>
            <a:r>
              <a:rPr lang="en-US" dirty="0"/>
              <a:t>, </a:t>
            </a:r>
            <a:r>
              <a:rPr lang="en-US" dirty="0" err="1"/>
              <a:t>záruka</a:t>
            </a:r>
            <a:r>
              <a:rPr lang="en-US" dirty="0"/>
              <a:t> negativity </a:t>
            </a:r>
            <a:r>
              <a:rPr lang="en-US" dirty="0" err="1"/>
              <a:t>vyšetřených</a:t>
            </a:r>
            <a:r>
              <a:rPr lang="en-US" dirty="0"/>
              <a:t> </a:t>
            </a:r>
            <a:r>
              <a:rPr lang="en-US" dirty="0" err="1"/>
              <a:t>testů</a:t>
            </a:r>
            <a:r>
              <a:rPr lang="en-US" dirty="0"/>
              <a:t>, </a:t>
            </a:r>
            <a:r>
              <a:rPr lang="en-US" dirty="0" err="1"/>
              <a:t>přesný</a:t>
            </a:r>
            <a:r>
              <a:rPr lang="en-US" dirty="0"/>
              <a:t> </a:t>
            </a:r>
            <a:r>
              <a:rPr lang="en-US" dirty="0" err="1"/>
              <a:t>název</a:t>
            </a:r>
            <a:r>
              <a:rPr lang="en-US" dirty="0"/>
              <a:t> </a:t>
            </a:r>
            <a:r>
              <a:rPr lang="en-US" dirty="0" err="1"/>
              <a:t>výrobku</a:t>
            </a:r>
            <a:r>
              <a:rPr lang="en-US" dirty="0"/>
              <a:t>,</a:t>
            </a:r>
          </a:p>
          <a:p>
            <a:r>
              <a:rPr lang="en-US" dirty="0" err="1"/>
              <a:t>složení</a:t>
            </a:r>
            <a:r>
              <a:rPr lang="en-US" dirty="0"/>
              <a:t> a </a:t>
            </a:r>
            <a:r>
              <a:rPr lang="en-US" dirty="0" err="1"/>
              <a:t>množství</a:t>
            </a:r>
            <a:r>
              <a:rPr lang="en-US" dirty="0"/>
              <a:t> </a:t>
            </a:r>
            <a:r>
              <a:rPr lang="en-US" dirty="0" err="1"/>
              <a:t>konzervačního</a:t>
            </a:r>
            <a:r>
              <a:rPr lang="en-US" dirty="0"/>
              <a:t> </a:t>
            </a:r>
            <a:r>
              <a:rPr lang="en-US" dirty="0" err="1"/>
              <a:t>roztoku</a:t>
            </a:r>
            <a:r>
              <a:rPr lang="en-US" dirty="0"/>
              <a:t>,</a:t>
            </a:r>
          </a:p>
          <a:p>
            <a:r>
              <a:rPr lang="en-US" dirty="0" err="1"/>
              <a:t>množství</a:t>
            </a:r>
            <a:r>
              <a:rPr lang="en-US" dirty="0"/>
              <a:t> </a:t>
            </a:r>
            <a:r>
              <a:rPr lang="en-US" dirty="0" err="1"/>
              <a:t>transfúzního</a:t>
            </a:r>
            <a:r>
              <a:rPr lang="en-US" dirty="0"/>
              <a:t> </a:t>
            </a:r>
            <a:r>
              <a:rPr lang="en-US" dirty="0" err="1"/>
              <a:t>přípravku</a:t>
            </a:r>
            <a:r>
              <a:rPr lang="en-US" dirty="0"/>
              <a:t>,</a:t>
            </a:r>
          </a:p>
          <a:p>
            <a:r>
              <a:rPr lang="en-US" dirty="0"/>
              <a:t>datum </a:t>
            </a:r>
            <a:r>
              <a:rPr lang="en-US" dirty="0" err="1"/>
              <a:t>odběru</a:t>
            </a:r>
            <a:r>
              <a:rPr lang="en-US" dirty="0"/>
              <a:t>,</a:t>
            </a:r>
          </a:p>
          <a:p>
            <a:r>
              <a:rPr lang="en-US" dirty="0"/>
              <a:t>datum </a:t>
            </a:r>
            <a:r>
              <a:rPr lang="en-US" dirty="0" err="1"/>
              <a:t>expirace</a:t>
            </a:r>
            <a:r>
              <a:rPr lang="en-US" dirty="0"/>
              <a:t>, </a:t>
            </a:r>
            <a:r>
              <a:rPr lang="en-US" dirty="0" err="1"/>
              <a:t>skladovací</a:t>
            </a:r>
            <a:r>
              <a:rPr lang="en-US" dirty="0"/>
              <a:t> </a:t>
            </a:r>
            <a:r>
              <a:rPr lang="en-US" dirty="0" err="1"/>
              <a:t>podmínky</a:t>
            </a:r>
            <a:r>
              <a:rPr lang="cs-CZ" dirty="0"/>
              <a:t>,</a:t>
            </a:r>
            <a:endParaRPr lang="en-US" dirty="0"/>
          </a:p>
          <a:p>
            <a:r>
              <a:rPr lang="cs-CZ" altLang="en-US" dirty="0"/>
              <a:t>B</a:t>
            </a:r>
            <a:r>
              <a:rPr lang="en-US" dirty="0" err="1"/>
              <a:t>arevné</a:t>
            </a:r>
            <a:r>
              <a:rPr lang="en-US" dirty="0"/>
              <a:t> </a:t>
            </a:r>
            <a:r>
              <a:rPr lang="en-US" dirty="0" err="1"/>
              <a:t>odlišení</a:t>
            </a:r>
            <a:r>
              <a:rPr lang="en-US" dirty="0"/>
              <a:t> </a:t>
            </a:r>
            <a:r>
              <a:rPr lang="en-US" dirty="0" err="1"/>
              <a:t>štítku</a:t>
            </a:r>
            <a:r>
              <a:rPr lang="en-US" dirty="0"/>
              <a:t> pro </a:t>
            </a:r>
            <a:r>
              <a:rPr lang="en-US" dirty="0" err="1"/>
              <a:t>každý</a:t>
            </a:r>
            <a:r>
              <a:rPr lang="en-US" dirty="0"/>
              <a:t> </a:t>
            </a:r>
            <a:r>
              <a:rPr lang="en-US" dirty="0" err="1"/>
              <a:t>přípravek</a:t>
            </a:r>
            <a:r>
              <a:rPr lang="cs-CZ" dirty="0"/>
              <a:t>.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13775" y="618518"/>
            <a:ext cx="10364451" cy="718670"/>
          </a:xfrm>
        </p:spPr>
        <p:txBody>
          <a:bodyPr/>
          <a:lstStyle/>
          <a:p>
            <a:r>
              <a:rPr lang="cs-CZ" dirty="0"/>
              <a:t>Označení krevní konzervy</a:t>
            </a:r>
          </a:p>
        </p:txBody>
      </p:sp>
      <p:pic>
        <p:nvPicPr>
          <p:cNvPr id="4" name="Picture 2" descr="TransfuznÃ­ pÅÃ­pravkyÂ â Plazma aÂ Erytrocyty resuspendovanÃ©, deleukotizovanÃ©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052" y="1514928"/>
            <a:ext cx="6727005" cy="504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0454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OZNAČENÍ KREVNÍ KONZERVY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913765" y="2387600"/>
            <a:ext cx="5106035" cy="338264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6206490" y="2387600"/>
            <a:ext cx="5071745" cy="33820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OBJEDNÁVÁNÍ KREVNÍ KONZERVY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995948"/>
            <a:ext cx="6421091" cy="4218039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žádanka</a:t>
            </a:r>
            <a:r>
              <a:rPr lang="en-US" dirty="0"/>
              <a:t> o </a:t>
            </a:r>
            <a:r>
              <a:rPr lang="en-US" dirty="0" err="1"/>
              <a:t>imunohematologické</a:t>
            </a:r>
            <a:r>
              <a:rPr lang="en-US" dirty="0"/>
              <a:t> </a:t>
            </a:r>
            <a:r>
              <a:rPr lang="en-US" dirty="0" err="1"/>
              <a:t>vyšetření</a:t>
            </a:r>
            <a:r>
              <a:rPr lang="en-US" dirty="0"/>
              <a:t> a </a:t>
            </a:r>
            <a:r>
              <a:rPr lang="en-US" dirty="0" err="1"/>
              <a:t>erytrocytové</a:t>
            </a:r>
            <a:r>
              <a:rPr lang="en-US" dirty="0"/>
              <a:t> </a:t>
            </a:r>
            <a:r>
              <a:rPr lang="en-US" dirty="0" err="1"/>
              <a:t>přípravky</a:t>
            </a:r>
            <a:endParaRPr lang="en-US" dirty="0"/>
          </a:p>
          <a:p>
            <a:r>
              <a:rPr lang="en-US" dirty="0" err="1"/>
              <a:t>zatrhneme</a:t>
            </a:r>
            <a:r>
              <a:rPr lang="en-US" dirty="0"/>
              <a:t>: </a:t>
            </a:r>
            <a:r>
              <a:rPr lang="en-US" dirty="0" err="1"/>
              <a:t>krevní</a:t>
            </a:r>
            <a:r>
              <a:rPr lang="en-US" dirty="0"/>
              <a:t> </a:t>
            </a:r>
            <a:r>
              <a:rPr lang="en-US" dirty="0" err="1"/>
              <a:t>skupinu</a:t>
            </a:r>
            <a:r>
              <a:rPr lang="en-US" dirty="0"/>
              <a:t>, </a:t>
            </a:r>
            <a:r>
              <a:rPr lang="en-US" dirty="0" err="1"/>
              <a:t>Rhfaktor</a:t>
            </a:r>
            <a:r>
              <a:rPr lang="en-US" dirty="0"/>
              <a:t>, </a:t>
            </a:r>
            <a:r>
              <a:rPr lang="en-US" dirty="0" err="1"/>
              <a:t>křížovou</a:t>
            </a:r>
            <a:r>
              <a:rPr lang="en-US" dirty="0"/>
              <a:t> </a:t>
            </a:r>
            <a:r>
              <a:rPr lang="en-US" dirty="0" err="1"/>
              <a:t>zkoušku</a:t>
            </a:r>
            <a:r>
              <a:rPr lang="en-US" dirty="0"/>
              <a:t>, </a:t>
            </a:r>
            <a:r>
              <a:rPr lang="en-US" dirty="0" err="1"/>
              <a:t>zkoušku</a:t>
            </a:r>
            <a:r>
              <a:rPr lang="en-US" dirty="0"/>
              <a:t> </a:t>
            </a:r>
            <a:r>
              <a:rPr lang="en-US" dirty="0" err="1"/>
              <a:t>kompatibility</a:t>
            </a:r>
            <a:r>
              <a:rPr lang="en-US" dirty="0"/>
              <a:t>, </a:t>
            </a:r>
            <a:r>
              <a:rPr lang="en-US" dirty="0" err="1"/>
              <a:t>vyšetření</a:t>
            </a:r>
            <a:r>
              <a:rPr lang="en-US" dirty="0"/>
              <a:t> </a:t>
            </a:r>
            <a:r>
              <a:rPr lang="en-US" dirty="0" err="1"/>
              <a:t>protilátek</a:t>
            </a:r>
            <a:r>
              <a:rPr lang="en-US" dirty="0"/>
              <a:t> a </a:t>
            </a:r>
            <a:r>
              <a:rPr lang="en-US" dirty="0" err="1"/>
              <a:t>jak</a:t>
            </a:r>
            <a:r>
              <a:rPr lang="en-US" dirty="0"/>
              <a:t> </a:t>
            </a:r>
            <a:r>
              <a:rPr lang="en-US" dirty="0" err="1"/>
              <a:t>naléhavě</a:t>
            </a:r>
            <a:r>
              <a:rPr lang="en-US" dirty="0"/>
              <a:t> </a:t>
            </a:r>
            <a:r>
              <a:rPr lang="en-US" dirty="0" err="1"/>
              <a:t>krev</a:t>
            </a:r>
            <a:r>
              <a:rPr lang="en-US" dirty="0"/>
              <a:t> </a:t>
            </a:r>
            <a:r>
              <a:rPr lang="en-US" dirty="0" err="1"/>
              <a:t>požadujeme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STANDARDNĚ (</a:t>
            </a:r>
            <a:r>
              <a:rPr lang="en-US" dirty="0" err="1"/>
              <a:t>připravena</a:t>
            </a:r>
            <a:r>
              <a:rPr lang="en-US" dirty="0"/>
              <a:t> do 2 </a:t>
            </a:r>
            <a:r>
              <a:rPr lang="en-US" dirty="0" err="1"/>
              <a:t>hodin</a:t>
            </a:r>
            <a:r>
              <a:rPr lang="en-US" dirty="0"/>
              <a:t> )</a:t>
            </a:r>
          </a:p>
          <a:p>
            <a:pPr lvl="1"/>
            <a:r>
              <a:rPr lang="en-US" dirty="0"/>
              <a:t>STATIM (</a:t>
            </a:r>
            <a:r>
              <a:rPr lang="en-US" dirty="0" err="1"/>
              <a:t>připravena</a:t>
            </a:r>
            <a:r>
              <a:rPr lang="en-US" dirty="0"/>
              <a:t> do </a:t>
            </a:r>
            <a:r>
              <a:rPr lang="en-US" dirty="0" err="1"/>
              <a:t>půl</a:t>
            </a:r>
            <a:r>
              <a:rPr lang="en-US" dirty="0"/>
              <a:t> </a:t>
            </a:r>
            <a:r>
              <a:rPr lang="en-US" dirty="0" err="1"/>
              <a:t>hodiny</a:t>
            </a:r>
            <a:r>
              <a:rPr lang="en-US" dirty="0"/>
              <a:t> – </a:t>
            </a:r>
            <a:r>
              <a:rPr lang="en-US" dirty="0" err="1"/>
              <a:t>objednává</a:t>
            </a:r>
            <a:r>
              <a:rPr lang="en-US" dirty="0"/>
              <a:t> </a:t>
            </a:r>
            <a:r>
              <a:rPr lang="en-US" dirty="0" err="1"/>
              <a:t>telefonicky</a:t>
            </a:r>
            <a:r>
              <a:rPr lang="en-US" dirty="0"/>
              <a:t> </a:t>
            </a:r>
            <a:r>
              <a:rPr lang="en-US" dirty="0" err="1"/>
              <a:t>lékař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VITÁLNÍ INDIKACE (</a:t>
            </a:r>
            <a:r>
              <a:rPr lang="en-US" dirty="0" err="1"/>
              <a:t>připravena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telefonickém</a:t>
            </a:r>
            <a:r>
              <a:rPr lang="en-US" dirty="0"/>
              <a:t> </a:t>
            </a:r>
            <a:r>
              <a:rPr lang="en-US" dirty="0" err="1"/>
              <a:t>objednání</a:t>
            </a:r>
            <a:r>
              <a:rPr lang="en-US" dirty="0"/>
              <a:t> </a:t>
            </a:r>
            <a:r>
              <a:rPr lang="en-US" dirty="0" err="1"/>
              <a:t>lékařem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DLE ORDINACE </a:t>
            </a:r>
            <a:r>
              <a:rPr lang="en-US" dirty="0" err="1"/>
              <a:t>lékaře</a:t>
            </a:r>
            <a:r>
              <a:rPr lang="en-US" dirty="0"/>
              <a:t> – v </a:t>
            </a:r>
            <a:r>
              <a:rPr lang="en-US" dirty="0" err="1"/>
              <a:t>průběhu</a:t>
            </a:r>
            <a:r>
              <a:rPr lang="en-US" dirty="0"/>
              <a:t> </a:t>
            </a:r>
            <a:r>
              <a:rPr lang="en-US" dirty="0" err="1"/>
              <a:t>dne</a:t>
            </a:r>
            <a:r>
              <a:rPr lang="en-US" dirty="0"/>
              <a:t> – </a:t>
            </a:r>
            <a:r>
              <a:rPr lang="en-US" dirty="0" err="1"/>
              <a:t>musí</a:t>
            </a:r>
            <a:r>
              <a:rPr lang="en-US" dirty="0"/>
              <a:t> se </a:t>
            </a:r>
            <a:r>
              <a:rPr lang="en-US" dirty="0" err="1"/>
              <a:t>napsat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jakou</a:t>
            </a:r>
            <a:r>
              <a:rPr lang="en-US" dirty="0"/>
              <a:t> </a:t>
            </a:r>
            <a:r>
              <a:rPr lang="en-US" dirty="0" err="1"/>
              <a:t>hodinu</a:t>
            </a:r>
            <a:r>
              <a:rPr lang="en-US" dirty="0"/>
              <a:t> </a:t>
            </a:r>
            <a:r>
              <a:rPr lang="en-US" dirty="0" err="1"/>
              <a:t>ji</a:t>
            </a:r>
            <a:r>
              <a:rPr lang="en-US" dirty="0"/>
              <a:t> </a:t>
            </a:r>
            <a:r>
              <a:rPr lang="en-US" dirty="0" err="1"/>
              <a:t>požadujeme</a:t>
            </a:r>
            <a:r>
              <a:rPr lang="en-US" dirty="0"/>
              <a:t>,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zítra</a:t>
            </a:r>
            <a:r>
              <a:rPr lang="en-US" dirty="0"/>
              <a:t>, </a:t>
            </a:r>
            <a:r>
              <a:rPr lang="en-US" dirty="0" err="1"/>
              <a:t>před</a:t>
            </a:r>
            <a:r>
              <a:rPr lang="en-US" dirty="0"/>
              <a:t> </a:t>
            </a:r>
            <a:r>
              <a:rPr lang="en-US" dirty="0" err="1"/>
              <a:t>operací</a:t>
            </a:r>
            <a:r>
              <a:rPr lang="en-US" dirty="0"/>
              <a:t>….</a:t>
            </a:r>
          </a:p>
        </p:txBody>
      </p:sp>
      <p:pic>
        <p:nvPicPr>
          <p:cNvPr id="4" name="Obráze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" t="13571"/>
          <a:stretch/>
        </p:blipFill>
        <p:spPr bwMode="auto">
          <a:xfrm>
            <a:off x="7617667" y="2367092"/>
            <a:ext cx="4122050" cy="2959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65" y="618490"/>
            <a:ext cx="10364470" cy="791845"/>
          </a:xfrm>
        </p:spPr>
        <p:txBody>
          <a:bodyPr/>
          <a:lstStyle/>
          <a:p>
            <a:r>
              <a:rPr lang="cs-CZ" altLang="en-US"/>
              <a:t>ODBĚR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13435" y="1494790"/>
            <a:ext cx="6092190" cy="4926330"/>
          </a:xfrm>
        </p:spPr>
        <p:txBody>
          <a:bodyPr>
            <a:normAutofit fontScale="87500" lnSpcReduction="10000"/>
          </a:bodyPr>
          <a:lstStyle/>
          <a:p>
            <a:r>
              <a:rPr lang="en-US" dirty="0" err="1"/>
              <a:t>nesrážlivá</a:t>
            </a:r>
            <a:r>
              <a:rPr lang="en-US" dirty="0"/>
              <a:t> </a:t>
            </a:r>
            <a:r>
              <a:rPr lang="en-US" dirty="0" err="1"/>
              <a:t>krev</a:t>
            </a:r>
            <a:r>
              <a:rPr lang="en-US" dirty="0"/>
              <a:t> </a:t>
            </a: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žíly</a:t>
            </a:r>
            <a:endParaRPr lang="en-US" dirty="0"/>
          </a:p>
          <a:p>
            <a:r>
              <a:rPr lang="en-US" dirty="0" err="1"/>
              <a:t>vyšetření</a:t>
            </a:r>
            <a:r>
              <a:rPr lang="en-US" dirty="0"/>
              <a:t> </a:t>
            </a:r>
            <a:r>
              <a:rPr lang="en-US" dirty="0" err="1"/>
              <a:t>krevní</a:t>
            </a:r>
            <a:r>
              <a:rPr lang="en-US" dirty="0"/>
              <a:t> </a:t>
            </a:r>
            <a:r>
              <a:rPr lang="en-US" dirty="0" err="1"/>
              <a:t>skupiny</a:t>
            </a:r>
            <a:r>
              <a:rPr lang="en-US" dirty="0"/>
              <a:t> a</a:t>
            </a:r>
            <a:r>
              <a:rPr lang="cs-CZ" dirty="0"/>
              <a:t> </a:t>
            </a:r>
            <a:r>
              <a:rPr lang="en-US" dirty="0"/>
              <a:t>Rh</a:t>
            </a:r>
            <a:r>
              <a:rPr lang="cs-CZ" dirty="0"/>
              <a:t> </a:t>
            </a:r>
            <a:r>
              <a:rPr lang="en-US" dirty="0" err="1"/>
              <a:t>faktoru</a:t>
            </a:r>
            <a:r>
              <a:rPr lang="en-US" dirty="0"/>
              <a:t>, </a:t>
            </a:r>
            <a:r>
              <a:rPr lang="en-US" dirty="0" err="1"/>
              <a:t>objednání</a:t>
            </a:r>
            <a:r>
              <a:rPr lang="en-US" dirty="0"/>
              <a:t> </a:t>
            </a:r>
            <a:r>
              <a:rPr lang="en-US" dirty="0" err="1"/>
              <a:t>transfuzního</a:t>
            </a:r>
            <a:r>
              <a:rPr lang="en-US" dirty="0"/>
              <a:t> </a:t>
            </a:r>
            <a:r>
              <a:rPr lang="en-US" dirty="0" err="1"/>
              <a:t>přípravku</a:t>
            </a:r>
            <a:endParaRPr lang="en-US" dirty="0"/>
          </a:p>
          <a:p>
            <a:r>
              <a:rPr lang="en-US" dirty="0" err="1"/>
              <a:t>Sarstedt</a:t>
            </a:r>
            <a:r>
              <a:rPr lang="cs-CZ" dirty="0"/>
              <a:t> </a:t>
            </a:r>
            <a:r>
              <a:rPr lang="en-US" dirty="0" err="1"/>
              <a:t>monovette</a:t>
            </a:r>
            <a:r>
              <a:rPr lang="cs-CZ" dirty="0"/>
              <a:t> </a:t>
            </a:r>
            <a:r>
              <a:rPr lang="en-US" dirty="0" err="1"/>
              <a:t>červené</a:t>
            </a:r>
            <a:r>
              <a:rPr lang="en-US" dirty="0"/>
              <a:t> </a:t>
            </a:r>
            <a:r>
              <a:rPr lang="en-US" dirty="0" err="1"/>
              <a:t>označení</a:t>
            </a:r>
            <a:r>
              <a:rPr lang="en-US" dirty="0"/>
              <a:t> 4,9 ml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zelené</a:t>
            </a:r>
            <a:r>
              <a:rPr lang="en-US" dirty="0"/>
              <a:t> </a:t>
            </a:r>
            <a:r>
              <a:rPr lang="en-US" dirty="0" err="1"/>
              <a:t>označení</a:t>
            </a:r>
            <a:r>
              <a:rPr lang="en-US" dirty="0"/>
              <a:t> 5 ml (</a:t>
            </a:r>
            <a:r>
              <a:rPr lang="en-US" dirty="0" err="1"/>
              <a:t>dle</a:t>
            </a:r>
            <a:r>
              <a:rPr lang="en-US" dirty="0"/>
              <a:t> </a:t>
            </a:r>
            <a:r>
              <a:rPr lang="en-US" dirty="0" err="1"/>
              <a:t>zvyklostí</a:t>
            </a:r>
            <a:r>
              <a:rPr lang="en-US" dirty="0"/>
              <a:t> </a:t>
            </a:r>
            <a:r>
              <a:rPr lang="en-US" dirty="0" err="1"/>
              <a:t>pracoviště</a:t>
            </a:r>
            <a:r>
              <a:rPr lang="en-US" dirty="0"/>
              <a:t>)</a:t>
            </a:r>
          </a:p>
          <a:p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vyš</a:t>
            </a:r>
            <a:r>
              <a:rPr lang="en-US" dirty="0"/>
              <a:t>. KS + </a:t>
            </a:r>
            <a:r>
              <a:rPr lang="en-US" dirty="0" err="1"/>
              <a:t>objednávka</a:t>
            </a:r>
            <a:r>
              <a:rPr lang="en-US" dirty="0"/>
              <a:t> = 2 </a:t>
            </a:r>
            <a:r>
              <a:rPr lang="en-US" dirty="0" err="1"/>
              <a:t>zkumavky</a:t>
            </a:r>
            <a:r>
              <a:rPr lang="en-US" dirty="0"/>
              <a:t> (</a:t>
            </a:r>
            <a:r>
              <a:rPr lang="en-US" dirty="0" err="1"/>
              <a:t>pokud</a:t>
            </a:r>
            <a:r>
              <a:rPr lang="en-US" dirty="0"/>
              <a:t> KS </a:t>
            </a:r>
            <a:r>
              <a:rPr lang="en-US" dirty="0" err="1"/>
              <a:t>již</a:t>
            </a:r>
            <a:r>
              <a:rPr lang="en-US" dirty="0"/>
              <a:t> </a:t>
            </a:r>
            <a:r>
              <a:rPr lang="en-US" dirty="0" err="1"/>
              <a:t>zjištěna</a:t>
            </a:r>
            <a:r>
              <a:rPr lang="cs-CZ" dirty="0"/>
              <a:t>,</a:t>
            </a:r>
            <a:r>
              <a:rPr lang="en-US" dirty="0"/>
              <a:t> </a:t>
            </a:r>
            <a:r>
              <a:rPr lang="en-US" dirty="0" err="1"/>
              <a:t>opis</a:t>
            </a:r>
            <a:r>
              <a:rPr lang="en-US" dirty="0"/>
              <a:t> KS a </a:t>
            </a:r>
            <a:r>
              <a:rPr lang="en-US" dirty="0" err="1"/>
              <a:t>založit</a:t>
            </a:r>
            <a:r>
              <a:rPr lang="en-US" dirty="0"/>
              <a:t> do </a:t>
            </a:r>
            <a:r>
              <a:rPr lang="en-US" dirty="0" err="1"/>
              <a:t>dokumentace</a:t>
            </a:r>
            <a:r>
              <a:rPr lang="en-US" dirty="0"/>
              <a:t>)</a:t>
            </a:r>
          </a:p>
          <a:p>
            <a:r>
              <a:rPr lang="en-US" dirty="0"/>
              <a:t>1 </a:t>
            </a:r>
            <a:r>
              <a:rPr lang="en-US" dirty="0" err="1"/>
              <a:t>zkumavka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je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objednání</a:t>
            </a:r>
            <a:r>
              <a:rPr lang="en-US" dirty="0"/>
              <a:t> 2-3 </a:t>
            </a:r>
            <a:r>
              <a:rPr lang="en-US" dirty="0" err="1"/>
              <a:t>vaků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, </a:t>
            </a:r>
            <a:r>
              <a:rPr lang="en-US" dirty="0" err="1"/>
              <a:t>když</a:t>
            </a:r>
            <a:r>
              <a:rPr lang="en-US" dirty="0"/>
              <a:t> </a:t>
            </a:r>
            <a:r>
              <a:rPr lang="en-US" dirty="0" err="1"/>
              <a:t>chceme</a:t>
            </a:r>
            <a:r>
              <a:rPr lang="en-US" dirty="0"/>
              <a:t> </a:t>
            </a:r>
            <a:r>
              <a:rPr lang="en-US" dirty="0" err="1"/>
              <a:t>více</a:t>
            </a:r>
            <a:r>
              <a:rPr lang="en-US" dirty="0"/>
              <a:t> </a:t>
            </a:r>
            <a:r>
              <a:rPr lang="en-US" dirty="0" err="1"/>
              <a:t>krevních</a:t>
            </a:r>
            <a:r>
              <a:rPr lang="en-US" dirty="0"/>
              <a:t> </a:t>
            </a:r>
            <a:r>
              <a:rPr lang="en-US" dirty="0" err="1"/>
              <a:t>vaků</a:t>
            </a:r>
            <a:r>
              <a:rPr lang="en-US" dirty="0"/>
              <a:t>, </a:t>
            </a:r>
            <a:r>
              <a:rPr lang="en-US" dirty="0" err="1"/>
              <a:t>musíme</a:t>
            </a:r>
            <a:r>
              <a:rPr lang="en-US" dirty="0"/>
              <a:t> </a:t>
            </a:r>
            <a:r>
              <a:rPr lang="en-US" dirty="0" err="1"/>
              <a:t>přidat</a:t>
            </a:r>
            <a:r>
              <a:rPr lang="en-US" dirty="0"/>
              <a:t> </a:t>
            </a:r>
            <a:r>
              <a:rPr lang="en-US" dirty="0" err="1"/>
              <a:t>ještě</a:t>
            </a:r>
            <a:r>
              <a:rPr lang="en-US" dirty="0"/>
              <a:t> </a:t>
            </a:r>
            <a:r>
              <a:rPr lang="en-US" dirty="0" err="1"/>
              <a:t>jednu</a:t>
            </a:r>
            <a:r>
              <a:rPr lang="en-US" dirty="0"/>
              <a:t> </a:t>
            </a:r>
            <a:r>
              <a:rPr lang="en-US" dirty="0" err="1"/>
              <a:t>zkumavku</a:t>
            </a:r>
            <a:r>
              <a:rPr lang="en-US" dirty="0"/>
              <a:t> </a:t>
            </a:r>
            <a:r>
              <a:rPr lang="en-US" dirty="0" err="1"/>
              <a:t>odebrané</a:t>
            </a:r>
            <a:r>
              <a:rPr lang="en-US" dirty="0"/>
              <a:t> </a:t>
            </a:r>
            <a:r>
              <a:rPr lang="en-US" dirty="0" err="1"/>
              <a:t>krve</a:t>
            </a:r>
            <a:endParaRPr lang="en-US" dirty="0"/>
          </a:p>
          <a:p>
            <a:r>
              <a:rPr lang="en-US" dirty="0" err="1"/>
              <a:t>Nové</a:t>
            </a:r>
            <a:r>
              <a:rPr lang="en-US" dirty="0"/>
              <a:t> </a:t>
            </a:r>
            <a:r>
              <a:rPr lang="en-US" dirty="0" err="1"/>
              <a:t>objednání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–</a:t>
            </a:r>
            <a:r>
              <a:rPr lang="cs-CZ" dirty="0"/>
              <a:t> </a:t>
            </a:r>
            <a:r>
              <a:rPr lang="en-US" dirty="0" err="1"/>
              <a:t>nová</a:t>
            </a:r>
            <a:r>
              <a:rPr lang="en-US" dirty="0"/>
              <a:t> </a:t>
            </a:r>
            <a:r>
              <a:rPr lang="en-US" dirty="0" err="1"/>
              <a:t>žádanka</a:t>
            </a:r>
            <a:endParaRPr lang="en-US" dirty="0"/>
          </a:p>
          <a:p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odběru</a:t>
            </a:r>
            <a:r>
              <a:rPr lang="en-US" dirty="0"/>
              <a:t> </a:t>
            </a:r>
            <a:r>
              <a:rPr lang="en-US" dirty="0" err="1"/>
              <a:t>již</a:t>
            </a:r>
            <a:r>
              <a:rPr lang="en-US" dirty="0"/>
              <a:t> „</a:t>
            </a:r>
            <a:r>
              <a:rPr lang="en-US" dirty="0" err="1"/>
              <a:t>vykřížené</a:t>
            </a:r>
            <a:r>
              <a:rPr lang="en-US" dirty="0"/>
              <a:t>“ </a:t>
            </a:r>
            <a:r>
              <a:rPr lang="en-US" dirty="0" err="1"/>
              <a:t>krve</a:t>
            </a:r>
            <a:r>
              <a:rPr lang="en-US" dirty="0"/>
              <a:t> </a:t>
            </a:r>
            <a:r>
              <a:rPr lang="en-US" dirty="0" err="1"/>
              <a:t>bere</a:t>
            </a:r>
            <a:r>
              <a:rPr lang="en-US" dirty="0"/>
              <a:t> </a:t>
            </a:r>
            <a:r>
              <a:rPr lang="en-US" dirty="0" err="1"/>
              <a:t>sanitář</a:t>
            </a:r>
            <a:r>
              <a:rPr lang="en-US" dirty="0"/>
              <a:t> </a:t>
            </a:r>
            <a:r>
              <a:rPr lang="en-US" dirty="0" err="1"/>
              <a:t>žádanku</a:t>
            </a:r>
            <a:r>
              <a:rPr lang="en-US" dirty="0"/>
              <a:t> o </a:t>
            </a:r>
            <a:r>
              <a:rPr lang="en-US" dirty="0" err="1"/>
              <a:t>vydání</a:t>
            </a:r>
            <a:r>
              <a:rPr lang="en-US" dirty="0"/>
              <a:t> transf. </a:t>
            </a:r>
            <a:r>
              <a:rPr lang="en-US" dirty="0" err="1"/>
              <a:t>přípravku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447280" y="1494790"/>
            <a:ext cx="3039110" cy="44881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PODÁNÍ TRANSFUZE - ZÁSADY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transfúzní přípravek se podává při dosažení pokojové teploty</a:t>
            </a:r>
          </a:p>
          <a:p>
            <a:r>
              <a:rPr lang="en-US"/>
              <a:t>podat nemocnému po přinesení z transfúzní stanice nejpozději do 2 hod.</a:t>
            </a:r>
          </a:p>
          <a:p>
            <a:r>
              <a:rPr lang="en-US"/>
              <a:t>vak se nesmí skladovat v lednici na oddělení</a:t>
            </a:r>
          </a:p>
          <a:p>
            <a:r>
              <a:rPr lang="en-US"/>
              <a:t>transfúzní set aplikovat těsně před podáním</a:t>
            </a:r>
          </a:p>
          <a:p>
            <a:r>
              <a:rPr lang="en-US"/>
              <a:t>do každého vaku vždy nový transfúzní set</a:t>
            </a:r>
          </a:p>
          <a:p>
            <a:r>
              <a:rPr lang="en-US"/>
              <a:t>po vykapání krve se transfúzní set i vak uchovává v lednici po 24 hodin (reakce pacienta na podaný přípravek)</a:t>
            </a:r>
          </a:p>
          <a:p>
            <a:r>
              <a:rPr lang="en-US"/>
              <a:t>při znehodnocení krve se tato musí vrátit zpět na transfúzní stanici</a:t>
            </a:r>
          </a:p>
        </p:txBody>
      </p:sp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PŘÍPRAVA PACIENTA, POMŮCKY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65" y="1873885"/>
            <a:ext cx="10363835" cy="4674870"/>
          </a:xfrm>
        </p:spPr>
        <p:txBody>
          <a:bodyPr>
            <a:normAutofit fontScale="90000" lnSpcReduction="20000"/>
          </a:bodyPr>
          <a:lstStyle/>
          <a:p>
            <a:r>
              <a:rPr lang="en-US" dirty="0" err="1"/>
              <a:t>lékařská</a:t>
            </a:r>
            <a:r>
              <a:rPr lang="en-US" dirty="0"/>
              <a:t> </a:t>
            </a:r>
            <a:r>
              <a:rPr lang="en-US" dirty="0" err="1"/>
              <a:t>dokumentace</a:t>
            </a:r>
            <a:endParaRPr lang="en-US" dirty="0"/>
          </a:p>
          <a:p>
            <a:r>
              <a:rPr lang="en-US" dirty="0" err="1"/>
              <a:t>transfuzní</a:t>
            </a:r>
            <a:r>
              <a:rPr lang="en-US" dirty="0"/>
              <a:t> </a:t>
            </a:r>
            <a:r>
              <a:rPr lang="en-US" dirty="0" err="1"/>
              <a:t>přípravek</a:t>
            </a:r>
            <a:r>
              <a:rPr lang="en-US" dirty="0"/>
              <a:t> s </a:t>
            </a:r>
            <a:r>
              <a:rPr lang="en-US" dirty="0" err="1"/>
              <a:t>dokumentací</a:t>
            </a:r>
            <a:endParaRPr lang="en-US" dirty="0"/>
          </a:p>
          <a:p>
            <a:r>
              <a:rPr lang="en-US" dirty="0" err="1"/>
              <a:t>Sanguitest</a:t>
            </a:r>
            <a:r>
              <a:rPr lang="cs-CZ" dirty="0"/>
              <a:t> </a:t>
            </a:r>
            <a:r>
              <a:rPr lang="en-US" dirty="0"/>
              <a:t>–</a:t>
            </a:r>
            <a:r>
              <a:rPr lang="cs-CZ" dirty="0"/>
              <a:t> </a:t>
            </a:r>
            <a:r>
              <a:rPr lang="en-US" dirty="0"/>
              <a:t>AB0 test (</a:t>
            </a:r>
            <a:r>
              <a:rPr lang="en-US" dirty="0" err="1"/>
              <a:t>testovací</a:t>
            </a:r>
            <a:r>
              <a:rPr lang="en-US" dirty="0"/>
              <a:t> </a:t>
            </a:r>
            <a:r>
              <a:rPr lang="en-US" dirty="0" err="1"/>
              <a:t>karta</a:t>
            </a:r>
            <a:r>
              <a:rPr lang="en-US" dirty="0"/>
              <a:t>, </a:t>
            </a:r>
            <a:r>
              <a:rPr lang="en-US" dirty="0" err="1"/>
              <a:t>testovací</a:t>
            </a:r>
            <a:r>
              <a:rPr lang="en-US" dirty="0"/>
              <a:t> </a:t>
            </a:r>
            <a:r>
              <a:rPr lang="en-US" dirty="0" err="1"/>
              <a:t>séra</a:t>
            </a:r>
            <a:r>
              <a:rPr lang="en-US" dirty="0"/>
              <a:t> anti-A, anti-B, </a:t>
            </a:r>
            <a:r>
              <a:rPr lang="en-US" dirty="0" err="1"/>
              <a:t>minimálně</a:t>
            </a:r>
            <a:r>
              <a:rPr lang="en-US" dirty="0"/>
              <a:t> 2 </a:t>
            </a:r>
            <a:r>
              <a:rPr lang="en-US" dirty="0" err="1"/>
              <a:t>tyčinky</a:t>
            </a:r>
            <a:r>
              <a:rPr lang="en-US" dirty="0"/>
              <a:t> k </a:t>
            </a:r>
            <a:r>
              <a:rPr lang="en-US" dirty="0" err="1"/>
              <a:t>promíchání</a:t>
            </a:r>
            <a:r>
              <a:rPr lang="en-US" dirty="0"/>
              <a:t>)</a:t>
            </a:r>
          </a:p>
          <a:p>
            <a:r>
              <a:rPr lang="en-US" dirty="0" err="1"/>
              <a:t>pomůcky</a:t>
            </a:r>
            <a:r>
              <a:rPr lang="en-US" dirty="0"/>
              <a:t> k </a:t>
            </a:r>
            <a:r>
              <a:rPr lang="en-US" dirty="0" err="1"/>
              <a:t>odběru</a:t>
            </a:r>
            <a:r>
              <a:rPr lang="en-US" dirty="0"/>
              <a:t> </a:t>
            </a:r>
            <a:r>
              <a:rPr lang="en-US" dirty="0" err="1"/>
              <a:t>kapilární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–</a:t>
            </a:r>
            <a:r>
              <a:rPr lang="en-US" dirty="0" err="1"/>
              <a:t>kopíčko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jehla</a:t>
            </a:r>
            <a:r>
              <a:rPr lang="en-US" dirty="0"/>
              <a:t> s </a:t>
            </a:r>
            <a:r>
              <a:rPr lang="en-US" dirty="0" err="1"/>
              <a:t>malým</a:t>
            </a:r>
            <a:r>
              <a:rPr lang="en-US" dirty="0"/>
              <a:t> </a:t>
            </a:r>
            <a:r>
              <a:rPr lang="en-US" dirty="0" err="1"/>
              <a:t>průsvitem</a:t>
            </a:r>
            <a:endParaRPr lang="en-US" dirty="0"/>
          </a:p>
          <a:p>
            <a:r>
              <a:rPr lang="en-US" dirty="0" err="1"/>
              <a:t>rukavice</a:t>
            </a:r>
            <a:r>
              <a:rPr lang="en-US" dirty="0"/>
              <a:t> </a:t>
            </a:r>
            <a:r>
              <a:rPr lang="en-US" dirty="0" err="1"/>
              <a:t>nesterilní</a:t>
            </a:r>
            <a:r>
              <a:rPr lang="cs-CZ" altLang="en-US" dirty="0"/>
              <a:t>, </a:t>
            </a:r>
            <a:r>
              <a:rPr lang="en-US" dirty="0" err="1"/>
              <a:t>transfuzní</a:t>
            </a:r>
            <a:r>
              <a:rPr lang="en-US" dirty="0"/>
              <a:t> </a:t>
            </a:r>
            <a:r>
              <a:rPr lang="en-US" dirty="0" err="1"/>
              <a:t>převodová</a:t>
            </a:r>
            <a:r>
              <a:rPr lang="en-US" dirty="0"/>
              <a:t> </a:t>
            </a:r>
            <a:r>
              <a:rPr lang="en-US" dirty="0" err="1"/>
              <a:t>souprava</a:t>
            </a:r>
            <a:r>
              <a:rPr lang="cs-CZ" altLang="en-US" dirty="0"/>
              <a:t>, P</a:t>
            </a:r>
            <a:r>
              <a:rPr lang="en-US" dirty="0" err="1"/>
              <a:t>omůcky</a:t>
            </a:r>
            <a:r>
              <a:rPr lang="en-US" dirty="0"/>
              <a:t> k </a:t>
            </a:r>
            <a:r>
              <a:rPr lang="en-US" dirty="0" err="1"/>
              <a:t>zavedení</a:t>
            </a:r>
            <a:r>
              <a:rPr lang="en-US" dirty="0"/>
              <a:t> </a:t>
            </a:r>
            <a:r>
              <a:rPr lang="en-US" dirty="0" err="1"/>
              <a:t>i.v.</a:t>
            </a:r>
            <a:r>
              <a:rPr lang="en-US" dirty="0"/>
              <a:t> </a:t>
            </a:r>
            <a:r>
              <a:rPr lang="en-US" dirty="0" err="1"/>
              <a:t>vstupu</a:t>
            </a:r>
            <a:r>
              <a:rPr lang="cs-CZ" altLang="en-US" dirty="0"/>
              <a:t>, </a:t>
            </a:r>
            <a:r>
              <a:rPr lang="en-US" dirty="0" err="1"/>
              <a:t>podložka</a:t>
            </a:r>
            <a:r>
              <a:rPr lang="en-US" dirty="0"/>
              <a:t> pod </a:t>
            </a:r>
            <a:r>
              <a:rPr lang="en-US" dirty="0" err="1"/>
              <a:t>končetinu</a:t>
            </a:r>
            <a:endParaRPr lang="en-US" dirty="0"/>
          </a:p>
          <a:p>
            <a:r>
              <a:rPr lang="en-US" dirty="0" err="1"/>
              <a:t>emitní</a:t>
            </a:r>
            <a:r>
              <a:rPr lang="en-US" dirty="0"/>
              <a:t> </a:t>
            </a:r>
            <a:r>
              <a:rPr lang="en-US" dirty="0" err="1"/>
              <a:t>misky</a:t>
            </a:r>
            <a:r>
              <a:rPr lang="en-US" dirty="0"/>
              <a:t>, </a:t>
            </a:r>
            <a:r>
              <a:rPr lang="en-US" dirty="0" err="1"/>
              <a:t>kontejner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kontaminovaný</a:t>
            </a:r>
            <a:r>
              <a:rPr lang="en-US" dirty="0"/>
              <a:t> a </a:t>
            </a:r>
            <a:r>
              <a:rPr lang="en-US" dirty="0" err="1"/>
              <a:t>ostrý</a:t>
            </a:r>
            <a:r>
              <a:rPr lang="en-US" dirty="0"/>
              <a:t> </a:t>
            </a:r>
            <a:r>
              <a:rPr lang="en-US" dirty="0" err="1"/>
              <a:t>odpad</a:t>
            </a:r>
            <a:endParaRPr lang="en-US" dirty="0"/>
          </a:p>
          <a:p>
            <a:r>
              <a:rPr lang="en-US" dirty="0" err="1"/>
              <a:t>tonometr</a:t>
            </a:r>
            <a:r>
              <a:rPr lang="en-US" dirty="0"/>
              <a:t>, </a:t>
            </a:r>
            <a:r>
              <a:rPr lang="en-US" dirty="0" err="1"/>
              <a:t>fonendoskop</a:t>
            </a:r>
            <a:r>
              <a:rPr lang="cs-CZ" altLang="en-US" dirty="0"/>
              <a:t>, </a:t>
            </a:r>
            <a:r>
              <a:rPr lang="en-US" dirty="0" err="1"/>
              <a:t>teploměr</a:t>
            </a:r>
            <a:endParaRPr lang="en-US" dirty="0"/>
          </a:p>
          <a:p>
            <a:r>
              <a:rPr lang="en-US" dirty="0" err="1"/>
              <a:t>nesterilní</a:t>
            </a:r>
            <a:r>
              <a:rPr lang="en-US" dirty="0"/>
              <a:t> </a:t>
            </a:r>
            <a:r>
              <a:rPr lang="en-US" dirty="0" err="1"/>
              <a:t>nádobka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moč</a:t>
            </a:r>
            <a:r>
              <a:rPr lang="cs-CZ" altLang="en-US" dirty="0"/>
              <a:t>, </a:t>
            </a:r>
            <a:r>
              <a:rPr lang="en-US" dirty="0" err="1"/>
              <a:t>diagnostické</a:t>
            </a:r>
            <a:r>
              <a:rPr lang="en-US" dirty="0"/>
              <a:t> </a:t>
            </a:r>
            <a:r>
              <a:rPr lang="en-US" dirty="0" err="1"/>
              <a:t>proužky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vyšetření</a:t>
            </a:r>
            <a:r>
              <a:rPr lang="en-US" dirty="0"/>
              <a:t> </a:t>
            </a:r>
            <a:r>
              <a:rPr lang="en-US" dirty="0" err="1"/>
              <a:t>moči</a:t>
            </a:r>
            <a:endParaRPr lang="en-US" dirty="0"/>
          </a:p>
          <a:p>
            <a:r>
              <a:rPr lang="en-US" dirty="0"/>
              <a:t>Inf. </a:t>
            </a:r>
            <a:r>
              <a:rPr lang="en-US" dirty="0" err="1"/>
              <a:t>stojan</a:t>
            </a:r>
            <a:r>
              <a:rPr lang="en-US" dirty="0"/>
              <a:t>, </a:t>
            </a:r>
            <a:r>
              <a:rPr lang="en-US" dirty="0" err="1"/>
              <a:t>eventuálně</a:t>
            </a:r>
            <a:r>
              <a:rPr lang="en-US" dirty="0"/>
              <a:t> </a:t>
            </a:r>
            <a:r>
              <a:rPr lang="en-US" dirty="0" err="1"/>
              <a:t>manžeta</a:t>
            </a:r>
            <a:r>
              <a:rPr lang="en-US" dirty="0"/>
              <a:t> k </a:t>
            </a:r>
            <a:r>
              <a:rPr lang="en-US" dirty="0" err="1"/>
              <a:t>přetlakové</a:t>
            </a:r>
            <a:r>
              <a:rPr lang="en-US" dirty="0"/>
              <a:t> </a:t>
            </a:r>
            <a:r>
              <a:rPr lang="en-US" dirty="0" err="1"/>
              <a:t>transfuzi</a:t>
            </a:r>
            <a:endParaRPr lang="en-US" dirty="0"/>
          </a:p>
          <a:p>
            <a:r>
              <a:rPr lang="en-US" dirty="0" err="1"/>
              <a:t>kontrola</a:t>
            </a:r>
            <a:r>
              <a:rPr lang="en-US" dirty="0"/>
              <a:t> signal. </a:t>
            </a:r>
            <a:r>
              <a:rPr lang="en-US" dirty="0" err="1"/>
              <a:t>zařízení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13775" y="618517"/>
            <a:ext cx="3117451" cy="4563083"/>
          </a:xfrm>
        </p:spPr>
        <p:txBody>
          <a:bodyPr/>
          <a:lstStyle/>
          <a:p>
            <a:r>
              <a:rPr lang="cs-CZ" dirty="0" err="1"/>
              <a:t>Bed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test - pomůcky</a:t>
            </a:r>
          </a:p>
        </p:txBody>
      </p:sp>
      <p:pic>
        <p:nvPicPr>
          <p:cNvPr id="6146" name="Picture 2" descr="PomÅ¯cky kÂ provedenÃ­ Sanqui testu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337" y="618517"/>
            <a:ext cx="7056488" cy="529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9319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indikace k trasfuzi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dirty="0">
                <a:sym typeface="+mn-ea"/>
              </a:rPr>
              <a:t>ztráty velkého množství krve (úraz, operace, těžký porod, masivní krvácení)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dirty="0">
                <a:sym typeface="+mn-ea"/>
              </a:rPr>
              <a:t>chronické hemorrhagické ztráty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dirty="0">
                <a:sym typeface="+mn-ea"/>
              </a:rPr>
              <a:t>poruchy srážení krve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dirty="0">
                <a:sym typeface="+mn-ea"/>
              </a:rPr>
              <a:t>Anémie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dirty="0">
                <a:sym typeface="+mn-ea"/>
              </a:rPr>
              <a:t>příznaky hypoxie, šok, intoxikace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dirty="0">
                <a:sym typeface="+mn-ea"/>
              </a:rPr>
              <a:t>těžké popáleniny (aplikace plazmy)</a:t>
            </a:r>
            <a:endParaRPr lang="cs-CZ" altLang="cs-CZ" dirty="0"/>
          </a:p>
          <a:p>
            <a:endParaRPr lang="en-US" dirty="0"/>
          </a:p>
        </p:txBody>
      </p:sp>
      <p:pic>
        <p:nvPicPr>
          <p:cNvPr id="4" name="Picture 2" descr="VÃ½sledek obrÃ¡zku pro transfu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775" y="3175310"/>
            <a:ext cx="3226938" cy="215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13775" y="618517"/>
            <a:ext cx="10364451" cy="836657"/>
          </a:xfrm>
        </p:spPr>
        <p:txBody>
          <a:bodyPr/>
          <a:lstStyle/>
          <a:p>
            <a:r>
              <a:rPr lang="cs-CZ" dirty="0"/>
              <a:t>pomůcky</a:t>
            </a:r>
          </a:p>
        </p:txBody>
      </p:sp>
      <p:pic>
        <p:nvPicPr>
          <p:cNvPr id="3074" name="Picture 2" descr="PÅÃ­prava pomÅ¯cek pro aplikaci transfuznÃ­ho pÅÃ­pravku Erytrocyty resuspendovanÃ©, deleukotizovanÃ©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754" y="1566940"/>
            <a:ext cx="7561007" cy="482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2123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65" y="618490"/>
            <a:ext cx="10364470" cy="1076325"/>
          </a:xfrm>
        </p:spPr>
        <p:txBody>
          <a:bodyPr/>
          <a:lstStyle/>
          <a:p>
            <a:r>
              <a:rPr lang="cs-CZ" altLang="en-US"/>
              <a:t>POVINNOSTI PŘED PODÁNÍM TRANSFUZE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65" y="1464822"/>
            <a:ext cx="10363835" cy="5203825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kontrola</a:t>
            </a:r>
            <a:r>
              <a:rPr lang="en-US" dirty="0"/>
              <a:t> </a:t>
            </a:r>
            <a:r>
              <a:rPr lang="en-US" dirty="0" err="1"/>
              <a:t>údajů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vaku</a:t>
            </a:r>
            <a:r>
              <a:rPr lang="en-US" dirty="0"/>
              <a:t> a </a:t>
            </a:r>
            <a:r>
              <a:rPr lang="en-US" dirty="0" err="1"/>
              <a:t>výdejce</a:t>
            </a:r>
            <a:r>
              <a:rPr lang="en-US" dirty="0"/>
              <a:t> – KS, </a:t>
            </a:r>
            <a:r>
              <a:rPr lang="en-US" dirty="0" err="1"/>
              <a:t>Rhfaktor</a:t>
            </a:r>
            <a:r>
              <a:rPr lang="en-US" dirty="0"/>
              <a:t>, </a:t>
            </a:r>
            <a:r>
              <a:rPr lang="en-US" dirty="0" err="1"/>
              <a:t>číslo</a:t>
            </a:r>
            <a:r>
              <a:rPr lang="en-US" dirty="0"/>
              <a:t>, </a:t>
            </a:r>
            <a:r>
              <a:rPr lang="en-US" dirty="0" err="1"/>
              <a:t>expiraci</a:t>
            </a:r>
            <a:r>
              <a:rPr lang="en-US" dirty="0"/>
              <a:t>, </a:t>
            </a:r>
            <a:r>
              <a:rPr lang="en-US" dirty="0" err="1"/>
              <a:t>množství</a:t>
            </a:r>
            <a:r>
              <a:rPr lang="en-US" dirty="0"/>
              <a:t> a </a:t>
            </a:r>
            <a:r>
              <a:rPr lang="en-US" dirty="0" err="1"/>
              <a:t>druh</a:t>
            </a:r>
            <a:endParaRPr lang="en-US" dirty="0"/>
          </a:p>
          <a:p>
            <a:r>
              <a:rPr lang="en-US" dirty="0" err="1"/>
              <a:t>příprava</a:t>
            </a:r>
            <a:r>
              <a:rPr lang="en-US" dirty="0"/>
              <a:t> </a:t>
            </a:r>
            <a:r>
              <a:rPr lang="en-US" dirty="0" err="1"/>
              <a:t>dokumentace</a:t>
            </a:r>
            <a:r>
              <a:rPr lang="en-US" dirty="0"/>
              <a:t> – </a:t>
            </a:r>
            <a:r>
              <a:rPr lang="en-US" dirty="0" err="1"/>
              <a:t>dekurzs</a:t>
            </a:r>
            <a:r>
              <a:rPr lang="en-US" dirty="0"/>
              <a:t> </a:t>
            </a:r>
            <a:r>
              <a:rPr lang="en-US" dirty="0" err="1"/>
              <a:t>transfuzním</a:t>
            </a:r>
            <a:r>
              <a:rPr lang="en-US" dirty="0"/>
              <a:t> </a:t>
            </a:r>
            <a:r>
              <a:rPr lang="en-US" dirty="0" err="1"/>
              <a:t>razítkem</a:t>
            </a:r>
            <a:r>
              <a:rPr lang="en-US" dirty="0"/>
              <a:t>, </a:t>
            </a:r>
            <a:r>
              <a:rPr lang="en-US" dirty="0" err="1"/>
              <a:t>kniha</a:t>
            </a:r>
            <a:r>
              <a:rPr lang="en-US" dirty="0"/>
              <a:t> evidence </a:t>
            </a:r>
            <a:r>
              <a:rPr lang="en-US" dirty="0" err="1"/>
              <a:t>podávání</a:t>
            </a:r>
            <a:r>
              <a:rPr lang="en-US" dirty="0"/>
              <a:t> </a:t>
            </a:r>
            <a:r>
              <a:rPr lang="en-US" dirty="0" err="1"/>
              <a:t>transfuzních</a:t>
            </a:r>
            <a:r>
              <a:rPr lang="en-US" dirty="0"/>
              <a:t> </a:t>
            </a:r>
            <a:r>
              <a:rPr lang="en-US" dirty="0" err="1"/>
              <a:t>přípravků</a:t>
            </a:r>
            <a:endParaRPr lang="en-US" dirty="0"/>
          </a:p>
          <a:p>
            <a:r>
              <a:rPr lang="en-US" dirty="0" err="1"/>
              <a:t>doklad</a:t>
            </a:r>
            <a:r>
              <a:rPr lang="en-US" dirty="0"/>
              <a:t> o </a:t>
            </a:r>
            <a:r>
              <a:rPr lang="en-US" dirty="0" err="1"/>
              <a:t>krevní</a:t>
            </a:r>
            <a:r>
              <a:rPr lang="en-US" dirty="0"/>
              <a:t> </a:t>
            </a:r>
            <a:r>
              <a:rPr lang="en-US" dirty="0" err="1"/>
              <a:t>skupině</a:t>
            </a:r>
            <a:r>
              <a:rPr lang="en-US" dirty="0"/>
              <a:t> – </a:t>
            </a:r>
            <a:r>
              <a:rPr lang="en-US" dirty="0" err="1"/>
              <a:t>porovná</a:t>
            </a:r>
            <a:r>
              <a:rPr lang="en-US" dirty="0"/>
              <a:t> se </a:t>
            </a:r>
            <a:r>
              <a:rPr lang="en-US" dirty="0" err="1"/>
              <a:t>skupinou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krevním</a:t>
            </a:r>
            <a:r>
              <a:rPr lang="en-US" dirty="0"/>
              <a:t> </a:t>
            </a:r>
            <a:r>
              <a:rPr lang="en-US" dirty="0" err="1"/>
              <a:t>vaku</a:t>
            </a:r>
            <a:endParaRPr lang="en-US" dirty="0"/>
          </a:p>
          <a:p>
            <a:r>
              <a:rPr lang="en-US" dirty="0" err="1"/>
              <a:t>záznam</a:t>
            </a:r>
            <a:r>
              <a:rPr lang="en-US" dirty="0"/>
              <a:t> o </a:t>
            </a:r>
            <a:r>
              <a:rPr lang="en-US" dirty="0" err="1"/>
              <a:t>vykonané</a:t>
            </a:r>
            <a:r>
              <a:rPr lang="en-US" dirty="0"/>
              <a:t> </a:t>
            </a:r>
            <a:r>
              <a:rPr lang="en-US" dirty="0" err="1"/>
              <a:t>transfúzi</a:t>
            </a:r>
            <a:r>
              <a:rPr lang="en-US" dirty="0"/>
              <a:t> – </a:t>
            </a:r>
            <a:r>
              <a:rPr lang="cs-CZ" altLang="en-US" dirty="0"/>
              <a:t>ZAPISUJEME </a:t>
            </a:r>
            <a:r>
              <a:rPr lang="en-US" dirty="0"/>
              <a:t>TT, TK, P, </a:t>
            </a:r>
            <a:r>
              <a:rPr lang="en-US" dirty="0" err="1"/>
              <a:t>provede</a:t>
            </a:r>
            <a:r>
              <a:rPr lang="en-US" dirty="0"/>
              <a:t> </a:t>
            </a:r>
            <a:r>
              <a:rPr lang="en-US" dirty="0" err="1"/>
              <a:t>odběr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vyšetření</a:t>
            </a:r>
            <a:r>
              <a:rPr lang="en-US" dirty="0"/>
              <a:t> </a:t>
            </a:r>
            <a:r>
              <a:rPr lang="en-US" dirty="0" err="1"/>
              <a:t>moči</a:t>
            </a:r>
            <a:r>
              <a:rPr lang="en-US" dirty="0"/>
              <a:t> (</a:t>
            </a:r>
            <a:r>
              <a:rPr lang="en-US" dirty="0" err="1"/>
              <a:t>moč+sediment</a:t>
            </a:r>
            <a:r>
              <a:rPr lang="en-US" dirty="0"/>
              <a:t>)</a:t>
            </a:r>
          </a:p>
          <a:p>
            <a:r>
              <a:rPr lang="en-US" dirty="0" err="1"/>
              <a:t>přivolání</a:t>
            </a:r>
            <a:r>
              <a:rPr lang="en-US" dirty="0"/>
              <a:t> </a:t>
            </a:r>
            <a:r>
              <a:rPr lang="en-US" dirty="0" err="1"/>
              <a:t>lékaře</a:t>
            </a:r>
            <a:r>
              <a:rPr lang="en-US" dirty="0"/>
              <a:t> - </a:t>
            </a:r>
            <a:r>
              <a:rPr lang="en-US" dirty="0" err="1"/>
              <a:t>kontrola</a:t>
            </a:r>
            <a:r>
              <a:rPr lang="en-US" dirty="0"/>
              <a:t> </a:t>
            </a:r>
            <a:r>
              <a:rPr lang="en-US" dirty="0" err="1"/>
              <a:t>vaku</a:t>
            </a:r>
            <a:r>
              <a:rPr lang="en-US" dirty="0"/>
              <a:t> – </a:t>
            </a:r>
            <a:r>
              <a:rPr lang="en-US" dirty="0" err="1"/>
              <a:t>čísla</a:t>
            </a:r>
            <a:r>
              <a:rPr lang="en-US" dirty="0"/>
              <a:t>, </a:t>
            </a:r>
            <a:r>
              <a:rPr lang="en-US" dirty="0" err="1"/>
              <a:t>exspirace</a:t>
            </a:r>
            <a:r>
              <a:rPr lang="en-US" dirty="0"/>
              <a:t>, </a:t>
            </a:r>
            <a:r>
              <a:rPr lang="en-US" dirty="0" err="1"/>
              <a:t>souhlas</a:t>
            </a:r>
            <a:r>
              <a:rPr lang="en-US" dirty="0"/>
              <a:t> s </a:t>
            </a:r>
            <a:r>
              <a:rPr lang="en-US" dirty="0" err="1"/>
              <a:t>dodanou</a:t>
            </a:r>
            <a:r>
              <a:rPr lang="en-US" dirty="0"/>
              <a:t> </a:t>
            </a:r>
            <a:r>
              <a:rPr lang="en-US" dirty="0" err="1"/>
              <a:t>žádankou</a:t>
            </a:r>
            <a:r>
              <a:rPr lang="en-US" dirty="0"/>
              <a:t>, </a:t>
            </a:r>
            <a:r>
              <a:rPr lang="en-US" dirty="0" err="1"/>
              <a:t>krevní</a:t>
            </a:r>
            <a:r>
              <a:rPr lang="en-US" dirty="0"/>
              <a:t> </a:t>
            </a:r>
            <a:r>
              <a:rPr lang="en-US" dirty="0" err="1"/>
              <a:t>skupinu</a:t>
            </a:r>
            <a:r>
              <a:rPr lang="en-US" dirty="0"/>
              <a:t>, </a:t>
            </a:r>
            <a:r>
              <a:rPr lang="en-US" dirty="0" err="1"/>
              <a:t>Rhfaktor</a:t>
            </a:r>
            <a:r>
              <a:rPr lang="en-US" dirty="0"/>
              <a:t>, </a:t>
            </a:r>
            <a:r>
              <a:rPr lang="en-US" dirty="0" err="1"/>
              <a:t>jméno</a:t>
            </a:r>
            <a:r>
              <a:rPr lang="en-US" dirty="0"/>
              <a:t> a </a:t>
            </a:r>
            <a:r>
              <a:rPr lang="en-US" dirty="0" err="1"/>
              <a:t>příjmení</a:t>
            </a:r>
            <a:r>
              <a:rPr lang="en-US" dirty="0"/>
              <a:t> </a:t>
            </a:r>
            <a:r>
              <a:rPr lang="en-US" dirty="0" err="1"/>
              <a:t>pacienta</a:t>
            </a:r>
            <a:endParaRPr lang="en-US" dirty="0"/>
          </a:p>
          <a:p>
            <a:r>
              <a:rPr lang="en-US" dirty="0" err="1"/>
              <a:t>Lékař</a:t>
            </a:r>
            <a:r>
              <a:rPr lang="en-US" dirty="0"/>
              <a:t> (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pověření</a:t>
            </a:r>
            <a:r>
              <a:rPr lang="en-US" dirty="0"/>
              <a:t> </a:t>
            </a:r>
            <a:r>
              <a:rPr lang="en-US" dirty="0" err="1"/>
              <a:t>sestry</a:t>
            </a:r>
            <a:r>
              <a:rPr lang="en-US" dirty="0"/>
              <a:t> </a:t>
            </a:r>
            <a:r>
              <a:rPr lang="en-US" dirty="0" err="1"/>
              <a:t>před</a:t>
            </a:r>
            <a:r>
              <a:rPr lang="en-US" dirty="0"/>
              <a:t> </a:t>
            </a:r>
            <a:r>
              <a:rPr lang="en-US" dirty="0" err="1"/>
              <a:t>lékař</a:t>
            </a:r>
            <a:r>
              <a:rPr lang="cs-CZ" altLang="en-US" dirty="0"/>
              <a:t>EM</a:t>
            </a:r>
            <a:r>
              <a:rPr lang="en-US" dirty="0"/>
              <a:t>) </a:t>
            </a:r>
            <a:r>
              <a:rPr lang="en-US" dirty="0" err="1"/>
              <a:t>odebere</a:t>
            </a:r>
            <a:r>
              <a:rPr lang="en-US" dirty="0"/>
              <a:t> </a:t>
            </a:r>
            <a:r>
              <a:rPr lang="en-US" dirty="0" err="1"/>
              <a:t>krev</a:t>
            </a:r>
            <a:r>
              <a:rPr lang="en-US" dirty="0"/>
              <a:t> od </a:t>
            </a:r>
            <a:r>
              <a:rPr lang="en-US" dirty="0" err="1"/>
              <a:t>pacienta</a:t>
            </a:r>
            <a:r>
              <a:rPr lang="en-US" dirty="0"/>
              <a:t>, </a:t>
            </a:r>
            <a:r>
              <a:rPr lang="en-US" dirty="0" err="1"/>
              <a:t>lékař</a:t>
            </a:r>
            <a:r>
              <a:rPr lang="en-US" dirty="0"/>
              <a:t> </a:t>
            </a:r>
            <a:r>
              <a:rPr lang="en-US" dirty="0" err="1"/>
              <a:t>provede</a:t>
            </a:r>
            <a:r>
              <a:rPr lang="en-US" dirty="0"/>
              <a:t> bedside test = </a:t>
            </a:r>
            <a:r>
              <a:rPr lang="en-US" dirty="0" err="1"/>
              <a:t>ověřovací</a:t>
            </a:r>
            <a:r>
              <a:rPr lang="en-US" dirty="0"/>
              <a:t> </a:t>
            </a:r>
            <a:r>
              <a:rPr lang="cs-CZ" dirty="0"/>
              <a:t>z</a:t>
            </a:r>
            <a:r>
              <a:rPr lang="en-US" dirty="0" err="1"/>
              <a:t>kou</a:t>
            </a:r>
            <a:r>
              <a:rPr lang="cs-CZ" dirty="0"/>
              <a:t>š</a:t>
            </a:r>
            <a:r>
              <a:rPr lang="en-US" dirty="0" err="1"/>
              <a:t>ka</a:t>
            </a:r>
            <a:r>
              <a:rPr lang="cs-CZ" dirty="0"/>
              <a:t> K</a:t>
            </a:r>
            <a:r>
              <a:rPr lang="en-US" dirty="0"/>
              <a:t>S u </a:t>
            </a:r>
            <a:r>
              <a:rPr lang="en-US" dirty="0" err="1"/>
              <a:t>lůžka</a:t>
            </a:r>
            <a:r>
              <a:rPr lang="en-US" dirty="0"/>
              <a:t> (</a:t>
            </a:r>
            <a:r>
              <a:rPr lang="en-US" dirty="0" err="1"/>
              <a:t>odečet</a:t>
            </a:r>
            <a:r>
              <a:rPr lang="en-US" dirty="0"/>
              <a:t> do 1minut</a:t>
            </a:r>
            <a:r>
              <a:rPr lang="cs-CZ" dirty="0"/>
              <a:t>y</a:t>
            </a:r>
            <a:r>
              <a:rPr lang="en-US" dirty="0"/>
              <a:t>) </a:t>
            </a:r>
            <a:r>
              <a:rPr lang="cs-CZ" dirty="0"/>
              <a:t>- </a:t>
            </a:r>
            <a:r>
              <a:rPr lang="en-US" dirty="0" err="1"/>
              <a:t>kapil</a:t>
            </a:r>
            <a:r>
              <a:rPr lang="cs-CZ" dirty="0" err="1"/>
              <a:t>ární</a:t>
            </a:r>
            <a:r>
              <a:rPr lang="en-US" dirty="0"/>
              <a:t> </a:t>
            </a:r>
            <a:r>
              <a:rPr lang="en-US" dirty="0" err="1"/>
              <a:t>Krev</a:t>
            </a:r>
            <a:r>
              <a:rPr lang="en-US" dirty="0"/>
              <a:t> a </a:t>
            </a:r>
            <a:r>
              <a:rPr lang="cs-CZ" dirty="0"/>
              <a:t>krev ze </a:t>
            </a:r>
            <a:r>
              <a:rPr lang="en-US" dirty="0" err="1"/>
              <a:t>zaslepené</a:t>
            </a:r>
            <a:r>
              <a:rPr lang="en-US" dirty="0"/>
              <a:t> </a:t>
            </a:r>
            <a:r>
              <a:rPr lang="en-US" dirty="0" err="1"/>
              <a:t>koncovky</a:t>
            </a:r>
            <a:r>
              <a:rPr lang="en-US" dirty="0"/>
              <a:t> z </a:t>
            </a:r>
            <a:r>
              <a:rPr lang="en-US" dirty="0" err="1"/>
              <a:t>vaku</a:t>
            </a:r>
            <a:endParaRPr lang="en-US" dirty="0"/>
          </a:p>
          <a:p>
            <a:r>
              <a:rPr lang="en-US" dirty="0" err="1"/>
              <a:t>příprava</a:t>
            </a:r>
            <a:r>
              <a:rPr lang="en-US" dirty="0"/>
              <a:t> </a:t>
            </a:r>
            <a:r>
              <a:rPr lang="en-US" dirty="0" err="1"/>
              <a:t>transfúzní</a:t>
            </a:r>
            <a:r>
              <a:rPr lang="en-US" dirty="0"/>
              <a:t> </a:t>
            </a:r>
            <a:r>
              <a:rPr lang="en-US" dirty="0" err="1"/>
              <a:t>soupravy</a:t>
            </a:r>
            <a:r>
              <a:rPr lang="en-US" dirty="0"/>
              <a:t> –</a:t>
            </a:r>
            <a:r>
              <a:rPr lang="cs-CZ" dirty="0"/>
              <a:t> </a:t>
            </a:r>
            <a:r>
              <a:rPr lang="en-US" dirty="0" err="1"/>
              <a:t>před</a:t>
            </a:r>
            <a:r>
              <a:rPr lang="en-US" dirty="0"/>
              <a:t> </a:t>
            </a:r>
            <a:r>
              <a:rPr lang="en-US" dirty="0" err="1"/>
              <a:t>lékařem</a:t>
            </a:r>
            <a:r>
              <a:rPr lang="en-US" dirty="0"/>
              <a:t> </a:t>
            </a:r>
            <a:r>
              <a:rPr lang="en-US" dirty="0" err="1"/>
              <a:t>zavede</a:t>
            </a:r>
            <a:r>
              <a:rPr lang="en-US" dirty="0"/>
              <a:t> do </a:t>
            </a:r>
            <a:r>
              <a:rPr lang="en-US" dirty="0" err="1"/>
              <a:t>krevního</a:t>
            </a:r>
            <a:r>
              <a:rPr lang="en-US" dirty="0"/>
              <a:t> </a:t>
            </a:r>
            <a:r>
              <a:rPr lang="en-US" dirty="0" err="1"/>
              <a:t>vaku</a:t>
            </a:r>
            <a:r>
              <a:rPr lang="en-US" dirty="0"/>
              <a:t>, </a:t>
            </a:r>
            <a:r>
              <a:rPr lang="en-US" dirty="0" err="1"/>
              <a:t>odpustí</a:t>
            </a:r>
            <a:r>
              <a:rPr lang="en-US" dirty="0"/>
              <a:t> </a:t>
            </a:r>
            <a:r>
              <a:rPr lang="en-US" dirty="0" err="1"/>
              <a:t>vzduch</a:t>
            </a:r>
            <a:r>
              <a:rPr lang="en-US" dirty="0"/>
              <a:t> a </a:t>
            </a:r>
            <a:r>
              <a:rPr lang="en-US" dirty="0" err="1"/>
              <a:t>zavěsí</a:t>
            </a:r>
            <a:r>
              <a:rPr lang="en-US" dirty="0"/>
              <a:t> </a:t>
            </a:r>
            <a:r>
              <a:rPr lang="en-US" dirty="0" err="1"/>
              <a:t>připravený</a:t>
            </a:r>
            <a:r>
              <a:rPr lang="en-US" dirty="0"/>
              <a:t> </a:t>
            </a:r>
            <a:r>
              <a:rPr lang="en-US" dirty="0" err="1"/>
              <a:t>vak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stojan</a:t>
            </a:r>
            <a:endParaRPr lang="en-US" dirty="0"/>
          </a:p>
          <a:p>
            <a:r>
              <a:rPr lang="en-US" dirty="0" err="1"/>
              <a:t>Biologická</a:t>
            </a:r>
            <a:r>
              <a:rPr lang="en-US" dirty="0"/>
              <a:t> </a:t>
            </a:r>
            <a:r>
              <a:rPr lang="en-US" dirty="0" err="1"/>
              <a:t>zkouška</a:t>
            </a:r>
            <a:r>
              <a:rPr lang="en-US" dirty="0"/>
              <a:t> –</a:t>
            </a:r>
            <a:r>
              <a:rPr lang="cs-CZ" dirty="0"/>
              <a:t> </a:t>
            </a:r>
            <a:r>
              <a:rPr lang="en-US" dirty="0" err="1"/>
              <a:t>provádí</a:t>
            </a:r>
            <a:r>
              <a:rPr lang="en-US" dirty="0"/>
              <a:t> </a:t>
            </a:r>
            <a:r>
              <a:rPr lang="en-US" dirty="0" err="1"/>
              <a:t>lékař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napojení</a:t>
            </a:r>
            <a:r>
              <a:rPr lang="en-US" dirty="0"/>
              <a:t> </a:t>
            </a:r>
            <a:r>
              <a:rPr lang="en-US" dirty="0" err="1"/>
              <a:t>setu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PŽK, 5-10 ml </a:t>
            </a:r>
            <a:r>
              <a:rPr lang="en-US" dirty="0" err="1"/>
              <a:t>krve</a:t>
            </a:r>
            <a:r>
              <a:rPr lang="en-US" dirty="0"/>
              <a:t> </a:t>
            </a:r>
            <a:r>
              <a:rPr lang="en-US" dirty="0" err="1"/>
              <a:t>velmi</a:t>
            </a:r>
            <a:r>
              <a:rPr lang="en-US" dirty="0"/>
              <a:t> </a:t>
            </a:r>
            <a:r>
              <a:rPr lang="en-US" dirty="0" err="1"/>
              <a:t>rychle</a:t>
            </a:r>
            <a:r>
              <a:rPr lang="en-US" dirty="0"/>
              <a:t>,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té</a:t>
            </a:r>
            <a:r>
              <a:rPr lang="en-US" dirty="0"/>
              <a:t> </a:t>
            </a:r>
            <a:r>
              <a:rPr lang="en-US" dirty="0" err="1"/>
              <a:t>zpomalení</a:t>
            </a:r>
            <a:r>
              <a:rPr lang="en-US" dirty="0"/>
              <a:t>, </a:t>
            </a:r>
            <a:r>
              <a:rPr lang="en-US" dirty="0" err="1"/>
              <a:t>opakování</a:t>
            </a:r>
            <a:r>
              <a:rPr lang="en-US" dirty="0"/>
              <a:t> </a:t>
            </a:r>
            <a:r>
              <a:rPr lang="en-US" dirty="0" err="1"/>
              <a:t>ještě</a:t>
            </a:r>
            <a:r>
              <a:rPr lang="en-US" dirty="0"/>
              <a:t> 2x, </a:t>
            </a:r>
            <a:r>
              <a:rPr lang="en-US" dirty="0" err="1"/>
              <a:t>sledování</a:t>
            </a:r>
            <a:r>
              <a:rPr lang="en-US" dirty="0"/>
              <a:t> </a:t>
            </a:r>
            <a:r>
              <a:rPr lang="en-US" dirty="0" err="1"/>
              <a:t>reakcí</a:t>
            </a:r>
            <a:r>
              <a:rPr lang="en-US" dirty="0"/>
              <a:t> </a:t>
            </a:r>
            <a:r>
              <a:rPr lang="en-US" dirty="0" err="1"/>
              <a:t>pacienta</a:t>
            </a:r>
            <a:r>
              <a:rPr lang="en-US" dirty="0"/>
              <a:t>, u </a:t>
            </a:r>
            <a:r>
              <a:rPr lang="en-US" dirty="0" err="1"/>
              <a:t>dětí</a:t>
            </a:r>
            <a:r>
              <a:rPr lang="en-US" dirty="0"/>
              <a:t> </a:t>
            </a:r>
            <a:r>
              <a:rPr lang="en-US" dirty="0" err="1"/>
              <a:t>opakovaná</a:t>
            </a:r>
            <a:r>
              <a:rPr lang="en-US" dirty="0"/>
              <a:t> 3x</a:t>
            </a:r>
          </a:p>
          <a:p>
            <a:r>
              <a:rPr lang="en-US" dirty="0" err="1"/>
              <a:t>zapíše</a:t>
            </a:r>
            <a:r>
              <a:rPr lang="en-US" dirty="0"/>
              <a:t> </a:t>
            </a:r>
            <a:r>
              <a:rPr lang="en-US" dirty="0" err="1"/>
              <a:t>počátek</a:t>
            </a:r>
            <a:r>
              <a:rPr lang="en-US" dirty="0"/>
              <a:t> </a:t>
            </a:r>
            <a:r>
              <a:rPr lang="en-US" dirty="0" err="1"/>
              <a:t>transfúze</a:t>
            </a:r>
            <a:r>
              <a:rPr lang="en-US" dirty="0"/>
              <a:t> (</a:t>
            </a:r>
            <a:r>
              <a:rPr lang="en-US" dirty="0" err="1"/>
              <a:t>přesný</a:t>
            </a:r>
            <a:r>
              <a:rPr lang="en-US" dirty="0"/>
              <a:t> </a:t>
            </a:r>
            <a:r>
              <a:rPr lang="en-US" dirty="0" err="1"/>
              <a:t>čas</a:t>
            </a:r>
            <a:r>
              <a:rPr lang="en-US" dirty="0"/>
              <a:t>) do </a:t>
            </a:r>
            <a:r>
              <a:rPr lang="en-US" dirty="0" err="1"/>
              <a:t>dokumentace</a:t>
            </a:r>
            <a:r>
              <a:rPr lang="en-US" dirty="0"/>
              <a:t>, </a:t>
            </a:r>
            <a:r>
              <a:rPr lang="en-US" dirty="0" err="1"/>
              <a:t>rychlost</a:t>
            </a:r>
            <a:r>
              <a:rPr lang="en-US" dirty="0"/>
              <a:t> </a:t>
            </a:r>
            <a:r>
              <a:rPr lang="en-US" dirty="0" err="1"/>
              <a:t>transfuze</a:t>
            </a:r>
            <a:r>
              <a:rPr lang="en-US" dirty="0"/>
              <a:t> </a:t>
            </a:r>
            <a:r>
              <a:rPr lang="en-US" dirty="0" err="1"/>
              <a:t>dle</a:t>
            </a:r>
            <a:r>
              <a:rPr lang="en-US" dirty="0"/>
              <a:t> </a:t>
            </a:r>
            <a:r>
              <a:rPr lang="en-US" dirty="0" err="1"/>
              <a:t>ordinace</a:t>
            </a:r>
            <a:r>
              <a:rPr lang="en-US" dirty="0"/>
              <a:t> </a:t>
            </a:r>
            <a:r>
              <a:rPr lang="en-US" dirty="0" err="1"/>
              <a:t>lékaře</a:t>
            </a:r>
            <a:r>
              <a:rPr lang="en-US" dirty="0"/>
              <a:t> do 1,5 -2 </a:t>
            </a:r>
            <a:r>
              <a:rPr lang="en-US" dirty="0" err="1"/>
              <a:t>hodiny</a:t>
            </a:r>
            <a:r>
              <a:rPr lang="en-US" dirty="0"/>
              <a:t>.</a:t>
            </a:r>
          </a:p>
        </p:txBody>
      </p:sp>
    </p:spTree>
    <p:custDataLst>
      <p:tags r:id="rId1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27922" y="1406013"/>
            <a:ext cx="2950303" cy="3500284"/>
          </a:xfrm>
        </p:spPr>
        <p:txBody>
          <a:bodyPr/>
          <a:lstStyle/>
          <a:p>
            <a:r>
              <a:rPr lang="cs-CZ" dirty="0"/>
              <a:t>Transfuzní deník</a:t>
            </a:r>
          </a:p>
        </p:txBody>
      </p:sp>
      <p:pic>
        <p:nvPicPr>
          <p:cNvPr id="4098" name="Picture 2" descr="TransfuznÃ­ denÃ­k (ÄÃ­slovanÃ© strÃ¡nky, vytrhÃ¡vÃ¡nÃ­ strÃ¡nek aÂ mÄnÄnÃ­ zÃ¡znamÅ¯ nepÅÃ­pustnÃ©)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696" y="888514"/>
            <a:ext cx="6825327" cy="511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0068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65" y="618490"/>
            <a:ext cx="10364470" cy="1177290"/>
          </a:xfrm>
        </p:spPr>
        <p:txBody>
          <a:bodyPr/>
          <a:lstStyle/>
          <a:p>
            <a:r>
              <a:rPr lang="cs-CZ" altLang="en-US"/>
              <a:t>BED SIDE TEST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559560" y="2367280"/>
            <a:ext cx="3813810" cy="342392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6092825" y="2214880"/>
            <a:ext cx="4751705" cy="34239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Ověření krevní skupiny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cs-CZ" altLang="cs-CZ" dirty="0">
                <a:latin typeface="Arial" panose="020B0604020202020204" pitchFamily="34" charset="0"/>
              </a:rPr>
              <a:t>Antigen – látka navozující produkci jedné nebo více protilátek</a:t>
            </a:r>
          </a:p>
          <a:p>
            <a:pPr>
              <a:spcBef>
                <a:spcPct val="0"/>
              </a:spcBef>
              <a:buClrTx/>
            </a:pPr>
            <a:r>
              <a:rPr lang="cs-CZ" altLang="cs-CZ" dirty="0">
                <a:latin typeface="Arial" panose="020B0604020202020204" pitchFamily="34" charset="0"/>
              </a:rPr>
              <a:t>Aglutinogeny – na membráně </a:t>
            </a:r>
            <a:r>
              <a:rPr lang="cs-CZ" altLang="cs-CZ" dirty="0" err="1">
                <a:latin typeface="Arial" panose="020B0604020202020204" pitchFamily="34" charset="0"/>
              </a:rPr>
              <a:t>ery</a:t>
            </a:r>
            <a:r>
              <a:rPr lang="cs-CZ" altLang="cs-CZ" dirty="0">
                <a:latin typeface="Arial" panose="020B0604020202020204" pitchFamily="34" charset="0"/>
              </a:rPr>
              <a:t> a při neshodě navozují tvorbu protilátek – aglutininů – vzniká aglutinace/shlukování</a:t>
            </a:r>
          </a:p>
          <a:p>
            <a:pPr>
              <a:spcBef>
                <a:spcPct val="0"/>
              </a:spcBef>
              <a:buClrTx/>
            </a:pPr>
            <a:endParaRPr lang="cs-CZ" altLang="cs-CZ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</a:pPr>
            <a:endParaRPr lang="cs-CZ" altLang="cs-CZ" dirty="0">
              <a:latin typeface="Arial" panose="020B0604020202020204" pitchFamily="34" charset="0"/>
            </a:endParaRPr>
          </a:p>
        </p:txBody>
      </p:sp>
      <p:pic>
        <p:nvPicPr>
          <p:cNvPr id="4" name="Zástupný symbol pro obsah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4357" y="3718232"/>
            <a:ext cx="3810000" cy="2457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28045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PODÁNÍ PLAZMY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US">
                <a:sym typeface="+mn-ea"/>
              </a:rPr>
              <a:t>nutno používat plazmukompatibilní vsystému AB0,není třeba respektovat Rh/D. (respektovat sedoporučuje vpřípadě četných podání u děvčat a žen ve fertilním věku).Plazma AB je univerzální -může být použita pro pacienty všech krevních skupin, i pro pacienty sneznámou krevní skupinou.</a:t>
            </a:r>
            <a:endParaRPr lang="en-US"/>
          </a:p>
          <a:p>
            <a:r>
              <a:rPr lang="en-US">
                <a:sym typeface="+mn-ea"/>
              </a:rPr>
              <a:t>Testy kompatibility se u plazmy neprovádějí.Před podáním plazmymusí lékař u lůžka zkontrolovat, zda souhlasí všechny údaje na vaku a dodacím listu, provéstověření krevní skupiny pacientadiagnostickými séry a odsouhlasit shodu vsystému AB0 mezipříjemcem a přípravkem.Pro podání plazmy platípovinnost dokumentace o aplikacitransfuzního přípravku stejně jako u ostatních transfuzních přípravků.</a:t>
            </a:r>
            <a:endParaRPr lang="en-US"/>
          </a:p>
          <a:p>
            <a:endParaRPr lang="en-US"/>
          </a:p>
        </p:txBody>
      </p:sp>
    </p:spTree>
    <p:custDataLst>
      <p:tags r:id="rId1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PODÁNÍ PLAZMY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65" y="2340610"/>
            <a:ext cx="10363835" cy="4171315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ym typeface="+mn-ea"/>
              </a:rPr>
              <a:t>Rozmrazování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plazmy</a:t>
            </a:r>
            <a:r>
              <a:rPr lang="en-US" dirty="0">
                <a:sym typeface="+mn-ea"/>
              </a:rPr>
              <a:t> - co </a:t>
            </a:r>
            <a:r>
              <a:rPr lang="en-US" dirty="0" err="1">
                <a:sym typeface="+mn-ea"/>
              </a:rPr>
              <a:t>nejrychleji</a:t>
            </a:r>
            <a:r>
              <a:rPr lang="en-US" dirty="0">
                <a:sym typeface="+mn-ea"/>
              </a:rPr>
              <a:t>, </a:t>
            </a:r>
            <a:r>
              <a:rPr lang="en-US" dirty="0" err="1">
                <a:sym typeface="+mn-ea"/>
              </a:rPr>
              <a:t>provádí</a:t>
            </a:r>
            <a:r>
              <a:rPr lang="en-US" dirty="0">
                <a:sym typeface="+mn-ea"/>
              </a:rPr>
              <a:t> se </a:t>
            </a:r>
            <a:r>
              <a:rPr lang="en-US" dirty="0" err="1">
                <a:sym typeface="+mn-ea"/>
              </a:rPr>
              <a:t>za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šetrného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míchání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ve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vodní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lázni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nebo</a:t>
            </a:r>
            <a:r>
              <a:rPr lang="en-US" dirty="0">
                <a:sym typeface="+mn-ea"/>
              </a:rPr>
              <a:t> v </a:t>
            </a:r>
            <a:r>
              <a:rPr lang="en-US" dirty="0" err="1">
                <a:sym typeface="+mn-ea"/>
              </a:rPr>
              <a:t>rozmrazovači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při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teplotě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maximálně</a:t>
            </a:r>
            <a:r>
              <a:rPr lang="en-US" dirty="0">
                <a:sym typeface="+mn-ea"/>
              </a:rPr>
              <a:t> 37°Caž do </a:t>
            </a:r>
            <a:r>
              <a:rPr lang="en-US" dirty="0" err="1">
                <a:sym typeface="+mn-ea"/>
              </a:rPr>
              <a:t>úplného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rozpuštění</a:t>
            </a:r>
            <a:r>
              <a:rPr lang="en-US" dirty="0">
                <a:sym typeface="+mn-ea"/>
              </a:rPr>
              <a:t> („</a:t>
            </a:r>
            <a:r>
              <a:rPr lang="en-US" dirty="0" err="1">
                <a:sym typeface="+mn-ea"/>
              </a:rPr>
              <a:t>ohřívačka</a:t>
            </a:r>
            <a:r>
              <a:rPr lang="en-US" dirty="0">
                <a:sym typeface="+mn-ea"/>
              </a:rPr>
              <a:t>“). Po </a:t>
            </a:r>
            <a:r>
              <a:rPr lang="en-US" dirty="0" err="1">
                <a:sym typeface="+mn-ea"/>
              </a:rPr>
              <a:t>úplném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rozmrazení</a:t>
            </a:r>
            <a:r>
              <a:rPr lang="en-US" dirty="0">
                <a:sym typeface="+mn-ea"/>
              </a:rPr>
              <a:t> je </a:t>
            </a:r>
            <a:r>
              <a:rPr lang="en-US" dirty="0" err="1">
                <a:sym typeface="+mn-ea"/>
              </a:rPr>
              <a:t>nutno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zkontrolovat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vzhled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plazmy</a:t>
            </a:r>
            <a:r>
              <a:rPr lang="en-US" dirty="0">
                <a:sym typeface="+mn-ea"/>
              </a:rPr>
              <a:t>(</a:t>
            </a:r>
            <a:r>
              <a:rPr lang="en-US" dirty="0" err="1">
                <a:sym typeface="+mn-ea"/>
              </a:rPr>
              <a:t>nesmí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být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přítomna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koagula</a:t>
            </a:r>
            <a:r>
              <a:rPr lang="en-US" dirty="0">
                <a:sym typeface="+mn-ea"/>
              </a:rPr>
              <a:t>, </a:t>
            </a:r>
            <a:r>
              <a:rPr lang="en-US" dirty="0" err="1">
                <a:sym typeface="+mn-ea"/>
              </a:rPr>
              <a:t>změněna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barva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plazmy</a:t>
            </a:r>
            <a:r>
              <a:rPr lang="en-US" dirty="0">
                <a:sym typeface="+mn-ea"/>
              </a:rPr>
              <a:t> a </a:t>
            </a:r>
            <a:r>
              <a:rPr lang="en-US" dirty="0" err="1">
                <a:sym typeface="+mn-ea"/>
              </a:rPr>
              <a:t>porušena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celistvost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vaku</a:t>
            </a:r>
            <a:r>
              <a:rPr lang="en-US" dirty="0">
                <a:sym typeface="+mn-ea"/>
              </a:rPr>
              <a:t>).</a:t>
            </a:r>
            <a:endParaRPr lang="en-US" dirty="0"/>
          </a:p>
          <a:p>
            <a:r>
              <a:rPr lang="en-US" dirty="0" err="1">
                <a:sym typeface="+mn-ea"/>
              </a:rPr>
              <a:t>Jednou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rozmrazená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plazma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již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nesmí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být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znovu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zamražena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ani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uchována</a:t>
            </a:r>
            <a:r>
              <a:rPr lang="en-US" dirty="0">
                <a:sym typeface="+mn-ea"/>
              </a:rPr>
              <a:t> v</a:t>
            </a:r>
            <a:r>
              <a:rPr lang="cs-CZ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tekutém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stavu</a:t>
            </a:r>
            <a:endParaRPr lang="en-US" dirty="0">
              <a:sym typeface="+mn-ea"/>
            </a:endParaRPr>
          </a:p>
          <a:p>
            <a:r>
              <a:rPr lang="en-US" dirty="0">
                <a:sym typeface="+mn-ea"/>
              </a:rPr>
              <a:t>Po </a:t>
            </a:r>
            <a:r>
              <a:rPr lang="en-US" dirty="0" err="1">
                <a:sym typeface="+mn-ea"/>
              </a:rPr>
              <a:t>rozmrazení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musí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být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plazma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transfundována</a:t>
            </a:r>
            <a:r>
              <a:rPr lang="en-US" dirty="0">
                <a:sym typeface="+mn-ea"/>
              </a:rPr>
              <a:t> co </a:t>
            </a:r>
            <a:r>
              <a:rPr lang="en-US" dirty="0" err="1">
                <a:sym typeface="+mn-ea"/>
              </a:rPr>
              <a:t>nejdříve</a:t>
            </a:r>
            <a:r>
              <a:rPr lang="cs-CZ" altLang="en-US" dirty="0">
                <a:sym typeface="+mn-ea"/>
              </a:rPr>
              <a:t>, </a:t>
            </a:r>
            <a:r>
              <a:rPr lang="en-US" dirty="0" err="1">
                <a:sym typeface="+mn-ea"/>
              </a:rPr>
              <a:t>nejpozději</a:t>
            </a:r>
            <a:r>
              <a:rPr lang="cs-CZ" dirty="0">
                <a:sym typeface="+mn-ea"/>
              </a:rPr>
              <a:t> </a:t>
            </a:r>
            <a:r>
              <a:rPr lang="en-US" dirty="0">
                <a:sym typeface="+mn-ea"/>
              </a:rPr>
              <a:t>do 1 </a:t>
            </a:r>
            <a:r>
              <a:rPr lang="en-US" dirty="0" err="1">
                <a:sym typeface="+mn-ea"/>
              </a:rPr>
              <a:t>hodiny</a:t>
            </a:r>
            <a:endParaRPr lang="en-US" dirty="0"/>
          </a:p>
          <a:p>
            <a:r>
              <a:rPr lang="en-US" dirty="0" err="1">
                <a:sym typeface="+mn-ea"/>
              </a:rPr>
              <a:t>Plazma</a:t>
            </a:r>
            <a:r>
              <a:rPr lang="en-US" dirty="0">
                <a:sym typeface="+mn-ea"/>
              </a:rPr>
              <a:t> se </a:t>
            </a:r>
            <a:r>
              <a:rPr lang="en-US" dirty="0" err="1">
                <a:sym typeface="+mn-ea"/>
              </a:rPr>
              <a:t>aplikuje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i.v.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pomocí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transfuzní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soupravy</a:t>
            </a:r>
            <a:r>
              <a:rPr lang="en-US" dirty="0">
                <a:sym typeface="+mn-ea"/>
              </a:rPr>
              <a:t> s </a:t>
            </a:r>
            <a:r>
              <a:rPr lang="en-US" dirty="0" err="1">
                <a:sym typeface="+mn-ea"/>
              </a:rPr>
              <a:t>filtrem</a:t>
            </a:r>
            <a:endParaRPr lang="en-US" dirty="0">
              <a:sym typeface="+mn-ea"/>
            </a:endParaRPr>
          </a:p>
          <a:p>
            <a:r>
              <a:rPr lang="en-US" dirty="0">
                <a:sym typeface="+mn-ea"/>
              </a:rPr>
              <a:t>Do </a:t>
            </a:r>
            <a:r>
              <a:rPr lang="en-US" dirty="0" err="1">
                <a:sym typeface="+mn-ea"/>
              </a:rPr>
              <a:t>transfuzních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přípravků</a:t>
            </a:r>
            <a:r>
              <a:rPr lang="en-US" dirty="0">
                <a:sym typeface="+mn-ea"/>
              </a:rPr>
              <a:t>, </a:t>
            </a:r>
            <a:r>
              <a:rPr lang="en-US" dirty="0" err="1">
                <a:sym typeface="+mn-ea"/>
              </a:rPr>
              <a:t>tzn</a:t>
            </a:r>
            <a:r>
              <a:rPr lang="en-US" dirty="0">
                <a:sym typeface="+mn-ea"/>
              </a:rPr>
              <a:t>. </a:t>
            </a:r>
            <a:r>
              <a:rPr lang="en-US" dirty="0" err="1">
                <a:sym typeface="+mn-ea"/>
              </a:rPr>
              <a:t>ani</a:t>
            </a:r>
            <a:r>
              <a:rPr lang="en-US" dirty="0">
                <a:sym typeface="+mn-ea"/>
              </a:rPr>
              <a:t> do </a:t>
            </a:r>
            <a:r>
              <a:rPr lang="en-US" dirty="0" err="1">
                <a:sym typeface="+mn-ea"/>
              </a:rPr>
              <a:t>plazmy</a:t>
            </a:r>
            <a:r>
              <a:rPr lang="en-US" dirty="0">
                <a:sym typeface="+mn-ea"/>
              </a:rPr>
              <a:t>, se </a:t>
            </a:r>
            <a:r>
              <a:rPr lang="en-US" dirty="0" err="1">
                <a:sym typeface="+mn-ea"/>
              </a:rPr>
              <a:t>nesmí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přidávat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žádné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roztoky</a:t>
            </a:r>
            <a:r>
              <a:rPr lang="en-US" dirty="0">
                <a:sym typeface="+mn-ea"/>
              </a:rPr>
              <a:t> a </a:t>
            </a:r>
            <a:r>
              <a:rPr lang="en-US" dirty="0" err="1">
                <a:sym typeface="+mn-ea"/>
              </a:rPr>
              <a:t>léky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PÉČE V PRŮBĚHU PODÁNÍ TRANSFUZE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083903" cy="39550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har char="•"/>
            </a:pPr>
            <a:r>
              <a:rPr lang="cs-CZ" altLang="cs-CZ" dirty="0">
                <a:sym typeface="+mn-ea"/>
              </a:rPr>
              <a:t>Sestra aktivně kontroluje subjektivní pocity a objektivní příznaky nemocného vždy po 10 minutách</a:t>
            </a:r>
            <a:endParaRPr lang="cs-CZ" altLang="cs-CZ" dirty="0"/>
          </a:p>
          <a:p>
            <a:pPr eaLnBrk="1" hangingPunct="1">
              <a:lnSpc>
                <a:spcPct val="90000"/>
              </a:lnSpc>
              <a:buChar char="•"/>
            </a:pPr>
            <a:r>
              <a:rPr lang="cs-CZ" altLang="cs-CZ" dirty="0">
                <a:sym typeface="+mn-ea"/>
              </a:rPr>
              <a:t>sleduje frekvenci transfUze</a:t>
            </a:r>
            <a:endParaRPr lang="cs-CZ" altLang="cs-CZ" dirty="0"/>
          </a:p>
          <a:p>
            <a:pPr eaLnBrk="1" hangingPunct="1">
              <a:lnSpc>
                <a:spcPct val="90000"/>
              </a:lnSpc>
              <a:buChar char="•"/>
            </a:pPr>
            <a:r>
              <a:rPr lang="cs-CZ" altLang="cs-CZ" dirty="0">
                <a:sym typeface="+mn-ea"/>
              </a:rPr>
              <a:t>sleduje místo aplikace kanyly</a:t>
            </a:r>
            <a:endParaRPr lang="cs-CZ" altLang="cs-CZ" dirty="0"/>
          </a:p>
          <a:p>
            <a:pPr eaLnBrk="1" hangingPunct="1">
              <a:lnSpc>
                <a:spcPct val="90000"/>
              </a:lnSpc>
              <a:buChar char="•"/>
            </a:pPr>
            <a:r>
              <a:rPr lang="cs-CZ" altLang="cs-CZ" dirty="0">
                <a:sym typeface="+mn-ea"/>
              </a:rPr>
              <a:t>při vzniku reakce okamžitě přeruší transfUzi, informuje lékaře a poskytne péči nemocnému</a:t>
            </a:r>
            <a:endParaRPr lang="cs-CZ" altLang="cs-CZ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dirty="0"/>
          </a:p>
          <a:p>
            <a:endParaRPr lang="en-US" dirty="0"/>
          </a:p>
        </p:txBody>
      </p:sp>
      <p:pic>
        <p:nvPicPr>
          <p:cNvPr id="4" name="Picture 2" descr="VÃ½sledek obrÃ¡zku pro transfuze u pacien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794" y="2367092"/>
            <a:ext cx="5191432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PÉČE PO PODÁNÍ TRANSFUZE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65" y="2367280"/>
            <a:ext cx="10363835" cy="4172585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uzavřeme tlačku na transfuzním setu</a:t>
            </a:r>
          </a:p>
          <a:p>
            <a:r>
              <a:rPr lang="en-US"/>
              <a:t>provedeme proplach periferního katétru 10 ml F1/1 a uzavřeme sterilní koncovkou</a:t>
            </a:r>
          </a:p>
          <a:p>
            <a:r>
              <a:rPr lang="en-US"/>
              <a:t>změříme VF (TT, TK, P)</a:t>
            </a:r>
          </a:p>
          <a:p>
            <a:r>
              <a:rPr lang="en-US"/>
              <a:t>provedeme znovu odběr moči k orientačnímu biochemickému vyšetření na přítomnost bílkoviny a krve</a:t>
            </a:r>
          </a:p>
          <a:p>
            <a:r>
              <a:rPr lang="en-US"/>
              <a:t>dokončíme záznamy v dokumentaci (čas ukončení transfuze, celkové množství podaného transfuzního přípravku, výskyt případných komplikací, podpisy a razítka lékaře i sestry)</a:t>
            </a:r>
          </a:p>
          <a:p>
            <a:r>
              <a:rPr lang="en-US"/>
              <a:t>označený prázdný vak s uzavřeným setem i se zbylou krví uložíme v polyetylénovém sáčku na určené místo do chladničky –ponecháme 24 hodin v chladničce, poté odstraníme do biologického odpadu</a:t>
            </a:r>
          </a:p>
          <a:p>
            <a:r>
              <a:rPr lang="en-US"/>
              <a:t>zajistíme úklid použitých pomůcek</a:t>
            </a:r>
          </a:p>
          <a:p>
            <a:r>
              <a:rPr lang="en-US"/>
              <a:t>při podání dalšího transfuzního přípravku je nutno provést celý standardní postup znovu a s novou transfuzní převodovou soupravou</a:t>
            </a:r>
          </a:p>
        </p:txBody>
      </p:sp>
    </p:spTree>
    <p:custDataLst>
      <p:tags r:id="rId1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KOMPLIKACE TRANSFUZE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altLang="en-US"/>
              <a:t>PYRETICKÁ REAKCE </a:t>
            </a:r>
          </a:p>
          <a:p>
            <a:r>
              <a:rPr lang="cs-CZ" altLang="en-US"/>
              <a:t>HEMOLYTICKÁ REAKCE</a:t>
            </a:r>
          </a:p>
          <a:p>
            <a:r>
              <a:rPr lang="cs-CZ" altLang="en-US"/>
              <a:t>ALERGICKÁ</a:t>
            </a:r>
          </a:p>
          <a:p>
            <a:r>
              <a:rPr lang="cs-CZ" altLang="en-US">
                <a:sym typeface="+mn-ea"/>
              </a:rPr>
              <a:t>OBĚHOVÉ PŘETÍŽENÍ</a:t>
            </a:r>
            <a:endParaRPr lang="cs-CZ" altLang="en-US"/>
          </a:p>
          <a:p>
            <a:r>
              <a:rPr lang="cs-CZ" altLang="en-US">
                <a:sym typeface="+mn-ea"/>
              </a:rPr>
              <a:t>BAKTERIÁLNÍ REAKCE</a:t>
            </a:r>
          </a:p>
          <a:p>
            <a:r>
              <a:rPr lang="cs-CZ" altLang="en-US"/>
              <a:t>PřENOS INFEKCE</a:t>
            </a:r>
          </a:p>
          <a:p>
            <a:endParaRPr lang="cs-CZ" altLang="en-US"/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indikace k transfuzi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/>
              <a:t>Za postup s největším přínosem pro pacienta je považována </a:t>
            </a:r>
            <a:r>
              <a:rPr lang="en-US">
                <a:solidFill>
                  <a:srgbClr val="00B0F0"/>
                </a:solidFill>
              </a:rPr>
              <a:t>metoda 4S:</a:t>
            </a:r>
            <a:endParaRPr lang="en-US"/>
          </a:p>
          <a:p>
            <a:r>
              <a:rPr lang="en-US">
                <a:solidFill>
                  <a:srgbClr val="00B0F0"/>
                </a:solidFill>
              </a:rPr>
              <a:t>S</a:t>
            </a:r>
            <a:r>
              <a:rPr lang="en-US"/>
              <a:t>právná indikace</a:t>
            </a:r>
          </a:p>
          <a:p>
            <a:r>
              <a:rPr lang="en-US">
                <a:solidFill>
                  <a:srgbClr val="00B0F0"/>
                </a:solidFill>
              </a:rPr>
              <a:t>S</a:t>
            </a:r>
            <a:r>
              <a:rPr lang="en-US"/>
              <a:t>právného TRF přípravku</a:t>
            </a:r>
          </a:p>
          <a:p>
            <a:r>
              <a:rPr lang="en-US">
                <a:solidFill>
                  <a:srgbClr val="00B0F0"/>
                </a:solidFill>
              </a:rPr>
              <a:t>S</a:t>
            </a:r>
            <a:r>
              <a:rPr lang="en-US"/>
              <a:t>právný čas</a:t>
            </a:r>
          </a:p>
          <a:p>
            <a:r>
              <a:rPr lang="en-US">
                <a:solidFill>
                  <a:srgbClr val="00B0F0"/>
                </a:solidFill>
              </a:rPr>
              <a:t>S</a:t>
            </a:r>
            <a:r>
              <a:rPr lang="en-US"/>
              <a:t>právné množství </a:t>
            </a:r>
          </a:p>
          <a:p>
            <a:endParaRPr lang="en-US"/>
          </a:p>
          <a:p>
            <a:r>
              <a:rPr lang="en-US"/>
              <a:t>Rozhodování: Rizika TRF, riziko nepodání TRF a očekávaný přínos TRF pro P/K</a:t>
            </a:r>
          </a:p>
          <a:p>
            <a:endParaRPr lang="en-US"/>
          </a:p>
        </p:txBody>
      </p:sp>
    </p:spTree>
    <p:custDataLst>
      <p:tags r:id="rId1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PYRETICKÁ REAKCE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65" y="2367280"/>
            <a:ext cx="10363835" cy="3670300"/>
          </a:xfrm>
        </p:spPr>
        <p:txBody>
          <a:bodyPr>
            <a:normAutofit fontScale="90000" lnSpcReduction="20000"/>
          </a:bodyPr>
          <a:lstStyle/>
          <a:p>
            <a:r>
              <a:rPr lang="cs-CZ" altLang="en-US" dirty="0"/>
              <a:t>JE NEJČASTĚJŠÍ</a:t>
            </a:r>
          </a:p>
          <a:p>
            <a:r>
              <a:rPr lang="en-US" dirty="0" err="1"/>
              <a:t>Etiologie</a:t>
            </a:r>
            <a:r>
              <a:rPr lang="cs-CZ" dirty="0"/>
              <a:t> </a:t>
            </a:r>
            <a:r>
              <a:rPr lang="en-US" dirty="0"/>
              <a:t>-</a:t>
            </a:r>
            <a:r>
              <a:rPr lang="cs-CZ" dirty="0"/>
              <a:t> </a:t>
            </a:r>
            <a:r>
              <a:rPr lang="en-US" dirty="0" err="1"/>
              <a:t>obsah</a:t>
            </a:r>
            <a:r>
              <a:rPr lang="en-US" dirty="0"/>
              <a:t> </a:t>
            </a:r>
            <a:r>
              <a:rPr lang="en-US" dirty="0" err="1"/>
              <a:t>pyrogenů</a:t>
            </a:r>
            <a:r>
              <a:rPr lang="en-US" dirty="0"/>
              <a:t> v </a:t>
            </a:r>
            <a:r>
              <a:rPr lang="en-US" dirty="0" err="1"/>
              <a:t>přípravku</a:t>
            </a:r>
            <a:endParaRPr lang="en-US" dirty="0"/>
          </a:p>
          <a:p>
            <a:r>
              <a:rPr lang="en-US" dirty="0" err="1"/>
              <a:t>Symptomy</a:t>
            </a:r>
            <a:r>
              <a:rPr lang="cs-CZ" altLang="en-US" dirty="0"/>
              <a:t>:</a:t>
            </a:r>
            <a:endParaRPr lang="en-US" dirty="0"/>
          </a:p>
          <a:p>
            <a:pPr lvl="1"/>
            <a:r>
              <a:rPr lang="en-US" dirty="0" err="1"/>
              <a:t>rychlý</a:t>
            </a:r>
            <a:r>
              <a:rPr lang="en-US" dirty="0"/>
              <a:t> </a:t>
            </a:r>
            <a:r>
              <a:rPr lang="en-US" dirty="0" err="1"/>
              <a:t>vzestup</a:t>
            </a:r>
            <a:r>
              <a:rPr lang="en-US" dirty="0"/>
              <a:t> </a:t>
            </a:r>
            <a:r>
              <a:rPr lang="en-US" dirty="0" err="1"/>
              <a:t>teploty</a:t>
            </a:r>
            <a:r>
              <a:rPr lang="en-US" dirty="0"/>
              <a:t> ↑TT (</a:t>
            </a:r>
            <a:r>
              <a:rPr lang="en-US" dirty="0" err="1"/>
              <a:t>již</a:t>
            </a:r>
            <a:r>
              <a:rPr lang="en-US" dirty="0"/>
              <a:t> o 1º C),½-6 </a:t>
            </a:r>
            <a:r>
              <a:rPr lang="en-US" dirty="0" err="1"/>
              <a:t>hod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aplikaci</a:t>
            </a:r>
            <a:endParaRPr lang="en-US" dirty="0"/>
          </a:p>
          <a:p>
            <a:pPr lvl="1"/>
            <a:r>
              <a:rPr lang="en-US" dirty="0" err="1"/>
              <a:t>třesavka</a:t>
            </a:r>
            <a:endParaRPr lang="en-US" dirty="0"/>
          </a:p>
          <a:p>
            <a:pPr lvl="1"/>
            <a:r>
              <a:rPr lang="en-US" dirty="0" err="1"/>
              <a:t>bolest</a:t>
            </a:r>
            <a:r>
              <a:rPr lang="en-US" dirty="0"/>
              <a:t> </a:t>
            </a:r>
            <a:r>
              <a:rPr lang="en-US" dirty="0" err="1"/>
              <a:t>hlavy</a:t>
            </a:r>
            <a:endParaRPr lang="en-US" dirty="0"/>
          </a:p>
          <a:p>
            <a:pPr lvl="1"/>
            <a:r>
              <a:rPr lang="en-US" dirty="0" err="1"/>
              <a:t>nauzea</a:t>
            </a:r>
            <a:r>
              <a:rPr lang="en-US" dirty="0"/>
              <a:t>, </a:t>
            </a:r>
            <a:r>
              <a:rPr lang="en-US" dirty="0" err="1"/>
              <a:t>zvracení</a:t>
            </a:r>
            <a:endParaRPr lang="en-US" dirty="0"/>
          </a:p>
          <a:p>
            <a:pPr lvl="1"/>
            <a:r>
              <a:rPr lang="en-US" dirty="0" err="1"/>
              <a:t>tachykardie</a:t>
            </a:r>
            <a:endParaRPr lang="en-US" dirty="0"/>
          </a:p>
          <a:p>
            <a:r>
              <a:rPr lang="en-US" dirty="0" err="1"/>
              <a:t>průběh</a:t>
            </a:r>
            <a:r>
              <a:rPr lang="en-US" dirty="0"/>
              <a:t>: </a:t>
            </a:r>
            <a:r>
              <a:rPr lang="en-US" dirty="0" err="1"/>
              <a:t>většinou</a:t>
            </a:r>
            <a:r>
              <a:rPr lang="en-US" dirty="0"/>
              <a:t> </a:t>
            </a:r>
            <a:r>
              <a:rPr lang="en-US" dirty="0" err="1"/>
              <a:t>lehký</a:t>
            </a:r>
            <a:r>
              <a:rPr lang="en-US" dirty="0"/>
              <a:t>, </a:t>
            </a:r>
            <a:r>
              <a:rPr lang="en-US" dirty="0" err="1"/>
              <a:t>těžší</a:t>
            </a:r>
            <a:r>
              <a:rPr lang="en-US" dirty="0"/>
              <a:t> </a:t>
            </a:r>
            <a:r>
              <a:rPr lang="en-US" dirty="0" err="1"/>
              <a:t>stupeň</a:t>
            </a:r>
            <a:r>
              <a:rPr lang="en-US" dirty="0"/>
              <a:t>: </a:t>
            </a:r>
            <a:r>
              <a:rPr lang="en-US" dirty="0" err="1"/>
              <a:t>následuje</a:t>
            </a:r>
            <a:r>
              <a:rPr lang="en-US" dirty="0"/>
              <a:t> </a:t>
            </a:r>
            <a:r>
              <a:rPr lang="en-US" dirty="0" err="1"/>
              <a:t>horečka</a:t>
            </a:r>
            <a:r>
              <a:rPr lang="en-US" dirty="0"/>
              <a:t> 38 °C s </a:t>
            </a:r>
            <a:r>
              <a:rPr lang="en-US" dirty="0" err="1"/>
              <a:t>trváním</a:t>
            </a:r>
            <a:r>
              <a:rPr lang="en-US" dirty="0"/>
              <a:t> 24 </a:t>
            </a:r>
            <a:r>
              <a:rPr lang="en-US" dirty="0" err="1"/>
              <a:t>hodin</a:t>
            </a:r>
            <a:endParaRPr lang="en-US" dirty="0"/>
          </a:p>
          <a:p>
            <a:r>
              <a:rPr lang="en-US" dirty="0" err="1"/>
              <a:t>Povinnost</a:t>
            </a:r>
            <a:r>
              <a:rPr lang="en-US" dirty="0"/>
              <a:t> </a:t>
            </a:r>
            <a:r>
              <a:rPr lang="en-US" dirty="0" err="1"/>
              <a:t>sestry</a:t>
            </a:r>
            <a:r>
              <a:rPr lang="en-US" dirty="0"/>
              <a:t>: </a:t>
            </a:r>
            <a:r>
              <a:rPr lang="en-US" dirty="0" err="1"/>
              <a:t>přerušit</a:t>
            </a:r>
            <a:r>
              <a:rPr lang="en-US" dirty="0"/>
              <a:t> </a:t>
            </a:r>
            <a:r>
              <a:rPr lang="en-US" dirty="0" err="1"/>
              <a:t>převod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(</a:t>
            </a:r>
            <a:r>
              <a:rPr lang="en-US" dirty="0" err="1"/>
              <a:t>tlačkou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TRF </a:t>
            </a:r>
            <a:r>
              <a:rPr lang="en-US" dirty="0" err="1"/>
              <a:t>setu</a:t>
            </a:r>
            <a:r>
              <a:rPr lang="en-US" dirty="0"/>
              <a:t>), </a:t>
            </a:r>
            <a:r>
              <a:rPr lang="en-US" dirty="0" err="1"/>
              <a:t>volat</a:t>
            </a:r>
            <a:r>
              <a:rPr lang="en-US" dirty="0"/>
              <a:t> </a:t>
            </a:r>
            <a:r>
              <a:rPr lang="en-US" dirty="0" err="1"/>
              <a:t>lékaře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HEMOLYTICKÁ REAKCE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7500" lnSpcReduction="10000"/>
          </a:bodyPr>
          <a:lstStyle/>
          <a:p>
            <a:r>
              <a:rPr lang="cs-CZ" altLang="en-US" dirty="0"/>
              <a:t>JE NEJZÁVAŽNĚJŠÍ</a:t>
            </a:r>
          </a:p>
          <a:p>
            <a:r>
              <a:rPr lang="en-US" dirty="0" err="1"/>
              <a:t>inkompatibilita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KS </a:t>
            </a:r>
            <a:r>
              <a:rPr lang="en-US" dirty="0" err="1"/>
              <a:t>dárce</a:t>
            </a:r>
            <a:r>
              <a:rPr lang="en-US" dirty="0"/>
              <a:t> a </a:t>
            </a:r>
            <a:r>
              <a:rPr lang="en-US" dirty="0" err="1"/>
              <a:t>příjemce</a:t>
            </a:r>
            <a:endParaRPr lang="en-US" dirty="0"/>
          </a:p>
          <a:p>
            <a:r>
              <a:rPr lang="en-US" dirty="0" err="1"/>
              <a:t>Symptomy</a:t>
            </a:r>
            <a:r>
              <a:rPr lang="en-US" dirty="0"/>
              <a:t>: </a:t>
            </a:r>
            <a:r>
              <a:rPr lang="en-US" dirty="0" err="1"/>
              <a:t>zimnice</a:t>
            </a:r>
            <a:r>
              <a:rPr lang="en-US" dirty="0"/>
              <a:t>, </a:t>
            </a:r>
            <a:r>
              <a:rPr lang="en-US" dirty="0" err="1"/>
              <a:t>třesavka</a:t>
            </a:r>
            <a:r>
              <a:rPr lang="en-US" dirty="0"/>
              <a:t>, </a:t>
            </a:r>
            <a:r>
              <a:rPr lang="en-US" dirty="0" err="1"/>
              <a:t>bolest</a:t>
            </a:r>
            <a:r>
              <a:rPr lang="en-US" dirty="0"/>
              <a:t> </a:t>
            </a:r>
            <a:r>
              <a:rPr lang="en-US" dirty="0" err="1"/>
              <a:t>hlavy</a:t>
            </a:r>
            <a:r>
              <a:rPr lang="en-US" dirty="0"/>
              <a:t>, </a:t>
            </a:r>
            <a:r>
              <a:rPr lang="en-US" dirty="0" err="1"/>
              <a:t>bolest</a:t>
            </a:r>
            <a:r>
              <a:rPr lang="en-US" dirty="0"/>
              <a:t> v </a:t>
            </a:r>
            <a:r>
              <a:rPr lang="en-US" dirty="0" err="1"/>
              <a:t>bederní</a:t>
            </a:r>
            <a:r>
              <a:rPr lang="en-US" dirty="0"/>
              <a:t> </a:t>
            </a:r>
            <a:r>
              <a:rPr lang="en-US" dirty="0" err="1"/>
              <a:t>oblasti</a:t>
            </a:r>
            <a:r>
              <a:rPr lang="en-US" dirty="0"/>
              <a:t>, </a:t>
            </a:r>
            <a:r>
              <a:rPr lang="en-US" dirty="0" err="1"/>
              <a:t>nauzea</a:t>
            </a:r>
            <a:r>
              <a:rPr lang="en-US" dirty="0"/>
              <a:t>, </a:t>
            </a:r>
            <a:r>
              <a:rPr lang="en-US" dirty="0" err="1"/>
              <a:t>zvracení</a:t>
            </a:r>
            <a:r>
              <a:rPr lang="en-US" dirty="0"/>
              <a:t>, </a:t>
            </a:r>
            <a:r>
              <a:rPr lang="en-US" dirty="0" err="1"/>
              <a:t>oligurie</a:t>
            </a:r>
            <a:r>
              <a:rPr lang="en-US" dirty="0"/>
              <a:t>, </a:t>
            </a:r>
            <a:r>
              <a:rPr lang="en-US" dirty="0" err="1"/>
              <a:t>anurie</a:t>
            </a:r>
            <a:r>
              <a:rPr lang="en-US" dirty="0"/>
              <a:t>, </a:t>
            </a:r>
            <a:r>
              <a:rPr lang="en-US" dirty="0" err="1"/>
              <a:t>renální</a:t>
            </a:r>
            <a:r>
              <a:rPr lang="en-US" dirty="0"/>
              <a:t> </a:t>
            </a:r>
            <a:r>
              <a:rPr lang="en-US" dirty="0" err="1"/>
              <a:t>selhání</a:t>
            </a:r>
            <a:r>
              <a:rPr lang="en-US" dirty="0"/>
              <a:t>, </a:t>
            </a:r>
            <a:r>
              <a:rPr lang="en-US" dirty="0" err="1"/>
              <a:t>šokový</a:t>
            </a:r>
            <a:r>
              <a:rPr lang="en-US" dirty="0"/>
              <a:t> </a:t>
            </a:r>
            <a:r>
              <a:rPr lang="en-US" dirty="0" err="1"/>
              <a:t>stav</a:t>
            </a:r>
            <a:endParaRPr lang="en-US" dirty="0"/>
          </a:p>
          <a:p>
            <a:r>
              <a:rPr lang="en-US" dirty="0" err="1"/>
              <a:t>Silná</a:t>
            </a:r>
            <a:r>
              <a:rPr lang="en-US" dirty="0"/>
              <a:t> </a:t>
            </a:r>
            <a:r>
              <a:rPr lang="en-US" dirty="0" err="1"/>
              <a:t>reakce</a:t>
            </a:r>
            <a:r>
              <a:rPr lang="en-US" dirty="0"/>
              <a:t> </a:t>
            </a:r>
            <a:r>
              <a:rPr lang="en-US" dirty="0" err="1"/>
              <a:t>již</a:t>
            </a:r>
            <a:r>
              <a:rPr lang="en-US" dirty="0"/>
              <a:t> u 10-50 ml </a:t>
            </a:r>
            <a:r>
              <a:rPr lang="en-US" dirty="0" err="1"/>
              <a:t>objemu</a:t>
            </a:r>
            <a:endParaRPr lang="en-US" dirty="0"/>
          </a:p>
          <a:p>
            <a:r>
              <a:rPr lang="en-US" dirty="0" err="1"/>
              <a:t>Okamžitě</a:t>
            </a:r>
            <a:r>
              <a:rPr lang="en-US" dirty="0"/>
              <a:t> </a:t>
            </a:r>
            <a:r>
              <a:rPr lang="en-US" dirty="0" err="1"/>
              <a:t>přerušit</a:t>
            </a:r>
            <a:r>
              <a:rPr lang="en-US" dirty="0"/>
              <a:t> </a:t>
            </a:r>
            <a:r>
              <a:rPr lang="en-US" dirty="0" err="1"/>
              <a:t>aplikaci</a:t>
            </a:r>
            <a:r>
              <a:rPr lang="en-US" dirty="0"/>
              <a:t> </a:t>
            </a:r>
            <a:r>
              <a:rPr lang="en-US" dirty="0" err="1"/>
              <a:t>tranf</a:t>
            </a:r>
            <a:r>
              <a:rPr lang="en-US" dirty="0"/>
              <a:t>. </a:t>
            </a:r>
            <a:r>
              <a:rPr lang="en-US" dirty="0" err="1"/>
              <a:t>přípravku</a:t>
            </a:r>
            <a:endParaRPr lang="en-US" dirty="0"/>
          </a:p>
          <a:p>
            <a:r>
              <a:rPr lang="en-US" dirty="0"/>
              <a:t>! </a:t>
            </a:r>
            <a:r>
              <a:rPr lang="en-US" dirty="0" err="1"/>
              <a:t>Vždy</a:t>
            </a:r>
            <a:r>
              <a:rPr lang="en-US" dirty="0"/>
              <a:t> </a:t>
            </a:r>
            <a:r>
              <a:rPr lang="en-US" dirty="0" err="1"/>
              <a:t>důkladně</a:t>
            </a:r>
            <a:r>
              <a:rPr lang="en-US" dirty="0"/>
              <a:t> </a:t>
            </a:r>
            <a:r>
              <a:rPr lang="en-US" dirty="0" err="1"/>
              <a:t>provedená</a:t>
            </a:r>
            <a:r>
              <a:rPr lang="en-US" dirty="0"/>
              <a:t> </a:t>
            </a:r>
            <a:r>
              <a:rPr lang="en-US" dirty="0" err="1"/>
              <a:t>biologická</a:t>
            </a:r>
            <a:r>
              <a:rPr lang="en-US" dirty="0"/>
              <a:t> </a:t>
            </a:r>
            <a:r>
              <a:rPr lang="en-US" dirty="0" err="1"/>
              <a:t>zkouška</a:t>
            </a:r>
            <a:r>
              <a:rPr lang="en-US" dirty="0"/>
              <a:t> </a:t>
            </a:r>
            <a:r>
              <a:rPr lang="en-US" dirty="0" err="1"/>
              <a:t>lékařem</a:t>
            </a:r>
            <a:r>
              <a:rPr lang="en-US" dirty="0"/>
              <a:t> 10-15 ml </a:t>
            </a:r>
            <a:r>
              <a:rPr lang="en-US" dirty="0" err="1"/>
              <a:t>transfuzního</a:t>
            </a:r>
            <a:r>
              <a:rPr lang="en-US" dirty="0"/>
              <a:t> </a:t>
            </a:r>
            <a:r>
              <a:rPr lang="en-US" dirty="0" err="1"/>
              <a:t>přípravku</a:t>
            </a:r>
            <a:r>
              <a:rPr lang="en-US" dirty="0"/>
              <a:t>,</a:t>
            </a:r>
            <a:r>
              <a:rPr lang="cs-CZ" altLang="en-US" dirty="0"/>
              <a:t> </a:t>
            </a:r>
            <a:r>
              <a:rPr lang="en-US" dirty="0" err="1"/>
              <a:t>po</a:t>
            </a:r>
            <a:r>
              <a:rPr lang="en-US" dirty="0"/>
              <a:t> 2-3´ </a:t>
            </a:r>
            <a:r>
              <a:rPr lang="en-US" dirty="0" err="1"/>
              <a:t>postup</a:t>
            </a:r>
            <a:r>
              <a:rPr lang="en-US" dirty="0"/>
              <a:t> </a:t>
            </a:r>
            <a:r>
              <a:rPr lang="en-US" dirty="0" err="1"/>
              <a:t>opakuje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ALERGICKÁ REAKCE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4400" y="1928495"/>
            <a:ext cx="10363835" cy="4391660"/>
          </a:xfrm>
        </p:spPr>
        <p:txBody>
          <a:bodyPr>
            <a:normAutofit/>
          </a:bodyPr>
          <a:lstStyle/>
          <a:p>
            <a:r>
              <a:rPr lang="en-US" sz="1800"/>
              <a:t>příčina </a:t>
            </a:r>
            <a:r>
              <a:rPr lang="cs-CZ" altLang="en-US" sz="1800"/>
              <a:t>- </a:t>
            </a:r>
            <a:r>
              <a:rPr lang="en-US" sz="1800"/>
              <a:t>přecitlivělost na různé složky přítomné v krvi dárce (alergické látky, protilátky) případně na látky protisrážlivéhonebo konzervačního prostředku</a:t>
            </a:r>
          </a:p>
          <a:p>
            <a:r>
              <a:rPr lang="en-US" sz="1800"/>
              <a:t>Symptomy:</a:t>
            </a:r>
          </a:p>
          <a:p>
            <a:pPr lvl="1"/>
            <a:r>
              <a:rPr lang="en-US" sz="1620"/>
              <a:t>otok sliznice</a:t>
            </a:r>
          </a:p>
          <a:p>
            <a:pPr lvl="1"/>
            <a:r>
              <a:rPr lang="en-US" sz="1620"/>
              <a:t>kopřivka</a:t>
            </a:r>
          </a:p>
          <a:p>
            <a:pPr lvl="1"/>
            <a:r>
              <a:rPr lang="en-US" sz="1620"/>
              <a:t>zvýšená teplota</a:t>
            </a:r>
          </a:p>
          <a:p>
            <a:pPr lvl="1"/>
            <a:r>
              <a:rPr lang="en-US" sz="1620"/>
              <a:t>bolest hlavy</a:t>
            </a:r>
          </a:p>
          <a:p>
            <a:pPr lvl="1"/>
            <a:r>
              <a:rPr lang="en-US" sz="1620"/>
              <a:t>průjem</a:t>
            </a:r>
          </a:p>
          <a:p>
            <a:r>
              <a:rPr lang="en-US" sz="1800"/>
              <a:t>těžší stupeň: dušnost podobná astmatickému záchvatu,</a:t>
            </a:r>
          </a:p>
          <a:p>
            <a:r>
              <a:rPr lang="en-US" sz="1800"/>
              <a:t>Povinnost sestry: přerušit převod krve (tlačkou na TRF setu), volat lékaře</a:t>
            </a:r>
          </a:p>
          <a:p>
            <a:r>
              <a:rPr lang="en-US" sz="1800"/>
              <a:t>Dle ordinací lékaře antihistaminika, kortikosteroidy</a:t>
            </a:r>
          </a:p>
        </p:txBody>
      </p:sp>
    </p:spTree>
    <p:custDataLst>
      <p:tags r:id="rId1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65" y="618490"/>
            <a:ext cx="10364470" cy="606425"/>
          </a:xfrm>
        </p:spPr>
        <p:txBody>
          <a:bodyPr/>
          <a:lstStyle/>
          <a:p>
            <a:r>
              <a:rPr lang="cs-CZ" altLang="en-US"/>
              <a:t>OBĚHOVÉ PŘETÍŽENÍ (HYPERVOLEMIE)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69340" y="1608455"/>
            <a:ext cx="9944100" cy="4950460"/>
          </a:xfrm>
        </p:spPr>
        <p:txBody>
          <a:bodyPr>
            <a:normAutofit fontScale="90000" lnSpcReduction="20000"/>
          </a:bodyPr>
          <a:lstStyle/>
          <a:p>
            <a:r>
              <a:rPr lang="en-US"/>
              <a:t>Následkem může být srdeční selhání a plicní edém</a:t>
            </a:r>
          </a:p>
          <a:p>
            <a:r>
              <a:rPr lang="en-US"/>
              <a:t>Etiologie:</a:t>
            </a:r>
          </a:p>
          <a:p>
            <a:pPr lvl="1"/>
            <a:r>
              <a:rPr lang="en-US"/>
              <a:t>transfuzí se podá příliš mnoho tekutin,</a:t>
            </a:r>
          </a:p>
          <a:p>
            <a:pPr lvl="1"/>
            <a:r>
              <a:rPr lang="en-US"/>
              <a:t>je příliš rychlá</a:t>
            </a:r>
          </a:p>
          <a:p>
            <a:pPr lvl="1"/>
            <a:r>
              <a:rPr lang="en-US"/>
              <a:t>je narušená funkce ledvin</a:t>
            </a:r>
          </a:p>
          <a:p>
            <a:r>
              <a:rPr lang="en-US"/>
              <a:t>Symptomy:</a:t>
            </a:r>
          </a:p>
          <a:p>
            <a:pPr lvl="1"/>
            <a:r>
              <a:rPr lang="en-US"/>
              <a:t>bolest na prsou</a:t>
            </a:r>
          </a:p>
          <a:p>
            <a:pPr lvl="1"/>
            <a:r>
              <a:rPr lang="en-US"/>
              <a:t>vystupňovaná úzkost</a:t>
            </a:r>
          </a:p>
          <a:p>
            <a:pPr lvl="1"/>
            <a:r>
              <a:rPr lang="en-US"/>
              <a:t>psychomotorický neklid</a:t>
            </a:r>
          </a:p>
          <a:p>
            <a:pPr lvl="1"/>
            <a:r>
              <a:rPr lang="en-US"/>
              <a:t>na krku je viditelné zvýšení žilní náplň</a:t>
            </a:r>
          </a:p>
          <a:p>
            <a:pPr lvl="1"/>
            <a:r>
              <a:rPr lang="en-US"/>
              <a:t>dušnost</a:t>
            </a:r>
          </a:p>
          <a:p>
            <a:pPr lvl="1"/>
            <a:r>
              <a:rPr lang="en-US"/>
              <a:t>cyanóza</a:t>
            </a:r>
          </a:p>
          <a:p>
            <a:pPr lvl="1"/>
            <a:r>
              <a:rPr lang="en-US"/>
              <a:t>tachykardie</a:t>
            </a:r>
          </a:p>
          <a:p>
            <a:r>
              <a:rPr lang="en-US"/>
              <a:t>Povinnost sestry: přerušit převod krve (tlačkou na TRF setu), volat lékaře, O2, sledovat TK</a:t>
            </a:r>
          </a:p>
        </p:txBody>
      </p:sp>
    </p:spTree>
    <p:custDataLst>
      <p:tags r:id="rId1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BAKTERIÁLNÍ REAKCE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65" y="2075815"/>
            <a:ext cx="10363835" cy="3897630"/>
          </a:xfrm>
        </p:spPr>
        <p:txBody>
          <a:bodyPr>
            <a:normAutofit fontScale="92500" lnSpcReduction="10000"/>
          </a:bodyPr>
          <a:lstStyle/>
          <a:p>
            <a:r>
              <a:rPr lang="cs-CZ" altLang="en-US"/>
              <a:t>PŘI K</a:t>
            </a:r>
            <a:r>
              <a:rPr lang="en-US"/>
              <a:t>ontaminac</a:t>
            </a:r>
            <a:r>
              <a:rPr lang="cs-CZ" altLang="en-US"/>
              <a:t>I</a:t>
            </a:r>
            <a:r>
              <a:rPr lang="en-US"/>
              <a:t> trans. přípravku:</a:t>
            </a:r>
          </a:p>
          <a:p>
            <a:pPr lvl="1"/>
            <a:r>
              <a:rPr lang="en-US"/>
              <a:t>Bakterie z kůže dárce během odběru krve (kožní stafylokoky)</a:t>
            </a:r>
          </a:p>
          <a:p>
            <a:pPr lvl="1"/>
            <a:r>
              <a:rPr lang="en-US"/>
              <a:t>Bakterie přítomné v krvi dárce v době odběru (Yersinia)</a:t>
            </a:r>
          </a:p>
          <a:p>
            <a:pPr lvl="1"/>
            <a:r>
              <a:rPr lang="en-US"/>
              <a:t>Nesprávné zacházení při zpracování krve</a:t>
            </a:r>
          </a:p>
          <a:p>
            <a:pPr lvl="1"/>
            <a:r>
              <a:rPr lang="en-US"/>
              <a:t>Poškození plastového vaku TP</a:t>
            </a:r>
          </a:p>
          <a:p>
            <a:pPr lvl="1"/>
            <a:r>
              <a:rPr lang="en-US"/>
              <a:t>Kontaminace během zacházení před podáním trf</a:t>
            </a:r>
          </a:p>
          <a:p>
            <a:pPr lvl="1"/>
            <a:endParaRPr lang="en-US"/>
          </a:p>
          <a:p>
            <a:r>
              <a:rPr lang="en-US"/>
              <a:t>Symptomy: ↑TT, zimnice, hypotenze</a:t>
            </a:r>
          </a:p>
          <a:p>
            <a:endParaRPr lang="en-US"/>
          </a:p>
          <a:p>
            <a:r>
              <a:rPr lang="en-US"/>
              <a:t>Povinnost sestry: přerušit převod krve (tlačkou na TRF setu), volat lékaře</a:t>
            </a:r>
          </a:p>
        </p:txBody>
      </p:sp>
    </p:spTree>
    <p:custDataLst>
      <p:tags r:id="rId1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ZKOUŠKY VHODNOSTI A KOMPATIBILITY KRVE (SHRNUTÍ)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65" y="2367280"/>
            <a:ext cx="10363835" cy="4044950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křížový</a:t>
            </a:r>
            <a:r>
              <a:rPr lang="en-US" dirty="0"/>
              <a:t> </a:t>
            </a:r>
            <a:r>
              <a:rPr lang="en-US" dirty="0" err="1"/>
              <a:t>pokus</a:t>
            </a:r>
            <a:r>
              <a:rPr lang="en-US" dirty="0"/>
              <a:t> (</a:t>
            </a:r>
            <a:r>
              <a:rPr lang="en-US" dirty="0" err="1"/>
              <a:t>zkouška</a:t>
            </a:r>
            <a:r>
              <a:rPr lang="en-US" dirty="0"/>
              <a:t>) a </a:t>
            </a:r>
            <a:r>
              <a:rPr lang="en-US" dirty="0" err="1"/>
              <a:t>vyšetření</a:t>
            </a:r>
            <a:r>
              <a:rPr lang="en-US" dirty="0"/>
              <a:t> </a:t>
            </a:r>
            <a:r>
              <a:rPr lang="en-US" dirty="0" err="1"/>
              <a:t>Rhfaktoru</a:t>
            </a:r>
            <a:r>
              <a:rPr lang="en-US" dirty="0"/>
              <a:t> (</a:t>
            </a:r>
            <a:r>
              <a:rPr lang="en-US" dirty="0" err="1"/>
              <a:t>před</a:t>
            </a:r>
            <a:r>
              <a:rPr lang="en-US" dirty="0"/>
              <a:t> TSF –</a:t>
            </a:r>
            <a:r>
              <a:rPr lang="en-US" dirty="0" err="1"/>
              <a:t>transfúzní</a:t>
            </a:r>
            <a:r>
              <a:rPr lang="en-US" dirty="0"/>
              <a:t> </a:t>
            </a:r>
            <a:r>
              <a:rPr lang="en-US" dirty="0" err="1"/>
              <a:t>stanice</a:t>
            </a:r>
            <a:r>
              <a:rPr lang="en-US" dirty="0"/>
              <a:t>/</a:t>
            </a:r>
            <a:r>
              <a:rPr lang="en-US" dirty="0" err="1"/>
              <a:t>krevní</a:t>
            </a:r>
            <a:r>
              <a:rPr lang="en-US" dirty="0"/>
              <a:t> </a:t>
            </a:r>
            <a:r>
              <a:rPr lang="en-US" dirty="0" err="1"/>
              <a:t>banka</a:t>
            </a:r>
            <a:r>
              <a:rPr lang="en-US" dirty="0"/>
              <a:t>)</a:t>
            </a:r>
          </a:p>
          <a:p>
            <a:r>
              <a:rPr lang="en-US" dirty="0" err="1"/>
              <a:t>zajišťovací</a:t>
            </a:r>
            <a:r>
              <a:rPr lang="en-US" dirty="0"/>
              <a:t> </a:t>
            </a:r>
            <a:r>
              <a:rPr lang="en-US" dirty="0" err="1"/>
              <a:t>zkouška</a:t>
            </a:r>
            <a:r>
              <a:rPr lang="en-US" dirty="0"/>
              <a:t> (</a:t>
            </a:r>
            <a:r>
              <a:rPr lang="en-US" dirty="0" err="1"/>
              <a:t>bedsidetest</a:t>
            </a:r>
            <a:r>
              <a:rPr lang="en-US" dirty="0"/>
              <a:t>, </a:t>
            </a:r>
            <a:r>
              <a:rPr lang="en-US" dirty="0" err="1"/>
              <a:t>sanqui</a:t>
            </a:r>
            <a:r>
              <a:rPr lang="en-US" dirty="0"/>
              <a:t>-test, AB0 test) u </a:t>
            </a:r>
            <a:r>
              <a:rPr lang="en-US" dirty="0" err="1"/>
              <a:t>lůžka</a:t>
            </a:r>
            <a:r>
              <a:rPr lang="en-US" dirty="0"/>
              <a:t> </a:t>
            </a:r>
            <a:r>
              <a:rPr lang="en-US" dirty="0" err="1"/>
              <a:t>nemocného</a:t>
            </a:r>
            <a:r>
              <a:rPr lang="en-US" dirty="0"/>
              <a:t> LÉKAŘ</a:t>
            </a:r>
          </a:p>
          <a:p>
            <a:r>
              <a:rPr lang="en-US" dirty="0" err="1"/>
              <a:t>biologická</a:t>
            </a:r>
            <a:r>
              <a:rPr lang="en-US" dirty="0"/>
              <a:t> </a:t>
            </a:r>
            <a:r>
              <a:rPr lang="en-US" dirty="0" err="1"/>
              <a:t>zkouška</a:t>
            </a:r>
            <a:r>
              <a:rPr lang="en-US" dirty="0"/>
              <a:t> (u </a:t>
            </a:r>
            <a:r>
              <a:rPr lang="en-US" dirty="0" err="1"/>
              <a:t>lůžka</a:t>
            </a:r>
            <a:r>
              <a:rPr lang="en-US" dirty="0"/>
              <a:t> </a:t>
            </a:r>
            <a:r>
              <a:rPr lang="en-US" dirty="0" err="1"/>
              <a:t>nemocného</a:t>
            </a:r>
            <a:r>
              <a:rPr lang="en-US" dirty="0"/>
              <a:t>) LÉKAŘ</a:t>
            </a:r>
          </a:p>
          <a:p>
            <a:endParaRPr lang="en-US" dirty="0"/>
          </a:p>
          <a:p>
            <a:r>
              <a:rPr lang="en-US" dirty="0" err="1"/>
              <a:t>Podmínky</a:t>
            </a:r>
            <a:r>
              <a:rPr lang="en-US" dirty="0"/>
              <a:t> </a:t>
            </a:r>
            <a:r>
              <a:rPr lang="en-US" dirty="0" err="1"/>
              <a:t>dárcovství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https://www.fnbrno.cz/zdravotni-predpoklady-darce-krve/t1532</a:t>
            </a:r>
          </a:p>
          <a:p>
            <a:r>
              <a:rPr lang="en-US" dirty="0" err="1"/>
              <a:t>Plazmaferéza</a:t>
            </a:r>
            <a:r>
              <a:rPr lang="en-US" dirty="0"/>
              <a:t>  https://www.fnbrno.cz/plazmafereza/t1716</a:t>
            </a:r>
          </a:p>
          <a:p>
            <a:r>
              <a:rPr lang="en-US" dirty="0" err="1"/>
              <a:t>Trombocyt</a:t>
            </a:r>
            <a:r>
              <a:rPr lang="cs-CZ" altLang="en-US" dirty="0"/>
              <a:t>O</a:t>
            </a:r>
            <a:r>
              <a:rPr lang="en-US" dirty="0" err="1"/>
              <a:t>feréza</a:t>
            </a:r>
            <a:r>
              <a:rPr lang="en-US" dirty="0"/>
              <a:t> </a:t>
            </a:r>
            <a:r>
              <a:rPr lang="cs-CZ" altLang="en-US" dirty="0"/>
              <a:t>- </a:t>
            </a:r>
            <a:r>
              <a:rPr lang="en-US" dirty="0" err="1"/>
              <a:t>odběr</a:t>
            </a:r>
            <a:r>
              <a:rPr lang="en-US" dirty="0"/>
              <a:t> </a:t>
            </a:r>
            <a:r>
              <a:rPr lang="en-US" dirty="0" err="1"/>
              <a:t>krevních</a:t>
            </a:r>
            <a:r>
              <a:rPr lang="en-US" dirty="0"/>
              <a:t> </a:t>
            </a:r>
            <a:r>
              <a:rPr lang="en-US" dirty="0" err="1"/>
              <a:t>destiček</a:t>
            </a:r>
            <a:r>
              <a:rPr lang="en-US" dirty="0"/>
              <a:t>  https://www.fnbrno.cz/pristrojove-odbery-trombocytu/t2979</a:t>
            </a:r>
          </a:p>
          <a:p>
            <a:endParaRPr lang="en-US" dirty="0"/>
          </a:p>
          <a:p>
            <a:r>
              <a:rPr lang="en-US" dirty="0" err="1"/>
              <a:t>Transfuzní</a:t>
            </a:r>
            <a:r>
              <a:rPr lang="en-US" dirty="0"/>
              <a:t> </a:t>
            </a:r>
            <a:r>
              <a:rPr lang="en-US" dirty="0" err="1"/>
              <a:t>přípravky</a:t>
            </a:r>
            <a:r>
              <a:rPr lang="en-US" dirty="0"/>
              <a:t> s</a:t>
            </a:r>
            <a:r>
              <a:rPr lang="cs-CZ" dirty="0"/>
              <a:t> </a:t>
            </a:r>
            <a:r>
              <a:rPr lang="en-US" dirty="0" err="1"/>
              <a:t>trombocyty</a:t>
            </a:r>
            <a:r>
              <a:rPr lang="en-US" dirty="0"/>
              <a:t> se </a:t>
            </a:r>
            <a:r>
              <a:rPr lang="en-US" dirty="0" err="1"/>
              <a:t>vyrábějí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objednávku</a:t>
            </a:r>
            <a:r>
              <a:rPr lang="en-US" dirty="0"/>
              <a:t> pro </a:t>
            </a:r>
            <a:r>
              <a:rPr lang="en-US" dirty="0" err="1"/>
              <a:t>konkrétního</a:t>
            </a:r>
            <a:r>
              <a:rPr lang="en-US" dirty="0"/>
              <a:t> </a:t>
            </a:r>
            <a:r>
              <a:rPr lang="en-US" dirty="0" err="1"/>
              <a:t>pacienta</a:t>
            </a:r>
            <a:r>
              <a:rPr lang="en-US" dirty="0"/>
              <a:t> </a:t>
            </a:r>
            <a:r>
              <a:rPr lang="en-US" dirty="0" err="1"/>
              <a:t>ajejich</a:t>
            </a:r>
            <a:r>
              <a:rPr lang="en-US" dirty="0"/>
              <a:t> </a:t>
            </a:r>
            <a:r>
              <a:rPr lang="en-US" dirty="0" err="1"/>
              <a:t>životnost</a:t>
            </a:r>
            <a:r>
              <a:rPr lang="en-US" dirty="0"/>
              <a:t> je </a:t>
            </a:r>
            <a:r>
              <a:rPr lang="en-US" dirty="0" err="1"/>
              <a:t>pouhých</a:t>
            </a:r>
            <a:r>
              <a:rPr lang="en-US" dirty="0"/>
              <a:t> 5 </a:t>
            </a:r>
            <a:r>
              <a:rPr lang="en-US" dirty="0" err="1"/>
              <a:t>dnů</a:t>
            </a:r>
            <a:r>
              <a:rPr lang="en-US" dirty="0"/>
              <a:t>. Proto se </a:t>
            </a:r>
            <a:r>
              <a:rPr lang="en-US" dirty="0" err="1"/>
              <a:t>dárci</a:t>
            </a:r>
            <a:r>
              <a:rPr lang="en-US" dirty="0"/>
              <a:t> </a:t>
            </a:r>
            <a:r>
              <a:rPr lang="en-US" dirty="0" err="1"/>
              <a:t>krevních</a:t>
            </a:r>
            <a:r>
              <a:rPr lang="en-US" dirty="0"/>
              <a:t> </a:t>
            </a:r>
            <a:r>
              <a:rPr lang="en-US" dirty="0" err="1"/>
              <a:t>destiček</a:t>
            </a:r>
            <a:r>
              <a:rPr lang="en-US" dirty="0"/>
              <a:t> </a:t>
            </a:r>
            <a:r>
              <a:rPr lang="en-US" dirty="0" err="1"/>
              <a:t>dostavují</a:t>
            </a:r>
            <a:r>
              <a:rPr lang="en-US" dirty="0"/>
              <a:t> k </a:t>
            </a:r>
            <a:r>
              <a:rPr lang="en-US" dirty="0" err="1"/>
              <a:t>odběrům</a:t>
            </a:r>
            <a:r>
              <a:rPr lang="en-US" dirty="0"/>
              <a:t> </a:t>
            </a:r>
            <a:r>
              <a:rPr lang="en-US" dirty="0" err="1"/>
              <a:t>většinou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telefonické</a:t>
            </a:r>
            <a:r>
              <a:rPr lang="en-US" dirty="0"/>
              <a:t> </a:t>
            </a:r>
            <a:r>
              <a:rPr lang="en-US" dirty="0" err="1"/>
              <a:t>výzvě</a:t>
            </a:r>
            <a:r>
              <a:rPr lang="en-US" dirty="0"/>
              <a:t> </a:t>
            </a:r>
            <a:r>
              <a:rPr lang="en-US" dirty="0" err="1"/>
              <a:t>Transfuzního</a:t>
            </a:r>
            <a:r>
              <a:rPr lang="en-US" dirty="0"/>
              <a:t> a </a:t>
            </a:r>
            <a:r>
              <a:rPr lang="en-US" dirty="0" err="1"/>
              <a:t>tkáňového</a:t>
            </a:r>
            <a:r>
              <a:rPr lang="en-US" dirty="0"/>
              <a:t> </a:t>
            </a:r>
            <a:r>
              <a:rPr lang="en-US" dirty="0" err="1"/>
              <a:t>oddělení</a:t>
            </a:r>
            <a:r>
              <a:rPr lang="en-US" dirty="0"/>
              <a:t> FN Brno.</a:t>
            </a:r>
          </a:p>
        </p:txBody>
      </p:sp>
    </p:spTree>
    <p:custDataLst>
      <p:tags r:id="rId1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ZDROJE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>
              <a:buClr>
                <a:prstClr val="black"/>
              </a:buClr>
            </a:pPr>
            <a:r>
              <a:rPr lang="cs-CZ" altLang="cs-CZ" dirty="0">
                <a:solidFill>
                  <a:prstClr val="black"/>
                </a:solidFill>
                <a:sym typeface="+mn-ea"/>
              </a:rPr>
              <a:t>BEHARKOVÁ, Natália a Dana SOLDÁNOVÁ. Základy ošetřovatelských postupů a intervencí. 2. vyd. </a:t>
            </a:r>
            <a:r>
              <a:rPr lang="cs-CZ" altLang="cs-CZ" dirty="0" err="1">
                <a:solidFill>
                  <a:prstClr val="black"/>
                </a:solidFill>
                <a:sym typeface="+mn-ea"/>
              </a:rPr>
              <a:t>Elportál</a:t>
            </a:r>
            <a:r>
              <a:rPr lang="cs-CZ" altLang="cs-CZ" dirty="0">
                <a:solidFill>
                  <a:prstClr val="black"/>
                </a:solidFill>
                <a:sym typeface="+mn-ea"/>
              </a:rPr>
              <a:t> Brno, Masarykova univerzita 2019. </a:t>
            </a:r>
            <a:r>
              <a:rPr lang="cs-CZ" u="sng" dirty="0">
                <a:solidFill>
                  <a:prstClr val="black"/>
                </a:solidFill>
                <a:sym typeface="+mn-ea"/>
                <a:hlinkClick r:id="rId3"/>
              </a:rPr>
              <a:t>https://is.muni.cz/elportal/?id=1496062</a:t>
            </a:r>
            <a:endParaRPr lang="cs-CZ" altLang="cs-CZ" dirty="0">
              <a:solidFill>
                <a:prstClr val="black"/>
              </a:solidFill>
            </a:endParaRPr>
          </a:p>
          <a:p>
            <a:pPr lvl="0">
              <a:buClr>
                <a:prstClr val="black"/>
              </a:buClr>
            </a:pPr>
            <a:r>
              <a:rPr lang="cs-CZ" altLang="cs-CZ" dirty="0">
                <a:solidFill>
                  <a:prstClr val="black"/>
                </a:solidFill>
                <a:sym typeface="+mn-ea"/>
              </a:rPr>
              <a:t>Beharková, n., </a:t>
            </a:r>
            <a:r>
              <a:rPr lang="cs-CZ" altLang="cs-CZ" dirty="0" err="1">
                <a:solidFill>
                  <a:prstClr val="black"/>
                </a:solidFill>
                <a:sym typeface="+mn-ea"/>
              </a:rPr>
              <a:t>soldánová</a:t>
            </a:r>
            <a:r>
              <a:rPr lang="cs-CZ" altLang="cs-CZ" dirty="0">
                <a:solidFill>
                  <a:prstClr val="black"/>
                </a:solidFill>
                <a:sym typeface="+mn-ea"/>
              </a:rPr>
              <a:t>, D. : základy ošetřovatelských postupů a intervencí. </a:t>
            </a:r>
            <a:r>
              <a:rPr lang="cs-CZ" altLang="cs-CZ" dirty="0" err="1">
                <a:solidFill>
                  <a:prstClr val="black"/>
                </a:solidFill>
                <a:sym typeface="+mn-ea"/>
              </a:rPr>
              <a:t>Elportál</a:t>
            </a:r>
            <a:r>
              <a:rPr lang="cs-CZ" altLang="cs-CZ" dirty="0">
                <a:solidFill>
                  <a:prstClr val="black"/>
                </a:solidFill>
                <a:sym typeface="+mn-ea"/>
              </a:rPr>
              <a:t> </a:t>
            </a:r>
            <a:r>
              <a:rPr lang="cs-CZ" altLang="cs-CZ" dirty="0" err="1">
                <a:solidFill>
                  <a:prstClr val="black"/>
                </a:solidFill>
                <a:sym typeface="+mn-ea"/>
              </a:rPr>
              <a:t>brno</a:t>
            </a:r>
            <a:r>
              <a:rPr lang="cs-CZ" altLang="cs-CZ" dirty="0">
                <a:solidFill>
                  <a:prstClr val="black"/>
                </a:solidFill>
                <a:sym typeface="+mn-ea"/>
              </a:rPr>
              <a:t>, </a:t>
            </a:r>
            <a:r>
              <a:rPr lang="cs-CZ" altLang="cs-CZ" dirty="0" err="1">
                <a:solidFill>
                  <a:prstClr val="black"/>
                </a:solidFill>
                <a:sym typeface="+mn-ea"/>
              </a:rPr>
              <a:t>masarykova</a:t>
            </a:r>
            <a:r>
              <a:rPr lang="cs-CZ" altLang="cs-CZ" dirty="0">
                <a:solidFill>
                  <a:prstClr val="black"/>
                </a:solidFill>
                <a:sym typeface="+mn-ea"/>
              </a:rPr>
              <a:t> univerzita 2016. </a:t>
            </a:r>
            <a:r>
              <a:rPr lang="cs-CZ" dirty="0">
                <a:solidFill>
                  <a:prstClr val="black"/>
                </a:solidFill>
                <a:sym typeface="+mn-ea"/>
                <a:hlinkClick r:id="rId4"/>
              </a:rPr>
              <a:t>http://is.muni.cz/elportal/?id=1364079</a:t>
            </a:r>
            <a:endParaRPr lang="cs-CZ" dirty="0">
              <a:solidFill>
                <a:prstClr val="black"/>
              </a:solidFill>
            </a:endParaRPr>
          </a:p>
          <a:p>
            <a:pPr lvl="0">
              <a:buClr>
                <a:prstClr val="black"/>
              </a:buClr>
            </a:pPr>
            <a:r>
              <a:rPr lang="cs-CZ" altLang="cs-CZ" dirty="0">
                <a:solidFill>
                  <a:prstClr val="black"/>
                </a:solidFill>
                <a:sym typeface="+mn-ea"/>
              </a:rPr>
              <a:t>Pokorná, a., komínková, A. : ošetřovatelské postupy založené na důkazech. 2. díl. Brno, </a:t>
            </a:r>
            <a:r>
              <a:rPr lang="cs-CZ" altLang="cs-CZ" dirty="0" err="1">
                <a:solidFill>
                  <a:prstClr val="black"/>
                </a:solidFill>
                <a:sym typeface="+mn-ea"/>
              </a:rPr>
              <a:t>masarykova</a:t>
            </a:r>
            <a:r>
              <a:rPr lang="cs-CZ" altLang="cs-CZ" dirty="0">
                <a:solidFill>
                  <a:prstClr val="black"/>
                </a:solidFill>
                <a:sym typeface="+mn-ea"/>
              </a:rPr>
              <a:t> univerzita 2014.</a:t>
            </a:r>
            <a:endParaRPr lang="cs-CZ" altLang="cs-CZ" dirty="0">
              <a:solidFill>
                <a:prstClr val="black"/>
              </a:solidFill>
            </a:endParaRPr>
          </a:p>
          <a:p>
            <a:endParaRPr lang="cs-CZ" dirty="0"/>
          </a:p>
          <a:p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druhy transfuze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44948" y="1887795"/>
            <a:ext cx="10363826" cy="4788308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cs-CZ" altLang="cs-CZ" dirty="0">
                <a:solidFill>
                  <a:schemeClr val="tx1"/>
                </a:solidFill>
                <a:sym typeface="+mn-ea"/>
              </a:rPr>
              <a:t>přímá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cs-CZ" altLang="cs-CZ" dirty="0">
                <a:solidFill>
                  <a:schemeClr val="tx1"/>
                </a:solidFill>
                <a:sym typeface="+mn-ea"/>
              </a:rPr>
              <a:t>Nepřímá 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cs-CZ" altLang="cs-CZ" dirty="0" err="1">
                <a:solidFill>
                  <a:schemeClr val="tx1"/>
                </a:solidFill>
                <a:sym typeface="+mn-ea"/>
              </a:rPr>
              <a:t>Exsanquinační</a:t>
            </a:r>
            <a:endParaRPr lang="cs-CZ" altLang="cs-CZ" dirty="0">
              <a:solidFill>
                <a:schemeClr val="tx1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cs-CZ" altLang="cs-CZ" dirty="0">
                <a:solidFill>
                  <a:schemeClr val="tx1"/>
                </a:solidFill>
                <a:sym typeface="+mn-ea"/>
              </a:rPr>
              <a:t>Reexsanquinační</a:t>
            </a:r>
            <a:endParaRPr lang="cs-CZ" altLang="cs-CZ" dirty="0">
              <a:solidFill>
                <a:schemeClr val="tx1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cs-CZ" altLang="cs-CZ" dirty="0" err="1">
                <a:solidFill>
                  <a:schemeClr val="tx1"/>
                </a:solidFill>
                <a:sym typeface="+mn-ea"/>
              </a:rPr>
              <a:t>Kordocentéza</a:t>
            </a:r>
            <a:endParaRPr lang="cs-CZ" altLang="cs-CZ" dirty="0">
              <a:solidFill>
                <a:schemeClr val="tx1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cs-CZ" altLang="cs-CZ" dirty="0">
                <a:solidFill>
                  <a:schemeClr val="tx1"/>
                </a:solidFill>
                <a:sym typeface="+mn-ea"/>
              </a:rPr>
              <a:t>Inrauterinní transfuze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cs-CZ" altLang="cs-CZ" dirty="0">
                <a:solidFill>
                  <a:schemeClr val="tx1"/>
                </a:solidFill>
                <a:sym typeface="+mn-ea"/>
              </a:rPr>
              <a:t>autologní transfuze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cs-CZ" altLang="cs-CZ" dirty="0">
                <a:solidFill>
                  <a:schemeClr val="tx1"/>
                </a:solidFill>
                <a:sym typeface="+mn-ea"/>
              </a:rPr>
              <a:t>Alogenní transfuze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cs-CZ" altLang="cs-CZ" dirty="0">
              <a:sym typeface="+mn-ea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cs-CZ" altLang="cs-CZ" dirty="0">
              <a:solidFill>
                <a:schemeClr val="tx1"/>
              </a:solidFill>
              <a:sym typeface="+mn-ea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cs-CZ" altLang="cs-CZ" dirty="0">
              <a:solidFill>
                <a:schemeClr val="tx1"/>
              </a:solidFill>
              <a:sym typeface="+mn-ea"/>
            </a:endParaRPr>
          </a:p>
          <a:p>
            <a:pPr lvl="0">
              <a:buClr>
                <a:prstClr val="black"/>
              </a:buClr>
            </a:pPr>
            <a:r>
              <a:rPr lang="cs-CZ" altLang="en-US" dirty="0">
                <a:solidFill>
                  <a:prstClr val="black"/>
                </a:solidFill>
              </a:rPr>
              <a:t>Pro možnost podávání krevních přípravků a jejich derivátů je nezbytný systém dárcovství krve (viz. Skripta)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cs-CZ" altLang="cs-CZ" dirty="0">
              <a:sym typeface="+mn-ea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cs-CZ" altLang="cs-CZ" dirty="0"/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cs-CZ" altLang="cs-CZ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2" descr="VÃ½sledek obrÃ¡zku pro transfu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500" y="2214694"/>
            <a:ext cx="3810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en-US" b="1" dirty="0">
                <a:solidFill>
                  <a:schemeClr val="tx1"/>
                </a:solidFill>
              </a:rPr>
              <a:t>přímá transfuze</a:t>
            </a:r>
          </a:p>
        </p:txBody>
      </p:sp>
      <p:pic>
        <p:nvPicPr>
          <p:cNvPr id="22532" name="Picture 5" descr="bloodbank-transfusion"/>
          <p:cNvPicPr>
            <a:picLocks noGrp="1" noChangeAspect="1"/>
          </p:cNvPicPr>
          <p:nvPr>
            <p:ph type="pic" idx="15"/>
          </p:nvPr>
        </p:nvPicPr>
        <p:blipFill>
          <a:blip r:embed="rId4"/>
          <a:stretch>
            <a:fillRect/>
          </a:stretch>
        </p:blipFill>
        <p:spPr>
          <a:xfrm>
            <a:off x="624205" y="2559050"/>
            <a:ext cx="4188460" cy="2793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3" name="Picture 6" descr="transfusion"/>
          <p:cNvPicPr>
            <a:picLocks noGrp="1" noChangeAspect="1"/>
          </p:cNvPicPr>
          <p:nvPr>
            <p:ph type="pic" idx="21"/>
          </p:nvPr>
        </p:nvPicPr>
        <p:blipFill>
          <a:blip r:embed="rId5"/>
          <a:stretch>
            <a:fillRect/>
          </a:stretch>
        </p:blipFill>
        <p:spPr>
          <a:xfrm>
            <a:off x="5235575" y="2557145"/>
            <a:ext cx="3557270" cy="27952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Placeholder 3"/>
          <p:cNvPicPr>
            <a:picLocks noGrp="1" noChangeAspect="1"/>
          </p:cNvPicPr>
          <p:nvPr>
            <p:ph type="pic" idx="22"/>
          </p:nvPr>
        </p:nvPicPr>
        <p:blipFill>
          <a:blip r:embed="rId6"/>
          <a:stretch>
            <a:fillRect/>
          </a:stretch>
        </p:blipFill>
        <p:spPr>
          <a:xfrm>
            <a:off x="9155430" y="2607945"/>
            <a:ext cx="2625090" cy="269303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698090" y="6026015"/>
            <a:ext cx="110121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en-US" b="1" dirty="0"/>
              <a:t>NEPŘÍMÁ TRANSFUZE </a:t>
            </a:r>
            <a:r>
              <a:rPr lang="cs-CZ" altLang="en-US" dirty="0"/>
              <a:t>– OD ROKU 1916 SE PROVÁDÍ PŘENOS KRVE OD DÁRCE DO KREVNÍCH KONZERV</a:t>
            </a: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>
                <a:sym typeface="+mn-ea"/>
              </a:rPr>
              <a:t>Exsanquinační transfuze</a:t>
            </a:r>
            <a:br>
              <a:rPr lang="cs-CZ" altLang="cs-CZ" b="1" dirty="0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cs-CZ" altLang="cs-CZ" dirty="0">
                <a:sym typeface="+mn-ea"/>
              </a:rPr>
              <a:t>výměnná transfuze u novorozenců při fetální erytroblastóze (matka Rh-) 2. – 3. den po porodu do pupečního pahýlu pomocí speciální soupravy – uzavřený systém</a:t>
            </a:r>
            <a:endParaRPr lang="cs-CZ" altLang="cs-CZ" dirty="0"/>
          </a:p>
          <a:p>
            <a:pPr eaLnBrk="1" hangingPunct="1"/>
            <a:r>
              <a:rPr lang="cs-CZ" altLang="cs-CZ" dirty="0">
                <a:sym typeface="+mn-ea"/>
              </a:rPr>
              <a:t>Prevencí je podání 1 amp. Anti D – gamaglobuinu i.m. po porodu každé Rh- ženě.</a:t>
            </a:r>
            <a:endParaRPr lang="cs-CZ" altLang="cs-CZ" dirty="0"/>
          </a:p>
          <a:p>
            <a:endParaRPr lang="en-US" dirty="0"/>
          </a:p>
          <a:p>
            <a:r>
              <a:rPr lang="en-US" b="1" dirty="0" err="1">
                <a:effectLst/>
              </a:rPr>
              <a:t>Reexanquinační</a:t>
            </a:r>
            <a:r>
              <a:rPr lang="en-US" b="1" dirty="0">
                <a:effectLst/>
              </a:rPr>
              <a:t> </a:t>
            </a:r>
            <a:r>
              <a:rPr lang="en-US" b="1" dirty="0" err="1">
                <a:effectLst/>
              </a:rPr>
              <a:t>transfuze</a:t>
            </a:r>
            <a:r>
              <a:rPr lang="cs-CZ" altLang="en-US" b="1" dirty="0">
                <a:effectLst/>
              </a:rPr>
              <a:t>: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dirty="0" err="1"/>
              <a:t>opakovaná</a:t>
            </a:r>
            <a:r>
              <a:rPr lang="en-US" dirty="0"/>
              <a:t> </a:t>
            </a:r>
            <a:r>
              <a:rPr lang="en-US" dirty="0" err="1"/>
              <a:t>výměnná</a:t>
            </a:r>
            <a:r>
              <a:rPr lang="en-US" dirty="0"/>
              <a:t> </a:t>
            </a:r>
            <a:r>
              <a:rPr lang="en-US" dirty="0" err="1"/>
              <a:t>transfúze</a:t>
            </a:r>
            <a:r>
              <a:rPr lang="en-US" dirty="0"/>
              <a:t> </a:t>
            </a:r>
            <a:r>
              <a:rPr lang="en-US" dirty="0" err="1"/>
              <a:t>novorozenců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 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nedonošenců</a:t>
            </a:r>
            <a:endParaRPr lang="en-US" dirty="0"/>
          </a:p>
        </p:txBody>
      </p:sp>
      <p:pic>
        <p:nvPicPr>
          <p:cNvPr id="5" name="Picture 2" descr="VÃ½sledek obrÃ¡zku pro transfu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895" y="4508318"/>
            <a:ext cx="2870558" cy="143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en-US" b="1" dirty="0" err="1"/>
              <a:t>kordocentéza</a:t>
            </a:r>
            <a:endParaRPr lang="cs-CZ" alt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65" y="2029460"/>
            <a:ext cx="5106035" cy="3761740"/>
          </a:xfrm>
        </p:spPr>
        <p:txBody>
          <a:bodyPr>
            <a:noAutofit/>
          </a:bodyPr>
          <a:lstStyle/>
          <a:p>
            <a:r>
              <a:rPr lang="en-US" sz="1800" dirty="0" err="1"/>
              <a:t>metoda</a:t>
            </a:r>
            <a:r>
              <a:rPr lang="en-US" sz="1800" dirty="0"/>
              <a:t> k </a:t>
            </a:r>
            <a:r>
              <a:rPr lang="en-US" sz="1800" dirty="0" err="1"/>
              <a:t>získání</a:t>
            </a:r>
            <a:r>
              <a:rPr lang="en-US" sz="1800" dirty="0"/>
              <a:t> </a:t>
            </a:r>
            <a:r>
              <a:rPr lang="en-US" sz="1800" dirty="0" err="1"/>
              <a:t>vzorku</a:t>
            </a:r>
            <a:r>
              <a:rPr lang="en-US" sz="1800" dirty="0"/>
              <a:t> </a:t>
            </a:r>
            <a:r>
              <a:rPr lang="en-US" sz="1800" dirty="0" err="1"/>
              <a:t>krve</a:t>
            </a:r>
            <a:r>
              <a:rPr lang="en-US" sz="1800" dirty="0"/>
              <a:t> z </a:t>
            </a:r>
            <a:r>
              <a:rPr lang="en-US" sz="1800" dirty="0" err="1"/>
              <a:t>pupeční</a:t>
            </a:r>
            <a:r>
              <a:rPr lang="en-US" sz="1800" dirty="0"/>
              <a:t> </a:t>
            </a:r>
            <a:r>
              <a:rPr lang="en-US" sz="1800" dirty="0" err="1"/>
              <a:t>žíly</a:t>
            </a:r>
            <a:r>
              <a:rPr lang="en-US" sz="1800" dirty="0"/>
              <a:t> </a:t>
            </a:r>
            <a:r>
              <a:rPr lang="en-US" sz="1800" dirty="0" err="1"/>
              <a:t>jehlou</a:t>
            </a:r>
            <a:r>
              <a:rPr lang="en-US" sz="1800" dirty="0"/>
              <a:t> </a:t>
            </a:r>
            <a:r>
              <a:rPr lang="en-US" sz="1800" dirty="0" err="1"/>
              <a:t>přes</a:t>
            </a:r>
            <a:r>
              <a:rPr lang="en-US" sz="1800" dirty="0"/>
              <a:t> </a:t>
            </a:r>
            <a:r>
              <a:rPr lang="en-US" sz="1800" dirty="0" err="1"/>
              <a:t>břišní</a:t>
            </a:r>
            <a:r>
              <a:rPr lang="en-US" sz="1800" dirty="0"/>
              <a:t> a </a:t>
            </a:r>
            <a:r>
              <a:rPr lang="en-US" sz="1800" dirty="0" err="1"/>
              <a:t>děložní</a:t>
            </a:r>
            <a:r>
              <a:rPr lang="en-US" sz="1800" dirty="0"/>
              <a:t> </a:t>
            </a:r>
            <a:r>
              <a:rPr lang="en-US" sz="1800" dirty="0" err="1"/>
              <a:t>stěnu</a:t>
            </a:r>
            <a:r>
              <a:rPr lang="en-US" sz="1800" dirty="0"/>
              <a:t> </a:t>
            </a:r>
            <a:r>
              <a:rPr lang="en-US" sz="1800" dirty="0" err="1"/>
              <a:t>cca</a:t>
            </a:r>
            <a:r>
              <a:rPr lang="en-US" sz="1800" dirty="0"/>
              <a:t> 1 cm </a:t>
            </a:r>
            <a:r>
              <a:rPr lang="en-US" sz="1800" dirty="0" err="1"/>
              <a:t>nad</a:t>
            </a:r>
            <a:r>
              <a:rPr lang="en-US" sz="1800" dirty="0"/>
              <a:t> </a:t>
            </a:r>
            <a:r>
              <a:rPr lang="en-US" sz="1800" dirty="0" err="1"/>
              <a:t>odstupem</a:t>
            </a:r>
            <a:r>
              <a:rPr lang="en-US" sz="1800" dirty="0"/>
              <a:t> z </a:t>
            </a:r>
            <a:r>
              <a:rPr lang="en-US" sz="1800" dirty="0" err="1"/>
              <a:t>plodové</a:t>
            </a:r>
            <a:r>
              <a:rPr lang="en-US" sz="1800" dirty="0"/>
              <a:t> </a:t>
            </a:r>
            <a:r>
              <a:rPr lang="en-US" sz="1800" dirty="0" err="1"/>
              <a:t>plochy</a:t>
            </a:r>
            <a:r>
              <a:rPr lang="en-US" sz="1800" dirty="0"/>
              <a:t> </a:t>
            </a:r>
            <a:r>
              <a:rPr lang="en-US" sz="1800" dirty="0" err="1"/>
              <a:t>placenty</a:t>
            </a:r>
            <a:r>
              <a:rPr lang="en-US" sz="1800" dirty="0"/>
              <a:t>,</a:t>
            </a:r>
          </a:p>
          <a:p>
            <a:r>
              <a:rPr lang="en-US" sz="1800" dirty="0" err="1"/>
              <a:t>provádí</a:t>
            </a:r>
            <a:r>
              <a:rPr lang="en-US" sz="1800" dirty="0"/>
              <a:t> se </a:t>
            </a:r>
            <a:r>
              <a:rPr lang="en-US" sz="1800" dirty="0" err="1"/>
              <a:t>za</a:t>
            </a:r>
            <a:r>
              <a:rPr lang="en-US" sz="1800" dirty="0"/>
              <a:t> </a:t>
            </a:r>
            <a:r>
              <a:rPr lang="en-US" sz="1800" dirty="0" err="1"/>
              <a:t>asistence</a:t>
            </a:r>
            <a:r>
              <a:rPr lang="en-US" sz="1800" dirty="0"/>
              <a:t> </a:t>
            </a:r>
            <a:r>
              <a:rPr lang="en-US" sz="1800" dirty="0" err="1"/>
              <a:t>ultrazvuku</a:t>
            </a:r>
            <a:endParaRPr lang="en-US" sz="1800" dirty="0"/>
          </a:p>
          <a:p>
            <a:r>
              <a:rPr lang="en-US" sz="1800" dirty="0" err="1"/>
              <a:t>nebezpečí</a:t>
            </a:r>
            <a:r>
              <a:rPr lang="en-US" sz="1800" dirty="0"/>
              <a:t> </a:t>
            </a:r>
            <a:r>
              <a:rPr lang="en-US" sz="1800" dirty="0" err="1"/>
              <a:t>poranění</a:t>
            </a:r>
            <a:r>
              <a:rPr lang="en-US" sz="1800" dirty="0"/>
              <a:t> </a:t>
            </a:r>
            <a:r>
              <a:rPr lang="en-US" sz="1800" dirty="0" err="1"/>
              <a:t>plodu</a:t>
            </a:r>
            <a:r>
              <a:rPr lang="en-US" sz="1800" dirty="0"/>
              <a:t> </a:t>
            </a:r>
            <a:r>
              <a:rPr lang="en-US" sz="1800" dirty="0" err="1"/>
              <a:t>nebo</a:t>
            </a:r>
            <a:r>
              <a:rPr lang="en-US" sz="1800" dirty="0"/>
              <a:t> </a:t>
            </a:r>
            <a:r>
              <a:rPr lang="en-US" sz="1800" dirty="0" err="1"/>
              <a:t>vyvolání</a:t>
            </a:r>
            <a:r>
              <a:rPr lang="en-US" sz="1800" dirty="0"/>
              <a:t> </a:t>
            </a:r>
            <a:r>
              <a:rPr lang="en-US" sz="1800" dirty="0" err="1"/>
              <a:t>předčasného</a:t>
            </a:r>
            <a:r>
              <a:rPr lang="en-US" sz="1800" dirty="0"/>
              <a:t> </a:t>
            </a:r>
            <a:r>
              <a:rPr lang="en-US" sz="1800" dirty="0" err="1"/>
              <a:t>porodu</a:t>
            </a:r>
            <a:r>
              <a:rPr lang="en-US" sz="1800" dirty="0"/>
              <a:t> –1 </a:t>
            </a:r>
            <a:r>
              <a:rPr lang="en-US" sz="1800" dirty="0" err="1"/>
              <a:t>až</a:t>
            </a:r>
            <a:r>
              <a:rPr lang="en-US" sz="1800" dirty="0"/>
              <a:t> </a:t>
            </a:r>
            <a:r>
              <a:rPr lang="cs-CZ" sz="1800" dirty="0"/>
              <a:t>2</a:t>
            </a:r>
            <a:r>
              <a:rPr lang="en-US" sz="1800" dirty="0"/>
              <a:t>%. </a:t>
            </a:r>
            <a:r>
              <a:rPr lang="en-US" sz="1800" dirty="0" err="1"/>
              <a:t>Někdy</a:t>
            </a:r>
            <a:r>
              <a:rPr lang="en-US" sz="1800" dirty="0"/>
              <a:t> je </a:t>
            </a:r>
            <a:r>
              <a:rPr lang="en-US" sz="1800" dirty="0" err="1"/>
              <a:t>prováděna</a:t>
            </a:r>
            <a:r>
              <a:rPr lang="en-US" sz="1800" dirty="0"/>
              <a:t> </a:t>
            </a:r>
            <a:r>
              <a:rPr lang="en-US" sz="1800" dirty="0" err="1"/>
              <a:t>při</a:t>
            </a:r>
            <a:r>
              <a:rPr lang="en-US" sz="1800" dirty="0"/>
              <a:t> </a:t>
            </a:r>
            <a:r>
              <a:rPr lang="en-US" sz="1800" dirty="0" err="1"/>
              <a:t>fetoskopii</a:t>
            </a:r>
            <a:endParaRPr lang="en-US" sz="1800" dirty="0"/>
          </a:p>
          <a:p>
            <a:r>
              <a:rPr lang="en-US" sz="1800" dirty="0" err="1"/>
              <a:t>vyšetření</a:t>
            </a:r>
            <a:r>
              <a:rPr lang="en-US" sz="1800" dirty="0"/>
              <a:t> </a:t>
            </a:r>
            <a:r>
              <a:rPr lang="en-US" sz="1800" dirty="0" err="1"/>
              <a:t>krevní</a:t>
            </a:r>
            <a:r>
              <a:rPr lang="en-US" sz="1800" dirty="0"/>
              <a:t> </a:t>
            </a:r>
            <a:r>
              <a:rPr lang="en-US" sz="1800" dirty="0" err="1"/>
              <a:t>skupiny</a:t>
            </a:r>
            <a:r>
              <a:rPr lang="en-US" sz="1800" dirty="0"/>
              <a:t>, Rh</a:t>
            </a:r>
            <a:r>
              <a:rPr lang="cs-CZ" sz="1800" dirty="0"/>
              <a:t> </a:t>
            </a:r>
            <a:r>
              <a:rPr lang="en-US" sz="1800" dirty="0" err="1"/>
              <a:t>faktoru</a:t>
            </a:r>
            <a:r>
              <a:rPr lang="en-US" sz="1800" dirty="0"/>
              <a:t> </a:t>
            </a:r>
            <a:r>
              <a:rPr lang="en-US" sz="1800" dirty="0" err="1"/>
              <a:t>plodu</a:t>
            </a:r>
            <a:r>
              <a:rPr lang="en-US" sz="1800" dirty="0"/>
              <a:t> od 20. -24 t. gravidity, </a:t>
            </a:r>
            <a:r>
              <a:rPr lang="en-US" sz="1800" dirty="0" err="1"/>
              <a:t>později</a:t>
            </a:r>
            <a:r>
              <a:rPr lang="en-US" sz="1800" dirty="0"/>
              <a:t> 1denní </a:t>
            </a:r>
            <a:r>
              <a:rPr lang="en-US" sz="1800" dirty="0" err="1"/>
              <a:t>hospitaliz</a:t>
            </a:r>
            <a:r>
              <a:rPr lang="cs-CZ" sz="1800" dirty="0" err="1"/>
              <a:t>ace</a:t>
            </a:r>
            <a:r>
              <a:rPr lang="cs-CZ" sz="1800" dirty="0"/>
              <a:t>, </a:t>
            </a:r>
            <a:r>
              <a:rPr lang="en-US" sz="1800" dirty="0" err="1"/>
              <a:t>monitorování</a:t>
            </a:r>
            <a:r>
              <a:rPr lang="en-US" sz="1800" dirty="0"/>
              <a:t> </a:t>
            </a:r>
            <a:r>
              <a:rPr lang="en-US" sz="1800" dirty="0" err="1"/>
              <a:t>stavu</a:t>
            </a:r>
            <a:r>
              <a:rPr lang="en-US" sz="1800" dirty="0"/>
              <a:t> </a:t>
            </a:r>
            <a:r>
              <a:rPr lang="en-US" sz="1800" dirty="0" err="1"/>
              <a:t>plodu</a:t>
            </a:r>
            <a:r>
              <a:rPr lang="en-US" sz="1800" dirty="0"/>
              <a:t> </a:t>
            </a:r>
            <a:r>
              <a:rPr lang="en-US" sz="1800" dirty="0" err="1"/>
              <a:t>po</a:t>
            </a:r>
            <a:r>
              <a:rPr lang="en-US" sz="1800" dirty="0"/>
              <a:t> </a:t>
            </a:r>
            <a:r>
              <a:rPr lang="en-US" sz="1800" dirty="0" err="1"/>
              <a:t>výkonu</a:t>
            </a:r>
            <a:endParaRPr lang="en-US" sz="1800" dirty="0"/>
          </a:p>
        </p:txBody>
      </p:sp>
      <p:pic>
        <p:nvPicPr>
          <p:cNvPr id="4" name="Content Placeholder -2147482624"/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6606540" y="2198370"/>
            <a:ext cx="4565015" cy="342392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b="1"/>
              <a:t>intrauterinní transfuze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65" y="2466975"/>
            <a:ext cx="4311650" cy="4803140"/>
          </a:xfrm>
        </p:spPr>
        <p:txBody>
          <a:bodyPr/>
          <a:lstStyle/>
          <a:p>
            <a:r>
              <a:rPr lang="en-US"/>
              <a:t>provádí se intraumbilikálně, intraperitoneálně s kompletní výměnou fetální krve nebo intraumbilikálně bez výměny – doplňovací transfúze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5509260" y="2015490"/>
            <a:ext cx="5589270" cy="40608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OŠETŘOVATELSKÝ PROCES PŘI PODÁNÍ TRANSFUZNÁÍ TERAPIE[2020031709420374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heme/theme1.xml><?xml version="1.0" encoding="utf-8"?>
<a:theme xmlns:a="http://schemas.openxmlformats.org/drawingml/2006/main" name="Kapka">
  <a:themeElements>
    <a:clrScheme name="Kapk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Kapka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pk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Kapka</Template>
  <TotalTime>222</TotalTime>
  <Words>3064</Words>
  <Application>Microsoft Office PowerPoint</Application>
  <PresentationFormat>Širokoúhlá obrazovka</PresentationFormat>
  <Paragraphs>330</Paragraphs>
  <Slides>46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0" baseType="lpstr">
      <vt:lpstr>Arial</vt:lpstr>
      <vt:lpstr>Tw Cen MT</vt:lpstr>
      <vt:lpstr>Wingdings</vt:lpstr>
      <vt:lpstr>Kapka</vt:lpstr>
      <vt:lpstr>Ošetřovatelský proces při aplikaci TRANSfuzní terapie </vt:lpstr>
      <vt:lpstr>transfuze</vt:lpstr>
      <vt:lpstr>indikace k trasfuzi</vt:lpstr>
      <vt:lpstr>indikace k transfuzi</vt:lpstr>
      <vt:lpstr>druhy transfuze</vt:lpstr>
      <vt:lpstr>přímá transfuze</vt:lpstr>
      <vt:lpstr>Exsanquinační transfuze </vt:lpstr>
      <vt:lpstr>kordocentéza</vt:lpstr>
      <vt:lpstr>intrauterinní transfuze</vt:lpstr>
      <vt:lpstr>autologní transfuze</vt:lpstr>
      <vt:lpstr>typy autologní transfuze</vt:lpstr>
      <vt:lpstr>výhody autologní transfuze</vt:lpstr>
      <vt:lpstr>nevýhody autologní transfuze</vt:lpstr>
      <vt:lpstr>transfuzní přípravky</vt:lpstr>
      <vt:lpstr>deriváty získané plazmaferézou</vt:lpstr>
      <vt:lpstr>TRANSFUZNÍ PŘÍPRAVKY</vt:lpstr>
      <vt:lpstr>TRANSFUZNÍ PŘÍPRAVKY</vt:lpstr>
      <vt:lpstr>KREVNÍ DERIVÁTY</vt:lpstr>
      <vt:lpstr>KREVNÍ DERIVÁTY</vt:lpstr>
      <vt:lpstr>KREVNÍ KONZERVA</vt:lpstr>
      <vt:lpstr>KREVNÍ KONZERVA</vt:lpstr>
      <vt:lpstr>OZNAČENÍ KREVNÍ KONZERVY</vt:lpstr>
      <vt:lpstr>Označení krevní konzervy</vt:lpstr>
      <vt:lpstr>OZNAČENÍ KREVNÍ KONZERVY</vt:lpstr>
      <vt:lpstr>OBJEDNÁVÁNÍ KREVNÍ KONZERVY</vt:lpstr>
      <vt:lpstr>ODBĚR</vt:lpstr>
      <vt:lpstr>PODÁNÍ TRANSFUZE - ZÁSADY</vt:lpstr>
      <vt:lpstr>PŘÍPRAVA PACIENTA, POMŮCKY</vt:lpstr>
      <vt:lpstr>Bed side test - pomůcky</vt:lpstr>
      <vt:lpstr>pomůcky</vt:lpstr>
      <vt:lpstr>POVINNOSTI PŘED PODÁNÍM TRANSFUZE</vt:lpstr>
      <vt:lpstr>Transfuzní deník</vt:lpstr>
      <vt:lpstr>BED SIDE TEST</vt:lpstr>
      <vt:lpstr>Ověření krevní skupiny</vt:lpstr>
      <vt:lpstr>PODÁNÍ PLAZMY</vt:lpstr>
      <vt:lpstr>PODÁNÍ PLAZMY</vt:lpstr>
      <vt:lpstr>PÉČE V PRŮBĚHU PODÁNÍ TRANSFUZE</vt:lpstr>
      <vt:lpstr>PÉČE PO PODÁNÍ TRANSFUZE</vt:lpstr>
      <vt:lpstr>KOMPLIKACE TRANSFUZE</vt:lpstr>
      <vt:lpstr>PYRETICKÁ REAKCE</vt:lpstr>
      <vt:lpstr>HEMOLYTICKÁ REAKCE</vt:lpstr>
      <vt:lpstr>ALERGICKÁ REAKCE</vt:lpstr>
      <vt:lpstr>OBĚHOVÉ PŘETÍŽENÍ (HYPERVOLEMIE)</vt:lpstr>
      <vt:lpstr>BAKTERIÁLNÍ REAKCE</vt:lpstr>
      <vt:lpstr>ZKOUŠKY VHODNOSTI A KOMPATIBILITY KRVE (SHRNUTÍ)</vt:lpstr>
      <vt:lpstr>ZDROJE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Parenterální aplikace léků</dc:title>
  <dc:creator>Andrea Menšíková</dc:creator>
  <cp:lastModifiedBy>Andrea Menšíková</cp:lastModifiedBy>
  <cp:revision>51</cp:revision>
  <dcterms:created xsi:type="dcterms:W3CDTF">2019-02-04T12:23:00Z</dcterms:created>
  <dcterms:modified xsi:type="dcterms:W3CDTF">2020-03-17T08:43:26Z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1033-10.2.0.7635</vt:lpwstr>
  </property>
</Properties>
</file>