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2" r:id="rId10"/>
    <p:sldId id="263" r:id="rId11"/>
    <p:sldId id="268" r:id="rId12"/>
    <p:sldId id="264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8" r:id="rId30"/>
    <p:sldId id="291" r:id="rId31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http://www.medipo.cz/Obrazky/pumpa.jpg" TargetMode="Externa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3.jpeg"/><Relationship Id="rId5" Type="http://schemas.openxmlformats.org/officeDocument/2006/relationships/image" Target="http://www.polymed.cz/_images_catalogue/604111_v.jpg" TargetMode="External"/><Relationship Id="rId4" Type="http://schemas.openxmlformats.org/officeDocument/2006/relationships/image" Target="../media/image12.jpeg"/><Relationship Id="rId9" Type="http://schemas.openxmlformats.org/officeDocument/2006/relationships/image" Target="http://www.azcontrol.cz/images/pumpa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http://drk-lahde.de/rettungsdienstdateien/ausstattung/fotos/perfusor.gif" TargetMode="Externa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6.png"/><Relationship Id="rId5" Type="http://schemas.openxmlformats.org/officeDocument/2006/relationships/image" Target="http://drk-lahde.de/rettungsdienstdateien/ausstattung/fotos/injektomat%20Kopie.gif" TargetMode="External"/><Relationship Id="rId4" Type="http://schemas.openxmlformats.org/officeDocument/2006/relationships/image" Target="../media/image15.png"/><Relationship Id="rId9" Type="http://schemas.openxmlformats.org/officeDocument/2006/relationships/image" Target="http://www.hesto-med.de/secure2/pics/image033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hyperlink" Target="http://is.muni.cz/elportal/?id=1364079" TargetMode="External"/><Relationship Id="rId4" Type="http://schemas.openxmlformats.org/officeDocument/2006/relationships/hyperlink" Target="https://is.muni.cz/elportal/?id=149606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966794" y="1498059"/>
            <a:ext cx="6504317" cy="2663177"/>
          </a:xfrm>
        </p:spPr>
        <p:txBody>
          <a:bodyPr>
            <a:normAutofit/>
          </a:bodyPr>
          <a:lstStyle/>
          <a:p>
            <a:r>
              <a:rPr lang="cs-CZ" altLang="cs-CZ" dirty="0"/>
              <a:t>Ošetřovatelský proces při aplikaci infuzní terapie</a:t>
            </a:r>
            <a:endParaRPr lang="cs-CZ" dirty="0"/>
          </a:p>
        </p:txBody>
      </p:sp>
      <p:pic>
        <p:nvPicPr>
          <p:cNvPr id="4" name="Picture 2" descr="VÃ½sledek obrÃ¡zku pro aplikace infu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4" y="680212"/>
            <a:ext cx="3307521" cy="52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90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raunoviny.bbraun.cz/sites/default/files/styles/aktualita/public/aktualita/3523/imgs/pinnacle-titulka-800.jpg?itok=Fn1Q9GU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982" y="694950"/>
            <a:ext cx="8096597" cy="5664286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14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322961" y="618517"/>
            <a:ext cx="12601188" cy="1596177"/>
          </a:xfrm>
        </p:spPr>
        <p:txBody>
          <a:bodyPr/>
          <a:lstStyle/>
          <a:p>
            <a:r>
              <a:rPr lang="cs-CZ" dirty="0"/>
              <a:t>Aplikace infuze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dirty="0"/>
              <a:t>Kontinuální – stále (př. Katecholaminy)</a:t>
            </a:r>
          </a:p>
          <a:p>
            <a:r>
              <a:rPr lang="cs-CZ" altLang="cs-CZ" dirty="0"/>
              <a:t>Intermitentní – přerušovaně </a:t>
            </a:r>
          </a:p>
          <a:p>
            <a:r>
              <a:rPr lang="cs-CZ" altLang="cs-CZ" dirty="0"/>
              <a:t>Jednorázová – 500 ml G 5% u pacienta s DM před výkonem, kdy musí lačnit</a:t>
            </a:r>
          </a:p>
          <a:p>
            <a:r>
              <a:rPr lang="cs-CZ" altLang="cs-CZ" dirty="0"/>
              <a:t>Bolusová – podání přesně určeného množství v určitém intervalu (př. </a:t>
            </a:r>
            <a:r>
              <a:rPr lang="cs-CZ" altLang="cs-CZ" dirty="0" err="1"/>
              <a:t>Manitol</a:t>
            </a:r>
            <a:r>
              <a:rPr lang="cs-CZ" altLang="cs-CZ" dirty="0"/>
              <a:t> 100 ml po 6 hodinách)</a:t>
            </a:r>
          </a:p>
          <a:p>
            <a:endParaRPr lang="cs-CZ" dirty="0"/>
          </a:p>
        </p:txBody>
      </p:sp>
      <p:sp>
        <p:nvSpPr>
          <p:cNvPr id="4" name="AutoShape 2" descr="VÃ½sledek obrÃ¡zku pro infu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Picture 6" descr="VÃ½sledek obrÃ¡zku pro infu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816509"/>
            <a:ext cx="3048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11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Druhy infuzních setů, popis</a:t>
            </a:r>
          </a:p>
        </p:txBody>
      </p:sp>
      <p:pic>
        <p:nvPicPr>
          <p:cNvPr id="3074" name="Picture 2" descr="InfuznÃ­ aÂ transfuznÃ­ souprava/se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9" y="2313799"/>
            <a:ext cx="5095042" cy="38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fuznÃ­ aÂ transfuznÃ­ soupravaÂ â popis ÄÃ¡stÃ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2313799"/>
            <a:ext cx="5212080" cy="38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01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3775" y="618518"/>
            <a:ext cx="10364451" cy="1127156"/>
          </a:xfrm>
        </p:spPr>
        <p:txBody>
          <a:bodyPr/>
          <a:lstStyle/>
          <a:p>
            <a:r>
              <a:rPr lang="cs-CZ" dirty="0"/>
              <a:t>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5" y="2077243"/>
            <a:ext cx="5960850" cy="4406684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/>
              <a:t>dokumentace</a:t>
            </a:r>
          </a:p>
          <a:p>
            <a:r>
              <a:rPr lang="cs-CZ" altLang="cs-CZ" dirty="0"/>
              <a:t>sterilně zabalená kanyla (při předpokládané opakované aplikaci léčiva </a:t>
            </a:r>
            <a:r>
              <a:rPr lang="cs-CZ" altLang="cs-CZ" dirty="0" err="1"/>
              <a:t>i.v</a:t>
            </a:r>
            <a:r>
              <a:rPr lang="cs-CZ" altLang="cs-CZ" dirty="0"/>
              <a:t>.)</a:t>
            </a:r>
          </a:p>
          <a:p>
            <a:r>
              <a:rPr lang="cs-CZ" altLang="cs-CZ" dirty="0"/>
              <a:t>láhev (vak) s infuzním roztokem, ordinované léky</a:t>
            </a:r>
          </a:p>
          <a:p>
            <a:r>
              <a:rPr lang="cs-CZ" altLang="cs-CZ" dirty="0"/>
              <a:t>převodová souprava a spojovací hadička</a:t>
            </a:r>
          </a:p>
          <a:p>
            <a:r>
              <a:rPr lang="cs-CZ" altLang="cs-CZ" dirty="0"/>
              <a:t>infuzní stojan (může být součástí lůžka)</a:t>
            </a:r>
          </a:p>
          <a:p>
            <a:r>
              <a:rPr lang="cs-CZ" altLang="cs-CZ" dirty="0"/>
              <a:t>Stříkačka s proplachem </a:t>
            </a:r>
            <a:r>
              <a:rPr lang="cs-CZ" altLang="cs-CZ" dirty="0" err="1"/>
              <a:t>i.v</a:t>
            </a:r>
            <a:r>
              <a:rPr lang="cs-CZ" altLang="cs-CZ" dirty="0"/>
              <a:t>. vstupu (infuzní roztok určený k ředění za použití </a:t>
            </a:r>
            <a:r>
              <a:rPr lang="cs-CZ" altLang="cs-CZ" dirty="0" err="1"/>
              <a:t>spiku</a:t>
            </a:r>
            <a:r>
              <a:rPr lang="cs-CZ" altLang="cs-CZ" dirty="0"/>
              <a:t> se mění jednou za 24 hod, roztok musí být označen datem, hodinou a podpisem sestry, která roztok otevřela)</a:t>
            </a:r>
          </a:p>
          <a:p>
            <a:r>
              <a:rPr lang="cs-CZ" altLang="cs-CZ" dirty="0"/>
              <a:t>Zátka, </a:t>
            </a:r>
            <a:r>
              <a:rPr lang="cs-CZ" altLang="cs-CZ" dirty="0" err="1"/>
              <a:t>mandrén</a:t>
            </a:r>
            <a:r>
              <a:rPr lang="cs-CZ" altLang="cs-CZ" dirty="0"/>
              <a:t> k uzavření </a:t>
            </a:r>
            <a:r>
              <a:rPr lang="cs-CZ" altLang="cs-CZ" dirty="0" err="1"/>
              <a:t>i.v</a:t>
            </a:r>
            <a:r>
              <a:rPr lang="cs-CZ" altLang="cs-CZ" dirty="0"/>
              <a:t>. vstupu</a:t>
            </a:r>
          </a:p>
          <a:p>
            <a:r>
              <a:rPr lang="cs-CZ" altLang="cs-CZ" dirty="0"/>
              <a:t>Emitní miska, čtverečky, dezinfekce</a:t>
            </a:r>
          </a:p>
          <a:p>
            <a:endParaRPr lang="cs-CZ" dirty="0"/>
          </a:p>
        </p:txBody>
      </p:sp>
      <p:pic>
        <p:nvPicPr>
          <p:cNvPr id="5" name="Picture 2" descr="PÅÃ­prava infuze 1Â â pomÅ¯cky (ordinace: FyziologickÃ½ roztok 500 ml + 1000 mg Acidum ascorbicum i. v.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25" y="2308773"/>
            <a:ext cx="456564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8c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8829" y="385761"/>
            <a:ext cx="1166980" cy="14587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89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Příprava nemocného a péče o něj  v průběhu infuze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dirty="0"/>
              <a:t>psychická příprava  - vysvětlení výkonu a zodpovězení dotazů nemocného</a:t>
            </a:r>
          </a:p>
          <a:p>
            <a:r>
              <a:rPr lang="cs-CZ" altLang="cs-CZ" dirty="0"/>
              <a:t>fyzická příprava – kontrola cévního řečiště (volba vhodného průsvitu jehly či kanyly)</a:t>
            </a:r>
          </a:p>
          <a:p>
            <a:r>
              <a:rPr lang="cs-CZ" altLang="cs-CZ" dirty="0"/>
              <a:t>úprava polohy, zajištění komfortu, zajištění signalizačního zařízení, umožnění vyprázdnění </a:t>
            </a:r>
          </a:p>
          <a:p>
            <a:r>
              <a:rPr lang="cs-CZ" altLang="cs-CZ" dirty="0"/>
              <a:t>před výkonem a v jeho průběhu, zajištění podnětů a přiměřené aktivity v průběhu výkonu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6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Výměna infuzní lahve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po vyprázdnění předchozí láhve (vaku) přerušit přívod tlačkou</a:t>
            </a:r>
          </a:p>
          <a:p>
            <a:pPr>
              <a:defRPr/>
            </a:pPr>
            <a:r>
              <a:rPr lang="cs-CZ" altLang="cs-CZ" dirty="0"/>
              <a:t>sejmout láhev ze stojanu, bodec zavést po dezinfekci klobouku (vstupu do vaku)</a:t>
            </a:r>
          </a:p>
          <a:p>
            <a:pPr>
              <a:defRPr/>
            </a:pPr>
            <a:r>
              <a:rPr lang="cs-CZ" altLang="cs-CZ" dirty="0"/>
              <a:t>při dlouhodobé </a:t>
            </a:r>
            <a:r>
              <a:rPr lang="cs-CZ" altLang="cs-CZ" dirty="0" err="1"/>
              <a:t>infůzní</a:t>
            </a:r>
            <a:r>
              <a:rPr lang="cs-CZ" altLang="cs-CZ" dirty="0"/>
              <a:t> terapii pravidelná výměna převodové soupravy a á 48 hodin  (označení na Martinově baňce) </a:t>
            </a:r>
          </a:p>
          <a:p>
            <a:pPr>
              <a:defRPr/>
            </a:pPr>
            <a:r>
              <a:rPr lang="cs-CZ" altLang="cs-CZ" dirty="0"/>
              <a:t>v případě aplikace parenterální výživy – vždy po aplikaci výměna převodové soupravy</a:t>
            </a:r>
          </a:p>
          <a:p>
            <a:pPr>
              <a:defRPr/>
            </a:pPr>
            <a:r>
              <a:rPr lang="cs-CZ" altLang="cs-CZ" dirty="0"/>
              <a:t>pracovat opatrně – nebezpečí poranění cévy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72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Ukončení výkonu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dirty="0"/>
              <a:t>přerušení tlačkou dříve, než dojde k vyprázdnění  převodové soupravy</a:t>
            </a:r>
          </a:p>
          <a:p>
            <a:r>
              <a:rPr lang="cs-CZ" altLang="cs-CZ" dirty="0"/>
              <a:t>na místo vpichu sterilní čtverec, tampon a fixace náplastí</a:t>
            </a:r>
          </a:p>
          <a:p>
            <a:r>
              <a:rPr lang="cs-CZ" altLang="cs-CZ" dirty="0"/>
              <a:t>v případě flexibilní kanyly – ukončení dle zvyklosti pracoviště (VYGON, heparinová zátka…)</a:t>
            </a:r>
          </a:p>
          <a:p>
            <a:r>
              <a:rPr lang="cs-CZ" altLang="cs-CZ" dirty="0"/>
              <a:t>ošetřit kůži předloktí (místa aplikace)</a:t>
            </a:r>
          </a:p>
          <a:p>
            <a:r>
              <a:rPr lang="cs-CZ" altLang="cs-CZ" dirty="0"/>
              <a:t>odstranění pomůcek z lůžka</a:t>
            </a:r>
          </a:p>
          <a:p>
            <a:r>
              <a:rPr lang="cs-CZ" altLang="cs-CZ" dirty="0"/>
              <a:t>úklid pomůcek jako po injekci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842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3774" y="609600"/>
            <a:ext cx="10364452" cy="828502"/>
          </a:xfrm>
        </p:spPr>
        <p:txBody>
          <a:bodyPr/>
          <a:lstStyle/>
          <a:p>
            <a:r>
              <a:rPr lang="cs-CZ" dirty="0"/>
              <a:t>Komplikace infuze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33594" y="1720909"/>
            <a:ext cx="3298976" cy="576262"/>
          </a:xfrm>
        </p:spPr>
        <p:txBody>
          <a:bodyPr/>
          <a:lstStyle/>
          <a:p>
            <a:r>
              <a:rPr lang="cs-CZ" dirty="0"/>
              <a:t>problém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983620"/>
          </a:xfrm>
        </p:spPr>
        <p:txBody>
          <a:bodyPr numCol="1">
            <a:normAutofit fontScale="92500" lnSpcReduction="10000"/>
          </a:bodyPr>
          <a:lstStyle/>
          <a:p>
            <a:pPr marL="285750" lvl="0" indent="-28575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000" cap="small" dirty="0"/>
              <a:t>propíchnutí cévy</a:t>
            </a:r>
          </a:p>
          <a:p>
            <a:pPr marL="285750" lvl="0" indent="-28575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sz="2000" cap="small" dirty="0"/>
          </a:p>
          <a:p>
            <a:pPr marL="285750" lvl="0" indent="-28575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sz="2000" cap="small" dirty="0"/>
          </a:p>
          <a:p>
            <a:pPr marL="285750" lvl="0" indent="-28575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000" cap="small" dirty="0"/>
              <a:t>prasknutí stěny cévy(</a:t>
            </a:r>
            <a:r>
              <a:rPr lang="cs-CZ" altLang="cs-CZ" sz="2000" cap="small" dirty="0" err="1"/>
              <a:t>paravenózní</a:t>
            </a:r>
            <a:r>
              <a:rPr lang="cs-CZ" altLang="cs-CZ" sz="2000" cap="small" dirty="0"/>
              <a:t> podání</a:t>
            </a:r>
          </a:p>
          <a:p>
            <a:pPr marL="285750" lvl="0" indent="-28575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sz="2000" cap="small" dirty="0"/>
          </a:p>
          <a:p>
            <a:pPr marL="285750" lvl="0" indent="-28575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sz="2000" cap="small" dirty="0"/>
          </a:p>
          <a:p>
            <a:pPr marL="285750" lvl="0" indent="-28575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sz="2000" cap="small" dirty="0"/>
          </a:p>
          <a:p>
            <a:pPr marL="285750" lvl="0" indent="-28575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000" cap="small" dirty="0"/>
              <a:t>alergická reakce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endParaRPr lang="cs-CZ" altLang="cs-CZ" cap="none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212750" y="1714631"/>
            <a:ext cx="3291521" cy="576262"/>
          </a:xfrm>
        </p:spPr>
        <p:txBody>
          <a:bodyPr/>
          <a:lstStyle/>
          <a:p>
            <a:r>
              <a:rPr lang="cs-CZ" dirty="0"/>
              <a:t>projev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6"/>
          </p:nvPr>
        </p:nvSpPr>
        <p:spPr>
          <a:xfrm>
            <a:off x="4212750" y="2818015"/>
            <a:ext cx="3303351" cy="3690851"/>
          </a:xfrm>
        </p:spPr>
        <p:txBody>
          <a:bodyPr>
            <a:norm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dirty="0"/>
              <a:t>hematom v okolí místa    vpichu-zduření okolí místa vpichu</a:t>
            </a:r>
          </a:p>
          <a:p>
            <a:pPr algn="l" fontAlgn="base"/>
            <a:endParaRPr lang="cs-CZ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dirty="0"/>
              <a:t>místní známky zánětu   (</a:t>
            </a:r>
            <a:r>
              <a:rPr lang="cs-CZ" dirty="0" err="1"/>
              <a:t>calor</a:t>
            </a:r>
            <a:r>
              <a:rPr lang="cs-CZ" dirty="0"/>
              <a:t>, </a:t>
            </a:r>
            <a:r>
              <a:rPr lang="cs-CZ" dirty="0" err="1"/>
              <a:t>rubor</a:t>
            </a:r>
            <a:r>
              <a:rPr lang="cs-CZ" dirty="0"/>
              <a:t>, tumor, </a:t>
            </a:r>
            <a:r>
              <a:rPr lang="cs-CZ" dirty="0" err="1"/>
              <a:t>dolor</a:t>
            </a:r>
            <a:r>
              <a:rPr lang="cs-CZ" dirty="0"/>
              <a:t>,   </a:t>
            </a:r>
            <a:r>
              <a:rPr lang="cs-CZ" dirty="0" err="1"/>
              <a:t>functio</a:t>
            </a:r>
            <a:r>
              <a:rPr lang="cs-CZ" dirty="0"/>
              <a:t> </a:t>
            </a:r>
            <a:r>
              <a:rPr lang="cs-CZ" dirty="0" err="1"/>
              <a:t>laesae</a:t>
            </a:r>
            <a:r>
              <a:rPr lang="cs-CZ" dirty="0"/>
              <a:t>)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dirty="0"/>
              <a:t>dušnost, pruritus, zvýšená tělesná teplota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973298" y="1714631"/>
            <a:ext cx="3304928" cy="576262"/>
          </a:xfrm>
        </p:spPr>
        <p:txBody>
          <a:bodyPr/>
          <a:lstStyle/>
          <a:p>
            <a:r>
              <a:rPr lang="cs-CZ" dirty="0"/>
              <a:t>péče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>
          <a:xfrm>
            <a:off x="7973298" y="2743201"/>
            <a:ext cx="3304928" cy="3048000"/>
          </a:xfrm>
        </p:spPr>
        <p:txBody>
          <a:bodyPr>
            <a:no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dirty="0"/>
              <a:t>sterilní ošetření místa  vpichu, přiložení obkladu, výběr jiného místa vpichu</a:t>
            </a:r>
          </a:p>
          <a:p>
            <a:pPr algn="l" fontAlgn="base"/>
            <a:endParaRPr lang="cs-CZ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dirty="0"/>
              <a:t>sterilní ošetření místa vpichu, přiložení obkladu, výběr jiného místa vpichu, dále dle ordinace lékaře, závažnost se liší dle aplikovaného léku </a:t>
            </a:r>
            <a:r>
              <a:rPr lang="cs-CZ" dirty="0" err="1"/>
              <a:t>i.v</a:t>
            </a:r>
            <a:r>
              <a:rPr lang="cs-CZ" dirty="0"/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dirty="0"/>
              <a:t>přerušení aplikace infuze, lékař rozhodne o dalším postupu (antihistaminika)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25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6567" y="574400"/>
            <a:ext cx="10364452" cy="1003069"/>
          </a:xfrm>
        </p:spPr>
        <p:txBody>
          <a:bodyPr/>
          <a:lstStyle/>
          <a:p>
            <a:r>
              <a:rPr lang="cs-CZ" dirty="0"/>
              <a:t>Komplikace infuze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3774" y="1413619"/>
            <a:ext cx="3298976" cy="576262"/>
          </a:xfrm>
        </p:spPr>
        <p:txBody>
          <a:bodyPr/>
          <a:lstStyle/>
          <a:p>
            <a:r>
              <a:rPr lang="cs-CZ" dirty="0"/>
              <a:t>problém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913774" y="2327565"/>
            <a:ext cx="3298976" cy="3463636"/>
          </a:xfrm>
        </p:spPr>
        <p:txBody>
          <a:bodyPr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dirty="0"/>
              <a:t>zanesení infekce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dirty="0" err="1"/>
              <a:t>pyretická</a:t>
            </a:r>
            <a:r>
              <a:rPr lang="cs-CZ" dirty="0"/>
              <a:t> reakce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dirty="0"/>
              <a:t>vzduchová, tuková embolie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dirty="0"/>
              <a:t>přetížení kardiovaskulárního  systému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360949" y="1413619"/>
            <a:ext cx="3291521" cy="576262"/>
          </a:xfrm>
        </p:spPr>
        <p:txBody>
          <a:bodyPr/>
          <a:lstStyle/>
          <a:p>
            <a:r>
              <a:rPr lang="cs-CZ" dirty="0"/>
              <a:t>projev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6"/>
          </p:nvPr>
        </p:nvSpPr>
        <p:spPr>
          <a:xfrm>
            <a:off x="4441348" y="2327565"/>
            <a:ext cx="3303351" cy="3463635"/>
          </a:xfrm>
        </p:spPr>
        <p:txBody>
          <a:bodyPr>
            <a:normAutofit fontScale="92500" lnSpcReduction="10000"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500" dirty="0"/>
              <a:t>zduření okolí místa vpichu- místní známky zánětu   (</a:t>
            </a:r>
            <a:r>
              <a:rPr lang="cs-CZ" sz="1500" dirty="0" err="1"/>
              <a:t>calor</a:t>
            </a:r>
            <a:r>
              <a:rPr lang="cs-CZ" sz="1500" dirty="0"/>
              <a:t>, </a:t>
            </a:r>
            <a:r>
              <a:rPr lang="cs-CZ" sz="1500" dirty="0" err="1"/>
              <a:t>rubor</a:t>
            </a:r>
            <a:r>
              <a:rPr lang="cs-CZ" sz="1500" dirty="0"/>
              <a:t>, tumor, </a:t>
            </a:r>
            <a:r>
              <a:rPr lang="cs-CZ" sz="1500" dirty="0" err="1"/>
              <a:t>dolor</a:t>
            </a:r>
            <a:r>
              <a:rPr lang="cs-CZ" sz="1500" dirty="0"/>
              <a:t>,     </a:t>
            </a:r>
            <a:r>
              <a:rPr lang="cs-CZ" sz="1500" dirty="0" err="1"/>
              <a:t>functio</a:t>
            </a:r>
            <a:r>
              <a:rPr lang="cs-CZ" sz="1500" dirty="0"/>
              <a:t> </a:t>
            </a:r>
            <a:r>
              <a:rPr lang="cs-CZ" sz="1500" dirty="0" err="1"/>
              <a:t>laesae</a:t>
            </a:r>
            <a:r>
              <a:rPr lang="cs-CZ" sz="1500" dirty="0"/>
              <a:t>)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500" dirty="0"/>
              <a:t>dušnost, cyanóza, příznaky šokového stavu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500" dirty="0"/>
              <a:t>dušnost, cyanóza, příznaky šokového 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8121497" y="1413619"/>
            <a:ext cx="3304928" cy="576262"/>
          </a:xfrm>
        </p:spPr>
        <p:txBody>
          <a:bodyPr/>
          <a:lstStyle/>
          <a:p>
            <a:r>
              <a:rPr lang="cs-CZ" dirty="0"/>
              <a:t>péče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>
          <a:xfrm>
            <a:off x="7973298" y="2327565"/>
            <a:ext cx="3304928" cy="3463635"/>
          </a:xfrm>
        </p:spPr>
        <p:txBody>
          <a:bodyPr>
            <a:normAutofit fontScale="25000" lnSpcReduction="20000"/>
          </a:bodyPr>
          <a:lstStyle/>
          <a:p>
            <a:pPr marL="685800" indent="-685800" algn="l" fontAlgn="base">
              <a:buFont typeface="Arial" panose="020B0604020202020204" pitchFamily="34" charset="0"/>
              <a:buChar char="•"/>
            </a:pPr>
            <a:r>
              <a:rPr lang="cs-CZ" sz="5600" dirty="0"/>
              <a:t>přerušení aplikace infuze , lékař rozhodne o dalším postupu (antipyretika, antibiotika)</a:t>
            </a:r>
          </a:p>
          <a:p>
            <a:pPr marL="685800" indent="-685800" algn="l" fontAlgn="base">
              <a:buFont typeface="Arial" panose="020B0604020202020204" pitchFamily="34" charset="0"/>
              <a:buChar char="•"/>
            </a:pPr>
            <a:endParaRPr lang="cs-CZ" sz="5600" dirty="0"/>
          </a:p>
          <a:p>
            <a:pPr marL="685800" indent="-685800" algn="l" fontAlgn="base">
              <a:buFont typeface="Arial" panose="020B0604020202020204" pitchFamily="34" charset="0"/>
              <a:buChar char="•"/>
            </a:pPr>
            <a:r>
              <a:rPr lang="cs-CZ" sz="5600" dirty="0"/>
              <a:t>vitální indikace – ohrožení  života, zahájení KPCR dle   stavu nemocného, lékař rozhodne o dalším   postupu</a:t>
            </a:r>
          </a:p>
          <a:p>
            <a:pPr marL="685800" indent="-685800" algn="l" fontAlgn="base">
              <a:buFont typeface="Arial" panose="020B0604020202020204" pitchFamily="34" charset="0"/>
              <a:buChar char="•"/>
            </a:pPr>
            <a:endParaRPr lang="cs-CZ" sz="5600" dirty="0"/>
          </a:p>
          <a:p>
            <a:pPr marL="685800" indent="-685800" algn="l" fontAlgn="base">
              <a:buFont typeface="Arial" panose="020B0604020202020204" pitchFamily="34" charset="0"/>
              <a:buChar char="•"/>
            </a:pPr>
            <a:r>
              <a:rPr lang="cs-CZ" sz="5600" dirty="0"/>
              <a:t>vitální indikace – ohrožení života, zahájení KPCR dle   stavu nemocného, lékař rozhodne o dalším postupu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92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Využití dalších pomůcek při aplikaci infuze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dirty="0"/>
              <a:t>Infuzní pumpy</a:t>
            </a:r>
          </a:p>
          <a:p>
            <a:r>
              <a:rPr lang="cs-CZ" altLang="cs-CZ" dirty="0"/>
              <a:t>Dávkovače – </a:t>
            </a:r>
            <a:r>
              <a:rPr lang="cs-CZ" altLang="cs-CZ" dirty="0" err="1"/>
              <a:t>injektomaty</a:t>
            </a:r>
            <a:endParaRPr lang="cs-CZ" altLang="cs-CZ" dirty="0"/>
          </a:p>
          <a:p>
            <a:r>
              <a:rPr lang="cs-CZ" altLang="cs-CZ" dirty="0"/>
              <a:t>Přetlaková infuze</a:t>
            </a:r>
          </a:p>
          <a:p>
            <a:r>
              <a:rPr lang="cs-CZ" altLang="cs-CZ" dirty="0"/>
              <a:t>Využití infuzní kanyly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95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Infuze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dirty="0"/>
              <a:t>vpravení tekutiny do organismu parenterální (jinou než trávicí) cestou</a:t>
            </a:r>
          </a:p>
          <a:p>
            <a:r>
              <a:rPr lang="cs-CZ" altLang="cs-CZ" dirty="0"/>
              <a:t>nejčastěji se podává intravenózně, méně často se podává subkutánně</a:t>
            </a:r>
          </a:p>
          <a:p>
            <a:r>
              <a:rPr lang="cs-CZ" altLang="cs-CZ" dirty="0"/>
              <a:t>předepisuje jí lékař (u dětí také podává)</a:t>
            </a:r>
          </a:p>
          <a:p>
            <a:r>
              <a:rPr lang="cs-CZ" altLang="cs-CZ" dirty="0"/>
              <a:t>pověřená sestra je zodpovědná za správnou přípravu, aplikaci a udržení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16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Infuzní pumpy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dirty="0"/>
              <a:t>slouží k přesnější regulaci dávky infuze</a:t>
            </a:r>
          </a:p>
          <a:p>
            <a:r>
              <a:rPr lang="cs-CZ" altLang="cs-CZ" dirty="0"/>
              <a:t>podávají intravenózně tekutiny vytvářením pozitivního tlaku na hadičku nebo na tekutinu. </a:t>
            </a:r>
          </a:p>
          <a:p>
            <a:r>
              <a:rPr lang="cs-CZ" altLang="cs-CZ" dirty="0"/>
              <a:t>pokud není průtok tekutiny omezený, vyrovnává se tlak vytvářený pumpou  tlaku gravitace. </a:t>
            </a:r>
          </a:p>
          <a:p>
            <a:r>
              <a:rPr lang="cs-CZ" altLang="cs-CZ" dirty="0"/>
              <a:t>při omezení průtoku (venózní odpor) pumpa (dávkovač) udržuje průtok tekutiny vyšším tlakem.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448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3775" y="618518"/>
            <a:ext cx="10364451" cy="1177032"/>
          </a:xfrm>
        </p:spPr>
        <p:txBody>
          <a:bodyPr/>
          <a:lstStyle/>
          <a:p>
            <a:r>
              <a:rPr lang="cs-CZ" dirty="0"/>
              <a:t>Infuzní pumpy</a:t>
            </a:r>
          </a:p>
        </p:txBody>
      </p:sp>
      <p:pic>
        <p:nvPicPr>
          <p:cNvPr id="4" name="Picture 4" descr="obrázek produktu. Kliknutím zavřet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69" y="2366961"/>
            <a:ext cx="4922825" cy="3424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Infúzní pumpa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775" y="2279649"/>
            <a:ext cx="2052637" cy="3598863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Infuzní pumpa 2P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920" y="2279649"/>
            <a:ext cx="1891374" cy="3598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23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Vybavení infuzní pumpy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/>
              <a:t>alarmy: vizuální, zvukové</a:t>
            </a:r>
          </a:p>
          <a:p>
            <a:pPr>
              <a:defRPr/>
            </a:pPr>
            <a:r>
              <a:rPr lang="cs-CZ" altLang="cs-CZ" dirty="0"/>
              <a:t>měřidla: množství podané tekutiny, objem, který je ještě třeba podat</a:t>
            </a:r>
          </a:p>
          <a:p>
            <a:pPr>
              <a:defRPr/>
            </a:pPr>
            <a:r>
              <a:rPr lang="cs-CZ" altLang="cs-CZ" dirty="0"/>
              <a:t>nastavování rychlosti průtoku: počet ml/h</a:t>
            </a:r>
          </a:p>
          <a:p>
            <a:pPr>
              <a:defRPr/>
            </a:pPr>
            <a:r>
              <a:rPr lang="cs-CZ" altLang="cs-CZ" dirty="0"/>
              <a:t>detektor kapek: fotoelektrické zařízení umístěné na komůrce, registruje tvorbu kapek  a spustí alarm, pokud se kapky netvoří (dokapala infuze, ucpaná cesta)</a:t>
            </a:r>
          </a:p>
          <a:p>
            <a:pPr>
              <a:defRPr/>
            </a:pPr>
            <a:r>
              <a:rPr lang="cs-CZ" altLang="cs-CZ" dirty="0"/>
              <a:t>detektor vzduchu: zapne alarm, když se vyskytne v hadičkách vzduch</a:t>
            </a:r>
          </a:p>
          <a:p>
            <a:pPr>
              <a:defRPr/>
            </a:pPr>
            <a:r>
              <a:rPr lang="cs-CZ" altLang="cs-CZ" dirty="0"/>
              <a:t>detektor okluze: když tlak infuze stoupne na určitou hodnotu, spustí se alarm</a:t>
            </a:r>
          </a:p>
          <a:p>
            <a:pPr>
              <a:defRPr/>
            </a:pPr>
            <a:r>
              <a:rPr lang="cs-CZ" altLang="cs-CZ" dirty="0"/>
              <a:t>baterie: pokud jsou nabité vydrží bez elektrické sítě 1 – 4 hodiny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255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Dávkovače - </a:t>
            </a:r>
            <a:r>
              <a:rPr lang="cs-CZ" altLang="cs-CZ" dirty="0" err="1"/>
              <a:t>injektomaty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altLang="cs-CZ" dirty="0"/>
              <a:t>podání menšího množství roztoku – ve stříkačkách</a:t>
            </a:r>
          </a:p>
          <a:p>
            <a:pPr lvl="1">
              <a:lnSpc>
                <a:spcPct val="150000"/>
              </a:lnSpc>
            </a:pPr>
            <a:r>
              <a:rPr lang="cs-CZ" altLang="cs-CZ" dirty="0"/>
              <a:t>jednorázově (Antitrombin III…)</a:t>
            </a:r>
          </a:p>
          <a:p>
            <a:pPr lvl="1">
              <a:lnSpc>
                <a:spcPct val="150000"/>
              </a:lnSpc>
            </a:pPr>
            <a:r>
              <a:rPr lang="cs-CZ" altLang="cs-CZ" dirty="0"/>
              <a:t>kontinuálně (tlumení, Heparin, </a:t>
            </a:r>
            <a:r>
              <a:rPr lang="cs-CZ" altLang="cs-CZ" dirty="0" err="1"/>
              <a:t>KCl</a:t>
            </a:r>
            <a:r>
              <a:rPr lang="cs-CZ" altLang="cs-CZ" dirty="0"/>
              <a:t>, </a:t>
            </a:r>
            <a:r>
              <a:rPr lang="cs-CZ" altLang="cs-CZ" dirty="0" err="1"/>
              <a:t>NaCl</a:t>
            </a:r>
            <a:r>
              <a:rPr lang="cs-CZ" altLang="cs-CZ" dirty="0"/>
              <a:t> 10%….)</a:t>
            </a:r>
          </a:p>
          <a:p>
            <a:pPr lvl="1">
              <a:lnSpc>
                <a:spcPct val="150000"/>
              </a:lnSpc>
            </a:pPr>
            <a:r>
              <a:rPr lang="cs-CZ" altLang="cs-CZ" dirty="0"/>
              <a:t>bolus  (podání určeného většího množství roztoku za krátký čas) např. pacientovi kape kontinuálně sedativum - tlumení 5ml/h – cílem je, aby pacient byl v umělém spánku – pacient se začne probouzet,  Lékař tedy  naordinuje 5ml bolus – sestra podá 5ml - Pacient usne – pouze pověřená sestra!!!)   </a:t>
            </a:r>
            <a:r>
              <a:rPr lang="cs-CZ" altLang="cs-CZ" sz="2600" dirty="0"/>
              <a:t> 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94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Dávkovače - </a:t>
            </a:r>
            <a:r>
              <a:rPr lang="cs-CZ" altLang="cs-CZ" dirty="0" err="1"/>
              <a:t>injektomaty</a:t>
            </a:r>
            <a:endParaRPr lang="cs-CZ" dirty="0"/>
          </a:p>
        </p:txBody>
      </p:sp>
      <p:pic>
        <p:nvPicPr>
          <p:cNvPr id="4" name="Picture 4" descr="http://drk-lahde.de/rettungsdienstdateien/ausstattung/fotos/injektomat%20Kopie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1" y="2629015"/>
            <a:ext cx="3333750" cy="1873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drk-lahde.de/rettungsdienstdateien/ausstattung/fotos/perfusor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630602"/>
            <a:ext cx="2946400" cy="1871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hesto-med.de/secure2/pics/image033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79" y="2629015"/>
            <a:ext cx="2952750" cy="1873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13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Přetlaková infuze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dirty="0"/>
              <a:t>při nutnosti vpravit do organismu  léčebnou, nebo výživnou látku rychle, během několika minut</a:t>
            </a:r>
          </a:p>
          <a:p>
            <a:pPr>
              <a:buNone/>
            </a:pPr>
            <a:r>
              <a:rPr lang="cs-CZ" altLang="cs-CZ" u="sng" dirty="0"/>
              <a:t>lze využít:</a:t>
            </a:r>
          </a:p>
          <a:p>
            <a:pPr>
              <a:buFontTx/>
              <a:buChar char="-"/>
            </a:pPr>
            <a:r>
              <a:rPr lang="cs-CZ" altLang="cs-CZ" dirty="0"/>
              <a:t>manžetu pro aplikaci přetlakem </a:t>
            </a:r>
          </a:p>
          <a:p>
            <a:pPr>
              <a:buFontTx/>
              <a:buChar char="-"/>
            </a:pPr>
            <a:r>
              <a:rPr lang="cs-CZ" altLang="cs-CZ" dirty="0"/>
              <a:t>infuzní pumpu, injektovat</a:t>
            </a:r>
          </a:p>
          <a:p>
            <a:pPr>
              <a:buFontTx/>
              <a:buChar char="-"/>
            </a:pPr>
            <a:r>
              <a:rPr lang="cs-CZ" altLang="cs-CZ" dirty="0"/>
              <a:t>vložit vak pod nemocného</a:t>
            </a:r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POZOR!!! Časté komplikace </a:t>
            </a:r>
          </a:p>
          <a:p>
            <a:pPr>
              <a:buNone/>
            </a:pPr>
            <a:r>
              <a:rPr lang="cs-CZ" altLang="cs-CZ" dirty="0"/>
              <a:t>PŘETÍŽENÍ KARDIOVASKULÁRNÍHO SYSTÉMU</a:t>
            </a:r>
          </a:p>
          <a:p>
            <a:endParaRPr lang="cs-CZ" dirty="0"/>
          </a:p>
        </p:txBody>
      </p:sp>
      <p:pic>
        <p:nvPicPr>
          <p:cNvPr id="4" name="Picture 4" descr="f0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3493" y="2895924"/>
            <a:ext cx="1934754" cy="2345156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VÃ½sledek obrÃ¡zku pro infuze s pÅetlakovou manÅ¾eto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25" y="3183774"/>
            <a:ext cx="2400096" cy="18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Ã½sledek obrÃ¡zku pro infuze s pÅetlakovou manÅ¾eto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499" y="2779546"/>
            <a:ext cx="220629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651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Výpočet rychlosti infuze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dirty="0"/>
              <a:t>důležitou úlohou sestry je regulace průtoku infuze. Lékař předepisuje jak dlouho má infuze kapat </a:t>
            </a:r>
          </a:p>
          <a:p>
            <a:r>
              <a:rPr lang="cs-CZ" altLang="cs-CZ" dirty="0"/>
              <a:t>např. 3 000/24 hod. Za vypočítání a za správnou regulaci je zodpovědná sestra. Je tedy třeba vypočítat, kolik ml bude kapat za 1 hodinu 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3 000 : 24 =125ml/h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878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Výpočet rychlosti infuze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/>
              <a:t>možnost využití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infuzní pumpy – nastavení počtu ml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nemá-li sestra pumpu k dispozici, musí znát tzv. kapkový faktor. (tento faktor je na každém infuzním setu a znamená – kolik kapek roztoku tvoří 1ml)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Příklad pro výpočet: </a:t>
            </a:r>
          </a:p>
          <a:p>
            <a:pPr marL="0" indent="0">
              <a:buNone/>
              <a:defRPr/>
            </a:pPr>
            <a:r>
              <a:rPr lang="cs-CZ" altLang="cs-CZ" u="sng" dirty="0">
                <a:solidFill>
                  <a:srgbClr val="FF0000"/>
                </a:solidFill>
              </a:rPr>
              <a:t>Počet kapek/min = objem infuze x kapkový faktor</a:t>
            </a:r>
          </a:p>
          <a:p>
            <a:pPr marL="0" indent="0">
              <a:buNone/>
              <a:defRPr/>
            </a:pPr>
            <a:r>
              <a:rPr lang="cs-CZ" altLang="cs-CZ" dirty="0">
                <a:solidFill>
                  <a:srgbClr val="FF0000"/>
                </a:solidFill>
              </a:rPr>
              <a:t>            celkový čas podání infuze</a:t>
            </a:r>
          </a:p>
          <a:p>
            <a:pPr marL="0" indent="0">
              <a:buNone/>
              <a:defRPr/>
            </a:pPr>
            <a:endParaRPr lang="cs-CZ" altLang="cs-CZ" b="1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856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80654" y="1803862"/>
            <a:ext cx="4089861" cy="1645920"/>
          </a:xfrm>
        </p:spPr>
        <p:txBody>
          <a:bodyPr/>
          <a:lstStyle/>
          <a:p>
            <a:r>
              <a:rPr lang="cs-CZ" dirty="0"/>
              <a:t>Kapkový faktor</a:t>
            </a:r>
          </a:p>
        </p:txBody>
      </p:sp>
      <p:pic>
        <p:nvPicPr>
          <p:cNvPr id="5" name="Picture 2" descr="VyznaÄenÃ­ kapkovÃ©ho indexu aÂ velikosti pÃ³rÅ¯ sÃ­tka uÂ transfuznÃ­ souprav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34" y="515870"/>
            <a:ext cx="4455261" cy="59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161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0647" y="1923011"/>
            <a:ext cx="3935688" cy="2023252"/>
          </a:xfrm>
        </p:spPr>
        <p:txBody>
          <a:bodyPr/>
          <a:lstStyle/>
          <a:p>
            <a:r>
              <a:rPr lang="cs-CZ" dirty="0"/>
              <a:t>Výpočet rychlosti infuze</a:t>
            </a:r>
          </a:p>
        </p:txBody>
      </p:sp>
      <p:pic>
        <p:nvPicPr>
          <p:cNvPr id="10242" name="Picture 2" descr="VÃ½poÄet rychlost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02" y="1055717"/>
            <a:ext cx="6763840" cy="4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17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Účel infuze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cs-CZ" altLang="cs-CZ" dirty="0"/>
              <a:t>- diagnostický</a:t>
            </a:r>
          </a:p>
          <a:p>
            <a:pPr>
              <a:buNone/>
              <a:defRPr/>
            </a:pPr>
            <a:r>
              <a:rPr lang="cs-CZ" altLang="cs-CZ" dirty="0"/>
              <a:t>- terapeutický:</a:t>
            </a:r>
          </a:p>
          <a:p>
            <a:pPr lvl="1">
              <a:defRPr/>
            </a:pPr>
            <a:r>
              <a:rPr lang="cs-CZ" altLang="cs-CZ" dirty="0"/>
              <a:t>udržení nebo vyrovnání vodní a elektrolytové rovnováhy</a:t>
            </a:r>
          </a:p>
          <a:p>
            <a:pPr lvl="1">
              <a:defRPr/>
            </a:pPr>
            <a:r>
              <a:rPr lang="cs-CZ" altLang="cs-CZ" dirty="0"/>
              <a:t>dodání minerálů </a:t>
            </a:r>
          </a:p>
          <a:p>
            <a:pPr lvl="1">
              <a:defRPr/>
            </a:pPr>
            <a:r>
              <a:rPr lang="cs-CZ" altLang="cs-CZ" dirty="0"/>
              <a:t>zabezpečení energetické potřeby organismu (dodání glukózy)</a:t>
            </a:r>
          </a:p>
          <a:p>
            <a:pPr lvl="1">
              <a:defRPr/>
            </a:pPr>
            <a:r>
              <a:rPr lang="cs-CZ" altLang="cs-CZ" dirty="0"/>
              <a:t>úprava acidobazické rovnováhy </a:t>
            </a:r>
          </a:p>
          <a:p>
            <a:pPr lvl="1">
              <a:defRPr/>
            </a:pPr>
            <a:r>
              <a:rPr lang="cs-CZ" altLang="cs-CZ" dirty="0"/>
              <a:t> zajištění dostatečného objemu cirkulující tekutiny </a:t>
            </a:r>
          </a:p>
          <a:p>
            <a:pPr lvl="1">
              <a:defRPr/>
            </a:pPr>
            <a:r>
              <a:rPr lang="cs-CZ" altLang="cs-CZ" dirty="0"/>
              <a:t>zabezpečení dodávky vitamínů a léků rozpustných ve vodě </a:t>
            </a:r>
          </a:p>
          <a:p>
            <a:pPr lvl="1">
              <a:defRPr/>
            </a:pPr>
            <a:r>
              <a:rPr lang="cs-CZ" altLang="cs-CZ" dirty="0"/>
              <a:t>vytvoření způsobu na rychlé podání léků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595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3775" y="618518"/>
            <a:ext cx="10364451" cy="1149898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BEHARKOVÁ, Natália a Dana SOLDÁNOVÁ.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hlinkClick r:id="rId4"/>
              </a:rPr>
              <a:t>https://is.muni.cz/elportal/?id=1496062</a:t>
            </a: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Beharková, n., </a:t>
            </a:r>
            <a:r>
              <a:rPr lang="cs-CZ" altLang="cs-CZ" dirty="0" err="1">
                <a:solidFill>
                  <a:prstClr val="black"/>
                </a:solidFill>
              </a:rPr>
              <a:t>soldánová</a:t>
            </a:r>
            <a:r>
              <a:rPr lang="cs-CZ" altLang="cs-CZ" dirty="0">
                <a:solidFill>
                  <a:prstClr val="black"/>
                </a:solidFill>
              </a:rPr>
              <a:t>, D. : základy ošetřovatelských postupů a intervencí.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dirty="0" err="1">
                <a:solidFill>
                  <a:prstClr val="black"/>
                </a:solidFill>
              </a:rPr>
              <a:t>brno</a:t>
            </a:r>
            <a:r>
              <a:rPr lang="cs-CZ" altLang="cs-CZ" dirty="0">
                <a:solidFill>
                  <a:prstClr val="black"/>
                </a:solidFill>
              </a:rPr>
              <a:t>, </a:t>
            </a:r>
            <a:r>
              <a:rPr lang="cs-CZ" altLang="cs-CZ" dirty="0" err="1">
                <a:solidFill>
                  <a:prstClr val="black"/>
                </a:solidFill>
              </a:rPr>
              <a:t>masarykova</a:t>
            </a:r>
            <a:r>
              <a:rPr lang="cs-CZ" altLang="cs-CZ" dirty="0">
                <a:solidFill>
                  <a:prstClr val="black"/>
                </a:solidFill>
              </a:rPr>
              <a:t> univerzita 2016. </a:t>
            </a:r>
            <a:r>
              <a:rPr lang="cs-CZ" dirty="0">
                <a:solidFill>
                  <a:prstClr val="black"/>
                </a:solidFill>
                <a:hlinkClick r:id="rId5"/>
              </a:rPr>
              <a:t>http://is.muni.cz/elportal/?id=1364079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Pokorná, a., komínková, A. : ošetřovatelské postupy založené na důkazech. 2. díl. Brno, </a:t>
            </a:r>
            <a:r>
              <a:rPr lang="cs-CZ" altLang="cs-CZ" dirty="0" err="1">
                <a:solidFill>
                  <a:prstClr val="black"/>
                </a:solidFill>
              </a:rPr>
              <a:t>masarykova</a:t>
            </a:r>
            <a:r>
              <a:rPr lang="cs-CZ" altLang="cs-CZ" dirty="0">
                <a:solidFill>
                  <a:prstClr val="black"/>
                </a:solidFill>
              </a:rPr>
              <a:t> univerzita 2014.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53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Indikace infuze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dirty="0"/>
              <a:t>nadměrná ztráta tekutin</a:t>
            </a:r>
          </a:p>
          <a:p>
            <a:r>
              <a:rPr lang="cs-CZ" altLang="cs-CZ" dirty="0"/>
              <a:t>omezený příjem potravy (bezvědomí, obstrukce GIT /jícen/, atrézie aj.)</a:t>
            </a:r>
          </a:p>
          <a:p>
            <a:r>
              <a:rPr lang="cs-CZ" altLang="cs-CZ" dirty="0"/>
              <a:t>ztráta krve (operace, úraz, profylaxe šoku)</a:t>
            </a:r>
          </a:p>
          <a:p>
            <a:r>
              <a:rPr lang="cs-CZ" altLang="cs-CZ" dirty="0"/>
              <a:t>popáleniny</a:t>
            </a:r>
          </a:p>
          <a:p>
            <a:r>
              <a:rPr lang="cs-CZ" altLang="cs-CZ" dirty="0"/>
              <a:t>nutnost udržení hladiny určitého léku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35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Místa aplikace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periferní vstupy –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basilica</a:t>
            </a:r>
            <a:r>
              <a:rPr lang="cs-CZ" dirty="0"/>
              <a:t>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cephalica</a:t>
            </a:r>
            <a:r>
              <a:rPr lang="cs-CZ" dirty="0"/>
              <a:t>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mediana</a:t>
            </a:r>
            <a:r>
              <a:rPr lang="cs-CZ" dirty="0"/>
              <a:t> v loketní jamce, </a:t>
            </a:r>
            <a:r>
              <a:rPr lang="cs-CZ" dirty="0" err="1"/>
              <a:t>veny</a:t>
            </a:r>
            <a:r>
              <a:rPr lang="cs-CZ" dirty="0"/>
              <a:t> předloktí a hřbetu ruky,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saphena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(před vnitřním kotníkem na dolní končetině), </a:t>
            </a:r>
            <a:r>
              <a:rPr lang="cs-CZ" dirty="0" err="1"/>
              <a:t>veny</a:t>
            </a:r>
            <a:r>
              <a:rPr lang="cs-CZ" dirty="0"/>
              <a:t> v temenní a temporální oblasti u kojenců</a:t>
            </a:r>
          </a:p>
          <a:p>
            <a:r>
              <a:rPr lang="cs-CZ" dirty="0"/>
              <a:t>centrální katetr –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jugularis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/interna,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subclavia</a:t>
            </a:r>
            <a:r>
              <a:rPr lang="cs-CZ" dirty="0"/>
              <a:t>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femoralis</a:t>
            </a:r>
            <a:endParaRPr lang="cs-CZ" dirty="0"/>
          </a:p>
          <a:p>
            <a:r>
              <a:rPr lang="cs-CZ" dirty="0" err="1"/>
              <a:t>implantabilní</a:t>
            </a:r>
            <a:r>
              <a:rPr lang="cs-CZ" dirty="0"/>
              <a:t> venózní port</a:t>
            </a:r>
          </a:p>
          <a:p>
            <a:r>
              <a:rPr lang="cs-CZ" dirty="0"/>
              <a:t>podkožní podání v paliativní medicíně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50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Druhy infuzních roztoků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cs-CZ" altLang="cs-CZ" i="1" u="sng" dirty="0"/>
              <a:t>krystaloidy</a:t>
            </a:r>
            <a:r>
              <a:rPr lang="cs-CZ" altLang="cs-CZ" dirty="0"/>
              <a:t> -  mají malé molekuly, rychle zásobují organismus vodou a elektrolyty, ale rychle odchází z krevního oběhu, jsou snadno vstřebatelné,  udržují acidobazickou  rovnováhu, upravují vodní a minerální hospodářství </a:t>
            </a:r>
          </a:p>
          <a:p>
            <a:pPr lvl="1">
              <a:lnSpc>
                <a:spcPct val="150000"/>
              </a:lnSpc>
              <a:defRPr/>
            </a:pPr>
            <a:r>
              <a:rPr lang="cs-CZ" altLang="cs-CZ" dirty="0"/>
              <a:t>Fyziologický roztok - F1/1, </a:t>
            </a:r>
            <a:r>
              <a:rPr lang="cs-CZ" altLang="cs-CZ" dirty="0" err="1"/>
              <a:t>DaRrowův</a:t>
            </a:r>
            <a:r>
              <a:rPr lang="cs-CZ" altLang="cs-CZ" dirty="0"/>
              <a:t>  roztok, </a:t>
            </a:r>
            <a:r>
              <a:rPr lang="cs-CZ" altLang="cs-CZ" dirty="0" err="1"/>
              <a:t>Ringerův</a:t>
            </a:r>
            <a:r>
              <a:rPr lang="cs-CZ" altLang="cs-CZ" dirty="0"/>
              <a:t> roztok</a:t>
            </a:r>
            <a:endParaRPr lang="cs-CZ" altLang="cs-CZ" i="1" u="sng" dirty="0"/>
          </a:p>
          <a:p>
            <a:pPr>
              <a:lnSpc>
                <a:spcPct val="150000"/>
              </a:lnSpc>
              <a:defRPr/>
            </a:pPr>
            <a:r>
              <a:rPr lang="cs-CZ" altLang="cs-CZ" i="1" u="sng" dirty="0"/>
              <a:t>koloidy -</a:t>
            </a:r>
            <a:r>
              <a:rPr lang="cs-CZ" altLang="cs-CZ" dirty="0"/>
              <a:t> mají velké molekuly (jsou vysokomolekulární), proto udrží tekutinu v krevním řečišti déle než krystaloidy, použití u nemocných v šokovém stavu, při těžkých dehydratacích   </a:t>
            </a:r>
          </a:p>
          <a:p>
            <a:pPr lvl="1">
              <a:lnSpc>
                <a:spcPct val="150000"/>
              </a:lnSpc>
              <a:defRPr/>
            </a:pPr>
            <a:r>
              <a:rPr lang="cs-CZ" altLang="cs-CZ" dirty="0" err="1"/>
              <a:t>Gelifundol</a:t>
            </a:r>
            <a:r>
              <a:rPr lang="cs-CZ" altLang="cs-CZ" sz="1600" dirty="0"/>
              <a:t>, </a:t>
            </a:r>
            <a:r>
              <a:rPr lang="cs-CZ" altLang="cs-CZ" dirty="0" err="1"/>
              <a:t>Haemacel</a:t>
            </a:r>
            <a:r>
              <a:rPr lang="cs-CZ" altLang="cs-CZ" dirty="0"/>
              <a:t> – preparáty upravené želatinou; Dextran, </a:t>
            </a:r>
            <a:r>
              <a:rPr lang="cs-CZ" altLang="cs-CZ" dirty="0" err="1"/>
              <a:t>Rheodextran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40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Druhy infuzních roztoků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u="sng" dirty="0"/>
              <a:t>hypotonické</a:t>
            </a:r>
            <a:r>
              <a:rPr lang="cs-CZ" altLang="cs-CZ" dirty="0"/>
              <a:t> - nižší osmotický tlak než je v krevním řečišti </a:t>
            </a:r>
          </a:p>
          <a:p>
            <a:pPr lvl="1">
              <a:lnSpc>
                <a:spcPct val="80000"/>
              </a:lnSpc>
              <a:defRPr/>
            </a:pPr>
            <a:r>
              <a:rPr lang="cs-CZ" dirty="0"/>
              <a:t>F ½</a:t>
            </a:r>
            <a:endParaRPr lang="cs-CZ" altLang="cs-CZ" u="sng" dirty="0"/>
          </a:p>
          <a:p>
            <a:pPr>
              <a:lnSpc>
                <a:spcPct val="80000"/>
              </a:lnSpc>
              <a:defRPr/>
            </a:pPr>
            <a:endParaRPr lang="cs-CZ" altLang="cs-CZ" u="sng" dirty="0"/>
          </a:p>
          <a:p>
            <a:pPr>
              <a:lnSpc>
                <a:spcPct val="80000"/>
              </a:lnSpc>
              <a:defRPr/>
            </a:pPr>
            <a:r>
              <a:rPr lang="cs-CZ" altLang="cs-CZ" u="sng" dirty="0"/>
              <a:t>izotonické</a:t>
            </a:r>
            <a:r>
              <a:rPr lang="cs-CZ" altLang="cs-CZ" dirty="0"/>
              <a:t> - stejný osmotický tlak než je v krevním řečišti</a:t>
            </a:r>
          </a:p>
          <a:p>
            <a:pPr lvl="1">
              <a:lnSpc>
                <a:spcPct val="80000"/>
              </a:lnSpc>
              <a:defRPr/>
            </a:pPr>
            <a:endParaRPr lang="cs-CZ" dirty="0"/>
          </a:p>
          <a:p>
            <a:pPr lvl="1">
              <a:lnSpc>
                <a:spcPct val="80000"/>
              </a:lnSpc>
              <a:defRPr/>
            </a:pPr>
            <a:r>
              <a:rPr lang="pt-BR" dirty="0"/>
              <a:t>F 1/1, G 5%, R1/1, H1/1, Ringerfundin</a:t>
            </a: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u="sng" dirty="0"/>
          </a:p>
          <a:p>
            <a:pPr>
              <a:lnSpc>
                <a:spcPct val="80000"/>
              </a:lnSpc>
              <a:defRPr/>
            </a:pPr>
            <a:r>
              <a:rPr lang="cs-CZ" altLang="cs-CZ" u="sng" dirty="0"/>
              <a:t>hypertonické</a:t>
            </a:r>
            <a:r>
              <a:rPr lang="cs-CZ" altLang="cs-CZ" dirty="0"/>
              <a:t> - vyšší osmotický tlak než je v krevním řečišti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 lvl="1">
              <a:lnSpc>
                <a:spcPct val="80000"/>
              </a:lnSpc>
              <a:defRPr/>
            </a:pPr>
            <a:r>
              <a:rPr lang="it-IT" dirty="0"/>
              <a:t>G 10%, G 20%, G 40%, Rheodextran 10%, Manitol 10%, Manitol 20%</a:t>
            </a:r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54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y infuznÃ­ch roztokÅ¯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47" y="739832"/>
            <a:ext cx="8991487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39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3775" y="618517"/>
            <a:ext cx="10364451" cy="1376539"/>
          </a:xfrm>
        </p:spPr>
        <p:txBody>
          <a:bodyPr/>
          <a:lstStyle/>
          <a:p>
            <a:r>
              <a:rPr lang="cs-CZ" dirty="0"/>
              <a:t>Příprava infuze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95055"/>
            <a:ext cx="10363826" cy="45138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altLang="cs-CZ" dirty="0"/>
              <a:t>příprava vaků </a:t>
            </a:r>
            <a:r>
              <a:rPr lang="cs-CZ" altLang="cs-CZ" dirty="0" err="1"/>
              <a:t>all</a:t>
            </a:r>
            <a:r>
              <a:rPr lang="cs-CZ" altLang="cs-CZ" dirty="0"/>
              <a:t> in </a:t>
            </a:r>
            <a:r>
              <a:rPr lang="cs-CZ" altLang="cs-CZ" dirty="0" err="1"/>
              <a:t>one</a:t>
            </a:r>
            <a:r>
              <a:rPr lang="cs-CZ" altLang="cs-CZ" dirty="0"/>
              <a:t> by měla probíhat v laminárním boxu (ostatní infuzní směsi se připravují namístě k tomu určeném – pracovna sester – prostor pro manipulaci s léčivy)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směsi se smí připravovat </a:t>
            </a:r>
            <a:r>
              <a:rPr lang="cs-CZ" altLang="cs-CZ" b="1" dirty="0"/>
              <a:t>těsně před podáním</a:t>
            </a:r>
            <a:endParaRPr lang="cs-CZ" altLang="cs-CZ" dirty="0"/>
          </a:p>
          <a:p>
            <a:pPr>
              <a:lnSpc>
                <a:spcPct val="150000"/>
              </a:lnSpc>
            </a:pPr>
            <a:r>
              <a:rPr lang="cs-CZ" altLang="cs-CZ" dirty="0"/>
              <a:t>kontrola přípravků dle dokumentace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infuzní soupravu zavést těsně před podáním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aplikované léky pečlivě kontrolovat a všechny uvést – popsat na láhev či vak 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po dobu infuze kontinuálně sledovat nemocného, rychlost převodu)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při komplikacích – zastavit přívod a dle charakteru komplikací přivolat lékaře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062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Ošetřovatelský proces při aplikaci infuzní terapie[2020031709362146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199</TotalTime>
  <Words>1490</Words>
  <Application>Microsoft Office PowerPoint</Application>
  <PresentationFormat>Širokoúhlá obrazovka</PresentationFormat>
  <Paragraphs>181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Tw Cen MT</vt:lpstr>
      <vt:lpstr>Kapka</vt:lpstr>
      <vt:lpstr>Ošetřovatelský proces při aplikaci infuzní terapie</vt:lpstr>
      <vt:lpstr>Infuze </vt:lpstr>
      <vt:lpstr>Účel infuze</vt:lpstr>
      <vt:lpstr>Indikace infuze</vt:lpstr>
      <vt:lpstr>Místa aplikace </vt:lpstr>
      <vt:lpstr>Druhy infuzních roztoků</vt:lpstr>
      <vt:lpstr>Druhy infuzních roztoků</vt:lpstr>
      <vt:lpstr>Prezentace aplikace PowerPoint</vt:lpstr>
      <vt:lpstr>Příprava infuze</vt:lpstr>
      <vt:lpstr>Prezentace aplikace PowerPoint</vt:lpstr>
      <vt:lpstr>Aplikace infuze</vt:lpstr>
      <vt:lpstr>Druhy infuzních setů, popis</vt:lpstr>
      <vt:lpstr>pomůcky</vt:lpstr>
      <vt:lpstr>Příprava nemocného a péče o něj  v průběhu infuze</vt:lpstr>
      <vt:lpstr>Výměna infuzní lahve</vt:lpstr>
      <vt:lpstr>Ukončení výkonu</vt:lpstr>
      <vt:lpstr>Komplikace infuze</vt:lpstr>
      <vt:lpstr>Komplikace infuze</vt:lpstr>
      <vt:lpstr>Využití dalších pomůcek při aplikaci infuze</vt:lpstr>
      <vt:lpstr>Infuzní pumpy</vt:lpstr>
      <vt:lpstr>Infuzní pumpy</vt:lpstr>
      <vt:lpstr>Vybavení infuzní pumpy</vt:lpstr>
      <vt:lpstr>Dávkovače - injektomaty</vt:lpstr>
      <vt:lpstr>Dávkovače - injektomaty</vt:lpstr>
      <vt:lpstr>Přetlaková infuze</vt:lpstr>
      <vt:lpstr>Výpočet rychlosti infuze</vt:lpstr>
      <vt:lpstr>Výpočet rychlosti infuze</vt:lpstr>
      <vt:lpstr>Kapkový faktor</vt:lpstr>
      <vt:lpstr>Výpočet rychlosti infuze</vt:lpstr>
      <vt:lpstr>zdroje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Ošetřovatelský proces při aplikaci infuzní terapie</dc:title>
  <dc:creator>Andrea Menšíková</dc:creator>
  <cp:lastModifiedBy>Andrea Menšíková</cp:lastModifiedBy>
  <cp:revision>18</cp:revision>
  <dcterms:created xsi:type="dcterms:W3CDTF">2019-03-04T13:07:43Z</dcterms:created>
  <dcterms:modified xsi:type="dcterms:W3CDTF">2020-03-17T08:40:58Z</dcterms:modified>
</cp:coreProperties>
</file>