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62" r:id="rId5"/>
    <p:sldId id="261" r:id="rId6"/>
    <p:sldId id="263" r:id="rId7"/>
    <p:sldId id="264" r:id="rId8"/>
    <p:sldId id="266" r:id="rId9"/>
    <p:sldId id="265" r:id="rId10"/>
    <p:sldId id="268" r:id="rId11"/>
    <p:sldId id="269" r:id="rId12"/>
    <p:sldId id="395" r:id="rId13"/>
    <p:sldId id="396" r:id="rId14"/>
    <p:sldId id="397" r:id="rId15"/>
    <p:sldId id="400" r:id="rId16"/>
    <p:sldId id="401" r:id="rId17"/>
    <p:sldId id="423" r:id="rId18"/>
    <p:sldId id="424" r:id="rId19"/>
    <p:sldId id="425" r:id="rId20"/>
    <p:sldId id="371" r:id="rId21"/>
    <p:sldId id="399" r:id="rId22"/>
    <p:sldId id="402" r:id="rId23"/>
    <p:sldId id="405" r:id="rId24"/>
    <p:sldId id="380" r:id="rId25"/>
    <p:sldId id="406" r:id="rId26"/>
    <p:sldId id="408" r:id="rId27"/>
    <p:sldId id="407" r:id="rId28"/>
    <p:sldId id="394" r:id="rId29"/>
    <p:sldId id="410" r:id="rId30"/>
    <p:sldId id="412" r:id="rId31"/>
    <p:sldId id="413" r:id="rId32"/>
    <p:sldId id="414" r:id="rId33"/>
    <p:sldId id="418" r:id="rId34"/>
    <p:sldId id="426" r:id="rId35"/>
    <p:sldId id="416" r:id="rId36"/>
    <p:sldId id="417" r:id="rId37"/>
    <p:sldId id="270" r:id="rId38"/>
    <p:sldId id="419" r:id="rId39"/>
    <p:sldId id="420" r:id="rId40"/>
    <p:sldId id="421" r:id="rId41"/>
    <p:sldId id="427" r:id="rId42"/>
    <p:sldId id="422" r:id="rId43"/>
    <p:sldId id="428"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8" d="100"/>
          <a:sy n="48" d="100"/>
        </p:scale>
        <p:origin x="-2910" y="-18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AF803-EF8E-4975-93E9-C424560B5959}" type="datetimeFigureOut">
              <a:rPr lang="cs-CZ" smtClean="0"/>
              <a:t>24.2.2017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8C62B-F667-442D-8310-AD07EF1964B9}" type="slidenum">
              <a:rPr lang="cs-CZ" smtClean="0"/>
              <a:t>‹#›</a:t>
            </a:fld>
            <a:endParaRPr lang="cs-CZ"/>
          </a:p>
        </p:txBody>
      </p:sp>
    </p:spTree>
    <p:extLst>
      <p:ext uri="{BB962C8B-B14F-4D97-AF65-F5344CB8AC3E}">
        <p14:creationId xmlns:p14="http://schemas.microsoft.com/office/powerpoint/2010/main" val="272410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60F2F925-EA76-4FCB-9D17-D22CE527D2C1}" type="datetimeFigureOut">
              <a:rPr lang="cs-CZ" smtClean="0"/>
              <a:t>24.2.2017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63495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0F2F925-EA76-4FCB-9D17-D22CE527D2C1}" type="datetimeFigureOut">
              <a:rPr lang="cs-CZ" smtClean="0"/>
              <a:t>24.2.2017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370312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0F2F925-EA76-4FCB-9D17-D22CE527D2C1}" type="datetimeFigureOut">
              <a:rPr lang="cs-CZ" smtClean="0"/>
              <a:t>24.2.2017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223681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0F2F925-EA76-4FCB-9D17-D22CE527D2C1}" type="datetimeFigureOut">
              <a:rPr lang="cs-CZ" smtClean="0"/>
              <a:t>24.2.2017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229021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60F2F925-EA76-4FCB-9D17-D22CE527D2C1}" type="datetimeFigureOut">
              <a:rPr lang="cs-CZ" smtClean="0"/>
              <a:t>24.2.2017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13858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0F2F925-EA76-4FCB-9D17-D22CE527D2C1}" type="datetimeFigureOut">
              <a:rPr lang="cs-CZ" smtClean="0"/>
              <a:t>24.2.2017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62414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0F2F925-EA76-4FCB-9D17-D22CE527D2C1}" type="datetimeFigureOut">
              <a:rPr lang="cs-CZ" smtClean="0"/>
              <a:t>24.2.2017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44432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0F2F925-EA76-4FCB-9D17-D22CE527D2C1}" type="datetimeFigureOut">
              <a:rPr lang="cs-CZ" smtClean="0"/>
              <a:t>24.2.2017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311905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0F2F925-EA76-4FCB-9D17-D22CE527D2C1}" type="datetimeFigureOut">
              <a:rPr lang="cs-CZ" smtClean="0"/>
              <a:t>24.2.2017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114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0F2F925-EA76-4FCB-9D17-D22CE527D2C1}" type="datetimeFigureOut">
              <a:rPr lang="cs-CZ" smtClean="0"/>
              <a:t>24.2.2017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98459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0F2F925-EA76-4FCB-9D17-D22CE527D2C1}" type="datetimeFigureOut">
              <a:rPr lang="cs-CZ" smtClean="0"/>
              <a:t>24.2.2017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DE0DF47-802B-4F08-892A-30789301679F}" type="slidenum">
              <a:rPr lang="cs-CZ" smtClean="0"/>
              <a:t>‹#›</a:t>
            </a:fld>
            <a:endParaRPr lang="cs-CZ"/>
          </a:p>
        </p:txBody>
      </p:sp>
    </p:spTree>
    <p:extLst>
      <p:ext uri="{BB962C8B-B14F-4D97-AF65-F5344CB8AC3E}">
        <p14:creationId xmlns:p14="http://schemas.microsoft.com/office/powerpoint/2010/main" val="174179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2F925-EA76-4FCB-9D17-D22CE527D2C1}" type="datetimeFigureOut">
              <a:rPr lang="cs-CZ" smtClean="0"/>
              <a:t>24.2.2017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0DF47-802B-4F08-892A-30789301679F}" type="slidenum">
              <a:rPr lang="cs-CZ" smtClean="0"/>
              <a:t>‹#›</a:t>
            </a:fld>
            <a:endParaRPr lang="cs-CZ"/>
          </a:p>
        </p:txBody>
      </p:sp>
    </p:spTree>
    <p:extLst>
      <p:ext uri="{BB962C8B-B14F-4D97-AF65-F5344CB8AC3E}">
        <p14:creationId xmlns:p14="http://schemas.microsoft.com/office/powerpoint/2010/main" val="2170485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cs.wikipedia.org/wiki/Benchmarkin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Marketingový plán, výzkum trhu</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44411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Rozdílný výzkum trhu</a:t>
            </a:r>
            <a:endParaRPr lang="cs-CZ" dirty="0"/>
          </a:p>
        </p:txBody>
      </p:sp>
      <p:sp>
        <p:nvSpPr>
          <p:cNvPr id="3" name="Zástupný symbol pro obsah 2"/>
          <p:cNvSpPr>
            <a:spLocks noGrp="1"/>
          </p:cNvSpPr>
          <p:nvPr>
            <p:ph idx="1"/>
          </p:nvPr>
        </p:nvSpPr>
        <p:spPr/>
        <p:txBody>
          <a:bodyPr/>
          <a:lstStyle/>
          <a:p>
            <a:r>
              <a:rPr lang="cs-CZ" dirty="0" smtClean="0"/>
              <a:t>Rozdíl bude patrný v případě uvedení nového modelu luxusního vozu na trh ve srovnání s výzkumem týkajícím se spolehlivosti dětských plenek.</a:t>
            </a:r>
          </a:p>
          <a:p>
            <a:r>
              <a:rPr lang="cs-CZ" dirty="0" smtClean="0"/>
              <a:t>Koho, jak a kdy se budeme ptát?</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912" y="3541776"/>
            <a:ext cx="2517648" cy="3316224"/>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853" y="4022254"/>
            <a:ext cx="4205834" cy="2355267"/>
          </a:xfrm>
          <a:prstGeom prst="rect">
            <a:avLst/>
          </a:prstGeom>
        </p:spPr>
      </p:pic>
    </p:spTree>
    <p:extLst>
      <p:ext uri="{BB962C8B-B14F-4D97-AF65-F5344CB8AC3E}">
        <p14:creationId xmlns:p14="http://schemas.microsoft.com/office/powerpoint/2010/main" val="427638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Pokuste se vymezit specifika výzkumu následujícího produktu.</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4726" y="2420546"/>
            <a:ext cx="2887417" cy="3295052"/>
          </a:xfrm>
        </p:spPr>
      </p:pic>
    </p:spTree>
    <p:extLst>
      <p:ext uri="{BB962C8B-B14F-4D97-AF65-F5344CB8AC3E}">
        <p14:creationId xmlns:p14="http://schemas.microsoft.com/office/powerpoint/2010/main" val="220341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Segmentace trhu</a:t>
            </a:r>
            <a:endParaRPr lang="cs-CZ" dirty="0"/>
          </a:p>
        </p:txBody>
      </p:sp>
      <p:sp>
        <p:nvSpPr>
          <p:cNvPr id="3" name="Zástupný symbol pro obsah 2"/>
          <p:cNvSpPr>
            <a:spLocks noGrp="1"/>
          </p:cNvSpPr>
          <p:nvPr>
            <p:ph idx="1"/>
          </p:nvPr>
        </p:nvSpPr>
        <p:spPr>
          <a:xfrm>
            <a:off x="838200" y="1429555"/>
            <a:ext cx="10515600" cy="4747408"/>
          </a:xfrm>
        </p:spPr>
        <p:txBody>
          <a:bodyPr>
            <a:normAutofit fontScale="92500" lnSpcReduction="10000"/>
          </a:bodyPr>
          <a:lstStyle/>
          <a:p>
            <a:pPr algn="just"/>
            <a:r>
              <a:rPr lang="cs-CZ" b="0" i="0" u="none" strike="noStrike" dirty="0" smtClean="0">
                <a:effectLst/>
              </a:rPr>
              <a:t>Zákazníci na spotřebitelských trzích mají různá, tzn. </a:t>
            </a:r>
            <a:r>
              <a:rPr lang="cs-CZ" b="1" i="0" u="none" strike="noStrike" dirty="0" smtClean="0">
                <a:effectLst/>
              </a:rPr>
              <a:t>heterogenní</a:t>
            </a:r>
            <a:r>
              <a:rPr lang="cs-CZ" b="0" i="0" u="none" strike="noStrike" dirty="0" smtClean="0">
                <a:effectLst/>
              </a:rPr>
              <a:t> přání a potřeby, které se od sebe vzájemně liší. Každý má rád jiný film, jiný druh hudby, kupuje si věci za určitým jasně daným účelem. S rostoucím počtem podniků roste i vzájemné soupeření mezi podniky. Podniky se tak snaží uspokojit co nejlépe konkrétní potřebu a pokud možno co nejlevněji. Tato skutečnost vede podniky k rozdělení trhu na jednotlivé části tzv. </a:t>
            </a:r>
            <a:r>
              <a:rPr lang="cs-CZ" b="1" i="0" u="none" strike="noStrike" dirty="0" smtClean="0">
                <a:effectLst/>
              </a:rPr>
              <a:t>segmenty</a:t>
            </a:r>
            <a:r>
              <a:rPr lang="cs-CZ" b="0" i="0" u="none" strike="noStrike" dirty="0" smtClean="0">
                <a:effectLst/>
              </a:rPr>
              <a:t> podle toho, jaká společná tzv. </a:t>
            </a:r>
            <a:r>
              <a:rPr lang="cs-CZ" b="1" i="0" u="none" strike="noStrike" dirty="0" smtClean="0">
                <a:effectLst/>
              </a:rPr>
              <a:t>homogenní</a:t>
            </a:r>
            <a:r>
              <a:rPr lang="cs-CZ" b="0" i="0" u="none" strike="noStrike" dirty="0" smtClean="0">
                <a:effectLst/>
              </a:rPr>
              <a:t> přání a potřeby – daný segment má. Zaměření se na určitý segment, umožní podniku nabídnout lépe vyhovující produkt např. traktor, danému okruhu zákazníků tzn. zemědělcům a zároveň ušetří peněžní prostředky tím, že tento produkt nenabízí zákazníkům, kteří o něj zájem nemají, tzn. všem ostatním [1].  </a:t>
            </a:r>
            <a:endParaRPr lang="cs-CZ" b="0" dirty="0" smtClean="0">
              <a:effectLst/>
            </a:endParaRPr>
          </a:p>
          <a:p>
            <a:pPr algn="just"/>
            <a:r>
              <a:rPr lang="cs-CZ" b="1" i="0" u="none" strike="noStrike" dirty="0" smtClean="0">
                <a:effectLst/>
              </a:rPr>
              <a:t>Segmentace trhu</a:t>
            </a:r>
            <a:r>
              <a:rPr lang="cs-CZ" b="0" i="0" u="none" strike="noStrike" dirty="0" smtClean="0">
                <a:effectLst/>
              </a:rPr>
              <a:t> – je proces rozčlenění trhu do heterogenních skupin, které jsou ovšem vnitřně homogenní – </a:t>
            </a:r>
            <a:r>
              <a:rPr lang="cs-CZ" b="1" i="0" u="none" strike="noStrike" dirty="0" smtClean="0">
                <a:effectLst/>
              </a:rPr>
              <a:t>tržní segment</a:t>
            </a:r>
            <a:r>
              <a:rPr lang="cs-CZ" b="0" i="0" u="none" strike="noStrike" dirty="0" smtClean="0">
                <a:effectLst/>
              </a:rPr>
              <a:t>.</a:t>
            </a:r>
            <a:endParaRPr lang="cs-CZ" b="0" dirty="0" smtClean="0">
              <a:effectLst/>
            </a:endParaRPr>
          </a:p>
          <a:p>
            <a:endParaRPr lang="cs-CZ" dirty="0"/>
          </a:p>
        </p:txBody>
      </p:sp>
      <p:sp>
        <p:nvSpPr>
          <p:cNvPr id="4" name="Obdélník 3"/>
          <p:cNvSpPr/>
          <p:nvPr/>
        </p:nvSpPr>
        <p:spPr>
          <a:xfrm>
            <a:off x="3048000" y="-4096137"/>
            <a:ext cx="6096000" cy="646331"/>
          </a:xfrm>
          <a:prstGeom prst="rect">
            <a:avLst/>
          </a:prstGeom>
        </p:spPr>
        <p:txBody>
          <a:bodyPr>
            <a:spAutoFit/>
          </a:bodyPr>
          <a:lstStyle/>
          <a:p>
            <a:r>
              <a:rPr lang="cs-CZ" b="0" dirty="0" smtClean="0">
                <a:effectLst/>
              </a:rPr>
              <a:t/>
            </a:r>
            <a:br>
              <a:rPr lang="cs-CZ" b="0" dirty="0" smtClean="0">
                <a:effectLst/>
              </a:rPr>
            </a:br>
            <a:endParaRPr lang="cs-CZ" dirty="0"/>
          </a:p>
        </p:txBody>
      </p:sp>
    </p:spTree>
    <p:extLst>
      <p:ext uri="{BB962C8B-B14F-4D97-AF65-F5344CB8AC3E}">
        <p14:creationId xmlns:p14="http://schemas.microsoft.com/office/powerpoint/2010/main" val="1895127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flipV="1">
            <a:off x="838200" y="283335"/>
            <a:ext cx="10515600" cy="81791"/>
          </a:xfrm>
        </p:spPr>
        <p:txBody>
          <a:bodyPr>
            <a:normAutofit fontScale="90000"/>
          </a:bodyPr>
          <a:lstStyle/>
          <a:p>
            <a:endParaRPr lang="cs-CZ" dirty="0"/>
          </a:p>
        </p:txBody>
      </p:sp>
      <p:sp>
        <p:nvSpPr>
          <p:cNvPr id="5" name="Zástupný symbol pro obsah 4"/>
          <p:cNvSpPr>
            <a:spLocks noGrp="1"/>
          </p:cNvSpPr>
          <p:nvPr>
            <p:ph sz="half" idx="1"/>
          </p:nvPr>
        </p:nvSpPr>
        <p:spPr>
          <a:xfrm>
            <a:off x="838200" y="618186"/>
            <a:ext cx="5181600" cy="5558777"/>
          </a:xfrm>
        </p:spPr>
        <p:txBody>
          <a:bodyPr>
            <a:normAutofit fontScale="77500" lnSpcReduction="20000"/>
          </a:bodyPr>
          <a:lstStyle/>
          <a:p>
            <a:pPr algn="just"/>
            <a:r>
              <a:rPr lang="cs-CZ" dirty="0"/>
              <a:t>Společnost </a:t>
            </a:r>
            <a:r>
              <a:rPr lang="cs-CZ" dirty="0" err="1"/>
              <a:t>Adidas</a:t>
            </a:r>
            <a:r>
              <a:rPr lang="cs-CZ" dirty="0"/>
              <a:t> vznikla v roce 1924 v Německu, kde se dva bratři Adolf a Rudolf </a:t>
            </a:r>
            <a:r>
              <a:rPr lang="cs-CZ" dirty="0" err="1"/>
              <a:t>Dasslerové</a:t>
            </a:r>
            <a:r>
              <a:rPr lang="cs-CZ" dirty="0"/>
              <a:t> rozhodli založit podnik na výrobu sportovní obuvi.  Rudolf později z podniku odešel a založil svoji vlastní firmu s názvem Puma. První úspěch zaznamenal podnik na Olympiádě v roce 1936 v Berlíně, kdy americký sprinter </a:t>
            </a:r>
            <a:r>
              <a:rPr lang="cs-CZ" dirty="0" err="1"/>
              <a:t>Jesse</a:t>
            </a:r>
            <a:r>
              <a:rPr lang="cs-CZ" dirty="0"/>
              <a:t> </a:t>
            </a:r>
            <a:r>
              <a:rPr lang="cs-CZ" dirty="0" err="1"/>
              <a:t>Owens</a:t>
            </a:r>
            <a:r>
              <a:rPr lang="cs-CZ" dirty="0"/>
              <a:t> vyhrál v jejich botách 4 zlaté medaile. Od té doby začali kromě atletiky vyrábět sportovní obuv i pro jiné sporty jako fotbal, tenis, golf, basketbal, kriket, gymnastiku, pozemní hokej, </a:t>
            </a:r>
            <a:r>
              <a:rPr lang="cs-CZ" dirty="0" err="1"/>
              <a:t>rugby</a:t>
            </a:r>
            <a:r>
              <a:rPr lang="cs-CZ" dirty="0"/>
              <a:t>, skateboarding </a:t>
            </a:r>
            <a:r>
              <a:rPr lang="cs-CZ" dirty="0" err="1"/>
              <a:t>adalší</a:t>
            </a:r>
            <a:r>
              <a:rPr lang="cs-CZ" dirty="0"/>
              <a:t>. Každá obuv je vyvinuta přesně podle potřeb daného sportu. Díky tomu, že dokázal </a:t>
            </a:r>
            <a:r>
              <a:rPr lang="cs-CZ" dirty="0" err="1"/>
              <a:t>Adidas</a:t>
            </a:r>
            <a:r>
              <a:rPr lang="cs-CZ" dirty="0"/>
              <a:t> přesně definovat a následně reagovat na potřeby každého segmentu se stal jedním z nejúspěšnějších výrobců sportovní obuvi.</a:t>
            </a:r>
            <a:endParaRPr lang="cs-CZ" b="0" dirty="0" smtClean="0">
              <a:effectLst/>
            </a:endParaRPr>
          </a:p>
          <a:p>
            <a:pPr algn="just"/>
            <a:r>
              <a:rPr lang="cs-CZ" dirty="0"/>
              <a:t>Zdroj: www.wikipedia.org</a:t>
            </a:r>
            <a:endParaRPr lang="cs-CZ" b="0" dirty="0" smtClean="0">
              <a:effectLst/>
            </a:endParaRPr>
          </a:p>
          <a:p>
            <a:pPr marL="0" indent="0" algn="just">
              <a:buNone/>
            </a:pPr>
            <a:endParaRPr lang="cs-CZ"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6459" y="1725311"/>
            <a:ext cx="2381250" cy="1914525"/>
          </a:xfrm>
        </p:spPr>
      </p:pic>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6133" y="2421832"/>
            <a:ext cx="2143125" cy="2143125"/>
          </a:xfrm>
          <a:prstGeom prst="rect">
            <a:avLst/>
          </a:prstGeom>
        </p:spPr>
      </p:pic>
      <p:pic>
        <p:nvPicPr>
          <p:cNvPr id="11" name="Obrázek 10"/>
          <p:cNvPicPr>
            <a:picLocks noChangeAspect="1"/>
          </p:cNvPicPr>
          <p:nvPr/>
        </p:nvPicPr>
        <p:blipFill>
          <a:blip r:embed="rId4"/>
          <a:stretch>
            <a:fillRect/>
          </a:stretch>
        </p:blipFill>
        <p:spPr>
          <a:xfrm>
            <a:off x="6487396" y="4128685"/>
            <a:ext cx="2619375" cy="1743075"/>
          </a:xfrm>
          <a:prstGeom prst="rect">
            <a:avLst/>
          </a:prstGeom>
        </p:spPr>
      </p:pic>
    </p:spTree>
    <p:extLst>
      <p:ext uri="{BB962C8B-B14F-4D97-AF65-F5344CB8AC3E}">
        <p14:creationId xmlns:p14="http://schemas.microsoft.com/office/powerpoint/2010/main" val="271085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837127"/>
            <a:ext cx="10515600" cy="5339836"/>
          </a:xfrm>
        </p:spPr>
        <p:txBody>
          <a:bodyPr>
            <a:normAutofit fontScale="92500" lnSpcReduction="20000"/>
          </a:bodyPr>
          <a:lstStyle/>
          <a:p>
            <a:pPr algn="just"/>
            <a:r>
              <a:rPr lang="cs-CZ" b="0" i="0" u="none" strike="noStrike" dirty="0" smtClean="0">
                <a:effectLst/>
              </a:rPr>
              <a:t>K tomu, aby podnik mohl vůbec jednotlivé segmenty na trhu identifikovat, musí trh dobře znát. Zde podnik využívá právě marketingového výzkumu, který umožní podniku daný trh dobře zmapovat. Podniky tak mohou činit nejen na základě přání a potřeb zákazníků, ale i na základě zjištění jejich charakteristik. Jde jednak o </a:t>
            </a:r>
            <a:r>
              <a:rPr lang="cs-CZ" b="1" i="0" u="none" strike="noStrike" dirty="0" smtClean="0">
                <a:effectLst/>
              </a:rPr>
              <a:t>popisné charakteristiky</a:t>
            </a:r>
            <a:r>
              <a:rPr lang="cs-CZ" b="0" i="0" u="none" strike="noStrike" dirty="0" smtClean="0">
                <a:effectLst/>
              </a:rPr>
              <a:t> jako jsou </a:t>
            </a:r>
            <a:r>
              <a:rPr lang="cs-CZ" b="1" i="0" u="none" strike="noStrike" dirty="0" smtClean="0">
                <a:effectLst/>
              </a:rPr>
              <a:t>demografické</a:t>
            </a:r>
            <a:r>
              <a:rPr lang="cs-CZ" b="0" i="0" u="none" strike="noStrike" dirty="0" smtClean="0">
                <a:effectLst/>
              </a:rPr>
              <a:t> (pohlaví, věk, počet členů domácnosti, náboženství, povolání atd.) </a:t>
            </a:r>
            <a:r>
              <a:rPr lang="cs-CZ" b="1" i="0" u="none" strike="noStrike" dirty="0" smtClean="0">
                <a:effectLst/>
              </a:rPr>
              <a:t>geografické</a:t>
            </a:r>
            <a:r>
              <a:rPr lang="cs-CZ" b="0" i="0" u="none" strike="noStrike" dirty="0" smtClean="0">
                <a:effectLst/>
              </a:rPr>
              <a:t> (př. místo bydliště, státní příslušnost, velikost města) a </a:t>
            </a:r>
            <a:r>
              <a:rPr lang="cs-CZ" b="1" i="0" u="none" strike="noStrike" dirty="0" err="1" smtClean="0">
                <a:effectLst/>
              </a:rPr>
              <a:t>psychografické</a:t>
            </a:r>
            <a:r>
              <a:rPr lang="cs-CZ" b="0" i="0" u="none" strike="noStrike" dirty="0" smtClean="0">
                <a:effectLst/>
              </a:rPr>
              <a:t> (typ osobnosti, životní styl, zájmy, příslušnost k nějaké skupině atd.). Tyto charakteristiky se dobře zjišťují např. dotazníkovým šetřením, kde je popisným charakteristikám věnována zvláštní část. Po té následuje zjištění, jaká konkrétní přání a potřeby určitá skupina zákazníků má a zjistit např. rozdíly mezi skupinou žen a mužů při výběru filmu v kině.</a:t>
            </a:r>
            <a:endParaRPr lang="cs-CZ" b="0" dirty="0" smtClean="0">
              <a:effectLst/>
            </a:endParaRPr>
          </a:p>
          <a:p>
            <a:pPr algn="just"/>
            <a:r>
              <a:rPr lang="cs-CZ" b="0" i="0" u="none" strike="noStrike" dirty="0" smtClean="0">
                <a:effectLst/>
              </a:rPr>
              <a:t>Druhou možností jak identifikovat dané segmenty je určení na základě tzv. </a:t>
            </a:r>
            <a:r>
              <a:rPr lang="cs-CZ" b="1" i="0" u="none" strike="noStrike" dirty="0" smtClean="0">
                <a:effectLst/>
              </a:rPr>
              <a:t>behaviorálních aspektů, </a:t>
            </a:r>
            <a:r>
              <a:rPr lang="cs-CZ" b="0" i="0" u="none" strike="noStrike" dirty="0" smtClean="0">
                <a:effectLst/>
              </a:rPr>
              <a:t>které zahrnují např. reakce na užitek z produktu, jeho výhody, příležitost k použití či značku. Tyto aspekty se nejlépe zjišťují prostřednictvím pozorování popř. experimentu. Následně se sleduje, zda mají skupiny s určitým nákupním chováním stejné či odlišné charakteristiky.</a:t>
            </a:r>
          </a:p>
          <a:p>
            <a:pPr marL="0" indent="0">
              <a:buNone/>
            </a:pPr>
            <a:endParaRPr lang="cs-CZ" dirty="0"/>
          </a:p>
        </p:txBody>
      </p:sp>
    </p:spTree>
    <p:extLst>
      <p:ext uri="{BB962C8B-B14F-4D97-AF65-F5344CB8AC3E}">
        <p14:creationId xmlns:p14="http://schemas.microsoft.com/office/powerpoint/2010/main" val="152614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b="1" dirty="0" smtClean="0"/>
              <a:t>Jaké jsou rozdíly mezi ženami a muži při konzumaci čokolády?</a:t>
            </a:r>
            <a:r>
              <a:rPr lang="cs-CZ" b="0" dirty="0" smtClean="0">
                <a:effectLst/>
              </a:rPr>
              <a:t/>
            </a:r>
            <a:br>
              <a:rPr lang="cs-CZ" b="0" dirty="0" smtClean="0">
                <a:effectLst/>
              </a:rPr>
            </a:br>
            <a:endParaRPr lang="cs-CZ" dirty="0"/>
          </a:p>
        </p:txBody>
      </p:sp>
      <p:sp>
        <p:nvSpPr>
          <p:cNvPr id="3" name="Zástupný symbol pro obsah 2"/>
          <p:cNvSpPr>
            <a:spLocks noGrp="1"/>
          </p:cNvSpPr>
          <p:nvPr>
            <p:ph sz="half" idx="1"/>
          </p:nvPr>
        </p:nvSpPr>
        <p:spPr/>
        <p:txBody>
          <a:bodyPr>
            <a:normAutofit fontScale="62500" lnSpcReduction="20000"/>
          </a:bodyPr>
          <a:lstStyle/>
          <a:p>
            <a:pPr algn="just"/>
            <a:r>
              <a:rPr lang="cs-CZ" dirty="0" smtClean="0"/>
              <a:t>Společnost </a:t>
            </a:r>
            <a:r>
              <a:rPr lang="cs-CZ" dirty="0"/>
              <a:t>Nestlé na základě marketingového výzkumu mezi více jak 2000 respondenty identifikovala na základě </a:t>
            </a:r>
            <a:r>
              <a:rPr lang="cs-CZ" dirty="0" err="1"/>
              <a:t>psychografické</a:t>
            </a:r>
            <a:r>
              <a:rPr lang="cs-CZ" dirty="0"/>
              <a:t> charakteristiky – životního stylu dva segmenty svačinového trhu. Prvním segmentem byli depresivní milovníci čokolády a druhým energetičtí muži. Mezi depresivní milovníky čokolády patří zejména mladé ženy, které kupují rychlé občerstvení a jí čokoládu. Jí ji kdykoliv a nejvíce tehdy, když jsou v depresi, aby se uvolnily, nebo večer, když se doma nudí. Je pro ně důležitá chuť a jsou ochotny za čokoládu utratit více peněz. Jim jsou určeny značky </a:t>
            </a:r>
            <a:r>
              <a:rPr lang="cs-CZ" dirty="0" err="1"/>
              <a:t>Terry</a:t>
            </a:r>
            <a:r>
              <a:rPr lang="cs-CZ" dirty="0"/>
              <a:t> </a:t>
            </a:r>
            <a:r>
              <a:rPr lang="cs-CZ" dirty="0" err="1"/>
              <a:t>Chocolate</a:t>
            </a:r>
            <a:r>
              <a:rPr lang="cs-CZ" dirty="0"/>
              <a:t> Orange, </a:t>
            </a:r>
            <a:r>
              <a:rPr lang="cs-CZ" dirty="0" err="1"/>
              <a:t>All</a:t>
            </a:r>
            <a:r>
              <a:rPr lang="cs-CZ" dirty="0"/>
              <a:t> Gold, Cadbury </a:t>
            </a:r>
            <a:r>
              <a:rPr lang="cs-CZ" dirty="0" err="1"/>
              <a:t>Milk</a:t>
            </a:r>
            <a:r>
              <a:rPr lang="cs-CZ" dirty="0"/>
              <a:t> </a:t>
            </a:r>
            <a:r>
              <a:rPr lang="cs-CZ" dirty="0" err="1"/>
              <a:t>Flake</a:t>
            </a:r>
            <a:r>
              <a:rPr lang="cs-CZ" dirty="0"/>
              <a:t> atd. Druhým segmentem jsou mladí muži s nadprůměrným příjmem, kteří žijí rychle, tvrdě pracují, bezstarostně nakupují. Pracují ve spěchu a čokoládu jedí také ve spěchu při obědě nebo dopoledních či odpoledních pauzách. Energii pak získávají z tyčinek jako je Mars či </a:t>
            </a:r>
            <a:r>
              <a:rPr lang="cs-CZ" dirty="0" err="1"/>
              <a:t>Snickers</a:t>
            </a:r>
            <a:r>
              <a:rPr lang="cs-CZ" dirty="0"/>
              <a:t>.</a:t>
            </a:r>
            <a:endParaRPr lang="cs-CZ" b="0" dirty="0" smtClean="0">
              <a:effectLst/>
            </a:endParaRPr>
          </a:p>
          <a:p>
            <a:pPr algn="just"/>
            <a:r>
              <a:rPr lang="cs-CZ" dirty="0"/>
              <a:t>Zdroj: </a:t>
            </a:r>
            <a:r>
              <a:rPr lang="cs-CZ" dirty="0" err="1"/>
              <a:t>Kotler</a:t>
            </a:r>
            <a:r>
              <a:rPr lang="cs-CZ" dirty="0"/>
              <a:t>, P. 2007, Moderní marketing</a:t>
            </a:r>
            <a:endParaRPr lang="cs-CZ" b="0" dirty="0" smtClean="0">
              <a:effectLst/>
            </a:endParaRPr>
          </a:p>
          <a:p>
            <a:pPr marL="0" indent="0" algn="just">
              <a:buNone/>
            </a:pPr>
            <a:endParaRPr lang="cs-CZ" b="0" dirty="0" smtClean="0">
              <a:effectLst/>
            </a:endParaRPr>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757710"/>
            <a:ext cx="5181600" cy="2487168"/>
          </a:xfrm>
        </p:spPr>
      </p:pic>
    </p:spTree>
    <p:extLst>
      <p:ext uri="{BB962C8B-B14F-4D97-AF65-F5344CB8AC3E}">
        <p14:creationId xmlns:p14="http://schemas.microsoft.com/office/powerpoint/2010/main" val="210529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Co dál?</a:t>
            </a:r>
            <a:endParaRPr lang="cs-CZ" dirty="0"/>
          </a:p>
        </p:txBody>
      </p:sp>
      <p:sp>
        <p:nvSpPr>
          <p:cNvPr id="9" name="Zástupný symbol pro obsah 8"/>
          <p:cNvSpPr>
            <a:spLocks noGrp="1"/>
          </p:cNvSpPr>
          <p:nvPr>
            <p:ph idx="1"/>
          </p:nvPr>
        </p:nvSpPr>
        <p:spPr/>
        <p:txBody>
          <a:bodyPr>
            <a:normAutofit fontScale="92500" lnSpcReduction="10000"/>
          </a:bodyPr>
          <a:lstStyle/>
          <a:p>
            <a:pPr algn="just"/>
            <a:r>
              <a:rPr lang="cs-CZ" dirty="0" smtClean="0"/>
              <a:t>Mezi další informace, které lze zjistit prostřednictvím marketingového výzkumu jsou informace z externího prostředí – </a:t>
            </a:r>
            <a:r>
              <a:rPr lang="cs-CZ" b="1" dirty="0" smtClean="0"/>
              <a:t>makroprostředí a mikroprostředí (</a:t>
            </a:r>
            <a:r>
              <a:rPr lang="cs-CZ" b="1" dirty="0" err="1" smtClean="0"/>
              <a:t>mezoprostředí</a:t>
            </a:r>
            <a:r>
              <a:rPr lang="cs-CZ" b="1" dirty="0" smtClean="0"/>
              <a:t>)</a:t>
            </a:r>
            <a:r>
              <a:rPr lang="cs-CZ" dirty="0" smtClean="0"/>
              <a:t>. Jedná se o tzv. sekundární data tj. data z běžně dostupných databází, článků předchozích analýz.</a:t>
            </a:r>
            <a:endParaRPr lang="cs-CZ" b="0" dirty="0" smtClean="0">
              <a:effectLst/>
            </a:endParaRPr>
          </a:p>
          <a:p>
            <a:pPr algn="just"/>
            <a:r>
              <a:rPr lang="cs-CZ" altLang="cs-CZ" dirty="0" smtClean="0"/>
              <a:t>Analýza makroprostředí - Zabývá se rozborem skutečností z okolí firmy se zásadnějším vlivem na její činnost.</a:t>
            </a:r>
          </a:p>
          <a:p>
            <a:pPr algn="just"/>
            <a:r>
              <a:rPr lang="cs-CZ" altLang="cs-CZ" dirty="0" smtClean="0"/>
              <a:t>Takto vymezené vnější prostředí definujeme jako </a:t>
            </a:r>
            <a:r>
              <a:rPr lang="cs-CZ" altLang="cs-CZ" b="1" dirty="0" smtClean="0"/>
              <a:t>operační prostor</a:t>
            </a:r>
            <a:r>
              <a:rPr lang="cs-CZ" altLang="cs-CZ" dirty="0" smtClean="0"/>
              <a:t>.</a:t>
            </a:r>
          </a:p>
          <a:p>
            <a:pPr algn="just"/>
            <a:r>
              <a:rPr lang="cs-CZ" altLang="cs-CZ" dirty="0" smtClean="0"/>
              <a:t>Metody PEST,4C, scénáře</a:t>
            </a:r>
          </a:p>
          <a:p>
            <a:pPr algn="just"/>
            <a:r>
              <a:rPr lang="cs-CZ" altLang="cs-CZ" dirty="0" err="1" smtClean="0"/>
              <a:t>Mezoprostředí</a:t>
            </a:r>
            <a:r>
              <a:rPr lang="cs-CZ" altLang="cs-CZ" dirty="0" smtClean="0"/>
              <a:t> – Porter 5F</a:t>
            </a:r>
          </a:p>
          <a:p>
            <a:pPr algn="just"/>
            <a:r>
              <a:rPr lang="cs-CZ" altLang="cs-CZ" dirty="0" smtClean="0"/>
              <a:t>Analýza mikroprostředí – SWOT analýza, interní analýza 4P, 7P</a:t>
            </a:r>
          </a:p>
          <a:p>
            <a:pPr algn="just"/>
            <a:r>
              <a:rPr lang="cs-CZ" altLang="cs-CZ" b="1" dirty="0"/>
              <a:t>Pouze relevantní informace!</a:t>
            </a:r>
          </a:p>
          <a:p>
            <a:pPr algn="just"/>
            <a:endParaRPr lang="cs-CZ" altLang="cs-CZ" dirty="0" smtClean="0"/>
          </a:p>
          <a:p>
            <a:endParaRPr lang="cs-CZ" dirty="0"/>
          </a:p>
        </p:txBody>
      </p:sp>
    </p:spTree>
    <p:extLst>
      <p:ext uri="{BB962C8B-B14F-4D97-AF65-F5344CB8AC3E}">
        <p14:creationId xmlns:p14="http://schemas.microsoft.com/office/powerpoint/2010/main" val="22671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lvl="1" algn="ctr" rtl="0">
              <a:spcBef>
                <a:spcPct val="0"/>
              </a:spcBef>
            </a:pPr>
            <a:r>
              <a:rPr lang="cs-CZ" sz="3600" kern="1200" dirty="0">
                <a:solidFill>
                  <a:schemeClr val="tx1"/>
                </a:solidFill>
                <a:latin typeface="+mj-lt"/>
                <a:ea typeface="+mj-ea"/>
                <a:cs typeface="+mj-cs"/>
              </a:rPr>
              <a:t/>
            </a:r>
            <a:br>
              <a:rPr lang="cs-CZ" sz="3600" kern="1200" dirty="0">
                <a:solidFill>
                  <a:schemeClr val="tx1"/>
                </a:solidFill>
                <a:latin typeface="+mj-lt"/>
                <a:ea typeface="+mj-ea"/>
                <a:cs typeface="+mj-cs"/>
              </a:rPr>
            </a:br>
            <a:r>
              <a:rPr lang="cs-CZ" sz="3600" kern="1200" dirty="0">
                <a:solidFill>
                  <a:schemeClr val="tx1"/>
                </a:solidFill>
                <a:latin typeface="+mj-lt"/>
                <a:ea typeface="+mj-ea"/>
                <a:cs typeface="+mj-cs"/>
              </a:rPr>
              <a:t>Identifikace důležitých </a:t>
            </a:r>
            <a:r>
              <a:rPr lang="cs-CZ" sz="3600" kern="1200" dirty="0" err="1">
                <a:solidFill>
                  <a:schemeClr val="tx1"/>
                </a:solidFill>
                <a:latin typeface="+mj-lt"/>
                <a:ea typeface="+mj-ea"/>
                <a:cs typeface="+mj-cs"/>
              </a:rPr>
              <a:t>stakeholders</a:t>
            </a:r>
            <a:r>
              <a:rPr lang="cs-CZ" sz="4400" kern="1200" dirty="0">
                <a:solidFill>
                  <a:schemeClr val="tx1"/>
                </a:solidFill>
                <a:latin typeface="+mj-lt"/>
                <a:ea typeface="+mj-ea"/>
                <a:cs typeface="+mj-cs"/>
              </a:rPr>
              <a:t/>
            </a:r>
            <a:br>
              <a:rPr lang="cs-CZ" sz="4400" kern="1200" dirty="0">
                <a:solidFill>
                  <a:schemeClr val="tx1"/>
                </a:solidFill>
                <a:latin typeface="+mj-lt"/>
                <a:ea typeface="+mj-ea"/>
                <a:cs typeface="+mj-cs"/>
              </a:rPr>
            </a:br>
            <a:endParaRPr lang="cs-CZ" sz="4400" kern="1200" dirty="0">
              <a:solidFill>
                <a:schemeClr val="tx1"/>
              </a:solidFill>
              <a:latin typeface="+mj-lt"/>
              <a:ea typeface="+mj-ea"/>
              <a:cs typeface="+mj-cs"/>
            </a:endParaRPr>
          </a:p>
        </p:txBody>
      </p:sp>
      <p:sp>
        <p:nvSpPr>
          <p:cNvPr id="3" name="Zástupný symbol pro obsah 2"/>
          <p:cNvSpPr>
            <a:spLocks noGrp="1"/>
          </p:cNvSpPr>
          <p:nvPr>
            <p:ph idx="1"/>
          </p:nvPr>
        </p:nvSpPr>
        <p:spPr/>
        <p:txBody>
          <a:bodyPr>
            <a:normAutofit lnSpcReduction="10000"/>
          </a:bodyPr>
          <a:lstStyle/>
          <a:p>
            <a:r>
              <a:rPr lang="cs-CZ" dirty="0"/>
              <a:t>různé zájmové skupiny, které mají na existenci a fungování podniku přímý či nepřímý vliv tzv. „</a:t>
            </a:r>
            <a:r>
              <a:rPr lang="cs-CZ" b="1" dirty="0" err="1"/>
              <a:t>stakeholdery</a:t>
            </a:r>
            <a:r>
              <a:rPr lang="cs-CZ" dirty="0"/>
              <a:t>“. Mezi </a:t>
            </a:r>
            <a:r>
              <a:rPr lang="cs-CZ" dirty="0" err="1"/>
              <a:t>stakeholdery</a:t>
            </a:r>
            <a:r>
              <a:rPr lang="cs-CZ" dirty="0"/>
              <a:t> řadíme např. konkurenty, zákazníky, různé zájmové skupiny, vládu, dodavatele, různá zájmová sdružení atd. </a:t>
            </a:r>
            <a:endParaRPr lang="cs-CZ" dirty="0" smtClean="0"/>
          </a:p>
          <a:p>
            <a:r>
              <a:rPr lang="cs-CZ" dirty="0" smtClean="0"/>
              <a:t>Jejich činnost představuje pro </a:t>
            </a:r>
            <a:r>
              <a:rPr lang="cs-CZ" dirty="0" err="1" smtClean="0"/>
              <a:t>prodnik</a:t>
            </a:r>
            <a:r>
              <a:rPr lang="cs-CZ" dirty="0" smtClean="0"/>
              <a:t> opět </a:t>
            </a:r>
            <a:r>
              <a:rPr lang="cs-CZ" b="1" dirty="0" smtClean="0"/>
              <a:t>příležitosti a hrozby</a:t>
            </a:r>
            <a:r>
              <a:rPr lang="cs-CZ" dirty="0" smtClean="0"/>
              <a:t>. </a:t>
            </a:r>
          </a:p>
          <a:p>
            <a:r>
              <a:rPr lang="cs-CZ" dirty="0" smtClean="0"/>
              <a:t>Jejich srovnáním (analýzou)s interními vlastnostmi podniku se dopracujeme k </a:t>
            </a:r>
            <a:r>
              <a:rPr lang="cs-CZ" b="1" dirty="0" smtClean="0"/>
              <a:t>silným a slabým stránkám</a:t>
            </a:r>
            <a:r>
              <a:rPr lang="cs-CZ" dirty="0" smtClean="0"/>
              <a:t> podniku – podmínka </a:t>
            </a:r>
            <a:r>
              <a:rPr lang="cs-CZ" b="1" dirty="0" err="1" smtClean="0"/>
              <a:t>benchmarku</a:t>
            </a:r>
            <a:r>
              <a:rPr lang="cs-CZ" dirty="0" smtClean="0"/>
              <a:t>.</a:t>
            </a:r>
          </a:p>
          <a:p>
            <a:r>
              <a:rPr lang="cs-CZ" dirty="0" smtClean="0"/>
              <a:t>Jejich vliv lze sledovat dle významnosti v různých časových intervalech </a:t>
            </a:r>
            <a:r>
              <a:rPr lang="cs-CZ" b="1" dirty="0" err="1"/>
              <a:t>makrookolí</a:t>
            </a:r>
            <a:r>
              <a:rPr lang="cs-CZ" dirty="0"/>
              <a:t> ( např. v dlouhodobém horizontu) nebo </a:t>
            </a:r>
            <a:r>
              <a:rPr lang="cs-CZ" b="1" dirty="0" err="1"/>
              <a:t>mikrookolí</a:t>
            </a:r>
            <a:r>
              <a:rPr lang="cs-CZ" dirty="0"/>
              <a:t> ( zejména v krátkodobém horizontu)</a:t>
            </a:r>
          </a:p>
        </p:txBody>
      </p:sp>
    </p:spTree>
    <p:extLst>
      <p:ext uri="{BB962C8B-B14F-4D97-AF65-F5344CB8AC3E}">
        <p14:creationId xmlns:p14="http://schemas.microsoft.com/office/powerpoint/2010/main" val="156714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Nástroje analýzy </a:t>
            </a:r>
            <a:r>
              <a:rPr lang="cs-CZ" dirty="0" err="1" smtClean="0"/>
              <a:t>mikrookolí</a:t>
            </a:r>
            <a:endParaRPr lang="cs-CZ" dirty="0"/>
          </a:p>
        </p:txBody>
      </p:sp>
      <p:sp>
        <p:nvSpPr>
          <p:cNvPr id="5" name="Zástupný symbol pro text 4"/>
          <p:cNvSpPr>
            <a:spLocks noGrp="1"/>
          </p:cNvSpPr>
          <p:nvPr>
            <p:ph type="body" idx="1"/>
          </p:nvPr>
        </p:nvSpPr>
        <p:spPr/>
        <p:txBody>
          <a:bodyPr>
            <a:normAutofit lnSpcReduction="10000"/>
          </a:bodyPr>
          <a:lstStyle/>
          <a:p>
            <a:endParaRPr lang="cs-CZ" dirty="0" smtClean="0"/>
          </a:p>
          <a:p>
            <a:r>
              <a:rPr lang="cs-CZ" dirty="0" err="1" smtClean="0"/>
              <a:t>Porterův</a:t>
            </a:r>
            <a:r>
              <a:rPr lang="cs-CZ" dirty="0" smtClean="0"/>
              <a:t> </a:t>
            </a:r>
            <a:r>
              <a:rPr lang="cs-CZ" dirty="0"/>
              <a:t>model pěti </a:t>
            </a:r>
            <a:r>
              <a:rPr lang="cs-CZ" dirty="0" smtClean="0"/>
              <a:t>sil</a:t>
            </a:r>
            <a:endParaRPr lang="cs-CZ" dirty="0"/>
          </a:p>
        </p:txBody>
      </p:sp>
      <p:sp>
        <p:nvSpPr>
          <p:cNvPr id="6" name="Zástupný symbol pro text 5"/>
          <p:cNvSpPr>
            <a:spLocks noGrp="1"/>
          </p:cNvSpPr>
          <p:nvPr>
            <p:ph type="body" sz="quarter" idx="3"/>
          </p:nvPr>
        </p:nvSpPr>
        <p:spPr>
          <a:xfrm>
            <a:off x="6168009" y="1484784"/>
            <a:ext cx="4041775" cy="936104"/>
          </a:xfrm>
        </p:spPr>
        <p:txBody>
          <a:bodyPr>
            <a:normAutofit/>
          </a:bodyPr>
          <a:lstStyle/>
          <a:p>
            <a:r>
              <a:rPr lang="cs-CZ" sz="1600" dirty="0"/>
              <a:t>Mapa strategických skupin </a:t>
            </a:r>
          </a:p>
          <a:p>
            <a:r>
              <a:rPr lang="cs-CZ" sz="1200" dirty="0"/>
              <a:t>(zdroj: Oxford Professional </a:t>
            </a:r>
            <a:r>
              <a:rPr lang="cs-CZ" sz="1200" dirty="0" err="1"/>
              <a:t>Education</a:t>
            </a:r>
            <a:r>
              <a:rPr lang="cs-CZ" sz="1200" dirty="0"/>
              <a:t> Group)</a:t>
            </a:r>
          </a:p>
          <a:p>
            <a:r>
              <a:rPr lang="cs-CZ" sz="1200" dirty="0"/>
              <a:t>Obrat, Velikost organizace, Šíře sortimentu, Cenová politika</a:t>
            </a: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81200" y="2603127"/>
            <a:ext cx="4040188" cy="309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68009" y="2636913"/>
            <a:ext cx="4041775" cy="303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02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63552" y="692696"/>
            <a:ext cx="8219256" cy="576064"/>
          </a:xfrm>
        </p:spPr>
        <p:txBody>
          <a:bodyPr>
            <a:normAutofit/>
          </a:bodyPr>
          <a:lstStyle/>
          <a:p>
            <a:r>
              <a:rPr lang="cs-CZ" sz="2800" dirty="0"/>
              <a:t>Identifikace důležitých </a:t>
            </a:r>
            <a:r>
              <a:rPr lang="cs-CZ" sz="2800" dirty="0" err="1"/>
              <a:t>stakeholders</a:t>
            </a:r>
            <a:endParaRPr lang="cs-CZ" sz="28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67809" y="1296304"/>
            <a:ext cx="4734917" cy="422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text 3"/>
          <p:cNvSpPr>
            <a:spLocks noGrp="1"/>
          </p:cNvSpPr>
          <p:nvPr>
            <p:ph type="body" sz="half" idx="2"/>
          </p:nvPr>
        </p:nvSpPr>
        <p:spPr>
          <a:xfrm>
            <a:off x="6528049" y="5517233"/>
            <a:ext cx="3008313" cy="320899"/>
          </a:xfrm>
        </p:spPr>
        <p:txBody>
          <a:bodyPr/>
          <a:lstStyle/>
          <a:p>
            <a:r>
              <a:rPr lang="cs-CZ" dirty="0"/>
              <a:t>Zdroj: Oxford </a:t>
            </a:r>
            <a:r>
              <a:rPr lang="cs-CZ" dirty="0" err="1"/>
              <a:t>college</a:t>
            </a:r>
            <a:r>
              <a:rPr lang="cs-CZ" dirty="0"/>
              <a:t> </a:t>
            </a:r>
            <a:r>
              <a:rPr lang="cs-CZ" dirty="0" err="1"/>
              <a:t>of</a:t>
            </a:r>
            <a:r>
              <a:rPr lang="cs-CZ" dirty="0"/>
              <a:t> marketing</a:t>
            </a:r>
          </a:p>
        </p:txBody>
      </p:sp>
    </p:spTree>
    <p:extLst>
      <p:ext uri="{BB962C8B-B14F-4D97-AF65-F5344CB8AC3E}">
        <p14:creationId xmlns:p14="http://schemas.microsoft.com/office/powerpoint/2010/main" val="252544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small" dirty="0" smtClean="0"/>
              <a:t>MARKETINGOVÝ PLÁN</a:t>
            </a:r>
            <a:r>
              <a:rPr lang="cs-CZ" b="0" dirty="0" smtClean="0">
                <a:effectLst/>
              </a:rPr>
              <a:t/>
            </a:r>
            <a:br>
              <a:rPr lang="cs-CZ" b="0" dirty="0" smtClean="0">
                <a:effectLst/>
              </a:rPr>
            </a:br>
            <a:endParaRPr lang="cs-CZ" dirty="0"/>
          </a:p>
        </p:txBody>
      </p:sp>
      <p:sp>
        <p:nvSpPr>
          <p:cNvPr id="3" name="Zástupný symbol pro obsah 2"/>
          <p:cNvSpPr>
            <a:spLocks noGrp="1"/>
          </p:cNvSpPr>
          <p:nvPr>
            <p:ph idx="1"/>
          </p:nvPr>
        </p:nvSpPr>
        <p:spPr>
          <a:xfrm>
            <a:off x="838200" y="1120462"/>
            <a:ext cx="10515600" cy="5056501"/>
          </a:xfrm>
        </p:spPr>
        <p:txBody>
          <a:bodyPr>
            <a:normAutofit/>
          </a:bodyPr>
          <a:lstStyle/>
          <a:p>
            <a:pPr algn="just"/>
            <a:r>
              <a:rPr lang="cs-CZ" dirty="0" smtClean="0"/>
              <a:t>Trh </a:t>
            </a:r>
            <a:r>
              <a:rPr lang="cs-CZ" dirty="0"/>
              <a:t>je prostředí, které se neustále vyvíjí a mění v čase podle toho, co zákazníci požadují. Podniky, musí neustále zjišťovat co je na trhu nového a tomu prostřednictvím různých činností přizpůsobit celý marketingový mix. Pokud chce být podnik na trhu úspěšný a splnit své cíle, musí se na vše dobře připravit a naplánovat si vše tak, aby dokázal na přání zákazníků a situaci na trhu reagovat lépe než ostatní. K tomu podniku slouží tzv. </a:t>
            </a:r>
            <a:r>
              <a:rPr lang="cs-CZ" b="1" dirty="0"/>
              <a:t>marketingový plán</a:t>
            </a:r>
            <a:r>
              <a:rPr lang="cs-CZ" dirty="0"/>
              <a:t>.</a:t>
            </a:r>
            <a:endParaRPr lang="cs-CZ" b="0" dirty="0" smtClean="0">
              <a:effectLst/>
            </a:endParaRPr>
          </a:p>
          <a:p>
            <a:pPr algn="just"/>
            <a:r>
              <a:rPr lang="cs-CZ" b="1" dirty="0"/>
              <a:t>Marketingový plán</a:t>
            </a:r>
            <a:r>
              <a:rPr lang="cs-CZ" dirty="0"/>
              <a:t> – je plán, který všechny marketingové činnosti koordinuje tak, aby podnik splnil své cíle a byl na trhu úspěšný.</a:t>
            </a:r>
            <a:endParaRPr lang="cs-CZ" b="0" dirty="0" smtClean="0">
              <a:effectLst/>
            </a:endParaRPr>
          </a:p>
          <a:p>
            <a:pPr algn="just"/>
            <a:r>
              <a:rPr lang="cs-CZ" b="0" dirty="0" smtClean="0">
                <a:effectLst/>
              </a:rPr>
              <a:t/>
            </a:r>
            <a:br>
              <a:rPr lang="cs-CZ" b="0" dirty="0" smtClean="0">
                <a:effectLst/>
              </a:rPr>
            </a:br>
            <a:endParaRPr lang="cs-CZ" dirty="0"/>
          </a:p>
        </p:txBody>
      </p:sp>
    </p:spTree>
    <p:extLst>
      <p:ext uri="{BB962C8B-B14F-4D97-AF65-F5344CB8AC3E}">
        <p14:creationId xmlns:p14="http://schemas.microsoft.com/office/powerpoint/2010/main" val="154297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idx="4294967295"/>
          </p:nvPr>
        </p:nvSpPr>
        <p:spPr/>
        <p:txBody>
          <a:bodyPr/>
          <a:lstStyle/>
          <a:p>
            <a:pPr eaLnBrk="1" hangingPunct="1"/>
            <a:r>
              <a:rPr lang="cs-CZ" altLang="cs-CZ" dirty="0" smtClean="0"/>
              <a:t>PEST analýza – příklady zkoumaných faktorů</a:t>
            </a:r>
          </a:p>
        </p:txBody>
      </p:sp>
      <p:graphicFrame>
        <p:nvGraphicFramePr>
          <p:cNvPr id="4" name="Zástupný symbol pro obsah 3"/>
          <p:cNvGraphicFramePr>
            <a:graphicFrameLocks noGrp="1"/>
          </p:cNvGraphicFramePr>
          <p:nvPr>
            <p:ph idx="4294967295"/>
          </p:nvPr>
        </p:nvGraphicFramePr>
        <p:xfrm>
          <a:off x="1981200" y="1600201"/>
          <a:ext cx="8229600" cy="3413582"/>
        </p:xfrm>
        <a:graphic>
          <a:graphicData uri="http://schemas.openxmlformats.org/drawingml/2006/table">
            <a:tbl>
              <a:tblPr/>
              <a:tblGrid>
                <a:gridCol w="4114800"/>
                <a:gridCol w="4114800"/>
              </a:tblGrid>
              <a:tr h="390452">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dirty="0" smtClean="0">
                          <a:ln>
                            <a:noFill/>
                          </a:ln>
                          <a:solidFill>
                            <a:schemeClr val="tx1"/>
                          </a:solidFill>
                          <a:effectLst/>
                          <a:latin typeface="Arial" charset="0"/>
                        </a:rPr>
                        <a:t>Politicko-právní</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smtClean="0">
                          <a:ln>
                            <a:noFill/>
                          </a:ln>
                          <a:solidFill>
                            <a:schemeClr val="tx1"/>
                          </a:solidFill>
                          <a:effectLst/>
                          <a:latin typeface="Arial" charset="0"/>
                        </a:rPr>
                        <a:t>Ekonomické</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1188499">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dirty="0" smtClean="0">
                          <a:ln>
                            <a:noFill/>
                          </a:ln>
                          <a:solidFill>
                            <a:schemeClr val="tx1"/>
                          </a:solidFill>
                          <a:effectLst/>
                          <a:latin typeface="Arial" charset="0"/>
                        </a:rPr>
                        <a:t>Legislativa monopolů, zákony na ochranu ŽP, daňová politika, omezení zahraničního obchodu, politika zaměstnanosti, stabilita vlády</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Obchodní cykly, trend růstu HNP, úrokové sazby, peněžní zásoby, inflace, nezaměstnanost, volné zdroje, dostupnost energie a náklady</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r h="371406">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smtClean="0">
                          <a:ln>
                            <a:noFill/>
                          </a:ln>
                          <a:solidFill>
                            <a:schemeClr val="tx1"/>
                          </a:solidFill>
                          <a:effectLst/>
                          <a:latin typeface="Arial" charset="0"/>
                        </a:rPr>
                        <a:t>Sociálně kulturní</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smtClean="0">
                          <a:ln>
                            <a:noFill/>
                          </a:ln>
                          <a:solidFill>
                            <a:schemeClr val="tx1"/>
                          </a:solidFill>
                          <a:effectLst/>
                          <a:latin typeface="Arial" charset="0"/>
                        </a:rPr>
                        <a:t>Technologické</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462768">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Demografické podmínky, distribuce příjmů, sociální mobilita, změny životního stylu, postoj k práci a volnému času, konzumní styl života, úroveň vzdělání</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defRPr sz="2800">
                          <a:solidFill>
                            <a:schemeClr val="tx1"/>
                          </a:solidFill>
                          <a:latin typeface="Arial" charset="0"/>
                        </a:defRPr>
                      </a:lvl1pPr>
                      <a:lvl2pPr marL="742950" indent="-398463">
                        <a:spcBef>
                          <a:spcPct val="20000"/>
                        </a:spcBef>
                        <a:defRPr sz="2400">
                          <a:solidFill>
                            <a:schemeClr val="tx1"/>
                          </a:solidFill>
                          <a:latin typeface="Arial" charset="0"/>
                        </a:defRPr>
                      </a:lvl2pPr>
                      <a:lvl3pPr marL="1143000" indent="-449263">
                        <a:spcBef>
                          <a:spcPct val="20000"/>
                        </a:spcBef>
                        <a:defRPr sz="2000">
                          <a:solidFill>
                            <a:schemeClr val="tx1"/>
                          </a:solidFill>
                          <a:latin typeface="Arial" charset="0"/>
                        </a:defRPr>
                      </a:lvl3pPr>
                      <a:lvl4pPr marL="1600200" indent="-611188">
                        <a:spcBef>
                          <a:spcPct val="20000"/>
                        </a:spcBef>
                        <a:defRPr>
                          <a:solidFill>
                            <a:schemeClr val="tx1"/>
                          </a:solidFill>
                          <a:latin typeface="Arial" charset="0"/>
                        </a:defRPr>
                      </a:lvl4pPr>
                      <a:lvl5pPr marL="2057400" indent="-774700">
                        <a:spcBef>
                          <a:spcPct val="20000"/>
                        </a:spcBef>
                        <a:defRPr>
                          <a:solidFill>
                            <a:schemeClr val="tx1"/>
                          </a:solidFill>
                          <a:latin typeface="Arial" charset="0"/>
                        </a:defRPr>
                      </a:lvl5pPr>
                      <a:lvl6pPr marL="2514600" indent="-774700" fontAlgn="base">
                        <a:spcBef>
                          <a:spcPct val="20000"/>
                        </a:spcBef>
                        <a:spcAft>
                          <a:spcPct val="0"/>
                        </a:spcAft>
                        <a:defRPr>
                          <a:solidFill>
                            <a:schemeClr val="tx1"/>
                          </a:solidFill>
                          <a:latin typeface="Arial" charset="0"/>
                        </a:defRPr>
                      </a:lvl6pPr>
                      <a:lvl7pPr marL="2971800" indent="-774700" fontAlgn="base">
                        <a:spcBef>
                          <a:spcPct val="20000"/>
                        </a:spcBef>
                        <a:spcAft>
                          <a:spcPct val="0"/>
                        </a:spcAft>
                        <a:defRPr>
                          <a:solidFill>
                            <a:schemeClr val="tx1"/>
                          </a:solidFill>
                          <a:latin typeface="Arial" charset="0"/>
                        </a:defRPr>
                      </a:lvl7pPr>
                      <a:lvl8pPr marL="3429000" indent="-774700" fontAlgn="base">
                        <a:spcBef>
                          <a:spcPct val="20000"/>
                        </a:spcBef>
                        <a:spcAft>
                          <a:spcPct val="0"/>
                        </a:spcAft>
                        <a:defRPr>
                          <a:solidFill>
                            <a:schemeClr val="tx1"/>
                          </a:solidFill>
                          <a:latin typeface="Arial" charset="0"/>
                        </a:defRPr>
                      </a:lvl8pPr>
                      <a:lvl9pPr marL="3886200" indent="-7747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dirty="0" smtClean="0">
                          <a:ln>
                            <a:noFill/>
                          </a:ln>
                          <a:solidFill>
                            <a:schemeClr val="tx1"/>
                          </a:solidFill>
                          <a:effectLst/>
                          <a:latin typeface="Arial" charset="0"/>
                        </a:rPr>
                        <a:t>Vládní výdaje na výzkum, vládní a průmyslové zaměření na technologické aktivity, nové objevy (výsledky výzkumu a vývoje)rychlost přenosu technologií, míra zastarávání</a:t>
                      </a:r>
                    </a:p>
                  </a:txBody>
                  <a:tcPr marT="45711" marB="4571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spTree>
    <p:extLst>
      <p:ext uri="{BB962C8B-B14F-4D97-AF65-F5344CB8AC3E}">
        <p14:creationId xmlns:p14="http://schemas.microsoft.com/office/powerpoint/2010/main" val="251843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z="4000"/>
              <a:t>Analýza konkurenčního prostředí</a:t>
            </a:r>
          </a:p>
        </p:txBody>
      </p:sp>
      <p:sp>
        <p:nvSpPr>
          <p:cNvPr id="19459" name="Rectangle 3"/>
          <p:cNvSpPr>
            <a:spLocks noGrp="1" noChangeArrowheads="1"/>
          </p:cNvSpPr>
          <p:nvPr>
            <p:ph sz="half" idx="1"/>
          </p:nvPr>
        </p:nvSpPr>
        <p:spPr/>
        <p:txBody>
          <a:bodyPr>
            <a:normAutofit lnSpcReduction="10000"/>
          </a:bodyPr>
          <a:lstStyle/>
          <a:p>
            <a:pPr eaLnBrk="1" hangingPunct="1">
              <a:lnSpc>
                <a:spcPct val="80000"/>
              </a:lnSpc>
            </a:pPr>
            <a:r>
              <a:rPr lang="cs-CZ" altLang="cs-CZ"/>
              <a:t>Jde především o snahu podniku udržet si konkurenční výhodu</a:t>
            </a:r>
          </a:p>
          <a:p>
            <a:pPr eaLnBrk="1" hangingPunct="1">
              <a:lnSpc>
                <a:spcPct val="80000"/>
              </a:lnSpc>
            </a:pPr>
            <a:r>
              <a:rPr lang="cs-CZ" altLang="cs-CZ"/>
              <a:t>Zjištění prostřednictvím Porterova modelu 5 sil (5F)</a:t>
            </a:r>
          </a:p>
          <a:p>
            <a:pPr eaLnBrk="1" hangingPunct="1">
              <a:lnSpc>
                <a:spcPct val="80000"/>
              </a:lnSpc>
            </a:pPr>
            <a:r>
              <a:rPr lang="cs-CZ" altLang="cs-CZ"/>
              <a:t>Autor: Michael Porter – 5 vlivných tržních sil</a:t>
            </a:r>
          </a:p>
          <a:p>
            <a:pPr eaLnBrk="1" hangingPunct="1">
              <a:lnSpc>
                <a:spcPct val="80000"/>
              </a:lnSpc>
            </a:pPr>
            <a:r>
              <a:rPr lang="cs-CZ" altLang="cs-CZ"/>
              <a:t>Současí konkurenti</a:t>
            </a:r>
          </a:p>
          <a:p>
            <a:pPr eaLnBrk="1" hangingPunct="1">
              <a:lnSpc>
                <a:spcPct val="80000"/>
              </a:lnSpc>
            </a:pPr>
            <a:r>
              <a:rPr lang="cs-CZ" altLang="cs-CZ"/>
              <a:t>Potenciální noví konkurenti</a:t>
            </a:r>
          </a:p>
          <a:p>
            <a:pPr eaLnBrk="1" hangingPunct="1">
              <a:lnSpc>
                <a:spcPct val="80000"/>
              </a:lnSpc>
            </a:pPr>
            <a:r>
              <a:rPr lang="cs-CZ" altLang="cs-CZ"/>
              <a:t>Zákazníci</a:t>
            </a:r>
          </a:p>
          <a:p>
            <a:pPr eaLnBrk="1" hangingPunct="1">
              <a:lnSpc>
                <a:spcPct val="80000"/>
              </a:lnSpc>
            </a:pPr>
            <a:r>
              <a:rPr lang="cs-CZ" altLang="cs-CZ"/>
              <a:t>Dodavatelé</a:t>
            </a:r>
          </a:p>
          <a:p>
            <a:pPr eaLnBrk="1" hangingPunct="1">
              <a:lnSpc>
                <a:spcPct val="80000"/>
              </a:lnSpc>
            </a:pPr>
            <a:r>
              <a:rPr lang="cs-CZ" altLang="cs-CZ"/>
              <a:t>Substituční výrobky</a:t>
            </a:r>
          </a:p>
        </p:txBody>
      </p:sp>
      <p:pic>
        <p:nvPicPr>
          <p:cNvPr id="3" name="Zástupný symbol pro obsah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43224" y="1825625"/>
            <a:ext cx="4239552" cy="4351338"/>
          </a:xfrm>
        </p:spPr>
      </p:pic>
    </p:spTree>
    <p:extLst>
      <p:ext uri="{BB962C8B-B14F-4D97-AF65-F5344CB8AC3E}">
        <p14:creationId xmlns:p14="http://schemas.microsoft.com/office/powerpoint/2010/main" val="290699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cs-CZ" altLang="cs-CZ" sz="4000" dirty="0" err="1" smtClean="0"/>
              <a:t>Porterův</a:t>
            </a:r>
            <a:r>
              <a:rPr lang="cs-CZ" altLang="cs-CZ" sz="4000" dirty="0" smtClean="0"/>
              <a:t> model</a:t>
            </a:r>
            <a:endParaRPr lang="cs-CZ" altLang="cs-CZ" sz="4000" dirty="0"/>
          </a:p>
        </p:txBody>
      </p:sp>
      <p:sp>
        <p:nvSpPr>
          <p:cNvPr id="25603" name="Rectangle 3"/>
          <p:cNvSpPr>
            <a:spLocks noGrp="1" noChangeArrowheads="1"/>
          </p:cNvSpPr>
          <p:nvPr>
            <p:ph type="body" idx="4294967295"/>
          </p:nvPr>
        </p:nvSpPr>
        <p:spPr>
          <a:xfrm>
            <a:off x="838200" y="1236372"/>
            <a:ext cx="10515600" cy="4940591"/>
          </a:xfrm>
        </p:spPr>
        <p:txBody>
          <a:bodyPr>
            <a:normAutofit fontScale="92500" lnSpcReduction="10000"/>
          </a:bodyPr>
          <a:lstStyle/>
          <a:p>
            <a:pPr eaLnBrk="1" hangingPunct="1">
              <a:lnSpc>
                <a:spcPct val="90000"/>
              </a:lnSpc>
            </a:pPr>
            <a:r>
              <a:rPr lang="cs-CZ" altLang="cs-CZ" dirty="0" smtClean="0"/>
              <a:t>Ohrožení ze strany </a:t>
            </a:r>
            <a:r>
              <a:rPr lang="cs-CZ" altLang="cs-CZ" dirty="0" err="1" smtClean="0"/>
              <a:t>konkurence:S</a:t>
            </a:r>
            <a:r>
              <a:rPr lang="cs-CZ" altLang="cs-CZ" dirty="0" smtClean="0"/>
              <a:t> </a:t>
            </a:r>
            <a:r>
              <a:rPr lang="cs-CZ" altLang="cs-CZ" dirty="0"/>
              <a:t>nárůstem počtu subjektů </a:t>
            </a:r>
            <a:r>
              <a:rPr lang="cs-CZ" altLang="cs-CZ" dirty="0" smtClean="0"/>
              <a:t>uvnitř </a:t>
            </a:r>
            <a:r>
              <a:rPr lang="cs-CZ" altLang="cs-CZ" dirty="0"/>
              <a:t>konkurenčního prostředí se zároveň zvyšuje intenzita konkurence v tomto </a:t>
            </a:r>
            <a:r>
              <a:rPr lang="cs-CZ" altLang="cs-CZ" dirty="0" smtClean="0"/>
              <a:t>prostředí. </a:t>
            </a:r>
          </a:p>
          <a:p>
            <a:pPr eaLnBrk="1" hangingPunct="1">
              <a:lnSpc>
                <a:spcPct val="90000"/>
              </a:lnSpc>
            </a:pPr>
            <a:r>
              <a:rPr lang="cs-CZ" altLang="cs-CZ" b="1" dirty="0" smtClean="0"/>
              <a:t>Nejobvyklejší </a:t>
            </a:r>
            <a:r>
              <a:rPr lang="cs-CZ" altLang="cs-CZ" b="1" dirty="0"/>
              <a:t>bariéry vstupu</a:t>
            </a:r>
            <a:r>
              <a:rPr lang="cs-CZ" altLang="cs-CZ" dirty="0"/>
              <a:t>: dosahovaná výše úspor z rozsahu produkce, investiční náročnost vstupu na nový trh, možnost přístupu k distribučním kanálům, vládní a jiné legislativní zásahy, možnosti diferenciace produktu </a:t>
            </a:r>
            <a:r>
              <a:rPr lang="cs-CZ" altLang="cs-CZ" dirty="0" smtClean="0"/>
              <a:t>atd. Bariéry </a:t>
            </a:r>
            <a:r>
              <a:rPr lang="cs-CZ" altLang="cs-CZ" dirty="0"/>
              <a:t>vstupu </a:t>
            </a:r>
            <a:r>
              <a:rPr lang="cs-CZ" altLang="cs-CZ" dirty="0" smtClean="0"/>
              <a:t>se </a:t>
            </a:r>
            <a:r>
              <a:rPr lang="cs-CZ" altLang="cs-CZ" dirty="0"/>
              <a:t>liší – nelze identifikovat ty nejdůležitější</a:t>
            </a:r>
            <a:r>
              <a:rPr lang="cs-CZ" altLang="cs-CZ" dirty="0" smtClean="0"/>
              <a:t>.</a:t>
            </a:r>
          </a:p>
          <a:p>
            <a:r>
              <a:rPr lang="cs-CZ" altLang="cs-CZ" dirty="0" smtClean="0"/>
              <a:t>Dodavatelé - </a:t>
            </a:r>
            <a:r>
              <a:rPr lang="cs-CZ" altLang="cs-CZ" dirty="0"/>
              <a:t>Dodavatelé mohou svoji vyjednávací sílu uplatňovat zejména zvýšením cen popř. snížením kvality zboží a služeb, které danému odvětví nabízejí. Silní dodavatelé tedy mohou ovlivnit ziskovost odvětví, které může nárůst nákladů promítnout do cen</a:t>
            </a:r>
            <a:r>
              <a:rPr lang="cs-CZ" altLang="cs-CZ" dirty="0" smtClean="0"/>
              <a:t>. Důležitý je i jejich počet, existence substitutů k jejich výrobkům, náklady na přechod, </a:t>
            </a:r>
            <a:r>
              <a:rPr lang="cs-CZ" altLang="cs-CZ" dirty="0" err="1" smtClean="0"/>
              <a:t>dopředná</a:t>
            </a:r>
            <a:r>
              <a:rPr lang="cs-CZ" altLang="cs-CZ" dirty="0" smtClean="0"/>
              <a:t> integrace atd.</a:t>
            </a:r>
          </a:p>
          <a:p>
            <a:r>
              <a:rPr lang="cs-CZ" altLang="cs-CZ" dirty="0" smtClean="0"/>
              <a:t>Substituty: co může nahradit námi nabízený produkt, více možností substituce ( káva vs. Kávovar, trajekt vs. Tunel…)</a:t>
            </a:r>
            <a:endParaRPr lang="cs-CZ" altLang="cs-CZ" dirty="0"/>
          </a:p>
          <a:p>
            <a:pPr eaLnBrk="1" hangingPunct="1">
              <a:lnSpc>
                <a:spcPct val="90000"/>
              </a:lnSpc>
            </a:pPr>
            <a:endParaRPr lang="cs-CZ" altLang="cs-CZ" dirty="0"/>
          </a:p>
        </p:txBody>
      </p:sp>
    </p:spTree>
    <p:extLst>
      <p:ext uri="{BB962C8B-B14F-4D97-AF65-F5344CB8AC3E}">
        <p14:creationId xmlns:p14="http://schemas.microsoft.com/office/powerpoint/2010/main" val="4076355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603" y="1281410"/>
            <a:ext cx="9404794" cy="4295179"/>
          </a:xfrm>
          <a:prstGeom prst="rect">
            <a:avLst/>
          </a:prstGeom>
        </p:spPr>
      </p:pic>
      <p:sp>
        <p:nvSpPr>
          <p:cNvPr id="3" name="Nadpis 2"/>
          <p:cNvSpPr>
            <a:spLocks noGrp="1"/>
          </p:cNvSpPr>
          <p:nvPr>
            <p:ph type="title"/>
          </p:nvPr>
        </p:nvSpPr>
        <p:spPr/>
        <p:txBody>
          <a:bodyPr/>
          <a:lstStyle/>
          <a:p>
            <a:r>
              <a:rPr lang="cs-CZ" dirty="0" err="1" smtClean="0"/>
              <a:t>Porterův</a:t>
            </a:r>
            <a:r>
              <a:rPr lang="cs-CZ" dirty="0" smtClean="0"/>
              <a:t> model – zákazníci </a:t>
            </a:r>
            <a:r>
              <a:rPr lang="cs-CZ" sz="1400" dirty="0" smtClean="0"/>
              <a:t>(</a:t>
            </a:r>
            <a:r>
              <a:rPr lang="cs-CZ" sz="1400" dirty="0" err="1" smtClean="0"/>
              <a:t>zdroj:Hálek.info</a:t>
            </a:r>
            <a:r>
              <a:rPr lang="cs-CZ" sz="1400" dirty="0" smtClean="0"/>
              <a:t>) </a:t>
            </a:r>
            <a:endParaRPr lang="cs-CZ" sz="1400" dirty="0"/>
          </a:p>
        </p:txBody>
      </p:sp>
      <p:sp>
        <p:nvSpPr>
          <p:cNvPr id="4" name="Zástupný symbol pro obsah 3"/>
          <p:cNvSpPr>
            <a:spLocks noGrp="1"/>
          </p:cNvSpPr>
          <p:nvPr>
            <p:ph idx="1"/>
          </p:nvPr>
        </p:nvSpPr>
        <p:spPr/>
        <p:txBody>
          <a:bodyPr/>
          <a:lstStyle/>
          <a:p>
            <a:endParaRPr lang="cs-CZ" dirty="0"/>
          </a:p>
        </p:txBody>
      </p:sp>
    </p:spTree>
    <p:extLst>
      <p:ext uri="{BB962C8B-B14F-4D97-AF65-F5344CB8AC3E}">
        <p14:creationId xmlns:p14="http://schemas.microsoft.com/office/powerpoint/2010/main" val="3386371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idx="4294967295"/>
          </p:nvPr>
        </p:nvSpPr>
        <p:spPr/>
        <p:txBody>
          <a:bodyPr/>
          <a:lstStyle/>
          <a:p>
            <a:pPr eaLnBrk="1" hangingPunct="1"/>
            <a:r>
              <a:rPr lang="cs-CZ" altLang="cs-CZ" dirty="0" err="1" smtClean="0"/>
              <a:t>Porterův</a:t>
            </a:r>
            <a:r>
              <a:rPr lang="cs-CZ" altLang="cs-CZ" dirty="0" smtClean="0"/>
              <a:t> model -Zákazníci: kupní chování:</a:t>
            </a:r>
          </a:p>
        </p:txBody>
      </p:sp>
      <p:sp>
        <p:nvSpPr>
          <p:cNvPr id="57347" name="Zástupný symbol pro obsah 2"/>
          <p:cNvSpPr>
            <a:spLocks noGrp="1"/>
          </p:cNvSpPr>
          <p:nvPr>
            <p:ph idx="4294967295"/>
          </p:nvPr>
        </p:nvSpPr>
        <p:spPr/>
        <p:txBody>
          <a:bodyPr/>
          <a:lstStyle/>
          <a:p>
            <a:pPr eaLnBrk="1" hangingPunct="1"/>
            <a:r>
              <a:rPr lang="cs-CZ" altLang="cs-CZ" sz="2400" dirty="0"/>
              <a:t>je důležitým znakem, jehož poznání umožňuje cíleně přistupovat k zákazníkovi. </a:t>
            </a:r>
          </a:p>
          <a:p>
            <a:pPr eaLnBrk="1" hangingPunct="1"/>
            <a:r>
              <a:rPr lang="cs-CZ" altLang="cs-CZ" sz="2400" b="1" dirty="0"/>
              <a:t>impulzivní</a:t>
            </a:r>
            <a:r>
              <a:rPr lang="cs-CZ" altLang="cs-CZ" sz="2400" dirty="0"/>
              <a:t> – neplánované, emotivní jednání ústící v koupi (lákavé zboží)</a:t>
            </a:r>
          </a:p>
          <a:p>
            <a:pPr eaLnBrk="1" hangingPunct="1"/>
            <a:r>
              <a:rPr lang="cs-CZ" altLang="cs-CZ" sz="2400" b="1" dirty="0"/>
              <a:t>zvykové</a:t>
            </a:r>
            <a:r>
              <a:rPr lang="cs-CZ" altLang="cs-CZ" sz="2400" dirty="0"/>
              <a:t> – rutinní, automatické (u důvěrně známého a často nakupovaného zboží)</a:t>
            </a:r>
          </a:p>
          <a:p>
            <a:pPr eaLnBrk="1" hangingPunct="1"/>
            <a:r>
              <a:rPr lang="cs-CZ" altLang="cs-CZ" sz="2400" b="1" dirty="0"/>
              <a:t>extenzivní</a:t>
            </a:r>
            <a:r>
              <a:rPr lang="cs-CZ" altLang="cs-CZ" sz="2400" dirty="0"/>
              <a:t> – dlouhotrvající, u koupě drahých výrobků dlouhodobé spotřeby (dům na klíč)</a:t>
            </a:r>
          </a:p>
          <a:p>
            <a:pPr eaLnBrk="1" hangingPunct="1"/>
            <a:r>
              <a:rPr lang="cs-CZ" altLang="cs-CZ" sz="2400" b="1" dirty="0"/>
              <a:t>limitované</a:t>
            </a:r>
            <a:r>
              <a:rPr lang="cs-CZ" altLang="cs-CZ" sz="2400" dirty="0"/>
              <a:t> – zjednodušené, časově omezené, zkrácený rozhodovací proces (oděvy, obuv</a:t>
            </a:r>
            <a:r>
              <a:rPr lang="cs-CZ" altLang="cs-CZ" sz="2400" dirty="0" smtClean="0"/>
              <a:t>).</a:t>
            </a:r>
          </a:p>
          <a:p>
            <a:pPr eaLnBrk="1" hangingPunct="1"/>
            <a:endParaRPr lang="cs-CZ" altLang="cs-CZ" sz="2400" dirty="0"/>
          </a:p>
        </p:txBody>
      </p:sp>
    </p:spTree>
    <p:extLst>
      <p:ext uri="{BB962C8B-B14F-4D97-AF65-F5344CB8AC3E}">
        <p14:creationId xmlns:p14="http://schemas.microsoft.com/office/powerpoint/2010/main" val="219191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b="1" dirty="0"/>
              <a:t>Nákupní rozhodovací </a:t>
            </a:r>
            <a:r>
              <a:rPr lang="cs-CZ" b="1" dirty="0" smtClean="0"/>
              <a:t>proces jak to tedy je?</a:t>
            </a:r>
            <a:endParaRPr lang="cs-CZ" b="1" dirty="0"/>
          </a:p>
        </p:txBody>
      </p:sp>
      <p:sp>
        <p:nvSpPr>
          <p:cNvPr id="5" name="Zástupný symbol pro obsah 4"/>
          <p:cNvSpPr>
            <a:spLocks noGrp="1"/>
          </p:cNvSpPr>
          <p:nvPr>
            <p:ph idx="1"/>
          </p:nvPr>
        </p:nvSpPr>
        <p:spPr/>
        <p:txBody>
          <a:bodyPr/>
          <a:lstStyle/>
          <a:p>
            <a:endParaRPr lang="cs-CZ" dirty="0"/>
          </a:p>
        </p:txBody>
      </p:sp>
      <p:sp>
        <p:nvSpPr>
          <p:cNvPr id="11267" name="Text Box 3"/>
          <p:cNvSpPr txBox="1">
            <a:spLocks noChangeArrowheads="1"/>
          </p:cNvSpPr>
          <p:nvPr/>
        </p:nvSpPr>
        <p:spPr bwMode="auto">
          <a:xfrm>
            <a:off x="1032325" y="2529728"/>
            <a:ext cx="2232248" cy="864096"/>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400" b="1" dirty="0"/>
              <a:t>Rozpoznání problému</a:t>
            </a:r>
          </a:p>
        </p:txBody>
      </p:sp>
      <p:sp>
        <p:nvSpPr>
          <p:cNvPr id="11268" name="Text Box 4"/>
          <p:cNvSpPr txBox="1">
            <a:spLocks noChangeArrowheads="1"/>
          </p:cNvSpPr>
          <p:nvPr/>
        </p:nvSpPr>
        <p:spPr bwMode="auto">
          <a:xfrm>
            <a:off x="3894584" y="2281333"/>
            <a:ext cx="2201416" cy="864096"/>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400" b="1" dirty="0"/>
              <a:t>Hledání informací</a:t>
            </a:r>
          </a:p>
        </p:txBody>
      </p:sp>
      <p:sp>
        <p:nvSpPr>
          <p:cNvPr id="11269" name="Text Box 5"/>
          <p:cNvSpPr txBox="1">
            <a:spLocks noChangeArrowheads="1"/>
          </p:cNvSpPr>
          <p:nvPr/>
        </p:nvSpPr>
        <p:spPr bwMode="auto">
          <a:xfrm>
            <a:off x="4466810" y="5200555"/>
            <a:ext cx="2088232" cy="830997"/>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400" b="1" dirty="0"/>
              <a:t>Hodnocení alternativ</a:t>
            </a:r>
          </a:p>
        </p:txBody>
      </p:sp>
      <p:sp>
        <p:nvSpPr>
          <p:cNvPr id="11270" name="Text Box 6"/>
          <p:cNvSpPr txBox="1">
            <a:spLocks noChangeArrowheads="1"/>
          </p:cNvSpPr>
          <p:nvPr/>
        </p:nvSpPr>
        <p:spPr bwMode="auto">
          <a:xfrm>
            <a:off x="1662336" y="4218559"/>
            <a:ext cx="2232248" cy="835025"/>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400" b="1" dirty="0"/>
              <a:t>Rozhodnutí o koupi</a:t>
            </a:r>
          </a:p>
        </p:txBody>
      </p:sp>
      <p:sp>
        <p:nvSpPr>
          <p:cNvPr id="11271" name="Text Box 7"/>
          <p:cNvSpPr txBox="1">
            <a:spLocks noChangeArrowheads="1"/>
          </p:cNvSpPr>
          <p:nvPr/>
        </p:nvSpPr>
        <p:spPr bwMode="auto">
          <a:xfrm>
            <a:off x="3733800" y="5791200"/>
            <a:ext cx="34290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cs-CZ" sz="2400">
              <a:latin typeface="Times New Roman" pitchFamily="18" charset="0"/>
            </a:endParaRPr>
          </a:p>
        </p:txBody>
      </p:sp>
      <p:sp>
        <p:nvSpPr>
          <p:cNvPr id="11272" name="Text Box 8"/>
          <p:cNvSpPr txBox="1">
            <a:spLocks noChangeArrowheads="1"/>
          </p:cNvSpPr>
          <p:nvPr/>
        </p:nvSpPr>
        <p:spPr bwMode="auto">
          <a:xfrm>
            <a:off x="6555042" y="3964521"/>
            <a:ext cx="4392488" cy="469900"/>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400" b="1" dirty="0"/>
              <a:t>Hodnocení po nákupu</a:t>
            </a:r>
          </a:p>
        </p:txBody>
      </p:sp>
      <p:sp>
        <p:nvSpPr>
          <p:cNvPr id="24" name="Text Box 8"/>
          <p:cNvSpPr txBox="1">
            <a:spLocks noChangeArrowheads="1"/>
          </p:cNvSpPr>
          <p:nvPr/>
        </p:nvSpPr>
        <p:spPr bwMode="auto">
          <a:xfrm>
            <a:off x="8085408" y="2961776"/>
            <a:ext cx="1800200" cy="469900"/>
          </a:xfrm>
          <a:prstGeom prst="rect">
            <a:avLst/>
          </a:prstGeom>
          <a:noFill/>
          <a:ln w="12700" cap="sq">
            <a:solidFill>
              <a:schemeClr val="tx1"/>
            </a:solidFill>
            <a:miter lim="800000"/>
            <a:headEnd type="none" w="sm" len="sm"/>
            <a:tailEnd type="none" w="sm" len="sm"/>
          </a:ln>
          <a:effectLst/>
        </p:spPr>
        <p:txBody>
          <a:bodyPr wrap="square">
            <a:spAutoFit/>
          </a:bodyPr>
          <a:lstStyle/>
          <a:p>
            <a:pPr algn="ctr">
              <a:spcBef>
                <a:spcPct val="50000"/>
              </a:spcBef>
            </a:pPr>
            <a:r>
              <a:rPr lang="cs-CZ" sz="2400" b="1" dirty="0"/>
              <a:t>NÁKUP</a:t>
            </a:r>
          </a:p>
        </p:txBody>
      </p:sp>
    </p:spTree>
    <p:extLst>
      <p:ext uri="{BB962C8B-B14F-4D97-AF65-F5344CB8AC3E}">
        <p14:creationId xmlns:p14="http://schemas.microsoft.com/office/powerpoint/2010/main" val="179991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Nákupní rozhodovací proces</a:t>
            </a:r>
            <a:endParaRPr lang="cs-CZ" dirty="0"/>
          </a:p>
        </p:txBody>
      </p:sp>
      <p:sp>
        <p:nvSpPr>
          <p:cNvPr id="3" name="Zástupný symbol pro obsah 2"/>
          <p:cNvSpPr>
            <a:spLocks noGrp="1"/>
          </p:cNvSpPr>
          <p:nvPr>
            <p:ph idx="1"/>
          </p:nvPr>
        </p:nvSpPr>
        <p:spPr/>
        <p:txBody>
          <a:bodyPr/>
          <a:lstStyle/>
          <a:p>
            <a:r>
              <a:rPr lang="cs-CZ" dirty="0" smtClean="0"/>
              <a:t>Rozpoznání problému</a:t>
            </a:r>
          </a:p>
          <a:p>
            <a:r>
              <a:rPr lang="cs-CZ" dirty="0" smtClean="0"/>
              <a:t>Hledání informací</a:t>
            </a:r>
          </a:p>
          <a:p>
            <a:r>
              <a:rPr lang="cs-CZ" dirty="0" smtClean="0"/>
              <a:t>Hodnocení alternativ</a:t>
            </a:r>
          </a:p>
          <a:p>
            <a:r>
              <a:rPr lang="cs-CZ" dirty="0" smtClean="0"/>
              <a:t>Rozhodnutí o koupi</a:t>
            </a:r>
          </a:p>
          <a:p>
            <a:r>
              <a:rPr lang="cs-CZ" dirty="0" smtClean="0"/>
              <a:t>Nákup</a:t>
            </a:r>
          </a:p>
          <a:p>
            <a:r>
              <a:rPr lang="cs-CZ" dirty="0" smtClean="0"/>
              <a:t>Hodnocení po nákupu</a:t>
            </a:r>
            <a:endParaRPr lang="cs-CZ" dirty="0"/>
          </a:p>
        </p:txBody>
      </p:sp>
    </p:spTree>
    <p:extLst>
      <p:ext uri="{BB962C8B-B14F-4D97-AF65-F5344CB8AC3E}">
        <p14:creationId xmlns:p14="http://schemas.microsoft.com/office/powerpoint/2010/main" val="639017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Kupní chování  - rutina</a:t>
            </a:r>
            <a:endParaRPr lang="cs-CZ" dirty="0"/>
          </a:p>
        </p:txBody>
      </p:sp>
      <p:sp>
        <p:nvSpPr>
          <p:cNvPr id="3" name="Zástupný symbol pro obsah 2"/>
          <p:cNvSpPr>
            <a:spLocks noGrp="1"/>
          </p:cNvSpPr>
          <p:nvPr>
            <p:ph sz="half" idx="1"/>
          </p:nvPr>
        </p:nvSpPr>
        <p:spPr/>
        <p:txBody>
          <a:bodyPr/>
          <a:lstStyle/>
          <a:p>
            <a:r>
              <a:rPr lang="cs-CZ" dirty="0" smtClean="0"/>
              <a:t>Rutinní chování</a:t>
            </a:r>
            <a:endParaRPr lang="cs-CZ" dirty="0"/>
          </a:p>
        </p:txBody>
      </p:sp>
      <p:pic>
        <p:nvPicPr>
          <p:cNvPr id="18" name="Zástupný symbol pro obsah 1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0700" y="2408349"/>
            <a:ext cx="4751924" cy="2647045"/>
          </a:xfrm>
        </p:spPr>
      </p:pic>
      <p:grpSp>
        <p:nvGrpSpPr>
          <p:cNvPr id="5" name="Skupina 4"/>
          <p:cNvGrpSpPr/>
          <p:nvPr/>
        </p:nvGrpSpPr>
        <p:grpSpPr>
          <a:xfrm>
            <a:off x="971600" y="2665927"/>
            <a:ext cx="4321617" cy="2275134"/>
            <a:chOff x="1043608" y="2348880"/>
            <a:chExt cx="7239000" cy="3135965"/>
          </a:xfrm>
        </p:grpSpPr>
        <p:sp>
          <p:nvSpPr>
            <p:cNvPr id="6" name="Text Box 3"/>
            <p:cNvSpPr txBox="1">
              <a:spLocks noChangeArrowheads="1"/>
            </p:cNvSpPr>
            <p:nvPr/>
          </p:nvSpPr>
          <p:spPr bwMode="auto">
            <a:xfrm>
              <a:off x="1115616" y="2492896"/>
              <a:ext cx="2232248" cy="806033"/>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1600" b="1" dirty="0"/>
                <a:t>Rozpoznání problému</a:t>
              </a:r>
            </a:p>
          </p:txBody>
        </p:sp>
        <p:sp>
          <p:nvSpPr>
            <p:cNvPr id="7" name="Text Box 4"/>
            <p:cNvSpPr txBox="1">
              <a:spLocks noChangeArrowheads="1"/>
            </p:cNvSpPr>
            <p:nvPr/>
          </p:nvSpPr>
          <p:spPr bwMode="auto">
            <a:xfrm>
              <a:off x="5178896" y="2348880"/>
              <a:ext cx="2201416" cy="1145417"/>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1600" b="1" dirty="0"/>
                <a:t>Hledání </a:t>
              </a:r>
              <a:r>
                <a:rPr lang="cs-CZ" sz="1600" b="1" dirty="0" smtClean="0"/>
                <a:t>stávající značky</a:t>
              </a:r>
              <a:endParaRPr lang="cs-CZ" sz="1600" b="1" dirty="0"/>
            </a:p>
          </p:txBody>
        </p:sp>
        <p:sp>
          <p:nvSpPr>
            <p:cNvPr id="8" name="Text Box 8"/>
            <p:cNvSpPr txBox="1">
              <a:spLocks noChangeArrowheads="1"/>
            </p:cNvSpPr>
            <p:nvPr/>
          </p:nvSpPr>
          <p:spPr bwMode="auto">
            <a:xfrm>
              <a:off x="5436096" y="4509120"/>
              <a:ext cx="2664295" cy="975725"/>
            </a:xfrm>
            <a:prstGeom prst="rect">
              <a:avLst/>
            </a:prstGeom>
            <a:noFill/>
            <a:ln w="12700" cap="sq">
              <a:solidFill>
                <a:schemeClr val="tx1"/>
              </a:solidFill>
              <a:miter lim="800000"/>
              <a:headEnd type="none" w="sm" len="sm"/>
              <a:tailEnd type="none" w="sm" len="sm"/>
            </a:ln>
            <a:effectLst/>
          </p:spPr>
          <p:txBody>
            <a:bodyPr wrap="square">
              <a:spAutoFit/>
            </a:bodyPr>
            <a:lstStyle/>
            <a:p>
              <a:pPr>
                <a:spcBef>
                  <a:spcPct val="50000"/>
                </a:spcBef>
              </a:pPr>
              <a:r>
                <a:rPr lang="cs-CZ" sz="2000" b="1" dirty="0"/>
                <a:t>Hodnocení po nákupu</a:t>
              </a:r>
            </a:p>
          </p:txBody>
        </p:sp>
        <p:sp>
          <p:nvSpPr>
            <p:cNvPr id="9" name="Line 9"/>
            <p:cNvSpPr>
              <a:spLocks noChangeShapeType="1"/>
            </p:cNvSpPr>
            <p:nvPr/>
          </p:nvSpPr>
          <p:spPr bwMode="auto">
            <a:xfrm>
              <a:off x="3475856" y="2924944"/>
              <a:ext cx="1600200" cy="0"/>
            </a:xfrm>
            <a:prstGeom prst="line">
              <a:avLst/>
            </a:prstGeom>
            <a:noFill/>
            <a:ln w="28575" cap="sq">
              <a:solidFill>
                <a:schemeClr val="tx1"/>
              </a:solidFill>
              <a:round/>
              <a:headEnd type="none" w="sm" len="sm"/>
              <a:tailEnd type="triangle" w="sm" len="sm"/>
            </a:ln>
            <a:effectLst/>
          </p:spPr>
          <p:txBody>
            <a:bodyPr wrap="none"/>
            <a:lstStyle/>
            <a:p>
              <a:endParaRPr lang="cs-CZ"/>
            </a:p>
          </p:txBody>
        </p:sp>
        <p:grpSp>
          <p:nvGrpSpPr>
            <p:cNvPr id="10" name="Group 15"/>
            <p:cNvGrpSpPr>
              <a:grpSpLocks/>
            </p:cNvGrpSpPr>
            <p:nvPr/>
          </p:nvGrpSpPr>
          <p:grpSpPr bwMode="auto">
            <a:xfrm>
              <a:off x="1043608" y="2852936"/>
              <a:ext cx="7239000" cy="2057400"/>
              <a:chOff x="864" y="1584"/>
              <a:chExt cx="4560" cy="1296"/>
            </a:xfrm>
          </p:grpSpPr>
          <p:sp>
            <p:nvSpPr>
              <p:cNvPr id="14" name="Line 10"/>
              <p:cNvSpPr>
                <a:spLocks noChangeShapeType="1"/>
              </p:cNvSpPr>
              <p:nvPr/>
            </p:nvSpPr>
            <p:spPr bwMode="auto">
              <a:xfrm>
                <a:off x="4896" y="1584"/>
                <a:ext cx="528" cy="0"/>
              </a:xfrm>
              <a:prstGeom prst="line">
                <a:avLst/>
              </a:prstGeom>
              <a:noFill/>
              <a:ln w="28575" cap="sq">
                <a:solidFill>
                  <a:schemeClr val="tx1"/>
                </a:solidFill>
                <a:round/>
                <a:headEnd type="none" w="sm" len="sm"/>
                <a:tailEnd type="none" w="sm" len="sm"/>
              </a:ln>
              <a:effectLst/>
            </p:spPr>
            <p:txBody>
              <a:bodyPr wrap="none"/>
              <a:lstStyle/>
              <a:p>
                <a:endParaRPr lang="cs-CZ"/>
              </a:p>
            </p:txBody>
          </p:sp>
          <p:sp>
            <p:nvSpPr>
              <p:cNvPr id="15" name="Line 11"/>
              <p:cNvSpPr>
                <a:spLocks noChangeShapeType="1"/>
              </p:cNvSpPr>
              <p:nvPr/>
            </p:nvSpPr>
            <p:spPr bwMode="auto">
              <a:xfrm>
                <a:off x="5424" y="1584"/>
                <a:ext cx="0" cy="624"/>
              </a:xfrm>
              <a:prstGeom prst="line">
                <a:avLst/>
              </a:prstGeom>
              <a:noFill/>
              <a:ln w="28575" cap="sq">
                <a:solidFill>
                  <a:schemeClr val="tx1"/>
                </a:solidFill>
                <a:round/>
                <a:headEnd type="none" w="sm" len="sm"/>
                <a:tailEnd type="none" w="sm" len="sm"/>
              </a:ln>
              <a:effectLst/>
            </p:spPr>
            <p:txBody>
              <a:bodyPr wrap="none"/>
              <a:lstStyle/>
              <a:p>
                <a:endParaRPr lang="cs-CZ"/>
              </a:p>
            </p:txBody>
          </p:sp>
          <p:sp>
            <p:nvSpPr>
              <p:cNvPr id="16" name="Line 12"/>
              <p:cNvSpPr>
                <a:spLocks noChangeShapeType="1"/>
              </p:cNvSpPr>
              <p:nvPr/>
            </p:nvSpPr>
            <p:spPr bwMode="auto">
              <a:xfrm flipH="1">
                <a:off x="864" y="2208"/>
                <a:ext cx="4560" cy="0"/>
              </a:xfrm>
              <a:prstGeom prst="line">
                <a:avLst/>
              </a:prstGeom>
              <a:noFill/>
              <a:ln w="28575" cap="sq">
                <a:solidFill>
                  <a:schemeClr val="tx1"/>
                </a:solidFill>
                <a:round/>
                <a:headEnd type="none" w="sm" len="sm"/>
                <a:tailEnd type="none" w="sm" len="sm"/>
              </a:ln>
              <a:effectLst/>
            </p:spPr>
            <p:txBody>
              <a:bodyPr wrap="none"/>
              <a:lstStyle/>
              <a:p>
                <a:endParaRPr lang="cs-CZ"/>
              </a:p>
            </p:txBody>
          </p:sp>
          <p:sp>
            <p:nvSpPr>
              <p:cNvPr id="17" name="Line 13"/>
              <p:cNvSpPr>
                <a:spLocks noChangeShapeType="1"/>
              </p:cNvSpPr>
              <p:nvPr/>
            </p:nvSpPr>
            <p:spPr bwMode="auto">
              <a:xfrm>
                <a:off x="864" y="2208"/>
                <a:ext cx="0" cy="672"/>
              </a:xfrm>
              <a:prstGeom prst="line">
                <a:avLst/>
              </a:prstGeom>
              <a:noFill/>
              <a:ln w="28575" cap="sq">
                <a:solidFill>
                  <a:schemeClr val="tx1"/>
                </a:solidFill>
                <a:round/>
                <a:headEnd type="none" w="sm" len="sm"/>
                <a:tailEnd type="none" w="sm" len="sm"/>
              </a:ln>
              <a:effectLst/>
            </p:spPr>
            <p:txBody>
              <a:bodyPr wrap="none"/>
              <a:lstStyle/>
              <a:p>
                <a:endParaRPr lang="cs-CZ"/>
              </a:p>
            </p:txBody>
          </p:sp>
        </p:grpSp>
        <p:sp>
          <p:nvSpPr>
            <p:cNvPr id="11" name="Line 14"/>
            <p:cNvSpPr>
              <a:spLocks noChangeShapeType="1"/>
            </p:cNvSpPr>
            <p:nvPr/>
          </p:nvSpPr>
          <p:spPr bwMode="auto">
            <a:xfrm>
              <a:off x="1043608" y="4941168"/>
              <a:ext cx="685800" cy="0"/>
            </a:xfrm>
            <a:prstGeom prst="line">
              <a:avLst/>
            </a:prstGeom>
            <a:noFill/>
            <a:ln w="28575" cap="sq">
              <a:solidFill>
                <a:schemeClr val="tx1"/>
              </a:solidFill>
              <a:round/>
              <a:headEnd type="none" w="sm" len="sm"/>
              <a:tailEnd type="triangle" w="sm" len="sm"/>
            </a:ln>
            <a:effectLst/>
          </p:spPr>
          <p:txBody>
            <a:bodyPr wrap="none"/>
            <a:lstStyle/>
            <a:p>
              <a:endParaRPr lang="cs-CZ"/>
            </a:p>
          </p:txBody>
        </p:sp>
        <p:sp>
          <p:nvSpPr>
            <p:cNvPr id="12" name="Line 16"/>
            <p:cNvSpPr>
              <a:spLocks noChangeShapeType="1"/>
            </p:cNvSpPr>
            <p:nvPr/>
          </p:nvSpPr>
          <p:spPr bwMode="auto">
            <a:xfrm>
              <a:off x="3635896" y="4941168"/>
              <a:ext cx="1752600" cy="0"/>
            </a:xfrm>
            <a:prstGeom prst="line">
              <a:avLst/>
            </a:prstGeom>
            <a:noFill/>
            <a:ln w="28575" cap="sq">
              <a:solidFill>
                <a:schemeClr val="tx1"/>
              </a:solidFill>
              <a:round/>
              <a:headEnd type="none" w="sm" len="sm"/>
              <a:tailEnd type="triangle" w="sm" len="sm"/>
            </a:ln>
            <a:effectLst/>
          </p:spPr>
          <p:txBody>
            <a:bodyPr wrap="none"/>
            <a:lstStyle/>
            <a:p>
              <a:endParaRPr lang="cs-CZ"/>
            </a:p>
          </p:txBody>
        </p:sp>
        <p:sp>
          <p:nvSpPr>
            <p:cNvPr id="13" name="Text Box 8"/>
            <p:cNvSpPr txBox="1">
              <a:spLocks noChangeArrowheads="1"/>
            </p:cNvSpPr>
            <p:nvPr/>
          </p:nvSpPr>
          <p:spPr bwMode="auto">
            <a:xfrm>
              <a:off x="1763688" y="4653136"/>
              <a:ext cx="1872208" cy="636343"/>
            </a:xfrm>
            <a:prstGeom prst="rect">
              <a:avLst/>
            </a:prstGeom>
            <a:noFill/>
            <a:ln w="12700" cap="sq">
              <a:solidFill>
                <a:schemeClr val="tx1"/>
              </a:solidFill>
              <a:miter lim="800000"/>
              <a:headEnd type="none" w="sm" len="sm"/>
              <a:tailEnd type="none" w="sm" len="sm"/>
            </a:ln>
            <a:effectLst/>
          </p:spPr>
          <p:txBody>
            <a:bodyPr wrap="square">
              <a:spAutoFit/>
            </a:bodyPr>
            <a:lstStyle/>
            <a:p>
              <a:pPr algn="ctr">
                <a:spcBef>
                  <a:spcPct val="50000"/>
                </a:spcBef>
              </a:pPr>
              <a:r>
                <a:rPr lang="cs-CZ" sz="2400" b="1" dirty="0" smtClean="0"/>
                <a:t>NÁKUP</a:t>
              </a:r>
              <a:endParaRPr lang="cs-CZ" sz="2400" b="1" dirty="0"/>
            </a:p>
          </p:txBody>
        </p:sp>
      </p:grpSp>
    </p:spTree>
    <p:extLst>
      <p:ext uri="{BB962C8B-B14F-4D97-AF65-F5344CB8AC3E}">
        <p14:creationId xmlns:p14="http://schemas.microsoft.com/office/powerpoint/2010/main" val="3167095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cs-CZ" altLang="cs-CZ" smtClean="0"/>
              <a:t>Interní strategická analýza</a:t>
            </a:r>
          </a:p>
        </p:txBody>
      </p:sp>
      <p:sp>
        <p:nvSpPr>
          <p:cNvPr id="7171" name="Rectangle 3"/>
          <p:cNvSpPr>
            <a:spLocks noGrp="1" noChangeArrowheads="1"/>
          </p:cNvSpPr>
          <p:nvPr>
            <p:ph type="body" idx="4294967295"/>
          </p:nvPr>
        </p:nvSpPr>
        <p:spPr/>
        <p:txBody>
          <a:bodyPr/>
          <a:lstStyle/>
          <a:p>
            <a:pPr eaLnBrk="1" hangingPunct="1">
              <a:lnSpc>
                <a:spcPct val="80000"/>
              </a:lnSpc>
            </a:pPr>
            <a:r>
              <a:rPr lang="cs-CZ" altLang="cs-CZ" dirty="0"/>
              <a:t>V </a:t>
            </a:r>
            <a:r>
              <a:rPr lang="cs-CZ" altLang="cs-CZ" dirty="0" smtClean="0"/>
              <a:t>podniku, to co podnik může ovlivnit sám, pro účely marketingového plánu zejména pro 4P</a:t>
            </a:r>
            <a:endParaRPr lang="cs-CZ" altLang="cs-CZ" dirty="0"/>
          </a:p>
          <a:p>
            <a:pPr eaLnBrk="1" hangingPunct="1">
              <a:lnSpc>
                <a:spcPct val="80000"/>
              </a:lnSpc>
            </a:pPr>
            <a:r>
              <a:rPr lang="cs-CZ" altLang="cs-CZ" dirty="0"/>
              <a:t>Odvíjí se od snahy identifikovat konkurenční výhodu</a:t>
            </a:r>
            <a:r>
              <a:rPr lang="cs-CZ" altLang="cs-CZ" dirty="0" smtClean="0"/>
              <a:t>.</a:t>
            </a:r>
          </a:p>
          <a:p>
            <a:pPr eaLnBrk="1" hangingPunct="1">
              <a:lnSpc>
                <a:spcPct val="80000"/>
              </a:lnSpc>
            </a:pPr>
            <a:r>
              <a:rPr lang="cs-CZ" altLang="cs-CZ" dirty="0" smtClean="0"/>
              <a:t>Metody:</a:t>
            </a:r>
          </a:p>
          <a:p>
            <a:pPr eaLnBrk="1" hangingPunct="1">
              <a:lnSpc>
                <a:spcPct val="80000"/>
              </a:lnSpc>
            </a:pPr>
            <a:r>
              <a:rPr lang="cs-CZ" altLang="cs-CZ" dirty="0" err="1" smtClean="0"/>
              <a:t>Benchmarking</a:t>
            </a:r>
            <a:r>
              <a:rPr lang="cs-CZ" altLang="cs-CZ" dirty="0" smtClean="0"/>
              <a:t> s konkurencím</a:t>
            </a:r>
          </a:p>
          <a:p>
            <a:pPr eaLnBrk="1" hangingPunct="1">
              <a:lnSpc>
                <a:spcPct val="80000"/>
              </a:lnSpc>
            </a:pPr>
            <a:r>
              <a:rPr lang="cs-CZ" altLang="cs-CZ" dirty="0" smtClean="0"/>
              <a:t>BCG matice portfolia, finanční analýza</a:t>
            </a:r>
          </a:p>
          <a:p>
            <a:pPr eaLnBrk="1" hangingPunct="1">
              <a:lnSpc>
                <a:spcPct val="80000"/>
              </a:lnSpc>
            </a:pPr>
            <a:endParaRPr lang="cs-CZ" altLang="cs-CZ" dirty="0"/>
          </a:p>
        </p:txBody>
      </p:sp>
    </p:spTree>
    <p:extLst>
      <p:ext uri="{BB962C8B-B14F-4D97-AF65-F5344CB8AC3E}">
        <p14:creationId xmlns:p14="http://schemas.microsoft.com/office/powerpoint/2010/main" val="2924608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pPr eaLnBrk="1" hangingPunct="1"/>
            <a:r>
              <a:rPr lang="cs-CZ" altLang="cs-CZ" smtClean="0"/>
              <a:t>Postup benchmarkingu </a:t>
            </a:r>
            <a:r>
              <a:rPr lang="cs-CZ" altLang="cs-CZ" sz="1800"/>
              <a:t>(zdroj:wikipedia.com)</a:t>
            </a:r>
          </a:p>
        </p:txBody>
      </p:sp>
      <p:sp>
        <p:nvSpPr>
          <p:cNvPr id="75779" name="Rectangle 3"/>
          <p:cNvSpPr>
            <a:spLocks noGrp="1" noChangeArrowheads="1"/>
          </p:cNvSpPr>
          <p:nvPr>
            <p:ph type="body" idx="4294967295"/>
          </p:nvPr>
        </p:nvSpPr>
        <p:spPr/>
        <p:txBody>
          <a:bodyPr/>
          <a:lstStyle/>
          <a:p>
            <a:pPr eaLnBrk="1" hangingPunct="1">
              <a:lnSpc>
                <a:spcPct val="80000"/>
              </a:lnSpc>
            </a:pPr>
            <a:r>
              <a:rPr lang="cs-CZ" altLang="cs-CZ" sz="2000" dirty="0"/>
              <a:t>1. poznejte důkladně svoji pozici na trhu, svoji činnost, sebe - přednosti a slabiny (neznáš-li je, nemůžeš se zlepšit) a snaž se o jejich kvantifikaci (o kolik je konkurent lepší, kolik má zákazníků apod.).</a:t>
            </a:r>
          </a:p>
          <a:p>
            <a:pPr eaLnBrk="1" hangingPunct="1">
              <a:lnSpc>
                <a:spcPct val="80000"/>
              </a:lnSpc>
            </a:pPr>
            <a:r>
              <a:rPr lang="cs-CZ" altLang="cs-CZ" sz="2000" dirty="0"/>
              <a:t>2. jak si vede konkurence - jakými způsoby dosahuje svých výsledků, urči jejich přednosti a slabiny (srovnávej se jen s tím nejlepším).</a:t>
            </a:r>
          </a:p>
          <a:p>
            <a:pPr eaLnBrk="1" hangingPunct="1">
              <a:lnSpc>
                <a:spcPct val="80000"/>
              </a:lnSpc>
            </a:pPr>
            <a:r>
              <a:rPr lang="cs-CZ" altLang="cs-CZ" sz="2000" dirty="0"/>
              <a:t>3. na základě zjištěných informací definuj faktory úspěchu - převezmi to nejlepší od svých konkurentů - formy převzetí mohou být různé - napodobení, modifikace, akceptace.</a:t>
            </a:r>
          </a:p>
          <a:p>
            <a:pPr eaLnBrk="1" hangingPunct="1">
              <a:lnSpc>
                <a:spcPct val="80000"/>
              </a:lnSpc>
            </a:pPr>
            <a:r>
              <a:rPr lang="cs-CZ" altLang="cs-CZ" sz="2000" dirty="0"/>
              <a:t>4. získejte převahu - napravil jsi své nedostatky a využíváš svých předností.</a:t>
            </a:r>
          </a:p>
          <a:p>
            <a:pPr eaLnBrk="1" hangingPunct="1">
              <a:lnSpc>
                <a:spcPct val="80000"/>
              </a:lnSpc>
            </a:pPr>
            <a:r>
              <a:rPr lang="cs-CZ" altLang="cs-CZ" sz="2000" dirty="0"/>
              <a:t>5. tyto kroky stále opakujte - nebuďte nikdy dostatečně spokojeni s dosaženým</a:t>
            </a:r>
            <a:r>
              <a:rPr lang="cs-CZ" altLang="cs-CZ" sz="2000" dirty="0" smtClean="0"/>
              <a:t>.</a:t>
            </a:r>
          </a:p>
          <a:p>
            <a:pPr>
              <a:lnSpc>
                <a:spcPct val="80000"/>
              </a:lnSpc>
            </a:pPr>
            <a:r>
              <a:rPr lang="cs-CZ" altLang="cs-CZ" sz="2000" dirty="0" smtClean="0"/>
              <a:t>Smyslem je poznání </a:t>
            </a:r>
            <a:r>
              <a:rPr lang="cs-CZ" altLang="cs-CZ" sz="2000" dirty="0"/>
              <a:t>vlastní pozice na trhu a následné zlepšení této pozice na základě srovnání s konkurencí s důrazem na zlepšení vlastních nedostatků, využití svých předností a učení se od konkurence tam, kde jsou oni lepší.</a:t>
            </a:r>
          </a:p>
          <a:p>
            <a:pPr eaLnBrk="1" hangingPunct="1">
              <a:lnSpc>
                <a:spcPct val="80000"/>
              </a:lnSpc>
            </a:pPr>
            <a:endParaRPr lang="cs-CZ" altLang="cs-CZ" sz="2000" dirty="0"/>
          </a:p>
        </p:txBody>
      </p:sp>
    </p:spTree>
    <p:extLst>
      <p:ext uri="{BB962C8B-B14F-4D97-AF65-F5344CB8AC3E}">
        <p14:creationId xmlns:p14="http://schemas.microsoft.com/office/powerpoint/2010/main" val="197316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small" dirty="0" smtClean="0"/>
              <a:t>MARKETINGOVÝ VÝZKUM</a:t>
            </a:r>
            <a:r>
              <a:rPr lang="cs-CZ" b="0" dirty="0" smtClean="0">
                <a:effectLst/>
              </a:rPr>
              <a:t/>
            </a:r>
            <a:br>
              <a:rPr lang="cs-CZ" b="0" dirty="0" smtClean="0">
                <a:effectLst/>
              </a:rPr>
            </a:br>
            <a:endParaRPr lang="cs-CZ" dirty="0"/>
          </a:p>
        </p:txBody>
      </p:sp>
      <p:sp>
        <p:nvSpPr>
          <p:cNvPr id="3" name="Zástupný symbol pro obsah 2"/>
          <p:cNvSpPr>
            <a:spLocks noGrp="1"/>
          </p:cNvSpPr>
          <p:nvPr>
            <p:ph idx="1"/>
          </p:nvPr>
        </p:nvSpPr>
        <p:spPr/>
        <p:txBody>
          <a:bodyPr>
            <a:normAutofit/>
          </a:bodyPr>
          <a:lstStyle/>
          <a:p>
            <a:r>
              <a:rPr lang="cs-CZ" dirty="0" smtClean="0"/>
              <a:t>Měnící se situace a vývoj trhů v čase nutí podniky k neustálému hledání odpovědi na otázku „Co je nového?“. K zjištění aktuálních informací, které pomohou podniku naplnit své cíle a být úspěšnější než ostatní podniky, tzv. konkurence, slouží </a:t>
            </a:r>
            <a:r>
              <a:rPr lang="cs-CZ" b="1" dirty="0" smtClean="0"/>
              <a:t>marketingový výzkum </a:t>
            </a:r>
            <a:r>
              <a:rPr lang="cs-CZ" dirty="0" smtClean="0"/>
              <a:t>[1].</a:t>
            </a:r>
          </a:p>
          <a:p>
            <a:pPr marL="0" indent="0">
              <a:buNone/>
            </a:pPr>
            <a:r>
              <a:rPr lang="cs-CZ" b="0" dirty="0" smtClean="0">
                <a:effectLst/>
              </a:rPr>
              <a:t/>
            </a:r>
            <a:br>
              <a:rPr lang="cs-CZ" b="0" dirty="0" smtClean="0">
                <a:effectLst/>
              </a:rPr>
            </a:br>
            <a:endParaRPr lang="cs-CZ" b="0" dirty="0" smtClean="0">
              <a:effectLst/>
            </a:endParaRPr>
          </a:p>
          <a:p>
            <a:endParaRPr lang="cs-CZ" dirty="0"/>
          </a:p>
        </p:txBody>
      </p:sp>
    </p:spTree>
    <p:extLst>
      <p:ext uri="{BB962C8B-B14F-4D97-AF65-F5344CB8AC3E}">
        <p14:creationId xmlns:p14="http://schemas.microsoft.com/office/powerpoint/2010/main" val="3335645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eaLnBrk="1" hangingPunct="1"/>
            <a:r>
              <a:rPr lang="cs-CZ" altLang="cs-CZ" smtClean="0"/>
              <a:t>Interní a externí benchmarking </a:t>
            </a:r>
          </a:p>
        </p:txBody>
      </p:sp>
      <p:sp>
        <p:nvSpPr>
          <p:cNvPr id="77827" name="Rectangle 3"/>
          <p:cNvSpPr>
            <a:spLocks noGrp="1" noChangeArrowheads="1"/>
          </p:cNvSpPr>
          <p:nvPr>
            <p:ph type="body" idx="4294967295"/>
          </p:nvPr>
        </p:nvSpPr>
        <p:spPr/>
        <p:txBody>
          <a:bodyPr/>
          <a:lstStyle/>
          <a:p>
            <a:pPr eaLnBrk="1" hangingPunct="1">
              <a:lnSpc>
                <a:spcPct val="80000"/>
              </a:lnSpc>
            </a:pPr>
            <a:r>
              <a:rPr lang="cs-CZ" altLang="cs-CZ" sz="2000" dirty="0"/>
              <a:t>Podle toho, odkud organizace bere „vyměřovací laťku“, rozlišujeme 2 typy </a:t>
            </a:r>
            <a:r>
              <a:rPr lang="cs-CZ" altLang="cs-CZ" sz="2000" dirty="0" err="1"/>
              <a:t>benchmarkingu</a:t>
            </a:r>
            <a:r>
              <a:rPr lang="cs-CZ" altLang="cs-CZ" sz="2000" dirty="0"/>
              <a:t> - </a:t>
            </a:r>
            <a:r>
              <a:rPr lang="cs-CZ" altLang="cs-CZ" sz="2000" i="1" dirty="0"/>
              <a:t>interní</a:t>
            </a:r>
            <a:r>
              <a:rPr lang="cs-CZ" altLang="cs-CZ" sz="2000" dirty="0"/>
              <a:t> a </a:t>
            </a:r>
            <a:r>
              <a:rPr lang="cs-CZ" altLang="cs-CZ" sz="2000" i="1" dirty="0"/>
              <a:t>externí</a:t>
            </a:r>
            <a:r>
              <a:rPr lang="cs-CZ" altLang="cs-CZ" sz="2000" dirty="0"/>
              <a:t>.</a:t>
            </a:r>
            <a:endParaRPr lang="cs-CZ" altLang="cs-CZ" sz="2000" b="1" dirty="0"/>
          </a:p>
          <a:p>
            <a:pPr eaLnBrk="1" hangingPunct="1">
              <a:lnSpc>
                <a:spcPct val="80000"/>
              </a:lnSpc>
            </a:pPr>
            <a:r>
              <a:rPr lang="cs-CZ" altLang="cs-CZ" sz="2000" b="1" dirty="0"/>
              <a:t>Interní</a:t>
            </a:r>
            <a:endParaRPr lang="cs-CZ" altLang="cs-CZ" sz="2000" dirty="0"/>
          </a:p>
          <a:p>
            <a:pPr eaLnBrk="1" hangingPunct="1">
              <a:lnSpc>
                <a:spcPct val="80000"/>
              </a:lnSpc>
            </a:pPr>
            <a:r>
              <a:rPr lang="cs-CZ" altLang="cs-CZ" sz="2000" dirty="0"/>
              <a:t>- se vyskytuje zejména u velkých organizací, kdy inspirující přístupy a samotné srovnání jsou hledány uvnitř organizace u útvarů, jež zvládají podobné úkoly lépe.</a:t>
            </a:r>
            <a:endParaRPr lang="cs-CZ" altLang="cs-CZ" sz="2000" b="1" dirty="0"/>
          </a:p>
          <a:p>
            <a:pPr eaLnBrk="1" hangingPunct="1">
              <a:lnSpc>
                <a:spcPct val="80000"/>
              </a:lnSpc>
            </a:pPr>
            <a:r>
              <a:rPr lang="cs-CZ" altLang="cs-CZ" sz="2000" b="1" dirty="0"/>
              <a:t>Externí</a:t>
            </a:r>
            <a:endParaRPr lang="cs-CZ" altLang="cs-CZ" sz="2000" dirty="0"/>
          </a:p>
          <a:p>
            <a:pPr eaLnBrk="1" hangingPunct="1">
              <a:lnSpc>
                <a:spcPct val="80000"/>
              </a:lnSpc>
            </a:pPr>
            <a:r>
              <a:rPr lang="cs-CZ" altLang="cs-CZ" sz="2000" dirty="0"/>
              <a:t>- poznatky jsou čerpány od jiných subjektů. Problémem se stává hledání legální cesty převzetí informací (ochrana průmyslových práv). Externí </a:t>
            </a:r>
            <a:r>
              <a:rPr lang="cs-CZ" altLang="cs-CZ" sz="2000" dirty="0" err="1"/>
              <a:t>benchmarking</a:t>
            </a:r>
            <a:r>
              <a:rPr lang="cs-CZ" altLang="cs-CZ" sz="2000" dirty="0"/>
              <a:t> dále dělíme podle podoby na </a:t>
            </a:r>
            <a:r>
              <a:rPr lang="cs-CZ" altLang="cs-CZ" sz="2000" b="1" dirty="0"/>
              <a:t>odvětvový</a:t>
            </a:r>
            <a:r>
              <a:rPr lang="cs-CZ" altLang="cs-CZ" sz="2000" dirty="0"/>
              <a:t> (hledáme u konkurence - především, co se týká výrobku) a na </a:t>
            </a:r>
            <a:r>
              <a:rPr lang="cs-CZ" altLang="cs-CZ" sz="2000" b="1" dirty="0" err="1"/>
              <a:t>mimoodvětvový</a:t>
            </a:r>
            <a:r>
              <a:rPr lang="cs-CZ" altLang="cs-CZ" sz="2000" dirty="0"/>
              <a:t> (hledáme mimo konkurenci - týká se např. způsobu archivace dat, komunikace v organizaci apod.).</a:t>
            </a:r>
          </a:p>
          <a:p>
            <a:pPr eaLnBrk="1" hangingPunct="1">
              <a:lnSpc>
                <a:spcPct val="80000"/>
              </a:lnSpc>
            </a:pPr>
            <a:r>
              <a:rPr lang="cs-CZ" altLang="cs-CZ" sz="2000" dirty="0" smtClean="0"/>
              <a:t>Citováno z „</a:t>
            </a:r>
            <a:r>
              <a:rPr lang="cs-CZ" altLang="cs-CZ" sz="2000" dirty="0" smtClean="0">
                <a:hlinkClick r:id="rId2"/>
              </a:rPr>
              <a:t>http://cs.wikipedia.org/wiki/</a:t>
            </a:r>
            <a:r>
              <a:rPr lang="cs-CZ" altLang="cs-CZ" sz="2000" dirty="0" err="1" smtClean="0">
                <a:hlinkClick r:id="rId2"/>
              </a:rPr>
              <a:t>Benchmarking</a:t>
            </a:r>
            <a:r>
              <a:rPr lang="cs-CZ" altLang="cs-CZ" sz="2000" dirty="0" smtClean="0"/>
              <a:t>“ </a:t>
            </a:r>
            <a:endParaRPr lang="cs-CZ" altLang="cs-CZ" sz="20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224" y="4845139"/>
            <a:ext cx="2238375" cy="1752600"/>
          </a:xfrm>
          <a:prstGeom prst="rect">
            <a:avLst/>
          </a:prstGeom>
        </p:spPr>
      </p:pic>
    </p:spTree>
    <p:extLst>
      <p:ext uri="{BB962C8B-B14F-4D97-AF65-F5344CB8AC3E}">
        <p14:creationId xmlns:p14="http://schemas.microsoft.com/office/powerpoint/2010/main" val="128375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BCG matice</a:t>
            </a:r>
            <a:endParaRPr lang="cs-CZ"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1095" y="1825625"/>
            <a:ext cx="4557034" cy="3547097"/>
          </a:xfrm>
        </p:spPr>
      </p:pic>
      <p:sp>
        <p:nvSpPr>
          <p:cNvPr id="6" name="Zástupný symbol pro obsah 5"/>
          <p:cNvSpPr>
            <a:spLocks noGrp="1"/>
          </p:cNvSpPr>
          <p:nvPr>
            <p:ph sz="half" idx="1"/>
          </p:nvPr>
        </p:nvSpPr>
        <p:spPr/>
        <p:txBody>
          <a:bodyPr>
            <a:normAutofit fontScale="92500"/>
          </a:bodyPr>
          <a:lstStyle/>
          <a:p>
            <a:pPr>
              <a:lnSpc>
                <a:spcPct val="80000"/>
              </a:lnSpc>
              <a:buNone/>
            </a:pPr>
            <a:r>
              <a:rPr lang="cs-CZ" sz="3200" b="1" dirty="0"/>
              <a:t>Hvězda</a:t>
            </a:r>
            <a:r>
              <a:rPr lang="cs-CZ" sz="3200" dirty="0"/>
              <a:t> = </a:t>
            </a:r>
            <a:r>
              <a:rPr lang="cs-CZ" dirty="0"/>
              <a:t>vysoký podíl na </a:t>
            </a:r>
            <a:r>
              <a:rPr lang="cs-CZ" dirty="0" smtClean="0"/>
              <a:t>trhu</a:t>
            </a:r>
            <a:r>
              <a:rPr lang="cs-CZ" dirty="0"/>
              <a:t>, vysoké tempo růstu = </a:t>
            </a:r>
            <a:r>
              <a:rPr lang="cs-CZ" dirty="0" smtClean="0"/>
              <a:t>perspektivní </a:t>
            </a:r>
            <a:r>
              <a:rPr lang="cs-CZ" dirty="0"/>
              <a:t>a náročné</a:t>
            </a:r>
          </a:p>
          <a:p>
            <a:pPr>
              <a:lnSpc>
                <a:spcPct val="80000"/>
              </a:lnSpc>
              <a:buNone/>
            </a:pPr>
            <a:r>
              <a:rPr lang="cs-CZ" b="1" dirty="0" smtClean="0"/>
              <a:t>Dojná </a:t>
            </a:r>
            <a:r>
              <a:rPr lang="cs-CZ" b="1" dirty="0"/>
              <a:t>kráva</a:t>
            </a:r>
            <a:r>
              <a:rPr lang="cs-CZ" dirty="0"/>
              <a:t> = vysoký podíl </a:t>
            </a:r>
            <a:r>
              <a:rPr lang="cs-CZ" dirty="0" smtClean="0"/>
              <a:t>na </a:t>
            </a:r>
            <a:r>
              <a:rPr lang="cs-CZ" dirty="0"/>
              <a:t>trhu, pomalé tempo růstu = </a:t>
            </a:r>
            <a:r>
              <a:rPr lang="cs-CZ" dirty="0" smtClean="0"/>
              <a:t>ideální</a:t>
            </a:r>
            <a:endParaRPr lang="cs-CZ" dirty="0"/>
          </a:p>
          <a:p>
            <a:pPr>
              <a:lnSpc>
                <a:spcPct val="80000"/>
              </a:lnSpc>
              <a:buNone/>
            </a:pPr>
            <a:r>
              <a:rPr lang="cs-CZ" b="1" dirty="0" smtClean="0"/>
              <a:t>Otazník</a:t>
            </a:r>
            <a:r>
              <a:rPr lang="cs-CZ" dirty="0" smtClean="0"/>
              <a:t> </a:t>
            </a:r>
            <a:r>
              <a:rPr lang="cs-CZ" dirty="0"/>
              <a:t>= nízký podíl na trhu, </a:t>
            </a:r>
            <a:r>
              <a:rPr lang="cs-CZ" dirty="0" smtClean="0"/>
              <a:t>vysoké </a:t>
            </a:r>
            <a:r>
              <a:rPr lang="cs-CZ" dirty="0"/>
              <a:t>tempo růstu = velké </a:t>
            </a:r>
            <a:r>
              <a:rPr lang="cs-CZ" dirty="0" smtClean="0"/>
              <a:t>investice </a:t>
            </a:r>
            <a:r>
              <a:rPr lang="cs-CZ" dirty="0"/>
              <a:t>pro posunutí mezi </a:t>
            </a:r>
            <a:r>
              <a:rPr lang="cs-CZ" dirty="0" smtClean="0"/>
              <a:t>hvězdy</a:t>
            </a:r>
            <a:endParaRPr lang="cs-CZ" dirty="0"/>
          </a:p>
          <a:p>
            <a:pPr>
              <a:lnSpc>
                <a:spcPct val="80000"/>
              </a:lnSpc>
              <a:buNone/>
            </a:pPr>
            <a:r>
              <a:rPr lang="cs-CZ" b="1" dirty="0" smtClean="0"/>
              <a:t>Pes</a:t>
            </a:r>
            <a:r>
              <a:rPr lang="cs-CZ" dirty="0" smtClean="0"/>
              <a:t> </a:t>
            </a:r>
            <a:r>
              <a:rPr lang="cs-CZ" dirty="0"/>
              <a:t>= nízký podíl na trhu, </a:t>
            </a:r>
            <a:r>
              <a:rPr lang="cs-CZ" dirty="0" smtClean="0"/>
              <a:t>pomalé </a:t>
            </a:r>
            <a:r>
              <a:rPr lang="cs-CZ" dirty="0"/>
              <a:t>tempo růstu = </a:t>
            </a:r>
            <a:r>
              <a:rPr lang="cs-CZ" dirty="0" smtClean="0"/>
              <a:t>nepřináší </a:t>
            </a:r>
            <a:r>
              <a:rPr lang="cs-CZ" dirty="0"/>
              <a:t>zisk, likvidace</a:t>
            </a:r>
          </a:p>
          <a:p>
            <a:endParaRPr lang="cs-CZ" dirty="0"/>
          </a:p>
        </p:txBody>
      </p:sp>
    </p:spTree>
    <p:extLst>
      <p:ext uri="{BB962C8B-B14F-4D97-AF65-F5344CB8AC3E}">
        <p14:creationId xmlns:p14="http://schemas.microsoft.com/office/powerpoint/2010/main" val="1256864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idx="4294967295"/>
          </p:nvPr>
        </p:nvSpPr>
        <p:spPr/>
        <p:txBody>
          <a:bodyPr/>
          <a:lstStyle/>
          <a:p>
            <a:pPr eaLnBrk="1" hangingPunct="1"/>
            <a:r>
              <a:rPr lang="cs-CZ" altLang="cs-CZ" smtClean="0"/>
              <a:t>SWOT analýza </a:t>
            </a:r>
            <a:r>
              <a:rPr lang="cs-CZ" altLang="cs-CZ" sz="1800"/>
              <a:t>(zdroj:wikipedia.com)</a:t>
            </a:r>
          </a:p>
        </p:txBody>
      </p:sp>
      <p:sp>
        <p:nvSpPr>
          <p:cNvPr id="78851" name="Zástupný symbol pro obsah 2"/>
          <p:cNvSpPr>
            <a:spLocks noGrp="1"/>
          </p:cNvSpPr>
          <p:nvPr>
            <p:ph idx="4294967295"/>
          </p:nvPr>
        </p:nvSpPr>
        <p:spPr/>
        <p:txBody>
          <a:bodyPr>
            <a:normAutofit fontScale="92500" lnSpcReduction="10000"/>
          </a:bodyPr>
          <a:lstStyle/>
          <a:p>
            <a:pPr eaLnBrk="1" hangingPunct="1">
              <a:lnSpc>
                <a:spcPct val="80000"/>
              </a:lnSpc>
            </a:pPr>
            <a:r>
              <a:rPr lang="cs-CZ" altLang="cs-CZ" sz="2600" b="1" dirty="0" err="1" smtClean="0"/>
              <a:t>S</a:t>
            </a:r>
            <a:r>
              <a:rPr lang="cs-CZ" altLang="cs-CZ" sz="2600" dirty="0" err="1" smtClean="0"/>
              <a:t>trengths</a:t>
            </a:r>
            <a:r>
              <a:rPr lang="cs-CZ" altLang="cs-CZ" sz="2600" dirty="0" smtClean="0"/>
              <a:t> - </a:t>
            </a:r>
            <a:r>
              <a:rPr lang="cs-CZ" altLang="cs-CZ" sz="2600" b="1" dirty="0" err="1" smtClean="0"/>
              <a:t>W</a:t>
            </a:r>
            <a:r>
              <a:rPr lang="cs-CZ" altLang="cs-CZ" sz="2600" dirty="0" err="1" smtClean="0"/>
              <a:t>eaknesses</a:t>
            </a:r>
            <a:endParaRPr lang="cs-CZ" altLang="cs-CZ" sz="2600" dirty="0"/>
          </a:p>
          <a:p>
            <a:pPr eaLnBrk="1" hangingPunct="1">
              <a:lnSpc>
                <a:spcPct val="80000"/>
              </a:lnSpc>
            </a:pPr>
            <a:r>
              <a:rPr lang="cs-CZ" altLang="cs-CZ" sz="2600" b="1" dirty="0" err="1" smtClean="0"/>
              <a:t>O</a:t>
            </a:r>
            <a:r>
              <a:rPr lang="cs-CZ" altLang="cs-CZ" sz="2600" dirty="0" err="1" smtClean="0"/>
              <a:t>pportunities</a:t>
            </a:r>
            <a:r>
              <a:rPr lang="cs-CZ" altLang="cs-CZ" sz="2600" dirty="0" smtClean="0"/>
              <a:t> - </a:t>
            </a:r>
            <a:r>
              <a:rPr lang="cs-CZ" altLang="cs-CZ" sz="2600" b="1" dirty="0" err="1" smtClean="0"/>
              <a:t>T</a:t>
            </a:r>
            <a:r>
              <a:rPr lang="cs-CZ" altLang="cs-CZ" sz="2600" dirty="0" err="1" smtClean="0"/>
              <a:t>hreats</a:t>
            </a:r>
            <a:endParaRPr lang="cs-CZ" altLang="cs-CZ" sz="2600" dirty="0"/>
          </a:p>
          <a:p>
            <a:pPr eaLnBrk="1" hangingPunct="1">
              <a:lnSpc>
                <a:spcPct val="80000"/>
              </a:lnSpc>
            </a:pPr>
            <a:r>
              <a:rPr lang="cs-CZ" altLang="cs-CZ" sz="2600" dirty="0"/>
              <a:t>S </a:t>
            </a:r>
            <a:r>
              <a:rPr lang="cs-CZ" altLang="cs-CZ" sz="2600" dirty="0" err="1"/>
              <a:t>jeji</a:t>
            </a:r>
            <a:r>
              <a:rPr lang="cs-CZ" altLang="cs-CZ" sz="2600" dirty="0"/>
              <a:t> pomocí je možné komplexně vyhodnotit fungování firmy, nalézt problémy nebo nové možnosti růstu. Je součástí strategického (dlouhodobého) plánování společnosti.</a:t>
            </a:r>
          </a:p>
          <a:p>
            <a:pPr eaLnBrk="1" hangingPunct="1">
              <a:lnSpc>
                <a:spcPct val="80000"/>
              </a:lnSpc>
            </a:pPr>
            <a:r>
              <a:rPr lang="cs-CZ" altLang="cs-CZ" sz="2600" dirty="0"/>
              <a:t>Tato analýza byla vyvinuta Albertem </a:t>
            </a:r>
            <a:r>
              <a:rPr lang="cs-CZ" altLang="cs-CZ" sz="2600" dirty="0" err="1"/>
              <a:t>Humphreym</a:t>
            </a:r>
            <a:r>
              <a:rPr lang="cs-CZ" altLang="cs-CZ" sz="2600" dirty="0"/>
              <a:t>, který vedl v 60. a 70. letech výzkumný projekt na </a:t>
            </a:r>
            <a:r>
              <a:rPr lang="cs-CZ" altLang="cs-CZ" sz="2600" dirty="0" err="1"/>
              <a:t>Stanfordově</a:t>
            </a:r>
            <a:r>
              <a:rPr lang="cs-CZ" altLang="cs-CZ" sz="2600" dirty="0"/>
              <a:t> univerzitě, při němž byla využita data od 500 nejvýznamnějších amerických společností</a:t>
            </a:r>
            <a:r>
              <a:rPr lang="cs-CZ" altLang="cs-CZ" sz="2600" dirty="0" smtClean="0"/>
              <a:t>.</a:t>
            </a:r>
          </a:p>
          <a:p>
            <a:r>
              <a:rPr lang="cs-CZ" altLang="cs-CZ" sz="2400" dirty="0"/>
              <a:t>Základ metody spočívá v klasifikaci a ohodnocení jednotlivých faktorů, které jsou rozděleny do 4 výše uvedených základních skupin. Vzájemnou interakcí faktorů silných a slabých stránek na jedné straně vůči příležitostem a nebezpečím na straně druhé lze získat nové kvalitativní informace, které charakterizují a hodnotí úroveň jejich vzájemného střetu.</a:t>
            </a:r>
          </a:p>
          <a:p>
            <a:pPr eaLnBrk="1" hangingPunct="1">
              <a:lnSpc>
                <a:spcPct val="80000"/>
              </a:lnSpc>
            </a:pPr>
            <a:endParaRPr lang="cs-CZ" altLang="cs-CZ" sz="2600" dirty="0"/>
          </a:p>
          <a:p>
            <a:pPr eaLnBrk="1" hangingPunct="1">
              <a:lnSpc>
                <a:spcPct val="80000"/>
              </a:lnSpc>
            </a:pPr>
            <a:endParaRPr lang="cs-CZ" altLang="cs-CZ" sz="2600" dirty="0"/>
          </a:p>
        </p:txBody>
      </p:sp>
    </p:spTree>
    <p:extLst>
      <p:ext uri="{BB962C8B-B14F-4D97-AF65-F5344CB8AC3E}">
        <p14:creationId xmlns:p14="http://schemas.microsoft.com/office/powerpoint/2010/main" val="956409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ál 1"/>
          <p:cNvSpPr/>
          <p:nvPr/>
        </p:nvSpPr>
        <p:spPr>
          <a:xfrm>
            <a:off x="437882" y="1017430"/>
            <a:ext cx="9890974" cy="5061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TextovéPole 2"/>
          <p:cNvSpPr txBox="1"/>
          <p:nvPr/>
        </p:nvSpPr>
        <p:spPr>
          <a:xfrm>
            <a:off x="4146996" y="1287887"/>
            <a:ext cx="3168203" cy="830997"/>
          </a:xfrm>
          <a:prstGeom prst="rect">
            <a:avLst/>
          </a:prstGeom>
          <a:noFill/>
        </p:spPr>
        <p:txBody>
          <a:bodyPr wrap="square" rtlCol="0">
            <a:spAutoFit/>
          </a:bodyPr>
          <a:lstStyle/>
          <a:p>
            <a:r>
              <a:rPr lang="cs-CZ" sz="2400" dirty="0" smtClean="0">
                <a:solidFill>
                  <a:schemeClr val="bg1"/>
                </a:solidFill>
              </a:rPr>
              <a:t>Externí prostředí – makro a </a:t>
            </a:r>
            <a:r>
              <a:rPr lang="cs-CZ" sz="2400" dirty="0" err="1" smtClean="0">
                <a:solidFill>
                  <a:schemeClr val="bg1"/>
                </a:solidFill>
              </a:rPr>
              <a:t>mezoprostředí</a:t>
            </a:r>
            <a:endParaRPr lang="cs-CZ" dirty="0">
              <a:solidFill>
                <a:schemeClr val="bg1"/>
              </a:solidFill>
            </a:endParaRPr>
          </a:p>
        </p:txBody>
      </p:sp>
      <p:sp>
        <p:nvSpPr>
          <p:cNvPr id="4" name="Ovál 3"/>
          <p:cNvSpPr/>
          <p:nvPr/>
        </p:nvSpPr>
        <p:spPr>
          <a:xfrm>
            <a:off x="3618963" y="2112135"/>
            <a:ext cx="3902299" cy="255001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4514850" y="2600325"/>
            <a:ext cx="2200275" cy="830997"/>
          </a:xfrm>
          <a:prstGeom prst="rect">
            <a:avLst/>
          </a:prstGeom>
          <a:noFill/>
        </p:spPr>
        <p:txBody>
          <a:bodyPr wrap="square" rtlCol="0">
            <a:spAutoFit/>
          </a:bodyPr>
          <a:lstStyle/>
          <a:p>
            <a:r>
              <a:rPr lang="cs-CZ" sz="2400" dirty="0" smtClean="0"/>
              <a:t>Interní prostředí - mikroprostředí</a:t>
            </a:r>
            <a:endParaRPr lang="cs-CZ" sz="2400" dirty="0"/>
          </a:p>
        </p:txBody>
      </p:sp>
      <p:sp>
        <p:nvSpPr>
          <p:cNvPr id="6" name="TextovéPole 5"/>
          <p:cNvSpPr txBox="1"/>
          <p:nvPr/>
        </p:nvSpPr>
        <p:spPr>
          <a:xfrm>
            <a:off x="6715125" y="2938742"/>
            <a:ext cx="2528888" cy="584775"/>
          </a:xfrm>
          <a:prstGeom prst="rect">
            <a:avLst/>
          </a:prstGeom>
          <a:noFill/>
        </p:spPr>
        <p:txBody>
          <a:bodyPr wrap="square" rtlCol="0">
            <a:spAutoFit/>
          </a:bodyPr>
          <a:lstStyle/>
          <a:p>
            <a:r>
              <a:rPr lang="cs-CZ" sz="3200" dirty="0" smtClean="0"/>
              <a:t>S-W	O-T</a:t>
            </a:r>
            <a:endParaRPr lang="cs-CZ" sz="3200" dirty="0"/>
          </a:p>
        </p:txBody>
      </p:sp>
    </p:spTree>
    <p:extLst>
      <p:ext uri="{BB962C8B-B14F-4D97-AF65-F5344CB8AC3E}">
        <p14:creationId xmlns:p14="http://schemas.microsoft.com/office/powerpoint/2010/main" val="3283347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Vztah externího a interního prostředí podniku.</a:t>
            </a:r>
            <a:endParaRPr lang="cs-CZ" dirty="0"/>
          </a:p>
        </p:txBody>
      </p:sp>
      <p:sp>
        <p:nvSpPr>
          <p:cNvPr id="3" name="Zástupný symbol pro obsah 2"/>
          <p:cNvSpPr>
            <a:spLocks noGrp="1"/>
          </p:cNvSpPr>
          <p:nvPr>
            <p:ph idx="1"/>
          </p:nvPr>
        </p:nvSpPr>
        <p:spPr>
          <a:xfrm>
            <a:off x="1991544" y="6097297"/>
            <a:ext cx="7643192" cy="676939"/>
          </a:xfrm>
        </p:spPr>
        <p:txBody>
          <a:bodyPr>
            <a:normAutofit/>
          </a:bodyPr>
          <a:lstStyle/>
          <a:p>
            <a:r>
              <a:rPr lang="cs-CZ" sz="1800" dirty="0"/>
              <a:t>Zdroj: </a:t>
            </a:r>
            <a:r>
              <a:rPr lang="en-US" sz="1800" dirty="0"/>
              <a:t>Key Drivers for Quick SWOT Analysis</a:t>
            </a:r>
            <a:r>
              <a:rPr lang="cs-CZ" sz="1800" dirty="0"/>
              <a:t>, http://2012books.lardbucket.org</a:t>
            </a:r>
          </a:p>
        </p:txBody>
      </p:sp>
      <p:pic>
        <p:nvPicPr>
          <p:cNvPr id="9218" name="Picture 2" descr="Výsledek obrázku pro external ana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5720" y="1560766"/>
            <a:ext cx="4849154" cy="453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adpis 1"/>
          <p:cNvSpPr>
            <a:spLocks noGrp="1"/>
          </p:cNvSpPr>
          <p:nvPr>
            <p:ph type="title" idx="4294967295"/>
          </p:nvPr>
        </p:nvSpPr>
        <p:spPr/>
        <p:txBody>
          <a:bodyPr>
            <a:normAutofit fontScale="90000"/>
          </a:bodyPr>
          <a:lstStyle/>
          <a:p>
            <a:r>
              <a:rPr lang="cs-CZ" altLang="cs-CZ" dirty="0"/>
              <a:t>SWOT analýzu je dále možno členit pomocí mřížky:</a:t>
            </a:r>
            <a:br>
              <a:rPr lang="cs-CZ" altLang="cs-CZ" dirty="0"/>
            </a:br>
            <a:endParaRPr lang="cs-CZ" altLang="cs-CZ" dirty="0" smtClean="0"/>
          </a:p>
        </p:txBody>
      </p:sp>
      <p:graphicFrame>
        <p:nvGraphicFramePr>
          <p:cNvPr id="47120" name="Group 16"/>
          <p:cNvGraphicFramePr>
            <a:graphicFrameLocks noGrp="1"/>
          </p:cNvGraphicFramePr>
          <p:nvPr>
            <p:ph idx="4294967295"/>
          </p:nvPr>
        </p:nvGraphicFramePr>
        <p:xfrm>
          <a:off x="3048000" y="1905000"/>
          <a:ext cx="7010400" cy="5029200"/>
        </p:xfrm>
        <a:graphic>
          <a:graphicData uri="http://schemas.openxmlformats.org/drawingml/2006/table">
            <a:tbl>
              <a:tblPr/>
              <a:tblGrid>
                <a:gridCol w="1752600"/>
                <a:gridCol w="1752600"/>
                <a:gridCol w="1752600"/>
                <a:gridCol w="1752600"/>
              </a:tblGrid>
              <a:tr h="338138">
                <a:tc rowSpan="2">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SWOT</a:t>
                      </a:r>
                    </a:p>
                  </a:txBody>
                  <a:tcPr horzOverflow="overflow">
                    <a:lnL>
                      <a:noFill/>
                    </a:lnL>
                    <a:lnR>
                      <a:noFill/>
                    </a:lnR>
                    <a:lnT>
                      <a:noFill/>
                    </a:lnT>
                    <a:lnB>
                      <a:noFill/>
                    </a:lnB>
                    <a:lnTlToBr>
                      <a:noFill/>
                    </a:lnTlToBr>
                    <a:lnBlToTr>
                      <a:noFill/>
                    </a:lnBlToTr>
                    <a:noFill/>
                  </a:tcPr>
                </a:tc>
                <a:tc gridSpan="3">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Interní analýza</a:t>
                      </a:r>
                    </a:p>
                  </a:txBody>
                  <a:tcPr horzOverflow="overflow">
                    <a:lnL>
                      <a:noFill/>
                    </a:lnL>
                    <a:lnR>
                      <a:noFill/>
                    </a:lnR>
                    <a:lnT>
                      <a:noFill/>
                    </a:lnT>
                    <a:lnB>
                      <a:noFill/>
                    </a:lnB>
                    <a:lnTlToBr>
                      <a:noFill/>
                    </a:lnTlToBr>
                    <a:lnBlToTr>
                      <a:noFill/>
                    </a:lnBlToTr>
                    <a:solidFill>
                      <a:srgbClr val="B9CDE5"/>
                    </a:solidFill>
                  </a:tcPr>
                </a:tc>
                <a:tc hMerge="1">
                  <a:txBody>
                    <a:bodyPr/>
                    <a:lstStyle/>
                    <a:p>
                      <a:endParaRPr lang="cs-CZ"/>
                    </a:p>
                  </a:txBody>
                  <a:tcPr/>
                </a:tc>
                <a:tc hMerge="1">
                  <a:txBody>
                    <a:bodyPr/>
                    <a:lstStyle/>
                    <a:p>
                      <a:endParaRPr lang="cs-CZ"/>
                    </a:p>
                  </a:txBody>
                  <a:tcPr/>
                </a:tc>
              </a:tr>
              <a:tr h="336550">
                <a:tc vMerge="1">
                  <a:txBody>
                    <a:bodyPr/>
                    <a:lstStyle/>
                    <a:p>
                      <a:endParaRPr lang="cs-CZ"/>
                    </a:p>
                  </a:txBody>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D9D9D9"/>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Silné stránky</a:t>
                      </a:r>
                      <a:endParaRPr kumimoji="0" lang="cs-CZ" altLang="cs-CZ"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D9D9D9"/>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Slabé stránky</a:t>
                      </a:r>
                      <a:endParaRPr kumimoji="0" lang="cs-CZ" altLang="cs-CZ"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D9D9D9"/>
                    </a:solidFill>
                  </a:tcPr>
                </a:tc>
              </a:tr>
              <a:tr h="371475">
                <a:tc rowSpan="2">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Externí analýza</a:t>
                      </a:r>
                    </a:p>
                  </a:txBody>
                  <a:tcPr horzOverflow="overflow">
                    <a:lnL>
                      <a:noFill/>
                    </a:lnL>
                    <a:lnR>
                      <a:noFill/>
                    </a:lnR>
                    <a:lnT>
                      <a:noFill/>
                    </a:lnT>
                    <a:lnB>
                      <a:noFill/>
                    </a:lnB>
                    <a:lnTlToBr>
                      <a:noFill/>
                    </a:lnTlToBr>
                    <a:lnBlToTr>
                      <a:noFill/>
                    </a:lnBlToTr>
                    <a:solidFill>
                      <a:srgbClr val="B9CDE5"/>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Příležitosti</a:t>
                      </a:r>
                      <a:endParaRPr kumimoji="0" lang="cs-CZ" altLang="cs-CZ"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D9D9D9"/>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S-O-Strategie:</a:t>
                      </a:r>
                      <a:br>
                        <a:rPr kumimoji="0" lang="cs-CZ" altLang="cs-CZ" sz="1800" b="0" i="0" u="none" strike="noStrike" cap="none" normalizeH="0" baseline="0" smtClean="0">
                          <a:ln>
                            <a:noFill/>
                          </a:ln>
                          <a:solidFill>
                            <a:schemeClr val="tx1"/>
                          </a:solidFill>
                          <a:effectLst/>
                          <a:latin typeface="Arial" charset="0"/>
                        </a:rPr>
                      </a:br>
                      <a:r>
                        <a:rPr kumimoji="0" lang="cs-CZ" altLang="cs-CZ" sz="1800" b="0" i="0" u="none" strike="noStrike" cap="none" normalizeH="0" baseline="0" smtClean="0">
                          <a:ln>
                            <a:noFill/>
                          </a:ln>
                          <a:solidFill>
                            <a:schemeClr val="tx1"/>
                          </a:solidFill>
                          <a:effectLst/>
                          <a:latin typeface="Arial" charset="0"/>
                        </a:rPr>
                        <a:t>Vývoj nových metod, které jsou vhodné pro rozvoj silných stránek společnosti (projektu).</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W-O-Strategie:</a:t>
                      </a:r>
                      <a:br>
                        <a:rPr kumimoji="0" lang="cs-CZ" altLang="cs-CZ" sz="1800" b="0" i="0" u="none" strike="noStrike" cap="none" normalizeH="0" baseline="0" smtClean="0">
                          <a:ln>
                            <a:noFill/>
                          </a:ln>
                          <a:solidFill>
                            <a:schemeClr val="tx1"/>
                          </a:solidFill>
                          <a:effectLst/>
                          <a:latin typeface="Arial" charset="0"/>
                        </a:rPr>
                      </a:br>
                      <a:r>
                        <a:rPr kumimoji="0" lang="cs-CZ" altLang="cs-CZ" sz="1800" b="0" i="0" u="none" strike="noStrike" cap="none" normalizeH="0" baseline="0" smtClean="0">
                          <a:ln>
                            <a:noFill/>
                          </a:ln>
                          <a:solidFill>
                            <a:schemeClr val="tx1"/>
                          </a:solidFill>
                          <a:effectLst/>
                          <a:latin typeface="Arial" charset="0"/>
                        </a:rPr>
                        <a:t>Odstranění slabin pro vznik nových příležitostí.</a:t>
                      </a:r>
                    </a:p>
                  </a:txBody>
                  <a:tcPr horzOverflow="overflow">
                    <a:lnL>
                      <a:noFill/>
                    </a:lnL>
                    <a:lnR>
                      <a:noFill/>
                    </a:lnR>
                    <a:lnT>
                      <a:noFill/>
                    </a:lnT>
                    <a:lnB>
                      <a:noFill/>
                    </a:lnB>
                    <a:lnTlToBr>
                      <a:noFill/>
                    </a:lnTlToBr>
                    <a:lnBlToTr>
                      <a:noFill/>
                    </a:lnBlToTr>
                    <a:noFill/>
                  </a:tcPr>
                </a:tc>
              </a:tr>
              <a:tr h="371475">
                <a:tc vMerge="1">
                  <a:txBody>
                    <a:bodyPr/>
                    <a:lstStyle/>
                    <a:p>
                      <a:endParaRPr lang="cs-CZ"/>
                    </a:p>
                  </a:txBody>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Hrozby</a:t>
                      </a:r>
                      <a:endParaRPr kumimoji="0" lang="cs-CZ" altLang="cs-CZ" sz="1800" b="1"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D9D9D9"/>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S-T-Strategie:</a:t>
                      </a:r>
                      <a:br>
                        <a:rPr kumimoji="0" lang="cs-CZ" altLang="cs-CZ" sz="1800" b="0" i="0" u="none" strike="noStrike" cap="none" normalizeH="0" baseline="0" smtClean="0">
                          <a:ln>
                            <a:noFill/>
                          </a:ln>
                          <a:solidFill>
                            <a:schemeClr val="tx1"/>
                          </a:solidFill>
                          <a:effectLst/>
                          <a:latin typeface="Arial" charset="0"/>
                        </a:rPr>
                      </a:br>
                      <a:r>
                        <a:rPr kumimoji="0" lang="cs-CZ" altLang="cs-CZ" sz="1800" b="0" i="0" u="none" strike="noStrike" cap="none" normalizeH="0" baseline="0" smtClean="0">
                          <a:ln>
                            <a:noFill/>
                          </a:ln>
                          <a:solidFill>
                            <a:schemeClr val="tx1"/>
                          </a:solidFill>
                          <a:effectLst/>
                          <a:latin typeface="Arial" charset="0"/>
                        </a:rPr>
                        <a:t>Použití silných stránek pro zamezení hrozeb.</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W-T strategie</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charset="0"/>
                        </a:rPr>
                        <a:t>Vývoj strategií, díky nimž je možné omezit hrozby, ohrožující naše slabé stránky.</a:t>
                      </a:r>
                    </a:p>
                  </a:txBody>
                  <a:tcP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044877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pPr eaLnBrk="1" hangingPunct="1"/>
            <a:r>
              <a:rPr lang="cs-CZ" altLang="cs-CZ" dirty="0" smtClean="0"/>
              <a:t>Zpřesnění analýzy</a:t>
            </a:r>
          </a:p>
        </p:txBody>
      </p:sp>
      <p:sp>
        <p:nvSpPr>
          <p:cNvPr id="81923" name="Rectangle 3"/>
          <p:cNvSpPr>
            <a:spLocks noGrp="1" noChangeArrowheads="1"/>
          </p:cNvSpPr>
          <p:nvPr>
            <p:ph type="body" idx="4294967295"/>
          </p:nvPr>
        </p:nvSpPr>
        <p:spPr/>
        <p:txBody>
          <a:bodyPr/>
          <a:lstStyle/>
          <a:p>
            <a:pPr eaLnBrk="1" hangingPunct="1">
              <a:lnSpc>
                <a:spcPct val="90000"/>
              </a:lnSpc>
            </a:pPr>
            <a:r>
              <a:rPr lang="cs-CZ" altLang="cs-CZ" sz="2400"/>
              <a:t>Ke zpřesnění SWOT analýzy lze využít:</a:t>
            </a:r>
          </a:p>
          <a:p>
            <a:pPr eaLnBrk="1" hangingPunct="1">
              <a:lnSpc>
                <a:spcPct val="90000"/>
              </a:lnSpc>
            </a:pPr>
            <a:r>
              <a:rPr lang="cs-CZ" altLang="cs-CZ" sz="2400"/>
              <a:t>Přímé kvantitativní vyjádření vlivu na efekt firmy (finančně).</a:t>
            </a:r>
          </a:p>
          <a:p>
            <a:pPr eaLnBrk="1" hangingPunct="1">
              <a:lnSpc>
                <a:spcPct val="90000"/>
              </a:lnSpc>
            </a:pPr>
            <a:r>
              <a:rPr lang="cs-CZ" altLang="cs-CZ" sz="2400"/>
              <a:t>Individuální odhad ad hoc buď podle intuitivního globálního posouzení nebo na základě rozkladu na dílčí subkritéria</a:t>
            </a:r>
          </a:p>
          <a:p>
            <a:pPr eaLnBrk="1" hangingPunct="1">
              <a:lnSpc>
                <a:spcPct val="90000"/>
              </a:lnSpc>
            </a:pPr>
            <a:r>
              <a:rPr lang="cs-CZ" altLang="cs-CZ" sz="2400"/>
              <a:t>Expertizní individuální odhad</a:t>
            </a:r>
          </a:p>
          <a:p>
            <a:pPr eaLnBrk="1" hangingPunct="1">
              <a:lnSpc>
                <a:spcPct val="90000"/>
              </a:lnSpc>
            </a:pPr>
            <a:r>
              <a:rPr lang="cs-CZ" altLang="cs-CZ" sz="2400"/>
              <a:t>Využití odhadů s využitím přístupu metodologického analýzy</a:t>
            </a:r>
          </a:p>
          <a:p>
            <a:pPr eaLnBrk="1" hangingPunct="1">
              <a:lnSpc>
                <a:spcPct val="90000"/>
              </a:lnSpc>
            </a:pPr>
            <a:r>
              <a:rPr lang="cs-CZ" altLang="cs-CZ" sz="2400"/>
              <a:t>Týmový expertní odhad</a:t>
            </a:r>
          </a:p>
          <a:p>
            <a:pPr eaLnBrk="1" hangingPunct="1">
              <a:lnSpc>
                <a:spcPct val="90000"/>
              </a:lnSpc>
            </a:pPr>
            <a:r>
              <a:rPr lang="cs-CZ" altLang="cs-CZ" sz="2400"/>
              <a:t>Kombinace přímého kvantitativního vyjádření vlivu a bodového hodnocení.</a:t>
            </a:r>
          </a:p>
        </p:txBody>
      </p:sp>
    </p:spTree>
    <p:extLst>
      <p:ext uri="{BB962C8B-B14F-4D97-AF65-F5344CB8AC3E}">
        <p14:creationId xmlns:p14="http://schemas.microsoft.com/office/powerpoint/2010/main" val="109765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small" dirty="0" smtClean="0"/>
              <a:t>MARKETINGOVÝ INFORMAČNÍ SYSTÉM</a:t>
            </a:r>
            <a:r>
              <a:rPr lang="cs-CZ" b="0" dirty="0" smtClean="0">
                <a:effectLst/>
              </a:rPr>
              <a:t/>
            </a:r>
            <a:br>
              <a:rPr lang="cs-CZ" b="0" dirty="0" smtClean="0">
                <a:effectLst/>
              </a:rPr>
            </a:br>
            <a:endParaRPr lang="cs-CZ" dirty="0"/>
          </a:p>
        </p:txBody>
      </p:sp>
      <p:sp>
        <p:nvSpPr>
          <p:cNvPr id="3" name="Zástupný symbol pro obsah 2"/>
          <p:cNvSpPr>
            <a:spLocks noGrp="1"/>
          </p:cNvSpPr>
          <p:nvPr>
            <p:ph idx="1"/>
          </p:nvPr>
        </p:nvSpPr>
        <p:spPr/>
        <p:txBody>
          <a:bodyPr>
            <a:normAutofit/>
          </a:bodyPr>
          <a:lstStyle/>
          <a:p>
            <a:r>
              <a:rPr lang="cs-CZ" dirty="0" smtClean="0"/>
              <a:t>Kvůli rychle měnícím se podmínkám v okolí podniku je nutné, aby veškerá data a informace měl podnik vždy rychle k dispozici a mohl rychle zareagovat. Proto je shromažďuje ve svém marketingovém informačním systému, tak aby je mohl kdykoliv použít [4]. Informace pochází z veřejných informačních databází, ze systému CRM, z interních materiálů</a:t>
            </a:r>
          </a:p>
          <a:p>
            <a:r>
              <a:rPr lang="cs-CZ" dirty="0"/>
              <a:t/>
            </a:r>
            <a:br>
              <a:rPr lang="cs-CZ" dirty="0"/>
            </a:br>
            <a:endParaRPr lang="cs-CZ" dirty="0"/>
          </a:p>
        </p:txBody>
      </p:sp>
    </p:spTree>
    <p:extLst>
      <p:ext uri="{BB962C8B-B14F-4D97-AF65-F5344CB8AC3E}">
        <p14:creationId xmlns:p14="http://schemas.microsoft.com/office/powerpoint/2010/main" val="306864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Informační systém ??</a:t>
            </a:r>
            <a:endParaRPr lang="cs-CZ" dirty="0"/>
          </a:p>
        </p:txBody>
      </p:sp>
      <p:sp>
        <p:nvSpPr>
          <p:cNvPr id="5" name="Zástupný symbol pro obsah 4"/>
          <p:cNvSpPr>
            <a:spLocks noGrp="1"/>
          </p:cNvSpPr>
          <p:nvPr>
            <p:ph sz="half" idx="1"/>
          </p:nvPr>
        </p:nvSpPr>
        <p:spPr/>
        <p:txBody>
          <a:bodyPr/>
          <a:lstStyle/>
          <a:p>
            <a:r>
              <a:rPr lang="cs-CZ" dirty="0"/>
              <a:t>Podnik Pizza </a:t>
            </a:r>
            <a:r>
              <a:rPr lang="cs-CZ" dirty="0" err="1"/>
              <a:t>Hut</a:t>
            </a:r>
            <a:r>
              <a:rPr lang="cs-CZ" dirty="0"/>
              <a:t>, prodávající pizzu v USA, shromažďuje ve své databázi informace o oblíbených náplních, přílohách a datech objednání ze 40 mil. domácností. Tím dokáže svůj marketing přesně přizpůsobit potřebám svých zákazníků formou např. akčních nabídek. Zdroj: </a:t>
            </a:r>
            <a:r>
              <a:rPr lang="cs-CZ" dirty="0" err="1"/>
              <a:t>Kotler</a:t>
            </a:r>
            <a:r>
              <a:rPr lang="cs-CZ" dirty="0"/>
              <a:t>, P., Keller, K.L., 2007</a:t>
            </a:r>
          </a:p>
          <a:p>
            <a:endParaRPr lang="cs-CZ"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964974"/>
            <a:ext cx="5181600" cy="2072640"/>
          </a:xfrm>
        </p:spPr>
      </p:pic>
    </p:spTree>
    <p:extLst>
      <p:ext uri="{BB962C8B-B14F-4D97-AF65-F5344CB8AC3E}">
        <p14:creationId xmlns:p14="http://schemas.microsoft.com/office/powerpoint/2010/main" val="2250547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cs-CZ" b="1" cap="all" dirty="0" smtClean="0"/>
              <a:t>Poptávka </a:t>
            </a:r>
            <a:r>
              <a:rPr lang="cs-CZ" b="1" cap="all" dirty="0"/>
              <a:t>po produktu</a:t>
            </a:r>
            <a:br>
              <a:rPr lang="cs-CZ" b="1" cap="all" dirty="0"/>
            </a:br>
            <a:endParaRPr lang="cs-CZ" dirty="0"/>
          </a:p>
        </p:txBody>
      </p:sp>
      <p:sp>
        <p:nvSpPr>
          <p:cNvPr id="3" name="Zástupný symbol pro obsah 2"/>
          <p:cNvSpPr>
            <a:spLocks noGrp="1"/>
          </p:cNvSpPr>
          <p:nvPr>
            <p:ph sz="half" idx="1"/>
          </p:nvPr>
        </p:nvSpPr>
        <p:spPr/>
        <p:txBody>
          <a:bodyPr>
            <a:normAutofit fontScale="92500" lnSpcReduction="10000"/>
          </a:bodyPr>
          <a:lstStyle/>
          <a:p>
            <a:r>
              <a:rPr lang="cs-CZ" dirty="0" smtClean="0"/>
              <a:t>Znalost poptávky po produktu je pro existenci podniku klíčová – představuje značnou konkurenční výhodu. </a:t>
            </a:r>
          </a:p>
          <a:p>
            <a:r>
              <a:rPr lang="cs-CZ" dirty="0" smtClean="0"/>
              <a:t>Snadný odhad v krátkém období</a:t>
            </a:r>
          </a:p>
          <a:p>
            <a:r>
              <a:rPr lang="cs-CZ" dirty="0" smtClean="0"/>
              <a:t>Náročný odhad zejména v dlouhém období  - pružnost poptávky, vliv externích faktorů</a:t>
            </a:r>
          </a:p>
          <a:p>
            <a:r>
              <a:rPr lang="cs-CZ" dirty="0" smtClean="0"/>
              <a:t>Pro účely marketingu poptávka zkoumá složení tzv. marketingového mixu pro výrobek 4P, pro službu 7P</a:t>
            </a:r>
          </a:p>
          <a:p>
            <a:endParaRPr lang="cs-CZ" dirty="0" smtClean="0"/>
          </a:p>
          <a:p>
            <a:endParaRPr lang="cs-CZ" dirty="0" smtClean="0"/>
          </a:p>
          <a:p>
            <a:pPr marL="514350" indent="-514350">
              <a:buAutoNum type="alphaLcParenR"/>
            </a:pPr>
            <a:endParaRPr lang="cs-CZ" dirty="0" smtClean="0"/>
          </a:p>
          <a:p>
            <a:pPr marL="0" indent="0">
              <a:buNone/>
            </a:pPr>
            <a:endParaRPr lang="cs-CZ" dirty="0"/>
          </a:p>
        </p:txBody>
      </p:sp>
      <p:pic>
        <p:nvPicPr>
          <p:cNvPr id="6" name="Zástupný symbol pro obsah 5"/>
          <p:cNvPicPr>
            <a:picLocks noGrp="1" noChangeAspect="1"/>
          </p:cNvPicPr>
          <p:nvPr>
            <p:ph sz="half" idx="2"/>
          </p:nvPr>
        </p:nvPicPr>
        <p:blipFill>
          <a:blip r:embed="rId2"/>
          <a:stretch>
            <a:fillRect/>
          </a:stretch>
        </p:blipFill>
        <p:spPr>
          <a:xfrm>
            <a:off x="5886012" y="3257549"/>
            <a:ext cx="3867587" cy="3363119"/>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8369" y="500063"/>
            <a:ext cx="3158331" cy="3158331"/>
          </a:xfrm>
          <a:prstGeom prst="rect">
            <a:avLst/>
          </a:prstGeom>
        </p:spPr>
      </p:pic>
    </p:spTree>
    <p:extLst>
      <p:ext uri="{BB962C8B-B14F-4D97-AF65-F5344CB8AC3E}">
        <p14:creationId xmlns:p14="http://schemas.microsoft.com/office/powerpoint/2010/main" val="189623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Marketingový výzkum</a:t>
            </a:r>
            <a:endParaRPr lang="cs-CZ" dirty="0"/>
          </a:p>
        </p:txBody>
      </p:sp>
      <p:sp>
        <p:nvSpPr>
          <p:cNvPr id="5" name="Zástupný symbol pro obsah 4"/>
          <p:cNvSpPr>
            <a:spLocks noGrp="1"/>
          </p:cNvSpPr>
          <p:nvPr>
            <p:ph sz="half" idx="1"/>
          </p:nvPr>
        </p:nvSpPr>
        <p:spPr>
          <a:xfrm>
            <a:off x="838200" y="1442434"/>
            <a:ext cx="5181600" cy="4734529"/>
          </a:xfrm>
        </p:spPr>
        <p:txBody>
          <a:bodyPr>
            <a:normAutofit fontScale="77500" lnSpcReduction="20000"/>
          </a:bodyPr>
          <a:lstStyle/>
          <a:p>
            <a:pPr algn="just"/>
            <a:r>
              <a:rPr lang="cs-CZ" dirty="0"/>
              <a:t>V roce 2007 provedla společnost Škoda marketingový výzkum týkající se toho, jak jsou zákazníci spokojeni s jejich vozy. Z výzkumu vyplynulo, že s vozy škoda je 98% zákazníků natolik spokojeno, že by je doporučilo svým přátelům. Škoda byla také v soutěži </a:t>
            </a:r>
            <a:r>
              <a:rPr lang="cs-CZ" dirty="0" err="1"/>
              <a:t>TopGear</a:t>
            </a:r>
            <a:r>
              <a:rPr lang="cs-CZ" dirty="0"/>
              <a:t> 2007 vybrána jako nejlepší výrobce automobilů, kde obstála v konkurenci 152 ostatních automobilek. Uvedená zjištění společnost Škoda ještě týž rok využila k vytvoření nové reklamní kampaně, ve které se společnost Škoda představila jako výrobce aut, jejichž řidiči jsou šťastní a spokojení. Změna reklamní kampaně přinesla společnosti více než 630 tisíc prodaných vozů, což znamenalo 14,5% nárůst oproti předchozímu roku.</a:t>
            </a:r>
            <a:endParaRPr lang="cs-CZ" b="0" dirty="0" smtClean="0">
              <a:effectLst/>
            </a:endParaRPr>
          </a:p>
          <a:p>
            <a:pPr algn="just"/>
            <a:r>
              <a:rPr lang="cs-CZ" dirty="0"/>
              <a:t>Zdroj: skoda.auto.</a:t>
            </a:r>
            <a:r>
              <a:rPr lang="cs-CZ" dirty="0" err="1"/>
              <a:t>cz</a:t>
            </a:r>
            <a:r>
              <a:rPr lang="cs-CZ" dirty="0"/>
              <a:t>,.businesscasestudies.co.uk</a:t>
            </a:r>
            <a:endParaRPr lang="cs-CZ" b="0" dirty="0" smtClean="0">
              <a:effectLst/>
            </a:endParaRPr>
          </a:p>
          <a:p>
            <a:endParaRPr lang="cs-CZ" b="0" dirty="0" smtClean="0">
              <a:effectLst/>
            </a:endParaRPr>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4150" y="2196306"/>
            <a:ext cx="4457700" cy="2686050"/>
          </a:xfrm>
        </p:spPr>
      </p:pic>
    </p:spTree>
    <p:extLst>
      <p:ext uri="{BB962C8B-B14F-4D97-AF65-F5344CB8AC3E}">
        <p14:creationId xmlns:p14="http://schemas.microsoft.com/office/powerpoint/2010/main" val="1169063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cap="all" dirty="0" smtClean="0"/>
              <a:t>Poptávka po </a:t>
            </a:r>
            <a:r>
              <a:rPr lang="cs-CZ" sz="3200" b="1" cap="all" dirty="0" smtClean="0"/>
              <a:t>produktu - prognóza</a:t>
            </a:r>
            <a:endParaRPr lang="cs-CZ" sz="3200" dirty="0"/>
          </a:p>
        </p:txBody>
      </p:sp>
      <p:sp>
        <p:nvSpPr>
          <p:cNvPr id="3" name="Zástupný symbol pro obsah 2"/>
          <p:cNvSpPr>
            <a:spLocks noGrp="1"/>
          </p:cNvSpPr>
          <p:nvPr>
            <p:ph idx="1"/>
          </p:nvPr>
        </p:nvSpPr>
        <p:spPr>
          <a:xfrm>
            <a:off x="838200" y="1550504"/>
            <a:ext cx="10515600" cy="4626459"/>
          </a:xfrm>
        </p:spPr>
        <p:txBody>
          <a:bodyPr>
            <a:noAutofit/>
          </a:bodyPr>
          <a:lstStyle/>
          <a:p>
            <a:r>
              <a:rPr lang="cs-CZ" dirty="0"/>
              <a:t>Základní  metody určené k prognózování poptávky mají charakter (Horáková, Kubát, 2002):</a:t>
            </a:r>
          </a:p>
          <a:p>
            <a:r>
              <a:rPr lang="cs-CZ" b="1" dirty="0"/>
              <a:t>1) subjektivní a objektivní</a:t>
            </a:r>
            <a:endParaRPr lang="cs-CZ" dirty="0"/>
          </a:p>
          <a:p>
            <a:r>
              <a:rPr lang="cs-CZ" b="1" dirty="0"/>
              <a:t>2) Kvalitativní a kvantitativní</a:t>
            </a:r>
            <a:endParaRPr lang="cs-CZ" dirty="0"/>
          </a:p>
          <a:p>
            <a:r>
              <a:rPr lang="cs-CZ" b="1" dirty="0"/>
              <a:t>3) Prosté a analytické</a:t>
            </a:r>
            <a:endParaRPr lang="cs-CZ" dirty="0"/>
          </a:p>
          <a:p>
            <a:r>
              <a:rPr lang="cs-CZ" b="1" dirty="0" smtClean="0"/>
              <a:t>Subjektivní </a:t>
            </a:r>
            <a:r>
              <a:rPr lang="cs-CZ" b="1" dirty="0"/>
              <a:t>metody</a:t>
            </a:r>
            <a:r>
              <a:rPr lang="cs-CZ" dirty="0"/>
              <a:t> jsou spojeny s intuicí, názory a zkušenostmi zúčastněných osob jedná se např. o expertní odhady nebo odhady prodejních </a:t>
            </a:r>
            <a:r>
              <a:rPr lang="cs-CZ" dirty="0" smtClean="0"/>
              <a:t>manažerů</a:t>
            </a:r>
            <a:endParaRPr lang="cs-CZ" dirty="0"/>
          </a:p>
          <a:p>
            <a:r>
              <a:rPr lang="cs-CZ" b="1" dirty="0"/>
              <a:t>Objektivní metody</a:t>
            </a:r>
            <a:r>
              <a:rPr lang="cs-CZ" dirty="0"/>
              <a:t> jsou založeny na číselných podkladech a materiálech, kde je subjektivní vliv vyloučen. Jedná se o prognózování na základě matematicko-statistických metod, např. extrapolace časových řad. </a:t>
            </a:r>
          </a:p>
        </p:txBody>
      </p:sp>
    </p:spTree>
    <p:extLst>
      <p:ext uri="{BB962C8B-B14F-4D97-AF65-F5344CB8AC3E}">
        <p14:creationId xmlns:p14="http://schemas.microsoft.com/office/powerpoint/2010/main" val="2622016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b="1" dirty="0"/>
              <a:t>Kvalitativní metody</a:t>
            </a:r>
            <a:r>
              <a:rPr lang="cs-CZ" dirty="0"/>
              <a:t> jsou založena na slovním vyjádření prognózované budoucnosti. Jde o systematické nezaujaté shromáždění údajů a provedení úsudku</a:t>
            </a:r>
            <a:r>
              <a:rPr lang="cs-CZ" dirty="0" smtClean="0"/>
              <a:t>.</a:t>
            </a:r>
            <a:endParaRPr lang="cs-CZ" dirty="0"/>
          </a:p>
          <a:p>
            <a:r>
              <a:rPr lang="cs-CZ" b="1" dirty="0"/>
              <a:t>Kvantitativní metody</a:t>
            </a:r>
            <a:r>
              <a:rPr lang="cs-CZ" dirty="0"/>
              <a:t> jsou založeny na měřitelných, kvantifikovatelných jednotkách – využívá se např. regresní analýzy</a:t>
            </a:r>
            <a:r>
              <a:rPr lang="cs-CZ" dirty="0" smtClean="0"/>
              <a:t>.</a:t>
            </a:r>
            <a:endParaRPr lang="cs-CZ" dirty="0"/>
          </a:p>
          <a:p>
            <a:r>
              <a:rPr lang="cs-CZ" b="1" dirty="0"/>
              <a:t>Prosté metody</a:t>
            </a:r>
            <a:r>
              <a:rPr lang="cs-CZ" dirty="0"/>
              <a:t> jsou zaměřeny na predikci pouze jedné veličiny</a:t>
            </a:r>
            <a:r>
              <a:rPr lang="cs-CZ" dirty="0" smtClean="0"/>
              <a:t>.</a:t>
            </a:r>
            <a:endParaRPr lang="cs-CZ" dirty="0"/>
          </a:p>
          <a:p>
            <a:r>
              <a:rPr lang="cs-CZ" b="1" dirty="0"/>
              <a:t>Analytické metody</a:t>
            </a:r>
            <a:r>
              <a:rPr lang="cs-CZ" dirty="0"/>
              <a:t> staví predikci poptávky na základě více veličin a vzájemných vztahů mezi nimi.</a:t>
            </a:r>
          </a:p>
          <a:p>
            <a:endParaRPr lang="cs-CZ" dirty="0"/>
          </a:p>
        </p:txBody>
      </p:sp>
    </p:spTree>
    <p:extLst>
      <p:ext uri="{BB962C8B-B14F-4D97-AF65-F5344CB8AC3E}">
        <p14:creationId xmlns:p14="http://schemas.microsoft.com/office/powerpoint/2010/main" val="3594169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Nástroje odhadu poptávky</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Výzkum trhu představuje soubor činností, jejichž účelem je získání nezbytných informací pro cílené zaměření např. v oblasti analýzy poptávky a obsahuje čtyři základní fáze (Novotný, Suchánek, 2006):</a:t>
            </a:r>
          </a:p>
          <a:p>
            <a:pPr lvl="0"/>
            <a:r>
              <a:rPr lang="cs-CZ" b="1" dirty="0"/>
              <a:t>definování cíle výzkumu</a:t>
            </a:r>
            <a:r>
              <a:rPr lang="cs-CZ" dirty="0"/>
              <a:t>: cíl výzkumu se odvozuje od odbytového problému a má jasně a konkrétně formulovat potřebné výsledné informace,</a:t>
            </a:r>
          </a:p>
          <a:p>
            <a:pPr lvl="0"/>
            <a:r>
              <a:rPr lang="cs-CZ" b="1" dirty="0"/>
              <a:t>volba výzkumného pojetí</a:t>
            </a:r>
            <a:r>
              <a:rPr lang="cs-CZ" dirty="0"/>
              <a:t>: jedná se o stanovení základních charakteristik a průběhu výzkumu; zpravidla se zde volí způsob zaměření výzkumu (explorativní výzkum, deskriptivní výzkum a kauzálně-analytický výzkum),</a:t>
            </a:r>
          </a:p>
          <a:p>
            <a:pPr lvl="0"/>
            <a:r>
              <a:rPr lang="cs-CZ" b="1" dirty="0"/>
              <a:t>získávání informací</a:t>
            </a:r>
            <a:r>
              <a:rPr lang="cs-CZ" dirty="0"/>
              <a:t>: jde o stanovení způsobu získávání informací formou primárního a sekundárního výzkumu; základními typy primárního výzkumu je dotazování a pozorování,</a:t>
            </a:r>
          </a:p>
          <a:p>
            <a:pPr lvl="0"/>
            <a:r>
              <a:rPr lang="cs-CZ" b="1" dirty="0"/>
              <a:t>vyhodnocení informací:</a:t>
            </a:r>
            <a:r>
              <a:rPr lang="cs-CZ" dirty="0"/>
              <a:t> je závěrečnou fází výzkumu a jeho obsahem je analýza údajů získaných při výzkumu a formulace odpovědí pro řešení odbytového problému.</a:t>
            </a:r>
          </a:p>
          <a:p>
            <a:pPr marL="0" indent="0">
              <a:buNone/>
            </a:pPr>
            <a:r>
              <a:rPr lang="cs-CZ" dirty="0"/>
              <a:t>Na základě zjištění informací z trhu lze stanovit odhad a předpověď tzv. prognózu poptávky. Prognóza poptávky má vliv na následující primární i podpůrné podnikové činnosti jako je výroba, odbyt, financování, personalistika.</a:t>
            </a:r>
          </a:p>
          <a:p>
            <a:endParaRPr lang="cs-CZ" dirty="0"/>
          </a:p>
        </p:txBody>
      </p:sp>
    </p:spTree>
    <p:extLst>
      <p:ext uri="{BB962C8B-B14F-4D97-AF65-F5344CB8AC3E}">
        <p14:creationId xmlns:p14="http://schemas.microsoft.com/office/powerpoint/2010/main" val="4092548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8443" y="2889664"/>
            <a:ext cx="10515600" cy="1325563"/>
          </a:xfrm>
        </p:spPr>
        <p:txBody>
          <a:bodyPr/>
          <a:lstStyle/>
          <a:p>
            <a:pPr algn="r"/>
            <a:r>
              <a:rPr lang="cs-CZ" dirty="0" smtClean="0"/>
              <a:t>Děkuji za pozornost!</a:t>
            </a:r>
            <a:endParaRPr lang="cs-CZ" dirty="0"/>
          </a:p>
        </p:txBody>
      </p:sp>
    </p:spTree>
    <p:extLst>
      <p:ext uri="{BB962C8B-B14F-4D97-AF65-F5344CB8AC3E}">
        <p14:creationId xmlns:p14="http://schemas.microsoft.com/office/powerpoint/2010/main" val="116930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Marketingový výzkum</a:t>
            </a:r>
            <a:endParaRPr lang="cs-CZ" dirty="0"/>
          </a:p>
        </p:txBody>
      </p:sp>
      <p:sp>
        <p:nvSpPr>
          <p:cNvPr id="3" name="Zástupný symbol pro obsah 2"/>
          <p:cNvSpPr>
            <a:spLocks noGrp="1"/>
          </p:cNvSpPr>
          <p:nvPr>
            <p:ph idx="1"/>
          </p:nvPr>
        </p:nvSpPr>
        <p:spPr/>
        <p:txBody>
          <a:bodyPr>
            <a:normAutofit/>
          </a:bodyPr>
          <a:lstStyle/>
          <a:p>
            <a:r>
              <a:rPr lang="cs-CZ" dirty="0" smtClean="0"/>
              <a:t>Správně pojatý marketingový výzkum k tomu, aby podal odpovědi na všechny otázky, které mohou na trhu, kde podnik působí vyvstat, musí mít určitá pravidla – fáze:</a:t>
            </a:r>
          </a:p>
          <a:p>
            <a:r>
              <a:rPr lang="cs-CZ" dirty="0" smtClean="0"/>
              <a:t>jasné vymezení </a:t>
            </a:r>
            <a:r>
              <a:rPr lang="cs-CZ" b="1" dirty="0" smtClean="0"/>
              <a:t>cílů</a:t>
            </a:r>
            <a:endParaRPr lang="cs-CZ" dirty="0" smtClean="0"/>
          </a:p>
          <a:p>
            <a:r>
              <a:rPr lang="cs-CZ" dirty="0" smtClean="0"/>
              <a:t>sestavení plánu</a:t>
            </a:r>
            <a:r>
              <a:rPr lang="cs-CZ" b="1" dirty="0" smtClean="0"/>
              <a:t>,</a:t>
            </a:r>
            <a:r>
              <a:rPr lang="cs-CZ" dirty="0" smtClean="0"/>
              <a:t> a zvolení výzkumných metod</a:t>
            </a:r>
          </a:p>
          <a:p>
            <a:r>
              <a:rPr lang="cs-CZ" dirty="0" smtClean="0"/>
              <a:t>Sběr informací</a:t>
            </a:r>
          </a:p>
          <a:p>
            <a:r>
              <a:rPr lang="cs-CZ" dirty="0" smtClean="0"/>
              <a:t>Analýza</a:t>
            </a:r>
          </a:p>
          <a:p>
            <a:r>
              <a:rPr lang="cs-CZ" dirty="0" smtClean="0"/>
              <a:t>interpretace</a:t>
            </a:r>
          </a:p>
          <a:p>
            <a:endParaRPr lang="cs-CZ" dirty="0"/>
          </a:p>
        </p:txBody>
      </p:sp>
    </p:spTree>
    <p:extLst>
      <p:ext uri="{BB962C8B-B14F-4D97-AF65-F5344CB8AC3E}">
        <p14:creationId xmlns:p14="http://schemas.microsoft.com/office/powerpoint/2010/main" val="256057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Fáze výzkumu - cíle</a:t>
            </a:r>
            <a:endParaRPr lang="cs-CZ" dirty="0"/>
          </a:p>
        </p:txBody>
      </p:sp>
      <p:sp>
        <p:nvSpPr>
          <p:cNvPr id="3" name="Zástupný symbol pro obsah 2"/>
          <p:cNvSpPr>
            <a:spLocks noGrp="1"/>
          </p:cNvSpPr>
          <p:nvPr>
            <p:ph idx="1"/>
          </p:nvPr>
        </p:nvSpPr>
        <p:spPr>
          <a:xfrm>
            <a:off x="838200" y="1223493"/>
            <a:ext cx="10515600" cy="4953470"/>
          </a:xfrm>
        </p:spPr>
        <p:txBody>
          <a:bodyPr>
            <a:normAutofit/>
          </a:bodyPr>
          <a:lstStyle/>
          <a:p>
            <a:r>
              <a:rPr lang="cs-CZ" dirty="0" smtClean="0"/>
              <a:t>Stanovení cílů, tzn., co od výsledků výzkumu očekáváme a co konkrétně chceme zjistit. Prostřednictvím metodiky SMART.</a:t>
            </a:r>
          </a:p>
          <a:p>
            <a:r>
              <a:rPr lang="cs-CZ" dirty="0" smtClean="0"/>
              <a:t>Př. Zvýšení počtu prodejů potravinových doplňků XY o 12% do konce roku 2017.</a:t>
            </a:r>
          </a:p>
          <a:p>
            <a:endParaRPr lang="cs-CZ" dirty="0" smtClean="0"/>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7751" y="2844875"/>
            <a:ext cx="7092341" cy="3053647"/>
          </a:xfrm>
          <a:prstGeom prst="rect">
            <a:avLst/>
          </a:prstGeom>
        </p:spPr>
      </p:pic>
    </p:spTree>
    <p:extLst>
      <p:ext uri="{BB962C8B-B14F-4D97-AF65-F5344CB8AC3E}">
        <p14:creationId xmlns:p14="http://schemas.microsoft.com/office/powerpoint/2010/main" val="300251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 a výzkumné metody</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Zjišťujeme koho se budeme ptát, tzv. cílové skupiny tzn. zákazníků, kteří produkt kupují  a to jak po internetu, nebo např. těch, kteří jej kupují v obchodním domě.</a:t>
            </a:r>
          </a:p>
          <a:p>
            <a:r>
              <a:rPr lang="cs-CZ" dirty="0" smtClean="0"/>
              <a:t>Je třeba se zamyslet i na to kde a kdy se jich budeme ptát, např. přímo v obchodě bezprostředně po nákupu nebo s určitým časovým odstupem po internetu.</a:t>
            </a:r>
          </a:p>
          <a:p>
            <a:r>
              <a:rPr lang="cs-CZ" dirty="0" smtClean="0"/>
              <a:t>Je třeba zajistit aby měl výzkum vypovídací hodnotu tzn. také kolika zákazníků se budeme ptát – úplně všech co si produkt koupilo, nebo jen některých vybraných zákazníků což je tzv. </a:t>
            </a:r>
            <a:r>
              <a:rPr lang="cs-CZ" b="1" dirty="0" smtClean="0"/>
              <a:t>výzkumný vzorek.</a:t>
            </a:r>
          </a:p>
          <a:p>
            <a:r>
              <a:rPr lang="cs-CZ" dirty="0" smtClean="0"/>
              <a:t>Dále je potřebné si ujasnit jaké informace zjišťovat tzn. jaké </a:t>
            </a:r>
            <a:r>
              <a:rPr lang="cs-CZ" b="1" dirty="0" smtClean="0"/>
              <a:t>metody a nástroje </a:t>
            </a:r>
            <a:r>
              <a:rPr lang="cs-CZ" dirty="0" smtClean="0"/>
              <a:t>využijeme např. </a:t>
            </a:r>
            <a:r>
              <a:rPr lang="cs-CZ" b="1" dirty="0" smtClean="0"/>
              <a:t>pozorováním</a:t>
            </a:r>
            <a:r>
              <a:rPr lang="cs-CZ" dirty="0" smtClean="0"/>
              <a:t> zákazníků při nákupu nebo osobním popř. telefonickým </a:t>
            </a:r>
            <a:r>
              <a:rPr lang="cs-CZ" b="1" dirty="0" smtClean="0"/>
              <a:t>dotazováním </a:t>
            </a:r>
            <a:r>
              <a:rPr lang="cs-CZ" dirty="0" smtClean="0"/>
              <a:t>tzv. </a:t>
            </a:r>
            <a:r>
              <a:rPr lang="cs-CZ" dirty="0" err="1" smtClean="0"/>
              <a:t>callcentra</a:t>
            </a:r>
            <a:r>
              <a:rPr lang="cs-CZ" dirty="0" smtClean="0"/>
              <a:t> [2], nebo zda přímo vyzkoušíme jak se daný produkt bude v určitých obchodech prodávat – tzv. </a:t>
            </a:r>
            <a:r>
              <a:rPr lang="cs-CZ" b="1" dirty="0" smtClean="0"/>
              <a:t>experiment</a:t>
            </a:r>
            <a:r>
              <a:rPr lang="cs-CZ" dirty="0" smtClean="0"/>
              <a:t>. </a:t>
            </a:r>
          </a:p>
        </p:txBody>
      </p:sp>
    </p:spTree>
    <p:extLst>
      <p:ext uri="{BB962C8B-B14F-4D97-AF65-F5344CB8AC3E}">
        <p14:creationId xmlns:p14="http://schemas.microsoft.com/office/powerpoint/2010/main" val="191228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Výzkum call center</a:t>
            </a:r>
            <a:endParaRPr lang="cs-CZ" dirty="0"/>
          </a:p>
        </p:txBody>
      </p:sp>
      <p:sp>
        <p:nvSpPr>
          <p:cNvPr id="3" name="Zástupný symbol pro obsah 2"/>
          <p:cNvSpPr>
            <a:spLocks noGrp="1"/>
          </p:cNvSpPr>
          <p:nvPr>
            <p:ph sz="half" idx="1"/>
          </p:nvPr>
        </p:nvSpPr>
        <p:spPr/>
        <p:txBody>
          <a:bodyPr>
            <a:normAutofit fontScale="70000" lnSpcReduction="20000"/>
          </a:bodyPr>
          <a:lstStyle/>
          <a:p>
            <a:pPr algn="just"/>
            <a:r>
              <a:rPr lang="cs-CZ" b="0" i="0" u="none" strike="noStrike" dirty="0" smtClean="0">
                <a:effectLst/>
                <a:latin typeface="+mj-lt"/>
              </a:rPr>
              <a:t>Společnost Stem/Mark patří k nejznámějším výzkumným agenturám na českém trhu a její služby využívá např. i Česká televize. Mimo jiné se zabývají i dotazováním po telefonu, které je jednou z nejrozšířenějších výzkumných metod. Každý telefonní operátor prochází nejdříve školením, kde se seznámí s přesnými postupy, které je třeba během rozhovoru dodržovat také s přesným scénářem telefonního rozhovoru a skupinou zákazníků, kteří budou osloveni. Odpovědi, které operátoři od respondentů získávají, okamžitě zaznamenávají do elektronického dotazníku v počítači.  Odpovědi jsou tak okamžitě zaznamenávány, zpracovávány prostřednictvím software, který na základě přesných metod odpovědi zanalyzuje a vyhodnotí.</a:t>
            </a:r>
            <a:endParaRPr lang="cs-CZ" b="0" dirty="0" smtClean="0">
              <a:effectLst/>
              <a:latin typeface="+mj-lt"/>
            </a:endParaRPr>
          </a:p>
          <a:p>
            <a:pPr algn="just"/>
            <a:r>
              <a:rPr lang="cs-CZ" b="0" i="0" u="none" strike="noStrike" dirty="0" err="1" smtClean="0">
                <a:effectLst/>
                <a:latin typeface="+mj-lt"/>
              </a:rPr>
              <a:t>Zdroj:www.stenmark.cz</a:t>
            </a:r>
            <a:endParaRPr lang="cs-CZ" b="0" dirty="0" smtClean="0">
              <a:effectLst/>
              <a:latin typeface="+mj-lt"/>
            </a:endParaRPr>
          </a:p>
          <a:p>
            <a:endParaRPr lang="cs-CZ"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37083"/>
            <a:ext cx="5181600" cy="3528422"/>
          </a:xfrm>
        </p:spPr>
      </p:pic>
      <p:sp>
        <p:nvSpPr>
          <p:cNvPr id="4" name="Obdélník 3"/>
          <p:cNvSpPr/>
          <p:nvPr/>
        </p:nvSpPr>
        <p:spPr>
          <a:xfrm>
            <a:off x="3048000" y="889844"/>
            <a:ext cx="6096000" cy="1200329"/>
          </a:xfrm>
          <a:prstGeom prst="rect">
            <a:avLst/>
          </a:prstGeom>
        </p:spPr>
        <p:txBody>
          <a:bodyPr>
            <a:spAutoFit/>
          </a:bodyPr>
          <a:lstStyle/>
          <a:p>
            <a:r>
              <a:rPr lang="cs-CZ" b="0" dirty="0" smtClean="0">
                <a:effectLst/>
              </a:rPr>
              <a:t/>
            </a:r>
            <a:br>
              <a:rPr lang="cs-CZ" b="0" dirty="0" smtClean="0">
                <a:effectLst/>
              </a:rPr>
            </a:br>
            <a:endParaRPr lang="cs-CZ" b="0" dirty="0" smtClean="0">
              <a:effectLst/>
            </a:endParaRPr>
          </a:p>
          <a:p>
            <a:r>
              <a:rPr lang="cs-CZ" b="0" dirty="0" smtClean="0">
                <a:effectLst/>
              </a:rPr>
              <a:t/>
            </a:r>
            <a:br>
              <a:rPr lang="cs-CZ" b="0" dirty="0" smtClean="0">
                <a:effectLst/>
              </a:rPr>
            </a:br>
            <a:endParaRPr lang="cs-CZ" dirty="0"/>
          </a:p>
        </p:txBody>
      </p:sp>
    </p:spTree>
    <p:extLst>
      <p:ext uri="{BB962C8B-B14F-4D97-AF65-F5344CB8AC3E}">
        <p14:creationId xmlns:p14="http://schemas.microsoft.com/office/powerpoint/2010/main" val="208005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Shromáždění, analýza a interpretace informací</a:t>
            </a:r>
            <a:endParaRPr lang="cs-CZ" dirty="0"/>
          </a:p>
        </p:txBody>
      </p:sp>
      <p:sp>
        <p:nvSpPr>
          <p:cNvPr id="3" name="Zástupný symbol pro obsah 2"/>
          <p:cNvSpPr>
            <a:spLocks noGrp="1"/>
          </p:cNvSpPr>
          <p:nvPr>
            <p:ph idx="1"/>
          </p:nvPr>
        </p:nvSpPr>
        <p:spPr/>
        <p:txBody>
          <a:bodyPr>
            <a:normAutofit fontScale="92500" lnSpcReduction="10000"/>
          </a:bodyPr>
          <a:lstStyle/>
          <a:p>
            <a:pPr algn="just"/>
            <a:r>
              <a:rPr lang="cs-CZ" dirty="0" smtClean="0"/>
              <a:t>Po fázi plánování přichází fáze </a:t>
            </a:r>
            <a:r>
              <a:rPr lang="cs-CZ" b="1" dirty="0" smtClean="0"/>
              <a:t>shromáždění informací</a:t>
            </a:r>
            <a:r>
              <a:rPr lang="cs-CZ" dirty="0" smtClean="0"/>
              <a:t> a z nich se prostřednictvím fáze </a:t>
            </a:r>
            <a:r>
              <a:rPr lang="cs-CZ" b="1" dirty="0" smtClean="0"/>
              <a:t>analyzování</a:t>
            </a:r>
            <a:r>
              <a:rPr lang="cs-CZ" dirty="0" smtClean="0"/>
              <a:t> učiní závěry vzhledem ke stanoveným cílům. Posledním krokem je pak přednesení získaných výsledků těm, kteří výzkum využijí tzv. fáze </a:t>
            </a:r>
            <a:r>
              <a:rPr lang="cs-CZ" b="1" dirty="0" smtClean="0"/>
              <a:t>interpretace</a:t>
            </a:r>
            <a:r>
              <a:rPr lang="cs-CZ" dirty="0" smtClean="0"/>
              <a:t>. Marketingový výzkum se také bude lišit podle toho, co podniky nabízí[3]. Podniky prostřednictvím marketingového výzkumu zjišťují i charakteristiky, které na ně mají vliv zvenčí, ale podniky samotné je nemohou ovlivnit. Zákazníci neustále mění svůj životní styl, i své potřeby a chování – demografické a </a:t>
            </a:r>
            <a:r>
              <a:rPr lang="cs-CZ" dirty="0" err="1" smtClean="0"/>
              <a:t>socio</a:t>
            </a:r>
            <a:r>
              <a:rPr lang="cs-CZ" dirty="0" smtClean="0"/>
              <a:t> -kulturní charakteristiky. Ostatní podniky přicházejí s novými výrobky a výrobními postupy - technologické charakteristiky. Mění se i podmínky pro podnikání samotné jako například legislativa i daně - politické a legislativní charakteristiky podniků atd.</a:t>
            </a:r>
            <a:endParaRPr lang="cs-CZ" b="0" dirty="0" smtClean="0">
              <a:effectLst/>
            </a:endParaRPr>
          </a:p>
          <a:p>
            <a:pPr algn="just"/>
            <a:endParaRPr lang="cs-CZ" dirty="0" smtClean="0"/>
          </a:p>
          <a:p>
            <a:endParaRPr lang="cs-CZ" dirty="0"/>
          </a:p>
        </p:txBody>
      </p:sp>
    </p:spTree>
    <p:extLst>
      <p:ext uri="{BB962C8B-B14F-4D97-AF65-F5344CB8AC3E}">
        <p14:creationId xmlns:p14="http://schemas.microsoft.com/office/powerpoint/2010/main" val="411076569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TotalTime>
  <Words>1806</Words>
  <Application>Microsoft Office PowerPoint</Application>
  <PresentationFormat>Vlastní</PresentationFormat>
  <Paragraphs>207</Paragraphs>
  <Slides>43</Slides>
  <Notes>0</Notes>
  <HiddenSlides>0</HiddenSlides>
  <MMClips>0</MMClips>
  <ScaleCrop>false</ScaleCrop>
  <HeadingPairs>
    <vt:vector size="4" baseType="variant">
      <vt:variant>
        <vt:lpstr>Motiv</vt:lpstr>
      </vt:variant>
      <vt:variant>
        <vt:i4>1</vt:i4>
      </vt:variant>
      <vt:variant>
        <vt:lpstr>Nadpisy snímků</vt:lpstr>
      </vt:variant>
      <vt:variant>
        <vt:i4>43</vt:i4>
      </vt:variant>
    </vt:vector>
  </HeadingPairs>
  <TitlesOfParts>
    <vt:vector size="44" baseType="lpstr">
      <vt:lpstr>Motiv Office</vt:lpstr>
      <vt:lpstr>Marketingový plán, výzkum trhu</vt:lpstr>
      <vt:lpstr>MARKETINGOVÝ PLÁN </vt:lpstr>
      <vt:lpstr>MARKETINGOVÝ VÝZKUM </vt:lpstr>
      <vt:lpstr>Marketingový výzkum</vt:lpstr>
      <vt:lpstr>Marketingový výzkum</vt:lpstr>
      <vt:lpstr>Fáze výzkumu - cíle</vt:lpstr>
      <vt:lpstr>Plán a výzkumné metody</vt:lpstr>
      <vt:lpstr>Výzkum call center</vt:lpstr>
      <vt:lpstr>Shromáždění, analýza a interpretace informací</vt:lpstr>
      <vt:lpstr>Rozdílný výzkum trhu</vt:lpstr>
      <vt:lpstr>Pokuste se vymezit specifika výzkumu následujícího produktu.</vt:lpstr>
      <vt:lpstr>Segmentace trhu</vt:lpstr>
      <vt:lpstr>Prezentace aplikace PowerPoint</vt:lpstr>
      <vt:lpstr>Prezentace aplikace PowerPoint</vt:lpstr>
      <vt:lpstr>Jaké jsou rozdíly mezi ženami a muži při konzumaci čokolády? </vt:lpstr>
      <vt:lpstr>Co dál?</vt:lpstr>
      <vt:lpstr> Identifikace důležitých stakeholders </vt:lpstr>
      <vt:lpstr>Nástroje analýzy mikrookolí</vt:lpstr>
      <vt:lpstr>Identifikace důležitých stakeholders</vt:lpstr>
      <vt:lpstr>PEST analýza – příklady zkoumaných faktorů</vt:lpstr>
      <vt:lpstr>Analýza konkurenčního prostředí</vt:lpstr>
      <vt:lpstr>Porterův model</vt:lpstr>
      <vt:lpstr>Porterův model – zákazníci (zdroj:Hálek.info) </vt:lpstr>
      <vt:lpstr>Porterův model -Zákazníci: kupní chování:</vt:lpstr>
      <vt:lpstr>Nákupní rozhodovací proces jak to tedy je?</vt:lpstr>
      <vt:lpstr>Nákupní rozhodovací proces</vt:lpstr>
      <vt:lpstr>Kupní chování  - rutina</vt:lpstr>
      <vt:lpstr>Interní strategická analýza</vt:lpstr>
      <vt:lpstr>Postup benchmarkingu (zdroj:wikipedia.com)</vt:lpstr>
      <vt:lpstr>Interní a externí benchmarking </vt:lpstr>
      <vt:lpstr>BCG matice</vt:lpstr>
      <vt:lpstr>SWOT analýza (zdroj:wikipedia.com)</vt:lpstr>
      <vt:lpstr>Prezentace aplikace PowerPoint</vt:lpstr>
      <vt:lpstr>Vztah externího a interního prostředí podniku.</vt:lpstr>
      <vt:lpstr>SWOT analýzu je dále možno členit pomocí mřížky: </vt:lpstr>
      <vt:lpstr>Zpřesnění analýzy</vt:lpstr>
      <vt:lpstr>MARKETINGOVÝ INFORMAČNÍ SYSTÉM </vt:lpstr>
      <vt:lpstr>Informační systém ??</vt:lpstr>
      <vt:lpstr>Poptávka po produktu </vt:lpstr>
      <vt:lpstr>Poptávka po produktu - prognóza</vt:lpstr>
      <vt:lpstr>Prezentace aplikace PowerPoint</vt:lpstr>
      <vt:lpstr>Nástroje odhadu poptávky</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Marketingový plán, výzkum trhu</dc:title>
  <dc:creator>aaa</dc:creator>
  <cp:lastModifiedBy>Odehnalova Pavla</cp:lastModifiedBy>
  <cp:revision>24</cp:revision>
  <dcterms:created xsi:type="dcterms:W3CDTF">2016-12-14T11:17:14Z</dcterms:created>
  <dcterms:modified xsi:type="dcterms:W3CDTF">2017-02-24T09:48:47Z</dcterms:modified>
</cp:coreProperties>
</file>