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7" r:id="rId12"/>
    <p:sldId id="266" r:id="rId13"/>
    <p:sldId id="269" r:id="rId14"/>
    <p:sldId id="270" r:id="rId15"/>
    <p:sldId id="272" r:id="rId16"/>
    <p:sldId id="271" r:id="rId17"/>
    <p:sldId id="273" r:id="rId18"/>
    <p:sldId id="274" r:id="rId19"/>
    <p:sldId id="276" r:id="rId20"/>
    <p:sldId id="277" r:id="rId21"/>
    <p:sldId id="278" r:id="rId22"/>
    <p:sldId id="275" r:id="rId23"/>
    <p:sldId id="280" r:id="rId24"/>
    <p:sldId id="279" r:id="rId25"/>
    <p:sldId id="282" r:id="rId26"/>
    <p:sldId id="281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-114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78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40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265768" y="1981200"/>
            <a:ext cx="10215033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E3227B8-A461-45D3-AA4F-13DF0D0A36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59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0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8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3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928B-5AB3-4061-81DF-779F5D5E5564}" type="datetimeFigureOut">
              <a:rPr lang="cs-CZ" smtClean="0"/>
              <a:t>4.1.2017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2D9A-9B88-476B-ACAF-08E75C5554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rvice-goods_continuum.png" TargetMode="External"/><Relationship Id="rId2" Type="http://schemas.openxmlformats.org/officeDocument/2006/relationships/hyperlink" Target="http://www.youtube.com/watch?v=5KRNBxui-RI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lek.info/www/prezentace/marketing-prednasky5/mprp5-print.php?projection&amp;l=08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Produkt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6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Produkt vs. Služba </a:t>
            </a:r>
            <a:br>
              <a:rPr lang="cs-CZ" dirty="0" smtClean="0"/>
            </a:br>
            <a:r>
              <a:rPr lang="cs-CZ" sz="1300" dirty="0" smtClean="0"/>
              <a:t>(zdroj: Kašparová, dle </a:t>
            </a:r>
            <a:r>
              <a:rPr kumimoji="1" lang="cs-CZ" altLang="cs-CZ" sz="1300" dirty="0" smtClean="0">
                <a:latin typeface="Arial Narrow" panose="020B0606020202030204" pitchFamily="34" charset="0"/>
                <a:hlinkClick r:id="rId2"/>
              </a:rPr>
              <a:t>http://www.youtube.com/</a:t>
            </a:r>
            <a:r>
              <a:rPr kumimoji="1" lang="cs-CZ" altLang="cs-CZ" sz="1300" dirty="0" err="1" smtClean="0">
                <a:latin typeface="Arial Narrow" panose="020B0606020202030204" pitchFamily="34" charset="0"/>
                <a:hlinkClick r:id="rId2"/>
              </a:rPr>
              <a:t>watch?v</a:t>
            </a:r>
            <a:r>
              <a:rPr kumimoji="1" lang="cs-CZ" altLang="cs-CZ" sz="1300" dirty="0" smtClean="0">
                <a:latin typeface="Arial Narrow" panose="020B0606020202030204" pitchFamily="34" charset="0"/>
                <a:hlinkClick r:id="rId2"/>
              </a:rPr>
              <a:t>=5KRNBxui-RI&amp;feature=</a:t>
            </a:r>
            <a:r>
              <a:rPr kumimoji="1" lang="cs-CZ" altLang="cs-CZ" sz="1300" dirty="0" err="1" smtClean="0">
                <a:latin typeface="Arial Narrow" panose="020B0606020202030204" pitchFamily="34" charset="0"/>
                <a:hlinkClick r:id="rId2"/>
              </a:rPr>
              <a:t>related</a:t>
            </a:r>
            <a:r>
              <a:rPr kumimoji="1" lang="cs-CZ" altLang="cs-CZ" sz="1300" dirty="0" smtClean="0">
                <a:latin typeface="Arial Narrow" panose="020B0606020202030204" pitchFamily="34" charset="0"/>
              </a:rPr>
              <a:t>)</a:t>
            </a:r>
            <a:br>
              <a:rPr kumimoji="1" lang="cs-CZ" altLang="cs-CZ" sz="1300" dirty="0" smtClean="0">
                <a:latin typeface="Arial Narrow" panose="020B0606020202030204" pitchFamily="34" charset="0"/>
              </a:rPr>
            </a:b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0" algn="l"/>
              </a:tabLst>
            </a:pPr>
            <a:r>
              <a:rPr lang="cs-CZ" altLang="cs-CZ" dirty="0" smtClean="0"/>
              <a:t>Vlastnosti služeb: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nehmotná povaha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pomíjivost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nedělitelnost 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dirty="0" smtClean="0"/>
              <a:t>  proměnlivost kvality </a:t>
            </a:r>
          </a:p>
          <a:p>
            <a:endParaRPr lang="cs-CZ" dirty="0"/>
          </a:p>
        </p:txBody>
      </p:sp>
      <p:pic>
        <p:nvPicPr>
          <p:cNvPr id="4" name="Picture 14" descr="180px-Service-goods_continuum">
            <a:hlinkClick r:id="rId3" tooltip="Service-Goods continu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9" y="635895"/>
            <a:ext cx="272415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2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Spotřební </a:t>
            </a:r>
            <a:r>
              <a:rPr lang="cs-CZ" altLang="cs-CZ" b="1" dirty="0" smtClean="0"/>
              <a:t>zboží a kupní chování</a:t>
            </a:r>
            <a:endParaRPr lang="cs-CZ" altLang="cs-CZ" b="1" dirty="0"/>
          </a:p>
        </p:txBody>
      </p:sp>
      <p:graphicFrame>
        <p:nvGraphicFramePr>
          <p:cNvPr id="6231" name="Group 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80011682"/>
              </p:ext>
            </p:extLst>
          </p:nvPr>
        </p:nvGraphicFramePr>
        <p:xfrm>
          <a:off x="1703388" y="1916114"/>
          <a:ext cx="8748712" cy="4657281"/>
        </p:xfrm>
        <a:graphic>
          <a:graphicData uri="http://schemas.openxmlformats.org/drawingml/2006/table">
            <a:tbl>
              <a:tblPr/>
              <a:tblGrid>
                <a:gridCol w="1525587"/>
                <a:gridCol w="1925638"/>
                <a:gridCol w="2006600"/>
                <a:gridCol w="1592262"/>
                <a:gridCol w="1698625"/>
              </a:tblGrid>
              <a:tr h="3603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Druhy spotřebního zboží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906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Rychlo</a:t>
                      </a: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-obrátkové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(FMCG)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Dlouhodobé spotřeby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Speciální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Neznámé a nevyhle-dávané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Kupní chování spotřebi-telů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Časté nákupy, impulzivně nakupované zboží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Méně časté, plánované nákupy, porovnávání značek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Loajální </a:t>
                      </a: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spotřebi-telé</a:t>
                      </a: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malá cen. citlivost, </a:t>
                      </a: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porovná-vá</a:t>
                      </a: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 málo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Zboží málo známé n. neznámé n. záměrně </a:t>
                      </a:r>
                      <a:r>
                        <a:rPr kumimoji="0" lang="cs-CZ" altLang="cs-CZ" sz="2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nevyhle</a:t>
                      </a: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-dávané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Ceny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Nízké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Vyšší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Vysoké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79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38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762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Různé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4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 smtClean="0"/>
              <a:t>PRODUKTOVÝ MIX</a:t>
            </a: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Podniky </a:t>
            </a:r>
            <a:r>
              <a:rPr lang="cs-CZ" dirty="0"/>
              <a:t>často nenabízejí pouze jeden produkt, ale např. několik produktových řad, které tvoří tzv. </a:t>
            </a:r>
            <a:r>
              <a:rPr lang="cs-CZ" b="1" dirty="0"/>
              <a:t>produktový mix </a:t>
            </a:r>
            <a:r>
              <a:rPr lang="cs-CZ" dirty="0"/>
              <a:t>neboli</a:t>
            </a:r>
            <a:r>
              <a:rPr lang="cs-CZ" b="1" dirty="0"/>
              <a:t> sortiment</a:t>
            </a:r>
            <a:r>
              <a:rPr lang="cs-CZ" dirty="0"/>
              <a:t>. Díky produktovému mixu mohou podniky ovlivnit svoji nabídku ve čtyřech oblastech a tím jsou </a:t>
            </a:r>
            <a:r>
              <a:rPr lang="cs-CZ" b="1" dirty="0"/>
              <a:t>šíře, délka, hloubka a konzistence produktového mixu</a:t>
            </a:r>
            <a:r>
              <a:rPr lang="cs-CZ" dirty="0"/>
              <a:t>.</a:t>
            </a:r>
            <a:endParaRPr lang="cs-CZ" b="0" dirty="0" smtClean="0">
              <a:effectLst/>
            </a:endParaRPr>
          </a:p>
          <a:p>
            <a:r>
              <a:rPr lang="cs-CZ" b="1" dirty="0"/>
              <a:t>Produktový mix</a:t>
            </a:r>
            <a:r>
              <a:rPr lang="cs-CZ" dirty="0"/>
              <a:t> – množina všech produktový řad, které podniky nabízejí zákazníkům ke koupi. Je dán šířkou, délkou hloubkou a konzistencí. </a:t>
            </a:r>
            <a:endParaRPr lang="cs-CZ" b="0" dirty="0" smtClean="0">
              <a:effectLst/>
            </a:endParaRPr>
          </a:p>
          <a:p>
            <a:r>
              <a:rPr lang="cs-CZ" dirty="0"/>
              <a:t>Šířka produktového mixu udává, kolik má podnik produktových řad. Délka produktového mixu udává celkový počet položek v mixu[1]. Hloubka produktového mixu se týká počtu variant výrobku. Konzistence popisuje, jak jsou jednotlivé produktové řady úzce příbuzné např. způsobem používání, nároky na výrobu, distribučními kanály atd.</a:t>
            </a:r>
            <a:endParaRPr lang="cs-CZ" b="0" dirty="0" smtClean="0">
              <a:effectLst/>
            </a:endParaRPr>
          </a:p>
          <a:p>
            <a:r>
              <a:rPr lang="cs-CZ" dirty="0"/>
              <a:t>Podniky mohou v těchto čtyřech dimenzích s produkty pracovat tak, aby dokázaly využít konkurenční výhody, a vhodným doplněním produktového mixu mohou výrobky udržet co nejdéle ve fázích životního cyklu, kdy přináší nejvyšší zisky. Doplnění produktového mixu ovšem znamená pro podnik další značné investice a k tomu, aby mělo doplnění produktového mixu smysl, je třeba znát obrat a zisky, které jednotlivé produkty přináší</a:t>
            </a:r>
            <a:r>
              <a:rPr lang="cs-CZ" dirty="0" smtClean="0"/>
              <a:t>.</a:t>
            </a:r>
            <a:endParaRPr lang="cs-CZ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8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Společnost Procter and Gamble byla založena v roce 1875. Do České republiky se  </a:t>
            </a:r>
            <a:r>
              <a:rPr lang="cs-CZ" dirty="0" err="1"/>
              <a:t>PandG</a:t>
            </a:r>
            <a:r>
              <a:rPr lang="cs-CZ" dirty="0"/>
              <a:t> dostává v roce 1991, a na českém trhu nabízí celou řadu drogistických produktů. Příklady jejich produktového mixu produktů ukazuje následující tabulka.</a:t>
            </a:r>
            <a:endParaRPr lang="cs-CZ" b="0" dirty="0" smtClean="0">
              <a:effectLst/>
            </a:endParaRPr>
          </a:p>
          <a:p>
            <a:r>
              <a:rPr lang="cs-CZ" dirty="0"/>
              <a:t>Zdroj: http://www.procter-gamble.cz/</a:t>
            </a:r>
            <a:endParaRPr lang="cs-CZ" b="0" dirty="0" smtClean="0">
              <a:effectLst/>
            </a:endParaRPr>
          </a:p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943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584101"/>
            <a:ext cx="5181600" cy="45928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Produkty s nejvyšším podílem obratu a zisku, je třeba velice pečlivě monitorovat a hlídat před napadením ze strany konkurence, tak aby podnik o obrat a zisk z produktové řady nepřišel. Podniky mohou přidávat nové produkty a rozšiřovat tak svůj produkční mix, např. prodlužením stávající produktové řady a to jak nahoru, dolů, anebo jejím doplněním[2].</a:t>
            </a:r>
          </a:p>
          <a:p>
            <a:pPr algn="just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i="1" dirty="0"/>
              <a:t>Automobilka BMW protáhla a doplnila svoji  produktovou  řadu a to směrem dolů díky modelům Mini-Cooper a kompaktní řadou1, ale i směrem nahoru prostřednictvím automobilu </a:t>
            </a:r>
            <a:r>
              <a:rPr lang="cs-CZ" i="1" dirty="0" err="1"/>
              <a:t>Rolls</a:t>
            </a:r>
            <a:r>
              <a:rPr lang="cs-CZ" i="1" dirty="0"/>
              <a:t> </a:t>
            </a:r>
            <a:r>
              <a:rPr lang="cs-CZ" i="1" dirty="0" err="1"/>
              <a:t>Royce</a:t>
            </a:r>
            <a:r>
              <a:rPr lang="cs-CZ" i="1" dirty="0"/>
              <a:t>. Mezery mezi řadami vyplnilo BMW modelem X3 a sportovním kupé řady 6. Společnost svoji nabídkou oslovila i další segmenty zákazníků, kterým doposud </a:t>
            </a:r>
            <a:r>
              <a:rPr lang="cs-CZ" i="1" dirty="0" err="1"/>
              <a:t>nedákazala</a:t>
            </a:r>
            <a:r>
              <a:rPr lang="cs-CZ" i="1" dirty="0"/>
              <a:t> nic nabídnout. Během čtyř let se tak automobilce BMW podařilo prodloužit svoji produktovou řadu natolik, že z výrobce jedné značky o třech modelech je dnes společnost vyrábějící tři značky s deseti modely aut. BMW tak patří k producentům tří nejluxusnějších značek, ročně prodá přes milion vozů a v roce 1992 byly vozy BMW označeny za nejoblíbenější na světě v oblasti luxusních vozů.</a:t>
            </a:r>
            <a:endParaRPr lang="cs-CZ" b="0" i="1" dirty="0" smtClean="0">
              <a:effectLst/>
            </a:endParaRPr>
          </a:p>
          <a:p>
            <a:pPr algn="just"/>
            <a:r>
              <a:rPr lang="cs-CZ" i="1" dirty="0"/>
              <a:t>Zdroj: novinky.cz</a:t>
            </a:r>
            <a:endParaRPr lang="cs-CZ" b="0" i="1" dirty="0" smtClean="0">
              <a:effectLst/>
            </a:endParaRPr>
          </a:p>
          <a:p>
            <a:pPr algn="just"/>
            <a:endParaRPr lang="cs-CZ" b="0" i="1" dirty="0" smtClean="0">
              <a:effectLst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2" y="3915177"/>
            <a:ext cx="5051322" cy="22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75008"/>
            <a:ext cx="10405056" cy="4901955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Mimo to, lze produktovou řadu i „prořezat“ tak, aby se podniky zbavily produktů, které jsou ztrátové a nacházejí se ve fázi úpadku. Kromě přidávání produktových řad, mohou podniky dále uvádět na trh další verze produktů a tím prohlubovat svůj sortiment[3]. Poslední možností je snaha o větší či menší konzistentnost produktového mixu v různých oblastech. </a:t>
            </a:r>
            <a:endParaRPr lang="cs-CZ" b="0" dirty="0" smtClean="0">
              <a:effectLst/>
            </a:endParaRPr>
          </a:p>
          <a:p>
            <a:pPr algn="just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5" y="3725985"/>
            <a:ext cx="6735622" cy="2525857"/>
          </a:xfrm>
        </p:spPr>
      </p:pic>
    </p:spTree>
    <p:extLst>
      <p:ext uri="{BB962C8B-B14F-4D97-AF65-F5344CB8AC3E}">
        <p14:creationId xmlns:p14="http://schemas.microsoft.com/office/powerpoint/2010/main" val="112817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flipV="1">
            <a:off x="838200" y="-450760"/>
            <a:ext cx="10515600" cy="81588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463639"/>
            <a:ext cx="5334000" cy="2446986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Podniky kromě rozšíření samotného produktového mixu musí také brát v potaz, za jakou cenu bude jednotlivé prvky produktového mixu nabízet s tím, že je třeba najít soubor cen, který maximalizuje zisky celkového produktového mixu a to podle míry provázanosti nákladů a konkurenci jednotlivých produktů[4]. </a:t>
            </a:r>
          </a:p>
          <a:p>
            <a:pPr marL="0" indent="0" algn="just">
              <a:buNone/>
            </a:pP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746975"/>
            <a:ext cx="5181600" cy="542998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Proč mohou být tiskárny HP levnější než jejich konkurence ?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V roce 1996 společnost Hewlett Packard snížila ceny svých tiskáren až o 60%. Společnost HP si mohla snížení cen svých produktů dovolit, protože marketingový průzkum ukázal, že zákazníci obvykle utratí v průběhu životnosti výrobku několikanásobně víc peněz za výměnu </a:t>
            </a:r>
            <a:r>
              <a:rPr lang="cs-CZ" dirty="0" err="1" smtClean="0"/>
              <a:t>cartridgí</a:t>
            </a:r>
            <a:r>
              <a:rPr lang="cs-CZ" dirty="0" smtClean="0"/>
              <a:t>, tonerů a speciálních papírů než za samotný přístroj. S poklesem cen tiskáren se zvedl jejich prodej, obdobně jako prodej doplňkového příslušenství. V současnosti tak HP vlastní okolo 40% celosvětového odvětví tiskáren. Její potřeby do inkoustových tiskáren přináší 35% zisků a v roce 2002 vytvořili zisk 2,2 </a:t>
            </a:r>
            <a:r>
              <a:rPr lang="cs-CZ" dirty="0" err="1" smtClean="0"/>
              <a:t>miliadry</a:t>
            </a:r>
            <a:r>
              <a:rPr lang="cs-CZ" dirty="0" smtClean="0"/>
              <a:t> dolarů což představuje více než 70% celkových zisků společnosti Hewlett Packard.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Zdroj: </a:t>
            </a:r>
            <a:r>
              <a:rPr lang="cs-CZ" dirty="0" err="1" smtClean="0"/>
              <a:t>Kotler</a:t>
            </a:r>
            <a:r>
              <a:rPr lang="cs-CZ" dirty="0" smtClean="0"/>
              <a:t>, Keller, 2007</a:t>
            </a:r>
            <a:endParaRPr lang="cs-CZ" b="0" dirty="0" smtClean="0">
              <a:effectLst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06" y="3461969"/>
            <a:ext cx="2532796" cy="25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67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5391352"/>
          </a:xfrm>
        </p:spPr>
        <p:txBody>
          <a:bodyPr/>
          <a:lstStyle/>
          <a:p>
            <a:pPr algn="just"/>
            <a:r>
              <a:rPr lang="cs-CZ" dirty="0" smtClean="0"/>
              <a:t>Při rozhodování o produktovém mixu je třeba brát v potaz také označení produktů tzv. </a:t>
            </a:r>
            <a:r>
              <a:rPr lang="cs-CZ" dirty="0" err="1" smtClean="0"/>
              <a:t>brand</a:t>
            </a:r>
            <a:r>
              <a:rPr lang="cs-CZ" dirty="0" smtClean="0"/>
              <a:t>. Zda rozšířená produktová řada ponese název původního produktu a bude těžit z jeho dobrého jména jako </a:t>
            </a:r>
            <a:r>
              <a:rPr lang="cs-CZ" dirty="0" err="1" smtClean="0"/>
              <a:t>např.vozy</a:t>
            </a:r>
            <a:r>
              <a:rPr lang="cs-CZ" dirty="0" smtClean="0"/>
              <a:t> Hyundai řady i20, i30 atd., nebo naopak nová produktová řada ponese nový název jako např. počítač společnosti Apple </a:t>
            </a:r>
            <a:r>
              <a:rPr lang="cs-CZ" dirty="0" err="1" smtClean="0"/>
              <a:t>Computer</a:t>
            </a:r>
            <a:r>
              <a:rPr lang="cs-CZ" dirty="0" smtClean="0"/>
              <a:t> s názvem Macintosh, nebo vůz Lexus od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6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 smtClean="0"/>
              <a:t>ŽIVOTNÍ </a:t>
            </a:r>
            <a:r>
              <a:rPr lang="cs-CZ" b="1" cap="small" dirty="0"/>
              <a:t>CYKLUS PRODUKTU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185290"/>
          </a:xfrm>
        </p:spPr>
        <p:txBody>
          <a:bodyPr>
            <a:normAutofit/>
          </a:bodyPr>
          <a:lstStyle/>
          <a:p>
            <a:r>
              <a:rPr lang="cs-CZ" dirty="0" smtClean="0"/>
              <a:t>Potřeby </a:t>
            </a:r>
            <a:r>
              <a:rPr lang="cs-CZ" dirty="0"/>
              <a:t>zákazníků stejně jako trh se v průběhu času mění. Na měnící se potřeby v zájmu naplnění cíle podniku zároveň reagují i podnikatelé nabízející produkt na daném trhu. Produkt tak prochází určitými fázemi, které nazýváme </a:t>
            </a:r>
            <a:r>
              <a:rPr lang="cs-CZ" b="1" dirty="0"/>
              <a:t>životní cyklus produktu</a:t>
            </a:r>
            <a:r>
              <a:rPr lang="cs-CZ" dirty="0"/>
              <a:t>. Produkt prochází jednotlivými fázemi životního cyklu podle toho, jak se v daném období produkt prodává a jaké přináší zisky[1]. </a:t>
            </a:r>
            <a:r>
              <a:rPr lang="cs-CZ" dirty="0" smtClean="0"/>
              <a:t>zobrazuje </a:t>
            </a:r>
            <a:r>
              <a:rPr lang="cs-CZ" dirty="0"/>
              <a:t>vývoj prodeje a ziskovosti produktů v čase. Má 4 základní fáze, jeho délka se liší podle charakteru produktů.</a:t>
            </a:r>
          </a:p>
          <a:p>
            <a:endParaRPr lang="cs-CZ" dirty="0"/>
          </a:p>
          <a:p>
            <a:pPr marL="0" indent="0">
              <a:buNone/>
            </a:pPr>
            <a:endParaRPr lang="cs-CZ" b="0" dirty="0" smtClean="0">
              <a:effectLst/>
            </a:endParaRPr>
          </a:p>
          <a:p>
            <a:pPr marL="0" indent="0">
              <a:buNone/>
            </a:pP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03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Životní cyklus produktu</a:t>
            </a:r>
          </a:p>
        </p:txBody>
      </p:sp>
      <p:pic>
        <p:nvPicPr>
          <p:cNvPr id="29699" name="Picture 3" descr="Životní cyklus výrob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420938"/>
            <a:ext cx="5241925" cy="34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yklus - recyk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89139"/>
            <a:ext cx="2794000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alší zvláštní tvary křivky životního cyk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437064"/>
            <a:ext cx="3132138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95550" y="6021389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000"/>
              <a:t>Zdroj: </a:t>
            </a:r>
            <a:r>
              <a:rPr lang="cs-CZ" altLang="cs-CZ" sz="1000">
                <a:hlinkClick r:id="rId5"/>
              </a:rPr>
              <a:t>http://www.halek.info/www/prezentace/marketing-prednasky5/mprp5-print.php?projection&amp;l=08</a:t>
            </a:r>
            <a:endParaRPr lang="cs-CZ" altLang="cs-CZ" sz="1000"/>
          </a:p>
        </p:txBody>
      </p:sp>
    </p:spTree>
    <p:extLst>
      <p:ext uri="{BB962C8B-B14F-4D97-AF65-F5344CB8AC3E}">
        <p14:creationId xmlns:p14="http://schemas.microsoft.com/office/powerpoint/2010/main" val="10919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 a jeho úrovně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0" dirty="0" smtClean="0">
              <a:effectLst/>
            </a:endParaRPr>
          </a:p>
          <a:p>
            <a:pPr algn="just"/>
            <a:r>
              <a:rPr lang="cs-CZ" dirty="0"/>
              <a:t>Podniky ve snaze dosáhnout svého hlavního cíle dlouhodobého dosahování zisku nabízí svým zákazníkům určitý marketingový mix, kterým se podnik snaží vymezit vůči své </a:t>
            </a:r>
            <a:r>
              <a:rPr lang="cs-CZ" dirty="0" smtClean="0"/>
              <a:t>konkurenci. </a:t>
            </a:r>
            <a:r>
              <a:rPr lang="cs-CZ" dirty="0"/>
              <a:t>Vše co podniky nabízí svým zákazníkům ke koupi a co uspokojuje jejich potřeby, nazýváme produkt. Může se jednat nejenom o výrobky, jako takové např. šampon, ale jedná se i o služby jako jsou kadeřnické či kosmetické služby, osoby jako např. najatí dělníci, místa jako je pronájem prostor, organizace př. cateringové služby atd.</a:t>
            </a:r>
            <a:endParaRPr lang="cs-CZ" b="0" dirty="0" smtClean="0">
              <a:effectLst/>
            </a:endParaRPr>
          </a:p>
          <a:p>
            <a:pPr algn="just"/>
            <a:r>
              <a:rPr lang="cs-CZ" b="1" dirty="0"/>
              <a:t>Produkt</a:t>
            </a:r>
            <a:r>
              <a:rPr lang="cs-CZ" dirty="0"/>
              <a:t>  - vše co můžeme nabídnout našim zákazníkům k upoutání pozornosti, ke koupi či použití, vše co uspokojí jejich potřeby a touhy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jak bude životní cyklus produktu v průběhu času vypadat nelze říci dopředu, správné načasování aktivit vedoucí k zajištění co nejdelší fáze, která přináší nejvyšší zisky, je tedy velice náročné a vyžaduje získat prostřednictvím marketingového výzkumu co nejvíce aktuální informace. Životní cyklus produktů se liší podle charakteru produktů, takže např. módní výstřelky budou mít kratší životní cyklus než např. produkt v podobě osobního automobilu. Tomu podniky přizpůsobují celý marketingový mix[2].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33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746976"/>
            <a:ext cx="6798972" cy="530609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V roce 1995 představila Škoda Auto v rámci fáze uvedení na trh výrazně inovovaný výrobek Škodu Felicii. Přestože koncepčně tento vůz vycházel z vozu Škoda Favorit, v rámci fáze růstu se komunikací a reklamou podařilo přesvědčit zákazníka, že se jedná o nový vůz. Byla rozšířena nabídka motorů a doplňků a výrobce také zásadně zlepšil bezpečnost svých vozů.</a:t>
            </a:r>
          </a:p>
          <a:p>
            <a:pPr algn="just"/>
            <a:r>
              <a:rPr lang="cs-CZ" dirty="0"/>
              <a:t>Ve fázi zralosti byly nabídnuty limitované série, které se často od standardního vozu lišily jen názvem a výbavou. Výrobci Škoda Auto, a.s. se podařilo vystihnout touhu zákazníků po odlišení  se a tyto série byly velmi oblíbené (Atlanta, </a:t>
            </a:r>
            <a:r>
              <a:rPr lang="cs-CZ" dirty="0" err="1"/>
              <a:t>Color</a:t>
            </a:r>
            <a:r>
              <a:rPr lang="cs-CZ" dirty="0"/>
              <a:t> line, Green line, </a:t>
            </a:r>
            <a:r>
              <a:rPr lang="cs-CZ" dirty="0" err="1"/>
              <a:t>Magic</a:t>
            </a:r>
            <a:r>
              <a:rPr lang="cs-CZ" dirty="0"/>
              <a:t> line a další). Za pozornost stojí i verze </a:t>
            </a:r>
            <a:r>
              <a:rPr lang="cs-CZ" dirty="0" err="1"/>
              <a:t>Laurin</a:t>
            </a:r>
            <a:r>
              <a:rPr lang="cs-CZ" dirty="0"/>
              <a:t> a Klement, kde firma vstoupila do segmentu vozů s maximální výbavou s koženými sedačkami. I na tento trik zákazníci přistoupili a ještě před příchodem Octavie považovali tuto verzi za velmi luxusní a reprezentativní Navíc byl u Felicie provedena měna designu a tím se prodloužila fáze zralosti a nasycení životního cyklu výrobku. </a:t>
            </a:r>
          </a:p>
          <a:p>
            <a:pPr algn="just"/>
            <a:r>
              <a:rPr lang="cs-CZ" dirty="0"/>
              <a:t>S příchodem Fabie bylo dlouho oddalováno rozhodnutí o zastavení výroby Felicie (fáze poklesu prodeje) a konzervativnější zákazníci preferovali Felici, přestože byla již konstrukčně a technicky zastaralá. </a:t>
            </a:r>
            <a:br>
              <a:rPr lang="cs-CZ" dirty="0"/>
            </a:br>
            <a:r>
              <a:rPr lang="cs-CZ" dirty="0"/>
              <a:t>Zdroj: </a:t>
            </a:r>
            <a:r>
              <a:rPr lang="cs-CZ" dirty="0" smtClean="0"/>
              <a:t>Marketingovenoviny.cz</a:t>
            </a:r>
          </a:p>
          <a:p>
            <a:pPr marL="0" indent="0" algn="just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238071"/>
            <a:ext cx="4476750" cy="2984500"/>
          </a:xfrm>
        </p:spPr>
      </p:pic>
    </p:spTree>
    <p:extLst>
      <p:ext uri="{BB962C8B-B14F-4D97-AF65-F5344CB8AC3E}">
        <p14:creationId xmlns:p14="http://schemas.microsoft.com/office/powerpoint/2010/main" val="187167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45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Fáze růstu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24248"/>
            <a:ext cx="10515600" cy="5352715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První vývojovou fází produktu je fáze </a:t>
            </a:r>
            <a:r>
              <a:rPr lang="cs-CZ" b="1" dirty="0"/>
              <a:t>uvedení na trh</a:t>
            </a:r>
            <a:r>
              <a:rPr lang="cs-CZ" dirty="0"/>
              <a:t>, kdy tržby rostou pomalu, protože se zákazníci s produktem teprve seznamují. Zákazníky je třeba informovat o tom, že produkt existuje vhodnou reklamní kampaní, která je ovšem nákladná. Zisky z prodeje jsou minimální z důvodu vysokých výdajů na uvedení produktu na trh. Tržní podíl produktů je poměrně malý v BCG matici tyto produkty můžeme najít </a:t>
            </a:r>
            <a:r>
              <a:rPr lang="cs-CZ" dirty="0" smtClean="0"/>
              <a:t>jako </a:t>
            </a:r>
            <a:r>
              <a:rPr lang="cs-CZ" dirty="0"/>
              <a:t>„otazníky“.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8" y="3722934"/>
            <a:ext cx="10470524" cy="24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0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0" y="283336"/>
            <a:ext cx="10515600" cy="8179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2132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V následující fázi dochází k </a:t>
            </a:r>
            <a:r>
              <a:rPr lang="cs-CZ" b="1" dirty="0"/>
              <a:t>růstu</a:t>
            </a:r>
            <a:r>
              <a:rPr lang="cs-CZ" dirty="0"/>
              <a:t> tržního podílu produktů, tržby z prodeje začínají rychle </a:t>
            </a:r>
            <a:r>
              <a:rPr lang="cs-CZ" dirty="0" smtClean="0"/>
              <a:t>stoupat. </a:t>
            </a:r>
            <a:r>
              <a:rPr lang="cs-CZ" dirty="0"/>
              <a:t>Zákazníci projevili o produkt zájem a nakupují ho. Náklady na propagaci klesají, protože se rozpočítají na velké množství produktů uvedených na trh, které se dobře prodávají.  </a:t>
            </a:r>
            <a:endParaRPr lang="cs-CZ" dirty="0" smtClean="0"/>
          </a:p>
          <a:p>
            <a:pPr algn="just"/>
            <a:r>
              <a:rPr lang="cs-CZ" dirty="0" smtClean="0"/>
              <a:t>Z</a:t>
            </a:r>
            <a:r>
              <a:rPr lang="cs-CZ" dirty="0"/>
              <a:t> „otazníků“ se postupně stávají „hvězdy“. V průběhu fáze růstu podniky dosahují poměrně vysokých zisků a chtějí, aby se produkt v této fázi udržel co nejdéle. V průběhu fáze růstu podniky zvyšují např. kvalitu produktů, doplňují produkty o nové prvky, vstupují do nových tržních segmentů, zvyšují distribuční pokrytí, zaměřují se na reklamy, které mají v zákaznících vzbudit preferenci jejich produkt. Často dochází i ke snížení ceny produktu ve snaze nalákat další zákazníky.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03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44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59854"/>
            <a:ext cx="10515600" cy="541710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Následuje fáze, kdy se růst tržeb postupně zpomalí, až postupně zastaví, tato fáze je nazývána jako </a:t>
            </a:r>
            <a:r>
              <a:rPr lang="cs-CZ" b="1" dirty="0"/>
              <a:t>fáze zralosti</a:t>
            </a:r>
            <a:r>
              <a:rPr lang="cs-CZ" dirty="0"/>
              <a:t>. Na fázi zralosti podniky mohou reagovat buď cestou modifikace trhu, cestou modifikace produktu nebo modifikací celého marketingového mixu. Modifikace trhu zahrnuje způsoby jak z neuživatelů udělat uživatele produktu a to buď rozšířením stávajících trhů zaměřením se na nové tržní segmenty popř. získání zákazníků konkurence. K rozšíření počtu zákazníků ať už na stávajících či nových trzích podniky vyžívají modifikaci produktu tzv. </a:t>
            </a:r>
            <a:r>
              <a:rPr lang="cs-CZ" b="1" dirty="0"/>
              <a:t>inovace</a:t>
            </a:r>
            <a:r>
              <a:rPr lang="cs-CZ" dirty="0"/>
              <a:t>[4].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00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197735"/>
            <a:ext cx="5181600" cy="49792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Společnost </a:t>
            </a:r>
            <a:r>
              <a:rPr lang="cs-CZ" dirty="0" err="1"/>
              <a:t>Pfizer</a:t>
            </a:r>
            <a:r>
              <a:rPr lang="cs-CZ" dirty="0"/>
              <a:t>, výrobce ústní vody </a:t>
            </a:r>
            <a:r>
              <a:rPr lang="cs-CZ" dirty="0" err="1"/>
              <a:t>Listerin</a:t>
            </a:r>
            <a:r>
              <a:rPr lang="cs-CZ" dirty="0"/>
              <a:t> díky své inovaci v oblasti ústní péče dala vzniknout výrobku </a:t>
            </a:r>
            <a:r>
              <a:rPr lang="cs-CZ" dirty="0" err="1"/>
              <a:t>Cool</a:t>
            </a:r>
            <a:r>
              <a:rPr lang="cs-CZ" dirty="0"/>
              <a:t> </a:t>
            </a:r>
            <a:r>
              <a:rPr lang="cs-CZ" dirty="0" err="1"/>
              <a:t>Mint</a:t>
            </a:r>
            <a:r>
              <a:rPr lang="cs-CZ" dirty="0"/>
              <a:t> </a:t>
            </a:r>
            <a:r>
              <a:rPr lang="cs-CZ" dirty="0" err="1"/>
              <a:t>Listerin</a:t>
            </a:r>
            <a:r>
              <a:rPr lang="cs-CZ" dirty="0"/>
              <a:t> </a:t>
            </a:r>
            <a:r>
              <a:rPr lang="cs-CZ" dirty="0" err="1"/>
              <a:t>Pocket</a:t>
            </a:r>
            <a:r>
              <a:rPr lang="cs-CZ" dirty="0"/>
              <a:t> </a:t>
            </a:r>
            <a:r>
              <a:rPr lang="cs-CZ" dirty="0" err="1"/>
              <a:t>Pack</a:t>
            </a:r>
            <a:r>
              <a:rPr lang="cs-CZ" dirty="0"/>
              <a:t> . Ve chvíli kdy se jejich produkt ústní voda dostala do fáze zralosti přišla společnost s novinkou  -osvěžující  plátky, které se v ústech okamžitě rozplynou a spotřebitelé tak nemusí mít při sobě neustále láhev s ústní vodou. Díky této inovaci dokázala společnost oslovit nejenom nový tržní segment, ale společnosti přinesla i významný obrat v podobě 120 milionů dolarů.</a:t>
            </a:r>
          </a:p>
          <a:p>
            <a:r>
              <a:rPr lang="cs-CZ" dirty="0"/>
              <a:t>Zdroj: </a:t>
            </a:r>
            <a:r>
              <a:rPr lang="cs-CZ" dirty="0" err="1"/>
              <a:t>Kotler</a:t>
            </a:r>
            <a:r>
              <a:rPr lang="cs-CZ" dirty="0"/>
              <a:t>, Keller, 2007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83" y="936983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5178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Inovace je zaměřena na vylepšení charakteristických vlastností produktu, jako je kvalita, styl, design, funkce atd. Kromě samotné inovace, podniky k získání dalších zákazníků využívají i další změny v rámci marketingového mixu, jako je změna ceny, distribuce, reklamy popř. i doplňkových služeb. Pokud podnik správně reaguje na měnící se potřeby trhu a produkty vyvíjí tak aby uspokojily, nároky zákazníků mohou produkty setrvat ve fázi zralosti poměrně dlouhou dobu a z „hvězd“ se stanou „dojné krávy“. Pokud ovšem podnik produkty dostatečně nevyvíjí, může dojít k rychlému poklesu tržního podílu a z „hvězdy“ se stane hladový pes, který nepřináší žádné zisky a je dobré jej z trhu stáhnout. V té chvíli se produkt nachází ve </a:t>
            </a:r>
            <a:r>
              <a:rPr lang="cs-CZ" b="1" dirty="0"/>
              <a:t>fázi úpadku</a:t>
            </a:r>
            <a:r>
              <a:rPr lang="cs-CZ" dirty="0"/>
              <a:t>. Tržby z produktu klesají a zákazníci o produkt nejeví zájem.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040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BCG matice a životná cyklus produktu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46" y="1825625"/>
            <a:ext cx="5910908" cy="4351338"/>
          </a:xfrm>
        </p:spPr>
      </p:pic>
    </p:spTree>
    <p:extLst>
      <p:ext uri="{BB962C8B-B14F-4D97-AF65-F5344CB8AC3E}">
        <p14:creationId xmlns:p14="http://schemas.microsoft.com/office/powerpoint/2010/main" val="38831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8713" y="236653"/>
            <a:ext cx="10515600" cy="1325563"/>
          </a:xfrm>
        </p:spPr>
        <p:txBody>
          <a:bodyPr/>
          <a:lstStyle/>
          <a:p>
            <a:r>
              <a:rPr lang="cs-CZ" dirty="0" smtClean="0"/>
              <a:t>Další nástroje k identifikaci pozice produktu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992" y="2305166"/>
            <a:ext cx="6375616" cy="26511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86307" y="1472025"/>
            <a:ext cx="8542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 err="1"/>
              <a:t>Ansoffova</a:t>
            </a:r>
            <a:r>
              <a:rPr lang="cs-CZ" altLang="cs-CZ" sz="2400" b="1" dirty="0"/>
              <a:t> matice – </a:t>
            </a:r>
            <a:r>
              <a:rPr lang="cs-CZ" altLang="cs-CZ" sz="2400" b="1" dirty="0" smtClean="0"/>
              <a:t>matice: expanze </a:t>
            </a:r>
            <a:r>
              <a:rPr lang="cs-CZ" altLang="cs-CZ" sz="2400" b="1" dirty="0"/>
              <a:t>výrobek - trh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1457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238" y="328613"/>
            <a:ext cx="9070975" cy="1155700"/>
          </a:xfrm>
        </p:spPr>
        <p:txBody>
          <a:bodyPr/>
          <a:lstStyle/>
          <a:p>
            <a:r>
              <a:rPr lang="cs-CZ" altLang="cs-CZ" sz="3200" b="1" dirty="0" smtClean="0"/>
              <a:t>Matice GE</a:t>
            </a:r>
            <a:endParaRPr lang="cs-CZ" altLang="cs-CZ" sz="3200" b="1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4842964"/>
              </p:ext>
            </p:extLst>
          </p:nvPr>
        </p:nvGraphicFramePr>
        <p:xfrm>
          <a:off x="1265238" y="1981198"/>
          <a:ext cx="8293100" cy="4048126"/>
        </p:xfrm>
        <a:graphic>
          <a:graphicData uri="http://schemas.openxmlformats.org/drawingml/2006/table">
            <a:tbl>
              <a:tblPr/>
              <a:tblGrid>
                <a:gridCol w="1041052"/>
                <a:gridCol w="1526257"/>
                <a:gridCol w="1859023"/>
                <a:gridCol w="1933384"/>
                <a:gridCol w="1933384"/>
              </a:tblGrid>
              <a:tr h="44067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Konkurenční postavení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4126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Přitaž-livost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Silné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Průměrné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Slabé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17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Vysoká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Chráněné postavení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Investovat a budovat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Budovat selektivně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Průměrná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Budovat selektivně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Výběrovost / směřovat k výnosům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Omezeně expandovat n. sklízet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7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Nízká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Arial" panose="020B0604020202020204" pitchFamily="34" charset="0"/>
                        </a:rPr>
                        <a:t>Chránit a znovu se soustředit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Směřovat k výnosům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71500" indent="-1222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1413" indent="-2508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84313" indent="-18891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1460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146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Zbavovat 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6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 produktu: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Výrobek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Služba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nehmotná povaha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pomíjivost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nedělitelnost </a:t>
            </a:r>
          </a:p>
          <a:p>
            <a:pPr marL="0" indent="0">
              <a:lnSpc>
                <a:spcPct val="80000"/>
              </a:lnSpc>
              <a:tabLst>
                <a:tab pos="0" algn="l"/>
              </a:tabLst>
            </a:pPr>
            <a:r>
              <a:rPr lang="cs-CZ" altLang="cs-CZ" b="1" dirty="0" smtClean="0"/>
              <a:t> proměnlivost kvality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tabLst>
                <a:tab pos="0" algn="l"/>
              </a:tabLst>
            </a:pPr>
            <a:endParaRPr lang="cs-CZ" altLang="cs-CZ" b="1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5623"/>
            <a:ext cx="5360420" cy="35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Mezi největší rivaly v letecké dopravě patří společnosti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, jejíž největším konkurentem  v dálkových mezinárodních letech  do Severní Ameriky, Karibské oblasti a na Dálný východ je společnost  </a:t>
            </a:r>
            <a:r>
              <a:rPr lang="cs-CZ" dirty="0" err="1"/>
              <a:t>Virgin</a:t>
            </a:r>
            <a:r>
              <a:rPr lang="cs-CZ" dirty="0"/>
              <a:t> </a:t>
            </a:r>
            <a:r>
              <a:rPr lang="cs-CZ" dirty="0" err="1"/>
              <a:t>Atlantic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. I když nabízejí stejné produkty, vzájemně se snaží své služby vůči konkurenci vymezit.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nabízí svým cestujícím v business třídě a v první třídě lůžkové oddělení, horké sprchy a snídaně na přání. Letecká společnost </a:t>
            </a:r>
            <a:r>
              <a:rPr lang="cs-CZ" dirty="0" err="1"/>
              <a:t>Virgin</a:t>
            </a:r>
            <a:r>
              <a:rPr lang="cs-CZ" dirty="0"/>
              <a:t> </a:t>
            </a:r>
            <a:r>
              <a:rPr lang="cs-CZ" dirty="0" err="1"/>
              <a:t>Atlantic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byla mezi prvními, které nabídly svým zákazníkům promítání filmů, rezervaci konkrétních sedadel, telefonické spojení s pozemními stanicemi a programy pro časté pasažéry, tak aby se odlišili od své konkurence. Po vzoru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Airways</a:t>
            </a:r>
            <a:r>
              <a:rPr lang="cs-CZ" dirty="0"/>
              <a:t> pak zavedly pro business třídu sklápěcí sedadla, která lze prakticky přeměnit na lůžko. Zlepšením poskytovaných služeb přineslo podnikům konkurenční výhodu oproti ostatním leteckým společnostem. </a:t>
            </a:r>
            <a:endParaRPr lang="cs-CZ" b="0" dirty="0" smtClean="0">
              <a:effectLst/>
            </a:endParaRPr>
          </a:p>
          <a:p>
            <a:pPr marL="0" indent="0" algn="just">
              <a:buNone/>
            </a:pPr>
            <a:endParaRPr lang="cs-CZ" b="0" dirty="0" smtClean="0">
              <a:effectLst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825025"/>
            <a:ext cx="2951793" cy="19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63" y="1377680"/>
            <a:ext cx="3152938" cy="21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Úrovně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Produkt, představuje pro zákazníka určitou hodnotu, za kterou je ochoten zaplatit. Hodnotu, kterou produkt zákazníkovi přináší, podnik vnímá ve třech úrovních. První úrovní je tzv. </a:t>
            </a:r>
            <a:r>
              <a:rPr lang="cs-CZ" b="1" dirty="0" smtClean="0"/>
              <a:t>jádro produktu</a:t>
            </a:r>
            <a:r>
              <a:rPr lang="cs-CZ" dirty="0" smtClean="0"/>
              <a:t>, které představuje základní přínos, který zákazník opravdu kupuje např. jádrem produktu – šampon, je umytí špinavých vlasů. Další přidanou hodnotu produktu tvoří základní užitné vlastnosti, které zákazníci očekávají jako je </a:t>
            </a:r>
            <a:r>
              <a:rPr lang="cs-CZ" b="1" dirty="0" smtClean="0"/>
              <a:t>úroveň kvality produktu, jeho funkce, styl a design, značka a balení </a:t>
            </a:r>
            <a:r>
              <a:rPr lang="cs-CZ" dirty="0" smtClean="0"/>
              <a:t>tvoří tzv</a:t>
            </a:r>
            <a:r>
              <a:rPr lang="cs-CZ" b="1" dirty="0" smtClean="0"/>
              <a:t>. reálný produkt. </a:t>
            </a:r>
          </a:p>
          <a:p>
            <a:pPr marL="0" indent="0">
              <a:buNone/>
            </a:pP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b="0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76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6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Společnost </a:t>
            </a:r>
            <a:r>
              <a:rPr lang="cs-CZ" dirty="0" err="1"/>
              <a:t>Head</a:t>
            </a:r>
            <a:r>
              <a:rPr lang="cs-CZ" dirty="0"/>
              <a:t> and </a:t>
            </a:r>
            <a:r>
              <a:rPr lang="cs-CZ" dirty="0" err="1"/>
              <a:t>Shoulders</a:t>
            </a:r>
            <a:r>
              <a:rPr lang="cs-CZ" dirty="0"/>
              <a:t> je od roku 1950 na předním místě v oblasti vědy, týkající se vlasů a pokožky hlavy. Jádrem jejich produktu je základní vlastnost, kterou je zbavit pokožku hlavy lupů. Reálný produkt tvoří  kvalita - šampón, který opravdu vlasy umyje a zbaví lupů, funkce - přináší zákazníků hodnotu tím, že pokožku hlavy zbaví lupů dlouhodobě. Balení – jehož hodnota je dána jeho praktičností, padne pohodlně do ruky a obsahuje odpovídající množství šampónu. Obal má působivý nezaměnitelný design. V  rámci rozšířeného produktu nabízí společnost řadu šamponů, které se liší podle požadavků zákazníků na typ vlasů a pokožku hlavy. Hodnotou rozšířeného produktu je variabilita šampónů proti lupům - pro větší objem vlasů, pro regeneraci, pro citlivou pokožku, pro extrémně namáhané vlasy atd. Kromě toho společnost v rámci rozšířeného produktu také nabízí poradenství v oblasti péče o pokožku hlavy. Zdroj: </a:t>
            </a:r>
            <a:r>
              <a:rPr lang="cs-CZ" dirty="0" smtClean="0"/>
              <a:t>www.headandshoulders.cz</a:t>
            </a:r>
            <a:endParaRPr lang="cs-CZ" b="0" dirty="0" smtClean="0">
              <a:effectLst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6066" y="2014945"/>
            <a:ext cx="5086283" cy="2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Hodnota reálného produktu je dána kombinací uvedených užitných vlastností. </a:t>
            </a:r>
          </a:p>
          <a:p>
            <a:r>
              <a:rPr lang="cs-CZ" b="1" dirty="0" smtClean="0"/>
              <a:t>Kvalita</a:t>
            </a:r>
            <a:r>
              <a:rPr lang="cs-CZ" dirty="0" smtClean="0"/>
              <a:t> je dána tím, jak dokáže produkt plnit své funkce- zahrnuje celkovou trvanlivost, spolehlivost ovládání, přesnost atd. Zákazník také posuzuje, zda kvalita odpovídá požadované úrovni. </a:t>
            </a:r>
          </a:p>
          <a:p>
            <a:r>
              <a:rPr lang="cs-CZ" b="1" dirty="0" smtClean="0"/>
              <a:t>Funkce</a:t>
            </a:r>
            <a:r>
              <a:rPr lang="cs-CZ" dirty="0" smtClean="0"/>
              <a:t> produktu je potřeba vybírat s ohledem na to, zda je zákazníci ocení či nikoliv. </a:t>
            </a:r>
          </a:p>
          <a:p>
            <a:r>
              <a:rPr lang="cs-CZ" b="1" dirty="0" smtClean="0"/>
              <a:t>Styl</a:t>
            </a:r>
            <a:r>
              <a:rPr lang="cs-CZ" dirty="0" smtClean="0"/>
              <a:t> se týká zejména vzhledu produktu, </a:t>
            </a:r>
          </a:p>
          <a:p>
            <a:r>
              <a:rPr lang="cs-CZ" b="1" dirty="0" smtClean="0"/>
              <a:t>Design</a:t>
            </a:r>
            <a:r>
              <a:rPr lang="cs-CZ" dirty="0" smtClean="0"/>
              <a:t> zvyšuje estetickou i funkční prospěšnost produktu. </a:t>
            </a:r>
          </a:p>
          <a:p>
            <a:r>
              <a:rPr lang="cs-CZ" b="1" dirty="0" smtClean="0"/>
              <a:t>Značka</a:t>
            </a:r>
            <a:r>
              <a:rPr lang="cs-CZ" dirty="0" smtClean="0"/>
              <a:t> je jednou z nejdůležitějších součástí produktu, která jej svým logem či názvem odlišuje od konkurence. Značka vypovídá o kvalitě, efektivitě produktu a její použití zvyšuje jeho hodnotu. Podniky využívají tzv. </a:t>
            </a:r>
            <a:r>
              <a:rPr lang="cs-CZ" b="1" dirty="0" err="1" smtClean="0"/>
              <a:t>brand</a:t>
            </a:r>
            <a:r>
              <a:rPr lang="cs-CZ" b="1" dirty="0" smtClean="0"/>
              <a:t>, </a:t>
            </a:r>
            <a:r>
              <a:rPr lang="cs-CZ" dirty="0" smtClean="0"/>
              <a:t>souhrnné</a:t>
            </a:r>
            <a:r>
              <a:rPr lang="cs-CZ" b="1" dirty="0" smtClean="0"/>
              <a:t> </a:t>
            </a:r>
            <a:r>
              <a:rPr lang="cs-CZ" dirty="0" smtClean="0"/>
              <a:t>označení produktů, které produkty jasně identifikuje prostřednictvím jednotné image a odlišuje je od konkurence [3].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19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Coca-cola</a:t>
            </a:r>
            <a:r>
              <a:rPr lang="cs-CZ" dirty="0"/>
              <a:t> jako jeden z nejpopulárnějších </a:t>
            </a:r>
            <a:r>
              <a:rPr lang="cs-CZ" dirty="0" err="1"/>
              <a:t>nealkoholocikých</a:t>
            </a:r>
            <a:r>
              <a:rPr lang="cs-CZ" dirty="0"/>
              <a:t> nápojů na světě vznikla v roce 1886. Dodnes společnost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Coca</a:t>
            </a:r>
            <a:r>
              <a:rPr lang="cs-CZ" dirty="0"/>
              <a:t> </a:t>
            </a:r>
            <a:r>
              <a:rPr lang="cs-CZ" dirty="0" err="1"/>
              <a:t>cola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  těží zejména ze své značky, pro který je typický bílý nápis na červeném pozadí a specifický tvar láhve. </a:t>
            </a:r>
            <a:r>
              <a:rPr lang="cs-CZ" dirty="0" err="1"/>
              <a:t>Coca</a:t>
            </a:r>
            <a:r>
              <a:rPr lang="cs-CZ" dirty="0"/>
              <a:t> </a:t>
            </a:r>
            <a:r>
              <a:rPr lang="cs-CZ" dirty="0" err="1"/>
              <a:t>Cola</a:t>
            </a:r>
            <a:r>
              <a:rPr lang="cs-CZ" dirty="0"/>
              <a:t> k posílení svého </a:t>
            </a:r>
            <a:r>
              <a:rPr lang="cs-CZ" dirty="0" err="1"/>
              <a:t>brandu</a:t>
            </a:r>
            <a:r>
              <a:rPr lang="cs-CZ" dirty="0"/>
              <a:t>  využívá známých vánočních reklamních kampaní. Ve 30. letech 20.stol. použila poprvé  vyobrazení Santa </a:t>
            </a:r>
            <a:r>
              <a:rPr lang="cs-CZ" dirty="0" err="1"/>
              <a:t>Clause</a:t>
            </a:r>
            <a:r>
              <a:rPr lang="cs-CZ" dirty="0"/>
              <a:t>, který popíjí </a:t>
            </a:r>
            <a:r>
              <a:rPr lang="cs-CZ" dirty="0" err="1"/>
              <a:t>Coca</a:t>
            </a:r>
            <a:r>
              <a:rPr lang="cs-CZ" dirty="0"/>
              <a:t> </a:t>
            </a:r>
            <a:r>
              <a:rPr lang="cs-CZ" dirty="0" err="1"/>
              <a:t>Colu</a:t>
            </a:r>
            <a:r>
              <a:rPr lang="cs-CZ" dirty="0"/>
              <a:t>. Motiv Santa </a:t>
            </a:r>
            <a:r>
              <a:rPr lang="cs-CZ" dirty="0" err="1"/>
              <a:t>Clause</a:t>
            </a:r>
            <a:r>
              <a:rPr lang="cs-CZ" dirty="0"/>
              <a:t> se ujal natolik, že je užíván dodnes a </a:t>
            </a:r>
            <a:r>
              <a:rPr lang="cs-CZ" dirty="0" err="1"/>
              <a:t>Coca</a:t>
            </a:r>
            <a:r>
              <a:rPr lang="cs-CZ" dirty="0"/>
              <a:t> </a:t>
            </a:r>
            <a:r>
              <a:rPr lang="cs-CZ" dirty="0" err="1"/>
              <a:t>Cola</a:t>
            </a:r>
            <a:r>
              <a:rPr lang="cs-CZ" dirty="0"/>
              <a:t> je dnes v USA díky svému </a:t>
            </a:r>
            <a:r>
              <a:rPr lang="cs-CZ" dirty="0" err="1"/>
              <a:t>brandingu</a:t>
            </a:r>
            <a:r>
              <a:rPr lang="cs-CZ" dirty="0"/>
              <a:t> neodmyslitelnou součástí štědrovečerní tabule podobně jako pečený krocan.</a:t>
            </a:r>
            <a:endParaRPr lang="cs-CZ" b="0" dirty="0" smtClean="0">
              <a:effectLst/>
            </a:endParaRPr>
          </a:p>
          <a:p>
            <a:r>
              <a:rPr lang="cs-CZ" dirty="0"/>
              <a:t>Zdroj: wikipedia.org</a:t>
            </a:r>
            <a:endParaRPr lang="cs-CZ" b="0" dirty="0" smtClean="0">
              <a:effectLst/>
            </a:endParaRPr>
          </a:p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6457" y="2060620"/>
            <a:ext cx="4572268" cy="2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6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dirty="0" smtClean="0"/>
              <a:t>Balení</a:t>
            </a:r>
            <a:r>
              <a:rPr lang="cs-CZ" dirty="0" smtClean="0"/>
              <a:t> představuje kromě ochrany produktu také významný atribut prodeje. Vhodný obal dokáže zákazníka zaujmout a může být konkurenční výhodou.</a:t>
            </a:r>
            <a:endParaRPr lang="cs-CZ" b="0" dirty="0" smtClean="0">
              <a:effectLst/>
            </a:endParaRPr>
          </a:p>
          <a:p>
            <a:pPr algn="just"/>
            <a:r>
              <a:rPr lang="cs-CZ" dirty="0" smtClean="0"/>
              <a:t>Hodnotu, kterou podniky zákazníkovi přináší, lze dále zvýšit např. prostřednictvím nabídky doplňkových služeb tzv. </a:t>
            </a:r>
            <a:r>
              <a:rPr lang="cs-CZ" b="1" dirty="0" smtClean="0"/>
              <a:t>rozšířený produkt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Podniky tak hledají řešení na otázku, co víc může náš produkt zákazníkovi přinést? Jedná se např. o </a:t>
            </a:r>
            <a:r>
              <a:rPr lang="cs-CZ" b="1" dirty="0" smtClean="0"/>
              <a:t>servis, záruku či doplňkovou službu, </a:t>
            </a:r>
            <a:r>
              <a:rPr lang="cs-CZ" dirty="0" smtClean="0"/>
              <a:t>díky kterým podniky neztratí s e zákazníkem kontakt a mohou být využity pro zlepšení CRM. Samotným produktem se v případě podniků mohou stát i </a:t>
            </a:r>
            <a:r>
              <a:rPr lang="cs-CZ" b="1" dirty="0" smtClean="0"/>
              <a:t>služby</a:t>
            </a:r>
            <a:r>
              <a:rPr lang="cs-CZ" dirty="0" smtClean="0"/>
              <a:t>. V takovém případě se jedná o různé aktivity, výhody či uspokojení, které jsou na prodej, jsou v zásadě nehmotné a zákazníkům nepřinášejí žádné vlastnictví. Jedná se např. o bankovní služby, poradenské služby, kadeřnické, kosmetické či hotelové služby.</a:t>
            </a:r>
            <a:endParaRPr lang="cs-CZ" b="0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459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814</Words>
  <Application>Microsoft Office PowerPoint</Application>
  <PresentationFormat>Vlastní</PresentationFormat>
  <Paragraphs>115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Office</vt:lpstr>
      <vt:lpstr>Produkt</vt:lpstr>
      <vt:lpstr>Produkt a jeho úrovně</vt:lpstr>
      <vt:lpstr>Základní otázky produktu:</vt:lpstr>
      <vt:lpstr>Prezentace aplikace PowerPoint</vt:lpstr>
      <vt:lpstr>Úrovně produktu</vt:lpstr>
      <vt:lpstr>Prezentace aplikace PowerPoint</vt:lpstr>
      <vt:lpstr>Prezentace aplikace PowerPoint</vt:lpstr>
      <vt:lpstr>Prezentace aplikace PowerPoint</vt:lpstr>
      <vt:lpstr>Prezentace aplikace PowerPoint</vt:lpstr>
      <vt:lpstr>Produkt vs. Služba  (zdroj: Kašparová, dle http://www.youtube.com/watch?v=5KRNBxui-RI&amp;feature=related) </vt:lpstr>
      <vt:lpstr>Spotřební zboží a kupní chování</vt:lpstr>
      <vt:lpstr>PRODUKTOVÝ MIX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ŽIVOTNÍ CYKLUS PRODUKTU </vt:lpstr>
      <vt:lpstr>Životní cyklus produktu</vt:lpstr>
      <vt:lpstr>Prezentace aplikace PowerPoint</vt:lpstr>
      <vt:lpstr>Prezentace aplikace PowerPoint</vt:lpstr>
      <vt:lpstr>Fáze růstu</vt:lpstr>
      <vt:lpstr>Prezentace aplikace PowerPoint</vt:lpstr>
      <vt:lpstr>Prezentace aplikace PowerPoint</vt:lpstr>
      <vt:lpstr>Prezentace aplikace PowerPoint</vt:lpstr>
      <vt:lpstr>Prezentace aplikace PowerPoint</vt:lpstr>
      <vt:lpstr>BCG matice a životná cyklus produktu</vt:lpstr>
      <vt:lpstr>Další nástroje k identifikaci pozice produktu</vt:lpstr>
      <vt:lpstr>Matice 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</dc:title>
  <dc:creator>aaa</dc:creator>
  <cp:lastModifiedBy>Odehnalova Pavla</cp:lastModifiedBy>
  <cp:revision>15</cp:revision>
  <dcterms:created xsi:type="dcterms:W3CDTF">2016-12-14T15:34:37Z</dcterms:created>
  <dcterms:modified xsi:type="dcterms:W3CDTF">2017-01-04T11:30:59Z</dcterms:modified>
</cp:coreProperties>
</file>