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45"/>
  </p:notesMasterIdLst>
  <p:handoutMasterIdLst>
    <p:handoutMasterId r:id="rId46"/>
  </p:handoutMasterIdLst>
  <p:sldIdLst>
    <p:sldId id="256" r:id="rId2"/>
    <p:sldId id="260" r:id="rId3"/>
    <p:sldId id="310" r:id="rId4"/>
    <p:sldId id="311" r:id="rId5"/>
    <p:sldId id="313" r:id="rId6"/>
    <p:sldId id="266" r:id="rId7"/>
    <p:sldId id="320" r:id="rId8"/>
    <p:sldId id="321" r:id="rId9"/>
    <p:sldId id="323" r:id="rId10"/>
    <p:sldId id="324" r:id="rId11"/>
    <p:sldId id="299" r:id="rId12"/>
    <p:sldId id="270" r:id="rId13"/>
    <p:sldId id="325" r:id="rId14"/>
    <p:sldId id="328" r:id="rId15"/>
    <p:sldId id="268" r:id="rId16"/>
    <p:sldId id="269" r:id="rId17"/>
    <p:sldId id="315" r:id="rId18"/>
    <p:sldId id="272" r:id="rId19"/>
    <p:sldId id="318" r:id="rId20"/>
    <p:sldId id="300" r:id="rId21"/>
    <p:sldId id="301" r:id="rId22"/>
    <p:sldId id="302" r:id="rId23"/>
    <p:sldId id="331" r:id="rId24"/>
    <p:sldId id="304" r:id="rId25"/>
    <p:sldId id="317" r:id="rId26"/>
    <p:sldId id="330" r:id="rId27"/>
    <p:sldId id="314" r:id="rId28"/>
    <p:sldId id="316" r:id="rId29"/>
    <p:sldId id="276" r:id="rId30"/>
    <p:sldId id="280" r:id="rId31"/>
    <p:sldId id="284" r:id="rId32"/>
    <p:sldId id="281" r:id="rId33"/>
    <p:sldId id="285" r:id="rId34"/>
    <p:sldId id="295" r:id="rId35"/>
    <p:sldId id="296" r:id="rId36"/>
    <p:sldId id="282" r:id="rId37"/>
    <p:sldId id="312" r:id="rId38"/>
    <p:sldId id="289" r:id="rId39"/>
    <p:sldId id="322" r:id="rId40"/>
    <p:sldId id="309" r:id="rId41"/>
    <p:sldId id="308" r:id="rId42"/>
    <p:sldId id="298" r:id="rId43"/>
    <p:sldId id="294" r:id="rId44"/>
  </p:sldIdLst>
  <p:sldSz cx="9144000" cy="6858000" type="screen4x3"/>
  <p:notesSz cx="6858000" cy="97377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00"/>
    <a:srgbClr val="475FD5"/>
    <a:srgbClr val="3F75ED"/>
    <a:srgbClr val="3333FF"/>
    <a:srgbClr val="0033CC"/>
    <a:srgbClr val="00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45" autoAdjust="0"/>
  </p:normalViewPr>
  <p:slideViewPr>
    <p:cSldViewPr>
      <p:cViewPr varScale="1">
        <p:scale>
          <a:sx n="124" d="100"/>
          <a:sy n="124" d="100"/>
        </p:scale>
        <p:origin x="127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49149"/>
            <a:ext cx="2971800" cy="48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25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49149"/>
            <a:ext cx="2971800" cy="48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F1574D-9106-4FAA-A290-78C947297B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30250"/>
            <a:ext cx="4867275" cy="3651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25420"/>
            <a:ext cx="5486400" cy="438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34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49149"/>
            <a:ext cx="2971800" cy="48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4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49149"/>
            <a:ext cx="2971800" cy="48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C8604F-5FB5-4BBD-8913-9A03C40251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/>
              <a:t>Koordinátor – Nizozemí; Pilotní projekt – Be a ČR, Dánsko – Atlas porcí, IARC - EpicSoft</a:t>
            </a:r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20FA64-E3CD-4FBE-BD38-3E9770919163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DF96D5-7333-4989-BED6-88ECF4E58F38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/>
              <a:t>     </a:t>
            </a:r>
          </a:p>
          <a:p>
            <a:pPr eaLnBrk="1" hangingPunct="1"/>
            <a:r>
              <a:rPr lang="cs-CZ"/>
              <a:t>     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C8604F-5FB5-4BBD-8913-9A03C402519A}" type="slidenum">
              <a:rPr lang="cs-CZ" smtClean="0"/>
              <a:pPr>
                <a:defRPr/>
              </a:pPr>
              <a:t>42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8A23B2-5348-4D91-8179-A3BF2CFB2E2E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B1807-37AC-49C2-84F9-72F70B452154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CE7FC3-3C4A-49FC-AF84-CD3B7A27E653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z="1400"/>
              <a:t>Vícestupňový náhodný výběr, registr obyvatelstva </a:t>
            </a:r>
          </a:p>
          <a:p>
            <a:pPr eaLnBrk="1" hangingPunct="1"/>
            <a:endParaRPr lang="cs-CZ" sz="1400"/>
          </a:p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C2EE63-3128-4A09-9FD9-E5574B29C2F5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C8604F-5FB5-4BBD-8913-9A03C402519A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C4FFCB-C16D-49AF-A45C-9A2D14745E31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CFBA3E-A196-48C4-A574-F9A76D076470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3A0C16-B55A-48BE-BEA1-E35729DC23C8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dirty="0"/>
              <a:t>      </a:t>
            </a:r>
          </a:p>
          <a:p>
            <a:pPr eaLnBrk="1" hangingPunct="1"/>
            <a:r>
              <a:rPr lang="cs-CZ" dirty="0"/>
              <a:t>     </a:t>
            </a:r>
          </a:p>
          <a:p>
            <a:pPr eaLnBrk="1" hangingPunct="1"/>
            <a:r>
              <a:rPr lang="cs-CZ" dirty="0"/>
              <a:t>    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222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2222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26AC5-8014-4CE7-B8B0-6A1020FC04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5FCCC-2141-4055-A083-B27387DF4A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F257D-135D-45F3-8C40-71CA1562A2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76729-8FC5-443E-9435-F33A8E7115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BD96C-8343-48FC-8EA8-2502EE7C5D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6B4F7-3FBF-42B2-8AC7-815C635ACD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71358-095C-4CA6-958C-B77F78D94F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D8A82-FD89-44C2-BC10-62F1E5A8C5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605DA-3A13-45C3-B6D2-19B7F38882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BD5AD-F0AD-4726-B7EC-4935B6DEDE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E2C77-53A0-4D8B-BB8B-7A0BBD9027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C53B3-A47E-480A-9BA8-DA4CBA7D97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08FAB-0483-416C-AB67-7FE0EF6611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356547A1-B49D-4F88-9FA6-BC5210D94C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2118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22119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22119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22119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22119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  <p:sp>
          <p:nvSpPr>
            <p:cNvPr id="22119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22119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22119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  <p:sp>
          <p:nvSpPr>
            <p:cNvPr id="22119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</p:grpSp>
      <p:sp>
        <p:nvSpPr>
          <p:cNvPr id="717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17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2120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sa.europa.eu/en/supporting/doc/339e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zvp.szu.cz/monitor/tds11c/tds11c.htm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sa.europa.eu/en/efsajournal/pub/1435.ht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488" y="1857364"/>
            <a:ext cx="6659563" cy="2376487"/>
          </a:xfrm>
        </p:spPr>
        <p:txBody>
          <a:bodyPr/>
          <a:lstStyle/>
          <a:p>
            <a:pPr eaLnBrk="1" hangingPunct="1"/>
            <a:r>
              <a:rPr lang="cs-CZ" sz="3200" b="1" dirty="0"/>
              <a:t>Jak probíhala EPIDEMIOLOGICKÁ PILOTNÍ STUDIE  „PANCAKE“</a:t>
            </a:r>
            <a:br>
              <a:rPr lang="cs-CZ" sz="4600" dirty="0"/>
            </a:br>
            <a:endParaRPr lang="cs-CZ" sz="46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214818"/>
            <a:ext cx="8532812" cy="10080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200" b="1" dirty="0"/>
              <a:t>Zlata </a:t>
            </a:r>
            <a:r>
              <a:rPr lang="cs-CZ" sz="2200" b="1" dirty="0" err="1"/>
              <a:t>Kapounová</a:t>
            </a:r>
            <a:endParaRPr lang="cs-CZ" sz="2200" b="1" dirty="0"/>
          </a:p>
          <a:p>
            <a:pPr eaLnBrk="1" hangingPunct="1">
              <a:lnSpc>
                <a:spcPct val="90000"/>
              </a:lnSpc>
            </a:pPr>
            <a:r>
              <a:rPr lang="cs-CZ" sz="2200" b="1" dirty="0"/>
              <a:t>Marcela </a:t>
            </a:r>
            <a:r>
              <a:rPr lang="cs-CZ" sz="2200" b="1" dirty="0" err="1"/>
              <a:t>Dofková</a:t>
            </a:r>
            <a:r>
              <a:rPr lang="cs-CZ" sz="2200" b="1" dirty="0"/>
              <a:t>, Jiří </a:t>
            </a:r>
            <a:r>
              <a:rPr lang="cs-CZ" sz="2200" b="1" dirty="0" err="1"/>
              <a:t>Ruprich</a:t>
            </a:r>
            <a:r>
              <a:rPr lang="cs-CZ" sz="2200" b="1" dirty="0"/>
              <a:t>, </a:t>
            </a:r>
          </a:p>
          <a:p>
            <a:pPr eaLnBrk="1" hangingPunct="1">
              <a:lnSpc>
                <a:spcPct val="90000"/>
              </a:lnSpc>
            </a:pPr>
            <a:r>
              <a:rPr lang="cs-CZ" sz="2200" b="1" dirty="0"/>
              <a:t>Irena </a:t>
            </a:r>
            <a:r>
              <a:rPr lang="cs-CZ" sz="2200" b="1" dirty="0" err="1"/>
              <a:t>Řehůřková</a:t>
            </a:r>
            <a:r>
              <a:rPr lang="cs-CZ" sz="2200" b="1" dirty="0"/>
              <a:t>, Jitka Blahová, Lucie </a:t>
            </a:r>
            <a:r>
              <a:rPr lang="cs-CZ" sz="2200" b="1" dirty="0" err="1"/>
              <a:t>Martykánová</a:t>
            </a:r>
            <a:endParaRPr lang="cs-CZ" sz="2200" b="1" dirty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84213" y="5516563"/>
            <a:ext cx="84597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cs-CZ" sz="1600" dirty="0"/>
              <a:t>Státní zdravotní ústav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cs-CZ" sz="1600" dirty="0"/>
              <a:t>Centrum zdraví, výživy a potravin                                    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cs-CZ" sz="1600" dirty="0"/>
              <a:t>Palackého 3a                                                                                                                                                  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cs-CZ" sz="1600" dirty="0"/>
              <a:t>612 42 Brno</a:t>
            </a:r>
          </a:p>
        </p:txBody>
      </p:sp>
      <p:pic>
        <p:nvPicPr>
          <p:cNvPr id="9221" name="Picture 4" descr="Szu-c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33375"/>
            <a:ext cx="136842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Study organisation and planning of a national dietary survey</a:t>
            </a:r>
            <a:endParaRPr lang="cs-CZ" sz="3600"/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886200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Plánovat s 1-2letým předstihem !</a:t>
            </a:r>
          </a:p>
          <a:p>
            <a:r>
              <a:rPr lang="cs-CZ" sz="2400" dirty="0"/>
              <a:t>Schválení: Etická komise, další regulační orgány (Národní registr) </a:t>
            </a:r>
          </a:p>
          <a:p>
            <a:r>
              <a:rPr lang="cs-CZ" sz="2400" dirty="0"/>
              <a:t>Nutriční software (vytvoření „country-</a:t>
            </a:r>
            <a:r>
              <a:rPr lang="cs-CZ" sz="2400" dirty="0" err="1"/>
              <a:t>specific</a:t>
            </a:r>
            <a:r>
              <a:rPr lang="cs-CZ" sz="2400" dirty="0"/>
              <a:t> </a:t>
            </a:r>
            <a:r>
              <a:rPr lang="cs-CZ" sz="2400" dirty="0" err="1"/>
              <a:t>food</a:t>
            </a:r>
            <a:r>
              <a:rPr lang="cs-CZ" sz="2400" dirty="0"/>
              <a:t> list“)</a:t>
            </a:r>
          </a:p>
          <a:p>
            <a:r>
              <a:rPr lang="cs-CZ" sz="2400" dirty="0"/>
              <a:t>Validace použitých nástrojů (dotazníky, atlasy porcí, software)</a:t>
            </a:r>
          </a:p>
          <a:p>
            <a:r>
              <a:rPr lang="cs-CZ" sz="2400" dirty="0"/>
              <a:t>Nábor a školení tazatelů </a:t>
            </a:r>
          </a:p>
          <a:p>
            <a:r>
              <a:rPr lang="cs-CZ" sz="2400" dirty="0"/>
              <a:t>Technické zajištění studie (PC/notebooky, telefony, karty, měřící přístroje, software; tisk materiálů; cestovné)</a:t>
            </a:r>
          </a:p>
          <a:p>
            <a:r>
              <a:rPr lang="cs-CZ" sz="2400" dirty="0"/>
              <a:t>Provést pilotní studii</a:t>
            </a:r>
          </a:p>
          <a:p>
            <a:r>
              <a:rPr lang="cs-CZ" sz="2400" dirty="0"/>
              <a:t>Medializace, propagace = zvyšuje response </a:t>
            </a:r>
            <a:r>
              <a:rPr lang="cs-CZ" sz="2400" dirty="0" err="1"/>
              <a:t>rate</a:t>
            </a:r>
            <a:endParaRPr lang="cs-CZ" sz="24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78850" cy="1371600"/>
          </a:xfrm>
        </p:spPr>
        <p:txBody>
          <a:bodyPr/>
          <a:lstStyle/>
          <a:p>
            <a:pPr eaLnBrk="1" hangingPunct="1"/>
            <a:r>
              <a:rPr lang="cs-CZ" sz="3600" b="1" dirty="0">
                <a:solidFill>
                  <a:srgbClr val="1C2C7A"/>
                </a:solidFill>
              </a:rPr>
              <a:t>EU MENU </a:t>
            </a:r>
            <a:br>
              <a:rPr lang="cs-CZ" sz="3600" b="1" dirty="0">
                <a:solidFill>
                  <a:srgbClr val="1C2C7A"/>
                </a:solidFill>
              </a:rPr>
            </a:br>
            <a:r>
              <a:rPr lang="cs-CZ" sz="3600" b="1" dirty="0">
                <a:solidFill>
                  <a:srgbClr val="1C2C7A"/>
                </a:solidFill>
              </a:rPr>
              <a:t>1</a:t>
            </a:r>
            <a:r>
              <a:rPr lang="cs-CZ" sz="3200" b="1" dirty="0">
                <a:solidFill>
                  <a:srgbClr val="1C2C7A"/>
                </a:solidFill>
              </a:rPr>
              <a:t>. </a:t>
            </a:r>
            <a:r>
              <a:rPr lang="cs-CZ" sz="3100" b="1" dirty="0">
                <a:solidFill>
                  <a:srgbClr val="1C2C7A"/>
                </a:solidFill>
              </a:rPr>
              <a:t>Výběr reprezentativního vzorku populace</a:t>
            </a:r>
            <a:endParaRPr lang="cs-CZ" sz="2800" b="1" dirty="0">
              <a:solidFill>
                <a:srgbClr val="1C2C7A"/>
              </a:solidFill>
            </a:endParaRP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44675"/>
            <a:ext cx="7920037" cy="4824413"/>
          </a:xfrm>
          <a:solidFill>
            <a:schemeClr val="accent1">
              <a:alpha val="35001"/>
            </a:schemeClr>
          </a:solidFill>
        </p:spPr>
        <p:txBody>
          <a:bodyPr/>
          <a:lstStyle/>
          <a:p>
            <a:pPr marL="715963" indent="-352425" eaLnBrk="1" hangingPunct="1">
              <a:buFontTx/>
              <a:buChar char="•"/>
              <a:tabLst>
                <a:tab pos="8615363" algn="ctr"/>
              </a:tabLst>
              <a:defRPr/>
            </a:pPr>
            <a:r>
              <a:rPr lang="cs-CZ" sz="2000" dirty="0"/>
              <a:t>Definovat tzv. „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Sampling frame</a:t>
            </a:r>
            <a:r>
              <a:rPr lang="cs-CZ" sz="2000" dirty="0"/>
              <a:t>“</a:t>
            </a:r>
            <a:r>
              <a:rPr lang="en-US" sz="2000" dirty="0"/>
              <a:t> </a:t>
            </a:r>
            <a:r>
              <a:rPr lang="cs-CZ" sz="2000" dirty="0"/>
              <a:t>(= výběrový rámec - seznamem položek „</a:t>
            </a:r>
            <a:r>
              <a:rPr lang="en-US" sz="2000" dirty="0"/>
              <a:t>sampling unit</a:t>
            </a:r>
            <a:r>
              <a:rPr lang="cs-CZ" sz="2000" dirty="0"/>
              <a:t>s“ definujících cílovou populaci, př. věk, pohlaví, geografická oblast); </a:t>
            </a:r>
          </a:p>
          <a:p>
            <a:pPr marL="715963" indent="-352425" eaLnBrk="1" hangingPunct="1">
              <a:buFontTx/>
              <a:buNone/>
              <a:tabLst>
                <a:tab pos="8615363" algn="ctr"/>
              </a:tabLst>
              <a:defRPr/>
            </a:pPr>
            <a:r>
              <a:rPr lang="cs-CZ" sz="2000" dirty="0"/>
              <a:t>	cíl: sjednotit proces výběru vzorku mezi zeměmi</a:t>
            </a:r>
          </a:p>
          <a:p>
            <a:pPr marL="715963" indent="-352425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  <a:defRPr/>
            </a:pPr>
            <a:endParaRPr lang="cs-CZ" sz="2000" dirty="0"/>
          </a:p>
          <a:p>
            <a:pPr marL="715963" indent="-352425" eaLnBrk="1" hangingPunct="1">
              <a:buFontTx/>
              <a:buChar char="•"/>
              <a:tabLst>
                <a:tab pos="8615363" algn="ctr"/>
              </a:tabLst>
              <a:defRPr/>
            </a:pPr>
            <a:r>
              <a:rPr lang="cs-CZ" sz="2000" dirty="0"/>
              <a:t>Preferován </a:t>
            </a:r>
            <a:r>
              <a:rPr lang="cs-CZ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Registr obyvatel dané země</a:t>
            </a:r>
            <a:r>
              <a:rPr lang="cs-CZ" sz="2000" dirty="0"/>
              <a:t> (dále dle specifik cílové skupiny – zdravotní registr vybraných lékařů specialistů, ZŠ a MŠ, telefonní seznamy)</a:t>
            </a:r>
          </a:p>
          <a:p>
            <a:pPr marL="715963" indent="-352425" eaLnBrk="1" hangingPunct="1">
              <a:lnSpc>
                <a:spcPct val="90000"/>
              </a:lnSpc>
              <a:buFontTx/>
              <a:buChar char="•"/>
              <a:tabLst>
                <a:tab pos="8615363" algn="ctr"/>
              </a:tabLst>
              <a:defRPr/>
            </a:pPr>
            <a:endParaRPr lang="cs-CZ" sz="2000" dirty="0"/>
          </a:p>
          <a:p>
            <a:pPr marL="715963" indent="-352425" eaLnBrk="1" hangingPunct="1">
              <a:lnSpc>
                <a:spcPct val="70000"/>
              </a:lnSpc>
              <a:buFontTx/>
              <a:buChar char="•"/>
              <a:tabLst>
                <a:tab pos="8615363" algn="ctr"/>
              </a:tabLst>
              <a:defRPr/>
            </a:pPr>
            <a:r>
              <a:rPr lang="cs-CZ" sz="2000" dirty="0"/>
              <a:t>Metoda – </a:t>
            </a:r>
            <a:r>
              <a:rPr lang="cs-CZ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náhodný výběr</a:t>
            </a:r>
            <a:r>
              <a:rPr lang="cs-CZ" sz="2000" dirty="0"/>
              <a:t> („</a:t>
            </a:r>
            <a:r>
              <a:rPr lang="en-US" sz="2000" dirty="0"/>
              <a:t>random sampling</a:t>
            </a:r>
            <a:r>
              <a:rPr lang="cs-CZ" sz="2000" dirty="0"/>
              <a:t>“)</a:t>
            </a:r>
          </a:p>
          <a:p>
            <a:pPr marL="715963" indent="-352425" eaLnBrk="1" hangingPunct="1">
              <a:buFontTx/>
              <a:buNone/>
              <a:tabLst>
                <a:tab pos="8615363" algn="ctr"/>
              </a:tabLst>
              <a:defRPr/>
            </a:pPr>
            <a:r>
              <a:rPr lang="cs-CZ" sz="2000" dirty="0"/>
              <a:t>     - </a:t>
            </a:r>
            <a:r>
              <a:rPr lang="cs-CZ" sz="2000" u="sng" dirty="0"/>
              <a:t>vícestupňový náhodný výběr</a:t>
            </a:r>
            <a:r>
              <a:rPr lang="cs-CZ" sz="2000" dirty="0"/>
              <a:t> (</a:t>
            </a:r>
            <a:r>
              <a:rPr lang="en-US" sz="2000" dirty="0"/>
              <a:t>random multistage sampling method</a:t>
            </a:r>
            <a:r>
              <a:rPr lang="cs-CZ" sz="2000" dirty="0"/>
              <a:t>; věk-pohlaví-region-</a:t>
            </a:r>
            <a:r>
              <a:rPr lang="cs-CZ" sz="2000" dirty="0" err="1"/>
              <a:t>urban</a:t>
            </a:r>
            <a:r>
              <a:rPr lang="cs-CZ" sz="2000" dirty="0"/>
              <a:t>/</a:t>
            </a:r>
            <a:r>
              <a:rPr lang="cs-CZ" sz="2000" dirty="0" err="1"/>
              <a:t>rural</a:t>
            </a:r>
            <a:r>
              <a:rPr lang="cs-CZ" sz="2000" dirty="0"/>
              <a:t>); </a:t>
            </a:r>
            <a:r>
              <a:rPr lang="cs-CZ" sz="2000" dirty="0" err="1"/>
              <a:t>vs</a:t>
            </a:r>
            <a:r>
              <a:rPr lang="cs-CZ" sz="2000" dirty="0"/>
              <a:t> </a:t>
            </a:r>
            <a:r>
              <a:rPr lang="cs-CZ" sz="2000" u="sng" dirty="0"/>
              <a:t>nenáhodný výběr</a:t>
            </a:r>
            <a:r>
              <a:rPr lang="cs-CZ" sz="2000" dirty="0"/>
              <a:t> -&gt; kvótní výběr (</a:t>
            </a:r>
            <a:r>
              <a:rPr lang="en-US" sz="2000" dirty="0"/>
              <a:t>quota sampling method</a:t>
            </a:r>
            <a:r>
              <a:rPr lang="cs-CZ" sz="2000" dirty="0"/>
              <a:t>)</a:t>
            </a:r>
          </a:p>
          <a:p>
            <a:pPr marL="715963" indent="-352425" eaLnBrk="1" hangingPunct="1">
              <a:buFontTx/>
              <a:buNone/>
              <a:tabLst>
                <a:tab pos="8615363" algn="ctr"/>
              </a:tabLst>
              <a:defRPr/>
            </a:pPr>
            <a:r>
              <a:rPr lang="cs-CZ" sz="2000" dirty="0"/>
              <a:t>	- adekvátní metoda snižuje riziko výběrového zkreslení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60350"/>
            <a:ext cx="8302625" cy="981075"/>
          </a:xfrm>
        </p:spPr>
        <p:txBody>
          <a:bodyPr/>
          <a:lstStyle/>
          <a:p>
            <a:pPr eaLnBrk="1" hangingPunct="1"/>
            <a:br>
              <a:rPr lang="cs-CZ" sz="3600" b="1"/>
            </a:br>
            <a:r>
              <a:rPr lang="cs-CZ" sz="3600" b="1"/>
              <a:t> </a:t>
            </a:r>
            <a:r>
              <a:rPr lang="cs-CZ" sz="3600" b="1">
                <a:solidFill>
                  <a:srgbClr val="1C2C7A"/>
                </a:solidFill>
              </a:rPr>
              <a:t>PANCAKE</a:t>
            </a:r>
            <a:r>
              <a:rPr lang="cs-CZ" sz="3200">
                <a:solidFill>
                  <a:srgbClr val="1C2C7A"/>
                </a:solidFill>
              </a:rPr>
              <a:t> </a:t>
            </a:r>
            <a:br>
              <a:rPr lang="cs-CZ" sz="3200" b="1">
                <a:solidFill>
                  <a:srgbClr val="1C2C7A"/>
                </a:solidFill>
              </a:rPr>
            </a:br>
            <a:r>
              <a:rPr lang="cs-CZ" sz="3200" b="1">
                <a:solidFill>
                  <a:srgbClr val="1C2C7A"/>
                </a:solidFill>
              </a:rPr>
              <a:t>1. výběr reprezentativního vzorku </a:t>
            </a:r>
          </a:p>
        </p:txBody>
      </p:sp>
      <p:pic>
        <p:nvPicPr>
          <p:cNvPr id="21507" name="Picture 16" descr="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9350" y="1700213"/>
            <a:ext cx="3995738" cy="4897437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1508" name="Rectangle 17"/>
          <p:cNvSpPr>
            <a:spLocks noChangeArrowheads="1"/>
          </p:cNvSpPr>
          <p:nvPr/>
        </p:nvSpPr>
        <p:spPr bwMode="auto">
          <a:xfrm>
            <a:off x="6300788" y="3860800"/>
            <a:ext cx="503237" cy="215900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1509" name="Rectangle 19"/>
          <p:cNvSpPr>
            <a:spLocks noChangeArrowheads="1"/>
          </p:cNvSpPr>
          <p:nvPr/>
        </p:nvSpPr>
        <p:spPr bwMode="auto">
          <a:xfrm>
            <a:off x="6156325" y="4724400"/>
            <a:ext cx="503238" cy="215900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1510" name="Rectangle 20"/>
          <p:cNvSpPr>
            <a:spLocks noChangeArrowheads="1"/>
          </p:cNvSpPr>
          <p:nvPr/>
        </p:nvSpPr>
        <p:spPr bwMode="auto">
          <a:xfrm>
            <a:off x="6516688" y="4508500"/>
            <a:ext cx="719137" cy="215900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1511" name="Rectangle 21"/>
          <p:cNvSpPr>
            <a:spLocks noChangeArrowheads="1"/>
          </p:cNvSpPr>
          <p:nvPr/>
        </p:nvSpPr>
        <p:spPr bwMode="auto">
          <a:xfrm>
            <a:off x="5940425" y="4941888"/>
            <a:ext cx="576263" cy="215900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1512" name="Rectangle 22"/>
          <p:cNvSpPr>
            <a:spLocks noChangeArrowheads="1"/>
          </p:cNvSpPr>
          <p:nvPr/>
        </p:nvSpPr>
        <p:spPr bwMode="auto">
          <a:xfrm>
            <a:off x="7956550" y="4292600"/>
            <a:ext cx="503238" cy="288925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1513" name="Rectangle 23"/>
          <p:cNvSpPr>
            <a:spLocks noChangeArrowheads="1"/>
          </p:cNvSpPr>
          <p:nvPr/>
        </p:nvSpPr>
        <p:spPr bwMode="auto">
          <a:xfrm>
            <a:off x="8388350" y="4652963"/>
            <a:ext cx="504825" cy="215900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1514" name="Rectangle 24"/>
          <p:cNvSpPr>
            <a:spLocks noChangeArrowheads="1"/>
          </p:cNvSpPr>
          <p:nvPr/>
        </p:nvSpPr>
        <p:spPr bwMode="auto">
          <a:xfrm>
            <a:off x="7596188" y="4724400"/>
            <a:ext cx="431800" cy="288925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1515" name="Rectangle 25"/>
          <p:cNvSpPr>
            <a:spLocks noChangeArrowheads="1"/>
          </p:cNvSpPr>
          <p:nvPr/>
        </p:nvSpPr>
        <p:spPr bwMode="auto">
          <a:xfrm>
            <a:off x="5724525" y="4005263"/>
            <a:ext cx="576263" cy="215900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1516" name="Rectangle 26"/>
          <p:cNvSpPr>
            <a:spLocks noChangeArrowheads="1"/>
          </p:cNvSpPr>
          <p:nvPr/>
        </p:nvSpPr>
        <p:spPr bwMode="auto">
          <a:xfrm>
            <a:off x="6948488" y="6308725"/>
            <a:ext cx="647700" cy="215900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1517" name="Rectangle 27"/>
          <p:cNvSpPr>
            <a:spLocks noChangeArrowheads="1"/>
          </p:cNvSpPr>
          <p:nvPr/>
        </p:nvSpPr>
        <p:spPr bwMode="auto">
          <a:xfrm>
            <a:off x="6804025" y="5300663"/>
            <a:ext cx="504825" cy="287337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1518" name="Rectangle 28"/>
          <p:cNvSpPr>
            <a:spLocks noChangeArrowheads="1"/>
          </p:cNvSpPr>
          <p:nvPr/>
        </p:nvSpPr>
        <p:spPr bwMode="auto">
          <a:xfrm>
            <a:off x="6084888" y="6308725"/>
            <a:ext cx="503237" cy="215900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1519" name="Rectangle 29"/>
          <p:cNvSpPr>
            <a:spLocks noChangeArrowheads="1"/>
          </p:cNvSpPr>
          <p:nvPr/>
        </p:nvSpPr>
        <p:spPr bwMode="auto">
          <a:xfrm>
            <a:off x="6300788" y="5734050"/>
            <a:ext cx="722312" cy="288925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1520" name="Rectangle 30"/>
          <p:cNvSpPr>
            <a:spLocks noChangeArrowheads="1"/>
          </p:cNvSpPr>
          <p:nvPr/>
        </p:nvSpPr>
        <p:spPr bwMode="auto">
          <a:xfrm>
            <a:off x="5580063" y="5734050"/>
            <a:ext cx="720725" cy="287338"/>
          </a:xfrm>
          <a:prstGeom prst="rect">
            <a:avLst/>
          </a:prstGeom>
          <a:solidFill>
            <a:srgbClr val="FF66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1521" name="Line 32"/>
          <p:cNvSpPr>
            <a:spLocks noChangeShapeType="1"/>
          </p:cNvSpPr>
          <p:nvPr/>
        </p:nvSpPr>
        <p:spPr bwMode="auto">
          <a:xfrm flipH="1">
            <a:off x="5292725" y="2133600"/>
            <a:ext cx="863600" cy="40322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cs-CZ"/>
          </a:p>
        </p:txBody>
      </p:sp>
      <p:sp>
        <p:nvSpPr>
          <p:cNvPr id="21522" name="Text Box 33"/>
          <p:cNvSpPr txBox="1">
            <a:spLocks noChangeArrowheads="1"/>
          </p:cNvSpPr>
          <p:nvPr/>
        </p:nvSpPr>
        <p:spPr bwMode="auto">
          <a:xfrm>
            <a:off x="5076825" y="6237288"/>
            <a:ext cx="865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000000"/>
                </a:solidFill>
              </a:rPr>
              <a:t>30 km</a:t>
            </a:r>
          </a:p>
        </p:txBody>
      </p:sp>
      <p:sp>
        <p:nvSpPr>
          <p:cNvPr id="21523" name="Rectangle 20"/>
          <p:cNvSpPr>
            <a:spLocks noChangeArrowheads="1"/>
          </p:cNvSpPr>
          <p:nvPr/>
        </p:nvSpPr>
        <p:spPr bwMode="auto">
          <a:xfrm>
            <a:off x="468313" y="1700213"/>
            <a:ext cx="4319587" cy="4824412"/>
          </a:xfrm>
          <a:prstGeom prst="rect">
            <a:avLst/>
          </a:prstGeom>
          <a:solidFill>
            <a:schemeClr val="accent1">
              <a:alpha val="349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9750" indent="-274638">
              <a:lnSpc>
                <a:spcPct val="7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AutoNum type="arabicPeriod"/>
              <a:tabLst>
                <a:tab pos="8615363" algn="ctr"/>
              </a:tabLst>
            </a:pPr>
            <a:endParaRPr lang="cs-CZ" sz="1400" b="1"/>
          </a:p>
          <a:p>
            <a:pPr marL="539750" indent="-274638">
              <a:spcBef>
                <a:spcPct val="20000"/>
              </a:spcBef>
              <a:buClr>
                <a:schemeClr val="bg2"/>
              </a:buClr>
              <a:buFontTx/>
              <a:buChar char="•"/>
              <a:tabLst>
                <a:tab pos="8615363" algn="ctr"/>
              </a:tabLst>
            </a:pPr>
            <a:r>
              <a:rPr lang="cs-CZ" sz="2000">
                <a:solidFill>
                  <a:srgbClr val="000000"/>
                </a:solidFill>
              </a:rPr>
              <a:t>Metodou náhodného výběru     z Registru obyvatelstva ČR vybráni respondenti z JM kraje dle věku, pohlaví a místa bydliště (Brno/venkov)</a:t>
            </a:r>
          </a:p>
          <a:p>
            <a:pPr marL="539750" indent="-274638">
              <a:spcBef>
                <a:spcPct val="20000"/>
              </a:spcBef>
              <a:buClr>
                <a:schemeClr val="bg2"/>
              </a:buClr>
              <a:buFontTx/>
              <a:buChar char="•"/>
              <a:tabLst>
                <a:tab pos="8615363" algn="ctr"/>
              </a:tabLst>
            </a:pPr>
            <a:endParaRPr lang="cs-CZ" sz="2000">
              <a:solidFill>
                <a:srgbClr val="000000"/>
              </a:solidFill>
            </a:endParaRPr>
          </a:p>
          <a:p>
            <a:pPr marL="539750" indent="-274638">
              <a:spcBef>
                <a:spcPct val="20000"/>
              </a:spcBef>
              <a:buClr>
                <a:schemeClr val="bg2"/>
              </a:buClr>
              <a:buFontTx/>
              <a:buChar char="•"/>
              <a:tabLst>
                <a:tab pos="8615363" algn="ctr"/>
              </a:tabLst>
            </a:pPr>
            <a:r>
              <a:rPr lang="cs-CZ" sz="2000">
                <a:solidFill>
                  <a:srgbClr val="000000"/>
                </a:solidFill>
              </a:rPr>
              <a:t>3 věkově kategorie dětí:</a:t>
            </a:r>
          </a:p>
          <a:p>
            <a:pPr marL="1693863" lvl="1" indent="-533400">
              <a:spcBef>
                <a:spcPct val="20000"/>
              </a:spcBef>
              <a:buClr>
                <a:schemeClr val="accent2"/>
              </a:buClr>
              <a:buFontTx/>
              <a:buChar char="•"/>
              <a:tabLst>
                <a:tab pos="8615363" algn="ctr"/>
              </a:tabLst>
            </a:pPr>
            <a:r>
              <a:rPr lang="cs-CZ">
                <a:solidFill>
                  <a:srgbClr val="000000"/>
                </a:solidFill>
              </a:rPr>
              <a:t>Od 3 - 11 měsíců</a:t>
            </a:r>
          </a:p>
          <a:p>
            <a:pPr marL="1693863" lvl="1" indent="-533400">
              <a:spcBef>
                <a:spcPct val="20000"/>
              </a:spcBef>
              <a:buClr>
                <a:schemeClr val="accent2"/>
              </a:buClr>
              <a:buFontTx/>
              <a:buChar char="•"/>
              <a:tabLst>
                <a:tab pos="8615363" algn="ctr"/>
              </a:tabLst>
            </a:pPr>
            <a:r>
              <a:rPr lang="cs-CZ">
                <a:solidFill>
                  <a:srgbClr val="000000"/>
                </a:solidFill>
              </a:rPr>
              <a:t>Od 12 – 35 měsíců</a:t>
            </a:r>
          </a:p>
          <a:p>
            <a:pPr marL="1693863" lvl="1" indent="-533400">
              <a:spcBef>
                <a:spcPct val="20000"/>
              </a:spcBef>
              <a:buClr>
                <a:schemeClr val="accent2"/>
              </a:buClr>
              <a:buFontTx/>
              <a:buChar char="•"/>
              <a:tabLst>
                <a:tab pos="8615363" algn="ctr"/>
              </a:tabLst>
            </a:pPr>
            <a:r>
              <a:rPr lang="cs-CZ">
                <a:solidFill>
                  <a:srgbClr val="000000"/>
                </a:solidFill>
              </a:rPr>
              <a:t>Od 36 měsíců do 10 let</a:t>
            </a:r>
          </a:p>
          <a:p>
            <a:pPr marL="539750" indent="-274638">
              <a:spcBef>
                <a:spcPct val="20000"/>
              </a:spcBef>
              <a:buClr>
                <a:schemeClr val="bg2"/>
              </a:buClr>
              <a:buFontTx/>
              <a:buChar char="•"/>
              <a:tabLst>
                <a:tab pos="8615363" algn="ctr"/>
              </a:tabLst>
            </a:pPr>
            <a:endParaRPr lang="cs-CZ" sz="2000">
              <a:solidFill>
                <a:srgbClr val="000000"/>
              </a:solidFill>
            </a:endParaRPr>
          </a:p>
          <a:p>
            <a:pPr marL="539750" indent="-274638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tabLst>
                <a:tab pos="8615363" algn="ctr"/>
              </a:tabLst>
            </a:pPr>
            <a:r>
              <a:rPr lang="cs-CZ" sz="2000">
                <a:solidFill>
                  <a:srgbClr val="000000"/>
                </a:solidFill>
              </a:rPr>
              <a:t>Rodiče vybraných respondentů osloveni dopisem s nabídkou účasti ve studii</a:t>
            </a:r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8229600" cy="1371600"/>
          </a:xfrm>
        </p:spPr>
        <p:txBody>
          <a:bodyPr/>
          <a:lstStyle/>
          <a:p>
            <a:pPr algn="ctr" eaLnBrk="1" hangingPunct="1"/>
            <a:br>
              <a:rPr lang="cs-CZ" sz="3600" b="1">
                <a:solidFill>
                  <a:srgbClr val="1C2C7A"/>
                </a:solidFill>
              </a:rPr>
            </a:br>
            <a:r>
              <a:rPr lang="cs-CZ" sz="3600" b="1">
                <a:solidFill>
                  <a:srgbClr val="1C2C7A"/>
                </a:solidFill>
              </a:rPr>
              <a:t>EU Menu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351837" cy="4105275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973138" indent="-609600" eaLnBrk="1" hangingPunct="1">
              <a:lnSpc>
                <a:spcPct val="70000"/>
              </a:lnSpc>
              <a:buFont typeface="Wingdings" pitchFamily="2" charset="2"/>
              <a:buAutoNum type="arabicPeriod"/>
              <a:tabLst>
                <a:tab pos="8615363" algn="ctr"/>
              </a:tabLst>
            </a:pPr>
            <a:endParaRPr lang="cs-CZ" sz="2400" b="1" dirty="0"/>
          </a:p>
          <a:p>
            <a:pPr marL="973138" indent="-609600" eaLnBrk="1" hangingPunct="1">
              <a:lnSpc>
                <a:spcPct val="70000"/>
              </a:lnSpc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2400" dirty="0"/>
              <a:t> -     </a:t>
            </a:r>
            <a:r>
              <a:rPr lang="en-US" sz="2400" dirty="0"/>
              <a:t>Study </a:t>
            </a:r>
            <a:r>
              <a:rPr lang="en-US" sz="2400" dirty="0" err="1"/>
              <a:t>organisation</a:t>
            </a:r>
            <a:r>
              <a:rPr lang="en-US" sz="2400" dirty="0"/>
              <a:t> and planning of a national dietary survey</a:t>
            </a:r>
            <a:endParaRPr lang="cs-CZ" sz="2400" dirty="0"/>
          </a:p>
          <a:p>
            <a:pPr marL="973138" indent="-609600" eaLnBrk="1" hangingPunct="1">
              <a:lnSpc>
                <a:spcPct val="70000"/>
              </a:lnSpc>
              <a:buFont typeface="Wingdings" pitchFamily="2" charset="2"/>
              <a:buNone/>
              <a:tabLst>
                <a:tab pos="8615363" algn="ctr"/>
              </a:tabLst>
            </a:pPr>
            <a:endParaRPr lang="cs-CZ" sz="2400" dirty="0"/>
          </a:p>
          <a:p>
            <a:pPr marL="973138" indent="-609600" eaLnBrk="1" hangingPunct="1">
              <a:lnSpc>
                <a:spcPct val="70000"/>
              </a:lnSpc>
              <a:buFont typeface="Wingdings" pitchFamily="2" charset="2"/>
              <a:buAutoNum type="arabicPeriod"/>
              <a:tabLst>
                <a:tab pos="8615363" algn="ctr"/>
              </a:tabLst>
            </a:pPr>
            <a:r>
              <a:rPr lang="cs-CZ" sz="2400" dirty="0"/>
              <a:t>Výběr reprezentativního vzorku populace </a:t>
            </a:r>
          </a:p>
          <a:p>
            <a:pPr marL="973138" indent="-609600" eaLnBrk="1" hangingPunct="1">
              <a:lnSpc>
                <a:spcPct val="70000"/>
              </a:lnSpc>
              <a:buFont typeface="Wingdings" pitchFamily="2" charset="2"/>
              <a:buAutoNum type="arabicPeriod"/>
              <a:tabLst>
                <a:tab pos="8615363" algn="ctr"/>
              </a:tabLst>
            </a:pPr>
            <a:endParaRPr lang="cs-CZ" sz="2400" dirty="0"/>
          </a:p>
          <a:p>
            <a:pPr marL="973138" indent="-609600" eaLnBrk="1" hangingPunct="1">
              <a:lnSpc>
                <a:spcPct val="70000"/>
              </a:lnSpc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2400" dirty="0"/>
              <a:t>-      </a:t>
            </a:r>
            <a:r>
              <a:rPr lang="cs-CZ" sz="2400" u="sng" dirty="0"/>
              <a:t>Nábor a míra účasti</a:t>
            </a:r>
          </a:p>
          <a:p>
            <a:pPr marL="973138" indent="-609600" eaLnBrk="1" hangingPunct="1">
              <a:lnSpc>
                <a:spcPct val="70000"/>
              </a:lnSpc>
              <a:buFontTx/>
              <a:buNone/>
              <a:tabLst>
                <a:tab pos="8615363" algn="ctr"/>
              </a:tabLst>
            </a:pPr>
            <a:r>
              <a:rPr lang="cs-CZ" sz="2000" dirty="0"/>
              <a:t>	</a:t>
            </a:r>
          </a:p>
          <a:p>
            <a:pPr marL="973138" indent="-609600" eaLnBrk="1" hangingPunct="1">
              <a:lnSpc>
                <a:spcPct val="70000"/>
              </a:lnSpc>
              <a:buFontTx/>
              <a:buAutoNum type="arabicPeriod" startAt="2"/>
              <a:tabLst>
                <a:tab pos="8615363" algn="ctr"/>
              </a:tabLst>
            </a:pPr>
            <a:r>
              <a:rPr lang="cs-CZ" sz="2400" dirty="0"/>
              <a:t>Metodika sběru dat o spotřebě potravin </a:t>
            </a:r>
          </a:p>
          <a:p>
            <a:pPr marL="973138" indent="-609600" eaLnBrk="1" hangingPunct="1">
              <a:lnSpc>
                <a:spcPct val="70000"/>
              </a:lnSpc>
              <a:buFontTx/>
              <a:buNone/>
              <a:tabLst>
                <a:tab pos="8615363" algn="ctr"/>
              </a:tabLst>
            </a:pPr>
            <a:r>
              <a:rPr lang="cs-CZ" sz="2400" dirty="0"/>
              <a:t>	</a:t>
            </a:r>
            <a:endParaRPr lang="cs-CZ" sz="2000" dirty="0"/>
          </a:p>
          <a:p>
            <a:pPr marL="973138" indent="-609600" eaLnBrk="1" hangingPunct="1">
              <a:lnSpc>
                <a:spcPct val="70000"/>
              </a:lnSpc>
              <a:buFontTx/>
              <a:buAutoNum type="arabicPeriod" startAt="3"/>
              <a:tabLst>
                <a:tab pos="8615363" algn="ctr"/>
              </a:tabLst>
            </a:pPr>
            <a:r>
              <a:rPr lang="cs-CZ" sz="2400" dirty="0"/>
              <a:t>Nástroje pro sběr dat o spotřebě potravin </a:t>
            </a:r>
          </a:p>
          <a:p>
            <a:pPr marL="973138" indent="-609600" eaLnBrk="1" hangingPunct="1">
              <a:lnSpc>
                <a:spcPct val="70000"/>
              </a:lnSpc>
              <a:buFontTx/>
              <a:buNone/>
              <a:tabLst>
                <a:tab pos="8615363" algn="ctr"/>
              </a:tabLst>
            </a:pPr>
            <a:r>
              <a:rPr lang="cs-CZ" sz="2400" dirty="0"/>
              <a:t>	</a:t>
            </a:r>
          </a:p>
          <a:p>
            <a:pPr marL="973138" indent="-609600" eaLnBrk="1" hangingPunct="1">
              <a:lnSpc>
                <a:spcPct val="70000"/>
              </a:lnSpc>
              <a:buFontTx/>
              <a:buAutoNum type="arabicPeriod" startAt="4"/>
              <a:tabLst>
                <a:tab pos="8615363" algn="ctr"/>
              </a:tabLst>
            </a:pPr>
            <a:r>
              <a:rPr lang="cs-CZ" sz="2400" dirty="0"/>
              <a:t>Sběr ostatních dat (mimo záznam spotřeby potravin)</a:t>
            </a:r>
          </a:p>
          <a:p>
            <a:pPr marL="973138" indent="-609600" eaLnBrk="1" hangingPunct="1">
              <a:lnSpc>
                <a:spcPct val="70000"/>
              </a:lnSpc>
              <a:buFontTx/>
              <a:buNone/>
              <a:tabLst>
                <a:tab pos="8615363" algn="ctr"/>
              </a:tabLst>
            </a:pPr>
            <a:r>
              <a:rPr lang="cs-CZ" sz="2400" dirty="0"/>
              <a:t>	</a:t>
            </a:r>
            <a:endParaRPr lang="cs-CZ" sz="2000" dirty="0"/>
          </a:p>
          <a:p>
            <a:pPr marL="973138" indent="-609600" eaLnBrk="1" hangingPunct="1">
              <a:lnSpc>
                <a:spcPct val="70000"/>
              </a:lnSpc>
              <a:buFontTx/>
              <a:buAutoNum type="arabicPeriod" startAt="5"/>
              <a:tabLst>
                <a:tab pos="8615363" algn="ctr"/>
              </a:tabLst>
            </a:pPr>
            <a:r>
              <a:rPr lang="cs-CZ" sz="2400" dirty="0"/>
              <a:t>Kontrola kvality dat</a:t>
            </a:r>
          </a:p>
          <a:p>
            <a:pPr marL="973138" indent="-609600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</a:pPr>
            <a:r>
              <a:rPr lang="cs-CZ" sz="1800" dirty="0"/>
              <a:t>	</a:t>
            </a:r>
            <a:endParaRPr lang="cs-CZ" sz="1600" dirty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 b="43265"/>
          <a:stretch>
            <a:fillRect/>
          </a:stretch>
        </p:blipFill>
        <p:spPr bwMode="auto">
          <a:xfrm>
            <a:off x="395288" y="260350"/>
            <a:ext cx="8497887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/>
              <a:t>Recruitment and participation rate</a:t>
            </a:r>
            <a:endParaRPr lang="cs-CZ" sz="3600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575"/>
            <a:ext cx="8362950" cy="3886200"/>
          </a:xfrm>
        </p:spPr>
        <p:txBody>
          <a:bodyPr/>
          <a:lstStyle/>
          <a:p>
            <a:r>
              <a:rPr lang="cs-CZ" dirty="0"/>
              <a:t>Snaha o co nejvyšší možnou účast oslovených (motivace odměnou)</a:t>
            </a:r>
          </a:p>
          <a:p>
            <a:r>
              <a:rPr lang="cs-CZ" dirty="0"/>
              <a:t>Metoda náboru: dopis-osobní/tel.kontakt 3x</a:t>
            </a:r>
          </a:p>
          <a:p>
            <a:r>
              <a:rPr lang="cs-CZ" dirty="0"/>
              <a:t>Informovaný souhlas</a:t>
            </a:r>
          </a:p>
          <a:p>
            <a:r>
              <a:rPr lang="cs-CZ" dirty="0"/>
              <a:t>Přesné kódování a definování účastníků (př. vhodný/nevhodný, plně/částečně participující, neparticipující)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78850" cy="1371600"/>
          </a:xfrm>
        </p:spPr>
        <p:txBody>
          <a:bodyPr/>
          <a:lstStyle/>
          <a:p>
            <a:pPr eaLnBrk="1" hangingPunct="1"/>
            <a:r>
              <a:rPr lang="cs-CZ" sz="3600" b="1">
                <a:solidFill>
                  <a:srgbClr val="1C2C7A"/>
                </a:solidFill>
              </a:rPr>
              <a:t>PANCAKE </a:t>
            </a:r>
            <a:br>
              <a:rPr lang="cs-CZ" sz="3600" b="1">
                <a:solidFill>
                  <a:srgbClr val="1C2C7A"/>
                </a:solidFill>
              </a:rPr>
            </a:br>
            <a:r>
              <a:rPr lang="cs-CZ" sz="3200" b="1">
                <a:solidFill>
                  <a:srgbClr val="1C2C7A"/>
                </a:solidFill>
              </a:rPr>
              <a:t>2. </a:t>
            </a:r>
            <a:r>
              <a:rPr lang="cs-CZ" sz="3100" b="1">
                <a:solidFill>
                  <a:srgbClr val="1C2C7A"/>
                </a:solidFill>
              </a:rPr>
              <a:t>Metodika sběru dat o spotřebě potravin</a:t>
            </a:r>
            <a:r>
              <a:rPr lang="cs-CZ" sz="2800" b="1">
                <a:solidFill>
                  <a:srgbClr val="1C2C7A"/>
                </a:solidFill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44675"/>
            <a:ext cx="8135937" cy="4464050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176213" indent="0" eaLnBrk="1" hangingPunct="1">
              <a:spcBef>
                <a:spcPts val="0"/>
              </a:spcBef>
              <a:buFontTx/>
              <a:buNone/>
              <a:tabLst>
                <a:tab pos="8615363" algn="ctr"/>
              </a:tabLst>
            </a:pPr>
            <a:r>
              <a:rPr lang="cs-CZ" sz="2000" dirty="0">
                <a:solidFill>
                  <a:srgbClr val="000000"/>
                </a:solidFill>
              </a:rPr>
              <a:t>Pro děti do 10 let je doporučena </a:t>
            </a:r>
            <a:r>
              <a:rPr lang="cs-CZ" sz="2000" b="1" u="sng" dirty="0">
                <a:solidFill>
                  <a:srgbClr val="FF0000"/>
                </a:solidFill>
              </a:rPr>
              <a:t>záznamová metoda</a:t>
            </a:r>
            <a:endParaRPr lang="cs-CZ" sz="2000" b="1" dirty="0">
              <a:solidFill>
                <a:srgbClr val="FF0000"/>
              </a:solidFill>
            </a:endParaRPr>
          </a:p>
          <a:p>
            <a:pPr marL="633413" indent="-457200" eaLnBrk="1" hangingPunct="1">
              <a:spcBef>
                <a:spcPts val="0"/>
              </a:spcBef>
              <a:buFontTx/>
              <a:buNone/>
              <a:tabLst>
                <a:tab pos="8615363" algn="ctr"/>
              </a:tabLst>
            </a:pPr>
            <a:r>
              <a:rPr lang="cs-CZ" sz="2000" dirty="0">
                <a:solidFill>
                  <a:srgbClr val="000000"/>
                </a:solidFill>
              </a:rPr>
              <a:t>Testovány:</a:t>
            </a:r>
          </a:p>
          <a:p>
            <a:pPr marL="633413" indent="-457200" eaLnBrk="1" hangingPunct="1">
              <a:spcBef>
                <a:spcPts val="0"/>
              </a:spcBef>
              <a:buFontTx/>
              <a:buNone/>
              <a:tabLst>
                <a:tab pos="8615363" algn="ctr"/>
              </a:tabLst>
            </a:pPr>
            <a:r>
              <a:rPr lang="cs-CZ" sz="2000" dirty="0">
                <a:solidFill>
                  <a:srgbClr val="000000"/>
                </a:solidFill>
              </a:rPr>
              <a:t>a) 3-denní záznam stravy*</a:t>
            </a:r>
          </a:p>
          <a:p>
            <a:pPr marL="633413" indent="-457200" eaLnBrk="1" hangingPunct="1">
              <a:spcBef>
                <a:spcPts val="0"/>
              </a:spcBef>
              <a:buFontTx/>
              <a:buNone/>
              <a:tabLst>
                <a:tab pos="8615363" algn="ctr"/>
              </a:tabLst>
            </a:pPr>
            <a:r>
              <a:rPr lang="cs-CZ" sz="2000" dirty="0">
                <a:solidFill>
                  <a:srgbClr val="000000"/>
                </a:solidFill>
              </a:rPr>
              <a:t>b) </a:t>
            </a:r>
            <a:r>
              <a:rPr lang="cs-CZ" sz="2000" b="1" dirty="0">
                <a:solidFill>
                  <a:srgbClr val="000000"/>
                </a:solidFill>
              </a:rPr>
              <a:t>2 x 24-h záznam s rozhovorem* </a:t>
            </a:r>
            <a:r>
              <a:rPr lang="cs-CZ" sz="2000" dirty="0">
                <a:solidFill>
                  <a:srgbClr val="000000"/>
                </a:solidFill>
              </a:rPr>
              <a:t>(rozestup min. 7 dnů)</a:t>
            </a:r>
          </a:p>
          <a:p>
            <a:pPr marL="715963" indent="-352425" eaLnBrk="1" hangingPunct="1">
              <a:spcBef>
                <a:spcPts val="0"/>
              </a:spcBef>
              <a:buNone/>
              <a:tabLst>
                <a:tab pos="8615363" algn="ctr"/>
              </a:tabLst>
            </a:pPr>
            <a:r>
              <a:rPr lang="cs-CZ" sz="2000" dirty="0">
                <a:solidFill>
                  <a:srgbClr val="000000"/>
                </a:solidFill>
              </a:rPr>
              <a:t>   = „</a:t>
            </a:r>
            <a:r>
              <a:rPr lang="en-US" sz="2000" i="1" dirty="0" err="1"/>
              <a:t>computerised</a:t>
            </a:r>
            <a:r>
              <a:rPr lang="en-US" sz="2000" i="1" dirty="0"/>
              <a:t> 24-hour recall interview</a:t>
            </a:r>
            <a:r>
              <a:rPr lang="cs-CZ" sz="2000" dirty="0"/>
              <a:t>“</a:t>
            </a:r>
          </a:p>
          <a:p>
            <a:pPr marL="715963" indent="-352425" eaLnBrk="1" hangingPunct="1">
              <a:spcBef>
                <a:spcPts val="0"/>
              </a:spcBef>
              <a:buNone/>
              <a:tabLst>
                <a:tab pos="8615363" algn="ctr"/>
              </a:tabLst>
            </a:pPr>
            <a:endParaRPr lang="cs-CZ" sz="900" dirty="0"/>
          </a:p>
          <a:p>
            <a:pPr marL="715963" indent="-352425" eaLnBrk="1" hangingPunct="1">
              <a:spcBef>
                <a:spcPts val="0"/>
              </a:spcBef>
              <a:buFont typeface="Arial" pitchFamily="34" charset="0"/>
              <a:buChar char="•"/>
              <a:tabLst>
                <a:tab pos="8615363" algn="ctr"/>
              </a:tabLst>
            </a:pPr>
            <a:r>
              <a:rPr lang="cs-CZ" sz="2000" dirty="0"/>
              <a:t>Své vlastní záznamy vedly rovněž kojící matky</a:t>
            </a:r>
          </a:p>
          <a:p>
            <a:pPr marL="715963" indent="-352425" eaLnBrk="1" hangingPunct="1">
              <a:spcBef>
                <a:spcPts val="0"/>
              </a:spcBef>
              <a:buFont typeface="Arial" pitchFamily="34" charset="0"/>
              <a:buChar char="•"/>
              <a:tabLst>
                <a:tab pos="8615363" algn="ctr"/>
              </a:tabLst>
            </a:pPr>
            <a:r>
              <a:rPr lang="cs-CZ" sz="2000" dirty="0">
                <a:solidFill>
                  <a:srgbClr val="000000"/>
                </a:solidFill>
              </a:rPr>
              <a:t>Záznamy doplněny frekvenčním dotazníkem (méně často konzumované potraviny), užívání doplňků str.</a:t>
            </a:r>
          </a:p>
          <a:p>
            <a:pPr marL="715963" indent="-352425" eaLnBrk="1" hangingPunct="1">
              <a:spcBef>
                <a:spcPts val="0"/>
              </a:spcBef>
              <a:buFont typeface="Arial" pitchFamily="34" charset="0"/>
              <a:buChar char="•"/>
              <a:tabLst>
                <a:tab pos="8615363" algn="ctr"/>
              </a:tabLst>
            </a:pPr>
            <a:r>
              <a:rPr lang="cs-CZ" sz="2000" dirty="0"/>
              <a:t>Přiděleny kombinace dnů (zastoupeny pracovní i víkendové dny)</a:t>
            </a:r>
          </a:p>
          <a:p>
            <a:pPr marL="715963" indent="-352425" eaLnBrk="1" hangingPunct="1">
              <a:spcBef>
                <a:spcPts val="0"/>
              </a:spcBef>
              <a:buFont typeface="Arial" pitchFamily="34" charset="0"/>
              <a:buChar char="•"/>
              <a:tabLst>
                <a:tab pos="8615363" algn="ctr"/>
              </a:tabLst>
            </a:pPr>
            <a:r>
              <a:rPr lang="cs-CZ" sz="2000" dirty="0"/>
              <a:t>Správně - časové rozložení sběru dat do všech ročních období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28596" y="6429396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*asistovaný = vyplněný dospělou osobou pečující o dítě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57200"/>
            <a:ext cx="8640762" cy="1371600"/>
          </a:xfrm>
        </p:spPr>
        <p:txBody>
          <a:bodyPr/>
          <a:lstStyle/>
          <a:p>
            <a:pPr eaLnBrk="1" hangingPunct="1"/>
            <a:r>
              <a:rPr lang="cs-CZ" sz="3600" b="1">
                <a:solidFill>
                  <a:srgbClr val="1C2C7A"/>
                </a:solidFill>
              </a:rPr>
              <a:t>PANCAKE </a:t>
            </a:r>
            <a:br>
              <a:rPr lang="cs-CZ" sz="3600" b="1">
                <a:solidFill>
                  <a:srgbClr val="1C2C7A"/>
                </a:solidFill>
              </a:rPr>
            </a:br>
            <a:r>
              <a:rPr lang="cs-CZ" sz="3200" b="1">
                <a:solidFill>
                  <a:srgbClr val="1C2C7A"/>
                </a:solidFill>
              </a:rPr>
              <a:t>2. </a:t>
            </a:r>
            <a:r>
              <a:rPr lang="cs-CZ" sz="3100" b="1">
                <a:solidFill>
                  <a:srgbClr val="1C2C7A"/>
                </a:solidFill>
              </a:rPr>
              <a:t>Metodika sběru dat o spotřebě potravin</a:t>
            </a:r>
            <a:r>
              <a:rPr lang="cs-CZ" sz="2800" b="1">
                <a:solidFill>
                  <a:srgbClr val="1C2C7A"/>
                </a:solidFill>
              </a:rPr>
              <a:t> 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3563938" y="2420938"/>
            <a:ext cx="1943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3132138" y="2133600"/>
            <a:ext cx="2809875" cy="641350"/>
          </a:xfrm>
          <a:prstGeom prst="rect">
            <a:avLst/>
          </a:prstGeom>
          <a:solidFill>
            <a:srgbClr val="FFFFFF">
              <a:alpha val="34901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2010 – Příprava materiálů</a:t>
            </a:r>
          </a:p>
          <a:p>
            <a:r>
              <a:rPr lang="cs-CZ">
                <a:solidFill>
                  <a:srgbClr val="000000"/>
                </a:solidFill>
              </a:rPr>
              <a:t>2011 – Sběr dat</a:t>
            </a:r>
          </a:p>
        </p:txBody>
      </p:sp>
      <p:sp>
        <p:nvSpPr>
          <p:cNvPr id="25605" name="Text Box 24"/>
          <p:cNvSpPr>
            <a:spLocks noGrp="1" noChangeArrowheads="1"/>
          </p:cNvSpPr>
          <p:nvPr>
            <p:ph type="body" idx="1"/>
          </p:nvPr>
        </p:nvSpPr>
        <p:spPr>
          <a:xfrm>
            <a:off x="1403350" y="3284538"/>
            <a:ext cx="2447925" cy="1150937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u="sng"/>
              <a:t>leden – březen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/>
              <a:t>3 D Studie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>
                <a:solidFill>
                  <a:srgbClr val="FF6600"/>
                </a:solidFill>
              </a:rPr>
              <a:t>3denní záznam</a:t>
            </a:r>
            <a:endParaRPr lang="cs-CZ" sz="2000"/>
          </a:p>
        </p:txBody>
      </p:sp>
      <p:sp>
        <p:nvSpPr>
          <p:cNvPr id="25606" name="Text Box 25"/>
          <p:cNvSpPr txBox="1">
            <a:spLocks noChangeArrowheads="1"/>
          </p:cNvSpPr>
          <p:nvPr/>
        </p:nvSpPr>
        <p:spPr bwMode="auto">
          <a:xfrm>
            <a:off x="4787900" y="3213100"/>
            <a:ext cx="2879725" cy="1230313"/>
          </a:xfrm>
          <a:prstGeom prst="rect">
            <a:avLst/>
          </a:prstGeom>
          <a:solidFill>
            <a:schemeClr val="accent1">
              <a:alpha val="34901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>
              <a:lnSpc>
                <a:spcPct val="110000"/>
              </a:lnSpc>
            </a:pPr>
            <a:r>
              <a:rPr lang="cs-CZ" sz="2400" u="sng">
                <a:solidFill>
                  <a:srgbClr val="000000"/>
                </a:solidFill>
              </a:rPr>
              <a:t>duben – červenec</a:t>
            </a:r>
          </a:p>
          <a:p>
            <a:pPr marL="342900" indent="-342900">
              <a:lnSpc>
                <a:spcPct val="110000"/>
              </a:lnSpc>
            </a:pPr>
            <a:r>
              <a:rPr lang="cs-CZ" sz="2400" b="1">
                <a:solidFill>
                  <a:srgbClr val="000000"/>
                </a:solidFill>
              </a:rPr>
              <a:t>2 x 1D Studie</a:t>
            </a:r>
          </a:p>
          <a:p>
            <a:pPr marL="342900" indent="-342900">
              <a:lnSpc>
                <a:spcPct val="110000"/>
              </a:lnSpc>
            </a:pPr>
            <a:r>
              <a:rPr lang="cs-CZ" sz="2000" b="1">
                <a:solidFill>
                  <a:srgbClr val="FF6600"/>
                </a:solidFill>
              </a:rPr>
              <a:t>2 x 1denní as. recally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25607" name="AutoShape 35"/>
          <p:cNvSpPr>
            <a:spLocks noChangeArrowheads="1"/>
          </p:cNvSpPr>
          <p:nvPr/>
        </p:nvSpPr>
        <p:spPr bwMode="auto">
          <a:xfrm>
            <a:off x="2195513" y="4508500"/>
            <a:ext cx="215900" cy="503238"/>
          </a:xfrm>
          <a:prstGeom prst="downArrow">
            <a:avLst>
              <a:gd name="adj1" fmla="val 50000"/>
              <a:gd name="adj2" fmla="val 58272"/>
            </a:avLst>
          </a:prstGeom>
          <a:solidFill>
            <a:srgbClr val="33CCCC">
              <a:alpha val="50195"/>
            </a:srgb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5608" name="AutoShape 35"/>
          <p:cNvSpPr>
            <a:spLocks noChangeArrowheads="1"/>
          </p:cNvSpPr>
          <p:nvPr/>
        </p:nvSpPr>
        <p:spPr bwMode="auto">
          <a:xfrm>
            <a:off x="5795963" y="4508500"/>
            <a:ext cx="215900" cy="503238"/>
          </a:xfrm>
          <a:prstGeom prst="downArrow">
            <a:avLst>
              <a:gd name="adj1" fmla="val 50000"/>
              <a:gd name="adj2" fmla="val 58272"/>
            </a:avLst>
          </a:prstGeom>
          <a:solidFill>
            <a:srgbClr val="33CCCC">
              <a:alpha val="50195"/>
            </a:srgb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spcBef>
                <a:spcPct val="20000"/>
              </a:spcBef>
            </a:pPr>
            <a:endParaRPr lang="cs-CZ" sz="3200"/>
          </a:p>
        </p:txBody>
      </p:sp>
      <p:sp>
        <p:nvSpPr>
          <p:cNvPr id="25609" name="Text Box 26"/>
          <p:cNvSpPr txBox="1">
            <a:spLocks noChangeArrowheads="1"/>
          </p:cNvSpPr>
          <p:nvPr/>
        </p:nvSpPr>
        <p:spPr bwMode="auto">
          <a:xfrm>
            <a:off x="1692275" y="5013325"/>
            <a:ext cx="1657350" cy="671513"/>
          </a:xfrm>
          <a:prstGeom prst="rect">
            <a:avLst/>
          </a:prstGeom>
          <a:solidFill>
            <a:schemeClr val="accent1">
              <a:alpha val="34901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10000"/>
              </a:spcBef>
            </a:pPr>
            <a:r>
              <a:rPr lang="cs-CZ" sz="2000"/>
              <a:t>	</a:t>
            </a:r>
            <a:r>
              <a:rPr lang="cs-CZ" sz="2000">
                <a:solidFill>
                  <a:srgbClr val="000000"/>
                </a:solidFill>
              </a:rPr>
              <a:t>96 </a:t>
            </a:r>
          </a:p>
          <a:p>
            <a:pPr marL="342900" indent="-342900">
              <a:lnSpc>
                <a:spcPct val="90000"/>
              </a:lnSpc>
              <a:spcBef>
                <a:spcPct val="10000"/>
              </a:spcBef>
            </a:pPr>
            <a:r>
              <a:rPr lang="cs-CZ" sz="2000">
                <a:solidFill>
                  <a:srgbClr val="000000"/>
                </a:solidFill>
              </a:rPr>
              <a:t>respondentů</a:t>
            </a:r>
          </a:p>
        </p:txBody>
      </p:sp>
      <p:sp>
        <p:nvSpPr>
          <p:cNvPr id="25610" name="Text Box 26"/>
          <p:cNvSpPr txBox="1">
            <a:spLocks noChangeArrowheads="1"/>
          </p:cNvSpPr>
          <p:nvPr/>
        </p:nvSpPr>
        <p:spPr bwMode="auto">
          <a:xfrm>
            <a:off x="5292725" y="5013325"/>
            <a:ext cx="1655763" cy="671513"/>
          </a:xfrm>
          <a:prstGeom prst="rect">
            <a:avLst/>
          </a:prstGeom>
          <a:solidFill>
            <a:schemeClr val="accent1">
              <a:alpha val="34901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10000"/>
              </a:spcBef>
            </a:pPr>
            <a:r>
              <a:rPr lang="cs-CZ" sz="2000"/>
              <a:t>	</a:t>
            </a:r>
            <a:r>
              <a:rPr lang="cs-CZ" sz="2000">
                <a:solidFill>
                  <a:srgbClr val="000000"/>
                </a:solidFill>
              </a:rPr>
              <a:t>96 </a:t>
            </a:r>
          </a:p>
          <a:p>
            <a:pPr marL="342900" indent="-342900">
              <a:lnSpc>
                <a:spcPct val="90000"/>
              </a:lnSpc>
              <a:spcBef>
                <a:spcPct val="10000"/>
              </a:spcBef>
            </a:pPr>
            <a:r>
              <a:rPr lang="cs-CZ" sz="2000">
                <a:solidFill>
                  <a:srgbClr val="000000"/>
                </a:solidFill>
              </a:rPr>
              <a:t>respondentů</a:t>
            </a:r>
          </a:p>
        </p:txBody>
      </p:sp>
      <p:sp>
        <p:nvSpPr>
          <p:cNvPr id="25611" name="Text Box 28"/>
          <p:cNvSpPr txBox="1">
            <a:spLocks noChangeArrowheads="1"/>
          </p:cNvSpPr>
          <p:nvPr/>
        </p:nvSpPr>
        <p:spPr bwMode="auto">
          <a:xfrm>
            <a:off x="1835150" y="5661025"/>
            <a:ext cx="1512888" cy="639763"/>
          </a:xfrm>
          <a:prstGeom prst="rect">
            <a:avLst/>
          </a:prstGeom>
          <a:solidFill>
            <a:srgbClr val="FFFFFF">
              <a:alpha val="34901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/>
            <a:r>
              <a:rPr lang="cs-CZ" sz="1200">
                <a:solidFill>
                  <a:srgbClr val="000000"/>
                </a:solidFill>
              </a:rPr>
              <a:t>32 kojenců</a:t>
            </a:r>
          </a:p>
          <a:p>
            <a:pPr marL="342900" indent="-342900"/>
            <a:r>
              <a:rPr lang="cs-CZ" sz="1200">
                <a:solidFill>
                  <a:srgbClr val="000000"/>
                </a:solidFill>
              </a:rPr>
              <a:t>32 batolat</a:t>
            </a:r>
          </a:p>
          <a:p>
            <a:pPr marL="342900" indent="-342900"/>
            <a:r>
              <a:rPr lang="cs-CZ" sz="1200">
                <a:solidFill>
                  <a:srgbClr val="000000"/>
                </a:solidFill>
              </a:rPr>
              <a:t>32 dětí</a:t>
            </a:r>
          </a:p>
        </p:txBody>
      </p:sp>
      <p:sp>
        <p:nvSpPr>
          <p:cNvPr id="25612" name="Text Box 28"/>
          <p:cNvSpPr txBox="1">
            <a:spLocks noChangeArrowheads="1"/>
          </p:cNvSpPr>
          <p:nvPr/>
        </p:nvSpPr>
        <p:spPr bwMode="auto">
          <a:xfrm>
            <a:off x="5508625" y="5661025"/>
            <a:ext cx="1512888" cy="639763"/>
          </a:xfrm>
          <a:prstGeom prst="rect">
            <a:avLst/>
          </a:prstGeom>
          <a:solidFill>
            <a:srgbClr val="FFFFFF">
              <a:alpha val="34901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/>
            <a:r>
              <a:rPr lang="cs-CZ" sz="1200">
                <a:solidFill>
                  <a:srgbClr val="000000"/>
                </a:solidFill>
              </a:rPr>
              <a:t>32 kojenců</a:t>
            </a:r>
          </a:p>
          <a:p>
            <a:pPr marL="342900" indent="-342900"/>
            <a:r>
              <a:rPr lang="cs-CZ" sz="1200">
                <a:solidFill>
                  <a:srgbClr val="000000"/>
                </a:solidFill>
              </a:rPr>
              <a:t>32 batolat</a:t>
            </a:r>
          </a:p>
          <a:p>
            <a:pPr marL="342900" indent="-342900"/>
            <a:r>
              <a:rPr lang="cs-CZ" sz="1200">
                <a:solidFill>
                  <a:srgbClr val="000000"/>
                </a:solidFill>
              </a:rPr>
              <a:t>32 dětí</a:t>
            </a:r>
          </a:p>
        </p:txBody>
      </p:sp>
      <p:sp>
        <p:nvSpPr>
          <p:cNvPr id="25613" name="Line 32"/>
          <p:cNvSpPr>
            <a:spLocks noChangeShapeType="1"/>
          </p:cNvSpPr>
          <p:nvPr/>
        </p:nvSpPr>
        <p:spPr bwMode="auto">
          <a:xfrm flipH="1">
            <a:off x="2771775" y="2781300"/>
            <a:ext cx="1079500" cy="3603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cs-CZ"/>
          </a:p>
        </p:txBody>
      </p:sp>
      <p:sp>
        <p:nvSpPr>
          <p:cNvPr id="25614" name="Line 33"/>
          <p:cNvSpPr>
            <a:spLocks noChangeShapeType="1"/>
          </p:cNvSpPr>
          <p:nvPr/>
        </p:nvSpPr>
        <p:spPr bwMode="auto">
          <a:xfrm>
            <a:off x="4140200" y="2781300"/>
            <a:ext cx="1081088" cy="3603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cs-CZ"/>
          </a:p>
        </p:txBody>
      </p:sp>
      <p:sp>
        <p:nvSpPr>
          <p:cNvPr id="25615" name="Text Box 22"/>
          <p:cNvSpPr txBox="1">
            <a:spLocks noChangeArrowheads="1"/>
          </p:cNvSpPr>
          <p:nvPr/>
        </p:nvSpPr>
        <p:spPr bwMode="auto">
          <a:xfrm>
            <a:off x="755650" y="1916113"/>
            <a:ext cx="73453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78850" cy="1371600"/>
          </a:xfrm>
        </p:spPr>
        <p:txBody>
          <a:bodyPr/>
          <a:lstStyle/>
          <a:p>
            <a:pPr eaLnBrk="1" hangingPunct="1"/>
            <a:r>
              <a:rPr lang="cs-CZ" sz="3600" b="1">
                <a:solidFill>
                  <a:srgbClr val="1C2C7A"/>
                </a:solidFill>
              </a:rPr>
              <a:t>PANCAKE </a:t>
            </a:r>
            <a:br>
              <a:rPr lang="cs-CZ" sz="3600" b="1">
                <a:solidFill>
                  <a:srgbClr val="1C2C7A"/>
                </a:solidFill>
              </a:rPr>
            </a:br>
            <a:r>
              <a:rPr lang="cs-CZ" sz="3200" b="1">
                <a:solidFill>
                  <a:srgbClr val="1C2C7A"/>
                </a:solidFill>
              </a:rPr>
              <a:t>2. </a:t>
            </a:r>
            <a:r>
              <a:rPr lang="cs-CZ" sz="3100" b="1">
                <a:solidFill>
                  <a:srgbClr val="1C2C7A"/>
                </a:solidFill>
              </a:rPr>
              <a:t>Metodika sběru dat o spotřebě potravin</a:t>
            </a:r>
            <a:r>
              <a:rPr lang="cs-CZ" sz="2800" b="1">
                <a:solidFill>
                  <a:srgbClr val="1C2C7A"/>
                </a:solidFill>
              </a:rPr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44675"/>
            <a:ext cx="8135937" cy="4464050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715963" indent="-352425" eaLnBrk="1" hangingPunct="1">
              <a:buFontTx/>
              <a:buNone/>
              <a:tabLst>
                <a:tab pos="8615363" algn="ctr"/>
              </a:tabLst>
            </a:pPr>
            <a:r>
              <a:rPr lang="cs-CZ" sz="2400" b="1"/>
              <a:t>Určování množství zkonzumovaných potravin</a:t>
            </a:r>
          </a:p>
          <a:p>
            <a:pPr marL="715963" indent="-352425" eaLnBrk="1" hangingPunct="1"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2400"/>
              <a:t>Neexistuje jeden „zlatý standard“ – nutno uzpůsobit zemi a věku respondentů, testovaný/validovaný nástroj; ideálně paralelně kombinovat více metod:</a:t>
            </a:r>
          </a:p>
          <a:p>
            <a:pPr marL="715963" indent="-352425" eaLnBrk="1" hangingPunct="1">
              <a:buFontTx/>
              <a:buChar char="•"/>
              <a:tabLst>
                <a:tab pos="8615363" algn="ctr"/>
              </a:tabLst>
            </a:pPr>
            <a:r>
              <a:rPr lang="cs-CZ" sz="2000" u="sng"/>
              <a:t>Vážení</a:t>
            </a:r>
            <a:r>
              <a:rPr lang="cs-CZ" sz="2000"/>
              <a:t> – je přesné, ale poměrně vyčerpávající pro respondenta; ne vždy jsou k dispozici váhy (stravování mimo domov)</a:t>
            </a:r>
            <a:endParaRPr lang="cs-CZ" sz="2800"/>
          </a:p>
          <a:p>
            <a:pPr marL="715963" indent="-352425" eaLnBrk="1" hangingPunct="1">
              <a:buFontTx/>
              <a:buChar char="•"/>
              <a:tabLst>
                <a:tab pos="8615363" algn="ctr"/>
              </a:tabLst>
            </a:pPr>
            <a:r>
              <a:rPr lang="cs-CZ" sz="2000" u="sng"/>
              <a:t>Domácí odměrky  </a:t>
            </a:r>
            <a:r>
              <a:rPr lang="cs-CZ" sz="2000"/>
              <a:t>- lžička, hrneček, šufánek…</a:t>
            </a:r>
          </a:p>
          <a:p>
            <a:pPr marL="715963" indent="-352425" eaLnBrk="1" hangingPunct="1">
              <a:buFontTx/>
              <a:buChar char="•"/>
              <a:tabLst>
                <a:tab pos="8615363" algn="ctr"/>
              </a:tabLst>
            </a:pPr>
            <a:r>
              <a:rPr lang="cs-CZ" sz="2000" u="sng"/>
              <a:t>Atlas porcí </a:t>
            </a:r>
            <a:r>
              <a:rPr lang="cs-CZ" sz="2000"/>
              <a:t>– měl by být validovaný a národně specifický; 1 fotografie = 1 porce; v sérii by měly být minimálně 4 barevné fotografie, + foto domácí odměrky, + pravítko, velikost talíře</a:t>
            </a:r>
          </a:p>
          <a:p>
            <a:pPr marL="715963" indent="-352425" eaLnBrk="1" hangingPunct="1">
              <a:buFontTx/>
              <a:buChar char="•"/>
              <a:tabLst>
                <a:tab pos="8615363" algn="ctr"/>
              </a:tabLst>
            </a:pPr>
            <a:r>
              <a:rPr lang="cs-CZ" sz="2000" u="sng"/>
              <a:t>Údaje výrobců </a:t>
            </a:r>
            <a:r>
              <a:rPr lang="cs-CZ" sz="2000"/>
              <a:t>– lze využít hmotnosti uvedených na výrobku, % tuku ajn.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35975" cy="1371600"/>
          </a:xfrm>
        </p:spPr>
        <p:txBody>
          <a:bodyPr/>
          <a:lstStyle/>
          <a:p>
            <a:pPr eaLnBrk="1" hangingPunct="1"/>
            <a:r>
              <a:rPr lang="cs-CZ" sz="3600" b="1">
                <a:solidFill>
                  <a:srgbClr val="1C2C7A"/>
                </a:solidFill>
              </a:rPr>
              <a:t>PANCAKE </a:t>
            </a:r>
            <a:br>
              <a:rPr lang="cs-CZ" sz="3600" b="1">
                <a:solidFill>
                  <a:srgbClr val="1C2C7A"/>
                </a:solidFill>
              </a:rPr>
            </a:br>
            <a:r>
              <a:rPr lang="cs-CZ" sz="3200" b="1">
                <a:solidFill>
                  <a:srgbClr val="1C2C7A"/>
                </a:solidFill>
              </a:rPr>
              <a:t>3</a:t>
            </a:r>
            <a:r>
              <a:rPr lang="cs-CZ" sz="2400" b="1">
                <a:solidFill>
                  <a:srgbClr val="1C2C7A"/>
                </a:solidFill>
              </a:rPr>
              <a:t>. </a:t>
            </a:r>
            <a:r>
              <a:rPr lang="cs-CZ" sz="3100" b="1">
                <a:solidFill>
                  <a:srgbClr val="1C2C7A"/>
                </a:solidFill>
              </a:rPr>
              <a:t>Nástroje pro sběr dat o spotřebě potravin</a:t>
            </a:r>
            <a:r>
              <a:rPr lang="cs-CZ" sz="400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351837" cy="4103687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973138" indent="-609600" eaLnBrk="1" hangingPunct="1">
              <a:lnSpc>
                <a:spcPct val="90000"/>
              </a:lnSpc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2400"/>
              <a:t>Ve studii PANCAKE se testují</a:t>
            </a:r>
          </a:p>
          <a:p>
            <a:pPr marL="973138" indent="-609600" eaLnBrk="1" hangingPunct="1">
              <a:lnSpc>
                <a:spcPct val="90000"/>
              </a:lnSpc>
              <a:buFont typeface="Wingdings" pitchFamily="2" charset="2"/>
              <a:buNone/>
              <a:tabLst>
                <a:tab pos="8615363" algn="ctr"/>
              </a:tabLst>
            </a:pPr>
            <a:endParaRPr lang="cs-CZ" sz="2400"/>
          </a:p>
          <a:p>
            <a:pPr marL="973138" indent="-609600" eaLnBrk="1" hangingPunct="1">
              <a:lnSpc>
                <a:spcPct val="90000"/>
              </a:lnSpc>
              <a:buFont typeface="Wingdings" pitchFamily="2" charset="2"/>
              <a:buNone/>
              <a:tabLst>
                <a:tab pos="8615363" algn="ctr"/>
              </a:tabLst>
            </a:pPr>
            <a:endParaRPr lang="cs-CZ" sz="240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547813" y="2781300"/>
            <a:ext cx="15843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cs-CZ" sz="2400" b="1">
                <a:solidFill>
                  <a:srgbClr val="000000"/>
                </a:solidFill>
              </a:rPr>
              <a:t>Materiály</a:t>
            </a:r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3779838" y="2781300"/>
            <a:ext cx="23764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cs-CZ" sz="2400" b="1">
                <a:solidFill>
                  <a:srgbClr val="000000"/>
                </a:solidFill>
              </a:rPr>
              <a:t>Měřící</a:t>
            </a:r>
            <a:r>
              <a:rPr lang="cs-CZ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400" b="1">
                <a:solidFill>
                  <a:srgbClr val="000000"/>
                </a:solidFill>
              </a:rPr>
              <a:t>přístroje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516688" y="2781300"/>
            <a:ext cx="18716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cs-CZ" sz="2400" b="1">
                <a:solidFill>
                  <a:srgbClr val="000000"/>
                </a:solidFill>
              </a:rPr>
              <a:t>Software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258888" y="3500438"/>
            <a:ext cx="2016125" cy="2563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>
              <a:spcBef>
                <a:spcPct val="100000"/>
              </a:spcBef>
            </a:pPr>
            <a:r>
              <a:rPr lang="cs-CZ" sz="1600"/>
              <a:t>	</a:t>
            </a:r>
            <a:r>
              <a:rPr lang="cs-CZ">
                <a:solidFill>
                  <a:srgbClr val="000000"/>
                </a:solidFill>
              </a:rPr>
              <a:t>Deníky pro záznam stravy</a:t>
            </a:r>
          </a:p>
          <a:p>
            <a:pPr marL="342900" indent="-342900">
              <a:spcBef>
                <a:spcPct val="100000"/>
              </a:spcBef>
            </a:pPr>
            <a:r>
              <a:rPr lang="cs-CZ">
                <a:solidFill>
                  <a:srgbClr val="000000"/>
                </a:solidFill>
              </a:rPr>
              <a:t>	Atlasy porcí</a:t>
            </a:r>
          </a:p>
          <a:p>
            <a:pPr marL="342900" indent="-342900">
              <a:spcBef>
                <a:spcPct val="100000"/>
              </a:spcBef>
            </a:pPr>
            <a:r>
              <a:rPr lang="cs-CZ">
                <a:solidFill>
                  <a:srgbClr val="000000"/>
                </a:solidFill>
              </a:rPr>
              <a:t>	Frekvenční dotazník</a:t>
            </a:r>
          </a:p>
          <a:p>
            <a:pPr marL="342900" indent="-342900">
              <a:spcBef>
                <a:spcPct val="100000"/>
              </a:spcBef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4140200" y="3500438"/>
            <a:ext cx="2087563" cy="2427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Kuchyňské váhy</a:t>
            </a:r>
          </a:p>
          <a:p>
            <a:endParaRPr lang="cs-CZ">
              <a:solidFill>
                <a:srgbClr val="000000"/>
              </a:solidFill>
            </a:endParaRPr>
          </a:p>
          <a:p>
            <a:r>
              <a:rPr lang="cs-CZ">
                <a:solidFill>
                  <a:srgbClr val="000000"/>
                </a:solidFill>
              </a:rPr>
              <a:t>Osobní váhy</a:t>
            </a:r>
          </a:p>
          <a:p>
            <a:endParaRPr lang="cs-CZ">
              <a:solidFill>
                <a:srgbClr val="000000"/>
              </a:solidFill>
            </a:endParaRPr>
          </a:p>
          <a:p>
            <a:r>
              <a:rPr lang="cs-CZ" noProof="1">
                <a:solidFill>
                  <a:srgbClr val="000000"/>
                </a:solidFill>
              </a:rPr>
              <a:t>Stadiometr</a:t>
            </a:r>
          </a:p>
          <a:p>
            <a:r>
              <a:rPr lang="cs-CZ" noProof="1">
                <a:solidFill>
                  <a:srgbClr val="000000"/>
                </a:solidFill>
              </a:rPr>
              <a:t>Infantometr</a:t>
            </a:r>
          </a:p>
          <a:p>
            <a:endParaRPr lang="cs-CZ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28681" name="Text Box 11"/>
          <p:cNvSpPr txBox="1">
            <a:spLocks noChangeArrowheads="1"/>
          </p:cNvSpPr>
          <p:nvPr/>
        </p:nvSpPr>
        <p:spPr bwMode="auto">
          <a:xfrm>
            <a:off x="6732588" y="3500438"/>
            <a:ext cx="1727200" cy="2014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>
              <a:spcBef>
                <a:spcPct val="100000"/>
              </a:spcBef>
            </a:pPr>
            <a:r>
              <a:rPr lang="cs-CZ" noProof="1">
                <a:solidFill>
                  <a:srgbClr val="000000"/>
                </a:solidFill>
              </a:rPr>
              <a:t>Epic-Soft</a:t>
            </a:r>
          </a:p>
          <a:p>
            <a:pPr marL="342900" indent="-342900">
              <a:spcBef>
                <a:spcPct val="100000"/>
              </a:spcBef>
            </a:pPr>
            <a:r>
              <a:rPr lang="cs-CZ" noProof="1">
                <a:solidFill>
                  <a:srgbClr val="000000"/>
                </a:solidFill>
              </a:rPr>
              <a:t>Data Entry Tool (acces)</a:t>
            </a:r>
          </a:p>
          <a:p>
            <a:pPr marL="342900" indent="-342900">
              <a:spcBef>
                <a:spcPct val="100000"/>
              </a:spcBef>
            </a:pPr>
            <a:endParaRPr lang="cs-CZ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371600"/>
          </a:xfrm>
        </p:spPr>
        <p:txBody>
          <a:bodyPr/>
          <a:lstStyle/>
          <a:p>
            <a:pPr eaLnBrk="1" hangingPunct="1"/>
            <a:r>
              <a:rPr lang="cs-CZ" sz="3200" b="1" dirty="0">
                <a:solidFill>
                  <a:srgbClr val="1C2C7A"/>
                </a:solidFill>
              </a:rPr>
              <a:t>PANCAKE </a:t>
            </a:r>
            <a:br>
              <a:rPr lang="cs-CZ" sz="3200" b="1" dirty="0">
                <a:solidFill>
                  <a:srgbClr val="1C2C7A"/>
                </a:solidFill>
              </a:rPr>
            </a:br>
            <a:r>
              <a:rPr lang="cs-CZ" sz="2800" b="1" dirty="0">
                <a:solidFill>
                  <a:srgbClr val="1C2C7A"/>
                </a:solidFill>
              </a:rPr>
              <a:t>3</a:t>
            </a:r>
            <a:r>
              <a:rPr lang="cs-CZ" sz="2000" b="1" dirty="0">
                <a:solidFill>
                  <a:srgbClr val="1C2C7A"/>
                </a:solidFill>
              </a:rPr>
              <a:t>. </a:t>
            </a:r>
            <a:r>
              <a:rPr lang="cs-CZ" sz="2800" b="1" dirty="0">
                <a:solidFill>
                  <a:srgbClr val="1C2C7A"/>
                </a:solidFill>
              </a:rPr>
              <a:t>Nástroje pro sběr dat o spotřebě potravin</a:t>
            </a:r>
            <a:br>
              <a:rPr lang="cs-CZ" sz="2800" b="1" dirty="0">
                <a:solidFill>
                  <a:srgbClr val="1C2C7A"/>
                </a:solidFill>
              </a:rPr>
            </a:br>
            <a:r>
              <a:rPr lang="cs-CZ" sz="2800" b="1" dirty="0">
                <a:solidFill>
                  <a:srgbClr val="1C2C7A"/>
                </a:solidFill>
              </a:rPr>
              <a:t>                    VYBAVENÍ TAZATELE</a:t>
            </a:r>
            <a:r>
              <a:rPr lang="cs-CZ" sz="3600" dirty="0"/>
              <a:t> </a:t>
            </a:r>
            <a:endParaRPr lang="cs-CZ" sz="2800" dirty="0"/>
          </a:p>
        </p:txBody>
      </p:sp>
      <p:pic>
        <p:nvPicPr>
          <p:cNvPr id="29699" name="Picture 7" descr="P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463" y="1773238"/>
            <a:ext cx="7261247" cy="5039081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5986463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3600" b="1" dirty="0"/>
              <a:t>PANCAKE (2010-2011)</a:t>
            </a:r>
            <a:br>
              <a:rPr lang="cs-CZ" sz="3600" dirty="0"/>
            </a:br>
            <a:r>
              <a:rPr lang="en-US" sz="2000" dirty="0"/>
              <a:t>Pilot study for the Assessment of Nutrient intake and food Consumption Among Kids in Europe</a:t>
            </a:r>
            <a:endParaRPr lang="cs-CZ" sz="2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130425"/>
            <a:ext cx="7993062" cy="4035425"/>
          </a:xfrm>
          <a:solidFill>
            <a:schemeClr val="accent1">
              <a:alpha val="34901"/>
            </a:schemeClr>
          </a:solidFill>
        </p:spPr>
        <p:txBody>
          <a:bodyPr lIns="90000" tIns="46800" rIns="90000" bIns="46800"/>
          <a:lstStyle/>
          <a:p>
            <a:pPr marL="628650" lvl="1" indent="-265113" eaLnBrk="1" hangingPunct="1">
              <a:buFont typeface="Wingdings" pitchFamily="2" charset="2"/>
              <a:buNone/>
              <a:tabLst>
                <a:tab pos="7888288" algn="l"/>
              </a:tabLst>
            </a:pPr>
            <a:r>
              <a:rPr lang="cs-CZ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Pilotní studie pro odhad přívodu živin                          a  spotřeby potravin u dětí v EU</a:t>
            </a:r>
          </a:p>
          <a:p>
            <a:pPr marL="628650" lvl="1" indent="-265113" eaLnBrk="1" hangingPunct="1">
              <a:buFont typeface="Wingdings" pitchFamily="2" charset="2"/>
              <a:buNone/>
              <a:tabLst>
                <a:tab pos="7888288" algn="l"/>
              </a:tabLst>
            </a:pPr>
            <a:endParaRPr lang="cs-CZ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8650" lvl="1" indent="-265113" eaLnBrk="1" hangingPunct="1">
              <a:buFont typeface="Wingdings" pitchFamily="2" charset="2"/>
              <a:buNone/>
              <a:tabLst>
                <a:tab pos="7888288" algn="l"/>
              </a:tabLst>
            </a:pPr>
            <a:r>
              <a:rPr lang="cs-CZ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Charakter: populační studie, cílená na skupinu dětí, </a:t>
            </a:r>
            <a:r>
              <a:rPr lang="cs-CZ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</a:t>
            </a:r>
            <a:r>
              <a:rPr lang="cs-CZ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sectional</a:t>
            </a:r>
            <a:r>
              <a:rPr lang="cs-CZ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sběr dat na individuální úrovni</a:t>
            </a:r>
            <a:endParaRPr lang="cs-CZ" sz="2400" dirty="0">
              <a:solidFill>
                <a:srgbClr val="000000"/>
              </a:solidFill>
            </a:endParaRPr>
          </a:p>
          <a:p>
            <a:pPr marL="628650" lvl="1" indent="-265113" eaLnBrk="1" hangingPunct="1">
              <a:buFont typeface="Wingdings" pitchFamily="2" charset="2"/>
              <a:buNone/>
              <a:tabLst>
                <a:tab pos="7888288" algn="l"/>
              </a:tabLst>
            </a:pPr>
            <a:endParaRPr lang="cs-CZ" sz="2400" dirty="0">
              <a:solidFill>
                <a:srgbClr val="000000"/>
              </a:solidFill>
            </a:endParaRPr>
          </a:p>
          <a:p>
            <a:pPr marL="628650" lvl="1" indent="-265113" eaLnBrk="1" hangingPunct="1">
              <a:buFont typeface="Wingdings" pitchFamily="2" charset="2"/>
              <a:buNone/>
              <a:tabLst>
                <a:tab pos="7888288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Příprava na </a:t>
            </a:r>
            <a:r>
              <a:rPr lang="cs-CZ" sz="2400" dirty="0"/>
              <a:t>první celoevropský průzkum spotřeby potravin „EU MENU“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</a:p>
          <a:p>
            <a:pPr marL="628650" lvl="1" indent="-265113" eaLnBrk="1" hangingPunct="1">
              <a:buFont typeface="Wingdings" pitchFamily="2" charset="2"/>
              <a:buNone/>
              <a:tabLst>
                <a:tab pos="7888288" algn="l"/>
              </a:tabLst>
            </a:pPr>
            <a:endParaRPr lang="cs-CZ" sz="1600" dirty="0">
              <a:solidFill>
                <a:srgbClr val="000000"/>
              </a:solidFill>
            </a:endParaRPr>
          </a:p>
          <a:p>
            <a:pPr marL="628650" lvl="1" indent="-265113" eaLnBrk="1" hangingPunct="1">
              <a:buFont typeface="Wingdings" pitchFamily="2" charset="2"/>
              <a:buNone/>
              <a:tabLst>
                <a:tab pos="7888288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Zadavatelem projektu - EFSA </a:t>
            </a:r>
            <a:endParaRPr lang="cs-CZ" sz="2400" dirty="0"/>
          </a:p>
        </p:txBody>
      </p:sp>
      <p:pic>
        <p:nvPicPr>
          <p:cNvPr id="11268" name="Picture 5" descr="ANd9GcT4ObkZq1bsZjKd-qQ1v6cQWfuBXGWeSAOfSaV82YwYGAQA0xJ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476250"/>
            <a:ext cx="1763712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68313" y="6165850"/>
            <a:ext cx="8675687" cy="371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Pozn. </a:t>
            </a:r>
            <a:r>
              <a:rPr lang="cs-CZ" i="1" dirty="0">
                <a:solidFill>
                  <a:schemeClr val="bg2"/>
                </a:solidFill>
              </a:rPr>
              <a:t>“</a:t>
            </a:r>
            <a:r>
              <a:rPr lang="cs-CZ" i="1" dirty="0" err="1">
                <a:solidFill>
                  <a:schemeClr val="bg2"/>
                </a:solidFill>
              </a:rPr>
              <a:t>What’s</a:t>
            </a:r>
            <a:r>
              <a:rPr lang="cs-CZ" i="1" dirty="0">
                <a:solidFill>
                  <a:schemeClr val="bg2"/>
                </a:solidFill>
              </a:rPr>
              <a:t> on </a:t>
            </a:r>
            <a:r>
              <a:rPr lang="cs-CZ" i="1" dirty="0" err="1">
                <a:solidFill>
                  <a:schemeClr val="bg2"/>
                </a:solidFill>
              </a:rPr>
              <a:t>the</a:t>
            </a:r>
            <a:r>
              <a:rPr lang="cs-CZ" i="1" dirty="0">
                <a:solidFill>
                  <a:schemeClr val="bg2"/>
                </a:solidFill>
              </a:rPr>
              <a:t> Menu in </a:t>
            </a:r>
            <a:r>
              <a:rPr lang="cs-CZ" i="1" dirty="0" err="1">
                <a:solidFill>
                  <a:schemeClr val="bg2"/>
                </a:solidFill>
              </a:rPr>
              <a:t>Europe</a:t>
            </a:r>
            <a:r>
              <a:rPr lang="cs-CZ" i="1" dirty="0">
                <a:solidFill>
                  <a:schemeClr val="bg2"/>
                </a:solidFill>
              </a:rPr>
              <a:t>? (EU Menu)”</a:t>
            </a:r>
            <a:endParaRPr lang="cs-CZ" i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435975" cy="1243012"/>
          </a:xfrm>
        </p:spPr>
        <p:txBody>
          <a:bodyPr/>
          <a:lstStyle/>
          <a:p>
            <a:pPr eaLnBrk="1" hangingPunct="1"/>
            <a:r>
              <a:rPr lang="cs-CZ" sz="3600" b="1" dirty="0">
                <a:solidFill>
                  <a:srgbClr val="1C2C7A"/>
                </a:solidFill>
              </a:rPr>
              <a:t>PANCAKE </a:t>
            </a:r>
            <a:br>
              <a:rPr lang="cs-CZ" sz="3600" b="1" dirty="0">
                <a:solidFill>
                  <a:srgbClr val="1C2C7A"/>
                </a:solidFill>
              </a:rPr>
            </a:br>
            <a:r>
              <a:rPr lang="cs-CZ" sz="3200" b="1" dirty="0">
                <a:solidFill>
                  <a:srgbClr val="1C2C7A"/>
                </a:solidFill>
              </a:rPr>
              <a:t>3</a:t>
            </a:r>
            <a:r>
              <a:rPr lang="cs-CZ" sz="2400" b="1" dirty="0">
                <a:solidFill>
                  <a:srgbClr val="1C2C7A"/>
                </a:solidFill>
              </a:rPr>
              <a:t>. </a:t>
            </a:r>
            <a:r>
              <a:rPr lang="cs-CZ" sz="3100" b="1" dirty="0">
                <a:solidFill>
                  <a:srgbClr val="1C2C7A"/>
                </a:solidFill>
              </a:rPr>
              <a:t>Nástroje pro sběr dat o spotřebě potravin</a:t>
            </a:r>
            <a:endParaRPr lang="cs-CZ" sz="4000" dirty="0"/>
          </a:p>
        </p:txBody>
      </p:sp>
      <p:pic>
        <p:nvPicPr>
          <p:cNvPr id="30723" name="Picture 1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b="11293"/>
          <a:stretch>
            <a:fillRect/>
          </a:stretch>
        </p:blipFill>
        <p:spPr>
          <a:xfrm>
            <a:off x="0" y="1484313"/>
            <a:ext cx="9144000" cy="4929187"/>
          </a:xfrm>
          <a:noFill/>
        </p:spPr>
      </p:pic>
      <p:sp>
        <p:nvSpPr>
          <p:cNvPr id="30724" name="Rectangle 11"/>
          <p:cNvSpPr>
            <a:spLocks noChangeArrowheads="1"/>
          </p:cNvSpPr>
          <p:nvPr/>
        </p:nvSpPr>
        <p:spPr bwMode="auto">
          <a:xfrm>
            <a:off x="1042988" y="1557338"/>
            <a:ext cx="3126988" cy="371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cs-CZ" b="1" dirty="0">
                <a:solidFill>
                  <a:srgbClr val="FF6600"/>
                </a:solidFill>
              </a:rPr>
              <a:t>Záznam stravy, př. snídaně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07413" cy="1371600"/>
          </a:xfrm>
        </p:spPr>
        <p:txBody>
          <a:bodyPr/>
          <a:lstStyle/>
          <a:p>
            <a:pPr eaLnBrk="1" hangingPunct="1"/>
            <a:r>
              <a:rPr lang="cs-CZ" sz="3600" b="1">
                <a:solidFill>
                  <a:srgbClr val="1C2C7A"/>
                </a:solidFill>
              </a:rPr>
              <a:t>PANCAKE </a:t>
            </a:r>
            <a:br>
              <a:rPr lang="cs-CZ" sz="3600" b="1">
                <a:solidFill>
                  <a:srgbClr val="1C2C7A"/>
                </a:solidFill>
              </a:rPr>
            </a:br>
            <a:r>
              <a:rPr lang="cs-CZ" sz="3200" b="1">
                <a:solidFill>
                  <a:srgbClr val="1C2C7A"/>
                </a:solidFill>
              </a:rPr>
              <a:t>3</a:t>
            </a:r>
            <a:r>
              <a:rPr lang="cs-CZ" sz="2400" b="1">
                <a:solidFill>
                  <a:srgbClr val="1C2C7A"/>
                </a:solidFill>
              </a:rPr>
              <a:t>. </a:t>
            </a:r>
            <a:r>
              <a:rPr lang="cs-CZ" sz="3100" b="1">
                <a:solidFill>
                  <a:srgbClr val="1C2C7A"/>
                </a:solidFill>
              </a:rPr>
              <a:t>Nástroje pro sběr dat o spotřebě potravin</a:t>
            </a:r>
            <a:endParaRPr lang="cs-CZ" sz="4000"/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1042988" y="1628775"/>
            <a:ext cx="26828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cs-CZ" b="1">
                <a:solidFill>
                  <a:srgbClr val="FF6600"/>
                </a:solidFill>
              </a:rPr>
              <a:t>Př. frekvenční dotazník</a:t>
            </a:r>
          </a:p>
        </p:txBody>
      </p:sp>
      <p:graphicFrame>
        <p:nvGraphicFramePr>
          <p:cNvPr id="300192" name="Group 1184"/>
          <p:cNvGraphicFramePr>
            <a:graphicFrameLocks noGrp="1"/>
          </p:cNvGraphicFramePr>
          <p:nvPr>
            <p:ph idx="1"/>
          </p:nvPr>
        </p:nvGraphicFramePr>
        <p:xfrm>
          <a:off x="468313" y="2349500"/>
          <a:ext cx="8229600" cy="4164600"/>
        </p:xfrm>
        <a:graphic>
          <a:graphicData uri="http://schemas.openxmlformats.org/drawingml/2006/table">
            <a:tbl>
              <a:tblPr/>
              <a:tblGrid>
                <a:gridCol w="254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53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&lt;1 den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měsíci  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>
                        <a:alpha val="35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1-3 dny 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1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měsíci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>
                        <a:alpha val="35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den 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týdnu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>
                        <a:alpha val="35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2-3 dny 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2667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týdnu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>
                        <a:alpha val="35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4-5 dnů 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1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týdnu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>
                        <a:alpha val="35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6-7 dnů 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13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týdnu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>
                        <a:alpha val="35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Není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známo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D">
                        <a:alpha val="350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a. 	Chléb konzumní, bílé pečivo    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b. 	Tmavé a celozrnné pečivo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c. 	Brambory 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d. 	Luštěniny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e. 	Zelenina kromě brambor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f. 	Ovoce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g. 	Kojenecká mléčná výživa 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h. 	Mléko a mléčné výrobky kromě sýrů (např. mléko, jogurt)</a:t>
                      </a: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i.    Sójové výrobky (např. sójové mléko, sójové dezerty)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j. 	Sýry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k. 	Ryby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l. 	Maso a masné výrobky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m. 	Rostlinné náhrady masa (např. ROBI)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n. 	Vejce (např.vařené, míchané)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o.    Ovocné džusy (100%,   nektary)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1903" name="Rectangle 1185"/>
          <p:cNvSpPr>
            <a:spLocks noChangeArrowheads="1"/>
          </p:cNvSpPr>
          <p:nvPr/>
        </p:nvSpPr>
        <p:spPr bwMode="auto">
          <a:xfrm>
            <a:off x="323850" y="1989138"/>
            <a:ext cx="70770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tabLst>
                <a:tab pos="482600" algn="l"/>
                <a:tab pos="498475" algn="l"/>
              </a:tabLst>
            </a:pPr>
            <a:r>
              <a:rPr lang="cs-CZ"/>
              <a:t>Jak často </a:t>
            </a:r>
            <a:r>
              <a:rPr lang="cs-CZ" u="sng"/>
              <a:t>za poslední měsíc</a:t>
            </a:r>
            <a:r>
              <a:rPr lang="cs-CZ"/>
              <a:t> konzumovalo </a:t>
            </a:r>
            <a:r>
              <a:rPr lang="cs-CZ" b="1"/>
              <a:t>Vaše dítě</a:t>
            </a:r>
            <a:r>
              <a:rPr lang="cs-CZ"/>
              <a:t> tyto potraviny: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435975" cy="1371600"/>
          </a:xfrm>
        </p:spPr>
        <p:txBody>
          <a:bodyPr/>
          <a:lstStyle/>
          <a:p>
            <a:pPr eaLnBrk="1" hangingPunct="1"/>
            <a:r>
              <a:rPr lang="cs-CZ" sz="3600" b="1">
                <a:solidFill>
                  <a:srgbClr val="1C2C7A"/>
                </a:solidFill>
              </a:rPr>
              <a:t>PANCAKE </a:t>
            </a:r>
            <a:br>
              <a:rPr lang="cs-CZ" sz="3600" b="1">
                <a:solidFill>
                  <a:srgbClr val="1C2C7A"/>
                </a:solidFill>
              </a:rPr>
            </a:br>
            <a:r>
              <a:rPr lang="cs-CZ" sz="3200" b="1">
                <a:solidFill>
                  <a:srgbClr val="1C2C7A"/>
                </a:solidFill>
              </a:rPr>
              <a:t>3</a:t>
            </a:r>
            <a:r>
              <a:rPr lang="cs-CZ" sz="2400" b="1">
                <a:solidFill>
                  <a:srgbClr val="1C2C7A"/>
                </a:solidFill>
              </a:rPr>
              <a:t>. </a:t>
            </a:r>
            <a:r>
              <a:rPr lang="cs-CZ" sz="3100" b="1">
                <a:solidFill>
                  <a:srgbClr val="1C2C7A"/>
                </a:solidFill>
              </a:rPr>
              <a:t>Nástroje pro sběr dat o spotřebě potravin</a:t>
            </a:r>
            <a:endParaRPr lang="cs-CZ" sz="40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27088" y="1557338"/>
            <a:ext cx="17303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cs-CZ" b="1">
                <a:solidFill>
                  <a:srgbClr val="FF6600"/>
                </a:solidFill>
              </a:rPr>
              <a:t>Př. Atlas porcí</a:t>
            </a:r>
          </a:p>
        </p:txBody>
      </p:sp>
      <p:sp>
        <p:nvSpPr>
          <p:cNvPr id="302089" name="Text Box 9"/>
          <p:cNvSpPr txBox="1">
            <a:spLocks noChangeArrowheads="1"/>
          </p:cNvSpPr>
          <p:nvPr/>
        </p:nvSpPr>
        <p:spPr bwMode="auto">
          <a:xfrm>
            <a:off x="468313" y="6092825"/>
            <a:ext cx="86756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Pozn. </a:t>
            </a:r>
            <a:r>
              <a:rPr lang="cs-CZ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Velikost porcí musí být přizpůsobeny dětem, atlas lze doplnit pravítkem, fotografiemi nádobí (sklenice, </a:t>
            </a:r>
            <a:r>
              <a:rPr lang="cs-CZ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dět</a:t>
            </a:r>
            <a:r>
              <a:rPr lang="cs-CZ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hrnky, misky), jednotkovými porcemi (hm. 1 ks).</a:t>
            </a:r>
          </a:p>
        </p:txBody>
      </p:sp>
      <p:pic>
        <p:nvPicPr>
          <p:cNvPr id="1030" name="Picture 6" descr="C:\Users\Zlata\Pictures\Obrázek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5412" y="1628799"/>
            <a:ext cx="3646788" cy="4533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>
                <a:solidFill>
                  <a:srgbClr val="1C2C7A"/>
                </a:solidFill>
              </a:rPr>
              <a:t>PANCAKE </a:t>
            </a:r>
            <a:br>
              <a:rPr lang="cs-CZ" sz="3600" b="1">
                <a:solidFill>
                  <a:srgbClr val="1C2C7A"/>
                </a:solidFill>
              </a:rPr>
            </a:br>
            <a:r>
              <a:rPr lang="cs-CZ" sz="3200" b="1">
                <a:solidFill>
                  <a:srgbClr val="1C2C7A"/>
                </a:solidFill>
              </a:rPr>
              <a:t>3</a:t>
            </a:r>
            <a:r>
              <a:rPr lang="cs-CZ" sz="2400" b="1">
                <a:solidFill>
                  <a:srgbClr val="1C2C7A"/>
                </a:solidFill>
              </a:rPr>
              <a:t>. </a:t>
            </a:r>
            <a:r>
              <a:rPr lang="cs-CZ" sz="3100" b="1">
                <a:solidFill>
                  <a:srgbClr val="1C2C7A"/>
                </a:solidFill>
              </a:rPr>
              <a:t>Nástroje pro sběr dat o spotřebě potravin</a:t>
            </a:r>
            <a:endParaRPr lang="cs-CZ" sz="4000"/>
          </a:p>
        </p:txBody>
      </p:sp>
      <p:sp>
        <p:nvSpPr>
          <p:cNvPr id="2052" name="Zástupný symbol pro obsah 5"/>
          <p:cNvSpPr>
            <a:spLocks noGrp="1"/>
          </p:cNvSpPr>
          <p:nvPr>
            <p:ph sz="half" idx="2"/>
          </p:nvPr>
        </p:nvSpPr>
        <p:spPr>
          <a:xfrm>
            <a:off x="755650" y="1989138"/>
            <a:ext cx="5256213" cy="3886200"/>
          </a:xfrm>
        </p:spPr>
        <p:txBody>
          <a:bodyPr/>
          <a:lstStyle/>
          <a:p>
            <a:r>
              <a:rPr lang="cs-CZ"/>
              <a:t>Lze doplnit o národně specifické pokrmy </a:t>
            </a:r>
          </a:p>
          <a:p>
            <a:r>
              <a:rPr lang="cs-CZ"/>
              <a:t>ČR: krajíce chleba, pečivo, knedlíky, odměrky pro omáčky a mas.šťávy apod.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2484438" y="1628775"/>
            <a:ext cx="17303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cs-CZ" b="1">
                <a:solidFill>
                  <a:srgbClr val="FF6600"/>
                </a:solidFill>
              </a:rPr>
              <a:t>Př. Atlas porcí</a:t>
            </a:r>
          </a:p>
        </p:txBody>
      </p:sp>
      <p:sp>
        <p:nvSpPr>
          <p:cNvPr id="302089" name="Text Box 9"/>
          <p:cNvSpPr txBox="1">
            <a:spLocks noChangeArrowheads="1"/>
          </p:cNvSpPr>
          <p:nvPr/>
        </p:nvSpPr>
        <p:spPr bwMode="auto">
          <a:xfrm>
            <a:off x="468313" y="6092825"/>
            <a:ext cx="86756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Pozn. </a:t>
            </a:r>
            <a:r>
              <a:rPr lang="cs-CZ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Velikost porcí musí být přizpůsobeny dětem, atlas lze doplnit pravítkem, fotografiemi nádobí (sklenice, </a:t>
            </a:r>
            <a:r>
              <a:rPr lang="cs-CZ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dět</a:t>
            </a:r>
            <a:r>
              <a:rPr lang="cs-CZ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hrnky, misky), jednotkovými porcemi (hm. 1 ks).</a:t>
            </a:r>
          </a:p>
        </p:txBody>
      </p:sp>
      <p:pic>
        <p:nvPicPr>
          <p:cNvPr id="2055" name="Picture 7" descr="C:\Users\Zlata\Pictures\Obrázek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3535363" cy="439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435975" cy="1243013"/>
          </a:xfrm>
        </p:spPr>
        <p:txBody>
          <a:bodyPr/>
          <a:lstStyle/>
          <a:p>
            <a:pPr eaLnBrk="1" hangingPunct="1"/>
            <a:r>
              <a:rPr lang="cs-CZ" sz="3600" b="1">
                <a:solidFill>
                  <a:srgbClr val="1C2C7A"/>
                </a:solidFill>
              </a:rPr>
              <a:t>PANCAKE </a:t>
            </a:r>
            <a:br>
              <a:rPr lang="cs-CZ" sz="3600" b="1">
                <a:solidFill>
                  <a:srgbClr val="1C2C7A"/>
                </a:solidFill>
              </a:rPr>
            </a:br>
            <a:r>
              <a:rPr lang="cs-CZ" sz="3200" b="1">
                <a:solidFill>
                  <a:srgbClr val="1C2C7A"/>
                </a:solidFill>
              </a:rPr>
              <a:t>3</a:t>
            </a:r>
            <a:r>
              <a:rPr lang="cs-CZ" sz="2400" b="1">
                <a:solidFill>
                  <a:srgbClr val="1C2C7A"/>
                </a:solidFill>
              </a:rPr>
              <a:t>. </a:t>
            </a:r>
            <a:r>
              <a:rPr lang="cs-CZ" sz="3100" b="1">
                <a:solidFill>
                  <a:srgbClr val="1C2C7A"/>
                </a:solidFill>
              </a:rPr>
              <a:t>Nástroje pro sběr dat o spotřebě potravin</a:t>
            </a:r>
            <a:endParaRPr lang="cs-CZ" sz="400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95288" y="1500174"/>
            <a:ext cx="2890828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cs-CZ" b="1" dirty="0">
                <a:solidFill>
                  <a:srgbClr val="FF6600"/>
                </a:solidFill>
              </a:rPr>
              <a:t>Př. software </a:t>
            </a:r>
            <a:r>
              <a:rPr lang="cs-CZ" sz="2000" b="1" dirty="0" err="1">
                <a:solidFill>
                  <a:srgbClr val="FF6600"/>
                </a:solidFill>
              </a:rPr>
              <a:t>Epic</a:t>
            </a:r>
            <a:r>
              <a:rPr lang="cs-CZ" sz="2000" b="1" dirty="0">
                <a:solidFill>
                  <a:srgbClr val="FF6600"/>
                </a:solidFill>
              </a:rPr>
              <a:t>-Soft</a:t>
            </a:r>
          </a:p>
        </p:txBody>
      </p:sp>
      <p:pic>
        <p:nvPicPr>
          <p:cNvPr id="32772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r="19485" b="51680"/>
          <a:stretch>
            <a:fillRect/>
          </a:stretch>
        </p:blipFill>
        <p:spPr>
          <a:xfrm>
            <a:off x="71438" y="1989138"/>
            <a:ext cx="9072562" cy="3887787"/>
          </a:xfrm>
          <a:noFill/>
        </p:spPr>
      </p:pic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179388" y="5949950"/>
            <a:ext cx="87852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/>
              <a:t>Pozn. U kojených dětí nesledujeme množství vypitého mléka (odstřikování a měření objemu = velká zátěž pro maminky), pouze denní příležitosti – frekvenci kojení.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435975" cy="1243013"/>
          </a:xfrm>
        </p:spPr>
        <p:txBody>
          <a:bodyPr/>
          <a:lstStyle/>
          <a:p>
            <a:pPr eaLnBrk="1" hangingPunct="1"/>
            <a:r>
              <a:rPr lang="cs-CZ" sz="3600" b="1">
                <a:solidFill>
                  <a:srgbClr val="1C2C7A"/>
                </a:solidFill>
              </a:rPr>
              <a:t>PANCAKE </a:t>
            </a:r>
            <a:br>
              <a:rPr lang="cs-CZ" sz="3600" b="1">
                <a:solidFill>
                  <a:srgbClr val="1C2C7A"/>
                </a:solidFill>
              </a:rPr>
            </a:br>
            <a:r>
              <a:rPr lang="cs-CZ" sz="3200" b="1">
                <a:solidFill>
                  <a:srgbClr val="1C2C7A"/>
                </a:solidFill>
              </a:rPr>
              <a:t>3</a:t>
            </a:r>
            <a:r>
              <a:rPr lang="cs-CZ" sz="2400" b="1">
                <a:solidFill>
                  <a:srgbClr val="1C2C7A"/>
                </a:solidFill>
              </a:rPr>
              <a:t>. </a:t>
            </a:r>
            <a:r>
              <a:rPr lang="cs-CZ" sz="3100" b="1">
                <a:solidFill>
                  <a:srgbClr val="1C2C7A"/>
                </a:solidFill>
              </a:rPr>
              <a:t>Nástroje pro sběr dat o spotřebě potravin</a:t>
            </a:r>
            <a:endParaRPr lang="cs-CZ" sz="40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95288" y="1557338"/>
            <a:ext cx="2952576" cy="371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cs-CZ" b="1" dirty="0">
                <a:solidFill>
                  <a:srgbClr val="FF6600"/>
                </a:solidFill>
              </a:rPr>
              <a:t>Př. software </a:t>
            </a:r>
            <a:r>
              <a:rPr lang="cs-CZ" b="1" dirty="0" err="1">
                <a:solidFill>
                  <a:srgbClr val="FF6600"/>
                </a:solidFill>
              </a:rPr>
              <a:t>Epic</a:t>
            </a:r>
            <a:r>
              <a:rPr lang="cs-CZ" b="1" dirty="0">
                <a:solidFill>
                  <a:srgbClr val="FF6600"/>
                </a:solidFill>
              </a:rPr>
              <a:t>-Soft</a:t>
            </a:r>
          </a:p>
        </p:txBody>
      </p:sp>
      <p:pic>
        <p:nvPicPr>
          <p:cNvPr id="33796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r="5905" b="47989"/>
          <a:stretch>
            <a:fillRect/>
          </a:stretch>
        </p:blipFill>
        <p:spPr>
          <a:xfrm>
            <a:off x="0" y="1989138"/>
            <a:ext cx="9144000" cy="3600450"/>
          </a:xfrm>
          <a:noFill/>
        </p:spPr>
      </p:pic>
      <p:sp>
        <p:nvSpPr>
          <p:cNvPr id="5" name="Obdélník 4"/>
          <p:cNvSpPr/>
          <p:nvPr/>
        </p:nvSpPr>
        <p:spPr>
          <a:xfrm>
            <a:off x="683568" y="580526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 optimal interview time for a 24-hour CAPI recall would be around 30 minutes and the average time should not exceed 45 minutes. 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 bwMode="auto">
          <a:xfrm>
            <a:off x="683568" y="5805264"/>
            <a:ext cx="7992888" cy="648072"/>
          </a:xfrm>
          <a:prstGeom prst="rect">
            <a:avLst/>
          </a:prstGeom>
          <a:solidFill>
            <a:schemeClr val="accent1">
              <a:alpha val="35001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Požadavky kladeny na nutriční software</a:t>
            </a:r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>
          <a:xfrm>
            <a:off x="395536" y="1988840"/>
            <a:ext cx="8362950" cy="3886200"/>
          </a:xfrm>
        </p:spPr>
        <p:txBody>
          <a:bodyPr/>
          <a:lstStyle/>
          <a:p>
            <a:r>
              <a:rPr lang="en-US" sz="2400" dirty="0"/>
              <a:t>should have been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successfully used in previous dietary studies,</a:t>
            </a:r>
            <a:r>
              <a:rPr lang="en-US" sz="2400" dirty="0"/>
              <a:t> preferably in a national survey, or have been successfully validated or tested</a:t>
            </a:r>
            <a:r>
              <a:rPr lang="cs-CZ" sz="2400" dirty="0"/>
              <a:t>.</a:t>
            </a:r>
          </a:p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llow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input </a:t>
            </a:r>
            <a:r>
              <a:rPr lang="en-US" sz="2400" dirty="0"/>
              <a:t>of food, beverages and food supplement</a:t>
            </a:r>
            <a:r>
              <a:rPr lang="cs-CZ" sz="2400" dirty="0"/>
              <a:t>s.</a:t>
            </a:r>
          </a:p>
          <a:p>
            <a:r>
              <a:rPr lang="en-US" sz="2400" dirty="0"/>
              <a:t>should describe and quantify each item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the national quantification methods </a:t>
            </a:r>
            <a:r>
              <a:rPr lang="en-US" sz="2400" dirty="0"/>
              <a:t>(e.g. a validated picture, national standard portions based on real weights and similar). </a:t>
            </a:r>
            <a:endParaRPr lang="cs-CZ" sz="2400" dirty="0"/>
          </a:p>
          <a:p>
            <a:r>
              <a:rPr lang="en-US" sz="2400" dirty="0"/>
              <a:t>compatible with</a:t>
            </a:r>
            <a:r>
              <a:rPr lang="cs-CZ" sz="2400" dirty="0"/>
              <a:t> </a:t>
            </a:r>
            <a:r>
              <a:rPr lang="en-US" sz="2400" dirty="0"/>
              <a:t>the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EFSA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FoodEx2</a:t>
            </a:r>
            <a:r>
              <a:rPr lang="en-US" sz="2400" dirty="0"/>
              <a:t> </a:t>
            </a:r>
            <a:r>
              <a:rPr lang="cs-CZ" sz="2400" dirty="0" err="1"/>
              <a:t>classification</a:t>
            </a:r>
            <a:r>
              <a:rPr lang="cs-CZ" sz="2400" dirty="0"/>
              <a:t> </a:t>
            </a:r>
            <a:r>
              <a:rPr lang="en-US" sz="2400" dirty="0"/>
              <a:t>system</a:t>
            </a:r>
            <a:r>
              <a:rPr lang="cs-CZ" sz="2400" dirty="0"/>
              <a:t>.</a:t>
            </a:r>
          </a:p>
          <a:p>
            <a:r>
              <a:rPr lang="cs-CZ" sz="2400" dirty="0" err="1"/>
              <a:t>Quantify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foods</a:t>
            </a:r>
            <a:r>
              <a:rPr lang="cs-CZ" sz="2400" dirty="0"/>
              <a:t>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„as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consumed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35975" cy="1371600"/>
          </a:xfrm>
        </p:spPr>
        <p:txBody>
          <a:bodyPr/>
          <a:lstStyle/>
          <a:p>
            <a:pPr eaLnBrk="1" hangingPunct="1"/>
            <a:r>
              <a:rPr lang="cs-CZ" sz="3600" b="1">
                <a:solidFill>
                  <a:srgbClr val="1C2C7A"/>
                </a:solidFill>
              </a:rPr>
              <a:t>PANCAKE</a:t>
            </a:r>
            <a:br>
              <a:rPr lang="cs-CZ" sz="3600" b="1">
                <a:solidFill>
                  <a:srgbClr val="1C2C7A"/>
                </a:solidFill>
              </a:rPr>
            </a:br>
            <a:r>
              <a:rPr lang="cs-CZ" sz="2800" b="1">
                <a:solidFill>
                  <a:srgbClr val="1C2C7A"/>
                </a:solidFill>
              </a:rPr>
              <a:t>4. Sběr ostatních dat (mimo záznam spotřeby potravin)</a:t>
            </a:r>
            <a:endParaRPr lang="cs-CZ" sz="3200">
              <a:solidFill>
                <a:srgbClr val="475FD5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351837" cy="4103687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973138" indent="-609600" eaLnBrk="1" hangingPunct="1">
              <a:lnSpc>
                <a:spcPct val="90000"/>
              </a:lnSpc>
              <a:buFontTx/>
              <a:buChar char="•"/>
              <a:tabLst>
                <a:tab pos="8615363" algn="ctr"/>
              </a:tabLst>
            </a:pPr>
            <a:r>
              <a:rPr lang="cs-CZ" sz="2400"/>
              <a:t>Údaje o stravovacích zvyklostech</a:t>
            </a:r>
          </a:p>
          <a:p>
            <a:pPr marL="973138" indent="-609600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</a:pPr>
            <a:r>
              <a:rPr lang="cs-CZ" sz="2400"/>
              <a:t>	- FPQ (frekvenční dotazník), užívání doplňků stravy (pro hodnocení dietární a chemické expozice), diety a omezení</a:t>
            </a:r>
          </a:p>
          <a:p>
            <a:pPr marL="973138" indent="-609600" eaLnBrk="1" hangingPunct="1">
              <a:lnSpc>
                <a:spcPct val="90000"/>
              </a:lnSpc>
              <a:buFontTx/>
              <a:buChar char="•"/>
              <a:tabLst>
                <a:tab pos="8615363" algn="ctr"/>
              </a:tabLst>
            </a:pPr>
            <a:r>
              <a:rPr lang="cs-CZ" sz="2400"/>
              <a:t>Socio-ekonomické informace</a:t>
            </a:r>
          </a:p>
          <a:p>
            <a:pPr marL="973138" indent="-609600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</a:pPr>
            <a:r>
              <a:rPr lang="cs-CZ" sz="2400"/>
              <a:t>	- např. vzdělání, ekonomická aktivita rodičů</a:t>
            </a:r>
          </a:p>
          <a:p>
            <a:pPr marL="973138" indent="-609600" eaLnBrk="1" hangingPunct="1">
              <a:lnSpc>
                <a:spcPct val="90000"/>
              </a:lnSpc>
              <a:buFontTx/>
              <a:buChar char="•"/>
              <a:tabLst>
                <a:tab pos="8615363" algn="ctr"/>
              </a:tabLst>
            </a:pPr>
            <a:r>
              <a:rPr lang="cs-CZ" sz="2400"/>
              <a:t>Antropometrické údaje</a:t>
            </a:r>
          </a:p>
          <a:p>
            <a:pPr marL="973138" indent="-609600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</a:pPr>
            <a:r>
              <a:rPr lang="cs-CZ" sz="2400"/>
              <a:t>	- tělesná hmotnost a výška (děti&lt;10 let změřit; děti&gt;10 let a dospělí možno pouze sdělit bez měření)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35975" cy="1371600"/>
          </a:xfrm>
        </p:spPr>
        <p:txBody>
          <a:bodyPr/>
          <a:lstStyle/>
          <a:p>
            <a:pPr eaLnBrk="1" hangingPunct="1"/>
            <a:r>
              <a:rPr lang="cs-CZ" sz="4000" b="1">
                <a:solidFill>
                  <a:srgbClr val="1C2C7A"/>
                </a:solidFill>
              </a:rPr>
              <a:t>PANCAKE</a:t>
            </a:r>
            <a:br>
              <a:rPr lang="cs-CZ" sz="4000" b="1">
                <a:solidFill>
                  <a:srgbClr val="1C2C7A"/>
                </a:solidFill>
              </a:rPr>
            </a:br>
            <a:r>
              <a:rPr lang="cs-CZ" sz="3200" b="1">
                <a:solidFill>
                  <a:srgbClr val="1C2C7A"/>
                </a:solidFill>
              </a:rPr>
              <a:t>5. Kontrola kvality dat</a:t>
            </a:r>
            <a:endParaRPr lang="cs-CZ" sz="3600">
              <a:solidFill>
                <a:srgbClr val="475FD5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351837" cy="4103687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973138" indent="-609600" eaLnBrk="1" hangingPunct="1">
              <a:lnSpc>
                <a:spcPct val="90000"/>
              </a:lnSpc>
              <a:buFontTx/>
              <a:buChar char="•"/>
              <a:tabLst>
                <a:tab pos="8615363" algn="ctr"/>
              </a:tabLst>
            </a:pPr>
            <a:r>
              <a:rPr lang="cs-CZ" sz="2400" dirty="0"/>
              <a:t>U dětí do 10 let</a:t>
            </a:r>
          </a:p>
          <a:p>
            <a:pPr marL="973138" indent="-609600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</a:pPr>
            <a:r>
              <a:rPr lang="cs-CZ" sz="2400" dirty="0"/>
              <a:t>	- na úrovni populace srovnat zjištěný energetický přívod (EI) s </a:t>
            </a:r>
            <a:r>
              <a:rPr lang="cs-CZ" sz="2400" dirty="0" err="1"/>
              <a:t>odhadovvaným</a:t>
            </a:r>
            <a:r>
              <a:rPr lang="cs-CZ" sz="2400" dirty="0"/>
              <a:t> bazálním energetickým výdejem (BMR) v závislosti na věku, pohlaví, tělesné výšce a hmotnosti</a:t>
            </a:r>
          </a:p>
          <a:p>
            <a:pPr marL="973138" indent="-609600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</a:pPr>
            <a:r>
              <a:rPr lang="cs-CZ" sz="2400" dirty="0"/>
              <a:t>	- na individuální úrovní + koeficient PAL</a:t>
            </a:r>
          </a:p>
          <a:p>
            <a:pPr marL="973138" indent="-609600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</a:pPr>
            <a:endParaRPr lang="cs-CZ" sz="2400" dirty="0"/>
          </a:p>
          <a:p>
            <a:pPr marL="973138" indent="-609600" eaLnBrk="1" hangingPunct="1">
              <a:lnSpc>
                <a:spcPct val="90000"/>
              </a:lnSpc>
              <a:buFontTx/>
              <a:buChar char="•"/>
              <a:tabLst>
                <a:tab pos="8615363" algn="ctr"/>
              </a:tabLst>
            </a:pPr>
            <a:r>
              <a:rPr lang="cs-CZ" sz="2400" dirty="0"/>
              <a:t>U starších dětí</a:t>
            </a:r>
          </a:p>
          <a:p>
            <a:pPr marL="973138" indent="-609600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</a:pPr>
            <a:r>
              <a:rPr lang="cs-CZ" sz="2400" dirty="0"/>
              <a:t>	- použití metody podle </a:t>
            </a:r>
            <a:r>
              <a:rPr lang="cs-CZ" sz="2400" dirty="0" err="1"/>
              <a:t>Goldberga</a:t>
            </a:r>
            <a:r>
              <a:rPr lang="cs-CZ" sz="2400" dirty="0"/>
              <a:t> (</a:t>
            </a:r>
            <a:r>
              <a:rPr lang="cs-CZ" sz="2400" dirty="0" err="1"/>
              <a:t>Goldberg</a:t>
            </a:r>
            <a:r>
              <a:rPr lang="cs-CZ" sz="2400" dirty="0"/>
              <a:t> </a:t>
            </a:r>
            <a:r>
              <a:rPr lang="cs-CZ" sz="2400" dirty="0" err="1"/>
              <a:t>cut</a:t>
            </a:r>
            <a:r>
              <a:rPr lang="cs-CZ" sz="2400" dirty="0"/>
              <a:t>-</a:t>
            </a:r>
            <a:r>
              <a:rPr lang="cs-CZ" sz="2400" dirty="0" err="1"/>
              <a:t>off</a:t>
            </a:r>
            <a:r>
              <a:rPr lang="cs-CZ" sz="2400" dirty="0"/>
              <a:t> </a:t>
            </a:r>
            <a:r>
              <a:rPr lang="cs-CZ" sz="2400" dirty="0" err="1"/>
              <a:t>points</a:t>
            </a:r>
            <a:r>
              <a:rPr lang="cs-CZ" sz="2400" dirty="0"/>
              <a:t>) pro identifikace „</a:t>
            </a:r>
            <a:r>
              <a:rPr lang="cs-CZ" sz="2400" dirty="0" err="1"/>
              <a:t>misreportérů</a:t>
            </a:r>
            <a:r>
              <a:rPr lang="cs-CZ" sz="2400" dirty="0"/>
              <a:t>“ (</a:t>
            </a:r>
            <a:r>
              <a:rPr lang="cs-CZ" sz="2400" dirty="0" err="1"/>
              <a:t>under</a:t>
            </a:r>
            <a:r>
              <a:rPr lang="cs-CZ" sz="2400" dirty="0"/>
              <a:t>-reporting, </a:t>
            </a:r>
            <a:r>
              <a:rPr lang="cs-CZ" sz="2400" dirty="0" err="1"/>
              <a:t>over</a:t>
            </a:r>
            <a:r>
              <a:rPr lang="cs-CZ" sz="2400" dirty="0"/>
              <a:t>-reporting)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>
                <a:solidFill>
                  <a:srgbClr val="1C2C7A"/>
                </a:solidFill>
              </a:rPr>
              <a:t>PANCAKE  První výsledky</a:t>
            </a:r>
            <a:br>
              <a:rPr lang="cs-CZ" b="1">
                <a:solidFill>
                  <a:srgbClr val="1C2C7A"/>
                </a:solidFill>
              </a:rPr>
            </a:br>
            <a:endParaRPr lang="cs-CZ" sz="2000">
              <a:solidFill>
                <a:srgbClr val="3F75ED"/>
              </a:solidFill>
            </a:endParaRP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95288" y="1628775"/>
          <a:ext cx="8280400" cy="445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Graf" r:id="rId3" imgW="9077325" imgH="4886325" progId="Excel.Sheet.8">
                  <p:embed/>
                </p:oleObj>
              </mc:Choice>
              <mc:Fallback>
                <p:oleObj name="Graf" r:id="rId3" imgW="9077325" imgH="4886325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33" t="9578" r="40"/>
                      <a:stretch>
                        <a:fillRect/>
                      </a:stretch>
                    </p:blipFill>
                    <p:spPr bwMode="auto">
                      <a:xfrm>
                        <a:off x="395288" y="1628775"/>
                        <a:ext cx="8280400" cy="4459288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35001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539750" y="1484313"/>
            <a:ext cx="77057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Odezva respondentů na dopis s nabídkou účasti ve studii (1. vlna dopisů)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900113" y="5445125"/>
            <a:ext cx="10429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1403350" y="5516563"/>
            <a:ext cx="10795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>
                <a:solidFill>
                  <a:srgbClr val="0033CC"/>
                </a:solidFill>
              </a:rPr>
              <a:t>192 dopisů</a:t>
            </a: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2195513" y="5516563"/>
            <a:ext cx="93662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>
                <a:solidFill>
                  <a:srgbClr val="FF3399"/>
                </a:solidFill>
              </a:rPr>
              <a:t>96 dopisů</a:t>
            </a:r>
          </a:p>
        </p:txBody>
      </p:sp>
      <p:sp>
        <p:nvSpPr>
          <p:cNvPr id="248847" name="Text Box 15"/>
          <p:cNvSpPr txBox="1">
            <a:spLocks noChangeArrowheads="1"/>
          </p:cNvSpPr>
          <p:nvPr/>
        </p:nvSpPr>
        <p:spPr bwMode="auto">
          <a:xfrm>
            <a:off x="395288" y="6092825"/>
            <a:ext cx="8280400" cy="925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Pozn. </a:t>
            </a:r>
            <a:r>
              <a:rPr lang="cs-CZ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Response </a:t>
            </a:r>
            <a:r>
              <a:rPr lang="cs-CZ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rate</a:t>
            </a:r>
            <a:r>
              <a:rPr lang="cs-CZ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je u studií v dětské populaci obvykle vyšší než v jiných skupinách populace.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 rates varied from 47–52 % across countries in the pilot study</a:t>
            </a:r>
            <a:r>
              <a:rPr lang="cs-CZ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/>
              <a:t>(EU Menu </a:t>
            </a:r>
            <a:r>
              <a:rPr lang="cs-CZ" dirty="0" err="1"/>
              <a:t>Protocol</a:t>
            </a:r>
            <a:r>
              <a:rPr lang="cs-CZ" dirty="0"/>
              <a:t>, 2014)</a:t>
            </a:r>
            <a:r>
              <a:rPr lang="en-US" dirty="0"/>
              <a:t>. </a:t>
            </a:r>
            <a:endParaRPr lang="cs-CZ" i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5986463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4000" b="1"/>
              <a:t>Současná situace</a:t>
            </a:r>
            <a:endParaRPr lang="cs-CZ" sz="24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7993062" cy="4464050"/>
          </a:xfrm>
          <a:solidFill>
            <a:schemeClr val="accent1">
              <a:alpha val="34901"/>
            </a:schemeClr>
          </a:solidFill>
        </p:spPr>
        <p:txBody>
          <a:bodyPr lIns="90000" tIns="46800" rIns="90000" bIns="46800"/>
          <a:lstStyle/>
          <a:p>
            <a:pPr marL="628650" lvl="1" indent="-265113" eaLnBrk="1" hangingPunct="1">
              <a:buFontTx/>
              <a:buChar char="•"/>
              <a:tabLst>
                <a:tab pos="7888288" algn="l"/>
              </a:tabLst>
            </a:pPr>
            <a:r>
              <a:rPr lang="cs-CZ" sz="2400" dirty="0"/>
              <a:t>V mnoha zemích jsou již prováděny národní průzkumy spotřeby potravin - poskytují cenné informace pro národní politiku, zejm. v oblasti výživy </a:t>
            </a:r>
          </a:p>
          <a:p>
            <a:pPr marL="628650" lvl="1" indent="-265113" eaLnBrk="1" hangingPunct="1">
              <a:buNone/>
              <a:tabLst>
                <a:tab pos="7888288" algn="l"/>
              </a:tabLst>
            </a:pPr>
            <a:endParaRPr lang="cs-CZ" sz="2400" dirty="0"/>
          </a:p>
          <a:p>
            <a:pPr marL="628650" lvl="1" indent="-265113" eaLnBrk="1" hangingPunct="1">
              <a:buFontTx/>
              <a:buChar char="•"/>
              <a:tabLst>
                <a:tab pos="7888288" algn="l"/>
              </a:tabLst>
            </a:pPr>
            <a:r>
              <a:rPr lang="cs-CZ" sz="2400" dirty="0"/>
              <a:t>Použitá metodika v dané zemi však ne vždy poskytuje data, která jsou dostatečně vhodná pro posouzení zdravotních rizik a hodnocení přívodu </a:t>
            </a:r>
            <a:r>
              <a:rPr lang="cs-CZ" sz="2400" dirty="0" err="1"/>
              <a:t>nutrientů</a:t>
            </a:r>
            <a:r>
              <a:rPr lang="cs-CZ" sz="2400" dirty="0"/>
              <a:t> (UI - </a:t>
            </a:r>
            <a:r>
              <a:rPr lang="cs-CZ" sz="2400" dirty="0" err="1"/>
              <a:t>usual</a:t>
            </a:r>
            <a:r>
              <a:rPr lang="cs-CZ" sz="2400" dirty="0"/>
              <a:t> </a:t>
            </a:r>
            <a:r>
              <a:rPr lang="cs-CZ" sz="2400" dirty="0" err="1"/>
              <a:t>intake</a:t>
            </a:r>
            <a:r>
              <a:rPr lang="cs-CZ" sz="2400" dirty="0"/>
              <a:t>)</a:t>
            </a:r>
          </a:p>
          <a:p>
            <a:pPr marL="628650" lvl="1" indent="-265113" eaLnBrk="1" hangingPunct="1">
              <a:buNone/>
              <a:tabLst>
                <a:tab pos="7888288" algn="l"/>
              </a:tabLst>
            </a:pPr>
            <a:endParaRPr lang="cs-CZ" sz="2400" dirty="0"/>
          </a:p>
          <a:p>
            <a:pPr marL="628650" lvl="1" indent="-265113" eaLnBrk="1" hangingPunct="1">
              <a:buFontTx/>
              <a:buChar char="•"/>
              <a:tabLst>
                <a:tab pos="7888288" algn="l"/>
              </a:tabLst>
            </a:pPr>
            <a:r>
              <a:rPr lang="cs-CZ" sz="2400" dirty="0"/>
              <a:t>Národní data o spotřebě potravin bohužel nelze mezinárodně srovnávat kvůli rozdílnosti metodik</a:t>
            </a:r>
          </a:p>
        </p:txBody>
      </p:sp>
      <p:pic>
        <p:nvPicPr>
          <p:cNvPr id="10244" name="Picture 6" descr="ANd9GcQ8cHIMzKfrb-PhWy0cb808yRkzOPQHL0womijwmT7DPN9Iq4a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476250"/>
            <a:ext cx="10715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>
                <a:solidFill>
                  <a:srgbClr val="1C2C7A"/>
                </a:solidFill>
              </a:rPr>
              <a:t>PANCAKE  První výsledky</a:t>
            </a:r>
            <a:endParaRPr lang="cs-CZ" sz="48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351837" cy="3816350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973138" indent="-609600" eaLnBrk="1" hangingPunct="1">
              <a:lnSpc>
                <a:spcPct val="90000"/>
              </a:lnSpc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2400">
                <a:solidFill>
                  <a:srgbClr val="000000"/>
                </a:solidFill>
              </a:rPr>
              <a:t>Charakteristika zákonných zástupců </a:t>
            </a:r>
          </a:p>
          <a:p>
            <a:pPr marL="973138" indent="-609600" eaLnBrk="1" hangingPunct="1">
              <a:lnSpc>
                <a:spcPct val="90000"/>
              </a:lnSpc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2400">
                <a:solidFill>
                  <a:srgbClr val="000000"/>
                </a:solidFill>
              </a:rPr>
              <a:t>participujících respondentů:</a:t>
            </a:r>
          </a:p>
          <a:p>
            <a:pPr marL="973138" indent="-609600" eaLnBrk="1" hangingPunct="1">
              <a:lnSpc>
                <a:spcPct val="90000"/>
              </a:lnSpc>
              <a:buFont typeface="Wingdings" pitchFamily="2" charset="2"/>
              <a:buNone/>
              <a:tabLst>
                <a:tab pos="8615363" algn="ctr"/>
              </a:tabLst>
            </a:pPr>
            <a:endParaRPr lang="cs-CZ" sz="2400">
              <a:solidFill>
                <a:srgbClr val="000000"/>
              </a:solidFill>
            </a:endParaRPr>
          </a:p>
          <a:p>
            <a:pPr marL="973138" indent="-609600" eaLnBrk="1" hangingPunct="1">
              <a:lnSpc>
                <a:spcPct val="90000"/>
              </a:lnSpc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2400">
                <a:solidFill>
                  <a:srgbClr val="000000"/>
                </a:solidFill>
              </a:rPr>
              <a:t>3 D studie</a:t>
            </a:r>
          </a:p>
          <a:p>
            <a:pPr marL="973138" indent="-609600" eaLnBrk="1" hangingPunct="1">
              <a:lnSpc>
                <a:spcPct val="90000"/>
              </a:lnSpc>
              <a:buFont typeface="Wingdings" pitchFamily="2" charset="2"/>
              <a:buChar char="Ø"/>
              <a:tabLst>
                <a:tab pos="8615363" algn="ctr"/>
              </a:tabLst>
            </a:pPr>
            <a:r>
              <a:rPr lang="cs-CZ" sz="1800">
                <a:solidFill>
                  <a:srgbClr val="000000"/>
                </a:solidFill>
              </a:rPr>
              <a:t>Ve 100 % se jednalo o rodiče (94 % ženy), průměrný věk 33,7 let</a:t>
            </a:r>
          </a:p>
          <a:p>
            <a:pPr marL="973138" indent="-609600" eaLnBrk="1" hangingPunct="1">
              <a:lnSpc>
                <a:spcPct val="90000"/>
              </a:lnSpc>
              <a:buFont typeface="Wingdings" pitchFamily="2" charset="2"/>
              <a:buChar char="Ø"/>
              <a:tabLst>
                <a:tab pos="8615363" algn="ctr"/>
              </a:tabLst>
            </a:pPr>
            <a:r>
              <a:rPr lang="cs-CZ" sz="1800">
                <a:solidFill>
                  <a:srgbClr val="000000"/>
                </a:solidFill>
              </a:rPr>
              <a:t>Ve skupině kojenci  - 66 % kojících matek</a:t>
            </a:r>
          </a:p>
          <a:p>
            <a:pPr marL="973138" indent="-609600" eaLnBrk="1" hangingPunct="1">
              <a:lnSpc>
                <a:spcPct val="90000"/>
              </a:lnSpc>
              <a:buFont typeface="Wingdings" pitchFamily="2" charset="2"/>
              <a:buNone/>
              <a:tabLst>
                <a:tab pos="8615363" algn="ctr"/>
              </a:tabLst>
            </a:pPr>
            <a:endParaRPr lang="cs-CZ" sz="1800">
              <a:solidFill>
                <a:srgbClr val="000000"/>
              </a:solidFill>
            </a:endParaRPr>
          </a:p>
          <a:p>
            <a:pPr marL="973138" indent="-609600" eaLnBrk="1" hangingPunct="1">
              <a:lnSpc>
                <a:spcPct val="90000"/>
              </a:lnSpc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2400">
                <a:solidFill>
                  <a:srgbClr val="000000"/>
                </a:solidFill>
              </a:rPr>
              <a:t>2x1 D studie</a:t>
            </a:r>
          </a:p>
          <a:p>
            <a:pPr marL="973138" indent="-609600" eaLnBrk="1" hangingPunct="1">
              <a:lnSpc>
                <a:spcPct val="90000"/>
              </a:lnSpc>
              <a:buFont typeface="Wingdings" pitchFamily="2" charset="2"/>
              <a:buChar char="Ø"/>
              <a:tabLst>
                <a:tab pos="8615363" algn="ctr"/>
              </a:tabLst>
            </a:pPr>
            <a:r>
              <a:rPr lang="cs-CZ" sz="1800"/>
              <a:t>Ve 100 % se jednalo o rodiče (97 % ženy), průměrný věk 33,2 let</a:t>
            </a:r>
          </a:p>
          <a:p>
            <a:pPr marL="973138" indent="-609600" eaLnBrk="1" hangingPunct="1">
              <a:lnSpc>
                <a:spcPct val="90000"/>
              </a:lnSpc>
              <a:buFont typeface="Wingdings" pitchFamily="2" charset="2"/>
              <a:buChar char="Ø"/>
              <a:tabLst>
                <a:tab pos="8615363" algn="ctr"/>
              </a:tabLst>
            </a:pPr>
            <a:r>
              <a:rPr lang="cs-CZ" sz="1800"/>
              <a:t>Ve skupině kojenci – 62 % kojících matek</a:t>
            </a:r>
          </a:p>
        </p:txBody>
      </p:sp>
      <p:pic>
        <p:nvPicPr>
          <p:cNvPr id="37892" name="Picture 5" descr="ANd9GcSHyTZNwL1V8HHsfGvYzfWiAvunytJqqm_zcjYpTW8_LHbEaolcXBUutdtG7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2060575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>
                <a:solidFill>
                  <a:srgbClr val="1C2C7A"/>
                </a:solidFill>
              </a:rPr>
              <a:t>PANCAKE  První výsledky</a:t>
            </a:r>
            <a:endParaRPr lang="cs-CZ" sz="4800"/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900113" y="1916113"/>
          <a:ext cx="7488237" cy="457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Graf" r:id="rId3" imgW="5791200" imgH="3686175" progId="Excel.Sheet.8">
                  <p:embed/>
                </p:oleObj>
              </mc:Choice>
              <mc:Fallback>
                <p:oleObj name="Graf" r:id="rId3" imgW="5791200" imgH="3686175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916113"/>
                        <a:ext cx="7488237" cy="4575175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35001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>
                <a:solidFill>
                  <a:srgbClr val="1C2C7A"/>
                </a:solidFill>
              </a:rPr>
              <a:t>PANCAKE  První výsledky</a:t>
            </a:r>
            <a:endParaRPr lang="cs-CZ"/>
          </a:p>
        </p:txBody>
      </p:sp>
      <p:graphicFrame>
        <p:nvGraphicFramePr>
          <p:cNvPr id="512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971550" y="2081213"/>
          <a:ext cx="7416800" cy="451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Graf" r:id="rId3" imgW="5791200" imgH="3686175" progId="Excel.Sheet.8">
                  <p:embed/>
                </p:oleObj>
              </mc:Choice>
              <mc:Fallback>
                <p:oleObj name="Graf" r:id="rId3" imgW="5791200" imgH="3686175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081213"/>
                        <a:ext cx="7416800" cy="4516437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35001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>
                <a:solidFill>
                  <a:srgbClr val="1C2C7A"/>
                </a:solidFill>
              </a:rPr>
              <a:t>PANCAKE  První výsledky</a:t>
            </a:r>
            <a:endParaRPr lang="cs-CZ"/>
          </a:p>
        </p:txBody>
      </p:sp>
      <p:graphicFrame>
        <p:nvGraphicFramePr>
          <p:cNvPr id="6146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827088" y="1844675"/>
          <a:ext cx="7705725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Graf" r:id="rId3" imgW="5791200" imgH="3590925" progId="Excel.Sheet.8">
                  <p:embed/>
                </p:oleObj>
              </mc:Choice>
              <mc:Fallback>
                <p:oleObj name="Graf" r:id="rId3" imgW="5791200" imgH="3590925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844675"/>
                        <a:ext cx="7705725" cy="441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>
                <a:solidFill>
                  <a:srgbClr val="1C2C7A"/>
                </a:solidFill>
              </a:rPr>
              <a:t>PANCAKE  První výsledky</a:t>
            </a:r>
            <a:endParaRPr lang="cs-CZ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351837" cy="4176712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973138" indent="-609600" eaLnBrk="1" hangingPunct="1"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2400" u="sng">
                <a:solidFill>
                  <a:srgbClr val="000000"/>
                </a:solidFill>
              </a:rPr>
              <a:t>Účastníci studie z pohledu tazatelů</a:t>
            </a:r>
          </a:p>
          <a:p>
            <a:pPr marL="973138" indent="-609600" eaLnBrk="1" hangingPunct="1">
              <a:lnSpc>
                <a:spcPct val="60000"/>
              </a:lnSpc>
              <a:buFont typeface="Wingdings" pitchFamily="2" charset="2"/>
              <a:buNone/>
              <a:tabLst>
                <a:tab pos="8615363" algn="ctr"/>
              </a:tabLst>
            </a:pPr>
            <a:endParaRPr lang="cs-CZ" sz="2400" u="sng">
              <a:solidFill>
                <a:srgbClr val="000000"/>
              </a:solidFill>
            </a:endParaRPr>
          </a:p>
          <a:p>
            <a:pPr marL="973138" indent="-609600" eaLnBrk="1" hangingPunct="1">
              <a:buFontTx/>
              <a:buChar char="•"/>
              <a:tabLst>
                <a:tab pos="8615363" algn="ctr"/>
              </a:tabLst>
            </a:pPr>
            <a:r>
              <a:rPr lang="cs-CZ" sz="2000">
                <a:solidFill>
                  <a:srgbClr val="000000"/>
                </a:solidFill>
              </a:rPr>
              <a:t>Spolupráce tazatelů s účastníky studie byla hodnocena jako velmi příjemná</a:t>
            </a:r>
            <a:r>
              <a:rPr lang="cs-CZ" sz="2400">
                <a:solidFill>
                  <a:srgbClr val="000000"/>
                </a:solidFill>
              </a:rPr>
              <a:t> </a:t>
            </a:r>
          </a:p>
          <a:p>
            <a:pPr marL="973138" indent="-609600" eaLnBrk="1" hangingPunct="1">
              <a:lnSpc>
                <a:spcPct val="50000"/>
              </a:lnSpc>
              <a:buFontTx/>
              <a:buNone/>
              <a:tabLst>
                <a:tab pos="8615363" algn="ctr"/>
              </a:tabLst>
            </a:pPr>
            <a:endParaRPr lang="cs-CZ" sz="2400">
              <a:solidFill>
                <a:srgbClr val="000000"/>
              </a:solidFill>
            </a:endParaRPr>
          </a:p>
          <a:p>
            <a:pPr marL="973138" indent="-609600" eaLnBrk="1" hangingPunct="1">
              <a:buFont typeface="Wingdings" pitchFamily="2" charset="2"/>
              <a:buChar char="Ø"/>
              <a:tabLst>
                <a:tab pos="8615363" algn="ctr"/>
              </a:tabLst>
            </a:pPr>
            <a:r>
              <a:rPr lang="cs-CZ" sz="1800">
                <a:solidFill>
                  <a:srgbClr val="000000"/>
                </a:solidFill>
              </a:rPr>
              <a:t>Snadná komunikace</a:t>
            </a:r>
          </a:p>
          <a:p>
            <a:pPr marL="973138" indent="-609600" eaLnBrk="1" hangingPunct="1">
              <a:buFont typeface="Wingdings" pitchFamily="2" charset="2"/>
              <a:buChar char="Ø"/>
              <a:tabLst>
                <a:tab pos="8615363" algn="ctr"/>
              </a:tabLst>
            </a:pPr>
            <a:r>
              <a:rPr lang="cs-CZ" sz="1800">
                <a:solidFill>
                  <a:srgbClr val="000000"/>
                </a:solidFill>
              </a:rPr>
              <a:t>Ochota spolupracovat  </a:t>
            </a:r>
          </a:p>
          <a:p>
            <a:pPr marL="973138" indent="-609600" eaLnBrk="1" hangingPunct="1">
              <a:buFont typeface="Wingdings" pitchFamily="2" charset="2"/>
              <a:buChar char="Ø"/>
              <a:tabLst>
                <a:tab pos="8615363" algn="ctr"/>
              </a:tabLst>
            </a:pPr>
            <a:r>
              <a:rPr lang="cs-CZ" sz="1800">
                <a:solidFill>
                  <a:srgbClr val="000000"/>
                </a:solidFill>
              </a:rPr>
              <a:t>Zájem o studii</a:t>
            </a:r>
          </a:p>
          <a:p>
            <a:pPr marL="973138" indent="-609600" eaLnBrk="1" hangingPunct="1">
              <a:buFont typeface="Wingdings" pitchFamily="2" charset="2"/>
              <a:buChar char="Ø"/>
              <a:tabLst>
                <a:tab pos="8615363" algn="ctr"/>
              </a:tabLst>
            </a:pPr>
            <a:endParaRPr lang="cs-CZ" sz="1800">
              <a:solidFill>
                <a:srgbClr val="000000"/>
              </a:solidFill>
            </a:endParaRPr>
          </a:p>
          <a:p>
            <a:pPr marL="973138" indent="-609600" eaLnBrk="1" hangingPunct="1">
              <a:buFontTx/>
              <a:buNone/>
              <a:tabLst>
                <a:tab pos="8615363" algn="ctr"/>
              </a:tabLst>
            </a:pPr>
            <a:endParaRPr lang="cs-CZ" sz="1400"/>
          </a:p>
        </p:txBody>
      </p:sp>
      <p:pic>
        <p:nvPicPr>
          <p:cNvPr id="38916" name="Picture 6" descr="ANd9GcSHyTZNwL1V8HHsfGvYzfWiAvunytJqqm_zcjYpTW8_LHbEaolcXBUutdtG7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4365625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>
                <a:solidFill>
                  <a:srgbClr val="1C2C7A"/>
                </a:solidFill>
              </a:rPr>
              <a:t>PANCAKE  První výsledky</a:t>
            </a:r>
            <a:endParaRPr lang="cs-CZ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351837" cy="4319587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804863" indent="-609600" eaLnBrk="1" hangingPunct="1">
              <a:lnSpc>
                <a:spcPct val="80000"/>
              </a:lnSpc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2400" u="sng">
                <a:solidFill>
                  <a:srgbClr val="000000"/>
                </a:solidFill>
              </a:rPr>
              <a:t>Non-respondenti z pohledu tazatelů</a:t>
            </a:r>
          </a:p>
          <a:p>
            <a:pPr marL="804863" indent="-609600" eaLnBrk="1" hangingPunct="1">
              <a:lnSpc>
                <a:spcPct val="80000"/>
              </a:lnSpc>
              <a:buFont typeface="Wingdings" pitchFamily="2" charset="2"/>
              <a:buNone/>
              <a:tabLst>
                <a:tab pos="8615363" algn="ctr"/>
              </a:tabLst>
            </a:pPr>
            <a:endParaRPr lang="cs-CZ" sz="1200" u="sng">
              <a:solidFill>
                <a:srgbClr val="000000"/>
              </a:solidFill>
            </a:endParaRPr>
          </a:p>
          <a:p>
            <a:pPr marL="804863" indent="-609600" eaLnBrk="1" hangingPunct="1">
              <a:lnSpc>
                <a:spcPct val="80000"/>
              </a:lnSpc>
              <a:buFontTx/>
              <a:buChar char="•"/>
              <a:tabLst>
                <a:tab pos="8615363" algn="ctr"/>
              </a:tabLst>
            </a:pPr>
            <a:r>
              <a:rPr lang="cs-CZ" sz="2000">
                <a:solidFill>
                  <a:srgbClr val="000000"/>
                </a:solidFill>
              </a:rPr>
              <a:t>Kontaktování </a:t>
            </a:r>
            <a:r>
              <a:rPr lang="cs-CZ" sz="2000" noProof="1">
                <a:solidFill>
                  <a:srgbClr val="000000"/>
                </a:solidFill>
              </a:rPr>
              <a:t>non</a:t>
            </a:r>
            <a:r>
              <a:rPr lang="cs-CZ" sz="2000">
                <a:solidFill>
                  <a:srgbClr val="000000"/>
                </a:solidFill>
              </a:rPr>
              <a:t>-respondentů je časově náročné</a:t>
            </a:r>
            <a:endParaRPr lang="en-US" sz="2000">
              <a:solidFill>
                <a:srgbClr val="000000"/>
              </a:solidFill>
            </a:endParaRPr>
          </a:p>
          <a:p>
            <a:pPr marL="1604963" lvl="1" indent="-620713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8615363" algn="ctr"/>
              </a:tabLst>
            </a:pPr>
            <a:r>
              <a:rPr lang="cs-CZ" sz="1800">
                <a:solidFill>
                  <a:srgbClr val="000000"/>
                </a:solidFill>
              </a:rPr>
              <a:t>Telefonní kontakt není k dispozici</a:t>
            </a:r>
          </a:p>
          <a:p>
            <a:pPr marL="1604963" lvl="1" indent="-620713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8615363" algn="ctr"/>
              </a:tabLst>
            </a:pPr>
            <a:r>
              <a:rPr lang="cs-CZ" sz="1800">
                <a:solidFill>
                  <a:srgbClr val="000000"/>
                </a:solidFill>
              </a:rPr>
              <a:t>Někteří respondenti nepobývají na adrese trvalého bydliště, častou překážkou je také odlišné příjmení respondenta a zákonného zástupce</a:t>
            </a:r>
          </a:p>
          <a:p>
            <a:pPr marL="1604963" lvl="1" indent="-620713" eaLnBrk="1" hangingPunct="1">
              <a:lnSpc>
                <a:spcPct val="80000"/>
              </a:lnSpc>
              <a:buFont typeface="Wingdings" pitchFamily="2" charset="2"/>
              <a:buNone/>
              <a:tabLst>
                <a:tab pos="8615363" algn="ctr"/>
              </a:tabLst>
            </a:pPr>
            <a:endParaRPr lang="en-US" sz="1800">
              <a:solidFill>
                <a:srgbClr val="000000"/>
              </a:solidFill>
            </a:endParaRPr>
          </a:p>
          <a:p>
            <a:pPr marL="804863" indent="-609600" eaLnBrk="1" hangingPunct="1">
              <a:lnSpc>
                <a:spcPct val="80000"/>
              </a:lnSpc>
              <a:buFontTx/>
              <a:buChar char="•"/>
              <a:tabLst>
                <a:tab pos="8615363" algn="ctr"/>
              </a:tabLst>
            </a:pPr>
            <a:r>
              <a:rPr lang="en-US" sz="2000">
                <a:solidFill>
                  <a:srgbClr val="000000"/>
                </a:solidFill>
              </a:rPr>
              <a:t>Non-respondent</a:t>
            </a:r>
            <a:r>
              <a:rPr lang="cs-CZ" sz="2000">
                <a:solidFill>
                  <a:srgbClr val="000000"/>
                </a:solidFill>
              </a:rPr>
              <a:t>i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cs-CZ" sz="2000">
                <a:solidFill>
                  <a:srgbClr val="000000"/>
                </a:solidFill>
              </a:rPr>
              <a:t>jsou méně vstřícní a ochotní</a:t>
            </a:r>
            <a:endParaRPr lang="en-US" sz="2000">
              <a:solidFill>
                <a:srgbClr val="000000"/>
              </a:solidFill>
            </a:endParaRPr>
          </a:p>
          <a:p>
            <a:pPr marL="1604963" lvl="1" indent="-620713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8615363" algn="ctr"/>
              </a:tabLst>
            </a:pPr>
            <a:r>
              <a:rPr lang="cs-CZ" sz="1800">
                <a:solidFill>
                  <a:srgbClr val="000000"/>
                </a:solidFill>
              </a:rPr>
              <a:t>Menší ochota vyplnit dotazník</a:t>
            </a:r>
            <a:endParaRPr lang="en-US" sz="1800">
              <a:solidFill>
                <a:srgbClr val="000000"/>
              </a:solidFill>
            </a:endParaRPr>
          </a:p>
          <a:p>
            <a:pPr marL="1604963" lvl="1" indent="-620713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8615363" algn="ctr"/>
              </a:tabLst>
            </a:pPr>
            <a:r>
              <a:rPr lang="cs-CZ" sz="1800">
                <a:solidFill>
                  <a:srgbClr val="000000"/>
                </a:solidFill>
              </a:rPr>
              <a:t>V některých situacích se tazatelé necítí bezpečně</a:t>
            </a:r>
          </a:p>
          <a:p>
            <a:pPr marL="1604963" lvl="1" indent="-620713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8615363" algn="ctr"/>
              </a:tabLst>
            </a:pPr>
            <a:endParaRPr lang="en-US" sz="1800">
              <a:solidFill>
                <a:srgbClr val="000000"/>
              </a:solidFill>
            </a:endParaRPr>
          </a:p>
          <a:p>
            <a:pPr marL="804863" indent="-609600" eaLnBrk="1" hangingPunct="1">
              <a:lnSpc>
                <a:spcPct val="80000"/>
              </a:lnSpc>
              <a:buFontTx/>
              <a:buChar char="•"/>
              <a:tabLst>
                <a:tab pos="8615363" algn="ctr"/>
              </a:tabLst>
            </a:pPr>
            <a:r>
              <a:rPr lang="cs-CZ" sz="2000" b="1">
                <a:solidFill>
                  <a:srgbClr val="000000"/>
                </a:solidFill>
              </a:rPr>
              <a:t>! </a:t>
            </a:r>
            <a:r>
              <a:rPr lang="cs-CZ" sz="2000">
                <a:solidFill>
                  <a:srgbClr val="000000"/>
                </a:solidFill>
              </a:rPr>
              <a:t>Někteří </a:t>
            </a:r>
            <a:r>
              <a:rPr lang="cs-CZ" sz="2000" noProof="1">
                <a:solidFill>
                  <a:srgbClr val="000000"/>
                </a:solidFill>
              </a:rPr>
              <a:t>non</a:t>
            </a:r>
            <a:r>
              <a:rPr lang="cs-CZ" sz="2000">
                <a:solidFill>
                  <a:srgbClr val="000000"/>
                </a:solidFill>
              </a:rPr>
              <a:t>-respondenti se nakonec rozhodnou pro účast ve studii</a:t>
            </a:r>
            <a:endParaRPr lang="en-US" sz="2000">
              <a:solidFill>
                <a:srgbClr val="000000"/>
              </a:solidFill>
            </a:endParaRPr>
          </a:p>
          <a:p>
            <a:pPr marL="1604963" lvl="1" indent="-620713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8615363" algn="ctr"/>
              </a:tabLst>
            </a:pPr>
            <a:r>
              <a:rPr lang="cs-CZ" sz="1800" b="1">
                <a:solidFill>
                  <a:srgbClr val="000000"/>
                </a:solidFill>
              </a:rPr>
              <a:t>cca 30 % oslovených </a:t>
            </a:r>
            <a:r>
              <a:rPr lang="cs-CZ" sz="1800" b="1" noProof="1">
                <a:solidFill>
                  <a:srgbClr val="000000"/>
                </a:solidFill>
              </a:rPr>
              <a:t>non</a:t>
            </a:r>
            <a:r>
              <a:rPr lang="cs-CZ" sz="1800" b="1">
                <a:solidFill>
                  <a:srgbClr val="000000"/>
                </a:solidFill>
              </a:rPr>
              <a:t>-respondentů se po osobním setkání s tazatelem rozhodlo zapojit do studie</a:t>
            </a:r>
          </a:p>
          <a:p>
            <a:pPr marL="804863" indent="-609600" eaLnBrk="1" hangingPunct="1">
              <a:lnSpc>
                <a:spcPct val="80000"/>
              </a:lnSpc>
              <a:buFont typeface="Wingdings" pitchFamily="2" charset="2"/>
              <a:buNone/>
              <a:tabLst>
                <a:tab pos="8615363" algn="ctr"/>
              </a:tabLst>
            </a:pPr>
            <a:endParaRPr lang="cs-CZ" sz="1000" b="1">
              <a:solidFill>
                <a:srgbClr val="000000"/>
              </a:solidFill>
            </a:endParaRPr>
          </a:p>
          <a:p>
            <a:pPr marL="804863" indent="-609600" eaLnBrk="1" hangingPunct="1">
              <a:lnSpc>
                <a:spcPct val="80000"/>
              </a:lnSpc>
              <a:buFontTx/>
              <a:buNone/>
              <a:tabLst>
                <a:tab pos="8615363" algn="ctr"/>
              </a:tabLst>
            </a:pPr>
            <a:endParaRPr lang="cs-CZ" sz="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>
                <a:solidFill>
                  <a:srgbClr val="1C2C7A"/>
                </a:solidFill>
              </a:rPr>
              <a:t>PANCAKE  První výsledky</a:t>
            </a:r>
            <a:endParaRPr lang="cs-CZ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00808"/>
            <a:ext cx="8424862" cy="4392612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973138" indent="-609600" eaLnBrk="1" hangingPunct="1">
              <a:lnSpc>
                <a:spcPct val="40000"/>
              </a:lnSpc>
              <a:buFont typeface="Wingdings" pitchFamily="2" charset="2"/>
              <a:buNone/>
              <a:tabLst>
                <a:tab pos="8615363" algn="ctr"/>
              </a:tabLst>
            </a:pPr>
            <a:endParaRPr lang="cs-CZ" sz="2800" dirty="0"/>
          </a:p>
          <a:p>
            <a:pPr marL="973138" indent="-609600" eaLnBrk="1" hangingPunct="1">
              <a:lnSpc>
                <a:spcPct val="80000"/>
              </a:lnSpc>
              <a:buFont typeface="Wingdings" pitchFamily="2" charset="2"/>
              <a:buNone/>
              <a:tabLst>
                <a:tab pos="8615363" algn="ctr"/>
              </a:tabLst>
            </a:pPr>
            <a:r>
              <a:rPr lang="cs-CZ" dirty="0"/>
              <a:t>Praktické závěry</a:t>
            </a:r>
          </a:p>
          <a:p>
            <a:pPr marL="973138" indent="-609600" eaLnBrk="1" hangingPunct="1">
              <a:lnSpc>
                <a:spcPct val="20000"/>
              </a:lnSpc>
              <a:buFont typeface="Wingdings" pitchFamily="2" charset="2"/>
              <a:buNone/>
              <a:tabLst>
                <a:tab pos="8615363" algn="ctr"/>
              </a:tabLst>
            </a:pPr>
            <a:endParaRPr lang="cs-CZ" dirty="0"/>
          </a:p>
          <a:p>
            <a:pPr marL="265113" indent="-176213" eaLnBrk="1" hangingPunct="1">
              <a:lnSpc>
                <a:spcPct val="80000"/>
              </a:lnSpc>
              <a:spcBef>
                <a:spcPts val="0"/>
              </a:spcBef>
              <a:buFontTx/>
              <a:buChar char="•"/>
              <a:tabLst>
                <a:tab pos="8615363" algn="ctr"/>
              </a:tabLst>
            </a:pPr>
            <a:r>
              <a:rPr lang="cs-CZ" sz="2400" dirty="0"/>
              <a:t>Účast ve studii byla významně ovlivněna sezónním obdobím, svátky a prázdninami</a:t>
            </a:r>
          </a:p>
          <a:p>
            <a:pPr marL="265113" indent="-176213" eaLnBrk="1" hangingPunct="1">
              <a:lnSpc>
                <a:spcPct val="80000"/>
              </a:lnSpc>
              <a:spcBef>
                <a:spcPts val="0"/>
              </a:spcBef>
              <a:buFontTx/>
              <a:buChar char="•"/>
              <a:tabLst>
                <a:tab pos="8615363" algn="ctr"/>
              </a:tabLst>
            </a:pPr>
            <a:r>
              <a:rPr lang="cs-CZ" sz="2400" dirty="0"/>
              <a:t>Účast ve studii byla do určité míry ovlivněna finanční motivací</a:t>
            </a:r>
          </a:p>
          <a:p>
            <a:pPr marL="265113" indent="-176213" eaLnBrk="1" hangingPunct="1">
              <a:lnSpc>
                <a:spcPct val="80000"/>
              </a:lnSpc>
              <a:spcBef>
                <a:spcPts val="0"/>
              </a:spcBef>
              <a:buFontTx/>
              <a:buChar char="•"/>
              <a:tabLst>
                <a:tab pos="8615363" algn="ctr"/>
              </a:tabLst>
            </a:pPr>
            <a:r>
              <a:rPr lang="cs-CZ" sz="2400" dirty="0"/>
              <a:t>Pro obě studie bylo náročnější naplnit finální počet ve skupině děti (3 – 10 let) na rozdíl od skupiny kojenci (maminky na RD více času)</a:t>
            </a:r>
          </a:p>
          <a:p>
            <a:pPr marL="265113" indent="-176213" eaLnBrk="1" hangingPunct="1">
              <a:lnSpc>
                <a:spcPct val="60000"/>
              </a:lnSpc>
              <a:spcBef>
                <a:spcPts val="0"/>
              </a:spcBef>
              <a:buFontTx/>
              <a:buNone/>
              <a:tabLst>
                <a:tab pos="8615363" algn="ctr"/>
              </a:tabLst>
            </a:pPr>
            <a:endParaRPr lang="cs-CZ" sz="2400" dirty="0"/>
          </a:p>
          <a:p>
            <a:pPr marL="265113" indent="-176213" eaLnBrk="1" hangingPunct="1">
              <a:lnSpc>
                <a:spcPct val="80000"/>
              </a:lnSpc>
              <a:spcBef>
                <a:spcPts val="0"/>
              </a:spcBef>
              <a:buFontTx/>
              <a:buChar char="•"/>
              <a:tabLst>
                <a:tab pos="8615363" algn="ctr"/>
              </a:tabLst>
            </a:pPr>
            <a:r>
              <a:rPr lang="cs-CZ" sz="1800" dirty="0"/>
              <a:t>Atlas porcí  - zvážit rozšíření o nejčastěji postrádané potraviny </a:t>
            </a:r>
          </a:p>
          <a:p>
            <a:pPr marL="265113" indent="-176213" eaLnBrk="1" hangingPunct="1">
              <a:lnSpc>
                <a:spcPct val="80000"/>
              </a:lnSpc>
              <a:spcBef>
                <a:spcPts val="0"/>
              </a:spcBef>
              <a:buFontTx/>
              <a:buChar char="•"/>
              <a:tabLst>
                <a:tab pos="8615363" algn="ctr"/>
              </a:tabLst>
            </a:pPr>
            <a:r>
              <a:rPr lang="cs-CZ" sz="1800" dirty="0" err="1"/>
              <a:t>Epic</a:t>
            </a:r>
            <a:r>
              <a:rPr lang="cs-CZ" sz="1800" dirty="0"/>
              <a:t>-Soft - zvážit rozšíření o nejčastěji postrádané potraviny a receptury</a:t>
            </a:r>
          </a:p>
          <a:p>
            <a:pPr marL="265113" indent="-176213" eaLnBrk="1" hangingPunct="1">
              <a:lnSpc>
                <a:spcPct val="80000"/>
              </a:lnSpc>
              <a:spcBef>
                <a:spcPts val="0"/>
              </a:spcBef>
              <a:buFontTx/>
              <a:buChar char="•"/>
              <a:tabLst>
                <a:tab pos="8615363" algn="ctr"/>
              </a:tabLst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Medializace studie </a:t>
            </a:r>
            <a:r>
              <a:rPr lang="cs-CZ" sz="1800" dirty="0"/>
              <a:t>formou webových stránek - řada respondentů a všichni tazatelé by ji uvítali – ověřit si existenci studie, přečíst podrobnosti, dohledat kontakty, komunikace </a:t>
            </a:r>
            <a:r>
              <a:rPr lang="cs-CZ" sz="1800" dirty="0" err="1"/>
              <a:t>ajn</a:t>
            </a:r>
            <a:r>
              <a:rPr lang="cs-CZ" sz="1800" dirty="0"/>
              <a:t>.; častý zájem rodičů o výsledky</a:t>
            </a:r>
          </a:p>
          <a:p>
            <a:pPr marL="973138" indent="-609600" eaLnBrk="1" hangingPunct="1">
              <a:lnSpc>
                <a:spcPct val="80000"/>
              </a:lnSpc>
              <a:buFontTx/>
              <a:buNone/>
              <a:tabLst>
                <a:tab pos="8615363" algn="ctr"/>
              </a:tabLst>
            </a:pPr>
            <a:endParaRPr lang="cs-CZ" sz="16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>
                <a:solidFill>
                  <a:srgbClr val="1C2C7A"/>
                </a:solidFill>
              </a:rPr>
              <a:t>PANCAKE  Hodnocení metodiky</a:t>
            </a:r>
            <a:endParaRPr lang="cs-CZ"/>
          </a:p>
        </p:txBody>
      </p:sp>
      <p:pic>
        <p:nvPicPr>
          <p:cNvPr id="4198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8938" y="1730375"/>
            <a:ext cx="8504237" cy="4484688"/>
          </a:xfrm>
          <a:noFill/>
        </p:spPr>
      </p:pic>
      <p:sp>
        <p:nvSpPr>
          <p:cNvPr id="316421" name="Text Box 5"/>
          <p:cNvSpPr txBox="1">
            <a:spLocks noChangeArrowheads="1"/>
          </p:cNvSpPr>
          <p:nvPr/>
        </p:nvSpPr>
        <p:spPr bwMode="auto">
          <a:xfrm>
            <a:off x="3995738" y="1700213"/>
            <a:ext cx="13684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Výhody</a:t>
            </a: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4211638" y="5876925"/>
            <a:ext cx="1368425" cy="779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/>
              <a:t>Stav</a:t>
            </a:r>
          </a:p>
          <a:p>
            <a:pPr algn="ctr">
              <a:spcBef>
                <a:spcPct val="50000"/>
              </a:spcBef>
            </a:pPr>
            <a:r>
              <a:rPr lang="cs-CZ"/>
              <a:t>5      :     4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>
                <a:solidFill>
                  <a:srgbClr val="1C2C7A"/>
                </a:solidFill>
              </a:rPr>
              <a:t>PANCAKE     Závěr I</a:t>
            </a:r>
            <a:endParaRPr lang="cs-CZ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351837" cy="4608512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973138" indent="-609600" eaLnBrk="1" hangingPunct="1">
              <a:lnSpc>
                <a:spcPct val="40000"/>
              </a:lnSpc>
              <a:buFontTx/>
              <a:buNone/>
              <a:tabLst>
                <a:tab pos="8615363" algn="ctr"/>
              </a:tabLst>
              <a:defRPr/>
            </a:pPr>
            <a:endParaRPr lang="cs-CZ" sz="2400" dirty="0"/>
          </a:p>
          <a:p>
            <a:pPr marL="973138" indent="-609600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  <a:defRPr/>
            </a:pPr>
            <a:r>
              <a:rPr lang="cs-CZ" sz="2800" dirty="0"/>
              <a:t>Sběr dat o spotřebě potravin na národní úrovni</a:t>
            </a:r>
          </a:p>
          <a:p>
            <a:pPr marL="973138" indent="-609600" eaLnBrk="1" hangingPunct="1">
              <a:lnSpc>
                <a:spcPct val="90000"/>
              </a:lnSpc>
              <a:buFontTx/>
              <a:buChar char="•"/>
              <a:tabLst>
                <a:tab pos="8615363" algn="ctr"/>
              </a:tabLst>
              <a:defRPr/>
            </a:pPr>
            <a:endParaRPr lang="cs-CZ" sz="2000" dirty="0"/>
          </a:p>
          <a:p>
            <a:pPr marL="633413" indent="-269875" eaLnBrk="1" hangingPunct="1">
              <a:lnSpc>
                <a:spcPct val="90000"/>
              </a:lnSpc>
              <a:buFont typeface="Wingdings" pitchFamily="2" charset="2"/>
              <a:buChar char="§"/>
              <a:tabLst>
                <a:tab pos="8615363" algn="ctr"/>
              </a:tabLst>
              <a:defRPr/>
            </a:pPr>
            <a:r>
              <a:rPr lang="cs-CZ" sz="2400" dirty="0">
                <a:solidFill>
                  <a:srgbClr val="000000"/>
                </a:solidFill>
              </a:rPr>
              <a:t>Zkušenosti získané v pilotní studii PANCAKE bude moci ČR uplatnit při případné účasti ČR v celoevropském projektu EU Menu (</a:t>
            </a:r>
            <a:r>
              <a:rPr lang="cs-CZ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pilotní projekt podmínka před realizací celonárodní studie!)</a:t>
            </a:r>
          </a:p>
          <a:p>
            <a:pPr marL="633413" indent="-269875" eaLnBrk="1" hangingPunct="1">
              <a:lnSpc>
                <a:spcPct val="90000"/>
              </a:lnSpc>
              <a:buFont typeface="Wingdings" pitchFamily="2" charset="2"/>
              <a:buNone/>
              <a:tabLst>
                <a:tab pos="8615363" algn="ctr"/>
              </a:tabLst>
              <a:defRPr/>
            </a:pPr>
            <a:endParaRPr lang="cs-CZ" sz="1600" dirty="0"/>
          </a:p>
          <a:p>
            <a:pPr marL="633413" indent="-269875" eaLnBrk="1" hangingPunct="1">
              <a:lnSpc>
                <a:spcPct val="90000"/>
              </a:lnSpc>
              <a:buFontTx/>
              <a:buChar char="•"/>
              <a:tabLst>
                <a:tab pos="8615363" algn="ctr"/>
              </a:tabLst>
              <a:defRPr/>
            </a:pPr>
            <a:r>
              <a:rPr lang="cs-CZ" sz="2400" dirty="0"/>
              <a:t>Získaná data bude možné mezinárodně srovnávat a využívat rovněž pro účely posuzování rizik v zemích EU</a:t>
            </a:r>
          </a:p>
          <a:p>
            <a:pPr marL="973138" indent="-609600" eaLnBrk="1" hangingPunct="1">
              <a:lnSpc>
                <a:spcPct val="90000"/>
              </a:lnSpc>
              <a:buFontTx/>
              <a:buChar char="•"/>
              <a:tabLst>
                <a:tab pos="8615363" algn="ctr"/>
              </a:tabLst>
              <a:defRPr/>
            </a:pPr>
            <a:endParaRPr lang="cs-CZ" sz="2400" dirty="0"/>
          </a:p>
          <a:p>
            <a:pPr marL="973138" indent="-609600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  <a:defRPr/>
            </a:pPr>
            <a:r>
              <a:rPr lang="cs-CZ" sz="2000" dirty="0"/>
              <a:t>? Finanční zabezpečení projektu</a:t>
            </a:r>
          </a:p>
          <a:p>
            <a:pPr marL="973138" indent="-609600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  <a:defRPr/>
            </a:pPr>
            <a:r>
              <a:rPr lang="cs-CZ" sz="2000" dirty="0"/>
              <a:t>? Personální zajištění a organizace projektu</a:t>
            </a:r>
          </a:p>
        </p:txBody>
      </p:sp>
      <p:pic>
        <p:nvPicPr>
          <p:cNvPr id="43012" name="Picture 7" descr="ANd9GcSUe56s-EK-nLFz373H3Om9P60Lt2OcnUnw7RKz5WUlM11Vc6_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620713"/>
            <a:ext cx="1133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>
                <a:solidFill>
                  <a:schemeClr val="bg2"/>
                </a:solidFill>
              </a:rPr>
              <a:t>Ad. Personální zajištění a organizace projektu</a:t>
            </a: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238625"/>
          </a:xfrm>
          <a:ln>
            <a:solidFill>
              <a:srgbClr val="FFFF00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400" dirty="0"/>
              <a:t>„..</a:t>
            </a:r>
            <a:r>
              <a:rPr lang="en-US" sz="2400" dirty="0"/>
              <a:t>PANCAKE pilot study also pointed out that </a:t>
            </a:r>
            <a:r>
              <a:rPr lang="en-US" sz="2400" dirty="0">
                <a:solidFill>
                  <a:srgbClr val="FF0000"/>
                </a:solidFill>
              </a:rPr>
              <a:t>recruiting a large number of qualified interviewers</a:t>
            </a:r>
            <a:r>
              <a:rPr lang="en-US" sz="2400" dirty="0"/>
              <a:t> for the dietary interviews throughout the country </a:t>
            </a:r>
            <a:r>
              <a:rPr lang="en-US" sz="2400" dirty="0">
                <a:solidFill>
                  <a:srgbClr val="FF0000"/>
                </a:solidFill>
              </a:rPr>
              <a:t>may be challenging. </a:t>
            </a:r>
            <a:endParaRPr lang="cs-CZ" sz="24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dirty="0"/>
              <a:t>It may be less of a challenge if an official network of nutritionists/dieticians is available in the country. </a:t>
            </a:r>
            <a:endParaRPr lang="cs-CZ" sz="2400" dirty="0"/>
          </a:p>
          <a:p>
            <a:pPr>
              <a:buFont typeface="Wingdings" pitchFamily="2" charset="2"/>
              <a:buNone/>
            </a:pPr>
            <a:r>
              <a:rPr lang="en-US" sz="2400" dirty="0"/>
              <a:t>However, if such a network does not exist, a feasible </a:t>
            </a:r>
            <a:r>
              <a:rPr lang="en-US" sz="2400" dirty="0">
                <a:solidFill>
                  <a:srgbClr val="FF0000"/>
                </a:solidFill>
              </a:rPr>
              <a:t>alternative may be to recruit university students </a:t>
            </a:r>
            <a:r>
              <a:rPr lang="en-US" sz="2400" dirty="0"/>
              <a:t>studying food science or nutrition to collect the survey data. </a:t>
            </a:r>
            <a:endParaRPr lang="cs-CZ" sz="2400" dirty="0"/>
          </a:p>
          <a:p>
            <a:pPr>
              <a:buFont typeface="Wingdings" pitchFamily="2" charset="2"/>
              <a:buNone/>
            </a:pPr>
            <a:endParaRPr lang="cs-CZ" sz="2400" dirty="0"/>
          </a:p>
          <a:p>
            <a:pPr>
              <a:buFont typeface="Wingdings" pitchFamily="2" charset="2"/>
              <a:buNone/>
            </a:pPr>
            <a:r>
              <a:rPr lang="cs-CZ" sz="2400" dirty="0"/>
              <a:t>(cit. </a:t>
            </a:r>
            <a:r>
              <a:rPr lang="cs-CZ" sz="2400" dirty="0" err="1"/>
              <a:t>Guidance</a:t>
            </a:r>
            <a:r>
              <a:rPr lang="cs-CZ" sz="2400" dirty="0"/>
              <a:t> on </a:t>
            </a:r>
            <a:r>
              <a:rPr lang="cs-CZ" sz="2400" dirty="0" err="1"/>
              <a:t>the</a:t>
            </a:r>
            <a:r>
              <a:rPr lang="cs-CZ" sz="2400" dirty="0"/>
              <a:t> EU Menu </a:t>
            </a:r>
            <a:r>
              <a:rPr lang="cs-CZ" sz="2400" dirty="0" err="1"/>
              <a:t>methodology</a:t>
            </a:r>
            <a:r>
              <a:rPr lang="cs-CZ" sz="2400" dirty="0"/>
              <a:t>, EFSA 2014)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71575"/>
          </a:xfrm>
        </p:spPr>
        <p:txBody>
          <a:bodyPr/>
          <a:lstStyle/>
          <a:p>
            <a:pPr eaLnBrk="1" hangingPunct="1"/>
            <a:r>
              <a:rPr lang="cs-CZ" sz="4000"/>
              <a:t>Projekt </a:t>
            </a:r>
            <a:r>
              <a:rPr lang="cs-CZ" sz="4000" b="1"/>
              <a:t>PANCAKE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327525"/>
          </a:xfrm>
          <a:solidFill>
            <a:schemeClr val="accent1">
              <a:alpha val="35001"/>
            </a:schemeClr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Cíl:</a:t>
            </a:r>
          </a:p>
          <a:p>
            <a:pPr lvl="1" eaLnBrk="1" hangingPunct="1">
              <a:buFontTx/>
              <a:buChar char="•"/>
              <a:defRPr/>
            </a:pPr>
            <a:r>
              <a:rPr lang="cs-CZ" sz="2400" dirty="0">
                <a:solidFill>
                  <a:srgbClr val="000000"/>
                </a:solidFill>
              </a:rPr>
              <a:t>Příprava a testování harmonizované metodologie sběru dat o spotřebě potravin u dětí &lt; 10 let</a:t>
            </a:r>
          </a:p>
          <a:p>
            <a:pPr lvl="1" eaLnBrk="1" hangingPunct="1">
              <a:buFontTx/>
              <a:buNone/>
              <a:defRPr/>
            </a:pPr>
            <a:r>
              <a:rPr lang="cs-CZ" sz="2400" dirty="0">
                <a:solidFill>
                  <a:srgbClr val="000000"/>
                </a:solidFill>
              </a:rPr>
              <a:t>	(</a:t>
            </a:r>
            <a:r>
              <a:rPr lang="cs-CZ" sz="2400" dirty="0" err="1">
                <a:solidFill>
                  <a:srgbClr val="000000"/>
                </a:solidFill>
              </a:rPr>
              <a:t>vs</a:t>
            </a:r>
            <a:r>
              <a:rPr lang="cs-CZ" sz="2400" dirty="0">
                <a:solidFill>
                  <a:srgbClr val="000000"/>
                </a:solidFill>
              </a:rPr>
              <a:t> „PANEU“ – adolescenti, dospělé a starší osoby).</a:t>
            </a:r>
          </a:p>
          <a:p>
            <a:pPr lvl="1" eaLnBrk="1" hangingPunct="1">
              <a:buFontTx/>
              <a:buNone/>
              <a:defRPr/>
            </a:pPr>
            <a:endParaRPr lang="cs-CZ" sz="2400" dirty="0"/>
          </a:p>
          <a:p>
            <a:pPr lvl="1" eaLnBrk="1" hangingPunct="1">
              <a:buFontTx/>
              <a:buChar char="•"/>
              <a:defRPr/>
            </a:pPr>
            <a:r>
              <a:rPr lang="cs-CZ" sz="2400" dirty="0">
                <a:solidFill>
                  <a:srgbClr val="000000"/>
                </a:solidFill>
              </a:rPr>
              <a:t>Ověřit proveditelnost v reálných podmínkách </a:t>
            </a:r>
          </a:p>
          <a:p>
            <a:pPr lvl="1" eaLnBrk="1" hangingPunct="1">
              <a:buFontTx/>
              <a:buNone/>
              <a:defRPr/>
            </a:pPr>
            <a:r>
              <a:rPr lang="cs-CZ" sz="2400" dirty="0">
                <a:solidFill>
                  <a:srgbClr val="000000"/>
                </a:solidFill>
              </a:rPr>
              <a:t>		(ČR, Belgie)</a:t>
            </a:r>
          </a:p>
          <a:p>
            <a:pPr lvl="1" eaLnBrk="1" hangingPunct="1">
              <a:buFontTx/>
              <a:buNone/>
              <a:defRPr/>
            </a:pPr>
            <a:endParaRPr lang="cs-CZ" sz="2400" dirty="0">
              <a:solidFill>
                <a:srgbClr val="000000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cs-CZ" sz="2400" dirty="0"/>
              <a:t>2010 – 2011 </a:t>
            </a:r>
            <a:r>
              <a:rPr lang="cs-CZ" sz="2400" dirty="0">
                <a:solidFill>
                  <a:srgbClr val="000000"/>
                </a:solidFill>
              </a:rPr>
              <a:t>(Nizozemí, Belgie, ČR, Dánsko, IARC)</a:t>
            </a:r>
            <a:endParaRPr lang="cs-CZ" sz="2400" dirty="0"/>
          </a:p>
        </p:txBody>
      </p:sp>
      <p:pic>
        <p:nvPicPr>
          <p:cNvPr id="12292" name="Picture 5" descr="ANd9GcT4ObkZq1bsZjKd-qQ1v6cQWfuBXGWeSAOfSaV82YwYGAQA0xJ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620713"/>
            <a:ext cx="1763712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eaLnBrk="1" hangingPunct="1"/>
            <a:r>
              <a:rPr lang="cs-CZ" sz="4000" b="1">
                <a:solidFill>
                  <a:srgbClr val="1C2C7A"/>
                </a:solidFill>
              </a:rPr>
              <a:t>PANCAKE     Závěr II</a:t>
            </a:r>
            <a:endParaRPr lang="cs-CZ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80400" cy="5040313"/>
          </a:xfrm>
          <a:solidFill>
            <a:schemeClr val="accent1">
              <a:alpha val="35001"/>
            </a:schemeClr>
          </a:solidFill>
        </p:spPr>
        <p:txBody>
          <a:bodyPr/>
          <a:lstStyle/>
          <a:p>
            <a:pPr marL="804863" indent="-441325" eaLnBrk="1" hangingPunct="1">
              <a:lnSpc>
                <a:spcPct val="40000"/>
              </a:lnSpc>
              <a:buFontTx/>
              <a:buNone/>
              <a:tabLst>
                <a:tab pos="8615363" algn="ctr"/>
              </a:tabLst>
              <a:defRPr/>
            </a:pPr>
            <a:endParaRPr lang="cs-CZ" sz="4800" dirty="0"/>
          </a:p>
          <a:p>
            <a:pPr marL="804863" indent="-441325" eaLnBrk="1" hangingPunct="1">
              <a:lnSpc>
                <a:spcPct val="40000"/>
              </a:lnSpc>
              <a:buFontTx/>
              <a:buNone/>
              <a:tabLst>
                <a:tab pos="8615363" algn="ctr"/>
              </a:tabLst>
              <a:defRPr/>
            </a:pPr>
            <a:r>
              <a:rPr 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Data o spotřebě potravin – využití</a:t>
            </a:r>
          </a:p>
          <a:p>
            <a:pPr marL="804863" indent="-441325" eaLnBrk="1" hangingPunct="1">
              <a:lnSpc>
                <a:spcPct val="40000"/>
              </a:lnSpc>
              <a:buFontTx/>
              <a:buNone/>
              <a:tabLst>
                <a:tab pos="8615363" algn="ctr"/>
              </a:tabLst>
              <a:defRPr/>
            </a:pPr>
            <a:endParaRPr lang="cs-CZ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265113" indent="-265113" eaLnBrk="1" hangingPunct="1">
              <a:spcBef>
                <a:spcPts val="0"/>
              </a:spcBef>
              <a:buFontTx/>
              <a:buChar char="•"/>
              <a:defRPr/>
            </a:pPr>
            <a:r>
              <a:rPr lang="cs-CZ" sz="2300" u="sng" dirty="0"/>
              <a:t>Hodnocení výživy, výživová politika</a:t>
            </a:r>
          </a:p>
          <a:p>
            <a:pPr marL="265113" indent="-265113" eaLnBrk="1" hangingPunct="1">
              <a:spcBef>
                <a:spcPts val="0"/>
              </a:spcBef>
              <a:buFontTx/>
              <a:buNone/>
              <a:defRPr/>
            </a:pPr>
            <a:r>
              <a:rPr lang="cs-CZ" sz="2300" dirty="0"/>
              <a:t>	- Hodnocení stavu výživy různých populačních skupin</a:t>
            </a:r>
          </a:p>
          <a:p>
            <a:pPr marL="265113" indent="-265113" eaLnBrk="1" hangingPunct="1">
              <a:spcBef>
                <a:spcPts val="0"/>
              </a:spcBef>
              <a:buFontTx/>
              <a:buNone/>
              <a:defRPr/>
            </a:pPr>
            <a:r>
              <a:rPr lang="cs-CZ" sz="2300" dirty="0"/>
              <a:t>	- Plánování a provádění výživové politiky (výživ. doporučení)</a:t>
            </a:r>
          </a:p>
          <a:p>
            <a:pPr marL="265113" indent="-265113" eaLnBrk="1" hangingPunct="1">
              <a:spcBef>
                <a:spcPts val="0"/>
              </a:spcBef>
              <a:buFontTx/>
              <a:buNone/>
              <a:defRPr/>
            </a:pPr>
            <a:r>
              <a:rPr lang="cs-CZ" sz="2300" dirty="0"/>
              <a:t>	- Hodnocení veřejného zdraví (ukazatele </a:t>
            </a:r>
            <a:r>
              <a:rPr lang="cs-CZ" sz="2300" dirty="0" err="1"/>
              <a:t>zdr</a:t>
            </a:r>
            <a:r>
              <a:rPr lang="cs-CZ" sz="2300" dirty="0"/>
              <a:t>. stavu ve vztahu k vybraným složkám výživy a ke způsobu stravování)</a:t>
            </a:r>
          </a:p>
          <a:p>
            <a:pPr marL="265113" indent="-265113" eaLnBrk="1" hangingPunct="1">
              <a:spcBef>
                <a:spcPts val="0"/>
              </a:spcBef>
              <a:buFontTx/>
              <a:buNone/>
              <a:defRPr/>
            </a:pPr>
            <a:r>
              <a:rPr lang="cs-CZ" sz="2300" dirty="0"/>
              <a:t>	- Preventivní aktivity zaměřené na potlačení významných civilizačních onemocnění (obezita, DM II, HT, osteoporóza)</a:t>
            </a:r>
          </a:p>
          <a:p>
            <a:pPr marL="265113" indent="-265113" eaLnBrk="1" hangingPunct="1">
              <a:spcBef>
                <a:spcPts val="0"/>
              </a:spcBef>
              <a:buFontTx/>
              <a:buNone/>
              <a:defRPr/>
            </a:pPr>
            <a:r>
              <a:rPr lang="cs-CZ" sz="2300" dirty="0"/>
              <a:t>	- Zhodnocení účinnosti intervence pomocí zjištění výživové spotřeby před započetím a po ukončení programu (výchovně-vzdělávací programy, preventivní programy v oblasti výživy)</a:t>
            </a:r>
          </a:p>
          <a:p>
            <a:pPr marL="804863" indent="-441325" eaLnBrk="1" hangingPunct="1">
              <a:lnSpc>
                <a:spcPct val="110000"/>
              </a:lnSpc>
              <a:buFontTx/>
              <a:buNone/>
              <a:tabLst>
                <a:tab pos="8615363" algn="ctr"/>
              </a:tabLst>
              <a:defRPr/>
            </a:pPr>
            <a:endParaRPr lang="cs-CZ" sz="2400" dirty="0"/>
          </a:p>
        </p:txBody>
      </p:sp>
      <p:pic>
        <p:nvPicPr>
          <p:cNvPr id="45060" name="Picture 7" descr="ANd9GcSUe56s-EK-nLFz373H3Om9P60Lt2OcnUnw7RKz5WUlM11Vc6_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620713"/>
            <a:ext cx="1133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eaLnBrk="1" hangingPunct="1"/>
            <a:r>
              <a:rPr lang="cs-CZ" sz="4000" b="1">
                <a:solidFill>
                  <a:srgbClr val="1C2C7A"/>
                </a:solidFill>
              </a:rPr>
              <a:t>PANCAKE     Závěr III</a:t>
            </a:r>
            <a:endParaRPr lang="cs-CZ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280400" cy="5184775"/>
          </a:xfrm>
          <a:solidFill>
            <a:schemeClr val="accent1">
              <a:alpha val="35001"/>
            </a:schemeClr>
          </a:solidFill>
        </p:spPr>
        <p:txBody>
          <a:bodyPr/>
          <a:lstStyle/>
          <a:p>
            <a:pPr marL="804863" indent="-441325" eaLnBrk="1" hangingPunct="1">
              <a:lnSpc>
                <a:spcPct val="40000"/>
              </a:lnSpc>
              <a:buFontTx/>
              <a:buNone/>
              <a:tabLst>
                <a:tab pos="8615363" algn="ctr"/>
              </a:tabLst>
              <a:defRPr/>
            </a:pPr>
            <a:endParaRPr lang="cs-CZ" dirty="0"/>
          </a:p>
          <a:p>
            <a:pPr marL="804863" indent="-441325" eaLnBrk="1" hangingPunct="1">
              <a:lnSpc>
                <a:spcPct val="40000"/>
              </a:lnSpc>
              <a:buFontTx/>
              <a:buNone/>
              <a:tabLst>
                <a:tab pos="8615363" algn="ctr"/>
              </a:tabLst>
              <a:defRPr/>
            </a:pPr>
            <a:r>
              <a:rPr 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Data o spotřebě potravin – využití</a:t>
            </a:r>
          </a:p>
          <a:p>
            <a:pPr marL="804863" indent="-441325" eaLnBrk="1" hangingPunct="1">
              <a:lnSpc>
                <a:spcPct val="40000"/>
              </a:lnSpc>
              <a:buFontTx/>
              <a:buNone/>
              <a:tabLst>
                <a:tab pos="8615363" algn="ctr"/>
              </a:tabLst>
              <a:defRPr/>
            </a:pPr>
            <a:endParaRPr lang="cs-CZ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42913" indent="-354013" eaLnBrk="1" hangingPunct="1">
              <a:lnSpc>
                <a:spcPct val="80000"/>
              </a:lnSpc>
              <a:buFontTx/>
              <a:buChar char="•"/>
              <a:tabLst>
                <a:tab pos="8615363" algn="ctr"/>
              </a:tabLst>
              <a:defRPr/>
            </a:pPr>
            <a:r>
              <a:rPr lang="cs-CZ" sz="2300" u="sng" dirty="0"/>
              <a:t>Monitoring a legislativa bezpečnosti potravin</a:t>
            </a:r>
          </a:p>
          <a:p>
            <a:pPr marL="442913" indent="-354013" eaLnBrk="1" hangingPunct="1">
              <a:lnSpc>
                <a:spcPct val="80000"/>
              </a:lnSpc>
              <a:buFontTx/>
              <a:buNone/>
              <a:tabLst>
                <a:tab pos="8615363" algn="ctr"/>
              </a:tabLst>
              <a:defRPr/>
            </a:pPr>
            <a:r>
              <a:rPr lang="cs-CZ" sz="2300" dirty="0"/>
              <a:t>	- Odhad </a:t>
            </a:r>
            <a:r>
              <a:rPr lang="cs-CZ" sz="2300" dirty="0" err="1"/>
              <a:t>dietární</a:t>
            </a:r>
            <a:r>
              <a:rPr lang="cs-CZ" sz="2300" dirty="0"/>
              <a:t> expozice cizorodým látkám z potravin</a:t>
            </a:r>
          </a:p>
          <a:p>
            <a:pPr marL="442913" indent="-354013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  <a:defRPr/>
            </a:pPr>
            <a:r>
              <a:rPr lang="cs-CZ" sz="2300" dirty="0"/>
              <a:t>	- Na základě spotřeby potravin možno hodnotit zdravotní rizika (stávající i nově vznikající) a stanovit maximální přípustné limity kontaminantů v potravinách</a:t>
            </a:r>
          </a:p>
          <a:p>
            <a:pPr marL="442913" indent="-354013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  <a:defRPr/>
            </a:pPr>
            <a:r>
              <a:rPr lang="cs-CZ" sz="2300" dirty="0"/>
              <a:t>	- Aktualizace stávající a zavádění nové legislativy upravující bezpečnost potravin</a:t>
            </a:r>
          </a:p>
          <a:p>
            <a:pPr marL="442913" indent="-354013" eaLnBrk="1" hangingPunct="1">
              <a:lnSpc>
                <a:spcPct val="80000"/>
              </a:lnSpc>
              <a:buFontTx/>
              <a:buNone/>
              <a:tabLst>
                <a:tab pos="8615363" algn="ctr"/>
              </a:tabLst>
              <a:defRPr/>
            </a:pPr>
            <a:endParaRPr lang="cs-CZ" sz="1400" dirty="0"/>
          </a:p>
          <a:p>
            <a:pPr marL="442913" indent="-354013" eaLnBrk="1" hangingPunct="1">
              <a:lnSpc>
                <a:spcPct val="110000"/>
              </a:lnSpc>
              <a:buFontTx/>
              <a:buChar char="•"/>
              <a:tabLst>
                <a:tab pos="8615363" algn="ctr"/>
              </a:tabLst>
              <a:defRPr/>
            </a:pPr>
            <a:r>
              <a:rPr lang="cs-CZ" sz="2300" u="sng" dirty="0"/>
              <a:t>Využití v potravinářství</a:t>
            </a:r>
          </a:p>
          <a:p>
            <a:pPr marL="442913" indent="-354013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  <a:defRPr/>
            </a:pPr>
            <a:r>
              <a:rPr lang="cs-CZ" sz="2300" dirty="0"/>
              <a:t>	- Doporučení ke správné výrobní praxi vedoucí ke snížení přítomnosti kontaminantů v potravinách nebo v surovinách (rezidua pesticidů, mikrobiologická agens </a:t>
            </a:r>
            <a:r>
              <a:rPr lang="cs-CZ" sz="2300" dirty="0" err="1"/>
              <a:t>ajn</a:t>
            </a:r>
            <a:r>
              <a:rPr lang="cs-CZ" sz="2300" dirty="0"/>
              <a:t>.)</a:t>
            </a:r>
          </a:p>
          <a:p>
            <a:pPr marL="442913" indent="-354013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  <a:defRPr/>
            </a:pPr>
            <a:r>
              <a:rPr lang="cs-CZ" sz="2300" dirty="0"/>
              <a:t>	- Výrobky s vylepšenou nutriční hodnotou</a:t>
            </a:r>
          </a:p>
        </p:txBody>
      </p:sp>
      <p:pic>
        <p:nvPicPr>
          <p:cNvPr id="46084" name="Picture 7" descr="ANd9GcSUe56s-EK-nLFz373H3Om9P60Lt2OcnUnw7RKz5WUlM11Vc6_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620713"/>
            <a:ext cx="1133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Užitečné zdroje</a:t>
            </a: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00550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973138" indent="-609600" eaLnBrk="1" hangingPunct="1">
              <a:tabLst>
                <a:tab pos="8615363" algn="ctr"/>
              </a:tabLst>
            </a:pPr>
            <a:r>
              <a:rPr lang="cs-CZ" sz="2400" dirty="0"/>
              <a:t>Externí závěrečná zpráva EFSA o studii PANCAKE</a:t>
            </a:r>
          </a:p>
          <a:p>
            <a:pPr marL="973138" indent="-609600" eaLnBrk="1" hangingPunct="1"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2000" dirty="0"/>
              <a:t>	</a:t>
            </a:r>
            <a:r>
              <a:rPr lang="cs-CZ" sz="2000" dirty="0">
                <a:hlinkClick r:id="rId3"/>
              </a:rPr>
              <a:t>http://www.</a:t>
            </a:r>
            <a:r>
              <a:rPr lang="cs-CZ" sz="2000" dirty="0" err="1">
                <a:hlinkClick r:id="rId3"/>
              </a:rPr>
              <a:t>efsa.europa.eu</a:t>
            </a:r>
            <a:r>
              <a:rPr lang="cs-CZ" sz="2000" dirty="0">
                <a:hlinkClick r:id="rId3"/>
              </a:rPr>
              <a:t>/</a:t>
            </a:r>
            <a:r>
              <a:rPr lang="cs-CZ" sz="2000" dirty="0" err="1">
                <a:hlinkClick r:id="rId3"/>
              </a:rPr>
              <a:t>en</a:t>
            </a:r>
            <a:r>
              <a:rPr lang="cs-CZ" sz="2000" dirty="0">
                <a:hlinkClick r:id="rId3"/>
              </a:rPr>
              <a:t>/</a:t>
            </a:r>
            <a:r>
              <a:rPr lang="cs-CZ" sz="2000" dirty="0" err="1">
                <a:hlinkClick r:id="rId3"/>
              </a:rPr>
              <a:t>supporting</a:t>
            </a:r>
            <a:r>
              <a:rPr lang="cs-CZ" sz="2000" dirty="0">
                <a:hlinkClick r:id="rId3"/>
              </a:rPr>
              <a:t>/</a:t>
            </a:r>
            <a:r>
              <a:rPr lang="cs-CZ" sz="2000" dirty="0" err="1">
                <a:hlinkClick r:id="rId3"/>
              </a:rPr>
              <a:t>doc</a:t>
            </a:r>
            <a:r>
              <a:rPr lang="cs-CZ" sz="2000" dirty="0">
                <a:hlinkClick r:id="rId3"/>
              </a:rPr>
              <a:t>/339e.pdf</a:t>
            </a:r>
            <a:r>
              <a:rPr lang="cs-CZ" sz="2000" dirty="0"/>
              <a:t> </a:t>
            </a:r>
          </a:p>
          <a:p>
            <a:pPr marL="973138" indent="-609600" eaLnBrk="1" hangingPunct="1">
              <a:tabLst>
                <a:tab pos="8615363" algn="ctr"/>
              </a:tabLst>
            </a:pPr>
            <a:endParaRPr lang="cs-CZ" sz="2000" dirty="0"/>
          </a:p>
          <a:p>
            <a:pPr marL="973138" indent="-609600" eaLnBrk="1" hangingPunct="1">
              <a:tabLst>
                <a:tab pos="8615363" algn="ctr"/>
              </a:tabLst>
            </a:pPr>
            <a:r>
              <a:rPr lang="cs-CZ" sz="2400" dirty="0"/>
              <a:t>Odborná zpráva za rok 2011 CZVP SZÚ – </a:t>
            </a:r>
            <a:r>
              <a:rPr lang="cs-CZ" sz="2400" dirty="0" err="1"/>
              <a:t>Dietární</a:t>
            </a:r>
            <a:r>
              <a:rPr lang="cs-CZ" sz="2400" dirty="0"/>
              <a:t> expozice populace chemickým látkám z potravin  - NUTRIMON</a:t>
            </a:r>
          </a:p>
          <a:p>
            <a:pPr marL="973138" indent="-609600" eaLnBrk="1" hangingPunct="1"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2000" dirty="0"/>
              <a:t>	</a:t>
            </a:r>
            <a:r>
              <a:rPr lang="cs-CZ" sz="2000" dirty="0">
                <a:hlinkClick r:id="rId4"/>
              </a:rPr>
              <a:t>http://czvp.szu.cz/monitor/tds11c/tds11c.htm</a:t>
            </a:r>
            <a:r>
              <a:rPr lang="cs-CZ" sz="2000" dirty="0"/>
              <a:t>  </a:t>
            </a:r>
          </a:p>
          <a:p>
            <a:pPr marL="973138" indent="-609600" eaLnBrk="1" hangingPunct="1">
              <a:tabLst>
                <a:tab pos="8615363" algn="ctr"/>
              </a:tabLst>
            </a:pPr>
            <a:endParaRPr lang="cs-CZ" sz="2000" dirty="0"/>
          </a:p>
          <a:p>
            <a:pPr marL="973138" indent="-609600" eaLnBrk="1" hangingPunct="1">
              <a:tabLst>
                <a:tab pos="8615363" algn="ctr"/>
              </a:tabLst>
            </a:pPr>
            <a:r>
              <a:rPr lang="cs-CZ" sz="1800" dirty="0" err="1"/>
              <a:t>Ocké</a:t>
            </a:r>
            <a:r>
              <a:rPr lang="cs-CZ" sz="1800" dirty="0"/>
              <a:t> M, </a:t>
            </a:r>
            <a:r>
              <a:rPr lang="cs-CZ" sz="1800" dirty="0" err="1"/>
              <a:t>Brants</a:t>
            </a:r>
            <a:r>
              <a:rPr lang="cs-CZ" sz="1800" dirty="0"/>
              <a:t> H, </a:t>
            </a:r>
            <a:r>
              <a:rPr lang="cs-CZ" sz="1800" dirty="0" err="1"/>
              <a:t>Dofkova</a:t>
            </a:r>
            <a:r>
              <a:rPr lang="cs-CZ" sz="1800" dirty="0"/>
              <a:t> M, </a:t>
            </a:r>
            <a:r>
              <a:rPr lang="cs-CZ" sz="1800" dirty="0" err="1"/>
              <a:t>Freisling</a:t>
            </a:r>
            <a:r>
              <a:rPr lang="cs-CZ" sz="1800" dirty="0"/>
              <a:t> H, van </a:t>
            </a:r>
            <a:r>
              <a:rPr lang="cs-CZ" sz="1800" dirty="0" err="1"/>
              <a:t>Rossum</a:t>
            </a:r>
            <a:r>
              <a:rPr lang="cs-CZ" sz="1800" dirty="0"/>
              <a:t> C, </a:t>
            </a:r>
            <a:r>
              <a:rPr lang="cs-CZ" sz="1800" dirty="0" err="1"/>
              <a:t>Ruprich</a:t>
            </a:r>
            <a:r>
              <a:rPr lang="cs-CZ" sz="1800" dirty="0"/>
              <a:t> J </a:t>
            </a:r>
            <a:r>
              <a:rPr lang="cs-CZ" sz="1800" dirty="0" err="1"/>
              <a:t>et</a:t>
            </a:r>
            <a:r>
              <a:rPr lang="cs-CZ" sz="1800" dirty="0"/>
              <a:t> </a:t>
            </a:r>
            <a:r>
              <a:rPr lang="cs-CZ" sz="1800" dirty="0" err="1"/>
              <a:t>al</a:t>
            </a:r>
            <a:r>
              <a:rPr lang="cs-CZ" sz="1800" dirty="0"/>
              <a:t>., 2014. </a:t>
            </a:r>
            <a:r>
              <a:rPr lang="cs-CZ" sz="1800" b="1" dirty="0" err="1"/>
              <a:t>Feasibility</a:t>
            </a:r>
            <a:r>
              <a:rPr lang="cs-CZ" sz="1800" b="1" dirty="0"/>
              <a:t> </a:t>
            </a:r>
            <a:r>
              <a:rPr lang="cs-CZ" sz="1800" b="1" dirty="0" err="1"/>
              <a:t>of</a:t>
            </a:r>
            <a:r>
              <a:rPr lang="cs-CZ" sz="1800" b="1" dirty="0"/>
              <a:t> </a:t>
            </a:r>
            <a:r>
              <a:rPr lang="cs-CZ" sz="1800" b="1" dirty="0" err="1"/>
              <a:t>dietary</a:t>
            </a:r>
            <a:r>
              <a:rPr lang="cs-CZ" sz="1800" b="1" dirty="0"/>
              <a:t> </a:t>
            </a:r>
            <a:r>
              <a:rPr lang="cs-CZ" sz="1800" b="1" dirty="0" err="1"/>
              <a:t>assessment</a:t>
            </a:r>
            <a:r>
              <a:rPr lang="cs-CZ" sz="1800" b="1" dirty="0"/>
              <a:t> </a:t>
            </a:r>
            <a:r>
              <a:rPr lang="cs-CZ" sz="1800" b="1" dirty="0" err="1"/>
              <a:t>methods</a:t>
            </a:r>
            <a:r>
              <a:rPr lang="cs-CZ" sz="1800" b="1" dirty="0"/>
              <a:t>, </a:t>
            </a:r>
            <a:r>
              <a:rPr lang="cs-CZ" sz="1800" b="1" dirty="0" err="1"/>
              <a:t>other</a:t>
            </a:r>
            <a:r>
              <a:rPr lang="cs-CZ" sz="1800" b="1" dirty="0"/>
              <a:t> </a:t>
            </a:r>
            <a:r>
              <a:rPr lang="cs-CZ" sz="1800" b="1" dirty="0" err="1"/>
              <a:t>tools</a:t>
            </a:r>
            <a:r>
              <a:rPr lang="cs-CZ" sz="1800" b="1" dirty="0"/>
              <a:t> </a:t>
            </a:r>
            <a:r>
              <a:rPr lang="cs-CZ" sz="1800" b="1" dirty="0" err="1"/>
              <a:t>and</a:t>
            </a:r>
            <a:r>
              <a:rPr lang="cs-CZ" sz="1800" b="1" dirty="0"/>
              <a:t> </a:t>
            </a:r>
            <a:r>
              <a:rPr lang="cs-CZ" sz="1800" b="1" dirty="0" err="1"/>
              <a:t>procedures</a:t>
            </a:r>
            <a:r>
              <a:rPr lang="cs-CZ" sz="1800" b="1" dirty="0"/>
              <a:t> </a:t>
            </a:r>
            <a:r>
              <a:rPr lang="cs-CZ" sz="1800" b="1" dirty="0" err="1"/>
              <a:t>for</a:t>
            </a:r>
            <a:r>
              <a:rPr lang="cs-CZ" sz="1800" b="1" dirty="0"/>
              <a:t> a pan-</a:t>
            </a:r>
            <a:r>
              <a:rPr lang="cs-CZ" sz="1800" b="1" dirty="0" err="1"/>
              <a:t>European</a:t>
            </a:r>
            <a:r>
              <a:rPr lang="cs-CZ" sz="1800" b="1" dirty="0"/>
              <a:t> </a:t>
            </a:r>
            <a:r>
              <a:rPr lang="cs-CZ" sz="1800" b="1" dirty="0" err="1"/>
              <a:t>food</a:t>
            </a:r>
            <a:r>
              <a:rPr lang="cs-CZ" sz="1800" b="1" dirty="0"/>
              <a:t> </a:t>
            </a:r>
            <a:r>
              <a:rPr lang="cs-CZ" sz="1800" b="1" dirty="0" err="1"/>
              <a:t>consumption</a:t>
            </a:r>
            <a:r>
              <a:rPr lang="cs-CZ" sz="1800" b="1" dirty="0"/>
              <a:t> </a:t>
            </a:r>
            <a:r>
              <a:rPr lang="cs-CZ" sz="1800" b="1" dirty="0" err="1"/>
              <a:t>survey</a:t>
            </a:r>
            <a:r>
              <a:rPr lang="cs-CZ" sz="1800" b="1" dirty="0"/>
              <a:t> </a:t>
            </a:r>
            <a:r>
              <a:rPr lang="cs-CZ" sz="1800" b="1" dirty="0" err="1"/>
              <a:t>among</a:t>
            </a:r>
            <a:r>
              <a:rPr lang="cs-CZ" sz="1800" b="1" dirty="0"/>
              <a:t> </a:t>
            </a:r>
            <a:r>
              <a:rPr lang="cs-CZ" sz="1800" b="1" dirty="0" err="1"/>
              <a:t>infants</a:t>
            </a:r>
            <a:r>
              <a:rPr lang="cs-CZ" sz="1800" b="1" dirty="0"/>
              <a:t>, </a:t>
            </a:r>
            <a:r>
              <a:rPr lang="cs-CZ" sz="1800" b="1" dirty="0" err="1"/>
              <a:t>toddlers</a:t>
            </a:r>
            <a:r>
              <a:rPr lang="cs-CZ" sz="1800" b="1" dirty="0"/>
              <a:t> </a:t>
            </a:r>
            <a:r>
              <a:rPr lang="cs-CZ" sz="1800" b="1" dirty="0" err="1"/>
              <a:t>and</a:t>
            </a:r>
            <a:r>
              <a:rPr lang="cs-CZ" sz="1800" b="1" dirty="0"/>
              <a:t> </a:t>
            </a:r>
            <a:r>
              <a:rPr lang="cs-CZ" sz="1800" b="1" dirty="0" err="1"/>
              <a:t>children</a:t>
            </a:r>
            <a:r>
              <a:rPr lang="cs-CZ" sz="1800" b="1" dirty="0"/>
              <a:t>. </a:t>
            </a:r>
            <a:r>
              <a:rPr lang="cs-CZ" sz="1800" dirty="0" err="1"/>
              <a:t>European</a:t>
            </a:r>
            <a:r>
              <a:rPr lang="cs-CZ" sz="1800" dirty="0"/>
              <a:t> </a:t>
            </a:r>
            <a:r>
              <a:rPr lang="cs-CZ" sz="1800" dirty="0" err="1"/>
              <a:t>Journal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Nutrition</a:t>
            </a:r>
            <a:r>
              <a:rPr lang="cs-CZ" sz="1800" dirty="0"/>
              <a:t>, 10 August 2014. [</a:t>
            </a:r>
            <a:r>
              <a:rPr lang="cs-CZ" sz="1800" dirty="0" err="1"/>
              <a:t>Epub</a:t>
            </a:r>
            <a:r>
              <a:rPr lang="cs-CZ" sz="1800" dirty="0"/>
              <a:t> </a:t>
            </a:r>
            <a:r>
              <a:rPr lang="cs-CZ" sz="1800" dirty="0" err="1"/>
              <a:t>ahead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print</a:t>
            </a:r>
            <a:r>
              <a:rPr lang="cs-CZ" sz="1800" dirty="0"/>
              <a:t>]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351837" cy="2232025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973138" indent="-609600" eaLnBrk="1" hangingPunct="1">
              <a:buFont typeface="Wingdings" pitchFamily="2" charset="2"/>
              <a:buNone/>
              <a:tabLst>
                <a:tab pos="8615363" algn="ctr"/>
              </a:tabLst>
            </a:pPr>
            <a:endParaRPr lang="cs-CZ" sz="4000"/>
          </a:p>
          <a:p>
            <a:pPr marL="973138" indent="-609600" algn="ctr" eaLnBrk="1" hangingPunct="1"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4800"/>
              <a:t>Děkuji za pozornost</a:t>
            </a:r>
          </a:p>
        </p:txBody>
      </p:sp>
      <p:pic>
        <p:nvPicPr>
          <p:cNvPr id="48131" name="Picture 11" descr="ANd9GcSCkMMm4krBKq9M3n3uEbiYFi_qeyVXWDv0_YIjDlRv-ivknuCwO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076700"/>
            <a:ext cx="28606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71575"/>
          </a:xfrm>
        </p:spPr>
        <p:txBody>
          <a:bodyPr/>
          <a:lstStyle/>
          <a:p>
            <a:pPr eaLnBrk="1" hangingPunct="1"/>
            <a:r>
              <a:rPr lang="cs-CZ" sz="4000"/>
              <a:t>Projekt </a:t>
            </a:r>
            <a:r>
              <a:rPr lang="cs-CZ" sz="4000" b="1"/>
              <a:t>PANCAKE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62950" cy="4327525"/>
          </a:xfrm>
          <a:solidFill>
            <a:schemeClr val="accent1">
              <a:alpha val="35001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Proč děti?</a:t>
            </a:r>
            <a:endParaRPr lang="cs-CZ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sz="2400" dirty="0"/>
              <a:t>Děti jsou považovány za nejvíce rizikovou skupinu      z hlediska hodnocení </a:t>
            </a:r>
            <a:r>
              <a:rPr lang="cs-CZ" sz="2400" dirty="0" err="1"/>
              <a:t>dietární</a:t>
            </a:r>
            <a:r>
              <a:rPr lang="cs-CZ" sz="2400" dirty="0"/>
              <a:t> expozice – vyšší spotřeba potravin na kg </a:t>
            </a:r>
            <a:r>
              <a:rPr lang="cs-CZ" sz="2400" dirty="0" err="1"/>
              <a:t>t.hm</a:t>
            </a:r>
            <a:r>
              <a:rPr lang="cs-CZ" sz="2400" dirty="0"/>
              <a:t>. (=vyšší stupeň expozice)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cs-CZ" sz="2400" dirty="0"/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sz="2400" dirty="0"/>
              <a:t>Národní data o spotřebě potravin u dětí nejsou v řadě zemí k dispozici nebo jen v omezené míře; odlišná metodika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cs-CZ" sz="2400" dirty="0"/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sz="2400" dirty="0"/>
              <a:t>Hodnocení přívodu </a:t>
            </a:r>
            <a:r>
              <a:rPr lang="cs-CZ" sz="2400" dirty="0" err="1"/>
              <a:t>nutrientů</a:t>
            </a:r>
            <a:r>
              <a:rPr lang="cs-CZ" sz="2400" dirty="0"/>
              <a:t> u dětí je nejdiskutovanější část všech nutričních studií</a:t>
            </a:r>
          </a:p>
        </p:txBody>
      </p:sp>
      <p:pic>
        <p:nvPicPr>
          <p:cNvPr id="13316" name="Picture 5" descr="ANd9GcT4ObkZq1bsZjKd-qQ1v6cQWfuBXGWeSAOfSaV82YwYGAQA0xJ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620713"/>
            <a:ext cx="1763712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1371600"/>
          </a:xfrm>
        </p:spPr>
        <p:txBody>
          <a:bodyPr/>
          <a:lstStyle/>
          <a:p>
            <a:pPr eaLnBrk="1" hangingPunct="1"/>
            <a:r>
              <a:rPr lang="cs-CZ" sz="3600" b="1">
                <a:solidFill>
                  <a:srgbClr val="1C2C7A"/>
                </a:solidFill>
              </a:rPr>
              <a:t>EFSA doporučení</a:t>
            </a:r>
            <a:br>
              <a:rPr lang="cs-CZ" sz="3200">
                <a:solidFill>
                  <a:srgbClr val="1C2C7A"/>
                </a:solidFill>
              </a:rPr>
            </a:br>
            <a:r>
              <a:rPr lang="cs-CZ" sz="2800"/>
              <a:t>pro sběr dat o spotřebě potravin na národní úrovni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353425" cy="4176713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lvl="1" indent="-26988" eaLnBrk="1" hangingPunct="1">
              <a:buFont typeface="Wingdings" pitchFamily="2" charset="2"/>
              <a:buNone/>
            </a:pPr>
            <a:endParaRPr lang="cs-CZ" sz="2400">
              <a:solidFill>
                <a:srgbClr val="000000"/>
              </a:solidFill>
            </a:endParaRPr>
          </a:p>
          <a:p>
            <a:pPr lvl="1" indent="-26988" eaLnBrk="1" hangingPunct="1">
              <a:buFontTx/>
              <a:buNone/>
            </a:pPr>
            <a:endParaRPr lang="cs-CZ" sz="2400"/>
          </a:p>
        </p:txBody>
      </p:sp>
      <p:pic>
        <p:nvPicPr>
          <p:cNvPr id="14340" name="Picture 4" descr="gu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205038"/>
            <a:ext cx="79279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827088" y="6165850"/>
            <a:ext cx="71532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cs-CZ" b="1"/>
              <a:t>	</a:t>
            </a:r>
            <a:r>
              <a:rPr lang="en-US" b="1">
                <a:hlinkClick r:id="rId3"/>
              </a:rPr>
              <a:t>http://www.efsa.europa.eu/en/efsajournal/pub/1435.htm</a:t>
            </a:r>
            <a:r>
              <a:rPr lang="cs-CZ" b="1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531640"/>
          </a:xfrm>
        </p:spPr>
        <p:txBody>
          <a:bodyPr/>
          <a:lstStyle/>
          <a:p>
            <a:pPr algn="ctr" eaLnBrk="1" hangingPunct="1"/>
            <a:r>
              <a:rPr lang="cs-CZ" sz="3600" b="1" dirty="0">
                <a:solidFill>
                  <a:srgbClr val="1C2C7A"/>
                </a:solidFill>
              </a:rPr>
              <a:t>EFSA doporučení - UPDATE</a:t>
            </a:r>
            <a:br>
              <a:rPr lang="cs-CZ" sz="4000" dirty="0">
                <a:solidFill>
                  <a:srgbClr val="1C2C7A"/>
                </a:solidFill>
              </a:rPr>
            </a:br>
            <a:r>
              <a:rPr lang="cs-CZ" sz="3600" dirty="0"/>
              <a:t>Doporučená metodika pro EU Menu</a:t>
            </a:r>
            <a:br>
              <a:rPr lang="cs-CZ" sz="3600" dirty="0"/>
            </a:br>
            <a:r>
              <a:rPr lang="cs-CZ" sz="2800" dirty="0"/>
              <a:t>(zkušenosti </a:t>
            </a:r>
            <a:r>
              <a:rPr lang="cs-CZ" sz="2800" dirty="0" err="1"/>
              <a:t>Pancake</a:t>
            </a:r>
            <a:r>
              <a:rPr lang="cs-CZ" sz="2800" dirty="0"/>
              <a:t> + </a:t>
            </a:r>
            <a:r>
              <a:rPr lang="cs-CZ" sz="2800" dirty="0" err="1"/>
              <a:t>Paneu</a:t>
            </a:r>
            <a:r>
              <a:rPr lang="cs-CZ" sz="2800" dirty="0"/>
              <a:t>)</a:t>
            </a:r>
            <a:endParaRPr lang="cs-CZ" sz="3600" b="1" dirty="0">
              <a:solidFill>
                <a:srgbClr val="1C2C7A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351837" cy="4105275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973138" indent="-609600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</a:pPr>
            <a:r>
              <a:rPr lang="cs-CZ" sz="1800"/>
              <a:t>	</a:t>
            </a:r>
            <a:endParaRPr lang="cs-CZ" sz="160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420888"/>
            <a:ext cx="8351837" cy="3456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325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en-US" sz="1500" b="1" u="sng" dirty="0">
                <a:solidFill>
                  <a:schemeClr val="accent6">
                    <a:lumMod val="75000"/>
                  </a:schemeClr>
                </a:solidFill>
              </a:rPr>
              <a:t>http://www.efsa.europa.eu/sites/default/files/scientific_output/files/main_documents/3944.pdf</a:t>
            </a:r>
            <a:endParaRPr lang="cs-CZ" sz="15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br>
              <a:rPr lang="cs-CZ" sz="3600" b="1" dirty="0">
                <a:solidFill>
                  <a:srgbClr val="1C2C7A"/>
                </a:solidFill>
              </a:rPr>
            </a:br>
            <a:br>
              <a:rPr lang="cs-CZ" sz="3600" b="1" dirty="0">
                <a:solidFill>
                  <a:srgbClr val="1C2C7A"/>
                </a:solidFill>
              </a:rPr>
            </a:br>
            <a:r>
              <a:rPr lang="cs-CZ" sz="3600" b="1" dirty="0">
                <a:solidFill>
                  <a:srgbClr val="1C2C7A"/>
                </a:solidFill>
              </a:rPr>
              <a:t>EU Menu - Cíle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351837" cy="4105275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973138" indent="-609600" eaLnBrk="1" hangingPunct="1">
              <a:tabLst>
                <a:tab pos="8615363" algn="ctr"/>
              </a:tabLst>
            </a:pPr>
            <a:r>
              <a:rPr lang="cs-CZ" sz="2400" dirty="0"/>
              <a:t>Detailní, harmonizovaná a vysoce kvalitní data          o spotřebě potravin ze všech zemí EU pro potřeby hodnocení </a:t>
            </a:r>
            <a:r>
              <a:rPr lang="cs-CZ" sz="2400" dirty="0" err="1"/>
              <a:t>dietární</a:t>
            </a:r>
            <a:r>
              <a:rPr lang="cs-CZ" sz="2400" dirty="0"/>
              <a:t> expozice</a:t>
            </a:r>
          </a:p>
          <a:p>
            <a:pPr marL="973138" indent="-609600" eaLnBrk="1" hangingPunct="1">
              <a:tabLst>
                <a:tab pos="8615363" algn="ctr"/>
              </a:tabLst>
            </a:pPr>
            <a:r>
              <a:rPr lang="cs-CZ" sz="2400" dirty="0"/>
              <a:t>Horizont r. 2020</a:t>
            </a:r>
          </a:p>
          <a:p>
            <a:pPr marL="973138" indent="-609600" eaLnBrk="1" hangingPunct="1">
              <a:tabLst>
                <a:tab pos="8615363" algn="ctr"/>
              </a:tabLst>
            </a:pPr>
            <a:r>
              <a:rPr lang="cs-CZ" sz="2400" dirty="0"/>
              <a:t>Pokrývá všechny populace: 3m – 74 let</a:t>
            </a:r>
          </a:p>
          <a:p>
            <a:pPr marL="973138" indent="-609600" eaLnBrk="1" hangingPunct="1">
              <a:tabLst>
                <a:tab pos="8615363" algn="ctr"/>
              </a:tabLst>
            </a:pPr>
            <a:r>
              <a:rPr lang="cs-CZ" sz="2400" dirty="0"/>
              <a:t>Participace již 14</a:t>
            </a:r>
            <a:r>
              <a:rPr lang="cs-CZ" sz="2400" baseline="30000" dirty="0"/>
              <a:t>(2016)</a:t>
            </a:r>
            <a:r>
              <a:rPr lang="cs-CZ" sz="2400" dirty="0"/>
              <a:t>, resp.19 </a:t>
            </a:r>
            <a:r>
              <a:rPr lang="cs-CZ" sz="2400" baseline="30000" dirty="0"/>
              <a:t>(2017)</a:t>
            </a:r>
            <a:r>
              <a:rPr lang="cs-CZ" sz="2400" dirty="0"/>
              <a:t>zemí z 28</a:t>
            </a:r>
          </a:p>
          <a:p>
            <a:pPr marL="973138" indent="-609600" eaLnBrk="1" hangingPunct="1">
              <a:tabLst>
                <a:tab pos="8615363" algn="ctr"/>
              </a:tabLst>
            </a:pPr>
            <a:r>
              <a:rPr lang="cs-CZ" sz="2400" dirty="0"/>
              <a:t>Využívá zkušenosti pilotních studií PANCAKE a PANEU</a:t>
            </a:r>
            <a:r>
              <a:rPr lang="cs-CZ" sz="1800" dirty="0"/>
              <a:t>	</a:t>
            </a:r>
            <a:endParaRPr lang="cs-CZ" sz="1600" dirty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 b="43265"/>
          <a:stretch>
            <a:fillRect/>
          </a:stretch>
        </p:blipFill>
        <p:spPr bwMode="auto">
          <a:xfrm>
            <a:off x="395288" y="333375"/>
            <a:ext cx="8497887" cy="1150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8229600" cy="1371600"/>
          </a:xfrm>
        </p:spPr>
        <p:txBody>
          <a:bodyPr/>
          <a:lstStyle/>
          <a:p>
            <a:pPr algn="ctr" eaLnBrk="1" hangingPunct="1"/>
            <a:br>
              <a:rPr lang="cs-CZ" sz="3600" b="1">
                <a:solidFill>
                  <a:srgbClr val="1C2C7A"/>
                </a:solidFill>
              </a:rPr>
            </a:br>
            <a:r>
              <a:rPr lang="cs-CZ" sz="3600" b="1">
                <a:solidFill>
                  <a:srgbClr val="1C2C7A"/>
                </a:solidFill>
              </a:rPr>
              <a:t>EU Menu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351837" cy="4105275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marL="973138" indent="-609600" eaLnBrk="1" hangingPunct="1">
              <a:lnSpc>
                <a:spcPct val="70000"/>
              </a:lnSpc>
              <a:buFont typeface="Wingdings" pitchFamily="2" charset="2"/>
              <a:buAutoNum type="arabicPeriod"/>
              <a:tabLst>
                <a:tab pos="8615363" algn="ctr"/>
              </a:tabLst>
            </a:pPr>
            <a:endParaRPr lang="cs-CZ" sz="2400" b="1"/>
          </a:p>
          <a:p>
            <a:pPr marL="973138" indent="-609600" eaLnBrk="1" hangingPunct="1">
              <a:lnSpc>
                <a:spcPct val="70000"/>
              </a:lnSpc>
              <a:buFont typeface="Wingdings" pitchFamily="2" charset="2"/>
              <a:buNone/>
              <a:tabLst>
                <a:tab pos="8615363" algn="ctr"/>
              </a:tabLst>
            </a:pPr>
            <a:r>
              <a:rPr lang="cs-CZ" sz="2400"/>
              <a:t> -     </a:t>
            </a:r>
            <a:r>
              <a:rPr lang="en-US" sz="2400"/>
              <a:t>Study organisation and planning of a national dietary survey</a:t>
            </a:r>
            <a:endParaRPr lang="cs-CZ" sz="2400"/>
          </a:p>
          <a:p>
            <a:pPr marL="973138" indent="-609600" eaLnBrk="1" hangingPunct="1">
              <a:lnSpc>
                <a:spcPct val="70000"/>
              </a:lnSpc>
              <a:buFont typeface="Wingdings" pitchFamily="2" charset="2"/>
              <a:buNone/>
              <a:tabLst>
                <a:tab pos="8615363" algn="ctr"/>
              </a:tabLst>
            </a:pPr>
            <a:endParaRPr lang="cs-CZ" sz="2400"/>
          </a:p>
          <a:p>
            <a:pPr marL="973138" indent="-609600" eaLnBrk="1" hangingPunct="1">
              <a:lnSpc>
                <a:spcPct val="70000"/>
              </a:lnSpc>
              <a:buFont typeface="Wingdings" pitchFamily="2" charset="2"/>
              <a:buAutoNum type="arabicPeriod"/>
              <a:tabLst>
                <a:tab pos="8615363" algn="ctr"/>
              </a:tabLst>
            </a:pPr>
            <a:r>
              <a:rPr lang="cs-CZ" sz="2400"/>
              <a:t>Výběr reprezentativního vzorku populace </a:t>
            </a:r>
          </a:p>
          <a:p>
            <a:pPr marL="973138" indent="-609600" eaLnBrk="1" hangingPunct="1">
              <a:lnSpc>
                <a:spcPct val="70000"/>
              </a:lnSpc>
              <a:buFontTx/>
              <a:buNone/>
              <a:tabLst>
                <a:tab pos="8615363" algn="ctr"/>
              </a:tabLst>
            </a:pPr>
            <a:r>
              <a:rPr lang="cs-CZ" sz="2000"/>
              <a:t>	</a:t>
            </a:r>
          </a:p>
          <a:p>
            <a:pPr marL="973138" indent="-609600" eaLnBrk="1" hangingPunct="1">
              <a:lnSpc>
                <a:spcPct val="70000"/>
              </a:lnSpc>
              <a:buFontTx/>
              <a:buAutoNum type="arabicPeriod" startAt="2"/>
              <a:tabLst>
                <a:tab pos="8615363" algn="ctr"/>
              </a:tabLst>
            </a:pPr>
            <a:r>
              <a:rPr lang="cs-CZ" sz="2400"/>
              <a:t>Metodika sběru dat o spotřebě potravin </a:t>
            </a:r>
          </a:p>
          <a:p>
            <a:pPr marL="973138" indent="-609600" eaLnBrk="1" hangingPunct="1">
              <a:lnSpc>
                <a:spcPct val="70000"/>
              </a:lnSpc>
              <a:buFontTx/>
              <a:buNone/>
              <a:tabLst>
                <a:tab pos="8615363" algn="ctr"/>
              </a:tabLst>
            </a:pPr>
            <a:r>
              <a:rPr lang="cs-CZ" sz="2400"/>
              <a:t>	</a:t>
            </a:r>
            <a:endParaRPr lang="cs-CZ" sz="2000"/>
          </a:p>
          <a:p>
            <a:pPr marL="973138" indent="-609600" eaLnBrk="1" hangingPunct="1">
              <a:lnSpc>
                <a:spcPct val="70000"/>
              </a:lnSpc>
              <a:buFontTx/>
              <a:buAutoNum type="arabicPeriod" startAt="3"/>
              <a:tabLst>
                <a:tab pos="8615363" algn="ctr"/>
              </a:tabLst>
            </a:pPr>
            <a:r>
              <a:rPr lang="cs-CZ" sz="2400"/>
              <a:t>Nástroje pro sběr dat o spotřebě potravin </a:t>
            </a:r>
          </a:p>
          <a:p>
            <a:pPr marL="973138" indent="-609600" eaLnBrk="1" hangingPunct="1">
              <a:lnSpc>
                <a:spcPct val="70000"/>
              </a:lnSpc>
              <a:buFontTx/>
              <a:buNone/>
              <a:tabLst>
                <a:tab pos="8615363" algn="ctr"/>
              </a:tabLst>
            </a:pPr>
            <a:r>
              <a:rPr lang="cs-CZ" sz="2400"/>
              <a:t>	</a:t>
            </a:r>
          </a:p>
          <a:p>
            <a:pPr marL="973138" indent="-609600" eaLnBrk="1" hangingPunct="1">
              <a:lnSpc>
                <a:spcPct val="70000"/>
              </a:lnSpc>
              <a:buFontTx/>
              <a:buAutoNum type="arabicPeriod" startAt="4"/>
              <a:tabLst>
                <a:tab pos="8615363" algn="ctr"/>
              </a:tabLst>
            </a:pPr>
            <a:r>
              <a:rPr lang="cs-CZ" sz="2400"/>
              <a:t>Sběr ostatních dat (mimo záznam spotřeby potravin)</a:t>
            </a:r>
          </a:p>
          <a:p>
            <a:pPr marL="973138" indent="-609600" eaLnBrk="1" hangingPunct="1">
              <a:lnSpc>
                <a:spcPct val="70000"/>
              </a:lnSpc>
              <a:buFontTx/>
              <a:buNone/>
              <a:tabLst>
                <a:tab pos="8615363" algn="ctr"/>
              </a:tabLst>
            </a:pPr>
            <a:r>
              <a:rPr lang="cs-CZ" sz="2400"/>
              <a:t>	</a:t>
            </a:r>
            <a:endParaRPr lang="cs-CZ" sz="2000"/>
          </a:p>
          <a:p>
            <a:pPr marL="973138" indent="-609600" eaLnBrk="1" hangingPunct="1">
              <a:lnSpc>
                <a:spcPct val="70000"/>
              </a:lnSpc>
              <a:buFontTx/>
              <a:buAutoNum type="arabicPeriod" startAt="5"/>
              <a:tabLst>
                <a:tab pos="8615363" algn="ctr"/>
              </a:tabLst>
            </a:pPr>
            <a:r>
              <a:rPr lang="cs-CZ" sz="2400"/>
              <a:t>Kontrola kvality dat</a:t>
            </a:r>
          </a:p>
          <a:p>
            <a:pPr marL="973138" indent="-609600" eaLnBrk="1" hangingPunct="1">
              <a:lnSpc>
                <a:spcPct val="90000"/>
              </a:lnSpc>
              <a:buFontTx/>
              <a:buNone/>
              <a:tabLst>
                <a:tab pos="8615363" algn="ctr"/>
              </a:tabLst>
            </a:pPr>
            <a:r>
              <a:rPr lang="cs-CZ" sz="1800"/>
              <a:t>	</a:t>
            </a:r>
            <a:endParaRPr lang="cs-CZ" sz="160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print"/>
          <a:srcRect b="43265"/>
          <a:stretch>
            <a:fillRect/>
          </a:stretch>
        </p:blipFill>
        <p:spPr bwMode="auto">
          <a:xfrm>
            <a:off x="395288" y="260350"/>
            <a:ext cx="8497887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5001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5001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10264</TotalTime>
  <Words>2901</Words>
  <Application>Microsoft Office PowerPoint</Application>
  <PresentationFormat>Předvádění na obrazovce (4:3)</PresentationFormat>
  <Paragraphs>463</Paragraphs>
  <Slides>43</Slides>
  <Notes>11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9" baseType="lpstr">
      <vt:lpstr>Arial</vt:lpstr>
      <vt:lpstr>Arial Black</vt:lpstr>
      <vt:lpstr>Times New Roman</vt:lpstr>
      <vt:lpstr>Wingdings</vt:lpstr>
      <vt:lpstr>Pixel</vt:lpstr>
      <vt:lpstr>Graf</vt:lpstr>
      <vt:lpstr>Jak probíhala EPIDEMIOLOGICKÁ PILOTNÍ STUDIE  „PANCAKE“ </vt:lpstr>
      <vt:lpstr>PANCAKE (2010-2011) Pilot study for the Assessment of Nutrient intake and food Consumption Among Kids in Europe</vt:lpstr>
      <vt:lpstr>Současná situace</vt:lpstr>
      <vt:lpstr>Projekt PANCAKE</vt:lpstr>
      <vt:lpstr>Projekt PANCAKE</vt:lpstr>
      <vt:lpstr>EFSA doporučení pro sběr dat o spotřebě potravin na národní úrovni</vt:lpstr>
      <vt:lpstr>EFSA doporučení - UPDATE Doporučená metodika pro EU Menu (zkušenosti Pancake + Paneu)</vt:lpstr>
      <vt:lpstr>  EU Menu - Cíle</vt:lpstr>
      <vt:lpstr> EU Menu</vt:lpstr>
      <vt:lpstr>Study organisation and planning of a national dietary survey</vt:lpstr>
      <vt:lpstr>EU MENU  1. Výběr reprezentativního vzorku populace</vt:lpstr>
      <vt:lpstr>  PANCAKE  1. výběr reprezentativního vzorku </vt:lpstr>
      <vt:lpstr> EU Menu</vt:lpstr>
      <vt:lpstr>Recruitment and participation rate</vt:lpstr>
      <vt:lpstr>PANCAKE  2. Metodika sběru dat o spotřebě potravin </vt:lpstr>
      <vt:lpstr>PANCAKE  2. Metodika sběru dat o spotřebě potravin </vt:lpstr>
      <vt:lpstr>PANCAKE  2. Metodika sběru dat o spotřebě potravin </vt:lpstr>
      <vt:lpstr>PANCAKE  3. Nástroje pro sběr dat o spotřebě potravin </vt:lpstr>
      <vt:lpstr>PANCAKE  3. Nástroje pro sběr dat o spotřebě potravin                     VYBAVENÍ TAZATELE </vt:lpstr>
      <vt:lpstr>PANCAKE  3. Nástroje pro sběr dat o spotřebě potravin</vt:lpstr>
      <vt:lpstr>PANCAKE  3. Nástroje pro sběr dat o spotřebě potravin</vt:lpstr>
      <vt:lpstr>PANCAKE  3. Nástroje pro sběr dat o spotřebě potravin</vt:lpstr>
      <vt:lpstr>PANCAKE  3. Nástroje pro sběr dat o spotřebě potravin</vt:lpstr>
      <vt:lpstr>PANCAKE  3. Nástroje pro sběr dat o spotřebě potravin</vt:lpstr>
      <vt:lpstr>PANCAKE  3. Nástroje pro sběr dat o spotřebě potravin</vt:lpstr>
      <vt:lpstr>Požadavky kladeny na nutriční software</vt:lpstr>
      <vt:lpstr>PANCAKE 4. Sběr ostatních dat (mimo záznam spotřeby potravin)</vt:lpstr>
      <vt:lpstr>PANCAKE 5. Kontrola kvality dat</vt:lpstr>
      <vt:lpstr>PANCAKE  První výsledky </vt:lpstr>
      <vt:lpstr>PANCAKE  První výsledky</vt:lpstr>
      <vt:lpstr>PANCAKE  První výsledky</vt:lpstr>
      <vt:lpstr>PANCAKE  První výsledky</vt:lpstr>
      <vt:lpstr>PANCAKE  První výsledky</vt:lpstr>
      <vt:lpstr>PANCAKE  První výsledky</vt:lpstr>
      <vt:lpstr>PANCAKE  První výsledky</vt:lpstr>
      <vt:lpstr>PANCAKE  První výsledky</vt:lpstr>
      <vt:lpstr>PANCAKE  Hodnocení metodiky</vt:lpstr>
      <vt:lpstr>PANCAKE     Závěr I</vt:lpstr>
      <vt:lpstr>Ad. Personální zajištění a organizace projektu</vt:lpstr>
      <vt:lpstr>PANCAKE     Závěr II</vt:lpstr>
      <vt:lpstr>PANCAKE     Závěr III</vt:lpstr>
      <vt:lpstr>Užitečné zdroje</vt:lpstr>
      <vt:lpstr>Prezentace aplikace PowerPoint</vt:lpstr>
    </vt:vector>
  </TitlesOfParts>
  <Company>Státní Zdravotní Ústav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piskackova</dc:creator>
  <cp:lastModifiedBy>Halina Matějová</cp:lastModifiedBy>
  <cp:revision>374</cp:revision>
  <dcterms:created xsi:type="dcterms:W3CDTF">2011-09-14T05:19:11Z</dcterms:created>
  <dcterms:modified xsi:type="dcterms:W3CDTF">2020-04-23T07:58:18Z</dcterms:modified>
</cp:coreProperties>
</file>