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4"/>
  </p:notesMasterIdLst>
  <p:handoutMasterIdLst>
    <p:handoutMasterId r:id="rId1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364" r:id="rId8"/>
    <p:sldId id="262" r:id="rId9"/>
    <p:sldId id="263" r:id="rId10"/>
    <p:sldId id="352" r:id="rId11"/>
    <p:sldId id="264" r:id="rId12"/>
    <p:sldId id="268" r:id="rId13"/>
    <p:sldId id="266" r:id="rId14"/>
    <p:sldId id="265" r:id="rId15"/>
    <p:sldId id="269" r:id="rId16"/>
    <p:sldId id="270" r:id="rId17"/>
    <p:sldId id="271" r:id="rId18"/>
    <p:sldId id="272" r:id="rId19"/>
    <p:sldId id="273" r:id="rId20"/>
    <p:sldId id="36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63" r:id="rId36"/>
    <p:sldId id="288" r:id="rId37"/>
    <p:sldId id="289" r:id="rId38"/>
    <p:sldId id="354" r:id="rId39"/>
    <p:sldId id="291" r:id="rId40"/>
    <p:sldId id="366" r:id="rId41"/>
    <p:sldId id="290" r:id="rId42"/>
    <p:sldId id="292" r:id="rId43"/>
    <p:sldId id="293" r:id="rId44"/>
    <p:sldId id="355" r:id="rId45"/>
    <p:sldId id="356" r:id="rId46"/>
    <p:sldId id="357" r:id="rId47"/>
    <p:sldId id="294" r:id="rId48"/>
    <p:sldId id="295" r:id="rId49"/>
    <p:sldId id="296" r:id="rId50"/>
    <p:sldId id="358" r:id="rId51"/>
    <p:sldId id="301" r:id="rId52"/>
    <p:sldId id="302" r:id="rId53"/>
    <p:sldId id="359" r:id="rId54"/>
    <p:sldId id="303" r:id="rId55"/>
    <p:sldId id="297" r:id="rId56"/>
    <p:sldId id="299" r:id="rId57"/>
    <p:sldId id="300" r:id="rId58"/>
    <p:sldId id="361" r:id="rId59"/>
    <p:sldId id="362" r:id="rId60"/>
    <p:sldId id="298" r:id="rId61"/>
    <p:sldId id="360" r:id="rId62"/>
    <p:sldId id="304" r:id="rId63"/>
    <p:sldId id="305" r:id="rId64"/>
    <p:sldId id="353" r:id="rId65"/>
    <p:sldId id="388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80" r:id="rId81"/>
    <p:sldId id="320" r:id="rId82"/>
    <p:sldId id="383" r:id="rId83"/>
    <p:sldId id="321" r:id="rId84"/>
    <p:sldId id="322" r:id="rId85"/>
    <p:sldId id="324" r:id="rId86"/>
    <p:sldId id="369" r:id="rId87"/>
    <p:sldId id="368" r:id="rId88"/>
    <p:sldId id="370" r:id="rId89"/>
    <p:sldId id="371" r:id="rId90"/>
    <p:sldId id="325" r:id="rId91"/>
    <p:sldId id="381" r:id="rId92"/>
    <p:sldId id="326" r:id="rId93"/>
    <p:sldId id="327" r:id="rId94"/>
    <p:sldId id="382" r:id="rId95"/>
    <p:sldId id="328" r:id="rId96"/>
    <p:sldId id="329" r:id="rId97"/>
    <p:sldId id="330" r:id="rId98"/>
    <p:sldId id="331" r:id="rId99"/>
    <p:sldId id="332" r:id="rId100"/>
    <p:sldId id="333" r:id="rId101"/>
    <p:sldId id="334" r:id="rId102"/>
    <p:sldId id="335" r:id="rId103"/>
    <p:sldId id="385" r:id="rId104"/>
    <p:sldId id="336" r:id="rId105"/>
    <p:sldId id="337" r:id="rId106"/>
    <p:sldId id="338" r:id="rId107"/>
    <p:sldId id="339" r:id="rId108"/>
    <p:sldId id="340" r:id="rId109"/>
    <p:sldId id="342" r:id="rId110"/>
    <p:sldId id="343" r:id="rId111"/>
    <p:sldId id="344" r:id="rId112"/>
    <p:sldId id="384" r:id="rId113"/>
    <p:sldId id="386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51" r:id="rId122"/>
    <p:sldId id="372" r:id="rId1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FF6600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3978" autoAdjust="0"/>
  </p:normalViewPr>
  <p:slideViewPr>
    <p:cSldViewPr snapToGrid="0">
      <p:cViewPr varScale="1">
        <p:scale>
          <a:sx n="69" d="100"/>
          <a:sy n="69" d="100"/>
        </p:scale>
        <p:origin x="852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90152/" TargetMode="External"/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https://www.internimedicina.cz/pdfs/int/2011/12/02.pdf</a:t>
            </a:r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F64E9B-4963-462B-97F9-38A2F5D278AF}" type="slidenum">
              <a:rPr lang="en-GB" altLang="cs-CZ" sz="1200" b="0" smtClean="0">
                <a:latin typeface="Arial" panose="020B0604020202020204" pitchFamily="34" charset="0"/>
              </a:rPr>
              <a:pPr/>
              <a:t>8</a:t>
            </a:fld>
            <a:endParaRPr lang="en-GB" altLang="cs-CZ" sz="12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3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https://www.praktickelekarenstvi.cz/pdfs/lek/2013/04/10.pdf</a:t>
            </a: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ED5380-8156-4BA2-8D96-F9A59A10C394}" type="slidenum">
              <a:rPr lang="en-GB" altLang="cs-CZ" sz="1200" b="0" smtClean="0">
                <a:latin typeface="Arial" panose="020B0604020202020204" pitchFamily="34" charset="0"/>
              </a:rPr>
              <a:pPr/>
              <a:t>12</a:t>
            </a:fld>
            <a:endParaRPr lang="en-GB" altLang="cs-CZ" sz="12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7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Zdroj: http://pfyziolklin.upol.cz/?p=8255 </a:t>
            </a:r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5F5196-D019-45CF-BDD9-6C31B531FBE3}" type="slidenum">
              <a:rPr lang="en-GB" altLang="cs-CZ" sz="1200" b="0" smtClean="0">
                <a:latin typeface="Arial" panose="020B0604020202020204" pitchFamily="34" charset="0"/>
              </a:rPr>
              <a:pPr/>
              <a:t>16</a:t>
            </a:fld>
            <a:endParaRPr lang="en-GB" altLang="cs-CZ" sz="12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7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- Angina pectoris, hypertenze, arytmie</a:t>
            </a:r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31A630-3C0A-4D95-9CF4-1343864D9E44}" type="slidenum">
              <a:rPr lang="en-GB" altLang="cs-CZ" sz="1200" b="0" smtClean="0">
                <a:latin typeface="Arial" panose="020B0604020202020204" pitchFamily="34" charset="0"/>
              </a:rPr>
              <a:pPr/>
              <a:t>70</a:t>
            </a:fld>
            <a:endParaRPr lang="en-GB" altLang="cs-CZ" sz="12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9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https://www.internimedicina.cz/pdfs/int/2010/09/11.pdf</a:t>
            </a:r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046EFB-714A-4554-BE2D-BBBCBC862EE2}" type="slidenum">
              <a:rPr lang="en-GB" altLang="cs-CZ" sz="1200" b="0" smtClean="0">
                <a:latin typeface="Arial" panose="020B0604020202020204" pitchFamily="34" charset="0"/>
              </a:rPr>
              <a:pPr/>
              <a:t>77</a:t>
            </a:fld>
            <a:endParaRPr lang="en-GB" altLang="cs-CZ" sz="12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6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https://www.ncbi.nlm.nih.gov/pmc/articles/PMC390152/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982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https://www.internimedicina.cz/pdfs/int/2004/06/02.pdf</a:t>
            </a:r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6301DC-6CFF-4247-BE62-E4CAF94572BA}" type="slidenum">
              <a:rPr lang="en-GB" altLang="cs-CZ" sz="1200" b="0" smtClean="0">
                <a:latin typeface="Arial" panose="020B0604020202020204" pitchFamily="34" charset="0"/>
              </a:rPr>
              <a:pPr/>
              <a:t>93</a:t>
            </a:fld>
            <a:endParaRPr lang="en-GB" altLang="cs-CZ" sz="12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7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https://www.bezpecnostpotravin.cz/selen-zdroje-ucinky-a-zasobovani.aspx</a:t>
            </a:r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CB1058-50DE-433A-B027-B4FB761E997D}" type="slidenum">
              <a:rPr lang="en-GB" altLang="cs-CZ" sz="1200" b="0" smtClean="0">
                <a:latin typeface="Arial" panose="020B0604020202020204" pitchFamily="34" charset="0"/>
              </a:rPr>
              <a:pPr/>
              <a:t>100</a:t>
            </a:fld>
            <a:endParaRPr lang="en-GB" altLang="cs-CZ" sz="12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Na lačno – 5,1 mmol/l; po hodině ne nad 10 mmol/l, po dvou hodinách do 8,5 mmol/l</a:t>
            </a:r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5D1E6D-6891-4141-B9E9-EDD43B4EA83B}" type="slidenum">
              <a:rPr lang="en-GB" altLang="cs-CZ" sz="1200" b="0" smtClean="0">
                <a:latin typeface="Arial" panose="020B0604020202020204" pitchFamily="34" charset="0"/>
              </a:rPr>
              <a:pPr/>
              <a:t>118</a:t>
            </a:fld>
            <a:endParaRPr lang="en-GB" altLang="cs-CZ" sz="1200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8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/>
          </p:cNvPr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12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13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D38B9-5A38-4B8C-BBC1-00EE0BEB5ED5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57813525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" name="Rectangle 12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13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51B0-ADC6-4853-B179-2D3096C8B0C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27251824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12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13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09F1-1732-4168-80E3-A32B4AB2339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22166472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12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" name="Rectangle 13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7B3D-E8FD-4C7A-BBBB-EC4B9CB97EC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2629232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11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12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13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A5A4-795C-4F1D-9430-66E84FC9C3A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37338550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C:\1\obr3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Ústav patologické fyziologie, patologická fyziologie podzim 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Vitaminy, minerální látky, stopové prvky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Poruchy metabolismu V., přednáška z patologické fyziologie – NUT 2. ročník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8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rgbClr val="FF0000"/>
                </a:solidFill>
              </a:rPr>
              <a:t>K</a:t>
            </a:r>
            <a:r>
              <a:rPr lang="cs-CZ" altLang="cs-CZ" dirty="0" smtClean="0">
                <a:solidFill>
                  <a:srgbClr val="FF0000"/>
                </a:solidFill>
              </a:rPr>
              <a:t>arotenoidy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2413" y="1397726"/>
            <a:ext cx="11647849" cy="4830037"/>
          </a:xfrm>
        </p:spPr>
        <p:txBody>
          <a:bodyPr/>
          <a:lstStyle/>
          <a:p>
            <a:r>
              <a:rPr lang="cs-CZ" altLang="cs-CZ" sz="2000" dirty="0" err="1"/>
              <a:t>isoprenoid</a:t>
            </a:r>
            <a:r>
              <a:rPr lang="cs-CZ" altLang="cs-CZ" sz="2000" dirty="0"/>
              <a:t> s dlouhým </a:t>
            </a:r>
            <a:r>
              <a:rPr lang="cs-CZ" altLang="cs-CZ" sz="2000" dirty="0" smtClean="0"/>
              <a:t>řetězcem vyskytující se v rostlinách</a:t>
            </a:r>
            <a:endParaRPr lang="cs-CZ" altLang="cs-CZ" sz="2000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cs-CZ" sz="2000" dirty="0">
                <a:cs typeface="Times New Roman" panose="02020603050405020304" pitchFamily="18" charset="0"/>
              </a:rPr>
              <a:t>β-</a:t>
            </a:r>
            <a:r>
              <a:rPr lang="cs-CZ" altLang="cs-CZ" sz="2000" dirty="0">
                <a:cs typeface="Times New Roman" panose="02020603050405020304" pitchFamily="18" charset="0"/>
              </a:rPr>
              <a:t>karoten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– </a:t>
            </a:r>
            <a:r>
              <a:rPr lang="cs-CZ" altLang="cs-CZ" sz="2000" dirty="0">
                <a:cs typeface="Times New Roman" panose="02020603050405020304" pitchFamily="18" charset="0"/>
              </a:rPr>
              <a:t>jedna molekula poskytne hydrolýzou ve střevě dvěma molekulám retinolu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cs-CZ" sz="2000" dirty="0">
                <a:cs typeface="Times New Roman" panose="02020603050405020304" pitchFamily="18" charset="0"/>
              </a:rPr>
              <a:t>α-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karoten, </a:t>
            </a:r>
            <a:r>
              <a:rPr lang="el-GR" altLang="cs-CZ" sz="2000" dirty="0" smtClean="0">
                <a:cs typeface="Times New Roman" panose="02020603050405020304" pitchFamily="18" charset="0"/>
              </a:rPr>
              <a:t>γ-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karoten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000" b="1" dirty="0" smtClean="0">
                <a:solidFill>
                  <a:schemeClr val="hlink"/>
                </a:solidFill>
              </a:rPr>
              <a:t>Zdroj</a:t>
            </a:r>
            <a:r>
              <a:rPr lang="cs-CZ" altLang="cs-CZ" sz="2000" b="1" dirty="0" smtClean="0"/>
              <a:t>:</a:t>
            </a:r>
            <a:r>
              <a:rPr lang="cs-CZ" altLang="cs-CZ" sz="2000" b="1" dirty="0"/>
              <a:t> </a:t>
            </a:r>
            <a:r>
              <a:rPr lang="cs-CZ" altLang="cs-CZ" sz="2000" dirty="0" smtClean="0"/>
              <a:t>zelenina </a:t>
            </a:r>
            <a:r>
              <a:rPr lang="cs-CZ" altLang="cs-CZ" sz="2000" dirty="0"/>
              <a:t>(špenát, mrkev, brambory, kukuřice, rajčata) – obsahují </a:t>
            </a:r>
            <a:r>
              <a:rPr lang="cs-CZ" altLang="cs-CZ" sz="2000" dirty="0">
                <a:solidFill>
                  <a:srgbClr val="FF0000"/>
                </a:solidFill>
              </a:rPr>
              <a:t>karotenoidy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provitam</a:t>
            </a:r>
            <a:r>
              <a:rPr lang="cs-CZ" altLang="cs-CZ" sz="2000" dirty="0"/>
              <a:t>. A)</a:t>
            </a:r>
          </a:p>
          <a:p>
            <a:pPr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cs-CZ" sz="2000" b="1" dirty="0">
                <a:solidFill>
                  <a:srgbClr val="FF6600"/>
                </a:solidFill>
                <a:cs typeface="Times New Roman" panose="02020603050405020304" pitchFamily="18" charset="0"/>
              </a:rPr>
              <a:t>β-</a:t>
            </a:r>
            <a:r>
              <a:rPr lang="cs-CZ" altLang="cs-CZ" sz="2000" b="1" dirty="0">
                <a:solidFill>
                  <a:srgbClr val="FF6600"/>
                </a:solidFill>
                <a:cs typeface="Times New Roman" panose="02020603050405020304" pitchFamily="18" charset="0"/>
              </a:rPr>
              <a:t>karoten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cs typeface="Times New Roman" panose="02020603050405020304" pitchFamily="18" charset="0"/>
              </a:rPr>
              <a:t>využití </a:t>
            </a:r>
            <a:r>
              <a:rPr lang="cs-CZ" altLang="cs-CZ" sz="1800" dirty="0">
                <a:cs typeface="Times New Roman" panose="02020603050405020304" pitchFamily="18" charset="0"/>
              </a:rPr>
              <a:t>závisí na přípravě pokrmu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ze syrové mrkve se </a:t>
            </a:r>
            <a:r>
              <a:rPr lang="el-GR" altLang="cs-CZ" sz="1800" dirty="0">
                <a:cs typeface="Times New Roman" panose="02020603050405020304" pitchFamily="18" charset="0"/>
              </a:rPr>
              <a:t>β-</a:t>
            </a:r>
            <a:r>
              <a:rPr lang="cs-CZ" altLang="cs-CZ" sz="1800" dirty="0">
                <a:cs typeface="Times New Roman" panose="02020603050405020304" pitchFamily="18" charset="0"/>
              </a:rPr>
              <a:t>karoten prakticky nevstřebává 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dirty="0">
                <a:cs typeface="Times New Roman" panose="02020603050405020304" pitchFamily="18" charset="0"/>
              </a:rPr>
              <a:t>omezení vstřebávání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může </a:t>
            </a:r>
            <a:r>
              <a:rPr lang="cs-CZ" altLang="cs-CZ" sz="1800" dirty="0">
                <a:cs typeface="Times New Roman" panose="02020603050405020304" pitchFamily="18" charset="0"/>
              </a:rPr>
              <a:t>způsobit pektin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u="sng" dirty="0">
                <a:cs typeface="Times New Roman" panose="02020603050405020304" pitchFamily="18" charset="0"/>
              </a:rPr>
              <a:t>zdroje</a:t>
            </a:r>
            <a:r>
              <a:rPr lang="cs-CZ" altLang="cs-CZ" sz="1800" dirty="0">
                <a:cs typeface="Times New Roman" panose="02020603050405020304" pitchFamily="18" charset="0"/>
              </a:rPr>
              <a:t> – špenát, kapusta, brokolice, polníček, mrkev, meruňky, papája, mango</a:t>
            </a:r>
          </a:p>
          <a:p>
            <a:pPr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252413" cy="252412"/>
          </a:xfrm>
        </p:spPr>
        <p:txBody>
          <a:bodyPr/>
          <a:lstStyle/>
          <a:p>
            <a:pPr>
              <a:defRPr/>
            </a:pPr>
            <a:fld id="{34BD38B9-5A38-4B8C-BBC1-00EE0BEB5ED5}" type="slidenum">
              <a:rPr lang="en-GB" altLang="cs-CZ" smtClean="0"/>
              <a:pPr>
                <a:defRPr/>
              </a:pPr>
              <a:t>10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175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145" y="567600"/>
            <a:ext cx="10753200" cy="451576"/>
          </a:xfrm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Selen (Se) I.</a:t>
            </a:r>
            <a:endParaRPr lang="cs-CZ" dirty="0"/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>
          <a:xfrm>
            <a:off x="229200" y="1205346"/>
            <a:ext cx="11707090" cy="534785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Funkce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součástí </a:t>
            </a:r>
            <a:r>
              <a:rPr lang="cs-CZ" altLang="cs-CZ" sz="1800" b="1" dirty="0" err="1" smtClean="0">
                <a:cs typeface="Times New Roman" panose="02020603050405020304" pitchFamily="18" charset="0"/>
              </a:rPr>
              <a:t>selenoproteinů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(</a:t>
            </a:r>
            <a:r>
              <a:rPr lang="cs-CZ" altLang="cs-CZ" sz="1800" dirty="0" err="1">
                <a:cs typeface="Times New Roman" panose="02020603050405020304" pitchFamily="18" charset="0"/>
              </a:rPr>
              <a:t>selenocystein</a:t>
            </a:r>
            <a:r>
              <a:rPr lang="cs-CZ" altLang="cs-CZ" sz="1800" dirty="0">
                <a:cs typeface="Times New Roman" panose="02020603050405020304" pitchFamily="18" charset="0"/>
              </a:rPr>
              <a:t>, </a:t>
            </a:r>
            <a:r>
              <a:rPr lang="cs-CZ" altLang="cs-CZ" sz="1800" dirty="0" err="1">
                <a:cs typeface="Times New Roman" panose="02020603050405020304" pitchFamily="18" charset="0"/>
              </a:rPr>
              <a:t>selenomethionin</a:t>
            </a:r>
            <a:r>
              <a:rPr lang="cs-CZ" altLang="cs-CZ" sz="1800" dirty="0">
                <a:cs typeface="Times New Roman" panose="02020603050405020304" pitchFamily="18" charset="0"/>
              </a:rPr>
              <a:t>), některé mají enzymatickou aktivitu (např. </a:t>
            </a:r>
            <a:r>
              <a:rPr lang="cs-CZ" altLang="cs-CZ" sz="1800" dirty="0" err="1" smtClean="0">
                <a:cs typeface="Times New Roman" panose="02020603050405020304" pitchFamily="18" charset="0"/>
              </a:rPr>
              <a:t>dejodázy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jodtyronindejodázy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aktivace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T4 na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T3)</a:t>
            </a:r>
          </a:p>
          <a:p>
            <a:pPr lvl="1"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buněčný antioxidační systém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cs typeface="Times New Roman" panose="02020603050405020304" pitchFamily="18" charset="0"/>
              </a:rPr>
              <a:t>součástí </a:t>
            </a:r>
            <a:r>
              <a:rPr lang="cs-CZ" altLang="cs-CZ" sz="1800" dirty="0" err="1">
                <a:cs typeface="Times New Roman" panose="02020603050405020304" pitchFamily="18" charset="0"/>
              </a:rPr>
              <a:t>glutathion</a:t>
            </a:r>
            <a:r>
              <a:rPr lang="cs-CZ" altLang="cs-CZ" sz="1800" dirty="0">
                <a:cs typeface="Times New Roman" panose="02020603050405020304" pitchFamily="18" charset="0"/>
              </a:rPr>
              <a:t>-peroxidázy – udržuje integritu buněčných membrán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err="1">
                <a:cs typeface="Times New Roman" panose="02020603050405020304" pitchFamily="18" charset="0"/>
              </a:rPr>
              <a:t>antikancerogenní</a:t>
            </a:r>
            <a:r>
              <a:rPr lang="cs-CZ" altLang="cs-CZ" sz="1800" dirty="0">
                <a:cs typeface="Times New Roman" panose="02020603050405020304" pitchFamily="18" charset="0"/>
              </a:rPr>
              <a:t> účinky</a:t>
            </a:r>
            <a:r>
              <a:rPr lang="cs-CZ" altLang="cs-CZ" sz="1800" dirty="0">
                <a:cs typeface="Times New Roman" panose="02020603050405020304" pitchFamily="18" charset="0"/>
              </a:rPr>
              <a:t>, antioxidační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efekt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podpora imunity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snižuje </a:t>
            </a:r>
            <a:r>
              <a:rPr lang="cs-CZ" altLang="cs-CZ" sz="1800" dirty="0">
                <a:cs typeface="Times New Roman" panose="02020603050405020304" pitchFamily="18" charset="0"/>
              </a:rPr>
              <a:t>toxicitu některých kovů – např.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rtuť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r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eprodukce – součást bičíku spermií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V</a:t>
            </a:r>
            <a:r>
              <a:rPr lang="cs-CZ" altLang="cs-CZ" sz="1800" b="1" dirty="0" smtClean="0">
                <a:cs typeface="Times New Roman" panose="02020603050405020304" pitchFamily="18" charset="0"/>
              </a:rPr>
              <a:t>ýskyt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záleží </a:t>
            </a:r>
            <a:r>
              <a:rPr lang="cs-CZ" altLang="cs-CZ" sz="1800" dirty="0">
                <a:cs typeface="Times New Roman" panose="02020603050405020304" pitchFamily="18" charset="0"/>
              </a:rPr>
              <a:t>na obsahu </a:t>
            </a:r>
            <a:r>
              <a:rPr lang="cs-CZ" altLang="cs-CZ" sz="1800" b="1" dirty="0">
                <a:cs typeface="Times New Roman" panose="02020603050405020304" pitchFamily="18" charset="0"/>
              </a:rPr>
              <a:t>Se v půdě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určuje obsah Se v</a:t>
            </a:r>
            <a:r>
              <a:rPr lang="cs-CZ" altLang="cs-CZ" sz="1800" dirty="0"/>
              <a:t> </a:t>
            </a:r>
            <a:r>
              <a:rPr lang="cs-CZ" altLang="cs-CZ" sz="1800" dirty="0">
                <a:cs typeface="Times New Roman" panose="02020603050405020304" pitchFamily="18" charset="0"/>
              </a:rPr>
              <a:t>rostlinných a zprostředkovaně i v živočišných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potravinách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závisí také na </a:t>
            </a:r>
            <a:r>
              <a:rPr lang="cs-CZ" altLang="cs-CZ" sz="1800" b="1" dirty="0">
                <a:cs typeface="Times New Roman" panose="02020603050405020304" pitchFamily="18" charset="0"/>
              </a:rPr>
              <a:t>druhu rostliny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cs typeface="Times New Roman" panose="02020603050405020304" pitchFamily="18" charset="0"/>
              </a:rPr>
              <a:t> např. v žampionech může být až 10 mg/g, v rajčatech, bramborách či karotce rostoucí ve stejně bohatých půdách nejvýše jen 6 mg/g</a:t>
            </a: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Selen (Se) II.</a:t>
            </a:r>
            <a:endParaRPr lang="cs-CZ" dirty="0"/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>
          <a:xfrm>
            <a:off x="374073" y="1447800"/>
            <a:ext cx="11264933" cy="5008418"/>
          </a:xfrm>
        </p:spPr>
        <p:txBody>
          <a:bodyPr/>
          <a:lstStyle/>
          <a:p>
            <a:r>
              <a:rPr lang="cs-CZ" altLang="cs-CZ" sz="1800" b="1" dirty="0" smtClean="0">
                <a:cs typeface="Times New Roman" panose="02020603050405020304" pitchFamily="18" charset="0"/>
              </a:rPr>
              <a:t>vstřebávání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: </a:t>
            </a:r>
            <a:r>
              <a:rPr lang="cs-CZ" altLang="cs-CZ" sz="1800" dirty="0">
                <a:cs typeface="Times New Roman" panose="02020603050405020304" pitchFamily="18" charset="0"/>
              </a:rPr>
              <a:t>v tenkém střevě, neukládá se do zásoby (snižuje vláknina, </a:t>
            </a:r>
            <a:r>
              <a:rPr lang="cs-CZ" altLang="cs-CZ" sz="1800" dirty="0" err="1">
                <a:cs typeface="Times New Roman" panose="02020603050405020304" pitchFamily="18" charset="0"/>
              </a:rPr>
              <a:t>methionin</a:t>
            </a:r>
            <a:r>
              <a:rPr lang="cs-CZ" altLang="cs-CZ" sz="1800" dirty="0">
                <a:cs typeface="Times New Roman" panose="02020603050405020304" pitchFamily="18" charset="0"/>
              </a:rPr>
              <a:t>, </a:t>
            </a:r>
            <a:r>
              <a:rPr lang="cs-CZ" altLang="cs-CZ" sz="1800" dirty="0" err="1">
                <a:cs typeface="Times New Roman" panose="02020603050405020304" pitchFamily="18" charset="0"/>
              </a:rPr>
              <a:t>Zn</a:t>
            </a:r>
            <a:r>
              <a:rPr lang="cs-CZ" altLang="cs-CZ" sz="1800" dirty="0">
                <a:cs typeface="Times New Roman" panose="02020603050405020304" pitchFamily="18" charset="0"/>
              </a:rPr>
              <a:t>)</a:t>
            </a:r>
          </a:p>
          <a:p>
            <a:r>
              <a:rPr lang="cs-CZ" altLang="cs-CZ" sz="1800" b="1" dirty="0" smtClean="0">
                <a:cs typeface="Times New Roman" panose="02020603050405020304" pitchFamily="18" charset="0"/>
              </a:rPr>
              <a:t>vylučování</a:t>
            </a:r>
            <a:r>
              <a:rPr lang="cs-CZ" altLang="cs-CZ" sz="1800" dirty="0">
                <a:cs typeface="Times New Roman" panose="02020603050405020304" pitchFamily="18" charset="0"/>
              </a:rPr>
              <a:t>: močí</a:t>
            </a: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nedostatek</a:t>
            </a:r>
            <a:r>
              <a:rPr lang="cs-CZ" altLang="cs-CZ" sz="1800" dirty="0">
                <a:cs typeface="Times New Roman" panose="02020603050405020304" pitchFamily="18" charset="0"/>
              </a:rPr>
              <a:t>: kardiomyopatie, kardiovaskulárních onemocnění, </a:t>
            </a:r>
            <a:r>
              <a:rPr lang="cs-CZ" altLang="cs-CZ" sz="1800" dirty="0" err="1">
                <a:cs typeface="Times New Roman" panose="02020603050405020304" pitchFamily="18" charset="0"/>
              </a:rPr>
              <a:t>prokancerogenní</a:t>
            </a:r>
            <a:r>
              <a:rPr lang="cs-CZ" altLang="cs-CZ" sz="1800" dirty="0">
                <a:cs typeface="Times New Roman" panose="02020603050405020304" pitchFamily="18" charset="0"/>
              </a:rPr>
              <a:t> efekt, poruchy imunity, svalová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slabost (ztuhlost)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t</a:t>
            </a:r>
            <a:r>
              <a:rPr lang="cs-CZ" altLang="cs-CZ" sz="1800" b="1" dirty="0" smtClean="0">
                <a:cs typeface="Times New Roman" panose="02020603050405020304" pitchFamily="18" charset="0"/>
              </a:rPr>
              <a:t>oxické </a:t>
            </a:r>
            <a:r>
              <a:rPr lang="cs-CZ" altLang="cs-CZ" sz="1800" b="1" dirty="0">
                <a:cs typeface="Times New Roman" panose="02020603050405020304" pitchFamily="18" charset="0"/>
              </a:rPr>
              <a:t>účinky</a:t>
            </a:r>
            <a:r>
              <a:rPr lang="cs-CZ" altLang="cs-CZ" sz="1800" dirty="0">
                <a:cs typeface="Times New Roman" panose="02020603050405020304" pitchFamily="18" charset="0"/>
              </a:rPr>
              <a:t>: ztráta vlasů a nehtů, kožní puchýřky, nervové poruchy, </a:t>
            </a:r>
            <a:r>
              <a:rPr lang="cs-CZ" altLang="cs-CZ" sz="1800" dirty="0" err="1">
                <a:cs typeface="Times New Roman" panose="02020603050405020304" pitchFamily="18" charset="0"/>
              </a:rPr>
              <a:t>nausea</a:t>
            </a:r>
            <a:r>
              <a:rPr lang="cs-CZ" altLang="cs-CZ" sz="1800" dirty="0">
                <a:cs typeface="Times New Roman" panose="02020603050405020304" pitchFamily="18" charset="0"/>
              </a:rPr>
              <a:t>, zvracení</a:t>
            </a: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zdroje</a:t>
            </a:r>
            <a:r>
              <a:rPr lang="cs-CZ" altLang="cs-CZ" sz="1800" dirty="0">
                <a:cs typeface="Times New Roman" panose="02020603050405020304" pitchFamily="18" charset="0"/>
              </a:rPr>
              <a:t>: maso, ryby, vejce, játra, čočka, chřest, houby, ořechy</a:t>
            </a:r>
          </a:p>
          <a:p>
            <a:pPr lvl="1"/>
            <a:r>
              <a:rPr lang="cs-CZ" altLang="cs-CZ" sz="1800" dirty="0">
                <a:cs typeface="Times New Roman" panose="02020603050405020304" pitchFamily="18" charset="0"/>
              </a:rPr>
              <a:t>vstřebává se cca 65 % </a:t>
            </a: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DDD</a:t>
            </a:r>
            <a:r>
              <a:rPr lang="cs-CZ" altLang="cs-CZ" sz="1800" dirty="0">
                <a:cs typeface="Times New Roman" panose="02020603050405020304" pitchFamily="18" charset="0"/>
              </a:rPr>
              <a:t>: 30–70 µg; nejvyšší bezpečná dávka pro dospělého 400 </a:t>
            </a:r>
            <a:r>
              <a:rPr lang="el-GR" altLang="cs-CZ" sz="1800" dirty="0">
                <a:cs typeface="Times New Roman" panose="02020603050405020304" pitchFamily="18" charset="0"/>
              </a:rPr>
              <a:t>μ</a:t>
            </a:r>
            <a:r>
              <a:rPr lang="cs-CZ" altLang="cs-CZ" sz="1800" dirty="0">
                <a:cs typeface="Times New Roman" panose="02020603050405020304" pitchFamily="18" charset="0"/>
              </a:rPr>
              <a:t>g/den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200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Měď (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I.</a:t>
            </a:r>
            <a:endParaRPr lang="cs-CZ" dirty="0"/>
          </a:p>
        </p:txBody>
      </p:sp>
      <p:sp>
        <p:nvSpPr>
          <p:cNvPr id="942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1045"/>
            <a:ext cx="11181805" cy="51228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funkce</a:t>
            </a:r>
            <a:r>
              <a:rPr lang="cs-CZ" altLang="cs-CZ" sz="1800" dirty="0">
                <a:cs typeface="Times New Roman" panose="02020603050405020304" pitchFamily="18" charset="0"/>
              </a:rPr>
              <a:t>: součást mnoha </a:t>
            </a:r>
            <a:r>
              <a:rPr lang="cs-CZ" altLang="cs-CZ" sz="1800" dirty="0" err="1">
                <a:cs typeface="Times New Roman" panose="02020603050405020304" pitchFamily="18" charset="0"/>
              </a:rPr>
              <a:t>metaloenzymů</a:t>
            </a:r>
            <a:r>
              <a:rPr lang="cs-CZ" altLang="cs-CZ" sz="1800" dirty="0">
                <a:cs typeface="Times New Roman" panose="02020603050405020304" pitchFamily="18" charset="0"/>
              </a:rPr>
              <a:t> (</a:t>
            </a:r>
            <a:r>
              <a:rPr lang="cs-CZ" altLang="cs-CZ" sz="1800" dirty="0" err="1">
                <a:cs typeface="Times New Roman" panose="02020603050405020304" pitchFamily="18" charset="0"/>
              </a:rPr>
              <a:t>superoxiddismutáza</a:t>
            </a:r>
            <a:r>
              <a:rPr lang="cs-CZ" altLang="cs-CZ" sz="1800" dirty="0"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v plazmě vázaná na </a:t>
            </a:r>
            <a:r>
              <a:rPr lang="cs-CZ" altLang="cs-CZ" sz="1800" b="1" dirty="0" err="1">
                <a:cs typeface="Times New Roman" panose="02020603050405020304" pitchFamily="18" charset="0"/>
              </a:rPr>
              <a:t>ceruloplazmin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(98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%)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1800" dirty="0">
                <a:cs typeface="Times New Roman" panose="02020603050405020304" pitchFamily="18" charset="0"/>
              </a:rPr>
              <a:t>vazba na bílkoviny: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altLang="cs-CZ" sz="1800" u="sng" dirty="0">
                <a:cs typeface="Times New Roman" panose="02020603050405020304" pitchFamily="18" charset="0"/>
              </a:rPr>
              <a:t>buňky sliznice GIT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  <a:r>
              <a:rPr lang="cs-CZ" altLang="cs-CZ" sz="1800" dirty="0" err="1">
                <a:cs typeface="Times New Roman" panose="02020603050405020304" pitchFamily="18" charset="0"/>
              </a:rPr>
              <a:t>metalothionein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altLang="cs-CZ" sz="1800" u="sng" dirty="0">
                <a:cs typeface="Times New Roman" panose="02020603050405020304" pitchFamily="18" charset="0"/>
              </a:rPr>
              <a:t>krevní oběh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  <a:r>
              <a:rPr lang="cs-CZ" altLang="cs-CZ" sz="1800" dirty="0" err="1">
                <a:cs typeface="Times New Roman" panose="02020603050405020304" pitchFamily="18" charset="0"/>
              </a:rPr>
              <a:t>transkuprein</a:t>
            </a:r>
            <a:r>
              <a:rPr lang="cs-CZ" altLang="cs-CZ" sz="1800" dirty="0">
                <a:cs typeface="Times New Roman" panose="02020603050405020304" pitchFamily="18" charset="0"/>
              </a:rPr>
              <a:t>, albumin</a:t>
            </a:r>
          </a:p>
          <a:p>
            <a:pPr marL="741363" lvl="1" indent="-284163"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altLang="cs-CZ" sz="1800" u="sng" dirty="0">
                <a:cs typeface="Times New Roman" panose="02020603050405020304" pitchFamily="18" charset="0"/>
              </a:rPr>
              <a:t>játra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  <a:r>
              <a:rPr lang="cs-CZ" altLang="cs-CZ" sz="1800" dirty="0" err="1">
                <a:cs typeface="Times New Roman" panose="02020603050405020304" pitchFamily="18" charset="0"/>
              </a:rPr>
              <a:t>ceruloplazmin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altLang="cs-CZ" sz="18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1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Ceruloplazmin</a:t>
            </a:r>
            <a:endParaRPr lang="cs-CZ" altLang="cs-CZ" sz="1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glykoprotein enzymatické povahy</a:t>
            </a:r>
          </a:p>
          <a:p>
            <a:pPr lvl="1">
              <a:spcBef>
                <a:spcPts val="600"/>
              </a:spcBef>
              <a:defRPr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syntetizovaný v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játrech</a:t>
            </a:r>
            <a:endParaRPr lang="cs-CZ" altLang="cs-CZ" sz="18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transportní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protein katalyzující oxidaci </a:t>
            </a:r>
            <a:r>
              <a:rPr lang="cs-CZ" sz="1800" dirty="0"/>
              <a:t>Fe</a:t>
            </a:r>
            <a:r>
              <a:rPr lang="cs-CZ" sz="1800" baseline="30000" dirty="0"/>
              <a:t>2+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na </a:t>
            </a:r>
            <a:r>
              <a:rPr lang="cs-CZ" sz="1800" dirty="0"/>
              <a:t>Fe</a:t>
            </a:r>
            <a:r>
              <a:rPr lang="cs-CZ" sz="1800" baseline="30000" dirty="0"/>
              <a:t>3+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které se váže na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transferin</a:t>
            </a:r>
            <a:endParaRPr lang="cs-CZ" sz="1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podílí se na přenosu </a:t>
            </a:r>
            <a:r>
              <a:rPr lang="cs-CZ" sz="1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Fe</a:t>
            </a: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 ze zásob do místa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erytropoézy</a:t>
            </a:r>
          </a:p>
          <a:p>
            <a:pPr lvl="1">
              <a:spcBef>
                <a:spcPts val="600"/>
              </a:spcBef>
              <a:defRPr/>
            </a:pPr>
            <a:r>
              <a:rPr lang="cs-CZ" sz="1800" dirty="0" smtClean="0">
                <a:cs typeface="Times New Roman" panose="02020603050405020304" pitchFamily="18" charset="0"/>
              </a:rPr>
              <a:t>protein </a:t>
            </a:r>
            <a:r>
              <a:rPr lang="cs-CZ" sz="1800" dirty="0">
                <a:cs typeface="Times New Roman" panose="02020603050405020304" pitchFamily="18" charset="0"/>
              </a:rPr>
              <a:t>akutní fáze </a:t>
            </a: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87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26"/>
          </p:nvPr>
        </p:nvSpPr>
        <p:spPr>
          <a:xfrm>
            <a:off x="719998" y="1720022"/>
            <a:ext cx="5220000" cy="277062"/>
          </a:xfrm>
        </p:spPr>
        <p:txBody>
          <a:bodyPr/>
          <a:lstStyle/>
          <a:p>
            <a:r>
              <a:rPr lang="cs-CZ" b="1" dirty="0" smtClean="0"/>
              <a:t>Zvýšená hladina </a:t>
            </a: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 smtClean="0">
                <a:solidFill>
                  <a:srgbClr val="FF0000"/>
                </a:solidFill>
              </a:rPr>
              <a:t>Ceruloplazmin</a:t>
            </a:r>
            <a:r>
              <a:rPr lang="cs-CZ" sz="3600" dirty="0" smtClean="0">
                <a:solidFill>
                  <a:srgbClr val="FF0000"/>
                </a:solidFill>
              </a:rPr>
              <a:t> 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80" y="1720022"/>
            <a:ext cx="5220000" cy="271576"/>
          </a:xfrm>
        </p:spPr>
        <p:txBody>
          <a:bodyPr/>
          <a:lstStyle/>
          <a:p>
            <a:r>
              <a:rPr lang="cs-CZ" b="1" dirty="0" smtClean="0"/>
              <a:t>Snížená hladina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2092035"/>
            <a:ext cx="5219998" cy="42533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vliv estrogenů (např. v těhotenství nebo při hyperfunkci ovarií</a:t>
            </a:r>
            <a:r>
              <a:rPr lang="cs-CZ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cholestáza, hepatitidy, </a:t>
            </a:r>
            <a:r>
              <a:rPr lang="cs-CZ" sz="2000" dirty="0" smtClean="0"/>
              <a:t>alkoholismus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zánětlivé </a:t>
            </a:r>
            <a:r>
              <a:rPr lang="cs-CZ" sz="2000" dirty="0" smtClean="0"/>
              <a:t>stavy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akutní stavy (např. trauma, infarkt myokardu, st. po operaci apod</a:t>
            </a:r>
            <a:r>
              <a:rPr lang="cs-CZ" sz="2000" dirty="0" smtClean="0"/>
              <a:t>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nádorová onemocnění </a:t>
            </a:r>
            <a:r>
              <a:rPr lang="cs-CZ" sz="2000" dirty="0" smtClean="0"/>
              <a:t>aj.</a:t>
            </a:r>
            <a:endParaRPr lang="cs-CZ" sz="2000" dirty="0"/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28"/>
          </p:nvPr>
        </p:nvSpPr>
        <p:spPr>
          <a:xfrm>
            <a:off x="6251280" y="2092034"/>
            <a:ext cx="5219998" cy="43879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Wilsonova choroba (až 80 % pacientů má snížený </a:t>
            </a:r>
            <a:r>
              <a:rPr lang="cs-CZ" sz="2000" dirty="0" err="1" smtClean="0"/>
              <a:t>ceruloplazmin</a:t>
            </a:r>
            <a:r>
              <a:rPr lang="cs-CZ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m</a:t>
            </a:r>
            <a:r>
              <a:rPr lang="cs-CZ" sz="2000" dirty="0" smtClean="0"/>
              <a:t>alnutrice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těžká porucha funkce </a:t>
            </a:r>
            <a:r>
              <a:rPr lang="cs-CZ" sz="2000" dirty="0" smtClean="0"/>
              <a:t>jater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nefrotický </a:t>
            </a:r>
            <a:r>
              <a:rPr lang="cs-CZ" sz="2000" dirty="0" smtClean="0"/>
              <a:t>syndrom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exsudativní </a:t>
            </a:r>
            <a:r>
              <a:rPr lang="cs-CZ" sz="2000" dirty="0" err="1"/>
              <a:t>enteropatie</a:t>
            </a:r>
            <a:r>
              <a:rPr lang="cs-CZ" sz="2000" dirty="0"/>
              <a:t> (ztráty </a:t>
            </a:r>
            <a:r>
              <a:rPr lang="cs-CZ" sz="2000" dirty="0" err="1"/>
              <a:t>ceruloplazminu</a:t>
            </a:r>
            <a:r>
              <a:rPr lang="cs-CZ" sz="2000" dirty="0"/>
              <a:t> stolicí</a:t>
            </a:r>
            <a:r>
              <a:rPr lang="cs-CZ" sz="2000" dirty="0" smtClean="0"/>
              <a:t>)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770153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Měď (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5577" y="1606731"/>
            <a:ext cx="10698480" cy="4724796"/>
          </a:xfrm>
        </p:spPr>
        <p:txBody>
          <a:bodyPr/>
          <a:lstStyle/>
          <a:p>
            <a:pPr>
              <a:defRPr/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  <a:sym typeface="Wingdings" panose="05000000000000000000" pitchFamily="2" charset="2"/>
              </a:rPr>
              <a:t>deficit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: leukopenie,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granulopenie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, fraktury kostí, ruptury cév a aneurysmat (narušená tvorba kolagenu a elastinu), snížená pigmentace vlasů a kůže, neurologické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poruchy</a:t>
            </a:r>
          </a:p>
          <a:p>
            <a:endParaRPr lang="cs-CZ" altLang="cs-CZ" sz="1800" dirty="0" smtClean="0">
              <a:cs typeface="Times New Roman" panose="02020603050405020304" pitchFamily="18" charset="0"/>
            </a:endParaRPr>
          </a:p>
          <a:p>
            <a:r>
              <a:rPr lang="cs-CZ" altLang="cs-CZ" sz="1800" dirty="0" smtClean="0">
                <a:cs typeface="Times New Roman" panose="02020603050405020304" pitchFamily="18" charset="0"/>
              </a:rPr>
              <a:t>vysoký </a:t>
            </a:r>
            <a:r>
              <a:rPr lang="cs-CZ" altLang="cs-CZ" sz="1800" dirty="0">
                <a:cs typeface="Times New Roman" panose="02020603050405020304" pitchFamily="18" charset="0"/>
              </a:rPr>
              <a:t>příjem vit. C, </a:t>
            </a:r>
            <a:r>
              <a:rPr lang="cs-CZ" altLang="cs-CZ" sz="1800" dirty="0" err="1">
                <a:cs typeface="Times New Roman" panose="02020603050405020304" pitchFamily="18" charset="0"/>
              </a:rPr>
              <a:t>Fe</a:t>
            </a:r>
            <a:r>
              <a:rPr lang="cs-CZ" altLang="cs-CZ" sz="1800" dirty="0">
                <a:cs typeface="Times New Roman" panose="02020603050405020304" pitchFamily="18" charset="0"/>
              </a:rPr>
              <a:t>, </a:t>
            </a:r>
            <a:r>
              <a:rPr lang="cs-CZ" altLang="cs-CZ" sz="1800" dirty="0" err="1">
                <a:cs typeface="Times New Roman" panose="02020603050405020304" pitchFamily="18" charset="0"/>
              </a:rPr>
              <a:t>Zn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cs typeface="Times New Roman" panose="02020603050405020304" pitchFamily="18" charset="0"/>
              </a:rPr>
              <a:t>snížené vstřebávání </a:t>
            </a:r>
            <a:r>
              <a:rPr lang="cs-CZ" altLang="cs-CZ" sz="1800" dirty="0" err="1">
                <a:cs typeface="Times New Roman" panose="02020603050405020304" pitchFamily="18" charset="0"/>
              </a:rPr>
              <a:t>Cu</a:t>
            </a:r>
            <a:r>
              <a:rPr lang="cs-CZ" altLang="cs-CZ" sz="1800" dirty="0">
                <a:cs typeface="Times New Roman" panose="02020603050405020304" pitchFamily="18" charset="0"/>
              </a:rPr>
              <a:t>; snížená </a:t>
            </a:r>
            <a:r>
              <a:rPr lang="cs-CZ" altLang="cs-CZ" sz="1800" dirty="0" err="1" smtClean="0">
                <a:cs typeface="Times New Roman" panose="02020603050405020304" pitchFamily="18" charset="0"/>
              </a:rPr>
              <a:t>kuprémii</a:t>
            </a:r>
            <a:endParaRPr lang="cs-CZ" altLang="cs-CZ" sz="18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nízký příjem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Cu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 může vyvolat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hypochromní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mikrocytární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anémii</a:t>
            </a:r>
          </a:p>
          <a:p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  <a:sym typeface="Wingdings" panose="05000000000000000000" pitchFamily="2" charset="2"/>
              </a:rPr>
              <a:t>Zdroje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: obilniny, vnitřnosti (játra), ryby, ořechy, kakao, čokoláda, káva, čaj</a:t>
            </a:r>
          </a:p>
          <a:p>
            <a:pPr lvl="1"/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biologická využitelnost kolísá mezi 35 až 70 %</a:t>
            </a:r>
          </a:p>
          <a:p>
            <a:pPr lvl="1"/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vstřebávání – žaludek, tenké střevo</a:t>
            </a:r>
          </a:p>
          <a:p>
            <a:pPr>
              <a:defRPr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marL="741363" lvl="1" indent="-284163">
              <a:buClr>
                <a:srgbClr val="FFFFFF"/>
              </a:buClr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Wilsonova choroba I.</a:t>
            </a:r>
            <a:endParaRPr lang="cs-CZ" altLang="cs-CZ" smtClean="0">
              <a:solidFill>
                <a:srgbClr val="FF0000"/>
              </a:solidFill>
              <a:effectLst/>
            </a:endParaRPr>
          </a:p>
        </p:txBody>
      </p:sp>
      <p:sp>
        <p:nvSpPr>
          <p:cNvPr id="96259" name="Zástupný symbol pro obsah 2"/>
          <p:cNvSpPr>
            <a:spLocks noGrp="1"/>
          </p:cNvSpPr>
          <p:nvPr>
            <p:ph idx="1"/>
          </p:nvPr>
        </p:nvSpPr>
        <p:spPr>
          <a:xfrm>
            <a:off x="720000" y="1500051"/>
            <a:ext cx="10753200" cy="46656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AR </a:t>
            </a: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</a:rPr>
              <a:t>onemocnění </a:t>
            </a:r>
            <a:endParaRPr lang="cs-CZ" altLang="cs-CZ" sz="1800" dirty="0"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mutace genu ATP7B na 13. </a:t>
            </a:r>
            <a:r>
              <a:rPr lang="pl-PL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</a:rPr>
              <a:t>chromosomu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</a:rPr>
              <a:t>gen 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kóduje </a:t>
            </a:r>
            <a:r>
              <a:rPr lang="cs-CZ" altLang="cs-CZ" sz="1800" dirty="0" err="1">
                <a:ea typeface="맑은 고딕" panose="020B0503020000020004" pitchFamily="34" charset="-127"/>
                <a:cs typeface="Times New Roman" panose="02020603050405020304" pitchFamily="18" charset="0"/>
              </a:rPr>
              <a:t>ATPázu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 transportující </a:t>
            </a: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</a:rPr>
              <a:t>měď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 smtClean="0"/>
              <a:t>Cu</a:t>
            </a:r>
            <a:r>
              <a:rPr lang="cs-CZ" sz="1800" baseline="30000" dirty="0" smtClean="0"/>
              <a:t>2+</a:t>
            </a:r>
            <a:r>
              <a:rPr lang="cs-CZ" sz="1800" dirty="0" smtClean="0"/>
              <a:t> se méně váže na </a:t>
            </a:r>
            <a:r>
              <a:rPr lang="cs-CZ" sz="1800" dirty="0" err="1" smtClean="0"/>
              <a:t>ceruloplasmin</a:t>
            </a:r>
            <a:r>
              <a:rPr lang="cs-CZ" sz="1800" dirty="0" smtClean="0"/>
              <a:t>, je snížena biliární exkrece a ukládá se ve tkáních</a:t>
            </a:r>
            <a:endParaRPr lang="cs-CZ" altLang="cs-CZ" sz="1800" dirty="0"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</a:rPr>
              <a:t>inkorporace 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mědi do </a:t>
            </a:r>
            <a:r>
              <a:rPr lang="cs-CZ" altLang="cs-CZ" sz="1800" dirty="0" err="1">
                <a:ea typeface="맑은 고딕" panose="020B0503020000020004" pitchFamily="34" charset="-127"/>
                <a:cs typeface="Times New Roman" panose="02020603050405020304" pitchFamily="18" charset="0"/>
              </a:rPr>
              <a:t>apoceruloplasminu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 v </a:t>
            </a:r>
            <a:r>
              <a:rPr lang="cs-CZ" altLang="cs-CZ" sz="1800" dirty="0" err="1">
                <a:ea typeface="맑은 고딕" panose="020B0503020000020004" pitchFamily="34" charset="-127"/>
                <a:cs typeface="Times New Roman" panose="02020603050405020304" pitchFamily="18" charset="0"/>
              </a:rPr>
              <a:t>hepatocytech</a:t>
            </a:r>
            <a:endParaRPr lang="cs-CZ" altLang="cs-CZ" sz="1800" dirty="0"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altLang="cs-CZ" sz="1800" dirty="0"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1800" b="1" dirty="0">
                <a:ea typeface="맑은 고딕" panose="020B0503020000020004" pitchFamily="34" charset="-127"/>
                <a:cs typeface="Times New Roman" panose="02020603050405020304" pitchFamily="18" charset="0"/>
              </a:rPr>
              <a:t>abnormální hromadění mědi 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>
                <a:ea typeface="맑은 고딕" panose="020B0503020000020004" pitchFamily="34" charset="-127"/>
                <a:cs typeface="Times New Roman" panose="02020603050405020304" pitchFamily="18" charset="0"/>
              </a:rPr>
              <a:t>v játrech 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 poškození jaterních buněk </a:t>
            </a: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 cirhóza (u 5 % postižených  fulminantní selhání jater)</a:t>
            </a:r>
            <a:endParaRPr lang="cs-CZ" altLang="cs-CZ" sz="1800" dirty="0">
              <a:ea typeface="맑은 고딕" panose="020B0503020000020004" pitchFamily="34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b="1" dirty="0">
                <a:ea typeface="맑은 고딕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mozku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  poruchy funkce </a:t>
            </a: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CNS  zejm. </a:t>
            </a:r>
            <a:r>
              <a:rPr lang="cs-CZ" altLang="cs-CZ" sz="1800" dirty="0" err="1" smtClean="0">
                <a:ea typeface="맑은 고딕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extrapyramidového</a:t>
            </a: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 systému; později rozvoj demence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  <a:sym typeface="Wingdings" panose="05000000000000000000" pitchFamily="2" charset="2"/>
              </a:rPr>
              <a:t>ohovce, ledvinách</a:t>
            </a:r>
            <a:endParaRPr lang="cs-CZ" altLang="cs-CZ" dirty="0" smtClean="0"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cs-CZ" altLang="cs-CZ" sz="1800" dirty="0" smtClean="0"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</a:rPr>
              <a:t>manifestace kolem puberty</a:t>
            </a:r>
          </a:p>
          <a:p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v</a:t>
            </a: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</a:rPr>
              <a:t> dětství převažuje forma </a:t>
            </a:r>
            <a:r>
              <a:rPr lang="cs-CZ" altLang="cs-CZ" sz="1800" dirty="0" err="1" smtClean="0">
                <a:ea typeface="맑은 고딕" panose="020B0503020000020004" pitchFamily="34" charset="-127"/>
                <a:cs typeface="Times New Roman" panose="02020603050405020304" pitchFamily="18" charset="0"/>
              </a:rPr>
              <a:t>hepatální</a:t>
            </a: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</a:rPr>
              <a:t>, v dospělosti formy neurologické</a:t>
            </a:r>
          </a:p>
        </p:txBody>
      </p:sp>
    </p:spTree>
    <p:extLst>
      <p:ext uri="{BB962C8B-B14F-4D97-AF65-F5344CB8AC3E}">
        <p14:creationId xmlns:p14="http://schemas.microsoft.com/office/powerpoint/2010/main" val="28266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Wilsonova choroba II.</a:t>
            </a:r>
            <a:endParaRPr lang="cs-CZ" dirty="0"/>
          </a:p>
        </p:txBody>
      </p:sp>
      <p:sp>
        <p:nvSpPr>
          <p:cNvPr id="9728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56360"/>
            <a:ext cx="10753199" cy="4495800"/>
          </a:xfrm>
        </p:spPr>
        <p:txBody>
          <a:bodyPr/>
          <a:lstStyle/>
          <a:p>
            <a:r>
              <a:rPr lang="cs-CZ" altLang="cs-CZ" sz="1800" b="1" dirty="0">
                <a:ea typeface="맑은 고딕" panose="020B0503020000020004" pitchFamily="34" charset="-127"/>
                <a:cs typeface="Times New Roman" panose="02020603050405020304" pitchFamily="18" charset="0"/>
              </a:rPr>
              <a:t>klinicky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: tremor, zhoršení ve škole, rukopis, psychické </a:t>
            </a: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</a:rPr>
              <a:t>změny</a:t>
            </a:r>
            <a:endParaRPr lang="cs-CZ" altLang="cs-CZ" sz="1800" dirty="0"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snížená sérová hladina </a:t>
            </a:r>
            <a:r>
              <a:rPr lang="cs-CZ" altLang="cs-CZ" sz="1800" dirty="0" err="1">
                <a:ea typeface="맑은 고딕" panose="020B0503020000020004" pitchFamily="34" charset="-127"/>
                <a:cs typeface="Times New Roman" panose="02020603050405020304" pitchFamily="18" charset="0"/>
              </a:rPr>
              <a:t>ceruloplazminu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, zvýšené vylučování mědi močí, zvýšený obsah mědi v játrech</a:t>
            </a:r>
          </a:p>
          <a:p>
            <a:pPr marL="72000" indent="0">
              <a:buNone/>
            </a:pPr>
            <a:endParaRPr lang="cs-CZ" altLang="cs-CZ" sz="1800" dirty="0"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ea typeface="맑은 고딕" panose="020B0503020000020004" pitchFamily="34" charset="-127"/>
                <a:cs typeface="Times New Roman" panose="02020603050405020304" pitchFamily="18" charset="0"/>
              </a:rPr>
              <a:t>Léčba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: omezení potravin bohatých na měď (čokoláda, kakao, mořské ryby, vnitřnosti, švestky), </a:t>
            </a:r>
            <a:r>
              <a:rPr lang="cs-CZ" altLang="cs-CZ" sz="1800" dirty="0" err="1">
                <a:ea typeface="맑은 고딕" panose="020B0503020000020004" pitchFamily="34" charset="-127"/>
                <a:cs typeface="Times New Roman" panose="02020603050405020304" pitchFamily="18" charset="0"/>
              </a:rPr>
              <a:t>Zn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 – snižuje resorpci mědi ve </a:t>
            </a:r>
            <a:r>
              <a:rPr lang="cs-CZ" altLang="cs-CZ" sz="1800" dirty="0" smtClean="0">
                <a:ea typeface="맑은 고딕" panose="020B0503020000020004" pitchFamily="34" charset="-127"/>
                <a:cs typeface="Times New Roman" panose="02020603050405020304" pitchFamily="18" charset="0"/>
              </a:rPr>
              <a:t>střevě</a:t>
            </a:r>
            <a:endParaRPr lang="cs-CZ" altLang="cs-CZ" sz="1800" dirty="0"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podávání léků </a:t>
            </a:r>
            <a:r>
              <a:rPr lang="cs-CZ" altLang="cs-CZ" sz="1800" dirty="0" err="1">
                <a:ea typeface="맑은 고딕" panose="020B0503020000020004" pitchFamily="34" charset="-127"/>
                <a:cs typeface="Times New Roman" panose="02020603050405020304" pitchFamily="18" charset="0"/>
              </a:rPr>
              <a:t>chelatujících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 měď (</a:t>
            </a:r>
            <a:r>
              <a:rPr lang="cs-CZ" altLang="cs-CZ" sz="1800" dirty="0" err="1">
                <a:ea typeface="맑은 고딕" panose="020B0503020000020004" pitchFamily="34" charset="-127"/>
                <a:cs typeface="Times New Roman" panose="02020603050405020304" pitchFamily="18" charset="0"/>
              </a:rPr>
              <a:t>Penicilamin</a:t>
            </a:r>
            <a:r>
              <a:rPr lang="cs-CZ" altLang="cs-CZ" sz="1800" dirty="0">
                <a:ea typeface="맑은 고딕" panose="020B0503020000020004" pitchFamily="34" charset="-127"/>
                <a:cs typeface="Times New Roman" panose="02020603050405020304" pitchFamily="18" charset="0"/>
              </a:rPr>
              <a:t> 1000 mg/den), transplantace jater</a:t>
            </a:r>
          </a:p>
          <a:p>
            <a:endParaRPr lang="cs-CZ" altLang="cs-CZ" sz="1600" dirty="0"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cs-CZ" altLang="cs-CZ" sz="1600" dirty="0"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  <a:p>
            <a:endParaRPr lang="cs-CZ" altLang="cs-CZ" sz="1800" dirty="0"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03" y="4182363"/>
            <a:ext cx="4558937" cy="256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Chrom (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/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>
          <a:xfrm>
            <a:off x="720000" y="1408612"/>
            <a:ext cx="10592433" cy="4495800"/>
          </a:xfrm>
        </p:spPr>
        <p:txBody>
          <a:bodyPr/>
          <a:lstStyle/>
          <a:p>
            <a:r>
              <a:rPr lang="cs-CZ" altLang="cs-CZ" sz="1800" b="1" dirty="0">
                <a:cs typeface="Times New Roman" panose="02020603050405020304" pitchFamily="18" charset="0"/>
              </a:rPr>
              <a:t>Funkce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role v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metabolismu S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b="1" dirty="0"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cs-CZ" altLang="cs-CZ" sz="1800" b="1" dirty="0">
                <a:cs typeface="Times New Roman" panose="02020603050405020304" pitchFamily="18" charset="0"/>
              </a:rPr>
              <a:t>rojmocná forma </a:t>
            </a:r>
            <a:r>
              <a:rPr lang="cs-CZ" altLang="cs-CZ" sz="1800" dirty="0">
                <a:cs typeface="Times New Roman" panose="02020603050405020304" pitchFamily="18" charset="0"/>
              </a:rPr>
              <a:t>– </a:t>
            </a:r>
            <a:r>
              <a:rPr lang="cs-CZ" altLang="cs-CZ" sz="1800" dirty="0" err="1">
                <a:cs typeface="Times New Roman" panose="02020603050405020304" pitchFamily="18" charset="0"/>
              </a:rPr>
              <a:t>glukózotoleranční</a:t>
            </a:r>
            <a:r>
              <a:rPr lang="cs-CZ" altLang="cs-CZ" sz="1800" dirty="0">
                <a:cs typeface="Times New Roman" panose="02020603050405020304" pitchFamily="18" charset="0"/>
              </a:rPr>
              <a:t> faktor</a:t>
            </a:r>
          </a:p>
          <a:p>
            <a:pPr marL="324000" lvl="1" indent="0">
              <a:spcBef>
                <a:spcPts val="600"/>
              </a:spcBef>
              <a:buNone/>
            </a:pP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stimuluje </a:t>
            </a:r>
            <a:r>
              <a:rPr lang="cs-CZ" altLang="cs-CZ" sz="1800" dirty="0">
                <a:cs typeface="Times New Roman" panose="02020603050405020304" pitchFamily="18" charset="0"/>
              </a:rPr>
              <a:t>účinek inzulinu a zvyšuje glukózovou toleranci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profesionální expozice </a:t>
            </a:r>
            <a:r>
              <a:rPr lang="cs-CZ" altLang="cs-CZ" sz="1800" b="1" dirty="0">
                <a:cs typeface="Times New Roman" panose="02020603050405020304" pitchFamily="18" charset="0"/>
              </a:rPr>
              <a:t>šestimocnému chromu</a:t>
            </a:r>
            <a:r>
              <a:rPr lang="cs-CZ" altLang="cs-CZ" sz="1800" dirty="0">
                <a:cs typeface="Times New Roman" panose="02020603050405020304" pitchFamily="18" charset="0"/>
              </a:rPr>
              <a:t> má alergizující účinky a je kancerogenní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Zdroje</a:t>
            </a:r>
            <a:r>
              <a:rPr lang="cs-CZ" altLang="cs-CZ" sz="1800" dirty="0">
                <a:cs typeface="Times New Roman" panose="02020603050405020304" pitchFamily="18" charset="0"/>
              </a:rPr>
              <a:t>: maso, játra, vejce, ovesné vločky, rajčata, hlávkový salát, kakao, houby, kvasnice</a:t>
            </a: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Nedostatek</a:t>
            </a:r>
            <a:r>
              <a:rPr lang="cs-CZ" altLang="cs-CZ" sz="1800" dirty="0">
                <a:cs typeface="Times New Roman" panose="02020603050405020304" pitchFamily="18" charset="0"/>
              </a:rPr>
              <a:t>: snížení glukózové tolerance, </a:t>
            </a:r>
            <a:r>
              <a:rPr lang="cs-CZ" altLang="cs-CZ" sz="1800" dirty="0" err="1">
                <a:cs typeface="Times New Roman" panose="02020603050405020304" pitchFamily="18" charset="0"/>
              </a:rPr>
              <a:t>hyperlipidémie</a:t>
            </a:r>
            <a:r>
              <a:rPr lang="cs-CZ" altLang="cs-CZ" sz="1800" dirty="0">
                <a:cs typeface="Times New Roman" panose="02020603050405020304" pitchFamily="18" charset="0"/>
              </a:rPr>
              <a:t>, urychlení aterosklerózy</a:t>
            </a: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Nadbytek</a:t>
            </a:r>
            <a:r>
              <a:rPr lang="cs-CZ" altLang="cs-CZ" sz="1800" dirty="0">
                <a:cs typeface="Times New Roman" panose="02020603050405020304" pitchFamily="18" charset="0"/>
              </a:rPr>
              <a:t>: záněty kůže, po inhalaci i poškozením nosní sliznice</a:t>
            </a:r>
            <a:r>
              <a:rPr lang="cs-CZ" altLang="cs-CZ" b="0" dirty="0" smtClean="0"/>
              <a:t/>
            </a:r>
            <a:br>
              <a:rPr lang="cs-CZ" altLang="cs-CZ" b="0" dirty="0" smtClean="0"/>
            </a:b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DDD: 150–200 µg</a:t>
            </a: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0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Mangan (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/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>
          <a:xfrm>
            <a:off x="719999" y="1410789"/>
            <a:ext cx="10514057" cy="467818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Funkce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součást mnoha enzymů</a:t>
            </a:r>
            <a:r>
              <a:rPr lang="cs-CZ" altLang="cs-CZ" sz="1800" dirty="0">
                <a:cs typeface="Times New Roman" panose="02020603050405020304" pitchFamily="18" charset="0"/>
              </a:rPr>
              <a:t> (antioxidační děje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 smtClean="0">
                <a:cs typeface="Times New Roman" panose="02020603050405020304" pitchFamily="18" charset="0"/>
              </a:rPr>
              <a:t>aktivátor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enzymů (enzymy podílející se na </a:t>
            </a:r>
            <a:r>
              <a:rPr lang="cs-CZ" altLang="cs-CZ" sz="1800" dirty="0" err="1">
                <a:cs typeface="Times New Roman" panose="02020603050405020304" pitchFamily="18" charset="0"/>
              </a:rPr>
              <a:t>mtb</a:t>
            </a:r>
            <a:r>
              <a:rPr lang="cs-CZ" altLang="cs-CZ" sz="1800" dirty="0">
                <a:cs typeface="Times New Roman" panose="02020603050405020304" pitchFamily="18" charset="0"/>
              </a:rPr>
              <a:t> sacharidů, aminokyselin a cholesterolu)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err="1">
                <a:cs typeface="Times New Roman" panose="02020603050405020304" pitchFamily="18" charset="0"/>
              </a:rPr>
              <a:t>metaloenzymy</a:t>
            </a:r>
            <a:r>
              <a:rPr lang="cs-CZ" altLang="cs-CZ" sz="1800" dirty="0">
                <a:cs typeface="Times New Roman" panose="02020603050405020304" pitchFamily="18" charset="0"/>
              </a:rPr>
              <a:t> obsahující mangan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cs typeface="Times New Roman" panose="02020603050405020304" pitchFamily="18" charset="0"/>
              </a:rPr>
              <a:t>pyruvátkarboxyláza</a:t>
            </a:r>
            <a:r>
              <a:rPr lang="cs-CZ" altLang="cs-CZ" sz="1800" dirty="0">
                <a:cs typeface="Times New Roman" panose="02020603050405020304" pitchFamily="18" charset="0"/>
              </a:rPr>
              <a:t>, </a:t>
            </a:r>
            <a:r>
              <a:rPr lang="cs-CZ" altLang="cs-CZ" sz="1800" dirty="0" err="1">
                <a:cs typeface="Times New Roman" panose="02020603050405020304" pitchFamily="18" charset="0"/>
              </a:rPr>
              <a:t>managan-superoxiddismutáza</a:t>
            </a:r>
            <a:r>
              <a:rPr lang="cs-CZ" altLang="cs-CZ" sz="1800" dirty="0">
                <a:cs typeface="Times New Roman" panose="02020603050405020304" pitchFamily="18" charset="0"/>
              </a:rPr>
              <a:t> a </a:t>
            </a:r>
            <a:r>
              <a:rPr lang="cs-CZ" altLang="cs-CZ" sz="1800" dirty="0" err="1">
                <a:cs typeface="Times New Roman" panose="02020603050405020304" pitchFamily="18" charset="0"/>
              </a:rPr>
              <a:t>glykosyltransferáza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podpora vývoje chrupavek a kostí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cs typeface="Times New Roman" panose="02020603050405020304" pitchFamily="18" charset="0"/>
              </a:rPr>
              <a:t> syntéza proteoglykanů v chrupavce a epifýzách kosti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podpora hojení</a:t>
            </a: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dirty="0" smtClean="0">
                <a:cs typeface="Times New Roman" panose="02020603050405020304" pitchFamily="18" charset="0"/>
              </a:rPr>
              <a:t>množství </a:t>
            </a:r>
            <a:r>
              <a:rPr lang="cs-CZ" altLang="cs-CZ" sz="1800" dirty="0">
                <a:cs typeface="Times New Roman" panose="02020603050405020304" pitchFamily="18" charset="0"/>
              </a:rPr>
              <a:t>v těle: cca 10–40 mg; vysoká koncentrace v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kostech, mitochondriích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b="1" dirty="0" smtClean="0">
                <a:cs typeface="Times New Roman" panose="02020603050405020304" pitchFamily="18" charset="0"/>
              </a:rPr>
              <a:t>zdroje</a:t>
            </a:r>
            <a:r>
              <a:rPr lang="cs-CZ" altLang="cs-CZ" sz="1800" dirty="0">
                <a:cs typeface="Times New Roman" panose="02020603050405020304" pitchFamily="18" charset="0"/>
              </a:rPr>
              <a:t>: ořechy, obiloviny, ananas, luštěniny, špenát, borůvky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Nedostatek</a:t>
            </a:r>
            <a:r>
              <a:rPr lang="cs-CZ" altLang="cs-CZ" sz="1800" dirty="0">
                <a:cs typeface="Times New Roman" panose="02020603050405020304" pitchFamily="18" charset="0"/>
              </a:rPr>
              <a:t>: popsán v ojedinělých případech při plné PV</a:t>
            </a: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Nadbytek</a:t>
            </a:r>
            <a:r>
              <a:rPr lang="cs-CZ" altLang="cs-CZ" sz="1800" dirty="0">
                <a:cs typeface="Times New Roman" panose="02020603050405020304" pitchFamily="18" charset="0"/>
              </a:rPr>
              <a:t>: vysoké dávky toxické – účinky na CNS, krvetvorbu, ledviny, játra</a:t>
            </a: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2200" y="765175"/>
            <a:ext cx="7924800" cy="1143000"/>
          </a:xfrm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Molybden (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835" y="1735183"/>
            <a:ext cx="10646228" cy="4306888"/>
          </a:xfrm>
        </p:spPr>
        <p:txBody>
          <a:bodyPr/>
          <a:lstStyle/>
          <a:p>
            <a:pPr>
              <a:defRPr/>
            </a:pPr>
            <a:r>
              <a:rPr lang="cs-CZ" altLang="cs-CZ" sz="1800" b="1" dirty="0">
                <a:cs typeface="Times New Roman" panose="02020603050405020304" pitchFamily="18" charset="0"/>
              </a:rPr>
              <a:t>Funkce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600"/>
              </a:spcBef>
              <a:defRPr/>
            </a:pPr>
            <a:r>
              <a:rPr lang="cs-CZ" sz="1800" dirty="0">
                <a:cs typeface="Times New Roman" panose="02020603050405020304" pitchFamily="18" charset="0"/>
              </a:rPr>
              <a:t>součástí </a:t>
            </a:r>
            <a:r>
              <a:rPr lang="cs-CZ" sz="1800" dirty="0" err="1">
                <a:cs typeface="Times New Roman" panose="02020603050405020304" pitchFamily="18" charset="0"/>
              </a:rPr>
              <a:t>metalloenzymů</a:t>
            </a:r>
            <a:r>
              <a:rPr lang="cs-CZ" sz="1800" dirty="0"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cs typeface="Times New Roman" panose="02020603050405020304" pitchFamily="18" charset="0"/>
              </a:rPr>
              <a:t>xanthinoxidáza</a:t>
            </a:r>
            <a:r>
              <a:rPr lang="cs-CZ" sz="1800" dirty="0"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cs typeface="Times New Roman" panose="02020603050405020304" pitchFamily="18" charset="0"/>
              </a:rPr>
              <a:t>aldehydoxidáza</a:t>
            </a:r>
            <a:r>
              <a:rPr lang="cs-CZ" sz="1800" dirty="0"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cs typeface="Times New Roman" panose="02020603050405020304" pitchFamily="18" charset="0"/>
              </a:rPr>
              <a:t>sulfátoxidáza</a:t>
            </a:r>
            <a:r>
              <a:rPr lang="cs-CZ" sz="1800" dirty="0"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spcBef>
                <a:spcPts val="600"/>
              </a:spcBef>
              <a:buNone/>
              <a:defRPr/>
            </a:pPr>
            <a:r>
              <a:rPr lang="cs-CZ" sz="1800" dirty="0"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600"/>
              </a:spcBef>
              <a:defRPr/>
            </a:pPr>
            <a:r>
              <a:rPr lang="cs-CZ" sz="1800" b="1" dirty="0" err="1">
                <a:cs typeface="Times New Roman" panose="02020603050405020304" pitchFamily="18" charset="0"/>
              </a:rPr>
              <a:t>xanthinoxidáza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1800" dirty="0">
                <a:cs typeface="Times New Roman" panose="02020603050405020304" pitchFamily="18" charset="0"/>
              </a:rPr>
              <a:t>v metabolismu </a:t>
            </a:r>
            <a:r>
              <a:rPr lang="cs-CZ" sz="1800" dirty="0" smtClean="0">
                <a:cs typeface="Times New Roman" panose="02020603050405020304" pitchFamily="18" charset="0"/>
              </a:rPr>
              <a:t>purinů: oxidace</a:t>
            </a:r>
            <a:r>
              <a:rPr lang="cs-CZ" sz="1800" dirty="0">
                <a:cs typeface="Times New Roman" panose="02020603050405020304" pitchFamily="18" charset="0"/>
              </a:rPr>
              <a:t> xantinu </a:t>
            </a:r>
            <a:r>
              <a:rPr 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cs-CZ" sz="1800" dirty="0">
                <a:cs typeface="Times New Roman" panose="02020603050405020304" pitchFamily="18" charset="0"/>
              </a:rPr>
              <a:t>kyselinu močovou</a:t>
            </a:r>
          </a:p>
          <a:p>
            <a:pPr lvl="1">
              <a:spcBef>
                <a:spcPts val="600"/>
              </a:spcBef>
              <a:defRPr/>
            </a:pPr>
            <a:r>
              <a:rPr lang="cs-CZ" sz="1800" b="1" dirty="0" err="1">
                <a:cs typeface="Times New Roman" panose="02020603050405020304" pitchFamily="18" charset="0"/>
              </a:rPr>
              <a:t>aldehydoxidáza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1800" dirty="0">
                <a:cs typeface="Times New Roman" panose="02020603050405020304" pitchFamily="18" charset="0"/>
              </a:rPr>
              <a:t>neutralizace toxických organických molekul</a:t>
            </a:r>
          </a:p>
          <a:p>
            <a:pPr lvl="1">
              <a:spcBef>
                <a:spcPts val="600"/>
              </a:spcBef>
              <a:defRPr/>
            </a:pPr>
            <a:r>
              <a:rPr lang="cs-CZ" sz="1800" b="1" dirty="0" err="1">
                <a:cs typeface="Times New Roman" panose="02020603050405020304" pitchFamily="18" charset="0"/>
              </a:rPr>
              <a:t>sulfátoxidáza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1800" dirty="0">
                <a:cs typeface="Times New Roman" panose="02020603050405020304" pitchFamily="18" charset="0"/>
              </a:rPr>
              <a:t>katalyzuje oxidaci exogenních i endogenních sulfitů</a:t>
            </a:r>
          </a:p>
          <a:p>
            <a:pPr lvl="1">
              <a:spcBef>
                <a:spcPts val="600"/>
              </a:spcBef>
              <a:defRPr/>
            </a:pPr>
            <a:endParaRPr 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800" dirty="0">
                <a:cs typeface="Times New Roman" panose="02020603050405020304" pitchFamily="18" charset="0"/>
              </a:rPr>
              <a:t>podíl na </a:t>
            </a:r>
            <a:r>
              <a:rPr lang="cs-CZ" sz="1800" dirty="0" err="1">
                <a:cs typeface="Times New Roman" panose="02020603050405020304" pitchFamily="18" charset="0"/>
              </a:rPr>
              <a:t>mtb</a:t>
            </a:r>
            <a:r>
              <a:rPr lang="cs-CZ" sz="1800" dirty="0">
                <a:cs typeface="Times New Roman" panose="02020603050405020304" pitchFamily="18" charset="0"/>
              </a:rPr>
              <a:t> aminokyselin, </a:t>
            </a:r>
            <a:r>
              <a:rPr lang="cs-CZ" sz="1800" dirty="0" err="1">
                <a:cs typeface="Times New Roman" panose="02020603050405020304" pitchFamily="18" charset="0"/>
              </a:rPr>
              <a:t>mtb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Fe</a:t>
            </a:r>
            <a:r>
              <a:rPr lang="cs-CZ" sz="1800" dirty="0">
                <a:cs typeface="Times New Roman" panose="02020603050405020304" pitchFamily="18" charset="0"/>
              </a:rPr>
              <a:t> (vstřebávání železa) a </a:t>
            </a:r>
            <a:r>
              <a:rPr lang="cs-CZ" sz="1800" dirty="0" err="1">
                <a:cs typeface="Times New Roman" panose="02020603050405020304" pitchFamily="18" charset="0"/>
              </a:rPr>
              <a:t>mtb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Cu</a:t>
            </a:r>
            <a:endParaRPr 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1800" dirty="0">
                <a:cs typeface="Times New Roman" panose="02020603050405020304" pitchFamily="18" charset="0"/>
              </a:rPr>
              <a:t>v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lidském organismu asi 90 </a:t>
            </a:r>
            <a:r>
              <a:rPr lang="cs-CZ" sz="1800" dirty="0">
                <a:cs typeface="Times New Roman" panose="02020603050405020304" pitchFamily="18" charset="0"/>
              </a:rPr>
              <a:t>µmol </a:t>
            </a:r>
            <a:r>
              <a:rPr lang="cs-CZ" sz="1800" dirty="0" err="1">
                <a:cs typeface="Times New Roman" panose="02020603050405020304" pitchFamily="18" charset="0"/>
              </a:rPr>
              <a:t>Mo</a:t>
            </a:r>
            <a:r>
              <a:rPr lang="cs-CZ" sz="1800" dirty="0">
                <a:cs typeface="Times New Roman" panose="02020603050405020304" pitchFamily="18" charset="0"/>
              </a:rPr>
              <a:t> (největší koncentrace játra, ledviny, slezina)</a:t>
            </a:r>
          </a:p>
          <a:p>
            <a:pPr>
              <a:defRPr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AutoShap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704159" y="419554"/>
            <a:ext cx="10753200" cy="451576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chemeClr val="hlink"/>
                </a:solidFill>
                <a:latin typeface="+mn-lt"/>
              </a:rPr>
              <a:t>Funkce vitaminu 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575" y="979715"/>
            <a:ext cx="11090367" cy="538189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dirty="0" err="1" smtClean="0"/>
              <a:t>pleiotropní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účinky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algn="just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1800" b="1" dirty="0" err="1" smtClean="0">
                <a:solidFill>
                  <a:srgbClr val="F01928"/>
                </a:solidFill>
              </a:rPr>
              <a:t>Retinal</a:t>
            </a:r>
            <a:r>
              <a:rPr lang="cs-CZ" altLang="cs-CZ" sz="1800" dirty="0">
                <a:solidFill>
                  <a:srgbClr val="F01928"/>
                </a:solidFill>
              </a:rPr>
              <a:t>: </a:t>
            </a:r>
            <a:endParaRPr lang="cs-CZ" altLang="cs-CZ" sz="1800" dirty="0" smtClean="0">
              <a:solidFill>
                <a:srgbClr val="F01928"/>
              </a:solidFill>
            </a:endParaRPr>
          </a:p>
          <a:p>
            <a:pPr lvl="1" algn="just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1800" dirty="0" smtClean="0"/>
              <a:t>důležitý prekurzor zrakového pigmentu </a:t>
            </a:r>
            <a:r>
              <a:rPr lang="cs-CZ" altLang="cs-CZ" sz="1800" b="1" dirty="0" smtClean="0"/>
              <a:t>rhodopsinu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1800" dirty="0" err="1" smtClean="0"/>
              <a:t>prostetická</a:t>
            </a:r>
            <a:r>
              <a:rPr lang="cs-CZ" altLang="cs-CZ" sz="1800" dirty="0" smtClean="0"/>
              <a:t> skupina proteinu </a:t>
            </a:r>
            <a:r>
              <a:rPr lang="cs-CZ" altLang="cs-CZ" sz="1800" b="1" dirty="0" smtClean="0"/>
              <a:t>rhodopsin</a:t>
            </a:r>
            <a:r>
              <a:rPr lang="cs-CZ" altLang="cs-CZ" sz="1800" dirty="0" smtClean="0"/>
              <a:t> </a:t>
            </a:r>
            <a:r>
              <a:rPr lang="cs-CZ" altLang="cs-CZ" sz="1800" dirty="0" smtClean="0">
                <a:sym typeface="Wingdings" panose="05000000000000000000" pitchFamily="2" charset="2"/>
              </a:rPr>
              <a:t> senzor světla ve světločivných buňkách sítnice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1800" dirty="0" smtClean="0">
                <a:sym typeface="Wingdings" panose="05000000000000000000" pitchFamily="2" charset="2"/>
              </a:rPr>
              <a:t>dokáže pohltit foton světla  dvojná vazba </a:t>
            </a:r>
            <a:r>
              <a:rPr lang="cs-CZ" altLang="cs-CZ" sz="1800" dirty="0" err="1">
                <a:sym typeface="Wingdings" panose="05000000000000000000" pitchFamily="2" charset="2"/>
              </a:rPr>
              <a:t>retinalu</a:t>
            </a:r>
            <a:r>
              <a:rPr lang="cs-CZ" altLang="cs-CZ" sz="1800" dirty="0" smtClean="0">
                <a:sym typeface="Wingdings" panose="05000000000000000000" pitchFamily="2" charset="2"/>
              </a:rPr>
              <a:t> </a:t>
            </a:r>
            <a:r>
              <a:rPr lang="cs-CZ" altLang="cs-CZ" sz="1800" dirty="0" err="1" smtClean="0">
                <a:sym typeface="Wingdings" panose="05000000000000000000" pitchFamily="2" charset="2"/>
              </a:rPr>
              <a:t>izomerizuje</a:t>
            </a:r>
            <a:r>
              <a:rPr lang="cs-CZ" altLang="cs-CZ" sz="1800" dirty="0" smtClean="0">
                <a:sym typeface="Wingdings" panose="05000000000000000000" pitchFamily="2" charset="2"/>
              </a:rPr>
              <a:t> z trans na cis  změna konformace </a:t>
            </a:r>
            <a:r>
              <a:rPr lang="cs-CZ" altLang="cs-CZ" sz="1800" dirty="0" err="1" smtClean="0">
                <a:sym typeface="Wingdings" panose="05000000000000000000" pitchFamily="2" charset="2"/>
              </a:rPr>
              <a:t>retinalu</a:t>
            </a:r>
            <a:r>
              <a:rPr lang="cs-CZ" altLang="cs-CZ" sz="1800" dirty="0" smtClean="0">
                <a:sym typeface="Wingdings" panose="05000000000000000000" pitchFamily="2" charset="2"/>
              </a:rPr>
              <a:t> i rhodopsinu</a:t>
            </a:r>
            <a:endParaRPr lang="cs-CZ" altLang="cs-CZ" sz="18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endParaRPr lang="cs-CZ" altLang="cs-CZ" sz="1800" b="1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1800" b="1" dirty="0" smtClean="0">
                <a:solidFill>
                  <a:srgbClr val="F01928"/>
                </a:solidFill>
              </a:rPr>
              <a:t>Kyselina </a:t>
            </a:r>
            <a:r>
              <a:rPr lang="cs-CZ" altLang="cs-CZ" sz="1800" b="1" dirty="0" err="1" smtClean="0">
                <a:solidFill>
                  <a:srgbClr val="F01928"/>
                </a:solidFill>
              </a:rPr>
              <a:t>retinová</a:t>
            </a:r>
            <a:r>
              <a:rPr lang="cs-CZ" altLang="cs-CZ" sz="1800" b="1" dirty="0" smtClean="0">
                <a:solidFill>
                  <a:srgbClr val="F01928"/>
                </a:solidFill>
              </a:rPr>
              <a:t>: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1800" dirty="0"/>
              <a:t>d</a:t>
            </a:r>
            <a:r>
              <a:rPr lang="cs-CZ" altLang="cs-CZ" sz="1800" dirty="0" smtClean="0"/>
              <a:t>ůležitý </a:t>
            </a:r>
            <a:r>
              <a:rPr lang="cs-CZ" altLang="cs-CZ" sz="1800" dirty="0" err="1" smtClean="0"/>
              <a:t>morfogen</a:t>
            </a:r>
            <a:r>
              <a:rPr lang="cs-CZ" altLang="cs-CZ" sz="1800" dirty="0" smtClean="0"/>
              <a:t> v embryologii – tvorba tkání; receptory v segmentech mesodermu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endParaRPr lang="cs-CZ" altLang="cs-CZ" sz="1800" b="1" dirty="0"/>
          </a:p>
          <a:p>
            <a:pPr algn="just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1800" dirty="0" smtClean="0"/>
              <a:t>vliv </a:t>
            </a:r>
            <a:r>
              <a:rPr lang="cs-CZ" altLang="cs-CZ" sz="1800" dirty="0"/>
              <a:t>na normální funkci sítnice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1800" dirty="0"/>
              <a:t>vliv na buněčnou proliferaci, diferenciaci </a:t>
            </a:r>
            <a:r>
              <a:rPr lang="cs-CZ" altLang="cs-CZ" sz="1800" dirty="0" smtClean="0"/>
              <a:t>(</a:t>
            </a:r>
            <a:r>
              <a:rPr lang="cs-CZ" altLang="cs-CZ" sz="1800" dirty="0"/>
              <a:t>vliv na stav kůže a </a:t>
            </a:r>
            <a:r>
              <a:rPr lang="cs-CZ" altLang="cs-CZ" sz="1800" dirty="0" smtClean="0"/>
              <a:t>sliznic) a </a:t>
            </a:r>
            <a:r>
              <a:rPr lang="cs-CZ" altLang="cs-CZ" sz="1800" dirty="0" err="1"/>
              <a:t>apoptózu</a:t>
            </a:r>
            <a:endParaRPr lang="cs-CZ" altLang="cs-CZ" sz="1800" dirty="0"/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1800" dirty="0" smtClean="0"/>
              <a:t>vliv </a:t>
            </a:r>
            <a:r>
              <a:rPr lang="cs-CZ" altLang="cs-CZ" sz="1800" dirty="0"/>
              <a:t>na vývoj placenty a spermatogenezi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dirty="0"/>
              <a:t>reprodukci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1800" dirty="0"/>
              <a:t>vliv na imunitní </a:t>
            </a:r>
            <a:r>
              <a:rPr lang="cs-CZ" altLang="cs-CZ" sz="1800" dirty="0" smtClean="0"/>
              <a:t>systém</a:t>
            </a:r>
            <a:endParaRPr lang="cs-CZ" altLang="cs-CZ" sz="1800" dirty="0"/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cs-CZ" altLang="cs-CZ" sz="1800" dirty="0" err="1"/>
              <a:t>antikancerogenní</a:t>
            </a:r>
            <a:r>
              <a:rPr lang="cs-CZ" altLang="cs-CZ" sz="1800" dirty="0"/>
              <a:t> efekty – jako </a:t>
            </a:r>
            <a:r>
              <a:rPr lang="cs-CZ" altLang="cs-CZ" sz="1800" dirty="0" smtClean="0"/>
              <a:t>antioxidant </a:t>
            </a:r>
            <a:r>
              <a:rPr lang="cs-CZ" altLang="cs-CZ" sz="1800" dirty="0"/>
              <a:t>snižuje tvorbu volných radikálů a může tak omezovat ničivý vliv kancerogenů na DNA</a:t>
            </a:r>
          </a:p>
        </p:txBody>
      </p:sp>
    </p:spTree>
    <p:extLst>
      <p:ext uri="{BB962C8B-B14F-4D97-AF65-F5344CB8AC3E}">
        <p14:creationId xmlns:p14="http://schemas.microsoft.com/office/powerpoint/2010/main" val="13291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Molybden (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II.</a:t>
            </a:r>
            <a:endParaRPr lang="cs-CZ" dirty="0"/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>
          <a:xfrm>
            <a:off x="875211" y="1526178"/>
            <a:ext cx="10802983" cy="48746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resorpce v žaludku a tenkém střevě (aktivní transport i pasivní difuze)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vstřebávání 25–80 %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cs typeface="Times New Roman" panose="02020603050405020304" pitchFamily="18" charset="0"/>
              </a:rPr>
              <a:t>výrazně snižují sulfáty a </a:t>
            </a:r>
            <a:r>
              <a:rPr lang="cs-CZ" altLang="cs-CZ" sz="1800" dirty="0" err="1">
                <a:cs typeface="Times New Roman" panose="02020603050405020304" pitchFamily="18" charset="0"/>
              </a:rPr>
              <a:t>Cu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k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revní </a:t>
            </a:r>
            <a:r>
              <a:rPr lang="cs-CZ" altLang="cs-CZ" sz="1800" dirty="0">
                <a:cs typeface="Times New Roman" panose="02020603050405020304" pitchFamily="18" charset="0"/>
              </a:rPr>
              <a:t>transport v rámci navázání na protein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vyloučení</a:t>
            </a:r>
            <a:r>
              <a:rPr lang="cs-CZ" altLang="cs-CZ" sz="1800" dirty="0">
                <a:cs typeface="Times New Roman" panose="02020603050405020304" pitchFamily="18" charset="0"/>
              </a:rPr>
              <a:t>: ledvinami, žlučí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Nedostatek</a:t>
            </a:r>
            <a:r>
              <a:rPr lang="cs-CZ" altLang="cs-CZ" sz="1800" dirty="0">
                <a:cs typeface="Times New Roman" panose="02020603050405020304" pitchFamily="18" charset="0"/>
              </a:rPr>
              <a:t>: dlouhodobá PV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 err="1">
                <a:cs typeface="Times New Roman" panose="02020603050405020304" pitchFamily="18" charset="0"/>
              </a:rPr>
              <a:t>hypermethioninemie</a:t>
            </a:r>
            <a:r>
              <a:rPr lang="cs-CZ" altLang="cs-CZ" sz="1800" dirty="0">
                <a:cs typeface="Times New Roman" panose="02020603050405020304" pitchFamily="18" charset="0"/>
              </a:rPr>
              <a:t>, </a:t>
            </a:r>
            <a:r>
              <a:rPr lang="cs-CZ" altLang="cs-CZ" sz="1800" dirty="0" err="1">
                <a:cs typeface="Times New Roman" panose="02020603050405020304" pitchFamily="18" charset="0"/>
              </a:rPr>
              <a:t>hypourikémie</a:t>
            </a:r>
            <a:r>
              <a:rPr lang="cs-CZ" altLang="cs-CZ" sz="1800" dirty="0">
                <a:cs typeface="Times New Roman" panose="02020603050405020304" pitchFamily="18" charset="0"/>
              </a:rPr>
              <a:t>, </a:t>
            </a:r>
            <a:r>
              <a:rPr lang="cs-CZ" altLang="cs-CZ" sz="1800" dirty="0" err="1">
                <a:cs typeface="Times New Roman" panose="02020603050405020304" pitchFamily="18" charset="0"/>
              </a:rPr>
              <a:t>xanthinurie</a:t>
            </a:r>
            <a:r>
              <a:rPr lang="cs-CZ" altLang="cs-CZ" sz="1800" dirty="0">
                <a:cs typeface="Times New Roman" panose="02020603050405020304" pitchFamily="18" charset="0"/>
              </a:rPr>
              <a:t>, </a:t>
            </a:r>
            <a:r>
              <a:rPr lang="cs-CZ" altLang="cs-CZ" sz="1800" dirty="0" err="1">
                <a:cs typeface="Times New Roman" panose="02020603050405020304" pitchFamily="18" charset="0"/>
              </a:rPr>
              <a:t>hypourikosurie</a:t>
            </a:r>
            <a:r>
              <a:rPr lang="cs-CZ" altLang="cs-CZ" sz="1800" dirty="0">
                <a:cs typeface="Times New Roman" panose="02020603050405020304" pitchFamily="18" charset="0"/>
              </a:rPr>
              <a:t>, nízká exkrece síranů; tachykardie, zvracení, mentální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poruchy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za </a:t>
            </a:r>
            <a:r>
              <a:rPr lang="cs-CZ" altLang="cs-CZ" sz="1800" dirty="0">
                <a:cs typeface="Times New Roman" panose="02020603050405020304" pitchFamily="18" charset="0"/>
              </a:rPr>
              <a:t>normálních podmínek nebyl deficit u lidí popsán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Zdroje</a:t>
            </a:r>
            <a:r>
              <a:rPr lang="cs-CZ" altLang="cs-CZ" sz="1800" dirty="0">
                <a:cs typeface="Times New Roman" panose="02020603050405020304" pitchFamily="18" charset="0"/>
              </a:rPr>
              <a:t>: luštěniny, celozrnné obiloviny a výrobky z nich, rýže, vnitřnosti, mléko a mléčné výrobky, ovoce, zelenina, ryby a tuky</a:t>
            </a: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obalt (Co)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3297"/>
            <a:ext cx="11129554" cy="4835830"/>
          </a:xfrm>
        </p:spPr>
        <p:txBody>
          <a:bodyPr/>
          <a:lstStyle/>
          <a:p>
            <a:pPr>
              <a:defRPr/>
            </a:pPr>
            <a:r>
              <a:rPr lang="cs-CZ" sz="1800" b="1" dirty="0">
                <a:cs typeface="Times New Roman" panose="02020603050405020304" pitchFamily="18" charset="0"/>
              </a:rPr>
              <a:t>Funkce</a:t>
            </a:r>
            <a:r>
              <a:rPr lang="cs-CZ" sz="1800" dirty="0">
                <a:cs typeface="Times New Roman" panose="02020603050405020304" pitchFamily="18" charset="0"/>
              </a:rPr>
              <a:t>: </a:t>
            </a:r>
            <a:r>
              <a:rPr lang="cs-CZ" b="0" dirty="0"/>
              <a:t> </a:t>
            </a:r>
            <a:endParaRPr lang="cs-CZ" b="0" dirty="0" smtClean="0"/>
          </a:p>
          <a:p>
            <a:pPr lvl="1">
              <a:spcBef>
                <a:spcPts val="600"/>
              </a:spcBef>
              <a:defRPr/>
            </a:pPr>
            <a:r>
              <a:rPr lang="cs-CZ" sz="1800" dirty="0">
                <a:cs typeface="Times New Roman" panose="02020603050405020304" pitchFamily="18" charset="0"/>
              </a:rPr>
              <a:t>integrální </a:t>
            </a:r>
            <a:r>
              <a:rPr lang="cs-CZ" sz="1800" b="1" dirty="0">
                <a:cs typeface="Times New Roman" panose="02020603050405020304" pitchFamily="18" charset="0"/>
              </a:rPr>
              <a:t>součástí vitaminu B</a:t>
            </a:r>
            <a:r>
              <a:rPr lang="cs-CZ" sz="1800" b="1" baseline="-25000" dirty="0">
                <a:cs typeface="Times New Roman" panose="02020603050405020304" pitchFamily="18" charset="0"/>
              </a:rPr>
              <a:t>12</a:t>
            </a:r>
            <a:r>
              <a:rPr lang="cs-CZ" sz="1800" b="1" dirty="0">
                <a:cs typeface="Times New Roman" panose="02020603050405020304" pitchFamily="18" charset="0"/>
              </a:rPr>
              <a:t> </a:t>
            </a:r>
            <a:r>
              <a:rPr 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1800" dirty="0">
                <a:cs typeface="Times New Roman" panose="02020603050405020304" pitchFamily="18" charset="0"/>
              </a:rPr>
              <a:t>umožňuje, aby tímto vitaminem byla aktivována řada enzymů</a:t>
            </a:r>
          </a:p>
          <a:p>
            <a:pPr lvl="1">
              <a:spcBef>
                <a:spcPts val="600"/>
              </a:spcBef>
              <a:defRPr/>
            </a:pPr>
            <a:r>
              <a:rPr lang="cs-CZ" sz="1800" dirty="0">
                <a:cs typeface="Times New Roman" panose="02020603050405020304" pitchFamily="18" charset="0"/>
              </a:rPr>
              <a:t>přímá úloha v </a:t>
            </a:r>
            <a:r>
              <a:rPr lang="cs-CZ" sz="1800" b="1" dirty="0">
                <a:cs typeface="Times New Roman" panose="02020603050405020304" pitchFamily="18" charset="0"/>
              </a:rPr>
              <a:t>tvorbě erytropoetinu </a:t>
            </a:r>
            <a:r>
              <a:rPr lang="cs-CZ" sz="1800" dirty="0">
                <a:cs typeface="Times New Roman" panose="02020603050405020304" pitchFamily="18" charset="0"/>
              </a:rPr>
              <a:t>a inhibuje enzymy oxidace v kostní dřeni</a:t>
            </a:r>
          </a:p>
          <a:p>
            <a:pPr lvl="1">
              <a:spcBef>
                <a:spcPts val="600"/>
              </a:spcBef>
              <a:defRPr/>
            </a:pPr>
            <a:r>
              <a:rPr lang="cs-CZ" sz="1800" dirty="0">
                <a:cs typeface="Times New Roman" panose="02020603050405020304" pitchFamily="18" charset="0"/>
              </a:rPr>
              <a:t>syntéza hormonů </a:t>
            </a:r>
            <a:r>
              <a:rPr lang="cs-CZ" sz="1800" dirty="0" smtClean="0">
                <a:cs typeface="Times New Roman" panose="02020603050405020304" pitchFamily="18" charset="0"/>
              </a:rPr>
              <a:t>ŠŽ </a:t>
            </a:r>
            <a:r>
              <a:rPr 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1800" dirty="0">
                <a:cs typeface="Times New Roman" panose="02020603050405020304" pitchFamily="18" charset="0"/>
              </a:rPr>
              <a:t>podíl na vychytávání </a:t>
            </a:r>
            <a:r>
              <a:rPr lang="cs-CZ" sz="1800" dirty="0" smtClean="0">
                <a:cs typeface="Times New Roman" panose="02020603050405020304" pitchFamily="18" charset="0"/>
              </a:rPr>
              <a:t>jodu</a:t>
            </a:r>
          </a:p>
          <a:p>
            <a:pPr marL="324000" lvl="1" indent="0">
              <a:spcBef>
                <a:spcPts val="600"/>
              </a:spcBef>
              <a:buNone/>
              <a:defRPr/>
            </a:pPr>
            <a:r>
              <a:rPr 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dlouhodobý vyšší přívod Co inhibuje vychytávání jodu ŠŽ se vznikem strumy</a:t>
            </a:r>
            <a:endParaRPr lang="cs-CZ" sz="1800" dirty="0"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endParaRPr lang="cs-CZ" sz="18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800" dirty="0">
                <a:cs typeface="Times New Roman" panose="02020603050405020304" pitchFamily="18" charset="0"/>
              </a:rPr>
              <a:t>v</a:t>
            </a:r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cs-CZ" sz="1800" dirty="0">
                <a:cs typeface="Times New Roman" panose="02020603050405020304" pitchFamily="18" charset="0"/>
              </a:rPr>
              <a:t>lidském těle je asi 1,1 mg </a:t>
            </a:r>
            <a:r>
              <a:rPr 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1800" dirty="0">
                <a:cs typeface="Times New Roman" panose="02020603050405020304" pitchFamily="18" charset="0"/>
              </a:rPr>
              <a:t> 43 % ve svalech a 13 % v kostech</a:t>
            </a:r>
          </a:p>
          <a:p>
            <a:pPr>
              <a:defRPr/>
            </a:pPr>
            <a:endParaRPr lang="cs-CZ" sz="18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800" b="1" dirty="0">
                <a:cs typeface="Times New Roman" panose="02020603050405020304" pitchFamily="18" charset="0"/>
              </a:rPr>
              <a:t>Resorpce</a:t>
            </a:r>
            <a:r>
              <a:rPr lang="cs-CZ" sz="1800" dirty="0">
                <a:cs typeface="Times New Roman" panose="02020603050405020304" pitchFamily="18" charset="0"/>
              </a:rPr>
              <a:t>: v tenkém střevě až 70 % Co, vstřebávání snižuje </a:t>
            </a:r>
            <a:r>
              <a:rPr lang="cs-CZ" sz="1800" dirty="0" err="1">
                <a:cs typeface="Times New Roman" panose="02020603050405020304" pitchFamily="18" charset="0"/>
              </a:rPr>
              <a:t>Fe</a:t>
            </a:r>
            <a:endParaRPr lang="cs-CZ" sz="18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800" b="1" dirty="0">
                <a:cs typeface="Times New Roman" panose="02020603050405020304" pitchFamily="18" charset="0"/>
              </a:rPr>
              <a:t>Vylučování</a:t>
            </a:r>
            <a:r>
              <a:rPr lang="cs-CZ" sz="1800" dirty="0">
                <a:cs typeface="Times New Roman" panose="02020603050405020304" pitchFamily="18" charset="0"/>
              </a:rPr>
              <a:t>: močí, méně stolicí a potem</a:t>
            </a:r>
          </a:p>
          <a:p>
            <a:pPr>
              <a:defRPr/>
            </a:pPr>
            <a:r>
              <a:rPr lang="cs-CZ" sz="1800" b="1" dirty="0">
                <a:cs typeface="Times New Roman" panose="02020603050405020304" pitchFamily="18" charset="0"/>
              </a:rPr>
              <a:t>Deficit</a:t>
            </a:r>
            <a:r>
              <a:rPr lang="cs-CZ" sz="1800" dirty="0">
                <a:cs typeface="Times New Roman" panose="02020603050405020304" pitchFamily="18" charset="0"/>
              </a:rPr>
              <a:t>: anémie, hubnutí, zvýšená únava, nechutenství a zpomalení růstu</a:t>
            </a:r>
          </a:p>
          <a:p>
            <a:pPr>
              <a:defRPr/>
            </a:pPr>
            <a:r>
              <a:rPr lang="cs-CZ" sz="1800" b="1" dirty="0">
                <a:cs typeface="Times New Roman" panose="02020603050405020304" pitchFamily="18" charset="0"/>
              </a:rPr>
              <a:t>Zdroje</a:t>
            </a:r>
            <a:r>
              <a:rPr lang="cs-CZ" sz="1800" dirty="0">
                <a:cs typeface="Times New Roman" panose="02020603050405020304" pitchFamily="18" charset="0"/>
              </a:rPr>
              <a:t>: listová zelenina, játra, vnitřnosti</a:t>
            </a:r>
          </a:p>
          <a:p>
            <a:pPr>
              <a:defRPr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4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Nikl (Ni)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doposud </a:t>
            </a:r>
            <a:r>
              <a:rPr lang="cs-CZ" sz="2000" dirty="0" smtClean="0"/>
              <a:t>nebyla přesně </a:t>
            </a:r>
            <a:r>
              <a:rPr lang="cs-CZ" sz="2000" dirty="0"/>
              <a:t>definována biochemická funkce v organismu </a:t>
            </a:r>
            <a:r>
              <a:rPr lang="cs-CZ" sz="2000" dirty="0" smtClean="0"/>
              <a:t>savců</a:t>
            </a:r>
          </a:p>
          <a:p>
            <a:r>
              <a:rPr lang="cs-CZ" sz="2000" b="1" dirty="0" smtClean="0"/>
              <a:t>předpoklad</a:t>
            </a:r>
            <a:r>
              <a:rPr lang="cs-CZ" sz="2000" dirty="0" smtClean="0"/>
              <a:t> </a:t>
            </a:r>
          </a:p>
          <a:p>
            <a:pPr lvl="1"/>
            <a:r>
              <a:rPr lang="cs-CZ" dirty="0" smtClean="0"/>
              <a:t>působení jako </a:t>
            </a:r>
            <a:r>
              <a:rPr lang="cs-CZ" dirty="0" err="1" smtClean="0"/>
              <a:t>kofaktor</a:t>
            </a:r>
            <a:r>
              <a:rPr lang="cs-CZ" dirty="0" smtClean="0"/>
              <a:t> </a:t>
            </a:r>
            <a:r>
              <a:rPr lang="cs-CZ" dirty="0"/>
              <a:t>nebo strukturální komponenta </a:t>
            </a:r>
            <a:r>
              <a:rPr lang="cs-CZ" dirty="0" err="1" smtClean="0"/>
              <a:t>metaloenzymů</a:t>
            </a:r>
            <a:endParaRPr lang="cs-CZ" dirty="0"/>
          </a:p>
          <a:p>
            <a:pPr lvl="1"/>
            <a:r>
              <a:rPr lang="cs-CZ" dirty="0"/>
              <a:t>o</a:t>
            </a:r>
            <a:r>
              <a:rPr lang="cs-CZ" dirty="0" smtClean="0"/>
              <a:t>vlivňuje </a:t>
            </a:r>
            <a:r>
              <a:rPr lang="cs-CZ" dirty="0"/>
              <a:t>metabolismus </a:t>
            </a:r>
            <a:r>
              <a:rPr lang="cs-CZ" dirty="0" smtClean="0"/>
              <a:t>glukózy a bílkovin</a:t>
            </a:r>
          </a:p>
          <a:p>
            <a:pPr lvl="1"/>
            <a:r>
              <a:rPr lang="cs-CZ" dirty="0" smtClean="0"/>
              <a:t>hlavním </a:t>
            </a:r>
            <a:r>
              <a:rPr lang="cs-CZ" dirty="0"/>
              <a:t>úkolem je zesilování účinků některých hormonů (inzulínu) a aktivace řady </a:t>
            </a:r>
            <a:r>
              <a:rPr lang="cs-CZ" dirty="0" smtClean="0"/>
              <a:t>enzymů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r>
              <a:rPr lang="cs-CZ" sz="2000" b="1" dirty="0" smtClean="0"/>
              <a:t>Zdroj:</a:t>
            </a:r>
            <a:r>
              <a:rPr lang="cs-CZ" sz="2000" dirty="0" smtClean="0"/>
              <a:t> </a:t>
            </a:r>
            <a:r>
              <a:rPr lang="cs-CZ" sz="2000" dirty="0"/>
              <a:t>luštěniny, obiloviny, oříšky, čaje, kakao</a:t>
            </a:r>
          </a:p>
          <a:p>
            <a:endParaRPr lang="cs-CZ" sz="2000" dirty="0" smtClean="0"/>
          </a:p>
          <a:p>
            <a:endParaRPr lang="cs-CZ" sz="2000" dirty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2034717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4137199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Vliv chorobných procesů na </a:t>
            </a:r>
            <a:r>
              <a:rPr lang="cs-CZ" altLang="cs-CZ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metabolismus</a:t>
            </a:r>
            <a:endParaRPr lang="cs-CZ" altLang="cs-CZ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376" y="1369423"/>
            <a:ext cx="11175567" cy="48812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/>
              <a:t>d</a:t>
            </a:r>
            <a:r>
              <a:rPr lang="cs-CZ" altLang="cs-CZ" sz="2000" dirty="0" smtClean="0"/>
              <a:t>o </a:t>
            </a:r>
            <a:r>
              <a:rPr lang="cs-CZ" altLang="cs-CZ" sz="2000" dirty="0"/>
              <a:t>metabolizmu zasahují v podstatě všechny choroby, působení je obvykle kombinované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/>
              <a:t>m</a:t>
            </a:r>
            <a:r>
              <a:rPr lang="cs-CZ" altLang="cs-CZ" sz="2000" dirty="0" smtClean="0"/>
              <a:t>noho </a:t>
            </a:r>
            <a:r>
              <a:rPr lang="cs-CZ" altLang="cs-CZ" sz="2000" dirty="0"/>
              <a:t>chorob vede k </a:t>
            </a:r>
            <a:r>
              <a:rPr lang="cs-CZ" altLang="cs-CZ" sz="2000" dirty="0">
                <a:solidFill>
                  <a:schemeClr val="hlink"/>
                </a:solidFill>
              </a:rPr>
              <a:t>nechutenství</a:t>
            </a:r>
            <a:r>
              <a:rPr lang="cs-CZ" altLang="cs-CZ" sz="2000" dirty="0"/>
              <a:t> (i banální </a:t>
            </a:r>
            <a:r>
              <a:rPr lang="cs-CZ" altLang="cs-CZ" sz="2000" dirty="0" smtClean="0"/>
              <a:t>virózy)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smtClean="0"/>
              <a:t>mechanizmus </a:t>
            </a:r>
            <a:r>
              <a:rPr lang="cs-CZ" altLang="cs-CZ" sz="1800" dirty="0"/>
              <a:t>– pravděpodobně přes síť </a:t>
            </a:r>
            <a:r>
              <a:rPr lang="cs-CZ" altLang="cs-CZ" sz="1800" dirty="0" err="1"/>
              <a:t>cytokinů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ovlivňujících hypotalamická centra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/>
              <a:t>k</a:t>
            </a:r>
            <a:r>
              <a:rPr lang="cs-CZ" altLang="cs-CZ" sz="2000" dirty="0" smtClean="0"/>
              <a:t> </a:t>
            </a:r>
            <a:r>
              <a:rPr lang="cs-CZ" altLang="cs-CZ" sz="2000" dirty="0">
                <a:solidFill>
                  <a:schemeClr val="hlink"/>
                </a:solidFill>
              </a:rPr>
              <a:t>poruchám trávení</a:t>
            </a:r>
            <a:r>
              <a:rPr lang="cs-CZ" altLang="cs-CZ" sz="2000" dirty="0"/>
              <a:t> – vedou nemoci GIT i jiné </a:t>
            </a:r>
            <a:endParaRPr lang="cs-CZ" altLang="cs-CZ" sz="2000" dirty="0" smtClean="0"/>
          </a:p>
          <a:p>
            <a:pPr lvl="1">
              <a:spcBef>
                <a:spcPts val="600"/>
              </a:spcBef>
            </a:pPr>
            <a:r>
              <a:rPr lang="cs-CZ" altLang="cs-CZ" sz="1800" dirty="0" smtClean="0"/>
              <a:t>pravostranné </a:t>
            </a:r>
            <a:r>
              <a:rPr lang="cs-CZ" altLang="cs-CZ" sz="1800" dirty="0"/>
              <a:t>srdeční </a:t>
            </a:r>
            <a:r>
              <a:rPr lang="cs-CZ" altLang="cs-CZ" sz="1800" dirty="0" smtClean="0"/>
              <a:t>selhání/jaterní cirhóza </a:t>
            </a:r>
            <a:r>
              <a:rPr lang="cs-CZ" altLang="cs-CZ" sz="1800" dirty="0"/>
              <a:t>– stagnace krve v oblasti GIT zhoršuje trávení i resorpci </a:t>
            </a:r>
            <a:r>
              <a:rPr lang="cs-CZ" altLang="cs-CZ" sz="1800" dirty="0" smtClean="0"/>
              <a:t>živin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č</a:t>
            </a:r>
            <a:r>
              <a:rPr lang="cs-CZ" altLang="cs-CZ" sz="1800" dirty="0" smtClean="0"/>
              <a:t>innost GIT je zpomalena při hypotyreóze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k</a:t>
            </a:r>
            <a:r>
              <a:rPr lang="cs-CZ" altLang="cs-CZ" sz="1800" dirty="0" smtClean="0"/>
              <a:t>atabolické stavy – ovlivnění funkce GIT (potucha trávení, resorpce, vyšší permeabilita pro toxické látky)</a:t>
            </a:r>
            <a:endParaRPr lang="cs-CZ" altLang="cs-CZ" sz="18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/>
              <a:t>c</a:t>
            </a:r>
            <a:r>
              <a:rPr lang="cs-CZ" altLang="cs-CZ" sz="2000" dirty="0" smtClean="0"/>
              <a:t>horoby </a:t>
            </a:r>
            <a:r>
              <a:rPr lang="cs-CZ" altLang="cs-CZ" sz="2000" dirty="0"/>
              <a:t>mohou zasahovat do </a:t>
            </a:r>
            <a:r>
              <a:rPr lang="cs-CZ" altLang="cs-CZ" sz="2000" dirty="0">
                <a:solidFill>
                  <a:schemeClr val="hlink"/>
                </a:solidFill>
              </a:rPr>
              <a:t>mechanizmů regulace </a:t>
            </a:r>
            <a:r>
              <a:rPr lang="cs-CZ" altLang="cs-CZ" sz="2000" dirty="0" smtClean="0">
                <a:solidFill>
                  <a:schemeClr val="hlink"/>
                </a:solidFill>
              </a:rPr>
              <a:t>metabolizmu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smtClean="0"/>
              <a:t>prostřednictvím </a:t>
            </a:r>
            <a:r>
              <a:rPr lang="cs-CZ" altLang="cs-CZ" sz="1800" dirty="0"/>
              <a:t>změn v imunitním a </a:t>
            </a:r>
            <a:r>
              <a:rPr lang="cs-CZ" altLang="cs-CZ" sz="1800" dirty="0" smtClean="0"/>
              <a:t>neuroendokrinním systému </a:t>
            </a:r>
            <a:r>
              <a:rPr lang="cs-CZ" altLang="cs-CZ" sz="1800" dirty="0"/>
              <a:t>(stres, </a:t>
            </a:r>
            <a:r>
              <a:rPr lang="cs-CZ" altLang="cs-CZ" sz="1800" dirty="0" err="1"/>
              <a:t>chron</a:t>
            </a:r>
            <a:r>
              <a:rPr lang="cs-CZ" altLang="cs-CZ" sz="1800" dirty="0"/>
              <a:t>. záněty, těžké infekce, zhoubné nádory…)</a:t>
            </a:r>
          </a:p>
        </p:txBody>
      </p:sp>
    </p:spTree>
    <p:extLst>
      <p:ext uri="{BB962C8B-B14F-4D97-AF65-F5344CB8AC3E}">
        <p14:creationId xmlns:p14="http://schemas.microsoft.com/office/powerpoint/2010/main" val="35745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Vliv na regulaci metabolismu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46663"/>
            <a:ext cx="10753200" cy="5227092"/>
          </a:xfrm>
        </p:spPr>
        <p:txBody>
          <a:bodyPr/>
          <a:lstStyle/>
          <a:p>
            <a:r>
              <a:rPr lang="cs-CZ" sz="1800" dirty="0"/>
              <a:t>m</a:t>
            </a:r>
            <a:r>
              <a:rPr lang="cs-CZ" sz="1800" dirty="0" smtClean="0"/>
              <a:t>etabolická i endokrinní onemocnění (DM), chronická zánětlivá onemocnění, infekce, zhoubné nádory </a:t>
            </a:r>
            <a:r>
              <a:rPr lang="cs-CZ" sz="1800" dirty="0" smtClean="0">
                <a:sym typeface="Wingdings" panose="05000000000000000000" pitchFamily="2" charset="2"/>
              </a:rPr>
              <a:t> změny v imunitním a neuroendokrinním systému </a:t>
            </a:r>
          </a:p>
          <a:p>
            <a:endParaRPr lang="cs-CZ" sz="2000" dirty="0">
              <a:sym typeface="Wingdings" panose="05000000000000000000" pitchFamily="2" charset="2"/>
            </a:endParaRPr>
          </a:p>
          <a:p>
            <a:r>
              <a:rPr lang="cs-CZ" sz="1800" b="1" dirty="0">
                <a:sym typeface="Wingdings" panose="05000000000000000000" pitchFamily="2" charset="2"/>
              </a:rPr>
              <a:t>s</a:t>
            </a:r>
            <a:r>
              <a:rPr lang="cs-CZ" sz="1800" b="1" dirty="0" smtClean="0">
                <a:sym typeface="Wingdings" panose="05000000000000000000" pitchFamily="2" charset="2"/>
              </a:rPr>
              <a:t>tres</a:t>
            </a:r>
            <a:r>
              <a:rPr lang="cs-CZ" sz="1800" dirty="0" smtClean="0">
                <a:sym typeface="Wingdings" panose="05000000000000000000" pitchFamily="2" charset="2"/>
              </a:rPr>
              <a:t> – traumata, bolest, větší chirurgické zákroky</a:t>
            </a:r>
          </a:p>
          <a:p>
            <a:pPr lvl="1"/>
            <a:r>
              <a:rPr lang="cs-CZ" sz="1800" dirty="0" smtClean="0">
                <a:sym typeface="Wingdings" panose="05000000000000000000" pitchFamily="2" charset="2"/>
              </a:rPr>
              <a:t>aktivace </a:t>
            </a:r>
            <a:r>
              <a:rPr lang="cs-CZ" sz="1800" dirty="0" err="1" smtClean="0">
                <a:sym typeface="Wingdings" panose="05000000000000000000" pitchFamily="2" charset="2"/>
              </a:rPr>
              <a:t>sympatoadrenálního</a:t>
            </a:r>
            <a:r>
              <a:rPr lang="cs-CZ" sz="1800" dirty="0" smtClean="0">
                <a:sym typeface="Wingdings" panose="05000000000000000000" pitchFamily="2" charset="2"/>
              </a:rPr>
              <a:t> systému a produkce kortizolu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v</a:t>
            </a:r>
            <a:r>
              <a:rPr lang="cs-CZ" sz="1800" dirty="0" smtClean="0">
                <a:sym typeface="Wingdings" panose="05000000000000000000" pitchFamily="2" charset="2"/>
              </a:rPr>
              <a:t>ývoj inzulinové rezistence, zvýšení volných mastných kyselin</a:t>
            </a:r>
          </a:p>
          <a:p>
            <a:endParaRPr lang="cs-CZ" sz="2000" dirty="0" smtClean="0">
              <a:sym typeface="Wingdings" panose="05000000000000000000" pitchFamily="2" charset="2"/>
            </a:endParaRPr>
          </a:p>
          <a:p>
            <a:r>
              <a:rPr lang="cs-CZ" sz="1800" b="1" dirty="0">
                <a:sym typeface="Wingdings" panose="05000000000000000000" pitchFamily="2" charset="2"/>
              </a:rPr>
              <a:t>f</a:t>
            </a:r>
            <a:r>
              <a:rPr lang="cs-CZ" sz="1800" b="1" dirty="0" smtClean="0">
                <a:sym typeface="Wingdings" panose="05000000000000000000" pitchFamily="2" charset="2"/>
              </a:rPr>
              <a:t>armaka</a:t>
            </a:r>
            <a:r>
              <a:rPr lang="cs-CZ" sz="2000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k</a:t>
            </a:r>
            <a:r>
              <a:rPr lang="cs-CZ" sz="1800" dirty="0" smtClean="0">
                <a:sym typeface="Wingdings" panose="05000000000000000000" pitchFamily="2" charset="2"/>
              </a:rPr>
              <a:t>ardiotonika – anorektický efekt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a</a:t>
            </a:r>
            <a:r>
              <a:rPr lang="cs-CZ" sz="1800" dirty="0" smtClean="0">
                <a:sym typeface="Wingdings" panose="05000000000000000000" pitchFamily="2" charset="2"/>
              </a:rPr>
              <a:t>ntibiotika – narušení trávení 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c</a:t>
            </a:r>
            <a:r>
              <a:rPr lang="cs-CZ" sz="1800" dirty="0" smtClean="0">
                <a:sym typeface="Wingdings" panose="05000000000000000000" pitchFamily="2" charset="2"/>
              </a:rPr>
              <a:t>ytostatika – emetické působení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d</a:t>
            </a:r>
            <a:r>
              <a:rPr lang="cs-CZ" sz="1800" dirty="0" smtClean="0">
                <a:sym typeface="Wingdings" panose="05000000000000000000" pitchFamily="2" charset="2"/>
              </a:rPr>
              <a:t>iuretika – ovlivnění vodního a elektrolytového hospodářství</a:t>
            </a:r>
          </a:p>
          <a:p>
            <a:pPr lvl="1"/>
            <a:r>
              <a:rPr lang="cs-CZ" sz="1800" dirty="0" err="1">
                <a:sym typeface="Wingdings" panose="05000000000000000000" pitchFamily="2" charset="2"/>
              </a:rPr>
              <a:t>p</a:t>
            </a:r>
            <a:r>
              <a:rPr lang="cs-CZ" sz="1800" dirty="0" err="1" smtClean="0">
                <a:sym typeface="Wingdings" panose="05000000000000000000" pitchFamily="2" charset="2"/>
              </a:rPr>
              <a:t>arasympatikolytika</a:t>
            </a:r>
            <a:r>
              <a:rPr lang="cs-CZ" sz="1800" dirty="0" smtClean="0">
                <a:sym typeface="Wingdings" panose="05000000000000000000" pitchFamily="2" charset="2"/>
              </a:rPr>
              <a:t> – xerostomie a snížená aktivita GIT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k</a:t>
            </a:r>
            <a:r>
              <a:rPr lang="cs-CZ" sz="1800" dirty="0" smtClean="0">
                <a:sym typeface="Wingdings" panose="05000000000000000000" pitchFamily="2" charset="2"/>
              </a:rPr>
              <a:t>ortikoidy – zvyšují chuť k jídlu, ale působí </a:t>
            </a:r>
            <a:r>
              <a:rPr lang="cs-CZ" sz="1800" dirty="0" err="1" smtClean="0">
                <a:sym typeface="Wingdings" panose="05000000000000000000" pitchFamily="2" charset="2"/>
              </a:rPr>
              <a:t>proteokatabolicky</a:t>
            </a:r>
            <a:endParaRPr lang="cs-CZ" sz="1800" dirty="0" smtClean="0">
              <a:sym typeface="Wingdings" panose="05000000000000000000" pitchFamily="2" charset="2"/>
            </a:endParaRP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p</a:t>
            </a:r>
            <a:r>
              <a:rPr lang="cs-CZ" sz="1800" dirty="0" smtClean="0">
                <a:sym typeface="Wingdings" panose="05000000000000000000" pitchFamily="2" charset="2"/>
              </a:rPr>
              <a:t>sychofarmaka – zvýšení apetitu</a:t>
            </a:r>
            <a:endParaRPr lang="cs-CZ" sz="1800" dirty="0">
              <a:sym typeface="Wingdings" panose="05000000000000000000" pitchFamily="2" charset="2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081679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3600" dirty="0" smtClean="0">
                <a:solidFill>
                  <a:srgbClr val="FF0000"/>
                </a:solidFill>
                <a:latin typeface="+mn-lt"/>
              </a:rPr>
              <a:t>Metabolismus </a:t>
            </a:r>
            <a:r>
              <a:rPr lang="cs-CZ" altLang="cs-CZ" sz="3600" dirty="0">
                <a:solidFill>
                  <a:srgbClr val="FF0000"/>
                </a:solidFill>
                <a:latin typeface="+mn-lt"/>
              </a:rPr>
              <a:t>v důležitých věkových obdobích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33" y="1526177"/>
            <a:ext cx="11259403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 smtClean="0">
                <a:solidFill>
                  <a:srgbClr val="FF0000"/>
                </a:solidFill>
              </a:rPr>
              <a:t>Metabolismus </a:t>
            </a:r>
            <a:r>
              <a:rPr lang="cs-CZ" altLang="cs-CZ" sz="2400" dirty="0">
                <a:solidFill>
                  <a:srgbClr val="FF0000"/>
                </a:solidFill>
              </a:rPr>
              <a:t>novorozeneckého a kojeneckého </a:t>
            </a:r>
            <a:r>
              <a:rPr lang="cs-CZ" altLang="cs-CZ" sz="2400" dirty="0" smtClean="0">
                <a:solidFill>
                  <a:srgbClr val="FF0000"/>
                </a:solidFill>
              </a:rPr>
              <a:t>věku</a:t>
            </a:r>
          </a:p>
          <a:p>
            <a:r>
              <a:rPr lang="cs-CZ" altLang="cs-CZ" sz="2000" dirty="0"/>
              <a:t>c</a:t>
            </a:r>
            <a:r>
              <a:rPr lang="cs-CZ" altLang="cs-CZ" sz="2000" dirty="0" smtClean="0"/>
              <a:t>harakteristická </a:t>
            </a:r>
            <a:r>
              <a:rPr lang="cs-CZ" altLang="cs-CZ" sz="2000" dirty="0"/>
              <a:t>je </a:t>
            </a:r>
            <a:r>
              <a:rPr lang="cs-CZ" altLang="cs-CZ" sz="2000" dirty="0">
                <a:solidFill>
                  <a:schemeClr val="hlink"/>
                </a:solidFill>
              </a:rPr>
              <a:t>nezralost některých metabolických </a:t>
            </a:r>
            <a:r>
              <a:rPr lang="cs-CZ" altLang="cs-CZ" sz="2000" dirty="0" smtClean="0">
                <a:solidFill>
                  <a:schemeClr val="hlink"/>
                </a:solidFill>
              </a:rPr>
              <a:t>dějů</a:t>
            </a:r>
          </a:p>
          <a:p>
            <a:pPr lvl="1"/>
            <a:r>
              <a:rPr lang="cs-CZ" altLang="cs-CZ" sz="1800" dirty="0"/>
              <a:t>n</a:t>
            </a:r>
            <a:r>
              <a:rPr lang="cs-CZ" altLang="cs-CZ" sz="1800" dirty="0" smtClean="0"/>
              <a:t>edostatečná konjugace </a:t>
            </a:r>
            <a:r>
              <a:rPr lang="cs-CZ" altLang="cs-CZ" sz="1800" dirty="0" err="1" smtClean="0"/>
              <a:t>mtb</a:t>
            </a:r>
            <a:r>
              <a:rPr lang="cs-CZ" altLang="cs-CZ" sz="1800" dirty="0" smtClean="0"/>
              <a:t> bilirubinu – benigní novorozenecký </a:t>
            </a:r>
            <a:r>
              <a:rPr lang="cs-CZ" altLang="cs-CZ" sz="1800" dirty="0" err="1" smtClean="0"/>
              <a:t>icterus</a:t>
            </a:r>
            <a:r>
              <a:rPr lang="cs-CZ" altLang="cs-CZ" sz="1800" dirty="0" smtClean="0"/>
              <a:t>, fetální erytroblastóza</a:t>
            </a:r>
          </a:p>
          <a:p>
            <a:pPr lvl="1"/>
            <a:r>
              <a:rPr lang="cs-CZ" altLang="cs-CZ" sz="1800" dirty="0"/>
              <a:t>n</a:t>
            </a:r>
            <a:r>
              <a:rPr lang="cs-CZ" altLang="cs-CZ" sz="1800" dirty="0" smtClean="0"/>
              <a:t>edostatečně efektivní </a:t>
            </a:r>
            <a:r>
              <a:rPr lang="cs-CZ" altLang="cs-CZ" sz="1800" dirty="0" err="1" smtClean="0"/>
              <a:t>erytrocytární</a:t>
            </a:r>
            <a:r>
              <a:rPr lang="cs-CZ" altLang="cs-CZ" sz="1800" dirty="0" smtClean="0"/>
              <a:t> mechanismy udržující hemoglobin v redukované formě s Fe</a:t>
            </a:r>
            <a:r>
              <a:rPr lang="cs-CZ" altLang="cs-CZ" sz="1800" baseline="30000" dirty="0" smtClean="0"/>
              <a:t>2</a:t>
            </a:r>
            <a:r>
              <a:rPr lang="cs-CZ" sz="1800" baseline="30000" dirty="0" smtClean="0"/>
              <a:t>+</a:t>
            </a:r>
            <a:r>
              <a:rPr lang="cs-CZ" sz="1800" dirty="0" smtClean="0"/>
              <a:t> </a:t>
            </a:r>
            <a:r>
              <a:rPr lang="cs-CZ" sz="1800" dirty="0" smtClean="0">
                <a:sym typeface="Wingdings" panose="05000000000000000000" pitchFamily="2" charset="2"/>
              </a:rPr>
              <a:t> nebezpečná přívod nitrátů  redukovány na nitrity (vznik </a:t>
            </a:r>
            <a:r>
              <a:rPr lang="cs-CZ" sz="1800" dirty="0" err="1" smtClean="0">
                <a:sym typeface="Wingdings" panose="05000000000000000000" pitchFamily="2" charset="2"/>
              </a:rPr>
              <a:t>methemoglobinu</a:t>
            </a:r>
            <a:r>
              <a:rPr lang="cs-CZ" sz="1800" dirty="0" smtClean="0">
                <a:sym typeface="Wingdings" panose="05000000000000000000" pitchFamily="2" charset="2"/>
              </a:rPr>
              <a:t>)</a:t>
            </a:r>
            <a:endParaRPr lang="cs-CZ" altLang="cs-CZ" sz="1800" baseline="30000" dirty="0"/>
          </a:p>
          <a:p>
            <a:pPr marL="72000" indent="0" eaLnBrk="1" hangingPunct="1">
              <a:buNone/>
            </a:pPr>
            <a:endParaRPr lang="cs-CZ" altLang="cs-CZ" sz="2000" dirty="0">
              <a:solidFill>
                <a:schemeClr val="hlink"/>
              </a:solidFill>
            </a:endParaRPr>
          </a:p>
          <a:p>
            <a:r>
              <a:rPr lang="cs-CZ" altLang="cs-CZ" sz="2000" dirty="0"/>
              <a:t>p</a:t>
            </a:r>
            <a:r>
              <a:rPr lang="cs-CZ" altLang="cs-CZ" sz="2000" dirty="0" smtClean="0"/>
              <a:t>rojevy </a:t>
            </a:r>
            <a:r>
              <a:rPr lang="cs-CZ" altLang="cs-CZ" sz="2000" dirty="0"/>
              <a:t>řady </a:t>
            </a:r>
            <a:r>
              <a:rPr lang="cs-CZ" altLang="cs-CZ" sz="2000" b="1" dirty="0" err="1"/>
              <a:t>enzymopatií</a:t>
            </a:r>
            <a:r>
              <a:rPr lang="cs-CZ" altLang="cs-CZ" sz="2000" dirty="0"/>
              <a:t> </a:t>
            </a:r>
            <a:endParaRPr lang="cs-CZ" altLang="cs-CZ" sz="2000" dirty="0" smtClean="0"/>
          </a:p>
          <a:p>
            <a:pPr lvl="1"/>
            <a:r>
              <a:rPr lang="cs-CZ" altLang="cs-CZ" sz="1800" dirty="0" smtClean="0"/>
              <a:t>novorozenecký </a:t>
            </a:r>
            <a:r>
              <a:rPr lang="cs-CZ" altLang="cs-CZ" sz="1800" dirty="0" err="1"/>
              <a:t>screening</a:t>
            </a:r>
            <a:r>
              <a:rPr lang="cs-CZ" altLang="cs-CZ" sz="1800" dirty="0"/>
              <a:t> – 18 </a:t>
            </a:r>
            <a:r>
              <a:rPr lang="cs-CZ" altLang="cs-CZ" sz="1800" dirty="0" smtClean="0"/>
              <a:t>onemocnění</a:t>
            </a:r>
          </a:p>
          <a:p>
            <a:pPr lvl="1"/>
            <a:r>
              <a:rPr lang="cs-CZ" altLang="cs-CZ" sz="1800" dirty="0"/>
              <a:t>p</a:t>
            </a:r>
            <a:r>
              <a:rPr lang="cs-CZ" altLang="cs-CZ" sz="1800" dirty="0" smtClean="0"/>
              <a:t>renatální DNA-diagnostika</a:t>
            </a:r>
            <a:endParaRPr lang="cs-CZ" altLang="cs-CZ" sz="1800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r>
              <a:rPr lang="cs-CZ" altLang="cs-CZ" sz="2000" dirty="0"/>
              <a:t>v</a:t>
            </a:r>
            <a:r>
              <a:rPr lang="cs-CZ" altLang="cs-CZ" sz="2000" dirty="0" smtClean="0"/>
              <a:t>ýživa </a:t>
            </a:r>
            <a:r>
              <a:rPr lang="cs-CZ" altLang="cs-CZ" sz="2000" dirty="0"/>
              <a:t>v raném dětství</a:t>
            </a:r>
            <a:r>
              <a:rPr lang="cs-CZ" altLang="cs-CZ" sz="2000" dirty="0">
                <a:solidFill>
                  <a:schemeClr val="hlink"/>
                </a:solidFill>
              </a:rPr>
              <a:t> </a:t>
            </a:r>
            <a:r>
              <a:rPr lang="cs-CZ" altLang="cs-CZ" sz="2000" dirty="0"/>
              <a:t>– zajištění všech potřebných </a:t>
            </a:r>
            <a:r>
              <a:rPr lang="cs-CZ" altLang="cs-CZ" sz="2000" dirty="0" err="1"/>
              <a:t>mikronutrientů</a:t>
            </a:r>
            <a:r>
              <a:rPr lang="cs-CZ" altLang="cs-CZ" sz="2000" dirty="0"/>
              <a:t> </a:t>
            </a:r>
            <a:r>
              <a:rPr lang="cs-CZ" altLang="cs-CZ" sz="2000" dirty="0">
                <a:sym typeface="Wingdings" panose="05000000000000000000" pitchFamily="2" charset="2"/>
              </a:rPr>
              <a:t> vitamin K, D, Ca, I, P, F atd.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389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AutoShap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7924800" cy="1011238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200" dirty="0" smtClean="0">
                <a:solidFill>
                  <a:srgbClr val="FF0000"/>
                </a:solidFill>
                <a:latin typeface="+mn-lt"/>
              </a:rPr>
              <a:t>Metabolismus </a:t>
            </a:r>
            <a:r>
              <a:rPr lang="cs-CZ" altLang="cs-CZ" sz="3200" dirty="0">
                <a:solidFill>
                  <a:srgbClr val="FF0000"/>
                </a:solidFill>
                <a:latin typeface="+mn-lt"/>
              </a:rPr>
              <a:t>v období dospívání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84" y="1455738"/>
            <a:ext cx="9698718" cy="42354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Je charakterizováno </a:t>
            </a:r>
            <a:r>
              <a:rPr lang="cs-CZ" altLang="cs-CZ" sz="2000" dirty="0">
                <a:solidFill>
                  <a:schemeClr val="hlink"/>
                </a:solidFill>
              </a:rPr>
              <a:t>zrychlením růstu</a:t>
            </a:r>
            <a:r>
              <a:rPr lang="cs-CZ" altLang="cs-CZ" sz="2000" dirty="0"/>
              <a:t> se zvýšenou spotřebou energie, živin vitamínů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dirty="0"/>
              <a:t>začíná se uplatňovat </a:t>
            </a:r>
            <a:r>
              <a:rPr lang="cs-CZ" altLang="cs-CZ" sz="2000" dirty="0" smtClean="0"/>
              <a:t>působení </a:t>
            </a:r>
            <a:r>
              <a:rPr lang="cs-CZ" altLang="cs-CZ" sz="2000" dirty="0"/>
              <a:t>pohlavních hormonů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dirty="0"/>
              <a:t>častá manifestace akutních porfyrií, IDDM, Wilsonova nemoc, ale i riziko vzniku PPP, nadváha a obezita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dirty="0"/>
              <a:t>malnutrice může způsobit poruchu vývoje a růstu</a:t>
            </a:r>
          </a:p>
        </p:txBody>
      </p:sp>
    </p:spTree>
    <p:extLst>
      <p:ext uri="{BB962C8B-B14F-4D97-AF65-F5344CB8AC3E}">
        <p14:creationId xmlns:p14="http://schemas.microsoft.com/office/powerpoint/2010/main" val="358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AutoShap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646449" y="542579"/>
            <a:ext cx="10753200" cy="451576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200" dirty="0" smtClean="0">
                <a:solidFill>
                  <a:srgbClr val="FF0000"/>
                </a:solidFill>
                <a:latin typeface="+mn-lt"/>
              </a:rPr>
              <a:t>Metabolismus </a:t>
            </a:r>
            <a:r>
              <a:rPr lang="cs-CZ" altLang="cs-CZ" sz="3200" dirty="0">
                <a:solidFill>
                  <a:srgbClr val="FF0000"/>
                </a:solidFill>
                <a:latin typeface="+mn-lt"/>
              </a:rPr>
              <a:t>v období těhotenství a kojení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42" y="1146412"/>
            <a:ext cx="11336415" cy="56092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/>
              <a:t>těhotenství a kojení klade zvýšené nároky na metabolizmus a potřebu živin (zejm. bílkovin), vitaminů a stopových prvků </a:t>
            </a:r>
            <a:r>
              <a:rPr lang="cs-CZ" altLang="cs-CZ" sz="1800" dirty="0" smtClean="0"/>
              <a:t>(Ca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Fe</a:t>
            </a:r>
            <a:r>
              <a:rPr lang="cs-CZ" altLang="cs-CZ" sz="1800" dirty="0"/>
              <a:t>, I, </a:t>
            </a:r>
            <a:r>
              <a:rPr lang="cs-CZ" altLang="cs-CZ" sz="1800" dirty="0" err="1"/>
              <a:t>kys</a:t>
            </a:r>
            <a:r>
              <a:rPr lang="cs-CZ" altLang="cs-CZ" sz="1800" dirty="0" smtClean="0"/>
              <a:t>. listové)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/>
              <a:t>mohou se manifestovat některé metabolické choroby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/>
              <a:t>významné je působení stávajících chorob na embryo a fetus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hlink"/>
                </a:solidFill>
              </a:rPr>
              <a:t>Porušená glukózová tolerance a</a:t>
            </a:r>
            <a:r>
              <a:rPr lang="cs-CZ" altLang="cs-CZ" sz="2000" dirty="0"/>
              <a:t> gestační DM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dirty="0" smtClean="0"/>
              <a:t>vznik </a:t>
            </a:r>
            <a:r>
              <a:rPr lang="cs-CZ" altLang="cs-CZ" sz="1800" dirty="0"/>
              <a:t>obvykle po </a:t>
            </a:r>
            <a:r>
              <a:rPr lang="cs-CZ" altLang="cs-CZ" sz="1800" dirty="0" smtClean="0"/>
              <a:t>20tt, </a:t>
            </a:r>
            <a:r>
              <a:rPr lang="cs-CZ" altLang="cs-CZ" sz="1800" dirty="0"/>
              <a:t>po porodu ustupuje (riziko vzniku DM později)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dirty="0" smtClean="0"/>
              <a:t>charakter </a:t>
            </a:r>
            <a:r>
              <a:rPr lang="cs-CZ" altLang="cs-CZ" sz="1800" dirty="0" err="1"/>
              <a:t>postreceptorové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inzulinové </a:t>
            </a:r>
            <a:r>
              <a:rPr lang="cs-CZ" altLang="cs-CZ" sz="1800" dirty="0"/>
              <a:t>rezistence s </a:t>
            </a:r>
            <a:r>
              <a:rPr lang="cs-CZ" altLang="cs-CZ" sz="1800" dirty="0" err="1"/>
              <a:t>hyperinzulinémií</a:t>
            </a:r>
            <a:r>
              <a:rPr lang="cs-CZ" altLang="cs-CZ" sz="1800" dirty="0"/>
              <a:t> (účinky </a:t>
            </a:r>
            <a:r>
              <a:rPr lang="cs-CZ" altLang="cs-CZ" sz="1800" dirty="0" err="1" smtClean="0"/>
              <a:t>antiinzulárních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hormonů – </a:t>
            </a:r>
            <a:r>
              <a:rPr lang="cs-CZ" altLang="cs-CZ" sz="1800" dirty="0" err="1"/>
              <a:t>laktogenu</a:t>
            </a:r>
            <a:r>
              <a:rPr lang="cs-CZ" altLang="cs-CZ" sz="1800" dirty="0"/>
              <a:t> a kortizolu</a:t>
            </a:r>
            <a:r>
              <a:rPr lang="cs-CZ" altLang="cs-CZ" sz="1800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dirty="0"/>
              <a:t>u</a:t>
            </a:r>
            <a:r>
              <a:rPr lang="cs-CZ" altLang="cs-CZ" sz="1800" dirty="0" smtClean="0"/>
              <a:t> žen s gestačním diabetem existuje až 40% riziko vzniku DM II v pozdějším věku</a:t>
            </a:r>
            <a:endParaRPr lang="cs-CZ" altLang="cs-CZ" sz="18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 smtClean="0">
                <a:solidFill>
                  <a:schemeClr val="accent1"/>
                </a:solidFill>
              </a:rPr>
              <a:t>Těhotenství u DM I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/>
              <a:t>u</a:t>
            </a:r>
            <a:r>
              <a:rPr lang="cs-CZ" altLang="cs-CZ" sz="1800" b="1" dirty="0" smtClean="0"/>
              <a:t> matky</a:t>
            </a:r>
            <a:r>
              <a:rPr lang="cs-CZ" altLang="cs-CZ" sz="1800" dirty="0" smtClean="0"/>
              <a:t>: sledování a hlídání hodnot glykémie a orgánové komplikace diabetu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/>
              <a:t>u</a:t>
            </a:r>
            <a:r>
              <a:rPr lang="cs-CZ" altLang="cs-CZ" sz="1800" b="1" dirty="0" smtClean="0"/>
              <a:t> plodu</a:t>
            </a:r>
            <a:r>
              <a:rPr lang="cs-CZ" altLang="cs-CZ" sz="1800" dirty="0" smtClean="0"/>
              <a:t>: první 2 měsíce – teratogenní vliv hyperglykémie, </a:t>
            </a:r>
            <a:r>
              <a:rPr lang="cs-CZ" altLang="cs-CZ" sz="1800" dirty="0" err="1" smtClean="0"/>
              <a:t>ketoacidózy</a:t>
            </a:r>
            <a:r>
              <a:rPr lang="cs-CZ" altLang="cs-CZ" sz="1800" dirty="0" smtClean="0"/>
              <a:t>, hypoglykémie a nižšího množství </a:t>
            </a:r>
            <a:r>
              <a:rPr lang="cs-CZ" altLang="cs-CZ" sz="1800" dirty="0" err="1" smtClean="0"/>
              <a:t>Zn</a:t>
            </a:r>
            <a:r>
              <a:rPr lang="cs-CZ" altLang="cs-CZ" sz="1800" dirty="0" smtClean="0"/>
              <a:t>, plod bývá s vyšší hmotností, závažněji vznikají kardiomyopatie, poruchy vývoje neurální trubice, atd.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46106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3200" dirty="0">
                <a:solidFill>
                  <a:srgbClr val="FF0000"/>
                </a:solidFill>
                <a:latin typeface="+mn-lt"/>
              </a:rPr>
              <a:t>Metabolické změny ve stáří a jejich důsledky I.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451" y="1567452"/>
            <a:ext cx="11213976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dirty="0"/>
              <a:t>celkově </a:t>
            </a:r>
            <a:r>
              <a:rPr lang="cs-CZ" altLang="cs-CZ" sz="2000" dirty="0">
                <a:solidFill>
                  <a:schemeClr val="hlink"/>
                </a:solidFill>
              </a:rPr>
              <a:t>snížený příjem potravy</a:t>
            </a:r>
            <a:r>
              <a:rPr lang="cs-CZ" altLang="cs-CZ" sz="2000" dirty="0"/>
              <a:t> (chrup, snížené chuťové a </a:t>
            </a:r>
            <a:r>
              <a:rPr lang="cs-CZ" altLang="cs-CZ" sz="2000" dirty="0" smtClean="0"/>
              <a:t>čichové vjemy</a:t>
            </a:r>
            <a:r>
              <a:rPr lang="cs-CZ" altLang="cs-CZ" sz="2000" dirty="0"/>
              <a:t>, často </a:t>
            </a:r>
            <a:r>
              <a:rPr lang="cs-CZ" altLang="cs-CZ" sz="2000" dirty="0" smtClean="0"/>
              <a:t>nechutenství, léky</a:t>
            </a:r>
            <a:r>
              <a:rPr lang="cs-CZ" altLang="cs-CZ" sz="2000" dirty="0"/>
              <a:t>, vlivy sociální)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2000" dirty="0">
                <a:solidFill>
                  <a:schemeClr val="hlink"/>
                </a:solidFill>
              </a:rPr>
              <a:t>kvalitativní </a:t>
            </a:r>
            <a:r>
              <a:rPr lang="cs-CZ" altLang="cs-CZ" sz="2000" dirty="0" smtClean="0">
                <a:solidFill>
                  <a:schemeClr val="hlink"/>
                </a:solidFill>
              </a:rPr>
              <a:t>změny i kvantitativní změny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– hypovitaminózy, </a:t>
            </a:r>
            <a:r>
              <a:rPr lang="cs-CZ" altLang="cs-CZ" sz="2000" dirty="0" smtClean="0"/>
              <a:t>karence </a:t>
            </a:r>
            <a:r>
              <a:rPr lang="cs-CZ" altLang="cs-CZ" sz="2000" dirty="0"/>
              <a:t>stopových </a:t>
            </a:r>
            <a:r>
              <a:rPr lang="cs-CZ" altLang="cs-CZ" sz="2000" dirty="0" smtClean="0"/>
              <a:t>prvků</a:t>
            </a:r>
          </a:p>
          <a:p>
            <a:pPr lvl="1">
              <a:defRPr/>
            </a:pPr>
            <a:r>
              <a:rPr lang="cs-CZ" altLang="cs-CZ" sz="1800" dirty="0"/>
              <a:t>č</a:t>
            </a:r>
            <a:r>
              <a:rPr lang="cs-CZ" altLang="cs-CZ" sz="1800" dirty="0" smtClean="0"/>
              <a:t>asto subklinické stavy, které podporují pokles odolnosti včetně poklesu výkonnosti v oblasti metabolismu</a:t>
            </a:r>
          </a:p>
          <a:p>
            <a:pPr lvl="1">
              <a:defRPr/>
            </a:pPr>
            <a:r>
              <a:rPr lang="cs-CZ" altLang="cs-CZ" sz="1800" dirty="0"/>
              <a:t>v</a:t>
            </a:r>
            <a:r>
              <a:rPr lang="cs-CZ" altLang="cs-CZ" sz="1800" dirty="0" smtClean="0"/>
              <a:t>ětšina chorob zvyšuje metabolické nároky (nádorová onemocnění, plicní onemocnění či KVO)</a:t>
            </a:r>
            <a:endParaRPr lang="cs-CZ" altLang="cs-CZ" sz="1800" dirty="0"/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1800" dirty="0" smtClean="0"/>
              <a:t>kvalitní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bílkoviny</a:t>
            </a:r>
            <a:r>
              <a:rPr lang="cs-CZ" altLang="cs-CZ" sz="1800" dirty="0">
                <a:cs typeface="Times New Roman" panose="02020603050405020304" pitchFamily="18" charset="0"/>
              </a:rPr>
              <a:t>, PUFA - </a:t>
            </a:r>
            <a:r>
              <a:rPr lang="cs-CZ" sz="1800" dirty="0">
                <a:cs typeface="Times New Roman" panose="02020603050405020304" pitchFamily="18" charset="0"/>
              </a:rPr>
              <a:t>řady omega-3, vit. D, C, B12, </a:t>
            </a:r>
            <a:r>
              <a:rPr lang="cs-CZ" sz="1800" dirty="0" err="1">
                <a:cs typeface="Times New Roman" panose="02020603050405020304" pitchFamily="18" charset="0"/>
              </a:rPr>
              <a:t>kys</a:t>
            </a:r>
            <a:r>
              <a:rPr lang="cs-CZ" sz="1800" dirty="0">
                <a:cs typeface="Times New Roman" panose="02020603050405020304" pitchFamily="18" charset="0"/>
              </a:rPr>
              <a:t>. listová, Ca, </a:t>
            </a:r>
            <a:r>
              <a:rPr lang="cs-CZ" sz="1800" dirty="0" err="1">
                <a:cs typeface="Times New Roman" panose="02020603050405020304" pitchFamily="18" charset="0"/>
              </a:rPr>
              <a:t>Fe</a:t>
            </a:r>
            <a:r>
              <a:rPr lang="cs-CZ" sz="1800" dirty="0"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cs typeface="Times New Roman" panose="02020603050405020304" pitchFamily="18" charset="0"/>
              </a:rPr>
              <a:t>Zn</a:t>
            </a:r>
            <a:r>
              <a:rPr lang="cs-CZ" sz="1800" dirty="0">
                <a:cs typeface="Times New Roman" panose="02020603050405020304" pitchFamily="18" charset="0"/>
              </a:rPr>
              <a:t>, vláknina, dostatek tekutin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1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dirty="0" smtClean="0">
                <a:solidFill>
                  <a:schemeClr val="hlink"/>
                </a:solidFill>
                <a:latin typeface="+mn-lt"/>
              </a:rPr>
              <a:t>vitamin A v těhotenství</a:t>
            </a:r>
            <a:endParaRPr lang="cs-CZ" dirty="0">
              <a:latin typeface="+mn-lt"/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535577" y="1665924"/>
            <a:ext cx="11207931" cy="4643437"/>
          </a:xfrm>
        </p:spPr>
        <p:txBody>
          <a:bodyPr/>
          <a:lstStyle/>
          <a:p>
            <a:pPr eaLnBrk="1" hangingPunct="1"/>
            <a:r>
              <a:rPr lang="cs-CZ" altLang="cs-CZ" sz="1800" dirty="0" smtClean="0"/>
              <a:t>souvislost </a:t>
            </a:r>
            <a:r>
              <a:rPr lang="cs-CZ" altLang="cs-CZ" sz="1800" dirty="0"/>
              <a:t>mezi </a:t>
            </a:r>
            <a:r>
              <a:rPr lang="cs-CZ" altLang="cs-CZ" sz="1800" dirty="0" smtClean="0"/>
              <a:t>hypervitaminózou vit. </a:t>
            </a:r>
            <a:r>
              <a:rPr lang="cs-CZ" altLang="cs-CZ" sz="1800" dirty="0"/>
              <a:t>A </a:t>
            </a:r>
            <a:r>
              <a:rPr lang="cs-CZ" altLang="cs-CZ" sz="1800" dirty="0" err="1"/>
              <a:t>a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VVV </a:t>
            </a:r>
            <a:r>
              <a:rPr lang="cs-CZ" altLang="cs-CZ" sz="1800" dirty="0" smtClean="0">
                <a:sym typeface="Symbol" panose="05050102010706020507" pitchFamily="18" charset="2"/>
              </a:rPr>
              <a:t> </a:t>
            </a:r>
            <a:endParaRPr lang="cs-CZ" altLang="cs-CZ" sz="1800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1800" dirty="0">
                <a:sym typeface="Symbol" panose="05050102010706020507" pitchFamily="18" charset="2"/>
              </a:rPr>
              <a:t>vysoké dávky vitaminu </a:t>
            </a:r>
            <a:r>
              <a:rPr lang="cs-CZ" altLang="cs-CZ" sz="1800" dirty="0" smtClean="0">
                <a:sym typeface="Symbol" panose="05050102010706020507" pitchFamily="18" charset="2"/>
              </a:rPr>
              <a:t>A  </a:t>
            </a:r>
            <a:r>
              <a:rPr lang="cs-CZ" altLang="cs-CZ" sz="1800" dirty="0">
                <a:solidFill>
                  <a:schemeClr val="hlink"/>
                </a:solidFill>
                <a:sym typeface="Symbol" panose="05050102010706020507" pitchFamily="18" charset="2"/>
              </a:rPr>
              <a:t>teratogenní účinky</a:t>
            </a:r>
            <a:r>
              <a:rPr lang="cs-CZ" altLang="cs-CZ" sz="1800" dirty="0">
                <a:sym typeface="Symbol" panose="05050102010706020507" pitchFamily="18" charset="2"/>
              </a:rPr>
              <a:t> </a:t>
            </a:r>
            <a:r>
              <a:rPr lang="cs-CZ" altLang="cs-CZ" sz="1800" dirty="0" smtClean="0">
                <a:sym typeface="Symbol" panose="05050102010706020507" pitchFamily="18" charset="2"/>
              </a:rPr>
              <a:t>– produkce </a:t>
            </a:r>
            <a:r>
              <a:rPr lang="cs-CZ" altLang="cs-CZ" sz="1800" dirty="0" err="1" smtClean="0">
                <a:sym typeface="Symbol" panose="05050102010706020507" pitchFamily="18" charset="2"/>
              </a:rPr>
              <a:t>kys</a:t>
            </a:r>
            <a:r>
              <a:rPr lang="cs-CZ" altLang="cs-CZ" sz="1800" dirty="0" smtClean="0">
                <a:sym typeface="Symbol" panose="05050102010706020507" pitchFamily="18" charset="2"/>
              </a:rPr>
              <a:t>. </a:t>
            </a:r>
            <a:r>
              <a:rPr lang="cs-CZ" altLang="cs-CZ" sz="1800" dirty="0" err="1">
                <a:sym typeface="Symbol" panose="05050102010706020507" pitchFamily="18" charset="2"/>
              </a:rPr>
              <a:t>r</a:t>
            </a:r>
            <a:r>
              <a:rPr lang="cs-CZ" altLang="cs-CZ" sz="1800" dirty="0" err="1" smtClean="0">
                <a:sym typeface="Symbol" panose="05050102010706020507" pitchFamily="18" charset="2"/>
              </a:rPr>
              <a:t>etinové</a:t>
            </a:r>
            <a:r>
              <a:rPr lang="cs-CZ" altLang="cs-CZ" sz="1800" dirty="0" smtClean="0">
                <a:sym typeface="Symbol" panose="05050102010706020507" pitchFamily="18" charset="2"/>
              </a:rPr>
              <a:t> tam, kde by být neměla</a:t>
            </a:r>
            <a:endParaRPr lang="cs-CZ" altLang="cs-CZ" sz="1800" dirty="0">
              <a:sym typeface="Symbol" panose="05050102010706020507" pitchFamily="18" charset="2"/>
            </a:endParaRPr>
          </a:p>
          <a:p>
            <a:pPr eaLnBrk="1" hangingPunct="1"/>
            <a:endParaRPr lang="cs-CZ" altLang="cs-CZ" sz="18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karotenoidy </a:t>
            </a:r>
            <a:r>
              <a:rPr lang="cs-CZ" altLang="cs-CZ" sz="1800" dirty="0">
                <a:solidFill>
                  <a:srgbClr val="FF0000"/>
                </a:solidFill>
                <a:sym typeface="Symbol" panose="05050102010706020507" pitchFamily="18" charset="2"/>
              </a:rPr>
              <a:t>– nemají teratogenní účinek</a:t>
            </a:r>
            <a:r>
              <a:rPr lang="cs-CZ" altLang="cs-CZ" sz="1800" dirty="0">
                <a:sym typeface="Symbol" panose="05050102010706020507" pitchFamily="18" charset="2"/>
              </a:rPr>
              <a:t> – jejich užívání je v těhotenství bezpečné</a:t>
            </a:r>
          </a:p>
          <a:p>
            <a:pPr marL="72000" indent="0" eaLnBrk="1" hangingPunct="1">
              <a:buNone/>
            </a:pPr>
            <a:endParaRPr lang="cs-CZ" altLang="cs-CZ" sz="1800" dirty="0">
              <a:sym typeface="Symbol" panose="05050102010706020507" pitchFamily="18" charset="2"/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cs-CZ" sz="1800" dirty="0">
                <a:sym typeface="Symbol" panose="05050102010706020507" pitchFamily="18" charset="2"/>
              </a:rPr>
              <a:t>těhotenství: 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 err="1">
                <a:cs typeface="Times New Roman" panose="02020603050405020304" pitchFamily="18" charset="0"/>
              </a:rPr>
              <a:t>hypo</a:t>
            </a:r>
            <a:r>
              <a:rPr lang="cs-CZ" altLang="cs-CZ" sz="1800" dirty="0">
                <a:cs typeface="Times New Roman" panose="02020603050405020304" pitchFamily="18" charset="0"/>
              </a:rPr>
              <a:t> i hypervitaminóza v těhotenství působí teratogenně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hypovitaminóza je v ČR vzácná, proto není rutinní </a:t>
            </a:r>
            <a:r>
              <a:rPr lang="cs-CZ" altLang="cs-CZ" sz="1800" dirty="0" err="1">
                <a:cs typeface="Times New Roman" panose="02020603050405020304" pitchFamily="18" charset="0"/>
              </a:rPr>
              <a:t>suplementace</a:t>
            </a:r>
            <a:r>
              <a:rPr lang="cs-CZ" altLang="cs-CZ" sz="1800" dirty="0">
                <a:cs typeface="Times New Roman" panose="02020603050405020304" pitchFamily="18" charset="0"/>
              </a:rPr>
              <a:t> vitaminu během gravidity doporučována</a:t>
            </a:r>
            <a:endParaRPr lang="cs-CZ" altLang="cs-CZ" sz="1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>
                <a:sym typeface="Symbol" panose="05050102010706020507" pitchFamily="18" charset="2"/>
              </a:rPr>
              <a:t>!! pozor na nadměrné užívání doplňků stravy s obsahem vit. A !!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hypervitaminóza během gravidity může vyvolat poruchy nervového a kardiovaskulárního systému u plodu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  <a:sym typeface="Symbol" panose="05050102010706020507" pitchFamily="18" charset="2"/>
              </a:rPr>
              <a:t>Rizikové</a:t>
            </a:r>
            <a:r>
              <a:rPr lang="cs-CZ" altLang="cs-CZ" sz="1800" dirty="0"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cs-CZ" altLang="cs-CZ" sz="1800" dirty="0">
                <a:cs typeface="Times New Roman" panose="02020603050405020304" pitchFamily="18" charset="0"/>
              </a:rPr>
              <a:t>od 3 000 </a:t>
            </a:r>
            <a:r>
              <a:rPr lang="el-GR" altLang="cs-CZ" sz="1800" dirty="0">
                <a:cs typeface="Times New Roman" panose="02020603050405020304" pitchFamily="18" charset="0"/>
              </a:rPr>
              <a:t>μ</a:t>
            </a:r>
            <a:r>
              <a:rPr lang="cs-CZ" altLang="cs-CZ" sz="1800" dirty="0">
                <a:cs typeface="Times New Roman" panose="02020603050405020304" pitchFamily="18" charset="0"/>
              </a:rPr>
              <a:t>g (10 000 IU)/den, a to zejména během prvních 15–60 dnů těhotenství (1. trimestr)</a:t>
            </a:r>
            <a:endParaRPr lang="cs-CZ" altLang="cs-CZ" sz="1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/>
            <a:endParaRPr lang="cs-CZ" altLang="cs-CZ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3200" dirty="0">
                <a:solidFill>
                  <a:srgbClr val="FF0000"/>
                </a:solidFill>
                <a:latin typeface="+mn-lt"/>
              </a:rPr>
              <a:t>Metabolické změny ve stáří a jejich důsledky II.</a:t>
            </a:r>
            <a:endParaRPr lang="cs-CZ" sz="3200" dirty="0">
              <a:latin typeface="+mn-lt"/>
            </a:endParaRPr>
          </a:p>
        </p:txBody>
      </p:sp>
      <p:sp>
        <p:nvSpPr>
          <p:cNvPr id="110595" name="Zástupný symbol pro obsah 2"/>
          <p:cNvSpPr>
            <a:spLocks noGrp="1"/>
          </p:cNvSpPr>
          <p:nvPr>
            <p:ph idx="1"/>
          </p:nvPr>
        </p:nvSpPr>
        <p:spPr>
          <a:xfrm>
            <a:off x="395785" y="1421675"/>
            <a:ext cx="11173380" cy="51292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 smtClean="0"/>
              <a:t>bývá </a:t>
            </a:r>
            <a:r>
              <a:rPr lang="cs-CZ" altLang="cs-CZ" sz="1800" dirty="0"/>
              <a:t>porucha glukózové tolerance (důsledek inzulinové rezistence</a:t>
            </a:r>
            <a:r>
              <a:rPr lang="cs-CZ" altLang="cs-CZ" sz="1800" dirty="0" smtClean="0"/>
              <a:t>) – vzestup tukové tkáně, snížená fyzická aktivita, </a:t>
            </a:r>
            <a:r>
              <a:rPr lang="cs-CZ" altLang="cs-CZ" sz="1800" dirty="0" err="1" smtClean="0"/>
              <a:t>polymorbidita</a:t>
            </a:r>
            <a:r>
              <a:rPr lang="cs-CZ" altLang="cs-CZ" sz="1800" dirty="0" smtClean="0"/>
              <a:t>, polypragmazie</a:t>
            </a:r>
            <a:endParaRPr lang="cs-CZ" altLang="cs-CZ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sym typeface="Symbol" panose="05050102010706020507" pitchFamily="18" charset="2"/>
              </a:rPr>
              <a:t> </a:t>
            </a:r>
            <a:r>
              <a:rPr lang="cs-CZ" altLang="cs-CZ" sz="1800" dirty="0" err="1">
                <a:sym typeface="Symbol" panose="05050102010706020507" pitchFamily="18" charset="2"/>
              </a:rPr>
              <a:t>ketogeneze</a:t>
            </a:r>
            <a:r>
              <a:rPr lang="cs-CZ" altLang="cs-CZ" sz="1800" dirty="0">
                <a:sym typeface="Symbol" panose="05050102010706020507" pitchFamily="18" charset="2"/>
              </a:rPr>
              <a:t> (při nedostatečném příjmu potravy vede k </a:t>
            </a:r>
            <a:r>
              <a:rPr lang="cs-CZ" altLang="cs-CZ" sz="1800" dirty="0" err="1">
                <a:sym typeface="Symbol" panose="05050102010706020507" pitchFamily="18" charset="2"/>
              </a:rPr>
              <a:t>proteokatabolizmu</a:t>
            </a:r>
            <a:r>
              <a:rPr lang="cs-CZ" altLang="cs-CZ" sz="1800" dirty="0" smtClean="0">
                <a:sym typeface="Symbol" panose="05050102010706020507" pitchFamily="18" charset="2"/>
              </a:rPr>
              <a:t>) – riziko vzniku </a:t>
            </a:r>
            <a:r>
              <a:rPr lang="cs-CZ" altLang="cs-CZ" sz="1800" dirty="0" err="1" smtClean="0">
                <a:sym typeface="Symbol" panose="05050102010706020507" pitchFamily="18" charset="2"/>
              </a:rPr>
              <a:t>kwashiorkoru</a:t>
            </a:r>
            <a:endParaRPr lang="cs-CZ" altLang="cs-CZ" sz="18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sym typeface="Symbol" panose="05050102010706020507" pitchFamily="18" charset="2"/>
              </a:rPr>
              <a:t>úbytek svalové </a:t>
            </a:r>
            <a:r>
              <a:rPr lang="cs-CZ" altLang="cs-CZ" sz="1800" dirty="0" smtClean="0">
                <a:sym typeface="Symbol" panose="05050102010706020507" pitchFamily="18" charset="2"/>
              </a:rPr>
              <a:t>hmoty</a:t>
            </a:r>
          </a:p>
          <a:p>
            <a:pPr lvl="1">
              <a:spcBef>
                <a:spcPts val="600"/>
              </a:spcBef>
            </a:pPr>
            <a:r>
              <a:rPr lang="cs-CZ" altLang="cs-CZ" sz="1600" dirty="0" smtClean="0">
                <a:sym typeface="Symbol" panose="05050102010706020507" pitchFamily="18" charset="2"/>
              </a:rPr>
              <a:t>pokles </a:t>
            </a:r>
            <a:r>
              <a:rPr lang="cs-CZ" altLang="cs-CZ" sz="1600" dirty="0">
                <a:sym typeface="Symbol" panose="05050102010706020507" pitchFamily="18" charset="2"/>
              </a:rPr>
              <a:t>fyzické </a:t>
            </a:r>
            <a:r>
              <a:rPr lang="cs-CZ" altLang="cs-CZ" sz="1600" dirty="0" smtClean="0">
                <a:sym typeface="Symbol" panose="05050102010706020507" pitchFamily="18" charset="2"/>
              </a:rPr>
              <a:t>aktivity</a:t>
            </a:r>
          </a:p>
          <a:p>
            <a:pPr lvl="1">
              <a:spcBef>
                <a:spcPts val="600"/>
              </a:spcBef>
            </a:pPr>
            <a:r>
              <a:rPr lang="cs-CZ" altLang="cs-CZ" sz="1600" dirty="0">
                <a:sym typeface="Symbol" panose="05050102010706020507" pitchFamily="18" charset="2"/>
              </a:rPr>
              <a:t>u</a:t>
            </a:r>
            <a:r>
              <a:rPr lang="cs-CZ" altLang="cs-CZ" sz="1600" dirty="0" smtClean="0">
                <a:sym typeface="Symbol" panose="05050102010706020507" pitchFamily="18" charset="2"/>
              </a:rPr>
              <a:t> ležícího pacienta – pokles činnosti dýchacích svalů </a:t>
            </a:r>
            <a:r>
              <a:rPr lang="cs-CZ" altLang="cs-CZ" sz="1600" dirty="0" smtClean="0">
                <a:sym typeface="Wingdings" panose="05000000000000000000" pitchFamily="2" charset="2"/>
              </a:rPr>
              <a:t> riziko vzniku bronchopneumonie</a:t>
            </a:r>
          </a:p>
          <a:p>
            <a:pPr lvl="1">
              <a:spcBef>
                <a:spcPts val="600"/>
              </a:spcBef>
            </a:pPr>
            <a:r>
              <a:rPr lang="cs-CZ" altLang="cs-CZ" sz="1600" dirty="0">
                <a:sym typeface="Wingdings" panose="05000000000000000000" pitchFamily="2" charset="2"/>
              </a:rPr>
              <a:t>s</a:t>
            </a:r>
            <a:r>
              <a:rPr lang="cs-CZ" altLang="cs-CZ" sz="1600" dirty="0" smtClean="0">
                <a:sym typeface="Wingdings" panose="05000000000000000000" pitchFamily="2" charset="2"/>
              </a:rPr>
              <a:t>valy – zdroj </a:t>
            </a:r>
            <a:r>
              <a:rPr lang="cs-CZ" altLang="cs-CZ" sz="1600" dirty="0" err="1" smtClean="0">
                <a:sym typeface="Wingdings" panose="05000000000000000000" pitchFamily="2" charset="2"/>
              </a:rPr>
              <a:t>glutaminu</a:t>
            </a:r>
            <a:r>
              <a:rPr lang="cs-CZ" altLang="cs-CZ" sz="1600" dirty="0" smtClean="0">
                <a:sym typeface="Wingdings" panose="05000000000000000000" pitchFamily="2" charset="2"/>
              </a:rPr>
              <a:t> – energetický zdroj pro rychle se obnovující tkáně (střevo, lymfatická tkáň, hojení…)</a:t>
            </a:r>
          </a:p>
          <a:p>
            <a:pPr lvl="1">
              <a:spcBef>
                <a:spcPts val="600"/>
              </a:spcBef>
            </a:pPr>
            <a:r>
              <a:rPr lang="cs-CZ" altLang="cs-CZ" sz="1600" dirty="0" err="1">
                <a:sym typeface="Wingdings" panose="05000000000000000000" pitchFamily="2" charset="2"/>
              </a:rPr>
              <a:t>p</a:t>
            </a:r>
            <a:r>
              <a:rPr lang="cs-CZ" altLang="cs-CZ" sz="1600" dirty="0" err="1" smtClean="0">
                <a:sym typeface="Wingdings" panose="05000000000000000000" pitchFamily="2" charset="2"/>
              </a:rPr>
              <a:t>roteokatabolismus</a:t>
            </a:r>
            <a:r>
              <a:rPr lang="cs-CZ" altLang="cs-CZ" sz="1600" dirty="0" smtClean="0">
                <a:sym typeface="Wingdings" panose="05000000000000000000" pitchFamily="2" charset="2"/>
              </a:rPr>
              <a:t> se pojí i s imunitním systémem</a:t>
            </a:r>
            <a:endParaRPr lang="cs-CZ" altLang="cs-CZ" sz="16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 smtClean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sym typeface="Symbol" panose="05050102010706020507" pitchFamily="18" charset="2"/>
              </a:rPr>
              <a:t>při nedostatečné výživě a minimálními metabolickými rezervami – hůře zvládá běžná onemocnění (modifikované projevy)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sym typeface="Symbol" panose="05050102010706020507" pitchFamily="18" charset="2"/>
              </a:rPr>
              <a:t>pokles detoxikační schopnosti jater a funkce </a:t>
            </a:r>
            <a:r>
              <a:rPr lang="cs-CZ" altLang="cs-CZ" sz="1800" dirty="0" smtClean="0">
                <a:sym typeface="Symbol" panose="05050102010706020507" pitchFamily="18" charset="2"/>
              </a:rPr>
              <a:t>ledvin – nutnost redukovat dávky některých léků</a:t>
            </a:r>
            <a:endParaRPr lang="cs-CZ" altLang="cs-CZ" sz="1800" dirty="0">
              <a:sym typeface="Symbol" panose="05050102010706020507" pitchFamily="18" charset="2"/>
            </a:endParaRP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1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68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4000" dirty="0"/>
              <a:t>Děkuji za pozornost</a:t>
            </a:r>
          </a:p>
        </p:txBody>
      </p:sp>
      <p:sp>
        <p:nvSpPr>
          <p:cNvPr id="111619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25078113"/>
      </p:ext>
    </p:extLst>
  </p:cSld>
  <p:clrMapOvr>
    <a:masterClrMapping/>
  </p:clrMapOvr>
  <p:transition spd="med">
    <p:zoom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Definujte zápatí – název prezentace nebo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9293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3200" dirty="0">
                <a:solidFill>
                  <a:schemeClr val="hlink"/>
                </a:solidFill>
                <a:latin typeface="+mn-lt"/>
              </a:rPr>
              <a:t>Hypovitaminóza vitaminu A</a:t>
            </a:r>
            <a:endParaRPr lang="cs-CZ" sz="3200" dirty="0">
              <a:latin typeface="+mn-lt"/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25918"/>
          </a:xfrm>
        </p:spPr>
        <p:txBody>
          <a:bodyPr/>
          <a:lstStyle/>
          <a:p>
            <a:pPr marL="72000" indent="0" algn="just">
              <a:buNone/>
            </a:pPr>
            <a:r>
              <a:rPr lang="cs-CZ" altLang="cs-CZ" sz="1800" dirty="0" smtClean="0"/>
              <a:t>Projevy</a:t>
            </a:r>
            <a:r>
              <a:rPr lang="cs-CZ" altLang="cs-CZ" sz="1800" dirty="0"/>
              <a:t>: </a:t>
            </a:r>
          </a:p>
          <a:p>
            <a:pPr algn="just" eaLnBrk="1" hangingPunct="1"/>
            <a:r>
              <a:rPr lang="cs-CZ" altLang="cs-CZ" sz="1800" b="1" dirty="0"/>
              <a:t>Poruchy zraku</a:t>
            </a:r>
            <a:r>
              <a:rPr lang="cs-CZ" altLang="cs-CZ" sz="1800" dirty="0"/>
              <a:t>: šeroslepost, suché spojivky, poškození rohovky – tvorbou erozí až </a:t>
            </a:r>
            <a:r>
              <a:rPr lang="cs-CZ" altLang="cs-CZ" sz="1800" dirty="0" smtClean="0"/>
              <a:t>destrukce </a:t>
            </a:r>
            <a:r>
              <a:rPr lang="cs-CZ" altLang="cs-CZ" sz="1800" dirty="0"/>
              <a:t>rohovky (</a:t>
            </a:r>
            <a:r>
              <a:rPr lang="cs-CZ" altLang="cs-CZ" sz="1800" dirty="0" err="1"/>
              <a:t>keratomalacie</a:t>
            </a:r>
            <a:r>
              <a:rPr lang="cs-CZ" altLang="cs-CZ" sz="1800" dirty="0"/>
              <a:t>), následná slepota</a:t>
            </a:r>
          </a:p>
          <a:p>
            <a:pPr algn="just" eaLnBrk="1" hangingPunct="1"/>
            <a:r>
              <a:rPr lang="cs-CZ" altLang="cs-CZ" sz="1800" b="1" dirty="0"/>
              <a:t>Poruchy sliznic a kůže</a:t>
            </a:r>
            <a:r>
              <a:rPr lang="cs-CZ" altLang="cs-CZ" sz="1800" dirty="0"/>
              <a:t>: suchost, olupování, hyperkeratóza, pruritus, akné</a:t>
            </a:r>
          </a:p>
          <a:p>
            <a:pPr algn="just" eaLnBrk="1" hangingPunct="1"/>
            <a:r>
              <a:rPr lang="cs-CZ" altLang="cs-CZ" sz="1800" b="1" dirty="0"/>
              <a:t>Poruchy růstu</a:t>
            </a:r>
            <a:r>
              <a:rPr lang="cs-CZ" altLang="cs-CZ" sz="1800" dirty="0"/>
              <a:t>: zpomalení osifikace </a:t>
            </a:r>
            <a:r>
              <a:rPr lang="cs-CZ" altLang="cs-CZ" sz="1800" dirty="0" err="1"/>
              <a:t>epifýzových</a:t>
            </a:r>
            <a:r>
              <a:rPr lang="cs-CZ" altLang="cs-CZ" sz="1800" dirty="0"/>
              <a:t> jader, retardace růstu, snížení kognitivních funkce</a:t>
            </a:r>
          </a:p>
          <a:p>
            <a:pPr algn="just" eaLnBrk="1" hangingPunct="1"/>
            <a:r>
              <a:rPr lang="cs-CZ" altLang="cs-CZ" sz="1800" b="1" dirty="0"/>
              <a:t>Poruchy reprodukce</a:t>
            </a:r>
            <a:r>
              <a:rPr lang="cs-CZ" altLang="cs-CZ" sz="1800" dirty="0"/>
              <a:t>: spjaté zejména s atrofií </a:t>
            </a:r>
            <a:r>
              <a:rPr lang="cs-CZ" altLang="cs-CZ" sz="1800" dirty="0" err="1"/>
              <a:t>germinálního</a:t>
            </a:r>
            <a:r>
              <a:rPr lang="cs-CZ" altLang="cs-CZ" sz="1800" dirty="0"/>
              <a:t> epitelu varlat a někdy s přerušením ženského sexuálního cyklu</a:t>
            </a:r>
          </a:p>
          <a:p>
            <a:pPr algn="just" eaLnBrk="1" hangingPunct="1"/>
            <a:r>
              <a:rPr lang="cs-CZ" altLang="cs-CZ" sz="1800" b="1" dirty="0"/>
              <a:t>Poruchy imunity</a:t>
            </a:r>
          </a:p>
          <a:p>
            <a:pPr algn="just" eaLnBrk="1" hangingPunct="1"/>
            <a:r>
              <a:rPr lang="cs-CZ" altLang="cs-CZ" sz="1800" dirty="0" err="1"/>
              <a:t>Skvamózní</a:t>
            </a:r>
            <a:r>
              <a:rPr lang="cs-CZ" altLang="cs-CZ" sz="1800" dirty="0"/>
              <a:t> (šupinatá) metaplazie epitelu a jeho keratinizace</a:t>
            </a:r>
          </a:p>
          <a:p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7670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3200" dirty="0" smtClean="0">
                <a:solidFill>
                  <a:schemeClr val="hlink"/>
                </a:solidFill>
                <a:latin typeface="+mn-lt"/>
              </a:rPr>
              <a:t>Hypovitaminóza vs. hypervitaminóza </a:t>
            </a:r>
            <a:r>
              <a:rPr lang="cs-CZ" altLang="cs-CZ" sz="3200" dirty="0">
                <a:solidFill>
                  <a:schemeClr val="hlink"/>
                </a:solidFill>
                <a:latin typeface="+mn-lt"/>
              </a:rPr>
              <a:t>vitaminu 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267098"/>
            <a:ext cx="10175966" cy="5068388"/>
          </a:xfrm>
        </p:spPr>
        <p:txBody>
          <a:bodyPr/>
          <a:lstStyle/>
          <a:p>
            <a:pPr algn="just" eaLnBrk="1" hangingPunct="1"/>
            <a:r>
              <a:rPr lang="cs-CZ" altLang="cs-CZ" sz="1800" dirty="0"/>
              <a:t>k</a:t>
            </a:r>
            <a:r>
              <a:rPr lang="cs-CZ" altLang="cs-CZ" sz="1800" dirty="0" smtClean="0"/>
              <a:t>oncentrace </a:t>
            </a:r>
            <a:r>
              <a:rPr lang="cs-CZ" altLang="cs-CZ" sz="1800" dirty="0"/>
              <a:t>v krvi </a:t>
            </a:r>
            <a:r>
              <a:rPr lang="cs-CZ" altLang="cs-CZ" sz="1800" dirty="0">
                <a:sym typeface="Wingdings" panose="05000000000000000000" pitchFamily="2" charset="2"/>
              </a:rPr>
              <a:t> homeostaticky udržovaná ve fyziologické hodnotě i v případě, že jsou jaterní zásoby vyčerpány</a:t>
            </a:r>
            <a:endParaRPr lang="cs-CZ" altLang="cs-CZ" sz="1800" dirty="0"/>
          </a:p>
          <a:p>
            <a:pPr algn="just" eaLnBrk="1" hangingPunct="1"/>
            <a:endParaRPr lang="cs-CZ" altLang="cs-CZ" sz="1800" dirty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1800" b="1" u="sng" dirty="0" smtClean="0"/>
              <a:t>Hypovitaminóza:</a:t>
            </a:r>
            <a:r>
              <a:rPr lang="cs-CZ" altLang="cs-CZ" sz="1800" u="sng" dirty="0" smtClean="0"/>
              <a:t> </a:t>
            </a:r>
            <a:endParaRPr lang="cs-CZ" altLang="cs-CZ" sz="1800" u="sng" dirty="0"/>
          </a:p>
          <a:p>
            <a:pPr algn="just" eaLnBrk="1" hangingPunct="1"/>
            <a:r>
              <a:rPr lang="cs-CZ" altLang="cs-CZ" sz="1800" dirty="0"/>
              <a:t>malabsorpce tuků, </a:t>
            </a:r>
            <a:r>
              <a:rPr lang="cs-CZ" altLang="cs-CZ" sz="1800" dirty="0" err="1"/>
              <a:t>celiakie</a:t>
            </a:r>
            <a:r>
              <a:rPr lang="cs-CZ" altLang="cs-CZ" sz="1800" dirty="0"/>
              <a:t>, </a:t>
            </a:r>
            <a:r>
              <a:rPr lang="cs-CZ" altLang="cs-CZ" sz="1800" dirty="0" smtClean="0"/>
              <a:t>malnutrice</a:t>
            </a:r>
            <a:endParaRPr lang="cs-CZ" altLang="cs-CZ" sz="1800" dirty="0"/>
          </a:p>
          <a:p>
            <a:pPr algn="just" eaLnBrk="1" hangingPunct="1"/>
            <a:r>
              <a:rPr lang="cs-CZ" altLang="cs-CZ" sz="1800" dirty="0"/>
              <a:t>onemocnění jater či </a:t>
            </a:r>
            <a:r>
              <a:rPr lang="cs-CZ" altLang="cs-CZ" sz="1800" dirty="0" smtClean="0"/>
              <a:t>pankreatu</a:t>
            </a:r>
            <a:endParaRPr lang="cs-CZ" altLang="cs-CZ" sz="1800" dirty="0"/>
          </a:p>
          <a:p>
            <a:pPr algn="just" eaLnBrk="1" hangingPunct="1"/>
            <a:r>
              <a:rPr lang="cs-CZ" altLang="cs-CZ" sz="1800" dirty="0"/>
              <a:t>chronická infekční onemocnění a průjmy</a:t>
            </a:r>
          </a:p>
          <a:p>
            <a:pPr marL="72000" indent="0" algn="just" eaLnBrk="1" hangingPunct="1"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marL="72000" indent="0" algn="just" eaLnBrk="1" hangingPunct="1">
              <a:buNone/>
            </a:pPr>
            <a:r>
              <a:rPr lang="cs-CZ" altLang="cs-CZ" sz="1800" b="1" u="sng" dirty="0" smtClean="0"/>
              <a:t>Hypervitaminóza:</a:t>
            </a:r>
          </a:p>
          <a:p>
            <a:pPr algn="just"/>
            <a:r>
              <a:rPr lang="cs-CZ" altLang="cs-CZ" sz="1800" dirty="0"/>
              <a:t>vzniká např. při chybném užívání doplňků stravy</a:t>
            </a:r>
          </a:p>
          <a:p>
            <a:r>
              <a:rPr lang="cs-CZ" altLang="cs-CZ" sz="1800" dirty="0" smtClean="0">
                <a:solidFill>
                  <a:schemeClr val="hlink"/>
                </a:solidFill>
              </a:rPr>
              <a:t>akutní </a:t>
            </a:r>
            <a:r>
              <a:rPr lang="cs-CZ" altLang="cs-CZ" sz="1800" dirty="0">
                <a:solidFill>
                  <a:schemeClr val="hlink"/>
                </a:solidFill>
              </a:rPr>
              <a:t>projevy</a:t>
            </a:r>
            <a:r>
              <a:rPr lang="cs-CZ" altLang="cs-CZ" sz="1800" dirty="0"/>
              <a:t> – bolesti hlavy, zvracení, </a:t>
            </a:r>
            <a:r>
              <a:rPr lang="cs-CZ" altLang="cs-CZ" sz="1800" dirty="0" err="1" smtClean="0"/>
              <a:t>stupor</a:t>
            </a:r>
            <a:r>
              <a:rPr lang="cs-CZ" altLang="cs-CZ" sz="1800" dirty="0" smtClean="0"/>
              <a:t> (ztuhlost)</a:t>
            </a:r>
            <a:endParaRPr lang="cs-CZ" altLang="cs-CZ" sz="1800" dirty="0">
              <a:solidFill>
                <a:schemeClr val="hlink"/>
              </a:solidFill>
            </a:endParaRPr>
          </a:p>
          <a:p>
            <a:r>
              <a:rPr lang="cs-CZ" altLang="cs-CZ" sz="1800" dirty="0" smtClean="0">
                <a:solidFill>
                  <a:schemeClr val="hlink"/>
                </a:solidFill>
              </a:rPr>
              <a:t>chronická </a:t>
            </a:r>
            <a:r>
              <a:rPr lang="cs-CZ" altLang="cs-CZ" sz="1800" dirty="0">
                <a:solidFill>
                  <a:schemeClr val="hlink"/>
                </a:solidFill>
              </a:rPr>
              <a:t>intoxikace</a:t>
            </a:r>
            <a:r>
              <a:rPr lang="cs-CZ" altLang="cs-CZ" sz="1800" dirty="0"/>
              <a:t> – hubnutí, zvracení, bolesti kostí a kloubů, </a:t>
            </a:r>
            <a:r>
              <a:rPr lang="cs-CZ" altLang="cs-CZ" sz="1800" dirty="0" err="1"/>
              <a:t>hyperostózy</a:t>
            </a:r>
            <a:r>
              <a:rPr lang="cs-CZ" altLang="cs-CZ" sz="1800" dirty="0"/>
              <a:t> (hyperplazie kostní hmoty) a hepatomegalie</a:t>
            </a:r>
          </a:p>
          <a:p>
            <a:pPr algn="just"/>
            <a:endParaRPr lang="cs-CZ" altLang="cs-CZ" sz="1800" u="sng" dirty="0" smtClean="0"/>
          </a:p>
        </p:txBody>
      </p:sp>
    </p:spTree>
    <p:extLst>
      <p:ext uri="{BB962C8B-B14F-4D97-AF65-F5344CB8AC3E}">
        <p14:creationId xmlns:p14="http://schemas.microsoft.com/office/powerpoint/2010/main" val="23592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97931"/>
            <a:ext cx="10753200" cy="451576"/>
          </a:xfrm>
        </p:spPr>
        <p:txBody>
          <a:bodyPr/>
          <a:lstStyle/>
          <a:p>
            <a:pPr algn="ctr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Vitamin D – kalciferol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561703" y="1108165"/>
            <a:ext cx="10911497" cy="5344886"/>
          </a:xfrm>
        </p:spPr>
        <p:txBody>
          <a:bodyPr/>
          <a:lstStyle/>
          <a:p>
            <a:r>
              <a:rPr lang="cs-CZ" altLang="cs-CZ" sz="1800" dirty="0">
                <a:cs typeface="Times New Roman" panose="02020603050405020304" pitchFamily="18" charset="0"/>
              </a:rPr>
              <a:t>mnohé biologicky ú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činné </a:t>
            </a:r>
            <a:r>
              <a:rPr lang="cs-CZ" altLang="cs-CZ" sz="1800" dirty="0">
                <a:cs typeface="Times New Roman" panose="02020603050405020304" pitchFamily="18" charset="0"/>
              </a:rPr>
              <a:t>látky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kalciferoly</a:t>
            </a:r>
          </a:p>
          <a:p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ergokalciferol – </a:t>
            </a:r>
            <a:r>
              <a:rPr lang="cs-CZ" altLang="cs-CZ" sz="1800" dirty="0">
                <a:solidFill>
                  <a:srgbClr val="0000CC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D2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– v potravinách rostlinného původu</a:t>
            </a:r>
          </a:p>
          <a:p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cholekalciferol – </a:t>
            </a:r>
            <a:r>
              <a:rPr lang="cs-CZ" altLang="cs-CZ" sz="1800" dirty="0">
                <a:solidFill>
                  <a:srgbClr val="0000CC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D3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– v potravinách živočišného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původu</a:t>
            </a:r>
            <a:endParaRPr lang="cs-CZ" altLang="cs-CZ" sz="1800" dirty="0"/>
          </a:p>
          <a:p>
            <a:r>
              <a:rPr lang="cs-CZ" altLang="cs-CZ" sz="1800" dirty="0"/>
              <a:t>vit D. vstřebáván ze střeva v chylomikronech </a:t>
            </a:r>
            <a:r>
              <a:rPr lang="cs-CZ" altLang="cs-CZ" sz="1800" dirty="0">
                <a:sym typeface="Wingdings" panose="05000000000000000000" pitchFamily="2" charset="2"/>
              </a:rPr>
              <a:t> cca z 80 %</a:t>
            </a:r>
            <a:endParaRPr lang="cs-CZ" altLang="cs-CZ" sz="1800" dirty="0"/>
          </a:p>
          <a:p>
            <a:endParaRPr lang="cs-CZ" altLang="cs-CZ" sz="1800" dirty="0"/>
          </a:p>
          <a:p>
            <a:r>
              <a:rPr lang="cs-CZ" altLang="cs-CZ" sz="1800" dirty="0"/>
              <a:t>endogenní tvorba z prekurzoru </a:t>
            </a:r>
            <a:r>
              <a:rPr lang="cs-CZ" altLang="cs-CZ" sz="1800" b="1" dirty="0" smtClean="0"/>
              <a:t>7–</a:t>
            </a:r>
            <a:r>
              <a:rPr lang="cs-CZ" altLang="cs-CZ" sz="1800" b="1" dirty="0" err="1" smtClean="0"/>
              <a:t>dehydrocholesterolu</a:t>
            </a:r>
            <a:r>
              <a:rPr lang="cs-CZ" altLang="cs-CZ" sz="1800" dirty="0" smtClean="0"/>
              <a:t> </a:t>
            </a:r>
            <a:r>
              <a:rPr lang="cs-CZ" altLang="cs-CZ" sz="1800" dirty="0" smtClean="0"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sym typeface="Wingdings" panose="05000000000000000000" pitchFamily="2" charset="2"/>
              </a:rPr>
              <a:t>pomocí UVB záření (290-315 </a:t>
            </a:r>
            <a:r>
              <a:rPr lang="cs-CZ" altLang="cs-CZ" sz="1800" dirty="0" err="1">
                <a:sym typeface="Wingdings" panose="05000000000000000000" pitchFamily="2" charset="2"/>
              </a:rPr>
              <a:t>nm</a:t>
            </a:r>
            <a:r>
              <a:rPr lang="cs-CZ" altLang="cs-CZ" sz="1800" dirty="0">
                <a:sym typeface="Wingdings" panose="05000000000000000000" pitchFamily="2" charset="2"/>
              </a:rPr>
              <a:t>) </a:t>
            </a:r>
            <a:r>
              <a:rPr lang="cs-CZ" altLang="cs-CZ" sz="1800" dirty="0" smtClean="0">
                <a:sym typeface="Wingdings" panose="05000000000000000000" pitchFamily="2" charset="2"/>
              </a:rPr>
              <a:t> přeměněn na </a:t>
            </a:r>
            <a:r>
              <a:rPr lang="cs-CZ" altLang="cs-CZ" sz="1800" b="1" dirty="0" smtClean="0">
                <a:sym typeface="Wingdings" panose="05000000000000000000" pitchFamily="2" charset="2"/>
              </a:rPr>
              <a:t>cholekalciferol </a:t>
            </a:r>
            <a:r>
              <a:rPr lang="cs-CZ" altLang="cs-CZ" sz="1800" dirty="0" smtClean="0">
                <a:sym typeface="Wingdings" panose="05000000000000000000" pitchFamily="2" charset="2"/>
              </a:rPr>
              <a:t>(nemá hormonální aktivitu)</a:t>
            </a:r>
            <a:endParaRPr lang="cs-CZ" altLang="cs-CZ" sz="1800" b="1" dirty="0">
              <a:sym typeface="Wingdings" panose="05000000000000000000" pitchFamily="2" charset="2"/>
            </a:endParaRPr>
          </a:p>
          <a:p>
            <a:r>
              <a:rPr lang="cs-CZ" altLang="cs-CZ" sz="1800" dirty="0"/>
              <a:t>plazmatický vit. D je vázán na specifický transportní protein (D-</a:t>
            </a:r>
            <a:r>
              <a:rPr lang="cs-CZ" altLang="cs-CZ" sz="1800" dirty="0" err="1"/>
              <a:t>binding</a:t>
            </a:r>
            <a:r>
              <a:rPr lang="cs-CZ" altLang="cs-CZ" sz="1800" dirty="0"/>
              <a:t>) a transportován do </a:t>
            </a:r>
            <a:r>
              <a:rPr lang="cs-CZ" altLang="cs-CZ" sz="1800" b="1" dirty="0">
                <a:solidFill>
                  <a:schemeClr val="hlink"/>
                </a:solidFill>
              </a:rPr>
              <a:t>jater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</a:t>
            </a:r>
            <a:r>
              <a:rPr lang="cs-CZ" altLang="cs-CZ" sz="1800" dirty="0">
                <a:sym typeface="Symbol" panose="05050102010706020507" pitchFamily="18" charset="2"/>
              </a:rPr>
              <a:t>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konverze na 25-hydroxyvitamin D (</a:t>
            </a:r>
            <a:r>
              <a:rPr lang="cs-CZ" altLang="cs-CZ" sz="1800" b="1" dirty="0" err="1"/>
              <a:t>kalcidiol</a:t>
            </a:r>
            <a:r>
              <a:rPr lang="cs-CZ" altLang="cs-CZ" sz="1800" dirty="0"/>
              <a:t>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</a:t>
            </a:r>
            <a:r>
              <a:rPr lang="cs-CZ" altLang="cs-CZ" sz="1800" dirty="0" smtClean="0">
                <a:sym typeface="Symbol" panose="05050102010706020507" pitchFamily="18" charset="2"/>
              </a:rPr>
              <a:t></a:t>
            </a:r>
            <a:r>
              <a:rPr lang="cs-CZ" altLang="cs-CZ" sz="1800" dirty="0" smtClean="0"/>
              <a:t> </a:t>
            </a: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</a:t>
            </a:r>
            <a:r>
              <a:rPr lang="cs-CZ" altLang="cs-CZ" sz="1800" b="1" dirty="0">
                <a:solidFill>
                  <a:schemeClr val="hlink"/>
                </a:solidFill>
              </a:rPr>
              <a:t>v ledvinách</a:t>
            </a:r>
            <a:r>
              <a:rPr lang="cs-CZ" altLang="cs-CZ" sz="1800" b="1" dirty="0"/>
              <a:t> </a:t>
            </a:r>
            <a:r>
              <a:rPr lang="cs-CZ" altLang="cs-CZ" sz="1800" dirty="0"/>
              <a:t>přeměna na aktivní formu 1,25-dihydroxyvitamin D (</a:t>
            </a:r>
            <a:r>
              <a:rPr lang="cs-CZ" altLang="cs-CZ" sz="1800" b="1" dirty="0" err="1"/>
              <a:t>kalcitriol</a:t>
            </a:r>
            <a:r>
              <a:rPr lang="cs-CZ" altLang="cs-CZ" sz="1800" dirty="0" smtClean="0"/>
              <a:t>)</a:t>
            </a:r>
          </a:p>
          <a:p>
            <a:pPr>
              <a:buNone/>
            </a:pPr>
            <a:r>
              <a:rPr lang="cs-CZ" altLang="cs-CZ" sz="1800" dirty="0" smtClean="0"/>
              <a:t>				(</a:t>
            </a:r>
            <a:r>
              <a:rPr lang="cs-CZ" altLang="cs-CZ" sz="1800" dirty="0" smtClean="0">
                <a:sym typeface="Wingdings" panose="05000000000000000000" pitchFamily="2" charset="2"/>
              </a:rPr>
              <a:t> regulováno parathormonem, koncentrací Ca a P)</a:t>
            </a:r>
            <a:endParaRPr lang="cs-CZ" altLang="cs-CZ" sz="1800" dirty="0"/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267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2" descr="Vit-D-metabolism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3515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rgbClr val="FF0000"/>
                </a:solidFill>
              </a:rPr>
              <a:t>Vitamin </a:t>
            </a:r>
            <a:r>
              <a:rPr lang="cs-CZ" altLang="cs-CZ" dirty="0" smtClean="0">
                <a:solidFill>
                  <a:srgbClr val="FF0000"/>
                </a:solidFill>
              </a:rPr>
              <a:t>D – funkce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384663"/>
            <a:ext cx="10753200" cy="5042263"/>
          </a:xfrm>
        </p:spPr>
        <p:txBody>
          <a:bodyPr/>
          <a:lstStyle/>
          <a:p>
            <a:pPr>
              <a:defRPr/>
            </a:pPr>
            <a:r>
              <a:rPr lang="cs-CZ" altLang="cs-CZ" sz="1800" b="1" dirty="0" smtClean="0">
                <a:solidFill>
                  <a:schemeClr val="accent3"/>
                </a:solidFill>
              </a:rPr>
              <a:t>nezbytný </a:t>
            </a:r>
            <a:r>
              <a:rPr lang="cs-CZ" altLang="cs-CZ" sz="1800" b="1" dirty="0">
                <a:solidFill>
                  <a:schemeClr val="accent3"/>
                </a:solidFill>
              </a:rPr>
              <a:t>pro regulaci homeostázy </a:t>
            </a:r>
            <a:r>
              <a:rPr lang="cs-CZ" altLang="cs-CZ" sz="1800" b="1" dirty="0" smtClean="0">
                <a:solidFill>
                  <a:schemeClr val="accent3"/>
                </a:solidFill>
              </a:rPr>
              <a:t>vápníku a </a:t>
            </a:r>
            <a:r>
              <a:rPr lang="cs-CZ" altLang="cs-CZ" sz="1800" b="1" dirty="0" err="1">
                <a:solidFill>
                  <a:schemeClr val="accent3"/>
                </a:solidFill>
              </a:rPr>
              <a:t>mtb</a:t>
            </a:r>
            <a:r>
              <a:rPr lang="cs-CZ" altLang="cs-CZ" sz="1800" b="1" dirty="0">
                <a:solidFill>
                  <a:schemeClr val="accent3"/>
                </a:solidFill>
              </a:rPr>
              <a:t> fosfátů</a:t>
            </a:r>
          </a:p>
          <a:p>
            <a:pPr eaLnBrk="1" hangingPunct="1">
              <a:defRPr/>
            </a:pPr>
            <a:endParaRPr lang="cs-CZ" altLang="cs-CZ" sz="1800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0000CC"/>
                </a:solidFill>
              </a:rPr>
              <a:t>Kalcitriol</a:t>
            </a:r>
            <a:r>
              <a:rPr lang="cs-CZ" altLang="cs-CZ" sz="1800" dirty="0"/>
              <a:t> </a:t>
            </a:r>
          </a:p>
          <a:p>
            <a:pPr lvl="1" eaLnBrk="1" hangingPunct="1">
              <a:defRPr/>
            </a:pPr>
            <a:r>
              <a:rPr lang="cs-CZ" altLang="cs-CZ" sz="1800" dirty="0"/>
              <a:t>aktivátor střevní </a:t>
            </a:r>
            <a:r>
              <a:rPr lang="cs-CZ" altLang="cs-CZ" sz="1800" b="1" dirty="0"/>
              <a:t>absorpce</a:t>
            </a:r>
            <a:r>
              <a:rPr lang="cs-CZ" altLang="cs-CZ" sz="1800" dirty="0"/>
              <a:t> vápníku, ale i fosfátů</a:t>
            </a:r>
          </a:p>
          <a:p>
            <a:pPr lvl="1" eaLnBrk="1" hangingPunct="1">
              <a:defRPr/>
            </a:pPr>
            <a:r>
              <a:rPr lang="cs-CZ" altLang="cs-CZ" sz="1800" dirty="0"/>
              <a:t>tubulární </a:t>
            </a:r>
            <a:r>
              <a:rPr lang="cs-CZ" altLang="cs-CZ" sz="1800" b="1" dirty="0" err="1"/>
              <a:t>reabsorpcí</a:t>
            </a:r>
            <a:r>
              <a:rPr lang="cs-CZ" altLang="cs-CZ" sz="1800" dirty="0"/>
              <a:t> vápníku v ledvinách a umožňuje mineralizaci kostí </a:t>
            </a:r>
          </a:p>
          <a:p>
            <a:pPr lvl="1" eaLnBrk="1" hangingPunct="1">
              <a:defRPr/>
            </a:pPr>
            <a:r>
              <a:rPr lang="cs-CZ" altLang="cs-CZ" sz="1800" dirty="0"/>
              <a:t>diferenciace epitelových buněk</a:t>
            </a:r>
          </a:p>
          <a:p>
            <a:pPr lvl="1" eaLnBrk="1" hangingPunct="1">
              <a:defRPr/>
            </a:pPr>
            <a:r>
              <a:rPr lang="cs-CZ" altLang="cs-CZ" sz="1800" dirty="0"/>
              <a:t>modulace buněčné aktivity imunitního systému </a:t>
            </a:r>
          </a:p>
          <a:p>
            <a:pPr lvl="1" eaLnBrk="1" hangingPunct="1">
              <a:defRPr/>
            </a:pPr>
            <a:r>
              <a:rPr lang="cs-CZ" altLang="cs-CZ" sz="1800" dirty="0"/>
              <a:t>vazba na receptory buněčného jádra asi třiceti cílových orgánů </a:t>
            </a:r>
            <a:r>
              <a:rPr lang="cs-CZ" altLang="cs-CZ" sz="1800" dirty="0">
                <a:sym typeface="Wingdings" pitchFamily="2" charset="2"/>
              </a:rPr>
              <a:t> ovlivnění transkripce </a:t>
            </a:r>
            <a:r>
              <a:rPr lang="cs-CZ" altLang="cs-CZ" sz="1800" dirty="0" smtClean="0">
                <a:sym typeface="Wingdings" pitchFamily="2" charset="2"/>
              </a:rPr>
              <a:t>genů</a:t>
            </a:r>
          </a:p>
          <a:p>
            <a:pPr lvl="1"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sz="1800" u="sng" dirty="0"/>
              <a:t>pro funkci vit. D je potřeba dostatek vápníku ve stravě 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hypokalcémie</a:t>
            </a:r>
            <a:r>
              <a:rPr lang="cs-CZ" altLang="cs-CZ" sz="1800" dirty="0" smtClean="0"/>
              <a:t>: </a:t>
            </a:r>
            <a:r>
              <a:rPr lang="cs-CZ" altLang="cs-CZ" sz="1800" dirty="0"/>
              <a:t>stimuluje PTH – aktivace </a:t>
            </a:r>
            <a:r>
              <a:rPr lang="cs-CZ" altLang="cs-CZ" sz="1800" dirty="0" smtClean="0"/>
              <a:t>1 </a:t>
            </a:r>
            <a:r>
              <a:rPr lang="el-GR" sz="1800" dirty="0" smtClean="0">
                <a:cs typeface="Times New Roman" pitchFamily="18" charset="0"/>
              </a:rPr>
              <a:t>α </a:t>
            </a:r>
            <a:r>
              <a:rPr lang="cs-CZ" altLang="cs-CZ" sz="1800" dirty="0" smtClean="0"/>
              <a:t>-hydroxylázy</a:t>
            </a:r>
            <a:endParaRPr lang="cs-CZ" altLang="cs-CZ" sz="1800" dirty="0"/>
          </a:p>
          <a:p>
            <a:pPr eaLnBrk="1" hangingPunct="1">
              <a:buFont typeface="Wingdings" panose="05000000000000000000" pitchFamily="2" charset="2"/>
              <a:buChar char="à"/>
              <a:defRPr/>
            </a:pP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fosfatémie</a:t>
            </a:r>
            <a:r>
              <a:rPr lang="cs-CZ" altLang="cs-CZ" sz="1800" dirty="0" smtClean="0"/>
              <a:t>: </a:t>
            </a:r>
            <a:r>
              <a:rPr lang="cs-CZ" altLang="cs-CZ" sz="1800" dirty="0" err="1"/>
              <a:t>hypofosfatémie</a:t>
            </a:r>
            <a:r>
              <a:rPr lang="cs-CZ" altLang="cs-CZ" sz="1800" dirty="0"/>
              <a:t> aktivuje </a:t>
            </a:r>
            <a:r>
              <a:rPr lang="cs-CZ" altLang="cs-CZ" sz="1800" dirty="0" smtClean="0"/>
              <a:t>1 </a:t>
            </a:r>
            <a:r>
              <a:rPr lang="el-GR" sz="1800" dirty="0" smtClean="0">
                <a:cs typeface="Times New Roman" pitchFamily="18" charset="0"/>
              </a:rPr>
              <a:t>α</a:t>
            </a:r>
            <a:r>
              <a:rPr lang="cs-CZ" altLang="cs-CZ" sz="1800" dirty="0"/>
              <a:t>-hydroxylázu</a:t>
            </a:r>
          </a:p>
          <a:p>
            <a:pPr eaLnBrk="1" hangingPunct="1">
              <a:buFont typeface="Wingdings" panose="05000000000000000000" pitchFamily="2" charset="2"/>
              <a:buChar char="à"/>
              <a:defRPr/>
            </a:pPr>
            <a:r>
              <a:rPr lang="cs-CZ" altLang="cs-CZ" sz="1800" dirty="0" smtClean="0"/>
              <a:t> utlumení </a:t>
            </a:r>
            <a:r>
              <a:rPr lang="cs-CZ" altLang="cs-CZ" sz="1800" dirty="0"/>
              <a:t>– negativní zpětnou vazbou – hladinou 1, 25-dihydroxyvitaminu D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720000" y="1177200"/>
            <a:ext cx="10753200" cy="451576"/>
          </a:xfrm>
        </p:spPr>
        <p:txBody>
          <a:bodyPr/>
          <a:lstStyle/>
          <a:p>
            <a:pPr algn="ctr" eaLnBrk="1" hangingPunct="1"/>
            <a:r>
              <a:rPr lang="cs-CZ" altLang="cs-CZ" sz="3200" dirty="0">
                <a:solidFill>
                  <a:schemeClr val="hlink"/>
                </a:solidFill>
              </a:rPr>
              <a:t>Hypovitaminóza vit. 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996440"/>
            <a:ext cx="10958194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u="sng" dirty="0"/>
              <a:t>Příčiny</a:t>
            </a:r>
            <a:r>
              <a:rPr lang="cs-CZ" altLang="cs-CZ" sz="2000" dirty="0"/>
              <a:t>:</a:t>
            </a:r>
          </a:p>
          <a:p>
            <a:r>
              <a:rPr lang="cs-CZ" altLang="cs-CZ" sz="2000" dirty="0"/>
              <a:t>porucha absorpce ve střevě (cholestáza, </a:t>
            </a:r>
            <a:r>
              <a:rPr lang="cs-CZ" altLang="cs-CZ" sz="2000" dirty="0" err="1"/>
              <a:t>celiakie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r>
              <a:rPr lang="cs-CZ" altLang="cs-CZ" sz="2000" dirty="0"/>
              <a:t>nedostatečná hydroxylace (jaterní nebo renální insuficience, vrozený deficit </a:t>
            </a:r>
            <a:r>
              <a:rPr lang="cs-CZ" altLang="cs-CZ" sz="2000" dirty="0" smtClean="0"/>
              <a:t>1 </a:t>
            </a:r>
            <a:r>
              <a:rPr lang="el-GR" sz="2000" dirty="0" smtClean="0">
                <a:cs typeface="Times New Roman" pitchFamily="18" charset="0"/>
              </a:rPr>
              <a:t>α</a:t>
            </a:r>
            <a:r>
              <a:rPr lang="cs-CZ" altLang="cs-CZ" sz="2000" dirty="0" smtClean="0"/>
              <a:t>-hydroxylázy)</a:t>
            </a:r>
            <a:endParaRPr lang="cs-CZ" altLang="cs-CZ" sz="2000" dirty="0"/>
          </a:p>
          <a:p>
            <a:r>
              <a:rPr lang="cs-CZ" altLang="cs-CZ" sz="2000" dirty="0"/>
              <a:t>nedostatečný přívod potravou (kojenci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r>
              <a:rPr lang="cs-CZ" altLang="cs-CZ" sz="2000" dirty="0"/>
              <a:t>nedostatek UV záření </a:t>
            </a:r>
          </a:p>
          <a:p>
            <a:r>
              <a:rPr lang="cs-CZ" altLang="cs-CZ" sz="2000" dirty="0"/>
              <a:t>vzácně periferní rezistence při chybění receptorů vit. </a:t>
            </a:r>
            <a:r>
              <a:rPr lang="cs-CZ" altLang="cs-CZ" sz="2000" dirty="0" smtClean="0"/>
              <a:t>D</a:t>
            </a:r>
            <a:endParaRPr lang="cs-CZ" altLang="cs-CZ" sz="2000" dirty="0"/>
          </a:p>
          <a:p>
            <a:r>
              <a:rPr lang="cs-CZ" altLang="cs-CZ" sz="2000" dirty="0"/>
              <a:t>lékové interakce s antiepileptiky, hypnotiky a glukokortikoidy</a:t>
            </a:r>
          </a:p>
        </p:txBody>
      </p:sp>
    </p:spTree>
    <p:extLst>
      <p:ext uri="{BB962C8B-B14F-4D97-AF65-F5344CB8AC3E}">
        <p14:creationId xmlns:p14="http://schemas.microsoft.com/office/powerpoint/2010/main" val="9319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>
                <a:solidFill>
                  <a:schemeClr val="hlink"/>
                </a:solidFill>
              </a:rPr>
              <a:t>Projevy nedostatku vitamínu 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389" y="1382485"/>
            <a:ext cx="11403874" cy="507056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800" dirty="0"/>
              <a:t>Základním projevem – porušená osifikace nově tvořeného </a:t>
            </a:r>
            <a:r>
              <a:rPr lang="cs-CZ" altLang="cs-CZ" sz="1800" dirty="0" err="1" smtClean="0"/>
              <a:t>osteoidu</a:t>
            </a:r>
            <a:r>
              <a:rPr lang="cs-CZ" altLang="cs-CZ" sz="1800" dirty="0" smtClean="0"/>
              <a:t>, nadbytek </a:t>
            </a:r>
            <a:r>
              <a:rPr lang="cs-CZ" altLang="cs-CZ" sz="1800" dirty="0"/>
              <a:t>nemineralizované matrix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Rachitis</a:t>
            </a:r>
            <a:r>
              <a:rPr lang="cs-CZ" altLang="cs-CZ" sz="1800" dirty="0"/>
              <a:t> u rostoucích jedinců před uzavřením </a:t>
            </a:r>
            <a:r>
              <a:rPr lang="cs-CZ" altLang="cs-CZ" sz="1800" dirty="0" err="1"/>
              <a:t>epifyzárních</a:t>
            </a:r>
            <a:r>
              <a:rPr lang="cs-CZ" altLang="cs-CZ" sz="1800" dirty="0"/>
              <a:t> štěrbin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800" dirty="0"/>
              <a:t>      (deformace skeletu – </a:t>
            </a:r>
            <a:r>
              <a:rPr lang="cs-CZ" altLang="cs-CZ" sz="1800" dirty="0" err="1"/>
              <a:t>craniotabes</a:t>
            </a:r>
            <a:r>
              <a:rPr lang="cs-CZ" altLang="cs-CZ" sz="1800" dirty="0"/>
              <a:t>, rachitický růženec žeber, změny tvaru </a:t>
            </a:r>
            <a:r>
              <a:rPr lang="cs-CZ" altLang="cs-CZ" sz="1800" dirty="0" err="1"/>
              <a:t>tibie</a:t>
            </a:r>
            <a:r>
              <a:rPr lang="cs-CZ" altLang="cs-CZ" sz="1800" dirty="0"/>
              <a:t>..)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Osteomalacie</a:t>
            </a:r>
            <a:r>
              <a:rPr lang="cs-CZ" altLang="cs-CZ" sz="1800" dirty="0"/>
              <a:t> u dospělých – nedostatečná mineralizace zasahuje do normálního průběhu kostní </a:t>
            </a:r>
            <a:r>
              <a:rPr lang="cs-CZ" altLang="cs-CZ" sz="1800" dirty="0" err="1"/>
              <a:t>remodelace</a:t>
            </a:r>
            <a:r>
              <a:rPr lang="cs-CZ" altLang="cs-CZ" sz="18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800" dirty="0"/>
              <a:t>     (kontury kosti zachovány, ale kost je slabá – riziko fraktur) </a:t>
            </a:r>
            <a:r>
              <a:rPr lang="cs-CZ" altLang="cs-CZ" sz="1800" dirty="0">
                <a:sym typeface="Wingdings" panose="05000000000000000000" pitchFamily="2" charset="2"/>
              </a:rPr>
              <a:t> bolesti skeletu</a:t>
            </a:r>
          </a:p>
          <a:p>
            <a:pPr eaLnBrk="1" hangingPunct="1"/>
            <a:endParaRPr lang="cs-CZ" altLang="cs-CZ" sz="1800" dirty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Osteoporóza</a:t>
            </a:r>
            <a:r>
              <a:rPr lang="cs-CZ" altLang="cs-CZ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cs-CZ" sz="1800" dirty="0">
                <a:sym typeface="Wingdings" panose="05000000000000000000" pitchFamily="2" charset="2"/>
              </a:rPr>
              <a:t>– při </a:t>
            </a:r>
            <a:r>
              <a:rPr lang="cs-CZ" altLang="cs-CZ" sz="1800" dirty="0" err="1">
                <a:sym typeface="Wingdings" panose="05000000000000000000" pitchFamily="2" charset="2"/>
              </a:rPr>
              <a:t>suboptimální</a:t>
            </a:r>
            <a:r>
              <a:rPr lang="cs-CZ" altLang="cs-CZ" sz="1800" dirty="0">
                <a:sym typeface="Wingdings" panose="05000000000000000000" pitchFamily="2" charset="2"/>
              </a:rPr>
              <a:t> saturaci vit. D ve stáří, dochází k úbytku anorganické i organické kostní hmoty – časté zlomeniny krčku (kyčle, ramena</a:t>
            </a:r>
            <a:r>
              <a:rPr lang="cs-CZ" altLang="cs-CZ" sz="1800" dirty="0" smtClean="0">
                <a:sym typeface="Wingdings" panose="05000000000000000000" pitchFamily="2" charset="2"/>
              </a:rPr>
              <a:t>)</a:t>
            </a:r>
          </a:p>
          <a:p>
            <a:pPr marL="72000" indent="0" eaLnBrk="1" hangingPunct="1">
              <a:buNone/>
            </a:pPr>
            <a:r>
              <a:rPr lang="cs-CZ" altLang="cs-CZ" sz="1800" dirty="0" smtClean="0"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sym typeface="Wingdings" panose="05000000000000000000" pitchFamily="2" charset="2"/>
              </a:rPr>
              <a:t>prevence osteoporózy – </a:t>
            </a:r>
            <a:r>
              <a:rPr lang="cs-CZ" altLang="cs-CZ" sz="1800" u="sng" dirty="0">
                <a:sym typeface="Wingdings" panose="05000000000000000000" pitchFamily="2" charset="2"/>
              </a:rPr>
              <a:t>pohybová aktivita, dostatek vitaminu D a Ca</a:t>
            </a:r>
            <a:endParaRPr lang="cs-CZ" altLang="cs-CZ" sz="1800" u="sng" dirty="0"/>
          </a:p>
        </p:txBody>
      </p:sp>
    </p:spTree>
    <p:extLst>
      <p:ext uri="{BB962C8B-B14F-4D97-AF65-F5344CB8AC3E}">
        <p14:creationId xmlns:p14="http://schemas.microsoft.com/office/powerpoint/2010/main" val="33782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Vitaminy I.</a:t>
            </a:r>
            <a:endParaRPr lang="cs-CZ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352697" y="1526176"/>
            <a:ext cx="10093235" cy="4874623"/>
          </a:xfrm>
        </p:spPr>
        <p:txBody>
          <a:bodyPr/>
          <a:lstStyle/>
          <a:p>
            <a:r>
              <a:rPr lang="cs-CZ" altLang="cs-CZ" sz="2000" dirty="0"/>
              <a:t>organické látky nezbytné pro život</a:t>
            </a:r>
          </a:p>
          <a:p>
            <a:r>
              <a:rPr lang="cs-CZ" altLang="cs-CZ" sz="2000" dirty="0"/>
              <a:t>lidský organizmus je není schopen v dostatečném množství </a:t>
            </a:r>
            <a:r>
              <a:rPr lang="cs-CZ" altLang="cs-CZ" sz="2000" dirty="0" smtClean="0"/>
              <a:t>syntetizovat; </a:t>
            </a:r>
            <a:r>
              <a:rPr lang="cs-CZ" altLang="cs-CZ" sz="2000" dirty="0" smtClean="0">
                <a:sym typeface="Wingdings" panose="05000000000000000000" pitchFamily="2" charset="2"/>
              </a:rPr>
              <a:t>p</a:t>
            </a:r>
            <a:r>
              <a:rPr lang="cs-CZ" altLang="cs-CZ" sz="2000" dirty="0" smtClean="0"/>
              <a:t>ouze </a:t>
            </a:r>
            <a:r>
              <a:rPr lang="cs-CZ" altLang="cs-CZ" sz="2000" dirty="0"/>
              <a:t>malé množství některých </a:t>
            </a:r>
            <a:endParaRPr lang="cs-CZ" altLang="cs-CZ" sz="2000" dirty="0" smtClean="0"/>
          </a:p>
          <a:p>
            <a:pPr lvl="1"/>
            <a:r>
              <a:rPr lang="cs-CZ" altLang="cs-CZ" sz="1800" dirty="0" smtClean="0"/>
              <a:t>vit</a:t>
            </a:r>
            <a:r>
              <a:rPr lang="cs-CZ" altLang="cs-CZ" sz="1800" dirty="0"/>
              <a:t>. D (ze steroidních </a:t>
            </a:r>
            <a:r>
              <a:rPr lang="cs-CZ" altLang="cs-CZ" sz="1800" dirty="0" smtClean="0"/>
              <a:t>prekurzorů)</a:t>
            </a:r>
          </a:p>
          <a:p>
            <a:pPr lvl="1"/>
            <a:r>
              <a:rPr lang="cs-CZ" altLang="cs-CZ" sz="1800" dirty="0" smtClean="0"/>
              <a:t>vit</a:t>
            </a:r>
            <a:r>
              <a:rPr lang="cs-CZ" altLang="cs-CZ" sz="1800" dirty="0"/>
              <a:t>. K a biotin (střevní </a:t>
            </a:r>
            <a:r>
              <a:rPr lang="cs-CZ" altLang="cs-CZ" sz="1800" dirty="0" smtClean="0"/>
              <a:t>mikroflóra</a:t>
            </a:r>
            <a:r>
              <a:rPr lang="cs-CZ" altLang="cs-CZ" sz="1800" dirty="0"/>
              <a:t>) může být tvořeno endogenně</a:t>
            </a:r>
          </a:p>
          <a:p>
            <a:endParaRPr lang="cs-CZ" altLang="cs-CZ" sz="2000" dirty="0"/>
          </a:p>
          <a:p>
            <a:r>
              <a:rPr lang="cs-CZ" altLang="cs-CZ" sz="2000" dirty="0" smtClean="0"/>
              <a:t>chemicky </a:t>
            </a:r>
            <a:r>
              <a:rPr lang="cs-CZ" altLang="cs-CZ" sz="2000" dirty="0"/>
              <a:t>heterogenní</a:t>
            </a:r>
          </a:p>
          <a:p>
            <a:r>
              <a:rPr lang="cs-CZ" altLang="cs-CZ" sz="2000" dirty="0"/>
              <a:t>různé biologické účinky</a:t>
            </a:r>
          </a:p>
          <a:p>
            <a:endParaRPr lang="cs-CZ" altLang="cs-CZ" sz="2000" dirty="0"/>
          </a:p>
          <a:p>
            <a:r>
              <a:rPr lang="cs-CZ" altLang="cs-CZ" sz="2000" dirty="0"/>
              <a:t>zapojeny v řadě enzymatických pochodů (</a:t>
            </a:r>
            <a:r>
              <a:rPr lang="cs-CZ" altLang="cs-CZ" sz="2000" dirty="0">
                <a:cs typeface="Times New Roman" panose="02020603050405020304" pitchFamily="18" charset="0"/>
              </a:rPr>
              <a:t>aktivátory enzymatického systému, součástí enzymů nebo vstupují do metabolických procesů přímo)</a:t>
            </a:r>
          </a:p>
          <a:p>
            <a:pPr eaLnBrk="1" hangingPunct="1"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6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89" y="1175657"/>
            <a:ext cx="6675675" cy="4826635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601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3200" dirty="0">
                <a:solidFill>
                  <a:schemeClr val="hlink"/>
                </a:solidFill>
                <a:latin typeface="+mn-lt"/>
              </a:rPr>
              <a:t>Rizikové osoby pro nedostatek vit. D</a:t>
            </a:r>
            <a:endParaRPr lang="cs-CZ" sz="3200" dirty="0">
              <a:latin typeface="+mn-lt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22024" y="1421674"/>
            <a:ext cx="11051176" cy="4822372"/>
          </a:xfrm>
        </p:spPr>
        <p:txBody>
          <a:bodyPr/>
          <a:lstStyle/>
          <a:p>
            <a:r>
              <a:rPr lang="cs-CZ" altLang="cs-CZ" sz="1800" dirty="0">
                <a:cs typeface="Times New Roman" panose="02020603050405020304" pitchFamily="18" charset="0"/>
              </a:rPr>
              <a:t>příjem vit. D v </a:t>
            </a:r>
            <a:r>
              <a:rPr lang="cs-CZ" altLang="cs-CZ" sz="1800" b="1" dirty="0">
                <a:cs typeface="Times New Roman" panose="02020603050405020304" pitchFamily="18" charset="0"/>
              </a:rPr>
              <a:t>kojeneckém období </a:t>
            </a:r>
            <a:r>
              <a:rPr lang="cs-CZ" altLang="cs-CZ" sz="1800" dirty="0">
                <a:cs typeface="Times New Roman" panose="02020603050405020304" pitchFamily="18" charset="0"/>
              </a:rPr>
              <a:t>závisí na obsahu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vit. </a:t>
            </a:r>
            <a:r>
              <a:rPr lang="cs-CZ" altLang="cs-CZ" sz="1800" dirty="0">
                <a:cs typeface="Times New Roman" panose="02020603050405020304" pitchFamily="18" charset="0"/>
              </a:rPr>
              <a:t>D v MM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často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nedostatečné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nutná pravidelná profylaxe preparáty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s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vit. D 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např. </a:t>
            </a:r>
            <a:r>
              <a:rPr lang="cs-CZ" altLang="cs-CZ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Vigantol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u starších dětí pobyt venku a účinek UV záření zajistí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dostatečnou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syntézu vitaminu D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zvláštní pozornost zejm. u lidí s tmavší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pletí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a to zejména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pokud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bydlí v severských oblastech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  <a:sym typeface="Wingdings" panose="05000000000000000000" pitchFamily="2" charset="2"/>
              </a:rPr>
              <a:t>senioři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– snížená schopnost tvorby vit. D kůží; omezený pobyt venku 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suplementace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vit. D a dostatek vápníku ve stravě</a:t>
            </a: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Obrázek 3" descr="vigant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989" y="1605438"/>
            <a:ext cx="1430537" cy="263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3200" dirty="0">
                <a:solidFill>
                  <a:schemeClr val="hlink"/>
                </a:solidFill>
                <a:latin typeface="+mn-lt"/>
              </a:rPr>
              <a:t>Zdroje vitaminu D</a:t>
            </a:r>
            <a:endParaRPr lang="cs-CZ" sz="3200" dirty="0">
              <a:latin typeface="+mn-lt"/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720001" y="1460863"/>
            <a:ext cx="10605496" cy="4495800"/>
          </a:xfrm>
        </p:spPr>
        <p:txBody>
          <a:bodyPr/>
          <a:lstStyle/>
          <a:p>
            <a:r>
              <a:rPr lang="cs-CZ" altLang="cs-CZ" sz="2000" dirty="0">
                <a:cs typeface="Times New Roman" panose="02020603050405020304" pitchFamily="18" charset="0"/>
              </a:rPr>
              <a:t>rybí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tuk: </a:t>
            </a:r>
            <a:r>
              <a:rPr lang="cs-CZ" altLang="cs-CZ" sz="2000" dirty="0">
                <a:cs typeface="Times New Roman" panose="02020603050405020304" pitchFamily="18" charset="0"/>
              </a:rPr>
              <a:t>tučné ryby (sleď, makrela),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tuk z rybích jater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dirty="0" smtClean="0">
                <a:cs typeface="Times New Roman" panose="02020603050405020304" pitchFamily="18" charset="0"/>
              </a:rPr>
              <a:t>vaječný </a:t>
            </a:r>
            <a:r>
              <a:rPr lang="cs-CZ" altLang="cs-CZ" sz="2000" dirty="0">
                <a:cs typeface="Times New Roman" panose="02020603050405020304" pitchFamily="18" charset="0"/>
              </a:rPr>
              <a:t>žloutek </a:t>
            </a:r>
          </a:p>
          <a:p>
            <a:r>
              <a:rPr lang="cs-CZ" altLang="cs-CZ" sz="2000" dirty="0">
                <a:cs typeface="Times New Roman" panose="02020603050405020304" pitchFamily="18" charset="0"/>
              </a:rPr>
              <a:t>mléko</a:t>
            </a:r>
          </a:p>
          <a:p>
            <a:r>
              <a:rPr lang="cs-CZ" altLang="cs-CZ" sz="2000" dirty="0">
                <a:cs typeface="Times New Roman" panose="02020603050405020304" pitchFamily="18" charset="0"/>
              </a:rPr>
              <a:t>mnohé výrobky </a:t>
            </a:r>
            <a:r>
              <a:rPr lang="cs-CZ" altLang="cs-CZ" sz="2000" b="1" dirty="0">
                <a:cs typeface="Times New Roman" panose="02020603050405020304" pitchFamily="18" charset="0"/>
              </a:rPr>
              <a:t>obohacené o vitamin D </a:t>
            </a:r>
            <a:r>
              <a:rPr lang="cs-CZ" altLang="cs-CZ" sz="2000" dirty="0">
                <a:cs typeface="Times New Roman" panose="02020603050405020304" pitchFamily="18" charset="0"/>
              </a:rPr>
              <a:t>(např. sypané cereálie, margaríny, mléko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,…)</a:t>
            </a:r>
          </a:p>
          <a:p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skladováním a přípravou pokrmů není aktivita vitaminu D podstatně ovlivněna</a:t>
            </a:r>
          </a:p>
          <a:p>
            <a:r>
              <a:rPr lang="cs-CZ" altLang="cs-CZ" sz="2000" dirty="0">
                <a:cs typeface="Times New Roman" panose="02020603050405020304" pitchFamily="18" charset="0"/>
              </a:rPr>
              <a:t>odolný vůči zahřátí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180°C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v potravinách je citlivý na kyslík a na světlo</a:t>
            </a:r>
          </a:p>
          <a:p>
            <a:r>
              <a:rPr lang="cs-CZ" altLang="cs-CZ" sz="2000" dirty="0">
                <a:cs typeface="Times New Roman" panose="02020603050405020304" pitchFamily="18" charset="0"/>
              </a:rPr>
              <a:t>průměrné ztráty jsou odhadovány na cca 10 %</a:t>
            </a:r>
          </a:p>
        </p:txBody>
      </p:sp>
    </p:spTree>
    <p:extLst>
      <p:ext uri="{BB962C8B-B14F-4D97-AF65-F5344CB8AC3E}">
        <p14:creationId xmlns:p14="http://schemas.microsoft.com/office/powerpoint/2010/main" val="37593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600" dirty="0">
                <a:solidFill>
                  <a:schemeClr val="hlink"/>
                </a:solidFill>
                <a:latin typeface="+mn-lt"/>
              </a:rPr>
              <a:t>Hypervitaminóza vitaminu 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83" y="1748247"/>
            <a:ext cx="10802983" cy="4162425"/>
          </a:xfrm>
        </p:spPr>
        <p:txBody>
          <a:bodyPr/>
          <a:lstStyle/>
          <a:p>
            <a:r>
              <a:rPr lang="cs-CZ" altLang="cs-CZ" sz="2000" dirty="0" smtClean="0"/>
              <a:t>charakteristická </a:t>
            </a:r>
            <a:r>
              <a:rPr lang="cs-CZ" altLang="cs-CZ" sz="2000" dirty="0"/>
              <a:t>mobilizací vápníku ze </a:t>
            </a:r>
            <a:r>
              <a:rPr lang="cs-CZ" altLang="cs-CZ" sz="2000" dirty="0" smtClean="0"/>
              <a:t>skeletu </a:t>
            </a:r>
            <a:r>
              <a:rPr lang="cs-CZ" altLang="cs-CZ" sz="2000" dirty="0" smtClean="0">
                <a:sym typeface="Wingdings" panose="05000000000000000000" pitchFamily="2" charset="2"/>
              </a:rPr>
              <a:t> </a:t>
            </a:r>
            <a:r>
              <a:rPr lang="cs-CZ" altLang="cs-CZ" sz="2000" dirty="0" err="1" smtClean="0">
                <a:solidFill>
                  <a:schemeClr val="hlink"/>
                </a:solidFill>
              </a:rPr>
              <a:t>hyperkalcémie</a:t>
            </a:r>
            <a:r>
              <a:rPr lang="cs-CZ" altLang="cs-CZ" sz="2000" dirty="0" smtClean="0">
                <a:solidFill>
                  <a:schemeClr val="hlink"/>
                </a:solidFill>
              </a:rPr>
              <a:t> (</a:t>
            </a:r>
            <a:r>
              <a:rPr lang="cs-CZ" sz="2000" dirty="0" smtClean="0"/>
              <a:t>hladina </a:t>
            </a:r>
            <a:r>
              <a:rPr lang="cs-CZ" sz="2000" dirty="0"/>
              <a:t>kalcia v séru vyšší než 2,8 </a:t>
            </a:r>
            <a:r>
              <a:rPr lang="cs-CZ" sz="2000" dirty="0" err="1" smtClean="0"/>
              <a:t>mmol</a:t>
            </a:r>
            <a:r>
              <a:rPr lang="cs-CZ" sz="2000" dirty="0" smtClean="0"/>
              <a:t>/l)</a:t>
            </a:r>
            <a:endParaRPr lang="cs-CZ" altLang="cs-CZ" sz="2000" dirty="0">
              <a:solidFill>
                <a:schemeClr val="hlink"/>
              </a:solidFill>
            </a:endParaRPr>
          </a:p>
          <a:p>
            <a:endParaRPr lang="cs-CZ" altLang="cs-CZ" sz="2000" dirty="0">
              <a:solidFill>
                <a:schemeClr val="hlink"/>
              </a:solidFill>
            </a:endParaRPr>
          </a:p>
          <a:p>
            <a:r>
              <a:rPr lang="cs-CZ" altLang="cs-CZ" sz="2000" dirty="0" err="1">
                <a:solidFill>
                  <a:schemeClr val="hlink"/>
                </a:solidFill>
              </a:rPr>
              <a:t>h</a:t>
            </a:r>
            <a:r>
              <a:rPr lang="cs-CZ" altLang="cs-CZ" sz="2000" dirty="0" err="1" smtClean="0">
                <a:solidFill>
                  <a:schemeClr val="hlink"/>
                </a:solidFill>
              </a:rPr>
              <a:t>eterotopické</a:t>
            </a:r>
            <a:r>
              <a:rPr lang="cs-CZ" altLang="cs-CZ" sz="2000" dirty="0" smtClean="0">
                <a:solidFill>
                  <a:schemeClr val="hlink"/>
                </a:solidFill>
              </a:rPr>
              <a:t> </a:t>
            </a:r>
            <a:r>
              <a:rPr lang="cs-CZ" altLang="cs-CZ" sz="2000" dirty="0">
                <a:solidFill>
                  <a:schemeClr val="hlink"/>
                </a:solidFill>
              </a:rPr>
              <a:t>ukládání vápníku</a:t>
            </a:r>
            <a:r>
              <a:rPr lang="cs-CZ" altLang="cs-CZ" sz="2000" dirty="0"/>
              <a:t> v ledvinách a cévních stěnách a zvýšené vylučování </a:t>
            </a:r>
            <a:r>
              <a:rPr lang="cs-CZ" altLang="cs-CZ" sz="2000" dirty="0" smtClean="0"/>
              <a:t>močí</a:t>
            </a:r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 smtClean="0">
                <a:sym typeface="Wingdings" panose="05000000000000000000" pitchFamily="2" charset="2"/>
              </a:rPr>
              <a:t> </a:t>
            </a:r>
            <a:r>
              <a:rPr lang="cs-CZ" altLang="cs-CZ" sz="2000" dirty="0" smtClean="0"/>
              <a:t>nejnebezpečnější </a:t>
            </a:r>
            <a:r>
              <a:rPr lang="cs-CZ" altLang="cs-CZ" sz="2000" dirty="0"/>
              <a:t>komplikace – </a:t>
            </a:r>
            <a:r>
              <a:rPr lang="cs-CZ" altLang="cs-CZ" sz="2000" dirty="0">
                <a:solidFill>
                  <a:schemeClr val="hlink"/>
                </a:solidFill>
              </a:rPr>
              <a:t>ledvinná insuficience </a:t>
            </a:r>
            <a:r>
              <a:rPr lang="cs-CZ" altLang="cs-CZ" sz="2000" dirty="0">
                <a:solidFill>
                  <a:schemeClr val="hlink"/>
                </a:solidFill>
                <a:sym typeface="Wingdings" panose="05000000000000000000" pitchFamily="2" charset="2"/>
              </a:rPr>
              <a:t> až selhání ledvin</a:t>
            </a:r>
            <a:endParaRPr lang="cs-CZ" altLang="cs-CZ" sz="2000" dirty="0">
              <a:solidFill>
                <a:schemeClr val="hlink"/>
              </a:solidFill>
            </a:endParaRPr>
          </a:p>
          <a:p>
            <a:endParaRPr lang="cs-CZ" altLang="cs-CZ" sz="2000" dirty="0">
              <a:solidFill>
                <a:schemeClr val="hlink"/>
              </a:solidFill>
            </a:endParaRPr>
          </a:p>
          <a:p>
            <a:endParaRPr lang="cs-CZ" altLang="cs-CZ" sz="2000" dirty="0">
              <a:solidFill>
                <a:schemeClr val="hlink"/>
              </a:solidFill>
            </a:endParaRPr>
          </a:p>
          <a:p>
            <a:r>
              <a:rPr lang="cs-CZ" altLang="cs-CZ" sz="2000" dirty="0" smtClean="0"/>
              <a:t>vždy </a:t>
            </a:r>
            <a:r>
              <a:rPr lang="cs-CZ" altLang="cs-CZ" sz="2000" dirty="0"/>
              <a:t>způsobena předávkováním </a:t>
            </a:r>
            <a:r>
              <a:rPr lang="cs-CZ" altLang="cs-CZ" sz="2000" dirty="0" smtClean="0"/>
              <a:t>vitaminu D </a:t>
            </a:r>
            <a:r>
              <a:rPr lang="cs-CZ" altLang="cs-CZ" sz="2000" dirty="0"/>
              <a:t>(příjem potravy nevyvolá)</a:t>
            </a:r>
          </a:p>
          <a:p>
            <a:pPr eaLnBrk="1" hangingPunct="1">
              <a:buFontTx/>
              <a:buChar char="-"/>
            </a:pPr>
            <a:endParaRPr lang="cs-CZ" altLang="cs-CZ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Vitamin </a:t>
            </a:r>
            <a:r>
              <a:rPr lang="cs-CZ" altLang="cs-CZ" dirty="0" smtClean="0">
                <a:solidFill>
                  <a:srgbClr val="FF0000"/>
                </a:solidFill>
                <a:latin typeface="+mn-lt"/>
              </a:rPr>
              <a:t>E</a:t>
            </a:r>
            <a:endParaRPr lang="cs-CZ" alt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72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566328" y="1644061"/>
            <a:ext cx="6121855" cy="4769802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800" b="1" dirty="0"/>
              <a:t>t</a:t>
            </a:r>
            <a:r>
              <a:rPr lang="cs-CZ" altLang="cs-CZ" sz="1800" b="1" dirty="0" smtClean="0"/>
              <a:t>okoferoly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800" dirty="0" smtClean="0"/>
              <a:t>skupina </a:t>
            </a:r>
            <a:r>
              <a:rPr lang="cs-CZ" altLang="cs-CZ" sz="1800" dirty="0"/>
              <a:t>8 podobných lipofilních sloučenin (4 tokoferolů a 4 </a:t>
            </a:r>
            <a:r>
              <a:rPr lang="cs-CZ" altLang="cs-CZ" sz="1800" dirty="0" err="1"/>
              <a:t>tokotrienolů</a:t>
            </a:r>
            <a:r>
              <a:rPr lang="cs-CZ" altLang="cs-CZ" sz="1800" dirty="0"/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n</a:t>
            </a:r>
            <a:r>
              <a:rPr lang="cs-CZ" altLang="cs-CZ" sz="1800" dirty="0" smtClean="0"/>
              <a:t>ejaktivnější </a:t>
            </a:r>
            <a:r>
              <a:rPr lang="cs-CZ" altLang="cs-CZ" sz="1800" b="1" dirty="0"/>
              <a:t>je </a:t>
            </a:r>
            <a:r>
              <a:rPr lang="cs-CZ" altLang="cs-CZ" sz="1800" b="1" dirty="0">
                <a:sym typeface="Symbol" panose="05050102010706020507" pitchFamily="18" charset="2"/>
              </a:rPr>
              <a:t>-tokoferol</a:t>
            </a:r>
            <a:r>
              <a:rPr lang="cs-CZ" altLang="cs-CZ" sz="1800" b="1" dirty="0"/>
              <a:t> </a:t>
            </a:r>
            <a:endParaRPr lang="cs-CZ" altLang="cs-CZ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v</a:t>
            </a:r>
            <a:r>
              <a:rPr lang="cs-CZ" altLang="cs-CZ" sz="1800" dirty="0" smtClean="0"/>
              <a:t>ýznamný </a:t>
            </a:r>
            <a:r>
              <a:rPr lang="cs-CZ" altLang="cs-CZ" sz="1800" b="1" dirty="0" smtClean="0"/>
              <a:t>lipofilní antioxidant</a:t>
            </a:r>
            <a:endParaRPr lang="cs-CZ" altLang="cs-CZ" sz="1800" b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800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800" dirty="0"/>
          </a:p>
          <a:p>
            <a:pPr eaLnBrk="1" hangingPunct="1"/>
            <a:r>
              <a:rPr lang="cs-CZ" altLang="cs-CZ" sz="1800" b="1" u="sng" dirty="0" smtClean="0"/>
              <a:t>Zdroje</a:t>
            </a:r>
            <a:r>
              <a:rPr lang="cs-CZ" altLang="cs-CZ" sz="1800" b="1" dirty="0"/>
              <a:t>: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/>
              <a:t>rostlinné oleje </a:t>
            </a:r>
            <a:r>
              <a:rPr lang="cs-CZ" altLang="cs-CZ" sz="1800" dirty="0"/>
              <a:t>– slunečnicový, řepkový, z pšeničných či kukuřičných klíčků, ořechy, semena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b="1" dirty="0"/>
              <a:t>vejce, játra </a:t>
            </a:r>
            <a:r>
              <a:rPr lang="cs-CZ" altLang="cs-CZ" sz="1800" dirty="0"/>
              <a:t>– závisí na složení krmiva</a:t>
            </a:r>
          </a:p>
        </p:txBody>
      </p:sp>
      <p:graphicFrame>
        <p:nvGraphicFramePr>
          <p:cNvPr id="30724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6665162"/>
              </p:ext>
            </p:extLst>
          </p:nvPr>
        </p:nvGraphicFramePr>
        <p:xfrm>
          <a:off x="7349990" y="2588351"/>
          <a:ext cx="3770312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" name="Image" r:id="rId3" imgW="5561905" imgH="2425397" progId="Photoshop.Image.7">
                  <p:embed/>
                </p:oleObj>
              </mc:Choice>
              <mc:Fallback>
                <p:oleObj name="Image" r:id="rId3" imgW="5561905" imgH="2425397" progId="Photoshop.Image.7">
                  <p:embed/>
                  <p:pic>
                    <p:nvPicPr>
                      <p:cNvPr id="307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9990" y="2588351"/>
                        <a:ext cx="3770312" cy="266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7303952" y="1707516"/>
            <a:ext cx="38163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Zdroje a funkce</a:t>
            </a:r>
          </a:p>
        </p:txBody>
      </p:sp>
    </p:spTree>
    <p:extLst>
      <p:ext uri="{BB962C8B-B14F-4D97-AF65-F5344CB8AC3E}">
        <p14:creationId xmlns:p14="http://schemas.microsoft.com/office/powerpoint/2010/main" val="38759336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Vitamin E</a:t>
            </a:r>
            <a:endParaRPr lang="cs-CZ" dirty="0"/>
          </a:p>
        </p:txBody>
      </p:sp>
      <p:sp>
        <p:nvSpPr>
          <p:cNvPr id="31747" name="Zástupný symbol pro obsah 4"/>
          <p:cNvSpPr>
            <a:spLocks noGrp="1"/>
          </p:cNvSpPr>
          <p:nvPr>
            <p:ph idx="1"/>
          </p:nvPr>
        </p:nvSpPr>
        <p:spPr>
          <a:xfrm>
            <a:off x="535577" y="1682931"/>
            <a:ext cx="10802983" cy="46133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/>
              <a:t>absorpce závisí na </a:t>
            </a:r>
            <a:r>
              <a:rPr lang="cs-CZ" altLang="cs-CZ" sz="2000" b="1" dirty="0" smtClean="0"/>
              <a:t>přítomnosti </a:t>
            </a:r>
            <a:r>
              <a:rPr lang="cs-CZ" altLang="cs-CZ" sz="2000" b="1" dirty="0"/>
              <a:t>tuků</a:t>
            </a:r>
            <a:r>
              <a:rPr lang="cs-CZ" altLang="cs-CZ" sz="2000" dirty="0"/>
              <a:t>, žluči a pankreatických </a:t>
            </a:r>
            <a:r>
              <a:rPr lang="cs-CZ" altLang="cs-CZ" sz="2000" dirty="0" smtClean="0"/>
              <a:t>enzymů</a:t>
            </a:r>
            <a:endParaRPr lang="cs-CZ" alt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/>
              <a:t>hlavní místo absorpce – </a:t>
            </a:r>
            <a:r>
              <a:rPr lang="cs-CZ" altLang="cs-CZ" sz="2000" b="1" dirty="0"/>
              <a:t>proximální část </a:t>
            </a:r>
            <a:r>
              <a:rPr lang="cs-CZ" altLang="cs-CZ" sz="2000" dirty="0"/>
              <a:t>tenkého střeva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/>
              <a:t>je transportován do krve v chylomikronech a stává se součástí lipoproteinů (LDL)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/>
              <a:t>skladován v řadě tkání (tuk, svaly, játra…)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/>
              <a:t>biologická dostupnost závisí na druhu tuku současně přiváděného potravou: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dirty="0" err="1"/>
              <a:t>nMK</a:t>
            </a:r>
            <a:r>
              <a:rPr lang="cs-CZ" altLang="cs-CZ" dirty="0"/>
              <a:t> se středně dlouhým řetězcem – absorpci usnadňují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dirty="0"/>
              <a:t>n-3 a n-6 polyenové kyseliny s dlouhým řetězcem absorpci ztěžují 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cs-CZ" altLang="cs-CZ" sz="2000" dirty="0" smtClean="0">
                <a:sym typeface="Wingdings" panose="05000000000000000000" pitchFamily="2" charset="2"/>
              </a:rPr>
              <a:t> </a:t>
            </a:r>
            <a:r>
              <a:rPr lang="cs-CZ" altLang="cs-CZ" sz="2000" dirty="0"/>
              <a:t>příčinou této inhibice jsou změny struktury a velikosti micel a afinita k epiteliálním buňkám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1800" dirty="0"/>
          </a:p>
          <a:p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9060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AutoShap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524057"/>
            <a:ext cx="10753200" cy="451576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600" dirty="0" smtClean="0">
                <a:solidFill>
                  <a:schemeClr val="hlink"/>
                </a:solidFill>
                <a:latin typeface="+mn-lt"/>
              </a:rPr>
              <a:t>Antioxidační schopnost a jiné funkce</a:t>
            </a:r>
            <a:endParaRPr lang="cs-CZ" altLang="cs-CZ" sz="3600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509" y="1332412"/>
            <a:ext cx="11159691" cy="5251268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</a:pPr>
            <a:r>
              <a:rPr lang="cs-CZ" altLang="cs-CZ" sz="1800" b="1" dirty="0"/>
              <a:t>t</a:t>
            </a:r>
            <a:r>
              <a:rPr lang="cs-CZ" altLang="cs-CZ" sz="1800" b="1" dirty="0" smtClean="0"/>
              <a:t>okoferol je jeden </a:t>
            </a:r>
            <a:r>
              <a:rPr lang="cs-CZ" altLang="cs-CZ" sz="1800" b="1" dirty="0"/>
              <a:t>z nejdůležitějších antioxidantů </a:t>
            </a:r>
            <a:endParaRPr lang="cs-CZ" altLang="cs-CZ" sz="1800" b="1" dirty="0" smtClean="0"/>
          </a:p>
          <a:p>
            <a:pPr lvl="1" eaLnBrk="1" hangingPunct="1">
              <a:spcBef>
                <a:spcPts val="600"/>
              </a:spcBef>
            </a:pPr>
            <a:endParaRPr lang="cs-CZ" altLang="cs-CZ" sz="1800" b="1" dirty="0" smtClean="0"/>
          </a:p>
          <a:p>
            <a:pPr marL="324000" lvl="1" indent="0" eaLnBrk="1" hangingPunct="1">
              <a:spcBef>
                <a:spcPts val="600"/>
              </a:spcBef>
              <a:buNone/>
            </a:pPr>
            <a:r>
              <a:rPr lang="cs-CZ" altLang="cs-CZ" sz="1800" dirty="0" smtClean="0">
                <a:sym typeface="Wingdings" panose="05000000000000000000" pitchFamily="2" charset="2"/>
              </a:rPr>
              <a:t> ve vnitřních membránách buněk (kromě VMM) nejdůležitější antioxidant</a:t>
            </a:r>
            <a:endParaRPr lang="cs-CZ" altLang="cs-CZ" sz="1800" dirty="0">
              <a:sym typeface="Wingdings" panose="05000000000000000000" pitchFamily="2" charset="2"/>
            </a:endParaRP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cs-CZ" altLang="cs-CZ" sz="1800" dirty="0" smtClean="0">
                <a:sym typeface="Wingdings" panose="05000000000000000000" pitchFamily="2" charset="2"/>
              </a:rPr>
              <a:t> ochranný </a:t>
            </a:r>
            <a:r>
              <a:rPr lang="cs-CZ" altLang="cs-CZ" sz="1800" dirty="0">
                <a:sym typeface="Wingdings" panose="05000000000000000000" pitchFamily="2" charset="2"/>
              </a:rPr>
              <a:t>systém před </a:t>
            </a:r>
            <a:r>
              <a:rPr lang="cs-CZ" altLang="cs-CZ" sz="1800" dirty="0" err="1" smtClean="0">
                <a:sym typeface="Wingdings" panose="05000000000000000000" pitchFamily="2" charset="2"/>
              </a:rPr>
              <a:t>lipoperoxidací</a:t>
            </a:r>
            <a:endParaRPr lang="cs-CZ" altLang="cs-CZ" sz="18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sym typeface="Wingdings" panose="05000000000000000000" pitchFamily="2" charset="2"/>
              </a:rPr>
              <a:t>ve </a:t>
            </a:r>
            <a:r>
              <a:rPr lang="cs-CZ" altLang="cs-CZ" sz="1800" dirty="0">
                <a:sym typeface="Wingdings" panose="05000000000000000000" pitchFamily="2" charset="2"/>
              </a:rPr>
              <a:t>funkci je podporován neenzymatickými (vit. C) a enzymatickými (selen jako součástí </a:t>
            </a:r>
            <a:r>
              <a:rPr lang="cs-CZ" altLang="cs-CZ" sz="1800" dirty="0" err="1">
                <a:sym typeface="Wingdings" panose="05000000000000000000" pitchFamily="2" charset="2"/>
              </a:rPr>
              <a:t>glutathionperoxidázy</a:t>
            </a:r>
            <a:r>
              <a:rPr lang="cs-CZ" altLang="cs-CZ" sz="1800" dirty="0">
                <a:sym typeface="Wingdings" panose="05000000000000000000" pitchFamily="2" charset="2"/>
              </a:rPr>
              <a:t>) </a:t>
            </a:r>
            <a:r>
              <a:rPr lang="cs-CZ" altLang="cs-CZ" sz="1800" dirty="0" smtClean="0">
                <a:sym typeface="Wingdings" panose="05000000000000000000" pitchFamily="2" charset="2"/>
              </a:rPr>
              <a:t>systémy</a:t>
            </a:r>
          </a:p>
          <a:p>
            <a:pPr lvl="1" eaLnBrk="1" hangingPunct="1">
              <a:spcBef>
                <a:spcPts val="600"/>
              </a:spcBef>
            </a:pPr>
            <a:endParaRPr lang="cs-CZ" altLang="cs-CZ" sz="1800" dirty="0">
              <a:sym typeface="Wingdings" panose="05000000000000000000" pitchFamily="2" charset="2"/>
            </a:endParaRPr>
          </a:p>
          <a:p>
            <a:pPr lvl="1" eaLnBrk="1" hangingPunct="1">
              <a:spcBef>
                <a:spcPts val="600"/>
              </a:spcBef>
            </a:pPr>
            <a:r>
              <a:rPr lang="cs-CZ" altLang="cs-CZ" sz="1800" dirty="0">
                <a:sym typeface="Wingdings" panose="05000000000000000000" pitchFamily="2" charset="2"/>
              </a:rPr>
              <a:t>ovlivňuje syntézu </a:t>
            </a:r>
            <a:r>
              <a:rPr lang="cs-CZ" altLang="cs-CZ" sz="1800" dirty="0" err="1">
                <a:sym typeface="Wingdings" panose="05000000000000000000" pitchFamily="2" charset="2"/>
              </a:rPr>
              <a:t>eikosanoidů</a:t>
            </a:r>
            <a:r>
              <a:rPr lang="cs-CZ" altLang="cs-CZ" sz="1800" dirty="0">
                <a:sym typeface="Wingdings" panose="05000000000000000000" pitchFamily="2" charset="2"/>
              </a:rPr>
              <a:t> a imunitní systém, fluiditu membrán a hraje nepřímo roli v buněčném </a:t>
            </a:r>
            <a:r>
              <a:rPr lang="cs-CZ" altLang="cs-CZ" sz="1800" dirty="0" smtClean="0">
                <a:sym typeface="Wingdings" panose="05000000000000000000" pitchFamily="2" charset="2"/>
              </a:rPr>
              <a:t>dýchání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role v prevenci řady onemocnění (</a:t>
            </a:r>
            <a:r>
              <a:rPr lang="cs-CZ" altLang="cs-CZ" sz="1800" dirty="0" smtClean="0"/>
              <a:t>ateroskleróza, KVO, </a:t>
            </a:r>
            <a:r>
              <a:rPr lang="cs-CZ" altLang="cs-CZ" sz="1800" dirty="0"/>
              <a:t>stárnutí a Alzheimerova a Parkinsonova choroba</a:t>
            </a:r>
            <a:r>
              <a:rPr lang="cs-CZ" altLang="cs-CZ" sz="1800" dirty="0" smtClean="0"/>
              <a:t>)</a:t>
            </a:r>
          </a:p>
          <a:p>
            <a:pPr lvl="1" algn="just"/>
            <a:r>
              <a:rPr lang="cs-CZ" altLang="cs-CZ" sz="1800" dirty="0" smtClean="0"/>
              <a:t>optimalizuje </a:t>
            </a:r>
            <a:r>
              <a:rPr lang="cs-CZ" altLang="cs-CZ" sz="1800" dirty="0"/>
              <a:t>využití vitaminu A, urychluje léčení spálenin a snižuje riziko šedého zákalu</a:t>
            </a:r>
            <a:endParaRPr lang="cs-CZ" altLang="cs-CZ" sz="1800" dirty="0" smtClean="0"/>
          </a:p>
          <a:p>
            <a:pPr lvl="1" algn="just" eaLnBrk="1" hangingPunct="1"/>
            <a:endParaRPr lang="cs-CZ" altLang="cs-CZ" sz="1600" i="1" u="sng" dirty="0"/>
          </a:p>
          <a:p>
            <a:pPr lvl="1" algn="just" eaLnBrk="1" hangingPunct="1"/>
            <a:endParaRPr lang="cs-CZ" altLang="cs-CZ" sz="1600" i="1" u="sng" dirty="0" smtClean="0"/>
          </a:p>
          <a:p>
            <a:pPr lvl="1" algn="just" eaLnBrk="1" hangingPunct="1"/>
            <a:r>
              <a:rPr lang="en-US" altLang="cs-CZ" sz="1600" i="1" u="sng" dirty="0" smtClean="0"/>
              <a:t>Familial </a:t>
            </a:r>
            <a:r>
              <a:rPr lang="en-US" altLang="cs-CZ" sz="1600" i="1" u="sng" dirty="0"/>
              <a:t>vitamin E deficiency (AVED)</a:t>
            </a:r>
            <a:r>
              <a:rPr lang="en-US" altLang="cs-CZ" sz="1600" dirty="0"/>
              <a:t> </a:t>
            </a:r>
            <a:r>
              <a:rPr lang="en-US" altLang="cs-CZ" sz="1600" dirty="0" err="1"/>
              <a:t>způsobuje</a:t>
            </a:r>
            <a:r>
              <a:rPr lang="en-US" altLang="cs-CZ" sz="1600" dirty="0"/>
              <a:t> </a:t>
            </a:r>
            <a:r>
              <a:rPr lang="en-US" altLang="cs-CZ" sz="1600" dirty="0" err="1"/>
              <a:t>ataxii</a:t>
            </a:r>
            <a:r>
              <a:rPr lang="en-US" altLang="cs-CZ" sz="1600" dirty="0"/>
              <a:t> a </a:t>
            </a:r>
            <a:r>
              <a:rPr lang="en-US" altLang="cs-CZ" sz="1600" dirty="0" err="1"/>
              <a:t>periferní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neuropatii</a:t>
            </a:r>
            <a:r>
              <a:rPr lang="en-US" altLang="cs-CZ" sz="1600" dirty="0"/>
              <a:t>, </a:t>
            </a:r>
            <a:r>
              <a:rPr lang="en-US" altLang="cs-CZ" sz="1600" dirty="0" err="1"/>
              <a:t>která</a:t>
            </a:r>
            <a:r>
              <a:rPr lang="en-US" altLang="cs-CZ" sz="1600" dirty="0"/>
              <a:t> se </a:t>
            </a:r>
            <a:r>
              <a:rPr lang="en-US" altLang="cs-CZ" sz="1600" dirty="0" err="1"/>
              <a:t>podobá</a:t>
            </a:r>
            <a:r>
              <a:rPr lang="en-US" altLang="cs-CZ" sz="1600" dirty="0"/>
              <a:t> </a:t>
            </a:r>
            <a:r>
              <a:rPr lang="en-US" altLang="cs-CZ" sz="1600" dirty="0" err="1"/>
              <a:t>Friedreichově</a:t>
            </a:r>
            <a:r>
              <a:rPr lang="en-US" altLang="cs-CZ" sz="1600" dirty="0"/>
              <a:t> </a:t>
            </a:r>
            <a:r>
              <a:rPr lang="en-US" altLang="cs-CZ" sz="1600" dirty="0" err="1"/>
              <a:t>ataxii</a:t>
            </a:r>
            <a:r>
              <a:rPr lang="en-US" altLang="cs-CZ" sz="1600" dirty="0"/>
              <a:t>. </a:t>
            </a:r>
            <a:r>
              <a:rPr lang="en-US" altLang="cs-CZ" sz="1600" dirty="0" err="1"/>
              <a:t>Byly</a:t>
            </a:r>
            <a:r>
              <a:rPr lang="en-US" altLang="cs-CZ" sz="1600" dirty="0"/>
              <a:t> u </a:t>
            </a:r>
            <a:r>
              <a:rPr lang="en-US" altLang="cs-CZ" sz="1600" dirty="0" err="1"/>
              <a:t>ní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objeveny</a:t>
            </a:r>
            <a:r>
              <a:rPr lang="en-US" altLang="cs-CZ" sz="1600" dirty="0"/>
              <a:t> 3 </a:t>
            </a:r>
            <a:r>
              <a:rPr lang="en-US" altLang="cs-CZ" sz="1600" dirty="0" err="1"/>
              <a:t>mutace</a:t>
            </a:r>
            <a:r>
              <a:rPr lang="en-US" altLang="cs-CZ" sz="1600" dirty="0"/>
              <a:t> v </a:t>
            </a:r>
            <a:r>
              <a:rPr lang="en-US" altLang="cs-CZ" sz="1600" dirty="0" err="1"/>
              <a:t>alfa-tokoferol</a:t>
            </a:r>
            <a:r>
              <a:rPr lang="en-US" altLang="cs-CZ" sz="1600" dirty="0"/>
              <a:t> transfer protein (TTP) genu (2 </a:t>
            </a:r>
            <a:r>
              <a:rPr lang="en-US" altLang="cs-CZ" sz="1600" dirty="0" err="1"/>
              <a:t>závažnější</a:t>
            </a:r>
            <a:r>
              <a:rPr lang="en-US" altLang="cs-CZ" sz="1600" dirty="0"/>
              <a:t> </a:t>
            </a:r>
            <a:r>
              <a:rPr lang="en-US" altLang="cs-CZ" sz="1600" dirty="0" err="1"/>
              <a:t>byly</a:t>
            </a:r>
            <a:r>
              <a:rPr lang="en-US" altLang="cs-CZ" sz="1600" dirty="0"/>
              <a:t> </a:t>
            </a:r>
            <a:r>
              <a:rPr lang="en-US" altLang="cs-CZ" sz="1600" dirty="0" err="1"/>
              <a:t>typu</a:t>
            </a:r>
            <a:r>
              <a:rPr lang="en-US" altLang="cs-CZ" sz="1600" dirty="0"/>
              <a:t> frame-shift). </a:t>
            </a:r>
          </a:p>
          <a:p>
            <a:pPr eaLnBrk="1" hangingPunct="1"/>
            <a:endParaRPr lang="cs-CZ" altLang="cs-CZ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:\1\obr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823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448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Tokoferol I.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522514" y="1515292"/>
            <a:ext cx="9824617" cy="4572000"/>
          </a:xfrm>
        </p:spPr>
        <p:txBody>
          <a:bodyPr/>
          <a:lstStyle/>
          <a:p>
            <a:r>
              <a:rPr lang="cs-CZ" altLang="cs-CZ" sz="2000" dirty="0"/>
              <a:t>absorpce tokoferolů závisí na dávce – průměrná vstřebatelnost je kolem 30 % 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z 90 % transportován lymfou (uložen v LDL, VLDL a HDL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)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mezi koncentrací tokoferolu a celkovým obsahem lipidů v plazmě je úzká korelace</a:t>
            </a:r>
          </a:p>
          <a:p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nachází se ve všech tkáních, kde má univerzální účinek 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</a:rPr>
              <a:t>nejvíce – v tukové tkáni, játrech, nadledvinách, dále srdce, kosterní svaly, varlata </a:t>
            </a:r>
          </a:p>
          <a:p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z plazmy, jater, ledvin a ze sleziny metabolizován rychle (poločas 5–7 dní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)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v tukové tkáni je jeho metabolismus pomalý</a:t>
            </a: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Tokoferol II. </a:t>
            </a:r>
            <a:endParaRPr lang="cs-CZ" dirty="0">
              <a:latin typeface="+mn-lt"/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720000" y="1748245"/>
            <a:ext cx="9948001" cy="4281488"/>
          </a:xfrm>
        </p:spPr>
        <p:txBody>
          <a:bodyPr/>
          <a:lstStyle/>
          <a:p>
            <a:r>
              <a:rPr lang="cs-CZ" altLang="cs-CZ" sz="2000" dirty="0">
                <a:cs typeface="Times New Roman" panose="02020603050405020304" pitchFamily="18" charset="0"/>
              </a:rPr>
              <a:t>při zpracování potravin dochází k nepatrným ztrátám tokoferolu – cca 10 %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</a:rPr>
              <a:t>největší ztráty při pečení, opékání, dušení</a:t>
            </a:r>
          </a:p>
          <a:p>
            <a:pPr lvl="1"/>
            <a:endParaRPr lang="cs-CZ" altLang="cs-CZ" dirty="0"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bez přítomnosti kyslíku a peroxidů jsou stabilní až do 200 °C</a:t>
            </a:r>
          </a:p>
          <a:p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za přítomnosti těžkých kovů a žluklých tuků jsou rychle oxidovány kyslíkem</a:t>
            </a:r>
          </a:p>
          <a:p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citlivé na denní světlo a UV záření</a:t>
            </a:r>
          </a:p>
          <a:p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při opětovném zahřívání tuků na pečení se tokoferol prakticky veškerý zničí</a:t>
            </a:r>
          </a:p>
        </p:txBody>
      </p:sp>
    </p:spTree>
    <p:extLst>
      <p:ext uri="{BB962C8B-B14F-4D97-AF65-F5344CB8AC3E}">
        <p14:creationId xmlns:p14="http://schemas.microsoft.com/office/powerpoint/2010/main" val="422879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Vitaminy II.</a:t>
            </a:r>
            <a:endParaRPr lang="cs-CZ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548641" y="1761308"/>
            <a:ext cx="11025049" cy="4281488"/>
          </a:xfrm>
        </p:spPr>
        <p:txBody>
          <a:bodyPr/>
          <a:lstStyle/>
          <a:p>
            <a:r>
              <a:rPr lang="cs-CZ" altLang="cs-CZ" sz="2000" b="1" dirty="0">
                <a:cs typeface="Times New Roman" panose="02020603050405020304" pitchFamily="18" charset="0"/>
              </a:rPr>
              <a:t>Hypovitaminóza</a:t>
            </a:r>
            <a:r>
              <a:rPr lang="cs-CZ" altLang="cs-CZ" sz="2000" dirty="0">
                <a:cs typeface="Times New Roman" panose="02020603050405020304" pitchFamily="18" charset="0"/>
              </a:rPr>
              <a:t> – nedostatek se projeví širokou škálou poruch funkce organismu, až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různými onemocněními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cs typeface="Times New Roman" panose="02020603050405020304" pitchFamily="18" charset="0"/>
              </a:rPr>
              <a:t>Hypervitaminóza</a:t>
            </a:r>
            <a:r>
              <a:rPr lang="cs-CZ" altLang="cs-CZ" sz="2000" dirty="0">
                <a:cs typeface="Times New Roman" panose="02020603050405020304" pitchFamily="18" charset="0"/>
              </a:rPr>
              <a:t> – nadbytek – hromadění daného vitaminu v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organismu, </a:t>
            </a:r>
            <a:r>
              <a:rPr lang="cs-CZ" altLang="cs-CZ" sz="2000" dirty="0">
                <a:cs typeface="Times New Roman" panose="02020603050405020304" pitchFamily="18" charset="0"/>
              </a:rPr>
              <a:t>působí toxicky</a:t>
            </a:r>
          </a:p>
          <a:p>
            <a:endParaRPr lang="cs-CZ" altLang="cs-CZ" sz="2000" dirty="0" smtClean="0">
              <a:cs typeface="Times New Roman" panose="02020603050405020304" pitchFamily="18" charset="0"/>
            </a:endParaRPr>
          </a:p>
          <a:p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cs typeface="Times New Roman" panose="02020603050405020304" pitchFamily="18" charset="0"/>
              </a:rPr>
              <a:t>Avitaminóza</a:t>
            </a:r>
            <a:r>
              <a:rPr lang="cs-CZ" altLang="cs-CZ" sz="2000" dirty="0">
                <a:cs typeface="Times New Roman" panose="02020603050405020304" pitchFamily="18" charset="0"/>
              </a:rPr>
              <a:t> – naprostý nedostatek určitého vitaminu (v současnosti spíš výjimečný stav)</a:t>
            </a:r>
          </a:p>
          <a:p>
            <a:pPr eaLnBrk="1" hangingPunct="1"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6838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600" dirty="0">
                <a:solidFill>
                  <a:schemeClr val="hlink"/>
                </a:solidFill>
                <a:latin typeface="+mn-lt"/>
              </a:rPr>
              <a:t>Hypovitaminóza vitamínu 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999" y="1528355"/>
            <a:ext cx="10566309" cy="476794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/>
              <a:t>z malnutričních příčin není v rozvinutých zemích známa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/>
              <a:t>nedostatek se může projevit při malabsorpci lipidů (cholestáza, pankreatická </a:t>
            </a:r>
            <a:r>
              <a:rPr lang="cs-CZ" altLang="cs-CZ" sz="1800" dirty="0" smtClean="0"/>
              <a:t>insuficience</a:t>
            </a:r>
            <a:r>
              <a:rPr lang="cs-CZ" altLang="cs-CZ" sz="1800" dirty="0"/>
              <a:t>, primární choroby tenkého střeva)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endParaRPr lang="cs-CZ" altLang="cs-CZ" sz="18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1800" b="1" dirty="0" smtClean="0">
                <a:sym typeface="Symbol" panose="05050102010706020507" pitchFamily="18" charset="2"/>
              </a:rPr>
              <a:t>projevy </a:t>
            </a:r>
            <a:r>
              <a:rPr lang="cs-CZ" altLang="cs-CZ" sz="1800" b="1" dirty="0">
                <a:sym typeface="Symbol" panose="05050102010706020507" pitchFamily="18" charset="2"/>
              </a:rPr>
              <a:t>deficitu: </a:t>
            </a:r>
            <a:r>
              <a:rPr lang="cs-CZ" altLang="cs-CZ" sz="1800" dirty="0">
                <a:solidFill>
                  <a:schemeClr val="hlink"/>
                </a:solidFill>
                <a:sym typeface="Symbol" panose="05050102010706020507" pitchFamily="18" charset="2"/>
              </a:rPr>
              <a:t>poruchy nervového systému</a:t>
            </a:r>
            <a:r>
              <a:rPr lang="cs-CZ" altLang="cs-CZ" sz="1800" dirty="0">
                <a:sym typeface="Symbol" panose="05050102010706020507" pitchFamily="18" charset="2"/>
              </a:rPr>
              <a:t> (poruchy </a:t>
            </a:r>
            <a:r>
              <a:rPr lang="cs-CZ" altLang="cs-CZ" sz="1800" dirty="0" smtClean="0">
                <a:sym typeface="Symbol" panose="05050102010706020507" pitchFamily="18" charset="2"/>
              </a:rPr>
              <a:t>reflexů, polohového </a:t>
            </a:r>
            <a:r>
              <a:rPr lang="cs-CZ" altLang="cs-CZ" sz="1800" dirty="0">
                <a:sym typeface="Symbol" panose="05050102010706020507" pitchFamily="18" charset="2"/>
              </a:rPr>
              <a:t>a vibračního čití, svalová slabost, poruchy zraku)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cs-CZ" altLang="cs-CZ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>
                <a:solidFill>
                  <a:schemeClr val="hlink"/>
                </a:solidFill>
                <a:sym typeface="Symbol" panose="05050102010706020507" pitchFamily="18" charset="2"/>
              </a:rPr>
              <a:t>role vit. E při prevenci </a:t>
            </a:r>
            <a:r>
              <a:rPr lang="cs-CZ" altLang="cs-CZ" sz="1800" dirty="0" err="1">
                <a:solidFill>
                  <a:schemeClr val="hlink"/>
                </a:solidFill>
                <a:sym typeface="Symbol" panose="05050102010706020507" pitchFamily="18" charset="2"/>
              </a:rPr>
              <a:t>aterogeneze</a:t>
            </a:r>
            <a:r>
              <a:rPr lang="cs-CZ" altLang="cs-CZ" sz="1800" dirty="0" smtClean="0">
                <a:solidFill>
                  <a:schemeClr val="hlink"/>
                </a:solidFill>
                <a:sym typeface="Symbol" panose="05050102010706020507" pitchFamily="18" charset="2"/>
              </a:rPr>
              <a:t>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/>
              <a:t>při napadení lipoproteinových částic (především LDL) dochází k rozvoji předčasné </a:t>
            </a:r>
            <a:r>
              <a:rPr lang="cs-CZ" altLang="cs-CZ" sz="1800" dirty="0" smtClean="0"/>
              <a:t>aterosklerózy</a:t>
            </a:r>
            <a:endParaRPr lang="cs-CZ" altLang="cs-CZ" sz="1800" dirty="0" smtClean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>
                <a:sym typeface="Wingdings" panose="05000000000000000000" pitchFamily="2" charset="2"/>
              </a:rPr>
              <a:t>t</a:t>
            </a:r>
            <a:r>
              <a:rPr lang="cs-CZ" altLang="cs-CZ" sz="1800" dirty="0" smtClean="0">
                <a:sym typeface="Wingdings" panose="05000000000000000000" pitchFamily="2" charset="2"/>
              </a:rPr>
              <a:t>okoferol brání </a:t>
            </a:r>
            <a:r>
              <a:rPr lang="cs-CZ" altLang="cs-CZ" sz="1800" dirty="0">
                <a:sym typeface="Wingdings" panose="05000000000000000000" pitchFamily="2" charset="2"/>
              </a:rPr>
              <a:t>vzniku oxidovaného LDL v plazmě, který je rizikovým faktorem pro vznik </a:t>
            </a:r>
            <a:r>
              <a:rPr lang="cs-CZ" altLang="cs-CZ" sz="1800" dirty="0" smtClean="0">
                <a:sym typeface="Wingdings" panose="05000000000000000000" pitchFamily="2" charset="2"/>
              </a:rPr>
              <a:t>aterosklerózy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cs-CZ" altLang="cs-CZ" sz="1800" dirty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              lipidy LDL pronikající cévním endotelem jsou extracelulárně vystaveny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                      oxidační reakci, produkty působí cytotoxicky a v endotelu indukují tvorbu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cs-CZ" altLang="cs-CZ" sz="1800" dirty="0" smtClean="0">
                <a:sym typeface="Symbol" panose="05050102010706020507" pitchFamily="18" charset="2"/>
              </a:rPr>
              <a:t>                      </a:t>
            </a:r>
            <a:r>
              <a:rPr lang="cs-CZ" altLang="cs-CZ" sz="1800" dirty="0" err="1" smtClean="0">
                <a:sym typeface="Symbol" panose="05050102010706020507" pitchFamily="18" charset="2"/>
              </a:rPr>
              <a:t>chemoatraktantů</a:t>
            </a:r>
            <a:r>
              <a:rPr lang="cs-CZ" altLang="cs-CZ" sz="1800" dirty="0" smtClean="0">
                <a:sym typeface="Symbol" panose="05050102010706020507" pitchFamily="18" charset="2"/>
              </a:rPr>
              <a:t> monocytů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cs-CZ" altLang="cs-CZ" sz="1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55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dirty="0" smtClean="0">
                <a:solidFill>
                  <a:schemeClr val="hlink"/>
                </a:solidFill>
                <a:latin typeface="+mn-lt"/>
              </a:rPr>
              <a:t>vitamín E a rizikové skupiny</a:t>
            </a:r>
            <a:endParaRPr lang="cs-CZ" dirty="0">
              <a:latin typeface="+mn-lt"/>
            </a:endParaRP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535577" y="1826623"/>
            <a:ext cx="9845859" cy="4210050"/>
          </a:xfrm>
        </p:spPr>
        <p:txBody>
          <a:bodyPr/>
          <a:lstStyle/>
          <a:p>
            <a:r>
              <a:rPr lang="cs-CZ" altLang="cs-CZ" sz="1800" b="1" dirty="0">
                <a:cs typeface="Times New Roman" panose="02020603050405020304" pitchFamily="18" charset="0"/>
              </a:rPr>
              <a:t>těhotné a kojící ženy </a:t>
            </a:r>
            <a:r>
              <a:rPr lang="cs-CZ" altLang="cs-CZ" sz="1800" dirty="0">
                <a:cs typeface="Times New Roman" panose="02020603050405020304" pitchFamily="18" charset="0"/>
              </a:rPr>
              <a:t>– vyšší potřeby – v souladu s zvýšenou potřebou energie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v důsledku omezeného transportu tokoferolu skrz placentu mají </a:t>
            </a:r>
            <a:r>
              <a:rPr lang="cs-CZ" altLang="cs-CZ" sz="1800" b="1" dirty="0">
                <a:cs typeface="Times New Roman" panose="02020603050405020304" pitchFamily="18" charset="0"/>
              </a:rPr>
              <a:t>novorozenci</a:t>
            </a:r>
            <a:r>
              <a:rPr lang="cs-CZ" altLang="cs-CZ" sz="1800" dirty="0">
                <a:cs typeface="Times New Roman" panose="02020603050405020304" pitchFamily="18" charset="0"/>
              </a:rPr>
              <a:t> nepatrné zásoby 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cs typeface="Times New Roman" panose="02020603050405020304" pitchFamily="18" charset="0"/>
              </a:rPr>
              <a:t>MM i UMM obsahují dostatek vitaminu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E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k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linické </a:t>
            </a:r>
            <a:r>
              <a:rPr lang="cs-CZ" altLang="cs-CZ" sz="1800" dirty="0">
                <a:cs typeface="Times New Roman" panose="02020603050405020304" pitchFamily="18" charset="0"/>
              </a:rPr>
              <a:t>příznaky hypovitaminózy mohou nastat u dětí s nižší porodní hmotností</a:t>
            </a: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s</a:t>
            </a:r>
            <a:r>
              <a:rPr lang="cs-CZ" altLang="cs-CZ" sz="1800" b="1" dirty="0" smtClean="0">
                <a:cs typeface="Times New Roman" panose="02020603050405020304" pitchFamily="18" charset="0"/>
              </a:rPr>
              <a:t>enioři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– stejná potřeba jako lidé v produktivním věku </a:t>
            </a: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DDD: 12–15 mg/den</a:t>
            </a:r>
          </a:p>
        </p:txBody>
      </p:sp>
    </p:spTree>
    <p:extLst>
      <p:ext uri="{BB962C8B-B14F-4D97-AF65-F5344CB8AC3E}">
        <p14:creationId xmlns:p14="http://schemas.microsoft.com/office/powerpoint/2010/main" val="36640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Vitamin 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85108"/>
            <a:ext cx="11075760" cy="49638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 smtClean="0">
                <a:sym typeface="Symbol" panose="05050102010706020507" pitchFamily="18" charset="2"/>
              </a:rPr>
              <a:t>rostlinný </a:t>
            </a:r>
            <a:r>
              <a:rPr lang="cs-CZ" altLang="cs-CZ" sz="1800" dirty="0">
                <a:sym typeface="Symbol" panose="05050102010706020507" pitchFamily="18" charset="2"/>
              </a:rPr>
              <a:t>vitamin K </a:t>
            </a:r>
            <a:r>
              <a:rPr lang="cs-CZ" altLang="cs-CZ" sz="1800" b="1" dirty="0">
                <a:sym typeface="Symbol" panose="05050102010706020507" pitchFamily="18" charset="2"/>
              </a:rPr>
              <a:t>– fylochinon – K1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>
                <a:sym typeface="Symbol" panose="05050102010706020507" pitchFamily="18" charset="2"/>
              </a:rPr>
              <a:t>endogenně syntetizovaný střevní </a:t>
            </a:r>
            <a:r>
              <a:rPr lang="cs-CZ" altLang="cs-CZ" sz="1800" dirty="0" smtClean="0">
                <a:sym typeface="Symbol" panose="05050102010706020507" pitchFamily="18" charset="2"/>
              </a:rPr>
              <a:t>mikroflórou </a:t>
            </a:r>
            <a:r>
              <a:rPr lang="cs-CZ" altLang="cs-CZ" sz="1800" dirty="0">
                <a:sym typeface="Symbol" panose="05050102010706020507" pitchFamily="18" charset="2"/>
              </a:rPr>
              <a:t>– </a:t>
            </a:r>
            <a:r>
              <a:rPr lang="cs-CZ" altLang="cs-CZ" sz="1800" b="1" dirty="0" err="1">
                <a:sym typeface="Symbol" panose="05050102010706020507" pitchFamily="18" charset="2"/>
              </a:rPr>
              <a:t>menachinon</a:t>
            </a:r>
            <a:r>
              <a:rPr lang="cs-CZ" altLang="cs-CZ" sz="1800" b="1" dirty="0">
                <a:sym typeface="Symbol" panose="05050102010706020507" pitchFamily="18" charset="2"/>
              </a:rPr>
              <a:t> – K2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cs-CZ" altLang="cs-CZ" sz="18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/>
              <a:t>v</a:t>
            </a:r>
            <a:r>
              <a:rPr lang="cs-CZ" altLang="cs-CZ" sz="1800" dirty="0" smtClean="0"/>
              <a:t>it. K je </a:t>
            </a:r>
            <a:r>
              <a:rPr lang="cs-CZ" altLang="cs-CZ" sz="1800" dirty="0" err="1"/>
              <a:t>kofaktorem</a:t>
            </a:r>
            <a:r>
              <a:rPr lang="cs-CZ" altLang="cs-CZ" sz="1800" dirty="0"/>
              <a:t> jaterní </a:t>
            </a:r>
            <a:r>
              <a:rPr lang="cs-CZ" altLang="cs-CZ" sz="1800" dirty="0" err="1"/>
              <a:t>mikrosomální</a:t>
            </a:r>
            <a:r>
              <a:rPr lang="cs-CZ" altLang="cs-CZ" sz="1800" dirty="0"/>
              <a:t> karboxylázy (konvertuje </a:t>
            </a:r>
            <a:r>
              <a:rPr lang="cs-CZ" altLang="cs-CZ" sz="1800" dirty="0" err="1"/>
              <a:t>glutamové</a:t>
            </a:r>
            <a:r>
              <a:rPr lang="cs-CZ" altLang="cs-CZ" sz="1800" dirty="0"/>
              <a:t> zbytky na </a:t>
            </a:r>
            <a:r>
              <a:rPr lang="cs-CZ" altLang="cs-CZ" sz="1800" b="1" dirty="0">
                <a:sym typeface="Symbol" panose="05050102010706020507" pitchFamily="18" charset="2"/>
              </a:rPr>
              <a:t>-</a:t>
            </a:r>
            <a:r>
              <a:rPr lang="cs-CZ" altLang="cs-CZ" sz="1800" b="1" dirty="0" err="1">
                <a:sym typeface="Symbol" panose="05050102010706020507" pitchFamily="18" charset="2"/>
              </a:rPr>
              <a:t>karboxyglutamát</a:t>
            </a:r>
            <a:r>
              <a:rPr lang="cs-CZ" altLang="cs-CZ" sz="1800" dirty="0">
                <a:sym typeface="Symbol" panose="05050102010706020507" pitchFamily="18" charset="2"/>
              </a:rPr>
              <a:t>)</a:t>
            </a:r>
          </a:p>
          <a:p>
            <a:pPr marL="72000" indent="0">
              <a:lnSpc>
                <a:spcPct val="90000"/>
              </a:lnSpc>
              <a:spcBef>
                <a:spcPts val="600"/>
              </a:spcBef>
              <a:buNone/>
            </a:pPr>
            <a:endParaRPr lang="cs-CZ" altLang="cs-CZ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1800" b="1" dirty="0">
                <a:sym typeface="Symbol" panose="05050102010706020507" pitchFamily="18" charset="2"/>
              </a:rPr>
              <a:t>-</a:t>
            </a:r>
            <a:r>
              <a:rPr lang="cs-CZ" altLang="cs-CZ" sz="1800" b="1" dirty="0" err="1">
                <a:sym typeface="Symbol" panose="05050102010706020507" pitchFamily="18" charset="2"/>
              </a:rPr>
              <a:t>karboxyglutamát</a:t>
            </a:r>
            <a:r>
              <a:rPr lang="cs-CZ" altLang="cs-CZ" sz="1800" b="1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 smtClean="0">
                <a:sym typeface="Symbol" panose="05050102010706020507" pitchFamily="18" charset="2"/>
              </a:rPr>
              <a:t>2 </a:t>
            </a:r>
            <a:r>
              <a:rPr lang="cs-CZ" altLang="cs-CZ" sz="1800" dirty="0" err="1" smtClean="0">
                <a:sym typeface="Symbol" panose="05050102010706020507" pitchFamily="18" charset="2"/>
              </a:rPr>
              <a:t>karboxy</a:t>
            </a:r>
            <a:r>
              <a:rPr lang="cs-CZ" altLang="cs-CZ" sz="1800" dirty="0">
                <a:sym typeface="Symbol" panose="05050102010706020507" pitchFamily="18" charset="2"/>
              </a:rPr>
              <a:t> </a:t>
            </a:r>
            <a:r>
              <a:rPr lang="cs-CZ" altLang="cs-CZ" sz="1800" dirty="0" smtClean="0">
                <a:sym typeface="Symbol" panose="05050102010706020507" pitchFamily="18" charset="2"/>
              </a:rPr>
              <a:t>skupiny, které váží Ca</a:t>
            </a:r>
            <a:r>
              <a:rPr lang="cs-CZ" altLang="cs-CZ" sz="1800" baseline="30000" dirty="0" smtClean="0">
                <a:sym typeface="Symbol" panose="05050102010706020507" pitchFamily="18" charset="2"/>
              </a:rPr>
              <a:t>2</a:t>
            </a:r>
            <a:r>
              <a:rPr lang="cs-CZ" sz="1800" baseline="30000" dirty="0" smtClean="0"/>
              <a:t>+</a:t>
            </a:r>
            <a:r>
              <a:rPr lang="cs-CZ" sz="1800" dirty="0" smtClean="0"/>
              <a:t> (</a:t>
            </a:r>
            <a:r>
              <a:rPr lang="cs-CZ" sz="1800" dirty="0" err="1" smtClean="0"/>
              <a:t>chelátor</a:t>
            </a:r>
            <a:r>
              <a:rPr lang="cs-CZ" sz="1800" dirty="0" smtClean="0"/>
              <a:t> vápníku)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 smtClean="0">
                <a:sym typeface="Symbol" panose="05050102010706020507" pitchFamily="18" charset="2"/>
              </a:rPr>
              <a:t>nezbytný </a:t>
            </a:r>
            <a:r>
              <a:rPr lang="cs-CZ" altLang="cs-CZ" sz="1800" dirty="0">
                <a:sym typeface="Symbol" panose="05050102010706020507" pitchFamily="18" charset="2"/>
              </a:rPr>
              <a:t>pro aktivitu některých koagulačních faktorů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sym typeface="Symbol" panose="05050102010706020507" pitchFamily="18" charset="2"/>
              </a:rPr>
              <a:t>(</a:t>
            </a:r>
            <a:r>
              <a:rPr lang="cs-CZ" altLang="cs-CZ" sz="1800" b="1" dirty="0">
                <a:sym typeface="Symbol" panose="05050102010706020507" pitchFamily="18" charset="2"/>
              </a:rPr>
              <a:t>II, VII, IX, X</a:t>
            </a:r>
            <a:r>
              <a:rPr lang="cs-CZ" altLang="cs-CZ" sz="1800" dirty="0">
                <a:sym typeface="Symbol" panose="05050102010706020507" pitchFamily="18" charset="2"/>
              </a:rPr>
              <a:t>, proteiny C a S</a:t>
            </a:r>
            <a:r>
              <a:rPr lang="cs-CZ" altLang="cs-CZ" sz="1800" dirty="0" smtClean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 smtClean="0">
                <a:sym typeface="Symbol" panose="05050102010706020507" pitchFamily="18" charset="2"/>
              </a:rPr>
              <a:t>a v dalších proteinech, které dokáží vázat </a:t>
            </a:r>
            <a:r>
              <a:rPr lang="cs-CZ" altLang="cs-CZ" sz="1800" dirty="0">
                <a:sym typeface="Symbol" panose="05050102010706020507" pitchFamily="18" charset="2"/>
              </a:rPr>
              <a:t>Ca</a:t>
            </a:r>
            <a:r>
              <a:rPr lang="cs-CZ" altLang="cs-CZ" sz="1800" baseline="30000" dirty="0">
                <a:sym typeface="Symbol" panose="05050102010706020507" pitchFamily="18" charset="2"/>
              </a:rPr>
              <a:t>2</a:t>
            </a:r>
            <a:r>
              <a:rPr lang="cs-CZ" sz="1800" baseline="30000" dirty="0"/>
              <a:t>+</a:t>
            </a:r>
            <a:r>
              <a:rPr lang="cs-CZ" sz="1800" dirty="0"/>
              <a:t> </a:t>
            </a:r>
            <a:r>
              <a:rPr lang="cs-CZ" sz="1800" dirty="0" smtClean="0"/>
              <a:t>(např. kostní proteiny)</a:t>
            </a:r>
            <a:endParaRPr lang="cs-CZ" altLang="cs-CZ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cs-CZ" altLang="cs-CZ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 smtClean="0">
                <a:sym typeface="Symbol" panose="05050102010706020507" pitchFamily="18" charset="2"/>
              </a:rPr>
              <a:t>důležitý </a:t>
            </a:r>
            <a:r>
              <a:rPr lang="cs-CZ" altLang="cs-CZ" sz="1800" dirty="0">
                <a:sym typeface="Symbol" panose="05050102010706020507" pitchFamily="18" charset="2"/>
              </a:rPr>
              <a:t>pro kostní kalcifikaci – </a:t>
            </a:r>
            <a:r>
              <a:rPr lang="cs-CZ" altLang="cs-CZ" sz="1800" dirty="0" err="1">
                <a:sym typeface="Symbol" panose="05050102010706020507" pitchFamily="18" charset="2"/>
              </a:rPr>
              <a:t>osteokalcin</a:t>
            </a:r>
            <a:r>
              <a:rPr lang="cs-CZ" altLang="cs-CZ" sz="1800" dirty="0">
                <a:sym typeface="Symbol" panose="05050102010706020507" pitchFamily="18" charset="2"/>
              </a:rPr>
              <a:t> – kontrola mineralizace tkání a kosterního metabolismu (jeho syntéza v osteoblastech je částečně regulována vit. D</a:t>
            </a:r>
            <a:r>
              <a:rPr lang="cs-CZ" altLang="cs-CZ" sz="1800" dirty="0" smtClean="0">
                <a:sym typeface="Symbol" panose="05050102010706020507" pitchFamily="18" charset="2"/>
              </a:rPr>
              <a:t>)</a:t>
            </a:r>
            <a:endParaRPr lang="cs-CZ" altLang="cs-CZ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cs-CZ" altLang="cs-CZ" sz="1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1800" b="1" dirty="0">
                <a:sym typeface="Symbol" panose="05050102010706020507" pitchFamily="18" charset="2"/>
              </a:rPr>
              <a:t>Zdroje</a:t>
            </a:r>
            <a:r>
              <a:rPr lang="cs-CZ" altLang="cs-CZ" sz="1800" dirty="0">
                <a:sym typeface="Symbol" panose="05050102010706020507" pitchFamily="18" charset="2"/>
              </a:rPr>
              <a:t>: zelené rostliny, řasy, špenát, brokolice, luštěniny, játra, vejce, maso, mléko</a:t>
            </a:r>
          </a:p>
        </p:txBody>
      </p:sp>
    </p:spTree>
    <p:extLst>
      <p:ext uri="{BB962C8B-B14F-4D97-AF65-F5344CB8AC3E}">
        <p14:creationId xmlns:p14="http://schemas.microsoft.com/office/powerpoint/2010/main" val="34259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dirty="0" smtClean="0">
                <a:solidFill>
                  <a:srgbClr val="FF0000"/>
                </a:solidFill>
                <a:latin typeface="+mn-lt"/>
              </a:rPr>
              <a:t>Vitamin K</a:t>
            </a:r>
            <a:endParaRPr lang="cs-CZ" dirty="0">
              <a:latin typeface="+mn-lt"/>
            </a:endParaRP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600891" y="1722120"/>
            <a:ext cx="10398035" cy="4495800"/>
          </a:xfrm>
        </p:spPr>
        <p:txBody>
          <a:bodyPr/>
          <a:lstStyle/>
          <a:p>
            <a:r>
              <a:rPr lang="cs-CZ" altLang="cs-CZ" sz="1800" dirty="0">
                <a:cs typeface="Times New Roman" panose="02020603050405020304" pitchFamily="18" charset="0"/>
              </a:rPr>
              <a:t>absorpce ve střevě za přítomnosti tuků – za spoluúčasti ŽK a pankreatických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enzymů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cirkulují v plazmě jako součást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LDL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rozsah absorpce 10–80 %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může být blokován polyenovými kyselinami s dlouhým řetězcem</a:t>
            </a:r>
          </a:p>
          <a:p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K1 i K2 – uloženy převážně v játrech</a:t>
            </a:r>
          </a:p>
          <a:p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ztráty během přípravy pokrmů – nepatrné – vit. K je termostabilní </a:t>
            </a:r>
          </a:p>
          <a:p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inaktivuje se rychle vlivem denního světla</a:t>
            </a: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9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dirty="0" smtClean="0">
                <a:solidFill>
                  <a:schemeClr val="hlink"/>
                </a:solidFill>
                <a:latin typeface="+mn-lt"/>
              </a:rPr>
              <a:t>nedostatek vitaminu K</a:t>
            </a:r>
            <a:endParaRPr lang="cs-CZ" dirty="0">
              <a:latin typeface="+mn-lt"/>
            </a:endParaRP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56805"/>
            <a:ext cx="10540182" cy="488768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>
                <a:solidFill>
                  <a:schemeClr val="hlink"/>
                </a:solidFill>
                <a:sym typeface="Symbol" panose="05050102010706020507" pitchFamily="18" charset="2"/>
              </a:rPr>
              <a:t>hypovitaminózy: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>
                <a:sym typeface="Symbol" panose="05050102010706020507" pitchFamily="18" charset="2"/>
              </a:rPr>
              <a:t>při porušené resorpci tuků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>
                <a:sym typeface="Symbol" panose="05050102010706020507" pitchFamily="18" charset="2"/>
              </a:rPr>
              <a:t>při jaterním selhání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cs-CZ" altLang="cs-CZ" sz="1800" dirty="0">
                <a:sym typeface="Symbol" panose="05050102010706020507" pitchFamily="18" charset="2"/>
              </a:rPr>
              <a:t>lékově navozené hypovitaminózy (antikoagulační léčba dikumaroly, ATB)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		 blokují aktivitu jaterní </a:t>
            </a:r>
            <a:r>
              <a:rPr lang="cs-CZ" altLang="cs-CZ" sz="1800" dirty="0" err="1">
                <a:sym typeface="Symbol" panose="05050102010706020507" pitchFamily="18" charset="2"/>
              </a:rPr>
              <a:t>epoxidreduktázy</a:t>
            </a:r>
            <a:r>
              <a:rPr lang="cs-CZ" altLang="cs-CZ" sz="1800" dirty="0">
                <a:sym typeface="Symbol" panose="05050102010706020507" pitchFamily="18" charset="2"/>
              </a:rPr>
              <a:t> (nezbytná pro regeneraci vit. K)</a:t>
            </a:r>
          </a:p>
          <a:p>
            <a:endParaRPr lang="cs-CZ" altLang="cs-CZ" sz="1800" dirty="0"/>
          </a:p>
          <a:p>
            <a:r>
              <a:rPr lang="cs-CZ" altLang="cs-CZ" sz="1800" dirty="0">
                <a:cs typeface="Times New Roman" panose="02020603050405020304" pitchFamily="18" charset="0"/>
              </a:rPr>
              <a:t>nedostatek vitaminu K prodlužuje dobu srážení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krve – zvýšené krvácení</a:t>
            </a:r>
          </a:p>
          <a:p>
            <a:pPr lvl="1"/>
            <a:r>
              <a:rPr lang="cs-CZ" altLang="cs-CZ" sz="1600" dirty="0" smtClean="0">
                <a:cs typeface="Times New Roman" panose="02020603050405020304" pitchFamily="18" charset="0"/>
              </a:rPr>
              <a:t>klinické využití v prevenci trombóz </a:t>
            </a:r>
            <a:r>
              <a:rPr lang="cs-CZ" altLang="cs-CZ" sz="16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antikoagulační léčba (heparin, </a:t>
            </a:r>
            <a:r>
              <a:rPr lang="cs-CZ" altLang="cs-CZ" sz="16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warfarin</a:t>
            </a:r>
            <a:r>
              <a:rPr lang="cs-CZ" altLang="cs-CZ" sz="16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lvl="1"/>
            <a:endParaRPr lang="cs-CZ" altLang="cs-CZ" sz="1600" dirty="0" smtClean="0"/>
          </a:p>
          <a:p>
            <a:r>
              <a:rPr lang="cs-CZ" altLang="cs-CZ" sz="1800" dirty="0" smtClean="0">
                <a:cs typeface="Times New Roman" panose="02020603050405020304" pitchFamily="18" charset="0"/>
              </a:rPr>
              <a:t>novorozenci – nedostatečný transport vit. K placentou – nebezpečí krvácení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podávání vitaminu K profylakticky bezprostředně po porodu </a:t>
            </a:r>
          </a:p>
          <a:p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DDD: 60–70 µg</a:t>
            </a:r>
          </a:p>
          <a:p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3563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>
              <a:solidFill>
                <a:srgbClr val="F01928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979385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endParaRPr lang="cs-CZ" sz="4000" dirty="0" smtClean="0">
              <a:solidFill>
                <a:srgbClr val="F01928"/>
              </a:solidFill>
            </a:endParaRPr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rgbClr val="F01928"/>
                </a:solidFill>
              </a:rPr>
              <a:t>Vitaminy </a:t>
            </a:r>
            <a:r>
              <a:rPr lang="cs-CZ" sz="4000" b="1" dirty="0">
                <a:solidFill>
                  <a:srgbClr val="F01928"/>
                </a:solidFill>
              </a:rPr>
              <a:t>rozpustné ve vodě</a:t>
            </a:r>
            <a:endParaRPr lang="cs-CZ" sz="4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435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dirty="0" smtClean="0">
                <a:solidFill>
                  <a:srgbClr val="FF0000"/>
                </a:solidFill>
                <a:latin typeface="+mn-lt"/>
              </a:rPr>
              <a:t>Vitaminy skupiny B</a:t>
            </a:r>
            <a:endParaRPr lang="cs-CZ" dirty="0">
              <a:latin typeface="+mn-lt"/>
            </a:endParaRP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561704" y="1552301"/>
            <a:ext cx="10463348" cy="48876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cs typeface="Times New Roman" panose="02020603050405020304" pitchFamily="18" charset="0"/>
              </a:rPr>
              <a:t>rozpustné ve vodě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cs typeface="Times New Roman" panose="02020603050405020304" pitchFamily="18" charset="0"/>
              </a:rPr>
              <a:t>zapojeny do buněčných a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enzymatických </a:t>
            </a:r>
            <a:r>
              <a:rPr lang="cs-CZ" altLang="cs-CZ" sz="2000" dirty="0">
                <a:cs typeface="Times New Roman" panose="02020603050405020304" pitchFamily="18" charset="0"/>
              </a:rPr>
              <a:t>systémů energetického a substrátového metabolismu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cs typeface="Times New Roman" panose="02020603050405020304" pitchFamily="18" charset="0"/>
              </a:rPr>
              <a:t>účast na vedení nervového vzruchu</a:t>
            </a:r>
          </a:p>
          <a:p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cs typeface="Times New Roman" panose="02020603050405020304" pitchFamily="18" charset="0"/>
              </a:rPr>
              <a:t>rostlinné zdroje</a:t>
            </a:r>
            <a:r>
              <a:rPr lang="cs-CZ" altLang="cs-CZ" sz="2000" dirty="0">
                <a:cs typeface="Times New Roman" panose="02020603050405020304" pitchFamily="18" charset="0"/>
              </a:rPr>
              <a:t>: obilniny a produkty z nich, rýže, brokolice, hrášek, ořechy</a:t>
            </a:r>
          </a:p>
          <a:p>
            <a:r>
              <a:rPr lang="cs-CZ" altLang="cs-CZ" sz="2000" b="1" dirty="0">
                <a:cs typeface="Times New Roman" panose="02020603050405020304" pitchFamily="18" charset="0"/>
              </a:rPr>
              <a:t>živočišné zdroje</a:t>
            </a:r>
            <a:r>
              <a:rPr lang="cs-CZ" altLang="cs-CZ" sz="2000" dirty="0">
                <a:cs typeface="Times New Roman" panose="02020603050405020304" pitchFamily="18" charset="0"/>
              </a:rPr>
              <a:t>: maso, vnitřnosti, vejce, sýry, tuňák, losos</a:t>
            </a:r>
          </a:p>
          <a:p>
            <a:endParaRPr lang="cs-CZ" altLang="cs-CZ" sz="1800" dirty="0"/>
          </a:p>
          <a:p>
            <a:r>
              <a:rPr lang="cs-CZ" altLang="cs-CZ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Hypovitaminóza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lvl="1"/>
            <a:r>
              <a:rPr lang="cs-CZ" altLang="cs-CZ" sz="1800" dirty="0" smtClean="0">
                <a:cs typeface="Times New Roman" panose="02020603050405020304" pitchFamily="18" charset="0"/>
              </a:rPr>
              <a:t>nedostatek </a:t>
            </a:r>
            <a:r>
              <a:rPr lang="cs-CZ" altLang="cs-CZ" sz="1800" dirty="0">
                <a:cs typeface="Times New Roman" panose="02020603050405020304" pitchFamily="18" charset="0"/>
              </a:rPr>
              <a:t>v potravě, porucha vstřebávání, onemocnění jater, pankreatu, syndrom krátkého střeva, chronický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průjem </a:t>
            </a:r>
          </a:p>
          <a:p>
            <a:pPr lvl="1"/>
            <a:r>
              <a:rPr lang="cs-CZ" altLang="cs-CZ" sz="1800" dirty="0" smtClean="0">
                <a:cs typeface="Times New Roman" panose="02020603050405020304" pitchFamily="18" charset="0"/>
              </a:rPr>
              <a:t>zvýšená </a:t>
            </a:r>
            <a:r>
              <a:rPr lang="cs-CZ" altLang="cs-CZ" sz="1800" dirty="0">
                <a:cs typeface="Times New Roman" panose="02020603050405020304" pitchFamily="18" charset="0"/>
              </a:rPr>
              <a:t>potřeba – růst, zvýšená fyzická aktivita, infekční onemocnění, léčba antibiotiky, těhotenství, abúzus alkoholu</a:t>
            </a:r>
          </a:p>
        </p:txBody>
      </p:sp>
    </p:spTree>
    <p:extLst>
      <p:ext uri="{BB962C8B-B14F-4D97-AF65-F5344CB8AC3E}">
        <p14:creationId xmlns:p14="http://schemas.microsoft.com/office/powerpoint/2010/main" val="5799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Vitamin B</a:t>
            </a:r>
            <a:r>
              <a:rPr lang="cs-CZ" altLang="cs-CZ" baseline="-25000" dirty="0">
                <a:solidFill>
                  <a:srgbClr val="FF0000"/>
                </a:solidFill>
                <a:latin typeface="+mn-lt"/>
              </a:rPr>
              <a:t>1 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(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thiamin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463040"/>
            <a:ext cx="10618560" cy="5225143"/>
          </a:xfrm>
        </p:spPr>
        <p:txBody>
          <a:bodyPr/>
          <a:lstStyle/>
          <a:p>
            <a:r>
              <a:rPr lang="cs-CZ" altLang="cs-CZ" sz="2000" dirty="0">
                <a:sym typeface="Symbol" panose="05050102010706020507" pitchFamily="18" charset="2"/>
              </a:rPr>
              <a:t>udržuje fyziologickou funkci periferních neuronů</a:t>
            </a:r>
            <a:r>
              <a:rPr lang="cs-CZ" altLang="cs-CZ" sz="2000" dirty="0"/>
              <a:t> </a:t>
            </a:r>
            <a:endParaRPr lang="cs-CZ" altLang="cs-CZ" sz="2000" dirty="0" smtClean="0"/>
          </a:p>
          <a:p>
            <a:r>
              <a:rPr lang="cs-CZ" altLang="cs-CZ" sz="2000" dirty="0" smtClean="0"/>
              <a:t>důležitá </a:t>
            </a:r>
            <a:r>
              <a:rPr lang="cs-CZ" altLang="cs-CZ" sz="2000" dirty="0"/>
              <a:t>role v </a:t>
            </a:r>
            <a:r>
              <a:rPr lang="cs-CZ" altLang="cs-CZ" sz="2000" b="1" dirty="0"/>
              <a:t>metabolismu </a:t>
            </a:r>
            <a:r>
              <a:rPr lang="cs-CZ" altLang="cs-CZ" sz="2000" b="1" dirty="0" smtClean="0"/>
              <a:t>sacharidů</a:t>
            </a:r>
          </a:p>
          <a:p>
            <a:endParaRPr lang="cs-CZ" altLang="cs-CZ" sz="2000" b="1" dirty="0" smtClean="0"/>
          </a:p>
          <a:p>
            <a:r>
              <a:rPr lang="cs-CZ" altLang="cs-CZ" sz="2000" dirty="0" err="1"/>
              <a:t>k</a:t>
            </a:r>
            <a:r>
              <a:rPr lang="cs-CZ" altLang="cs-CZ" sz="2000" dirty="0" err="1" smtClean="0"/>
              <a:t>ofaktorem</a:t>
            </a:r>
            <a:r>
              <a:rPr lang="cs-CZ" altLang="cs-CZ" sz="2000" dirty="0" smtClean="0"/>
              <a:t> enzymových reakcí – aktivní forma </a:t>
            </a:r>
            <a:r>
              <a:rPr lang="cs-CZ" altLang="cs-CZ" sz="2000" b="1" dirty="0" err="1" smtClean="0"/>
              <a:t>thiamindifosfát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thiaminpyrofosfát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endParaRPr lang="cs-CZ" altLang="cs-CZ" sz="2000" dirty="0" smtClean="0"/>
          </a:p>
          <a:p>
            <a:r>
              <a:rPr lang="cs-CZ" altLang="cs-CZ" sz="2000" b="1" i="1" dirty="0" err="1" smtClean="0"/>
              <a:t>pyruvátdehydrogenáza</a:t>
            </a:r>
            <a:r>
              <a:rPr lang="cs-CZ" altLang="cs-CZ" sz="2000" dirty="0" smtClean="0"/>
              <a:t> </a:t>
            </a:r>
          </a:p>
          <a:p>
            <a:pPr lvl="1"/>
            <a:r>
              <a:rPr lang="cs-CZ" altLang="cs-CZ" sz="1800" dirty="0" smtClean="0"/>
              <a:t>oxidativní dekarboxylace pyruvátu na acyl </a:t>
            </a:r>
            <a:r>
              <a:rPr lang="cs-CZ" altLang="cs-CZ" sz="1800" dirty="0" err="1" smtClean="0"/>
              <a:t>CoA</a:t>
            </a:r>
            <a:r>
              <a:rPr lang="cs-CZ" altLang="cs-CZ" sz="1800" dirty="0" smtClean="0"/>
              <a:t> </a:t>
            </a:r>
            <a:r>
              <a:rPr lang="cs-CZ" altLang="cs-CZ" sz="1800" dirty="0" smtClean="0">
                <a:sym typeface="Wingdings" panose="05000000000000000000" pitchFamily="2" charset="2"/>
              </a:rPr>
              <a:t> přechod mezi glykolýzou a Krebsovým cyklem</a:t>
            </a:r>
          </a:p>
          <a:p>
            <a:pPr lvl="1"/>
            <a:r>
              <a:rPr lang="el-GR" altLang="cs-CZ" sz="1800" i="1" dirty="0">
                <a:sym typeface="Wingdings" panose="05000000000000000000" pitchFamily="2" charset="2"/>
              </a:rPr>
              <a:t>α-</a:t>
            </a:r>
            <a:r>
              <a:rPr lang="cs-CZ" altLang="cs-CZ" sz="1800" i="1" dirty="0" err="1">
                <a:sym typeface="Wingdings" panose="05000000000000000000" pitchFamily="2" charset="2"/>
              </a:rPr>
              <a:t>ketoglutarát</a:t>
            </a:r>
            <a:r>
              <a:rPr lang="cs-CZ" altLang="cs-CZ" sz="1800" i="1" dirty="0">
                <a:sym typeface="Wingdings" panose="05000000000000000000" pitchFamily="2" charset="2"/>
              </a:rPr>
              <a:t> dehydrogenáza</a:t>
            </a:r>
          </a:p>
          <a:p>
            <a:pPr marL="72000" indent="0">
              <a:buNone/>
            </a:pPr>
            <a:endParaRPr lang="cs-CZ" altLang="cs-CZ" sz="2000" i="1" dirty="0" smtClean="0">
              <a:sym typeface="Wingdings" panose="05000000000000000000" pitchFamily="2" charset="2"/>
            </a:endParaRPr>
          </a:p>
          <a:p>
            <a:r>
              <a:rPr lang="cs-CZ" altLang="cs-CZ" sz="2000" b="1" i="1" dirty="0" err="1" smtClean="0">
                <a:sym typeface="Wingdings" panose="05000000000000000000" pitchFamily="2" charset="2"/>
              </a:rPr>
              <a:t>transketoláza</a:t>
            </a:r>
            <a:endParaRPr lang="cs-CZ" altLang="cs-CZ" sz="2000" b="1" i="1" dirty="0" smtClean="0">
              <a:sym typeface="Wingdings" panose="05000000000000000000" pitchFamily="2" charset="2"/>
            </a:endParaRPr>
          </a:p>
          <a:p>
            <a:pPr lvl="1"/>
            <a:r>
              <a:rPr lang="cs-CZ" altLang="cs-CZ" sz="1600" dirty="0" smtClean="0">
                <a:sym typeface="Wingdings" panose="05000000000000000000" pitchFamily="2" charset="2"/>
              </a:rPr>
              <a:t>enzym Pentózového cyklu (spojené s </a:t>
            </a:r>
            <a:r>
              <a:rPr lang="cs-CZ" altLang="cs-CZ" sz="1600" dirty="0" err="1" smtClean="0">
                <a:sym typeface="Wingdings" panose="05000000000000000000" pitchFamily="2" charset="2"/>
              </a:rPr>
              <a:t>mtb</a:t>
            </a:r>
            <a:r>
              <a:rPr lang="cs-CZ" altLang="cs-CZ" sz="1600" dirty="0" smtClean="0">
                <a:sym typeface="Wingdings" panose="05000000000000000000" pitchFamily="2" charset="2"/>
              </a:rPr>
              <a:t> S)</a:t>
            </a:r>
            <a:endParaRPr lang="cs-CZ" altLang="cs-CZ" sz="1600" dirty="0"/>
          </a:p>
          <a:p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508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potraviny obsahují dostatek vitaminu </a:t>
            </a:r>
            <a:r>
              <a:rPr lang="cs-CZ" altLang="cs-CZ" sz="2000" dirty="0" smtClean="0"/>
              <a:t>B</a:t>
            </a:r>
            <a:r>
              <a:rPr lang="cs-CZ" altLang="cs-CZ" sz="2000" baseline="-25000" dirty="0" smtClean="0"/>
              <a:t>1</a:t>
            </a:r>
            <a:endParaRPr lang="cs-CZ" altLang="cs-CZ" sz="2000" dirty="0" smtClean="0"/>
          </a:p>
          <a:p>
            <a:r>
              <a:rPr lang="cs-CZ" altLang="cs-CZ" sz="2000" dirty="0"/>
              <a:t>z</a:t>
            </a:r>
            <a:r>
              <a:rPr lang="cs-CZ" altLang="cs-CZ" sz="2000" dirty="0" smtClean="0"/>
              <a:t>ejména </a:t>
            </a:r>
            <a:r>
              <a:rPr lang="cs-CZ" altLang="cs-CZ" sz="2000" b="1" dirty="0" smtClean="0"/>
              <a:t>obilniny</a:t>
            </a:r>
            <a:r>
              <a:rPr lang="cs-CZ" altLang="cs-CZ" sz="2000" dirty="0" smtClean="0"/>
              <a:t> – zpracováním </a:t>
            </a:r>
            <a:r>
              <a:rPr lang="cs-CZ" altLang="cs-CZ" sz="2000" dirty="0"/>
              <a:t>se </a:t>
            </a:r>
            <a:r>
              <a:rPr lang="cs-CZ" altLang="cs-CZ" sz="2000" dirty="0" smtClean="0"/>
              <a:t>ztrácí (loupaná leštěná </a:t>
            </a:r>
            <a:r>
              <a:rPr lang="cs-CZ" altLang="cs-CZ" sz="2000" dirty="0"/>
              <a:t>rýže, bílé pečivo) </a:t>
            </a:r>
          </a:p>
          <a:p>
            <a:pPr marL="72000" indent="0">
              <a:buNone/>
            </a:pPr>
            <a:r>
              <a:rPr lang="cs-CZ" altLang="cs-CZ" sz="2000" dirty="0"/>
              <a:t>         </a:t>
            </a:r>
            <a:r>
              <a:rPr lang="cs-CZ" altLang="cs-CZ" sz="2000" dirty="0">
                <a:sym typeface="Symbol" panose="05050102010706020507" pitchFamily="18" charset="2"/>
              </a:rPr>
              <a:t></a:t>
            </a:r>
          </a:p>
          <a:p>
            <a:pPr marL="72000" indent="0">
              <a:buNone/>
            </a:pPr>
            <a:r>
              <a:rPr lang="cs-CZ" altLang="cs-CZ" sz="2000" dirty="0" smtClean="0">
                <a:sym typeface="Symbol" panose="05050102010706020507" pitchFamily="18" charset="2"/>
              </a:rPr>
              <a:t>nedostatek </a:t>
            </a:r>
            <a:r>
              <a:rPr lang="cs-CZ" altLang="cs-CZ" sz="2000" dirty="0">
                <a:sym typeface="Symbol" panose="05050102010706020507" pitchFamily="18" charset="2"/>
              </a:rPr>
              <a:t>u lidí z jihovýchodní </a:t>
            </a:r>
            <a:r>
              <a:rPr lang="cs-CZ" altLang="cs-CZ" sz="2000" dirty="0" smtClean="0">
                <a:sym typeface="Symbol" panose="05050102010706020507" pitchFamily="18" charset="2"/>
              </a:rPr>
              <a:t>Asie (Beri-beri), </a:t>
            </a:r>
            <a:r>
              <a:rPr lang="cs-CZ" altLang="cs-CZ" sz="2000" dirty="0">
                <a:sym typeface="Symbol" panose="05050102010706020507" pitchFamily="18" charset="2"/>
              </a:rPr>
              <a:t>u nás zejm. u alkoholiků</a:t>
            </a:r>
          </a:p>
          <a:p>
            <a:endParaRPr lang="cs-CZ" altLang="cs-CZ" sz="2000" dirty="0">
              <a:sym typeface="Symbol" panose="05050102010706020507" pitchFamily="18" charset="2"/>
            </a:endParaRPr>
          </a:p>
          <a:p>
            <a:r>
              <a:rPr lang="cs-CZ" altLang="cs-CZ" sz="2000" dirty="0">
                <a:sym typeface="Symbol" panose="05050102010706020507" pitchFamily="18" charset="2"/>
              </a:rPr>
              <a:t>nedostatek vede k poruše sacharidového metabolismu</a:t>
            </a:r>
          </a:p>
          <a:p>
            <a:endParaRPr lang="cs-CZ" altLang="cs-CZ" sz="2000" dirty="0">
              <a:sym typeface="Symbol" panose="05050102010706020507" pitchFamily="18" charset="2"/>
            </a:endParaRPr>
          </a:p>
          <a:p>
            <a:r>
              <a:rPr lang="cs-CZ" altLang="cs-CZ" sz="2000" dirty="0">
                <a:sym typeface="Symbol" panose="05050102010706020507" pitchFamily="18" charset="2"/>
              </a:rPr>
              <a:t>DDD: 1,3 mg/den</a:t>
            </a:r>
          </a:p>
          <a:p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9005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3600" dirty="0">
                <a:solidFill>
                  <a:schemeClr val="hlink"/>
                </a:solidFill>
                <a:latin typeface="+mn-lt"/>
              </a:rPr>
              <a:t>Hypovitaminóza vitaminu </a:t>
            </a:r>
            <a:r>
              <a:rPr lang="cs-CZ" altLang="cs-CZ" sz="3200" dirty="0">
                <a:solidFill>
                  <a:schemeClr val="hlink"/>
                </a:solidFill>
                <a:latin typeface="+mn-lt"/>
              </a:rPr>
              <a:t>B</a:t>
            </a:r>
            <a:r>
              <a:rPr lang="cs-CZ" altLang="cs-CZ" sz="3200" baseline="-25000" dirty="0">
                <a:solidFill>
                  <a:schemeClr val="hlink"/>
                </a:solidFill>
                <a:latin typeface="+mn-lt"/>
              </a:rPr>
              <a:t>1</a:t>
            </a:r>
            <a:r>
              <a:rPr lang="cs-CZ" altLang="cs-CZ" baseline="-25000" dirty="0">
                <a:solidFill>
                  <a:srgbClr val="FF0000"/>
                </a:solidFill>
                <a:latin typeface="+mn-lt"/>
              </a:rPr>
              <a:t> </a:t>
            </a:r>
            <a:endParaRPr lang="cs-CZ" altLang="cs-CZ" sz="3600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17" y="1695993"/>
            <a:ext cx="10567852" cy="480930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000" dirty="0"/>
              <a:t>o</a:t>
            </a:r>
            <a:r>
              <a:rPr lang="cs-CZ" altLang="cs-CZ" sz="2000" dirty="0" smtClean="0"/>
              <a:t>bjeveno u lidí, kteří se živili výhradně bílou rýží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000" dirty="0" smtClean="0"/>
              <a:t>může </a:t>
            </a:r>
            <a:r>
              <a:rPr lang="cs-CZ" altLang="cs-CZ" sz="2000" dirty="0"/>
              <a:t>se projevit jedním ze 3 typických syndromů: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 err="1">
                <a:solidFill>
                  <a:schemeClr val="hlink"/>
                </a:solidFill>
              </a:rPr>
              <a:t>Polyneuropatie</a:t>
            </a:r>
            <a:r>
              <a:rPr lang="cs-CZ" altLang="cs-CZ" sz="2000" dirty="0">
                <a:solidFill>
                  <a:schemeClr val="hlink"/>
                </a:solidFill>
              </a:rPr>
              <a:t> (suchá forma </a:t>
            </a:r>
            <a:r>
              <a:rPr lang="cs-CZ" altLang="cs-CZ" sz="2000" dirty="0" smtClean="0">
                <a:solidFill>
                  <a:schemeClr val="hlink"/>
                </a:solidFill>
              </a:rPr>
              <a:t>beri-beri</a:t>
            </a:r>
            <a:r>
              <a:rPr lang="cs-CZ" altLang="cs-CZ" sz="2000" dirty="0">
                <a:solidFill>
                  <a:schemeClr val="hlink"/>
                </a:solidFill>
              </a:rPr>
              <a:t>)</a:t>
            </a:r>
          </a:p>
          <a:p>
            <a:pPr marL="7200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altLang="cs-CZ" sz="2000" dirty="0">
                <a:solidFill>
                  <a:schemeClr val="hlink"/>
                </a:solidFill>
              </a:rPr>
              <a:t>      </a:t>
            </a:r>
            <a:r>
              <a:rPr lang="cs-CZ" altLang="cs-CZ" sz="2000" dirty="0"/>
              <a:t>- degradace myelinových pochev motorických i senzorických neuronů,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          zejména na DK s parestéziemi, sval. slabostí a </a:t>
            </a:r>
            <a:r>
              <a:rPr lang="cs-CZ" altLang="cs-CZ" sz="2000" dirty="0" err="1"/>
              <a:t>hyporeflexií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hlink"/>
                </a:solidFill>
              </a:rPr>
              <a:t>Kardiovaskulární forma (vlhká forma </a:t>
            </a:r>
            <a:r>
              <a:rPr lang="cs-CZ" altLang="cs-CZ" sz="2000" dirty="0" smtClean="0">
                <a:solidFill>
                  <a:schemeClr val="hlink"/>
                </a:solidFill>
              </a:rPr>
              <a:t>beri-beri</a:t>
            </a:r>
            <a:r>
              <a:rPr lang="cs-CZ" altLang="cs-CZ" sz="2000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hlink"/>
                </a:solidFill>
              </a:rPr>
              <a:t>      </a:t>
            </a:r>
            <a:r>
              <a:rPr lang="cs-CZ" altLang="cs-CZ" sz="2000" dirty="0"/>
              <a:t>- hyperkinetická cirkulace při periferní vazodilataci až edému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 err="1" smtClean="0">
                <a:solidFill>
                  <a:schemeClr val="hlink"/>
                </a:solidFill>
              </a:rPr>
              <a:t>Wernicke-Korsakoffův</a:t>
            </a:r>
            <a:r>
              <a:rPr lang="cs-CZ" altLang="cs-CZ" sz="2000" dirty="0" smtClean="0">
                <a:solidFill>
                  <a:schemeClr val="hlink"/>
                </a:solidFill>
              </a:rPr>
              <a:t> </a:t>
            </a:r>
            <a:r>
              <a:rPr lang="cs-CZ" altLang="cs-CZ" sz="2000" dirty="0">
                <a:solidFill>
                  <a:schemeClr val="hlink"/>
                </a:solidFill>
              </a:rPr>
              <a:t>syndrom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chemeClr val="hlink"/>
                </a:solidFill>
              </a:rPr>
              <a:t>      </a:t>
            </a:r>
            <a:r>
              <a:rPr lang="cs-CZ" altLang="cs-CZ" sz="2000" dirty="0"/>
              <a:t>- při </a:t>
            </a:r>
            <a:r>
              <a:rPr lang="cs-CZ" altLang="cs-CZ" sz="2000" dirty="0" smtClean="0"/>
              <a:t>chronickém alkoholismu</a:t>
            </a:r>
            <a:r>
              <a:rPr lang="cs-CZ" altLang="cs-CZ" sz="2000" dirty="0"/>
              <a:t>; encefalopatie s </a:t>
            </a:r>
            <a:r>
              <a:rPr lang="cs-CZ" altLang="cs-CZ" sz="2000" dirty="0" err="1"/>
              <a:t>ophthalmoplegií</a:t>
            </a:r>
            <a:r>
              <a:rPr lang="cs-CZ" altLang="cs-CZ" sz="2000" dirty="0"/>
              <a:t>, nystagmem, ataxií, apatií,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        dezorientací až psychickými </a:t>
            </a:r>
            <a:r>
              <a:rPr lang="cs-CZ" altLang="cs-CZ" sz="2000" dirty="0" smtClean="0"/>
              <a:t>poruchami a poruchy paměti</a:t>
            </a:r>
            <a:endParaRPr lang="cs-CZ" altLang="cs-CZ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3600" dirty="0">
                <a:solidFill>
                  <a:schemeClr val="hlink"/>
                </a:solidFill>
                <a:latin typeface="+mn-lt"/>
              </a:rPr>
              <a:t>Hypovitaminóza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5" y="1330233"/>
            <a:ext cx="11377748" cy="514894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altLang="cs-CZ" sz="2000" dirty="0"/>
              <a:t>Obecně může být vyvolána kteroukoliv následující poruchou: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FF0000"/>
                </a:solidFill>
              </a:rPr>
              <a:t> Nedostatečný </a:t>
            </a:r>
            <a:r>
              <a:rPr lang="cs-CZ" altLang="cs-CZ" sz="2000" dirty="0">
                <a:solidFill>
                  <a:srgbClr val="FF0000"/>
                </a:solidFill>
              </a:rPr>
              <a:t>příjem potravou</a:t>
            </a:r>
            <a:r>
              <a:rPr lang="cs-CZ" altLang="cs-CZ" sz="2000" dirty="0"/>
              <a:t> (nedostatek vit. D v mateřském mléce, vit. B1 při hlavní potravě loupané rýži…)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FF0000"/>
                </a:solidFill>
              </a:rPr>
              <a:t> Nedostatečná </a:t>
            </a:r>
            <a:r>
              <a:rPr lang="cs-CZ" altLang="cs-CZ" sz="2000" dirty="0">
                <a:solidFill>
                  <a:srgbClr val="FF0000"/>
                </a:solidFill>
              </a:rPr>
              <a:t>endogenní tvorba</a:t>
            </a:r>
            <a:r>
              <a:rPr lang="cs-CZ" altLang="cs-CZ" sz="2000" dirty="0"/>
              <a:t> (střevní </a:t>
            </a:r>
            <a:r>
              <a:rPr lang="cs-CZ" altLang="cs-CZ" sz="2000" dirty="0" err="1"/>
              <a:t>dysmikrobie</a:t>
            </a:r>
            <a:r>
              <a:rPr lang="cs-CZ" altLang="cs-CZ" sz="2000" dirty="0"/>
              <a:t>, nedostatek UV záření)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FF0000"/>
                </a:solidFill>
              </a:rPr>
              <a:t> Porucha </a:t>
            </a:r>
            <a:r>
              <a:rPr lang="cs-CZ" altLang="cs-CZ" sz="2000" dirty="0">
                <a:solidFill>
                  <a:srgbClr val="FF0000"/>
                </a:solidFill>
              </a:rPr>
              <a:t>resorpce</a:t>
            </a:r>
            <a:r>
              <a:rPr lang="cs-CZ" altLang="cs-CZ" sz="2000" dirty="0"/>
              <a:t> (porušená emulgace tuků žlučí, malabsorpční syndrom, porucha resorpce B12 při perniciózní anémii)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FF0000"/>
                </a:solidFill>
              </a:rPr>
              <a:t> Porucha </a:t>
            </a:r>
            <a:r>
              <a:rPr lang="cs-CZ" altLang="cs-CZ" sz="2000" dirty="0">
                <a:solidFill>
                  <a:srgbClr val="FF0000"/>
                </a:solidFill>
              </a:rPr>
              <a:t>metabolizmu </a:t>
            </a:r>
            <a:r>
              <a:rPr lang="cs-CZ" altLang="cs-CZ" sz="2000" dirty="0" smtClean="0">
                <a:solidFill>
                  <a:srgbClr val="FF0000"/>
                </a:solidFill>
              </a:rPr>
              <a:t>vitaminů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na úrovni skladování, transportu nebo přeměny na aktivní formu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FF0000"/>
                </a:solidFill>
              </a:rPr>
              <a:t> Rezistence </a:t>
            </a:r>
            <a:r>
              <a:rPr lang="cs-CZ" altLang="cs-CZ" sz="2000" dirty="0">
                <a:solidFill>
                  <a:srgbClr val="FF0000"/>
                </a:solidFill>
              </a:rPr>
              <a:t>na </a:t>
            </a:r>
            <a:r>
              <a:rPr lang="cs-CZ" altLang="cs-CZ" sz="2000" dirty="0" smtClean="0">
                <a:solidFill>
                  <a:srgbClr val="FF0000"/>
                </a:solidFill>
              </a:rPr>
              <a:t>vitamin – </a:t>
            </a:r>
            <a:r>
              <a:rPr lang="cs-CZ" altLang="cs-CZ" sz="2000" dirty="0" smtClean="0"/>
              <a:t>chybění </a:t>
            </a:r>
            <a:r>
              <a:rPr lang="cs-CZ" altLang="cs-CZ" sz="2000" dirty="0"/>
              <a:t>receptoru pro vit. </a:t>
            </a:r>
            <a:r>
              <a:rPr lang="cs-CZ" altLang="cs-CZ" sz="2000" dirty="0" smtClean="0"/>
              <a:t>D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FF0000"/>
                </a:solidFill>
              </a:rPr>
              <a:t> Zvýšená </a:t>
            </a:r>
            <a:r>
              <a:rPr lang="cs-CZ" altLang="cs-CZ" sz="2000" dirty="0">
                <a:solidFill>
                  <a:srgbClr val="FF0000"/>
                </a:solidFill>
              </a:rPr>
              <a:t>spotřeba </a:t>
            </a:r>
            <a:r>
              <a:rPr lang="cs-CZ" altLang="cs-CZ" sz="2000" dirty="0"/>
              <a:t>(růst, gravidita…)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 smtClean="0">
                <a:solidFill>
                  <a:srgbClr val="FF0000"/>
                </a:solidFill>
              </a:rPr>
              <a:t> Farmakologicky navozená</a:t>
            </a:r>
            <a:endParaRPr lang="cs-CZ" altLang="cs-CZ" sz="2000" dirty="0"/>
          </a:p>
          <a:p>
            <a:pPr lvl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dysmikrobie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po </a:t>
            </a:r>
            <a:r>
              <a:rPr lang="cs-CZ" altLang="cs-CZ" sz="1800" dirty="0" smtClean="0"/>
              <a:t>ATB</a:t>
            </a:r>
            <a:endParaRPr lang="cs-CZ" altLang="cs-CZ" sz="18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 sz="1800" dirty="0" smtClean="0">
                <a:sym typeface="Symbol" panose="05050102010706020507" pitchFamily="18" charset="2"/>
              </a:rPr>
              <a:t> léčba </a:t>
            </a:r>
            <a:r>
              <a:rPr lang="cs-CZ" altLang="cs-CZ" sz="1800" dirty="0">
                <a:sym typeface="Symbol" panose="05050102010706020507" pitchFamily="18" charset="2"/>
              </a:rPr>
              <a:t>dikumarol. preparáty </a:t>
            </a:r>
            <a:r>
              <a:rPr lang="cs-CZ" altLang="cs-CZ" sz="1800" dirty="0"/>
              <a:t>(</a:t>
            </a:r>
            <a:r>
              <a:rPr lang="cs-CZ" altLang="cs-CZ" sz="1800" dirty="0">
                <a:sym typeface="Symbol" panose="05050102010706020507" pitchFamily="18" charset="2"/>
              </a:rPr>
              <a:t> vit. K)</a:t>
            </a:r>
          </a:p>
        </p:txBody>
      </p:sp>
    </p:spTree>
    <p:extLst>
      <p:ext uri="{BB962C8B-B14F-4D97-AF65-F5344CB8AC3E}">
        <p14:creationId xmlns:p14="http://schemas.microsoft.com/office/powerpoint/2010/main" val="29618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87" y="629868"/>
            <a:ext cx="6313092" cy="5850132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20639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dirty="0" smtClean="0">
                <a:solidFill>
                  <a:schemeClr val="hlink"/>
                </a:solidFill>
                <a:latin typeface="+mn-lt"/>
              </a:rPr>
              <a:t>vitamin </a:t>
            </a:r>
            <a:r>
              <a:rPr lang="cs-CZ" altLang="cs-CZ" sz="3600" dirty="0">
                <a:solidFill>
                  <a:schemeClr val="hlink"/>
                </a:solidFill>
                <a:latin typeface="+mn-lt"/>
              </a:rPr>
              <a:t>B</a:t>
            </a:r>
            <a:r>
              <a:rPr lang="cs-CZ" altLang="cs-CZ" sz="3600" baseline="-25000" dirty="0">
                <a:solidFill>
                  <a:schemeClr val="hlink"/>
                </a:solidFill>
                <a:latin typeface="+mn-lt"/>
              </a:rPr>
              <a:t>1</a:t>
            </a:r>
            <a:endParaRPr lang="cs-CZ" dirty="0">
              <a:latin typeface="+mn-lt"/>
            </a:endParaRP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509451" y="1330234"/>
            <a:ext cx="9801961" cy="4495800"/>
          </a:xfrm>
        </p:spPr>
        <p:txBody>
          <a:bodyPr/>
          <a:lstStyle/>
          <a:p>
            <a:r>
              <a:rPr lang="cs-CZ" altLang="cs-CZ" sz="1800" dirty="0">
                <a:cs typeface="Times New Roman" panose="02020603050405020304" pitchFamily="18" charset="0"/>
              </a:rPr>
              <a:t>absorpce pomocí aktivního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přenašeče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schopnost organismu tvořit zásobu – nepatrná (25–30 mg)</a:t>
            </a:r>
          </a:p>
          <a:p>
            <a:r>
              <a:rPr lang="cs-CZ" altLang="cs-CZ" sz="1800" dirty="0">
                <a:cs typeface="Times New Roman" panose="02020603050405020304" pitchFamily="18" charset="0"/>
              </a:rPr>
              <a:t>biologický poločas 10–20 dnů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nutný kontinuální příjem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thiaminu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r>
              <a:rPr lang="cs-CZ" altLang="cs-CZ" sz="1800" dirty="0">
                <a:cs typeface="Times New Roman" panose="02020603050405020304" pitchFamily="18" charset="0"/>
              </a:rPr>
              <a:t>vysoké perorální dávky jsou po nasycení vyloučeny močí</a:t>
            </a:r>
          </a:p>
          <a:p>
            <a:pPr marL="72000" indent="0">
              <a:buNone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v těhotenství a období laktace – navýšení dávky</a:t>
            </a: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Zdroje</a:t>
            </a:r>
            <a:r>
              <a:rPr lang="cs-CZ" altLang="cs-CZ" sz="1800" dirty="0">
                <a:cs typeface="Times New Roman" panose="02020603050405020304" pitchFamily="18" charset="0"/>
              </a:rPr>
              <a:t>: vepřové maso, játra, </a:t>
            </a:r>
            <a:r>
              <a:rPr lang="cs-CZ" altLang="cs-CZ" sz="1800" dirty="0" err="1">
                <a:cs typeface="Times New Roman" panose="02020603050405020304" pitchFamily="18" charset="0"/>
              </a:rPr>
              <a:t>platýz</a:t>
            </a:r>
            <a:r>
              <a:rPr lang="cs-CZ" altLang="cs-CZ" sz="1800" dirty="0">
                <a:cs typeface="Times New Roman" panose="02020603050405020304" pitchFamily="18" charset="0"/>
              </a:rPr>
              <a:t>, tuňák, </a:t>
            </a:r>
            <a:r>
              <a:rPr lang="cs-CZ" altLang="cs-CZ" sz="1800" b="1" dirty="0">
                <a:cs typeface="Times New Roman" panose="02020603050405020304" pitchFamily="18" charset="0"/>
              </a:rPr>
              <a:t>celozrnné produkty</a:t>
            </a:r>
            <a:r>
              <a:rPr lang="cs-CZ" altLang="cs-CZ" sz="1800" dirty="0">
                <a:cs typeface="Times New Roman" panose="02020603050405020304" pitchFamily="18" charset="0"/>
              </a:rPr>
              <a:t>, luštěniny, brambory</a:t>
            </a: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p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růměrné </a:t>
            </a:r>
            <a:r>
              <a:rPr lang="cs-CZ" altLang="cs-CZ" sz="1800" dirty="0">
                <a:cs typeface="Times New Roman" panose="02020603050405020304" pitchFamily="18" charset="0"/>
              </a:rPr>
              <a:t>ztráty při úpravě pokrmů – cca 30 %, termolabilní a citlivý na oxidaci</a:t>
            </a:r>
          </a:p>
        </p:txBody>
      </p:sp>
    </p:spTree>
    <p:extLst>
      <p:ext uri="{BB962C8B-B14F-4D97-AF65-F5344CB8AC3E}">
        <p14:creationId xmlns:p14="http://schemas.microsoft.com/office/powerpoint/2010/main" val="20210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Vitamin B</a:t>
            </a:r>
            <a:r>
              <a:rPr lang="cs-CZ" altLang="cs-CZ" baseline="-25000" dirty="0">
                <a:solidFill>
                  <a:srgbClr val="FF0000"/>
                </a:solidFill>
                <a:latin typeface="+mn-lt"/>
              </a:rPr>
              <a:t>2 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(riboflavin)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554480"/>
            <a:ext cx="10553246" cy="49638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/>
              <a:t>j</a:t>
            </a:r>
            <a:r>
              <a:rPr lang="cs-CZ" altLang="cs-CZ" sz="2000" dirty="0" smtClean="0"/>
              <a:t>ako </a:t>
            </a:r>
            <a:r>
              <a:rPr lang="cs-CZ" altLang="cs-CZ" sz="2000" dirty="0" err="1" smtClean="0"/>
              <a:t>kofaktor</a:t>
            </a:r>
            <a:r>
              <a:rPr lang="cs-CZ" altLang="cs-CZ" sz="2000" dirty="0" smtClean="0"/>
              <a:t> ve </a:t>
            </a:r>
            <a:r>
              <a:rPr lang="cs-CZ" altLang="cs-CZ" sz="2000" b="1" dirty="0" smtClean="0"/>
              <a:t>flavoproteinech</a:t>
            </a:r>
            <a:r>
              <a:rPr lang="cs-CZ" altLang="cs-CZ" sz="2000" b="1" dirty="0"/>
              <a:t> </a:t>
            </a:r>
            <a:r>
              <a:rPr lang="cs-CZ" altLang="cs-CZ" sz="2000" dirty="0" smtClean="0"/>
              <a:t>ve formě koenzymů:</a:t>
            </a:r>
          </a:p>
          <a:p>
            <a:pPr lvl="1">
              <a:spcBef>
                <a:spcPts val="600"/>
              </a:spcBef>
            </a:pPr>
            <a:r>
              <a:rPr lang="cs-CZ" altLang="cs-CZ" dirty="0" smtClean="0"/>
              <a:t> </a:t>
            </a:r>
            <a:r>
              <a:rPr lang="cs-CZ" altLang="cs-CZ" sz="1800" b="1" dirty="0" smtClean="0"/>
              <a:t>flavin-mononukleotid </a:t>
            </a:r>
            <a:r>
              <a:rPr lang="cs-CZ" altLang="cs-CZ" sz="1800" b="1" dirty="0"/>
              <a:t>(FMN</a:t>
            </a:r>
            <a:r>
              <a:rPr lang="cs-CZ" altLang="cs-CZ" sz="1800" b="1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 smtClean="0"/>
              <a:t> </a:t>
            </a:r>
            <a:r>
              <a:rPr lang="cs-CZ" altLang="cs-CZ" sz="1800" b="1" dirty="0"/>
              <a:t>flavin </a:t>
            </a:r>
            <a:r>
              <a:rPr lang="cs-CZ" altLang="cs-CZ" sz="1800" b="1" dirty="0" smtClean="0"/>
              <a:t>adenin-</a:t>
            </a:r>
            <a:r>
              <a:rPr lang="cs-CZ" altLang="cs-CZ" sz="1800" b="1" dirty="0" err="1" smtClean="0"/>
              <a:t>dinukleotid</a:t>
            </a:r>
            <a:r>
              <a:rPr lang="cs-CZ" altLang="cs-CZ" sz="1800" b="1" dirty="0" smtClean="0"/>
              <a:t> </a:t>
            </a:r>
            <a:r>
              <a:rPr lang="cs-CZ" altLang="cs-CZ" sz="1800" b="1" dirty="0"/>
              <a:t>(FAD) </a:t>
            </a:r>
            <a:endParaRPr lang="cs-CZ" altLang="cs-CZ" sz="1800" b="1" dirty="0" smtClean="0"/>
          </a:p>
          <a:p>
            <a:pPr marL="72000" indent="0">
              <a:lnSpc>
                <a:spcPct val="90000"/>
              </a:lnSpc>
              <a:spcBef>
                <a:spcPts val="600"/>
              </a:spcBef>
              <a:buNone/>
            </a:pPr>
            <a:endParaRPr lang="cs-CZ" altLang="cs-CZ" sz="2000" b="1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000" dirty="0" smtClean="0"/>
              <a:t>účast </a:t>
            </a:r>
            <a:r>
              <a:rPr lang="cs-CZ" altLang="cs-CZ" sz="2000" dirty="0"/>
              <a:t>v oxidačně-redukčních reakcích </a:t>
            </a:r>
            <a:r>
              <a:rPr lang="cs-CZ" altLang="cs-CZ" sz="2000" dirty="0">
                <a:sym typeface="Wingdings" panose="05000000000000000000" pitchFamily="2" charset="2"/>
              </a:rPr>
              <a:t> </a:t>
            </a:r>
            <a:r>
              <a:rPr lang="cs-CZ" altLang="cs-CZ" sz="2000" b="1" dirty="0">
                <a:sym typeface="Wingdings" panose="05000000000000000000" pitchFamily="2" charset="2"/>
              </a:rPr>
              <a:t>oxidační </a:t>
            </a:r>
            <a:r>
              <a:rPr lang="cs-CZ" altLang="cs-CZ" sz="2000" b="1" dirty="0" smtClean="0">
                <a:sym typeface="Wingdings" panose="05000000000000000000" pitchFamily="2" charset="2"/>
              </a:rPr>
              <a:t>metabolismus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000" dirty="0"/>
              <a:t>vždy uvnitř nějakého proteinu, nikdy volně v cytoplasmě </a:t>
            </a:r>
          </a:p>
          <a:p>
            <a:pPr marL="72000" indent="0">
              <a:lnSpc>
                <a:spcPct val="90000"/>
              </a:lnSpc>
              <a:spcBef>
                <a:spcPts val="600"/>
              </a:spcBef>
              <a:buNone/>
            </a:pPr>
            <a:endParaRPr lang="cs-CZ" altLang="cs-CZ" sz="20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000" dirty="0"/>
              <a:t>vstřebávání aktivním transportem, vyšší koncentrace pasivní difuzí</a:t>
            </a:r>
          </a:p>
          <a:p>
            <a:pPr marL="72000" indent="0">
              <a:lnSpc>
                <a:spcPct val="90000"/>
              </a:lnSpc>
              <a:spcBef>
                <a:spcPts val="600"/>
              </a:spcBef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000" dirty="0" err="1"/>
              <a:t>temostabilní</a:t>
            </a:r>
            <a:r>
              <a:rPr lang="cs-CZ" altLang="cs-CZ" sz="2000" dirty="0"/>
              <a:t>, světlem je inaktivován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000" dirty="0"/>
              <a:t>ztráty skladováním a přípravou – cca 20 %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cs-CZ" altLang="cs-CZ" sz="20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000" dirty="0" smtClean="0"/>
              <a:t>DDD</a:t>
            </a:r>
            <a:r>
              <a:rPr lang="cs-CZ" altLang="cs-CZ" sz="2000" dirty="0"/>
              <a:t>: 1,5 mg</a:t>
            </a:r>
          </a:p>
        </p:txBody>
      </p:sp>
    </p:spTree>
    <p:extLst>
      <p:ext uri="{BB962C8B-B14F-4D97-AF65-F5344CB8AC3E}">
        <p14:creationId xmlns:p14="http://schemas.microsoft.com/office/powerpoint/2010/main" val="23180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chemeClr val="hlink"/>
                </a:solidFill>
                <a:latin typeface="+mn-lt"/>
              </a:rPr>
              <a:t>Hypovitaminóza vitaminu </a:t>
            </a:r>
            <a:r>
              <a:rPr lang="cs-CZ" altLang="cs-CZ" sz="3600" dirty="0">
                <a:solidFill>
                  <a:schemeClr val="hlink"/>
                </a:solidFill>
                <a:latin typeface="+mn-lt"/>
              </a:rPr>
              <a:t>B</a:t>
            </a:r>
            <a:r>
              <a:rPr lang="cs-CZ" altLang="cs-CZ" sz="3600" baseline="-25000" dirty="0">
                <a:solidFill>
                  <a:schemeClr val="hlink"/>
                </a:solidFill>
                <a:latin typeface="+mn-lt"/>
              </a:rPr>
              <a:t>2</a:t>
            </a:r>
            <a:endParaRPr lang="cs-CZ" dirty="0">
              <a:latin typeface="+mn-lt"/>
            </a:endParaRP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522515" y="1692002"/>
            <a:ext cx="11325496" cy="41399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hlink"/>
                </a:solidFill>
              </a:rPr>
              <a:t>Hypovitaminóza</a:t>
            </a:r>
            <a:r>
              <a:rPr lang="cs-CZ" altLang="cs-CZ" sz="2000" dirty="0" smtClean="0">
                <a:solidFill>
                  <a:schemeClr val="hlink"/>
                </a:solidFill>
              </a:rPr>
              <a:t>:</a:t>
            </a:r>
            <a:endParaRPr lang="cs-CZ" altLang="cs-CZ" sz="2000" dirty="0">
              <a:solidFill>
                <a:schemeClr val="hlink"/>
              </a:solidFill>
            </a:endParaRPr>
          </a:p>
          <a:p>
            <a:pPr lvl="1">
              <a:spcBef>
                <a:spcPts val="600"/>
              </a:spcBef>
            </a:pPr>
            <a:r>
              <a:rPr lang="cs-CZ" altLang="cs-CZ" dirty="0"/>
              <a:t>n</a:t>
            </a:r>
            <a:r>
              <a:rPr lang="cs-CZ" altLang="cs-CZ" dirty="0" smtClean="0"/>
              <a:t>ení přesně definovaná</a:t>
            </a:r>
          </a:p>
          <a:p>
            <a:pPr lvl="1">
              <a:spcBef>
                <a:spcPts val="600"/>
              </a:spcBef>
            </a:pPr>
            <a:r>
              <a:rPr lang="cs-CZ" altLang="cs-CZ" dirty="0" smtClean="0"/>
              <a:t>poruchy </a:t>
            </a:r>
            <a:r>
              <a:rPr lang="cs-CZ" altLang="cs-CZ" dirty="0"/>
              <a:t>růstu, </a:t>
            </a:r>
            <a:r>
              <a:rPr lang="cs-CZ" altLang="cs-CZ" dirty="0" err="1" smtClean="0"/>
              <a:t>seberoická</a:t>
            </a:r>
            <a:r>
              <a:rPr lang="cs-CZ" altLang="cs-CZ" dirty="0" smtClean="0"/>
              <a:t> </a:t>
            </a:r>
            <a:r>
              <a:rPr lang="cs-CZ" altLang="cs-CZ" dirty="0"/>
              <a:t>dermatitida, záněty sliznic a dutiny ústní, jazyka, ragády koutků, těžké případy </a:t>
            </a:r>
            <a:r>
              <a:rPr lang="cs-CZ" altLang="cs-CZ" dirty="0" err="1"/>
              <a:t>normocytární</a:t>
            </a:r>
            <a:r>
              <a:rPr lang="cs-CZ" altLang="cs-CZ" dirty="0"/>
              <a:t> anémie</a:t>
            </a:r>
          </a:p>
          <a:p>
            <a:pPr>
              <a:lnSpc>
                <a:spcPct val="90000"/>
              </a:lnSpc>
            </a:pPr>
            <a:endParaRPr lang="cs-CZ" altLang="cs-CZ" sz="20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0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hlink"/>
                </a:solidFill>
              </a:rPr>
              <a:t>Avitaminóza</a:t>
            </a:r>
          </a:p>
          <a:p>
            <a:pPr lvl="1">
              <a:spcBef>
                <a:spcPts val="600"/>
              </a:spcBef>
            </a:pPr>
            <a:r>
              <a:rPr lang="cs-CZ" altLang="cs-CZ" dirty="0" smtClean="0"/>
              <a:t>zejména </a:t>
            </a:r>
            <a:r>
              <a:rPr lang="cs-CZ" altLang="cs-CZ" dirty="0"/>
              <a:t>v rozvojových zemích, ve vyspělých zemích u alkoholiků a pacientů s chronickými infekcemi či malignitami</a:t>
            </a:r>
          </a:p>
          <a:p>
            <a:endParaRPr lang="cs-CZ" alt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/>
              <a:t>zdroje</a:t>
            </a:r>
            <a:r>
              <a:rPr lang="cs-CZ" altLang="cs-CZ" sz="2000" dirty="0"/>
              <a:t>: mléko, mléčné výrobky, maso, ryby, vejce, některé druhy zeleniny, celozrnné </a:t>
            </a:r>
            <a:r>
              <a:rPr lang="cs-CZ" altLang="cs-CZ" sz="2000" dirty="0" smtClean="0"/>
              <a:t>produkty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p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ři běžné stravě nedostatek nehrozí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6026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solidFill>
                  <a:srgbClr val="FF0000"/>
                </a:solidFill>
              </a:rPr>
              <a:t>Niacin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80606"/>
            <a:ext cx="10753200" cy="4899394"/>
          </a:xfrm>
        </p:spPr>
        <p:txBody>
          <a:bodyPr/>
          <a:lstStyle/>
          <a:p>
            <a:r>
              <a:rPr lang="cs-CZ" sz="1800" b="1" dirty="0"/>
              <a:t>kyselina nikotinová a nikotinamid 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tvorba redoxního koenzymu – </a:t>
            </a:r>
            <a:r>
              <a:rPr lang="cs-CZ" sz="1800" b="1" dirty="0">
                <a:sym typeface="Wingdings" panose="05000000000000000000" pitchFamily="2" charset="2"/>
              </a:rPr>
              <a:t>NADH</a:t>
            </a:r>
            <a:r>
              <a:rPr lang="cs-CZ" sz="1800" dirty="0">
                <a:sym typeface="Wingdings" panose="05000000000000000000" pitchFamily="2" charset="2"/>
              </a:rPr>
              <a:t>, </a:t>
            </a:r>
            <a:r>
              <a:rPr lang="cs-CZ" sz="1800" b="1" dirty="0">
                <a:sym typeface="Wingdings" panose="05000000000000000000" pitchFamily="2" charset="2"/>
              </a:rPr>
              <a:t>NADPH</a:t>
            </a:r>
            <a:endParaRPr lang="cs-CZ" sz="1800" b="1" dirty="0"/>
          </a:p>
          <a:p>
            <a:endParaRPr lang="cs-CZ" sz="1800" dirty="0" smtClean="0"/>
          </a:p>
          <a:p>
            <a:r>
              <a:rPr lang="cs-CZ" sz="1800" dirty="0" smtClean="0"/>
              <a:t>někdy uváděn jako vit. B</a:t>
            </a:r>
            <a:r>
              <a:rPr lang="cs-CZ" sz="1800" baseline="-25000" dirty="0" smtClean="0"/>
              <a:t>3</a:t>
            </a:r>
            <a:r>
              <a:rPr lang="cs-CZ" sz="1800" dirty="0" smtClean="0"/>
              <a:t>, PP</a:t>
            </a:r>
          </a:p>
          <a:p>
            <a:r>
              <a:rPr lang="cs-CZ" sz="1800" dirty="0"/>
              <a:t>syntéza z </a:t>
            </a:r>
            <a:r>
              <a:rPr lang="cs-CZ" sz="1800" dirty="0" smtClean="0"/>
              <a:t>tryptofanu</a:t>
            </a:r>
          </a:p>
          <a:p>
            <a:endParaRPr lang="cs-CZ" sz="1800" baseline="-25000" dirty="0" smtClean="0"/>
          </a:p>
          <a:p>
            <a:endParaRPr lang="cs-CZ" sz="1800" dirty="0" smtClean="0"/>
          </a:p>
          <a:p>
            <a:r>
              <a:rPr lang="cs-CZ" sz="1800" dirty="0" smtClean="0"/>
              <a:t>součást </a:t>
            </a:r>
            <a:r>
              <a:rPr lang="cs-CZ" sz="1800" dirty="0"/>
              <a:t>koenzymu </a:t>
            </a:r>
            <a:r>
              <a:rPr lang="cs-CZ" sz="1800" dirty="0" smtClean="0"/>
              <a:t>– účast při </a:t>
            </a:r>
            <a:r>
              <a:rPr lang="cs-CZ" sz="1800" dirty="0"/>
              <a:t>metabolismu sacharidů, bílkovin a </a:t>
            </a:r>
            <a:r>
              <a:rPr lang="cs-CZ" sz="1800" dirty="0" smtClean="0"/>
              <a:t>tuků</a:t>
            </a:r>
          </a:p>
          <a:p>
            <a:r>
              <a:rPr lang="cs-CZ" sz="1800" dirty="0"/>
              <a:t>v</a:t>
            </a:r>
            <a:r>
              <a:rPr lang="cs-CZ" sz="1800" dirty="0" smtClean="0"/>
              <a:t> koenzymech </a:t>
            </a:r>
            <a:r>
              <a:rPr lang="cs-CZ" sz="1800" dirty="0" err="1"/>
              <a:t>dehydrogenas</a:t>
            </a:r>
            <a:r>
              <a:rPr lang="cs-CZ" sz="1800" dirty="0"/>
              <a:t> se účastní mnoha </a:t>
            </a:r>
            <a:r>
              <a:rPr lang="cs-CZ" sz="1800" dirty="0" err="1"/>
              <a:t>oxidoredukčních</a:t>
            </a:r>
            <a:r>
              <a:rPr lang="cs-CZ" sz="1800" dirty="0"/>
              <a:t> </a:t>
            </a:r>
            <a:r>
              <a:rPr lang="cs-CZ" sz="1800" dirty="0" smtClean="0"/>
              <a:t>reakcí</a:t>
            </a:r>
          </a:p>
          <a:p>
            <a:r>
              <a:rPr lang="cs-CZ" sz="1800" dirty="0"/>
              <a:t>v</a:t>
            </a:r>
            <a:r>
              <a:rPr lang="cs-CZ" sz="1800" dirty="0" smtClean="0"/>
              <a:t>yšší dávky – podíl na snižování CH a TAG</a:t>
            </a:r>
          </a:p>
          <a:p>
            <a:r>
              <a:rPr lang="cs-CZ" sz="1800" dirty="0"/>
              <a:t>nezbytný pro růst a účastní se též </a:t>
            </a:r>
            <a:r>
              <a:rPr lang="cs-CZ" sz="1800" dirty="0" smtClean="0"/>
              <a:t>syntézy hormonů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72128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Niacin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r>
              <a:rPr lang="cs-CZ" sz="1800" b="1" dirty="0" smtClean="0"/>
              <a:t>Nedostatek: </a:t>
            </a:r>
          </a:p>
          <a:p>
            <a:pPr lvl="1"/>
            <a:r>
              <a:rPr lang="cs-CZ" sz="1800" dirty="0"/>
              <a:t>žaludeční a střevní potíže a změny v ústní dutině, ale také </a:t>
            </a:r>
            <a:r>
              <a:rPr lang="cs-CZ" sz="1800" dirty="0" smtClean="0"/>
              <a:t>anorexie, deprese, poruchy paměti</a:t>
            </a:r>
            <a:endParaRPr lang="cs-CZ" sz="1800" b="1" dirty="0" smtClean="0"/>
          </a:p>
          <a:p>
            <a:endParaRPr lang="cs-CZ" sz="1800" b="1" dirty="0" smtClean="0"/>
          </a:p>
          <a:p>
            <a:r>
              <a:rPr lang="cs-CZ" sz="1800" b="1" dirty="0" smtClean="0"/>
              <a:t>Avitaminóza</a:t>
            </a:r>
            <a:r>
              <a:rPr lang="cs-CZ" sz="1800" b="1" dirty="0"/>
              <a:t>: </a:t>
            </a:r>
          </a:p>
          <a:p>
            <a:pPr lvl="1"/>
            <a:r>
              <a:rPr lang="cs-CZ" sz="1800" b="1" dirty="0"/>
              <a:t>pelagra</a:t>
            </a:r>
            <a:r>
              <a:rPr lang="cs-CZ" sz="1800" dirty="0"/>
              <a:t>: dermatitida, průjem, demence</a:t>
            </a:r>
          </a:p>
          <a:p>
            <a:pPr lvl="1"/>
            <a:r>
              <a:rPr lang="cs-CZ" sz="1800" dirty="0"/>
              <a:t>v rozvinutém světě velmi vzácná, v rozvíjejících se zemích se může vyskytovat</a:t>
            </a:r>
          </a:p>
          <a:p>
            <a:endParaRPr lang="cs-CZ" sz="1800" dirty="0"/>
          </a:p>
          <a:p>
            <a:r>
              <a:rPr lang="cs-CZ" sz="1800" b="1" dirty="0"/>
              <a:t>Zdroj</a:t>
            </a:r>
            <a:r>
              <a:rPr lang="cs-CZ" sz="1800" dirty="0"/>
              <a:t>: </a:t>
            </a:r>
          </a:p>
          <a:p>
            <a:pPr lvl="1"/>
            <a:r>
              <a:rPr lang="cs-CZ" sz="1800" dirty="0"/>
              <a:t>kvasnice, játra, drůbež, libové maso, ořechy a zelenina</a:t>
            </a:r>
          </a:p>
          <a:p>
            <a:pPr lvl="1"/>
            <a:r>
              <a:rPr lang="cs-CZ" sz="1800" dirty="0"/>
              <a:t>v obilovinách je kyselina nikotinová vázána na komponenty, které nejsou využitelné</a:t>
            </a:r>
          </a:p>
          <a:p>
            <a:endParaRPr lang="cs-CZ" sz="1800" dirty="0" smtClean="0"/>
          </a:p>
          <a:p>
            <a:r>
              <a:rPr lang="cs-CZ" sz="1800" dirty="0" smtClean="0"/>
              <a:t>stabilní </a:t>
            </a:r>
            <a:r>
              <a:rPr lang="cs-CZ" sz="1800" dirty="0"/>
              <a:t>vůči teplu, světlu, kyslíku a alkalickému prostředí, a to jak ve stavu suchém, tak v </a:t>
            </a:r>
            <a:r>
              <a:rPr lang="cs-CZ" sz="1800" dirty="0" smtClean="0"/>
              <a:t>roztoku</a:t>
            </a:r>
          </a:p>
          <a:p>
            <a:r>
              <a:rPr lang="cs-CZ" sz="1800" dirty="0"/>
              <a:t>v</a:t>
            </a:r>
            <a:r>
              <a:rPr lang="pt-BR" sz="1800" dirty="0"/>
              <a:t> organismu se uchovává 2–6 týdnů</a:t>
            </a:r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95420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solidFill>
                  <a:srgbClr val="FF0000"/>
                </a:solidFill>
              </a:rPr>
              <a:t>Kyselina pantotenová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1267097"/>
            <a:ext cx="11059200" cy="5212903"/>
          </a:xfrm>
        </p:spPr>
        <p:txBody>
          <a:bodyPr/>
          <a:lstStyle/>
          <a:p>
            <a:r>
              <a:rPr lang="es-ES" sz="1800" dirty="0"/>
              <a:t>obvykle ve formě </a:t>
            </a:r>
            <a:r>
              <a:rPr lang="es-ES" sz="1800" b="1" dirty="0"/>
              <a:t>koenzymu </a:t>
            </a:r>
            <a:r>
              <a:rPr lang="es-ES" sz="1800" b="1" dirty="0" smtClean="0"/>
              <a:t>A</a:t>
            </a:r>
            <a:r>
              <a:rPr lang="cs-CZ" sz="1800" b="1" dirty="0" smtClean="0"/>
              <a:t> </a:t>
            </a:r>
            <a:r>
              <a:rPr lang="cs-CZ" sz="1800" dirty="0" smtClean="0"/>
              <a:t>– přenos acylů</a:t>
            </a:r>
            <a:endParaRPr lang="cs-CZ" sz="1800" b="1" dirty="0" smtClean="0"/>
          </a:p>
          <a:p>
            <a:pPr lvl="1"/>
            <a:r>
              <a:rPr lang="cs-CZ" sz="1600" dirty="0"/>
              <a:t>p</a:t>
            </a:r>
            <a:r>
              <a:rPr lang="cs-CZ" sz="1600" dirty="0" smtClean="0"/>
              <a:t>odíl na metabolismu </a:t>
            </a:r>
            <a:r>
              <a:rPr lang="cs-CZ" sz="1600" dirty="0"/>
              <a:t>sacharidů, bílkovin a </a:t>
            </a:r>
            <a:r>
              <a:rPr lang="cs-CZ" sz="1600" dirty="0" smtClean="0"/>
              <a:t>tuků</a:t>
            </a:r>
          </a:p>
          <a:p>
            <a:pPr lvl="1"/>
            <a:r>
              <a:rPr lang="cs-CZ" sz="1600" dirty="0" smtClean="0"/>
              <a:t>důležitá </a:t>
            </a:r>
            <a:r>
              <a:rPr lang="cs-CZ" sz="1600" dirty="0"/>
              <a:t>pro </a:t>
            </a:r>
            <a:r>
              <a:rPr lang="cs-CZ" sz="1600" dirty="0" smtClean="0"/>
              <a:t>reparaci buněk </a:t>
            </a:r>
            <a:r>
              <a:rPr lang="cs-CZ" sz="1600" dirty="0"/>
              <a:t>a </a:t>
            </a:r>
            <a:r>
              <a:rPr lang="cs-CZ" sz="1600" dirty="0" smtClean="0"/>
              <a:t>tkání</a:t>
            </a:r>
          </a:p>
          <a:p>
            <a:pPr lvl="1"/>
            <a:r>
              <a:rPr lang="cs-CZ" sz="1600" dirty="0"/>
              <a:t>syntézu hormonů, neurotransmiterů, fosfolipidů, hemoglobinu, </a:t>
            </a:r>
            <a:r>
              <a:rPr lang="cs-CZ" sz="1600" dirty="0" smtClean="0"/>
              <a:t>myoglobinu a dalších složek</a:t>
            </a:r>
          </a:p>
          <a:p>
            <a:endParaRPr lang="cs-CZ" sz="1800" dirty="0" smtClean="0"/>
          </a:p>
          <a:p>
            <a:r>
              <a:rPr lang="cs-CZ" sz="1800" b="1" dirty="0" smtClean="0"/>
              <a:t>Zdroj</a:t>
            </a:r>
            <a:r>
              <a:rPr lang="cs-CZ" sz="1800" dirty="0" smtClean="0"/>
              <a:t>: </a:t>
            </a:r>
            <a:r>
              <a:rPr lang="cs-CZ" sz="1800" dirty="0"/>
              <a:t>játra, srdce, různá masa, žloutek, </a:t>
            </a:r>
            <a:r>
              <a:rPr lang="cs-CZ" sz="1800" dirty="0" smtClean="0"/>
              <a:t>obiloviny, houby, kvasnice</a:t>
            </a:r>
          </a:p>
          <a:p>
            <a:endParaRPr lang="cs-CZ" sz="1800" dirty="0" smtClean="0"/>
          </a:p>
          <a:p>
            <a:r>
              <a:rPr lang="cs-CZ" sz="1800" dirty="0" smtClean="0"/>
              <a:t>nedostatek velmi vzácný </a:t>
            </a:r>
          </a:p>
          <a:p>
            <a:pPr lvl="1"/>
            <a:r>
              <a:rPr lang="cs-CZ" sz="1800" dirty="0" smtClean="0"/>
              <a:t>experimentálně se </a:t>
            </a:r>
            <a:r>
              <a:rPr lang="cs-CZ" sz="1800" dirty="0"/>
              <a:t>projevil </a:t>
            </a:r>
            <a:r>
              <a:rPr lang="cs-CZ" sz="1800" dirty="0" smtClean="0"/>
              <a:t>únavou</a:t>
            </a:r>
            <a:r>
              <a:rPr lang="cs-CZ" sz="1800" dirty="0"/>
              <a:t>, bolestmi hlavy, poruchami spánku, žaludeční nevolností a zvracením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dirty="0"/>
              <a:t>stabilní při pH </a:t>
            </a:r>
            <a:r>
              <a:rPr lang="cs-CZ" sz="1800" dirty="0" smtClean="0"/>
              <a:t>6–7</a:t>
            </a:r>
            <a:r>
              <a:rPr lang="cs-CZ" sz="1800" dirty="0"/>
              <a:t>, ale destruuje se teplem v alkoholických i kyselých </a:t>
            </a:r>
            <a:r>
              <a:rPr lang="cs-CZ" sz="1800" dirty="0" smtClean="0"/>
              <a:t>roztocích</a:t>
            </a:r>
          </a:p>
          <a:p>
            <a:r>
              <a:rPr lang="cs-CZ" sz="1800" dirty="0"/>
              <a:t>v</a:t>
            </a:r>
            <a:r>
              <a:rPr lang="cs-CZ" sz="1800" dirty="0" smtClean="0"/>
              <a:t>arem </a:t>
            </a:r>
            <a:r>
              <a:rPr lang="cs-CZ" sz="1800" dirty="0"/>
              <a:t>ztrácí až </a:t>
            </a:r>
            <a:r>
              <a:rPr lang="cs-CZ" sz="1800" dirty="0" smtClean="0"/>
              <a:t>50 %</a:t>
            </a:r>
          </a:p>
          <a:p>
            <a:r>
              <a:rPr lang="cs-CZ" sz="1800" dirty="0" smtClean="0"/>
              <a:t>při </a:t>
            </a:r>
            <a:r>
              <a:rPr lang="cs-CZ" sz="1800" dirty="0"/>
              <a:t>technologickém zpracování – mletí, zmrazování i konzervování ztrácí až do </a:t>
            </a:r>
            <a:r>
              <a:rPr lang="cs-CZ" sz="1800" dirty="0" smtClean="0"/>
              <a:t>80 %</a:t>
            </a:r>
          </a:p>
          <a:p>
            <a:r>
              <a:rPr lang="cs-CZ" sz="1800" dirty="0"/>
              <a:t>v</a:t>
            </a:r>
            <a:r>
              <a:rPr lang="cs-CZ" sz="1800" dirty="0" smtClean="0"/>
              <a:t> organismu se uchovává 4–10 dní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03657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AutoShap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341177" y="1059635"/>
            <a:ext cx="10753200" cy="451576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Vitamin B</a:t>
            </a:r>
            <a:r>
              <a:rPr lang="cs-CZ" altLang="cs-CZ" baseline="-25000" dirty="0">
                <a:solidFill>
                  <a:srgbClr val="FF0000"/>
                </a:solidFill>
                <a:latin typeface="+mn-lt"/>
              </a:rPr>
              <a:t>6 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(pyridoxin)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998617"/>
            <a:ext cx="9404087" cy="3905794"/>
          </a:xfrm>
        </p:spPr>
        <p:txBody>
          <a:bodyPr/>
          <a:lstStyle/>
          <a:p>
            <a:r>
              <a:rPr lang="cs-CZ" altLang="cs-CZ" sz="1800" b="1" dirty="0" smtClean="0"/>
              <a:t>pyridoxin, pyridoxal, pyridoxamin</a:t>
            </a:r>
          </a:p>
          <a:p>
            <a:endParaRPr lang="cs-CZ" altLang="cs-CZ" sz="1800" b="1" dirty="0" smtClean="0"/>
          </a:p>
          <a:p>
            <a:r>
              <a:rPr lang="cs-CZ" altLang="cs-CZ" sz="1800" b="1" dirty="0" smtClean="0"/>
              <a:t>pyridoxal-fosfát – aktivní forma – </a:t>
            </a:r>
            <a:r>
              <a:rPr lang="cs-CZ" altLang="cs-CZ" sz="1800" dirty="0" err="1" smtClean="0"/>
              <a:t>kofaktor</a:t>
            </a:r>
            <a:r>
              <a:rPr lang="cs-CZ" altLang="cs-CZ" sz="1800" dirty="0" smtClean="0"/>
              <a:t> enzymů</a:t>
            </a:r>
          </a:p>
          <a:p>
            <a:endParaRPr lang="cs-CZ" altLang="cs-CZ" sz="1800" dirty="0"/>
          </a:p>
          <a:p>
            <a:r>
              <a:rPr lang="cs-CZ" altLang="cs-CZ" sz="1800" dirty="0" err="1"/>
              <a:t>kofaktor</a:t>
            </a:r>
            <a:r>
              <a:rPr lang="cs-CZ" altLang="cs-CZ" sz="1800" dirty="0"/>
              <a:t> řady </a:t>
            </a:r>
            <a:r>
              <a:rPr lang="cs-CZ" altLang="cs-CZ" sz="1800" dirty="0" smtClean="0"/>
              <a:t>enzymů v </a:t>
            </a:r>
            <a:r>
              <a:rPr lang="cs-CZ" altLang="cs-CZ" sz="1800" dirty="0"/>
              <a:t>metabolizmu lipidů, </a:t>
            </a:r>
            <a:r>
              <a:rPr lang="cs-CZ" altLang="cs-CZ" sz="1800" dirty="0" smtClean="0"/>
              <a:t>aminokyselin (transaminázy, dekarboxylázy)</a:t>
            </a:r>
          </a:p>
          <a:p>
            <a:endParaRPr lang="cs-CZ" altLang="cs-CZ" sz="1800" dirty="0" smtClean="0"/>
          </a:p>
          <a:p>
            <a:r>
              <a:rPr lang="cs-CZ" altLang="cs-CZ" sz="1800" dirty="0" smtClean="0"/>
              <a:t>koenzym </a:t>
            </a:r>
            <a:r>
              <a:rPr lang="cs-CZ" altLang="cs-CZ" sz="1800" dirty="0"/>
              <a:t>v metabolismu </a:t>
            </a:r>
            <a:r>
              <a:rPr lang="cs-CZ" altLang="cs-CZ" sz="1800" dirty="0" err="1"/>
              <a:t>homocysteinu</a:t>
            </a:r>
            <a:endParaRPr lang="cs-CZ" altLang="cs-CZ" sz="1800" dirty="0"/>
          </a:p>
          <a:p>
            <a:r>
              <a:rPr lang="cs-CZ" altLang="cs-CZ" sz="1800" dirty="0"/>
              <a:t>ovlivnění nervového systému, imunitní reakce a </a:t>
            </a:r>
            <a:r>
              <a:rPr lang="cs-CZ" altLang="cs-CZ" sz="1800" dirty="0" smtClean="0"/>
              <a:t>syntézy </a:t>
            </a:r>
            <a:r>
              <a:rPr lang="cs-CZ" altLang="cs-CZ" sz="1800" dirty="0"/>
              <a:t>hemoglobinu</a:t>
            </a:r>
          </a:p>
          <a:p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044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solidFill>
                  <a:schemeClr val="hlink"/>
                </a:solidFill>
                <a:effectLst/>
                <a:latin typeface="+mn-lt"/>
              </a:rPr>
              <a:t>vitamin </a:t>
            </a:r>
            <a:r>
              <a:rPr lang="cs-CZ" altLang="cs-CZ" sz="3600" dirty="0">
                <a:solidFill>
                  <a:schemeClr val="hlink"/>
                </a:solidFill>
                <a:latin typeface="+mn-lt"/>
              </a:rPr>
              <a:t>B</a:t>
            </a:r>
            <a:r>
              <a:rPr lang="cs-CZ" altLang="cs-CZ" sz="3600" baseline="-25000" dirty="0">
                <a:solidFill>
                  <a:schemeClr val="hlink"/>
                </a:solidFill>
                <a:latin typeface="+mn-lt"/>
              </a:rPr>
              <a:t>6</a:t>
            </a:r>
            <a:endParaRPr lang="cs-CZ" altLang="cs-CZ" dirty="0" smtClean="0">
              <a:effectLst/>
              <a:latin typeface="+mn-lt"/>
            </a:endParaRP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720000" y="1552303"/>
            <a:ext cx="10344240" cy="4495800"/>
          </a:xfrm>
        </p:spPr>
        <p:txBody>
          <a:bodyPr/>
          <a:lstStyle/>
          <a:p>
            <a:r>
              <a:rPr lang="cs-CZ" altLang="cs-CZ" sz="1800" b="1" dirty="0">
                <a:solidFill>
                  <a:schemeClr val="hlink"/>
                </a:solidFill>
              </a:rPr>
              <a:t>Zdroj</a:t>
            </a:r>
            <a:r>
              <a:rPr lang="cs-CZ" altLang="cs-CZ" sz="1800" dirty="0"/>
              <a:t>: kuřecí i vepřové maso, ryby, zelenina (zelí, zelené fazole, čočka, polníček), brambory, banány, celozrnné výrobky</a:t>
            </a:r>
          </a:p>
          <a:p>
            <a:endParaRPr lang="cs-CZ" altLang="cs-CZ" sz="1800" dirty="0"/>
          </a:p>
          <a:p>
            <a:r>
              <a:rPr lang="cs-CZ" altLang="cs-CZ" sz="1800" dirty="0"/>
              <a:t>DDD: 1,5 mg</a:t>
            </a:r>
          </a:p>
          <a:p>
            <a:endParaRPr lang="cs-CZ" altLang="cs-CZ" sz="1800" dirty="0" smtClean="0">
              <a:cs typeface="Times New Roman" panose="02020603050405020304" pitchFamily="18" charset="0"/>
            </a:endParaRPr>
          </a:p>
          <a:p>
            <a:r>
              <a:rPr lang="cs-CZ" altLang="cs-CZ" sz="1800" dirty="0" smtClean="0">
                <a:cs typeface="Times New Roman" panose="02020603050405020304" pitchFamily="18" charset="0"/>
              </a:rPr>
              <a:t>zásoby </a:t>
            </a:r>
            <a:r>
              <a:rPr lang="cs-CZ" altLang="cs-CZ" sz="1800" dirty="0">
                <a:cs typeface="Times New Roman" panose="02020603050405020304" pitchFamily="18" charset="0"/>
              </a:rPr>
              <a:t>u dospělých 2–6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týdnů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absorpce pasivní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difuzí </a:t>
            </a:r>
            <a:r>
              <a:rPr lang="cs-CZ" altLang="cs-CZ" sz="1800" dirty="0">
                <a:cs typeface="Times New Roman" panose="02020603050405020304" pitchFamily="18" charset="0"/>
              </a:rPr>
              <a:t>převážně v proximálním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jejunu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biologická dostupnost ze zdrojů rostlinného původu je 0–80 % </a:t>
            </a:r>
          </a:p>
          <a:p>
            <a:r>
              <a:rPr lang="cs-CZ" altLang="cs-CZ" sz="1800" dirty="0">
                <a:cs typeface="Times New Roman" panose="02020603050405020304" pitchFamily="18" charset="0"/>
              </a:rPr>
              <a:t>vyšší potřeba v těhotenství a v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laktaci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/>
              <a:t>termolabilita, běžné ztráty při přípravě pokrmů cca 20 % </a:t>
            </a:r>
          </a:p>
          <a:p>
            <a:endParaRPr lang="cs-CZ" alt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3600" dirty="0">
                <a:solidFill>
                  <a:schemeClr val="hlink"/>
                </a:solidFill>
                <a:latin typeface="+mn-lt"/>
              </a:rPr>
              <a:t>Hypovitaminóza vitamínu </a:t>
            </a:r>
            <a:r>
              <a:rPr lang="cs-CZ" altLang="cs-CZ" sz="3200" dirty="0">
                <a:solidFill>
                  <a:schemeClr val="hlink"/>
                </a:solidFill>
                <a:latin typeface="+mn-lt"/>
              </a:rPr>
              <a:t>B</a:t>
            </a:r>
            <a:r>
              <a:rPr lang="cs-CZ" altLang="cs-CZ" sz="3200" baseline="-25000" dirty="0">
                <a:solidFill>
                  <a:schemeClr val="hlink"/>
                </a:solidFill>
                <a:latin typeface="+mn-lt"/>
              </a:rPr>
              <a:t>6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263" y="1500051"/>
            <a:ext cx="11002937" cy="5031378"/>
          </a:xfrm>
        </p:spPr>
        <p:txBody>
          <a:bodyPr/>
          <a:lstStyle/>
          <a:p>
            <a:pPr>
              <a:buNone/>
            </a:pPr>
            <a:r>
              <a:rPr lang="cs-CZ" altLang="cs-CZ" sz="1800" b="1" dirty="0" smtClean="0">
                <a:solidFill>
                  <a:schemeClr val="hlink"/>
                </a:solidFill>
                <a:sym typeface="Symbol" panose="05050102010706020507" pitchFamily="18" charset="2"/>
              </a:rPr>
              <a:t>Projevy </a:t>
            </a:r>
            <a:r>
              <a:rPr lang="cs-CZ" altLang="cs-CZ" sz="1800" b="1" dirty="0">
                <a:solidFill>
                  <a:schemeClr val="hlink"/>
                </a:solidFill>
                <a:sym typeface="Symbol" panose="05050102010706020507" pitchFamily="18" charset="2"/>
              </a:rPr>
              <a:t>(podobné nedostatku </a:t>
            </a:r>
            <a:r>
              <a:rPr lang="cs-CZ" altLang="cs-CZ" sz="1800" b="1" dirty="0">
                <a:solidFill>
                  <a:schemeClr val="hlink"/>
                </a:solidFill>
              </a:rPr>
              <a:t>B</a:t>
            </a:r>
            <a:r>
              <a:rPr lang="cs-CZ" altLang="cs-CZ" sz="1800" b="1" baseline="-25000" dirty="0">
                <a:solidFill>
                  <a:schemeClr val="hlink"/>
                </a:solidFill>
              </a:rPr>
              <a:t>2</a:t>
            </a:r>
            <a:r>
              <a:rPr lang="cs-CZ" altLang="cs-CZ" sz="1800" b="1" dirty="0">
                <a:solidFill>
                  <a:schemeClr val="hlink"/>
                </a:solidFill>
              </a:rPr>
              <a:t>)</a:t>
            </a:r>
          </a:p>
          <a:p>
            <a:r>
              <a:rPr lang="cs-CZ" altLang="cs-CZ" sz="1800" dirty="0" err="1"/>
              <a:t>cheilitis</a:t>
            </a:r>
            <a:r>
              <a:rPr lang="cs-CZ" altLang="cs-CZ" sz="1800" dirty="0"/>
              <a:t>, glositis, periferní neuropatie, </a:t>
            </a:r>
            <a:r>
              <a:rPr lang="cs-CZ" altLang="cs-CZ" sz="1800" dirty="0" err="1"/>
              <a:t>seberoická</a:t>
            </a:r>
            <a:r>
              <a:rPr lang="cs-CZ" altLang="cs-CZ" sz="1800" dirty="0"/>
              <a:t> dermatitida v oblasti úst, očí, nosu, anémie, </a:t>
            </a:r>
            <a:r>
              <a:rPr lang="cs-CZ" altLang="cs-CZ" sz="1800" dirty="0" err="1"/>
              <a:t>hyperhomocysteinémie</a:t>
            </a:r>
            <a:r>
              <a:rPr lang="cs-CZ" altLang="cs-CZ" sz="1800" dirty="0"/>
              <a:t>, </a:t>
            </a:r>
            <a:r>
              <a:rPr lang="cs-CZ" altLang="cs-CZ" sz="1800" dirty="0" smtClean="0"/>
              <a:t>deprese; </a:t>
            </a:r>
            <a:r>
              <a:rPr lang="cs-CZ" altLang="cs-CZ" sz="1800" dirty="0">
                <a:cs typeface="Times New Roman" panose="02020603050405020304" pitchFamily="18" charset="0"/>
              </a:rPr>
              <a:t>v rozvinutých zemích ne</a:t>
            </a:r>
          </a:p>
          <a:p>
            <a:endParaRPr lang="cs-CZ" altLang="cs-CZ" sz="1800" dirty="0" smtClean="0">
              <a:sym typeface="Symbol" panose="05050102010706020507" pitchFamily="18" charset="2"/>
            </a:endParaRPr>
          </a:p>
          <a:p>
            <a:r>
              <a:rPr lang="cs-CZ" altLang="cs-CZ" sz="1800" dirty="0" smtClean="0">
                <a:sym typeface="Symbol" panose="05050102010706020507" pitchFamily="18" charset="2"/>
              </a:rPr>
              <a:t> </a:t>
            </a:r>
            <a:r>
              <a:rPr lang="cs-CZ" altLang="cs-CZ" sz="1800" dirty="0">
                <a:sym typeface="Symbol" panose="05050102010706020507" pitchFamily="18" charset="2"/>
              </a:rPr>
              <a:t>potřeba je v těhotenství</a:t>
            </a:r>
          </a:p>
          <a:p>
            <a:endParaRPr lang="cs-CZ" altLang="cs-CZ" sz="1800" dirty="0">
              <a:solidFill>
                <a:schemeClr val="hlink"/>
              </a:solidFill>
            </a:endParaRPr>
          </a:p>
          <a:p>
            <a:pPr>
              <a:buNone/>
            </a:pPr>
            <a:endParaRPr lang="cs-CZ" altLang="cs-CZ" sz="1800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Sekundární </a:t>
            </a:r>
            <a:r>
              <a:rPr lang="cs-CZ" altLang="cs-CZ" sz="1800" b="1" dirty="0">
                <a:solidFill>
                  <a:schemeClr val="hlink"/>
                </a:solidFill>
              </a:rPr>
              <a:t>hypovitaminóza</a:t>
            </a:r>
          </a:p>
          <a:p>
            <a:r>
              <a:rPr lang="cs-CZ" altLang="cs-CZ" sz="1800" dirty="0" smtClean="0"/>
              <a:t>při </a:t>
            </a:r>
            <a:r>
              <a:rPr lang="cs-CZ" altLang="cs-CZ" sz="1800" dirty="0"/>
              <a:t>chronickém užívání léků – </a:t>
            </a:r>
            <a:r>
              <a:rPr lang="cs-CZ" altLang="cs-CZ" sz="1800" dirty="0" err="1"/>
              <a:t>antogonistů</a:t>
            </a:r>
            <a:r>
              <a:rPr lang="cs-CZ" altLang="cs-CZ" sz="1800" dirty="0"/>
              <a:t> pyridoxinu (</a:t>
            </a:r>
            <a:r>
              <a:rPr lang="cs-CZ" altLang="cs-CZ" sz="1800" dirty="0" err="1" smtClean="0"/>
              <a:t>antituberkulotika</a:t>
            </a:r>
            <a:r>
              <a:rPr lang="cs-CZ" altLang="cs-CZ" sz="1800" dirty="0" smtClean="0"/>
              <a:t> – </a:t>
            </a:r>
            <a:r>
              <a:rPr lang="cs-CZ" altLang="cs-CZ" sz="1800" dirty="0" err="1" smtClean="0"/>
              <a:t>izoniazid</a:t>
            </a:r>
            <a:r>
              <a:rPr lang="cs-CZ" altLang="cs-CZ" sz="1800" dirty="0" smtClean="0"/>
              <a:t>, </a:t>
            </a:r>
            <a:r>
              <a:rPr lang="cs-CZ" altLang="cs-CZ" sz="1800" dirty="0"/>
              <a:t>estrogeny, </a:t>
            </a:r>
            <a:r>
              <a:rPr lang="cs-CZ" altLang="cs-CZ" sz="1800" dirty="0" err="1"/>
              <a:t>penicilamin</a:t>
            </a:r>
            <a:r>
              <a:rPr lang="cs-CZ" altLang="cs-CZ" sz="1800" dirty="0"/>
              <a:t>)</a:t>
            </a:r>
          </a:p>
          <a:p>
            <a:r>
              <a:rPr lang="cs-CZ" altLang="cs-CZ" sz="1800" dirty="0" smtClean="0"/>
              <a:t>u </a:t>
            </a:r>
            <a:r>
              <a:rPr lang="cs-CZ" altLang="cs-CZ" sz="1800" dirty="0"/>
              <a:t>alkoholiků – acetaldehyd (metabolit alkoholu) potencuje </a:t>
            </a:r>
            <a:r>
              <a:rPr lang="cs-CZ" altLang="cs-CZ" sz="1800" dirty="0" smtClean="0"/>
              <a:t>degradaci pyridoxinu</a:t>
            </a:r>
            <a:endParaRPr lang="cs-CZ" altLang="cs-CZ" sz="1800" dirty="0"/>
          </a:p>
          <a:p>
            <a:endParaRPr lang="cs-CZ" altLang="cs-CZ" sz="1800" dirty="0"/>
          </a:p>
          <a:p>
            <a:endParaRPr lang="cs-CZ" altLang="cs-CZ" sz="1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36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26"/>
          </p:nvPr>
        </p:nvSpPr>
        <p:spPr>
          <a:xfrm>
            <a:off x="719998" y="1788942"/>
            <a:ext cx="5220000" cy="271576"/>
          </a:xfrm>
        </p:spPr>
        <p:txBody>
          <a:bodyPr/>
          <a:lstStyle/>
          <a:p>
            <a:r>
              <a:rPr lang="cs-CZ" sz="2800" b="1" dirty="0"/>
              <a:t>r</a:t>
            </a:r>
            <a:r>
              <a:rPr lang="cs-CZ" sz="2800" b="1" dirty="0" smtClean="0"/>
              <a:t>ozpustné ve vodě</a:t>
            </a:r>
            <a:endParaRPr lang="cs-CZ" sz="2800" b="1" dirty="0"/>
          </a:p>
        </p:txBody>
      </p:sp>
      <p:sp>
        <p:nvSpPr>
          <p:cNvPr id="446466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Vitaminy III.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27"/>
          </p:nvPr>
        </p:nvSpPr>
        <p:spPr>
          <a:xfrm>
            <a:off x="6473348" y="1788942"/>
            <a:ext cx="5220000" cy="271576"/>
          </a:xfrm>
        </p:spPr>
        <p:txBody>
          <a:bodyPr/>
          <a:lstStyle/>
          <a:p>
            <a:r>
              <a:rPr lang="cs-CZ" sz="2800" b="1" dirty="0"/>
              <a:t>r</a:t>
            </a:r>
            <a:r>
              <a:rPr lang="cs-CZ" sz="2800" b="1" dirty="0" smtClean="0"/>
              <a:t>ozpustné v tucích</a:t>
            </a:r>
            <a:endParaRPr lang="cs-CZ" sz="28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2677885"/>
            <a:ext cx="5219998" cy="3154115"/>
          </a:xfrm>
        </p:spPr>
        <p:txBody>
          <a:bodyPr/>
          <a:lstStyle/>
          <a:p>
            <a:r>
              <a:rPr lang="cs-CZ" altLang="cs-CZ" sz="2000" dirty="0" smtClean="0">
                <a:sym typeface="Symbol" panose="05050102010706020507" pitchFamily="18" charset="2"/>
              </a:rPr>
              <a:t>v </a:t>
            </a:r>
            <a:r>
              <a:rPr lang="cs-CZ" altLang="cs-CZ" sz="2000" dirty="0">
                <a:sym typeface="Symbol" panose="05050102010706020507" pitchFamily="18" charset="2"/>
              </a:rPr>
              <a:t>minimálních </a:t>
            </a:r>
            <a:r>
              <a:rPr lang="cs-CZ" altLang="cs-CZ" sz="2000" dirty="0" smtClean="0">
                <a:sym typeface="Symbol" panose="05050102010706020507" pitchFamily="18" charset="2"/>
              </a:rPr>
              <a:t>zásobách </a:t>
            </a:r>
          </a:p>
          <a:p>
            <a:r>
              <a:rPr lang="cs-CZ" altLang="cs-CZ" sz="2000" dirty="0" smtClean="0">
                <a:sym typeface="Symbol" panose="05050102010706020507" pitchFamily="18" charset="2"/>
              </a:rPr>
              <a:t>nejsou </a:t>
            </a:r>
            <a:r>
              <a:rPr lang="cs-CZ" altLang="cs-CZ" sz="2000" dirty="0">
                <a:sym typeface="Symbol" panose="05050102010706020507" pitchFamily="18" charset="2"/>
              </a:rPr>
              <a:t>známy </a:t>
            </a:r>
            <a:r>
              <a:rPr lang="cs-CZ" altLang="cs-CZ" sz="2000" dirty="0" smtClean="0">
                <a:sym typeface="Symbol" panose="05050102010706020507" pitchFamily="18" charset="2"/>
              </a:rPr>
              <a:t>hypervitaminózy</a:t>
            </a:r>
          </a:p>
          <a:p>
            <a:r>
              <a:rPr lang="cs-CZ" altLang="cs-CZ" sz="2000" dirty="0" smtClean="0">
                <a:sym typeface="Symbol" panose="05050102010706020507" pitchFamily="18" charset="2"/>
              </a:rPr>
              <a:t>hypovitaminózy </a:t>
            </a:r>
            <a:r>
              <a:rPr lang="cs-CZ" altLang="cs-CZ" sz="2000" dirty="0">
                <a:sym typeface="Symbol" panose="05050102010706020507" pitchFamily="18" charset="2"/>
              </a:rPr>
              <a:t>se </a:t>
            </a:r>
            <a:r>
              <a:rPr lang="cs-CZ" altLang="cs-CZ" sz="2000" dirty="0" smtClean="0">
                <a:sym typeface="Symbol" panose="05050102010706020507" pitchFamily="18" charset="2"/>
              </a:rPr>
              <a:t>rozvíjí rychleji </a:t>
            </a:r>
          </a:p>
          <a:p>
            <a:pPr lvl="1"/>
            <a:r>
              <a:rPr lang="cs-CZ" altLang="cs-CZ" dirty="0" smtClean="0">
                <a:sym typeface="Symbol" panose="05050102010706020507" pitchFamily="18" charset="2"/>
              </a:rPr>
              <a:t>(</a:t>
            </a:r>
            <a:r>
              <a:rPr lang="cs-CZ" altLang="cs-CZ" dirty="0">
                <a:sym typeface="Symbol" panose="05050102010706020507" pitchFamily="18" charset="2"/>
              </a:rPr>
              <a:t>výjimkou B12</a:t>
            </a:r>
            <a:r>
              <a:rPr lang="cs-CZ" altLang="cs-CZ" dirty="0" smtClean="0">
                <a:sym typeface="Symbol" panose="05050102010706020507" pitchFamily="18" charset="2"/>
              </a:rPr>
              <a:t>)</a:t>
            </a:r>
            <a:endParaRPr lang="cs-CZ" altLang="cs-CZ" dirty="0">
              <a:sym typeface="Symbol" panose="05050102010706020507" pitchFamily="18" charset="2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28"/>
          </p:nvPr>
        </p:nvSpPr>
        <p:spPr>
          <a:xfrm>
            <a:off x="6251280" y="2677885"/>
            <a:ext cx="5219998" cy="3152386"/>
          </a:xfrm>
        </p:spPr>
        <p:txBody>
          <a:bodyPr/>
          <a:lstStyle/>
          <a:p>
            <a:r>
              <a:rPr lang="cs-CZ" altLang="cs-CZ" sz="2000" dirty="0" err="1">
                <a:sym typeface="Symbol" panose="05050102010706020507" pitchFamily="18" charset="2"/>
              </a:rPr>
              <a:t>maldigesce</a:t>
            </a:r>
            <a:r>
              <a:rPr lang="cs-CZ" altLang="cs-CZ" sz="2000" dirty="0">
                <a:sym typeface="Symbol" panose="05050102010706020507" pitchFamily="18" charset="2"/>
              </a:rPr>
              <a:t> (</a:t>
            </a:r>
            <a:r>
              <a:rPr lang="cs-CZ" altLang="cs-CZ" sz="2000" dirty="0" err="1">
                <a:sym typeface="Symbol" panose="05050102010706020507" pitchFamily="18" charset="2"/>
              </a:rPr>
              <a:t>malabsorbce</a:t>
            </a:r>
            <a:r>
              <a:rPr lang="cs-CZ" altLang="cs-CZ" sz="2000" dirty="0">
                <a:sym typeface="Symbol" panose="05050102010706020507" pitchFamily="18" charset="2"/>
              </a:rPr>
              <a:t>) tuků vede </a:t>
            </a:r>
            <a:r>
              <a:rPr lang="cs-CZ" altLang="cs-CZ" sz="2000" dirty="0" smtClean="0">
                <a:sym typeface="Symbol" panose="05050102010706020507" pitchFamily="18" charset="2"/>
              </a:rPr>
              <a:t>ke </a:t>
            </a:r>
            <a:r>
              <a:rPr lang="cs-CZ" altLang="cs-CZ" sz="2000" dirty="0">
                <a:sym typeface="Symbol" panose="05050102010706020507" pitchFamily="18" charset="2"/>
              </a:rPr>
              <a:t>kombinované </a:t>
            </a:r>
            <a:r>
              <a:rPr lang="cs-CZ" altLang="cs-CZ" sz="2000" dirty="0" smtClean="0">
                <a:sym typeface="Symbol" panose="05050102010706020507" pitchFamily="18" charset="2"/>
              </a:rPr>
              <a:t>hypovitaminóze</a:t>
            </a:r>
            <a:endParaRPr lang="cs-CZ" altLang="cs-CZ" sz="2000" dirty="0">
              <a:sym typeface="Symbol" panose="05050102010706020507" pitchFamily="18" charset="2"/>
            </a:endParaRPr>
          </a:p>
          <a:p>
            <a:r>
              <a:rPr lang="cs-CZ" altLang="cs-CZ" sz="2000" dirty="0" smtClean="0">
                <a:sym typeface="Symbol" panose="05050102010706020507" pitchFamily="18" charset="2"/>
              </a:rPr>
              <a:t>větší zásoby v tucích a játrech </a:t>
            </a:r>
            <a:r>
              <a:rPr lang="cs-CZ" altLang="cs-CZ" sz="2000" dirty="0">
                <a:sym typeface="Symbol" panose="05050102010706020507" pitchFamily="18" charset="2"/>
              </a:rPr>
              <a:t>brání dlouho </a:t>
            </a:r>
            <a:r>
              <a:rPr lang="cs-CZ" altLang="cs-CZ" sz="2000" dirty="0" smtClean="0">
                <a:sym typeface="Symbol" panose="05050102010706020507" pitchFamily="18" charset="2"/>
              </a:rPr>
              <a:t>rozvoji </a:t>
            </a:r>
            <a:r>
              <a:rPr lang="cs-CZ" altLang="cs-CZ" sz="2000" dirty="0">
                <a:sym typeface="Symbol" panose="05050102010706020507" pitchFamily="18" charset="2"/>
              </a:rPr>
              <a:t>nedostatku (zejm. A, D</a:t>
            </a:r>
            <a:r>
              <a:rPr lang="cs-CZ" altLang="cs-CZ" sz="2000" dirty="0" smtClean="0">
                <a:sym typeface="Symbol" panose="05050102010706020507" pitchFamily="18" charset="2"/>
              </a:rPr>
              <a:t>)</a:t>
            </a:r>
          </a:p>
          <a:p>
            <a:r>
              <a:rPr lang="cs-CZ" altLang="cs-CZ" sz="2000" dirty="0" smtClean="0">
                <a:sym typeface="Symbol" panose="05050102010706020507" pitchFamily="18" charset="2"/>
              </a:rPr>
              <a:t>při </a:t>
            </a:r>
            <a:r>
              <a:rPr lang="cs-CZ" altLang="cs-CZ" sz="2000" dirty="0">
                <a:sym typeface="Symbol" panose="05050102010706020507" pitchFamily="18" charset="2"/>
              </a:rPr>
              <a:t> přívodu hrozí hypervitaminóza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5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1115967"/>
            <a:ext cx="10753200" cy="45157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0000"/>
                </a:solidFill>
              </a:rPr>
              <a:t>Biotin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959429"/>
            <a:ext cx="10753200" cy="3872571"/>
          </a:xfrm>
        </p:spPr>
        <p:txBody>
          <a:bodyPr/>
          <a:lstStyle/>
          <a:p>
            <a:r>
              <a:rPr lang="cs-CZ" sz="2000" dirty="0"/>
              <a:t>v</a:t>
            </a:r>
            <a:r>
              <a:rPr lang="cs-CZ" sz="2000" dirty="0" smtClean="0"/>
              <a:t>itamin H</a:t>
            </a:r>
          </a:p>
          <a:p>
            <a:r>
              <a:rPr lang="cs-CZ" sz="2000" dirty="0" smtClean="0"/>
              <a:t>hlavní </a:t>
            </a:r>
            <a:r>
              <a:rPr lang="cs-CZ" sz="2000" b="1" dirty="0" err="1" smtClean="0"/>
              <a:t>kofaktor</a:t>
            </a:r>
            <a:r>
              <a:rPr lang="cs-CZ" sz="2000" b="1" dirty="0" smtClean="0"/>
              <a:t> karboxyláz </a:t>
            </a:r>
            <a:r>
              <a:rPr lang="cs-CZ" sz="1600" dirty="0" smtClean="0"/>
              <a:t>(</a:t>
            </a:r>
            <a:r>
              <a:rPr lang="cs-CZ" sz="1600" dirty="0" err="1" smtClean="0"/>
              <a:t>pyruvátkarboxyláza</a:t>
            </a:r>
            <a:r>
              <a:rPr lang="cs-CZ" sz="1600" dirty="0" smtClean="0"/>
              <a:t>, </a:t>
            </a:r>
            <a:r>
              <a:rPr lang="cs-CZ" sz="1600" dirty="0" err="1" smtClean="0"/>
              <a:t>acetylCoA</a:t>
            </a:r>
            <a:r>
              <a:rPr lang="cs-CZ" sz="1600" dirty="0" smtClean="0"/>
              <a:t> karboxyláza,…)</a:t>
            </a:r>
            <a:endParaRPr lang="cs-CZ" sz="1600" b="1" dirty="0" smtClean="0"/>
          </a:p>
          <a:p>
            <a:endParaRPr lang="cs-CZ" sz="2000" dirty="0" smtClean="0"/>
          </a:p>
          <a:p>
            <a:r>
              <a:rPr lang="cs-CZ" sz="2000" b="1" dirty="0" smtClean="0"/>
              <a:t>avidin</a:t>
            </a:r>
            <a:r>
              <a:rPr lang="cs-CZ" sz="2000" dirty="0" smtClean="0"/>
              <a:t> </a:t>
            </a:r>
            <a:r>
              <a:rPr lang="cs-CZ" sz="2000" dirty="0"/>
              <a:t>– protein, který se velmi silně váže na biotin </a:t>
            </a:r>
            <a:r>
              <a:rPr lang="cs-CZ" sz="2000" dirty="0">
                <a:sym typeface="Wingdings" panose="05000000000000000000" pitchFamily="2" charset="2"/>
              </a:rPr>
              <a:t> využití v molekulární biologii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1800" b="1" dirty="0" smtClean="0"/>
              <a:t>Zdroje</a:t>
            </a:r>
            <a:r>
              <a:rPr lang="cs-CZ" sz="1800" dirty="0" smtClean="0"/>
              <a:t>: </a:t>
            </a:r>
            <a:r>
              <a:rPr lang="cs-CZ" sz="1800" dirty="0"/>
              <a:t>droždí, játra, žloutek, ořechy, čočka</a:t>
            </a:r>
            <a:endParaRPr lang="cs-CZ" sz="1800" dirty="0" smtClean="0"/>
          </a:p>
          <a:p>
            <a:endParaRPr lang="cs-CZ" sz="2000" dirty="0"/>
          </a:p>
          <a:p>
            <a:r>
              <a:rPr lang="cs-CZ" sz="2000" dirty="0"/>
              <a:t>s</a:t>
            </a:r>
            <a:r>
              <a:rPr lang="cs-CZ" sz="2000" dirty="0" smtClean="0"/>
              <a:t>yndrom avitaminózy prakticky neexistuje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0150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Kyselina </a:t>
            </a:r>
            <a:r>
              <a:rPr lang="cs-CZ" altLang="cs-CZ" dirty="0" smtClean="0">
                <a:solidFill>
                  <a:srgbClr val="FF0000"/>
                </a:solidFill>
                <a:latin typeface="+mn-lt"/>
              </a:rPr>
              <a:t>listová (</a:t>
            </a:r>
            <a:r>
              <a:rPr lang="cs-CZ" altLang="cs-CZ" dirty="0" err="1" smtClean="0">
                <a:solidFill>
                  <a:srgbClr val="FF0000"/>
                </a:solidFill>
                <a:latin typeface="+mn-lt"/>
              </a:rPr>
              <a:t>folát</a:t>
            </a:r>
            <a:r>
              <a:rPr lang="cs-CZ" altLang="cs-CZ" dirty="0" smtClean="0">
                <a:solidFill>
                  <a:srgbClr val="FF0000"/>
                </a:solidFill>
                <a:latin typeface="+mn-lt"/>
              </a:rPr>
              <a:t>) </a:t>
            </a:r>
            <a:endParaRPr lang="cs-CZ" alt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3" y="1539240"/>
            <a:ext cx="11129556" cy="4887686"/>
          </a:xfrm>
        </p:spPr>
        <p:txBody>
          <a:bodyPr/>
          <a:lstStyle/>
          <a:p>
            <a:r>
              <a:rPr lang="cs-CZ" altLang="cs-CZ" sz="2000" dirty="0"/>
              <a:t>je derivátem </a:t>
            </a:r>
            <a:r>
              <a:rPr lang="cs-CZ" altLang="cs-CZ" sz="2000" dirty="0" smtClean="0"/>
              <a:t>pteridinu</a:t>
            </a:r>
          </a:p>
          <a:p>
            <a:r>
              <a:rPr lang="cs-CZ" altLang="cs-CZ" sz="2000" b="1" dirty="0"/>
              <a:t>p</a:t>
            </a:r>
            <a:r>
              <a:rPr lang="cs-CZ" altLang="cs-CZ" sz="2000" b="1" dirty="0" smtClean="0"/>
              <a:t>řenos </a:t>
            </a:r>
            <a:r>
              <a:rPr lang="cs-CZ" altLang="cs-CZ" sz="2000" b="1" dirty="0" err="1" smtClean="0"/>
              <a:t>jednouhlíkatých</a:t>
            </a:r>
            <a:r>
              <a:rPr lang="cs-CZ" altLang="cs-CZ" sz="2000" b="1" dirty="0" smtClean="0"/>
              <a:t> zbytků </a:t>
            </a:r>
            <a:r>
              <a:rPr lang="cs-CZ" altLang="cs-CZ" sz="2000" dirty="0" smtClean="0"/>
              <a:t>– přenos methylové skupiny</a:t>
            </a:r>
          </a:p>
          <a:p>
            <a:endParaRPr lang="cs-CZ" altLang="cs-CZ" sz="2000" dirty="0" smtClean="0"/>
          </a:p>
          <a:p>
            <a:r>
              <a:rPr lang="cs-CZ" altLang="cs-CZ" sz="2000" dirty="0"/>
              <a:t>ú</a:t>
            </a:r>
            <a:r>
              <a:rPr lang="cs-CZ" altLang="cs-CZ" sz="2000" dirty="0" smtClean="0"/>
              <a:t>činným </a:t>
            </a:r>
            <a:r>
              <a:rPr lang="cs-CZ" altLang="cs-CZ" sz="2000" dirty="0" err="1" smtClean="0"/>
              <a:t>kofaktorem</a:t>
            </a:r>
            <a:r>
              <a:rPr lang="cs-CZ" altLang="cs-CZ" sz="2000" dirty="0" smtClean="0"/>
              <a:t> v enzymech je </a:t>
            </a:r>
            <a:r>
              <a:rPr lang="cs-CZ" altLang="cs-CZ" sz="2000" b="1" u="sng" dirty="0" err="1" smtClean="0"/>
              <a:t>tetrahydrofolát</a:t>
            </a:r>
            <a:r>
              <a:rPr lang="cs-CZ" altLang="cs-CZ" sz="2000" b="1" u="sng" dirty="0" smtClean="0"/>
              <a:t> (THF)</a:t>
            </a:r>
          </a:p>
          <a:p>
            <a:endParaRPr lang="cs-CZ" altLang="cs-CZ" sz="2000" b="1" dirty="0" smtClean="0"/>
          </a:p>
          <a:p>
            <a:pPr marL="72000" indent="0">
              <a:buNone/>
            </a:pPr>
            <a:r>
              <a:rPr lang="cs-CZ" altLang="cs-CZ" sz="2000" b="1" dirty="0" smtClean="0"/>
              <a:t>2 důležité </a:t>
            </a:r>
            <a:r>
              <a:rPr lang="cs-CZ" altLang="cs-CZ" sz="2000" b="1" dirty="0" err="1" smtClean="0"/>
              <a:t>methylace</a:t>
            </a:r>
            <a:endParaRPr lang="cs-CZ" altLang="cs-CZ" sz="2000" b="1" dirty="0"/>
          </a:p>
          <a:p>
            <a:r>
              <a:rPr lang="cs-CZ" altLang="cs-CZ" sz="2000" dirty="0" smtClean="0">
                <a:sym typeface="Wingdings" panose="05000000000000000000" pitchFamily="2" charset="2"/>
              </a:rPr>
              <a:t>THF  </a:t>
            </a:r>
            <a:r>
              <a:rPr lang="cs-CZ" altLang="cs-CZ" sz="2000" dirty="0" err="1" smtClean="0">
                <a:sym typeface="Wingdings" panose="05000000000000000000" pitchFamily="2" charset="2"/>
              </a:rPr>
              <a:t>methylován</a:t>
            </a:r>
            <a:r>
              <a:rPr lang="cs-CZ" altLang="cs-CZ" sz="2000" dirty="0" smtClean="0">
                <a:sym typeface="Wingdings" panose="05000000000000000000" pitchFamily="2" charset="2"/>
              </a:rPr>
              <a:t> </a:t>
            </a:r>
            <a:r>
              <a:rPr lang="cs-CZ" altLang="cs-CZ" sz="2000" dirty="0">
                <a:sym typeface="Wingdings" panose="05000000000000000000" pitchFamily="2" charset="2"/>
              </a:rPr>
              <a:t>na </a:t>
            </a:r>
            <a:r>
              <a:rPr lang="cs-CZ" altLang="cs-CZ" sz="2000" dirty="0" err="1" smtClean="0">
                <a:sym typeface="Wingdings" panose="05000000000000000000" pitchFamily="2" charset="2"/>
              </a:rPr>
              <a:t>methylen</a:t>
            </a:r>
            <a:r>
              <a:rPr lang="cs-CZ" altLang="cs-CZ" sz="2000" dirty="0" smtClean="0">
                <a:sym typeface="Wingdings" panose="05000000000000000000" pitchFamily="2" charset="2"/>
              </a:rPr>
              <a:t>-THF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  <a:r>
              <a:rPr lang="cs-CZ" altLang="cs-CZ" sz="2000" dirty="0" smtClean="0">
                <a:sym typeface="Wingdings" panose="05000000000000000000" pitchFamily="2" charset="2"/>
              </a:rPr>
              <a:t> </a:t>
            </a:r>
            <a:r>
              <a:rPr lang="cs-CZ" altLang="cs-CZ" sz="2000" dirty="0" smtClean="0"/>
              <a:t>metylace uridinu na </a:t>
            </a:r>
            <a:r>
              <a:rPr lang="cs-CZ" altLang="cs-CZ" sz="2000" dirty="0" err="1" smtClean="0"/>
              <a:t>thymidin</a:t>
            </a:r>
            <a:r>
              <a:rPr lang="cs-CZ" altLang="cs-CZ" sz="2000" dirty="0" smtClean="0"/>
              <a:t> </a:t>
            </a:r>
            <a:r>
              <a:rPr lang="cs-CZ" altLang="cs-CZ" sz="2000" dirty="0" smtClean="0">
                <a:sym typeface="Wingdings" panose="05000000000000000000" pitchFamily="2" charset="2"/>
              </a:rPr>
              <a:t> </a:t>
            </a:r>
            <a:r>
              <a:rPr lang="cs-CZ" altLang="cs-CZ" sz="2000" b="1" dirty="0" smtClean="0">
                <a:sym typeface="Wingdings" panose="05000000000000000000" pitchFamily="2" charset="2"/>
              </a:rPr>
              <a:t>syntéza </a:t>
            </a:r>
            <a:r>
              <a:rPr lang="cs-CZ" altLang="cs-CZ" sz="2000" b="1" dirty="0" err="1" smtClean="0">
                <a:sym typeface="Wingdings" panose="05000000000000000000" pitchFamily="2" charset="2"/>
              </a:rPr>
              <a:t>thyminu</a:t>
            </a:r>
            <a:endParaRPr lang="cs-CZ" altLang="cs-CZ" sz="2000" b="1" dirty="0" smtClean="0">
              <a:sym typeface="Wingdings" panose="05000000000000000000" pitchFamily="2" charset="2"/>
            </a:endParaRPr>
          </a:p>
          <a:p>
            <a:endParaRPr lang="cs-CZ" altLang="cs-CZ" sz="2000" dirty="0" smtClean="0">
              <a:sym typeface="Wingdings" panose="05000000000000000000" pitchFamily="2" charset="2"/>
            </a:endParaRPr>
          </a:p>
          <a:p>
            <a:r>
              <a:rPr lang="cs-CZ" altLang="cs-CZ" sz="2000" dirty="0" smtClean="0">
                <a:sym typeface="Wingdings" panose="05000000000000000000" pitchFamily="2" charset="2"/>
              </a:rPr>
              <a:t>syntéza </a:t>
            </a:r>
            <a:r>
              <a:rPr lang="cs-CZ" altLang="cs-CZ" sz="2000" dirty="0" err="1" smtClean="0">
                <a:sym typeface="Wingdings" panose="05000000000000000000" pitchFamily="2" charset="2"/>
              </a:rPr>
              <a:t>methioninu</a:t>
            </a:r>
            <a:r>
              <a:rPr lang="cs-CZ" altLang="cs-CZ" sz="2000" dirty="0" smtClean="0">
                <a:sym typeface="Wingdings" panose="05000000000000000000" pitchFamily="2" charset="2"/>
              </a:rPr>
              <a:t> z </a:t>
            </a:r>
            <a:r>
              <a:rPr lang="cs-CZ" altLang="cs-CZ" sz="2000" dirty="0" err="1" smtClean="0">
                <a:sym typeface="Wingdings" panose="05000000000000000000" pitchFamily="2" charset="2"/>
              </a:rPr>
              <a:t>homocysteinu</a:t>
            </a:r>
            <a:endParaRPr lang="cs-CZ" altLang="cs-CZ" sz="2000" dirty="0" smtClean="0">
              <a:sym typeface="Wingdings" panose="05000000000000000000" pitchFamily="2" charset="2"/>
            </a:endParaRPr>
          </a:p>
          <a:p>
            <a:pPr lvl="1"/>
            <a:r>
              <a:rPr lang="cs-CZ" altLang="cs-CZ" sz="1800" dirty="0" smtClean="0">
                <a:sym typeface="Wingdings" panose="05000000000000000000" pitchFamily="2" charset="2"/>
              </a:rPr>
              <a:t>S-</a:t>
            </a:r>
            <a:r>
              <a:rPr lang="cs-CZ" altLang="cs-CZ" sz="1800" dirty="0" err="1" smtClean="0">
                <a:sym typeface="Wingdings" panose="05000000000000000000" pitchFamily="2" charset="2"/>
              </a:rPr>
              <a:t>adenosylmethionin</a:t>
            </a:r>
            <a:r>
              <a:rPr lang="cs-CZ" altLang="cs-CZ" sz="1800" dirty="0" smtClean="0">
                <a:sym typeface="Wingdings" panose="05000000000000000000" pitchFamily="2" charset="2"/>
              </a:rPr>
              <a:t> (donor </a:t>
            </a:r>
            <a:r>
              <a:rPr lang="cs-CZ" sz="1800" dirty="0" smtClean="0"/>
              <a:t>-</a:t>
            </a:r>
            <a:r>
              <a:rPr lang="cs-CZ" sz="1800" dirty="0"/>
              <a:t>CH</a:t>
            </a:r>
            <a:r>
              <a:rPr lang="cs-CZ" sz="1800" baseline="-25000" dirty="0"/>
              <a:t>3</a:t>
            </a:r>
            <a:r>
              <a:rPr lang="cs-CZ" altLang="cs-CZ" sz="1800" dirty="0" smtClean="0">
                <a:sym typeface="Wingdings" panose="05000000000000000000" pitchFamily="2" charset="2"/>
              </a:rPr>
              <a:t>)  s-</a:t>
            </a:r>
            <a:r>
              <a:rPr lang="cs-CZ" altLang="cs-CZ" sz="1800" dirty="0" err="1" smtClean="0">
                <a:sym typeface="Wingdings" panose="05000000000000000000" pitchFamily="2" charset="2"/>
              </a:rPr>
              <a:t>adenosylhomocystein</a:t>
            </a:r>
            <a:r>
              <a:rPr lang="cs-CZ" altLang="cs-CZ" sz="1800" dirty="0" smtClean="0">
                <a:sym typeface="Wingdings" panose="05000000000000000000" pitchFamily="2" charset="2"/>
              </a:rPr>
              <a:t>  nutné přeměnit zpět na </a:t>
            </a:r>
            <a:r>
              <a:rPr lang="cs-CZ" altLang="cs-CZ" sz="1800" dirty="0" err="1" smtClean="0">
                <a:sym typeface="Wingdings" panose="05000000000000000000" pitchFamily="2" charset="2"/>
              </a:rPr>
              <a:t>methionin</a:t>
            </a:r>
            <a:r>
              <a:rPr lang="cs-CZ" altLang="cs-CZ" sz="1800" dirty="0" smtClean="0">
                <a:sym typeface="Wingdings" panose="05000000000000000000" pitchFamily="2" charset="2"/>
              </a:rPr>
              <a:t> (za pomocí methylové skupiny z </a:t>
            </a:r>
            <a:r>
              <a:rPr lang="cs-CZ" altLang="cs-CZ" sz="1800" dirty="0" err="1" smtClean="0">
                <a:sym typeface="Wingdings" panose="05000000000000000000" pitchFamily="2" charset="2"/>
              </a:rPr>
              <a:t>tetrahydrofolátu</a:t>
            </a:r>
            <a:r>
              <a:rPr lang="cs-CZ" altLang="cs-CZ" sz="1800" dirty="0" smtClean="0">
                <a:sym typeface="Wingdings" panose="05000000000000000000" pitchFamily="2" charset="2"/>
              </a:rPr>
              <a:t>)</a:t>
            </a: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lvl="1"/>
            <a:endParaRPr lang="cs-CZ" altLang="cs-CZ" sz="1000" dirty="0"/>
          </a:p>
          <a:p>
            <a:pPr eaLnBrk="1" hangingPunct="1"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2800" dirty="0">
                <a:solidFill>
                  <a:schemeClr val="hlink"/>
                </a:solidFill>
                <a:latin typeface="+mn-lt"/>
              </a:rPr>
              <a:t>Megaloblastová anémie</a:t>
            </a:r>
            <a:endParaRPr lang="cs-CZ" sz="2800" dirty="0">
              <a:latin typeface="+mn-lt"/>
            </a:endParaRP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76103"/>
            <a:ext cx="10753200" cy="4898571"/>
          </a:xfrm>
        </p:spPr>
        <p:txBody>
          <a:bodyPr/>
          <a:lstStyle/>
          <a:p>
            <a:r>
              <a:rPr lang="cs-CZ" altLang="cs-CZ" sz="1800" b="1" dirty="0">
                <a:cs typeface="Times New Roman" panose="02020603050405020304" pitchFamily="18" charset="0"/>
              </a:rPr>
              <a:t>n</a:t>
            </a:r>
            <a:r>
              <a:rPr lang="cs-CZ" altLang="cs-CZ" sz="1800" b="1" dirty="0" smtClean="0">
                <a:cs typeface="Times New Roman" panose="02020603050405020304" pitchFamily="18" charset="0"/>
              </a:rPr>
              <a:t>edostatek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k. listové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se nesyntetizuje </a:t>
            </a:r>
            <a:r>
              <a:rPr lang="cs-CZ" altLang="cs-CZ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thymin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a puriny  kostní dřeň nesyntetizuje dostatek DNA k namnožení erytrocytů 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přítomností</a:t>
            </a:r>
            <a:r>
              <a:rPr lang="cs-CZ" altLang="cs-CZ" sz="1800" dirty="0">
                <a:cs typeface="Times New Roman" panose="02020603050405020304" pitchFamily="18" charset="0"/>
              </a:rPr>
              <a:t> </a:t>
            </a:r>
            <a:r>
              <a:rPr lang="cs-CZ" altLang="cs-CZ" sz="1800" b="1" dirty="0">
                <a:cs typeface="Times New Roman" panose="02020603050405020304" pitchFamily="18" charset="0"/>
              </a:rPr>
              <a:t>megaloblastů</a:t>
            </a:r>
            <a:r>
              <a:rPr lang="cs-CZ" altLang="cs-CZ" sz="1800" dirty="0">
                <a:cs typeface="Times New Roman" panose="02020603050405020304" pitchFamily="18" charset="0"/>
              </a:rPr>
              <a:t> (nadměrně velkých erytroblastů) v kostní dřeni a sníženým počtem retikulocytů v periferní krvi</a:t>
            </a: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morfologickým odlišením od </a:t>
            </a:r>
            <a:r>
              <a:rPr lang="cs-CZ" altLang="cs-CZ" sz="1800" dirty="0" err="1">
                <a:cs typeface="Times New Roman" panose="02020603050405020304" pitchFamily="18" charset="0"/>
              </a:rPr>
              <a:t>normoblastové</a:t>
            </a:r>
            <a:r>
              <a:rPr lang="cs-CZ" altLang="cs-CZ" sz="1800" dirty="0">
                <a:cs typeface="Times New Roman" panose="02020603050405020304" pitchFamily="18" charset="0"/>
              </a:rPr>
              <a:t> řady je rozdíl ve velikosti, tvaru a nepoměru vyzrávání jádra a cytoplazmy</a:t>
            </a: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n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edostatek </a:t>
            </a:r>
            <a:r>
              <a:rPr lang="cs-CZ" altLang="cs-CZ" sz="1800" dirty="0">
                <a:cs typeface="Times New Roman" panose="02020603050405020304" pitchFamily="18" charset="0"/>
              </a:rPr>
              <a:t>vit. B12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cs typeface="Times New Roman" panose="02020603050405020304" pitchFamily="18" charset="0"/>
              </a:rPr>
              <a:t>tvorba krátkých fragmentů DNA (tzv. </a:t>
            </a:r>
            <a:r>
              <a:rPr lang="cs-CZ" altLang="cs-CZ" sz="1800" dirty="0" err="1">
                <a:cs typeface="Times New Roman" panose="02020603050405020304" pitchFamily="18" charset="0"/>
              </a:rPr>
              <a:t>Okazakiho</a:t>
            </a:r>
            <a:r>
              <a:rPr lang="cs-CZ" altLang="cs-CZ" sz="1800" dirty="0">
                <a:cs typeface="Times New Roman" panose="02020603050405020304" pitchFamily="18" charset="0"/>
              </a:rPr>
              <a:t> fragmenty) čímž dochází k porušení normálního metabolismu buněk a jejich setrvání v S-fázi mitózy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Příčiny</a:t>
            </a:r>
            <a:r>
              <a:rPr lang="cs-CZ" altLang="cs-CZ" sz="1800" dirty="0">
                <a:cs typeface="Times New Roman" panose="02020603050405020304" pitchFamily="18" charset="0"/>
              </a:rPr>
              <a:t>: nedostatek </a:t>
            </a:r>
            <a:r>
              <a:rPr lang="cs-CZ" altLang="cs-CZ" sz="1800" dirty="0" err="1">
                <a:cs typeface="Times New Roman" panose="02020603050405020304" pitchFamily="18" charset="0"/>
              </a:rPr>
              <a:t>kys</a:t>
            </a:r>
            <a:r>
              <a:rPr lang="cs-CZ" altLang="cs-CZ" sz="1800" dirty="0">
                <a:cs typeface="Times New Roman" panose="02020603050405020304" pitchFamily="18" charset="0"/>
              </a:rPr>
              <a:t>.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listové</a:t>
            </a:r>
            <a:r>
              <a:rPr lang="cs-CZ" altLang="cs-CZ" sz="1800" dirty="0">
                <a:cs typeface="Times New Roman" panose="02020603050405020304" pitchFamily="18" charset="0"/>
              </a:rPr>
              <a:t>,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(B</a:t>
            </a:r>
            <a:r>
              <a:rPr lang="cs-CZ" altLang="cs-CZ" sz="1800" baseline="-25000" dirty="0" smtClean="0">
                <a:cs typeface="Times New Roman" panose="02020603050405020304" pitchFamily="18" charset="0"/>
              </a:rPr>
              <a:t>12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– perniciózní anémie), poruchy </a:t>
            </a:r>
            <a:r>
              <a:rPr lang="cs-CZ" altLang="cs-CZ" sz="1800" dirty="0">
                <a:cs typeface="Times New Roman" panose="02020603050405020304" pitchFamily="18" charset="0"/>
              </a:rPr>
              <a:t>žaludeční sliznice, střevní resekce, malabsorpce</a:t>
            </a: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>
                <a:solidFill>
                  <a:srgbClr val="0000CC"/>
                </a:solidFill>
              </a:rPr>
              <a:t>Kyselina listová (</a:t>
            </a:r>
            <a:r>
              <a:rPr lang="cs-CZ" altLang="cs-CZ" sz="3600" dirty="0" err="1">
                <a:solidFill>
                  <a:srgbClr val="0000CC"/>
                </a:solidFill>
              </a:rPr>
              <a:t>folát</a:t>
            </a:r>
            <a:r>
              <a:rPr lang="cs-CZ" altLang="cs-CZ" sz="3600" dirty="0">
                <a:solidFill>
                  <a:srgbClr val="0000CC"/>
                </a:solidFill>
              </a:rPr>
              <a:t>)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1692002"/>
            <a:ext cx="11355634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Zdroje: </a:t>
            </a:r>
            <a:r>
              <a:rPr lang="cs-CZ" altLang="cs-CZ" sz="1800" dirty="0" smtClean="0"/>
              <a:t>obsažena </a:t>
            </a:r>
            <a:r>
              <a:rPr lang="cs-CZ" altLang="cs-CZ" sz="1800" dirty="0"/>
              <a:t>zejména v zelených částech rostlin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listová zelenina, špenát, zelí, kapusta, okurky, rajčata, pomeranče,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hrozny, </a:t>
            </a:r>
            <a:r>
              <a:rPr lang="cs-CZ" altLang="cs-CZ" sz="1800" dirty="0">
                <a:cs typeface="Times New Roman" panose="02020603050405020304" pitchFamily="18" charset="0"/>
              </a:rPr>
              <a:t>brambory, maso, játra, mléko a mléčné výrobky,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sója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buNone/>
            </a:pPr>
            <a:endParaRPr lang="cs-CZ" altLang="cs-CZ" sz="1800" b="1" dirty="0" smtClean="0">
              <a:solidFill>
                <a:schemeClr val="hlink"/>
              </a:solidFill>
            </a:endParaRPr>
          </a:p>
          <a:p>
            <a:pPr>
              <a:buNone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Hypovitaminóza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r>
              <a:rPr lang="cs-CZ" altLang="cs-CZ" sz="1800" dirty="0"/>
              <a:t>n</a:t>
            </a:r>
            <a:r>
              <a:rPr lang="cs-CZ" altLang="cs-CZ" sz="1800" dirty="0" smtClean="0"/>
              <a:t>edostatečný </a:t>
            </a:r>
            <a:r>
              <a:rPr lang="cs-CZ" altLang="cs-CZ" sz="1800" dirty="0"/>
              <a:t>příjem, zejm. u alkoholiků pivařů (destiláty obsahují určité množství kyseliny listové)</a:t>
            </a:r>
          </a:p>
          <a:p>
            <a:r>
              <a:rPr lang="cs-CZ" altLang="cs-CZ" sz="1800" dirty="0" smtClean="0"/>
              <a:t>nedostatečně </a:t>
            </a:r>
            <a:r>
              <a:rPr lang="cs-CZ" altLang="cs-CZ" sz="1800" dirty="0"/>
              <a:t>hrazená </a:t>
            </a:r>
            <a:r>
              <a:rPr lang="cs-CZ" altLang="cs-CZ" sz="1800" dirty="0">
                <a:sym typeface="Symbol" panose="05050102010706020507" pitchFamily="18" charset="2"/>
              </a:rPr>
              <a:t> spotřeba v těhotenství, v období růstu</a:t>
            </a:r>
          </a:p>
          <a:p>
            <a:r>
              <a:rPr lang="cs-CZ" altLang="cs-CZ" sz="1800" dirty="0" smtClean="0">
                <a:sym typeface="Symbol" panose="05050102010706020507" pitchFamily="18" charset="2"/>
              </a:rPr>
              <a:t>u </a:t>
            </a:r>
            <a:r>
              <a:rPr lang="cs-CZ" altLang="cs-CZ" sz="1800" dirty="0">
                <a:sym typeface="Symbol" panose="05050102010706020507" pitchFamily="18" charset="2"/>
              </a:rPr>
              <a:t>malabsorpčních syndromů</a:t>
            </a:r>
          </a:p>
          <a:p>
            <a:r>
              <a:rPr lang="cs-CZ" altLang="cs-CZ" sz="1800" dirty="0" smtClean="0">
                <a:sym typeface="Symbol" panose="05050102010706020507" pitchFamily="18" charset="2"/>
              </a:rPr>
              <a:t>inhibice </a:t>
            </a:r>
            <a:r>
              <a:rPr lang="cs-CZ" altLang="cs-CZ" sz="1800" dirty="0" err="1">
                <a:sym typeface="Symbol" panose="05050102010706020507" pitchFamily="18" charset="2"/>
              </a:rPr>
              <a:t>dihydrofolátreduktázy</a:t>
            </a:r>
            <a:r>
              <a:rPr lang="cs-CZ" altLang="cs-CZ" sz="1800" dirty="0">
                <a:sym typeface="Symbol" panose="05050102010706020507" pitchFamily="18" charset="2"/>
              </a:rPr>
              <a:t> léky (např. </a:t>
            </a:r>
            <a:r>
              <a:rPr lang="cs-CZ" altLang="cs-CZ" sz="1800" dirty="0" err="1">
                <a:sym typeface="Symbol" panose="05050102010706020507" pitchFamily="18" charset="2"/>
              </a:rPr>
              <a:t>methotrexát</a:t>
            </a:r>
            <a:r>
              <a:rPr lang="cs-CZ" altLang="cs-CZ" sz="1800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endParaRPr lang="cs-CZ" altLang="cs-CZ" sz="1800" dirty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pPr>
              <a:buNone/>
            </a:pPr>
            <a:r>
              <a:rPr lang="cs-CZ" altLang="cs-CZ" sz="1800" b="1" dirty="0">
                <a:solidFill>
                  <a:schemeClr val="hlink"/>
                </a:solidFill>
                <a:sym typeface="Symbol" panose="05050102010706020507" pitchFamily="18" charset="2"/>
              </a:rPr>
              <a:t>Projevy (podobné jako u B</a:t>
            </a:r>
            <a:r>
              <a:rPr lang="cs-CZ" altLang="cs-CZ" sz="1800" b="1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12</a:t>
            </a:r>
            <a:r>
              <a:rPr lang="cs-CZ" altLang="cs-CZ" sz="1800" b="1" dirty="0" smtClean="0">
                <a:solidFill>
                  <a:schemeClr val="hlink"/>
                </a:solidFill>
                <a:sym typeface="Symbol" panose="05050102010706020507" pitchFamily="18" charset="2"/>
              </a:rPr>
              <a:t>)</a:t>
            </a:r>
            <a:endParaRPr lang="cs-CZ" altLang="cs-CZ" sz="1800" b="1" dirty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r>
              <a:rPr lang="cs-CZ" altLang="cs-CZ" sz="1800" b="1" dirty="0" smtClean="0">
                <a:sym typeface="Symbol" panose="05050102010706020507" pitchFamily="18" charset="2"/>
              </a:rPr>
              <a:t>megaloblastová </a:t>
            </a:r>
            <a:r>
              <a:rPr lang="cs-CZ" altLang="cs-CZ" sz="1800" b="1" dirty="0">
                <a:sym typeface="Symbol" panose="05050102010706020507" pitchFamily="18" charset="2"/>
              </a:rPr>
              <a:t>anémie</a:t>
            </a:r>
            <a:r>
              <a:rPr lang="cs-CZ" altLang="cs-CZ" sz="1800" dirty="0">
                <a:sym typeface="Symbol" panose="05050102010706020507" pitchFamily="18" charset="2"/>
              </a:rPr>
              <a:t>, glositis, </a:t>
            </a:r>
            <a:r>
              <a:rPr lang="cs-CZ" altLang="cs-CZ" sz="1800" dirty="0" err="1">
                <a:sym typeface="Symbol" panose="05050102010706020507" pitchFamily="18" charset="2"/>
              </a:rPr>
              <a:t>cheilitis</a:t>
            </a:r>
            <a:r>
              <a:rPr lang="cs-CZ" altLang="cs-CZ" sz="1800" dirty="0">
                <a:sym typeface="Symbol" panose="05050102010706020507" pitchFamily="18" charset="2"/>
              </a:rPr>
              <a:t>, dyspeptické potíže</a:t>
            </a:r>
            <a:endParaRPr lang="cs-CZ" altLang="cs-CZ" sz="1800" dirty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4731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>
                <a:solidFill>
                  <a:srgbClr val="0000CC"/>
                </a:solidFill>
                <a:latin typeface="+mn-lt"/>
              </a:rPr>
              <a:t>Kyselina listová (</a:t>
            </a:r>
            <a:r>
              <a:rPr lang="cs-CZ" altLang="cs-CZ" sz="3600" dirty="0" err="1">
                <a:solidFill>
                  <a:srgbClr val="0000CC"/>
                </a:solidFill>
                <a:latin typeface="+mn-lt"/>
              </a:rPr>
              <a:t>folát</a:t>
            </a:r>
            <a:r>
              <a:rPr lang="cs-CZ" altLang="cs-CZ" sz="3600" dirty="0">
                <a:solidFill>
                  <a:srgbClr val="0000CC"/>
                </a:solidFill>
                <a:latin typeface="+mn-lt"/>
              </a:rPr>
              <a:t>) 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628559" y="1397726"/>
            <a:ext cx="10631623" cy="4436065"/>
          </a:xfrm>
        </p:spPr>
        <p:txBody>
          <a:bodyPr/>
          <a:lstStyle/>
          <a:p>
            <a:r>
              <a:rPr lang="cs-CZ" altLang="cs-CZ" sz="1800" dirty="0">
                <a:cs typeface="Times New Roman" panose="02020603050405020304" pitchFamily="18" charset="0"/>
              </a:rPr>
              <a:t>biologická dostupnost:</a:t>
            </a:r>
          </a:p>
          <a:p>
            <a:pPr lvl="1"/>
            <a:r>
              <a:rPr lang="cs-CZ" altLang="cs-CZ" sz="1600" dirty="0">
                <a:cs typeface="Times New Roman" panose="02020603050405020304" pitchFamily="18" charset="0"/>
              </a:rPr>
              <a:t>na lačno 100 % </a:t>
            </a:r>
          </a:p>
          <a:p>
            <a:pPr lvl="1"/>
            <a:r>
              <a:rPr lang="cs-CZ" altLang="cs-CZ" sz="1600" dirty="0">
                <a:cs typeface="Times New Roman" panose="02020603050405020304" pitchFamily="18" charset="0"/>
              </a:rPr>
              <a:t>při současném příjmu potravy – 85 </a:t>
            </a:r>
            <a:r>
              <a:rPr lang="cs-CZ" altLang="cs-CZ" sz="1600" dirty="0" smtClean="0">
                <a:cs typeface="Times New Roman" panose="02020603050405020304" pitchFamily="18" charset="0"/>
              </a:rPr>
              <a:t>%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rozpustné ve vodě, citlivé na světlo a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termolabilní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během některých výrobních procesů – velké ztráty; nicméně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cs typeface="Times New Roman" panose="02020603050405020304" pitchFamily="18" charset="0"/>
              </a:rPr>
              <a:t> často konzumované v syrové formě</a:t>
            </a:r>
          </a:p>
          <a:p>
            <a:endParaRPr lang="cs-CZ" altLang="cs-CZ" sz="1800" dirty="0" smtClean="0"/>
          </a:p>
          <a:p>
            <a:r>
              <a:rPr lang="cs-CZ" altLang="cs-CZ" sz="1800" dirty="0" smtClean="0"/>
              <a:t>tvořena </a:t>
            </a:r>
            <a:r>
              <a:rPr lang="cs-CZ" altLang="cs-CZ" sz="1800" dirty="0"/>
              <a:t>mnoha druhy rostlin a </a:t>
            </a:r>
            <a:r>
              <a:rPr lang="cs-CZ" altLang="cs-CZ" sz="1800" b="1" dirty="0"/>
              <a:t>bakterií</a:t>
            </a:r>
            <a:r>
              <a:rPr lang="cs-CZ" altLang="cs-CZ" sz="1800" dirty="0"/>
              <a:t> </a:t>
            </a:r>
            <a:endParaRPr lang="cs-CZ" altLang="cs-CZ" sz="1800" dirty="0" smtClean="0"/>
          </a:p>
          <a:p>
            <a:pPr lvl="1"/>
            <a:r>
              <a:rPr lang="cs-CZ" altLang="cs-CZ" sz="1800" dirty="0"/>
              <a:t>v</a:t>
            </a:r>
            <a:r>
              <a:rPr lang="cs-CZ" altLang="cs-CZ" sz="1800" dirty="0" smtClean="0"/>
              <a:t>yužití ve farmakologii při léčbě bakteriálních infekcí </a:t>
            </a:r>
            <a:r>
              <a:rPr lang="cs-CZ" altLang="cs-CZ" sz="1800" dirty="0" smtClean="0">
                <a:sym typeface="Wingdings" panose="05000000000000000000" pitchFamily="2" charset="2"/>
              </a:rPr>
              <a:t> blokace syntézy k. listové u bakterie</a:t>
            </a:r>
          </a:p>
          <a:p>
            <a:pPr lvl="1"/>
            <a:r>
              <a:rPr lang="cs-CZ" altLang="cs-CZ" sz="1800" b="1" dirty="0">
                <a:sym typeface="Wingdings" panose="05000000000000000000" pitchFamily="2" charset="2"/>
              </a:rPr>
              <a:t>s</a:t>
            </a:r>
            <a:r>
              <a:rPr lang="cs-CZ" altLang="cs-CZ" sz="1800" b="1" dirty="0" smtClean="0">
                <a:sym typeface="Wingdings" panose="05000000000000000000" pitchFamily="2" charset="2"/>
              </a:rPr>
              <a:t>ulfonamidy</a:t>
            </a:r>
            <a:r>
              <a:rPr lang="cs-CZ" altLang="cs-CZ" sz="1800" dirty="0" smtClean="0">
                <a:sym typeface="Wingdings" panose="05000000000000000000" pitchFamily="2" charset="2"/>
              </a:rPr>
              <a:t> – blokátory syntézy k. listové u bakterií</a:t>
            </a:r>
          </a:p>
          <a:p>
            <a:pPr lvl="1"/>
            <a:r>
              <a:rPr lang="cs-CZ" altLang="cs-CZ" sz="1800" b="1" dirty="0" err="1" smtClean="0">
                <a:sym typeface="Wingdings" panose="05000000000000000000" pitchFamily="2" charset="2"/>
              </a:rPr>
              <a:t>metotrexát</a:t>
            </a:r>
            <a:r>
              <a:rPr lang="cs-CZ" altLang="cs-CZ" sz="1800" dirty="0" smtClean="0">
                <a:sym typeface="Wingdings" panose="05000000000000000000" pitchFamily="2" charset="2"/>
              </a:rPr>
              <a:t> – snížení proliferace nádorových buněk</a:t>
            </a:r>
            <a:endParaRPr lang="cs-CZ" altLang="cs-CZ" sz="1800" dirty="0"/>
          </a:p>
          <a:p>
            <a:pPr marL="72000" indent="0">
              <a:buNone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DDD: 400 µg; těhotné a kojící 600 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µg</a:t>
            </a: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b="1" dirty="0" smtClean="0">
                <a:cs typeface="Times New Roman" panose="02020603050405020304" pitchFamily="18" charset="0"/>
              </a:rPr>
              <a:t>nedostatek </a:t>
            </a:r>
            <a:r>
              <a:rPr lang="cs-CZ" altLang="cs-CZ" sz="1800" b="1" dirty="0" err="1" smtClean="0">
                <a:cs typeface="Times New Roman" panose="02020603050405020304" pitchFamily="18" charset="0"/>
              </a:rPr>
              <a:t>kys</a:t>
            </a:r>
            <a:r>
              <a:rPr lang="cs-CZ" altLang="cs-CZ" sz="1800" b="1" dirty="0" smtClean="0">
                <a:cs typeface="Times New Roman" panose="02020603050405020304" pitchFamily="18" charset="0"/>
              </a:rPr>
              <a:t>. listové v těhotenství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: defekty neurální trubice u plodu</a:t>
            </a:r>
            <a:endParaRPr lang="cs-CZ" altLang="cs-CZ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AutoShap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23612" y="667749"/>
            <a:ext cx="10753200" cy="451576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Vitamin B</a:t>
            </a:r>
            <a:r>
              <a:rPr lang="cs-CZ" altLang="cs-CZ" baseline="-25000" dirty="0">
                <a:solidFill>
                  <a:srgbClr val="FF0000"/>
                </a:solidFill>
                <a:latin typeface="+mn-lt"/>
              </a:rPr>
              <a:t>12 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(kobalamin)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074" y="1371600"/>
            <a:ext cx="11042125" cy="5290457"/>
          </a:xfrm>
        </p:spPr>
        <p:txBody>
          <a:bodyPr/>
          <a:lstStyle/>
          <a:p>
            <a:r>
              <a:rPr lang="cs-CZ" altLang="cs-CZ" sz="2000" b="1" dirty="0"/>
              <a:t>s</a:t>
            </a:r>
            <a:r>
              <a:rPr lang="cs-CZ" altLang="cs-CZ" sz="2000" b="1" dirty="0" smtClean="0"/>
              <a:t>yntetizován pouze bakteriemi</a:t>
            </a:r>
          </a:p>
          <a:p>
            <a:r>
              <a:rPr lang="cs-CZ" altLang="cs-CZ" sz="2000" dirty="0">
                <a:sym typeface="Symbol" panose="05050102010706020507" pitchFamily="18" charset="2"/>
              </a:rPr>
              <a:t>nutný příjem </a:t>
            </a:r>
            <a:r>
              <a:rPr lang="cs-CZ" altLang="cs-CZ" sz="2000" dirty="0"/>
              <a:t>B</a:t>
            </a:r>
            <a:r>
              <a:rPr lang="cs-CZ" altLang="cs-CZ" sz="2000" baseline="-25000" dirty="0"/>
              <a:t>12</a:t>
            </a:r>
            <a:r>
              <a:rPr lang="cs-CZ" altLang="cs-CZ" sz="2000" dirty="0">
                <a:sym typeface="Symbol" panose="05050102010706020507" pitchFamily="18" charset="2"/>
              </a:rPr>
              <a:t> potravou </a:t>
            </a:r>
          </a:p>
          <a:p>
            <a:endParaRPr lang="cs-CZ" altLang="cs-CZ" sz="2000" dirty="0" smtClean="0"/>
          </a:p>
          <a:p>
            <a:r>
              <a:rPr lang="cs-CZ" altLang="cs-CZ" sz="2000" dirty="0" smtClean="0"/>
              <a:t>komplex </a:t>
            </a:r>
            <a:r>
              <a:rPr lang="cs-CZ" altLang="cs-CZ" sz="2000" dirty="0"/>
              <a:t>organických sloučenin obsahujících uvnitř kruhové molekuly </a:t>
            </a:r>
            <a:endParaRPr lang="cs-CZ" altLang="cs-CZ" sz="2000" dirty="0" smtClean="0"/>
          </a:p>
          <a:p>
            <a:pPr marL="72000" indent="0">
              <a:buNone/>
            </a:pPr>
            <a:r>
              <a:rPr lang="cs-CZ" altLang="cs-CZ" sz="2000" dirty="0" smtClean="0"/>
              <a:t>atom </a:t>
            </a:r>
            <a:r>
              <a:rPr lang="cs-CZ" altLang="cs-CZ" sz="2000" dirty="0"/>
              <a:t>kobaltu (2 formy – </a:t>
            </a:r>
            <a:r>
              <a:rPr lang="cs-CZ" altLang="cs-CZ" sz="2000" dirty="0" err="1"/>
              <a:t>methylcobalamin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adenosylcobalamin</a:t>
            </a:r>
            <a:r>
              <a:rPr lang="cs-CZ" altLang="cs-CZ" sz="2000" dirty="0" smtClean="0"/>
              <a:t>)</a:t>
            </a:r>
          </a:p>
          <a:p>
            <a:endParaRPr lang="cs-CZ" altLang="cs-CZ" sz="2000" dirty="0" smtClean="0"/>
          </a:p>
          <a:p>
            <a:r>
              <a:rPr lang="cs-CZ" altLang="cs-CZ" sz="2000" b="1" dirty="0" err="1"/>
              <a:t>k</a:t>
            </a:r>
            <a:r>
              <a:rPr lang="cs-CZ" altLang="cs-CZ" sz="2000" b="1" dirty="0" err="1" smtClean="0"/>
              <a:t>ofaktor</a:t>
            </a:r>
            <a:r>
              <a:rPr lang="cs-CZ" altLang="cs-CZ" sz="2000" b="1" dirty="0" smtClean="0"/>
              <a:t> 2 reakcí</a:t>
            </a:r>
            <a:r>
              <a:rPr lang="cs-CZ" altLang="cs-CZ" sz="20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sym typeface="Wingdings" panose="05000000000000000000" pitchFamily="2" charset="2"/>
              </a:rPr>
              <a:t>v beta oxidaci </a:t>
            </a:r>
            <a:r>
              <a:rPr lang="cs-CZ" altLang="cs-CZ" sz="1800" dirty="0" smtClean="0">
                <a:sym typeface="Wingdings" panose="05000000000000000000" pitchFamily="2" charset="2"/>
              </a:rPr>
              <a:t>MK – </a:t>
            </a:r>
            <a:r>
              <a:rPr lang="cs-CZ" altLang="cs-CZ" sz="1800" b="1" dirty="0" smtClean="0"/>
              <a:t>degradace mastných kyselin s lichým počtem uhlíků </a:t>
            </a:r>
            <a:r>
              <a:rPr lang="cs-CZ" altLang="cs-CZ" sz="1800" dirty="0" smtClean="0">
                <a:sym typeface="Wingdings" panose="05000000000000000000" pitchFamily="2" charset="2"/>
              </a:rPr>
              <a:t> vznik </a:t>
            </a:r>
            <a:r>
              <a:rPr lang="cs-CZ" sz="1800" dirty="0" err="1" smtClean="0"/>
              <a:t>propionyl-CoA</a:t>
            </a:r>
            <a:r>
              <a:rPr lang="cs-CZ" sz="1800" dirty="0" smtClean="0"/>
              <a:t> 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cs-CZ" sz="1800" b="1" dirty="0">
                <a:sym typeface="Wingdings" panose="05000000000000000000" pitchFamily="2" charset="2"/>
              </a:rPr>
              <a:t> </a:t>
            </a:r>
            <a:r>
              <a:rPr lang="cs-CZ" sz="1800" dirty="0" err="1" smtClean="0">
                <a:sym typeface="Wingdings" panose="05000000000000000000" pitchFamily="2" charset="2"/>
              </a:rPr>
              <a:t>methylmalonyl-CoA</a:t>
            </a:r>
            <a:r>
              <a:rPr lang="cs-CZ" sz="1800" dirty="0">
                <a:sym typeface="Wingdings" panose="05000000000000000000" pitchFamily="2" charset="2"/>
              </a:rPr>
              <a:t> </a:t>
            </a:r>
            <a:r>
              <a:rPr lang="cs-CZ" sz="1800" b="1" dirty="0">
                <a:sym typeface="Wingdings" panose="05000000000000000000" pitchFamily="2" charset="2"/>
              </a:rPr>
              <a:t>(</a:t>
            </a:r>
            <a:r>
              <a:rPr lang="cs-CZ" sz="1800" b="1" i="1" dirty="0" err="1" smtClean="0">
                <a:sym typeface="Wingdings" panose="05000000000000000000" pitchFamily="2" charset="2"/>
              </a:rPr>
              <a:t>methylmalonyl</a:t>
            </a:r>
            <a:r>
              <a:rPr lang="cs-CZ" sz="1800" b="1" i="1" dirty="0" smtClean="0">
                <a:sym typeface="Wingdings" panose="05000000000000000000" pitchFamily="2" charset="2"/>
              </a:rPr>
              <a:t>-mutáza</a:t>
            </a:r>
            <a:r>
              <a:rPr lang="cs-CZ" sz="1800" b="1" dirty="0" smtClean="0">
                <a:sym typeface="Wingdings" panose="05000000000000000000" pitchFamily="2" charset="2"/>
              </a:rPr>
              <a:t>, </a:t>
            </a:r>
            <a:r>
              <a:rPr lang="cs-CZ" altLang="cs-CZ" sz="1800" dirty="0"/>
              <a:t>B</a:t>
            </a:r>
            <a:r>
              <a:rPr lang="cs-CZ" altLang="cs-CZ" sz="1800" baseline="-25000" dirty="0"/>
              <a:t>12</a:t>
            </a:r>
            <a:r>
              <a:rPr lang="cs-CZ" sz="1800" b="1" dirty="0" smtClean="0">
                <a:sym typeface="Wingdings" panose="05000000000000000000" pitchFamily="2" charset="2"/>
              </a:rPr>
              <a:t> )  </a:t>
            </a:r>
            <a:r>
              <a:rPr lang="cs-CZ" sz="1800" dirty="0" err="1" smtClean="0">
                <a:sym typeface="Wingdings" panose="05000000000000000000" pitchFamily="2" charset="2"/>
              </a:rPr>
              <a:t>s</a:t>
            </a:r>
            <a:r>
              <a:rPr lang="cs-CZ" sz="1800" dirty="0" err="1" smtClean="0"/>
              <a:t>ukcinyl-CoA</a:t>
            </a:r>
            <a:r>
              <a:rPr lang="cs-CZ" sz="1800" dirty="0" smtClean="0"/>
              <a:t> </a:t>
            </a:r>
            <a:r>
              <a:rPr lang="cs-CZ" sz="1800" dirty="0" smtClean="0">
                <a:sym typeface="Wingdings" panose="05000000000000000000" pitchFamily="2" charset="2"/>
              </a:rPr>
              <a:t> vstup do CC</a:t>
            </a:r>
          </a:p>
          <a:p>
            <a:pPr lvl="1">
              <a:spcBef>
                <a:spcPts val="600"/>
              </a:spcBef>
            </a:pPr>
            <a:endParaRPr lang="cs-CZ" altLang="cs-CZ" sz="1800" dirty="0" smtClean="0"/>
          </a:p>
          <a:p>
            <a:pPr lvl="1">
              <a:spcBef>
                <a:spcPts val="600"/>
              </a:spcBef>
            </a:pPr>
            <a:r>
              <a:rPr lang="cs-CZ" altLang="cs-CZ" sz="1800" b="1" dirty="0"/>
              <a:t>r</a:t>
            </a:r>
            <a:r>
              <a:rPr lang="cs-CZ" altLang="cs-CZ" sz="1800" b="1" dirty="0" smtClean="0"/>
              <a:t>egenerace </a:t>
            </a:r>
            <a:r>
              <a:rPr lang="cs-CZ" altLang="cs-CZ" sz="1800" b="1" dirty="0" err="1" smtClean="0"/>
              <a:t>homocysteinu</a:t>
            </a:r>
            <a:r>
              <a:rPr lang="cs-CZ" altLang="cs-CZ" sz="1800" b="1" dirty="0" smtClean="0"/>
              <a:t> na </a:t>
            </a:r>
            <a:r>
              <a:rPr lang="cs-CZ" altLang="cs-CZ" sz="1800" b="1" dirty="0" err="1" smtClean="0"/>
              <a:t>methionin</a:t>
            </a:r>
            <a:r>
              <a:rPr lang="cs-CZ" altLang="cs-CZ" sz="1800" b="1" dirty="0" smtClean="0"/>
              <a:t> </a:t>
            </a:r>
            <a:r>
              <a:rPr lang="cs-CZ" altLang="cs-CZ" sz="1800" dirty="0" smtClean="0"/>
              <a:t>(za účasti </a:t>
            </a:r>
            <a:r>
              <a:rPr lang="cs-CZ" altLang="cs-CZ" sz="1800" dirty="0" err="1" smtClean="0"/>
              <a:t>methyltetrahydrofolátu</a:t>
            </a:r>
            <a:r>
              <a:rPr lang="cs-CZ" altLang="cs-CZ" sz="1800" dirty="0" smtClean="0"/>
              <a:t> za současné přeměny na </a:t>
            </a:r>
            <a:r>
              <a:rPr lang="cs-CZ" altLang="cs-CZ" sz="1800" dirty="0" err="1" smtClean="0"/>
              <a:t>tetrahydrofolát</a:t>
            </a:r>
            <a:r>
              <a:rPr lang="cs-CZ" altLang="cs-CZ" sz="1800" dirty="0" smtClean="0"/>
              <a:t>)</a:t>
            </a:r>
          </a:p>
          <a:p>
            <a:pPr eaLnBrk="1" hangingPunct="1"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23" y="667749"/>
            <a:ext cx="3209077" cy="38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2" name="Rectangle 4">
            <a:extLst/>
          </p:cNvPr>
          <p:cNvSpPr>
            <a:spLocks noChangeArrowheads="1"/>
          </p:cNvSpPr>
          <p:nvPr/>
        </p:nvSpPr>
        <p:spPr bwMode="auto">
          <a:xfrm>
            <a:off x="1521006" y="431278"/>
            <a:ext cx="8445319" cy="719138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l">
              <a:lnSpc>
                <a:spcPct val="90000"/>
              </a:lnSpc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algn="l">
              <a:lnSpc>
                <a:spcPct val="90000"/>
              </a:lnSpc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>
              <a:lnSpc>
                <a:spcPct val="90000"/>
              </a:lnSpc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>
              <a:lnSpc>
                <a:spcPct val="90000"/>
              </a:lnSpc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>
              <a:lnSpc>
                <a:spcPct val="90000"/>
              </a:lnSpc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dirty="0">
                <a:solidFill>
                  <a:schemeClr val="hlink"/>
                </a:solidFill>
                <a:latin typeface="+mn-lt"/>
              </a:rPr>
              <a:t>Perniciózní anémie (m. </a:t>
            </a:r>
            <a:r>
              <a:rPr lang="cs-CZ" altLang="cs-CZ" sz="3200" dirty="0" err="1">
                <a:solidFill>
                  <a:schemeClr val="hlink"/>
                </a:solidFill>
                <a:latin typeface="+mn-lt"/>
              </a:rPr>
              <a:t>Addison</a:t>
            </a:r>
            <a:r>
              <a:rPr lang="cs-CZ" altLang="cs-CZ" sz="3200" dirty="0">
                <a:solidFill>
                  <a:schemeClr val="hlink"/>
                </a:solidFill>
                <a:latin typeface="+mn-lt"/>
              </a:rPr>
              <a:t>-</a:t>
            </a:r>
            <a:r>
              <a:rPr lang="cs-CZ" altLang="cs-CZ" sz="3200" dirty="0" err="1">
                <a:solidFill>
                  <a:schemeClr val="hlink"/>
                </a:solidFill>
                <a:latin typeface="+mn-lt"/>
              </a:rPr>
              <a:t>Biermer</a:t>
            </a:r>
            <a:r>
              <a:rPr lang="cs-CZ" altLang="cs-CZ" sz="3200" dirty="0">
                <a:solidFill>
                  <a:schemeClr val="hlink"/>
                </a:solidFill>
                <a:latin typeface="+mn-lt"/>
              </a:rPr>
              <a:t>)</a:t>
            </a: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600891" y="1293224"/>
            <a:ext cx="5930538" cy="535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>
                <a:solidFill>
                  <a:srgbClr val="3333FF"/>
                </a:solidFill>
                <a:latin typeface="+mn-lt"/>
              </a:rPr>
              <a:t>Patogeneze</a:t>
            </a:r>
            <a:r>
              <a:rPr lang="cs-CZ" altLang="cs-CZ" sz="2000" b="0" dirty="0">
                <a:solidFill>
                  <a:srgbClr val="3333FF"/>
                </a:solidFill>
                <a:latin typeface="+mn-lt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b="0" dirty="0"/>
              <a:t>nedostatek B</a:t>
            </a:r>
            <a:r>
              <a:rPr lang="cs-CZ" altLang="cs-CZ" sz="1800" b="0" baseline="-25000" dirty="0"/>
              <a:t>12 </a:t>
            </a:r>
            <a:r>
              <a:rPr lang="cs-CZ" altLang="cs-CZ" sz="1800" b="0" dirty="0"/>
              <a:t>v potravě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0" dirty="0" err="1" smtClean="0"/>
              <a:t>makrocytární</a:t>
            </a:r>
            <a:r>
              <a:rPr lang="cs-CZ" sz="1800" b="0" dirty="0" smtClean="0"/>
              <a:t> buňky, spousta hemoglobinu</a:t>
            </a:r>
            <a:endParaRPr lang="cs-CZ" altLang="cs-CZ" sz="1800" b="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b="0" dirty="0" smtClean="0">
                <a:latin typeface="+mn-lt"/>
              </a:rPr>
              <a:t>nedostatek </a:t>
            </a:r>
            <a:r>
              <a:rPr lang="cs-CZ" altLang="cs-CZ" sz="1800" b="0" dirty="0">
                <a:latin typeface="+mn-lt"/>
              </a:rPr>
              <a:t>vnitřního </a:t>
            </a:r>
            <a:r>
              <a:rPr lang="cs-CZ" altLang="cs-CZ" sz="1800" b="0" dirty="0" smtClean="0">
                <a:latin typeface="+mn-lt"/>
              </a:rPr>
              <a:t>faktoru</a:t>
            </a:r>
            <a:endParaRPr lang="cs-CZ" altLang="cs-CZ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b="0" dirty="0">
                <a:latin typeface="+mn-lt"/>
              </a:rPr>
              <a:t>protilátky proti parietálním </a:t>
            </a:r>
            <a:r>
              <a:rPr lang="cs-CZ" altLang="cs-CZ" sz="1800" b="0" dirty="0" smtClean="0">
                <a:latin typeface="+mn-lt"/>
              </a:rPr>
              <a:t>buňkám žaludeční sliznice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b="0" dirty="0">
                <a:latin typeface="+mn-lt"/>
              </a:rPr>
              <a:t>proto 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atrofie žaludeční sliznice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cs-CZ" altLang="cs-CZ" sz="1800" b="0" dirty="0" smtClean="0">
                <a:solidFill>
                  <a:srgbClr val="FF0000"/>
                </a:solidFill>
                <a:latin typeface="+mn-lt"/>
              </a:rPr>
              <a:t>achlorhydrie</a:t>
            </a:r>
            <a:endParaRPr lang="cs-CZ" altLang="cs-CZ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b="0" dirty="0">
                <a:latin typeface="+mn-lt"/>
              </a:rPr>
              <a:t>    </a:t>
            </a:r>
            <a:r>
              <a:rPr lang="cs-CZ" altLang="cs-CZ" sz="1800" dirty="0">
                <a:solidFill>
                  <a:srgbClr val="3333FF"/>
                </a:solidFill>
                <a:latin typeface="+mn-lt"/>
              </a:rPr>
              <a:t>následek</a:t>
            </a:r>
            <a:r>
              <a:rPr lang="cs-CZ" altLang="cs-CZ" sz="1800" b="0" dirty="0">
                <a:solidFill>
                  <a:srgbClr val="3333FF"/>
                </a:solidFill>
                <a:latin typeface="+mn-lt"/>
              </a:rPr>
              <a:t>: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>
                <a:solidFill>
                  <a:srgbClr val="FF3300"/>
                </a:solidFill>
                <a:latin typeface="+mn-lt"/>
              </a:rPr>
              <a:t>poruchy syntézy DNA</a:t>
            </a:r>
            <a:r>
              <a:rPr lang="cs-CZ" altLang="cs-CZ" sz="1800" b="0" dirty="0">
                <a:latin typeface="+mn-lt"/>
              </a:rPr>
              <a:t> zejména v buňkách s rychlou obměnou (kostní dřeň, sliznice GIT</a:t>
            </a:r>
            <a:r>
              <a:rPr lang="cs-CZ" altLang="cs-CZ" sz="1800" b="0" dirty="0" smtClean="0">
                <a:latin typeface="+mn-lt"/>
              </a:rPr>
              <a:t>…)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b="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800" b="0" dirty="0"/>
              <a:t>i přes dostatek kyseliny listové </a:t>
            </a:r>
            <a:r>
              <a:rPr lang="cs-CZ" altLang="cs-CZ" sz="1800" b="0" dirty="0">
                <a:sym typeface="Wingdings" panose="05000000000000000000" pitchFamily="2" charset="2"/>
              </a:rPr>
              <a:t> </a:t>
            </a:r>
            <a:r>
              <a:rPr lang="cs-CZ" sz="1800" b="0" dirty="0">
                <a:sym typeface="Wingdings" panose="05000000000000000000" pitchFamily="2" charset="2"/>
              </a:rPr>
              <a:t>nedostatek vit. </a:t>
            </a:r>
            <a:r>
              <a:rPr lang="cs-CZ" sz="1800" b="0" dirty="0" smtClean="0">
                <a:sym typeface="Wingdings" panose="05000000000000000000" pitchFamily="2" charset="2"/>
              </a:rPr>
              <a:t>B</a:t>
            </a:r>
            <a:r>
              <a:rPr lang="cs-CZ" sz="1800" b="0" baseline="-25000" dirty="0" smtClean="0">
                <a:sym typeface="Wingdings" panose="05000000000000000000" pitchFamily="2" charset="2"/>
              </a:rPr>
              <a:t>12</a:t>
            </a:r>
          </a:p>
          <a:p>
            <a:pPr marL="0" indent="0">
              <a:buNone/>
            </a:pPr>
            <a:r>
              <a:rPr lang="cs-CZ" sz="1800" b="0" baseline="-25000" dirty="0">
                <a:sym typeface="Wingdings" panose="05000000000000000000" pitchFamily="2" charset="2"/>
              </a:rPr>
              <a:t>	</a:t>
            </a:r>
            <a:r>
              <a:rPr lang="cs-CZ" sz="1800" b="0" dirty="0" smtClean="0">
                <a:sym typeface="Wingdings" panose="05000000000000000000" pitchFamily="2" charset="2"/>
              </a:rPr>
              <a:t> </a:t>
            </a:r>
            <a:r>
              <a:rPr lang="cs-CZ" sz="1800" b="0" dirty="0">
                <a:sym typeface="Wingdings" panose="05000000000000000000" pitchFamily="2" charset="2"/>
              </a:rPr>
              <a:t>hromadění </a:t>
            </a:r>
            <a:r>
              <a:rPr lang="cs-CZ" sz="1800" b="0" dirty="0" err="1">
                <a:sym typeface="Wingdings" panose="05000000000000000000" pitchFamily="2" charset="2"/>
              </a:rPr>
              <a:t>methyltetrahydrofolátu</a:t>
            </a:r>
            <a:r>
              <a:rPr lang="cs-CZ" sz="1800" b="0" dirty="0">
                <a:sym typeface="Wingdings" panose="05000000000000000000" pitchFamily="2" charset="2"/>
              </a:rPr>
              <a:t> </a:t>
            </a:r>
            <a:endParaRPr lang="cs-CZ" altLang="cs-CZ" sz="1800" b="0" dirty="0">
              <a:latin typeface="+mn-lt"/>
            </a:endParaRPr>
          </a:p>
          <a:p>
            <a:pPr marL="0" indent="0">
              <a:buNone/>
            </a:pPr>
            <a:r>
              <a:rPr lang="cs-CZ" sz="1800" b="0" dirty="0" smtClean="0">
                <a:sym typeface="Wingdings" panose="05000000000000000000" pitchFamily="2" charset="2"/>
              </a:rPr>
              <a:t>	 </a:t>
            </a:r>
            <a:r>
              <a:rPr lang="cs-CZ" sz="1800" b="0" dirty="0">
                <a:sym typeface="Wingdings" panose="05000000000000000000" pitchFamily="2" charset="2"/>
              </a:rPr>
              <a:t>není schopen syntetizovat </a:t>
            </a:r>
            <a:r>
              <a:rPr lang="cs-CZ" sz="1800" b="0" dirty="0" err="1">
                <a:sym typeface="Wingdings" panose="05000000000000000000" pitchFamily="2" charset="2"/>
              </a:rPr>
              <a:t>thymin</a:t>
            </a:r>
            <a:endParaRPr lang="cs-CZ" sz="1800" b="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b="0" dirty="0"/>
          </a:p>
          <a:p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/>
          </a:p>
        </p:txBody>
      </p:sp>
      <p:pic>
        <p:nvPicPr>
          <p:cNvPr id="53252" name="Picture 6" descr="obr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94" y="1813107"/>
            <a:ext cx="374491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9264650" y="6524626"/>
            <a:ext cx="1403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>
                <a:latin typeface="Times New Roman" panose="02020603050405020304" pitchFamily="18" charset="0"/>
              </a:rPr>
              <a:t>Folsch et al., 2003</a:t>
            </a:r>
          </a:p>
        </p:txBody>
      </p:sp>
    </p:spTree>
    <p:extLst>
      <p:ext uri="{BB962C8B-B14F-4D97-AF65-F5344CB8AC3E}">
        <p14:creationId xmlns:p14="http://schemas.microsoft.com/office/powerpoint/2010/main" val="36946804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2233522" y="555354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chemeClr val="hlink"/>
                </a:solidFill>
                <a:latin typeface="+mn-lt"/>
              </a:rPr>
              <a:t>Klinický obraz: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548640" y="1593669"/>
            <a:ext cx="10985863" cy="49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000" b="0" dirty="0">
                <a:solidFill>
                  <a:srgbClr val="FF0000"/>
                </a:solidFill>
                <a:latin typeface="+mn-lt"/>
              </a:rPr>
              <a:t>Anémie</a:t>
            </a:r>
            <a:r>
              <a:rPr lang="cs-CZ" altLang="cs-CZ" sz="2000" b="0" dirty="0">
                <a:latin typeface="+mn-lt"/>
              </a:rPr>
              <a:t> </a:t>
            </a:r>
            <a:r>
              <a:rPr lang="cs-CZ" altLang="cs-CZ" sz="2000" b="0" dirty="0" smtClean="0">
                <a:latin typeface="+mn-lt"/>
              </a:rPr>
              <a:t>– vzniká </a:t>
            </a:r>
            <a:r>
              <a:rPr lang="cs-CZ" altLang="cs-CZ" sz="2000" b="0" dirty="0">
                <a:latin typeface="+mn-lt"/>
              </a:rPr>
              <a:t>pomalu: únava, slabost, spavost, </a:t>
            </a:r>
            <a:r>
              <a:rPr lang="cs-CZ" altLang="cs-CZ" sz="2000" b="0" dirty="0" smtClean="0">
                <a:latin typeface="+mn-lt"/>
              </a:rPr>
              <a:t>palpitace</a:t>
            </a:r>
            <a:r>
              <a:rPr lang="cs-CZ" altLang="cs-CZ" sz="2000" b="0" dirty="0">
                <a:latin typeface="+mn-lt"/>
              </a:rPr>
              <a:t>, </a:t>
            </a:r>
            <a:r>
              <a:rPr lang="cs-CZ" altLang="cs-CZ" sz="2000" b="0" dirty="0" smtClean="0">
                <a:latin typeface="+mn-lt"/>
              </a:rPr>
              <a:t>dušnost, nechutenství</a:t>
            </a:r>
            <a:r>
              <a:rPr lang="cs-CZ" altLang="cs-CZ" sz="2000" b="0" dirty="0">
                <a:latin typeface="+mn-lt"/>
              </a:rPr>
              <a:t>, pálení </a:t>
            </a:r>
            <a:r>
              <a:rPr lang="cs-CZ" altLang="cs-CZ" sz="2000" b="0" dirty="0" smtClean="0">
                <a:latin typeface="+mn-lt"/>
              </a:rPr>
              <a:t>jazyka</a:t>
            </a:r>
          </a:p>
          <a:p>
            <a:pPr>
              <a:lnSpc>
                <a:spcPct val="90000"/>
              </a:lnSpc>
            </a:pPr>
            <a:endParaRPr lang="cs-CZ" altLang="cs-CZ" sz="2000" b="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altLang="cs-CZ" sz="2000" b="0" dirty="0">
                <a:solidFill>
                  <a:srgbClr val="FF0000"/>
                </a:solidFill>
                <a:latin typeface="+mn-lt"/>
              </a:rPr>
              <a:t>Neurologická symptomatologie:</a:t>
            </a:r>
            <a:r>
              <a:rPr lang="cs-CZ" altLang="cs-CZ" sz="2000" b="0" dirty="0">
                <a:latin typeface="+mn-lt"/>
              </a:rPr>
              <a:t> dnes vzácněji </a:t>
            </a:r>
            <a:r>
              <a:rPr lang="cs-CZ" altLang="cs-CZ" sz="2000" b="0" dirty="0" smtClean="0">
                <a:latin typeface="+mn-lt"/>
              </a:rPr>
              <a:t>– parestézie </a:t>
            </a:r>
            <a:r>
              <a:rPr lang="cs-CZ" altLang="cs-CZ" sz="2000" b="0" dirty="0">
                <a:latin typeface="+mn-lt"/>
              </a:rPr>
              <a:t>končetin, </a:t>
            </a:r>
            <a:r>
              <a:rPr lang="cs-CZ" altLang="cs-CZ" sz="2000" b="0" dirty="0" smtClean="0">
                <a:latin typeface="+mn-lt"/>
              </a:rPr>
              <a:t>poruchy </a:t>
            </a:r>
            <a:r>
              <a:rPr lang="cs-CZ" altLang="cs-CZ" sz="2000" b="0" dirty="0">
                <a:latin typeface="+mn-lt"/>
              </a:rPr>
              <a:t>hlubokého čití, areflexie s ataxií apod.</a:t>
            </a:r>
          </a:p>
          <a:p>
            <a:pPr>
              <a:lnSpc>
                <a:spcPct val="90000"/>
              </a:lnSpc>
            </a:pPr>
            <a:endParaRPr lang="cs-CZ" altLang="cs-CZ" sz="2000" b="0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altLang="cs-CZ" sz="2000" b="0" dirty="0" smtClean="0">
                <a:solidFill>
                  <a:srgbClr val="FF0000"/>
                </a:solidFill>
                <a:latin typeface="+mn-lt"/>
              </a:rPr>
              <a:t>Laboratorně</a:t>
            </a:r>
            <a:r>
              <a:rPr lang="cs-CZ" altLang="cs-CZ" sz="2000" b="0" dirty="0">
                <a:solidFill>
                  <a:srgbClr val="FF0000"/>
                </a:solidFill>
                <a:latin typeface="+mn-lt"/>
              </a:rPr>
              <a:t>:</a:t>
            </a:r>
            <a:r>
              <a:rPr lang="cs-CZ" altLang="cs-CZ" sz="2000" b="0" dirty="0">
                <a:latin typeface="+mn-lt"/>
              </a:rPr>
              <a:t> </a:t>
            </a:r>
            <a:r>
              <a:rPr lang="cs-CZ" altLang="cs-CZ" sz="2000" b="0" dirty="0" err="1">
                <a:latin typeface="+mn-lt"/>
              </a:rPr>
              <a:t>makrocytární</a:t>
            </a:r>
            <a:r>
              <a:rPr lang="cs-CZ" altLang="cs-CZ" sz="2000" b="0" dirty="0">
                <a:latin typeface="+mn-lt"/>
              </a:rPr>
              <a:t> anémie</a:t>
            </a:r>
          </a:p>
          <a:p>
            <a:pPr lvl="1">
              <a:lnSpc>
                <a:spcPct val="90000"/>
              </a:lnSpc>
            </a:pPr>
            <a:r>
              <a:rPr lang="cs-CZ" altLang="cs-CZ" sz="2000" b="0" dirty="0" smtClean="0">
                <a:latin typeface="+mn-lt"/>
              </a:rPr>
              <a:t>kostní </a:t>
            </a:r>
            <a:r>
              <a:rPr lang="cs-CZ" altLang="cs-CZ" sz="2000" b="0" dirty="0">
                <a:latin typeface="+mn-lt"/>
              </a:rPr>
              <a:t>dřeň: hyperplastická</a:t>
            </a:r>
          </a:p>
          <a:p>
            <a:pPr lvl="1">
              <a:lnSpc>
                <a:spcPct val="90000"/>
              </a:lnSpc>
            </a:pPr>
            <a:r>
              <a:rPr lang="cs-CZ" altLang="cs-CZ" sz="2000" b="0" dirty="0" err="1" smtClean="0">
                <a:latin typeface="+mn-lt"/>
              </a:rPr>
              <a:t>erytropoeza</a:t>
            </a:r>
            <a:r>
              <a:rPr lang="cs-CZ" altLang="cs-CZ" sz="2000" b="0" dirty="0" smtClean="0">
                <a:latin typeface="+mn-lt"/>
              </a:rPr>
              <a:t> </a:t>
            </a:r>
            <a:r>
              <a:rPr lang="cs-CZ" altLang="cs-CZ" sz="2000" b="0" dirty="0">
                <a:latin typeface="+mn-lt"/>
              </a:rPr>
              <a:t>- megaloblastová s posunem k méně </a:t>
            </a:r>
            <a:r>
              <a:rPr lang="cs-CZ" altLang="cs-CZ" sz="2000" b="0" dirty="0" smtClean="0">
                <a:latin typeface="+mn-lt"/>
              </a:rPr>
              <a:t>zralým elementům </a:t>
            </a:r>
            <a:r>
              <a:rPr lang="cs-CZ" altLang="cs-CZ" sz="2000" b="0" dirty="0">
                <a:latin typeface="+mn-lt"/>
              </a:rPr>
              <a:t>s modrou plazmou (tzv. modrá dřeň)</a:t>
            </a:r>
          </a:p>
          <a:p>
            <a:pPr lvl="1">
              <a:lnSpc>
                <a:spcPct val="90000"/>
              </a:lnSpc>
            </a:pPr>
            <a:r>
              <a:rPr lang="cs-CZ" altLang="cs-CZ" sz="2000" b="0" dirty="0" smtClean="0">
                <a:latin typeface="+mn-lt"/>
              </a:rPr>
              <a:t>granulocyty </a:t>
            </a:r>
            <a:r>
              <a:rPr lang="cs-CZ" altLang="cs-CZ" sz="2000" b="0" dirty="0">
                <a:latin typeface="+mn-lt"/>
              </a:rPr>
              <a:t>- obrovské </a:t>
            </a:r>
            <a:r>
              <a:rPr lang="cs-CZ" altLang="cs-CZ" sz="2000" b="0" dirty="0" err="1">
                <a:latin typeface="+mn-lt"/>
              </a:rPr>
              <a:t>metamyelocyty</a:t>
            </a:r>
            <a:r>
              <a:rPr lang="cs-CZ" altLang="cs-CZ" sz="2000" b="0" dirty="0">
                <a:latin typeface="+mn-lt"/>
              </a:rPr>
              <a:t> a tyčky</a:t>
            </a:r>
          </a:p>
          <a:p>
            <a:pPr lvl="1">
              <a:lnSpc>
                <a:spcPct val="90000"/>
              </a:lnSpc>
            </a:pPr>
            <a:r>
              <a:rPr lang="cs-CZ" altLang="cs-CZ" sz="2000" b="0" dirty="0" smtClean="0">
                <a:latin typeface="+mn-lt"/>
              </a:rPr>
              <a:t>megakaryocyty </a:t>
            </a:r>
            <a:r>
              <a:rPr lang="cs-CZ" altLang="cs-CZ" sz="2000" b="0" dirty="0">
                <a:latin typeface="+mn-lt"/>
              </a:rPr>
              <a:t>jsou </a:t>
            </a:r>
            <a:r>
              <a:rPr lang="cs-CZ" altLang="cs-CZ" sz="2000" b="0" dirty="0" err="1">
                <a:latin typeface="+mn-lt"/>
              </a:rPr>
              <a:t>hypersegmentované</a:t>
            </a:r>
            <a:r>
              <a:rPr lang="cs-CZ" altLang="cs-CZ" sz="2000" b="0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endParaRPr lang="cs-CZ" altLang="cs-CZ" sz="2000" b="0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altLang="cs-CZ" sz="2000" b="0" dirty="0" smtClean="0">
                <a:solidFill>
                  <a:srgbClr val="FF0000"/>
                </a:solidFill>
                <a:latin typeface="+mn-lt"/>
              </a:rPr>
              <a:t>Achlorhydrie</a:t>
            </a:r>
            <a:r>
              <a:rPr lang="cs-CZ" altLang="cs-CZ" sz="2000" b="0" dirty="0" smtClean="0">
                <a:latin typeface="+mn-lt"/>
              </a:rPr>
              <a:t> – </a:t>
            </a:r>
            <a:r>
              <a:rPr lang="cs-CZ" altLang="cs-CZ" sz="2000" b="0" dirty="0">
                <a:latin typeface="+mn-lt"/>
              </a:rPr>
              <a:t>rezistentní na histamin          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4429638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</a:t>
            </a:r>
            <a:r>
              <a:rPr lang="cs-CZ" sz="3600" dirty="0" smtClean="0"/>
              <a:t>ropojení mezi </a:t>
            </a:r>
            <a:r>
              <a:rPr lang="cs-CZ" sz="3600" dirty="0" err="1" smtClean="0"/>
              <a:t>folátem</a:t>
            </a:r>
            <a:r>
              <a:rPr lang="cs-CZ" sz="3600" dirty="0" smtClean="0"/>
              <a:t> a B12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b="1" dirty="0"/>
              <a:t>regenerace </a:t>
            </a:r>
            <a:r>
              <a:rPr lang="cs-CZ" altLang="cs-CZ" sz="2000" b="1" dirty="0" err="1"/>
              <a:t>homocysteinu</a:t>
            </a:r>
            <a:r>
              <a:rPr lang="cs-CZ" altLang="cs-CZ" sz="2000" b="1" dirty="0"/>
              <a:t> na </a:t>
            </a:r>
            <a:r>
              <a:rPr lang="cs-CZ" altLang="cs-CZ" sz="2000" b="1" dirty="0" err="1"/>
              <a:t>methionin</a:t>
            </a:r>
            <a:r>
              <a:rPr lang="cs-CZ" altLang="cs-CZ" sz="2000" b="1" dirty="0"/>
              <a:t> (za účasti </a:t>
            </a:r>
            <a:r>
              <a:rPr lang="cs-CZ" altLang="cs-CZ" sz="2000" b="1" dirty="0" err="1"/>
              <a:t>methyltetrahydrofolátu</a:t>
            </a:r>
            <a:r>
              <a:rPr lang="cs-CZ" altLang="cs-CZ" sz="2000" b="1" dirty="0"/>
              <a:t> za současné přeměny na </a:t>
            </a:r>
            <a:r>
              <a:rPr lang="cs-CZ" altLang="cs-CZ" sz="2000" b="1" dirty="0" err="1"/>
              <a:t>tetrahydrofolát</a:t>
            </a:r>
            <a:r>
              <a:rPr lang="cs-CZ" altLang="cs-CZ" sz="2000" b="1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20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err="1"/>
              <a:t>k</a:t>
            </a:r>
            <a:r>
              <a:rPr lang="cs-CZ" sz="2000" dirty="0" err="1" smtClean="0"/>
              <a:t>ys</a:t>
            </a:r>
            <a:r>
              <a:rPr lang="cs-CZ" sz="2000" dirty="0" smtClean="0"/>
              <a:t>. listová – může mít na sobě navázané různé </a:t>
            </a:r>
            <a:r>
              <a:rPr lang="cs-CZ" sz="2000" dirty="0" err="1" smtClean="0"/>
              <a:t>jednouhlíkaté</a:t>
            </a:r>
            <a:r>
              <a:rPr lang="cs-CZ" sz="2000" dirty="0" smtClean="0"/>
              <a:t> zbytky (formyl, </a:t>
            </a:r>
            <a:r>
              <a:rPr lang="cs-CZ" sz="2000" dirty="0" err="1" smtClean="0"/>
              <a:t>methyl</a:t>
            </a:r>
            <a:r>
              <a:rPr lang="cs-CZ" sz="2000" dirty="0" smtClean="0"/>
              <a:t>, </a:t>
            </a:r>
            <a:r>
              <a:rPr lang="cs-CZ" sz="2000" dirty="0" err="1" smtClean="0"/>
              <a:t>methenyl</a:t>
            </a:r>
            <a:r>
              <a:rPr lang="cs-CZ" sz="2000" dirty="0" smtClean="0"/>
              <a:t>, </a:t>
            </a:r>
            <a:r>
              <a:rPr lang="cs-CZ" sz="2000" dirty="0" err="1" smtClean="0"/>
              <a:t>methylen</a:t>
            </a:r>
            <a:r>
              <a:rPr lang="cs-CZ" sz="2000" dirty="0" smtClean="0"/>
              <a:t>) </a:t>
            </a:r>
            <a:r>
              <a:rPr lang="cs-CZ" sz="2000" dirty="0" smtClean="0">
                <a:sym typeface="Wingdings" panose="05000000000000000000" pitchFamily="2" charset="2"/>
              </a:rPr>
              <a:t> libovolné přeměny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 smtClean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sym typeface="Wingdings" panose="05000000000000000000" pitchFamily="2" charset="2"/>
              </a:rPr>
              <a:t> </a:t>
            </a:r>
            <a:r>
              <a:rPr lang="cs-CZ" sz="2000" b="1" u="sng" dirty="0" smtClean="0">
                <a:sym typeface="Wingdings" panose="05000000000000000000" pitchFamily="2" charset="2"/>
              </a:rPr>
              <a:t>výjimka </a:t>
            </a:r>
            <a:r>
              <a:rPr lang="cs-CZ" sz="2000" b="1" u="sng" dirty="0" err="1" smtClean="0">
                <a:sym typeface="Wingdings" panose="05000000000000000000" pitchFamily="2" charset="2"/>
              </a:rPr>
              <a:t>methyltetrahydrofolát</a:t>
            </a:r>
            <a:endParaRPr lang="cs-CZ" sz="2000" b="1" u="sng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cs-CZ" sz="1600" dirty="0">
                <a:sym typeface="Wingdings" panose="05000000000000000000" pitchFamily="2" charset="2"/>
              </a:rPr>
              <a:t>n</a:t>
            </a:r>
            <a:r>
              <a:rPr lang="cs-CZ" sz="1600" dirty="0" smtClean="0">
                <a:sym typeface="Wingdings" panose="05000000000000000000" pitchFamily="2" charset="2"/>
              </a:rPr>
              <a:t>eumí syntetizovat </a:t>
            </a:r>
            <a:r>
              <a:rPr lang="cs-CZ" sz="1600" dirty="0" err="1" smtClean="0">
                <a:sym typeface="Wingdings" panose="05000000000000000000" pitchFamily="2" charset="2"/>
              </a:rPr>
              <a:t>thymin</a:t>
            </a:r>
            <a:r>
              <a:rPr lang="cs-CZ" sz="1600" dirty="0" smtClean="0">
                <a:sym typeface="Wingdings" panose="05000000000000000000" pitchFamily="2" charset="2"/>
              </a:rPr>
              <a:t> (je potřeba </a:t>
            </a:r>
            <a:r>
              <a:rPr lang="cs-CZ" sz="1600" dirty="0" err="1" smtClean="0">
                <a:sym typeface="Wingdings" panose="05000000000000000000" pitchFamily="2" charset="2"/>
              </a:rPr>
              <a:t>methylentetrahydrofolát</a:t>
            </a:r>
            <a:r>
              <a:rPr lang="cs-CZ" sz="1600" dirty="0" smtClean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b="1" u="sng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/>
              <a:t>i přes dostatek kyseliny listové </a:t>
            </a:r>
            <a:r>
              <a:rPr lang="cs-CZ" altLang="cs-CZ" sz="2000" dirty="0">
                <a:sym typeface="Wingdings" panose="05000000000000000000" pitchFamily="2" charset="2"/>
              </a:rPr>
              <a:t> </a:t>
            </a:r>
            <a:r>
              <a:rPr lang="cs-CZ" sz="2000" u="sng" dirty="0">
                <a:sym typeface="Wingdings" panose="05000000000000000000" pitchFamily="2" charset="2"/>
              </a:rPr>
              <a:t>nedostatek vit. B</a:t>
            </a:r>
            <a:r>
              <a:rPr lang="cs-CZ" sz="2000" u="sng" baseline="-25000" dirty="0">
                <a:sym typeface="Wingdings" panose="05000000000000000000" pitchFamily="2" charset="2"/>
              </a:rPr>
              <a:t>12 </a:t>
            </a:r>
            <a:r>
              <a:rPr lang="cs-CZ" sz="2000" dirty="0">
                <a:sym typeface="Wingdings" panose="05000000000000000000" pitchFamily="2" charset="2"/>
              </a:rPr>
              <a:t> hromadění </a:t>
            </a:r>
            <a:r>
              <a:rPr lang="cs-CZ" sz="2000" dirty="0" err="1" smtClean="0">
                <a:sym typeface="Wingdings" panose="05000000000000000000" pitchFamily="2" charset="2"/>
              </a:rPr>
              <a:t>methyltetrahydrofolátu</a:t>
            </a:r>
            <a:r>
              <a:rPr lang="cs-CZ" sz="2000" dirty="0" smtClean="0">
                <a:sym typeface="Wingdings" panose="05000000000000000000" pitchFamily="2" charset="2"/>
              </a:rPr>
              <a:t>  zdánlivý nedostatek </a:t>
            </a:r>
            <a:r>
              <a:rPr lang="cs-CZ" sz="2000" dirty="0" err="1" smtClean="0">
                <a:sym typeface="Wingdings" panose="05000000000000000000" pitchFamily="2" charset="2"/>
              </a:rPr>
              <a:t>kys</a:t>
            </a:r>
            <a:r>
              <a:rPr lang="cs-CZ" sz="2000" dirty="0" smtClean="0">
                <a:sym typeface="Wingdings" panose="05000000000000000000" pitchFamily="2" charset="2"/>
              </a:rPr>
              <a:t>. listové</a:t>
            </a:r>
            <a:endParaRPr lang="cs-CZ" sz="2000" b="1" u="sng" dirty="0">
              <a:sym typeface="Wingdings" panose="05000000000000000000" pitchFamily="2" charset="2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8110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Nedostatek </a:t>
            </a:r>
            <a:r>
              <a:rPr lang="cs-CZ" dirty="0" err="1" smtClean="0"/>
              <a:t>folátu</a:t>
            </a:r>
            <a:r>
              <a:rPr lang="cs-CZ" dirty="0" smtClean="0"/>
              <a:t> vs. nedostatek B</a:t>
            </a:r>
            <a:r>
              <a:rPr lang="cs-CZ" baseline="-25000" dirty="0" smtClean="0"/>
              <a:t>12</a:t>
            </a:r>
            <a:endParaRPr lang="cs-CZ" baseline="-25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788174"/>
          </a:xfrm>
        </p:spPr>
        <p:txBody>
          <a:bodyPr/>
          <a:lstStyle/>
          <a:p>
            <a:r>
              <a:rPr lang="cs-CZ" sz="2000" dirty="0"/>
              <a:t>p</a:t>
            </a:r>
            <a:r>
              <a:rPr lang="cs-CZ" sz="2000" dirty="0" smtClean="0"/>
              <a:t>acient s nedostatkem B</a:t>
            </a:r>
            <a:r>
              <a:rPr lang="cs-CZ" sz="2000" baseline="-25000" dirty="0" smtClean="0"/>
              <a:t>12</a:t>
            </a:r>
            <a:r>
              <a:rPr lang="cs-CZ" sz="2000" dirty="0" smtClean="0"/>
              <a:t> </a:t>
            </a:r>
            <a:r>
              <a:rPr lang="cs-CZ" sz="2000" dirty="0" smtClean="0">
                <a:sym typeface="Wingdings" panose="05000000000000000000" pitchFamily="2" charset="2"/>
              </a:rPr>
              <a:t> </a:t>
            </a:r>
            <a:r>
              <a:rPr lang="cs-CZ" sz="2000" dirty="0" err="1" smtClean="0">
                <a:sym typeface="Wingdings" panose="05000000000000000000" pitchFamily="2" charset="2"/>
              </a:rPr>
              <a:t>nesuplementovat</a:t>
            </a:r>
            <a:r>
              <a:rPr lang="cs-CZ" sz="2000" dirty="0" smtClean="0"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ym typeface="Wingdings" panose="05000000000000000000" pitchFamily="2" charset="2"/>
              </a:rPr>
              <a:t>kys</a:t>
            </a:r>
            <a:r>
              <a:rPr lang="cs-CZ" sz="2000" dirty="0" smtClean="0">
                <a:sym typeface="Wingdings" panose="05000000000000000000" pitchFamily="2" charset="2"/>
              </a:rPr>
              <a:t>. </a:t>
            </a:r>
            <a:r>
              <a:rPr lang="cs-CZ" sz="2000" dirty="0">
                <a:sym typeface="Wingdings" panose="05000000000000000000" pitchFamily="2" charset="2"/>
              </a:rPr>
              <a:t>l</a:t>
            </a:r>
            <a:r>
              <a:rPr lang="cs-CZ" sz="2000" dirty="0" smtClean="0">
                <a:sym typeface="Wingdings" panose="05000000000000000000" pitchFamily="2" charset="2"/>
              </a:rPr>
              <a:t>istovou (!!)</a:t>
            </a:r>
          </a:p>
          <a:p>
            <a:r>
              <a:rPr lang="cs-CZ" sz="2000" b="1" dirty="0" err="1">
                <a:sym typeface="Wingdings" panose="05000000000000000000" pitchFamily="2" charset="2"/>
              </a:rPr>
              <a:t>m</a:t>
            </a:r>
            <a:r>
              <a:rPr lang="cs-CZ" sz="2000" b="1" dirty="0" err="1" smtClean="0">
                <a:sym typeface="Wingdings" panose="05000000000000000000" pitchFamily="2" charset="2"/>
              </a:rPr>
              <a:t>akrocytární</a:t>
            </a:r>
            <a:r>
              <a:rPr lang="cs-CZ" sz="2000" b="1" dirty="0" smtClean="0">
                <a:sym typeface="Wingdings" panose="05000000000000000000" pitchFamily="2" charset="2"/>
              </a:rPr>
              <a:t> anémie</a:t>
            </a:r>
          </a:p>
          <a:p>
            <a:pPr lvl="1"/>
            <a:r>
              <a:rPr lang="cs-CZ" sz="1800" dirty="0" err="1">
                <a:sym typeface="Wingdings" panose="05000000000000000000" pitchFamily="2" charset="2"/>
              </a:rPr>
              <a:t>s</a:t>
            </a:r>
            <a:r>
              <a:rPr lang="cs-CZ" sz="1800" dirty="0" err="1" smtClean="0">
                <a:sym typeface="Wingdings" panose="05000000000000000000" pitchFamily="2" charset="2"/>
              </a:rPr>
              <a:t>uplementace</a:t>
            </a:r>
            <a:r>
              <a:rPr lang="cs-CZ" sz="1800" dirty="0" smtClean="0">
                <a:sym typeface="Wingdings" panose="05000000000000000000" pitchFamily="2" charset="2"/>
              </a:rPr>
              <a:t> </a:t>
            </a:r>
            <a:r>
              <a:rPr lang="cs-CZ" sz="1800" dirty="0" err="1" smtClean="0">
                <a:sym typeface="Wingdings" panose="05000000000000000000" pitchFamily="2" charset="2"/>
              </a:rPr>
              <a:t>folátem</a:t>
            </a:r>
            <a:r>
              <a:rPr lang="cs-CZ" sz="1800" dirty="0" smtClean="0">
                <a:sym typeface="Wingdings" panose="05000000000000000000" pitchFamily="2" charset="2"/>
              </a:rPr>
              <a:t>  vyřešení anémie</a:t>
            </a:r>
            <a:endParaRPr lang="cs-CZ" sz="1800" dirty="0">
              <a:sym typeface="Wingdings" panose="05000000000000000000" pitchFamily="2" charset="2"/>
            </a:endParaRPr>
          </a:p>
          <a:p>
            <a:endParaRPr lang="cs-CZ" sz="2000" dirty="0" smtClean="0">
              <a:sym typeface="Wingdings" panose="05000000000000000000" pitchFamily="2" charset="2"/>
            </a:endParaRPr>
          </a:p>
          <a:p>
            <a:r>
              <a:rPr lang="cs-CZ" sz="2000" b="1" dirty="0" smtClean="0">
                <a:sym typeface="Wingdings" panose="05000000000000000000" pitchFamily="2" charset="2"/>
              </a:rPr>
              <a:t>Perniciózní anémie </a:t>
            </a:r>
          </a:p>
          <a:p>
            <a:pPr lvl="1">
              <a:spcBef>
                <a:spcPts val="600"/>
              </a:spcBef>
            </a:pPr>
            <a:r>
              <a:rPr lang="cs-CZ" sz="1800" dirty="0" err="1">
                <a:sym typeface="Wingdings" panose="05000000000000000000" pitchFamily="2" charset="2"/>
              </a:rPr>
              <a:t>s</a:t>
            </a:r>
            <a:r>
              <a:rPr lang="cs-CZ" sz="1800" dirty="0" err="1" smtClean="0">
                <a:sym typeface="Wingdings" panose="05000000000000000000" pitchFamily="2" charset="2"/>
              </a:rPr>
              <a:t>uplementace</a:t>
            </a:r>
            <a:r>
              <a:rPr lang="cs-CZ" sz="1800" dirty="0" smtClean="0">
                <a:sym typeface="Wingdings" panose="05000000000000000000" pitchFamily="2" charset="2"/>
              </a:rPr>
              <a:t> </a:t>
            </a:r>
            <a:r>
              <a:rPr lang="cs-CZ" sz="1800" dirty="0" err="1" smtClean="0">
                <a:sym typeface="Wingdings" panose="05000000000000000000" pitchFamily="2" charset="2"/>
              </a:rPr>
              <a:t>folátem</a:t>
            </a:r>
            <a:r>
              <a:rPr lang="cs-CZ" sz="1800" dirty="0" smtClean="0">
                <a:sym typeface="Wingdings" panose="05000000000000000000" pitchFamily="2" charset="2"/>
              </a:rPr>
              <a:t>  hromadění </a:t>
            </a:r>
            <a:r>
              <a:rPr lang="cs-CZ" sz="1800" dirty="0" err="1" smtClean="0">
                <a:sym typeface="Wingdings" panose="05000000000000000000" pitchFamily="2" charset="2"/>
              </a:rPr>
              <a:t>metyltetrahydrofolátu</a:t>
            </a:r>
            <a:r>
              <a:rPr lang="cs-CZ" sz="1800" dirty="0" smtClean="0">
                <a:sym typeface="Wingdings" panose="05000000000000000000" pitchFamily="2" charset="2"/>
              </a:rPr>
              <a:t>; vyřešení anémie a syntézy </a:t>
            </a:r>
            <a:r>
              <a:rPr lang="cs-CZ" sz="1800" dirty="0" err="1" smtClean="0">
                <a:sym typeface="Wingdings" panose="05000000000000000000" pitchFamily="2" charset="2"/>
              </a:rPr>
              <a:t>thyminu</a:t>
            </a:r>
            <a:endParaRPr lang="cs-CZ" sz="18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endParaRPr lang="cs-CZ" sz="180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cs-CZ" sz="1800" dirty="0" smtClean="0">
                <a:sym typeface="Wingdings" panose="05000000000000000000" pitchFamily="2" charset="2"/>
              </a:rPr>
              <a:t>nevyřešena reakce s účastí </a:t>
            </a:r>
            <a:r>
              <a:rPr lang="cs-CZ" sz="1800" dirty="0" smtClean="0"/>
              <a:t>B</a:t>
            </a:r>
            <a:r>
              <a:rPr lang="cs-CZ" sz="1800" baseline="-25000" dirty="0" smtClean="0"/>
              <a:t>12</a:t>
            </a:r>
            <a:r>
              <a:rPr lang="cs-CZ" sz="1800" dirty="0" smtClean="0">
                <a:sym typeface="Wingdings" panose="05000000000000000000" pitchFamily="2" charset="2"/>
              </a:rPr>
              <a:t> při reakci enzymu </a:t>
            </a:r>
            <a:r>
              <a:rPr lang="cs-CZ" sz="1800" b="1" i="1" dirty="0" err="1" smtClean="0">
                <a:sym typeface="Wingdings" panose="05000000000000000000" pitchFamily="2" charset="2"/>
              </a:rPr>
              <a:t>methylmalonyl</a:t>
            </a:r>
            <a:r>
              <a:rPr lang="cs-CZ" sz="1800" b="1" i="1" dirty="0" smtClean="0">
                <a:sym typeface="Wingdings" panose="05000000000000000000" pitchFamily="2" charset="2"/>
              </a:rPr>
              <a:t>-mutáza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ym typeface="Wingdings" panose="05000000000000000000" pitchFamily="2" charset="2"/>
              </a:rPr>
              <a:t>n</a:t>
            </a:r>
            <a:r>
              <a:rPr lang="cs-CZ" sz="1600" dirty="0" smtClean="0">
                <a:sym typeface="Wingdings" panose="05000000000000000000" pitchFamily="2" charset="2"/>
              </a:rPr>
              <a:t>edochází k odbourávání MK s lichým počtem uhlíků v řetězci  postupné nevratné </a:t>
            </a:r>
            <a:r>
              <a:rPr lang="cs-CZ" sz="1600" dirty="0" err="1" smtClean="0">
                <a:sym typeface="Wingdings" panose="05000000000000000000" pitchFamily="2" charset="2"/>
              </a:rPr>
              <a:t>neurodegenerativní</a:t>
            </a:r>
            <a:r>
              <a:rPr lang="cs-CZ" sz="1600" dirty="0" smtClean="0">
                <a:sym typeface="Wingdings" panose="05000000000000000000" pitchFamily="2" charset="2"/>
              </a:rPr>
              <a:t> změny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sym typeface="Wingdings" panose="05000000000000000000" pitchFamily="2" charset="2"/>
              </a:rPr>
              <a:t>podání </a:t>
            </a:r>
            <a:r>
              <a:rPr lang="cs-CZ" sz="1600" dirty="0" err="1" smtClean="0">
                <a:sym typeface="Wingdings" panose="05000000000000000000" pitchFamily="2" charset="2"/>
              </a:rPr>
              <a:t>folátu</a:t>
            </a:r>
            <a:r>
              <a:rPr lang="cs-CZ" sz="1600" dirty="0" smtClean="0">
                <a:sym typeface="Wingdings" panose="05000000000000000000" pitchFamily="2" charset="2"/>
              </a:rPr>
              <a:t>  vyřešení anémie, ale poškození mozku (!!!)</a:t>
            </a:r>
          </a:p>
          <a:p>
            <a:pPr lvl="1"/>
            <a:endParaRPr lang="cs-CZ" sz="1200" dirty="0">
              <a:sym typeface="Wingdings" panose="05000000000000000000" pitchFamily="2" charset="2"/>
            </a:endParaRPr>
          </a:p>
          <a:p>
            <a:r>
              <a:rPr lang="cs-CZ" sz="2000" dirty="0">
                <a:sym typeface="Wingdings" panose="05000000000000000000" pitchFamily="2" charset="2"/>
              </a:rPr>
              <a:t>z</a:t>
            </a:r>
            <a:r>
              <a:rPr lang="cs-CZ" sz="2000" dirty="0" smtClean="0">
                <a:sym typeface="Wingdings" panose="05000000000000000000" pitchFamily="2" charset="2"/>
              </a:rPr>
              <a:t>cela zásadní </a:t>
            </a:r>
            <a:r>
              <a:rPr lang="cs-CZ" sz="2000" b="1" dirty="0" smtClean="0">
                <a:sym typeface="Wingdings" panose="05000000000000000000" pitchFamily="2" charset="2"/>
              </a:rPr>
              <a:t>rozlišit zda je anémie způsobena nedostatkem </a:t>
            </a:r>
            <a:r>
              <a:rPr lang="cs-CZ" sz="2000" b="1" dirty="0" err="1" smtClean="0">
                <a:sym typeface="Wingdings" panose="05000000000000000000" pitchFamily="2" charset="2"/>
              </a:rPr>
              <a:t>folátu</a:t>
            </a:r>
            <a:r>
              <a:rPr lang="cs-CZ" sz="2000" b="1" dirty="0" smtClean="0">
                <a:sym typeface="Wingdings" panose="05000000000000000000" pitchFamily="2" charset="2"/>
              </a:rPr>
              <a:t> nebo vit. </a:t>
            </a:r>
            <a:r>
              <a:rPr lang="cs-CZ" sz="2000" b="1" dirty="0"/>
              <a:t>B</a:t>
            </a:r>
            <a:r>
              <a:rPr lang="cs-CZ" sz="2000" b="1" baseline="-25000" dirty="0"/>
              <a:t>12</a:t>
            </a:r>
            <a:endParaRPr lang="cs-CZ" sz="2000" b="1" dirty="0">
              <a:sym typeface="Wingdings" panose="05000000000000000000" pitchFamily="2" charset="2"/>
            </a:endParaRPr>
          </a:p>
          <a:p>
            <a:pPr lvl="1"/>
            <a:endParaRPr lang="cs-CZ" sz="1200" dirty="0" smtClean="0">
              <a:sym typeface="Wingdings" panose="05000000000000000000" pitchFamily="2" charset="2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252413" cy="252412"/>
          </a:xfrm>
        </p:spPr>
        <p:txBody>
          <a:bodyPr/>
          <a:lstStyle/>
          <a:p>
            <a:pPr>
              <a:defRPr/>
            </a:pPr>
            <a:fld id="{378151B0-ADC6-4853-B179-2D3096C8B0CC}" type="slidenum">
              <a:rPr lang="en-GB" altLang="cs-CZ" smtClean="0"/>
              <a:pPr>
                <a:defRPr/>
              </a:pPr>
              <a:t>59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655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8" name="AutoShape 4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772252" y="197486"/>
            <a:ext cx="10753200" cy="451576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200" dirty="0">
                <a:solidFill>
                  <a:schemeClr val="hlink"/>
                </a:solidFill>
                <a:latin typeface="+mn-lt"/>
              </a:rPr>
              <a:t>Důsledky nedostatku </a:t>
            </a:r>
            <a:r>
              <a:rPr lang="cs-CZ" altLang="cs-CZ" sz="3200" dirty="0" smtClean="0">
                <a:solidFill>
                  <a:schemeClr val="hlink"/>
                </a:solidFill>
                <a:latin typeface="+mn-lt"/>
              </a:rPr>
              <a:t>vitaminů</a:t>
            </a:r>
            <a:endParaRPr lang="cs-CZ" altLang="cs-CZ" sz="3200" dirty="0">
              <a:solidFill>
                <a:schemeClr val="hlink"/>
              </a:solidFill>
              <a:latin typeface="+mn-lt"/>
            </a:endParaRPr>
          </a:p>
        </p:txBody>
      </p:sp>
      <p:pic>
        <p:nvPicPr>
          <p:cNvPr id="11267" name="Picture 5" descr="obr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749" y="662932"/>
            <a:ext cx="7498080" cy="5851354"/>
          </a:xfrm>
          <a:noFill/>
        </p:spPr>
      </p:pic>
    </p:spTree>
    <p:extLst>
      <p:ext uri="{BB962C8B-B14F-4D97-AF65-F5344CB8AC3E}">
        <p14:creationId xmlns:p14="http://schemas.microsoft.com/office/powerpoint/2010/main" val="29392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dirty="0" smtClean="0">
                <a:solidFill>
                  <a:srgbClr val="FF0000"/>
                </a:solidFill>
                <a:latin typeface="+mn-lt"/>
              </a:rPr>
              <a:t>Vitamin B</a:t>
            </a:r>
            <a:r>
              <a:rPr lang="cs-CZ" altLang="cs-CZ" baseline="-25000" dirty="0" smtClean="0">
                <a:solidFill>
                  <a:srgbClr val="FF0000"/>
                </a:solidFill>
                <a:latin typeface="+mn-lt"/>
              </a:rPr>
              <a:t>12 </a:t>
            </a:r>
            <a:r>
              <a:rPr lang="cs-CZ" altLang="cs-CZ" dirty="0" smtClean="0">
                <a:solidFill>
                  <a:srgbClr val="FF0000"/>
                </a:solidFill>
                <a:latin typeface="+mn-lt"/>
              </a:rPr>
              <a:t>(kobalamin)</a:t>
            </a:r>
            <a:endParaRPr lang="cs-CZ" dirty="0">
              <a:latin typeface="+mn-lt"/>
            </a:endParaRP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720000" y="1539240"/>
            <a:ext cx="10958193" cy="4495800"/>
          </a:xfrm>
        </p:spPr>
        <p:txBody>
          <a:bodyPr/>
          <a:lstStyle/>
          <a:p>
            <a:pPr eaLnBrk="1" hangingPunct="1"/>
            <a:r>
              <a:rPr lang="cs-CZ" altLang="cs-CZ" sz="1800" dirty="0" smtClean="0">
                <a:sym typeface="Symbol" panose="05050102010706020507" pitchFamily="18" charset="2"/>
              </a:rPr>
              <a:t>příjem </a:t>
            </a:r>
            <a:r>
              <a:rPr lang="cs-CZ" altLang="cs-CZ" sz="1800" dirty="0">
                <a:sym typeface="Symbol" panose="05050102010706020507" pitchFamily="18" charset="2"/>
              </a:rPr>
              <a:t>zpravidla dostatečný – s výjimkou přísných vegetariánů, či veganů</a:t>
            </a:r>
          </a:p>
          <a:p>
            <a:pPr eaLnBrk="1" hangingPunct="1"/>
            <a:endParaRPr lang="cs-CZ" altLang="cs-CZ" sz="1800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1800" b="1" dirty="0">
                <a:sym typeface="Symbol" panose="05050102010706020507" pitchFamily="18" charset="2"/>
              </a:rPr>
              <a:t>deficit</a:t>
            </a:r>
            <a:r>
              <a:rPr lang="cs-CZ" altLang="cs-CZ" sz="1800" dirty="0">
                <a:sym typeface="Symbol" panose="05050102010706020507" pitchFamily="18" charset="2"/>
              </a:rPr>
              <a:t>: po resekci žaludku, chronický zánět žaludeční sliznice – porucha tvorby IF, pozor u starších lidí – atrofie žaludeční sliznice (atrofická gastritida) – doporučení doplňků stravy </a:t>
            </a:r>
          </a:p>
          <a:p>
            <a:pPr eaLnBrk="1" hangingPunct="1"/>
            <a:endParaRPr lang="cs-CZ" altLang="cs-CZ" sz="1800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1800" dirty="0">
                <a:sym typeface="Symbol" panose="05050102010706020507" pitchFamily="18" charset="2"/>
              </a:rPr>
              <a:t>zásoby v játrech </a:t>
            </a:r>
            <a:r>
              <a:rPr lang="cs-CZ" altLang="cs-CZ" sz="1800" dirty="0" smtClean="0">
                <a:sym typeface="Symbol" panose="05050102010706020507" pitchFamily="18" charset="2"/>
              </a:rPr>
              <a:t>– potřeba </a:t>
            </a:r>
            <a:r>
              <a:rPr lang="cs-CZ" altLang="cs-CZ" sz="1800" dirty="0">
                <a:sym typeface="Symbol" panose="05050102010706020507" pitchFamily="18" charset="2"/>
              </a:rPr>
              <a:t>asi </a:t>
            </a:r>
            <a:r>
              <a:rPr lang="cs-CZ" altLang="cs-CZ" sz="1800" dirty="0"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cs-CZ" altLang="cs-CZ" sz="1800" dirty="0">
                <a:cs typeface="Times New Roman" panose="02020603050405020304" pitchFamily="18" charset="0"/>
              </a:rPr>
              <a:t>µg </a:t>
            </a:r>
            <a:r>
              <a:rPr lang="cs-CZ" altLang="cs-CZ" sz="1800" dirty="0">
                <a:sym typeface="Symbol" panose="05050102010706020507" pitchFamily="18" charset="2"/>
              </a:rPr>
              <a:t>denně </a:t>
            </a:r>
            <a:r>
              <a:rPr lang="cs-CZ" altLang="cs-CZ" sz="1800" dirty="0">
                <a:sym typeface="Wingdings" panose="05000000000000000000" pitchFamily="2" charset="2"/>
              </a:rPr>
              <a:t> nedostatek se projeví až po letech</a:t>
            </a:r>
            <a:endParaRPr lang="cs-CZ" altLang="cs-CZ" sz="1800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1800" dirty="0">
                <a:cs typeface="Times New Roman" panose="02020603050405020304" pitchFamily="18" charset="0"/>
                <a:sym typeface="Symbol" panose="05050102010706020507" pitchFamily="18" charset="2"/>
              </a:rPr>
              <a:t>pokročilý nedostatek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perniciózní anémie</a:t>
            </a:r>
          </a:p>
          <a:p>
            <a:pPr eaLnBrk="1" hangingPunct="1"/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závažný nedostatek  degenerace některých oblastí míchy (funikulární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myelóza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eaLnBrk="1" hangingPunct="1"/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ze smíšené stravy se v průměru absorbuje cca 50 % </a:t>
            </a:r>
          </a:p>
          <a:p>
            <a:pPr eaLnBrk="1" hangingPunct="1"/>
            <a:r>
              <a:rPr lang="cs-CZ" altLang="cs-CZ" sz="1800" b="1" dirty="0">
                <a:cs typeface="Times New Roman" panose="02020603050405020304" pitchFamily="18" charset="0"/>
                <a:sym typeface="Wingdings" panose="05000000000000000000" pitchFamily="2" charset="2"/>
              </a:rPr>
              <a:t>Zdroj: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játra, maso, ryby, vejce, mléko, sýry; (</a:t>
            </a:r>
            <a:r>
              <a:rPr lang="cs-CZ" altLang="cs-CZ" sz="1800" u="sng" dirty="0">
                <a:cs typeface="Times New Roman" panose="02020603050405020304" pitchFamily="18" charset="0"/>
                <a:sym typeface="Wingdings" panose="05000000000000000000" pitchFamily="2" charset="2"/>
              </a:rPr>
              <a:t>pozor vegani a matky veganky !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cs-CZ" altLang="cs-CZ" sz="1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25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</a:t>
            </a:r>
            <a:r>
              <a:rPr lang="cs-CZ" baseline="-25000" dirty="0" smtClean="0"/>
              <a:t>12</a:t>
            </a:r>
            <a:r>
              <a:rPr lang="cs-CZ" dirty="0" smtClean="0"/>
              <a:t> (kobalamin)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z="2000" dirty="0" smtClean="0"/>
          </a:p>
          <a:p>
            <a:r>
              <a:rPr lang="cs-CZ" altLang="cs-CZ" sz="2000" dirty="0" smtClean="0"/>
              <a:t>v </a:t>
            </a:r>
            <a:r>
              <a:rPr lang="cs-CZ" altLang="cs-CZ" sz="2000" dirty="0"/>
              <a:t>duodenu je navázán na </a:t>
            </a:r>
            <a:r>
              <a:rPr lang="cs-CZ" altLang="cs-CZ" sz="2000" b="1" dirty="0"/>
              <a:t>vnitřní faktor </a:t>
            </a:r>
          </a:p>
          <a:p>
            <a:pPr lvl="1">
              <a:buFontTx/>
              <a:buChar char="-"/>
            </a:pPr>
            <a:r>
              <a:rPr lang="cs-CZ" altLang="cs-CZ" sz="1800" dirty="0"/>
              <a:t>(glykoprotein tvořený parietálními buňkami žaludku)</a:t>
            </a:r>
          </a:p>
          <a:p>
            <a:pPr>
              <a:buNone/>
            </a:pPr>
            <a:endParaRPr lang="cs-CZ" altLang="cs-CZ" sz="1600" dirty="0" smtClean="0">
              <a:sym typeface="Symbol" panose="05050102010706020507" pitchFamily="18" charset="2"/>
            </a:endParaRPr>
          </a:p>
          <a:p>
            <a:r>
              <a:rPr lang="cs-CZ" altLang="cs-CZ" sz="1800" dirty="0" smtClean="0">
                <a:sym typeface="Symbol" panose="05050102010706020507" pitchFamily="18" charset="2"/>
              </a:rPr>
              <a:t>komplex </a:t>
            </a:r>
            <a:r>
              <a:rPr lang="cs-CZ" altLang="cs-CZ" sz="1800" dirty="0">
                <a:sym typeface="Symbol" panose="05050102010706020507" pitchFamily="18" charset="2"/>
              </a:rPr>
              <a:t>je resorbován v distálním ileu </a:t>
            </a:r>
          </a:p>
          <a:p>
            <a:r>
              <a:rPr lang="cs-CZ" altLang="cs-CZ" sz="1800" dirty="0" smtClean="0">
                <a:sym typeface="Symbol" panose="05050102010706020507" pitchFamily="18" charset="2"/>
              </a:rPr>
              <a:t>v </a:t>
            </a:r>
            <a:r>
              <a:rPr lang="cs-CZ" altLang="cs-CZ" sz="1800" dirty="0">
                <a:sym typeface="Symbol" panose="05050102010706020507" pitchFamily="18" charset="2"/>
              </a:rPr>
              <a:t>buňkách </a:t>
            </a:r>
            <a:r>
              <a:rPr lang="cs-CZ" altLang="cs-CZ" sz="1800" dirty="0" err="1">
                <a:sym typeface="Symbol" panose="05050102010706020507" pitchFamily="18" charset="2"/>
              </a:rPr>
              <a:t>mukózy</a:t>
            </a:r>
            <a:r>
              <a:rPr lang="cs-CZ" altLang="cs-CZ" sz="1800" dirty="0">
                <a:sym typeface="Symbol" panose="05050102010706020507" pitchFamily="18" charset="2"/>
              </a:rPr>
              <a:t> se naváže na </a:t>
            </a:r>
            <a:r>
              <a:rPr lang="cs-CZ" altLang="cs-CZ" sz="1800" dirty="0" err="1">
                <a:sym typeface="Symbol" panose="05050102010706020507" pitchFamily="18" charset="2"/>
              </a:rPr>
              <a:t>transkobalamin</a:t>
            </a:r>
            <a:r>
              <a:rPr lang="cs-CZ" altLang="cs-CZ" sz="1800" dirty="0">
                <a:sym typeface="Symbol" panose="05050102010706020507" pitchFamily="18" charset="2"/>
              </a:rPr>
              <a:t>-II, </a:t>
            </a:r>
          </a:p>
          <a:p>
            <a:pPr>
              <a:buNone/>
            </a:pPr>
            <a:r>
              <a:rPr lang="cs-CZ" altLang="cs-CZ" sz="1800" dirty="0">
                <a:sym typeface="Symbol" panose="05050102010706020507" pitchFamily="18" charset="2"/>
              </a:rPr>
              <a:t>uvolněn do cirkulace a vychytáván játry, </a:t>
            </a:r>
            <a:endParaRPr lang="cs-CZ" altLang="cs-CZ" sz="1800" dirty="0" smtClean="0">
              <a:sym typeface="Symbol" panose="05050102010706020507" pitchFamily="18" charset="2"/>
            </a:endParaRPr>
          </a:p>
          <a:p>
            <a:pPr>
              <a:buNone/>
            </a:pPr>
            <a:r>
              <a:rPr lang="cs-CZ" altLang="cs-CZ" sz="1800" dirty="0" smtClean="0">
                <a:sym typeface="Symbol" panose="05050102010706020507" pitchFamily="18" charset="2"/>
              </a:rPr>
              <a:t>kostní </a:t>
            </a:r>
            <a:r>
              <a:rPr lang="cs-CZ" altLang="cs-CZ" sz="1800" dirty="0">
                <a:sym typeface="Symbol" panose="05050102010706020507" pitchFamily="18" charset="2"/>
              </a:rPr>
              <a:t>dření </a:t>
            </a:r>
            <a:r>
              <a:rPr lang="cs-CZ" altLang="cs-CZ" sz="1800" dirty="0" smtClean="0">
                <a:sym typeface="Symbol" panose="05050102010706020507" pitchFamily="18" charset="2"/>
              </a:rPr>
              <a:t>a </a:t>
            </a:r>
            <a:r>
              <a:rPr lang="cs-CZ" altLang="cs-CZ" sz="1800" dirty="0">
                <a:sym typeface="Symbol" panose="05050102010706020507" pitchFamily="18" charset="2"/>
              </a:rPr>
              <a:t>dalšími buňkami (též v plazmě </a:t>
            </a:r>
            <a:r>
              <a:rPr lang="cs-CZ" altLang="cs-CZ" sz="1800" dirty="0" err="1">
                <a:sym typeface="Symbol" panose="05050102010706020507" pitchFamily="18" charset="2"/>
              </a:rPr>
              <a:t>transkobalamin</a:t>
            </a:r>
            <a:r>
              <a:rPr lang="cs-CZ" altLang="cs-CZ" sz="1800" dirty="0">
                <a:sym typeface="Symbol" panose="05050102010706020507" pitchFamily="18" charset="2"/>
              </a:rPr>
              <a:t>-I)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pic>
        <p:nvPicPr>
          <p:cNvPr id="6" name="Obrázek 3" descr="b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66" y="1171576"/>
            <a:ext cx="3812037" cy="481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3047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AutoShap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Kyselina askorbová (vitamin C)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76355"/>
            <a:ext cx="10135234" cy="4437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primáti a morčata ji nedovedou syntetizovat (chybí jim enzym L-</a:t>
            </a:r>
            <a:r>
              <a:rPr lang="cs-CZ" altLang="cs-CZ" sz="2000" dirty="0" err="1"/>
              <a:t>gulunolaktonoxidasa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rgbClr val="0000CC"/>
                </a:solidFill>
              </a:rPr>
              <a:t>Funkce</a:t>
            </a:r>
            <a:r>
              <a:rPr lang="cs-CZ" altLang="cs-CZ" sz="2000" dirty="0">
                <a:solidFill>
                  <a:srgbClr val="0000CC"/>
                </a:solidFill>
              </a:rPr>
              <a:t>: </a:t>
            </a:r>
            <a:r>
              <a:rPr lang="cs-CZ" altLang="cs-CZ" sz="2000" dirty="0" err="1"/>
              <a:t>kofaktor</a:t>
            </a:r>
            <a:r>
              <a:rPr lang="cs-CZ" altLang="cs-CZ" sz="2000" dirty="0"/>
              <a:t> enzymatických systémů zapojených v </a:t>
            </a:r>
            <a:r>
              <a:rPr lang="cs-CZ" altLang="cs-CZ" sz="2000" dirty="0" err="1"/>
              <a:t>mtb</a:t>
            </a:r>
            <a:r>
              <a:rPr lang="cs-CZ" altLang="cs-CZ" sz="2000" dirty="0"/>
              <a:t> základních substrátů, kolagenu, karnitinu, katecholaminů, peptidových a steroidních hormonů, účastní se při resorpci železa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ochrana organismu před volnými radikály – </a:t>
            </a:r>
            <a:r>
              <a:rPr lang="cs-CZ" altLang="cs-CZ" sz="2000" b="1" dirty="0"/>
              <a:t>antioxidační efekty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podpora funkce imunity a hojicích procesů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absorpce ve střevě – aktivní transport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DDD: 110 mg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dirty="0" smtClean="0">
                <a:solidFill>
                  <a:srgbClr val="FF0000"/>
                </a:solidFill>
                <a:latin typeface="+mn-lt"/>
              </a:rPr>
              <a:t>Hypovitaminóza vitaminu C</a:t>
            </a:r>
            <a:endParaRPr lang="cs-CZ" dirty="0">
              <a:latin typeface="+mn-lt"/>
            </a:endParaRP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>
          <a:xfrm>
            <a:off x="509451" y="1408612"/>
            <a:ext cx="10711543" cy="508362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2000" b="1" dirty="0">
                <a:solidFill>
                  <a:schemeClr val="hlink"/>
                </a:solidFill>
              </a:rPr>
              <a:t>Zdroje</a:t>
            </a:r>
            <a:r>
              <a:rPr lang="cs-CZ" altLang="cs-CZ" sz="2000" dirty="0">
                <a:solidFill>
                  <a:schemeClr val="hlink"/>
                </a:solidFill>
              </a:rPr>
              <a:t>: </a:t>
            </a:r>
            <a:r>
              <a:rPr lang="cs-CZ" altLang="cs-CZ" sz="1800" dirty="0"/>
              <a:t>paprika, šípky,  černý rybíz, angrešt, brambory, rakytník, brokolice, citrusové plody, živočišné produkty (játra, ryby) ovoce a zelenina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altLang="cs-CZ" sz="2000" b="1" dirty="0">
                <a:solidFill>
                  <a:schemeClr val="hlink"/>
                </a:solidFill>
              </a:rPr>
              <a:t>Hypovitaminóza</a:t>
            </a:r>
            <a:r>
              <a:rPr lang="cs-CZ" altLang="cs-CZ" sz="2000" dirty="0">
                <a:solidFill>
                  <a:schemeClr val="hlink"/>
                </a:solidFill>
              </a:rPr>
              <a:t>:</a:t>
            </a:r>
            <a:endParaRPr lang="cs-CZ" altLang="cs-CZ" sz="18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cs-CZ" altLang="cs-CZ" sz="1800" dirty="0"/>
              <a:t>- 	kojenci: </a:t>
            </a:r>
            <a:r>
              <a:rPr lang="cs-CZ" altLang="cs-CZ" sz="1800" dirty="0" err="1">
                <a:solidFill>
                  <a:srgbClr val="0000CC"/>
                </a:solidFill>
              </a:rPr>
              <a:t>Moeller-Barlowova</a:t>
            </a:r>
            <a:r>
              <a:rPr lang="cs-CZ" altLang="cs-CZ" sz="1800" dirty="0">
                <a:solidFill>
                  <a:srgbClr val="0000CC"/>
                </a:solidFill>
              </a:rPr>
              <a:t> choroba</a:t>
            </a:r>
            <a:r>
              <a:rPr lang="cs-CZ" altLang="cs-CZ" sz="1800" dirty="0"/>
              <a:t> – porucha tvorby kostí a růstu, sklon ke krvácení do kůže, svalů, sliznic a vnitřních orgánů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cs-CZ" altLang="cs-CZ" sz="2000" dirty="0">
              <a:solidFill>
                <a:srgbClr val="0000CC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altLang="cs-CZ" sz="1800" dirty="0"/>
              <a:t>dospělí: </a:t>
            </a:r>
            <a:r>
              <a:rPr lang="cs-CZ" altLang="cs-CZ" sz="1800" dirty="0">
                <a:solidFill>
                  <a:schemeClr val="hlink"/>
                </a:solidFill>
              </a:rPr>
              <a:t>kurděje (</a:t>
            </a:r>
            <a:r>
              <a:rPr lang="cs-CZ" altLang="cs-CZ" sz="1800" dirty="0" err="1">
                <a:solidFill>
                  <a:schemeClr val="hlink"/>
                </a:solidFill>
              </a:rPr>
              <a:t>scorbut</a:t>
            </a:r>
            <a:r>
              <a:rPr lang="cs-CZ" altLang="cs-CZ" sz="1800" dirty="0">
                <a:solidFill>
                  <a:schemeClr val="hlink"/>
                </a:solidFill>
              </a:rPr>
              <a:t>) </a:t>
            </a:r>
            <a:r>
              <a:rPr lang="cs-CZ" altLang="cs-CZ" sz="1800" dirty="0"/>
              <a:t>- sklon ke krvácení do kůže, dásní, svalů, sliznic a vnitřních orgánů, únava, poruchy imunity, poruchy hojení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altLang="cs-CZ" sz="1800" dirty="0"/>
              <a:t>vyšší potřeba při nemoci, sportovním výkonu, kuřáci (nad 20 cigaret/den) – snížená absorpce vit. C asi o 20 %, senioři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altLang="cs-CZ" sz="1800" dirty="0"/>
              <a:t>nevhodné skladování a </a:t>
            </a:r>
            <a:r>
              <a:rPr lang="cs-CZ" altLang="cs-CZ" sz="1800" dirty="0" smtClean="0"/>
              <a:t>úprava </a:t>
            </a:r>
            <a:r>
              <a:rPr lang="cs-CZ" altLang="cs-CZ" sz="1800" dirty="0" err="1"/>
              <a:t>ovozel</a:t>
            </a:r>
            <a:r>
              <a:rPr lang="cs-CZ" altLang="cs-CZ" sz="1800" dirty="0"/>
              <a:t> – ztráty až 100 % </a:t>
            </a:r>
            <a:r>
              <a:rPr lang="cs-CZ" altLang="cs-CZ" sz="1800" dirty="0">
                <a:sym typeface="Wingdings" panose="05000000000000000000" pitchFamily="2" charset="2"/>
              </a:rPr>
              <a:t> nejčastěji oxidační procesy, ionty kovů</a:t>
            </a:r>
            <a:r>
              <a:rPr lang="cs-CZ" altLang="cs-CZ" sz="1800" dirty="0"/>
              <a:t>; průměr 30 %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605801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Ústav patologické fyziologie, patologická fyziologie </a:t>
            </a:r>
            <a:r>
              <a:rPr lang="cs-CZ" dirty="0" smtClean="0"/>
              <a:t>NUT jaro </a:t>
            </a:r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inerální </a:t>
            </a:r>
            <a:r>
              <a:rPr lang="cs-CZ" dirty="0" smtClean="0"/>
              <a:t>látky, stopové prvky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Poruchy </a:t>
            </a:r>
            <a:r>
              <a:rPr lang="cs-CZ" dirty="0" smtClean="0"/>
              <a:t>výživy I, </a:t>
            </a:r>
            <a:r>
              <a:rPr lang="cs-CZ" dirty="0" smtClean="0"/>
              <a:t>přednáška z patologické fyziologie – NUT 2. ročník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0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Minerální látky</a:t>
            </a:r>
            <a:endParaRPr lang="cs-CZ" dirty="0"/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>
          <a:xfrm>
            <a:off x="613954" y="1773383"/>
            <a:ext cx="11203973" cy="4488872"/>
          </a:xfrm>
        </p:spPr>
        <p:txBody>
          <a:bodyPr/>
          <a:lstStyle/>
          <a:p>
            <a:r>
              <a:rPr lang="cs-CZ" altLang="cs-CZ" sz="2000" b="1" dirty="0">
                <a:cs typeface="Times New Roman" panose="02020603050405020304" pitchFamily="18" charset="0"/>
              </a:rPr>
              <a:t>Minerální látky</a:t>
            </a:r>
            <a:r>
              <a:rPr lang="cs-CZ" altLang="cs-CZ" sz="2000" dirty="0">
                <a:cs typeface="Times New Roman" panose="02020603050405020304" pitchFamily="18" charset="0"/>
              </a:rPr>
              <a:t>: Na, Cl, K, Ca, P, Mg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</a:rPr>
              <a:t>důležité v regulaci </a:t>
            </a:r>
            <a:r>
              <a:rPr lang="cs-CZ" altLang="cs-CZ" dirty="0" err="1">
                <a:cs typeface="Times New Roman" panose="02020603050405020304" pitchFamily="18" charset="0"/>
              </a:rPr>
              <a:t>volumu</a:t>
            </a:r>
            <a:r>
              <a:rPr lang="cs-CZ" altLang="cs-CZ" dirty="0">
                <a:cs typeface="Times New Roman" panose="02020603050405020304" pitchFamily="18" charset="0"/>
              </a:rPr>
              <a:t>, osmolality, membránového potenciálu, transportů, kontraktility</a:t>
            </a:r>
          </a:p>
          <a:p>
            <a:pPr lvl="1">
              <a:buFontTx/>
              <a:buNone/>
            </a:pPr>
            <a:endParaRPr lang="cs-CZ" altLang="cs-CZ" dirty="0">
              <a:cs typeface="Times New Roman" panose="02020603050405020304" pitchFamily="18" charset="0"/>
            </a:endParaRPr>
          </a:p>
          <a:p>
            <a:pPr lvl="1"/>
            <a:r>
              <a:rPr lang="cs-CZ" altLang="cs-CZ" dirty="0">
                <a:cs typeface="Times New Roman" panose="02020603050405020304" pitchFamily="18" charset="0"/>
              </a:rPr>
              <a:t>poruchy iontového hospodářství </a:t>
            </a:r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 deficit i nadbytek  nedostatečný či nadměrný příjem potravou </a:t>
            </a:r>
            <a:r>
              <a:rPr lang="cs-CZ" altLang="cs-CZ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přítomny </a:t>
            </a:r>
            <a:r>
              <a:rPr lang="cs-CZ" altLang="cs-CZ" dirty="0" err="1">
                <a:cs typeface="Times New Roman" panose="02020603050405020304" pitchFamily="18" charset="0"/>
                <a:sym typeface="Wingdings" panose="05000000000000000000" pitchFamily="2" charset="2"/>
              </a:rPr>
              <a:t>ubikvitárně</a:t>
            </a:r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 jak v živočišných, tak rostlinných potravinách)</a:t>
            </a:r>
          </a:p>
          <a:p>
            <a:pPr lvl="1"/>
            <a:endParaRPr lang="cs-CZ" altLang="cs-CZ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iontové </a:t>
            </a:r>
            <a:r>
              <a:rPr lang="cs-CZ" altLang="cs-CZ" dirty="0" err="1">
                <a:cs typeface="Times New Roman" panose="02020603050405020304" pitchFamily="18" charset="0"/>
                <a:sym typeface="Wingdings" panose="05000000000000000000" pitchFamily="2" charset="2"/>
              </a:rPr>
              <a:t>dysbalance</a:t>
            </a:r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 jsou převážně následkem poruchy regulace vodního a elektrolytového </a:t>
            </a:r>
            <a:r>
              <a:rPr lang="cs-CZ" altLang="cs-CZ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hospodářství</a:t>
            </a:r>
          </a:p>
          <a:p>
            <a:pPr lvl="1"/>
            <a:endParaRPr lang="cs-CZ" altLang="cs-CZ" dirty="0" smtClean="0">
              <a:cs typeface="Times New Roman" panose="02020603050405020304" pitchFamily="18" charset="0"/>
            </a:endParaRPr>
          </a:p>
          <a:p>
            <a:pPr lvl="1"/>
            <a:r>
              <a:rPr lang="cs-CZ" altLang="cs-CZ" b="1" dirty="0" smtClean="0">
                <a:cs typeface="Times New Roman" panose="02020603050405020304" pitchFamily="18" charset="0"/>
              </a:rPr>
              <a:t>Ca, P, Mg</a:t>
            </a:r>
            <a:endParaRPr lang="cs-CZ" altLang="cs-CZ" b="1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cs typeface="Times New Roman" panose="02020603050405020304" pitchFamily="18" charset="0"/>
              </a:rPr>
              <a:t>Stopové prvky</a:t>
            </a:r>
            <a:r>
              <a:rPr lang="cs-CZ" altLang="cs-CZ" sz="2000" dirty="0">
                <a:cs typeface="Times New Roman" panose="02020603050405020304" pitchFamily="18" charset="0"/>
              </a:rPr>
              <a:t>: </a:t>
            </a:r>
            <a:r>
              <a:rPr lang="cs-CZ" altLang="cs-CZ" sz="2000" dirty="0" err="1">
                <a:cs typeface="Times New Roman" panose="02020603050405020304" pitchFamily="18" charset="0"/>
              </a:rPr>
              <a:t>Fe</a:t>
            </a:r>
            <a:r>
              <a:rPr lang="cs-CZ" altLang="cs-CZ" sz="2000" dirty="0">
                <a:cs typeface="Times New Roman" panose="02020603050405020304" pitchFamily="18" charset="0"/>
              </a:rPr>
              <a:t>, I, F, </a:t>
            </a:r>
            <a:r>
              <a:rPr lang="cs-CZ" altLang="cs-CZ" sz="2000" dirty="0" err="1">
                <a:cs typeface="Times New Roman" panose="02020603050405020304" pitchFamily="18" charset="0"/>
              </a:rPr>
              <a:t>Zn</a:t>
            </a:r>
            <a:r>
              <a:rPr lang="cs-CZ" altLang="cs-CZ" sz="2000" dirty="0">
                <a:cs typeface="Times New Roman" panose="02020603050405020304" pitchFamily="18" charset="0"/>
              </a:rPr>
              <a:t>, Se, </a:t>
            </a:r>
            <a:r>
              <a:rPr lang="cs-CZ" altLang="cs-CZ" sz="2000" dirty="0" err="1">
                <a:cs typeface="Times New Roman" panose="02020603050405020304" pitchFamily="18" charset="0"/>
              </a:rPr>
              <a:t>Cu</a:t>
            </a:r>
            <a:r>
              <a:rPr lang="cs-CZ" altLang="cs-CZ" sz="2000" dirty="0"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cs typeface="Times New Roman" panose="02020603050405020304" pitchFamily="18" charset="0"/>
              </a:rPr>
              <a:t>Mn</a:t>
            </a:r>
            <a:r>
              <a:rPr lang="cs-CZ" altLang="cs-CZ" sz="2000" dirty="0"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cs typeface="Times New Roman" panose="02020603050405020304" pitchFamily="18" charset="0"/>
              </a:rPr>
              <a:t>Cr</a:t>
            </a:r>
            <a:r>
              <a:rPr lang="cs-CZ" altLang="cs-CZ" sz="2000" dirty="0"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cs typeface="Times New Roman" panose="02020603050405020304" pitchFamily="18" charset="0"/>
              </a:rPr>
              <a:t>Mo</a:t>
            </a:r>
            <a:r>
              <a:rPr lang="cs-CZ" altLang="cs-CZ" sz="2000" dirty="0">
                <a:cs typeface="Times New Roman" panose="02020603050405020304" pitchFamily="18" charset="0"/>
              </a:rPr>
              <a:t>, Co, Ni</a:t>
            </a:r>
          </a:p>
        </p:txBody>
      </p:sp>
    </p:spTree>
    <p:extLst>
      <p:ext uri="{BB962C8B-B14F-4D97-AF65-F5344CB8AC3E}">
        <p14:creationId xmlns:p14="http://schemas.microsoft.com/office/powerpoint/2010/main" val="23533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Vápník (Ca)</a:t>
            </a:r>
            <a:endParaRPr lang="cs-CZ" dirty="0"/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512618" y="1427018"/>
            <a:ext cx="11166764" cy="493221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cs typeface="Times New Roman" panose="02020603050405020304" pitchFamily="18" charset="0"/>
              </a:rPr>
              <a:t>významný extracelulární iont; intracelulární koncentrace o několik řádů nižší než v ECT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cs typeface="Times New Roman" panose="02020603050405020304" pitchFamily="18" charset="0"/>
              </a:rPr>
              <a:t>zásadní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role </a:t>
            </a:r>
            <a:r>
              <a:rPr lang="cs-CZ" altLang="cs-CZ" sz="2000" b="1" dirty="0">
                <a:cs typeface="Times New Roman" panose="02020603050405020304" pitchFamily="18" charset="0"/>
              </a:rPr>
              <a:t>v buněčné signalizaci </a:t>
            </a: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přechodné </a:t>
            </a:r>
            <a:r>
              <a:rPr lang="cs-CZ" altLang="cs-CZ" sz="2000" dirty="0">
                <a:cs typeface="Times New Roman" panose="02020603050405020304" pitchFamily="18" charset="0"/>
              </a:rPr>
              <a:t>zvýšení cytoplazmatické koncentrace </a:t>
            </a: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2000" dirty="0">
                <a:cs typeface="Times New Roman" panose="02020603050405020304" pitchFamily="18" charset="0"/>
              </a:rPr>
              <a:t>druhý posel zprostředkující účinek </a:t>
            </a:r>
            <a:r>
              <a:rPr lang="cs-CZ" altLang="cs-CZ" sz="2000" b="1" dirty="0">
                <a:cs typeface="Times New Roman" panose="02020603050405020304" pitchFamily="18" charset="0"/>
              </a:rPr>
              <a:t>hormonů, 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cytokinů</a:t>
            </a:r>
            <a:r>
              <a:rPr lang="cs-CZ" altLang="cs-CZ" sz="2000" b="1" dirty="0">
                <a:cs typeface="Times New Roman" panose="02020603050405020304" pitchFamily="18" charset="0"/>
              </a:rPr>
              <a:t> a dalších mediátorů</a:t>
            </a:r>
            <a:r>
              <a:rPr lang="cs-CZ" altLang="cs-CZ" sz="2000" dirty="0">
                <a:cs typeface="Times New Roman" panose="02020603050405020304" pitchFamily="18" charset="0"/>
              </a:rPr>
              <a:t>, podíl na </a:t>
            </a:r>
            <a:r>
              <a:rPr lang="cs-CZ" altLang="cs-CZ" sz="2000" b="1" dirty="0">
                <a:cs typeface="Times New Roman" panose="02020603050405020304" pitchFamily="18" charset="0"/>
              </a:rPr>
              <a:t>svalové kontrakci</a:t>
            </a:r>
          </a:p>
          <a:p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cs typeface="Times New Roman" panose="02020603050405020304" pitchFamily="18" charset="0"/>
              </a:rPr>
              <a:t>Funkce</a:t>
            </a:r>
            <a:r>
              <a:rPr lang="cs-CZ" altLang="cs-CZ" sz="2000" dirty="0">
                <a:cs typeface="Times New Roman" panose="02020603050405020304" pitchFamily="18" charset="0"/>
              </a:rPr>
              <a:t>: stěžejní pro život všech buněk 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stabilizace buněčných membrán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intracelulární signalizace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přenos akčního potenciálu v nervovém systému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funkce svalů  neuromuskulární činnost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cs-CZ" altLang="cs-CZ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oagulace (koagulační kaskáda), </a:t>
            </a:r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srdeční činnost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struktura kostní a zubní tkáně</a:t>
            </a: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cs typeface="Times New Roman" pitchFamily="18" charset="0"/>
              </a:rPr>
              <a:t>Vápník (Ca)</a:t>
            </a:r>
            <a:endParaRPr lang="cs-CZ" dirty="0"/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>
          <a:xfrm>
            <a:off x="527072" y="1509330"/>
            <a:ext cx="11139055" cy="4974597"/>
          </a:xfrm>
        </p:spPr>
        <p:txBody>
          <a:bodyPr/>
          <a:lstStyle/>
          <a:p>
            <a:r>
              <a:rPr lang="cs-CZ" altLang="cs-CZ" sz="2000" dirty="0">
                <a:cs typeface="Times New Roman" panose="02020603050405020304" pitchFamily="18" charset="0"/>
              </a:rPr>
              <a:t>v těle tvoří vápník okolo 1,5 % celkové tělesné hmotnosti 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2000" dirty="0">
                <a:cs typeface="Times New Roman" panose="02020603050405020304" pitchFamily="18" charset="0"/>
              </a:rPr>
              <a:t>více jak 99 % je uloženo v kostech</a:t>
            </a:r>
          </a:p>
          <a:p>
            <a:endParaRPr lang="cs-CZ" altLang="cs-CZ" sz="2000" dirty="0">
              <a:cs typeface="Times New Roman" panose="02020603050405020304" pitchFamily="18" charset="0"/>
            </a:endParaRPr>
          </a:p>
          <a:p>
            <a:r>
              <a:rPr lang="cs-CZ" altLang="cs-CZ" sz="2000" dirty="0">
                <a:cs typeface="Times New Roman" panose="02020603050405020304" pitchFamily="18" charset="0"/>
              </a:rPr>
              <a:t>do ukončení adolescence se vytvoří  90 % kostní hmoty 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do 30. roku života je stavba kostí ukončena</a:t>
            </a:r>
          </a:p>
          <a:p>
            <a:endParaRPr lang="cs-CZ" altLang="cs-CZ" sz="20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altLang="cs-CZ" sz="2000" b="1" dirty="0">
                <a:cs typeface="Times New Roman" panose="02020603050405020304" pitchFamily="18" charset="0"/>
                <a:sym typeface="Wingdings" panose="05000000000000000000" pitchFamily="2" charset="2"/>
              </a:rPr>
              <a:t>resorpce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je zvýšena působením vit. D a parathormonu, závislá na aktuální potřebě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omezení biologické využitelnosti: </a:t>
            </a:r>
            <a:r>
              <a:rPr lang="cs-CZ" altLang="cs-CZ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oxaláty, </a:t>
            </a:r>
            <a:r>
              <a:rPr lang="cs-CZ" altLang="cs-CZ" dirty="0" err="1">
                <a:cs typeface="Times New Roman" panose="02020603050405020304" pitchFamily="18" charset="0"/>
                <a:sym typeface="Wingdings" panose="05000000000000000000" pitchFamily="2" charset="2"/>
              </a:rPr>
              <a:t>fytáty</a:t>
            </a:r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, lignin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podpora vstřebávání alkalické pH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</a:rPr>
              <a:t>aktivně v duodenu a jejunu, pasivně v ileu a tlustém střevě</a:t>
            </a:r>
            <a:endParaRPr lang="cs-CZ" altLang="cs-CZ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u dětí až 75 %, u dospělých 20–40 %, s věkem se snižuje</a:t>
            </a:r>
          </a:p>
          <a:p>
            <a:endParaRPr lang="cs-CZ" altLang="cs-CZ" sz="2000" dirty="0" smtClean="0">
              <a:cs typeface="Times New Roman" panose="02020603050405020304" pitchFamily="18" charset="0"/>
            </a:endParaRPr>
          </a:p>
          <a:p>
            <a:r>
              <a:rPr lang="cs-CZ" altLang="cs-CZ" sz="2000" dirty="0" smtClean="0">
                <a:cs typeface="Times New Roman" panose="02020603050405020304" pitchFamily="18" charset="0"/>
              </a:rPr>
              <a:t>exkrece </a:t>
            </a:r>
            <a:r>
              <a:rPr lang="cs-CZ" altLang="cs-CZ" sz="2000" dirty="0">
                <a:cs typeface="Times New Roman" panose="02020603050405020304" pitchFamily="18" charset="0"/>
              </a:rPr>
              <a:t>ledvinami</a:t>
            </a:r>
          </a:p>
        </p:txBody>
      </p:sp>
    </p:spTree>
    <p:extLst>
      <p:ext uri="{BB962C8B-B14F-4D97-AF65-F5344CB8AC3E}">
        <p14:creationId xmlns:p14="http://schemas.microsoft.com/office/powerpoint/2010/main" val="15556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Kalcémie </a:t>
            </a:r>
            <a:endParaRPr lang="cs-CZ" dirty="0">
              <a:latin typeface="+mn-lt"/>
            </a:endParaRP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720000" y="1552303"/>
            <a:ext cx="10753200" cy="4495800"/>
          </a:xfrm>
        </p:spPr>
        <p:txBody>
          <a:bodyPr/>
          <a:lstStyle/>
          <a:p>
            <a:r>
              <a:rPr lang="cs-CZ" altLang="cs-CZ" sz="1800" dirty="0">
                <a:cs typeface="Times New Roman" panose="02020603050405020304" pitchFamily="18" charset="0"/>
              </a:rPr>
              <a:t>1. 50 % v ionizované formě (biologicky nejaktivnější, difunduje přes BM)</a:t>
            </a:r>
          </a:p>
          <a:p>
            <a:r>
              <a:rPr lang="cs-CZ" altLang="cs-CZ" sz="1800" dirty="0">
                <a:cs typeface="Times New Roman" panose="02020603050405020304" pitchFamily="18" charset="0"/>
              </a:rPr>
              <a:t>2. 40 % vázán na bílkoviny (není volně </a:t>
            </a:r>
            <a:r>
              <a:rPr lang="cs-CZ" altLang="cs-CZ" sz="1800" dirty="0" err="1">
                <a:cs typeface="Times New Roman" panose="02020603050405020304" pitchFamily="18" charset="0"/>
              </a:rPr>
              <a:t>difuzibilní</a:t>
            </a:r>
            <a:r>
              <a:rPr lang="cs-CZ" altLang="cs-CZ" sz="1800" dirty="0">
                <a:cs typeface="Times New Roman" panose="02020603050405020304" pitchFamily="18" charset="0"/>
              </a:rPr>
              <a:t>)</a:t>
            </a:r>
          </a:p>
          <a:p>
            <a:r>
              <a:rPr lang="cs-CZ" altLang="cs-CZ" sz="1800" dirty="0">
                <a:cs typeface="Times New Roman" panose="02020603050405020304" pitchFamily="18" charset="0"/>
              </a:rPr>
              <a:t>3. 10–13 % forma komplexů (jako hydrouhličitan, fosforečnan, citrát)</a:t>
            </a:r>
          </a:p>
          <a:p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cs typeface="Times New Roman" panose="02020603050405020304" pitchFamily="18" charset="0"/>
              </a:rPr>
              <a:t>alkalóza</a:t>
            </a:r>
            <a:r>
              <a:rPr lang="cs-CZ" altLang="cs-CZ" sz="1800" dirty="0">
                <a:cs typeface="Times New Roman" panose="02020603050405020304" pitchFamily="18" charset="0"/>
              </a:rPr>
              <a:t> – zvýšené navazování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Ca</a:t>
            </a:r>
            <a:r>
              <a:rPr lang="cs-CZ" altLang="cs-CZ" sz="1800" baseline="30000" dirty="0" smtClean="0">
                <a:cs typeface="Times New Roman" panose="02020603050405020304" pitchFamily="18" charset="0"/>
              </a:rPr>
              <a:t>2</a:t>
            </a:r>
            <a:r>
              <a:rPr lang="cs-CZ" sz="1800" baseline="30000" dirty="0" smtClean="0"/>
              <a:t>+</a:t>
            </a:r>
            <a:r>
              <a:rPr lang="cs-CZ" altLang="cs-CZ" sz="1800" baseline="30000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na plazmatické bílkoviny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více vazebných míst pro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Ca</a:t>
            </a:r>
            <a:r>
              <a:rPr lang="cs-CZ" altLang="cs-CZ" sz="1800" baseline="30000" dirty="0">
                <a:cs typeface="Times New Roman" panose="02020603050405020304" pitchFamily="18" charset="0"/>
              </a:rPr>
              <a:t>2</a:t>
            </a:r>
            <a:r>
              <a:rPr lang="cs-CZ" sz="1800" baseline="30000" dirty="0"/>
              <a:t>+</a:t>
            </a:r>
            <a:r>
              <a:rPr lang="cs-CZ" altLang="cs-CZ" sz="1800" baseline="300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pokles ionizovaného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Ca</a:t>
            </a:r>
            <a:r>
              <a:rPr lang="cs-CZ" altLang="cs-CZ" sz="1800" baseline="30000" dirty="0">
                <a:cs typeface="Times New Roman" panose="02020603050405020304" pitchFamily="18" charset="0"/>
              </a:rPr>
              <a:t>2</a:t>
            </a:r>
            <a:r>
              <a:rPr lang="cs-CZ" sz="1800" baseline="30000" dirty="0"/>
              <a:t>+</a:t>
            </a:r>
            <a:r>
              <a:rPr lang="cs-CZ" altLang="cs-CZ" sz="1800" baseline="300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vznik tetanií</a:t>
            </a:r>
          </a:p>
          <a:p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pl-PL" altLang="cs-CZ" sz="1800" dirty="0" smtClean="0">
                <a:cs typeface="Times New Roman" panose="02020603050405020304" pitchFamily="18" charset="0"/>
              </a:rPr>
              <a:t>hypoalbuminémie </a:t>
            </a:r>
            <a:r>
              <a:rPr lang="pl-PL" altLang="cs-CZ" sz="1800" dirty="0">
                <a:cs typeface="Times New Roman" panose="02020603050405020304" pitchFamily="18" charset="0"/>
              </a:rPr>
              <a:t>je spojena s poklesem vápníku </a:t>
            </a:r>
            <a:r>
              <a:rPr lang="pl-PL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ale bez příznaků hypokalcémie  ionziovaná forma je v normě</a:t>
            </a:r>
          </a:p>
          <a:p>
            <a:endParaRPr lang="pl-PL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sérum: 2,25–2,75 </a:t>
            </a:r>
            <a:r>
              <a:rPr lang="cs-CZ" altLang="cs-CZ" sz="1800" dirty="0" err="1">
                <a:cs typeface="Times New Roman" panose="02020603050405020304" pitchFamily="18" charset="0"/>
              </a:rPr>
              <a:t>mmol</a:t>
            </a:r>
            <a:r>
              <a:rPr lang="cs-CZ" altLang="cs-CZ" sz="1800" dirty="0">
                <a:cs typeface="Times New Roman" panose="02020603050405020304" pitchFamily="18" charset="0"/>
              </a:rPr>
              <a:t>/l (ionizované 1–1,4 </a:t>
            </a:r>
            <a:r>
              <a:rPr lang="cs-CZ" altLang="cs-CZ" sz="1800" dirty="0" err="1">
                <a:cs typeface="Times New Roman" panose="02020603050405020304" pitchFamily="18" charset="0"/>
              </a:rPr>
              <a:t>mmol</a:t>
            </a:r>
            <a:r>
              <a:rPr lang="cs-CZ" altLang="cs-CZ" sz="1800" dirty="0">
                <a:cs typeface="Times New Roman" panose="02020603050405020304" pitchFamily="18" charset="0"/>
              </a:rPr>
              <a:t>/l);</a:t>
            </a:r>
          </a:p>
          <a:p>
            <a:r>
              <a:rPr lang="cs-CZ" altLang="cs-CZ" sz="1800" dirty="0">
                <a:cs typeface="Times New Roman" panose="02020603050405020304" pitchFamily="18" charset="0"/>
              </a:rPr>
              <a:t>moč: 2,5–7,5 </a:t>
            </a:r>
            <a:r>
              <a:rPr lang="cs-CZ" altLang="cs-CZ" sz="1800" dirty="0" err="1" smtClean="0">
                <a:cs typeface="Times New Roman" panose="02020603050405020304" pitchFamily="18" charset="0"/>
              </a:rPr>
              <a:t>mmol</a:t>
            </a: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000" y="2088002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endParaRPr lang="cs-CZ" sz="4000" b="1" dirty="0" smtClean="0">
              <a:solidFill>
                <a:srgbClr val="F01928"/>
              </a:solidFill>
            </a:endParaRPr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rgbClr val="F01928"/>
                </a:solidFill>
              </a:rPr>
              <a:t>Vitaminy </a:t>
            </a:r>
            <a:r>
              <a:rPr lang="cs-CZ" sz="4000" b="1" dirty="0">
                <a:solidFill>
                  <a:srgbClr val="F01928"/>
                </a:solidFill>
              </a:rPr>
              <a:t>rozpustné </a:t>
            </a:r>
            <a:r>
              <a:rPr lang="cs-CZ" sz="4000" b="1" dirty="0" smtClean="0">
                <a:solidFill>
                  <a:srgbClr val="F01928"/>
                </a:solidFill>
              </a:rPr>
              <a:t>v tucích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695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Homeostáza Ca</a:t>
            </a:r>
            <a:r>
              <a:rPr lang="cs-CZ" altLang="cs-CZ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cs-CZ" baseline="30000" dirty="0">
                <a:solidFill>
                  <a:srgbClr val="FF0000"/>
                </a:solidFill>
              </a:rPr>
              <a:t>+</a:t>
            </a:r>
            <a:r>
              <a:rPr lang="cs-CZ" altLang="cs-CZ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484909" y="1722120"/>
            <a:ext cx="11206347" cy="4495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 smtClean="0">
                <a:cs typeface="Times New Roman" panose="02020603050405020304" pitchFamily="18" charset="0"/>
              </a:rPr>
              <a:t>aktivita osteoklastů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</a:rPr>
              <a:t>udržují koncentraci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Ca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2</a:t>
            </a:r>
            <a:r>
              <a:rPr lang="cs-CZ" sz="2000" baseline="30000" dirty="0"/>
              <a:t>+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</a:rPr>
              <a:t>v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séru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cs typeface="Times New Roman" panose="02020603050405020304" pitchFamily="18" charset="0"/>
              </a:rPr>
              <a:t>a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ktivita osteoblastů 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novotvorba kostní hmoty a snížení koncentrace </a:t>
            </a: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Ca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2</a:t>
            </a:r>
            <a:r>
              <a:rPr lang="cs-CZ" sz="2000" baseline="30000" dirty="0"/>
              <a:t>+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v séru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cs typeface="Times New Roman" panose="02020603050405020304" pitchFamily="18" charset="0"/>
              </a:rPr>
              <a:t>kalcitonin, parathormon a </a:t>
            </a:r>
            <a:r>
              <a:rPr lang="cs-CZ" altLang="cs-CZ" sz="2000" b="1" dirty="0">
                <a:cs typeface="Times New Roman" panose="02020603050405020304" pitchFamily="18" charset="0"/>
              </a:rPr>
              <a:t>vitaminu D</a:t>
            </a:r>
            <a:r>
              <a:rPr lang="cs-CZ" altLang="cs-CZ" sz="2000" dirty="0">
                <a:cs typeface="Times New Roman" panose="02020603050405020304" pitchFamily="18" charset="0"/>
              </a:rPr>
              <a:t> za spoluúčasti střeva, ledvin a kostí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cs typeface="Times New Roman" panose="02020603050405020304" pitchFamily="18" charset="0"/>
              </a:rPr>
              <a:t>pohybová aktivita – prokrvení </a:t>
            </a:r>
            <a:r>
              <a:rPr lang="cs-CZ" altLang="cs-CZ" sz="2000" dirty="0" err="1">
                <a:cs typeface="Times New Roman" panose="02020603050405020304" pitchFamily="18" charset="0"/>
              </a:rPr>
              <a:t>splanchnické</a:t>
            </a:r>
            <a:r>
              <a:rPr lang="cs-CZ" altLang="cs-CZ" sz="2000" dirty="0">
                <a:cs typeface="Times New Roman" panose="02020603050405020304" pitchFamily="18" charset="0"/>
              </a:rPr>
              <a:t> oblasti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cs typeface="Times New Roman" panose="02020603050405020304" pitchFamily="18" charset="0"/>
              </a:rPr>
              <a:t>vstupu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Ca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2</a:t>
            </a:r>
            <a:r>
              <a:rPr lang="cs-CZ" sz="2000" baseline="30000" dirty="0"/>
              <a:t>+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</a:rPr>
              <a:t>do buněk lze farmakologicky snížit blokátory kaliového kanálu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(dlouhodobá dilatace hladkého svalstva)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 smtClean="0">
                <a:cs typeface="Times New Roman" panose="02020603050405020304" pitchFamily="18" charset="0"/>
              </a:rPr>
              <a:t>antagonistou Ca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2</a:t>
            </a:r>
            <a:r>
              <a:rPr lang="cs-CZ" sz="2000" baseline="30000" dirty="0"/>
              <a:t>+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</a:rPr>
              <a:t>je hořčík </a:t>
            </a:r>
          </a:p>
        </p:txBody>
      </p:sp>
    </p:spTree>
    <p:extLst>
      <p:ext uri="{BB962C8B-B14F-4D97-AF65-F5344CB8AC3E}">
        <p14:creationId xmlns:p14="http://schemas.microsoft.com/office/powerpoint/2010/main" val="28852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67" y="214994"/>
            <a:ext cx="8582296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30780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Osteoporóza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99" y="1528354"/>
            <a:ext cx="10474869" cy="4741817"/>
          </a:xfrm>
        </p:spPr>
        <p:txBody>
          <a:bodyPr/>
          <a:lstStyle/>
          <a:p>
            <a:pPr>
              <a:lnSpc>
                <a:spcPct val="104000"/>
              </a:lnSpc>
              <a:spcBef>
                <a:spcPts val="60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od 40. let  snižování </a:t>
            </a:r>
            <a:r>
              <a:rPr lang="cs-CZ" altLang="cs-CZ" sz="2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denzity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kostní tkáně  u žen po menopauze dochází k urychlení a možnému nástupu osteoporózy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4000"/>
              </a:lnSpc>
              <a:spcBef>
                <a:spcPts val="600"/>
              </a:spcBef>
              <a:buNone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4000"/>
              </a:lnSpc>
              <a:spcBef>
                <a:spcPts val="600"/>
              </a:spcBef>
              <a:buNone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T-skóre a Z-skóre</a:t>
            </a:r>
          </a:p>
          <a:p>
            <a:pPr>
              <a:lnSpc>
                <a:spcPct val="104000"/>
              </a:lnSpc>
              <a:spcBef>
                <a:spcPts val="60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altLang="cs-CZ" sz="2000" u="sng" dirty="0" err="1">
                <a:cs typeface="Times New Roman" panose="02020603050405020304" pitchFamily="18" charset="0"/>
              </a:rPr>
              <a:t>denzita</a:t>
            </a:r>
            <a:r>
              <a:rPr lang="en-GB" altLang="cs-CZ" sz="2000" u="sng" dirty="0">
                <a:cs typeface="Times New Roman" panose="02020603050405020304" pitchFamily="18" charset="0"/>
              </a:rPr>
              <a:t> </a:t>
            </a:r>
            <a:r>
              <a:rPr lang="en-GB" altLang="cs-CZ" sz="2000" u="sng" dirty="0" err="1">
                <a:cs typeface="Times New Roman" panose="02020603050405020304" pitchFamily="18" charset="0"/>
              </a:rPr>
              <a:t>kostního</a:t>
            </a:r>
            <a:r>
              <a:rPr lang="en-GB" altLang="cs-CZ" sz="2000" u="sng" dirty="0">
                <a:cs typeface="Times New Roman" panose="02020603050405020304" pitchFamily="18" charset="0"/>
              </a:rPr>
              <a:t> </a:t>
            </a:r>
            <a:r>
              <a:rPr lang="en-GB" altLang="cs-CZ" sz="2000" u="sng" dirty="0" err="1">
                <a:cs typeface="Times New Roman" panose="02020603050405020304" pitchFamily="18" charset="0"/>
              </a:rPr>
              <a:t>minerálu</a:t>
            </a:r>
            <a:r>
              <a:rPr lang="en-GB" altLang="cs-CZ" sz="2000" u="sng" dirty="0">
                <a:cs typeface="Times New Roman" panose="02020603050405020304" pitchFamily="18" charset="0"/>
              </a:rPr>
              <a:t> </a:t>
            </a:r>
            <a:r>
              <a:rPr lang="en-GB" altLang="cs-CZ" sz="2000" u="sng" dirty="0" err="1">
                <a:cs typeface="Times New Roman" panose="02020603050405020304" pitchFamily="18" charset="0"/>
              </a:rPr>
              <a:t>srovnaná</a:t>
            </a:r>
            <a:r>
              <a:rPr lang="en-GB" altLang="cs-CZ" sz="2000" u="sng" dirty="0">
                <a:cs typeface="Times New Roman" panose="02020603050405020304" pitchFamily="18" charset="0"/>
              </a:rPr>
              <a:t> s </a:t>
            </a:r>
            <a:r>
              <a:rPr lang="en-GB" altLang="cs-CZ" sz="2000" u="sng" dirty="0" err="1">
                <a:cs typeface="Times New Roman" panose="02020603050405020304" pitchFamily="18" charset="0"/>
              </a:rPr>
              <a:t>průměrnou</a:t>
            </a:r>
            <a:r>
              <a:rPr lang="en-GB" altLang="cs-CZ" sz="2000" u="sng" dirty="0">
                <a:cs typeface="Times New Roman" panose="02020603050405020304" pitchFamily="18" charset="0"/>
              </a:rPr>
              <a:t> </a:t>
            </a:r>
            <a:r>
              <a:rPr lang="en-GB" altLang="cs-CZ" sz="2000" u="sng" dirty="0" err="1">
                <a:cs typeface="Times New Roman" panose="02020603050405020304" pitchFamily="18" charset="0"/>
              </a:rPr>
              <a:t>hodnotou</a:t>
            </a:r>
            <a:r>
              <a:rPr lang="cs-CZ" altLang="cs-CZ" sz="2000" u="sng" dirty="0">
                <a:cs typeface="Times New Roman" panose="02020603050405020304" pitchFamily="18" charset="0"/>
              </a:rPr>
              <a:t>:</a:t>
            </a:r>
            <a:r>
              <a:rPr lang="en-GB" altLang="cs-CZ" sz="2000" u="sng" dirty="0">
                <a:cs typeface="Times New Roman" panose="02020603050405020304" pitchFamily="18" charset="0"/>
              </a:rPr>
              <a:t/>
            </a:r>
            <a:br>
              <a:rPr lang="en-GB" altLang="cs-CZ" sz="2000" u="sng" dirty="0">
                <a:cs typeface="Times New Roman" panose="02020603050405020304" pitchFamily="18" charset="0"/>
              </a:rPr>
            </a:br>
            <a:r>
              <a:rPr lang="en-GB" altLang="cs-CZ" sz="2000" b="1" u="sng" dirty="0">
                <a:cs typeface="Times New Roman" panose="02020603050405020304" pitchFamily="18" charset="0"/>
              </a:rPr>
              <a:t>T-</a:t>
            </a:r>
            <a:r>
              <a:rPr lang="en-GB" altLang="cs-CZ" sz="2000" b="1" u="sng" dirty="0" err="1">
                <a:cs typeface="Times New Roman" panose="02020603050405020304" pitchFamily="18" charset="0"/>
              </a:rPr>
              <a:t>skóre</a:t>
            </a:r>
            <a:r>
              <a:rPr lang="en-GB" altLang="cs-CZ" sz="2000" dirty="0">
                <a:cs typeface="Times New Roman" panose="02020603050405020304" pitchFamily="18" charset="0"/>
              </a:rPr>
              <a:t>: </a:t>
            </a:r>
            <a:r>
              <a:rPr lang="en-GB" altLang="cs-CZ" sz="2000" dirty="0" smtClean="0">
                <a:cs typeface="Times New Roman" panose="02020603050405020304" pitchFamily="18" charset="0"/>
              </a:rPr>
              <a:t>u </a:t>
            </a:r>
            <a:r>
              <a:rPr lang="en-GB" altLang="cs-CZ" sz="2000" dirty="0" err="1">
                <a:cs typeface="Times New Roman" panose="02020603050405020304" pitchFamily="18" charset="0"/>
              </a:rPr>
              <a:t>mladých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zdravých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jedinců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téhož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pohlaví</a:t>
            </a:r>
            <a:r>
              <a:rPr lang="en-GB" altLang="cs-CZ" sz="2000" dirty="0">
                <a:cs typeface="Times New Roman" panose="02020603050405020304" pitchFamily="18" charset="0"/>
              </a:rPr>
              <a:t/>
            </a:r>
            <a:br>
              <a:rPr lang="en-GB" altLang="cs-CZ" sz="2000" dirty="0">
                <a:cs typeface="Times New Roman" panose="02020603050405020304" pitchFamily="18" charset="0"/>
              </a:rPr>
            </a:br>
            <a:r>
              <a:rPr lang="en-GB" altLang="cs-CZ" sz="2000" b="1" u="sng" dirty="0">
                <a:cs typeface="Times New Roman" panose="02020603050405020304" pitchFamily="18" charset="0"/>
              </a:rPr>
              <a:t>Z-</a:t>
            </a:r>
            <a:r>
              <a:rPr lang="en-GB" altLang="cs-CZ" sz="2000" b="1" u="sng" dirty="0" err="1">
                <a:cs typeface="Times New Roman" panose="02020603050405020304" pitchFamily="18" charset="0"/>
              </a:rPr>
              <a:t>skóre</a:t>
            </a:r>
            <a:r>
              <a:rPr lang="en-GB" altLang="cs-CZ" sz="2000" dirty="0">
                <a:cs typeface="Times New Roman" panose="02020603050405020304" pitchFamily="18" charset="0"/>
              </a:rPr>
              <a:t>: </a:t>
            </a:r>
            <a:r>
              <a:rPr lang="en-GB" altLang="cs-CZ" sz="2000" dirty="0" smtClean="0">
                <a:cs typeface="Times New Roman" panose="02020603050405020304" pitchFamily="18" charset="0"/>
              </a:rPr>
              <a:t>u </a:t>
            </a:r>
            <a:r>
              <a:rPr lang="en-GB" altLang="cs-CZ" sz="2000" dirty="0" err="1">
                <a:cs typeface="Times New Roman" panose="02020603050405020304" pitchFamily="18" charset="0"/>
              </a:rPr>
              <a:t>stejné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věkové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kategorie</a:t>
            </a:r>
            <a:endParaRPr lang="en-GB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4000"/>
              </a:lnSpc>
              <a:spcBef>
                <a:spcPts val="60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4000"/>
              </a:lnSpc>
              <a:spcBef>
                <a:spcPts val="60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altLang="cs-CZ" sz="2000" dirty="0" err="1">
                <a:cs typeface="Times New Roman" panose="02020603050405020304" pitchFamily="18" charset="0"/>
              </a:rPr>
              <a:t>vyjádřeno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ve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směrodatných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odchylkách</a:t>
            </a:r>
            <a:r>
              <a:rPr lang="en-GB" altLang="cs-CZ" sz="2000" dirty="0">
                <a:cs typeface="Times New Roman" panose="02020603050405020304" pitchFamily="18" charset="0"/>
              </a:rPr>
              <a:t> (SD) od </a:t>
            </a:r>
            <a:r>
              <a:rPr lang="en-GB" altLang="cs-CZ" sz="2000" dirty="0" err="1">
                <a:cs typeface="Times New Roman" panose="02020603050405020304" pitchFamily="18" charset="0"/>
              </a:rPr>
              <a:t>průměru</a:t>
            </a:r>
            <a:r>
              <a:rPr lang="en-GB" altLang="cs-CZ" sz="2000" dirty="0">
                <a:cs typeface="Times New Roman" panose="02020603050405020304" pitchFamily="18" charset="0"/>
              </a:rPr>
              <a:t/>
            </a:r>
            <a:br>
              <a:rPr lang="en-GB" altLang="cs-CZ" sz="2000" dirty="0">
                <a:cs typeface="Times New Roman" panose="02020603050405020304" pitchFamily="18" charset="0"/>
              </a:rPr>
            </a:br>
            <a:r>
              <a:rPr lang="en-GB" altLang="cs-CZ" sz="2000" u="sng" dirty="0" err="1">
                <a:cs typeface="Times New Roman" panose="02020603050405020304" pitchFamily="18" charset="0"/>
              </a:rPr>
              <a:t>norma</a:t>
            </a:r>
            <a:r>
              <a:rPr lang="en-GB" altLang="cs-CZ" sz="2000" dirty="0">
                <a:cs typeface="Times New Roman" panose="02020603050405020304" pitchFamily="18" charset="0"/>
              </a:rPr>
              <a:t>: do 1 SD</a:t>
            </a:r>
            <a:br>
              <a:rPr lang="en-GB" altLang="cs-CZ" sz="2000" dirty="0">
                <a:cs typeface="Times New Roman" panose="02020603050405020304" pitchFamily="18" charset="0"/>
              </a:rPr>
            </a:br>
            <a:r>
              <a:rPr lang="en-GB" altLang="cs-CZ" sz="2000" u="sng" dirty="0" err="1">
                <a:cs typeface="Times New Roman" panose="02020603050405020304" pitchFamily="18" charset="0"/>
              </a:rPr>
              <a:t>osteopenie</a:t>
            </a:r>
            <a:r>
              <a:rPr lang="en-GB" altLang="cs-CZ" sz="2000" dirty="0">
                <a:cs typeface="Times New Roman" panose="02020603050405020304" pitchFamily="18" charset="0"/>
              </a:rPr>
              <a:t>: </a:t>
            </a:r>
            <a:r>
              <a:rPr lang="en-GB" altLang="cs-CZ" sz="2000" dirty="0" smtClean="0">
                <a:cs typeface="Times New Roman" panose="02020603050405020304" pitchFamily="18" charset="0"/>
              </a:rPr>
              <a:t>1–2,5 </a:t>
            </a:r>
            <a:r>
              <a:rPr lang="en-GB" altLang="cs-CZ" sz="2000" dirty="0">
                <a:cs typeface="Times New Roman" panose="02020603050405020304" pitchFamily="18" charset="0"/>
              </a:rPr>
              <a:t>SD  (</a:t>
            </a:r>
            <a:r>
              <a:rPr lang="en-GB" altLang="cs-CZ" sz="2000" dirty="0" err="1">
                <a:cs typeface="Times New Roman" panose="02020603050405020304" pitchFamily="18" charset="0"/>
              </a:rPr>
              <a:t>větší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riziko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osteoporózy</a:t>
            </a:r>
            <a:r>
              <a:rPr lang="en-GB" altLang="cs-CZ" sz="2000" dirty="0">
                <a:cs typeface="Times New Roman" panose="02020603050405020304" pitchFamily="18" charset="0"/>
              </a:rPr>
              <a:t> v </a:t>
            </a:r>
            <a:r>
              <a:rPr lang="en-GB" altLang="cs-CZ" sz="2000" dirty="0" err="1">
                <a:cs typeface="Times New Roman" panose="02020603050405020304" pitchFamily="18" charset="0"/>
              </a:rPr>
              <a:t>budoucnosti</a:t>
            </a:r>
            <a:r>
              <a:rPr lang="en-GB" altLang="cs-CZ" sz="2000" dirty="0" smtClean="0">
                <a:cs typeface="Times New Roman" panose="02020603050405020304" pitchFamily="18" charset="0"/>
              </a:rPr>
              <a:t>!)</a:t>
            </a:r>
            <a:r>
              <a:rPr lang="en-GB" altLang="cs-CZ" sz="2000" dirty="0">
                <a:cs typeface="Times New Roman" panose="02020603050405020304" pitchFamily="18" charset="0"/>
              </a:rPr>
              <a:t/>
            </a:r>
            <a:br>
              <a:rPr lang="en-GB" altLang="cs-CZ" sz="2000" dirty="0">
                <a:cs typeface="Times New Roman" panose="02020603050405020304" pitchFamily="18" charset="0"/>
              </a:rPr>
            </a:br>
            <a:r>
              <a:rPr lang="en-GB" altLang="cs-CZ" sz="2000" u="sng" dirty="0" err="1">
                <a:cs typeface="Times New Roman" panose="02020603050405020304" pitchFamily="18" charset="0"/>
              </a:rPr>
              <a:t>osteoporóza</a:t>
            </a:r>
            <a:r>
              <a:rPr lang="en-GB" altLang="cs-CZ" sz="2000" dirty="0" smtClean="0">
                <a:cs typeface="Times New Roman" panose="02020603050405020304" pitchFamily="18" charset="0"/>
              </a:rPr>
              <a:t>: </a:t>
            </a:r>
            <a:r>
              <a:rPr lang="en-GB" altLang="cs-CZ" sz="2000" dirty="0" err="1">
                <a:cs typeface="Times New Roman" panose="02020603050405020304" pitchFamily="18" charset="0"/>
              </a:rPr>
              <a:t>nad</a:t>
            </a:r>
            <a:r>
              <a:rPr lang="en-GB" altLang="cs-CZ" sz="2000" dirty="0">
                <a:cs typeface="Times New Roman" panose="02020603050405020304" pitchFamily="18" charset="0"/>
              </a:rPr>
              <a:t> 2,5 SD</a:t>
            </a:r>
            <a:r>
              <a:rPr lang="en-GB" altLang="cs-CZ" sz="1800" dirty="0"/>
              <a:t/>
            </a:r>
            <a:br>
              <a:rPr lang="en-GB" altLang="cs-CZ" sz="1800" dirty="0"/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205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Osteoporóza II.</a:t>
            </a:r>
            <a:endParaRPr lang="cs-CZ" dirty="0"/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720000" y="1423851"/>
            <a:ext cx="9948001" cy="4572000"/>
          </a:xfrm>
        </p:spPr>
        <p:txBody>
          <a:bodyPr/>
          <a:lstStyle/>
          <a:p>
            <a:r>
              <a:rPr lang="cs-CZ" altLang="cs-CZ" sz="2000" b="1" dirty="0"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cs-CZ" altLang="cs-CZ" sz="2000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iagnóza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: RTG, DEXA, ultrazvuková denzitometrie</a:t>
            </a:r>
          </a:p>
          <a:p>
            <a:endParaRPr lang="cs-CZ" altLang="cs-CZ" sz="20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altLang="cs-CZ" sz="2000" b="1" dirty="0">
                <a:cs typeface="Times New Roman" panose="02020603050405020304" pitchFamily="18" charset="0"/>
                <a:sym typeface="Wingdings" panose="05000000000000000000" pitchFamily="2" charset="2"/>
              </a:rPr>
              <a:t>prevence osteoporózy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pohybová aktivita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dostatek </a:t>
            </a:r>
            <a:r>
              <a:rPr lang="cs-CZ" altLang="cs-CZ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Ca</a:t>
            </a:r>
            <a:r>
              <a:rPr lang="cs-CZ" altLang="cs-CZ" baseline="30000" dirty="0">
                <a:cs typeface="Times New Roman" panose="02020603050405020304" pitchFamily="18" charset="0"/>
              </a:rPr>
              <a:t>2</a:t>
            </a:r>
            <a:r>
              <a:rPr lang="cs-CZ" baseline="30000" dirty="0"/>
              <a:t>+</a:t>
            </a:r>
            <a:r>
              <a:rPr lang="cs-CZ" altLang="cs-CZ" baseline="30000" dirty="0"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ve výživě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dostatečný přívod bílkovin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substituce estrogenů</a:t>
            </a:r>
          </a:p>
          <a:p>
            <a:pPr lvl="1"/>
            <a:endParaRPr lang="cs-CZ" altLang="cs-CZ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cs-CZ" altLang="cs-CZ" sz="2000" b="1" dirty="0">
                <a:cs typeface="Times New Roman" panose="02020603050405020304" pitchFamily="18" charset="0"/>
                <a:sym typeface="Wingdings" panose="05000000000000000000" pitchFamily="2" charset="2"/>
              </a:rPr>
              <a:t>DDD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: 1000 mg, dospívající až 1200 mg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10" y="2495007"/>
            <a:ext cx="6544490" cy="43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Vápník -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498" y="1473927"/>
            <a:ext cx="10857702" cy="4379913"/>
          </a:xfrm>
        </p:spPr>
        <p:txBody>
          <a:bodyPr/>
          <a:lstStyle/>
          <a:p>
            <a:pPr>
              <a:lnSpc>
                <a:spcPct val="104000"/>
              </a:lnSpc>
              <a:spcBef>
                <a:spcPts val="60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cs-CZ" sz="2000" b="1" dirty="0" smtClean="0">
                <a:cs typeface="Times New Roman" panose="02020603050405020304" pitchFamily="18" charset="0"/>
              </a:rPr>
              <a:t>Živočišné zdroje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4000"/>
              </a:lnSpc>
              <a:spcBef>
                <a:spcPts val="60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cs-CZ" sz="2000" dirty="0" err="1">
                <a:cs typeface="Times New Roman" panose="02020603050405020304" pitchFamily="18" charset="0"/>
              </a:rPr>
              <a:t>m</a:t>
            </a:r>
            <a:r>
              <a:rPr lang="en-GB" altLang="cs-CZ" sz="2000" dirty="0" err="1" smtClean="0">
                <a:cs typeface="Times New Roman" panose="02020603050405020304" pitchFamily="18" charset="0"/>
              </a:rPr>
              <a:t>léko</a:t>
            </a:r>
            <a:r>
              <a:rPr lang="en-GB" altLang="cs-CZ" sz="2000" dirty="0">
                <a:cs typeface="Times New Roman" panose="02020603050405020304" pitchFamily="18" charset="0"/>
              </a:rPr>
              <a:t>, </a:t>
            </a:r>
            <a:r>
              <a:rPr lang="en-GB" altLang="cs-CZ" sz="2000" dirty="0" err="1">
                <a:cs typeface="Times New Roman" panose="02020603050405020304" pitchFamily="18" charset="0"/>
              </a:rPr>
              <a:t>mléčné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výrobky</a:t>
            </a:r>
            <a:r>
              <a:rPr lang="en-GB" altLang="cs-CZ" sz="2000" dirty="0">
                <a:cs typeface="Times New Roman" panose="02020603050405020304" pitchFamily="18" charset="0"/>
              </a:rPr>
              <a:t>: </a:t>
            </a:r>
            <a:r>
              <a:rPr lang="en-GB" altLang="cs-CZ" sz="2000" dirty="0" err="1">
                <a:cs typeface="Times New Roman" panose="02020603050405020304" pitchFamily="18" charset="0"/>
              </a:rPr>
              <a:t>využitelnost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asi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smtClean="0">
                <a:cs typeface="Times New Roman" panose="02020603050405020304" pitchFamily="18" charset="0"/>
              </a:rPr>
              <a:t>30%</a:t>
            </a:r>
            <a:endParaRPr lang="en-GB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4000"/>
              </a:lnSpc>
              <a:spcBef>
                <a:spcPts val="60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4000"/>
              </a:lnSpc>
              <a:spcBef>
                <a:spcPts val="60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altLang="cs-CZ" sz="2000" b="1" dirty="0" err="1">
                <a:cs typeface="Times New Roman" panose="02020603050405020304" pitchFamily="18" charset="0"/>
              </a:rPr>
              <a:t>Rostlinné</a:t>
            </a:r>
            <a:r>
              <a:rPr lang="en-GB" altLang="cs-CZ" sz="2000" b="1" dirty="0">
                <a:cs typeface="Times New Roman" panose="02020603050405020304" pitchFamily="18" charset="0"/>
              </a:rPr>
              <a:t> </a:t>
            </a:r>
            <a:r>
              <a:rPr lang="en-GB" altLang="cs-CZ" sz="2000" b="1" dirty="0" err="1">
                <a:cs typeface="Times New Roman" panose="02020603050405020304" pitchFamily="18" charset="0"/>
              </a:rPr>
              <a:t>zdroje</a:t>
            </a:r>
            <a:r>
              <a:rPr lang="en-GB" altLang="cs-CZ" sz="2000" dirty="0">
                <a:cs typeface="Times New Roman" panose="02020603050405020304" pitchFamily="18" charset="0"/>
              </a:rPr>
              <a:t>:</a:t>
            </a:r>
            <a:br>
              <a:rPr lang="en-GB" altLang="cs-CZ" sz="2000" dirty="0">
                <a:cs typeface="Times New Roman" panose="02020603050405020304" pitchFamily="18" charset="0"/>
              </a:rPr>
            </a:br>
            <a:r>
              <a:rPr lang="en-GB" altLang="cs-CZ" sz="2000" dirty="0">
                <a:cs typeface="Times New Roman" panose="02020603050405020304" pitchFamily="18" charset="0"/>
              </a:rPr>
              <a:t>- </a:t>
            </a:r>
            <a:r>
              <a:rPr lang="en-GB" altLang="cs-CZ" sz="2000" dirty="0" err="1">
                <a:cs typeface="Times New Roman" panose="02020603050405020304" pitchFamily="18" charset="0"/>
              </a:rPr>
              <a:t>vstřebatelnost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snižují</a:t>
            </a:r>
            <a:r>
              <a:rPr lang="en-GB" altLang="cs-CZ" sz="2000" dirty="0">
                <a:cs typeface="Times New Roman" panose="02020603050405020304" pitchFamily="18" charset="0"/>
              </a:rPr>
              <a:t>: </a:t>
            </a:r>
            <a:r>
              <a:rPr lang="en-GB" altLang="cs-CZ" sz="2000" b="1" dirty="0" err="1">
                <a:cs typeface="Times New Roman" panose="02020603050405020304" pitchFamily="18" charset="0"/>
              </a:rPr>
              <a:t>oxaláty</a:t>
            </a:r>
            <a:r>
              <a:rPr lang="en-GB" altLang="cs-CZ" sz="2000" dirty="0">
                <a:cs typeface="Times New Roman" panose="02020603050405020304" pitchFamily="18" charset="0"/>
              </a:rPr>
              <a:t> (</a:t>
            </a:r>
            <a:r>
              <a:rPr lang="en-GB" altLang="cs-CZ" sz="2000" dirty="0" err="1">
                <a:cs typeface="Times New Roman" panose="02020603050405020304" pitchFamily="18" charset="0"/>
              </a:rPr>
              <a:t>špenát</a:t>
            </a:r>
            <a:r>
              <a:rPr lang="en-GB" altLang="cs-CZ" sz="2000" dirty="0">
                <a:cs typeface="Times New Roman" panose="02020603050405020304" pitchFamily="18" charset="0"/>
              </a:rPr>
              <a:t>, mangold, </a:t>
            </a:r>
            <a:r>
              <a:rPr lang="en-GB" altLang="cs-CZ" sz="2000" dirty="0" err="1">
                <a:cs typeface="Times New Roman" panose="02020603050405020304" pitchFamily="18" charset="0"/>
              </a:rPr>
              <a:t>rebarbora</a:t>
            </a:r>
            <a:r>
              <a:rPr lang="en-GB" altLang="cs-CZ" sz="2000" dirty="0">
                <a:cs typeface="Times New Roman" panose="02020603050405020304" pitchFamily="18" charset="0"/>
              </a:rPr>
              <a:t>, </a:t>
            </a:r>
            <a:r>
              <a:rPr lang="en-GB" altLang="cs-CZ" sz="2000" dirty="0" err="1">
                <a:cs typeface="Times New Roman" panose="02020603050405020304" pitchFamily="18" charset="0"/>
              </a:rPr>
              <a:t>celer</a:t>
            </a:r>
            <a:r>
              <a:rPr lang="en-GB" altLang="cs-CZ" sz="2000" dirty="0">
                <a:cs typeface="Times New Roman" panose="02020603050405020304" pitchFamily="18" charset="0"/>
              </a:rPr>
              <a:t>, </a:t>
            </a:r>
            <a:r>
              <a:rPr lang="en-GB" altLang="cs-CZ" sz="2000" dirty="0" err="1">
                <a:cs typeface="Times New Roman" panose="02020603050405020304" pitchFamily="18" charset="0"/>
              </a:rPr>
              <a:t>fazole</a:t>
            </a:r>
            <a:r>
              <a:rPr lang="en-GB" altLang="cs-CZ" sz="2000" dirty="0">
                <a:cs typeface="Times New Roman" panose="02020603050405020304" pitchFamily="18" charset="0"/>
              </a:rPr>
              <a:t>..) a </a:t>
            </a:r>
            <a:r>
              <a:rPr lang="en-GB" altLang="cs-CZ" sz="2000" b="1" dirty="0" err="1">
                <a:cs typeface="Times New Roman" panose="02020603050405020304" pitchFamily="18" charset="0"/>
              </a:rPr>
              <a:t>fytáty</a:t>
            </a:r>
            <a:r>
              <a:rPr lang="en-GB" altLang="cs-CZ" sz="2000" dirty="0">
                <a:cs typeface="Times New Roman" panose="02020603050405020304" pitchFamily="18" charset="0"/>
              </a:rPr>
              <a:t> (</a:t>
            </a:r>
            <a:r>
              <a:rPr lang="en-GB" altLang="cs-CZ" sz="2000" dirty="0" err="1">
                <a:cs typeface="Times New Roman" panose="02020603050405020304" pitchFamily="18" charset="0"/>
              </a:rPr>
              <a:t>ořechy</a:t>
            </a:r>
            <a:r>
              <a:rPr lang="en-GB" altLang="cs-CZ" sz="2000" dirty="0">
                <a:cs typeface="Times New Roman" panose="02020603050405020304" pitchFamily="18" charset="0"/>
              </a:rPr>
              <a:t> a </a:t>
            </a:r>
            <a:r>
              <a:rPr lang="en-GB" altLang="cs-CZ" sz="2000" dirty="0" err="1">
                <a:cs typeface="Times New Roman" panose="02020603050405020304" pitchFamily="18" charset="0"/>
              </a:rPr>
              <a:t>obiloviny</a:t>
            </a:r>
            <a:r>
              <a:rPr lang="en-GB" altLang="cs-CZ" sz="2000" dirty="0">
                <a:cs typeface="Times New Roman" panose="02020603050405020304" pitchFamily="18" charset="0"/>
              </a:rPr>
              <a:t>)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4000"/>
              </a:lnSpc>
              <a:spcBef>
                <a:spcPts val="600"/>
              </a:spcBef>
              <a:buNone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	</a:t>
            </a:r>
            <a:r>
              <a:rPr lang="en-GB" altLang="cs-CZ" sz="2000" dirty="0">
                <a:cs typeface="Times New Roman" panose="02020603050405020304" pitchFamily="18" charset="0"/>
              </a:rPr>
              <a:t/>
            </a:r>
            <a:br>
              <a:rPr lang="en-GB" altLang="cs-CZ" sz="2000" dirty="0">
                <a:cs typeface="Times New Roman" panose="02020603050405020304" pitchFamily="18" charset="0"/>
              </a:rPr>
            </a:br>
            <a:r>
              <a:rPr lang="cs-CZ" altLang="cs-CZ" sz="2000" dirty="0">
                <a:cs typeface="Times New Roman" panose="02020603050405020304" pitchFamily="18" charset="0"/>
              </a:rPr>
              <a:t>	</a:t>
            </a:r>
            <a:r>
              <a:rPr lang="en-GB" altLang="cs-CZ" sz="2000" dirty="0">
                <a:cs typeface="Times New Roman" panose="02020603050405020304" pitchFamily="18" charset="0"/>
              </a:rPr>
              <a:t>- </a:t>
            </a:r>
            <a:r>
              <a:rPr lang="en-GB" altLang="cs-CZ" sz="2000" dirty="0" err="1">
                <a:cs typeface="Times New Roman" panose="02020603050405020304" pitchFamily="18" charset="0"/>
              </a:rPr>
              <a:t>dobré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zdroje</a:t>
            </a:r>
            <a:r>
              <a:rPr lang="en-GB" altLang="cs-CZ" sz="2000" dirty="0">
                <a:cs typeface="Times New Roman" panose="02020603050405020304" pitchFamily="18" charset="0"/>
              </a:rPr>
              <a:t> (</a:t>
            </a:r>
            <a:r>
              <a:rPr lang="en-GB" altLang="cs-CZ" sz="2000" dirty="0" err="1">
                <a:cs typeface="Times New Roman" panose="02020603050405020304" pitchFamily="18" charset="0"/>
              </a:rPr>
              <a:t>využitelnost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až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smtClean="0">
                <a:cs typeface="Times New Roman" panose="02020603050405020304" pitchFamily="18" charset="0"/>
              </a:rPr>
              <a:t>60%): </a:t>
            </a:r>
            <a:r>
              <a:rPr lang="en-GB" altLang="cs-CZ" sz="2000" dirty="0" err="1">
                <a:cs typeface="Times New Roman" panose="02020603050405020304" pitchFamily="18" charset="0"/>
              </a:rPr>
              <a:t>brokolice</a:t>
            </a:r>
            <a:r>
              <a:rPr lang="en-GB" altLang="cs-CZ" sz="2000" dirty="0">
                <a:cs typeface="Times New Roman" panose="02020603050405020304" pitchFamily="18" charset="0"/>
              </a:rPr>
              <a:t>, </a:t>
            </a:r>
            <a:r>
              <a:rPr lang="en-GB" altLang="cs-CZ" sz="2000" dirty="0" err="1">
                <a:cs typeface="Times New Roman" panose="02020603050405020304" pitchFamily="18" charset="0"/>
              </a:rPr>
              <a:t>kapusta</a:t>
            </a:r>
            <a:r>
              <a:rPr lang="en-GB" altLang="cs-CZ" sz="2000" dirty="0">
                <a:cs typeface="Times New Roman" panose="02020603050405020304" pitchFamily="18" charset="0"/>
              </a:rPr>
              <a:t>, </a:t>
            </a:r>
            <a:r>
              <a:rPr lang="en-GB" altLang="cs-CZ" sz="2000" dirty="0" err="1">
                <a:cs typeface="Times New Roman" panose="02020603050405020304" pitchFamily="18" charset="0"/>
              </a:rPr>
              <a:t>kedlubn</a:t>
            </a:r>
            <a:r>
              <a:rPr lang="cs-CZ" altLang="cs-CZ" sz="2000" dirty="0">
                <a:cs typeface="Times New Roman" panose="02020603050405020304" pitchFamily="18" charset="0"/>
              </a:rPr>
              <a:t>a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…</a:t>
            </a:r>
            <a:r>
              <a:rPr lang="en-GB" altLang="cs-CZ" sz="2000" dirty="0">
                <a:cs typeface="Times New Roman" panose="02020603050405020304" pitchFamily="18" charset="0"/>
              </a:rPr>
              <a:t/>
            </a:r>
            <a:br>
              <a:rPr lang="en-GB" altLang="cs-CZ" sz="2000" dirty="0">
                <a:cs typeface="Times New Roman" panose="02020603050405020304" pitchFamily="18" charset="0"/>
              </a:rPr>
            </a:br>
            <a:r>
              <a:rPr lang="cs-CZ" altLang="cs-CZ" sz="2000" dirty="0">
                <a:cs typeface="Times New Roman" panose="02020603050405020304" pitchFamily="18" charset="0"/>
              </a:rPr>
              <a:t>	</a:t>
            </a:r>
            <a:r>
              <a:rPr lang="en-GB" altLang="cs-CZ" sz="2000" dirty="0">
                <a:cs typeface="Times New Roman" panose="02020603050405020304" pitchFamily="18" charset="0"/>
              </a:rPr>
              <a:t>- </a:t>
            </a:r>
            <a:r>
              <a:rPr lang="en-GB" altLang="cs-CZ" sz="2000" dirty="0" err="1">
                <a:cs typeface="Times New Roman" panose="02020603050405020304" pitchFamily="18" charset="0"/>
              </a:rPr>
              <a:t>ořechy</a:t>
            </a:r>
            <a:r>
              <a:rPr lang="en-GB" altLang="cs-CZ" sz="2000" dirty="0">
                <a:cs typeface="Times New Roman" panose="02020603050405020304" pitchFamily="18" charset="0"/>
              </a:rPr>
              <a:t> (</a:t>
            </a:r>
            <a:r>
              <a:rPr lang="en-GB" altLang="cs-CZ" sz="2000" dirty="0" err="1">
                <a:cs typeface="Times New Roman" panose="02020603050405020304" pitchFamily="18" charset="0"/>
              </a:rPr>
              <a:t>využitelnost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až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smtClean="0">
                <a:cs typeface="Times New Roman" panose="02020603050405020304" pitchFamily="18" charset="0"/>
              </a:rPr>
              <a:t>20%): </a:t>
            </a:r>
            <a:r>
              <a:rPr lang="en-GB" altLang="cs-CZ" sz="2000" dirty="0" err="1">
                <a:cs typeface="Times New Roman" panose="02020603050405020304" pitchFamily="18" charset="0"/>
              </a:rPr>
              <a:t>mandl</a:t>
            </a:r>
            <a:r>
              <a:rPr lang="cs-CZ" altLang="cs-CZ" sz="2000" dirty="0">
                <a:cs typeface="Times New Roman" panose="02020603050405020304" pitchFamily="18" charset="0"/>
              </a:rPr>
              <a:t>e</a:t>
            </a:r>
            <a:r>
              <a:rPr lang="en-GB" altLang="cs-CZ" sz="2000" dirty="0">
                <a:cs typeface="Times New Roman" panose="02020603050405020304" pitchFamily="18" charset="0"/>
              </a:rPr>
              <a:t>, </a:t>
            </a:r>
            <a:r>
              <a:rPr lang="en-GB" altLang="cs-CZ" sz="2000" dirty="0" err="1">
                <a:cs typeface="Times New Roman" panose="02020603050405020304" pitchFamily="18" charset="0"/>
              </a:rPr>
              <a:t>lískové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ořechy</a:t>
            </a:r>
            <a:r>
              <a:rPr lang="en-GB" altLang="cs-CZ" sz="2000" dirty="0">
                <a:cs typeface="Times New Roman" panose="02020603050405020304" pitchFamily="18" charset="0"/>
              </a:rPr>
              <a:t>, para </a:t>
            </a:r>
            <a:r>
              <a:rPr lang="en-GB" altLang="cs-CZ" sz="2000" dirty="0" err="1">
                <a:cs typeface="Times New Roman" panose="02020603050405020304" pitchFamily="18" charset="0"/>
              </a:rPr>
              <a:t>ořechy</a:t>
            </a:r>
            <a:r>
              <a:rPr lang="cs-CZ" altLang="cs-CZ" sz="2000" dirty="0">
                <a:cs typeface="Times New Roman" panose="02020603050405020304" pitchFamily="18" charset="0"/>
              </a:rPr>
              <a:t>, </a:t>
            </a:r>
            <a:r>
              <a:rPr lang="en-GB" altLang="cs-CZ" sz="2000" dirty="0" err="1">
                <a:cs typeface="Times New Roman" panose="02020603050405020304" pitchFamily="18" charset="0"/>
              </a:rPr>
              <a:t>pistácie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4000"/>
              </a:lnSpc>
              <a:spcBef>
                <a:spcPts val="600"/>
              </a:spcBef>
              <a:buNone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	</a:t>
            </a:r>
            <a:r>
              <a:rPr lang="en-GB" altLang="cs-CZ" sz="2000" dirty="0">
                <a:cs typeface="Times New Roman" panose="02020603050405020304" pitchFamily="18" charset="0"/>
              </a:rPr>
              <a:t>- </a:t>
            </a:r>
            <a:r>
              <a:rPr lang="en-GB" altLang="cs-CZ" sz="2000" dirty="0" err="1">
                <a:cs typeface="Times New Roman" panose="02020603050405020304" pitchFamily="18" charset="0"/>
              </a:rPr>
              <a:t>semínka</a:t>
            </a:r>
            <a:r>
              <a:rPr lang="en-GB" altLang="cs-CZ" sz="2000" dirty="0">
                <a:cs typeface="Times New Roman" panose="02020603050405020304" pitchFamily="18" charset="0"/>
              </a:rPr>
              <a:t> (</a:t>
            </a:r>
            <a:r>
              <a:rPr lang="en-GB" altLang="cs-CZ" sz="2000" dirty="0" err="1">
                <a:cs typeface="Times New Roman" panose="02020603050405020304" pitchFamily="18" charset="0"/>
              </a:rPr>
              <a:t>využitelnost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až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smtClean="0">
                <a:cs typeface="Times New Roman" panose="02020603050405020304" pitchFamily="18" charset="0"/>
              </a:rPr>
              <a:t>20%): </a:t>
            </a:r>
            <a:r>
              <a:rPr lang="en-GB" altLang="cs-CZ" sz="2000" dirty="0" err="1">
                <a:cs typeface="Times New Roman" panose="02020603050405020304" pitchFamily="18" charset="0"/>
              </a:rPr>
              <a:t>sezamová</a:t>
            </a:r>
            <a:r>
              <a:rPr lang="cs-CZ" altLang="cs-CZ" sz="2000" dirty="0">
                <a:cs typeface="Times New Roman" panose="02020603050405020304" pitchFamily="18" charset="0"/>
              </a:rPr>
              <a:t>, </a:t>
            </a:r>
            <a:r>
              <a:rPr lang="en-GB" altLang="cs-CZ" sz="2000" dirty="0" err="1">
                <a:cs typeface="Times New Roman" panose="02020603050405020304" pitchFamily="18" charset="0"/>
              </a:rPr>
              <a:t>lněná</a:t>
            </a:r>
            <a:r>
              <a:rPr lang="en-GB" altLang="cs-CZ" sz="2000" dirty="0">
                <a:cs typeface="Times New Roman" panose="02020603050405020304" pitchFamily="18" charset="0"/>
              </a:rPr>
              <a:t>, </a:t>
            </a:r>
            <a:r>
              <a:rPr lang="en-GB" altLang="cs-CZ" sz="2000" dirty="0" err="1">
                <a:cs typeface="Times New Roman" panose="02020603050405020304" pitchFamily="18" charset="0"/>
              </a:rPr>
              <a:t>slunečnicová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4000"/>
              </a:lnSpc>
              <a:spcBef>
                <a:spcPts val="600"/>
              </a:spcBef>
              <a:buNone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	</a:t>
            </a:r>
            <a:r>
              <a:rPr lang="en-GB" altLang="cs-CZ" sz="2000" dirty="0">
                <a:cs typeface="Times New Roman" panose="02020603050405020304" pitchFamily="18" charset="0"/>
              </a:rPr>
              <a:t>- </a:t>
            </a:r>
            <a:r>
              <a:rPr lang="en-GB" altLang="cs-CZ" sz="2000" dirty="0" err="1">
                <a:cs typeface="Times New Roman" panose="02020603050405020304" pitchFamily="18" charset="0"/>
              </a:rPr>
              <a:t>mák</a:t>
            </a:r>
            <a:r>
              <a:rPr lang="en-GB" altLang="cs-CZ" sz="2000" dirty="0">
                <a:cs typeface="Times New Roman" panose="02020603050405020304" pitchFamily="18" charset="0"/>
              </a:rPr>
              <a:t>: 1</a:t>
            </a:r>
            <a:r>
              <a:rPr lang="cs-CZ" altLang="cs-CZ" sz="2000" dirty="0">
                <a:cs typeface="Times New Roman" panose="02020603050405020304" pitchFamily="18" charset="0"/>
              </a:rPr>
              <a:t>400–1960</a:t>
            </a:r>
            <a:r>
              <a:rPr lang="en-GB" altLang="cs-CZ" sz="2000" dirty="0">
                <a:cs typeface="Times New Roman" panose="02020603050405020304" pitchFamily="18" charset="0"/>
              </a:rPr>
              <a:t> mg/100g</a:t>
            </a:r>
          </a:p>
          <a:p>
            <a:pPr>
              <a:defRPr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Absorpce Ca z různých zdrojů</a:t>
            </a:r>
          </a:p>
        </p:txBody>
      </p:sp>
      <p:pic>
        <p:nvPicPr>
          <p:cNvPr id="7065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8670" y="1515292"/>
            <a:ext cx="7395859" cy="4688524"/>
          </a:xfrm>
        </p:spPr>
      </p:pic>
    </p:spTree>
    <p:extLst>
      <p:ext uri="{BB962C8B-B14F-4D97-AF65-F5344CB8AC3E}">
        <p14:creationId xmlns:p14="http://schemas.microsoft.com/office/powerpoint/2010/main" val="11061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Fosfor</a:t>
            </a:r>
            <a:endParaRPr lang="cs-CZ" dirty="0"/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>
          <a:xfrm>
            <a:off x="401782" y="1277984"/>
            <a:ext cx="11289475" cy="51643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množství P u dospělého jedince – cca 700 g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85 % v kostech; 15 % ECT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60–80</a:t>
            </a:r>
            <a:r>
              <a:rPr lang="cs-CZ" altLang="cs-CZ" sz="1800" dirty="0">
                <a:cs typeface="Times New Roman" panose="02020603050405020304" pitchFamily="18" charset="0"/>
              </a:rPr>
              <a:t> % je absorbováno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v jejunu pasivně</a:t>
            </a:r>
            <a:r>
              <a:rPr lang="cs-CZ" altLang="cs-CZ" sz="1800" dirty="0">
                <a:cs typeface="Times New Roman" panose="02020603050405020304" pitchFamily="18" charset="0"/>
              </a:rPr>
              <a:t>;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aktivní </a:t>
            </a:r>
            <a:r>
              <a:rPr lang="cs-CZ" altLang="cs-CZ" sz="1800" dirty="0">
                <a:cs typeface="Times New Roman" panose="02020603050405020304" pitchFamily="18" charset="0"/>
              </a:rPr>
              <a:t>transport stimulovaný 1,25-dihydroxyvitaminem D</a:t>
            </a:r>
            <a:r>
              <a:rPr lang="cs-CZ" altLang="cs-CZ" sz="1800" baseline="-25000" dirty="0">
                <a:cs typeface="Times New Roman" panose="02020603050405020304" pitchFamily="18" charset="0"/>
              </a:rPr>
              <a:t>3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volná filtrace v glomerulu, v proximálním tubulu je </a:t>
            </a:r>
            <a:r>
              <a:rPr lang="cs-CZ" altLang="cs-CZ" sz="1800" dirty="0" err="1">
                <a:cs typeface="Times New Roman" panose="02020603050405020304" pitchFamily="18" charset="0"/>
              </a:rPr>
              <a:t>reabsorbováno</a:t>
            </a:r>
            <a:r>
              <a:rPr lang="cs-CZ" altLang="cs-CZ" sz="1800" dirty="0">
                <a:cs typeface="Times New Roman" panose="02020603050405020304" pitchFamily="18" charset="0"/>
              </a:rPr>
              <a:t> více než 80 %, menší množství v distálním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tubulu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h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ormonální řízení – parathormon (kost, ledviny), vitamin D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2000" baseline="-25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sérum: 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0,85–1,4</a:t>
            </a:r>
            <a:r>
              <a:rPr lang="cs-CZ" altLang="cs-CZ" sz="1800" dirty="0">
                <a:cs typeface="Times New Roman" panose="02020603050405020304" pitchFamily="18" charset="0"/>
              </a:rPr>
              <a:t> </a:t>
            </a:r>
            <a:r>
              <a:rPr lang="cs-CZ" altLang="cs-CZ" sz="1800" dirty="0" err="1">
                <a:cs typeface="Times New Roman" panose="02020603050405020304" pitchFamily="18" charset="0"/>
              </a:rPr>
              <a:t>mmol</a:t>
            </a:r>
            <a:r>
              <a:rPr lang="cs-CZ" altLang="cs-CZ" sz="1800" dirty="0">
                <a:cs typeface="Times New Roman" panose="02020603050405020304" pitchFamily="18" charset="0"/>
              </a:rPr>
              <a:t>/l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moč: 15–90 </a:t>
            </a:r>
            <a:r>
              <a:rPr lang="cs-CZ" altLang="cs-CZ" sz="1800" dirty="0" err="1">
                <a:cs typeface="Times New Roman" panose="02020603050405020304" pitchFamily="18" charset="0"/>
              </a:rPr>
              <a:t>mmol</a:t>
            </a:r>
            <a:r>
              <a:rPr lang="cs-CZ" altLang="cs-CZ" sz="1800" dirty="0">
                <a:cs typeface="Times New Roman" panose="02020603050405020304" pitchFamily="18" charset="0"/>
              </a:rPr>
              <a:t>/l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fosfátové anionty – role v udržení ACB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rovnováhy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formě adenosintrifosfátu (ATP) je nositelem </a:t>
            </a:r>
            <a:r>
              <a:rPr lang="cs-CZ" sz="1800" dirty="0" err="1"/>
              <a:t>makroergních</a:t>
            </a:r>
            <a:r>
              <a:rPr lang="cs-CZ" sz="1800" dirty="0"/>
              <a:t> vazeb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Zdroje</a:t>
            </a:r>
            <a:r>
              <a:rPr lang="cs-CZ" altLang="cs-CZ" sz="1800" dirty="0">
                <a:cs typeface="Times New Roman" panose="02020603050405020304" pitchFamily="18" charset="0"/>
              </a:rPr>
              <a:t>: potraviny živočišného původu (maso, mléko, mléčné výrobky, sýry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), ryby,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žloutek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 smtClean="0">
                <a:cs typeface="Times New Roman" panose="02020603050405020304" pitchFamily="18" charset="0"/>
              </a:rPr>
              <a:t>DDD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: 700 mg/den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r>
              <a:rPr lang="cs-CZ" altLang="cs-CZ" sz="1800" dirty="0">
                <a:cs typeface="Times New Roman" panose="02020603050405020304" pitchFamily="18" charset="0"/>
              </a:rPr>
              <a:t>potravou přijmeme cca 800–1400 mg/den</a:t>
            </a:r>
          </a:p>
          <a:p>
            <a:endParaRPr lang="cs-CZ" altLang="cs-CZ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Hyperfosfatémie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hypofosfatémie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823" y="1565564"/>
            <a:ext cx="11534503" cy="49045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sz="2000" b="1" u="sng" dirty="0" err="1">
                <a:cs typeface="Times New Roman" panose="02020603050405020304" pitchFamily="18" charset="0"/>
              </a:rPr>
              <a:t>Hyperfosfatémie</a:t>
            </a:r>
            <a:endParaRPr lang="cs-CZ" sz="2000" b="1" u="sng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sz="2000" dirty="0">
                <a:cs typeface="Times New Roman" panose="02020603050405020304" pitchFamily="18" charset="0"/>
              </a:rPr>
              <a:t>nastává při renálním selhání, hojení rozsáhlých fraktur, akromegalii, hypervitaminóze D, zvýšení produkce růstového hormonu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sz="2000" dirty="0">
                <a:cs typeface="Times New Roman" panose="02020603050405020304" pitchFamily="18" charset="0"/>
              </a:rPr>
              <a:t>klesá množství vápenatých iontů a vznikají kalcium-fosfátové soli, ukládání do měkkých tkání </a:t>
            </a:r>
            <a:r>
              <a:rPr 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až </a:t>
            </a:r>
            <a:r>
              <a:rPr lang="cs-CZ" sz="2000" dirty="0">
                <a:cs typeface="Times New Roman" panose="02020603050405020304" pitchFamily="18" charset="0"/>
              </a:rPr>
              <a:t>akutní selhání ledvin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cs-CZ" sz="2000" u="sng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sz="2000" b="1" u="sng" dirty="0" err="1">
                <a:cs typeface="Times New Roman" panose="02020603050405020304" pitchFamily="18" charset="0"/>
              </a:rPr>
              <a:t>Hypofosfatémie</a:t>
            </a:r>
            <a:endParaRPr lang="cs-CZ" sz="2000" b="1" u="sng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sz="2000" dirty="0">
                <a:cs typeface="Times New Roman" panose="02020603050405020304" pitchFamily="18" charset="0"/>
              </a:rPr>
              <a:t>přesun fosfátu do buněk, kde se využívá pro </a:t>
            </a:r>
            <a:r>
              <a:rPr lang="cs-CZ" sz="2000" dirty="0" smtClean="0">
                <a:cs typeface="Times New Roman" panose="02020603050405020304" pitchFamily="18" charset="0"/>
              </a:rPr>
              <a:t>fosforylaci</a:t>
            </a: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sz="2000" b="1" dirty="0">
                <a:cs typeface="Times New Roman" panose="02020603050405020304" pitchFamily="18" charset="0"/>
              </a:rPr>
              <a:t>Příčinou</a:t>
            </a:r>
            <a:r>
              <a:rPr lang="cs-CZ" sz="2000" dirty="0">
                <a:cs typeface="Times New Roman" panose="02020603050405020304" pitchFamily="18" charset="0"/>
              </a:rPr>
              <a:t>: chronické používání antacid, která vážou fosfáty, malabsorpce, </a:t>
            </a:r>
            <a:r>
              <a:rPr lang="cs-CZ" sz="2000" dirty="0" err="1">
                <a:cs typeface="Times New Roman" panose="02020603050405020304" pitchFamily="18" charset="0"/>
              </a:rPr>
              <a:t>hyperkalcémie</a:t>
            </a:r>
            <a:r>
              <a:rPr lang="cs-CZ" sz="2000" dirty="0">
                <a:cs typeface="Times New Roman" panose="02020603050405020304" pitchFamily="18" charset="0"/>
              </a:rPr>
              <a:t>, zvýšené vylučování, alkoholismus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sz="2000" b="1" dirty="0">
                <a:cs typeface="Times New Roman" panose="02020603050405020304" pitchFamily="18" charset="0"/>
              </a:rPr>
              <a:t>Příznaky</a:t>
            </a:r>
            <a:r>
              <a:rPr lang="cs-CZ" sz="2000" dirty="0">
                <a:cs typeface="Times New Roman" panose="02020603050405020304" pitchFamily="18" charset="0"/>
              </a:rPr>
              <a:t>: svalová slabost, porucha artikulace, snížení hybnosti </a:t>
            </a:r>
            <a:r>
              <a:rPr lang="cs-CZ" sz="2000" dirty="0" smtClean="0">
                <a:cs typeface="Times New Roman" panose="02020603050405020304" pitchFamily="18" charset="0"/>
              </a:rPr>
              <a:t>žvýkacích svalů, </a:t>
            </a:r>
            <a:r>
              <a:rPr lang="cs-CZ" sz="2000" dirty="0" err="1" smtClean="0">
                <a:cs typeface="Times New Roman" panose="02020603050405020304" pitchFamily="18" charset="0"/>
              </a:rPr>
              <a:t>anizokorie</a:t>
            </a:r>
            <a:r>
              <a:rPr lang="cs-CZ" sz="2000" dirty="0">
                <a:cs typeface="Times New Roman" panose="02020603050405020304" pitchFamily="18" charset="0"/>
              </a:rPr>
              <a:t>, anorexie, hyperventilace, deficit ATP</a:t>
            </a:r>
          </a:p>
        </p:txBody>
      </p:sp>
    </p:spTree>
    <p:extLst>
      <p:ext uri="{BB962C8B-B14F-4D97-AF65-F5344CB8AC3E}">
        <p14:creationId xmlns:p14="http://schemas.microsoft.com/office/powerpoint/2010/main" val="1778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Refeeding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syndrom (RFS)</a:t>
            </a:r>
            <a:endParaRPr lang="cs-CZ" dirty="0"/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>
          <a:xfrm>
            <a:off x="522514" y="1510145"/>
            <a:ext cx="10685417" cy="49045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syndrom z metabolických abnormalit, vznikajících v důsledku příliš agresivní enterální či parenterální realimentace u podvyživených nemocných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nejčastější </a:t>
            </a:r>
            <a:r>
              <a:rPr lang="cs-CZ" altLang="cs-CZ" sz="1800" dirty="0" err="1">
                <a:cs typeface="Times New Roman" panose="02020603050405020304" pitchFamily="18" charset="0"/>
              </a:rPr>
              <a:t>marker</a:t>
            </a:r>
            <a:r>
              <a:rPr lang="cs-CZ" altLang="cs-CZ" sz="1800" dirty="0">
                <a:cs typeface="Times New Roman" panose="02020603050405020304" pitchFamily="18" charset="0"/>
              </a:rPr>
              <a:t> RFS uznávána plazmatická koncentrace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fosforu (pokles pod 0,5 </a:t>
            </a:r>
            <a:r>
              <a:rPr lang="cs-CZ" altLang="cs-CZ" sz="1800" dirty="0" err="1" smtClean="0">
                <a:cs typeface="Times New Roman" panose="02020603050405020304" pitchFamily="18" charset="0"/>
              </a:rPr>
              <a:t>mmol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/l)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Příznaky</a:t>
            </a:r>
            <a:r>
              <a:rPr lang="cs-CZ" altLang="cs-CZ" sz="1800" dirty="0">
                <a:cs typeface="Times New Roman" panose="02020603050405020304" pitchFamily="18" charset="0"/>
              </a:rPr>
              <a:t>: pevnější vazba hemoglobinu ke kyslíku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cs typeface="Times New Roman" panose="02020603050405020304" pitchFamily="18" charset="0"/>
              </a:rPr>
              <a:t>tkáňová hypoxie, poruchy fosforylačních procesů v erytrocytu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hemolýza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 err="1" smtClean="0">
                <a:cs typeface="Times New Roman" panose="02020603050405020304" pitchFamily="18" charset="0"/>
              </a:rPr>
              <a:t>hypofosfatémie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indukuje tubulární dysfunkci ledvin se ztrátou HCO</a:t>
            </a:r>
            <a:r>
              <a:rPr lang="cs-CZ" altLang="cs-CZ" sz="1800" baseline="30000" dirty="0">
                <a:cs typeface="Times New Roman" panose="02020603050405020304" pitchFamily="18" charset="0"/>
              </a:rPr>
              <a:t>3-</a:t>
            </a:r>
            <a:r>
              <a:rPr lang="cs-CZ" altLang="cs-CZ" sz="1800" dirty="0">
                <a:cs typeface="Times New Roman" panose="02020603050405020304" pitchFamily="18" charset="0"/>
              </a:rPr>
              <a:t>, Na, Ca, Mg a poruchou resorpce fosfátů, porucha ACB rovnováhy, arytmie, změny chování, dezorientace,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agresivita, respirační selhání, srdeční selhání, </a:t>
            </a:r>
            <a:r>
              <a:rPr lang="cs-CZ" altLang="cs-CZ" sz="1800" dirty="0" err="1" smtClean="0">
                <a:cs typeface="Times New Roman" panose="02020603050405020304" pitchFamily="18" charset="0"/>
              </a:rPr>
              <a:t>koma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, smrt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r</a:t>
            </a:r>
            <a:r>
              <a:rPr lang="cs-CZ" altLang="cs-CZ" sz="1800" b="1" dirty="0" smtClean="0">
                <a:cs typeface="Times New Roman" panose="02020603050405020304" pitchFamily="18" charset="0"/>
              </a:rPr>
              <a:t>izikoví </a:t>
            </a:r>
            <a:r>
              <a:rPr lang="cs-CZ" altLang="cs-CZ" sz="1800" b="1" dirty="0">
                <a:cs typeface="Times New Roman" panose="02020603050405020304" pitchFamily="18" charset="0"/>
              </a:rPr>
              <a:t>pacienti</a:t>
            </a:r>
            <a:r>
              <a:rPr lang="cs-CZ" altLang="cs-CZ" sz="1800" dirty="0">
                <a:cs typeface="Times New Roman" panose="02020603050405020304" pitchFamily="18" charset="0"/>
              </a:rPr>
              <a:t>: nejrizikovější jsou pacienti se známkami dlouhodobé podvýživy, kteří již mají vyvinuty adaptační mechanizmy na chronicky nedostatečný přísun potravy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9005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999" y="941673"/>
            <a:ext cx="10753200" cy="451576"/>
          </a:xfrm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Magnesium I.</a:t>
            </a:r>
            <a:endParaRPr lang="cs-CZ" dirty="0"/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>
          <a:xfrm>
            <a:off x="476206" y="1745673"/>
            <a:ext cx="11240787" cy="45304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60 % hořčíku v kostní a zubní tkáni, cca 40 % ve svalech a měkkých tkáních, cca 1 % je v mimobuněčném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prostoru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v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organismu ve formě </a:t>
            </a:r>
            <a:r>
              <a:rPr lang="cs-CZ" sz="1800" dirty="0"/>
              <a:t>hořečnatého iontu </a:t>
            </a:r>
            <a:r>
              <a:rPr lang="cs-CZ" sz="1800" b="1" dirty="0"/>
              <a:t>Mg</a:t>
            </a:r>
            <a:r>
              <a:rPr lang="cs-CZ" sz="1800" b="1" baseline="30000" dirty="0"/>
              <a:t>2</a:t>
            </a:r>
            <a:r>
              <a:rPr lang="cs-CZ" sz="1800" b="1" baseline="30000" dirty="0" smtClean="0"/>
              <a:t>+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 smtClean="0"/>
              <a:t>forma volná (až 70 % Mg), vázaná na bílkoviny (30 %)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absorbován převážně v ileu a kolon – pasivně na principu koncentračního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spádu, i aktivně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na regulaci </a:t>
            </a:r>
            <a:r>
              <a:rPr lang="cs-CZ" altLang="cs-CZ" sz="1800" dirty="0" err="1">
                <a:cs typeface="Times New Roman" panose="02020603050405020304" pitchFamily="18" charset="0"/>
              </a:rPr>
              <a:t>mtb</a:t>
            </a:r>
            <a:r>
              <a:rPr lang="cs-CZ" altLang="cs-CZ" sz="1800" dirty="0">
                <a:cs typeface="Times New Roman" panose="02020603050405020304" pitchFamily="18" charset="0"/>
              </a:rPr>
              <a:t> Mg se podílí </a:t>
            </a:r>
            <a:r>
              <a:rPr lang="fi-FI" altLang="cs-CZ" sz="1800" b="1" dirty="0">
                <a:cs typeface="Times New Roman" panose="02020603050405020304" pitchFamily="18" charset="0"/>
              </a:rPr>
              <a:t>parathormon, kalcitonin a vitamin D</a:t>
            </a:r>
            <a:endParaRPr lang="cs-CZ" altLang="cs-CZ" sz="18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parathormon uvolňuje hořčík z kostní hmoty a zvyšuje jeho absorpci v tenkém střevě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Zdroje</a:t>
            </a:r>
            <a:r>
              <a:rPr lang="cs-CZ" altLang="cs-CZ" sz="1800" dirty="0">
                <a:cs typeface="Times New Roman" panose="02020603050405020304" pitchFamily="18" charset="0"/>
              </a:rPr>
              <a:t>: ořechy, obiloviny, listová zelenina a luštěniny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ale </a:t>
            </a:r>
            <a:r>
              <a:rPr lang="cs-CZ" altLang="cs-CZ" sz="1800" dirty="0">
                <a:cs typeface="Times New Roman" panose="02020603050405020304" pitchFamily="18" charset="0"/>
              </a:rPr>
              <a:t>fosfáty, </a:t>
            </a:r>
            <a:r>
              <a:rPr lang="cs-CZ" altLang="cs-CZ" sz="1800" dirty="0" err="1">
                <a:cs typeface="Times New Roman" panose="02020603050405020304" pitchFamily="18" charset="0"/>
              </a:rPr>
              <a:t>fytáty</a:t>
            </a:r>
            <a:r>
              <a:rPr lang="cs-CZ" altLang="cs-CZ" sz="1800" dirty="0">
                <a:cs typeface="Times New Roman" panose="02020603050405020304" pitchFamily="18" charset="0"/>
              </a:rPr>
              <a:t> a Ca absorpci Mg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snižují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d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enní potřeba cca 200–400 mg</a:t>
            </a:r>
            <a:endParaRPr lang="cs-CZ" altLang="cs-CZ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AutoShap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0" y="762001"/>
            <a:ext cx="10566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Vitamin </a:t>
            </a:r>
            <a:r>
              <a:rPr lang="cs-CZ" altLang="cs-CZ" dirty="0" smtClean="0">
                <a:solidFill>
                  <a:srgbClr val="FF0000"/>
                </a:solidFill>
                <a:latin typeface="+mn-lt"/>
              </a:rPr>
              <a:t>A – retinol</a:t>
            </a:r>
            <a:endParaRPr lang="cs-CZ" alt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9451" y="1371600"/>
            <a:ext cx="11377749" cy="5329645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 smtClean="0"/>
              <a:t>isoprenoid</a:t>
            </a:r>
            <a:r>
              <a:rPr lang="cs-CZ" altLang="cs-CZ" sz="2000" dirty="0" smtClean="0"/>
              <a:t> s dlouhým řetězcem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nerozpustný ve vodě, rozpustný v tucích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 smtClean="0">
              <a:solidFill>
                <a:schemeClr val="hlink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s</a:t>
            </a:r>
            <a:r>
              <a:rPr lang="cs-CZ" altLang="cs-CZ" sz="2000" dirty="0" smtClean="0"/>
              <a:t>kupina </a:t>
            </a:r>
            <a:r>
              <a:rPr lang="cs-CZ" altLang="cs-CZ" sz="2000" dirty="0"/>
              <a:t>přirozených a syntetických látek, nejvýznamnější </a:t>
            </a:r>
            <a:r>
              <a:rPr lang="cs-CZ" altLang="cs-CZ" sz="2000" u="sng" dirty="0">
                <a:solidFill>
                  <a:srgbClr val="FF0000"/>
                </a:solidFill>
              </a:rPr>
              <a:t>retinol</a:t>
            </a:r>
          </a:p>
          <a:p>
            <a:pPr>
              <a:spcBef>
                <a:spcPts val="600"/>
              </a:spcBef>
            </a:pPr>
            <a:r>
              <a:rPr lang="cs-CZ" altLang="cs-CZ" sz="2000" dirty="0"/>
              <a:t>      oxidací se mění na </a:t>
            </a:r>
            <a:r>
              <a:rPr lang="cs-CZ" altLang="cs-CZ" sz="2000" dirty="0" err="1">
                <a:solidFill>
                  <a:srgbClr val="FF0000"/>
                </a:solidFill>
              </a:rPr>
              <a:t>retinal</a:t>
            </a:r>
            <a:r>
              <a:rPr lang="cs-CZ" altLang="cs-CZ" sz="2000" dirty="0"/>
              <a:t> – součást pigmentu </a:t>
            </a:r>
            <a:r>
              <a:rPr lang="cs-CZ" altLang="cs-CZ" sz="2000" dirty="0" smtClean="0"/>
              <a:t>sítnice; </a:t>
            </a:r>
            <a:r>
              <a:rPr lang="cs-CZ" altLang="cs-CZ" sz="2000" dirty="0"/>
              <a:t>a </a:t>
            </a:r>
            <a:r>
              <a:rPr lang="cs-CZ" altLang="cs-CZ" sz="2000" dirty="0" err="1">
                <a:solidFill>
                  <a:srgbClr val="FF0000"/>
                </a:solidFill>
              </a:rPr>
              <a:t>kys</a:t>
            </a:r>
            <a:r>
              <a:rPr lang="cs-CZ" altLang="cs-CZ" sz="2000" dirty="0">
                <a:solidFill>
                  <a:srgbClr val="FF0000"/>
                </a:solidFill>
              </a:rPr>
              <a:t>. </a:t>
            </a:r>
            <a:r>
              <a:rPr lang="cs-CZ" altLang="cs-CZ" sz="2000" dirty="0" err="1">
                <a:solidFill>
                  <a:srgbClr val="FF0000"/>
                </a:solidFill>
              </a:rPr>
              <a:t>retinovou</a:t>
            </a:r>
            <a:endParaRPr lang="cs-CZ" altLang="cs-CZ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hlink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solidFill>
                  <a:schemeClr val="hlink"/>
                </a:solidFill>
              </a:rPr>
              <a:t>Zdrojem</a:t>
            </a:r>
            <a:r>
              <a:rPr lang="cs-CZ" altLang="cs-CZ" sz="2000" dirty="0" smtClean="0">
                <a:solidFill>
                  <a:schemeClr val="hlink"/>
                </a:solidFill>
              </a:rPr>
              <a:t>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 smtClean="0"/>
              <a:t>	- zejména </a:t>
            </a:r>
            <a:r>
              <a:rPr lang="cs-CZ" altLang="cs-CZ" sz="2000" u="sng" dirty="0" smtClean="0"/>
              <a:t>potraviny </a:t>
            </a:r>
            <a:r>
              <a:rPr lang="cs-CZ" altLang="cs-CZ" sz="2000" u="sng" dirty="0"/>
              <a:t>živočišného původu</a:t>
            </a:r>
            <a:r>
              <a:rPr lang="cs-CZ" altLang="cs-CZ" sz="2000" dirty="0"/>
              <a:t> (játra, ryby, vejce, mléko, sýry)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dirty="0" smtClean="0"/>
          </a:p>
          <a:p>
            <a:pPr eaLnBrk="1" hangingPunct="1"/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882" y="1482635"/>
            <a:ext cx="4372318" cy="13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910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71055"/>
            <a:ext cx="10753200" cy="48490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Magnesium II.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55964"/>
            <a:ext cx="11720945" cy="55240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Funkce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podíl při tvorbě energie, účast při funkci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mitochondrií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katalýza reakcí závislých na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ATP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moduluje </a:t>
            </a:r>
            <a:r>
              <a:rPr lang="cs-CZ" altLang="cs-CZ" sz="1800" dirty="0">
                <a:cs typeface="Times New Roman" panose="02020603050405020304" pitchFamily="18" charset="0"/>
              </a:rPr>
              <a:t>funkci transportních pump a kanálů buněčné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membrány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snižuje </a:t>
            </a:r>
            <a:r>
              <a:rPr lang="cs-CZ" altLang="cs-CZ" sz="1800" dirty="0">
                <a:cs typeface="Times New Roman" panose="02020603050405020304" pitchFamily="18" charset="0"/>
              </a:rPr>
              <a:t>nervosvalovou dráždivost a svalovou kontraktilitu – signální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funkce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p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řirozený antagonista </a:t>
            </a:r>
            <a:r>
              <a:rPr lang="cs-CZ" altLang="cs-CZ" sz="1800" dirty="0">
                <a:cs typeface="Times New Roman" panose="02020603050405020304" pitchFamily="18" charset="0"/>
              </a:rPr>
              <a:t>Ca</a:t>
            </a:r>
            <a:r>
              <a:rPr lang="cs-CZ" altLang="cs-CZ" sz="1800" baseline="30000" dirty="0">
                <a:cs typeface="Times New Roman" panose="02020603050405020304" pitchFamily="18" charset="0"/>
              </a:rPr>
              <a:t>2</a:t>
            </a:r>
            <a:r>
              <a:rPr lang="cs-CZ" sz="1800" baseline="30000" dirty="0"/>
              <a:t>+</a:t>
            </a:r>
            <a:r>
              <a:rPr lang="cs-CZ" altLang="cs-CZ" sz="1800" baseline="30000" dirty="0">
                <a:cs typeface="Times New Roman" panose="02020603050405020304" pitchFamily="18" charset="0"/>
              </a:rPr>
              <a:t> </a:t>
            </a:r>
            <a:endParaRPr lang="cs-CZ" altLang="cs-CZ" sz="1800" baseline="30000" dirty="0" smtClean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součástí </a:t>
            </a:r>
            <a:r>
              <a:rPr lang="cs-CZ" altLang="cs-CZ" sz="1800" b="1" dirty="0" err="1">
                <a:cs typeface="Times New Roman" panose="02020603050405020304" pitchFamily="18" charset="0"/>
              </a:rPr>
              <a:t>kofaktorů</a:t>
            </a:r>
            <a:r>
              <a:rPr lang="cs-CZ" altLang="cs-CZ" sz="1800" b="1" dirty="0">
                <a:cs typeface="Times New Roman" panose="02020603050405020304" pitchFamily="18" charset="0"/>
              </a:rPr>
              <a:t> enzymů </a:t>
            </a:r>
            <a:r>
              <a:rPr lang="cs-CZ" altLang="cs-CZ" sz="1800" dirty="0">
                <a:cs typeface="Times New Roman" panose="02020603050405020304" pitchFamily="18" charset="0"/>
              </a:rPr>
              <a:t>(aktivace více než </a:t>
            </a:r>
            <a:r>
              <a:rPr lang="cs-CZ" altLang="cs-CZ" sz="1800" b="1" dirty="0">
                <a:cs typeface="Times New Roman" panose="02020603050405020304" pitchFamily="18" charset="0"/>
              </a:rPr>
              <a:t>300 enzymů</a:t>
            </a:r>
            <a:r>
              <a:rPr lang="cs-CZ" altLang="cs-CZ" sz="1800" dirty="0">
                <a:cs typeface="Times New Roman" panose="02020603050405020304" pitchFamily="18" charset="0"/>
              </a:rPr>
              <a:t>) – podíl na </a:t>
            </a:r>
            <a:r>
              <a:rPr lang="cs-CZ" altLang="cs-CZ" sz="1800" dirty="0" err="1">
                <a:cs typeface="Times New Roman" panose="02020603050405020304" pitchFamily="18" charset="0"/>
              </a:rPr>
              <a:t>mtb</a:t>
            </a:r>
            <a:r>
              <a:rPr lang="cs-CZ" altLang="cs-CZ" sz="1800" dirty="0">
                <a:cs typeface="Times New Roman" panose="02020603050405020304" pitchFamily="18" charset="0"/>
              </a:rPr>
              <a:t> S, T,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B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endParaRPr lang="cs-CZ" sz="1800" dirty="0" smtClean="0"/>
          </a:p>
          <a:p>
            <a:r>
              <a:rPr lang="cs-CZ" sz="1800" b="1" dirty="0" smtClean="0"/>
              <a:t>Metabolismu sacharidů</a:t>
            </a:r>
          </a:p>
          <a:p>
            <a:pPr lvl="1"/>
            <a:r>
              <a:rPr lang="cs-CZ" sz="1800" dirty="0"/>
              <a:t>p</a:t>
            </a:r>
            <a:r>
              <a:rPr lang="cs-CZ" sz="1800" dirty="0" smtClean="0"/>
              <a:t>odíl ve funkci glykolýzy, ukládání glukózy ve formě glykogenu do jater</a:t>
            </a:r>
          </a:p>
          <a:p>
            <a:pPr lvl="1"/>
            <a:r>
              <a:rPr lang="cs-CZ" sz="1800" dirty="0"/>
              <a:t>zlepšuje utilizaci </a:t>
            </a:r>
            <a:r>
              <a:rPr lang="cs-CZ" sz="1800" dirty="0" smtClean="0"/>
              <a:t>glukózy v buňce, neovlivňuje množství uvolněného inzulinu, deficit zvyšuje </a:t>
            </a:r>
            <a:r>
              <a:rPr lang="cs-CZ" sz="1800" dirty="0" err="1" smtClean="0"/>
              <a:t>inzulinorezistenci</a:t>
            </a:r>
            <a:endParaRPr lang="cs-CZ" sz="1800" b="1" dirty="0" smtClean="0"/>
          </a:p>
          <a:p>
            <a:endParaRPr lang="cs-CZ" sz="1800" b="1" dirty="0" smtClean="0"/>
          </a:p>
          <a:p>
            <a:r>
              <a:rPr lang="cs-CZ" sz="1800" b="1" dirty="0" smtClean="0"/>
              <a:t>Metabolismus bílkovin</a:t>
            </a:r>
          </a:p>
          <a:p>
            <a:pPr lvl="1"/>
            <a:r>
              <a:rPr lang="cs-CZ" sz="1800" dirty="0" smtClean="0"/>
              <a:t>odbourávání </a:t>
            </a:r>
            <a:r>
              <a:rPr lang="cs-CZ" sz="1800" dirty="0"/>
              <a:t>i </a:t>
            </a:r>
            <a:r>
              <a:rPr lang="cs-CZ" sz="1800" dirty="0" smtClean="0"/>
              <a:t>syntéza </a:t>
            </a:r>
            <a:r>
              <a:rPr lang="cs-CZ" sz="1800" dirty="0"/>
              <a:t>DNA i </a:t>
            </a:r>
            <a:r>
              <a:rPr lang="cs-CZ" sz="1800" dirty="0" smtClean="0"/>
              <a:t>RNA</a:t>
            </a:r>
          </a:p>
          <a:p>
            <a:pPr lvl="1"/>
            <a:r>
              <a:rPr lang="cs-CZ" sz="1800" dirty="0"/>
              <a:t>aktivuje reparační procesy DNA a kontroluje její </a:t>
            </a:r>
            <a:r>
              <a:rPr lang="cs-CZ" sz="1800" dirty="0" smtClean="0"/>
              <a:t>replikaci</a:t>
            </a:r>
          </a:p>
          <a:p>
            <a:pPr lvl="1"/>
            <a:r>
              <a:rPr lang="cs-CZ" sz="1800" dirty="0"/>
              <a:t>udržování buněčné integrity, </a:t>
            </a:r>
            <a:r>
              <a:rPr lang="cs-CZ" sz="1800" dirty="0" smtClean="0"/>
              <a:t>regulace buněčné proliferace, diferenciace </a:t>
            </a:r>
            <a:r>
              <a:rPr lang="cs-CZ" sz="1800" dirty="0"/>
              <a:t>a </a:t>
            </a:r>
            <a:r>
              <a:rPr lang="cs-CZ" sz="1800" dirty="0" err="1" smtClean="0"/>
              <a:t>apoptózy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399882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84910"/>
            <a:ext cx="10753200" cy="568036"/>
          </a:xfrm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Magnesium III.</a:t>
            </a:r>
            <a:endParaRPr lang="cs-CZ" dirty="0"/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>
          <a:xfrm>
            <a:off x="290946" y="1052946"/>
            <a:ext cx="10820400" cy="529243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 smtClean="0">
                <a:cs typeface="Times New Roman" panose="02020603050405020304" pitchFamily="18" charset="0"/>
              </a:rPr>
              <a:t>Nedostatek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nedostatečný příjem, porušené vstřebávání, zvýšené ztráty, zvýšená potřeba, interakce léčiv s Mg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endokrinní poruchy (příštítná tělíska, ŠŽ, </a:t>
            </a:r>
            <a:r>
              <a:rPr lang="cs-CZ" altLang="cs-CZ" sz="1800" dirty="0" err="1" smtClean="0">
                <a:cs typeface="Times New Roman" panose="02020603050405020304" pitchFamily="18" charset="0"/>
              </a:rPr>
              <a:t>hyperaldosteronismus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,…)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alkoholismus, zvýšené ztráty ledvinami, stres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d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eplece bývá spojena s deplecí i jiných intracelulárních iontů (kalia, fosfátů) – riziko arytmií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 smtClean="0">
                <a:cs typeface="Times New Roman" panose="02020603050405020304" pitchFamily="18" charset="0"/>
              </a:rPr>
              <a:t>Příznaky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: podobné příznakům </a:t>
            </a:r>
            <a:r>
              <a:rPr lang="cs-CZ" altLang="cs-CZ" sz="1800" dirty="0" err="1" smtClean="0">
                <a:cs typeface="Times New Roman" panose="02020603050405020304" pitchFamily="18" charset="0"/>
              </a:rPr>
              <a:t>hypokalcémie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p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arestezie, svalové křeče, zvýšená dráždivost, tetanie, porucha srdeční činnosti, tik </a:t>
            </a:r>
            <a:r>
              <a:rPr lang="cs-CZ" altLang="cs-CZ" sz="1800" dirty="0">
                <a:cs typeface="Times New Roman" panose="02020603050405020304" pitchFamily="18" charset="0"/>
              </a:rPr>
              <a:t>očního víčka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GIT obtíže (střídání </a:t>
            </a:r>
            <a:r>
              <a:rPr lang="cs-CZ" altLang="cs-CZ" sz="1800" dirty="0">
                <a:cs typeface="Times New Roman" panose="02020603050405020304" pitchFamily="18" charset="0"/>
              </a:rPr>
              <a:t>průjmu se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zácpou)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v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ýrazná </a:t>
            </a:r>
            <a:r>
              <a:rPr lang="cs-CZ" altLang="cs-CZ" sz="1800" dirty="0" err="1" smtClean="0">
                <a:cs typeface="Times New Roman" panose="02020603050405020304" pitchFamily="18" charset="0"/>
              </a:rPr>
              <a:t>hypomagnezémie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blokuje vylučování PTH – vede současně k </a:t>
            </a:r>
            <a:r>
              <a:rPr lang="cs-CZ" altLang="cs-CZ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hypokalcémii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Nadbytek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pokles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TK, závratě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nadbytek není častý – vylučování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močí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pokud organismus nedokáže vysoké dávky zpracovat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cs typeface="Times New Roman" panose="02020603050405020304" pitchFamily="18" charset="0"/>
              </a:rPr>
              <a:t> svalová slabost, letargie, zmatenost a dýchací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obtíže, útlum neuromuskulární dráždivosti, deprese CNS, oběhové poruchy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lvl="1"/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</a:rPr>
              <a:t>Syndrom nedostatku magnézia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99309"/>
            <a:ext cx="10753200" cy="5292436"/>
          </a:xfrm>
        </p:spPr>
        <p:txBody>
          <a:bodyPr/>
          <a:lstStyle/>
          <a:p>
            <a:r>
              <a:rPr lang="cs-CZ" sz="2000" b="1" dirty="0" smtClean="0"/>
              <a:t>Cerebrální forma</a:t>
            </a:r>
          </a:p>
          <a:p>
            <a:pPr lvl="1"/>
            <a:r>
              <a:rPr lang="cs-CZ" sz="1800" dirty="0"/>
              <a:t>p</a:t>
            </a:r>
            <a:r>
              <a:rPr lang="cs-CZ" sz="1800" dirty="0" smtClean="0"/>
              <a:t>ostihuje CNS</a:t>
            </a:r>
          </a:p>
          <a:p>
            <a:pPr lvl="1"/>
            <a:r>
              <a:rPr lang="cs-CZ" sz="1800" dirty="0"/>
              <a:t>tranzitorní cerebrální ischemické ataky, únava, tlaková bolest hlavy, tlak v hlavě, závratě, zvýšená citlivost na akustické podněty, tiky, poruchy koncentrace a spánku, stavy zmatenosti, halucinace, deprese, </a:t>
            </a:r>
            <a:r>
              <a:rPr lang="cs-CZ" sz="1800" dirty="0" smtClean="0"/>
              <a:t>strach</a:t>
            </a:r>
            <a:endParaRPr lang="cs-CZ" sz="1800" dirty="0"/>
          </a:p>
          <a:p>
            <a:endParaRPr lang="cs-CZ" sz="1800" b="1" dirty="0" smtClean="0"/>
          </a:p>
          <a:p>
            <a:r>
              <a:rPr lang="cs-CZ" sz="2000" b="1" dirty="0" smtClean="0"/>
              <a:t>Viscerální forma</a:t>
            </a:r>
          </a:p>
          <a:p>
            <a:pPr lvl="1"/>
            <a:r>
              <a:rPr lang="cs-CZ" sz="1800" dirty="0" smtClean="0"/>
              <a:t>zvýšená </a:t>
            </a:r>
            <a:r>
              <a:rPr lang="cs-CZ" sz="1800" dirty="0"/>
              <a:t>neuromuskulární </a:t>
            </a:r>
            <a:r>
              <a:rPr lang="cs-CZ" sz="1800" dirty="0" smtClean="0"/>
              <a:t>dráždivost </a:t>
            </a:r>
            <a:r>
              <a:rPr lang="cs-CZ" sz="1800" dirty="0"/>
              <a:t>autonomních nervových center v </a:t>
            </a:r>
            <a:r>
              <a:rPr lang="cs-CZ" sz="1800" dirty="0" smtClean="0"/>
              <a:t>břiše </a:t>
            </a:r>
            <a:r>
              <a:rPr lang="cs-CZ" sz="1800" dirty="0" smtClean="0">
                <a:sym typeface="Wingdings" panose="05000000000000000000" pitchFamily="2" charset="2"/>
              </a:rPr>
              <a:t> </a:t>
            </a:r>
            <a:r>
              <a:rPr lang="cs-CZ" sz="1800" dirty="0" smtClean="0"/>
              <a:t>zvýšená peristaltika </a:t>
            </a:r>
            <a:r>
              <a:rPr lang="cs-CZ" sz="1800" dirty="0"/>
              <a:t>a </a:t>
            </a:r>
            <a:r>
              <a:rPr lang="cs-CZ" sz="1800" dirty="0" smtClean="0"/>
              <a:t>zvýšený tonus </a:t>
            </a:r>
            <a:r>
              <a:rPr lang="cs-CZ" sz="1800" dirty="0"/>
              <a:t>hladké svaloviny v dutých </a:t>
            </a:r>
            <a:r>
              <a:rPr lang="cs-CZ" sz="1800" dirty="0" smtClean="0"/>
              <a:t>orgánech</a:t>
            </a:r>
          </a:p>
          <a:p>
            <a:pPr lvl="1"/>
            <a:r>
              <a:rPr lang="cs-CZ" sz="1800" dirty="0" smtClean="0"/>
              <a:t>koliky, </a:t>
            </a:r>
            <a:r>
              <a:rPr lang="cs-CZ" sz="1800" dirty="0" err="1" smtClean="0"/>
              <a:t>pylorospasmy</a:t>
            </a:r>
            <a:r>
              <a:rPr lang="cs-CZ" sz="1800" dirty="0" smtClean="0"/>
              <a:t>, </a:t>
            </a:r>
            <a:r>
              <a:rPr lang="cs-CZ" sz="1800" dirty="0" err="1" smtClean="0"/>
              <a:t>hypereméza</a:t>
            </a:r>
            <a:r>
              <a:rPr lang="cs-CZ" sz="1800" dirty="0" smtClean="0"/>
              <a:t>, </a:t>
            </a:r>
            <a:r>
              <a:rPr lang="cs-CZ" sz="1800" dirty="0"/>
              <a:t>zvýšenou </a:t>
            </a:r>
            <a:r>
              <a:rPr lang="cs-CZ" sz="1800" dirty="0" smtClean="0"/>
              <a:t>motilita střev</a:t>
            </a:r>
            <a:endParaRPr lang="cs-CZ" sz="18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Vaskulárně </a:t>
            </a:r>
            <a:r>
              <a:rPr lang="cs-CZ" sz="2000" b="1" dirty="0"/>
              <a:t>stenokardická </a:t>
            </a:r>
            <a:r>
              <a:rPr lang="cs-CZ" sz="2000" b="1" dirty="0" smtClean="0"/>
              <a:t>forma</a:t>
            </a:r>
            <a:endParaRPr lang="cs-CZ" dirty="0"/>
          </a:p>
          <a:p>
            <a:pPr lvl="1"/>
            <a:r>
              <a:rPr lang="cs-CZ" sz="1800" dirty="0" smtClean="0"/>
              <a:t>postihuje </a:t>
            </a:r>
            <a:r>
              <a:rPr lang="cs-CZ" sz="1800" dirty="0"/>
              <a:t>nervové dráhy a </a:t>
            </a:r>
            <a:r>
              <a:rPr lang="cs-CZ" sz="1800" dirty="0" smtClean="0"/>
              <a:t>centra</a:t>
            </a:r>
          </a:p>
          <a:p>
            <a:pPr lvl="1"/>
            <a:r>
              <a:rPr lang="cs-CZ" sz="1800" dirty="0"/>
              <a:t>koronární cévní svalovinu, kontrakční </a:t>
            </a:r>
            <a:r>
              <a:rPr lang="cs-CZ" sz="1800" dirty="0" smtClean="0"/>
              <a:t>děje, metabolizmus </a:t>
            </a:r>
            <a:r>
              <a:rPr lang="cs-CZ" sz="1800" dirty="0"/>
              <a:t>srdečního </a:t>
            </a:r>
            <a:r>
              <a:rPr lang="cs-CZ" sz="1800" dirty="0" smtClean="0"/>
              <a:t>svalu</a:t>
            </a:r>
          </a:p>
          <a:p>
            <a:pPr lvl="1"/>
            <a:r>
              <a:rPr lang="cs-CZ" sz="1800" dirty="0" smtClean="0"/>
              <a:t>anginózní </a:t>
            </a:r>
            <a:r>
              <a:rPr lang="cs-CZ" sz="1800" dirty="0" smtClean="0"/>
              <a:t>záchvaty, </a:t>
            </a:r>
            <a:r>
              <a:rPr lang="cs-CZ" sz="1800" dirty="0"/>
              <a:t>či </a:t>
            </a:r>
            <a:r>
              <a:rPr lang="cs-CZ" sz="1800" dirty="0" smtClean="0"/>
              <a:t>arytmie</a:t>
            </a:r>
            <a:endParaRPr lang="cs-CZ" sz="1800" b="1" dirty="0" smtClean="0"/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17964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010945"/>
            <a:ext cx="10753200" cy="451576"/>
          </a:xfrm>
        </p:spPr>
        <p:txBody>
          <a:bodyPr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topové prvky</a:t>
            </a:r>
            <a:endParaRPr lang="cs-CZ" dirty="0"/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>
          <a:xfrm>
            <a:off x="720000" y="1884218"/>
            <a:ext cx="10122171" cy="3327862"/>
          </a:xfrm>
        </p:spPr>
        <p:txBody>
          <a:bodyPr/>
          <a:lstStyle/>
          <a:p>
            <a:r>
              <a:rPr lang="cs-CZ" altLang="cs-CZ" sz="2000" dirty="0">
                <a:cs typeface="Times New Roman" panose="02020603050405020304" pitchFamily="18" charset="0"/>
              </a:rPr>
              <a:t>Stopové prvky: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Fe</a:t>
            </a:r>
            <a:r>
              <a:rPr lang="cs-CZ" altLang="cs-CZ" sz="2000" b="1" dirty="0">
                <a:cs typeface="Times New Roman" panose="02020603050405020304" pitchFamily="18" charset="0"/>
              </a:rPr>
              <a:t>, I, F,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Zn</a:t>
            </a:r>
            <a:r>
              <a:rPr lang="cs-CZ" altLang="cs-CZ" sz="2000" b="1" dirty="0">
                <a:cs typeface="Times New Roman" panose="02020603050405020304" pitchFamily="18" charset="0"/>
              </a:rPr>
              <a:t>, Se,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Cu</a:t>
            </a:r>
            <a:r>
              <a:rPr lang="cs-CZ" altLang="cs-CZ" sz="2000" b="1" dirty="0"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Mn</a:t>
            </a:r>
            <a:r>
              <a:rPr lang="cs-CZ" altLang="cs-CZ" sz="2000" b="1" dirty="0"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Cr</a:t>
            </a:r>
            <a:r>
              <a:rPr lang="cs-CZ" altLang="cs-CZ" sz="2000" b="1" dirty="0">
                <a:cs typeface="Times New Roman" panose="02020603050405020304" pitchFamily="18" charset="0"/>
              </a:rPr>
              <a:t>,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Mo</a:t>
            </a:r>
            <a:r>
              <a:rPr lang="cs-CZ" altLang="cs-CZ" sz="2000" b="1" dirty="0">
                <a:cs typeface="Times New Roman" panose="02020603050405020304" pitchFamily="18" charset="0"/>
              </a:rPr>
              <a:t>, Co, Ni</a:t>
            </a:r>
          </a:p>
          <a:p>
            <a:pPr lvl="1"/>
            <a:endParaRPr lang="cs-CZ" altLang="cs-CZ" dirty="0">
              <a:cs typeface="Times New Roman" panose="02020603050405020304" pitchFamily="18" charset="0"/>
            </a:endParaRPr>
          </a:p>
          <a:p>
            <a:pPr lvl="1"/>
            <a:r>
              <a:rPr lang="cs-CZ" altLang="cs-CZ" dirty="0">
                <a:cs typeface="Times New Roman" panose="02020603050405020304" pitchFamily="18" charset="0"/>
              </a:rPr>
              <a:t>výskyt ve stopovém množství </a:t>
            </a:r>
          </a:p>
          <a:p>
            <a:pPr lvl="1"/>
            <a:endParaRPr lang="cs-CZ" altLang="cs-CZ" dirty="0">
              <a:cs typeface="Times New Roman" panose="02020603050405020304" pitchFamily="18" charset="0"/>
            </a:endParaRPr>
          </a:p>
          <a:p>
            <a:pPr lvl="1"/>
            <a:r>
              <a:rPr lang="cs-CZ" altLang="cs-CZ" dirty="0">
                <a:cs typeface="Times New Roman" panose="02020603050405020304" pitchFamily="18" charset="0"/>
              </a:rPr>
              <a:t>inkorporovány do látek tvořených v organismu </a:t>
            </a:r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 regulační, konformační a katalytická funkce  (</a:t>
            </a:r>
            <a:r>
              <a:rPr lang="cs-CZ" altLang="cs-CZ" dirty="0" err="1">
                <a:cs typeface="Times New Roman" panose="02020603050405020304" pitchFamily="18" charset="0"/>
                <a:sym typeface="Wingdings" panose="05000000000000000000" pitchFamily="2" charset="2"/>
              </a:rPr>
              <a:t>Fe</a:t>
            </a:r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 v hemoglobinu, I u tyreoidálních hormonů…)</a:t>
            </a:r>
          </a:p>
          <a:p>
            <a:pPr lvl="1"/>
            <a:endParaRPr lang="cs-CZ" altLang="cs-CZ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deficity – různé patofyziologické stavy </a:t>
            </a:r>
          </a:p>
          <a:p>
            <a:pPr lvl="1"/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Železo (</a:t>
            </a:r>
            <a:r>
              <a:rPr lang="cs-CZ" altLang="cs-CZ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altLang="cs-CZ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dirty="0" smtClean="0">
              <a:effectLst/>
            </a:endParaRPr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>
          <a:xfrm>
            <a:off x="431074" y="1171576"/>
            <a:ext cx="11207931" cy="53954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o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bsah železa v lidském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těle: cca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3–4 g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součást </a:t>
            </a:r>
            <a:r>
              <a:rPr lang="cs-CZ" altLang="cs-CZ" sz="1800" dirty="0" err="1">
                <a:cs typeface="Times New Roman" panose="02020603050405020304" pitchFamily="18" charset="0"/>
              </a:rPr>
              <a:t>hemo</a:t>
            </a:r>
            <a:r>
              <a:rPr lang="cs-CZ" altLang="cs-CZ" sz="1800" dirty="0">
                <a:cs typeface="Times New Roman" panose="02020603050405020304" pitchFamily="18" charset="0"/>
              </a:rPr>
              <a:t>-, myoglobinu a cytochromů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přenos kyslíku a elektronů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v </a:t>
            </a:r>
            <a:r>
              <a:rPr lang="cs-CZ" altLang="cs-CZ" sz="1800" b="1" dirty="0">
                <a:cs typeface="Times New Roman" panose="02020603050405020304" pitchFamily="18" charset="0"/>
              </a:rPr>
              <a:t>plasmě</a:t>
            </a:r>
            <a:r>
              <a:rPr lang="cs-CZ" altLang="cs-CZ" sz="1800" dirty="0">
                <a:cs typeface="Times New Roman" panose="02020603050405020304" pitchFamily="18" charset="0"/>
              </a:rPr>
              <a:t>: vázáno na transportní protein </a:t>
            </a:r>
            <a:r>
              <a:rPr lang="cs-CZ" altLang="cs-CZ" sz="1800" b="1" dirty="0">
                <a:cs typeface="Times New Roman" panose="02020603050405020304" pitchFamily="18" charset="0"/>
              </a:rPr>
              <a:t>transferin</a:t>
            </a:r>
            <a:r>
              <a:rPr lang="cs-CZ" altLang="cs-CZ" sz="1800" dirty="0">
                <a:cs typeface="Times New Roman" panose="02020603050405020304" pitchFamily="18" charset="0"/>
              </a:rPr>
              <a:t>, do buněk se dostává prostřednictvím specifických transferinových receptorů</a:t>
            </a: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65–70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% vázáno na </a:t>
            </a:r>
            <a:r>
              <a:rPr lang="cs-CZ" altLang="cs-CZ" sz="1800" b="1" dirty="0">
                <a:cs typeface="Times New Roman" panose="02020603050405020304" pitchFamily="18" charset="0"/>
                <a:sym typeface="Wingdings" panose="05000000000000000000" pitchFamily="2" charset="2"/>
              </a:rPr>
              <a:t>hemoglobin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15–20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% na </a:t>
            </a:r>
            <a:r>
              <a:rPr lang="cs-CZ" altLang="cs-CZ" sz="1800" b="1" dirty="0">
                <a:cs typeface="Times New Roman" panose="02020603050405020304" pitchFamily="18" charset="0"/>
                <a:sym typeface="Wingdings" panose="05000000000000000000" pitchFamily="2" charset="2"/>
              </a:rPr>
              <a:t>feritin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cs-CZ" altLang="cs-CZ" sz="1800" b="1" dirty="0" err="1">
                <a:cs typeface="Times New Roman" panose="02020603050405020304" pitchFamily="18" charset="0"/>
                <a:sym typeface="Wingdings" panose="05000000000000000000" pitchFamily="2" charset="2"/>
              </a:rPr>
              <a:t>hemosiderin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3–5 %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na </a:t>
            </a:r>
            <a:r>
              <a:rPr lang="cs-CZ" altLang="cs-CZ" sz="1800" b="1" dirty="0">
                <a:cs typeface="Times New Roman" panose="02020603050405020304" pitchFamily="18" charset="0"/>
                <a:sym typeface="Wingdings" panose="05000000000000000000" pitchFamily="2" charset="2"/>
              </a:rPr>
              <a:t>myoglobin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nebo enzymy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ilance </a:t>
            </a:r>
            <a:r>
              <a:rPr lang="cs-CZ" altLang="cs-CZ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Fe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závisí na resorpci; výdej není regulovaný a je malý</a:t>
            </a: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vstřebávání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tenké </a:t>
            </a:r>
            <a:r>
              <a:rPr lang="cs-CZ" altLang="cs-CZ" sz="1800" dirty="0">
                <a:cs typeface="Times New Roman" panose="02020603050405020304" pitchFamily="18" charset="0"/>
              </a:rPr>
              <a:t>střevo (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duodenum)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předpokladem </a:t>
            </a:r>
            <a:r>
              <a:rPr lang="cs-CZ" altLang="cs-CZ" sz="1800" dirty="0">
                <a:cs typeface="Times New Roman" panose="02020603050405020304" pitchFamily="18" charset="0"/>
              </a:rPr>
              <a:t>resorpce je </a:t>
            </a:r>
            <a:r>
              <a:rPr lang="cs-CZ" altLang="cs-CZ" sz="1800" b="1" dirty="0">
                <a:cs typeface="Times New Roman" panose="02020603050405020304" pitchFamily="18" charset="0"/>
              </a:rPr>
              <a:t>redukce Fe</a:t>
            </a:r>
            <a:r>
              <a:rPr lang="cs-CZ" altLang="cs-CZ" sz="1800" b="1" baseline="30000" dirty="0">
                <a:cs typeface="Times New Roman" panose="02020603050405020304" pitchFamily="18" charset="0"/>
              </a:rPr>
              <a:t>3+</a:t>
            </a:r>
            <a:r>
              <a:rPr lang="cs-CZ" altLang="cs-CZ" sz="1800" b="1" dirty="0">
                <a:cs typeface="Times New Roman" panose="02020603050405020304" pitchFamily="18" charset="0"/>
              </a:rPr>
              <a:t> na Fe</a:t>
            </a:r>
            <a:r>
              <a:rPr lang="cs-CZ" altLang="cs-CZ" sz="1800" b="1" baseline="30000" dirty="0">
                <a:cs typeface="Times New Roman" panose="02020603050405020304" pitchFamily="18" charset="0"/>
              </a:rPr>
              <a:t>2</a:t>
            </a:r>
            <a:r>
              <a:rPr lang="cs-CZ" altLang="cs-CZ" sz="1800" b="1" baseline="30000" dirty="0" smtClean="0">
                <a:cs typeface="Times New Roman" panose="02020603050405020304" pitchFamily="18" charset="0"/>
              </a:rPr>
              <a:t>+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za pomoci mukoproteinů žaludeční sliznice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yselé prostředí žaludku brání tvorbě nerozpustných komplexů, které znesnadňují vstřebávání </a:t>
            </a:r>
            <a:r>
              <a:rPr lang="cs-CZ" altLang="cs-CZ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Fe</a:t>
            </a: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absorpce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ze stravy cca 10–15 %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při nedostatku se 2–3x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zvyšuje; v průměru 1 mg/den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ejlépe se vstřebává </a:t>
            </a:r>
            <a:r>
              <a:rPr lang="cs-CZ" altLang="cs-CZ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Fe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obsažené v hemu</a:t>
            </a: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03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Železo (</a:t>
            </a:r>
            <a:r>
              <a:rPr lang="cs-CZ" altLang="cs-CZ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altLang="cs-CZ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>
          <a:xfrm>
            <a:off x="567258" y="1565365"/>
            <a:ext cx="10905942" cy="445661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</a:rPr>
              <a:t>dostatek </a:t>
            </a:r>
            <a:r>
              <a:rPr lang="cs-CZ" altLang="cs-CZ" sz="1800" dirty="0" err="1">
                <a:cs typeface="Times New Roman" panose="02020603050405020304" pitchFamily="18" charset="0"/>
              </a:rPr>
              <a:t>Fe</a:t>
            </a:r>
            <a:r>
              <a:rPr lang="cs-CZ" altLang="cs-CZ" sz="1800" dirty="0">
                <a:cs typeface="Times New Roman" panose="02020603050405020304" pitchFamily="18" charset="0"/>
              </a:rPr>
              <a:t> během dětství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velký význam pro nároky mozku během růstu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  <a:sym typeface="Wingdings" panose="05000000000000000000" pitchFamily="2" charset="2"/>
              </a:rPr>
              <a:t>DDD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: 10–15 mg; v těhotenství až 30 mg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potraviny </a:t>
            </a:r>
            <a:r>
              <a:rPr lang="cs-CZ" altLang="cs-CZ" sz="1800" b="1" u="sng" dirty="0">
                <a:cs typeface="Times New Roman" panose="02020603050405020304" pitchFamily="18" charset="0"/>
                <a:sym typeface="Wingdings" panose="05000000000000000000" pitchFamily="2" charset="2"/>
              </a:rPr>
              <a:t>živočišného původu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(vázané na hemoglobin) – 20% biologická využitelnost  maso, ryby, vejce,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vnitřnosti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absorpce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Fe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z </a:t>
            </a:r>
            <a:r>
              <a:rPr lang="cs-CZ" altLang="cs-CZ" sz="1800" b="1" u="sng" dirty="0">
                <a:cs typeface="Times New Roman" panose="02020603050405020304" pitchFamily="18" charset="0"/>
                <a:sym typeface="Wingdings" panose="05000000000000000000" pitchFamily="2" charset="2"/>
              </a:rPr>
              <a:t>rostlinných zdrojů</a:t>
            </a:r>
            <a:r>
              <a:rPr lang="cs-CZ" altLang="cs-CZ" sz="1800" b="1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snižují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fytáty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, fosfáty, lignin, tanin,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kys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. šťavelová  vstřebatelnost cca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5%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absorpci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Fe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podporuje kyselina askorbová </a:t>
            </a:r>
          </a:p>
        </p:txBody>
      </p:sp>
    </p:spTree>
    <p:extLst>
      <p:ext uri="{BB962C8B-B14F-4D97-AF65-F5344CB8AC3E}">
        <p14:creationId xmlns:p14="http://schemas.microsoft.com/office/powerpoint/2010/main" val="7987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Změny hladiny plazmatického železa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10789"/>
            <a:ext cx="10753200" cy="4817211"/>
          </a:xfrm>
        </p:spPr>
        <p:txBody>
          <a:bodyPr/>
          <a:lstStyle/>
          <a:p>
            <a:r>
              <a:rPr lang="cs-CZ" sz="1800" b="1" dirty="0" smtClean="0"/>
              <a:t>Akutní a chronická onemocnění </a:t>
            </a:r>
            <a:r>
              <a:rPr lang="cs-CZ" sz="1800" dirty="0" smtClean="0"/>
              <a:t>(maligní tumory, renální onemocnění, revmatoidní artritida, chronická infekce,…)</a:t>
            </a:r>
          </a:p>
          <a:p>
            <a:pPr lvl="1"/>
            <a:r>
              <a:rPr lang="cs-CZ" sz="1800" dirty="0"/>
              <a:t>h</a:t>
            </a:r>
            <a:r>
              <a:rPr lang="cs-CZ" sz="1800" dirty="0" smtClean="0"/>
              <a:t>ladina plazmatického </a:t>
            </a:r>
            <a:r>
              <a:rPr lang="cs-CZ" sz="1800" dirty="0" err="1" smtClean="0"/>
              <a:t>Fe</a:t>
            </a:r>
            <a:r>
              <a:rPr lang="cs-CZ" sz="1800" dirty="0" smtClean="0"/>
              <a:t> snížena; množství </a:t>
            </a:r>
            <a:r>
              <a:rPr lang="cs-CZ" sz="1800" dirty="0" err="1" smtClean="0"/>
              <a:t>Fe</a:t>
            </a:r>
            <a:r>
              <a:rPr lang="cs-CZ" sz="1800" dirty="0" smtClean="0"/>
              <a:t> v zásobárnách je normální/zvýšené </a:t>
            </a:r>
            <a:r>
              <a:rPr lang="cs-CZ" sz="1800" dirty="0" smtClean="0">
                <a:sym typeface="Wingdings" panose="05000000000000000000" pitchFamily="2" charset="2"/>
              </a:rPr>
              <a:t> neschopnost kostní dřeně </a:t>
            </a:r>
            <a:r>
              <a:rPr lang="cs-CZ" sz="1800" dirty="0" err="1" smtClean="0">
                <a:sym typeface="Wingdings" panose="05000000000000000000" pitchFamily="2" charset="2"/>
              </a:rPr>
              <a:t>Fe</a:t>
            </a:r>
            <a:r>
              <a:rPr lang="cs-CZ" sz="1800" dirty="0" smtClean="0">
                <a:sym typeface="Wingdings" panose="05000000000000000000" pitchFamily="2" charset="2"/>
              </a:rPr>
              <a:t> </a:t>
            </a:r>
            <a:r>
              <a:rPr lang="cs-CZ" sz="1800" dirty="0" err="1" smtClean="0">
                <a:sym typeface="Wingdings" panose="05000000000000000000" pitchFamily="2" charset="2"/>
              </a:rPr>
              <a:t>utilizovat</a:t>
            </a:r>
            <a:r>
              <a:rPr lang="cs-CZ" sz="1800" dirty="0" smtClean="0">
                <a:sym typeface="Wingdings" panose="05000000000000000000" pitchFamily="2" charset="2"/>
              </a:rPr>
              <a:t> (hypoplazie/aplazie kostní dřeně, či nedostatek jiných faktorů – B12, </a:t>
            </a:r>
            <a:r>
              <a:rPr lang="cs-CZ" sz="1800" dirty="0" err="1" smtClean="0">
                <a:sym typeface="Wingdings" panose="05000000000000000000" pitchFamily="2" charset="2"/>
              </a:rPr>
              <a:t>kys</a:t>
            </a:r>
            <a:r>
              <a:rPr lang="cs-CZ" sz="1800" dirty="0" smtClean="0">
                <a:sym typeface="Wingdings" panose="05000000000000000000" pitchFamily="2" charset="2"/>
              </a:rPr>
              <a:t>. </a:t>
            </a:r>
            <a:r>
              <a:rPr lang="cs-CZ" sz="1800" dirty="0">
                <a:sym typeface="Wingdings" panose="05000000000000000000" pitchFamily="2" charset="2"/>
              </a:rPr>
              <a:t>l</a:t>
            </a:r>
            <a:r>
              <a:rPr lang="cs-CZ" sz="1800" dirty="0" smtClean="0">
                <a:sym typeface="Wingdings" panose="05000000000000000000" pitchFamily="2" charset="2"/>
              </a:rPr>
              <a:t>istová)</a:t>
            </a:r>
          </a:p>
          <a:p>
            <a:pPr lvl="1"/>
            <a:endParaRPr lang="cs-CZ" sz="1800" dirty="0"/>
          </a:p>
          <a:p>
            <a:r>
              <a:rPr lang="cs-CZ" sz="1800" b="1" dirty="0" smtClean="0"/>
              <a:t>Hemolytické anémie</a:t>
            </a:r>
          </a:p>
          <a:p>
            <a:pPr lvl="1"/>
            <a:r>
              <a:rPr lang="cs-CZ" sz="1800" dirty="0"/>
              <a:t>v</a:t>
            </a:r>
            <a:r>
              <a:rPr lang="cs-CZ" sz="1800" dirty="0" smtClean="0"/>
              <a:t> průběhu hemolytické epizody – hladina plazmatického </a:t>
            </a:r>
            <a:r>
              <a:rPr lang="cs-CZ" sz="1800" dirty="0" err="1" smtClean="0"/>
              <a:t>Fe</a:t>
            </a:r>
            <a:r>
              <a:rPr lang="cs-CZ" sz="1800" dirty="0" smtClean="0"/>
              <a:t> zvýšena</a:t>
            </a:r>
          </a:p>
          <a:p>
            <a:pPr lvl="1"/>
            <a:endParaRPr lang="cs-CZ" sz="1800" dirty="0" smtClean="0"/>
          </a:p>
          <a:p>
            <a:r>
              <a:rPr lang="cs-CZ" sz="1800" b="1" dirty="0" smtClean="0"/>
              <a:t>Akutní onemocnění jater</a:t>
            </a:r>
          </a:p>
          <a:p>
            <a:pPr lvl="1"/>
            <a:r>
              <a:rPr lang="cs-CZ" sz="1800" dirty="0"/>
              <a:t>p</a:t>
            </a:r>
            <a:r>
              <a:rPr lang="cs-CZ" sz="1800" dirty="0" smtClean="0"/>
              <a:t>orušená membrána </a:t>
            </a:r>
            <a:r>
              <a:rPr lang="cs-CZ" sz="1800" dirty="0" err="1" smtClean="0"/>
              <a:t>hepatocytů</a:t>
            </a:r>
            <a:r>
              <a:rPr lang="cs-CZ" sz="1800" dirty="0" smtClean="0"/>
              <a:t> – vzestup hladiny plazmatického </a:t>
            </a:r>
            <a:r>
              <a:rPr lang="cs-CZ" sz="1800" dirty="0" err="1" smtClean="0"/>
              <a:t>Fe</a:t>
            </a:r>
            <a:r>
              <a:rPr lang="cs-CZ" sz="1800" dirty="0"/>
              <a:t>;</a:t>
            </a:r>
            <a:r>
              <a:rPr lang="cs-CZ" sz="1800" dirty="0" smtClean="0"/>
              <a:t> stejný nález i při jaterní cirhóze</a:t>
            </a:r>
          </a:p>
          <a:p>
            <a:endParaRPr lang="cs-CZ" sz="1800" dirty="0" smtClean="0"/>
          </a:p>
          <a:p>
            <a:r>
              <a:rPr lang="cs-CZ" sz="1800" b="1" dirty="0" smtClean="0"/>
              <a:t>Nadbytek železa</a:t>
            </a:r>
          </a:p>
          <a:p>
            <a:pPr lvl="1"/>
            <a:r>
              <a:rPr lang="cs-CZ" sz="1800" dirty="0"/>
              <a:t>z</a:t>
            </a:r>
            <a:r>
              <a:rPr lang="cs-CZ" sz="1800" dirty="0" smtClean="0"/>
              <a:t>výšená hladina i v plazmě, zvýšená hladina </a:t>
            </a:r>
            <a:r>
              <a:rPr lang="cs-CZ" sz="1800" dirty="0" err="1" smtClean="0"/>
              <a:t>ferritinu</a:t>
            </a:r>
            <a:endParaRPr lang="cs-CZ" sz="1800" dirty="0" smtClean="0"/>
          </a:p>
          <a:p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42676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45680"/>
            <a:ext cx="10753200" cy="451576"/>
          </a:xfrm>
        </p:spPr>
        <p:txBody>
          <a:bodyPr/>
          <a:lstStyle/>
          <a:p>
            <a:r>
              <a:rPr lang="cs-CZ" sz="3200" dirty="0" err="1" smtClean="0"/>
              <a:t>Sideropenie</a:t>
            </a:r>
            <a:r>
              <a:rPr lang="cs-CZ" sz="3200" dirty="0" smtClean="0"/>
              <a:t> (nedostatek </a:t>
            </a:r>
            <a:r>
              <a:rPr lang="cs-CZ" sz="3200" dirty="0" err="1" smtClean="0"/>
              <a:t>Fe</a:t>
            </a:r>
            <a:r>
              <a:rPr lang="cs-CZ" sz="3200" dirty="0" smtClean="0"/>
              <a:t> v </a:t>
            </a:r>
            <a:r>
              <a:rPr lang="cs-CZ" sz="3200" dirty="0" smtClean="0"/>
              <a:t>organismu</a:t>
            </a:r>
            <a:r>
              <a:rPr lang="cs-CZ" sz="3200" dirty="0" smtClean="0"/>
              <a:t>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6473" y="1058091"/>
            <a:ext cx="10946727" cy="55909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v</a:t>
            </a:r>
            <a:r>
              <a:rPr lang="cs-CZ" sz="1800" dirty="0" smtClean="0"/>
              <a:t> ekonomicky vyspělých zemích je nedostatek </a:t>
            </a:r>
            <a:r>
              <a:rPr lang="cs-CZ" sz="1800" dirty="0" err="1" smtClean="0"/>
              <a:t>Fe</a:t>
            </a:r>
            <a:r>
              <a:rPr lang="cs-CZ" sz="1800" dirty="0" smtClean="0"/>
              <a:t> vzácný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r</a:t>
            </a:r>
            <a:r>
              <a:rPr lang="cs-CZ" sz="1800" dirty="0" smtClean="0"/>
              <a:t>esorpce je snížena po resekci žaludku – nedostatečná redukce, či ionizace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b="1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příčiny </a:t>
            </a:r>
            <a:r>
              <a:rPr lang="cs-CZ" altLang="cs-CZ" sz="1800" b="1" dirty="0">
                <a:cs typeface="Times New Roman" panose="02020603050405020304" pitchFamily="18" charset="0"/>
                <a:sym typeface="Wingdings" panose="05000000000000000000" pitchFamily="2" charset="2"/>
              </a:rPr>
              <a:t>ztrát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endParaRPr lang="cs-CZ" altLang="cs-CZ" sz="18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chronické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ztráty krve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– chronické krvácení, krvácení do </a:t>
            </a:r>
            <a:r>
              <a:rPr lang="cs-CZ" altLang="cs-CZ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GITu</a:t>
            </a: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silná menstruace (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ztráta cca 15–32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mg/měsíc), gravidita, laktace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nedostatek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ve stravě, špatné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vstřebávání</a:t>
            </a:r>
          </a:p>
          <a:p>
            <a:pPr lvl="1"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cs-CZ" altLang="cs-CZ" sz="1800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rojevy nedostatku: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hypochromní</a:t>
            </a:r>
            <a:r>
              <a:rPr lang="cs-CZ" altLang="cs-CZ" sz="1800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altLang="cs-CZ" sz="1800" b="1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mikrocytární</a:t>
            </a:r>
            <a:r>
              <a:rPr lang="cs-CZ" altLang="cs-CZ" sz="1800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anémie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(chybí barvitelné </a:t>
            </a:r>
            <a:r>
              <a:rPr lang="cs-CZ" altLang="cs-CZ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Fe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, hladina plazmatického </a:t>
            </a:r>
            <a:r>
              <a:rPr lang="cs-CZ" altLang="cs-CZ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Fe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je snížena, zvyšuje se celková vazebná kapacita pro </a:t>
            </a:r>
            <a:r>
              <a:rPr lang="cs-CZ" altLang="cs-CZ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Fe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, hladina feritinu v plazmě je nízká)</a:t>
            </a:r>
          </a:p>
          <a:p>
            <a:pPr lvl="1">
              <a:spcBef>
                <a:spcPts val="600"/>
              </a:spcBef>
            </a:pPr>
            <a:endParaRPr lang="cs-CZ" altLang="cs-CZ" sz="18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změny sliznic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: ztenčení ústní sliznice, sliznice jazyka obsahuje keratin, sliznice jícnu atrofuje  </a:t>
            </a:r>
            <a:r>
              <a:rPr lang="cs-CZ" altLang="cs-CZ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sideropenická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dysfagie; v žaludku – atrofická gastritis a achlorhydrie</a:t>
            </a:r>
          </a:p>
          <a:p>
            <a:pPr marL="324000" lvl="1" indent="0">
              <a:spcBef>
                <a:spcPts val="600"/>
              </a:spcBef>
              <a:buNone/>
            </a:pP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slizniční změny v důsledku poruchy buněčného dělení </a:t>
            </a:r>
          </a:p>
          <a:p>
            <a:endParaRPr lang="cs-CZ" altLang="cs-CZ" sz="1800" b="1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999838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Přetížení organismu železem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b="1" dirty="0"/>
              <a:t>f</a:t>
            </a:r>
            <a:r>
              <a:rPr lang="cs-CZ" sz="1800" b="1" dirty="0" smtClean="0"/>
              <a:t>yziologické ztráty </a:t>
            </a:r>
            <a:r>
              <a:rPr lang="cs-CZ" sz="1800" b="1" dirty="0" err="1" smtClean="0"/>
              <a:t>Fe</a:t>
            </a:r>
            <a:r>
              <a:rPr lang="cs-CZ" sz="1800" dirty="0" smtClean="0"/>
              <a:t>: deskvamace (olupování) buněk; u žen – menstruace, těhotenství, kojení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800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b="1" dirty="0" smtClean="0"/>
              <a:t>přetížení </a:t>
            </a:r>
            <a:r>
              <a:rPr lang="cs-CZ" sz="1800" b="1" dirty="0" err="1" smtClean="0"/>
              <a:t>Fe</a:t>
            </a:r>
            <a:r>
              <a:rPr lang="cs-CZ" sz="1800" dirty="0" smtClean="0"/>
              <a:t>: vyšší resorpce, nevhodně nastavená PV, dlouhodobá pozitivní bilance</a:t>
            </a:r>
            <a:endParaRPr lang="cs-CZ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800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b="1" dirty="0" smtClean="0"/>
              <a:t>zvýšená resorpce</a:t>
            </a:r>
            <a:r>
              <a:rPr lang="cs-CZ" sz="1800" dirty="0" smtClean="0"/>
              <a:t>: u hereditární hemochromatózy, anémie se zvýšenou krvetvorbou, vyšší přívod v potravě (DS, PV), krevní transfuze, injekční formy léků obsahující </a:t>
            </a:r>
            <a:r>
              <a:rPr lang="cs-CZ" sz="1800" dirty="0" err="1" smtClean="0"/>
              <a:t>Fe</a:t>
            </a:r>
            <a:endParaRPr lang="cs-CZ" sz="1800" dirty="0"/>
          </a:p>
          <a:p>
            <a:pPr>
              <a:spcBef>
                <a:spcPts val="600"/>
              </a:spcBef>
            </a:pPr>
            <a:endParaRPr lang="cs-CZ" sz="1800" dirty="0"/>
          </a:p>
          <a:p>
            <a:pPr>
              <a:spcBef>
                <a:spcPts val="600"/>
              </a:spcBef>
            </a:pPr>
            <a:r>
              <a:rPr lang="cs-CZ" sz="1800" b="1" dirty="0" smtClean="0"/>
              <a:t>Následky</a:t>
            </a:r>
            <a:r>
              <a:rPr lang="cs-CZ" sz="18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z</a:t>
            </a:r>
            <a:r>
              <a:rPr lang="cs-CZ" sz="1800" dirty="0" smtClean="0"/>
              <a:t>ávisí na distribuci </a:t>
            </a:r>
            <a:r>
              <a:rPr lang="cs-CZ" sz="1800" dirty="0" err="1" smtClean="0"/>
              <a:t>Fe</a:t>
            </a:r>
            <a:r>
              <a:rPr lang="cs-CZ" sz="1800" dirty="0" smtClean="0"/>
              <a:t> v těle, akumulace </a:t>
            </a:r>
            <a:r>
              <a:rPr lang="cs-CZ" sz="1800" dirty="0" err="1" smtClean="0"/>
              <a:t>Fe</a:t>
            </a:r>
            <a:r>
              <a:rPr lang="cs-CZ" sz="1800" dirty="0" smtClean="0"/>
              <a:t> v parenchymatózních orgánech – játra, pankreas, myokard; poškození funkce buněk a orgánů (</a:t>
            </a:r>
            <a:r>
              <a:rPr lang="cs-CZ" sz="1800" dirty="0" err="1" smtClean="0"/>
              <a:t>fibrotické</a:t>
            </a:r>
            <a:r>
              <a:rPr lang="cs-CZ" sz="1800" dirty="0" smtClean="0"/>
              <a:t> změny)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v</a:t>
            </a:r>
            <a:r>
              <a:rPr lang="cs-CZ" sz="1800" dirty="0" smtClean="0"/>
              <a:t>olné </a:t>
            </a:r>
            <a:r>
              <a:rPr lang="cs-CZ" sz="1800" dirty="0" err="1" smtClean="0"/>
              <a:t>Fe</a:t>
            </a:r>
            <a:r>
              <a:rPr lang="cs-CZ" sz="1800" dirty="0" smtClean="0"/>
              <a:t> je pro organismus toxické – vznik volných kyslíkových radikálů vč. </a:t>
            </a:r>
            <a:r>
              <a:rPr lang="cs-CZ" sz="1800" dirty="0" err="1"/>
              <a:t>p</a:t>
            </a:r>
            <a:r>
              <a:rPr lang="cs-CZ" sz="1800" dirty="0" err="1" smtClean="0"/>
              <a:t>eroxidace</a:t>
            </a:r>
            <a:r>
              <a:rPr lang="cs-CZ" sz="1800" dirty="0" smtClean="0"/>
              <a:t> lipidů </a:t>
            </a:r>
            <a:r>
              <a:rPr lang="cs-CZ" sz="1800" dirty="0" smtClean="0">
                <a:sym typeface="Wingdings" panose="05000000000000000000" pitchFamily="2" charset="2"/>
              </a:rPr>
              <a:t> vzniká oxidativní stres spojený s poruchami buněčných funkcí a </a:t>
            </a:r>
            <a:r>
              <a:rPr lang="cs-CZ" sz="1800" dirty="0" err="1" smtClean="0">
                <a:sym typeface="Wingdings" panose="05000000000000000000" pitchFamily="2" charset="2"/>
              </a:rPr>
              <a:t>apoptózou</a:t>
            </a:r>
            <a:endParaRPr lang="cs-CZ" sz="1800" dirty="0"/>
          </a:p>
          <a:p>
            <a:endParaRPr lang="cs-CZ" sz="1800" dirty="0" smtClean="0"/>
          </a:p>
          <a:p>
            <a:pPr marL="72000" indent="0">
              <a:buNone/>
            </a:pP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688797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734291"/>
            <a:ext cx="11629954" cy="5745709"/>
          </a:xfrm>
        </p:spPr>
        <p:txBody>
          <a:bodyPr/>
          <a:lstStyle/>
          <a:p>
            <a:r>
              <a:rPr lang="cs-CZ" sz="2000" b="1" dirty="0" smtClean="0"/>
              <a:t>Hereditární hemochromatóza</a:t>
            </a:r>
            <a:r>
              <a:rPr lang="cs-CZ" sz="2000" dirty="0" smtClean="0"/>
              <a:t> </a:t>
            </a:r>
            <a:r>
              <a:rPr lang="cs-CZ" sz="1800" dirty="0" smtClean="0"/>
              <a:t>(AR onemocnění)</a:t>
            </a:r>
          </a:p>
          <a:p>
            <a:pPr lvl="1"/>
            <a:r>
              <a:rPr lang="cs-CZ" sz="1800" dirty="0"/>
              <a:t>z</a:t>
            </a:r>
            <a:r>
              <a:rPr lang="cs-CZ" sz="1800" dirty="0" smtClean="0"/>
              <a:t>výšená resorpce </a:t>
            </a:r>
            <a:r>
              <a:rPr lang="cs-CZ" sz="1800" dirty="0" err="1" smtClean="0"/>
              <a:t>Fe</a:t>
            </a:r>
            <a:r>
              <a:rPr lang="cs-CZ" sz="1800" dirty="0" smtClean="0"/>
              <a:t> z duodena </a:t>
            </a:r>
            <a:r>
              <a:rPr lang="cs-CZ" sz="1800" dirty="0" smtClean="0">
                <a:sym typeface="Wingdings" panose="05000000000000000000" pitchFamily="2" charset="2"/>
              </a:rPr>
              <a:t> zvýšení </a:t>
            </a:r>
            <a:r>
              <a:rPr lang="cs-CZ" sz="1800" dirty="0" err="1" smtClean="0">
                <a:sym typeface="Wingdings" panose="05000000000000000000" pitchFamily="2" charset="2"/>
              </a:rPr>
              <a:t>Fe</a:t>
            </a:r>
            <a:r>
              <a:rPr lang="cs-CZ" sz="1800" dirty="0" smtClean="0">
                <a:sym typeface="Wingdings" panose="05000000000000000000" pitchFamily="2" charset="2"/>
              </a:rPr>
              <a:t> v zásobárnách parenchymu orgánů  </a:t>
            </a:r>
            <a:r>
              <a:rPr lang="cs-CZ" sz="1800" dirty="0" err="1" smtClean="0">
                <a:sym typeface="Wingdings" panose="05000000000000000000" pitchFamily="2" charset="2"/>
              </a:rPr>
              <a:t>homosiderin</a:t>
            </a:r>
            <a:endParaRPr lang="cs-CZ" sz="1800" dirty="0" smtClean="0">
              <a:sym typeface="Wingdings" panose="05000000000000000000" pitchFamily="2" charset="2"/>
            </a:endParaRP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j</a:t>
            </a:r>
            <a:r>
              <a:rPr lang="cs-CZ" sz="1800" dirty="0" smtClean="0">
                <a:sym typeface="Wingdings" panose="05000000000000000000" pitchFamily="2" charset="2"/>
              </a:rPr>
              <a:t>aterní cirhóza, DM (bronzový DM), </a:t>
            </a:r>
            <a:r>
              <a:rPr lang="cs-CZ" sz="1800" dirty="0" err="1" smtClean="0">
                <a:sym typeface="Wingdings" panose="05000000000000000000" pitchFamily="2" charset="2"/>
              </a:rPr>
              <a:t>hypogonadismus</a:t>
            </a:r>
            <a:endParaRPr lang="cs-CZ" sz="1800" dirty="0" smtClean="0">
              <a:sym typeface="Wingdings" panose="05000000000000000000" pitchFamily="2" charset="2"/>
            </a:endParaRP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k</a:t>
            </a:r>
            <a:r>
              <a:rPr lang="cs-CZ" sz="1800" dirty="0" smtClean="0">
                <a:sym typeface="Wingdings" panose="05000000000000000000" pitchFamily="2" charset="2"/>
              </a:rPr>
              <a:t>ardiomyopatie  srdeční selhání (zejm. u mladých jedinců)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š</a:t>
            </a:r>
            <a:r>
              <a:rPr lang="cs-CZ" sz="1800" dirty="0" smtClean="0">
                <a:sym typeface="Wingdings" panose="05000000000000000000" pitchFamily="2" charset="2"/>
              </a:rPr>
              <a:t>edavé zbarvení kůže (hromadění melaninu)</a:t>
            </a:r>
          </a:p>
          <a:p>
            <a:pPr lvl="1"/>
            <a:r>
              <a:rPr lang="cs-CZ" sz="1800" b="1" dirty="0" smtClean="0">
                <a:sym typeface="Wingdings" panose="05000000000000000000" pitchFamily="2" charset="2"/>
              </a:rPr>
              <a:t>Terapie</a:t>
            </a:r>
            <a:r>
              <a:rPr lang="cs-CZ" sz="1800" dirty="0" smtClean="0">
                <a:sym typeface="Wingdings" panose="05000000000000000000" pitchFamily="2" charset="2"/>
              </a:rPr>
              <a:t>: opakované venepunkce</a:t>
            </a:r>
            <a:endParaRPr lang="cs-CZ" sz="1800" dirty="0"/>
          </a:p>
          <a:p>
            <a:endParaRPr lang="cs-CZ" sz="2000" b="1" dirty="0" smtClean="0"/>
          </a:p>
          <a:p>
            <a:r>
              <a:rPr lang="cs-CZ" sz="2000" b="1" dirty="0" smtClean="0"/>
              <a:t>Anémie spojené s přetížením organismu </a:t>
            </a:r>
            <a:r>
              <a:rPr lang="cs-CZ" sz="2000" b="1" dirty="0" err="1" smtClean="0"/>
              <a:t>Fe</a:t>
            </a:r>
            <a:endParaRPr lang="cs-CZ" sz="2000" b="1" dirty="0" smtClean="0"/>
          </a:p>
          <a:p>
            <a:pPr lvl="1"/>
            <a:r>
              <a:rPr lang="cs-CZ" sz="1800" b="1" dirty="0"/>
              <a:t>h</a:t>
            </a:r>
            <a:r>
              <a:rPr lang="cs-CZ" sz="1800" b="1" dirty="0" smtClean="0"/>
              <a:t>emolytické anémie </a:t>
            </a:r>
            <a:r>
              <a:rPr lang="cs-CZ" sz="1800" dirty="0" smtClean="0"/>
              <a:t>– erytrocyty zvýšeně fagocytovány makrofágy v případě anémie léčené dlouhodobě transfuzemi </a:t>
            </a:r>
          </a:p>
          <a:p>
            <a:pPr lvl="1"/>
            <a:r>
              <a:rPr lang="cs-CZ" sz="1800" dirty="0" smtClean="0"/>
              <a:t>u anémie provázející </a:t>
            </a:r>
            <a:r>
              <a:rPr lang="cs-CZ" sz="1800" b="1" dirty="0" smtClean="0"/>
              <a:t>chronická renální selhání </a:t>
            </a:r>
            <a:r>
              <a:rPr lang="cs-CZ" sz="1800" dirty="0" smtClean="0"/>
              <a:t>– přetížení </a:t>
            </a:r>
            <a:r>
              <a:rPr lang="cs-CZ" sz="1800" dirty="0" err="1" smtClean="0"/>
              <a:t>Fe</a:t>
            </a:r>
            <a:r>
              <a:rPr lang="cs-CZ" sz="1800" dirty="0" smtClean="0"/>
              <a:t> – opakovanými převody krve</a:t>
            </a:r>
          </a:p>
          <a:p>
            <a:pPr lvl="1"/>
            <a:r>
              <a:rPr lang="cs-CZ" sz="1800" b="1" dirty="0" smtClean="0"/>
              <a:t>Terapie</a:t>
            </a:r>
            <a:r>
              <a:rPr lang="cs-CZ" sz="1800" dirty="0" smtClean="0"/>
              <a:t>: </a:t>
            </a:r>
            <a:r>
              <a:rPr lang="cs-CZ" sz="1800" dirty="0" err="1" smtClean="0"/>
              <a:t>chelátory</a:t>
            </a:r>
            <a:r>
              <a:rPr lang="cs-CZ" sz="1800" dirty="0" smtClean="0"/>
              <a:t> </a:t>
            </a:r>
            <a:r>
              <a:rPr lang="cs-CZ" sz="1800" dirty="0" err="1" smtClean="0"/>
              <a:t>Fe</a:t>
            </a:r>
            <a:r>
              <a:rPr lang="cs-CZ" sz="1800" dirty="0" smtClean="0"/>
              <a:t> (vyloučeny do moči spolu s </a:t>
            </a:r>
            <a:r>
              <a:rPr lang="cs-CZ" sz="1800" dirty="0" err="1" smtClean="0"/>
              <a:t>Fe</a:t>
            </a:r>
            <a:r>
              <a:rPr lang="cs-CZ" sz="1800" dirty="0" smtClean="0"/>
              <a:t>)</a:t>
            </a:r>
            <a:endParaRPr lang="cs-CZ" sz="1800" dirty="0"/>
          </a:p>
          <a:p>
            <a:endParaRPr lang="cs-CZ" sz="2000" b="1" dirty="0" smtClean="0"/>
          </a:p>
          <a:p>
            <a:r>
              <a:rPr lang="cs-CZ" sz="2000" b="1" dirty="0" smtClean="0"/>
              <a:t>Vyšší přívod </a:t>
            </a:r>
            <a:r>
              <a:rPr lang="cs-CZ" sz="2000" b="1" dirty="0" err="1" smtClean="0"/>
              <a:t>Fe</a:t>
            </a:r>
            <a:r>
              <a:rPr lang="cs-CZ" sz="2000" b="1" dirty="0" smtClean="0"/>
              <a:t> potravou:</a:t>
            </a:r>
          </a:p>
          <a:p>
            <a:pPr lvl="1"/>
            <a:r>
              <a:rPr lang="cs-CZ" sz="1800" dirty="0"/>
              <a:t>v</a:t>
            </a:r>
            <a:r>
              <a:rPr lang="cs-CZ" sz="1800" dirty="0" smtClean="0"/>
              <a:t>zácný; nebezpečí u homozygotů s alelou pro hereditární hemochromatózu</a:t>
            </a:r>
          </a:p>
          <a:p>
            <a:pPr marL="72000" indent="0">
              <a:buNone/>
            </a:pPr>
            <a:endParaRPr lang="cs-CZ" sz="20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81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dirty="0" smtClean="0">
                <a:solidFill>
                  <a:srgbClr val="FF0000"/>
                </a:solidFill>
                <a:latin typeface="+mn-lt"/>
              </a:rPr>
              <a:t>Vitamin A</a:t>
            </a:r>
            <a:endParaRPr lang="cs-CZ" dirty="0">
              <a:latin typeface="+mn-lt"/>
            </a:endParaRPr>
          </a:p>
        </p:txBody>
      </p:sp>
      <p:sp>
        <p:nvSpPr>
          <p:cNvPr id="14339" name="Zástupný symbol pro obsah 4"/>
          <p:cNvSpPr>
            <a:spLocks noGrp="1"/>
          </p:cNvSpPr>
          <p:nvPr>
            <p:ph idx="1"/>
          </p:nvPr>
        </p:nvSpPr>
        <p:spPr>
          <a:xfrm>
            <a:off x="483326" y="1567543"/>
            <a:ext cx="9828087" cy="453281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0000CC"/>
                </a:solidFill>
              </a:rPr>
              <a:t>Trávení a absorpce </a:t>
            </a:r>
            <a:r>
              <a:rPr lang="cs-CZ" altLang="cs-CZ" sz="2000" dirty="0"/>
              <a:t>– </a:t>
            </a:r>
            <a:r>
              <a:rPr lang="cs-CZ" altLang="cs-CZ" sz="2000" dirty="0">
                <a:sym typeface="Wingdings" panose="05000000000000000000" pitchFamily="2" charset="2"/>
              </a:rPr>
              <a:t>rozpustný v tucích  </a:t>
            </a:r>
            <a:r>
              <a:rPr lang="cs-CZ" altLang="cs-CZ" sz="2000" dirty="0"/>
              <a:t>vyžaduje přítomnost žluči a pankreatických enzymů </a:t>
            </a:r>
            <a:r>
              <a:rPr lang="cs-CZ" altLang="cs-CZ" sz="2000" dirty="0">
                <a:sym typeface="Wingdings" panose="05000000000000000000" pitchFamily="2" charset="2"/>
              </a:rPr>
              <a:t> </a:t>
            </a:r>
            <a:r>
              <a:rPr lang="cs-CZ" altLang="cs-CZ" sz="2000" dirty="0">
                <a:cs typeface="Times New Roman" panose="02020603050405020304" pitchFamily="18" charset="0"/>
              </a:rPr>
              <a:t>výše resorpce retinolu dosahuje max. 75 %  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2000" dirty="0">
                <a:cs typeface="Times New Roman" panose="02020603050405020304" pitchFamily="18" charset="0"/>
              </a:rPr>
              <a:t>závisí na druhu a množství tuku v potravě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cs-CZ" sz="2000" dirty="0">
                <a:cs typeface="Times New Roman" panose="02020603050405020304" pitchFamily="18" charset="0"/>
              </a:rPr>
              <a:t>&gt;</a:t>
            </a:r>
            <a:r>
              <a:rPr lang="cs-CZ" altLang="cs-CZ" sz="2000" dirty="0">
                <a:cs typeface="Times New Roman" panose="02020603050405020304" pitchFamily="18" charset="0"/>
              </a:rPr>
              <a:t> 90 % uskladněn v játrech 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2000" dirty="0">
                <a:cs typeface="Times New Roman" panose="02020603050405020304" pitchFamily="18" charset="0"/>
              </a:rPr>
              <a:t>ve formě </a:t>
            </a:r>
            <a:r>
              <a:rPr lang="cs-CZ" altLang="cs-CZ" sz="2000" dirty="0" err="1">
                <a:cs typeface="Times New Roman" panose="02020603050405020304" pitchFamily="18" charset="0"/>
              </a:rPr>
              <a:t>retinolesterů</a:t>
            </a:r>
            <a:r>
              <a:rPr lang="cs-CZ" altLang="cs-CZ" sz="2000" dirty="0">
                <a:cs typeface="Times New Roman" panose="02020603050405020304" pitchFamily="18" charset="0"/>
              </a:rPr>
              <a:t> MK</a:t>
            </a:r>
            <a:endParaRPr lang="cs-CZ" altLang="cs-CZ" sz="20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endParaRPr lang="cs-CZ" altLang="cs-CZ" sz="20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zásoba, pokud je dostatečná – pokryje potřebu na 1–3 týdny u novorozenců, 3 měsíce u dětí, až 6 měsíců u dospělých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000" dirty="0">
                <a:cs typeface="Times New Roman" panose="02020603050405020304" pitchFamily="18" charset="0"/>
              </a:rPr>
              <a:t>v krvi – vázán na </a:t>
            </a:r>
            <a:r>
              <a:rPr lang="cs-CZ" altLang="cs-CZ" sz="2000" dirty="0">
                <a:solidFill>
                  <a:schemeClr val="hlink"/>
                </a:solidFill>
                <a:cs typeface="Times New Roman" panose="02020603050405020304" pitchFamily="18" charset="0"/>
              </a:rPr>
              <a:t>nosič</a:t>
            </a:r>
            <a:r>
              <a:rPr lang="cs-CZ" altLang="cs-CZ" sz="2000" dirty="0">
                <a:cs typeface="Times New Roman" panose="02020603050405020304" pitchFamily="18" charset="0"/>
              </a:rPr>
              <a:t> – retinol vážící protein (</a:t>
            </a:r>
            <a:r>
              <a:rPr lang="cs-CZ" altLang="cs-CZ" sz="2000" dirty="0">
                <a:solidFill>
                  <a:schemeClr val="hlink"/>
                </a:solidFill>
                <a:cs typeface="Times New Roman" panose="02020603050405020304" pitchFamily="18" charset="0"/>
              </a:rPr>
              <a:t>RBP</a:t>
            </a:r>
            <a:r>
              <a:rPr lang="cs-CZ" altLang="cs-CZ" sz="2000" dirty="0">
                <a:cs typeface="Times New Roman" panose="02020603050405020304" pitchFamily="18" charset="0"/>
              </a:rPr>
              <a:t>)</a:t>
            </a:r>
            <a:endParaRPr lang="en-US" altLang="cs-CZ" sz="20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913963"/>
            <a:ext cx="10753200" cy="451576"/>
          </a:xfrm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Jod (I)</a:t>
            </a:r>
            <a:endParaRPr lang="cs-CZ" dirty="0"/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>
          <a:xfrm>
            <a:off x="720000" y="1620982"/>
            <a:ext cx="10866753" cy="49235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výhradně </a:t>
            </a:r>
            <a:r>
              <a:rPr lang="cs-CZ" altLang="cs-CZ" sz="2000" b="1" dirty="0">
                <a:cs typeface="Times New Roman" panose="02020603050405020304" pitchFamily="18" charset="0"/>
              </a:rPr>
              <a:t>součástí hormonů štítné žlázy 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přeměna T4 na aktivní </a:t>
            </a: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T3 (důležitý </a:t>
            </a:r>
            <a:r>
              <a:rPr lang="cs-CZ" altLang="cs-CZ" sz="2000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Se</a:t>
            </a: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cs-CZ" altLang="cs-CZ" sz="20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2000" dirty="0" smtClean="0">
                <a:cs typeface="Times New Roman" panose="02020603050405020304" pitchFamily="18" charset="0"/>
              </a:rPr>
              <a:t>v žaludku přeměněn na </a:t>
            </a:r>
            <a:r>
              <a:rPr lang="cs-CZ" altLang="cs-CZ" sz="2000" b="1" dirty="0" smtClean="0">
                <a:cs typeface="Times New Roman" panose="02020603050405020304" pitchFamily="18" charset="0"/>
              </a:rPr>
              <a:t>jodid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 </a:t>
            </a: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100%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vstřebáván </a:t>
            </a:r>
            <a:r>
              <a:rPr lang="cs-CZ" altLang="cs-CZ" sz="2000" dirty="0">
                <a:cs typeface="Times New Roman" panose="02020603050405020304" pitchFamily="18" charset="0"/>
              </a:rPr>
              <a:t>v tenkém střevě </a:t>
            </a:r>
            <a:endParaRPr lang="cs-CZ" altLang="cs-CZ" sz="20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ktivně vychytáván štítnou žlázou i ledvinami</a:t>
            </a:r>
            <a:endParaRPr lang="cs-CZ" altLang="cs-CZ" sz="20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altLang="cs-CZ" sz="20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sz="2000" dirty="0" smtClean="0"/>
              <a:t>transport </a:t>
            </a:r>
            <a:r>
              <a:rPr lang="cs-CZ" sz="2000" dirty="0"/>
              <a:t>jodu do </a:t>
            </a:r>
            <a:r>
              <a:rPr lang="cs-CZ" sz="2000" dirty="0" err="1"/>
              <a:t>tyreocytů</a:t>
            </a:r>
            <a:r>
              <a:rPr lang="cs-CZ" sz="2000" dirty="0"/>
              <a:t> probíhá v </a:t>
            </a:r>
            <a:r>
              <a:rPr lang="cs-CZ" sz="2000" dirty="0" err="1"/>
              <a:t>kotransportu</a:t>
            </a:r>
            <a:r>
              <a:rPr lang="cs-CZ" sz="2000" dirty="0"/>
              <a:t> se </a:t>
            </a:r>
            <a:r>
              <a:rPr lang="cs-CZ" sz="2000" dirty="0" smtClean="0"/>
              <a:t>Na </a:t>
            </a:r>
            <a:r>
              <a:rPr lang="cs-CZ" sz="2000" dirty="0"/>
              <a:t>pomocí Na+ /K+ </a:t>
            </a:r>
            <a:r>
              <a:rPr lang="cs-CZ" sz="2000" dirty="0" err="1"/>
              <a:t>ATPázy</a:t>
            </a:r>
            <a:endParaRPr lang="cs-CZ" altLang="cs-CZ" sz="20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altLang="cs-CZ" sz="20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denně </a:t>
            </a:r>
            <a:r>
              <a:rPr lang="cs-CZ" altLang="cs-CZ" sz="2000" b="1" dirty="0">
                <a:cs typeface="Times New Roman" panose="02020603050405020304" pitchFamily="18" charset="0"/>
                <a:sym typeface="Wingdings" panose="05000000000000000000" pitchFamily="2" charset="2"/>
              </a:rPr>
              <a:t>vstupuje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do štítné žlázy </a:t>
            </a: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(při 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její fyziologické </a:t>
            </a: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funkci) cca 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120 µg jodu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cs-CZ" altLang="cs-CZ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enně se </a:t>
            </a:r>
            <a:r>
              <a:rPr lang="cs-CZ" altLang="cs-CZ" sz="2000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vylučuje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cca 80–90</a:t>
            </a:r>
            <a:r>
              <a:rPr lang="cs-CZ" altLang="cs-CZ" sz="2000" dirty="0">
                <a:cs typeface="Times New Roman" panose="02020603050405020304" pitchFamily="18" charset="0"/>
              </a:rPr>
              <a:t> % z denního příjmu </a:t>
            </a:r>
            <a:r>
              <a:rPr lang="cs-CZ" altLang="cs-CZ" sz="2000" dirty="0" smtClean="0">
                <a:cs typeface="Times New Roman" panose="02020603050405020304" pitchFamily="18" charset="0"/>
              </a:rPr>
              <a:t>jodu – využití při tzv. </a:t>
            </a:r>
            <a:r>
              <a:rPr lang="cs-CZ" altLang="cs-CZ" sz="2000" dirty="0" err="1" smtClean="0">
                <a:cs typeface="Times New Roman" panose="02020603050405020304" pitchFamily="18" charset="0"/>
              </a:rPr>
              <a:t>jodurii</a:t>
            </a:r>
            <a:endParaRPr lang="cs-CZ" altLang="cs-CZ" sz="20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altLang="cs-CZ" sz="20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sz="2000" dirty="0" smtClean="0">
                <a:cs typeface="Times New Roman" panose="02020603050405020304" pitchFamily="18" charset="0"/>
              </a:rPr>
              <a:t>v</a:t>
            </a:r>
            <a:r>
              <a:rPr lang="cs-CZ" sz="2000" dirty="0">
                <a:cs typeface="Times New Roman" panose="02020603050405020304" pitchFamily="18" charset="0"/>
              </a:rPr>
              <a:t> těle </a:t>
            </a:r>
            <a:r>
              <a:rPr lang="cs-CZ" sz="2000" dirty="0" smtClean="0">
                <a:cs typeface="Times New Roman" panose="02020603050405020304" pitchFamily="18" charset="0"/>
              </a:rPr>
              <a:t>cca </a:t>
            </a:r>
            <a:r>
              <a:rPr lang="cs-CZ" sz="2000" dirty="0">
                <a:cs typeface="Times New Roman" panose="02020603050405020304" pitchFamily="18" charset="0"/>
              </a:rPr>
              <a:t>120–160 µmol (15–20 mg) </a:t>
            </a:r>
            <a:r>
              <a:rPr lang="cs-CZ" sz="2000" dirty="0" smtClean="0">
                <a:cs typeface="Times New Roman" panose="02020603050405020304" pitchFamily="18" charset="0"/>
              </a:rPr>
              <a:t>jodu</a:t>
            </a:r>
            <a:r>
              <a:rPr lang="cs-CZ" sz="2000" dirty="0">
                <a:cs typeface="Times New Roman" panose="02020603050405020304" pitchFamily="18" charset="0"/>
              </a:rPr>
              <a:t>; </a:t>
            </a:r>
            <a:r>
              <a:rPr lang="pl-PL" sz="2000" dirty="0">
                <a:cs typeface="Times New Roman" panose="02020603050405020304" pitchFamily="18" charset="0"/>
              </a:rPr>
              <a:t>70–80 % </a:t>
            </a:r>
            <a:r>
              <a:rPr lang="pl-PL" sz="2000" dirty="0" smtClean="0">
                <a:cs typeface="Times New Roman" panose="02020603050405020304" pitchFamily="18" charset="0"/>
              </a:rPr>
              <a:t>ve </a:t>
            </a:r>
            <a:r>
              <a:rPr lang="pl-PL" sz="2000" dirty="0">
                <a:cs typeface="Times New Roman" panose="02020603050405020304" pitchFamily="18" charset="0"/>
              </a:rPr>
              <a:t>štítné </a:t>
            </a:r>
            <a:r>
              <a:rPr lang="pl-PL" sz="2000" dirty="0" smtClean="0">
                <a:cs typeface="Times New Roman" panose="02020603050405020304" pitchFamily="18" charset="0"/>
              </a:rPr>
              <a:t>žláze</a:t>
            </a:r>
            <a:endParaRPr lang="cs-CZ" altLang="cs-CZ" sz="20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091" y="1692002"/>
            <a:ext cx="11457709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2000" b="1" dirty="0">
                <a:cs typeface="Times New Roman" panose="02020603050405020304" pitchFamily="18" charset="0"/>
                <a:sym typeface="Wingdings" panose="05000000000000000000" pitchFamily="2" charset="2"/>
              </a:rPr>
              <a:t>nedostatek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  <a:p>
            <a:pPr lvl="1">
              <a:spcBef>
                <a:spcPts val="600"/>
              </a:spcBef>
              <a:defRPr/>
            </a:pPr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endemická struma, endemický </a:t>
            </a:r>
            <a:r>
              <a:rPr lang="cs-CZ" altLang="cs-CZ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kretenismus</a:t>
            </a:r>
          </a:p>
          <a:p>
            <a:pPr lvl="1">
              <a:spcBef>
                <a:spcPts val="600"/>
              </a:spcBef>
              <a:defRPr/>
            </a:pPr>
            <a:endParaRPr lang="cs-CZ" altLang="cs-CZ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altLang="cs-CZ" dirty="0">
                <a:cs typeface="Times New Roman" panose="02020603050405020304" pitchFamily="18" charset="0"/>
                <a:sym typeface="Wingdings" panose="05000000000000000000" pitchFamily="2" charset="2"/>
              </a:rPr>
              <a:t>pozor na </a:t>
            </a:r>
            <a:r>
              <a:rPr lang="cs-CZ" altLang="cs-CZ" b="1" dirty="0" err="1">
                <a:cs typeface="Times New Roman" panose="02020603050405020304" pitchFamily="18" charset="0"/>
                <a:sym typeface="Wingdings" panose="05000000000000000000" pitchFamily="2" charset="2"/>
              </a:rPr>
              <a:t>strumigenní</a:t>
            </a:r>
            <a:r>
              <a:rPr lang="cs-CZ" altLang="cs-CZ" b="1" dirty="0">
                <a:cs typeface="Times New Roman" panose="02020603050405020304" pitchFamily="18" charset="0"/>
                <a:sym typeface="Wingdings" panose="05000000000000000000" pitchFamily="2" charset="2"/>
              </a:rPr>
              <a:t> látky </a:t>
            </a:r>
            <a:endParaRPr lang="cs-CZ" altLang="cs-CZ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glukosinoláty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cs-CZ" altLang="cs-CZ" sz="2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isothiocyanáty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cs-CZ" altLang="cs-CZ" sz="2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thiocyanáty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u="sng" dirty="0" err="1">
                <a:cs typeface="Times New Roman" panose="02020603050405020304" pitchFamily="18" charset="0"/>
              </a:rPr>
              <a:t>antinutriční</a:t>
            </a:r>
            <a:r>
              <a:rPr lang="cs-CZ" altLang="cs-CZ" sz="2000" u="sng" dirty="0">
                <a:cs typeface="Times New Roman" panose="02020603050405020304" pitchFamily="18" charset="0"/>
              </a:rPr>
              <a:t> látky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 sója, </a:t>
            </a:r>
            <a:r>
              <a:rPr lang="cs-CZ" altLang="cs-CZ" sz="2000" dirty="0">
                <a:cs typeface="Times New Roman" panose="02020603050405020304" pitchFamily="18" charset="0"/>
              </a:rPr>
              <a:t>růžičková kapusta, tuřín, květák, proso (</a:t>
            </a:r>
            <a:r>
              <a:rPr lang="cs-CZ" altLang="cs-CZ" sz="2000" dirty="0" err="1">
                <a:cs typeface="Times New Roman" panose="02020603050405020304" pitchFamily="18" charset="0"/>
              </a:rPr>
              <a:t>jáhly</a:t>
            </a:r>
            <a:r>
              <a:rPr lang="cs-CZ" altLang="cs-CZ" sz="2000" dirty="0">
                <a:cs typeface="Times New Roman" panose="02020603050405020304" pitchFamily="18" charset="0"/>
              </a:rPr>
              <a:t>, čirok), zelí, kapusta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znemožňují uchycení jodu, blokují peroxidázy a tvorbu tyroxinu, popř. vytěsňují tyroxin 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2000" b="1" dirty="0">
                <a:cs typeface="Times New Roman" panose="02020603050405020304" pitchFamily="18" charset="0"/>
              </a:rPr>
              <a:t>zdroje</a:t>
            </a:r>
            <a:r>
              <a:rPr lang="cs-CZ" altLang="cs-CZ" sz="2000" dirty="0">
                <a:cs typeface="Times New Roman" panose="02020603050405020304" pitchFamily="18" charset="0"/>
              </a:rPr>
              <a:t>: potraviny obohacené jodem – sůl; ryby a mořské plody, mléko, vejce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2000" dirty="0">
                <a:cs typeface="Times New Roman" panose="02020603050405020304" pitchFamily="18" charset="0"/>
              </a:rPr>
              <a:t>DDD: </a:t>
            </a:r>
            <a:r>
              <a:rPr lang="cs-CZ" altLang="cs-CZ" sz="2000" b="1" dirty="0">
                <a:cs typeface="Times New Roman" panose="02020603050405020304" pitchFamily="18" charset="0"/>
              </a:rPr>
              <a:t>150–200 µg</a:t>
            </a:r>
            <a:endParaRPr lang="cs-CZ" altLang="cs-CZ" sz="2000" b="1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832147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Zástupný symbol pro text 4"/>
          <p:cNvSpPr>
            <a:spLocks noGrp="1"/>
          </p:cNvSpPr>
          <p:nvPr>
            <p:ph type="body" idx="1"/>
          </p:nvPr>
        </p:nvSpPr>
        <p:spPr>
          <a:xfrm>
            <a:off x="2154239" y="2276476"/>
            <a:ext cx="3868737" cy="576263"/>
          </a:xfrm>
        </p:spPr>
        <p:txBody>
          <a:bodyPr/>
          <a:lstStyle/>
          <a:p>
            <a:pPr algn="ctr"/>
            <a:r>
              <a:rPr lang="cs-CZ" altLang="cs-CZ" smtClean="0"/>
              <a:t>struma</a:t>
            </a:r>
          </a:p>
        </p:txBody>
      </p:sp>
      <p:pic>
        <p:nvPicPr>
          <p:cNvPr id="82948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097" y="1293223"/>
            <a:ext cx="3867182" cy="4979897"/>
          </a:xfrm>
        </p:spPr>
      </p:pic>
      <p:sp>
        <p:nvSpPr>
          <p:cNvPr id="82949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153150" y="2276475"/>
            <a:ext cx="3887788" cy="495300"/>
          </a:xfrm>
        </p:spPr>
        <p:txBody>
          <a:bodyPr/>
          <a:lstStyle/>
          <a:p>
            <a:pPr algn="ctr"/>
            <a:r>
              <a:rPr lang="cs-CZ" altLang="cs-CZ" smtClean="0"/>
              <a:t>kretenismus</a:t>
            </a:r>
          </a:p>
        </p:txBody>
      </p:sp>
      <p:pic>
        <p:nvPicPr>
          <p:cNvPr id="82950" name="Zástupný symbol pro obsah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6037" y="1323682"/>
            <a:ext cx="4164693" cy="4949438"/>
          </a:xfrm>
        </p:spPr>
      </p:pic>
    </p:spTree>
    <p:extLst>
      <p:ext uri="{BB962C8B-B14F-4D97-AF65-F5344CB8AC3E}">
        <p14:creationId xmlns:p14="http://schemas.microsoft.com/office/powerpoint/2010/main" val="4173707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Klinický syndrom hypofunkce a hyperfunkce ŠŽ</a:t>
            </a:r>
            <a:endParaRPr lang="cs-CZ" sz="3600" dirty="0"/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>
          <a:xfrm>
            <a:off x="221673" y="1565564"/>
            <a:ext cx="11251527" cy="47521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altLang="cs-CZ" sz="1800" b="1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1800" b="1" dirty="0" smtClean="0">
                <a:cs typeface="Times New Roman" panose="02020603050405020304" pitchFamily="18" charset="0"/>
              </a:rPr>
              <a:t>Hypotyreóza</a:t>
            </a:r>
            <a:endParaRPr lang="cs-CZ" altLang="cs-CZ" sz="1800" b="1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altLang="cs-CZ" sz="1800" dirty="0">
                <a:cs typeface="Times New Roman" panose="02020603050405020304" pitchFamily="18" charset="0"/>
              </a:rPr>
              <a:t>n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edostatek hormonů štítné žlázy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způsobí celkové metabolické zpomalení organismu</a:t>
            </a:r>
          </a:p>
          <a:p>
            <a:pPr lvl="1">
              <a:spcBef>
                <a:spcPts val="600"/>
              </a:spcBef>
              <a:defRPr/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altLang="cs-CZ" sz="1800" dirty="0" smtClean="0">
                <a:cs typeface="Times New Roman" panose="02020603050405020304" pitchFamily="18" charset="0"/>
              </a:rPr>
              <a:t>v </a:t>
            </a:r>
            <a:r>
              <a:rPr lang="cs-CZ" altLang="cs-CZ" sz="1800" dirty="0">
                <a:cs typeface="Times New Roman" panose="02020603050405020304" pitchFamily="18" charset="0"/>
              </a:rPr>
              <a:t>oblastech s endemickým nedostatkem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jodu (rozvojové země)</a:t>
            </a:r>
          </a:p>
          <a:p>
            <a:pPr marL="324000" lvl="1" indent="0">
              <a:spcBef>
                <a:spcPts val="600"/>
              </a:spcBef>
              <a:buNone/>
              <a:defRPr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altLang="cs-CZ" sz="1800" dirty="0" smtClean="0">
                <a:cs typeface="Times New Roman" panose="02020603050405020304" pitchFamily="18" charset="0"/>
              </a:rPr>
              <a:t>nejčastěji (v rozvinutých zemích) </a:t>
            </a:r>
            <a:r>
              <a:rPr lang="cs-CZ" altLang="cs-CZ" sz="1800" b="1" dirty="0">
                <a:cs typeface="Times New Roman" panose="02020603050405020304" pitchFamily="18" charset="0"/>
              </a:rPr>
              <a:t>autoimunitní původ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cs typeface="Times New Roman" panose="02020603050405020304" pitchFamily="18" charset="0"/>
              </a:rPr>
              <a:t>chronická lymfocytární </a:t>
            </a:r>
            <a:r>
              <a:rPr lang="cs-CZ" altLang="cs-CZ" sz="1800" dirty="0" err="1">
                <a:cs typeface="Times New Roman" panose="02020603050405020304" pitchFamily="18" charset="0"/>
              </a:rPr>
              <a:t>tyreoiditida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altLang="cs-CZ" sz="1800" dirty="0">
                <a:cs typeface="Times New Roman" panose="02020603050405020304" pitchFamily="18" charset="0"/>
              </a:rPr>
              <a:t>stavy po operačním </a:t>
            </a:r>
            <a:r>
              <a:rPr lang="cs-CZ" altLang="cs-CZ" sz="1800" b="1" dirty="0">
                <a:cs typeface="Times New Roman" panose="02020603050405020304" pitchFamily="18" charset="0"/>
              </a:rPr>
              <a:t>odstranění </a:t>
            </a:r>
            <a:r>
              <a:rPr lang="cs-CZ" altLang="cs-CZ" sz="1800" b="1" dirty="0" smtClean="0">
                <a:cs typeface="Times New Roman" panose="02020603050405020304" pitchFamily="18" charset="0"/>
              </a:rPr>
              <a:t>štítné </a:t>
            </a:r>
            <a:r>
              <a:rPr lang="cs-CZ" altLang="cs-CZ" sz="1800" b="1" dirty="0">
                <a:cs typeface="Times New Roman" panose="02020603050405020304" pitchFamily="18" charset="0"/>
              </a:rPr>
              <a:t>žlázy </a:t>
            </a:r>
            <a:r>
              <a:rPr lang="cs-CZ" altLang="cs-CZ" sz="1800" dirty="0">
                <a:cs typeface="Times New Roman" panose="02020603050405020304" pitchFamily="18" charset="0"/>
              </a:rPr>
              <a:t>(totální </a:t>
            </a:r>
            <a:r>
              <a:rPr lang="cs-CZ" altLang="cs-CZ" sz="1800" dirty="0" err="1">
                <a:cs typeface="Times New Roman" panose="02020603050405020304" pitchFamily="18" charset="0"/>
              </a:rPr>
              <a:t>tyreoidektomie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), </a:t>
            </a:r>
            <a:r>
              <a:rPr lang="cs-CZ" altLang="cs-CZ" sz="1800" dirty="0">
                <a:cs typeface="Times New Roman" panose="02020603050405020304" pitchFamily="18" charset="0"/>
              </a:rPr>
              <a:t>nebo jednoho z jejích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laloků, ozařování v rámci </a:t>
            </a:r>
            <a:r>
              <a:rPr lang="cs-CZ" altLang="cs-CZ" sz="1800" dirty="0" err="1" smtClean="0">
                <a:cs typeface="Times New Roman" panose="02020603050405020304" pitchFamily="18" charset="0"/>
              </a:rPr>
              <a:t>onko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léčby</a:t>
            </a:r>
          </a:p>
          <a:p>
            <a:pPr lvl="1">
              <a:spcBef>
                <a:spcPts val="600"/>
              </a:spcBef>
              <a:defRPr/>
            </a:pPr>
            <a:endParaRPr lang="cs-CZ" sz="1800" dirty="0" smtClean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800" dirty="0" smtClean="0">
                <a:cs typeface="Times New Roman" panose="02020603050405020304" pitchFamily="18" charset="0"/>
              </a:rPr>
              <a:t>na </a:t>
            </a:r>
            <a:r>
              <a:rPr lang="cs-CZ" sz="1800" dirty="0">
                <a:cs typeface="Times New Roman" panose="02020603050405020304" pitchFamily="18" charset="0"/>
              </a:rPr>
              <a:t>rozvoj hypotyreózy má vliv nedostatečný přívod jodu ze stravy, </a:t>
            </a:r>
            <a:r>
              <a:rPr lang="cs-CZ" sz="1800" dirty="0" smtClean="0">
                <a:cs typeface="Times New Roman" panose="02020603050405020304" pitchFamily="18" charset="0"/>
              </a:rPr>
              <a:t>i </a:t>
            </a:r>
            <a:r>
              <a:rPr lang="cs-CZ" sz="1800" dirty="0">
                <a:cs typeface="Times New Roman" panose="02020603050405020304" pitchFamily="18" charset="0"/>
              </a:rPr>
              <a:t>nadbytečný přívod jodu, na který je zvláště citlivá štítná žláza poškozená autoimunitním </a:t>
            </a:r>
            <a:r>
              <a:rPr lang="cs-CZ" sz="1800" dirty="0" smtClean="0">
                <a:cs typeface="Times New Roman" panose="02020603050405020304" pitchFamily="18" charset="0"/>
              </a:rPr>
              <a:t>procesem</a:t>
            </a:r>
            <a:endParaRPr lang="cs-CZ" altLang="cs-CZ" sz="1800" u="sng" dirty="0"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600"/>
              </a:spcBef>
              <a:buNone/>
              <a:defRPr/>
            </a:pPr>
            <a:endParaRPr lang="cs-CZ" altLang="cs-CZ" sz="1800" u="sng" dirty="0" smtClean="0"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600"/>
              </a:spcBef>
              <a:buNone/>
              <a:defRPr/>
            </a:pPr>
            <a:endParaRPr lang="cs-CZ" altLang="cs-CZ" sz="1800" u="sng" dirty="0"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600"/>
              </a:spcBef>
              <a:buNone/>
              <a:defRPr/>
            </a:pPr>
            <a:endParaRPr lang="cs-CZ" altLang="cs-CZ" sz="1600" u="sn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1551709"/>
            <a:ext cx="11059200" cy="4928291"/>
          </a:xfrm>
        </p:spPr>
        <p:txBody>
          <a:bodyPr/>
          <a:lstStyle/>
          <a:p>
            <a:pPr lvl="1">
              <a:spcBef>
                <a:spcPts val="600"/>
              </a:spcBef>
              <a:defRPr/>
            </a:pPr>
            <a:r>
              <a:rPr lang="cs-CZ" altLang="cs-CZ" sz="1800" b="1" dirty="0">
                <a:cs typeface="Times New Roman" panose="02020603050405020304" pitchFamily="18" charset="0"/>
              </a:rPr>
              <a:t>Diagnostika</a:t>
            </a:r>
            <a:r>
              <a:rPr lang="cs-CZ" altLang="cs-CZ" sz="1800" dirty="0">
                <a:cs typeface="Times New Roman" panose="02020603050405020304" pitchFamily="18" charset="0"/>
              </a:rPr>
              <a:t>: vyšetření koncentrace TSH a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T4 </a:t>
            </a:r>
            <a:r>
              <a:rPr lang="cs-CZ" altLang="cs-CZ" sz="1800" dirty="0">
                <a:cs typeface="Times New Roman" panose="02020603050405020304" pitchFamily="18" charset="0"/>
              </a:rPr>
              <a:t>a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T3</a:t>
            </a:r>
          </a:p>
          <a:p>
            <a:pPr lvl="1">
              <a:spcBef>
                <a:spcPts val="600"/>
              </a:spcBef>
              <a:defRPr/>
            </a:pPr>
            <a:r>
              <a:rPr lang="cs-CZ" altLang="cs-CZ" sz="1800" u="sng" dirty="0">
                <a:cs typeface="Times New Roman" panose="02020603050405020304" pitchFamily="18" charset="0"/>
              </a:rPr>
              <a:t>primární hypotyreóza</a:t>
            </a:r>
            <a:r>
              <a:rPr lang="cs-CZ" altLang="cs-CZ" sz="1800" dirty="0">
                <a:cs typeface="Times New Roman" panose="02020603050405020304" pitchFamily="18" charset="0"/>
              </a:rPr>
              <a:t> – snížené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T4 </a:t>
            </a:r>
            <a:r>
              <a:rPr lang="cs-CZ" altLang="cs-CZ" sz="1800" dirty="0">
                <a:cs typeface="Times New Roman" panose="02020603050405020304" pitchFamily="18" charset="0"/>
              </a:rPr>
              <a:t>a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T3 </a:t>
            </a:r>
            <a:r>
              <a:rPr lang="cs-CZ" altLang="cs-CZ" sz="1800" dirty="0">
                <a:cs typeface="Times New Roman" panose="02020603050405020304" pitchFamily="18" charset="0"/>
              </a:rPr>
              <a:t>a zvýšené TSH</a:t>
            </a:r>
          </a:p>
          <a:p>
            <a:pPr lvl="1">
              <a:spcBef>
                <a:spcPts val="600"/>
              </a:spcBef>
              <a:defRPr/>
            </a:pPr>
            <a:r>
              <a:rPr lang="cs-CZ" altLang="cs-CZ" sz="1800" u="sng" dirty="0">
                <a:cs typeface="Times New Roman" panose="02020603050405020304" pitchFamily="18" charset="0"/>
              </a:rPr>
              <a:t>centrální příčina hypotyreózy</a:t>
            </a:r>
            <a:r>
              <a:rPr lang="cs-CZ" altLang="cs-CZ" sz="1800" dirty="0">
                <a:cs typeface="Times New Roman" panose="02020603050405020304" pitchFamily="18" charset="0"/>
              </a:rPr>
              <a:t> – snížené koncentrace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T4</a:t>
            </a:r>
            <a:r>
              <a:rPr lang="cs-CZ" altLang="cs-CZ" sz="1800" dirty="0">
                <a:cs typeface="Times New Roman" panose="02020603050405020304" pitchFamily="18" charset="0"/>
              </a:rPr>
              <a:t>,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T3 </a:t>
            </a:r>
            <a:r>
              <a:rPr lang="cs-CZ" altLang="cs-CZ" sz="1800" dirty="0">
                <a:cs typeface="Times New Roman" panose="02020603050405020304" pitchFamily="18" charset="0"/>
              </a:rPr>
              <a:t>i TSH</a:t>
            </a:r>
          </a:p>
          <a:p>
            <a:pPr lvl="1">
              <a:spcBef>
                <a:spcPts val="600"/>
              </a:spcBef>
              <a:defRPr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altLang="cs-CZ" sz="1800" u="sng" dirty="0" smtClean="0">
                <a:cs typeface="Times New Roman" panose="02020603050405020304" pitchFamily="18" charset="0"/>
              </a:rPr>
              <a:t>subklinická </a:t>
            </a:r>
            <a:r>
              <a:rPr lang="cs-CZ" altLang="cs-CZ" sz="1800" u="sng" dirty="0">
                <a:cs typeface="Times New Roman" panose="02020603050405020304" pitchFamily="18" charset="0"/>
              </a:rPr>
              <a:t>hypotyreóza</a:t>
            </a:r>
            <a:r>
              <a:rPr lang="cs-CZ" altLang="cs-CZ" sz="1800" dirty="0">
                <a:cs typeface="Times New Roman" panose="02020603050405020304" pitchFamily="18" charset="0"/>
              </a:rPr>
              <a:t> – v normě T3, T4, zvýšené TSH; těhotenství !!</a:t>
            </a:r>
          </a:p>
          <a:p>
            <a:pPr lvl="1">
              <a:spcBef>
                <a:spcPts val="600"/>
              </a:spcBef>
              <a:defRPr/>
            </a:pPr>
            <a:r>
              <a:rPr lang="cs-CZ" altLang="cs-CZ" sz="1800" u="sng" dirty="0">
                <a:cs typeface="Times New Roman" panose="02020603050405020304" pitchFamily="18" charset="0"/>
              </a:rPr>
              <a:t>subklinická tyreotoxikóza</a:t>
            </a:r>
            <a:r>
              <a:rPr lang="cs-CZ" altLang="cs-CZ" sz="1800" dirty="0">
                <a:cs typeface="Times New Roman" panose="02020603050405020304" pitchFamily="18" charset="0"/>
              </a:rPr>
              <a:t> – T3, T4 v normě, TSH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snížené</a:t>
            </a:r>
          </a:p>
          <a:p>
            <a:pPr lvl="1">
              <a:spcBef>
                <a:spcPts val="600"/>
              </a:spcBef>
              <a:defRPr/>
            </a:pPr>
            <a:endParaRPr lang="cs-CZ" sz="1800" u="sng" dirty="0" smtClean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sz="1800" dirty="0" smtClean="0">
                <a:cs typeface="Times New Roman" panose="02020603050405020304" pitchFamily="18" charset="0"/>
              </a:rPr>
              <a:t>mohou </a:t>
            </a:r>
            <a:r>
              <a:rPr lang="cs-CZ" sz="1800" dirty="0">
                <a:cs typeface="Times New Roman" panose="02020603050405020304" pitchFamily="18" charset="0"/>
              </a:rPr>
              <a:t>přecházet do klinicky manifestní formy (není jasné jak často)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à"/>
              <a:defRPr/>
            </a:pP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 graviditě </a:t>
            </a:r>
            <a:r>
              <a:rPr lang="cs-CZ" altLang="cs-CZ" sz="1800" dirty="0">
                <a:cs typeface="Times New Roman" panose="02020603050405020304" pitchFamily="18" charset="0"/>
              </a:rPr>
              <a:t>– stabilizace a sledování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stavu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600"/>
              </a:spcBef>
              <a:buNone/>
              <a:defRPr/>
            </a:pPr>
            <a:endParaRPr lang="cs-CZ" altLang="cs-CZ" sz="1800" b="1" dirty="0" smtClean="0"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600"/>
              </a:spcBef>
              <a:buNone/>
              <a:defRPr/>
            </a:pPr>
            <a:endParaRPr lang="cs-CZ" altLang="cs-CZ" sz="1800" b="1" dirty="0"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600"/>
              </a:spcBef>
              <a:buNone/>
              <a:defRPr/>
            </a:pPr>
            <a:r>
              <a:rPr lang="cs-CZ" altLang="cs-CZ" sz="1800" b="1" dirty="0" smtClean="0">
                <a:cs typeface="Times New Roman" panose="02020603050405020304" pitchFamily="18" charset="0"/>
              </a:rPr>
              <a:t>Příznaky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– liší se na individuální úrovni</a:t>
            </a:r>
          </a:p>
          <a:p>
            <a:pPr marL="324000" lvl="1" indent="0">
              <a:spcBef>
                <a:spcPts val="600"/>
              </a:spcBef>
              <a:buNone/>
              <a:defRPr/>
            </a:pPr>
            <a:r>
              <a:rPr lang="cs-CZ" altLang="cs-CZ" sz="1800" dirty="0" smtClean="0">
                <a:cs typeface="Times New Roman" panose="02020603050405020304" pitchFamily="18" charset="0"/>
              </a:rPr>
              <a:t>ospalost</a:t>
            </a:r>
            <a:r>
              <a:rPr lang="cs-CZ" altLang="cs-CZ" sz="1800" dirty="0">
                <a:cs typeface="Times New Roman" panose="02020603050405020304" pitchFamily="18" charset="0"/>
              </a:rPr>
              <a:t>, zimomřivost, únava, nevýkonnost, svalová slabost, chladná a suchá kůže, prosáknutí až otoky kůže a podkoží, nekvalitní vlasy, nárůst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hmotnosti, poruchy menstruace, zapomínání, apatie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600"/>
              </a:spcBef>
              <a:buNone/>
              <a:defRPr/>
            </a:pPr>
            <a:endParaRPr lang="cs-CZ" altLang="cs-CZ" sz="1800" dirty="0" smtClean="0">
              <a:cs typeface="Times New Roman" panose="0202060305040502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568181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Hypertyreóza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509" y="1371601"/>
            <a:ext cx="11140691" cy="5070763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altLang="cs-CZ" sz="1800" dirty="0" smtClean="0">
                <a:cs typeface="Times New Roman" panose="02020603050405020304" pitchFamily="18" charset="0"/>
              </a:rPr>
              <a:t>– zvýšené hladiny hormonů ŠŽ v krvi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altLang="cs-CZ" sz="1800" dirty="0" smtClean="0">
                <a:cs typeface="Times New Roman" panose="02020603050405020304" pitchFamily="18" charset="0"/>
              </a:rPr>
              <a:t>– příčinou často hyperreaktivita ŠŽ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1800" dirty="0" smtClean="0">
                <a:cs typeface="Times New Roman" panose="02020603050405020304" pitchFamily="18" charset="0"/>
              </a:rPr>
              <a:t>autoimunitní </a:t>
            </a:r>
            <a:r>
              <a:rPr lang="cs-CZ" altLang="cs-CZ" sz="1800" b="1" dirty="0" err="1">
                <a:cs typeface="Times New Roman" panose="02020603050405020304" pitchFamily="18" charset="0"/>
              </a:rPr>
              <a:t>Gravesova-Basedowova</a:t>
            </a:r>
            <a:r>
              <a:rPr lang="cs-CZ" altLang="cs-CZ" sz="1800" b="1" dirty="0">
                <a:cs typeface="Times New Roman" panose="02020603050405020304" pitchFamily="18" charset="0"/>
              </a:rPr>
              <a:t> choroba</a:t>
            </a:r>
            <a:r>
              <a:rPr lang="cs-CZ" altLang="cs-CZ" sz="1800" dirty="0">
                <a:cs typeface="Times New Roman" panose="02020603050405020304" pitchFamily="18" charset="0"/>
              </a:rPr>
              <a:t>, </a:t>
            </a:r>
            <a:r>
              <a:rPr lang="cs-CZ" altLang="cs-CZ" sz="1800" dirty="0" err="1">
                <a:cs typeface="Times New Roman" panose="02020603050405020304" pitchFamily="18" charset="0"/>
              </a:rPr>
              <a:t>polynodózní</a:t>
            </a:r>
            <a:r>
              <a:rPr lang="cs-CZ" altLang="cs-CZ" sz="1800" dirty="0">
                <a:cs typeface="Times New Roman" panose="02020603050405020304" pitchFamily="18" charset="0"/>
              </a:rPr>
              <a:t> (mnohouzlová) struma, toxický (hyperfunkční) adenom štítné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žlázy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altLang="cs-CZ" sz="1800" b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altLang="cs-CZ" sz="1800" b="1" dirty="0" smtClean="0">
                <a:cs typeface="Times New Roman" panose="02020603050405020304" pitchFamily="18" charset="0"/>
              </a:rPr>
              <a:t>Příznaky</a:t>
            </a:r>
            <a:r>
              <a:rPr lang="cs-CZ" altLang="cs-CZ" sz="1800" b="1" dirty="0">
                <a:cs typeface="Times New Roman" panose="02020603050405020304" pitchFamily="18" charset="0"/>
              </a:rPr>
              <a:t>: </a:t>
            </a:r>
            <a:r>
              <a:rPr lang="cs-CZ" altLang="cs-CZ" sz="1800" dirty="0">
                <a:cs typeface="Times New Roman" panose="02020603050405020304" pitchFamily="18" charset="0"/>
              </a:rPr>
              <a:t>rychlá srdeční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činnost </a:t>
            </a:r>
            <a:r>
              <a:rPr lang="cs-CZ" altLang="cs-CZ" sz="1800" dirty="0">
                <a:cs typeface="Times New Roman" panose="02020603050405020304" pitchFamily="18" charset="0"/>
              </a:rPr>
              <a:t>a srdeční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arytmie </a:t>
            </a:r>
            <a:r>
              <a:rPr lang="cs-CZ" altLang="cs-CZ" sz="1800" dirty="0">
                <a:cs typeface="Times New Roman" panose="02020603050405020304" pitchFamily="18" charset="0"/>
              </a:rPr>
              <a:t>(nejčastěji tzv. fibrilace síní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), bušení </a:t>
            </a:r>
            <a:r>
              <a:rPr lang="cs-CZ" altLang="cs-CZ" sz="1800" dirty="0">
                <a:cs typeface="Times New Roman" panose="02020603050405020304" pitchFamily="18" charset="0"/>
              </a:rPr>
              <a:t>srdce,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pocení </a:t>
            </a:r>
            <a:r>
              <a:rPr lang="cs-CZ" altLang="cs-CZ" sz="1800" dirty="0">
                <a:cs typeface="Times New Roman" panose="02020603050405020304" pitchFamily="18" charset="0"/>
              </a:rPr>
              <a:t>a nesnášenlivost tepla,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nervozita</a:t>
            </a:r>
            <a:r>
              <a:rPr lang="cs-CZ" altLang="cs-CZ" sz="1800" dirty="0">
                <a:cs typeface="Times New Roman" panose="02020603050405020304" pitchFamily="18" charset="0"/>
              </a:rPr>
              <a:t>, nespavost, únava,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úbytek </a:t>
            </a:r>
            <a:r>
              <a:rPr lang="cs-CZ" altLang="cs-CZ" sz="1800" dirty="0">
                <a:cs typeface="Times New Roman" panose="02020603050405020304" pitchFamily="18" charset="0"/>
              </a:rPr>
              <a:t>svalové hmoty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a </a:t>
            </a:r>
            <a:r>
              <a:rPr lang="cs-CZ" altLang="cs-CZ" sz="1800" dirty="0">
                <a:cs typeface="Times New Roman" panose="02020603050405020304" pitchFamily="18" charset="0"/>
              </a:rPr>
              <a:t>svalová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slabost, úbytek hmotnosti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sz="1800" dirty="0" smtClean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sz="1800" b="1" dirty="0" smtClean="0"/>
              <a:t>Diagnostika: </a:t>
            </a:r>
            <a:r>
              <a:rPr lang="cs-CZ" sz="1800" dirty="0" smtClean="0"/>
              <a:t>vyšetření hladin </a:t>
            </a:r>
            <a:r>
              <a:rPr lang="cs-CZ" altLang="cs-CZ" sz="1800" dirty="0">
                <a:cs typeface="Times New Roman" panose="02020603050405020304" pitchFamily="18" charset="0"/>
              </a:rPr>
              <a:t>TSH a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T4 </a:t>
            </a:r>
            <a:r>
              <a:rPr lang="cs-CZ" altLang="cs-CZ" sz="1800" dirty="0">
                <a:cs typeface="Times New Roman" panose="02020603050405020304" pitchFamily="18" charset="0"/>
              </a:rPr>
              <a:t>a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T3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dirty="0" smtClean="0">
                <a:cs typeface="Times New Roman" panose="02020603050405020304" pitchFamily="18" charset="0"/>
              </a:rPr>
              <a:t>hladiny T4 </a:t>
            </a:r>
            <a:r>
              <a:rPr lang="cs-CZ" altLang="cs-CZ" sz="1800" dirty="0">
                <a:cs typeface="Times New Roman" panose="02020603050405020304" pitchFamily="18" charset="0"/>
              </a:rPr>
              <a:t>a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T3 horní </a:t>
            </a:r>
            <a:r>
              <a:rPr lang="cs-CZ" altLang="cs-CZ" sz="1800" dirty="0">
                <a:cs typeface="Times New Roman" panose="02020603050405020304" pitchFamily="18" charset="0"/>
              </a:rPr>
              <a:t>hranicí normy,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TSH snížen (často </a:t>
            </a:r>
            <a:r>
              <a:rPr lang="cs-CZ" altLang="cs-CZ" sz="1800" dirty="0">
                <a:cs typeface="Times New Roman" panose="02020603050405020304" pitchFamily="18" charset="0"/>
              </a:rPr>
              <a:t>až pod hladinu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měřitelnosti)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 smtClean="0"/>
              <a:t>u </a:t>
            </a:r>
            <a:r>
              <a:rPr lang="cs-CZ" sz="1800" dirty="0"/>
              <a:t>Graves-</a:t>
            </a:r>
            <a:r>
              <a:rPr lang="cs-CZ" sz="1800" dirty="0" err="1"/>
              <a:t>Basedowovy</a:t>
            </a:r>
            <a:r>
              <a:rPr lang="cs-CZ" sz="1800" dirty="0"/>
              <a:t> </a:t>
            </a:r>
            <a:r>
              <a:rPr lang="cs-CZ" sz="1800" dirty="0" smtClean="0"/>
              <a:t>nemoci – zvýšené </a:t>
            </a:r>
            <a:r>
              <a:rPr lang="cs-CZ" sz="1800" dirty="0"/>
              <a:t>protilátky proti TSH </a:t>
            </a:r>
            <a:r>
              <a:rPr lang="cs-CZ" sz="1800" dirty="0" smtClean="0"/>
              <a:t>receptorům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cs-CZ" sz="1800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cs-CZ" sz="1800" b="1" dirty="0" smtClean="0"/>
              <a:t>Terapie: </a:t>
            </a:r>
            <a:r>
              <a:rPr lang="cs-CZ" sz="1800" dirty="0" smtClean="0"/>
              <a:t>tyreostatika, definitivní léčba – chirurgická, </a:t>
            </a:r>
            <a:r>
              <a:rPr lang="cs-CZ" sz="1800" dirty="0" err="1" smtClean="0"/>
              <a:t>radiojod</a:t>
            </a:r>
            <a:endParaRPr lang="cs-CZ" sz="1800" b="1" dirty="0"/>
          </a:p>
        </p:txBody>
      </p:sp>
      <p:pic>
        <p:nvPicPr>
          <p:cNvPr id="8602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64" y="15289"/>
            <a:ext cx="2396836" cy="231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3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291" y="955528"/>
            <a:ext cx="10753200" cy="451576"/>
          </a:xfrm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Fluor (F)</a:t>
            </a:r>
            <a:endParaRPr lang="cs-CZ" dirty="0"/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>
          <a:xfrm>
            <a:off x="509452" y="1510145"/>
            <a:ext cx="10802982" cy="51815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>
                <a:cs typeface="Times New Roman" panose="02020603050405020304" pitchFamily="18" charset="0"/>
              </a:rPr>
              <a:t>mineralizace tvrdých tkání </a:t>
            </a:r>
            <a:r>
              <a:rPr lang="cs-CZ" altLang="cs-CZ" sz="1800" dirty="0">
                <a:cs typeface="Times New Roman" panose="02020603050405020304" pitchFamily="18" charset="0"/>
              </a:rPr>
              <a:t>– kosti, zuby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antikariogenní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účinek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optimální vývoj zubů  dostatek fluoru X nadbytek –  fluoróza (skvrny na sklovině)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u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malých dětí pozor na zubní pastu s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fluorem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fluorid, který není využit – 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vyloučen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močí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dříve – </a:t>
            </a:r>
            <a:r>
              <a:rPr lang="cs-CZ" altLang="cs-CZ" sz="1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fluoridovaná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 voda  v současné době fluoridové tablety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1800" b="1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Nadměrný přívod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: fluoróza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skeletu  bolesti a ztuhlost kloubů  následek mineralizace šlach a kloubních pouzder</a:t>
            </a:r>
            <a:endParaRPr lang="cs-CZ" altLang="cs-CZ" sz="1800" dirty="0"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85" y="2684967"/>
            <a:ext cx="3221758" cy="24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Zinek (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I.</a:t>
            </a:r>
            <a:endParaRPr lang="cs-CZ" dirty="0"/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>
          <a:xfrm>
            <a:off x="360219" y="1332411"/>
            <a:ext cx="11305308" cy="47679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b="1" dirty="0">
                <a:cs typeface="Times New Roman" panose="02020603050405020304" pitchFamily="18" charset="0"/>
              </a:rPr>
              <a:t>Funkce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 err="1">
                <a:cs typeface="Times New Roman" panose="02020603050405020304" pitchFamily="18" charset="0"/>
              </a:rPr>
              <a:t>k</a:t>
            </a:r>
            <a:r>
              <a:rPr lang="cs-CZ" altLang="cs-CZ" sz="1800" dirty="0" err="1" smtClean="0">
                <a:cs typeface="Times New Roman" panose="02020603050405020304" pitchFamily="18" charset="0"/>
              </a:rPr>
              <a:t>ofaktor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více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jak 200 enzymů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p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odíl na proteosyntéze, metabolismu </a:t>
            </a:r>
            <a:r>
              <a:rPr lang="cs-CZ" altLang="cs-CZ" sz="1800" dirty="0">
                <a:cs typeface="Times New Roman" panose="02020603050405020304" pitchFamily="18" charset="0"/>
              </a:rPr>
              <a:t>bílkovin a nukleových kyselin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cs typeface="Times New Roman" panose="02020603050405020304" pitchFamily="18" charset="0"/>
              </a:rPr>
              <a:t>nutný k dosažení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pozitivní N bilance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r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ůst, vývoj </a:t>
            </a:r>
            <a:r>
              <a:rPr lang="cs-CZ" altLang="cs-CZ" sz="1800" dirty="0">
                <a:cs typeface="Times New Roman" panose="02020603050405020304" pitchFamily="18" charset="0"/>
              </a:rPr>
              <a:t>a proliferace buněk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hojení ran, imunita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antioxidační funkce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adaptace oka na tmu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apetit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r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eprodukční funkce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cs typeface="Times New Roman" panose="02020603050405020304" pitchFamily="18" charset="0"/>
              </a:rPr>
              <a:t>i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nzulin je v pankreatu skladován v komplexu se zinkem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Zinek (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II.</a:t>
            </a:r>
            <a:endParaRPr lang="cs-CZ" dirty="0"/>
          </a:p>
        </p:txBody>
      </p:sp>
      <p:sp>
        <p:nvSpPr>
          <p:cNvPr id="86019" name="Zástupný symbol pro obsah 2"/>
          <p:cNvSpPr>
            <a:spLocks noGrp="1"/>
          </p:cNvSpPr>
          <p:nvPr>
            <p:ph idx="1"/>
          </p:nvPr>
        </p:nvSpPr>
        <p:spPr>
          <a:xfrm>
            <a:off x="248195" y="1345475"/>
            <a:ext cx="11743508" cy="51075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1800" dirty="0">
                <a:cs typeface="Times New Roman" panose="02020603050405020304" pitchFamily="18" charset="0"/>
              </a:rPr>
              <a:t>v těle asi 2 g </a:t>
            </a:r>
            <a:r>
              <a:rPr lang="cs-CZ" altLang="cs-CZ" sz="1800" dirty="0" err="1">
                <a:cs typeface="Times New Roman" panose="02020603050405020304" pitchFamily="18" charset="0"/>
              </a:rPr>
              <a:t>Zn</a:t>
            </a:r>
            <a:r>
              <a:rPr lang="cs-CZ" altLang="cs-CZ" sz="1800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v kostech, kůži, ve vlasech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cs-CZ" altLang="cs-CZ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krvi ve vázané formě na bílkoviny – </a:t>
            </a:r>
            <a:r>
              <a:rPr lang="en-US" sz="1800" dirty="0">
                <a:cs typeface="Times New Roman" panose="02020603050405020304" pitchFamily="18" charset="0"/>
              </a:rPr>
              <a:t>albumin (66 %) a alfa-2-makroglobulin (32 </a:t>
            </a:r>
            <a:r>
              <a:rPr lang="en-US" sz="1800" dirty="0" smtClean="0">
                <a:cs typeface="Times New Roman" panose="02020603050405020304" pitchFamily="18" charset="0"/>
              </a:rPr>
              <a:t>%)</a:t>
            </a: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rezervy nejsou velké  nutný kontinuální přívod potravou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1800" b="1" dirty="0">
                <a:cs typeface="Times New Roman" panose="02020603050405020304" pitchFamily="18" charset="0"/>
              </a:rPr>
              <a:t>deficit</a:t>
            </a:r>
            <a:r>
              <a:rPr lang="cs-CZ" altLang="cs-CZ" sz="1800" dirty="0">
                <a:cs typeface="Times New Roman" panose="02020603050405020304" pitchFamily="18" charset="0"/>
              </a:rPr>
              <a:t>: poruchy chuti, dermatitida, poruchy imunity, vypadávání vlasů, průjem i neuropsychické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poruchy </a:t>
            </a:r>
          </a:p>
          <a:p>
            <a:pPr lvl="1">
              <a:spcBef>
                <a:spcPts val="600"/>
              </a:spcBef>
              <a:defRPr/>
            </a:pPr>
            <a:r>
              <a:rPr lang="cs-CZ" altLang="cs-CZ" sz="1800" b="1" dirty="0" smtClean="0">
                <a:cs typeface="Times New Roman" panose="02020603050405020304" pitchFamily="18" charset="0"/>
              </a:rPr>
              <a:t>těžký deficit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– těžké poruchy růstu a </a:t>
            </a:r>
            <a:r>
              <a:rPr lang="cs-CZ" altLang="cs-CZ" sz="1800" dirty="0" err="1" smtClean="0">
                <a:cs typeface="Times New Roman" panose="02020603050405020304" pitchFamily="18" charset="0"/>
              </a:rPr>
              <a:t>hypogonadismus</a:t>
            </a: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endParaRPr lang="cs-CZ" altLang="cs-CZ" sz="1800" b="1" dirty="0" smtClean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altLang="cs-CZ" sz="1800" b="1" dirty="0" smtClean="0">
                <a:cs typeface="Times New Roman" panose="02020603050405020304" pitchFamily="18" charset="0"/>
              </a:rPr>
              <a:t>mírný deficit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– chronicky dialyzovaní pacienti, cirhóza, opakované infekce, trvalé průjmy, nefrotický syndrom; </a:t>
            </a:r>
          </a:p>
          <a:p>
            <a:pPr marL="1085850" lvl="2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b="1" dirty="0" smtClean="0">
                <a:cs typeface="Times New Roman" panose="02020603050405020304" pitchFamily="18" charset="0"/>
              </a:rPr>
              <a:t>u mužů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– atrofie varlat, snížení počtu a kvality spermií</a:t>
            </a:r>
          </a:p>
          <a:p>
            <a:pPr marL="1085850" lvl="2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800" b="1" dirty="0" smtClean="0">
                <a:cs typeface="Times New Roman" panose="02020603050405020304" pitchFamily="18" charset="0"/>
              </a:rPr>
              <a:t>u žen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– poruchy fertility, důležitá potřeba v těhotenství – aktivní přestup placentou, role </a:t>
            </a:r>
            <a:r>
              <a:rPr lang="cs-CZ" altLang="cs-CZ" sz="1800" dirty="0" err="1" smtClean="0">
                <a:cs typeface="Times New Roman" panose="02020603050405020304" pitchFamily="18" charset="0"/>
              </a:rPr>
              <a:t>Zn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pro vývoj a ochranu plodu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endParaRPr lang="cs-CZ" altLang="cs-CZ" sz="1800" b="1" dirty="0" smtClean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cs-CZ" altLang="cs-CZ" sz="1800" b="1" dirty="0" smtClean="0">
                <a:cs typeface="Times New Roman" panose="02020603050405020304" pitchFamily="18" charset="0"/>
              </a:rPr>
              <a:t>klinické </a:t>
            </a:r>
            <a:r>
              <a:rPr lang="cs-CZ" altLang="cs-CZ" sz="1800" b="1" dirty="0">
                <a:cs typeface="Times New Roman" panose="02020603050405020304" pitchFamily="18" charset="0"/>
              </a:rPr>
              <a:t>ztráty</a:t>
            </a:r>
            <a:r>
              <a:rPr lang="cs-CZ" altLang="cs-CZ" sz="1800" dirty="0">
                <a:cs typeface="Times New Roman" panose="02020603050405020304" pitchFamily="18" charset="0"/>
              </a:rPr>
              <a:t>: střevní píštěle, průjmy, malabsorpce živin, katabolismus</a:t>
            </a:r>
          </a:p>
          <a:p>
            <a:pPr lvl="1">
              <a:spcBef>
                <a:spcPts val="600"/>
              </a:spcBef>
              <a:defRPr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1800" dirty="0">
                <a:cs typeface="Times New Roman" panose="02020603050405020304" pitchFamily="18" charset="0"/>
              </a:rPr>
              <a:t>koncentrace </a:t>
            </a:r>
            <a:r>
              <a:rPr lang="cs-CZ" altLang="cs-CZ" sz="1800" dirty="0" err="1">
                <a:cs typeface="Times New Roman" panose="02020603050405020304" pitchFamily="18" charset="0"/>
              </a:rPr>
              <a:t>Zn</a:t>
            </a:r>
            <a:r>
              <a:rPr lang="cs-CZ" altLang="cs-CZ" sz="1800" dirty="0">
                <a:cs typeface="Times New Roman" panose="02020603050405020304" pitchFamily="18" charset="0"/>
              </a:rPr>
              <a:t> je snižována stresem, zánětem, kortikosteroidy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23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Zinek (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III.</a:t>
            </a:r>
            <a:endParaRPr lang="cs-CZ" dirty="0"/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>
          <a:xfrm>
            <a:off x="415636" y="1486989"/>
            <a:ext cx="11057563" cy="5044440"/>
          </a:xfrm>
        </p:spPr>
        <p:txBody>
          <a:bodyPr/>
          <a:lstStyle/>
          <a:p>
            <a:pPr>
              <a:defRPr/>
            </a:pPr>
            <a:r>
              <a:rPr lang="cs-CZ" altLang="cs-CZ" sz="1800" b="1" dirty="0">
                <a:cs typeface="Times New Roman" panose="02020603050405020304" pitchFamily="18" charset="0"/>
              </a:rPr>
              <a:t>v</a:t>
            </a:r>
            <a:r>
              <a:rPr lang="cs-CZ" altLang="cs-CZ" sz="1800" b="1" dirty="0" smtClean="0">
                <a:cs typeface="Times New Roman" panose="02020603050405020304" pitchFamily="18" charset="0"/>
              </a:rPr>
              <a:t>střebatelnost</a:t>
            </a:r>
            <a:r>
              <a:rPr lang="cs-CZ" altLang="cs-CZ" sz="1800" dirty="0">
                <a:cs typeface="Times New Roman" panose="02020603050405020304" pitchFamily="18" charset="0"/>
              </a:rPr>
              <a:t>: 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v duodenu, jejunu, málo v žaludku (absorpce cca </a:t>
            </a:r>
            <a:r>
              <a:rPr lang="cs-CZ" sz="1800" dirty="0">
                <a:cs typeface="Times New Roman" panose="02020603050405020304" pitchFamily="18" charset="0"/>
                <a:sym typeface="Symbol" pitchFamily="18" charset="2"/>
              </a:rPr>
              <a:t>20–40 %)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1800" dirty="0">
                <a:cs typeface="Times New Roman" panose="02020603050405020304" pitchFamily="18" charset="0"/>
              </a:rPr>
              <a:t>z živočišných potravin vyšší – v průměru 30 % </a:t>
            </a:r>
            <a:endParaRPr lang="cs-CZ" altLang="cs-CZ" sz="1800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1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2000" indent="0">
              <a:buNone/>
              <a:defRPr/>
            </a:pP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altLang="cs-CZ" sz="1800" dirty="0">
                <a:cs typeface="Times New Roman" panose="02020603050405020304" pitchFamily="18" charset="0"/>
              </a:rPr>
              <a:t>závisí na mnohých faktorech: </a:t>
            </a:r>
          </a:p>
          <a:p>
            <a:pPr lvl="1">
              <a:defRPr/>
            </a:pPr>
            <a:r>
              <a:rPr lang="cs-CZ" altLang="cs-CZ" sz="1800" dirty="0">
                <a:cs typeface="Times New Roman" panose="02020603050405020304" pitchFamily="18" charset="0"/>
              </a:rPr>
              <a:t>potřeba organismu, stav a zásobení zinkem</a:t>
            </a:r>
          </a:p>
          <a:p>
            <a:pPr lvl="1">
              <a:defRPr/>
            </a:pPr>
            <a:r>
              <a:rPr lang="cs-CZ" altLang="cs-CZ" sz="1800" dirty="0">
                <a:cs typeface="Times New Roman" panose="02020603050405020304" pitchFamily="18" charset="0"/>
              </a:rPr>
              <a:t>chemická vazba zinku</a:t>
            </a:r>
          </a:p>
          <a:p>
            <a:pPr lvl="1">
              <a:defRPr/>
            </a:pPr>
            <a:r>
              <a:rPr lang="cs-CZ" altLang="cs-CZ" sz="1800" dirty="0">
                <a:cs typeface="Times New Roman" panose="02020603050405020304" pitchFamily="18" charset="0"/>
              </a:rPr>
              <a:t>interakce s dalšími složkami potravy (bílkoviny podporují vstřebatelnost; </a:t>
            </a:r>
            <a:r>
              <a:rPr lang="cs-CZ" altLang="cs-CZ" sz="1800" dirty="0" err="1">
                <a:cs typeface="Times New Roman" panose="02020603050405020304" pitchFamily="18" charset="0"/>
              </a:rPr>
              <a:t>kys</a:t>
            </a:r>
            <a:r>
              <a:rPr lang="cs-CZ" altLang="cs-CZ" sz="1800" dirty="0">
                <a:cs typeface="Times New Roman" panose="02020603050405020304" pitchFamily="18" charset="0"/>
              </a:rPr>
              <a:t>. </a:t>
            </a:r>
            <a:r>
              <a:rPr lang="cs-CZ" altLang="cs-CZ" sz="1800" dirty="0" err="1">
                <a:cs typeface="Times New Roman" panose="02020603050405020304" pitchFamily="18" charset="0"/>
              </a:rPr>
              <a:t>fytová</a:t>
            </a:r>
            <a:r>
              <a:rPr lang="cs-CZ" altLang="cs-CZ" sz="1800" dirty="0">
                <a:cs typeface="Times New Roman" panose="02020603050405020304" pitchFamily="18" charset="0"/>
              </a:rPr>
              <a:t> a vláknina snižuje absorpci</a:t>
            </a:r>
            <a:r>
              <a:rPr lang="cs-CZ" altLang="cs-CZ" sz="1800" dirty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cs-CZ" sz="1800" dirty="0" err="1">
                <a:cs typeface="Times New Roman" panose="02020603050405020304" pitchFamily="18" charset="0"/>
              </a:rPr>
              <a:t>kompetuje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Cu</a:t>
            </a:r>
            <a:r>
              <a:rPr lang="cs-CZ" sz="1800" dirty="0"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cs typeface="Times New Roman" panose="02020603050405020304" pitchFamily="18" charset="0"/>
              </a:rPr>
              <a:t>Fe</a:t>
            </a:r>
            <a:r>
              <a:rPr lang="cs-CZ" sz="1800" dirty="0">
                <a:cs typeface="Times New Roman" panose="02020603050405020304" pitchFamily="18" charset="0"/>
              </a:rPr>
              <a:t>)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endParaRPr lang="cs-CZ" altLang="cs-CZ" sz="14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1800" b="1" dirty="0">
                <a:cs typeface="Times New Roman" panose="02020603050405020304" pitchFamily="18" charset="0"/>
              </a:rPr>
              <a:t>e</a:t>
            </a:r>
            <a:r>
              <a:rPr lang="cs-CZ" altLang="cs-CZ" sz="1800" b="1" dirty="0" smtClean="0">
                <a:cs typeface="Times New Roman" panose="02020603050405020304" pitchFamily="18" charset="0"/>
              </a:rPr>
              <a:t>xkrece</a:t>
            </a:r>
            <a:r>
              <a:rPr lang="cs-CZ" altLang="cs-CZ" sz="1800" dirty="0">
                <a:cs typeface="Times New Roman" panose="02020603050405020304" pitchFamily="18" charset="0"/>
              </a:rPr>
              <a:t>: pankreatické šťávy, žluč, málo močí; zpětná reabsorpce</a:t>
            </a:r>
          </a:p>
          <a:p>
            <a:pPr>
              <a:defRPr/>
            </a:pPr>
            <a:r>
              <a:rPr lang="cs-CZ" altLang="cs-CZ" sz="1800" b="1" dirty="0">
                <a:cs typeface="Times New Roman" panose="02020603050405020304" pitchFamily="18" charset="0"/>
              </a:rPr>
              <a:t>z</a:t>
            </a:r>
            <a:r>
              <a:rPr lang="cs-CZ" altLang="cs-CZ" sz="1800" b="1" dirty="0" smtClean="0">
                <a:cs typeface="Times New Roman" panose="02020603050405020304" pitchFamily="18" charset="0"/>
              </a:rPr>
              <a:t>droj</a:t>
            </a:r>
            <a:r>
              <a:rPr lang="cs-CZ" altLang="cs-CZ" sz="1800" dirty="0">
                <a:cs typeface="Times New Roman" panose="02020603050405020304" pitchFamily="18" charset="0"/>
              </a:rPr>
              <a:t>: hovězí, vepřové i drůbeží maso, vejce, mléko, sýry, pečivo – dle stupně vymletí mouky </a:t>
            </a:r>
          </a:p>
          <a:p>
            <a:pPr>
              <a:defRPr/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sz="1800" dirty="0">
                <a:cs typeface="Times New Roman" panose="02020603050405020304" pitchFamily="18" charset="0"/>
              </a:rPr>
              <a:t>DDD: 7–10 mg</a:t>
            </a:r>
          </a:p>
          <a:p>
            <a:pPr lvl="1">
              <a:defRPr/>
            </a:pPr>
            <a:endParaRPr lang="cs-CZ" alt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3986</TotalTime>
  <Words>9531</Words>
  <Application>Microsoft Office PowerPoint</Application>
  <PresentationFormat>Širokoúhlá obrazovka</PresentationFormat>
  <Paragraphs>1316</Paragraphs>
  <Slides>122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122</vt:i4>
      </vt:variant>
    </vt:vector>
  </HeadingPairs>
  <TitlesOfParts>
    <vt:vector size="130" baseType="lpstr">
      <vt:lpstr>맑은 고딕</vt:lpstr>
      <vt:lpstr>Arial</vt:lpstr>
      <vt:lpstr>Symbol</vt:lpstr>
      <vt:lpstr>Tahoma</vt:lpstr>
      <vt:lpstr>Times New Roman</vt:lpstr>
      <vt:lpstr>Wingdings</vt:lpstr>
      <vt:lpstr>Prezentace_MU_CZ</vt:lpstr>
      <vt:lpstr>Image</vt:lpstr>
      <vt:lpstr>Vitaminy, minerální látky, stopové prvky</vt:lpstr>
      <vt:lpstr>Vitaminy I.</vt:lpstr>
      <vt:lpstr>Vitaminy II.</vt:lpstr>
      <vt:lpstr>Hypovitaminóza</vt:lpstr>
      <vt:lpstr>Vitaminy III.</vt:lpstr>
      <vt:lpstr>Důsledky nedostatku vitaminů</vt:lpstr>
      <vt:lpstr>Prezentace aplikace PowerPoint</vt:lpstr>
      <vt:lpstr>Vitamin A – retinol</vt:lpstr>
      <vt:lpstr>Vitamin A</vt:lpstr>
      <vt:lpstr>Karotenoidy</vt:lpstr>
      <vt:lpstr>Funkce vitaminu A</vt:lpstr>
      <vt:lpstr>vitamin A v těhotenství</vt:lpstr>
      <vt:lpstr>Hypovitaminóza vitaminu A</vt:lpstr>
      <vt:lpstr>Hypovitaminóza vs. hypervitaminóza vitaminu A</vt:lpstr>
      <vt:lpstr>Vitamin D – kalciferol</vt:lpstr>
      <vt:lpstr>Prezentace aplikace PowerPoint</vt:lpstr>
      <vt:lpstr>Vitamin D – funkce</vt:lpstr>
      <vt:lpstr>Hypovitaminóza vit. D</vt:lpstr>
      <vt:lpstr>Projevy nedostatku vitamínu D</vt:lpstr>
      <vt:lpstr>Prezentace aplikace PowerPoint</vt:lpstr>
      <vt:lpstr>Rizikové osoby pro nedostatek vit. D</vt:lpstr>
      <vt:lpstr>Zdroje vitaminu D</vt:lpstr>
      <vt:lpstr>Hypervitaminóza vitaminu D</vt:lpstr>
      <vt:lpstr>Vitamin E</vt:lpstr>
      <vt:lpstr>Vitamin E</vt:lpstr>
      <vt:lpstr>Antioxidační schopnost a jiné funkce</vt:lpstr>
      <vt:lpstr>Prezentace aplikace PowerPoint</vt:lpstr>
      <vt:lpstr>Tokoferol I.</vt:lpstr>
      <vt:lpstr>Tokoferol II. </vt:lpstr>
      <vt:lpstr>Hypovitaminóza vitamínu E</vt:lpstr>
      <vt:lpstr>vitamín E a rizikové skupiny</vt:lpstr>
      <vt:lpstr>Vitamin K</vt:lpstr>
      <vt:lpstr>Vitamin K</vt:lpstr>
      <vt:lpstr>nedostatek vitaminu K</vt:lpstr>
      <vt:lpstr>Prezentace aplikace PowerPoint</vt:lpstr>
      <vt:lpstr>Vitaminy skupiny B</vt:lpstr>
      <vt:lpstr>Vitamin B1 (thiamin)</vt:lpstr>
      <vt:lpstr>Prezentace aplikace PowerPoint</vt:lpstr>
      <vt:lpstr>Hypovitaminóza vitaminu B1 </vt:lpstr>
      <vt:lpstr>Prezentace aplikace PowerPoint</vt:lpstr>
      <vt:lpstr>vitamin B1</vt:lpstr>
      <vt:lpstr>Vitamin B2 (riboflavin)</vt:lpstr>
      <vt:lpstr>Hypovitaminóza vitaminu B2</vt:lpstr>
      <vt:lpstr>Niacin </vt:lpstr>
      <vt:lpstr>Niacin</vt:lpstr>
      <vt:lpstr>Kyselina pantotenová</vt:lpstr>
      <vt:lpstr>Vitamin B6 (pyridoxin)</vt:lpstr>
      <vt:lpstr>vitamin B6</vt:lpstr>
      <vt:lpstr>Hypovitaminóza vitamínu B6</vt:lpstr>
      <vt:lpstr>Biotin </vt:lpstr>
      <vt:lpstr>Kyselina listová (folát) </vt:lpstr>
      <vt:lpstr>Megaloblastová anémie</vt:lpstr>
      <vt:lpstr>Kyselina listová (folát) </vt:lpstr>
      <vt:lpstr>Kyselina listová (folát) </vt:lpstr>
      <vt:lpstr>Vitamin B12 (kobalamin)</vt:lpstr>
      <vt:lpstr>Prezentace aplikace PowerPoint</vt:lpstr>
      <vt:lpstr>Prezentace aplikace PowerPoint</vt:lpstr>
      <vt:lpstr>Propojení mezi folátem a B12</vt:lpstr>
      <vt:lpstr>Nedostatek folátu vs. nedostatek B12</vt:lpstr>
      <vt:lpstr>Vitamin B12 (kobalamin)</vt:lpstr>
      <vt:lpstr>B12 (kobalamin)</vt:lpstr>
      <vt:lpstr>Kyselina askorbová (vitamin C)</vt:lpstr>
      <vt:lpstr>Hypovitaminóza vitaminu C</vt:lpstr>
      <vt:lpstr>Prezentace aplikace PowerPoint</vt:lpstr>
      <vt:lpstr>Minerální látky, stopové prvky</vt:lpstr>
      <vt:lpstr>Minerální látky</vt:lpstr>
      <vt:lpstr>Vápník (Ca)</vt:lpstr>
      <vt:lpstr>Vápník (Ca)</vt:lpstr>
      <vt:lpstr>Kalcémie </vt:lpstr>
      <vt:lpstr>Homeostáza Ca2+ </vt:lpstr>
      <vt:lpstr>Prezentace aplikace PowerPoint</vt:lpstr>
      <vt:lpstr>Osteoporóza I.</vt:lpstr>
      <vt:lpstr>Osteoporóza II.</vt:lpstr>
      <vt:lpstr>Vápník - zdroje</vt:lpstr>
      <vt:lpstr>Absorpce Ca z různých zdrojů</vt:lpstr>
      <vt:lpstr>Fosfor</vt:lpstr>
      <vt:lpstr>Hyperfosfatémie x hypofosfatémie</vt:lpstr>
      <vt:lpstr>Refeeding syndrom (RFS)</vt:lpstr>
      <vt:lpstr>Magnesium I.</vt:lpstr>
      <vt:lpstr>Magnesium II. </vt:lpstr>
      <vt:lpstr>Magnesium III.</vt:lpstr>
      <vt:lpstr>Syndrom nedostatku magnézia</vt:lpstr>
      <vt:lpstr>Stopové prvky</vt:lpstr>
      <vt:lpstr>Železo (Fe)</vt:lpstr>
      <vt:lpstr>Železo (Fe)</vt:lpstr>
      <vt:lpstr>Změny hladiny plazmatického železa</vt:lpstr>
      <vt:lpstr>Sideropenie (nedostatek Fe v organismu)</vt:lpstr>
      <vt:lpstr>Přetížení organismu železem</vt:lpstr>
      <vt:lpstr>Prezentace aplikace PowerPoint</vt:lpstr>
      <vt:lpstr>Jod (I)</vt:lpstr>
      <vt:lpstr>Prezentace aplikace PowerPoint</vt:lpstr>
      <vt:lpstr>Prezentace aplikace PowerPoint</vt:lpstr>
      <vt:lpstr>Klinický syndrom hypofunkce a hyperfunkce ŠŽ</vt:lpstr>
      <vt:lpstr>Prezentace aplikace PowerPoint</vt:lpstr>
      <vt:lpstr>Hypertyreóza</vt:lpstr>
      <vt:lpstr>Fluor (F)</vt:lpstr>
      <vt:lpstr>Zinek (Zn) I.</vt:lpstr>
      <vt:lpstr>Zinek (Zn) II.</vt:lpstr>
      <vt:lpstr>Zinek (Zn) III.</vt:lpstr>
      <vt:lpstr>Selen (Se) I.</vt:lpstr>
      <vt:lpstr>Selen (Se) II.</vt:lpstr>
      <vt:lpstr>Měď (Cu) I.</vt:lpstr>
      <vt:lpstr>Ceruloplazmin </vt:lpstr>
      <vt:lpstr>Měď (Cu) II.</vt:lpstr>
      <vt:lpstr>Wilsonova choroba I.</vt:lpstr>
      <vt:lpstr>Wilsonova choroba II.</vt:lpstr>
      <vt:lpstr>Chrom (Cr)</vt:lpstr>
      <vt:lpstr>Mangan (Mn)</vt:lpstr>
      <vt:lpstr>Molybden (Mo) I.</vt:lpstr>
      <vt:lpstr>Molybden (Mo) II.</vt:lpstr>
      <vt:lpstr>Kobalt (Co)</vt:lpstr>
      <vt:lpstr>Nikl (Ni)</vt:lpstr>
      <vt:lpstr>Prezentace aplikace PowerPoint</vt:lpstr>
      <vt:lpstr>Vliv chorobných procesů na metabolismus</vt:lpstr>
      <vt:lpstr>Vliv na regulaci metabolismu</vt:lpstr>
      <vt:lpstr>Metabolismus v důležitých věkových obdobích</vt:lpstr>
      <vt:lpstr>Metabolismus v období dospívání</vt:lpstr>
      <vt:lpstr>Metabolismus v období těhotenství a kojení</vt:lpstr>
      <vt:lpstr>Metabolické změny ve stáří a jejich důsledky I.</vt:lpstr>
      <vt:lpstr>Metabolické změny ve stáří a jejich důsledky II.</vt:lpstr>
      <vt:lpstr>Děkuji za pozornost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Vitaminy, minerální látky, stopové prvky</dc:title>
  <dc:creator>Markéta Grulichová</dc:creator>
  <cp:lastModifiedBy>Markéta Grulichová</cp:lastModifiedBy>
  <cp:revision>681</cp:revision>
  <cp:lastPrinted>1601-01-01T00:00:00Z</cp:lastPrinted>
  <dcterms:created xsi:type="dcterms:W3CDTF">2019-10-18T13:29:05Z</dcterms:created>
  <dcterms:modified xsi:type="dcterms:W3CDTF">2020-02-17T11:38:24Z</dcterms:modified>
</cp:coreProperties>
</file>