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8" r:id="rId37"/>
    <p:sldId id="300" r:id="rId38"/>
    <p:sldId id="299" r:id="rId39"/>
    <p:sldId id="297" r:id="rId40"/>
  </p:sldIdLst>
  <p:sldSz cx="12192000" cy="6858000"/>
  <p:notesSz cx="6858000" cy="9144000"/>
  <p:custDataLst>
    <p:tags r:id="rId4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3CCBC-A50C-4305-8383-1B3B6E0C66E6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EE074-F2F1-40D0-A3E2-0FB89CF3F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82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D1DC4-50B6-4E9D-8800-240A5EC2915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33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9D7D9-FBFF-493A-BE73-AEF156A24F8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45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EB9-A242-4F07-9737-B68A1F266ECF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CA0-6422-4672-8AF9-CFAA5ABA9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00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EB9-A242-4F07-9737-B68A1F266ECF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CA0-6422-4672-8AF9-CFAA5ABA9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66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EB9-A242-4F07-9737-B68A1F266ECF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CA0-6422-4672-8AF9-CFAA5ABA9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12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4" y="115889"/>
            <a:ext cx="11904133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185" y="981075"/>
            <a:ext cx="11713633" cy="2732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185" y="3865564"/>
            <a:ext cx="11713633" cy="2732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4" y="115889"/>
            <a:ext cx="11904133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184" y="981075"/>
            <a:ext cx="5755216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981075"/>
            <a:ext cx="5755217" cy="2732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865564"/>
            <a:ext cx="5755217" cy="2732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6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99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432">
          <p15:clr>
            <a:srgbClr val="FBAE40"/>
          </p15:clr>
        </p15:guide>
        <p15:guide id="4294967295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EB9-A242-4F07-9737-B68A1F266ECF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CA0-6422-4672-8AF9-CFAA5ABA9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75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EB9-A242-4F07-9737-B68A1F266ECF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CA0-6422-4672-8AF9-CFAA5ABA9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44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EB9-A242-4F07-9737-B68A1F266ECF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CA0-6422-4672-8AF9-CFAA5ABA9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88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EB9-A242-4F07-9737-B68A1F266ECF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CA0-6422-4672-8AF9-CFAA5ABA9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76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EB9-A242-4F07-9737-B68A1F266ECF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CA0-6422-4672-8AF9-CFAA5ABA9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9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EB9-A242-4F07-9737-B68A1F266ECF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CA0-6422-4672-8AF9-CFAA5ABA9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80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EB9-A242-4F07-9737-B68A1F266ECF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CA0-6422-4672-8AF9-CFAA5ABA9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5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EB9-A242-4F07-9737-B68A1F266ECF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CA0-6422-4672-8AF9-CFAA5ABA9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EEB9-A242-4F07-9737-B68A1F266ECF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3CCA0-6422-4672-8AF9-CFAA5ABA9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0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HYPERTENZE, KARDIOMYOPATIE, VROZENÉ SRDEČNÍ VADY</a:t>
            </a:r>
            <a:endParaRPr lang="cs-CZ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6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TK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Několik funkčně provázaných systémů</a:t>
            </a:r>
          </a:p>
          <a:p>
            <a:r>
              <a:rPr lang="cs-CZ" dirty="0" smtClean="0"/>
              <a:t>Regulace:</a:t>
            </a:r>
          </a:p>
          <a:p>
            <a:pPr lvl="1"/>
            <a:r>
              <a:rPr lang="cs-CZ" dirty="0" smtClean="0"/>
              <a:t>tepové frekvence</a:t>
            </a:r>
          </a:p>
          <a:p>
            <a:pPr lvl="1"/>
            <a:r>
              <a:rPr lang="cs-CZ" dirty="0" smtClean="0"/>
              <a:t>srdeční kontraktility</a:t>
            </a:r>
          </a:p>
          <a:p>
            <a:pPr lvl="1"/>
            <a:r>
              <a:rPr lang="cs-CZ" dirty="0" smtClean="0"/>
              <a:t>periferní rezistence</a:t>
            </a:r>
          </a:p>
          <a:p>
            <a:pPr lvl="1"/>
            <a:r>
              <a:rPr lang="cs-CZ" dirty="0" smtClean="0"/>
              <a:t>cirkulujícího </a:t>
            </a:r>
            <a:r>
              <a:rPr lang="cs-CZ" dirty="0" err="1" smtClean="0"/>
              <a:t>volumu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0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Vegetativní regulace TK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Aferentní zakončení – baroreceptory </a:t>
            </a:r>
            <a:r>
              <a:rPr lang="cs-CZ" sz="2400" dirty="0" err="1"/>
              <a:t>glomus</a:t>
            </a:r>
            <a:r>
              <a:rPr lang="cs-CZ" sz="2400" dirty="0"/>
              <a:t> </a:t>
            </a:r>
            <a:r>
              <a:rPr lang="cs-CZ" sz="2400" dirty="0" err="1"/>
              <a:t>caroticum</a:t>
            </a:r>
            <a:r>
              <a:rPr lang="cs-CZ" sz="2400" dirty="0"/>
              <a:t>, </a:t>
            </a:r>
            <a:r>
              <a:rPr lang="cs-CZ" sz="2400" dirty="0" err="1"/>
              <a:t>arcus</a:t>
            </a:r>
            <a:r>
              <a:rPr lang="cs-CZ" sz="2400" dirty="0"/>
              <a:t> </a:t>
            </a:r>
            <a:r>
              <a:rPr lang="cs-CZ" sz="2400" dirty="0" err="1"/>
              <a:t>aortae</a:t>
            </a:r>
            <a:r>
              <a:rPr lang="cs-CZ" sz="2400" dirty="0"/>
              <a:t>; centrální a periferní chemoreceptory</a:t>
            </a:r>
          </a:p>
          <a:p>
            <a:r>
              <a:rPr lang="cs-CZ" sz="2400" dirty="0"/>
              <a:t>Centrum – </a:t>
            </a:r>
            <a:r>
              <a:rPr lang="cs-CZ" sz="2400" dirty="0" err="1"/>
              <a:t>nucleus</a:t>
            </a:r>
            <a:r>
              <a:rPr lang="cs-CZ" sz="2400" dirty="0"/>
              <a:t> </a:t>
            </a:r>
            <a:r>
              <a:rPr lang="cs-CZ" sz="2400" dirty="0" err="1"/>
              <a:t>tractus</a:t>
            </a:r>
            <a:r>
              <a:rPr lang="cs-CZ" sz="2400" dirty="0"/>
              <a:t> </a:t>
            </a:r>
            <a:r>
              <a:rPr lang="cs-CZ" sz="2400" dirty="0" err="1"/>
              <a:t>solitarii</a:t>
            </a:r>
            <a:r>
              <a:rPr lang="cs-CZ" sz="2400" dirty="0"/>
              <a:t> (NTS), area </a:t>
            </a:r>
            <a:r>
              <a:rPr lang="cs-CZ" sz="2400" dirty="0" err="1"/>
              <a:t>postrema</a:t>
            </a:r>
            <a:r>
              <a:rPr lang="cs-CZ" sz="2400" dirty="0"/>
              <a:t>, rostrální </a:t>
            </a:r>
            <a:r>
              <a:rPr lang="cs-CZ" sz="2400" dirty="0" err="1"/>
              <a:t>ventrolaterální</a:t>
            </a:r>
            <a:r>
              <a:rPr lang="cs-CZ" sz="2400" dirty="0"/>
              <a:t> vazomotorická formace (RVF, RVLM) s </a:t>
            </a:r>
            <a:r>
              <a:rPr lang="cs-CZ" sz="2400" dirty="0" err="1"/>
              <a:t>imidazolinovými</a:t>
            </a:r>
            <a:r>
              <a:rPr lang="cs-CZ" sz="2400" dirty="0"/>
              <a:t> receptory</a:t>
            </a:r>
          </a:p>
          <a:p>
            <a:r>
              <a:rPr lang="cs-CZ" sz="2400" dirty="0"/>
              <a:t>Eferentní zakončení – srdce (hl. </a:t>
            </a:r>
            <a:r>
              <a:rPr lang="el-GR" sz="2400" dirty="0"/>
              <a:t>β</a:t>
            </a:r>
            <a:r>
              <a:rPr lang="cs-CZ" sz="2400" dirty="0"/>
              <a:t>1 a M2 receptory), cévy (hl. </a:t>
            </a:r>
            <a:r>
              <a:rPr lang="el-GR" sz="2400" dirty="0"/>
              <a:t>α</a:t>
            </a:r>
            <a:r>
              <a:rPr lang="cs-CZ" sz="2400" dirty="0"/>
              <a:t>1 receptory), ledviny (</a:t>
            </a:r>
            <a:r>
              <a:rPr lang="el-GR" sz="2400" dirty="0"/>
              <a:t>α</a:t>
            </a:r>
            <a:r>
              <a:rPr lang="cs-CZ" sz="2400" dirty="0"/>
              <a:t>1, </a:t>
            </a:r>
            <a:r>
              <a:rPr lang="el-GR" sz="2400" dirty="0"/>
              <a:t>α</a:t>
            </a:r>
            <a:r>
              <a:rPr lang="cs-CZ" sz="2400" dirty="0"/>
              <a:t>2, </a:t>
            </a:r>
            <a:r>
              <a:rPr lang="el-GR" sz="2400" dirty="0"/>
              <a:t>β</a:t>
            </a:r>
            <a:r>
              <a:rPr lang="cs-CZ" sz="2400" dirty="0"/>
              <a:t>1)</a:t>
            </a:r>
          </a:p>
          <a:p>
            <a:r>
              <a:rPr lang="cs-CZ" sz="2400" dirty="0"/>
              <a:t>Cirkulující frakce SNS</a:t>
            </a:r>
          </a:p>
        </p:txBody>
      </p:sp>
      <p:pic>
        <p:nvPicPr>
          <p:cNvPr id="1026" name="Picture 2" descr="http://www.jpp.krakow.pl/journal/archive/09_02/gfx/rys01_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93" y="1916832"/>
            <a:ext cx="45123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27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</a:t>
            </a:r>
            <a:r>
              <a:rPr lang="cs-CZ" dirty="0" err="1" smtClean="0"/>
              <a:t>Juxtaglomerulární</a:t>
            </a:r>
            <a:r>
              <a:rPr lang="cs-CZ" dirty="0" smtClean="0"/>
              <a:t> aparát</a:t>
            </a:r>
            <a:endParaRPr lang="cs-CZ" dirty="0"/>
          </a:p>
        </p:txBody>
      </p:sp>
      <p:pic>
        <p:nvPicPr>
          <p:cNvPr id="5" name="Picture 6" descr="juxtagl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37" y="1484784"/>
            <a:ext cx="4191000" cy="3301218"/>
          </a:xfrm>
          <a:noFill/>
        </p:spPr>
      </p:pic>
      <p:sp>
        <p:nvSpPr>
          <p:cNvPr id="3" name="Obdélník 2"/>
          <p:cNvSpPr/>
          <p:nvPr/>
        </p:nvSpPr>
        <p:spPr>
          <a:xfrm>
            <a:off x="4439816" y="5229200"/>
            <a:ext cx="312284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Tři vstupy: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err="1"/>
              <a:t>NaCl</a:t>
            </a:r>
            <a:r>
              <a:rPr lang="cs-CZ" dirty="0"/>
              <a:t> v distálním tubulu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/>
              <a:t>Tlak v aferentní arterii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/>
              <a:t>Sympatický nervový systém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0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Renin-angiotensin-aldosteron</a:t>
            </a:r>
            <a:endParaRPr lang="cs-CZ" dirty="0"/>
          </a:p>
        </p:txBody>
      </p:sp>
      <p:pic>
        <p:nvPicPr>
          <p:cNvPr id="1026" name="Picture 2" descr="http://o.quizlet.com/Bm2Noi2aoaF1nNq.Iz8n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68" y="1412776"/>
            <a:ext cx="713222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79576" y="5301209"/>
            <a:ext cx="714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/>
              <a:t>Renin (a </a:t>
            </a:r>
            <a:r>
              <a:rPr lang="cs-CZ" dirty="0" err="1"/>
              <a:t>prorenin</a:t>
            </a:r>
            <a:r>
              <a:rPr lang="cs-CZ" dirty="0"/>
              <a:t>) se váže na </a:t>
            </a:r>
            <a:r>
              <a:rPr lang="cs-CZ" dirty="0" err="1"/>
              <a:t>prorenin</a:t>
            </a:r>
            <a:r>
              <a:rPr lang="cs-CZ" dirty="0"/>
              <a:t>-renin receptor (PRR)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/>
              <a:t>Aktivace PRR se uplatňuje zejména v embryonálním vývoji a zřejmě v</a:t>
            </a:r>
          </a:p>
          <a:p>
            <a:r>
              <a:rPr lang="cs-CZ" dirty="0"/>
              <a:t>     centrální regulaci TK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/>
              <a:t>Renin také odštěpuje </a:t>
            </a:r>
            <a:r>
              <a:rPr lang="cs-CZ" dirty="0" err="1"/>
              <a:t>dekapeptid</a:t>
            </a:r>
            <a:r>
              <a:rPr lang="cs-CZ" dirty="0"/>
              <a:t> angiotensin I z </a:t>
            </a:r>
            <a:r>
              <a:rPr lang="cs-CZ" dirty="0" err="1"/>
              <a:t>angiotensinogenu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ACE a ACE 2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Angiotensin I (</a:t>
            </a:r>
            <a:r>
              <a:rPr lang="cs-CZ" sz="2000" dirty="0" err="1"/>
              <a:t>Ang</a:t>
            </a:r>
            <a:r>
              <a:rPr lang="cs-CZ" sz="2000" dirty="0"/>
              <a:t> I) může být dále transformován různými způsoby</a:t>
            </a:r>
          </a:p>
          <a:p>
            <a:r>
              <a:rPr lang="cs-CZ" sz="2000" dirty="0"/>
              <a:t>Působením ACE vznikají hormony </a:t>
            </a:r>
            <a:r>
              <a:rPr lang="cs-CZ" sz="2000" dirty="0" err="1"/>
              <a:t>Ang</a:t>
            </a:r>
            <a:r>
              <a:rPr lang="cs-CZ" sz="2000" dirty="0"/>
              <a:t> II a </a:t>
            </a:r>
            <a:r>
              <a:rPr lang="cs-CZ" sz="2000" dirty="0" err="1"/>
              <a:t>Ang</a:t>
            </a:r>
            <a:r>
              <a:rPr lang="cs-CZ" sz="2000" dirty="0"/>
              <a:t> III s vasokonstrikčním účinkem</a:t>
            </a:r>
          </a:p>
          <a:p>
            <a:r>
              <a:rPr lang="cs-CZ" sz="2000" dirty="0"/>
              <a:t>ACE také degraduje bradykinin (farmakologická inhibice ACE vede k </a:t>
            </a:r>
            <a:r>
              <a:rPr lang="cs-CZ" sz="2000" dirty="0" err="1"/>
              <a:t>angioedému</a:t>
            </a:r>
            <a:r>
              <a:rPr lang="cs-CZ" sz="2000" dirty="0"/>
              <a:t>) </a:t>
            </a:r>
          </a:p>
          <a:p>
            <a:r>
              <a:rPr lang="cs-CZ" sz="2000" dirty="0"/>
              <a:t>Naopak pomocí  ACE 2 vzniká angiotensin 1-7 mající vasodilatační a </a:t>
            </a:r>
            <a:r>
              <a:rPr lang="cs-CZ" sz="2000" dirty="0" err="1"/>
              <a:t>antiproliferační</a:t>
            </a:r>
            <a:r>
              <a:rPr lang="cs-CZ" sz="2000" dirty="0"/>
              <a:t> efekt na cévní stěnu (a působí tak proti trvalému zvýšení periferní rezistence) – Mas receptory</a:t>
            </a:r>
          </a:p>
        </p:txBody>
      </p:sp>
      <p:pic>
        <p:nvPicPr>
          <p:cNvPr id="1026" name="Picture 2" descr="http://www.nature.com/srep/2012/121009/srep00717/images/srep00717-f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772817"/>
            <a:ext cx="4191000" cy="36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4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26064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RECEptory</a:t>
            </a:r>
            <a:r>
              <a:rPr lang="cs-CZ" dirty="0" smtClean="0"/>
              <a:t> pro angiotensin II a systémové účinky aldosteronu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063552" y="5589240"/>
            <a:ext cx="7719392" cy="1080120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Receptory AT 2 se uplatňují zejména ve fetálním vývoji</a:t>
            </a:r>
          </a:p>
          <a:p>
            <a:r>
              <a:rPr lang="cs-CZ" sz="2400" dirty="0" err="1"/>
              <a:t>Ang</a:t>
            </a:r>
            <a:r>
              <a:rPr lang="cs-CZ" sz="2400" dirty="0"/>
              <a:t> III působí selektivně na AT 1 a uplatňuje se hlavně v CNS</a:t>
            </a:r>
          </a:p>
        </p:txBody>
      </p:sp>
      <p:pic>
        <p:nvPicPr>
          <p:cNvPr id="2050" name="Picture 2" descr="http://www.uptomed.ir/Digimed.ir/The-Heart-13th-Edition/The_Heart_13th_Edition/Part%204.%20Heart%20Failure/Chapter%2026.%20Pathophysiology%20of%20Heart%20Failure_files/loadBinary_009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1412776"/>
            <a:ext cx="553652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1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Cirkadiánní </a:t>
            </a:r>
            <a:r>
              <a:rPr lang="cs-CZ" dirty="0" err="1" smtClean="0"/>
              <a:t>rytmicita</a:t>
            </a:r>
            <a:r>
              <a:rPr lang="cs-CZ" dirty="0" smtClean="0"/>
              <a:t> TK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TK v noci normálně klesá o 10-20% („</a:t>
            </a:r>
            <a:r>
              <a:rPr lang="cs-CZ" sz="2400" dirty="0" err="1"/>
              <a:t>dipping</a:t>
            </a:r>
            <a:r>
              <a:rPr lang="cs-CZ" sz="2400" dirty="0"/>
              <a:t>“)</a:t>
            </a:r>
          </a:p>
          <a:p>
            <a:r>
              <a:rPr lang="cs-CZ" sz="2400" dirty="0"/>
              <a:t>Hypertonici „non-</a:t>
            </a:r>
            <a:r>
              <a:rPr lang="cs-CZ" sz="2400" dirty="0" err="1"/>
              <a:t>dippers</a:t>
            </a:r>
            <a:r>
              <a:rPr lang="cs-CZ" sz="2400" dirty="0"/>
              <a:t>“ mají cca 2,5x větší riziko kardiovaskulárních příhod, než „</a:t>
            </a:r>
            <a:r>
              <a:rPr lang="cs-CZ" sz="2400" dirty="0" err="1"/>
              <a:t>dippers</a:t>
            </a:r>
            <a:r>
              <a:rPr lang="cs-CZ" sz="2400" dirty="0"/>
              <a:t>“</a:t>
            </a:r>
          </a:p>
          <a:p>
            <a:r>
              <a:rPr lang="cs-CZ" sz="2400" dirty="0"/>
              <a:t>U části „non-</a:t>
            </a:r>
            <a:r>
              <a:rPr lang="cs-CZ" sz="2400" dirty="0" err="1"/>
              <a:t>dippers</a:t>
            </a:r>
            <a:r>
              <a:rPr lang="cs-CZ" sz="2400" dirty="0"/>
              <a:t>“ je příčinou zřejmě porucha sekrece melatoninu, často je absence poklesu důsledkem obstrukční spánkové apnoe </a:t>
            </a:r>
          </a:p>
        </p:txBody>
      </p:sp>
      <p:pic>
        <p:nvPicPr>
          <p:cNvPr id="7" name="Picture 11" descr="b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73" y="1844825"/>
            <a:ext cx="4249738" cy="298608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6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495550" y="188914"/>
            <a:ext cx="7124700" cy="923925"/>
          </a:xfrm>
        </p:spPr>
        <p:txBody>
          <a:bodyPr/>
          <a:lstStyle/>
          <a:p>
            <a:r>
              <a:rPr lang="cs-CZ" sz="2800">
                <a:cs typeface="Trebuchet MS" pitchFamily="34" charset="0"/>
              </a:rPr>
              <a:t>Kardiovaskulární příhody během dne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351089" y="5229200"/>
            <a:ext cx="7126287" cy="16288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Nejvyšší incidence mozkových a srdečních infarktů je v ranních hodinách </a:t>
            </a:r>
          </a:p>
          <a:p>
            <a:r>
              <a:rPr lang="cs-CZ" dirty="0" smtClean="0"/>
              <a:t>Výjimkou jsou pacienti se syndromem spánkové apnoe</a:t>
            </a:r>
          </a:p>
        </p:txBody>
      </p:sp>
      <p:pic>
        <p:nvPicPr>
          <p:cNvPr id="5124" name="Picture 2" descr="http://ars.sciencedirect.com/content/image/1-s2.0-S1933171108000387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196975"/>
            <a:ext cx="6497637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5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Obstrukční spánková apnoe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04112" y="1554162"/>
            <a:ext cx="3411488" cy="4827166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/>
              <a:t>Intermitentní apnoe (až 60 s) s hypoxií vedoucí k aktivaci SNS v nočních hodinách</a:t>
            </a:r>
          </a:p>
          <a:p>
            <a:r>
              <a:rPr lang="cs-CZ" sz="2400" dirty="0"/>
              <a:t>Příčinou ztráta tonu svalstva horních dýchacích cest – spojení s chrápáním</a:t>
            </a:r>
          </a:p>
          <a:p>
            <a:r>
              <a:rPr lang="cs-CZ" sz="2400" dirty="0"/>
              <a:t>4-30% mužů (nízký diagnostický záchyt), u žen méně (do 9%)</a:t>
            </a:r>
          </a:p>
          <a:p>
            <a:r>
              <a:rPr lang="cs-CZ" sz="2400" dirty="0"/>
              <a:t>Rizikem je obezita, větší obvod krku, příjem alkoholu (má centrálně </a:t>
            </a:r>
            <a:r>
              <a:rPr lang="cs-CZ" sz="2400" dirty="0" err="1"/>
              <a:t>myorelaxační</a:t>
            </a:r>
            <a:r>
              <a:rPr lang="cs-CZ" sz="2400" dirty="0"/>
              <a:t> účinky)</a:t>
            </a:r>
          </a:p>
          <a:p>
            <a:r>
              <a:rPr lang="cs-CZ" sz="2400" dirty="0"/>
              <a:t>Důsledky: zvýšení TK a rizika kardiovaskulárních příhod v noci, chronický stres, porucha mentálních funkcí (paměť), ospalost, bolesti hlavy</a:t>
            </a:r>
          </a:p>
        </p:txBody>
      </p:sp>
      <p:pic>
        <p:nvPicPr>
          <p:cNvPr id="8194" name="Picture 2" descr="http://www.maumellesleepsolutions.com/i/OSA_diagra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628800"/>
            <a:ext cx="505777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9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Normální Krevní tlak a hypertenze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600825" y="981076"/>
            <a:ext cx="3887788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dirty="0"/>
              <a:t>TK je </a:t>
            </a:r>
            <a:r>
              <a:rPr lang="cs-CZ" sz="2000" b="1" dirty="0"/>
              <a:t>spojitý znak</a:t>
            </a:r>
            <a:r>
              <a:rPr lang="cs-CZ" sz="2000" dirty="0"/>
              <a:t> s charakteristickou </a:t>
            </a:r>
            <a:r>
              <a:rPr lang="cs-CZ" sz="2000" b="1" dirty="0"/>
              <a:t>populační distribucí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stanovení hranice “normálnosti” je vždy arbitrární </a:t>
            </a:r>
            <a:r>
              <a:rPr lang="cs-CZ" sz="2000" dirty="0">
                <a:sym typeface="Symbol" pitchFamily="18" charset="2"/>
              </a:rPr>
              <a:t> </a:t>
            </a:r>
            <a:r>
              <a:rPr lang="cs-CZ" sz="2000" dirty="0"/>
              <a:t>“</a:t>
            </a:r>
            <a:r>
              <a:rPr lang="cs-CZ" sz="2000" b="1" dirty="0"/>
              <a:t>referenční interval</a:t>
            </a:r>
            <a:r>
              <a:rPr lang="cs-CZ" sz="2000" dirty="0"/>
              <a:t>” (</a:t>
            </a:r>
            <a:r>
              <a:rPr lang="cs-CZ" sz="2000" dirty="0">
                <a:sym typeface="Symbol" pitchFamily="18" charset="2"/>
              </a:rPr>
              <a:t>zahrnuje 95% zdravé populace, zbylých 5% ne)</a:t>
            </a:r>
            <a:endParaRPr lang="cs-CZ" sz="2000" dirty="0"/>
          </a:p>
          <a:p>
            <a:pPr lvl="1" eaLnBrk="1" hangingPunct="1">
              <a:lnSpc>
                <a:spcPct val="80000"/>
              </a:lnSpc>
            </a:pPr>
            <a:r>
              <a:rPr lang="cs-CZ" sz="1400" dirty="0"/>
              <a:t>u parametrů s normální (</a:t>
            </a:r>
            <a:r>
              <a:rPr lang="cs-CZ" sz="1400" dirty="0" err="1"/>
              <a:t>gaussovskou</a:t>
            </a:r>
            <a:r>
              <a:rPr lang="cs-CZ" sz="1400" dirty="0"/>
              <a:t>) distribucí populační průměr </a:t>
            </a:r>
            <a:r>
              <a:rPr lang="cs-CZ" sz="1400" dirty="0">
                <a:sym typeface="Symbol" pitchFamily="18" charset="2"/>
              </a:rPr>
              <a:t> 2SD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dirty="0">
                <a:sym typeface="Symbol" pitchFamily="18" charset="2"/>
              </a:rPr>
              <a:t>u ostatních parametrů např.</a:t>
            </a:r>
            <a:r>
              <a:rPr lang="cs-CZ" sz="1400" dirty="0"/>
              <a:t> medián [</a:t>
            </a:r>
            <a:r>
              <a:rPr lang="cs-CZ" sz="1400" dirty="0">
                <a:sym typeface="Symbol" pitchFamily="18" charset="2"/>
              </a:rPr>
              <a:t>2.5% - 97.5% kvantil]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ale populace nemusí ležet svými obvyklými hladinami v optimu!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proto se navíc běžně zohledňuje např. mortalita asociovaná s příslušnými hodnotami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Referenční meze je tak možno upravit na podkladě prospektivních studií</a:t>
            </a:r>
          </a:p>
          <a:p>
            <a:pPr marL="0" indent="0">
              <a:lnSpc>
                <a:spcPct val="80000"/>
              </a:lnSpc>
              <a:buNone/>
            </a:pPr>
            <a:endParaRPr lang="cs-CZ" sz="1600" dirty="0"/>
          </a:p>
        </p:txBody>
      </p:sp>
      <p:pic>
        <p:nvPicPr>
          <p:cNvPr id="10244" name="Picture 9" descr="BP_cz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950" y="981076"/>
            <a:ext cx="4986338" cy="568801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5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686800" cy="838200"/>
          </a:xfrm>
        </p:spPr>
        <p:txBody>
          <a:bodyPr/>
          <a:lstStyle/>
          <a:p>
            <a:r>
              <a:rPr lang="cs-CZ" dirty="0" smtClean="0"/>
              <a:t>Krevní tlak 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980729"/>
            <a:ext cx="86868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P = Q </a:t>
            </a:r>
            <a:r>
              <a:rPr lang="cs-CZ" sz="2400" b="1" dirty="0">
                <a:sym typeface="Symbol" pitchFamily="18" charset="2"/>
              </a:rPr>
              <a:t></a:t>
            </a:r>
            <a:r>
              <a:rPr lang="cs-CZ" sz="2400" dirty="0"/>
              <a:t> R</a:t>
            </a:r>
          </a:p>
          <a:p>
            <a:r>
              <a:rPr lang="cs-CZ" sz="2400" dirty="0"/>
              <a:t>Analogie Ohmova zákona pro elektrický proud</a:t>
            </a:r>
          </a:p>
          <a:p>
            <a:r>
              <a:rPr lang="cs-CZ" sz="2400" dirty="0"/>
              <a:t>Vektor je radiální (tj. míří proti endotelu)</a:t>
            </a:r>
          </a:p>
          <a:p>
            <a:pPr lvl="1"/>
            <a:r>
              <a:rPr lang="cs-CZ" sz="2000" dirty="0"/>
              <a:t>Systolický – tlak na vrcholu pulzové křivky</a:t>
            </a:r>
          </a:p>
          <a:p>
            <a:pPr lvl="1"/>
            <a:r>
              <a:rPr lang="cs-CZ" sz="2000" dirty="0"/>
              <a:t>Diastolický – tlak v minimu pulzové křivky</a:t>
            </a:r>
          </a:p>
          <a:p>
            <a:pPr lvl="1"/>
            <a:r>
              <a:rPr lang="cs-CZ" sz="2000" dirty="0"/>
              <a:t>Pulzní – amplituda pulzové křivky</a:t>
            </a:r>
          </a:p>
          <a:p>
            <a:pPr lvl="1"/>
            <a:r>
              <a:rPr lang="cs-CZ" sz="2000" dirty="0"/>
              <a:t>Střední – průměrný tlak během srdečního cyklu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5" name="Content Placeholder 8" descr="Biophys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5208" y="4149081"/>
            <a:ext cx="4248472" cy="2576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9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8515672" cy="4853136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cs-CZ" sz="2200" dirty="0">
                <a:sym typeface="Symbol" pitchFamily="18" charset="2"/>
              </a:rPr>
              <a:t>TK  </a:t>
            </a:r>
            <a:r>
              <a:rPr lang="cs-CZ" sz="2200" b="1" dirty="0">
                <a:sym typeface="Symbol" pitchFamily="18" charset="2"/>
              </a:rPr>
              <a:t>140/90 </a:t>
            </a:r>
            <a:r>
              <a:rPr lang="cs-CZ" sz="2200" b="1" dirty="0" err="1">
                <a:sym typeface="Symbol" pitchFamily="18" charset="2"/>
              </a:rPr>
              <a:t>mmHg</a:t>
            </a:r>
            <a:r>
              <a:rPr lang="cs-CZ" sz="2200" dirty="0">
                <a:sym typeface="Symbol" pitchFamily="18" charset="2"/>
              </a:rPr>
              <a:t> (ve dne) u dospělého </a:t>
            </a:r>
            <a:r>
              <a:rPr lang="cs-CZ" sz="2200" b="1" dirty="0">
                <a:sym typeface="Symbol" pitchFamily="18" charset="2"/>
              </a:rPr>
              <a:t>bez ohledu na věk</a:t>
            </a:r>
            <a:r>
              <a:rPr lang="cs-CZ" sz="2200" dirty="0">
                <a:sym typeface="Symbol" pitchFamily="18" charset="2"/>
              </a:rPr>
              <a:t> v klidu (&gt;10 min) opakovaně min. 2 ze 3 měření v odstupu několika dní</a:t>
            </a: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Symbol" pitchFamily="18" charset="2"/>
              </a:rPr>
              <a:t>u diabetiků a chronického selhání ledvin by měl být tlak &lt;130/80mmHg </a:t>
            </a: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Symbol" pitchFamily="18" charset="2"/>
              </a:rPr>
              <a:t>ideální TK je u do</a:t>
            </a:r>
            <a:r>
              <a:rPr lang="cs-CZ" sz="1800" dirty="0">
                <a:latin typeface="Arial" charset="0"/>
                <a:sym typeface="Symbol" pitchFamily="18" charset="2"/>
              </a:rPr>
              <a:t>s</a:t>
            </a:r>
            <a:r>
              <a:rPr lang="cs-CZ" sz="1800" dirty="0">
                <a:sym typeface="Symbol" pitchFamily="18" charset="2"/>
              </a:rPr>
              <a:t>pělého STK&lt;120 a DTK&lt;80mmHg</a:t>
            </a:r>
          </a:p>
          <a:p>
            <a:pPr lvl="1">
              <a:lnSpc>
                <a:spcPct val="80000"/>
              </a:lnSpc>
            </a:pPr>
            <a:r>
              <a:rPr lang="cs-CZ" sz="2200" dirty="0">
                <a:sym typeface="Symbol" pitchFamily="18" charset="2"/>
              </a:rPr>
              <a:t>stupeň</a:t>
            </a: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Symbol" pitchFamily="18" charset="2"/>
              </a:rPr>
              <a:t>mírná 140 – 179/90 – 104</a:t>
            </a: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Symbol" pitchFamily="18" charset="2"/>
              </a:rPr>
              <a:t>středně závažná 180 – 199/105 - 114 </a:t>
            </a: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Symbol" pitchFamily="18" charset="2"/>
              </a:rPr>
              <a:t>těžká  200/115</a:t>
            </a: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Symbol" pitchFamily="18" charset="2"/>
              </a:rPr>
              <a:t>izolovaná systolická hypertenze SBP &gt;160 při DBP &lt;90 </a:t>
            </a:r>
            <a:r>
              <a:rPr lang="cs-CZ" sz="1800" dirty="0" err="1">
                <a:sym typeface="Symbol" pitchFamily="18" charset="2"/>
              </a:rPr>
              <a:t>mmHg</a:t>
            </a:r>
            <a:r>
              <a:rPr lang="cs-CZ" sz="1800" dirty="0">
                <a:sym typeface="Symbol" pitchFamily="18" charset="2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Symbol" pitchFamily="18" charset="2"/>
              </a:rPr>
              <a:t>rezistentní 140/90 při kombinaci 3 antihypertenziv</a:t>
            </a:r>
          </a:p>
          <a:p>
            <a:pPr lvl="1">
              <a:lnSpc>
                <a:spcPct val="80000"/>
              </a:lnSpc>
            </a:pPr>
            <a:r>
              <a:rPr lang="cs-CZ" sz="2200" dirty="0">
                <a:sym typeface="Symbol" pitchFamily="18" charset="2"/>
              </a:rPr>
              <a:t>stadia </a:t>
            </a:r>
            <a:r>
              <a:rPr lang="cs-CZ" sz="2200" dirty="0" smtClean="0">
                <a:sym typeface="Symbol" pitchFamily="18" charset="2"/>
              </a:rPr>
              <a:t>orgánového </a:t>
            </a:r>
            <a:r>
              <a:rPr lang="cs-CZ" sz="2200" dirty="0" err="1" smtClean="0">
                <a:sym typeface="Symbol" pitchFamily="18" charset="2"/>
              </a:rPr>
              <a:t>potižení</a:t>
            </a:r>
            <a:endParaRPr lang="cs-CZ" sz="2200" dirty="0">
              <a:sym typeface="Symbol" pitchFamily="18" charset="2"/>
            </a:endParaRP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Symbol" pitchFamily="18" charset="2"/>
              </a:rPr>
              <a:t>I – prosté zvýšení TK bez orgánových změn</a:t>
            </a: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Symbol" pitchFamily="18" charset="2"/>
              </a:rPr>
              <a:t>II – hypertrofie LK, </a:t>
            </a:r>
            <a:r>
              <a:rPr lang="cs-CZ" sz="1800" dirty="0" err="1">
                <a:sym typeface="Symbol" pitchFamily="18" charset="2"/>
              </a:rPr>
              <a:t>mikroalbumin</a:t>
            </a:r>
            <a:r>
              <a:rPr lang="cs-CZ" sz="1800" dirty="0">
                <a:sym typeface="Symbol" pitchFamily="18" charset="2"/>
              </a:rPr>
              <a:t>-/proteinurie, kalcifikace aorty</a:t>
            </a: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Symbol" pitchFamily="18" charset="2"/>
              </a:rPr>
              <a:t>III – komplikace:  srdeční selhání, renální insuficience, CMP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2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Patogeneze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/>
              <a:t>esenciální</a:t>
            </a:r>
            <a:r>
              <a:rPr lang="en-GB" dirty="0" smtClean="0"/>
              <a:t> – 90-95%</a:t>
            </a:r>
            <a:endParaRPr lang="cs-CZ" dirty="0" smtClean="0"/>
          </a:p>
          <a:p>
            <a:pPr lvl="1"/>
            <a:r>
              <a:rPr lang="cs-CZ" dirty="0" smtClean="0"/>
              <a:t>souběžná porucha regulačních mechanismů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/>
              <a:t>sekundární</a:t>
            </a:r>
            <a:r>
              <a:rPr lang="en-GB" dirty="0" smtClean="0"/>
              <a:t> – 5-10%</a:t>
            </a:r>
            <a:endParaRPr lang="cs-CZ" dirty="0" smtClean="0"/>
          </a:p>
          <a:p>
            <a:pPr lvl="1" eaLnBrk="1" hangingPunct="1"/>
            <a:r>
              <a:rPr lang="cs-CZ" dirty="0" smtClean="0"/>
              <a:t>renální</a:t>
            </a:r>
          </a:p>
          <a:p>
            <a:pPr lvl="2" eaLnBrk="1" hangingPunct="1"/>
            <a:r>
              <a:rPr lang="cs-CZ" dirty="0" err="1" smtClean="0"/>
              <a:t>renovaskulární</a:t>
            </a:r>
            <a:endParaRPr lang="cs-CZ" dirty="0" smtClean="0"/>
          </a:p>
          <a:p>
            <a:pPr lvl="2" eaLnBrk="1" hangingPunct="1"/>
            <a:r>
              <a:rPr lang="cs-CZ" dirty="0" err="1" smtClean="0"/>
              <a:t>renopare</a:t>
            </a:r>
            <a:r>
              <a:rPr lang="en-GB" dirty="0" smtClean="0"/>
              <a:t>n</a:t>
            </a:r>
            <a:r>
              <a:rPr lang="cs-CZ" dirty="0" err="1" smtClean="0"/>
              <a:t>chymatózní</a:t>
            </a:r>
            <a:endParaRPr lang="cs-CZ" dirty="0" smtClean="0"/>
          </a:p>
          <a:p>
            <a:pPr lvl="1" eaLnBrk="1" hangingPunct="1"/>
            <a:r>
              <a:rPr lang="cs-CZ" dirty="0" smtClean="0"/>
              <a:t>endokrinní</a:t>
            </a:r>
          </a:p>
          <a:p>
            <a:pPr lvl="2" eaLnBrk="1" hangingPunct="1"/>
            <a:r>
              <a:rPr lang="en-GB" dirty="0" err="1" smtClean="0"/>
              <a:t>nadledviny</a:t>
            </a:r>
            <a:endParaRPr lang="en-GB" dirty="0" smtClean="0"/>
          </a:p>
          <a:p>
            <a:pPr lvl="3" eaLnBrk="1" hangingPunct="1"/>
            <a:r>
              <a:rPr lang="cs-CZ" dirty="0" smtClean="0"/>
              <a:t>prim. </a:t>
            </a:r>
            <a:r>
              <a:rPr lang="cs-CZ" dirty="0" err="1" smtClean="0"/>
              <a:t>hyperal</a:t>
            </a:r>
            <a:r>
              <a:rPr lang="en-GB" dirty="0" smtClean="0"/>
              <a:t>d</a:t>
            </a:r>
            <a:r>
              <a:rPr lang="cs-CZ" dirty="0" err="1" smtClean="0"/>
              <a:t>osteronismus</a:t>
            </a:r>
            <a:endParaRPr lang="en-GB" dirty="0" smtClean="0"/>
          </a:p>
          <a:p>
            <a:pPr lvl="3" eaLnBrk="1" hangingPunct="1"/>
            <a:r>
              <a:rPr lang="cs-CZ" dirty="0" err="1" smtClean="0"/>
              <a:t>Cushingův</a:t>
            </a:r>
            <a:r>
              <a:rPr lang="cs-CZ" dirty="0" smtClean="0"/>
              <a:t> syndrom</a:t>
            </a:r>
          </a:p>
          <a:p>
            <a:pPr lvl="3" eaLnBrk="1" hangingPunct="1"/>
            <a:r>
              <a:rPr lang="cs-CZ" dirty="0" err="1" smtClean="0"/>
              <a:t>feochromocytom</a:t>
            </a:r>
            <a:endParaRPr lang="en-GB" dirty="0" smtClean="0"/>
          </a:p>
          <a:p>
            <a:pPr lvl="2" eaLnBrk="1" hangingPunct="1"/>
            <a:r>
              <a:rPr lang="en-GB" dirty="0" err="1" smtClean="0"/>
              <a:t>ostatn</a:t>
            </a:r>
            <a:r>
              <a:rPr lang="cs-CZ" dirty="0" smtClean="0"/>
              <a:t>í</a:t>
            </a:r>
          </a:p>
          <a:p>
            <a:pPr lvl="3" eaLnBrk="1" hangingPunct="1"/>
            <a:r>
              <a:rPr lang="en-GB" dirty="0" err="1" smtClean="0"/>
              <a:t>Akromegalie</a:t>
            </a:r>
            <a:endParaRPr lang="cs-CZ" dirty="0" smtClean="0">
              <a:latin typeface="Arial" charset="0"/>
            </a:endParaRPr>
          </a:p>
          <a:p>
            <a:pPr lvl="3" eaLnBrk="1" hangingPunct="1"/>
            <a:r>
              <a:rPr lang="cs-CZ" dirty="0" err="1" smtClean="0"/>
              <a:t>Hyperthyreóza</a:t>
            </a:r>
            <a:endParaRPr lang="cs-CZ" dirty="0" smtClean="0"/>
          </a:p>
          <a:p>
            <a:pPr lvl="1" eaLnBrk="1" hangingPunct="1"/>
            <a:r>
              <a:rPr lang="cs-CZ" dirty="0" smtClean="0">
                <a:latin typeface="Arial" charset="0"/>
              </a:rPr>
              <a:t>dalš</a:t>
            </a:r>
            <a:r>
              <a:rPr lang="cs-CZ" dirty="0" smtClean="0"/>
              <a:t>í</a:t>
            </a:r>
          </a:p>
          <a:p>
            <a:pPr lvl="3" eaLnBrk="1" hangingPunct="1"/>
            <a:r>
              <a:rPr lang="cs-CZ" dirty="0" smtClean="0"/>
              <a:t>Koarktace aorty</a:t>
            </a:r>
          </a:p>
        </p:txBody>
      </p:sp>
      <p:pic>
        <p:nvPicPr>
          <p:cNvPr id="4102" name="Picture 6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852739"/>
            <a:ext cx="3671888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7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476672"/>
            <a:ext cx="8686800" cy="841248"/>
          </a:xfrm>
        </p:spPr>
        <p:txBody>
          <a:bodyPr/>
          <a:lstStyle/>
          <a:p>
            <a:r>
              <a:rPr lang="cs-CZ" dirty="0" smtClean="0"/>
              <a:t>Patogeneze esenciální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8371656" cy="4724400"/>
          </a:xfrm>
        </p:spPr>
        <p:txBody>
          <a:bodyPr/>
          <a:lstStyle/>
          <a:p>
            <a:r>
              <a:rPr lang="cs-CZ" dirty="0" smtClean="0"/>
              <a:t>Aktivace SNS            zvýšení CO               Příjem </a:t>
            </a:r>
            <a:r>
              <a:rPr lang="cs-CZ" dirty="0" err="1" smtClean="0"/>
              <a:t>NaCl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Aktivace RAAS             vazokonstrikce</a:t>
            </a:r>
          </a:p>
          <a:p>
            <a:endParaRPr lang="cs-CZ" dirty="0" smtClean="0"/>
          </a:p>
          <a:p>
            <a:r>
              <a:rPr lang="cs-CZ" dirty="0" smtClean="0"/>
              <a:t>Porucha ledvinné funkční křivky – hypervolémie</a:t>
            </a:r>
          </a:p>
          <a:p>
            <a:endParaRPr lang="cs-CZ" dirty="0"/>
          </a:p>
          <a:p>
            <a:r>
              <a:rPr lang="cs-CZ" dirty="0" smtClean="0"/>
              <a:t>Tuhost cévní stěny                       arteriální rezistence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Hypertenze         </a:t>
            </a:r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3143672" y="2060848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3143672" y="3140968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367808" y="1824005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4511824" y="278092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hnutá šipka 10"/>
          <p:cNvSpPr/>
          <p:nvPr/>
        </p:nvSpPr>
        <p:spPr>
          <a:xfrm rot="5400000">
            <a:off x="7986210" y="2942946"/>
            <a:ext cx="1836204" cy="1728192"/>
          </a:xfrm>
          <a:prstGeom prst="bentArrow">
            <a:avLst>
              <a:gd name="adj1" fmla="val 7556"/>
              <a:gd name="adj2" fmla="val 8855"/>
              <a:gd name="adj3" fmla="val 25000"/>
              <a:gd name="adj4" fmla="val 41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5160316" y="4905164"/>
            <a:ext cx="18593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7441428" y="5121189"/>
            <a:ext cx="288032" cy="641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ohnutá nahoru 16"/>
          <p:cNvSpPr/>
          <p:nvPr/>
        </p:nvSpPr>
        <p:spPr>
          <a:xfrm rot="10800000">
            <a:off x="6577332" y="4149080"/>
            <a:ext cx="1152128" cy="1613405"/>
          </a:xfrm>
          <a:prstGeom prst="bentUpArrow">
            <a:avLst>
              <a:gd name="adj1" fmla="val 9284"/>
              <a:gd name="adj2" fmla="val 124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1654787">
            <a:off x="4553495" y="5364215"/>
            <a:ext cx="1368152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ve tvaru U 18"/>
          <p:cNvSpPr/>
          <p:nvPr/>
        </p:nvSpPr>
        <p:spPr>
          <a:xfrm rot="5400000">
            <a:off x="7486417" y="3281127"/>
            <a:ext cx="3335270" cy="2289071"/>
          </a:xfrm>
          <a:prstGeom prst="uturnArrow">
            <a:avLst>
              <a:gd name="adj1" fmla="val 4831"/>
              <a:gd name="adj2" fmla="val 6091"/>
              <a:gd name="adj3" fmla="val 25280"/>
              <a:gd name="adj4" fmla="val 43750"/>
              <a:gd name="adj5" fmla="val 75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Šipka dolů 19"/>
          <p:cNvSpPr/>
          <p:nvPr/>
        </p:nvSpPr>
        <p:spPr>
          <a:xfrm>
            <a:off x="8619448" y="2161514"/>
            <a:ext cx="284865" cy="1555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81" y="1127119"/>
            <a:ext cx="9141846" cy="548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84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REMODELACE SRDCE A CÉV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8299648" cy="4724400"/>
          </a:xfrm>
        </p:spPr>
        <p:txBody>
          <a:bodyPr/>
          <a:lstStyle/>
          <a:p>
            <a:r>
              <a:rPr lang="cs-CZ" dirty="0" smtClean="0"/>
              <a:t>Následek dlouhodobé hypertenze</a:t>
            </a:r>
          </a:p>
          <a:p>
            <a:r>
              <a:rPr lang="cs-CZ" dirty="0" smtClean="0"/>
              <a:t>V zásadě kompenzační mechanismus</a:t>
            </a:r>
          </a:p>
          <a:p>
            <a:pPr lvl="1"/>
            <a:r>
              <a:rPr lang="cs-CZ" dirty="0" smtClean="0"/>
              <a:t>srdce – reaguje na zvýšený </a:t>
            </a:r>
            <a:r>
              <a:rPr lang="cs-CZ" dirty="0" err="1" smtClean="0"/>
              <a:t>preload</a:t>
            </a:r>
            <a:r>
              <a:rPr lang="cs-CZ" dirty="0" smtClean="0"/>
              <a:t> při hypervolémii a </a:t>
            </a:r>
            <a:r>
              <a:rPr lang="cs-CZ" dirty="0" err="1" smtClean="0"/>
              <a:t>afterload</a:t>
            </a:r>
            <a:r>
              <a:rPr lang="cs-CZ" dirty="0" smtClean="0"/>
              <a:t> při periferní rezistenci</a:t>
            </a:r>
          </a:p>
          <a:p>
            <a:pPr lvl="1"/>
            <a:r>
              <a:rPr lang="cs-CZ" dirty="0" smtClean="0"/>
              <a:t>cévy – zvýšenou rezistencí kompenzují vyšší CO, ztrátu elastické funkce aorty a/nebo hypervolémii</a:t>
            </a:r>
          </a:p>
          <a:p>
            <a:r>
              <a:rPr lang="cs-CZ" dirty="0" smtClean="0"/>
              <a:t>Důležitou roli hrají komponenty RAAS – (pro)renin, angiotensin, aldosteron 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5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Následky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47528" y="1412776"/>
            <a:ext cx="4191000" cy="4724400"/>
          </a:xfrm>
        </p:spPr>
        <p:txBody>
          <a:bodyPr>
            <a:normAutofit/>
          </a:bodyPr>
          <a:lstStyle/>
          <a:p>
            <a:r>
              <a:rPr lang="cs-CZ" dirty="0" smtClean="0"/>
              <a:t>Srdce</a:t>
            </a:r>
          </a:p>
          <a:p>
            <a:pPr lvl="1"/>
            <a:r>
              <a:rPr lang="cs-CZ" dirty="0" smtClean="0"/>
              <a:t>Hypertrofie</a:t>
            </a:r>
          </a:p>
          <a:p>
            <a:r>
              <a:rPr lang="cs-CZ" dirty="0" smtClean="0"/>
              <a:t>Ledviny</a:t>
            </a:r>
          </a:p>
          <a:p>
            <a:pPr lvl="1"/>
            <a:r>
              <a:rPr lang="cs-CZ" dirty="0" smtClean="0"/>
              <a:t>Hypertenzní nefroskleróza</a:t>
            </a:r>
          </a:p>
          <a:p>
            <a:r>
              <a:rPr lang="cs-CZ" dirty="0" smtClean="0"/>
              <a:t>Mozek</a:t>
            </a:r>
          </a:p>
          <a:p>
            <a:pPr lvl="1"/>
            <a:r>
              <a:rPr lang="cs-CZ" dirty="0" smtClean="0"/>
              <a:t>Hypertenzní encefalopatie</a:t>
            </a:r>
          </a:p>
          <a:p>
            <a:pPr lvl="1"/>
            <a:r>
              <a:rPr lang="cs-CZ" dirty="0" smtClean="0"/>
              <a:t>Hemorrhagická CMP</a:t>
            </a:r>
          </a:p>
          <a:p>
            <a:r>
              <a:rPr lang="cs-CZ" dirty="0" smtClean="0"/>
              <a:t>Cévní stěna</a:t>
            </a:r>
          </a:p>
          <a:p>
            <a:pPr lvl="1"/>
            <a:r>
              <a:rPr lang="cs-CZ" dirty="0" smtClean="0"/>
              <a:t>Ateroskleróza (zejm. srdce a mozku)</a:t>
            </a:r>
            <a:endParaRPr lang="cs-CZ" dirty="0"/>
          </a:p>
        </p:txBody>
      </p:sp>
      <p:pic>
        <p:nvPicPr>
          <p:cNvPr id="7170" name="Picture 2" descr="http://mykentuckyheart.com/images/pictures/hypertens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204864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7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Metabolický 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4987280" cy="4724400"/>
          </a:xfrm>
        </p:spPr>
        <p:txBody>
          <a:bodyPr/>
          <a:lstStyle/>
          <a:p>
            <a:r>
              <a:rPr lang="cs-CZ" dirty="0" smtClean="0"/>
              <a:t>Hypertenze</a:t>
            </a:r>
          </a:p>
          <a:p>
            <a:r>
              <a:rPr lang="cs-CZ" dirty="0" err="1" smtClean="0"/>
              <a:t>Dyslipidémie</a:t>
            </a:r>
            <a:endParaRPr lang="cs-CZ" dirty="0" smtClean="0"/>
          </a:p>
          <a:p>
            <a:r>
              <a:rPr lang="cs-CZ" dirty="0" smtClean="0"/>
              <a:t>Inzulinová rezistence</a:t>
            </a:r>
          </a:p>
          <a:p>
            <a:r>
              <a:rPr lang="cs-CZ" dirty="0" smtClean="0"/>
              <a:t>Centrální obezita</a:t>
            </a:r>
          </a:p>
          <a:p>
            <a:pPr lvl="1"/>
            <a:r>
              <a:rPr lang="cs-CZ" dirty="0" smtClean="0"/>
              <a:t>obvykle také:</a:t>
            </a:r>
          </a:p>
          <a:p>
            <a:pPr lvl="2"/>
            <a:r>
              <a:rPr lang="cs-CZ" sz="2400" dirty="0" err="1"/>
              <a:t>hyperurikémie</a:t>
            </a:r>
            <a:endParaRPr lang="cs-CZ" sz="2400" dirty="0"/>
          </a:p>
          <a:p>
            <a:pPr lvl="2"/>
            <a:r>
              <a:rPr lang="cs-CZ" sz="2400" dirty="0"/>
              <a:t>dlouhodobý vzestup TF</a:t>
            </a:r>
          </a:p>
          <a:p>
            <a:pPr lvl="2"/>
            <a:r>
              <a:rPr lang="cs-CZ" sz="2400" dirty="0"/>
              <a:t>↑ fibrinogen</a:t>
            </a:r>
          </a:p>
          <a:p>
            <a:pPr lvl="2"/>
            <a:r>
              <a:rPr lang="cs-CZ" sz="2400" dirty="0"/>
              <a:t>dlouhodobě ↑ CRP</a:t>
            </a:r>
          </a:p>
          <a:p>
            <a:pPr lvl="2"/>
            <a:r>
              <a:rPr lang="cs-CZ" sz="2400" dirty="0"/>
              <a:t>↑ estrogeny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 descr="https://encrypted-tbn0.gstatic.com/images?q=tbn:ANd9GcQbVi5qEnig-U1fTQfsBCYjH8kkv7AQMfF-OvcvMJgUpPZZ4ZBXF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4213" y="30908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3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631950" y="137842"/>
            <a:ext cx="8928100" cy="535531"/>
          </a:xfrm>
        </p:spPr>
        <p:txBody>
          <a:bodyPr>
            <a:spAutoFit/>
          </a:bodyPr>
          <a:lstStyle/>
          <a:p>
            <a:pPr eaLnBrk="1" hangingPunct="1"/>
            <a:r>
              <a:rPr lang="cs-CZ" sz="3200" dirty="0"/>
              <a:t>TK </a:t>
            </a:r>
            <a:r>
              <a:rPr lang="cs-CZ" sz="3200" dirty="0">
                <a:sym typeface="Symbol" pitchFamily="18" charset="2"/>
              </a:rPr>
              <a:t>a m</a:t>
            </a:r>
            <a:r>
              <a:rPr lang="cs-CZ" sz="3200" dirty="0"/>
              <a:t>ortalita – celková, ICHS a CMP</a:t>
            </a:r>
          </a:p>
        </p:txBody>
      </p:sp>
      <p:pic>
        <p:nvPicPr>
          <p:cNvPr id="19459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505" y="1268760"/>
            <a:ext cx="4752975" cy="2424112"/>
          </a:xfrm>
          <a:noFill/>
        </p:spPr>
      </p:pic>
      <p:pic>
        <p:nvPicPr>
          <p:cNvPr id="19460" name="Picture 9" descr="Im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040" y="1124745"/>
            <a:ext cx="3867150" cy="2732087"/>
          </a:xfrm>
          <a:noFill/>
        </p:spPr>
      </p:pic>
      <p:pic>
        <p:nvPicPr>
          <p:cNvPr id="19461" name="Picture 10" descr="Im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51" y="3865564"/>
            <a:ext cx="3770313" cy="2732087"/>
          </a:xfrm>
          <a:noFill/>
        </p:spPr>
      </p:pic>
      <p:sp>
        <p:nvSpPr>
          <p:cNvPr id="2" name="Obdélník 1"/>
          <p:cNvSpPr/>
          <p:nvPr/>
        </p:nvSpPr>
        <p:spPr>
          <a:xfrm>
            <a:off x="1703512" y="4509120"/>
            <a:ext cx="44071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- u STK lineární závislost, u DTK spíše exponenciální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4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 esenciální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03388" y="981076"/>
            <a:ext cx="8281044" cy="5616575"/>
          </a:xfrm>
        </p:spPr>
        <p:txBody>
          <a:bodyPr>
            <a:normAutofit/>
          </a:bodyPr>
          <a:lstStyle/>
          <a:p>
            <a:r>
              <a:rPr lang="cs-CZ" sz="2400" dirty="0"/>
              <a:t>Obvykle polygenní</a:t>
            </a:r>
          </a:p>
          <a:p>
            <a:r>
              <a:rPr lang="cs-CZ" sz="2400" dirty="0"/>
              <a:t>Celkový podíl dědičných faktorů na variabilitě TK 20-70% (většina studií cca 40%)</a:t>
            </a:r>
          </a:p>
          <a:p>
            <a:pPr lvl="1"/>
            <a:r>
              <a:rPr lang="cs-CZ" sz="2000" dirty="0"/>
              <a:t>Pouze malá část dědičných faktorů (v řádu procent) bezpečně identifikována</a:t>
            </a:r>
          </a:p>
          <a:p>
            <a:pPr lvl="1"/>
            <a:r>
              <a:rPr lang="cs-CZ" sz="2000" dirty="0"/>
              <a:t>Nejčastěji varianty: SNS</a:t>
            </a:r>
          </a:p>
          <a:p>
            <a:pPr marL="857250" lvl="2" indent="0">
              <a:buNone/>
            </a:pPr>
            <a:r>
              <a:rPr lang="cs-CZ" dirty="0"/>
              <a:t>                               RAAS</a:t>
            </a:r>
          </a:p>
          <a:p>
            <a:pPr marL="857250" lvl="2" indent="0">
              <a:buNone/>
            </a:pPr>
            <a:r>
              <a:rPr lang="cs-CZ" dirty="0"/>
              <a:t>                               transportních systémů pro sodík</a:t>
            </a:r>
          </a:p>
          <a:p>
            <a:pPr marL="857250" lvl="2" indent="0">
              <a:buNone/>
            </a:pPr>
            <a:r>
              <a:rPr lang="cs-CZ" dirty="0"/>
              <a:t>                               </a:t>
            </a:r>
            <a:r>
              <a:rPr lang="cs-CZ" dirty="0" err="1"/>
              <a:t>vazodilatačních</a:t>
            </a:r>
            <a:r>
              <a:rPr lang="cs-CZ" dirty="0"/>
              <a:t> mechanismů</a:t>
            </a:r>
          </a:p>
          <a:p>
            <a:pPr lvl="1"/>
            <a:r>
              <a:rPr lang="cs-CZ" sz="2000" dirty="0"/>
              <a:t>Valná část dědičných faktorů spadá do „</a:t>
            </a:r>
            <a:r>
              <a:rPr lang="cs-CZ" sz="2000" dirty="0" err="1"/>
              <a:t>missing</a:t>
            </a:r>
            <a:r>
              <a:rPr lang="cs-CZ" sz="2000" dirty="0"/>
              <a:t> </a:t>
            </a:r>
            <a:r>
              <a:rPr lang="cs-CZ" sz="2000" dirty="0" err="1"/>
              <a:t>heritability</a:t>
            </a:r>
            <a:r>
              <a:rPr lang="cs-CZ" sz="2000" dirty="0"/>
              <a:t>“ (genové interakce? souhrn efektů vzácných alel? </a:t>
            </a:r>
            <a:r>
              <a:rPr lang="cs-CZ" sz="2000" dirty="0" err="1"/>
              <a:t>transgenerační</a:t>
            </a:r>
            <a:r>
              <a:rPr lang="cs-CZ" sz="2000" dirty="0"/>
              <a:t> </a:t>
            </a:r>
            <a:r>
              <a:rPr lang="cs-CZ" sz="2000" dirty="0" err="1"/>
              <a:t>epigenetika</a:t>
            </a:r>
            <a:r>
              <a:rPr lang="cs-CZ" sz="2000" dirty="0"/>
              <a:t>?)</a:t>
            </a:r>
          </a:p>
          <a:p>
            <a:r>
              <a:rPr lang="cs-CZ" sz="2400" dirty="0"/>
              <a:t>Vzácně </a:t>
            </a:r>
            <a:r>
              <a:rPr lang="cs-CZ" sz="2400" dirty="0" err="1"/>
              <a:t>monogenní</a:t>
            </a:r>
            <a:r>
              <a:rPr lang="cs-CZ" sz="2400" dirty="0"/>
              <a:t> formy (nadprodukce </a:t>
            </a:r>
            <a:r>
              <a:rPr lang="cs-CZ" sz="2400" dirty="0" err="1"/>
              <a:t>mineralokortikoidů</a:t>
            </a:r>
            <a:r>
              <a:rPr lang="cs-CZ" sz="2400" dirty="0"/>
              <a:t>, </a:t>
            </a:r>
            <a:r>
              <a:rPr lang="cs-CZ" sz="2400" dirty="0" err="1"/>
              <a:t>Liddleův</a:t>
            </a:r>
            <a:r>
              <a:rPr lang="cs-CZ" sz="2400" dirty="0"/>
              <a:t> syndrom)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3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332656"/>
            <a:ext cx="8686800" cy="841248"/>
          </a:xfrm>
        </p:spPr>
        <p:txBody>
          <a:bodyPr/>
          <a:lstStyle/>
          <a:p>
            <a:r>
              <a:rPr lang="cs-CZ" dirty="0" smtClean="0"/>
              <a:t>Strategie pro terapii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47528" y="1340768"/>
            <a:ext cx="8587680" cy="1684784"/>
          </a:xfrm>
        </p:spPr>
        <p:txBody>
          <a:bodyPr/>
          <a:lstStyle/>
          <a:p>
            <a:r>
              <a:rPr lang="cs-CZ" sz="2000" dirty="0"/>
              <a:t>Snížení sympatického tonu</a:t>
            </a:r>
          </a:p>
          <a:p>
            <a:r>
              <a:rPr lang="cs-CZ" sz="2000" dirty="0"/>
              <a:t>Snížení CO</a:t>
            </a:r>
          </a:p>
          <a:p>
            <a:r>
              <a:rPr lang="cs-CZ" sz="2000" dirty="0"/>
              <a:t>Snížení vaskulární rezistence</a:t>
            </a:r>
          </a:p>
          <a:p>
            <a:r>
              <a:rPr lang="cs-CZ" sz="2000" dirty="0"/>
              <a:t>Úprava ledvinné funkční křivky</a:t>
            </a:r>
          </a:p>
          <a:p>
            <a:endParaRPr lang="cs-CZ" dirty="0"/>
          </a:p>
        </p:txBody>
      </p:sp>
      <p:pic>
        <p:nvPicPr>
          <p:cNvPr id="3074" name="Picture 2" descr="http://www.uky.edu/%7Emtp/hypertension/bhka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924945"/>
            <a:ext cx="4558655" cy="36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1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TK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8587680" cy="47244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Invazivní (žíly, plicní řečiště, srdeční oddíly)</a:t>
            </a:r>
          </a:p>
          <a:p>
            <a:pPr lvl="1"/>
            <a:r>
              <a:rPr lang="cs-CZ" dirty="0" smtClean="0"/>
              <a:t>katetr s tekutinou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Neinvazivní</a:t>
            </a:r>
          </a:p>
          <a:p>
            <a:pPr lvl="1"/>
            <a:r>
              <a:rPr lang="cs-CZ" dirty="0" smtClean="0"/>
              <a:t>Příležitostné</a:t>
            </a:r>
          </a:p>
          <a:p>
            <a:pPr lvl="1"/>
            <a:r>
              <a:rPr lang="cs-CZ" dirty="0" smtClean="0"/>
              <a:t>Ambulantní</a:t>
            </a:r>
          </a:p>
          <a:p>
            <a:pPr lvl="1"/>
            <a:r>
              <a:rPr lang="cs-CZ" dirty="0" smtClean="0"/>
              <a:t>Kontinuální (digitální </a:t>
            </a:r>
            <a:r>
              <a:rPr lang="cs-CZ" dirty="0" err="1" smtClean="0"/>
              <a:t>fotopletysmografie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4" name="Picture 2" descr="http://www.biosensors.com/intl/sites/default/files/pictures/products_technology/cathe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92896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72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47528" y="188640"/>
            <a:ext cx="8686800" cy="838200"/>
          </a:xfrm>
        </p:spPr>
        <p:txBody>
          <a:bodyPr/>
          <a:lstStyle/>
          <a:p>
            <a:r>
              <a:rPr lang="cs-CZ" dirty="0" smtClean="0"/>
              <a:t>Střižné napětí (</a:t>
            </a:r>
            <a:r>
              <a:rPr lang="cs-CZ" dirty="0" err="1" smtClean="0"/>
              <a:t>shear</a:t>
            </a:r>
            <a:r>
              <a:rPr lang="cs-CZ" dirty="0" smtClean="0"/>
              <a:t> stress)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213782"/>
            <a:ext cx="86868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Rozměr: N.m</a:t>
            </a:r>
            <a:r>
              <a:rPr lang="cs-CZ" sz="2400" baseline="30000" dirty="0"/>
              <a:t>-2</a:t>
            </a:r>
            <a:r>
              <a:rPr lang="cs-CZ" sz="2400" dirty="0"/>
              <a:t> (Pa) stejně jako u </a:t>
            </a:r>
            <a:r>
              <a:rPr lang="cs-CZ" sz="2400" dirty="0" err="1"/>
              <a:t>kr.</a:t>
            </a:r>
            <a:r>
              <a:rPr lang="cs-CZ" sz="2400" dirty="0"/>
              <a:t> tlaku, vektor axiální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Místa s nízkým a/nebo proměnlivým střižným napětím (zákruty, bifurkace) jsou náchylná ke vzniku aterosklerózy</a:t>
            </a:r>
          </a:p>
          <a:p>
            <a:endParaRPr lang="cs-CZ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5760" y="1628801"/>
            <a:ext cx="3740348" cy="1793827"/>
          </a:xfrm>
          <a:prstGeom prst="rect">
            <a:avLst/>
          </a:prstGeom>
          <a:noFill/>
        </p:spPr>
      </p:pic>
      <p:pic>
        <p:nvPicPr>
          <p:cNvPr id="2050" name="Picture 2" descr="http://www.nature.com/labinvest/journal/v85/n1/images/3700215f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532158"/>
            <a:ext cx="3958630" cy="218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7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332656"/>
            <a:ext cx="8686800" cy="838200"/>
          </a:xfrm>
        </p:spPr>
        <p:txBody>
          <a:bodyPr/>
          <a:lstStyle/>
          <a:p>
            <a:r>
              <a:rPr lang="cs-CZ" dirty="0" smtClean="0"/>
              <a:t>Krevní tlak - oscilometrie</a:t>
            </a:r>
            <a:endParaRPr lang="cs-CZ" dirty="0"/>
          </a:p>
        </p:txBody>
      </p:sp>
      <p:pic>
        <p:nvPicPr>
          <p:cNvPr id="1026" name="Picture 2" descr="NIBP Determination Sequ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348880"/>
            <a:ext cx="5481948" cy="424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757363" y="1268413"/>
            <a:ext cx="86868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/>
              <a:t>Oscilometricky lze poměrně přesně změřit střední tlak, STK a DTK jsou odhadovány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0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47528" y="332656"/>
            <a:ext cx="8686800" cy="838200"/>
          </a:xfrm>
        </p:spPr>
        <p:txBody>
          <a:bodyPr/>
          <a:lstStyle/>
          <a:p>
            <a:r>
              <a:rPr lang="cs-CZ" dirty="0" smtClean="0"/>
              <a:t>Krevní tlak – </a:t>
            </a:r>
            <a:r>
              <a:rPr lang="cs-CZ" dirty="0" err="1" smtClean="0"/>
              <a:t>Riva-Rocciho</a:t>
            </a:r>
            <a:r>
              <a:rPr lang="cs-CZ" dirty="0" smtClean="0"/>
              <a:t> metoda</a:t>
            </a:r>
            <a:endParaRPr lang="cs-CZ" dirty="0"/>
          </a:p>
        </p:txBody>
      </p:sp>
      <p:pic>
        <p:nvPicPr>
          <p:cNvPr id="4" name="Picture 2" descr="D:\prednes\korotkof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340769"/>
            <a:ext cx="6120680" cy="435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75520" y="602128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/>
              <a:t>Přesně lze změřit STK a DTK, odhadován je střední tlak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4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47528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ambulantní monitorování krevního tlaku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47528" y="1124745"/>
            <a:ext cx="86868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AMTK/ABPM, „tlakový </a:t>
            </a:r>
            <a:r>
              <a:rPr lang="cs-CZ" sz="2400" dirty="0" err="1"/>
              <a:t>Holter</a:t>
            </a:r>
            <a:r>
              <a:rPr lang="cs-CZ" sz="2400" dirty="0"/>
              <a:t>“ (používá se i pro digitální </a:t>
            </a:r>
            <a:r>
              <a:rPr lang="cs-CZ" sz="2400"/>
              <a:t>fotopletysmografii)</a:t>
            </a:r>
            <a:endParaRPr lang="cs-CZ" sz="2400" dirty="0"/>
          </a:p>
          <a:p>
            <a:r>
              <a:rPr lang="cs-CZ" sz="2400" dirty="0"/>
              <a:t>Měření oscilometrickou metodou v intervalu cca 15 minut (v noci 30-60 minut)</a:t>
            </a:r>
          </a:p>
          <a:p>
            <a:r>
              <a:rPr lang="cs-CZ" sz="2400" dirty="0"/>
              <a:t>Alternativa: kontinuální měření TK digitální </a:t>
            </a:r>
            <a:r>
              <a:rPr lang="cs-CZ" sz="2400" dirty="0" err="1"/>
              <a:t>fotopletysmografií</a:t>
            </a:r>
            <a:r>
              <a:rPr lang="cs-CZ" sz="2400" dirty="0"/>
              <a:t> (Peňázova metoda)</a:t>
            </a:r>
          </a:p>
          <a:p>
            <a:pPr lvl="1"/>
            <a:r>
              <a:rPr lang="cs-CZ" sz="2000" dirty="0"/>
              <a:t>využívá měření průchodu světla prstem</a:t>
            </a:r>
          </a:p>
          <a:p>
            <a:pPr lvl="1"/>
            <a:r>
              <a:rPr lang="cs-CZ" sz="2000" dirty="0"/>
              <a:t>změna TK v prstových arteriích se projeví změnou intenzity světla, změna TK potřebného k její korekci = změna TK v prstové arterii</a:t>
            </a:r>
          </a:p>
          <a:p>
            <a:pPr lvl="1"/>
            <a:r>
              <a:rPr lang="cs-CZ" sz="2000" dirty="0"/>
              <a:t>nelze použít při periferní vazokonstrikci</a:t>
            </a:r>
          </a:p>
        </p:txBody>
      </p:sp>
      <p:pic>
        <p:nvPicPr>
          <p:cNvPr id="5122" name="Picture 2" descr="http://www.footache.co.uk/wp-content/uploads/2012/10/Photoplethysmography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653137"/>
            <a:ext cx="24003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2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89198" y="332656"/>
            <a:ext cx="8686800" cy="838200"/>
          </a:xfrm>
        </p:spPr>
        <p:txBody>
          <a:bodyPr/>
          <a:lstStyle/>
          <a:p>
            <a:r>
              <a:rPr lang="cs-CZ" dirty="0" smtClean="0"/>
              <a:t>Fetální oběhový systém</a:t>
            </a:r>
            <a:endParaRPr lang="cs-CZ" dirty="0"/>
          </a:p>
        </p:txBody>
      </p:sp>
      <p:pic>
        <p:nvPicPr>
          <p:cNvPr id="3074" name="Picture 2" descr="http://www.heart.org/idc/groups/stroke-public/@wcm/@hcm/@sta/documents/image/ucm_312758@z_extracted%7E2/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542584"/>
            <a:ext cx="3829516" cy="4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sistent\Plocha\p9b_Kreislaufnach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62" y="1542584"/>
            <a:ext cx="4592791" cy="495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7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686800" cy="841248"/>
          </a:xfrm>
        </p:spPr>
        <p:txBody>
          <a:bodyPr/>
          <a:lstStyle/>
          <a:p>
            <a:r>
              <a:rPr lang="cs-CZ" dirty="0" smtClean="0"/>
              <a:t>Vrozené srdeční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75520" y="1196752"/>
            <a:ext cx="4191000" cy="341297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Cyanotické</a:t>
            </a:r>
          </a:p>
          <a:p>
            <a:pPr lvl="1"/>
            <a:r>
              <a:rPr lang="cs-CZ" dirty="0" smtClean="0"/>
              <a:t>transpozice velkých cév</a:t>
            </a:r>
          </a:p>
          <a:p>
            <a:pPr lvl="1"/>
            <a:r>
              <a:rPr lang="cs-CZ" dirty="0" err="1" smtClean="0"/>
              <a:t>hypoplázie</a:t>
            </a:r>
            <a:r>
              <a:rPr lang="cs-CZ" dirty="0" smtClean="0"/>
              <a:t> levé komory</a:t>
            </a:r>
          </a:p>
          <a:p>
            <a:pPr lvl="1"/>
            <a:r>
              <a:rPr lang="cs-CZ" dirty="0" err="1" smtClean="0"/>
              <a:t>Fallotova</a:t>
            </a:r>
            <a:r>
              <a:rPr lang="cs-CZ" dirty="0" smtClean="0"/>
              <a:t> tetralogie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68008" y="1196752"/>
            <a:ext cx="4343400" cy="3124944"/>
          </a:xfrm>
        </p:spPr>
        <p:txBody>
          <a:bodyPr>
            <a:normAutofit fontScale="92500"/>
          </a:bodyPr>
          <a:lstStyle/>
          <a:p>
            <a:r>
              <a:rPr lang="cs-CZ" dirty="0" err="1" smtClean="0"/>
              <a:t>Necyanotické</a:t>
            </a:r>
            <a:endParaRPr lang="cs-CZ" dirty="0" smtClean="0"/>
          </a:p>
          <a:p>
            <a:pPr lvl="1"/>
            <a:r>
              <a:rPr lang="cs-CZ" dirty="0" smtClean="0"/>
              <a:t>stenóza aorty</a:t>
            </a:r>
          </a:p>
          <a:p>
            <a:pPr lvl="1"/>
            <a:r>
              <a:rPr lang="cs-CZ" dirty="0" smtClean="0"/>
              <a:t>koarktace aorty</a:t>
            </a:r>
            <a:endParaRPr lang="cs-CZ" baseline="30000" dirty="0" smtClean="0"/>
          </a:p>
          <a:p>
            <a:pPr lvl="1"/>
            <a:r>
              <a:rPr lang="cs-CZ" dirty="0" smtClean="0"/>
              <a:t>defekt septa síní</a:t>
            </a:r>
          </a:p>
          <a:p>
            <a:pPr lvl="1"/>
            <a:r>
              <a:rPr lang="cs-CZ" dirty="0" smtClean="0"/>
              <a:t>defekt septa komor</a:t>
            </a:r>
          </a:p>
          <a:p>
            <a:pPr lvl="1"/>
            <a:r>
              <a:rPr lang="cs-CZ" dirty="0" smtClean="0"/>
              <a:t>perzistence 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arteriosus</a:t>
            </a:r>
            <a:endParaRPr lang="cs-CZ" dirty="0" smtClean="0"/>
          </a:p>
          <a:p>
            <a:pPr lvl="1"/>
            <a:r>
              <a:rPr lang="cs-CZ" dirty="0" err="1" smtClean="0"/>
              <a:t>bikuspidální</a:t>
            </a:r>
            <a:r>
              <a:rPr lang="cs-CZ" dirty="0" smtClean="0"/>
              <a:t> aortální chlopeň (spíše varieta)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9218" name="Picture 2" descr="Vrozená srde&amp;ccaron;ní vada: Fallotova tetralogie, eps8 Reklamní fotografie - 112229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852937"/>
            <a:ext cx="3810000" cy="34480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80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dirty="0" smtClean="0"/>
              <a:t>Kardiomyopatie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8299648" cy="47244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Onemocnění srdečního svalu spojená s dysfunkcí</a:t>
            </a:r>
          </a:p>
          <a:p>
            <a:r>
              <a:rPr lang="cs-CZ" dirty="0" smtClean="0"/>
              <a:t>Sekundárně např. ICHS, chlopenní vady, vrozené vady, hypertenze</a:t>
            </a:r>
          </a:p>
          <a:p>
            <a:r>
              <a:rPr lang="cs-CZ" dirty="0" smtClean="0"/>
              <a:t>Primární KMP: cca 2% prevalence v populaci</a:t>
            </a:r>
          </a:p>
          <a:p>
            <a:pPr lvl="1"/>
            <a:r>
              <a:rPr lang="cs-CZ" dirty="0" smtClean="0"/>
              <a:t>Dilatační kardiomyopatie</a:t>
            </a:r>
          </a:p>
          <a:p>
            <a:pPr lvl="2"/>
            <a:r>
              <a:rPr lang="cs-CZ" dirty="0" smtClean="0"/>
              <a:t>Zánětlivá</a:t>
            </a:r>
          </a:p>
          <a:p>
            <a:pPr lvl="2"/>
            <a:r>
              <a:rPr lang="cs-CZ" dirty="0" smtClean="0"/>
              <a:t>Toxická</a:t>
            </a:r>
          </a:p>
          <a:p>
            <a:pPr lvl="2"/>
            <a:r>
              <a:rPr lang="cs-CZ" dirty="0" smtClean="0"/>
              <a:t>Při svalových dystrofiích</a:t>
            </a:r>
          </a:p>
          <a:p>
            <a:pPr lvl="2"/>
            <a:r>
              <a:rPr lang="cs-CZ" dirty="0" err="1" smtClean="0"/>
              <a:t>Peripartální</a:t>
            </a:r>
            <a:endParaRPr lang="cs-CZ" dirty="0" smtClean="0"/>
          </a:p>
          <a:p>
            <a:pPr lvl="1"/>
            <a:r>
              <a:rPr lang="cs-CZ" dirty="0" smtClean="0"/>
              <a:t>Hypertrofická kardiomyopatie</a:t>
            </a:r>
          </a:p>
          <a:p>
            <a:pPr lvl="1"/>
            <a:r>
              <a:rPr lang="cs-CZ" dirty="0" smtClean="0"/>
              <a:t>Restriktivní kardiomyopatie</a:t>
            </a:r>
          </a:p>
          <a:p>
            <a:pPr lvl="1"/>
            <a:r>
              <a:rPr lang="cs-CZ" dirty="0" err="1" smtClean="0"/>
              <a:t>Arytmogenní</a:t>
            </a:r>
            <a:r>
              <a:rPr lang="cs-CZ" dirty="0" smtClean="0"/>
              <a:t> kardiomyopatie ( = </a:t>
            </a:r>
            <a:r>
              <a:rPr lang="cs-CZ" dirty="0" err="1" smtClean="0"/>
              <a:t>arytmogenní</a:t>
            </a:r>
            <a:r>
              <a:rPr lang="cs-CZ" dirty="0" smtClean="0"/>
              <a:t> </a:t>
            </a:r>
            <a:r>
              <a:rPr lang="cs-CZ" dirty="0" err="1" smtClean="0"/>
              <a:t>dysplázie</a:t>
            </a:r>
            <a:r>
              <a:rPr lang="cs-CZ" dirty="0" smtClean="0"/>
              <a:t> pravé komory)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6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Dilatační kardiomyopatie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54862" cy="4351338"/>
          </a:xfrm>
        </p:spPr>
        <p:txBody>
          <a:bodyPr/>
          <a:lstStyle/>
          <a:p>
            <a:r>
              <a:rPr lang="cs-CZ" dirty="0" smtClean="0"/>
              <a:t>Cca 1/3 geneticky podmíněná, často </a:t>
            </a:r>
            <a:r>
              <a:rPr lang="cs-CZ" dirty="0" err="1" smtClean="0"/>
              <a:t>monogenní</a:t>
            </a:r>
            <a:r>
              <a:rPr lang="cs-CZ" dirty="0" smtClean="0"/>
              <a:t>, </a:t>
            </a:r>
            <a:r>
              <a:rPr lang="cs-CZ" dirty="0" err="1" smtClean="0"/>
              <a:t>lokusová</a:t>
            </a:r>
            <a:r>
              <a:rPr lang="cs-CZ" dirty="0" smtClean="0"/>
              <a:t> heterogenita</a:t>
            </a:r>
          </a:p>
          <a:p>
            <a:r>
              <a:rPr lang="cs-CZ" dirty="0" smtClean="0"/>
              <a:t>Toxická: alkohol, chemoterapie</a:t>
            </a:r>
          </a:p>
          <a:p>
            <a:r>
              <a:rPr lang="cs-CZ" dirty="0" smtClean="0"/>
              <a:t>Zánětlivá: myokarditida (adenoviry, </a:t>
            </a:r>
            <a:r>
              <a:rPr lang="cs-CZ" dirty="0" err="1" smtClean="0"/>
              <a:t>parvoviry</a:t>
            </a:r>
            <a:r>
              <a:rPr lang="cs-CZ" dirty="0" smtClean="0"/>
              <a:t>) s poruchou mechanické funkce</a:t>
            </a:r>
          </a:p>
          <a:p>
            <a:r>
              <a:rPr lang="cs-CZ" dirty="0" smtClean="0"/>
              <a:t>Náhrada části myokardu vazivem, hypertrofie zbylých </a:t>
            </a:r>
            <a:r>
              <a:rPr lang="cs-CZ" dirty="0" err="1" smtClean="0"/>
              <a:t>kardiomyocytů</a:t>
            </a:r>
            <a:endParaRPr lang="cs-CZ" dirty="0" smtClean="0"/>
          </a:p>
          <a:p>
            <a:r>
              <a:rPr lang="cs-CZ" dirty="0" smtClean="0"/>
              <a:t>EF velmi nízká</a:t>
            </a:r>
          </a:p>
          <a:p>
            <a:r>
              <a:rPr lang="cs-CZ" dirty="0" smtClean="0"/>
              <a:t>Léčba: léčba srdečního selhání</a:t>
            </a:r>
          </a:p>
          <a:p>
            <a:r>
              <a:rPr lang="cs-CZ" dirty="0" smtClean="0"/>
              <a:t>Nejčastější příčina OTS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9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Hypertrofická kardiomyopatie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54862" cy="4351338"/>
          </a:xfrm>
        </p:spPr>
        <p:txBody>
          <a:bodyPr/>
          <a:lstStyle/>
          <a:p>
            <a:r>
              <a:rPr lang="cs-CZ" dirty="0" smtClean="0"/>
              <a:t>Vesměs geneticky podmíněná (z definice), </a:t>
            </a:r>
            <a:r>
              <a:rPr lang="cs-CZ" dirty="0" err="1" smtClean="0"/>
              <a:t>lokusová</a:t>
            </a:r>
            <a:r>
              <a:rPr lang="cs-CZ" dirty="0" smtClean="0"/>
              <a:t> heterogenita</a:t>
            </a:r>
          </a:p>
          <a:p>
            <a:r>
              <a:rPr lang="cs-CZ" dirty="0" smtClean="0"/>
              <a:t>Hypertrofie </a:t>
            </a:r>
            <a:r>
              <a:rPr lang="cs-CZ" dirty="0" err="1" smtClean="0"/>
              <a:t>kardiomyocytů</a:t>
            </a:r>
            <a:r>
              <a:rPr lang="cs-CZ" dirty="0" smtClean="0"/>
              <a:t>, desorganizace</a:t>
            </a:r>
          </a:p>
          <a:p>
            <a:r>
              <a:rPr lang="cs-CZ" dirty="0" smtClean="0"/>
              <a:t>EF vysoká, diastolická dysfunkce</a:t>
            </a:r>
          </a:p>
          <a:p>
            <a:r>
              <a:rPr lang="cs-CZ" dirty="0" smtClean="0"/>
              <a:t>Diastolická dysfunkce, až okluze výtoku z LK</a:t>
            </a:r>
          </a:p>
          <a:p>
            <a:r>
              <a:rPr lang="cs-CZ" dirty="0" smtClean="0"/>
              <a:t>Arytmie, </a:t>
            </a:r>
            <a:r>
              <a:rPr lang="cs-CZ" dirty="0" err="1" smtClean="0"/>
              <a:t>mikroinfarkty</a:t>
            </a:r>
            <a:endParaRPr lang="cs-CZ" dirty="0" smtClean="0"/>
          </a:p>
          <a:p>
            <a:r>
              <a:rPr lang="cs-CZ" dirty="0" smtClean="0"/>
              <a:t>Léčba:</a:t>
            </a:r>
          </a:p>
          <a:p>
            <a:pPr lvl="1"/>
            <a:r>
              <a:rPr lang="cs-CZ" dirty="0" smtClean="0"/>
              <a:t>Negativní </a:t>
            </a:r>
            <a:r>
              <a:rPr lang="cs-CZ" dirty="0" err="1" smtClean="0"/>
              <a:t>inotropika</a:t>
            </a:r>
            <a:endParaRPr lang="cs-CZ" dirty="0" smtClean="0"/>
          </a:p>
          <a:p>
            <a:pPr lvl="1"/>
            <a:r>
              <a:rPr lang="cs-CZ" dirty="0" smtClean="0"/>
              <a:t>Alkoholová septální ablace</a:t>
            </a:r>
          </a:p>
          <a:p>
            <a:pPr lvl="1"/>
            <a:r>
              <a:rPr lang="cs-CZ" dirty="0" smtClean="0"/>
              <a:t>ICD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9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Další kardiomyopatie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Restriktivní kardiomyopatie</a:t>
            </a:r>
          </a:p>
          <a:p>
            <a:pPr lvl="1"/>
            <a:r>
              <a:rPr lang="cs-CZ" dirty="0" smtClean="0"/>
              <a:t>Různé příčiny, familiární i sporadická</a:t>
            </a:r>
          </a:p>
          <a:p>
            <a:pPr lvl="1"/>
            <a:r>
              <a:rPr lang="cs-CZ" dirty="0" smtClean="0"/>
              <a:t>Zmnožení vaziva</a:t>
            </a:r>
          </a:p>
          <a:p>
            <a:pPr lvl="1"/>
            <a:r>
              <a:rPr lang="cs-CZ" dirty="0" smtClean="0"/>
              <a:t>Normální EF, později snížená, od začátku diastolická </a:t>
            </a:r>
            <a:r>
              <a:rPr lang="cs-CZ" dirty="0" err="1" smtClean="0"/>
              <a:t>dysfukce</a:t>
            </a:r>
            <a:r>
              <a:rPr lang="cs-CZ" dirty="0" smtClean="0"/>
              <a:t>, sekundárně pravostranné selhání</a:t>
            </a:r>
          </a:p>
          <a:p>
            <a:pPr lvl="1"/>
            <a:r>
              <a:rPr lang="cs-CZ" dirty="0" smtClean="0"/>
              <a:t>Někdy eozinofilie, amyloid</a:t>
            </a:r>
          </a:p>
          <a:p>
            <a:pPr lvl="1"/>
            <a:r>
              <a:rPr lang="cs-CZ" dirty="0" smtClean="0"/>
              <a:t>Tvorba trombů v dutinách</a:t>
            </a:r>
          </a:p>
          <a:p>
            <a:pPr lvl="1"/>
            <a:r>
              <a:rPr lang="cs-CZ" dirty="0" smtClean="0"/>
              <a:t>Léčba: diuretika, antikoagulancia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62297" cy="4351338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Arytmogenní</a:t>
            </a:r>
            <a:r>
              <a:rPr lang="cs-CZ" dirty="0" smtClean="0"/>
              <a:t> kardiomyopatie</a:t>
            </a:r>
          </a:p>
          <a:p>
            <a:pPr lvl="1"/>
            <a:r>
              <a:rPr lang="cs-CZ" dirty="0" smtClean="0"/>
              <a:t>Geneticky podmíněná s nízkou penetrancí, muži: ženy 3:1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arytmogenní</a:t>
            </a:r>
            <a:r>
              <a:rPr lang="cs-CZ" dirty="0" smtClean="0"/>
              <a:t> </a:t>
            </a:r>
            <a:r>
              <a:rPr lang="cs-CZ" dirty="0" err="1" smtClean="0"/>
              <a:t>dysplázie</a:t>
            </a:r>
            <a:r>
              <a:rPr lang="cs-CZ" dirty="0" smtClean="0"/>
              <a:t> pravé komory“, náhrada svaloviny vazivem a tukovou tkání</a:t>
            </a:r>
          </a:p>
          <a:p>
            <a:pPr lvl="1"/>
            <a:r>
              <a:rPr lang="cs-CZ" dirty="0" smtClean="0"/>
              <a:t>Komorové arytmie, u 1/3 nemocných prvním příznakem náhlá smrt</a:t>
            </a:r>
          </a:p>
          <a:p>
            <a:pPr lvl="1"/>
            <a:r>
              <a:rPr lang="cs-CZ" dirty="0" smtClean="0"/>
              <a:t>Pravostranné srdeční </a:t>
            </a:r>
            <a:r>
              <a:rPr lang="cs-CZ" dirty="0" err="1" smtClean="0"/>
              <a:t>elhání</a:t>
            </a:r>
            <a:r>
              <a:rPr lang="cs-CZ" dirty="0" smtClean="0"/>
              <a:t>, někdy sekundárně levostranné selhání dopředu</a:t>
            </a:r>
          </a:p>
          <a:p>
            <a:pPr lvl="1"/>
            <a:r>
              <a:rPr lang="cs-CZ" dirty="0" smtClean="0"/>
              <a:t>Léčba: </a:t>
            </a:r>
            <a:r>
              <a:rPr lang="cs-CZ" dirty="0" err="1" smtClean="0"/>
              <a:t>antiarytmika</a:t>
            </a:r>
            <a:r>
              <a:rPr lang="cs-CZ" dirty="0" smtClean="0"/>
              <a:t>, ICD</a:t>
            </a: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2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Dysfunkce při kardiomyopatii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38" y="3866357"/>
            <a:ext cx="4686202" cy="2635989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4779" y="1690688"/>
            <a:ext cx="10515600" cy="4351338"/>
          </a:xfrm>
        </p:spPr>
        <p:txBody>
          <a:bodyPr/>
          <a:lstStyle/>
          <a:p>
            <a:r>
              <a:rPr lang="cs-CZ" dirty="0" smtClean="0"/>
              <a:t>Většinou postihuje levou komoru</a:t>
            </a:r>
          </a:p>
          <a:p>
            <a:r>
              <a:rPr lang="cs-CZ" dirty="0" smtClean="0"/>
              <a:t>Dilatační KMP – systolická dysfunkce</a:t>
            </a:r>
          </a:p>
          <a:p>
            <a:r>
              <a:rPr lang="cs-CZ" dirty="0" smtClean="0"/>
              <a:t>Hypertrofická a restriktivní KMP – diastolická dysfunkce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Font typeface="Wingdings 2"/>
              <a:buChar char=""/>
            </a:pPr>
            <a:r>
              <a:rPr lang="cs-CZ" dirty="0" smtClean="0">
                <a:solidFill>
                  <a:schemeClr val="tx1"/>
                </a:solidFill>
                <a:sym typeface="Symbol" pitchFamily="18" charset="2"/>
              </a:rPr>
              <a:t>R [kg.s</a:t>
            </a:r>
            <a:r>
              <a:rPr lang="cs-CZ" baseline="30000" dirty="0" smtClean="0">
                <a:solidFill>
                  <a:schemeClr val="tx1"/>
                </a:solidFill>
                <a:sym typeface="Symbol" pitchFamily="18" charset="2"/>
              </a:rPr>
              <a:t>-1</a:t>
            </a:r>
            <a:r>
              <a:rPr lang="cs-CZ" dirty="0" smtClean="0">
                <a:solidFill>
                  <a:schemeClr val="tx1"/>
                </a:solidFill>
                <a:sym typeface="Symbol" pitchFamily="18" charset="2"/>
              </a:rPr>
              <a:t>.m</a:t>
            </a:r>
            <a:r>
              <a:rPr lang="cs-CZ" baseline="30000" dirty="0" smtClean="0">
                <a:solidFill>
                  <a:schemeClr val="tx1"/>
                </a:solidFill>
                <a:sym typeface="Symbol" pitchFamily="18" charset="2"/>
              </a:rPr>
              <a:t>-4</a:t>
            </a:r>
            <a:r>
              <a:rPr lang="cs-CZ" dirty="0" smtClean="0">
                <a:solidFill>
                  <a:schemeClr val="tx1"/>
                </a:solidFill>
                <a:sym typeface="Symbol" pitchFamily="18" charset="2"/>
              </a:rPr>
              <a:t>]: </a:t>
            </a:r>
            <a:r>
              <a:rPr lang="cs-CZ" dirty="0">
                <a:solidFill>
                  <a:schemeClr val="tx1"/>
                </a:solidFill>
                <a:sym typeface="Symbol" pitchFamily="18" charset="2"/>
              </a:rPr>
              <a:t>vychází z úpravy </a:t>
            </a:r>
            <a:r>
              <a:rPr lang="cs-CZ" dirty="0" err="1">
                <a:solidFill>
                  <a:schemeClr val="tx1"/>
                </a:solidFill>
                <a:sym typeface="Symbol" pitchFamily="18" charset="2"/>
              </a:rPr>
              <a:t>Hagen-Poiseuillova</a:t>
            </a:r>
            <a:r>
              <a:rPr lang="cs-CZ" dirty="0">
                <a:solidFill>
                  <a:schemeClr val="tx1"/>
                </a:solidFill>
                <a:sym typeface="Symbol" pitchFamily="18" charset="2"/>
              </a:rPr>
              <a:t> zákona:</a:t>
            </a:r>
          </a:p>
          <a:p>
            <a:pPr marL="0" lvl="2" indent="0">
              <a:buNone/>
            </a:pPr>
            <a:r>
              <a:rPr lang="cs-CZ" dirty="0">
                <a:solidFill>
                  <a:schemeClr val="tx1"/>
                </a:solidFill>
                <a:sym typeface="Symbol" pitchFamily="18" charset="2"/>
              </a:rPr>
              <a:t>                      R = </a:t>
            </a:r>
            <a:r>
              <a:rPr lang="cs-CZ" dirty="0">
                <a:sym typeface="Symbol" pitchFamily="18" charset="2"/>
              </a:rPr>
              <a:t>8    d /   r</a:t>
            </a:r>
            <a:r>
              <a:rPr lang="cs-CZ" baseline="30000" dirty="0">
                <a:sym typeface="Symbol" pitchFamily="18" charset="2"/>
              </a:rPr>
              <a:t>4</a:t>
            </a:r>
            <a:r>
              <a:rPr lang="cs-CZ" dirty="0">
                <a:sym typeface="Symbol" pitchFamily="18" charset="2"/>
              </a:rPr>
              <a:t>,kde:</a:t>
            </a:r>
          </a:p>
          <a:p>
            <a:pPr marL="0" lvl="2" indent="0">
              <a:buNone/>
            </a:pPr>
            <a:r>
              <a:rPr lang="cs-CZ" dirty="0">
                <a:sym typeface="Symbol" pitchFamily="18" charset="2"/>
              </a:rPr>
              <a:t>                            = viskozita</a:t>
            </a:r>
          </a:p>
          <a:p>
            <a:pPr marL="0" lvl="2" indent="0">
              <a:buNone/>
            </a:pPr>
            <a:r>
              <a:rPr lang="cs-CZ" dirty="0">
                <a:sym typeface="Symbol" pitchFamily="18" charset="2"/>
              </a:rPr>
              <a:t>                           d = délka úseku</a:t>
            </a:r>
          </a:p>
          <a:p>
            <a:pPr marL="0" lvl="2" indent="0">
              <a:buNone/>
            </a:pPr>
            <a:r>
              <a:rPr lang="cs-CZ" dirty="0">
                <a:sym typeface="Symbol" pitchFamily="18" charset="2"/>
              </a:rPr>
              <a:t>                           r = poloměr</a:t>
            </a:r>
          </a:p>
          <a:p>
            <a:endParaRPr lang="cs-CZ" dirty="0"/>
          </a:p>
        </p:txBody>
      </p:sp>
      <p:pic>
        <p:nvPicPr>
          <p:cNvPr id="5122" name="Picture 2" descr="http://www.cvphysiology.com/Hemodynamics/H005%20parallel%20resistanc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789040"/>
            <a:ext cx="23812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32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Periferní rezistence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Odpor roste nepřímo úměrně čtvrté mocnině poloměru cévy</a:t>
            </a:r>
          </a:p>
          <a:p>
            <a:r>
              <a:rPr lang="cs-CZ" dirty="0"/>
              <a:t>U arteriol klesá poloměr nejrychleji</a:t>
            </a:r>
          </a:p>
          <a:p>
            <a:r>
              <a:rPr lang="cs-CZ" dirty="0"/>
              <a:t>Tonus hladké svaloviny ve stěně arteriol je proměnlivý – určuje periferní rezistenci („odporové arterioly“)</a:t>
            </a:r>
          </a:p>
          <a:p>
            <a:endParaRPr lang="cs-CZ" dirty="0"/>
          </a:p>
        </p:txBody>
      </p:sp>
      <p:pic>
        <p:nvPicPr>
          <p:cNvPr id="4" name="Content Placeholder 7" descr="Biophys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5802" y="4440466"/>
            <a:ext cx="5179887" cy="2417535"/>
          </a:xfrm>
          <a:prstGeom prst="rect">
            <a:avLst/>
          </a:prstGeom>
        </p:spPr>
      </p:pic>
      <p:pic>
        <p:nvPicPr>
          <p:cNvPr id="4098" name="Picture 2" descr="http://ajpheart.physiology.org/content/ajpheart/304/12/H1598/F2.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1464"/>
            <a:ext cx="3910624" cy="251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4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686800" cy="841248"/>
          </a:xfrm>
        </p:spPr>
        <p:txBody>
          <a:bodyPr/>
          <a:lstStyle/>
          <a:p>
            <a:r>
              <a:rPr lang="cs-CZ" dirty="0" smtClean="0"/>
              <a:t>Tonus cévní stěny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75520" y="1196752"/>
            <a:ext cx="4191000" cy="3412976"/>
          </a:xfrm>
        </p:spPr>
        <p:txBody>
          <a:bodyPr>
            <a:normAutofit/>
          </a:bodyPr>
          <a:lstStyle/>
          <a:p>
            <a:r>
              <a:rPr lang="cs-CZ" dirty="0" smtClean="0"/>
              <a:t>Vazodilatace</a:t>
            </a:r>
          </a:p>
          <a:p>
            <a:pPr lvl="1"/>
            <a:r>
              <a:rPr lang="cs-CZ" sz="2000" dirty="0"/>
              <a:t>NO – tvořen v endotelu konstitutivní (</a:t>
            </a:r>
            <a:r>
              <a:rPr lang="cs-CZ" sz="2000" dirty="0" err="1"/>
              <a:t>eNOS</a:t>
            </a:r>
            <a:r>
              <a:rPr lang="cs-CZ" sz="2000" dirty="0"/>
              <a:t>) a </a:t>
            </a:r>
            <a:r>
              <a:rPr lang="cs-CZ" sz="2000" dirty="0" err="1"/>
              <a:t>inducibilní</a:t>
            </a:r>
            <a:r>
              <a:rPr lang="cs-CZ" sz="2000" dirty="0"/>
              <a:t> (</a:t>
            </a:r>
            <a:r>
              <a:rPr lang="cs-CZ" sz="2000" dirty="0" err="1"/>
              <a:t>iNOS</a:t>
            </a:r>
            <a:r>
              <a:rPr lang="cs-CZ" sz="2000" dirty="0"/>
              <a:t> </a:t>
            </a:r>
            <a:r>
              <a:rPr lang="cs-CZ" sz="2000" dirty="0" err="1"/>
              <a:t>syntázou</a:t>
            </a:r>
            <a:r>
              <a:rPr lang="cs-CZ" sz="2000" dirty="0"/>
              <a:t>)</a:t>
            </a:r>
          </a:p>
          <a:p>
            <a:pPr lvl="1"/>
            <a:r>
              <a:rPr lang="cs-CZ" sz="2000" dirty="0" err="1"/>
              <a:t>cGMP</a:t>
            </a:r>
            <a:r>
              <a:rPr lang="cs-CZ" sz="2000" dirty="0"/>
              <a:t>, </a:t>
            </a:r>
            <a:r>
              <a:rPr lang="cs-CZ" sz="2000" dirty="0" err="1"/>
              <a:t>cAMP</a:t>
            </a:r>
            <a:endParaRPr lang="cs-CZ" sz="2000" dirty="0"/>
          </a:p>
          <a:p>
            <a:pPr lvl="1"/>
            <a:r>
              <a:rPr lang="cs-CZ" sz="2000" dirty="0" err="1"/>
              <a:t>prostacyklin</a:t>
            </a:r>
            <a:endParaRPr lang="cs-CZ" sz="2000" dirty="0"/>
          </a:p>
          <a:p>
            <a:pPr lvl="1"/>
            <a:r>
              <a:rPr lang="cs-CZ" sz="2000" dirty="0"/>
              <a:t>katecholaminy</a:t>
            </a:r>
          </a:p>
          <a:p>
            <a:pPr lvl="1"/>
            <a:r>
              <a:rPr lang="cs-CZ" sz="2000" dirty="0"/>
              <a:t>histamin</a:t>
            </a:r>
          </a:p>
          <a:p>
            <a:pPr lvl="1"/>
            <a:r>
              <a:rPr lang="cs-CZ" sz="2000" dirty="0"/>
              <a:t>bradykinin</a:t>
            </a:r>
          </a:p>
          <a:p>
            <a:pPr lvl="1"/>
            <a:r>
              <a:rPr lang="cs-CZ" sz="2000" dirty="0"/>
              <a:t>pO</a:t>
            </a:r>
            <a:r>
              <a:rPr lang="cs-CZ" sz="2000" baseline="-25000" dirty="0"/>
              <a:t>2</a:t>
            </a:r>
            <a:r>
              <a:rPr lang="cs-CZ" sz="2000" dirty="0"/>
              <a:t>, pCO</a:t>
            </a:r>
            <a:r>
              <a:rPr lang="cs-CZ" sz="2000" baseline="-25000" dirty="0"/>
              <a:t>2</a:t>
            </a:r>
            <a:r>
              <a:rPr lang="cs-CZ" sz="2000" dirty="0"/>
              <a:t>, pH</a:t>
            </a:r>
            <a:endParaRPr lang="cs-CZ" sz="2000" baseline="-25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68008" y="1196752"/>
            <a:ext cx="4343400" cy="3124944"/>
          </a:xfrm>
        </p:spPr>
        <p:txBody>
          <a:bodyPr>
            <a:normAutofit/>
          </a:bodyPr>
          <a:lstStyle/>
          <a:p>
            <a:r>
              <a:rPr lang="cs-CZ" dirty="0" smtClean="0"/>
              <a:t>Vazokonstrikce</a:t>
            </a:r>
          </a:p>
          <a:p>
            <a:pPr lvl="1"/>
            <a:r>
              <a:rPr lang="cs-CZ" sz="2000" dirty="0" err="1"/>
              <a:t>endotelin</a:t>
            </a:r>
            <a:endParaRPr lang="cs-CZ" sz="2000" dirty="0"/>
          </a:p>
          <a:p>
            <a:pPr lvl="1"/>
            <a:r>
              <a:rPr lang="cs-CZ" sz="2000" dirty="0"/>
              <a:t>ATII</a:t>
            </a:r>
          </a:p>
          <a:p>
            <a:pPr lvl="1"/>
            <a:r>
              <a:rPr lang="cs-CZ" sz="2000" dirty="0"/>
              <a:t>ADH</a:t>
            </a:r>
          </a:p>
          <a:p>
            <a:pPr lvl="1"/>
            <a:r>
              <a:rPr lang="cs-CZ" sz="2000" dirty="0"/>
              <a:t>katecholaminy</a:t>
            </a:r>
          </a:p>
          <a:p>
            <a:pPr lvl="1"/>
            <a:r>
              <a:rPr lang="cs-CZ" sz="2000" dirty="0" err="1"/>
              <a:t>Tromboxan</a:t>
            </a:r>
            <a:r>
              <a:rPr lang="cs-CZ" sz="2000" dirty="0"/>
              <a:t> A2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5122" name="Picture 2" descr="http://c431376.r76.cf2.rackcdn.com/53869/fimmu-04-00174-HTML/image_m/fimmu-04-00174-g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096436"/>
            <a:ext cx="4283968" cy="27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2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Tuhost cévní stěny (elastické arterie)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47528" y="5229200"/>
            <a:ext cx="8371656" cy="1383432"/>
          </a:xfrm>
        </p:spPr>
        <p:txBody>
          <a:bodyPr>
            <a:normAutofit/>
          </a:bodyPr>
          <a:lstStyle/>
          <a:p>
            <a:r>
              <a:rPr lang="cs-CZ" dirty="0" smtClean="0"/>
              <a:t>Zhoršování s věkem</a:t>
            </a:r>
          </a:p>
          <a:p>
            <a:r>
              <a:rPr lang="cs-CZ" dirty="0" smtClean="0"/>
              <a:t>Vede k tzv. „</a:t>
            </a:r>
            <a:r>
              <a:rPr lang="cs-CZ" dirty="0" err="1" smtClean="0"/>
              <a:t>pružníkové</a:t>
            </a:r>
            <a:r>
              <a:rPr lang="cs-CZ" dirty="0" smtClean="0"/>
              <a:t> hypertenzi“ (izolovaně zvýšený STK)</a:t>
            </a:r>
            <a:endParaRPr lang="cs-CZ" dirty="0"/>
          </a:p>
        </p:txBody>
      </p:sp>
      <p:pic>
        <p:nvPicPr>
          <p:cNvPr id="6146" name="Picture 2" descr="http://www.nature.com/ki/journal/v82/n4/images/ki2012131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1340768"/>
            <a:ext cx="5502286" cy="36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0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260648"/>
            <a:ext cx="8686800" cy="838200"/>
          </a:xfrm>
        </p:spPr>
        <p:txBody>
          <a:bodyPr/>
          <a:lstStyle/>
          <a:p>
            <a:r>
              <a:rPr lang="cs-CZ" dirty="0" smtClean="0"/>
              <a:t>Srdeční výdej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166019"/>
            <a:ext cx="86868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Q: odpovídá srdečnímu výdeji (CO) – anatomické zkraty</a:t>
            </a:r>
          </a:p>
          <a:p>
            <a:pPr marL="0" indent="0">
              <a:buNone/>
            </a:pPr>
            <a:r>
              <a:rPr lang="cs-CZ" sz="2400" dirty="0"/>
              <a:t>           CO = SV (</a:t>
            </a:r>
            <a:r>
              <a:rPr lang="cs-CZ" sz="2400" dirty="0" err="1"/>
              <a:t>stroke</a:t>
            </a:r>
            <a:r>
              <a:rPr lang="cs-CZ" sz="2400" dirty="0"/>
              <a:t> </a:t>
            </a:r>
            <a:r>
              <a:rPr lang="cs-CZ" sz="2400" dirty="0" err="1"/>
              <a:t>volume</a:t>
            </a:r>
            <a:r>
              <a:rPr lang="cs-CZ" sz="2400" dirty="0"/>
              <a:t>) </a:t>
            </a:r>
            <a:r>
              <a:rPr lang="cs-CZ" sz="2400" dirty="0">
                <a:sym typeface="Symbol" pitchFamily="18" charset="2"/>
              </a:rPr>
              <a:t> f</a:t>
            </a:r>
          </a:p>
          <a:p>
            <a:pPr marL="0" indent="0">
              <a:buNone/>
            </a:pPr>
            <a:r>
              <a:rPr lang="cs-CZ" sz="2400" dirty="0">
                <a:sym typeface="Symbol" pitchFamily="18" charset="2"/>
              </a:rPr>
              <a:t>           SV = EDV (</a:t>
            </a:r>
            <a:r>
              <a:rPr lang="cs-CZ" sz="2400" dirty="0" err="1">
                <a:sym typeface="Symbol" pitchFamily="18" charset="2"/>
              </a:rPr>
              <a:t>enddiastolic</a:t>
            </a:r>
            <a:r>
              <a:rPr lang="cs-CZ" sz="2400" dirty="0">
                <a:sym typeface="Symbol" pitchFamily="18" charset="2"/>
              </a:rPr>
              <a:t> </a:t>
            </a:r>
            <a:r>
              <a:rPr lang="cs-CZ" sz="2400" dirty="0" err="1">
                <a:sym typeface="Symbol" pitchFamily="18" charset="2"/>
              </a:rPr>
              <a:t>volume</a:t>
            </a:r>
            <a:r>
              <a:rPr lang="cs-CZ" sz="2400" dirty="0">
                <a:sym typeface="Symbol" pitchFamily="18" charset="2"/>
              </a:rPr>
              <a:t>) – ESV (</a:t>
            </a:r>
            <a:r>
              <a:rPr lang="cs-CZ" sz="2400" dirty="0" err="1">
                <a:sym typeface="Symbol" pitchFamily="18" charset="2"/>
              </a:rPr>
              <a:t>endsystolic</a:t>
            </a:r>
            <a:r>
              <a:rPr lang="cs-CZ" sz="2400" dirty="0">
                <a:sym typeface="Symbol" pitchFamily="18" charset="2"/>
              </a:rPr>
              <a:t> </a:t>
            </a:r>
            <a:r>
              <a:rPr lang="cs-CZ" sz="2400" dirty="0" err="1">
                <a:sym typeface="Symbol" pitchFamily="18" charset="2"/>
              </a:rPr>
              <a:t>volume</a:t>
            </a:r>
            <a:r>
              <a:rPr lang="cs-CZ" sz="2400" dirty="0"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cs-CZ" sz="2400" dirty="0">
                <a:sym typeface="Symbol" pitchFamily="18" charset="2"/>
              </a:rPr>
              <a:t>                             EF [%] = SV/EDV</a:t>
            </a:r>
          </a:p>
          <a:p>
            <a:pPr>
              <a:buFont typeface="Arial" charset="0"/>
              <a:buChar char="•"/>
            </a:pPr>
            <a:r>
              <a:rPr lang="cs-CZ" sz="2400" dirty="0">
                <a:sym typeface="Symbol" pitchFamily="18" charset="2"/>
              </a:rPr>
              <a:t>CO je fyziologicky roven žilnímu návratu </a:t>
            </a:r>
            <a:r>
              <a:rPr lang="cs-CZ" sz="2400">
                <a:sym typeface="Symbol" pitchFamily="18" charset="2"/>
              </a:rPr>
              <a:t>(závisí </a:t>
            </a:r>
            <a:r>
              <a:rPr lang="cs-CZ" sz="2400" dirty="0">
                <a:sym typeface="Symbol" pitchFamily="18" charset="2"/>
              </a:rPr>
              <a:t>na cirk. </a:t>
            </a:r>
            <a:r>
              <a:rPr lang="cs-CZ" sz="2400" dirty="0" err="1">
                <a:sym typeface="Symbol" pitchFamily="18" charset="2"/>
              </a:rPr>
              <a:t>volumu</a:t>
            </a:r>
            <a:r>
              <a:rPr lang="cs-CZ" sz="2400" dirty="0">
                <a:sym typeface="Symbol" pitchFamily="18" charset="2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cs-CZ" sz="2400" dirty="0">
                <a:sym typeface="Symbol" pitchFamily="18" charset="2"/>
              </a:rPr>
              <a:t>Při vysokých frekvencích CO klesá, protože komory se nestačí plnit!</a:t>
            </a:r>
          </a:p>
        </p:txBody>
      </p:sp>
      <p:pic>
        <p:nvPicPr>
          <p:cNvPr id="1026" name="Picture 2" descr="http://pfyziollfup.upol.cz/castwiki2/wp-content/uploads/2011/07/Frek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861048"/>
            <a:ext cx="4150322" cy="28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29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260648"/>
            <a:ext cx="8686800" cy="841248"/>
          </a:xfrm>
        </p:spPr>
        <p:txBody>
          <a:bodyPr/>
          <a:lstStyle/>
          <a:p>
            <a:r>
              <a:rPr lang="cs-CZ" dirty="0" smtClean="0"/>
              <a:t>Ledvinná funkční křivka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19536" y="1124744"/>
            <a:ext cx="8515672" cy="5589240"/>
          </a:xfrm>
        </p:spPr>
        <p:txBody>
          <a:bodyPr>
            <a:normAutofit/>
          </a:bodyPr>
          <a:lstStyle/>
          <a:p>
            <a:r>
              <a:rPr lang="cs-CZ" sz="2400" dirty="0"/>
              <a:t>Při dobré funkci ledvin může být vyšší rezistence nebo CO kompenzována vyšší glomerulární filtrací a snížením cirkulujícího </a:t>
            </a:r>
            <a:r>
              <a:rPr lang="cs-CZ" sz="2400" dirty="0" err="1"/>
              <a:t>volumu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Za patologických situací je tato regulace porušena - hypervolémie </a:t>
            </a:r>
          </a:p>
        </p:txBody>
      </p:sp>
      <p:pic>
        <p:nvPicPr>
          <p:cNvPr id="6146" name="Picture 2" descr="http://pfyziollfup.upol.cz/castwiki2/wp-content/uploads/2012/02/SklonenaFKriv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420889"/>
            <a:ext cx="71532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1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Hypertenze kardiomyopatie přednáška[2020031615461293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1622</Words>
  <Application>Microsoft Office PowerPoint</Application>
  <PresentationFormat>Širokoúhlá obrazovka</PresentationFormat>
  <Paragraphs>286</Paragraphs>
  <Slides>39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Symbol</vt:lpstr>
      <vt:lpstr>Trebuchet MS</vt:lpstr>
      <vt:lpstr>Wingdings 2</vt:lpstr>
      <vt:lpstr>Motiv Office</vt:lpstr>
      <vt:lpstr>HYPERTENZE, KARDIOMYOPATIE, VROZENÉ SRDEČNÍ VADY</vt:lpstr>
      <vt:lpstr>Krevní tlak - definice</vt:lpstr>
      <vt:lpstr>Střižné napětí (shear stress)</vt:lpstr>
      <vt:lpstr>ODPOR</vt:lpstr>
      <vt:lpstr>Periferní rezistence</vt:lpstr>
      <vt:lpstr>Tonus cévní stěny</vt:lpstr>
      <vt:lpstr>Tuhost cévní stěny (elastické arterie)</vt:lpstr>
      <vt:lpstr>Srdeční výdej</vt:lpstr>
      <vt:lpstr>Ledvinná funkční křivka</vt:lpstr>
      <vt:lpstr>Regulace TK</vt:lpstr>
      <vt:lpstr>Vegetativní regulace TK</vt:lpstr>
      <vt:lpstr>         Juxtaglomerulární aparát</vt:lpstr>
      <vt:lpstr>    Renin-angiotensin-aldosteron</vt:lpstr>
      <vt:lpstr>ACE a ACE 2</vt:lpstr>
      <vt:lpstr>RECEptory pro angiotensin II a systémové účinky aldosteronu</vt:lpstr>
      <vt:lpstr>Cirkadiánní rytmicita TK</vt:lpstr>
      <vt:lpstr>Kardiovaskulární příhody během dne</vt:lpstr>
      <vt:lpstr>Obstrukční spánková apnoe</vt:lpstr>
      <vt:lpstr>Normální Krevní tlak a hypertenze</vt:lpstr>
      <vt:lpstr>Hypertenze</vt:lpstr>
      <vt:lpstr>Patogeneze</vt:lpstr>
      <vt:lpstr>Patogeneze esenciální hypertenze</vt:lpstr>
      <vt:lpstr>REMODELACE SRDCE A CÉV</vt:lpstr>
      <vt:lpstr>Následky hypertenze</vt:lpstr>
      <vt:lpstr>Metabolický syndrom</vt:lpstr>
      <vt:lpstr>TK a mortalita – celková, ICHS a CMP</vt:lpstr>
      <vt:lpstr>Genetika esenciální hypertenze</vt:lpstr>
      <vt:lpstr>Strategie pro terapii</vt:lpstr>
      <vt:lpstr>Měření TK</vt:lpstr>
      <vt:lpstr>Krevní tlak - oscilometrie</vt:lpstr>
      <vt:lpstr>Krevní tlak – Riva-Rocciho metoda</vt:lpstr>
      <vt:lpstr>ambulantní monitorování krevního tlaku</vt:lpstr>
      <vt:lpstr>Fetální oběhový systém</vt:lpstr>
      <vt:lpstr>Vrozené srdeční vady</vt:lpstr>
      <vt:lpstr>Kardiomyopatie</vt:lpstr>
      <vt:lpstr>Dilatační kardiomyopatie</vt:lpstr>
      <vt:lpstr>Hypertrofická kardiomyopatie</vt:lpstr>
      <vt:lpstr>Další kardiomyopatie</vt:lpstr>
      <vt:lpstr>Dysfunkce při kardiomyopatii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Máchal</dc:creator>
  <cp:lastModifiedBy>Jan Máchal</cp:lastModifiedBy>
  <cp:revision>13</cp:revision>
  <dcterms:created xsi:type="dcterms:W3CDTF">2019-10-17T06:58:18Z</dcterms:created>
  <dcterms:modified xsi:type="dcterms:W3CDTF">2020-03-16T14:49:54Z</dcterms:modified>
</cp:coreProperties>
</file>