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notesMasterIdLst>
    <p:notesMasterId r:id="rId42"/>
  </p:notesMasterIdLst>
  <p:sldIdLst>
    <p:sldId id="256" r:id="rId2"/>
    <p:sldId id="296" r:id="rId3"/>
    <p:sldId id="297" r:id="rId4"/>
    <p:sldId id="283" r:id="rId5"/>
    <p:sldId id="281" r:id="rId6"/>
    <p:sldId id="282" r:id="rId7"/>
    <p:sldId id="257" r:id="rId8"/>
    <p:sldId id="284" r:id="rId9"/>
    <p:sldId id="285" r:id="rId10"/>
    <p:sldId id="286" r:id="rId11"/>
    <p:sldId id="288" r:id="rId12"/>
    <p:sldId id="287" r:id="rId13"/>
    <p:sldId id="289" r:id="rId14"/>
    <p:sldId id="290" r:id="rId15"/>
    <p:sldId id="258" r:id="rId16"/>
    <p:sldId id="259" r:id="rId17"/>
    <p:sldId id="260" r:id="rId18"/>
    <p:sldId id="261" r:id="rId19"/>
    <p:sldId id="291" r:id="rId20"/>
    <p:sldId id="262" r:id="rId21"/>
    <p:sldId id="292" r:id="rId22"/>
    <p:sldId id="293" r:id="rId23"/>
    <p:sldId id="263" r:id="rId24"/>
    <p:sldId id="264" r:id="rId25"/>
    <p:sldId id="265" r:id="rId26"/>
    <p:sldId id="266" r:id="rId27"/>
    <p:sldId id="267" r:id="rId28"/>
    <p:sldId id="268" r:id="rId29"/>
    <p:sldId id="269" r:id="rId30"/>
    <p:sldId id="270" r:id="rId31"/>
    <p:sldId id="271" r:id="rId32"/>
    <p:sldId id="272" r:id="rId33"/>
    <p:sldId id="273" r:id="rId34"/>
    <p:sldId id="274" r:id="rId35"/>
    <p:sldId id="275" r:id="rId36"/>
    <p:sldId id="276" r:id="rId37"/>
    <p:sldId id="277" r:id="rId38"/>
    <p:sldId id="298" r:id="rId39"/>
    <p:sldId id="295" r:id="rId40"/>
    <p:sldId id="294" r:id="rId41"/>
  </p:sldIdLst>
  <p:sldSz cx="9144000" cy="6858000" type="screen4x3"/>
  <p:notesSz cx="6858000" cy="9144000"/>
  <p:defaultTextStyle>
    <a:defPPr>
      <a:defRPr lang="cs-CZ"/>
    </a:defPPr>
    <a:lvl1pPr algn="l" rtl="0" fontAlgn="base">
      <a:spcBef>
        <a:spcPct val="0"/>
      </a:spcBef>
      <a:spcAft>
        <a:spcPct val="0"/>
      </a:spcAft>
      <a:defRPr sz="3200" kern="1200">
        <a:solidFill>
          <a:schemeClr val="tx1"/>
        </a:solidFill>
        <a:latin typeface="Arial" charset="0"/>
        <a:ea typeface="+mn-ea"/>
        <a:cs typeface="Arial" charset="0"/>
      </a:defRPr>
    </a:lvl1pPr>
    <a:lvl2pPr marL="457200" algn="l" rtl="0" fontAlgn="base">
      <a:spcBef>
        <a:spcPct val="0"/>
      </a:spcBef>
      <a:spcAft>
        <a:spcPct val="0"/>
      </a:spcAft>
      <a:defRPr sz="3200" kern="1200">
        <a:solidFill>
          <a:schemeClr val="tx1"/>
        </a:solidFill>
        <a:latin typeface="Arial" charset="0"/>
        <a:ea typeface="+mn-ea"/>
        <a:cs typeface="Arial" charset="0"/>
      </a:defRPr>
    </a:lvl2pPr>
    <a:lvl3pPr marL="914400" algn="l" rtl="0" fontAlgn="base">
      <a:spcBef>
        <a:spcPct val="0"/>
      </a:spcBef>
      <a:spcAft>
        <a:spcPct val="0"/>
      </a:spcAft>
      <a:defRPr sz="3200" kern="1200">
        <a:solidFill>
          <a:schemeClr val="tx1"/>
        </a:solidFill>
        <a:latin typeface="Arial" charset="0"/>
        <a:ea typeface="+mn-ea"/>
        <a:cs typeface="Arial" charset="0"/>
      </a:defRPr>
    </a:lvl3pPr>
    <a:lvl4pPr marL="1371600" algn="l" rtl="0" fontAlgn="base">
      <a:spcBef>
        <a:spcPct val="0"/>
      </a:spcBef>
      <a:spcAft>
        <a:spcPct val="0"/>
      </a:spcAft>
      <a:defRPr sz="3200" kern="1200">
        <a:solidFill>
          <a:schemeClr val="tx1"/>
        </a:solidFill>
        <a:latin typeface="Arial" charset="0"/>
        <a:ea typeface="+mn-ea"/>
        <a:cs typeface="Arial" charset="0"/>
      </a:defRPr>
    </a:lvl4pPr>
    <a:lvl5pPr marL="1828800" algn="l" rtl="0" fontAlgn="base">
      <a:spcBef>
        <a:spcPct val="0"/>
      </a:spcBef>
      <a:spcAft>
        <a:spcPct val="0"/>
      </a:spcAft>
      <a:defRPr sz="3200" kern="1200">
        <a:solidFill>
          <a:schemeClr val="tx1"/>
        </a:solidFill>
        <a:latin typeface="Arial" charset="0"/>
        <a:ea typeface="+mn-ea"/>
        <a:cs typeface="Arial" charset="0"/>
      </a:defRPr>
    </a:lvl5pPr>
    <a:lvl6pPr marL="2286000" algn="l" defTabSz="914400" rtl="0" eaLnBrk="1" latinLnBrk="0" hangingPunct="1">
      <a:defRPr sz="3200" kern="1200">
        <a:solidFill>
          <a:schemeClr val="tx1"/>
        </a:solidFill>
        <a:latin typeface="Arial" charset="0"/>
        <a:ea typeface="+mn-ea"/>
        <a:cs typeface="Arial" charset="0"/>
      </a:defRPr>
    </a:lvl6pPr>
    <a:lvl7pPr marL="2743200" algn="l" defTabSz="914400" rtl="0" eaLnBrk="1" latinLnBrk="0" hangingPunct="1">
      <a:defRPr sz="3200" kern="1200">
        <a:solidFill>
          <a:schemeClr val="tx1"/>
        </a:solidFill>
        <a:latin typeface="Arial" charset="0"/>
        <a:ea typeface="+mn-ea"/>
        <a:cs typeface="Arial" charset="0"/>
      </a:defRPr>
    </a:lvl7pPr>
    <a:lvl8pPr marL="3200400" algn="l" defTabSz="914400" rtl="0" eaLnBrk="1" latinLnBrk="0" hangingPunct="1">
      <a:defRPr sz="3200" kern="1200">
        <a:solidFill>
          <a:schemeClr val="tx1"/>
        </a:solidFill>
        <a:latin typeface="Arial" charset="0"/>
        <a:ea typeface="+mn-ea"/>
        <a:cs typeface="Arial" charset="0"/>
      </a:defRPr>
    </a:lvl8pPr>
    <a:lvl9pPr marL="3657600" algn="l" defTabSz="914400" rtl="0" eaLnBrk="1" latinLnBrk="0" hangingPunct="1">
      <a:defRPr sz="32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03" autoAdjust="0"/>
    <p:restoredTop sz="86432" autoAdjust="0"/>
  </p:normalViewPr>
  <p:slideViewPr>
    <p:cSldViewPr>
      <p:cViewPr varScale="1">
        <p:scale>
          <a:sx n="74" d="100"/>
          <a:sy n="74" d="100"/>
        </p:scale>
        <p:origin x="1133"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741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D12E2F-ADAB-4A15-880C-73578E5AACA0}" type="datetimeFigureOut">
              <a:rPr lang="cs-CZ" smtClean="0"/>
              <a:t>26.04.2020</a:t>
            </a:fld>
            <a:endParaRPr lang="cs-CZ"/>
          </a:p>
        </p:txBody>
      </p:sp>
      <p:sp>
        <p:nvSpPr>
          <p:cNvPr id="4" name="Zástupný symbol pro obrázek snímk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2FF78C-DBB0-4405-9568-97AD19CB9E7C}" type="slidenum">
              <a:rPr lang="cs-CZ" smtClean="0"/>
              <a:t>‹#›</a:t>
            </a:fld>
            <a:endParaRPr lang="cs-CZ"/>
          </a:p>
        </p:txBody>
      </p:sp>
    </p:spTree>
    <p:extLst>
      <p:ext uri="{BB962C8B-B14F-4D97-AF65-F5344CB8AC3E}">
        <p14:creationId xmlns:p14="http://schemas.microsoft.com/office/powerpoint/2010/main" val="2264249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frontiersin.org/articles/10.3389/fendo.2016.00032/full"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fontAlgn="base"/>
            <a:endParaRPr lang="cs-CZ"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5"/>
          </p:nvPr>
        </p:nvSpPr>
        <p:spPr/>
        <p:txBody>
          <a:bodyPr/>
          <a:lstStyle/>
          <a:p>
            <a:fld id="{612FF78C-DBB0-4405-9568-97AD19CB9E7C}" type="slidenum">
              <a:rPr lang="cs-CZ" smtClean="0"/>
              <a:t>6</a:t>
            </a:fld>
            <a:endParaRPr lang="cs-CZ"/>
          </a:p>
        </p:txBody>
      </p:sp>
    </p:spTree>
    <p:extLst>
      <p:ext uri="{BB962C8B-B14F-4D97-AF65-F5344CB8AC3E}">
        <p14:creationId xmlns:p14="http://schemas.microsoft.com/office/powerpoint/2010/main" val="20631000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fontAlgn="base"/>
            <a:r>
              <a:rPr lang="cs-CZ" sz="1200" b="1" kern="1200" dirty="0">
                <a:solidFill>
                  <a:schemeClr val="tx1"/>
                </a:solidFill>
                <a:effectLst/>
                <a:latin typeface="+mn-lt"/>
                <a:ea typeface="+mn-ea"/>
                <a:cs typeface="+mn-cs"/>
              </a:rPr>
              <a:t>Buddhismus</a:t>
            </a:r>
            <a:endParaRPr lang="cs-CZ" sz="1200" kern="1200" dirty="0">
              <a:solidFill>
                <a:schemeClr val="tx1"/>
              </a:solidFill>
              <a:effectLst/>
              <a:latin typeface="+mn-lt"/>
              <a:ea typeface="+mn-ea"/>
              <a:cs typeface="+mn-cs"/>
            </a:endParaRPr>
          </a:p>
          <a:p>
            <a:pPr fontAlgn="base"/>
            <a:r>
              <a:rPr lang="cs-CZ" sz="1200" kern="1200" dirty="0">
                <a:solidFill>
                  <a:schemeClr val="tx1"/>
                </a:solidFill>
                <a:effectLst/>
                <a:latin typeface="+mn-lt"/>
                <a:ea typeface="+mn-ea"/>
                <a:cs typeface="+mn-cs"/>
              </a:rPr>
              <a:t>V povědomí lidí je buddhismus často spojován se striktním vegetariánstvím. To je zřejmě způsobeno principem „</a:t>
            </a:r>
            <a:r>
              <a:rPr lang="cs-CZ" sz="1200" kern="1200" dirty="0" err="1">
                <a:solidFill>
                  <a:schemeClr val="tx1"/>
                </a:solidFill>
                <a:effectLst/>
                <a:latin typeface="+mn-lt"/>
                <a:ea typeface="+mn-ea"/>
                <a:cs typeface="+mn-cs"/>
              </a:rPr>
              <a:t>ahinsá</a:t>
            </a:r>
            <a:r>
              <a:rPr lang="cs-CZ" sz="1200" kern="1200" dirty="0">
                <a:solidFill>
                  <a:schemeClr val="tx1"/>
                </a:solidFill>
                <a:effectLst/>
                <a:latin typeface="+mn-lt"/>
                <a:ea typeface="+mn-ea"/>
                <a:cs typeface="+mn-cs"/>
              </a:rPr>
              <a:t>“, který zakazuje usmrtit živého tvo­ra. Víme však, že jen některé školy buddhistických mnichů se masu vyhýbají. I když je konzumace masa v buddhismu pokládána za cosi, co poškozuje karmu, existují obřady, které tento negativní karmický dopad zmírňují. V obecných pravidlech platí, že se může konzumovat maso z uhynulého zvířete, stejně tak se může konzumovat ryba, která není zabita (vyvržena na břeh). V kontrastu s jinými náboženstvími neuznává buddhismus samotnou konzumaci, ale akt zabití. Sil­ně věřící mniši získávají stravu žebráním. Konzumace masa je v buddhismu ovlivněna hlavně geografickými podmínkami. Oblasti tzv. severního buddhismu (Ti­bet, Mongolsko, </a:t>
            </a:r>
            <a:r>
              <a:rPr lang="cs-CZ" sz="1200" kern="1200" dirty="0" err="1">
                <a:solidFill>
                  <a:schemeClr val="tx1"/>
                </a:solidFill>
                <a:effectLst/>
                <a:latin typeface="+mn-lt"/>
                <a:ea typeface="+mn-ea"/>
                <a:cs typeface="+mn-cs"/>
              </a:rPr>
              <a:t>Burjatsko</a:t>
            </a:r>
            <a:r>
              <a:rPr lang="cs-CZ" sz="1200" kern="1200" dirty="0">
                <a:solidFill>
                  <a:schemeClr val="tx1"/>
                </a:solidFill>
                <a:effectLst/>
                <a:latin typeface="+mn-lt"/>
                <a:ea typeface="+mn-ea"/>
                <a:cs typeface="+mn-cs"/>
              </a:rPr>
              <a:t>) nedisponují dostatečný­mi zemědělskými podmínkami, většina obyvatelstva navíc žije nomádským způsobem života. Proto strava v těchto končinách je otázkou života a ne volby. I když v buddhistické literatuře jasný příkaz k vegetariánství nenajdeme, konzumace masa, jak už je výše zmíněno poškozuje karmu. Záporná karma může způsobit to, že jedlík masa skončí v pekle. A co ti kteří si kvůli klimatic­kým podmínkám vybrat nemohou? Existují rituály, kte­ré karmický dopad zmírní – různé rituály před porážkou zvířete. Další polehčující fakt je jistě to, že v buddhis­mu nejsou pekla uniformní, ale hierarchizovaná, různá hlavní a vedlejší pekla se také liší podle provinění. Po­byt v pekle také není věčný, ale pouze dočasný.</a:t>
            </a:r>
          </a:p>
          <a:p>
            <a:endParaRPr lang="cs-CZ" dirty="0"/>
          </a:p>
        </p:txBody>
      </p:sp>
      <p:sp>
        <p:nvSpPr>
          <p:cNvPr id="4" name="Zástupný symbol pro číslo snímku 3"/>
          <p:cNvSpPr>
            <a:spLocks noGrp="1"/>
          </p:cNvSpPr>
          <p:nvPr>
            <p:ph type="sldNum" sz="quarter" idx="5"/>
          </p:nvPr>
        </p:nvSpPr>
        <p:spPr/>
        <p:txBody>
          <a:bodyPr/>
          <a:lstStyle/>
          <a:p>
            <a:fld id="{612FF78C-DBB0-4405-9568-97AD19CB9E7C}" type="slidenum">
              <a:rPr lang="cs-CZ" smtClean="0"/>
              <a:t>23</a:t>
            </a:fld>
            <a:endParaRPr lang="cs-CZ"/>
          </a:p>
        </p:txBody>
      </p:sp>
    </p:spTree>
    <p:extLst>
      <p:ext uri="{BB962C8B-B14F-4D97-AF65-F5344CB8AC3E}">
        <p14:creationId xmlns:p14="http://schemas.microsoft.com/office/powerpoint/2010/main" val="1309045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fontAlgn="base"/>
            <a:r>
              <a:rPr lang="cs-CZ" sz="1200" b="1" kern="1200" dirty="0">
                <a:solidFill>
                  <a:schemeClr val="tx1"/>
                </a:solidFill>
                <a:effectLst/>
                <a:latin typeface="+mn-lt"/>
                <a:ea typeface="+mn-ea"/>
                <a:cs typeface="+mn-cs"/>
              </a:rPr>
              <a:t>Judaismus</a:t>
            </a:r>
            <a:endParaRPr lang="cs-CZ" sz="1200" kern="1200" dirty="0">
              <a:solidFill>
                <a:schemeClr val="tx1"/>
              </a:solidFill>
              <a:effectLst/>
              <a:latin typeface="+mn-lt"/>
              <a:ea typeface="+mn-ea"/>
              <a:cs typeface="+mn-cs"/>
            </a:endParaRPr>
          </a:p>
          <a:p>
            <a:pPr fontAlgn="base"/>
            <a:r>
              <a:rPr lang="cs-CZ" sz="1200" kern="1200" dirty="0">
                <a:solidFill>
                  <a:schemeClr val="tx1"/>
                </a:solidFill>
                <a:effectLst/>
                <a:latin typeface="+mn-lt"/>
                <a:ea typeface="+mn-ea"/>
                <a:cs typeface="+mn-cs"/>
              </a:rPr>
              <a:t>Nejkomplikovanější soubor stravovacích pravidel spojených s náboženstvím jsou právě pravidla židov­ská týkající se jídla a jeho přípravy. Tato pravidla vy­cházejí z Talmudu, Tory a kodexu </a:t>
            </a:r>
            <a:r>
              <a:rPr lang="cs-CZ" sz="1200" kern="1200" dirty="0" err="1">
                <a:solidFill>
                  <a:schemeClr val="tx1"/>
                </a:solidFill>
                <a:effectLst/>
                <a:latin typeface="+mn-lt"/>
                <a:ea typeface="+mn-ea"/>
                <a:cs typeface="+mn-cs"/>
              </a:rPr>
              <a:t>Šulchan</a:t>
            </a:r>
            <a:r>
              <a:rPr lang="cs-CZ" sz="1200" kern="1200" dirty="0">
                <a:solidFill>
                  <a:schemeClr val="tx1"/>
                </a:solidFill>
                <a:effectLst/>
                <a:latin typeface="+mn-lt"/>
                <a:ea typeface="+mn-ea"/>
                <a:cs typeface="+mn-cs"/>
              </a:rPr>
              <a:t> </a:t>
            </a:r>
            <a:r>
              <a:rPr lang="cs-CZ" sz="1200" kern="1200" dirty="0" err="1">
                <a:solidFill>
                  <a:schemeClr val="tx1"/>
                </a:solidFill>
                <a:effectLst/>
                <a:latin typeface="+mn-lt"/>
                <a:ea typeface="+mn-ea"/>
                <a:cs typeface="+mn-cs"/>
              </a:rPr>
              <a:t>aruch</a:t>
            </a:r>
            <a:r>
              <a:rPr lang="cs-CZ" sz="1200" kern="1200" dirty="0">
                <a:solidFill>
                  <a:schemeClr val="tx1"/>
                </a:solidFill>
                <a:effectLst/>
                <a:latin typeface="+mn-lt"/>
                <a:ea typeface="+mn-ea"/>
                <a:cs typeface="+mn-cs"/>
              </a:rPr>
              <a:t> (Pro­střený stůl). Stravovací pravidla a normy se netýkají pouze potravin, jako takových, ale zabývají se i hygi­enou a chováním se u stolu. Proč jsou tato pravidla tak složitá? Protože byl židovský národ rozptýlen po celém světě, přísné dodržování těchto zásad pomá­halo Židům k udržení svébytnosti. Židovské stravo­vací praktiky můžeme rozdělit do tří kategorií. První pravidlo říká, že všechna zvěř určena ke konzumaci musí pocházet pouze z povolených druhů. Za dru­hé maso z povolených druhů zvířat musí být správ­ně připraveno. A nakonec mléko a mléčné výrobky nesmí přijít do styku s pokrmy masitými. Povolené druhy zvěře jsou definovány podle zákonů </a:t>
            </a:r>
            <a:r>
              <a:rPr lang="cs-CZ" sz="1200" kern="1200" dirty="0" err="1">
                <a:solidFill>
                  <a:schemeClr val="tx1"/>
                </a:solidFill>
                <a:effectLst/>
                <a:latin typeface="+mn-lt"/>
                <a:ea typeface="+mn-ea"/>
                <a:cs typeface="+mn-cs"/>
              </a:rPr>
              <a:t>Kashrutu</a:t>
            </a:r>
            <a:r>
              <a:rPr lang="cs-CZ" sz="1200" kern="1200" dirty="0">
                <a:solidFill>
                  <a:schemeClr val="tx1"/>
                </a:solidFill>
                <a:effectLst/>
                <a:latin typeface="+mn-lt"/>
                <a:ea typeface="+mn-ea"/>
                <a:cs typeface="+mn-cs"/>
              </a:rPr>
              <a:t>. Název </a:t>
            </a:r>
            <a:r>
              <a:rPr lang="cs-CZ" sz="1200" kern="1200" dirty="0" err="1">
                <a:solidFill>
                  <a:schemeClr val="tx1"/>
                </a:solidFill>
                <a:effectLst/>
                <a:latin typeface="+mn-lt"/>
                <a:ea typeface="+mn-ea"/>
                <a:cs typeface="+mn-cs"/>
              </a:rPr>
              <a:t>kashruth</a:t>
            </a:r>
            <a:r>
              <a:rPr lang="cs-CZ" sz="1200" kern="1200" dirty="0">
                <a:solidFill>
                  <a:schemeClr val="tx1"/>
                </a:solidFill>
                <a:effectLst/>
                <a:latin typeface="+mn-lt"/>
                <a:ea typeface="+mn-ea"/>
                <a:cs typeface="+mn-cs"/>
              </a:rPr>
              <a:t> je odvozen od slova </a:t>
            </a:r>
            <a:r>
              <a:rPr lang="cs-CZ" sz="1200" kern="1200" dirty="0" err="1">
                <a:solidFill>
                  <a:schemeClr val="tx1"/>
                </a:solidFill>
                <a:effectLst/>
                <a:latin typeface="+mn-lt"/>
                <a:ea typeface="+mn-ea"/>
                <a:cs typeface="+mn-cs"/>
              </a:rPr>
              <a:t>kašer</a:t>
            </a:r>
            <a:r>
              <a:rPr lang="cs-CZ" sz="1200" kern="1200" dirty="0">
                <a:solidFill>
                  <a:schemeClr val="tx1"/>
                </a:solidFill>
                <a:effectLst/>
                <a:latin typeface="+mn-lt"/>
                <a:ea typeface="+mn-ea"/>
                <a:cs typeface="+mn-cs"/>
              </a:rPr>
              <a:t> či košer (vhodný). Všechna zvířata jsou rozdělena na vhod­ná (čistá) a nevhodná (nečistá) k přípravě pokrmů. Je povoleno připravovat pouze maso určitých savců, a to přežvýkavých sudokopytníků (skot, ovce, kozy, buvoli, jeleni, srnci, daňci, kamzíci či losi).</a:t>
            </a:r>
          </a:p>
          <a:p>
            <a:pPr fontAlgn="base"/>
            <a:r>
              <a:rPr lang="cs-CZ" sz="1200" kern="1200" dirty="0">
                <a:solidFill>
                  <a:schemeClr val="tx1"/>
                </a:solidFill>
                <a:effectLst/>
                <a:latin typeface="+mn-lt"/>
                <a:ea typeface="+mn-ea"/>
                <a:cs typeface="+mn-cs"/>
              </a:rPr>
              <a:t>Prase například do této skupiny nepatří, je sice sudokopytník, ale není přežvýkavec. Kůň a osel jsou lichokopytníci. Do jídelníčku nepatří ani zajíc či králík. I když je velbloud přežvýkavý sudokopytník, Bible jej zakazuje. Z ptáků patří mezi povolené druhy domá­cí opeřenci (husa, kachna, slepice, holub, krocan). Ohledně krocana a krůty existují spo­ry, protože o nich není zmínka ve výše uvedených knihách. Z divokých druhů lze konzumovat ba­žanta, křepelku či koroptev. Tzv. čisté jsou pouze ty ryby, které mají ploutve, šupiny a rozmnožují se jikrami (okoun, cejn, lín, candát, pstruh, sled‘, kapr, losos). Mezi nečisté ryby se řadí napří­klad úhoř.</a:t>
            </a:r>
          </a:p>
          <a:p>
            <a:pPr fontAlgn="base"/>
            <a:r>
              <a:rPr lang="cs-CZ" sz="1200" kern="1200" dirty="0">
                <a:solidFill>
                  <a:schemeClr val="tx1"/>
                </a:solidFill>
                <a:effectLst/>
                <a:latin typeface="+mn-lt"/>
                <a:ea typeface="+mn-ea"/>
                <a:cs typeface="+mn-cs"/>
              </a:rPr>
              <a:t>Velký důraz je v židovské kuchyni také na zabití zvířete a jeho vykrvení. Zabití může vykonávat pouze řezník s odbornými znalosti (</a:t>
            </a:r>
            <a:r>
              <a:rPr lang="cs-CZ" sz="1200" kern="1200" dirty="0" err="1">
                <a:solidFill>
                  <a:schemeClr val="tx1"/>
                </a:solidFill>
                <a:effectLst/>
                <a:latin typeface="+mn-lt"/>
                <a:ea typeface="+mn-ea"/>
                <a:cs typeface="+mn-cs"/>
              </a:rPr>
              <a:t>šochet</a:t>
            </a:r>
            <a:r>
              <a:rPr lang="cs-CZ" sz="1200" kern="1200" dirty="0">
                <a:solidFill>
                  <a:schemeClr val="tx1"/>
                </a:solidFill>
                <a:effectLst/>
                <a:latin typeface="+mn-lt"/>
                <a:ea typeface="+mn-ea"/>
                <a:cs typeface="+mn-cs"/>
              </a:rPr>
              <a:t>). </a:t>
            </a:r>
            <a:r>
              <a:rPr lang="cs-CZ" sz="1200" kern="1200" dirty="0" err="1">
                <a:solidFill>
                  <a:schemeClr val="tx1"/>
                </a:solidFill>
                <a:effectLst/>
                <a:latin typeface="+mn-lt"/>
                <a:ea typeface="+mn-ea"/>
                <a:cs typeface="+mn-cs"/>
              </a:rPr>
              <a:t>Šochet</a:t>
            </a:r>
            <a:r>
              <a:rPr lang="cs-CZ" sz="1200" kern="1200" dirty="0">
                <a:solidFill>
                  <a:schemeClr val="tx1"/>
                </a:solidFill>
                <a:effectLst/>
                <a:latin typeface="+mn-lt"/>
                <a:ea typeface="+mn-ea"/>
                <a:cs typeface="+mn-cs"/>
              </a:rPr>
              <a:t> má za úkol jed­ním tahem nože rozříznout hltan a průdušnici a poté zvíře co nejdříve zbavit krve. Má však právo zpracová­vat pouze přední část zvířete, zadní část má na starost jiný odborník (</a:t>
            </a:r>
            <a:r>
              <a:rPr lang="cs-CZ" sz="1200" kern="1200" dirty="0" err="1">
                <a:solidFill>
                  <a:schemeClr val="tx1"/>
                </a:solidFill>
                <a:effectLst/>
                <a:latin typeface="+mn-lt"/>
                <a:ea typeface="+mn-ea"/>
                <a:cs typeface="+mn-cs"/>
              </a:rPr>
              <a:t>menaker</a:t>
            </a:r>
            <a:r>
              <a:rPr lang="cs-CZ" sz="1200" kern="1200" dirty="0">
                <a:solidFill>
                  <a:schemeClr val="tx1"/>
                </a:solidFill>
                <a:effectLst/>
                <a:latin typeface="+mn-lt"/>
                <a:ea typeface="+mn-ea"/>
                <a:cs typeface="+mn-cs"/>
              </a:rPr>
              <a:t>).</a:t>
            </a:r>
          </a:p>
          <a:p>
            <a:pPr fontAlgn="base"/>
            <a:r>
              <a:rPr lang="cs-CZ" sz="1200" kern="1200" dirty="0">
                <a:solidFill>
                  <a:schemeClr val="tx1"/>
                </a:solidFill>
                <a:effectLst/>
                <a:latin typeface="+mn-lt"/>
                <a:ea typeface="+mn-ea"/>
                <a:cs typeface="+mn-cs"/>
              </a:rPr>
              <a:t>K základním ustanovením patří také rozdělení po­travy masité a mléčné. V Tóře se jasně píše: „ Ne­budeš vařiti kozelce ve mléku mateře jeho.“ Tyto dvě skupiny potravin nelze připravovat ani jíst dohromady. Židovské košer kuchyně proto mají obvykle dvě čás­ti pro přípravu masitých a mléčných pokrmů. Každá část má své příbory, utěrky a nádobí. V případě, že si toto dvojí náčiní některá rodina nemůže dovolit, je tře­ba mezi přípravami nádobí vždy vyvařit horkou vodou. Důležitou roli hrají i časové odstupy při úpravě masi­tých a mléčných výrobků. Dodržovat by se měl odstup alespoň šest hodin. Pokrm obsahující mléko jíst mů­žeme, než však přijde na řadu pokrm masitý, je nutné vypláchnout si ústa, umýt si ruce a mléčné jídlo zajíst chlebem.</a:t>
            </a:r>
          </a:p>
          <a:p>
            <a:pPr fontAlgn="base"/>
            <a:r>
              <a:rPr lang="cs-CZ" sz="1200" kern="1200" dirty="0">
                <a:solidFill>
                  <a:schemeClr val="tx1"/>
                </a:solidFill>
                <a:effectLst/>
                <a:latin typeface="+mn-lt"/>
                <a:ea typeface="+mn-ea"/>
                <a:cs typeface="+mn-cs"/>
              </a:rPr>
              <a:t>Existují však tzv, </a:t>
            </a:r>
            <a:r>
              <a:rPr lang="cs-CZ" sz="1200" kern="1200" dirty="0" err="1">
                <a:solidFill>
                  <a:schemeClr val="tx1"/>
                </a:solidFill>
                <a:effectLst/>
                <a:latin typeface="+mn-lt"/>
                <a:ea typeface="+mn-ea"/>
                <a:cs typeface="+mn-cs"/>
              </a:rPr>
              <a:t>parve</a:t>
            </a:r>
            <a:r>
              <a:rPr lang="cs-CZ" sz="1200" kern="1200" dirty="0">
                <a:solidFill>
                  <a:schemeClr val="tx1"/>
                </a:solidFill>
                <a:effectLst/>
                <a:latin typeface="+mn-lt"/>
                <a:ea typeface="+mn-ea"/>
                <a:cs typeface="+mn-cs"/>
              </a:rPr>
              <a:t> potraviny, které můžeme kombinovat se vším (ovoce, zelenina a vejce). Půst byl v židovské tradici předepsán pouze v jeden postní den (</a:t>
            </a:r>
            <a:r>
              <a:rPr lang="cs-CZ" sz="1200" kern="1200" dirty="0" err="1">
                <a:solidFill>
                  <a:schemeClr val="tx1"/>
                </a:solidFill>
                <a:effectLst/>
                <a:latin typeface="+mn-lt"/>
                <a:ea typeface="+mn-ea"/>
                <a:cs typeface="+mn-cs"/>
              </a:rPr>
              <a:t>Jom</a:t>
            </a:r>
            <a:r>
              <a:rPr lang="cs-CZ" sz="1200" kern="1200" dirty="0">
                <a:solidFill>
                  <a:schemeClr val="tx1"/>
                </a:solidFill>
                <a:effectLst/>
                <a:latin typeface="+mn-lt"/>
                <a:ea typeface="+mn-ea"/>
                <a:cs typeface="+mn-cs"/>
              </a:rPr>
              <a:t> </a:t>
            </a:r>
            <a:r>
              <a:rPr lang="cs-CZ" sz="1200" kern="1200" dirty="0" err="1">
                <a:solidFill>
                  <a:schemeClr val="tx1"/>
                </a:solidFill>
                <a:effectLst/>
                <a:latin typeface="+mn-lt"/>
                <a:ea typeface="+mn-ea"/>
                <a:cs typeface="+mn-cs"/>
              </a:rPr>
              <a:t>kipur</a:t>
            </a:r>
            <a:r>
              <a:rPr lang="cs-CZ" sz="1200" kern="1200" dirty="0">
                <a:solidFill>
                  <a:schemeClr val="tx1"/>
                </a:solidFill>
                <a:effectLst/>
                <a:latin typeface="+mn-lt"/>
                <a:ea typeface="+mn-ea"/>
                <a:cs typeface="+mn-cs"/>
              </a:rPr>
              <a:t>). Při různých příležitostech byl však vyhlašován půst veřejný: ve válce, při očekávání ne­bezpečí atd. Také se dodržoval půst z důvodů osob­ních: půst pro blízkou nemocnou osobu a při hledání božího odpuštění. Svátky a šábes hrají v židovských stravovacích zvyklostech také důležitou roli a při kaž­dém svátku jsou připravovány speciální pokrmy a jsou dodržovány určité rituály.</a:t>
            </a:r>
          </a:p>
          <a:p>
            <a:endParaRPr lang="cs-CZ" dirty="0"/>
          </a:p>
        </p:txBody>
      </p:sp>
      <p:sp>
        <p:nvSpPr>
          <p:cNvPr id="4" name="Zástupný symbol pro číslo snímku 3"/>
          <p:cNvSpPr>
            <a:spLocks noGrp="1"/>
          </p:cNvSpPr>
          <p:nvPr>
            <p:ph type="sldNum" sz="quarter" idx="5"/>
          </p:nvPr>
        </p:nvSpPr>
        <p:spPr/>
        <p:txBody>
          <a:bodyPr/>
          <a:lstStyle/>
          <a:p>
            <a:fld id="{612FF78C-DBB0-4405-9568-97AD19CB9E7C}" type="slidenum">
              <a:rPr lang="cs-CZ" smtClean="0"/>
              <a:t>24</a:t>
            </a:fld>
            <a:endParaRPr lang="cs-CZ"/>
          </a:p>
        </p:txBody>
      </p:sp>
    </p:spTree>
    <p:extLst>
      <p:ext uri="{BB962C8B-B14F-4D97-AF65-F5344CB8AC3E}">
        <p14:creationId xmlns:p14="http://schemas.microsoft.com/office/powerpoint/2010/main" val="3747569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Ve studiích provedených u Adventistů bylo zjištěno, že stoupenci tohoto náboženství měli nižší hodnoty BMI, zvýšeně konzumovali vlákninu a zeleninu, méně alkoholu.</a:t>
            </a:r>
          </a:p>
        </p:txBody>
      </p:sp>
      <p:sp>
        <p:nvSpPr>
          <p:cNvPr id="4" name="Zástupný symbol pro číslo snímku 3"/>
          <p:cNvSpPr>
            <a:spLocks noGrp="1"/>
          </p:cNvSpPr>
          <p:nvPr>
            <p:ph type="sldNum" sz="quarter" idx="5"/>
          </p:nvPr>
        </p:nvSpPr>
        <p:spPr/>
        <p:txBody>
          <a:bodyPr/>
          <a:lstStyle/>
          <a:p>
            <a:fld id="{612FF78C-DBB0-4405-9568-97AD19CB9E7C}" type="slidenum">
              <a:rPr lang="cs-CZ" smtClean="0"/>
              <a:t>27</a:t>
            </a:fld>
            <a:endParaRPr lang="cs-CZ"/>
          </a:p>
        </p:txBody>
      </p:sp>
    </p:spTree>
    <p:extLst>
      <p:ext uri="{BB962C8B-B14F-4D97-AF65-F5344CB8AC3E}">
        <p14:creationId xmlns:p14="http://schemas.microsoft.com/office/powerpoint/2010/main" val="27878822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dirty="0">
                <a:latin typeface="Comic Sans MS" pitchFamily="66" charset="0"/>
              </a:rPr>
              <a:t>Systematický přehled z roku 2017, který se zaměřoval na vliv půstu u pravoslavných věřících zjistil u těchto věřících během půstu vyšší příjem vlákniny a sacharidů, nižší příjem energie a tuků, u přijmu bílkovin byly výsledky nejasné, také bylo zjištěno snížení celkového a LDL cholesterolu. U parametrů HDL cholesterolu, tělesné hmotnosti a přijmu vitaminu D, B12 a Ca vykazoval přehled nejasné výsledky.</a:t>
            </a:r>
          </a:p>
        </p:txBody>
      </p:sp>
      <p:sp>
        <p:nvSpPr>
          <p:cNvPr id="4" name="Zástupný symbol pro číslo snímku 3"/>
          <p:cNvSpPr>
            <a:spLocks noGrp="1"/>
          </p:cNvSpPr>
          <p:nvPr>
            <p:ph type="sldNum" sz="quarter" idx="5"/>
          </p:nvPr>
        </p:nvSpPr>
        <p:spPr/>
        <p:txBody>
          <a:bodyPr/>
          <a:lstStyle/>
          <a:p>
            <a:fld id="{612FF78C-DBB0-4405-9568-97AD19CB9E7C}" type="slidenum">
              <a:rPr lang="cs-CZ" smtClean="0"/>
              <a:t>28</a:t>
            </a:fld>
            <a:endParaRPr lang="cs-CZ"/>
          </a:p>
        </p:txBody>
      </p:sp>
    </p:spTree>
    <p:extLst>
      <p:ext uri="{BB962C8B-B14F-4D97-AF65-F5344CB8AC3E}">
        <p14:creationId xmlns:p14="http://schemas.microsoft.com/office/powerpoint/2010/main" val="30426530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Jelikož velké množství lidí s diabetem chce dodržovat Ramadán, existují již po celém světě </a:t>
            </a:r>
            <a:r>
              <a:rPr lang="cs-CZ" dirty="0" err="1"/>
              <a:t>guidelines</a:t>
            </a:r>
            <a:r>
              <a:rPr lang="cs-CZ" dirty="0"/>
              <a:t>, jak při Ramadánu přizpůsobit medikaci atd. Odkaz : </a:t>
            </a:r>
            <a:r>
              <a:rPr lang="cs-CZ" dirty="0">
                <a:hlinkClick r:id="rId3"/>
              </a:rPr>
              <a:t>https://www.frontiersin.org/</a:t>
            </a:r>
            <a:r>
              <a:rPr lang="cs-CZ" dirty="0" err="1">
                <a:hlinkClick r:id="rId3"/>
              </a:rPr>
              <a:t>articles</a:t>
            </a:r>
            <a:r>
              <a:rPr lang="cs-CZ" dirty="0">
                <a:hlinkClick r:id="rId3"/>
              </a:rPr>
              <a:t>/10.3389/fendo.2016.00032/full</a:t>
            </a:r>
            <a:r>
              <a:rPr lang="cs-CZ" dirty="0"/>
              <a:t>. </a:t>
            </a:r>
          </a:p>
        </p:txBody>
      </p:sp>
      <p:sp>
        <p:nvSpPr>
          <p:cNvPr id="4" name="Zástupný symbol pro číslo snímku 3"/>
          <p:cNvSpPr>
            <a:spLocks noGrp="1"/>
          </p:cNvSpPr>
          <p:nvPr>
            <p:ph type="sldNum" sz="quarter" idx="5"/>
          </p:nvPr>
        </p:nvSpPr>
        <p:spPr/>
        <p:txBody>
          <a:bodyPr/>
          <a:lstStyle/>
          <a:p>
            <a:fld id="{612FF78C-DBB0-4405-9568-97AD19CB9E7C}" type="slidenum">
              <a:rPr lang="cs-CZ" smtClean="0"/>
              <a:t>29</a:t>
            </a:fld>
            <a:endParaRPr lang="cs-CZ"/>
          </a:p>
        </p:txBody>
      </p:sp>
    </p:spTree>
    <p:extLst>
      <p:ext uri="{BB962C8B-B14F-4D97-AF65-F5344CB8AC3E}">
        <p14:creationId xmlns:p14="http://schemas.microsoft.com/office/powerpoint/2010/main" val="30462423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 tomto případě nebylo provedeno mnoho studií, některé však naznačují, že stravování Židů může mít vliv na snížení celkového cholesterolu, LDL-cholesterolu a TAG, zvýšení HDL-cholesterolu, snížení BMI, snížení přijmu nasycených mastných kyselin a tuků. Také byl pospán zvýšený příjem sacharidů.  Protože se u Židů často setkáváme se zahalením těla, byl popsán deficit vitaminu D.</a:t>
            </a:r>
          </a:p>
          <a:p>
            <a:endParaRPr lang="cs-CZ" dirty="0"/>
          </a:p>
        </p:txBody>
      </p:sp>
      <p:sp>
        <p:nvSpPr>
          <p:cNvPr id="4" name="Zástupný symbol pro číslo snímku 3"/>
          <p:cNvSpPr>
            <a:spLocks noGrp="1"/>
          </p:cNvSpPr>
          <p:nvPr>
            <p:ph type="sldNum" sz="quarter" idx="5"/>
          </p:nvPr>
        </p:nvSpPr>
        <p:spPr/>
        <p:txBody>
          <a:bodyPr/>
          <a:lstStyle/>
          <a:p>
            <a:fld id="{612FF78C-DBB0-4405-9568-97AD19CB9E7C}" type="slidenum">
              <a:rPr lang="cs-CZ" smtClean="0"/>
              <a:t>30</a:t>
            </a:fld>
            <a:endParaRPr lang="cs-CZ"/>
          </a:p>
        </p:txBody>
      </p:sp>
    </p:spTree>
    <p:extLst>
      <p:ext uri="{BB962C8B-B14F-4D97-AF65-F5344CB8AC3E}">
        <p14:creationId xmlns:p14="http://schemas.microsoft.com/office/powerpoint/2010/main" val="27039140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V bakalářské práci: </a:t>
            </a:r>
            <a:r>
              <a:rPr lang="cs-CZ" sz="900" i="1" dirty="0"/>
              <a:t>STOJANOVIČOVÁ, M. Vliv náboženství na stravovací návyk</a:t>
            </a:r>
            <a:r>
              <a:rPr lang="cs-CZ" sz="1200" dirty="0"/>
              <a:t>y,</a:t>
            </a:r>
            <a:r>
              <a:rPr lang="cs-CZ" dirty="0"/>
              <a:t> byl zjišťován vliv  půstu pravoslavných věřících na jejich antropometrické biochemické ukazatele.  V tomto postu se nekonzumují žádné živočišné produkty, kromě ryb.</a:t>
            </a:r>
          </a:p>
        </p:txBody>
      </p:sp>
      <p:sp>
        <p:nvSpPr>
          <p:cNvPr id="4" name="Zástupný symbol pro číslo snímku 3"/>
          <p:cNvSpPr>
            <a:spLocks noGrp="1"/>
          </p:cNvSpPr>
          <p:nvPr>
            <p:ph type="sldNum" sz="quarter" idx="5"/>
          </p:nvPr>
        </p:nvSpPr>
        <p:spPr/>
        <p:txBody>
          <a:bodyPr/>
          <a:lstStyle/>
          <a:p>
            <a:fld id="{612FF78C-DBB0-4405-9568-97AD19CB9E7C}" type="slidenum">
              <a:rPr lang="cs-CZ" smtClean="0"/>
              <a:t>31</a:t>
            </a:fld>
            <a:endParaRPr lang="cs-CZ"/>
          </a:p>
        </p:txBody>
      </p:sp>
    </p:spTree>
    <p:extLst>
      <p:ext uri="{BB962C8B-B14F-4D97-AF65-F5344CB8AC3E}">
        <p14:creationId xmlns:p14="http://schemas.microsoft.com/office/powerpoint/2010/main" val="16223247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Vždy je však třeba se individuálně změřit na jídelníček daného klienta a zohlednit jeho specifické potřeby a stravovací zvyklosti.</a:t>
            </a:r>
          </a:p>
        </p:txBody>
      </p:sp>
      <p:sp>
        <p:nvSpPr>
          <p:cNvPr id="4" name="Zástupný symbol pro číslo snímku 3"/>
          <p:cNvSpPr>
            <a:spLocks noGrp="1"/>
          </p:cNvSpPr>
          <p:nvPr>
            <p:ph type="sldNum" sz="quarter" idx="5"/>
          </p:nvPr>
        </p:nvSpPr>
        <p:spPr/>
        <p:txBody>
          <a:bodyPr/>
          <a:lstStyle/>
          <a:p>
            <a:fld id="{612FF78C-DBB0-4405-9568-97AD19CB9E7C}" type="slidenum">
              <a:rPr lang="cs-CZ" smtClean="0"/>
              <a:t>37</a:t>
            </a:fld>
            <a:endParaRPr lang="cs-CZ"/>
          </a:p>
        </p:txBody>
      </p:sp>
    </p:spTree>
    <p:extLst>
      <p:ext uri="{BB962C8B-B14F-4D97-AF65-F5344CB8AC3E}">
        <p14:creationId xmlns:p14="http://schemas.microsoft.com/office/powerpoint/2010/main" val="3483173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Zajímavé video 31 minuta 42 vteřina…</a:t>
            </a:r>
          </a:p>
        </p:txBody>
      </p:sp>
      <p:sp>
        <p:nvSpPr>
          <p:cNvPr id="4" name="Zástupný symbol pro číslo snímku 3"/>
          <p:cNvSpPr>
            <a:spLocks noGrp="1"/>
          </p:cNvSpPr>
          <p:nvPr>
            <p:ph type="sldNum" sz="quarter" idx="5"/>
          </p:nvPr>
        </p:nvSpPr>
        <p:spPr/>
        <p:txBody>
          <a:bodyPr/>
          <a:lstStyle/>
          <a:p>
            <a:fld id="{612FF78C-DBB0-4405-9568-97AD19CB9E7C}" type="slidenum">
              <a:rPr lang="cs-CZ" smtClean="0"/>
              <a:t>14</a:t>
            </a:fld>
            <a:endParaRPr lang="cs-CZ"/>
          </a:p>
        </p:txBody>
      </p:sp>
    </p:spTree>
    <p:extLst>
      <p:ext uri="{BB962C8B-B14F-4D97-AF65-F5344CB8AC3E}">
        <p14:creationId xmlns:p14="http://schemas.microsoft.com/office/powerpoint/2010/main" val="3303660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fontAlgn="base"/>
            <a:r>
              <a:rPr lang="cs-CZ" sz="1200" kern="1200" dirty="0">
                <a:solidFill>
                  <a:schemeClr val="tx1"/>
                </a:solidFill>
                <a:effectLst/>
                <a:latin typeface="+mn-lt"/>
                <a:ea typeface="+mn-ea"/>
                <a:cs typeface="+mn-cs"/>
              </a:rPr>
              <a:t>V dnešním multikulturním světě se často setkáváme s lidmi odlišných kultur a vyznání. Tyto odlišnosti se promítají do jejich způsobu života i do jejich stravova­cích návyků. Ty je třeba mít na paměti např. při hos­pitalizaci, respektovat je a tím i přispět k úspěšnému průběhu léčby. Zde se budeme věnovat stra­vovacím návykům nejrozšířenějších náboženství světa (křesťanství, islámu, hinduismu, buddhismu a juda­ismu).</a:t>
            </a:r>
          </a:p>
          <a:p>
            <a:pPr fontAlgn="base"/>
            <a:r>
              <a:rPr lang="cs-CZ" sz="1200" kern="1200" dirty="0">
                <a:solidFill>
                  <a:schemeClr val="tx1"/>
                </a:solidFill>
                <a:effectLst/>
                <a:latin typeface="+mn-lt"/>
                <a:ea typeface="+mn-ea"/>
                <a:cs typeface="+mn-cs"/>
              </a:rPr>
              <a:t>Jídlo hraje od nepaměti u jednotlivých náboženství důležitou roli. Předpisy týkající se stravování mají po­moci vytvořit vlastní identitu, umožňují lidem projevit svou víru a v neposlední řadě také pomáhají spojit prožitky smyslové s prožitky duchovními. Skoro kaž­dé náboženství má své zakázané potraviny a pokrmy nebo naopak potraviny doporučované při zvláštních příležitostech a svátcích. Často bývá kladen důraz na přípravu pokrmů a hygienická opatření. Nesmíme za­pomenout ani na jídlo obětované Bohům k zajištění zdraví, dobré úrody atd.</a:t>
            </a:r>
          </a:p>
          <a:p>
            <a:endParaRPr lang="cs-CZ" dirty="0"/>
          </a:p>
        </p:txBody>
      </p:sp>
      <p:sp>
        <p:nvSpPr>
          <p:cNvPr id="4" name="Zástupný symbol pro číslo snímku 3"/>
          <p:cNvSpPr>
            <a:spLocks noGrp="1"/>
          </p:cNvSpPr>
          <p:nvPr>
            <p:ph type="sldNum" sz="quarter" idx="5"/>
          </p:nvPr>
        </p:nvSpPr>
        <p:spPr/>
        <p:txBody>
          <a:bodyPr/>
          <a:lstStyle/>
          <a:p>
            <a:fld id="{612FF78C-DBB0-4405-9568-97AD19CB9E7C}" type="slidenum">
              <a:rPr lang="cs-CZ" smtClean="0"/>
              <a:t>15</a:t>
            </a:fld>
            <a:endParaRPr lang="cs-CZ"/>
          </a:p>
        </p:txBody>
      </p:sp>
    </p:spTree>
    <p:extLst>
      <p:ext uri="{BB962C8B-B14F-4D97-AF65-F5344CB8AC3E}">
        <p14:creationId xmlns:p14="http://schemas.microsoft.com/office/powerpoint/2010/main" val="2988577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Obecně se dá říci, že stravovací zvyklost křesťanů měly spo­lečné prvky se Židy, postupně však většina těchto prvků vymizela.</a:t>
            </a:r>
          </a:p>
          <a:p>
            <a:endParaRPr lang="cs-CZ" dirty="0"/>
          </a:p>
        </p:txBody>
      </p:sp>
      <p:sp>
        <p:nvSpPr>
          <p:cNvPr id="4" name="Zástupný symbol pro číslo snímku 3"/>
          <p:cNvSpPr>
            <a:spLocks noGrp="1"/>
          </p:cNvSpPr>
          <p:nvPr>
            <p:ph type="sldNum" sz="quarter" idx="5"/>
          </p:nvPr>
        </p:nvSpPr>
        <p:spPr/>
        <p:txBody>
          <a:bodyPr/>
          <a:lstStyle/>
          <a:p>
            <a:fld id="{612FF78C-DBB0-4405-9568-97AD19CB9E7C}" type="slidenum">
              <a:rPr lang="cs-CZ" smtClean="0"/>
              <a:t>16</a:t>
            </a:fld>
            <a:endParaRPr lang="cs-CZ"/>
          </a:p>
        </p:txBody>
      </p:sp>
    </p:spTree>
    <p:extLst>
      <p:ext uri="{BB962C8B-B14F-4D97-AF65-F5344CB8AC3E}">
        <p14:creationId xmlns:p14="http://schemas.microsoft.com/office/powerpoint/2010/main" val="1568560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fontAlgn="base"/>
            <a:r>
              <a:rPr lang="cs-CZ" sz="1200" b="1" kern="1200" dirty="0">
                <a:solidFill>
                  <a:schemeClr val="tx1"/>
                </a:solidFill>
                <a:effectLst/>
                <a:latin typeface="+mn-lt"/>
                <a:ea typeface="+mn-ea"/>
                <a:cs typeface="+mn-cs"/>
              </a:rPr>
              <a:t>Římskokatolická církev </a:t>
            </a:r>
          </a:p>
          <a:p>
            <a:pPr fontAlgn="base"/>
            <a:r>
              <a:rPr lang="cs-CZ" sz="1200" kern="1200" dirty="0">
                <a:solidFill>
                  <a:schemeClr val="tx1"/>
                </a:solidFill>
                <a:effectLst/>
                <a:latin typeface="+mn-lt"/>
                <a:ea typeface="+mn-ea"/>
                <a:cs typeface="+mn-cs"/>
              </a:rPr>
              <a:t>V této církvi až do roku 1966 platil zákaz v pátek konzumoval maso, jako vzpomínka na smrt Krista. Dnes je tento páteční půst do­držován převážně před Velikonocemi. Páteční konzumace ryby se sta­la symbolem římskoka­tolické církve. Někteří křesťané tohoto využili a páteční konzumaci rybího masa záměrně vynechávali, aby nebyli spojování s římskými katolíky. Dietním pravidlem, se kterým jsme se mohli setkat ze­jména u mnichů, bylo zdržování se od masa jako před­poklad svatosti. Toto prosazování masopustu vedlo v jisté době ve střední a severní Evropě k budování ryb­níků a rozvoji rybníkářství. Postní období u římských katolíků také zahrnuje čtyřicet dní před velikonocemi a čtyři neděle před Vánocemi. Koncem 20. století však tato církev postní praktiky zmírnila. U některých kato­lických řeholních řádů se však i dnes můžeme setkat s trvalým vegetariánstvím (trapisté, pauláni).</a:t>
            </a:r>
          </a:p>
          <a:p>
            <a:pPr fontAlgn="base"/>
            <a:r>
              <a:rPr lang="cs-CZ" sz="1200" b="1" kern="1200" dirty="0">
                <a:solidFill>
                  <a:schemeClr val="tx1"/>
                </a:solidFill>
                <a:effectLst/>
                <a:latin typeface="+mn-lt"/>
                <a:ea typeface="+mn-ea"/>
                <a:cs typeface="+mn-cs"/>
              </a:rPr>
              <a:t>Církve vzešlé z reformace</a:t>
            </a:r>
            <a:endParaRPr lang="cs-CZ" sz="1200" kern="1200" dirty="0">
              <a:solidFill>
                <a:schemeClr val="tx1"/>
              </a:solidFill>
              <a:effectLst/>
              <a:latin typeface="+mn-lt"/>
              <a:ea typeface="+mn-ea"/>
              <a:cs typeface="+mn-cs"/>
            </a:endParaRPr>
          </a:p>
          <a:p>
            <a:pPr fontAlgn="base"/>
            <a:r>
              <a:rPr lang="cs-CZ" sz="1200" kern="1200" dirty="0">
                <a:solidFill>
                  <a:schemeClr val="tx1"/>
                </a:solidFill>
                <a:effectLst/>
                <a:latin typeface="+mn-lt"/>
                <a:ea typeface="+mn-ea"/>
                <a:cs typeface="+mn-cs"/>
              </a:rPr>
              <a:t>Reformace odmítající římský katolicismus se sna­žila odlišit i ve stravovacích návycích. Martin Luther zastával názor, že každý si může určit, kdy se postit a co jíst. Církev adventistů sedmého dne, která je v Evropě rozšířena, zdůrazňuje zdravý životní styl. Většina věřících jsou </a:t>
            </a:r>
            <a:r>
              <a:rPr lang="cs-CZ" sz="1200" kern="1200" dirty="0" err="1">
                <a:solidFill>
                  <a:schemeClr val="tx1"/>
                </a:solidFill>
                <a:effectLst/>
                <a:latin typeface="+mn-lt"/>
                <a:ea typeface="+mn-ea"/>
                <a:cs typeface="+mn-cs"/>
              </a:rPr>
              <a:t>lakto-ovo</a:t>
            </a:r>
            <a:r>
              <a:rPr lang="cs-CZ" sz="1200" kern="1200" dirty="0">
                <a:solidFill>
                  <a:schemeClr val="tx1"/>
                </a:solidFill>
                <a:effectLst/>
                <a:latin typeface="+mn-lt"/>
                <a:ea typeface="+mn-ea"/>
                <a:cs typeface="+mn-cs"/>
              </a:rPr>
              <a:t> vegetariáni. Nekon­zumují maso, ryby, alkohol, čaj, kávu a nekouří tabá­kové výrobky.</a:t>
            </a:r>
          </a:p>
          <a:p>
            <a:endParaRPr lang="cs-CZ" dirty="0"/>
          </a:p>
        </p:txBody>
      </p:sp>
      <p:sp>
        <p:nvSpPr>
          <p:cNvPr id="4" name="Zástupný symbol pro číslo snímku 3"/>
          <p:cNvSpPr>
            <a:spLocks noGrp="1"/>
          </p:cNvSpPr>
          <p:nvPr>
            <p:ph type="sldNum" sz="quarter" idx="5"/>
          </p:nvPr>
        </p:nvSpPr>
        <p:spPr/>
        <p:txBody>
          <a:bodyPr/>
          <a:lstStyle/>
          <a:p>
            <a:fld id="{612FF78C-DBB0-4405-9568-97AD19CB9E7C}" type="slidenum">
              <a:rPr lang="cs-CZ" smtClean="0"/>
              <a:t>17</a:t>
            </a:fld>
            <a:endParaRPr lang="cs-CZ"/>
          </a:p>
        </p:txBody>
      </p:sp>
    </p:spTree>
    <p:extLst>
      <p:ext uri="{BB962C8B-B14F-4D97-AF65-F5344CB8AC3E}">
        <p14:creationId xmlns:p14="http://schemas.microsoft.com/office/powerpoint/2010/main" val="3790501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fontAlgn="base"/>
            <a:r>
              <a:rPr lang="cs-CZ" sz="1200" b="1" kern="1200" dirty="0">
                <a:solidFill>
                  <a:schemeClr val="tx1"/>
                </a:solidFill>
                <a:effectLst/>
                <a:latin typeface="+mn-lt"/>
                <a:ea typeface="+mn-ea"/>
                <a:cs typeface="+mn-cs"/>
              </a:rPr>
              <a:t>Pravoslavná církev</a:t>
            </a:r>
            <a:endParaRPr lang="cs-CZ" sz="1200" kern="1200" dirty="0">
              <a:solidFill>
                <a:schemeClr val="tx1"/>
              </a:solidFill>
              <a:effectLst/>
              <a:latin typeface="+mn-lt"/>
              <a:ea typeface="+mn-ea"/>
              <a:cs typeface="+mn-cs"/>
            </a:endParaRPr>
          </a:p>
          <a:p>
            <a:pPr fontAlgn="base"/>
            <a:r>
              <a:rPr lang="cs-CZ" sz="1200" kern="1200" dirty="0">
                <a:solidFill>
                  <a:schemeClr val="tx1"/>
                </a:solidFill>
                <a:effectLst/>
                <a:latin typeface="+mn-lt"/>
                <a:ea typeface="+mn-ea"/>
                <a:cs typeface="+mn-cs"/>
              </a:rPr>
              <a:t>V této církvi jsou půsty jednodenní, ale i celá postní období. Pravoslavný křesťan se postí každou středu a pátek. Středy a pátky jsou dny smuteční. Ve středu byl totiž Ježíš Kristus zrazen a vydán nepřátelům, v pátek byl ukřižován. Tyto dny se požívá pouze rost­linná strava, k jídlu se nepřipravují ani ryby. Všeobec­ně můžeme říci, že půst znamená vyloučení všech živočišných produktů z jídelníčku. Výjimkou je však med. I přesto, že je zpracován včelami, je de facto produktem rostlinným. Mezi postní období můžeme zařadit například půst předvánoční a předvelikonoč­ní, ale i mnoho jiných.</a:t>
            </a:r>
          </a:p>
          <a:p>
            <a:pPr fontAlgn="base"/>
            <a:r>
              <a:rPr lang="cs-CZ" sz="1200" b="1" kern="1200" dirty="0">
                <a:solidFill>
                  <a:schemeClr val="tx1"/>
                </a:solidFill>
                <a:effectLst/>
                <a:latin typeface="+mn-lt"/>
                <a:ea typeface="+mn-ea"/>
                <a:cs typeface="+mn-cs"/>
              </a:rPr>
              <a:t>Ostatní křesťanské církve</a:t>
            </a:r>
            <a:endParaRPr lang="cs-CZ" sz="1200" kern="1200" dirty="0">
              <a:solidFill>
                <a:schemeClr val="tx1"/>
              </a:solidFill>
              <a:effectLst/>
              <a:latin typeface="+mn-lt"/>
              <a:ea typeface="+mn-ea"/>
              <a:cs typeface="+mn-cs"/>
            </a:endParaRPr>
          </a:p>
          <a:p>
            <a:pPr fontAlgn="base"/>
            <a:r>
              <a:rPr lang="cs-CZ" sz="1200" kern="1200" dirty="0">
                <a:solidFill>
                  <a:schemeClr val="tx1"/>
                </a:solidFill>
                <a:effectLst/>
                <a:latin typeface="+mn-lt"/>
                <a:ea typeface="+mn-ea"/>
                <a:cs typeface="+mn-cs"/>
              </a:rPr>
              <a:t>Církev Ježíše Krista Svatých posledních dnů (Mor­moni) na své tělo nahlíží jako na svatyni, která nesmí být poškozena špatným stravováním. Věřící dbají na zdravý životní styl. Zřídka konzumují maso, vyhýbají se alkoholu, tabáku a nepijí nápoje obsahující kofein. Každý měsíc drží </a:t>
            </a:r>
            <a:r>
              <a:rPr lang="cs-CZ" sz="1200" kern="1200" dirty="0" err="1">
                <a:solidFill>
                  <a:schemeClr val="tx1"/>
                </a:solidFill>
                <a:effectLst/>
                <a:latin typeface="+mn-lt"/>
                <a:ea typeface="+mn-ea"/>
                <a:cs typeface="+mn-cs"/>
              </a:rPr>
              <a:t>dvacetičtyřhodinový</a:t>
            </a:r>
            <a:r>
              <a:rPr lang="cs-CZ" sz="1200" kern="1200" dirty="0">
                <a:solidFill>
                  <a:schemeClr val="tx1"/>
                </a:solidFill>
                <a:effectLst/>
                <a:latin typeface="+mn-lt"/>
                <a:ea typeface="+mn-ea"/>
                <a:cs typeface="+mn-cs"/>
              </a:rPr>
              <a:t> půst. V minu­losti bylo popsáno u některých křesťanů velmi ex­trémní dodržování půstu, které bychom mohli srovnat s dnešní mentální anorexií.</a:t>
            </a:r>
          </a:p>
          <a:p>
            <a:endParaRPr lang="cs-CZ" dirty="0"/>
          </a:p>
        </p:txBody>
      </p:sp>
      <p:sp>
        <p:nvSpPr>
          <p:cNvPr id="4" name="Zástupný symbol pro číslo snímku 3"/>
          <p:cNvSpPr>
            <a:spLocks noGrp="1"/>
          </p:cNvSpPr>
          <p:nvPr>
            <p:ph type="sldNum" sz="quarter" idx="5"/>
          </p:nvPr>
        </p:nvSpPr>
        <p:spPr/>
        <p:txBody>
          <a:bodyPr/>
          <a:lstStyle/>
          <a:p>
            <a:fld id="{612FF78C-DBB0-4405-9568-97AD19CB9E7C}" type="slidenum">
              <a:rPr lang="cs-CZ" smtClean="0"/>
              <a:t>18</a:t>
            </a:fld>
            <a:endParaRPr lang="cs-CZ"/>
          </a:p>
        </p:txBody>
      </p:sp>
    </p:spTree>
    <p:extLst>
      <p:ext uri="{BB962C8B-B14F-4D97-AF65-F5344CB8AC3E}">
        <p14:creationId xmlns:p14="http://schemas.microsoft.com/office/powerpoint/2010/main" val="2687484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fontAlgn="base"/>
            <a:r>
              <a:rPr lang="cs-CZ" sz="1200" b="1" kern="1200" dirty="0">
                <a:solidFill>
                  <a:schemeClr val="tx1"/>
                </a:solidFill>
                <a:effectLst/>
                <a:latin typeface="+mn-lt"/>
                <a:ea typeface="+mn-ea"/>
                <a:cs typeface="+mn-cs"/>
              </a:rPr>
              <a:t>Islám</a:t>
            </a:r>
            <a:endParaRPr lang="cs-CZ" sz="1200" kern="1200" dirty="0">
              <a:solidFill>
                <a:schemeClr val="tx1"/>
              </a:solidFill>
              <a:effectLst/>
              <a:latin typeface="+mn-lt"/>
              <a:ea typeface="+mn-ea"/>
              <a:cs typeface="+mn-cs"/>
            </a:endParaRPr>
          </a:p>
          <a:p>
            <a:pPr fontAlgn="base"/>
            <a:r>
              <a:rPr lang="cs-CZ" sz="1200" kern="1200" dirty="0">
                <a:solidFill>
                  <a:schemeClr val="tx1"/>
                </a:solidFill>
                <a:effectLst/>
                <a:latin typeface="+mn-lt"/>
                <a:ea typeface="+mn-ea"/>
                <a:cs typeface="+mn-cs"/>
              </a:rPr>
              <a:t>Prorok Muhammad přijal již existující židovské stra­vovací praktiky. Jeden z možných důvodů byla snaha převést Židy k nově vzniklé víře – islámu. Stravovací předpisy v Koránu se velmi podobají těm židovským. Je povolena konzumace sudokopytníků a přežvýkavců. Muslimové nekonzumují vepřové maso, krev a uhynulá zvířata. Je-li muslim ke konzumaci těchto potravin donucen, za hřích se to nepovažuje. Platí také zákaz konzumace oslů, masožravých ptáků a zvěře. Z ryb mohou konzumovat pouze ty, které mají šupiny a ploutve. Proto na jejich stolech nenajdeme úhoře či měkkýše. Zákaz konzumace platí také pro alkohol. Důležitá je konzumace nejen povolených druhů masa, ale také správná příprava pokrmů. Vykrvácení musí být doprovázeno vě­tou: Začínám s Božím jménem. Bůh je velký. Teprve toto maso je „</a:t>
            </a:r>
            <a:r>
              <a:rPr lang="cs-CZ" sz="1200" kern="1200" dirty="0" err="1">
                <a:solidFill>
                  <a:schemeClr val="tx1"/>
                </a:solidFill>
                <a:effectLst/>
                <a:latin typeface="+mn-lt"/>
                <a:ea typeface="+mn-ea"/>
                <a:cs typeface="+mn-cs"/>
              </a:rPr>
              <a:t>Halal</a:t>
            </a:r>
            <a:r>
              <a:rPr lang="cs-CZ" sz="1200" kern="1200" dirty="0">
                <a:solidFill>
                  <a:schemeClr val="tx1"/>
                </a:solidFill>
                <a:effectLst/>
                <a:latin typeface="+mn-lt"/>
                <a:ea typeface="+mn-ea"/>
                <a:cs typeface="+mn-cs"/>
              </a:rPr>
              <a:t>“ („zákonné“) a může být konzu­mováno. Také existují pokrmy, kterým Korán přisu­zuje zvláštní hodnotu, patří mezi ně: fíky, olivy, datle, kdoule, med, mléko a podmáslí. Zakázané potraviny mohou být dle muslimských předpisů konzumovány, nejsou-li dostupné žádné jiné zdroje potravin.</a:t>
            </a:r>
          </a:p>
          <a:p>
            <a:pPr fontAlgn="base"/>
            <a:r>
              <a:rPr lang="cs-CZ" sz="1200" kern="1200" dirty="0">
                <a:solidFill>
                  <a:schemeClr val="tx1"/>
                </a:solidFill>
                <a:effectLst/>
                <a:latin typeface="+mn-lt"/>
                <a:ea typeface="+mn-ea"/>
                <a:cs typeface="+mn-cs"/>
              </a:rPr>
              <a:t>Půst je jeden z pěti pilířů islámu. Půst muslimové drží nejen v určené dny a svátky, ale mohou ho do­držovat, kdykoli chtějí. Nejznámějším muslimským půstem je jistě Ramadán, hlavní svátek v roce. V tomto měsíci se proroku Muhammadovi začal zje­vovat Korán. V tomto měsíci je zakázáno od úsvitu do soumraku jíst a pít. Muslimové by v tomto obdo­bí také neměli kouřit, zakázán je také sexuální styk. Velký důraz se klade na vnitřní rozpoložení a </a:t>
            </a:r>
            <a:r>
              <a:rPr lang="cs-CZ" sz="1200" kern="1200" dirty="0" err="1">
                <a:solidFill>
                  <a:schemeClr val="tx1"/>
                </a:solidFill>
                <a:effectLst/>
                <a:latin typeface="+mn-lt"/>
                <a:ea typeface="+mn-ea"/>
                <a:cs typeface="+mn-cs"/>
              </a:rPr>
              <a:t>mot­litbu</a:t>
            </a:r>
            <a:r>
              <a:rPr lang="cs-CZ" sz="1200" kern="1200" dirty="0">
                <a:solidFill>
                  <a:schemeClr val="tx1"/>
                </a:solidFill>
                <a:effectLst/>
                <a:latin typeface="+mn-lt"/>
                <a:ea typeface="+mn-ea"/>
                <a:cs typeface="+mn-cs"/>
              </a:rPr>
              <a:t>. Půst je také nástrojem k tomu, aby si bohatší rodiny uvědomily, jaké to je pocítit hlad a mohli se vcítit do chudých lidí. Večer po západu slunce se často pořádají hostiny, na které zvou bohatší rodi­ny chudší obyvatelstvo. Můžeme říci, že půst jsou povinni dodržovat duševně a tělesně zdraví dospělí muslimové. Dodržovat tyto postní praktiky nemusí děti, těhotné a kojící ženy, starci, lidé na cestách, nemocní, věřící vykonávající vojenskou službu a těžce pracující. Ti, kteří patří do výše uvedené skupiny, si mohou pro půst určit náhradní termín. Starci a chronicky nemocní si mohou nedodržení půstu odčinit tím, že dávají jídlo chudým. Děti si na půst zvykají postupně.</a:t>
            </a:r>
          </a:p>
          <a:p>
            <a:endParaRPr lang="cs-CZ" dirty="0"/>
          </a:p>
        </p:txBody>
      </p:sp>
      <p:sp>
        <p:nvSpPr>
          <p:cNvPr id="4" name="Zástupný symbol pro číslo snímku 3"/>
          <p:cNvSpPr>
            <a:spLocks noGrp="1"/>
          </p:cNvSpPr>
          <p:nvPr>
            <p:ph type="sldNum" sz="quarter" idx="5"/>
          </p:nvPr>
        </p:nvSpPr>
        <p:spPr/>
        <p:txBody>
          <a:bodyPr/>
          <a:lstStyle/>
          <a:p>
            <a:fld id="{612FF78C-DBB0-4405-9568-97AD19CB9E7C}" type="slidenum">
              <a:rPr lang="cs-CZ" smtClean="0"/>
              <a:t>20</a:t>
            </a:fld>
            <a:endParaRPr lang="cs-CZ"/>
          </a:p>
        </p:txBody>
      </p:sp>
    </p:spTree>
    <p:extLst>
      <p:ext uri="{BB962C8B-B14F-4D97-AF65-F5344CB8AC3E}">
        <p14:creationId xmlns:p14="http://schemas.microsoft.com/office/powerpoint/2010/main" val="1890260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fontAlgn="base"/>
            <a:r>
              <a:rPr lang="cs-CZ" sz="1200" b="1" kern="1200" dirty="0">
                <a:solidFill>
                  <a:schemeClr val="tx1"/>
                </a:solidFill>
                <a:effectLst/>
                <a:latin typeface="+mn-lt"/>
                <a:ea typeface="+mn-ea"/>
                <a:cs typeface="+mn-cs"/>
              </a:rPr>
              <a:t>Hinduismus</a:t>
            </a:r>
            <a:endParaRPr lang="cs-CZ" sz="1200" kern="1200" dirty="0">
              <a:solidFill>
                <a:schemeClr val="tx1"/>
              </a:solidFill>
              <a:effectLst/>
              <a:latin typeface="+mn-lt"/>
              <a:ea typeface="+mn-ea"/>
              <a:cs typeface="+mn-cs"/>
            </a:endParaRPr>
          </a:p>
          <a:p>
            <a:pPr fontAlgn="base"/>
            <a:r>
              <a:rPr lang="cs-CZ" sz="1200" kern="1200" dirty="0">
                <a:solidFill>
                  <a:schemeClr val="tx1"/>
                </a:solidFill>
                <a:effectLst/>
                <a:latin typeface="+mn-lt"/>
                <a:ea typeface="+mn-ea"/>
                <a:cs typeface="+mn-cs"/>
              </a:rPr>
              <a:t>Pro stravování hinduistů je charakteristické vege­tariánství a zákaz požívání hovězího masa. Ve sta­rých hinduistických textech se však dočteme, že konzumace hovězího masa byla běžnou záležitostí. Je možné, že pozdější zákaz konzumace hovězího masa (1000 n. l.) byl snahou odlišit se od muslimů. Tyto stravovací praktiky jsou dodržovány hlavně lid­mi z vyšších kast, u kast nižších je konzumace ho­vězího tolerována, zřejmě i z toho důvodu, že hově­zí maso je významným zdrojem bílkovin pro fyzicky pracující. Kastovní systém ve velké míře zasahuje i do stravovacích praktik, určuje totiž, kdo s kým může stolovat, kdo může stravu od koho přijmout apod. Přijetí jídla od příslušníka kasty nižší „zne­čistí“ duchovní čistotu zástupce kasty vyšší. Jen některé produkty (pocházející z krávy) jsou považo­vány za čisté a nemohou být znečištěny dotykem. Mezi tyto čisté produkty patří: pročištěné máslo (</a:t>
            </a:r>
            <a:r>
              <a:rPr lang="cs-CZ" sz="1200" kern="1200" dirty="0" err="1">
                <a:solidFill>
                  <a:schemeClr val="tx1"/>
                </a:solidFill>
                <a:effectLst/>
                <a:latin typeface="+mn-lt"/>
                <a:ea typeface="+mn-ea"/>
                <a:cs typeface="+mn-cs"/>
              </a:rPr>
              <a:t>ghee</a:t>
            </a:r>
            <a:r>
              <a:rPr lang="cs-CZ" sz="1200" kern="1200" dirty="0">
                <a:solidFill>
                  <a:schemeClr val="tx1"/>
                </a:solidFill>
                <a:effectLst/>
                <a:latin typeface="+mn-lt"/>
                <a:ea typeface="+mn-ea"/>
                <a:cs typeface="+mn-cs"/>
              </a:rPr>
              <a:t>) a mléko. U hinduistů se nejčastěji setkává­me s vegetariánstvím, nekonzumují maso, ryby, ně­kteří i vejce. Vyskytují se však i výjimky. Kasta bo­jovníků </a:t>
            </a:r>
            <a:r>
              <a:rPr lang="cs-CZ" sz="1200" kern="1200" dirty="0" err="1">
                <a:solidFill>
                  <a:schemeClr val="tx1"/>
                </a:solidFill>
                <a:effectLst/>
                <a:latin typeface="+mn-lt"/>
                <a:ea typeface="+mn-ea"/>
                <a:cs typeface="+mn-cs"/>
              </a:rPr>
              <a:t>Ksatriya</a:t>
            </a:r>
            <a:r>
              <a:rPr lang="cs-CZ" sz="1200" kern="1200" dirty="0">
                <a:solidFill>
                  <a:schemeClr val="tx1"/>
                </a:solidFill>
                <a:effectLst/>
                <a:latin typeface="+mn-lt"/>
                <a:ea typeface="+mn-ea"/>
                <a:cs typeface="+mn-cs"/>
              </a:rPr>
              <a:t> ryby konzumuje, ryby jsou v tomto případě důležitým zdrojem bílkovin, jejich nedosta­tek by totiž mohl mít negativní vliv na jejich boje­schopnost. Půst hinduisté obvykle dodržují dva až tři dny v týdnu. Tyto dny je povoleno pouze „čisté“ jídlo (mléko, ovoce, ořechy nebo kořínky obsahující škrob). Postní období je ovlivněno nábo­ženskými oslavami a příslušností k dané kastě.</a:t>
            </a:r>
          </a:p>
          <a:p>
            <a:pPr fontAlgn="base"/>
            <a:r>
              <a:rPr lang="cs-CZ" sz="1200" kern="1200" dirty="0">
                <a:solidFill>
                  <a:schemeClr val="tx1"/>
                </a:solidFill>
                <a:effectLst/>
                <a:latin typeface="+mn-lt"/>
                <a:ea typeface="+mn-ea"/>
                <a:cs typeface="+mn-cs"/>
              </a:rPr>
              <a:t>Ve hnutí </a:t>
            </a:r>
            <a:r>
              <a:rPr lang="cs-CZ" sz="1200" kern="1200" dirty="0" err="1">
                <a:solidFill>
                  <a:schemeClr val="tx1"/>
                </a:solidFill>
                <a:effectLst/>
                <a:latin typeface="+mn-lt"/>
                <a:ea typeface="+mn-ea"/>
                <a:cs typeface="+mn-cs"/>
              </a:rPr>
              <a:t>Hare</a:t>
            </a:r>
            <a:r>
              <a:rPr lang="cs-CZ" sz="1200" kern="1200" dirty="0">
                <a:solidFill>
                  <a:schemeClr val="tx1"/>
                </a:solidFill>
                <a:effectLst/>
                <a:latin typeface="+mn-lt"/>
                <a:ea typeface="+mn-ea"/>
                <a:cs typeface="+mn-cs"/>
              </a:rPr>
              <a:t> Krišna má postoj k jídlu zásadní význam. Jídlo zde neslouží pouze k posílení těla, ale hlav­ně k posílení ducha. Jídlo je přijímáno ve formě „</a:t>
            </a:r>
            <a:r>
              <a:rPr lang="cs-CZ" sz="1200" kern="1200" dirty="0" err="1">
                <a:solidFill>
                  <a:schemeClr val="tx1"/>
                </a:solidFill>
                <a:effectLst/>
                <a:latin typeface="+mn-lt"/>
                <a:ea typeface="+mn-ea"/>
                <a:cs typeface="+mn-cs"/>
              </a:rPr>
              <a:t>prasádam</a:t>
            </a:r>
            <a:r>
              <a:rPr lang="cs-CZ" sz="1200" kern="1200" dirty="0">
                <a:solidFill>
                  <a:schemeClr val="tx1"/>
                </a:solidFill>
                <a:effectLst/>
                <a:latin typeface="+mn-lt"/>
                <a:ea typeface="+mn-ea"/>
                <a:cs typeface="+mn-cs"/>
              </a:rPr>
              <a:t>“ (jíd­lo obětované nejvyšší osobnosti božstva). Přípravu jídla a jeho konzumaci bychom mohli přirovnat k bo­hoslužbě. Velký důraz je kladen na výběr surovin, udržování čistoty, volbu oděvu při vaření, kulturu stolování a hlavně neustálé­ho upření mysli na Krišnu. Mezi zakázané potraviny se řadí: maso, vejce, alkohol, kakao, cibule, česnek, houby, pór, káva a čaj. Důležité je také to, aby člověk konzumoval pouze to, co si sám připraví. Jídlo totiž přebírá negativní materialistické energie kuchaře. Při vaření je též zakázáno jídlo ochutnávat, Krišna musí být první, který si na jídle pochutná. Rty, kterými se Krišna dotkne nabízeného pokrmu, obohatí hmotnou potravu o duchovno. Toto je podstatou „</a:t>
            </a:r>
            <a:r>
              <a:rPr lang="cs-CZ" sz="1200" kern="1200" dirty="0" err="1">
                <a:solidFill>
                  <a:schemeClr val="tx1"/>
                </a:solidFill>
                <a:effectLst/>
                <a:latin typeface="+mn-lt"/>
                <a:ea typeface="+mn-ea"/>
                <a:cs typeface="+mn-cs"/>
              </a:rPr>
              <a:t>prasádam</a:t>
            </a:r>
            <a:r>
              <a:rPr lang="cs-CZ" sz="1200" kern="1200" dirty="0">
                <a:solidFill>
                  <a:schemeClr val="tx1"/>
                </a:solidFill>
                <a:effectLst/>
                <a:latin typeface="+mn-lt"/>
                <a:ea typeface="+mn-ea"/>
                <a:cs typeface="+mn-cs"/>
              </a:rPr>
              <a:t>“. </a:t>
            </a:r>
            <a:r>
              <a:rPr lang="cs-CZ" sz="1200" kern="1200" dirty="0" err="1">
                <a:solidFill>
                  <a:schemeClr val="tx1"/>
                </a:solidFill>
                <a:effectLst/>
                <a:latin typeface="+mn-lt"/>
                <a:ea typeface="+mn-ea"/>
                <a:cs typeface="+mn-cs"/>
              </a:rPr>
              <a:t>Prasádam</a:t>
            </a:r>
            <a:r>
              <a:rPr lang="cs-CZ" sz="1200" kern="1200" dirty="0">
                <a:solidFill>
                  <a:schemeClr val="tx1"/>
                </a:solidFill>
                <a:effectLst/>
                <a:latin typeface="+mn-lt"/>
                <a:ea typeface="+mn-ea"/>
                <a:cs typeface="+mn-cs"/>
              </a:rPr>
              <a:t> má údajně moc duchovně pozdvihnout nejen člověka oddaného </a:t>
            </a:r>
            <a:r>
              <a:rPr lang="cs-CZ" sz="1200" kern="1200" dirty="0" err="1">
                <a:solidFill>
                  <a:schemeClr val="tx1"/>
                </a:solidFill>
                <a:effectLst/>
                <a:latin typeface="+mn-lt"/>
                <a:ea typeface="+mn-ea"/>
                <a:cs typeface="+mn-cs"/>
              </a:rPr>
              <a:t>Krišnovi</a:t>
            </a:r>
            <a:r>
              <a:rPr lang="cs-CZ" sz="1200" kern="1200" dirty="0">
                <a:solidFill>
                  <a:schemeClr val="tx1"/>
                </a:solidFill>
                <a:effectLst/>
                <a:latin typeface="+mn-lt"/>
                <a:ea typeface="+mn-ea"/>
                <a:cs typeface="+mn-cs"/>
              </a:rPr>
              <a:t>, ale i člověka svět­ského.</a:t>
            </a:r>
          </a:p>
          <a:p>
            <a:pPr fontAlgn="base"/>
            <a:r>
              <a:rPr lang="cs-CZ" sz="1200" b="1" kern="1200" dirty="0">
                <a:solidFill>
                  <a:schemeClr val="tx1"/>
                </a:solidFill>
                <a:effectLst/>
                <a:latin typeface="+mn-lt"/>
                <a:ea typeface="+mn-ea"/>
                <a:cs typeface="+mn-cs"/>
              </a:rPr>
              <a:t> </a:t>
            </a:r>
            <a:endParaRPr lang="cs-CZ" sz="1200" kern="1200" dirty="0">
              <a:solidFill>
                <a:schemeClr val="tx1"/>
              </a:solidFill>
              <a:effectLst/>
              <a:latin typeface="+mn-lt"/>
              <a:ea typeface="+mn-ea"/>
              <a:cs typeface="+mn-cs"/>
            </a:endParaRPr>
          </a:p>
          <a:p>
            <a:pPr fontAlgn="base"/>
            <a:r>
              <a:rPr lang="cs-CZ" sz="1200" b="1" kern="1200" dirty="0">
                <a:solidFill>
                  <a:schemeClr val="tx1"/>
                </a:solidFill>
                <a:effectLst/>
                <a:latin typeface="+mn-lt"/>
                <a:ea typeface="+mn-ea"/>
                <a:cs typeface="+mn-cs"/>
              </a:rPr>
              <a:t> </a:t>
            </a:r>
            <a:endParaRPr lang="cs-CZ" sz="1200" kern="1200" dirty="0">
              <a:solidFill>
                <a:schemeClr val="tx1"/>
              </a:solidFill>
              <a:effectLst/>
              <a:latin typeface="+mn-lt"/>
              <a:ea typeface="+mn-ea"/>
              <a:cs typeface="+mn-cs"/>
            </a:endParaRPr>
          </a:p>
          <a:p>
            <a:endParaRPr lang="cs-CZ" dirty="0"/>
          </a:p>
        </p:txBody>
      </p:sp>
      <p:sp>
        <p:nvSpPr>
          <p:cNvPr id="4" name="Zástupný symbol pro číslo snímku 3"/>
          <p:cNvSpPr>
            <a:spLocks noGrp="1"/>
          </p:cNvSpPr>
          <p:nvPr>
            <p:ph type="sldNum" sz="quarter" idx="5"/>
          </p:nvPr>
        </p:nvSpPr>
        <p:spPr/>
        <p:txBody>
          <a:bodyPr/>
          <a:lstStyle/>
          <a:p>
            <a:fld id="{612FF78C-DBB0-4405-9568-97AD19CB9E7C}" type="slidenum">
              <a:rPr lang="cs-CZ" smtClean="0"/>
              <a:t>21</a:t>
            </a:fld>
            <a:endParaRPr lang="cs-CZ"/>
          </a:p>
        </p:txBody>
      </p:sp>
    </p:spTree>
    <p:extLst>
      <p:ext uri="{BB962C8B-B14F-4D97-AF65-F5344CB8AC3E}">
        <p14:creationId xmlns:p14="http://schemas.microsoft.com/office/powerpoint/2010/main" val="42843772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ÚKOL-Na konci prezentace máte každý přiděleno jedno video z pořadu duchovní kuchyně. Podívejte se něj a sepište krátce, co se Vám líbilo, nelíbilo a co Vás zaujalo.</a:t>
            </a:r>
          </a:p>
        </p:txBody>
      </p:sp>
      <p:sp>
        <p:nvSpPr>
          <p:cNvPr id="4" name="Zástupný symbol pro číslo snímku 3"/>
          <p:cNvSpPr>
            <a:spLocks noGrp="1"/>
          </p:cNvSpPr>
          <p:nvPr>
            <p:ph type="sldNum" sz="quarter" idx="5"/>
          </p:nvPr>
        </p:nvSpPr>
        <p:spPr/>
        <p:txBody>
          <a:bodyPr/>
          <a:lstStyle/>
          <a:p>
            <a:fld id="{612FF78C-DBB0-4405-9568-97AD19CB9E7C}" type="slidenum">
              <a:rPr lang="cs-CZ" smtClean="0"/>
              <a:t>22</a:t>
            </a:fld>
            <a:endParaRPr lang="cs-CZ"/>
          </a:p>
        </p:txBody>
      </p:sp>
    </p:spTree>
    <p:extLst>
      <p:ext uri="{BB962C8B-B14F-4D97-AF65-F5344CB8AC3E}">
        <p14:creationId xmlns:p14="http://schemas.microsoft.com/office/powerpoint/2010/main" val="1151525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Klepnutím lze upravit styl předlohy nadpisů.</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Klepnutím lze upravit styl předlohy podnadpisů.</a:t>
            </a:r>
          </a:p>
        </p:txBody>
      </p:sp>
      <p:sp>
        <p:nvSpPr>
          <p:cNvPr id="4" name="Zástupný symbol pro datum 3"/>
          <p:cNvSpPr>
            <a:spLocks noGrp="1"/>
          </p:cNvSpPr>
          <p:nvPr>
            <p:ph type="dt" sz="half" idx="10"/>
          </p:nvPr>
        </p:nvSpPr>
        <p:spPr/>
        <p:txBody>
          <a:bodyPr/>
          <a:lstStyle>
            <a:lvl1pPr>
              <a:defRPr/>
            </a:lvl1pPr>
          </a:lstStyle>
          <a:p>
            <a:pPr>
              <a:defRPr/>
            </a:pPr>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B8C742A3-90F9-4056-8485-37B6987F2FB6}" type="slidenum">
              <a:rPr lang="cs-CZ"/>
              <a:pPr>
                <a:defRPr/>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A6C9A419-7F58-4ED4-A55C-182B0CDE6F71}" type="slidenum">
              <a:rPr lang="cs-CZ"/>
              <a:pPr>
                <a:defRPr/>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8AA13251-D0C9-4DBC-A04F-5980C8DB6BD3}" type="slidenum">
              <a:rPr lang="cs-CZ"/>
              <a:pPr>
                <a:defRPr/>
              </a:pPr>
              <a:t>‹#›</a:t>
            </a:fld>
            <a:endParaRPr 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Nadpis, text a 2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457200" y="1600200"/>
            <a:ext cx="40386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4648200" y="1600200"/>
            <a:ext cx="4038600" cy="21859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4648200" y="3938588"/>
            <a:ext cx="4038600" cy="218757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datum 3"/>
          <p:cNvSpPr>
            <a:spLocks noGrp="1"/>
          </p:cNvSpPr>
          <p:nvPr>
            <p:ph type="dt" sz="half" idx="10"/>
          </p:nvPr>
        </p:nvSpPr>
        <p:spPr/>
        <p:txBody>
          <a:bodyPr/>
          <a:lstStyle>
            <a:lvl1pPr>
              <a:defRPr/>
            </a:lvl1pPr>
          </a:lstStyle>
          <a:p>
            <a:pPr>
              <a:defRPr/>
            </a:pPr>
            <a:endParaRPr lang="cs-CZ"/>
          </a:p>
        </p:txBody>
      </p:sp>
      <p:sp>
        <p:nvSpPr>
          <p:cNvPr id="7" name="Zástupný symbol pro zápatí 4"/>
          <p:cNvSpPr>
            <a:spLocks noGrp="1"/>
          </p:cNvSpPr>
          <p:nvPr>
            <p:ph type="ftr" sz="quarter" idx="11"/>
          </p:nvPr>
        </p:nvSpPr>
        <p:spPr/>
        <p:txBody>
          <a:bodyPr/>
          <a:lstStyle>
            <a:lvl1pPr>
              <a:defRPr/>
            </a:lvl1pPr>
          </a:lstStyle>
          <a:p>
            <a:pPr>
              <a:defRPr/>
            </a:pPr>
            <a:endParaRPr lang="cs-CZ"/>
          </a:p>
        </p:txBody>
      </p:sp>
      <p:sp>
        <p:nvSpPr>
          <p:cNvPr id="8" name="Zástupný symbol pro číslo snímku 5"/>
          <p:cNvSpPr>
            <a:spLocks noGrp="1"/>
          </p:cNvSpPr>
          <p:nvPr>
            <p:ph type="sldNum" sz="quarter" idx="12"/>
          </p:nvPr>
        </p:nvSpPr>
        <p:spPr/>
        <p:txBody>
          <a:bodyPr/>
          <a:lstStyle>
            <a:lvl1pPr>
              <a:defRPr/>
            </a:lvl1pPr>
          </a:lstStyle>
          <a:p>
            <a:pPr>
              <a:defRPr/>
            </a:pPr>
            <a:fld id="{275FD821-BD35-4244-B8E4-A043E26361CF}" type="slidenum">
              <a:rPr lang="cs-CZ"/>
              <a:pPr>
                <a:defRPr/>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735AC760-1386-4C63-8766-9226141823D6}" type="slidenum">
              <a:rPr lang="cs-CZ"/>
              <a:pPr>
                <a:defRPr/>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Klepnutím lze upravit styly předlohy textu.</a:t>
            </a:r>
          </a:p>
        </p:txBody>
      </p:sp>
      <p:sp>
        <p:nvSpPr>
          <p:cNvPr id="4" name="Zástupný symbol pro datum 3"/>
          <p:cNvSpPr>
            <a:spLocks noGrp="1"/>
          </p:cNvSpPr>
          <p:nvPr>
            <p:ph type="dt" sz="half" idx="10"/>
          </p:nvPr>
        </p:nvSpPr>
        <p:spPr/>
        <p:txBody>
          <a:bodyPr/>
          <a:lstStyle>
            <a:lvl1pPr>
              <a:defRPr/>
            </a:lvl1pPr>
          </a:lstStyle>
          <a:p>
            <a:pPr>
              <a:defRPr/>
            </a:pPr>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79F8DC4B-CE88-438D-8F90-7E52B9D9577D}" type="slidenum">
              <a:rPr lang="cs-CZ"/>
              <a:pPr>
                <a:defRPr/>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3"/>
          <p:cNvSpPr>
            <a:spLocks noGrp="1"/>
          </p:cNvSpPr>
          <p:nvPr>
            <p:ph type="dt" sz="half" idx="10"/>
          </p:nvPr>
        </p:nvSpPr>
        <p:spPr/>
        <p:txBody>
          <a:bodyPr/>
          <a:lstStyle>
            <a:lvl1pPr>
              <a:defRPr/>
            </a:lvl1pPr>
          </a:lstStyle>
          <a:p>
            <a:pPr>
              <a:defRPr/>
            </a:pPr>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49723CD7-1888-45E5-B099-47D039A65692}" type="slidenum">
              <a:rPr lang="cs-CZ"/>
              <a:pPr>
                <a:defRPr/>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3"/>
          <p:cNvSpPr>
            <a:spLocks noGrp="1"/>
          </p:cNvSpPr>
          <p:nvPr>
            <p:ph type="dt" sz="half" idx="10"/>
          </p:nvPr>
        </p:nvSpPr>
        <p:spPr/>
        <p:txBody>
          <a:bodyPr/>
          <a:lstStyle>
            <a:lvl1pPr>
              <a:defRPr/>
            </a:lvl1pPr>
          </a:lstStyle>
          <a:p>
            <a:pPr>
              <a:defRPr/>
            </a:pPr>
            <a:endParaRPr lang="cs-CZ"/>
          </a:p>
        </p:txBody>
      </p:sp>
      <p:sp>
        <p:nvSpPr>
          <p:cNvPr id="8" name="Zástupný symbol pro zápatí 4"/>
          <p:cNvSpPr>
            <a:spLocks noGrp="1"/>
          </p:cNvSpPr>
          <p:nvPr>
            <p:ph type="ftr" sz="quarter" idx="11"/>
          </p:nvPr>
        </p:nvSpPr>
        <p:spPr/>
        <p:txBody>
          <a:bodyPr/>
          <a:lstStyle>
            <a:lvl1pPr>
              <a:defRPr/>
            </a:lvl1pPr>
          </a:lstStyle>
          <a:p>
            <a:pPr>
              <a:defRPr/>
            </a:pPr>
            <a:endParaRPr lang="cs-CZ"/>
          </a:p>
        </p:txBody>
      </p:sp>
      <p:sp>
        <p:nvSpPr>
          <p:cNvPr id="9" name="Zástupný symbol pro číslo snímku 5"/>
          <p:cNvSpPr>
            <a:spLocks noGrp="1"/>
          </p:cNvSpPr>
          <p:nvPr>
            <p:ph type="sldNum" sz="quarter" idx="12"/>
          </p:nvPr>
        </p:nvSpPr>
        <p:spPr/>
        <p:txBody>
          <a:bodyPr/>
          <a:lstStyle>
            <a:lvl1pPr>
              <a:defRPr/>
            </a:lvl1pPr>
          </a:lstStyle>
          <a:p>
            <a:pPr>
              <a:defRPr/>
            </a:pPr>
            <a:fld id="{B9771A7C-D533-47AE-91B0-53ABE010A015}" type="slidenum">
              <a:rPr lang="cs-CZ"/>
              <a:pPr>
                <a:defRPr/>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datum 3"/>
          <p:cNvSpPr>
            <a:spLocks noGrp="1"/>
          </p:cNvSpPr>
          <p:nvPr>
            <p:ph type="dt" sz="half" idx="10"/>
          </p:nvPr>
        </p:nvSpPr>
        <p:spPr/>
        <p:txBody>
          <a:bodyPr/>
          <a:lstStyle>
            <a:lvl1pPr>
              <a:defRPr/>
            </a:lvl1pPr>
          </a:lstStyle>
          <a:p>
            <a:pPr>
              <a:defRPr/>
            </a:pPr>
            <a:endParaRPr lang="cs-CZ"/>
          </a:p>
        </p:txBody>
      </p:sp>
      <p:sp>
        <p:nvSpPr>
          <p:cNvPr id="4" name="Zástupný symbol pro zápatí 4"/>
          <p:cNvSpPr>
            <a:spLocks noGrp="1"/>
          </p:cNvSpPr>
          <p:nvPr>
            <p:ph type="ftr" sz="quarter" idx="11"/>
          </p:nvPr>
        </p:nvSpPr>
        <p:spPr/>
        <p:txBody>
          <a:bodyPr/>
          <a:lstStyle>
            <a:lvl1pPr>
              <a:defRPr/>
            </a:lvl1pPr>
          </a:lstStyle>
          <a:p>
            <a:pPr>
              <a:defRPr/>
            </a:pPr>
            <a:endParaRPr lang="cs-CZ"/>
          </a:p>
        </p:txBody>
      </p:sp>
      <p:sp>
        <p:nvSpPr>
          <p:cNvPr id="5" name="Zástupný symbol pro číslo snímku 5"/>
          <p:cNvSpPr>
            <a:spLocks noGrp="1"/>
          </p:cNvSpPr>
          <p:nvPr>
            <p:ph type="sldNum" sz="quarter" idx="12"/>
          </p:nvPr>
        </p:nvSpPr>
        <p:spPr/>
        <p:txBody>
          <a:bodyPr/>
          <a:lstStyle>
            <a:lvl1pPr>
              <a:defRPr/>
            </a:lvl1pPr>
          </a:lstStyle>
          <a:p>
            <a:pPr>
              <a:defRPr/>
            </a:pPr>
            <a:fld id="{DF4213CD-095A-4A82-B614-24C3E6C83D51}" type="slidenum">
              <a:rPr lang="cs-CZ"/>
              <a:pPr>
                <a:defRPr/>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endParaRPr lang="cs-CZ"/>
          </a:p>
        </p:txBody>
      </p:sp>
      <p:sp>
        <p:nvSpPr>
          <p:cNvPr id="3" name="Zástupný symbol pro zápatí 4"/>
          <p:cNvSpPr>
            <a:spLocks noGrp="1"/>
          </p:cNvSpPr>
          <p:nvPr>
            <p:ph type="ftr" sz="quarter" idx="11"/>
          </p:nvPr>
        </p:nvSpPr>
        <p:spPr/>
        <p:txBody>
          <a:bodyPr/>
          <a:lstStyle>
            <a:lvl1pPr>
              <a:defRPr/>
            </a:lvl1pPr>
          </a:lstStyle>
          <a:p>
            <a:pPr>
              <a:defRPr/>
            </a:pPr>
            <a:endParaRPr lang="cs-CZ"/>
          </a:p>
        </p:txBody>
      </p:sp>
      <p:sp>
        <p:nvSpPr>
          <p:cNvPr id="4" name="Zástupný symbol pro číslo snímku 5"/>
          <p:cNvSpPr>
            <a:spLocks noGrp="1"/>
          </p:cNvSpPr>
          <p:nvPr>
            <p:ph type="sldNum" sz="quarter" idx="12"/>
          </p:nvPr>
        </p:nvSpPr>
        <p:spPr/>
        <p:txBody>
          <a:bodyPr/>
          <a:lstStyle>
            <a:lvl1pPr>
              <a:defRPr/>
            </a:lvl1pPr>
          </a:lstStyle>
          <a:p>
            <a:pPr>
              <a:defRPr/>
            </a:pPr>
            <a:fld id="{D3F9DE06-DF23-4175-AA14-BCBD351BF72D}" type="slidenum">
              <a:rPr lang="cs-CZ"/>
              <a:pPr>
                <a:defRPr/>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0897F2F1-7679-4616-93AE-8832FC3B7381}" type="slidenum">
              <a:rPr lang="cs-CZ"/>
              <a:pPr>
                <a:defRPr/>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7D474F70-6A95-4006-A2F8-CF5B48591979}" type="slidenum">
              <a:rPr lang="cs-CZ"/>
              <a:pPr>
                <a:defRPr/>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Zástupný symbol pro nadpis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s-CZ"/>
              <a:t>Klepnutím lze upravit styl předlohy nadpisů.</a:t>
            </a:r>
          </a:p>
        </p:txBody>
      </p:sp>
      <p:sp>
        <p:nvSpPr>
          <p:cNvPr id="1027" name="Zástupný symbol pro tex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A0E116C-499E-47D0-93AD-F43758374EF8}"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hyperlink" Target="http://www.ceskatelevize.cz/ivysilani/1096898594-udalosti-komentare/210411000370902/"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3" Type="http://schemas.openxmlformats.org/officeDocument/2006/relationships/hyperlink" Target="http://www.ceskatelevize.cz/porady/10122711478-duchovni-kuchyne/307298380030009-hinduismus/"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link.springer.com/article/10.1007%2Fs00394-017-1534-8"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29.xml.rels><?xml version="1.0" encoding="UTF-8" standalone="yes"?>
<Relationships xmlns="http://schemas.openxmlformats.org/package/2006/relationships"><Relationship Id="rId3" Type="http://schemas.openxmlformats.org/officeDocument/2006/relationships/hyperlink" Target="https://www.mdpi.com/2072-6643/11/2/478/ht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www.ceskatelevize.cz/porady/10122711478-duchovni-kuchyne/dily/"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jnfh.mums.ac.ir/article_9315.html" TargetMode="External"/><Relationship Id="rId2" Type="http://schemas.openxmlformats.org/officeDocument/2006/relationships/hyperlink" Target="https://www.mdpi.com/2072-6643/11/2/478/htm" TargetMode="External"/><Relationship Id="rId1" Type="http://schemas.openxmlformats.org/officeDocument/2006/relationships/slideLayout" Target="../slideLayouts/slideLayout2.xml"/><Relationship Id="rId6" Type="http://schemas.openxmlformats.org/officeDocument/2006/relationships/hyperlink" Target="https://link.springer.com/article/10.1007%2Fs00394-017-1534-8" TargetMode="External"/><Relationship Id="rId5" Type="http://schemas.openxmlformats.org/officeDocument/2006/relationships/hyperlink" Target="https://www.sciencedirect.com/science/article/pii/S01" TargetMode="External"/><Relationship Id="rId4" Type="http://schemas.openxmlformats.org/officeDocument/2006/relationships/hyperlink" Target="https://www.frontiersin.org/articles/10.3389/fendo.2016.00032/full"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_rZwnJ1cE1s"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55650" y="1052513"/>
            <a:ext cx="7773988" cy="3530600"/>
          </a:xfrm>
        </p:spPr>
        <p:txBody>
          <a:bodyPr/>
          <a:lstStyle/>
          <a:p>
            <a:pPr eaLnBrk="1" hangingPunct="1"/>
            <a:br>
              <a:rPr lang="cs-CZ" sz="4000" b="1" dirty="0">
                <a:latin typeface="Comic Sans MS" pitchFamily="66" charset="0"/>
                <a:ea typeface="Calibri" pitchFamily="34" charset="0"/>
                <a:cs typeface="Calibri" pitchFamily="34" charset="0"/>
              </a:rPr>
            </a:br>
            <a:br>
              <a:rPr lang="cs-CZ" sz="4000" b="1" dirty="0">
                <a:latin typeface="Comic Sans MS" pitchFamily="66" charset="0"/>
                <a:ea typeface="Calibri" pitchFamily="34" charset="0"/>
                <a:cs typeface="Calibri" pitchFamily="34" charset="0"/>
              </a:rPr>
            </a:br>
            <a:br>
              <a:rPr lang="cs-CZ" sz="4000" b="1" dirty="0">
                <a:latin typeface="Comic Sans MS" pitchFamily="66" charset="0"/>
                <a:ea typeface="Calibri" pitchFamily="34" charset="0"/>
                <a:cs typeface="Calibri" pitchFamily="34" charset="0"/>
              </a:rPr>
            </a:br>
            <a:r>
              <a:rPr lang="cs-CZ" sz="4000" b="1" dirty="0">
                <a:latin typeface="Comic Sans MS" pitchFamily="66" charset="0"/>
                <a:ea typeface="Calibri" pitchFamily="34" charset="0"/>
                <a:cs typeface="Calibri" pitchFamily="34" charset="0"/>
              </a:rPr>
              <a:t>   </a:t>
            </a:r>
            <a:r>
              <a:rPr lang="cs-CZ" sz="4000" b="1" dirty="0">
                <a:solidFill>
                  <a:srgbClr val="403152"/>
                </a:solidFill>
                <a:latin typeface="Comic Sans MS" pitchFamily="66" charset="0"/>
                <a:ea typeface="Calibri" pitchFamily="34" charset="0"/>
                <a:cs typeface="Calibri" pitchFamily="34" charset="0"/>
              </a:rPr>
              <a:t>Nutriční aspekty světových náboženství</a:t>
            </a:r>
          </a:p>
        </p:txBody>
      </p:sp>
      <p:sp>
        <p:nvSpPr>
          <p:cNvPr id="2051" name="Rectangle 3"/>
          <p:cNvSpPr>
            <a:spLocks noGrp="1" noChangeArrowheads="1"/>
          </p:cNvSpPr>
          <p:nvPr>
            <p:ph type="subTitle" idx="1"/>
          </p:nvPr>
        </p:nvSpPr>
        <p:spPr>
          <a:xfrm>
            <a:off x="1371600" y="3886200"/>
            <a:ext cx="7088188" cy="2135188"/>
          </a:xfrm>
        </p:spPr>
        <p:txBody>
          <a:bodyPr rtlCol="0">
            <a:normAutofit lnSpcReduction="10000"/>
          </a:bodyPr>
          <a:lstStyle/>
          <a:p>
            <a:pPr marL="1066800" lvl="1" indent="-609600" eaLnBrk="1" fontAlgn="auto" hangingPunct="1">
              <a:spcAft>
                <a:spcPts val="0"/>
              </a:spcAft>
              <a:buFont typeface="Arial" pitchFamily="34" charset="0"/>
              <a:buNone/>
              <a:defRPr/>
            </a:pPr>
            <a:r>
              <a:rPr lang="cs-CZ" sz="2000" i="1" dirty="0"/>
              <a:t>                                                   </a:t>
            </a:r>
          </a:p>
          <a:p>
            <a:pPr marL="609600" indent="-609600" eaLnBrk="1" fontAlgn="auto" hangingPunct="1">
              <a:spcAft>
                <a:spcPts val="0"/>
              </a:spcAft>
              <a:buFont typeface="Arial" pitchFamily="34" charset="0"/>
              <a:buNone/>
              <a:defRPr/>
            </a:pPr>
            <a:endParaRPr lang="cs-CZ" sz="2400" b="1" i="1" dirty="0">
              <a:latin typeface="Comic Sans MS" pitchFamily="66" charset="0"/>
            </a:endParaRPr>
          </a:p>
          <a:p>
            <a:pPr marL="609600" indent="-609600" eaLnBrk="1" fontAlgn="auto" hangingPunct="1">
              <a:spcAft>
                <a:spcPts val="0"/>
              </a:spcAft>
              <a:buFont typeface="Arial" pitchFamily="34" charset="0"/>
              <a:buNone/>
              <a:defRPr/>
            </a:pPr>
            <a:r>
              <a:rPr lang="cs-CZ" sz="2400" b="1" i="1" dirty="0">
                <a:latin typeface="Comic Sans MS" pitchFamily="66" charset="0"/>
              </a:rPr>
              <a:t>                     </a:t>
            </a:r>
          </a:p>
          <a:p>
            <a:pPr marL="609600" indent="-609600" eaLnBrk="1" fontAlgn="auto" hangingPunct="1">
              <a:spcAft>
                <a:spcPts val="0"/>
              </a:spcAft>
              <a:buFont typeface="Arial" pitchFamily="34" charset="0"/>
              <a:buNone/>
              <a:defRPr/>
            </a:pPr>
            <a:r>
              <a:rPr lang="cs-CZ" sz="2400" i="1" dirty="0"/>
              <a:t>		                       </a:t>
            </a:r>
            <a:r>
              <a:rPr lang="cs-CZ" sz="2400" b="1" i="1" dirty="0">
                <a:latin typeface="Comic Sans MS" pitchFamily="66" charset="0"/>
              </a:rPr>
              <a:t>Martina Nevrlá</a:t>
            </a:r>
          </a:p>
          <a:p>
            <a:pPr marL="609600" indent="-609600" eaLnBrk="1" fontAlgn="auto" hangingPunct="1">
              <a:spcAft>
                <a:spcPts val="0"/>
              </a:spcAft>
              <a:buFont typeface="Arial" pitchFamily="34" charset="0"/>
              <a:buNone/>
              <a:defRPr/>
            </a:pPr>
            <a:r>
              <a:rPr lang="cs-CZ" sz="2400" b="1" i="1" dirty="0">
                <a:latin typeface="Comic Sans MS" pitchFamily="66" charset="0"/>
              </a:rPr>
              <a:t>			    duben 2020</a:t>
            </a:r>
            <a:r>
              <a:rPr lang="cs-CZ" sz="2400" i="1" dirty="0"/>
              <a:t>  </a:t>
            </a:r>
          </a:p>
        </p:txBody>
      </p:sp>
      <p:pic>
        <p:nvPicPr>
          <p:cNvPr id="5" name="Picture 6" descr="iuzt">
            <a:extLst>
              <a:ext uri="{FF2B5EF4-FFF2-40B4-BE49-F238E27FC236}">
                <a16:creationId xmlns:a16="http://schemas.microsoft.com/office/drawing/2014/main" id="{9C54BA46-6AEB-4EEF-B909-DD3A8E03AAA3}"/>
              </a:ext>
            </a:extLst>
          </p:cNvPr>
          <p:cNvPicPr>
            <a:picLocks noChangeAspect="1" noChangeArrowheads="1"/>
          </p:cNvPicPr>
          <p:nvPr/>
        </p:nvPicPr>
        <p:blipFill>
          <a:blip r:embed="rId2" cstate="print"/>
          <a:srcRect/>
          <a:stretch>
            <a:fillRect/>
          </a:stretch>
        </p:blipFill>
        <p:spPr bwMode="auto">
          <a:xfrm>
            <a:off x="2555775" y="260648"/>
            <a:ext cx="4237137" cy="2692102"/>
          </a:xfrm>
          <a:prstGeom prst="rect">
            <a:avLst/>
          </a:prstGeom>
          <a:ln>
            <a:noFill/>
          </a:ln>
          <a:effectLst>
            <a:softEdge rad="112500"/>
          </a:effectLst>
        </p:spPr>
      </p:pic>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Nadpis 1"/>
          <p:cNvSpPr>
            <a:spLocks noGrp="1"/>
          </p:cNvSpPr>
          <p:nvPr>
            <p:ph type="title"/>
          </p:nvPr>
        </p:nvSpPr>
        <p:spPr>
          <a:ln>
            <a:solidFill>
              <a:schemeClr val="accent4">
                <a:lumMod val="50000"/>
              </a:schemeClr>
            </a:solidFill>
          </a:ln>
        </p:spPr>
        <p:txBody>
          <a:bodyPr/>
          <a:lstStyle/>
          <a:p>
            <a:pPr eaLnBrk="1" hangingPunct="1">
              <a:defRPr/>
            </a:pPr>
            <a:r>
              <a:rPr lang="cs-CZ" b="1" dirty="0">
                <a:solidFill>
                  <a:schemeClr val="accent4">
                    <a:lumMod val="50000"/>
                  </a:schemeClr>
                </a:solidFill>
                <a:latin typeface="Comic Sans MS" pitchFamily="66" charset="0"/>
              </a:rPr>
              <a:t>Kulturní podmíněnost</a:t>
            </a:r>
          </a:p>
        </p:txBody>
      </p:sp>
      <p:sp>
        <p:nvSpPr>
          <p:cNvPr id="10243" name="Zástupný symbol pro obsah 2"/>
          <p:cNvSpPr>
            <a:spLocks noGrp="1"/>
          </p:cNvSpPr>
          <p:nvPr>
            <p:ph idx="1"/>
          </p:nvPr>
        </p:nvSpPr>
        <p:spPr/>
        <p:txBody>
          <a:bodyPr/>
          <a:lstStyle/>
          <a:p>
            <a:pPr eaLnBrk="1" hangingPunct="1">
              <a:lnSpc>
                <a:spcPct val="90000"/>
              </a:lnSpc>
              <a:buFont typeface="Arial" pitchFamily="34" charset="0"/>
              <a:buChar char="•"/>
              <a:defRPr/>
            </a:pPr>
            <a:r>
              <a:rPr lang="cs-CZ" sz="2800" b="1" dirty="0">
                <a:solidFill>
                  <a:schemeClr val="accent4">
                    <a:lumMod val="50000"/>
                  </a:schemeClr>
                </a:solidFill>
                <a:latin typeface="Comic Sans MS" pitchFamily="66" charset="0"/>
              </a:rPr>
              <a:t>Skladba pokrmu</a:t>
            </a:r>
          </a:p>
          <a:p>
            <a:pPr eaLnBrk="1" hangingPunct="1">
              <a:lnSpc>
                <a:spcPct val="90000"/>
              </a:lnSpc>
              <a:buFont typeface="Arial" pitchFamily="34" charset="0"/>
              <a:buChar char="•"/>
              <a:defRPr/>
            </a:pPr>
            <a:endParaRPr lang="cs-CZ" b="1" dirty="0">
              <a:solidFill>
                <a:schemeClr val="accent4">
                  <a:lumMod val="50000"/>
                </a:schemeClr>
              </a:solidFill>
              <a:latin typeface="Comic Sans MS" pitchFamily="66" charset="0"/>
            </a:endParaRPr>
          </a:p>
          <a:p>
            <a:pPr lvl="1" eaLnBrk="1" hangingPunct="1">
              <a:lnSpc>
                <a:spcPct val="90000"/>
              </a:lnSpc>
              <a:buFont typeface="Arial" pitchFamily="34" charset="0"/>
              <a:buChar char="•"/>
              <a:defRPr/>
            </a:pPr>
            <a:r>
              <a:rPr lang="cs-CZ" sz="1800" b="1" dirty="0">
                <a:solidFill>
                  <a:schemeClr val="accent4">
                    <a:lumMod val="50000"/>
                  </a:schemeClr>
                </a:solidFill>
                <a:latin typeface="Comic Sans MS" pitchFamily="66" charset="0"/>
              </a:rPr>
              <a:t>Hamburger, hranolky, nápoj</a:t>
            </a:r>
          </a:p>
          <a:p>
            <a:pPr lvl="1" eaLnBrk="1" hangingPunct="1">
              <a:lnSpc>
                <a:spcPct val="90000"/>
              </a:lnSpc>
              <a:buFont typeface="Arial" pitchFamily="34" charset="0"/>
              <a:buChar char="•"/>
              <a:defRPr/>
            </a:pPr>
            <a:r>
              <a:rPr lang="cs-CZ" sz="1800" b="1" dirty="0">
                <a:solidFill>
                  <a:schemeClr val="accent4">
                    <a:lumMod val="50000"/>
                  </a:schemeClr>
                </a:solidFill>
                <a:latin typeface="Comic Sans MS" pitchFamily="66" charset="0"/>
              </a:rPr>
              <a:t>Pro Japonce jídlo v McDonald 's –    </a:t>
            </a:r>
          </a:p>
          <a:p>
            <a:pPr lvl="1" eaLnBrk="1" hangingPunct="1">
              <a:lnSpc>
                <a:spcPct val="90000"/>
              </a:lnSpc>
              <a:buFont typeface="Arial" charset="0"/>
              <a:buNone/>
              <a:defRPr/>
            </a:pPr>
            <a:r>
              <a:rPr lang="cs-CZ" sz="1800" b="1" dirty="0">
                <a:solidFill>
                  <a:schemeClr val="accent4">
                    <a:lumMod val="50000"/>
                  </a:schemeClr>
                </a:solidFill>
                <a:latin typeface="Comic Sans MS" pitchFamily="66" charset="0"/>
              </a:rPr>
              <a:t>       bez rýže pouze svačina              </a:t>
            </a:r>
          </a:p>
          <a:p>
            <a:pPr lvl="1" eaLnBrk="1" hangingPunct="1">
              <a:lnSpc>
                <a:spcPct val="90000"/>
              </a:lnSpc>
              <a:buFont typeface="Arial" pitchFamily="34" charset="0"/>
              <a:buChar char="•"/>
              <a:defRPr/>
            </a:pPr>
            <a:endParaRPr lang="cs-CZ" sz="1800" b="1" dirty="0">
              <a:solidFill>
                <a:schemeClr val="accent4">
                  <a:lumMod val="50000"/>
                </a:schemeClr>
              </a:solidFill>
              <a:latin typeface="Comic Sans MS" pitchFamily="66" charset="0"/>
            </a:endParaRPr>
          </a:p>
          <a:p>
            <a:pPr eaLnBrk="1" hangingPunct="1">
              <a:lnSpc>
                <a:spcPct val="90000"/>
              </a:lnSpc>
              <a:buFont typeface="Arial" pitchFamily="34" charset="0"/>
              <a:buChar char="•"/>
              <a:defRPr/>
            </a:pPr>
            <a:r>
              <a:rPr lang="cs-CZ" sz="2800" b="1" dirty="0">
                <a:solidFill>
                  <a:schemeClr val="accent4">
                    <a:lumMod val="50000"/>
                  </a:schemeClr>
                </a:solidFill>
                <a:latin typeface="Comic Sans MS" pitchFamily="66" charset="0"/>
              </a:rPr>
              <a:t>Skladba denních jídel</a:t>
            </a:r>
          </a:p>
          <a:p>
            <a:pPr eaLnBrk="1" hangingPunct="1">
              <a:lnSpc>
                <a:spcPct val="90000"/>
              </a:lnSpc>
              <a:buFont typeface="Arial" pitchFamily="34" charset="0"/>
              <a:buChar char="•"/>
              <a:defRPr/>
            </a:pPr>
            <a:endParaRPr lang="cs-CZ" b="1" dirty="0">
              <a:solidFill>
                <a:schemeClr val="accent4">
                  <a:lumMod val="50000"/>
                </a:schemeClr>
              </a:solidFill>
              <a:latin typeface="Comic Sans MS" pitchFamily="66" charset="0"/>
            </a:endParaRPr>
          </a:p>
          <a:p>
            <a:pPr lvl="1" eaLnBrk="1" hangingPunct="1">
              <a:lnSpc>
                <a:spcPct val="90000"/>
              </a:lnSpc>
              <a:buFont typeface="Arial" pitchFamily="34" charset="0"/>
              <a:buChar char="•"/>
              <a:defRPr/>
            </a:pPr>
            <a:r>
              <a:rPr lang="cs-CZ" sz="1800" b="1" dirty="0">
                <a:solidFill>
                  <a:schemeClr val="accent4">
                    <a:lumMod val="50000"/>
                  </a:schemeClr>
                </a:solidFill>
                <a:latin typeface="Comic Sans MS" pitchFamily="66" charset="0"/>
              </a:rPr>
              <a:t>3 denní jídla s nejbohatším večer – produkt průmyslové revoluce a prodlouženého školního dne</a:t>
            </a:r>
          </a:p>
          <a:p>
            <a:pPr lvl="1" eaLnBrk="1" hangingPunct="1">
              <a:lnSpc>
                <a:spcPct val="90000"/>
              </a:lnSpc>
              <a:buFont typeface="Arial" pitchFamily="34" charset="0"/>
              <a:buChar char="•"/>
              <a:defRPr/>
            </a:pPr>
            <a:r>
              <a:rPr lang="cs-CZ" sz="1800" b="1" dirty="0">
                <a:solidFill>
                  <a:schemeClr val="accent4">
                    <a:lumMod val="50000"/>
                  </a:schemeClr>
                </a:solidFill>
                <a:latin typeface="Comic Sans MS" pitchFamily="66" charset="0"/>
              </a:rPr>
              <a:t>Rodiny farmářů – největší jídlo uprostřed dne, aby pracovníci vydrželi až do konce dne</a:t>
            </a:r>
          </a:p>
          <a:p>
            <a:pPr lvl="1" eaLnBrk="1" hangingPunct="1">
              <a:lnSpc>
                <a:spcPct val="90000"/>
              </a:lnSpc>
              <a:buFont typeface="Arial" pitchFamily="34" charset="0"/>
              <a:buChar char="•"/>
              <a:defRPr/>
            </a:pPr>
            <a:r>
              <a:rPr lang="cs-CZ" sz="1800" b="1" dirty="0">
                <a:solidFill>
                  <a:schemeClr val="accent4">
                    <a:lumMod val="50000"/>
                  </a:schemeClr>
                </a:solidFill>
                <a:latin typeface="Comic Sans MS" pitchFamily="66" charset="0"/>
              </a:rPr>
              <a:t>V některých kulturách jsou považována za ideální 2 denní jídla</a:t>
            </a:r>
          </a:p>
          <a:p>
            <a:pPr eaLnBrk="1" hangingPunct="1">
              <a:defRPr/>
            </a:pPr>
            <a:endParaRPr lang="cs-CZ" dirty="0">
              <a:solidFill>
                <a:schemeClr val="accent4">
                  <a:lumMod val="50000"/>
                </a:schemeClr>
              </a:solidFill>
            </a:endParaRPr>
          </a:p>
        </p:txBody>
      </p:sp>
      <p:pic>
        <p:nvPicPr>
          <p:cNvPr id="5" name="Obrázek 5" descr="stažený soubor.jpg">
            <a:extLst>
              <a:ext uri="{FF2B5EF4-FFF2-40B4-BE49-F238E27FC236}">
                <a16:creationId xmlns:a16="http://schemas.microsoft.com/office/drawing/2014/main" id="{6F411ABC-1D17-42C3-A070-62302A58CDB0}"/>
              </a:ext>
            </a:extLst>
          </p:cNvPr>
          <p:cNvPicPr>
            <a:picLocks noChangeAspect="1"/>
          </p:cNvPicPr>
          <p:nvPr/>
        </p:nvPicPr>
        <p:blipFill>
          <a:blip r:embed="rId2" cstate="print"/>
          <a:srcRect/>
          <a:stretch>
            <a:fillRect/>
          </a:stretch>
        </p:blipFill>
        <p:spPr bwMode="auto">
          <a:xfrm>
            <a:off x="5148064" y="2522537"/>
            <a:ext cx="2219325" cy="2057400"/>
          </a:xfrm>
          <a:prstGeom prst="rect">
            <a:avLst/>
          </a:prstGeom>
          <a:ln>
            <a:noFill/>
          </a:ln>
          <a:effectLst>
            <a:softEdge rad="112500"/>
          </a:effectLst>
        </p:spPr>
      </p:pic>
      <p:pic>
        <p:nvPicPr>
          <p:cNvPr id="6" name="Obrázek 3" descr="images (5).jpg">
            <a:extLst>
              <a:ext uri="{FF2B5EF4-FFF2-40B4-BE49-F238E27FC236}">
                <a16:creationId xmlns:a16="http://schemas.microsoft.com/office/drawing/2014/main" id="{900139AE-0100-4A94-9242-DECC1247644C}"/>
              </a:ext>
            </a:extLst>
          </p:cNvPr>
          <p:cNvPicPr>
            <a:picLocks noChangeAspect="1"/>
          </p:cNvPicPr>
          <p:nvPr/>
        </p:nvPicPr>
        <p:blipFill>
          <a:blip r:embed="rId3" cstate="print"/>
          <a:srcRect/>
          <a:stretch>
            <a:fillRect/>
          </a:stretch>
        </p:blipFill>
        <p:spPr bwMode="auto">
          <a:xfrm>
            <a:off x="6257726" y="1609411"/>
            <a:ext cx="2105025" cy="2171700"/>
          </a:xfrm>
          <a:prstGeom prst="rect">
            <a:avLst/>
          </a:prstGeom>
          <a:ln>
            <a:noFill/>
          </a:ln>
          <a:effectLst>
            <a:softEdge rad="11250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p:txBody>
          <a:bodyPr/>
          <a:lstStyle/>
          <a:p>
            <a:pPr eaLnBrk="1" hangingPunct="1">
              <a:defRPr/>
            </a:pPr>
            <a:r>
              <a:rPr lang="cs-CZ" sz="2800" b="1" dirty="0">
                <a:solidFill>
                  <a:schemeClr val="accent4">
                    <a:lumMod val="50000"/>
                  </a:schemeClr>
                </a:solidFill>
                <a:latin typeface="Comic Sans MS" pitchFamily="66" charset="0"/>
              </a:rPr>
              <a:t>Skladba týdenních jídel</a:t>
            </a:r>
          </a:p>
          <a:p>
            <a:pPr lvl="1" eaLnBrk="1" hangingPunct="1">
              <a:buFont typeface="Arial" charset="0"/>
              <a:buNone/>
              <a:defRPr/>
            </a:pPr>
            <a:r>
              <a:rPr lang="cs-CZ" sz="1800" b="1" dirty="0">
                <a:solidFill>
                  <a:schemeClr val="accent4">
                    <a:lumMod val="50000"/>
                  </a:schemeClr>
                </a:solidFill>
                <a:latin typeface="Comic Sans MS" pitchFamily="66" charset="0"/>
              </a:rPr>
              <a:t>Nedělní oběd – symbol kultury</a:t>
            </a:r>
          </a:p>
          <a:p>
            <a:pPr lvl="1" eaLnBrk="1" hangingPunct="1">
              <a:defRPr/>
            </a:pPr>
            <a:endParaRPr lang="cs-CZ" b="1" dirty="0">
              <a:solidFill>
                <a:schemeClr val="accent4">
                  <a:lumMod val="50000"/>
                </a:schemeClr>
              </a:solidFill>
              <a:latin typeface="Comic Sans MS" pitchFamily="66" charset="0"/>
            </a:endParaRPr>
          </a:p>
          <a:p>
            <a:pPr eaLnBrk="1" hangingPunct="1">
              <a:defRPr/>
            </a:pPr>
            <a:r>
              <a:rPr lang="cs-CZ" sz="2800" b="1" dirty="0">
                <a:solidFill>
                  <a:schemeClr val="accent4">
                    <a:lumMod val="50000"/>
                  </a:schemeClr>
                </a:solidFill>
                <a:latin typeface="Comic Sans MS" pitchFamily="66" charset="0"/>
              </a:rPr>
              <a:t>Oslavy během roku spojené s hostinami</a:t>
            </a:r>
          </a:p>
          <a:p>
            <a:pPr>
              <a:defRPr/>
            </a:pPr>
            <a:endParaRPr lang="cs-CZ" b="1" dirty="0">
              <a:latin typeface="Comic Sans MS" pitchFamily="66" charset="0"/>
            </a:endParaRPr>
          </a:p>
        </p:txBody>
      </p:sp>
      <p:pic>
        <p:nvPicPr>
          <p:cNvPr id="4" name="Obrázek 3" descr="images (9).jpg">
            <a:extLst>
              <a:ext uri="{FF2B5EF4-FFF2-40B4-BE49-F238E27FC236}">
                <a16:creationId xmlns:a16="http://schemas.microsoft.com/office/drawing/2014/main" id="{39B7F3AD-1462-4FA0-9D07-8CD82257ED48}"/>
              </a:ext>
            </a:extLst>
          </p:cNvPr>
          <p:cNvPicPr>
            <a:picLocks noChangeAspect="1"/>
          </p:cNvPicPr>
          <p:nvPr/>
        </p:nvPicPr>
        <p:blipFill>
          <a:blip r:embed="rId2" cstate="print"/>
          <a:srcRect/>
          <a:stretch>
            <a:fillRect/>
          </a:stretch>
        </p:blipFill>
        <p:spPr bwMode="auto">
          <a:xfrm>
            <a:off x="0" y="4581525"/>
            <a:ext cx="3419475" cy="2276475"/>
          </a:xfrm>
          <a:prstGeom prst="rect">
            <a:avLst/>
          </a:prstGeom>
          <a:noFill/>
          <a:ln w="9525">
            <a:noFill/>
            <a:miter lim="800000"/>
            <a:headEnd/>
            <a:tailEnd/>
          </a:ln>
        </p:spPr>
      </p:pic>
      <p:pic>
        <p:nvPicPr>
          <p:cNvPr id="5" name="Obrázek 5" descr="images (8).jpg">
            <a:extLst>
              <a:ext uri="{FF2B5EF4-FFF2-40B4-BE49-F238E27FC236}">
                <a16:creationId xmlns:a16="http://schemas.microsoft.com/office/drawing/2014/main" id="{5F63796E-9C49-4F31-A49B-DEBA4DEADF32}"/>
              </a:ext>
            </a:extLst>
          </p:cNvPr>
          <p:cNvPicPr>
            <a:picLocks noChangeAspect="1"/>
          </p:cNvPicPr>
          <p:nvPr/>
        </p:nvPicPr>
        <p:blipFill>
          <a:blip r:embed="rId3" cstate="print"/>
          <a:srcRect/>
          <a:stretch>
            <a:fillRect/>
          </a:stretch>
        </p:blipFill>
        <p:spPr bwMode="auto">
          <a:xfrm>
            <a:off x="3348038" y="4581525"/>
            <a:ext cx="2162175" cy="2276475"/>
          </a:xfrm>
          <a:prstGeom prst="rect">
            <a:avLst/>
          </a:prstGeom>
          <a:noFill/>
          <a:ln w="9525">
            <a:noFill/>
            <a:miter lim="800000"/>
            <a:headEnd/>
            <a:tailEnd/>
          </a:ln>
        </p:spPr>
      </p:pic>
      <p:pic>
        <p:nvPicPr>
          <p:cNvPr id="6" name="Obrázek 4" descr="forage-and-feast-18.jpg">
            <a:extLst>
              <a:ext uri="{FF2B5EF4-FFF2-40B4-BE49-F238E27FC236}">
                <a16:creationId xmlns:a16="http://schemas.microsoft.com/office/drawing/2014/main" id="{1D9858E9-20A4-4ED8-9FFA-CBF4B39DD693}"/>
              </a:ext>
            </a:extLst>
          </p:cNvPr>
          <p:cNvPicPr>
            <a:picLocks noChangeAspect="1"/>
          </p:cNvPicPr>
          <p:nvPr/>
        </p:nvPicPr>
        <p:blipFill>
          <a:blip r:embed="rId4" cstate="print"/>
          <a:srcRect/>
          <a:stretch>
            <a:fillRect/>
          </a:stretch>
        </p:blipFill>
        <p:spPr bwMode="auto">
          <a:xfrm>
            <a:off x="5464175" y="4598988"/>
            <a:ext cx="3679825" cy="2259012"/>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b="1" dirty="0">
                <a:solidFill>
                  <a:schemeClr val="accent4">
                    <a:lumMod val="50000"/>
                  </a:schemeClr>
                </a:solidFill>
                <a:latin typeface="Comic Sans MS" pitchFamily="66" charset="0"/>
              </a:rPr>
              <a:t>Mnohoznačný význam</a:t>
            </a:r>
          </a:p>
        </p:txBody>
      </p:sp>
      <p:sp>
        <p:nvSpPr>
          <p:cNvPr id="3" name="Zástupný symbol pro obsah 2"/>
          <p:cNvSpPr>
            <a:spLocks noGrp="1"/>
          </p:cNvSpPr>
          <p:nvPr>
            <p:ph idx="1"/>
          </p:nvPr>
        </p:nvSpPr>
        <p:spPr>
          <a:xfrm>
            <a:off x="457200" y="1341438"/>
            <a:ext cx="8229600" cy="4784725"/>
          </a:xfrm>
        </p:spPr>
        <p:txBody>
          <a:bodyPr/>
          <a:lstStyle/>
          <a:p>
            <a:pPr eaLnBrk="1" hangingPunct="1">
              <a:lnSpc>
                <a:spcPct val="90000"/>
              </a:lnSpc>
              <a:defRPr/>
            </a:pPr>
            <a:r>
              <a:rPr lang="cs-CZ" sz="2800" b="1" dirty="0">
                <a:solidFill>
                  <a:schemeClr val="accent4">
                    <a:lumMod val="50000"/>
                  </a:schemeClr>
                </a:solidFill>
                <a:latin typeface="Comic Sans MS" pitchFamily="66" charset="0"/>
              </a:rPr>
              <a:t>1 pokrm má pro různé osoby různý význam:</a:t>
            </a:r>
          </a:p>
          <a:p>
            <a:pPr lvl="1" eaLnBrk="1" hangingPunct="1">
              <a:lnSpc>
                <a:spcPct val="90000"/>
              </a:lnSpc>
              <a:defRPr/>
            </a:pPr>
            <a:r>
              <a:rPr lang="cs-CZ" sz="2200" b="1" dirty="0">
                <a:solidFill>
                  <a:schemeClr val="accent4">
                    <a:lumMod val="50000"/>
                  </a:schemeClr>
                </a:solidFill>
                <a:latin typeface="Comic Sans MS" pitchFamily="66" charset="0"/>
              </a:rPr>
              <a:t>Oslava etnické identity</a:t>
            </a:r>
          </a:p>
          <a:p>
            <a:pPr lvl="1" eaLnBrk="1" hangingPunct="1">
              <a:lnSpc>
                <a:spcPct val="90000"/>
              </a:lnSpc>
              <a:defRPr/>
            </a:pPr>
            <a:r>
              <a:rPr lang="cs-CZ" sz="2200" b="1" dirty="0">
                <a:solidFill>
                  <a:schemeClr val="accent4">
                    <a:lumMod val="50000"/>
                  </a:schemeClr>
                </a:solidFill>
                <a:latin typeface="Comic Sans MS" pitchFamily="66" charset="0"/>
              </a:rPr>
              <a:t>Nízký sociální status</a:t>
            </a:r>
          </a:p>
          <a:p>
            <a:pPr lvl="1" eaLnBrk="1" hangingPunct="1">
              <a:lnSpc>
                <a:spcPct val="90000"/>
              </a:lnSpc>
              <a:defRPr/>
            </a:pPr>
            <a:endParaRPr lang="cs-CZ" sz="2200" b="1" dirty="0">
              <a:solidFill>
                <a:schemeClr val="accent4">
                  <a:lumMod val="50000"/>
                </a:schemeClr>
              </a:solidFill>
              <a:latin typeface="Comic Sans MS" pitchFamily="66" charset="0"/>
            </a:endParaRPr>
          </a:p>
          <a:p>
            <a:pPr eaLnBrk="1" hangingPunct="1">
              <a:lnSpc>
                <a:spcPct val="90000"/>
              </a:lnSpc>
              <a:defRPr/>
            </a:pPr>
            <a:r>
              <a:rPr lang="cs-CZ" sz="2600" b="1" dirty="0">
                <a:solidFill>
                  <a:schemeClr val="accent4">
                    <a:lumMod val="50000"/>
                  </a:schemeClr>
                </a:solidFill>
                <a:latin typeface="Comic Sans MS" pitchFamily="66" charset="0"/>
              </a:rPr>
              <a:t>Změny významu při změně okolností</a:t>
            </a:r>
          </a:p>
          <a:p>
            <a:pPr lvl="1" eaLnBrk="1" hangingPunct="1">
              <a:lnSpc>
                <a:spcPct val="90000"/>
              </a:lnSpc>
              <a:defRPr/>
            </a:pPr>
            <a:r>
              <a:rPr lang="cs-CZ" sz="2000" dirty="0">
                <a:latin typeface="Comic Sans MS" pitchFamily="66" charset="0"/>
              </a:rPr>
              <a:t> </a:t>
            </a:r>
            <a:r>
              <a:rPr lang="cs-CZ" sz="2000" b="1" dirty="0">
                <a:solidFill>
                  <a:schemeClr val="accent4">
                    <a:lumMod val="50000"/>
                  </a:schemeClr>
                </a:solidFill>
                <a:latin typeface="Comic Sans MS" pitchFamily="66" charset="0"/>
              </a:rPr>
              <a:t>např. cukr – nejdříve symbol blahobytu, po rozšíření ztráta hodnoty</a:t>
            </a:r>
          </a:p>
          <a:p>
            <a:pPr eaLnBrk="1" hangingPunct="1">
              <a:lnSpc>
                <a:spcPct val="90000"/>
              </a:lnSpc>
              <a:defRPr/>
            </a:pPr>
            <a:endParaRPr lang="cs-CZ" sz="2800" b="1" dirty="0">
              <a:solidFill>
                <a:schemeClr val="accent4">
                  <a:lumMod val="50000"/>
                </a:schemeClr>
              </a:solidFill>
              <a:latin typeface="Comic Sans MS" pitchFamily="66" charset="0"/>
            </a:endParaRPr>
          </a:p>
          <a:p>
            <a:pPr eaLnBrk="1" hangingPunct="1">
              <a:lnSpc>
                <a:spcPct val="90000"/>
              </a:lnSpc>
              <a:defRPr/>
            </a:pPr>
            <a:r>
              <a:rPr lang="cs-CZ" sz="2800" b="1" dirty="0">
                <a:solidFill>
                  <a:schemeClr val="accent4">
                    <a:lumMod val="50000"/>
                  </a:schemeClr>
                </a:solidFill>
                <a:latin typeface="Comic Sans MS" pitchFamily="66" charset="0"/>
              </a:rPr>
              <a:t>Někdy rozdílné vnímání mužského a ženského principu (steak x jahody) </a:t>
            </a:r>
          </a:p>
          <a:p>
            <a:pPr>
              <a:defRPr/>
            </a:pPr>
            <a:endParaRPr lang="cs-CZ" dirty="0"/>
          </a:p>
        </p:txBody>
      </p:sp>
      <p:pic>
        <p:nvPicPr>
          <p:cNvPr id="4" name="Obrázek 4" descr="maso.jpg">
            <a:extLst>
              <a:ext uri="{FF2B5EF4-FFF2-40B4-BE49-F238E27FC236}">
                <a16:creationId xmlns:a16="http://schemas.microsoft.com/office/drawing/2014/main" id="{4A7E7AB8-8700-4BA2-A8CD-EEFDE94C8902}"/>
              </a:ext>
            </a:extLst>
          </p:cNvPr>
          <p:cNvPicPr>
            <a:picLocks noChangeAspect="1"/>
          </p:cNvPicPr>
          <p:nvPr/>
        </p:nvPicPr>
        <p:blipFill>
          <a:blip r:embed="rId2" cstate="print"/>
          <a:srcRect/>
          <a:stretch>
            <a:fillRect/>
          </a:stretch>
        </p:blipFill>
        <p:spPr bwMode="auto">
          <a:xfrm>
            <a:off x="6660232" y="1844675"/>
            <a:ext cx="2304381" cy="1224285"/>
          </a:xfrm>
          <a:prstGeom prst="rect">
            <a:avLst/>
          </a:prstGeom>
          <a:ln>
            <a:noFill/>
          </a:ln>
          <a:effectLst>
            <a:softEdge rad="112500"/>
          </a:effectLst>
        </p:spPr>
      </p:pic>
      <p:pic>
        <p:nvPicPr>
          <p:cNvPr id="5" name="Obrázek 4" descr="maso.jpg">
            <a:extLst>
              <a:ext uri="{FF2B5EF4-FFF2-40B4-BE49-F238E27FC236}">
                <a16:creationId xmlns:a16="http://schemas.microsoft.com/office/drawing/2014/main" id="{159F3EC5-AA53-48ED-93D2-B2A63D9AA0EF}"/>
              </a:ext>
            </a:extLst>
          </p:cNvPr>
          <p:cNvPicPr>
            <a:picLocks noChangeAspect="1"/>
          </p:cNvPicPr>
          <p:nvPr/>
        </p:nvPicPr>
        <p:blipFill>
          <a:blip r:embed="rId2" cstate="print"/>
          <a:srcRect/>
          <a:stretch>
            <a:fillRect/>
          </a:stretch>
        </p:blipFill>
        <p:spPr bwMode="auto">
          <a:xfrm>
            <a:off x="7524750" y="1825821"/>
            <a:ext cx="1439863" cy="936625"/>
          </a:xfrm>
          <a:prstGeom prst="rect">
            <a:avLst/>
          </a:prstGeom>
          <a:ln>
            <a:noFill/>
          </a:ln>
          <a:effectLst>
            <a:softEdge rad="112500"/>
          </a:effectLst>
        </p:spPr>
      </p:pic>
      <p:pic>
        <p:nvPicPr>
          <p:cNvPr id="6" name="Obrázek 5" descr="Saffron_Crocus_sativus1_corrected.jpg">
            <a:extLst>
              <a:ext uri="{FF2B5EF4-FFF2-40B4-BE49-F238E27FC236}">
                <a16:creationId xmlns:a16="http://schemas.microsoft.com/office/drawing/2014/main" id="{B3587E5B-8BA4-4151-A5EC-34AC876EE537}"/>
              </a:ext>
            </a:extLst>
          </p:cNvPr>
          <p:cNvPicPr>
            <a:picLocks noChangeAspect="1"/>
          </p:cNvPicPr>
          <p:nvPr/>
        </p:nvPicPr>
        <p:blipFill>
          <a:blip r:embed="rId3" cstate="print"/>
          <a:srcRect/>
          <a:stretch>
            <a:fillRect/>
          </a:stretch>
        </p:blipFill>
        <p:spPr bwMode="auto">
          <a:xfrm>
            <a:off x="7092950" y="3971531"/>
            <a:ext cx="2051050" cy="2924175"/>
          </a:xfrm>
          <a:prstGeom prst="rect">
            <a:avLst/>
          </a:prstGeom>
          <a:ln>
            <a:noFill/>
          </a:ln>
          <a:effectLst>
            <a:softEdge rad="112500"/>
          </a:effectLst>
        </p:spPr>
      </p:pic>
      <p:pic>
        <p:nvPicPr>
          <p:cNvPr id="7" name="Obrázek 3" descr="is.jpg">
            <a:extLst>
              <a:ext uri="{FF2B5EF4-FFF2-40B4-BE49-F238E27FC236}">
                <a16:creationId xmlns:a16="http://schemas.microsoft.com/office/drawing/2014/main" id="{66831853-A47F-4FB3-A737-56B28789C8D0}"/>
              </a:ext>
            </a:extLst>
          </p:cNvPr>
          <p:cNvPicPr>
            <a:picLocks noChangeAspect="1"/>
          </p:cNvPicPr>
          <p:nvPr/>
        </p:nvPicPr>
        <p:blipFill>
          <a:blip r:embed="rId4" cstate="print"/>
          <a:srcRect/>
          <a:stretch>
            <a:fillRect/>
          </a:stretch>
        </p:blipFill>
        <p:spPr bwMode="auto">
          <a:xfrm>
            <a:off x="251520" y="5589587"/>
            <a:ext cx="2129730" cy="1197973"/>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sz="3200" b="1" dirty="0">
                <a:solidFill>
                  <a:schemeClr val="accent4">
                    <a:lumMod val="50000"/>
                  </a:schemeClr>
                </a:solidFill>
                <a:latin typeface="Comic Sans MS" pitchFamily="66" charset="0"/>
              </a:rPr>
              <a:t>Potrava jako etnický znak a symbol moci</a:t>
            </a:r>
          </a:p>
        </p:txBody>
      </p:sp>
      <p:sp>
        <p:nvSpPr>
          <p:cNvPr id="3" name="Zástupný symbol pro obsah 2"/>
          <p:cNvSpPr>
            <a:spLocks noGrp="1"/>
          </p:cNvSpPr>
          <p:nvPr>
            <p:ph idx="1"/>
          </p:nvPr>
        </p:nvSpPr>
        <p:spPr/>
        <p:txBody>
          <a:bodyPr/>
          <a:lstStyle/>
          <a:p>
            <a:pPr>
              <a:defRPr/>
            </a:pPr>
            <a:r>
              <a:rPr lang="cs-CZ" b="1" dirty="0">
                <a:solidFill>
                  <a:schemeClr val="accent4">
                    <a:lumMod val="50000"/>
                  </a:schemeClr>
                </a:solidFill>
                <a:latin typeface="Comic Sans MS" pitchFamily="66" charset="0"/>
              </a:rPr>
              <a:t>Italové v Americe</a:t>
            </a:r>
          </a:p>
          <a:p>
            <a:pPr>
              <a:buFont typeface="Arial" charset="0"/>
              <a:buNone/>
              <a:defRPr/>
            </a:pPr>
            <a:endParaRPr lang="cs-CZ" b="1" dirty="0">
              <a:solidFill>
                <a:schemeClr val="accent4">
                  <a:lumMod val="50000"/>
                </a:schemeClr>
              </a:solidFill>
              <a:latin typeface="Comic Sans MS" pitchFamily="66" charset="0"/>
            </a:endParaRPr>
          </a:p>
          <a:p>
            <a:pPr>
              <a:buFont typeface="Arial" pitchFamily="34" charset="0"/>
              <a:buChar char="•"/>
              <a:defRPr/>
            </a:pPr>
            <a:r>
              <a:rPr lang="cs-CZ" b="1" dirty="0" err="1">
                <a:solidFill>
                  <a:schemeClr val="accent4">
                    <a:lumMod val="50000"/>
                  </a:schemeClr>
                </a:solidFill>
                <a:latin typeface="Comic Sans MS" pitchFamily="66" charset="0"/>
              </a:rPr>
              <a:t>Alkoholdehydrogenáza</a:t>
            </a:r>
            <a:r>
              <a:rPr lang="cs-CZ" b="1" dirty="0">
                <a:solidFill>
                  <a:schemeClr val="accent4">
                    <a:lumMod val="50000"/>
                  </a:schemeClr>
                </a:solidFill>
                <a:latin typeface="Comic Sans MS" pitchFamily="66" charset="0"/>
              </a:rPr>
              <a:t>, </a:t>
            </a:r>
            <a:r>
              <a:rPr lang="cs-CZ" b="1" dirty="0" err="1">
                <a:solidFill>
                  <a:schemeClr val="accent4">
                    <a:lumMod val="50000"/>
                  </a:schemeClr>
                </a:solidFill>
                <a:latin typeface="Comic Sans MS" pitchFamily="66" charset="0"/>
              </a:rPr>
              <a:t>Laktátdehydrogenáza</a:t>
            </a:r>
            <a:endParaRPr lang="cs-CZ" b="1" dirty="0">
              <a:solidFill>
                <a:schemeClr val="accent4">
                  <a:lumMod val="50000"/>
                </a:schemeClr>
              </a:solidFill>
              <a:latin typeface="Comic Sans MS" pitchFamily="66" charset="0"/>
            </a:endParaRPr>
          </a:p>
        </p:txBody>
      </p:sp>
      <p:pic>
        <p:nvPicPr>
          <p:cNvPr id="4" name="Obrázek 3" descr="_.._IICManager_Upload_IMG__Chicago_italian americans.jpg">
            <a:extLst>
              <a:ext uri="{FF2B5EF4-FFF2-40B4-BE49-F238E27FC236}">
                <a16:creationId xmlns:a16="http://schemas.microsoft.com/office/drawing/2014/main" id="{13B5F3F8-9044-4CAA-88A7-5F88157F1807}"/>
              </a:ext>
            </a:extLst>
          </p:cNvPr>
          <p:cNvPicPr>
            <a:picLocks noChangeAspect="1"/>
          </p:cNvPicPr>
          <p:nvPr/>
        </p:nvPicPr>
        <p:blipFill>
          <a:blip r:embed="rId2" cstate="print"/>
          <a:srcRect/>
          <a:stretch>
            <a:fillRect/>
          </a:stretch>
        </p:blipFill>
        <p:spPr bwMode="auto">
          <a:xfrm>
            <a:off x="395288" y="4581525"/>
            <a:ext cx="2409825" cy="1943100"/>
          </a:xfrm>
          <a:prstGeom prst="rect">
            <a:avLst/>
          </a:prstGeom>
          <a:noFill/>
          <a:ln w="9525">
            <a:noFill/>
            <a:miter lim="800000"/>
            <a:headEnd/>
            <a:tailEnd/>
          </a:ln>
        </p:spPr>
      </p:pic>
      <p:pic>
        <p:nvPicPr>
          <p:cNvPr id="5" name="Obrázek 5" descr="images (12).jpg">
            <a:extLst>
              <a:ext uri="{FF2B5EF4-FFF2-40B4-BE49-F238E27FC236}">
                <a16:creationId xmlns:a16="http://schemas.microsoft.com/office/drawing/2014/main" id="{089511EE-2D0B-40AD-B6CC-450AE5C92043}"/>
              </a:ext>
            </a:extLst>
          </p:cNvPr>
          <p:cNvPicPr>
            <a:picLocks noChangeAspect="1"/>
          </p:cNvPicPr>
          <p:nvPr/>
        </p:nvPicPr>
        <p:blipFill>
          <a:blip r:embed="rId3" cstate="print"/>
          <a:srcRect/>
          <a:stretch>
            <a:fillRect/>
          </a:stretch>
        </p:blipFill>
        <p:spPr bwMode="auto">
          <a:xfrm>
            <a:off x="3419475" y="4292600"/>
            <a:ext cx="2663825" cy="2386013"/>
          </a:xfrm>
          <a:prstGeom prst="rect">
            <a:avLst/>
          </a:prstGeom>
          <a:noFill/>
          <a:ln w="9525">
            <a:noFill/>
            <a:miter lim="800000"/>
            <a:headEnd/>
            <a:tailEnd/>
          </a:ln>
        </p:spPr>
      </p:pic>
      <p:pic>
        <p:nvPicPr>
          <p:cNvPr id="6" name="Obrázek 4" descr="images (11).jpg">
            <a:extLst>
              <a:ext uri="{FF2B5EF4-FFF2-40B4-BE49-F238E27FC236}">
                <a16:creationId xmlns:a16="http://schemas.microsoft.com/office/drawing/2014/main" id="{25D94E33-219F-4174-9845-5CB29B7BA0F6}"/>
              </a:ext>
            </a:extLst>
          </p:cNvPr>
          <p:cNvPicPr>
            <a:picLocks noChangeAspect="1"/>
          </p:cNvPicPr>
          <p:nvPr/>
        </p:nvPicPr>
        <p:blipFill>
          <a:blip r:embed="rId4" cstate="print"/>
          <a:srcRect/>
          <a:stretch>
            <a:fillRect/>
          </a:stretch>
        </p:blipFill>
        <p:spPr bwMode="auto">
          <a:xfrm>
            <a:off x="6588125" y="4652963"/>
            <a:ext cx="2305050" cy="201295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p:cNvSpPr>
            <a:spLocks noGrp="1"/>
          </p:cNvSpPr>
          <p:nvPr>
            <p:ph type="title"/>
          </p:nvPr>
        </p:nvSpPr>
        <p:spPr/>
        <p:txBody>
          <a:bodyPr/>
          <a:lstStyle/>
          <a:p>
            <a:pPr>
              <a:defRPr/>
            </a:pPr>
            <a:r>
              <a:rPr lang="cs-CZ" b="1" dirty="0" err="1">
                <a:solidFill>
                  <a:schemeClr val="accent4">
                    <a:lumMod val="50000"/>
                  </a:schemeClr>
                </a:solidFill>
                <a:latin typeface="Comic Sans MS" pitchFamily="66" charset="0"/>
              </a:rPr>
              <a:t>Etnocentrismus</a:t>
            </a:r>
            <a:endParaRPr lang="cs-CZ" b="1" dirty="0">
              <a:solidFill>
                <a:schemeClr val="accent4">
                  <a:lumMod val="50000"/>
                </a:schemeClr>
              </a:solidFill>
              <a:latin typeface="Comic Sans MS" pitchFamily="66" charset="0"/>
            </a:endParaRPr>
          </a:p>
        </p:txBody>
      </p:sp>
      <p:sp>
        <p:nvSpPr>
          <p:cNvPr id="14339" name="Zástupný symbol pro obsah 2"/>
          <p:cNvSpPr>
            <a:spLocks noGrp="1"/>
          </p:cNvSpPr>
          <p:nvPr>
            <p:ph idx="1"/>
          </p:nvPr>
        </p:nvSpPr>
        <p:spPr>
          <a:xfrm>
            <a:off x="395288" y="1557338"/>
            <a:ext cx="8229600" cy="4525962"/>
          </a:xfrm>
        </p:spPr>
        <p:txBody>
          <a:bodyPr/>
          <a:lstStyle/>
          <a:p>
            <a:pPr eaLnBrk="1" hangingPunct="1">
              <a:defRPr/>
            </a:pPr>
            <a:r>
              <a:rPr lang="cs-CZ" sz="2400" b="1" dirty="0">
                <a:solidFill>
                  <a:schemeClr val="accent4">
                    <a:lumMod val="50000"/>
                  </a:schemeClr>
                </a:solidFill>
                <a:latin typeface="Comic Sans MS" pitchFamily="66" charset="0"/>
              </a:rPr>
              <a:t>Přesvědčení, že moje postoje a chování jsou „přirozené“ a nejlepší, odlišné je „divné“</a:t>
            </a:r>
          </a:p>
          <a:p>
            <a:pPr eaLnBrk="1" hangingPunct="1">
              <a:buFont typeface="Arial" charset="0"/>
              <a:buNone/>
              <a:defRPr/>
            </a:pPr>
            <a:endParaRPr lang="cs-CZ" sz="2400" b="1" dirty="0">
              <a:solidFill>
                <a:schemeClr val="accent4">
                  <a:lumMod val="50000"/>
                </a:schemeClr>
              </a:solidFill>
              <a:latin typeface="Comic Sans MS" pitchFamily="66" charset="0"/>
            </a:endParaRPr>
          </a:p>
          <a:p>
            <a:pPr eaLnBrk="1" hangingPunct="1">
              <a:defRPr/>
            </a:pPr>
            <a:r>
              <a:rPr lang="cs-CZ" sz="2400" b="1" dirty="0">
                <a:solidFill>
                  <a:schemeClr val="accent4">
                    <a:lumMod val="50000"/>
                  </a:schemeClr>
                </a:solidFill>
                <a:latin typeface="Comic Sans MS" pitchFamily="66" charset="0"/>
              </a:rPr>
              <a:t>Kanibalismus, 31minuta 42 vteřina</a:t>
            </a:r>
          </a:p>
          <a:p>
            <a:pPr eaLnBrk="1" hangingPunct="1">
              <a:buFont typeface="Wingdings" pitchFamily="2" charset="2"/>
              <a:buNone/>
              <a:defRPr/>
            </a:pPr>
            <a:r>
              <a:rPr lang="cs-CZ" sz="2400" dirty="0">
                <a:hlinkClick r:id="rId3"/>
              </a:rPr>
              <a:t>http://www.</a:t>
            </a:r>
            <a:r>
              <a:rPr lang="cs-CZ" sz="2400" dirty="0" err="1">
                <a:hlinkClick r:id="rId3"/>
              </a:rPr>
              <a:t>ceskatelevize.cz</a:t>
            </a:r>
            <a:r>
              <a:rPr lang="cs-CZ" sz="2400" dirty="0">
                <a:hlinkClick r:id="rId3"/>
              </a:rPr>
              <a:t>/</a:t>
            </a:r>
            <a:r>
              <a:rPr lang="cs-CZ" sz="2400" dirty="0" err="1">
                <a:hlinkClick r:id="rId3"/>
              </a:rPr>
              <a:t>ivysilani</a:t>
            </a:r>
            <a:r>
              <a:rPr lang="cs-CZ" sz="2400" dirty="0">
                <a:hlinkClick r:id="rId3"/>
              </a:rPr>
              <a:t>/1096898594-</a:t>
            </a:r>
            <a:r>
              <a:rPr lang="cs-CZ" sz="2400" dirty="0" err="1">
                <a:hlinkClick r:id="rId3"/>
              </a:rPr>
              <a:t>udalosti</a:t>
            </a:r>
            <a:r>
              <a:rPr lang="cs-CZ" sz="2400" dirty="0">
                <a:hlinkClick r:id="rId3"/>
              </a:rPr>
              <a:t>-</a:t>
            </a:r>
            <a:r>
              <a:rPr lang="cs-CZ" sz="2400" dirty="0" err="1">
                <a:hlinkClick r:id="rId3"/>
              </a:rPr>
              <a:t>komentare</a:t>
            </a:r>
            <a:r>
              <a:rPr lang="cs-CZ" sz="2400" dirty="0">
                <a:hlinkClick r:id="rId3"/>
              </a:rPr>
              <a:t>/210411000370902/</a:t>
            </a:r>
            <a:endParaRPr lang="cs-CZ" sz="2400" b="1" dirty="0">
              <a:solidFill>
                <a:schemeClr val="accent4">
                  <a:lumMod val="50000"/>
                </a:schemeClr>
              </a:solidFill>
              <a:latin typeface="Comic Sans MS" pitchFamily="66" charset="0"/>
            </a:endParaRPr>
          </a:p>
          <a:p>
            <a:pPr eaLnBrk="1" hangingPunct="1">
              <a:buFont typeface="Wingdings" pitchFamily="2" charset="2"/>
              <a:buNone/>
              <a:defRPr/>
            </a:pPr>
            <a:endParaRPr lang="cs-CZ" sz="2400" b="1" dirty="0">
              <a:solidFill>
                <a:schemeClr val="accent4">
                  <a:lumMod val="50000"/>
                </a:schemeClr>
              </a:solidFill>
              <a:latin typeface="Comic Sans MS" pitchFamily="66" charset="0"/>
            </a:endParaRPr>
          </a:p>
          <a:p>
            <a:pPr eaLnBrk="1" hangingPunct="1">
              <a:buFont typeface="Wingdings" pitchFamily="2" charset="2"/>
              <a:buNone/>
              <a:defRPr/>
            </a:pPr>
            <a:r>
              <a:rPr lang="cs-CZ" sz="2400" b="1" dirty="0">
                <a:solidFill>
                  <a:schemeClr val="accent4">
                    <a:lumMod val="50000"/>
                  </a:schemeClr>
                </a:solidFill>
                <a:latin typeface="Comic Sans MS" pitchFamily="66" charset="0"/>
              </a:rPr>
              <a:t>Kulturní relativismus</a:t>
            </a:r>
          </a:p>
          <a:p>
            <a:pPr eaLnBrk="1" hangingPunct="1">
              <a:defRPr/>
            </a:pPr>
            <a:r>
              <a:rPr lang="cs-CZ" sz="2400" b="1" dirty="0">
                <a:solidFill>
                  <a:schemeClr val="accent4">
                    <a:lumMod val="50000"/>
                  </a:schemeClr>
                </a:solidFill>
                <a:latin typeface="Comic Sans MS" pitchFamily="66" charset="0"/>
              </a:rPr>
              <a:t>Všechny kultury jsou stejně dobré</a:t>
            </a:r>
          </a:p>
          <a:p>
            <a:pPr>
              <a:defRPr/>
            </a:pPr>
            <a:endParaRPr lang="cs-CZ" dirty="0"/>
          </a:p>
        </p:txBody>
      </p:sp>
      <p:pic>
        <p:nvPicPr>
          <p:cNvPr id="4" name="Obrázek 3" descr="insect_plate_l.jpg">
            <a:extLst>
              <a:ext uri="{FF2B5EF4-FFF2-40B4-BE49-F238E27FC236}">
                <a16:creationId xmlns:a16="http://schemas.microsoft.com/office/drawing/2014/main" id="{1B26A963-1AD7-4E0E-A893-AE6E0E20D91B}"/>
              </a:ext>
            </a:extLst>
          </p:cNvPr>
          <p:cNvPicPr>
            <a:picLocks noChangeAspect="1"/>
          </p:cNvPicPr>
          <p:nvPr/>
        </p:nvPicPr>
        <p:blipFill>
          <a:blip r:embed="rId4" cstate="print"/>
          <a:srcRect/>
          <a:stretch>
            <a:fillRect/>
          </a:stretch>
        </p:blipFill>
        <p:spPr bwMode="auto">
          <a:xfrm>
            <a:off x="6411913" y="4051300"/>
            <a:ext cx="2732087" cy="28067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755650" y="274638"/>
            <a:ext cx="7931150" cy="274637"/>
          </a:xfrm>
        </p:spPr>
        <p:txBody>
          <a:bodyPr rtlCol="0">
            <a:normAutofit fontScale="90000"/>
          </a:bodyPr>
          <a:lstStyle/>
          <a:p>
            <a:pPr eaLnBrk="1" fontAlgn="auto" hangingPunct="1">
              <a:spcAft>
                <a:spcPts val="0"/>
              </a:spcAft>
              <a:defRPr/>
            </a:pPr>
            <a:endParaRPr lang="cs-CZ" sz="4000"/>
          </a:p>
        </p:txBody>
      </p:sp>
      <p:sp>
        <p:nvSpPr>
          <p:cNvPr id="5123" name="Rectangle 3"/>
          <p:cNvSpPr>
            <a:spLocks noGrp="1" noChangeArrowheads="1"/>
          </p:cNvSpPr>
          <p:nvPr>
            <p:ph idx="1"/>
          </p:nvPr>
        </p:nvSpPr>
        <p:spPr>
          <a:xfrm>
            <a:off x="1403350" y="620713"/>
            <a:ext cx="7283450" cy="5505450"/>
          </a:xfrm>
        </p:spPr>
        <p:txBody>
          <a:bodyPr rtlCol="0">
            <a:normAutofit/>
          </a:bodyPr>
          <a:lstStyle/>
          <a:p>
            <a:pPr eaLnBrk="1" fontAlgn="auto" hangingPunct="1">
              <a:spcAft>
                <a:spcPts val="0"/>
              </a:spcAft>
              <a:buFontTx/>
              <a:buNone/>
              <a:defRPr/>
            </a:pPr>
            <a:endParaRPr lang="cs-CZ" dirty="0"/>
          </a:p>
          <a:p>
            <a:pPr eaLnBrk="1" fontAlgn="auto" hangingPunct="1">
              <a:spcAft>
                <a:spcPts val="0"/>
              </a:spcAft>
              <a:buFontTx/>
              <a:buNone/>
              <a:defRPr/>
            </a:pPr>
            <a:r>
              <a:rPr lang="cs-CZ" sz="4000" b="1" dirty="0">
                <a:solidFill>
                  <a:schemeClr val="accent4">
                    <a:lumMod val="50000"/>
                  </a:schemeClr>
                </a:solidFill>
                <a:latin typeface="Comic Sans MS" pitchFamily="66" charset="0"/>
              </a:rPr>
              <a:t>Křesťanství </a:t>
            </a:r>
          </a:p>
          <a:p>
            <a:pPr eaLnBrk="1" fontAlgn="auto" hangingPunct="1">
              <a:spcAft>
                <a:spcPts val="0"/>
              </a:spcAft>
              <a:buFontTx/>
              <a:buNone/>
              <a:defRPr/>
            </a:pPr>
            <a:r>
              <a:rPr lang="cs-CZ" sz="4000" b="1" dirty="0">
                <a:solidFill>
                  <a:schemeClr val="accent4">
                    <a:lumMod val="50000"/>
                  </a:schemeClr>
                </a:solidFill>
                <a:latin typeface="Comic Sans MS" pitchFamily="66" charset="0"/>
              </a:rPr>
              <a:t>Islám</a:t>
            </a:r>
          </a:p>
          <a:p>
            <a:pPr eaLnBrk="1" fontAlgn="auto" hangingPunct="1">
              <a:spcAft>
                <a:spcPts val="0"/>
              </a:spcAft>
              <a:buFontTx/>
              <a:buNone/>
              <a:defRPr/>
            </a:pPr>
            <a:r>
              <a:rPr lang="cs-CZ" sz="4000" b="1" dirty="0">
                <a:solidFill>
                  <a:schemeClr val="accent4">
                    <a:lumMod val="50000"/>
                  </a:schemeClr>
                </a:solidFill>
                <a:latin typeface="Comic Sans MS" pitchFamily="66" charset="0"/>
              </a:rPr>
              <a:t>Hinduismus</a:t>
            </a:r>
          </a:p>
          <a:p>
            <a:pPr eaLnBrk="1" fontAlgn="auto" hangingPunct="1">
              <a:spcAft>
                <a:spcPts val="0"/>
              </a:spcAft>
              <a:buFontTx/>
              <a:buNone/>
              <a:defRPr/>
            </a:pPr>
            <a:r>
              <a:rPr lang="cs-CZ" sz="4000" b="1" dirty="0">
                <a:solidFill>
                  <a:schemeClr val="accent4">
                    <a:lumMod val="50000"/>
                  </a:schemeClr>
                </a:solidFill>
                <a:latin typeface="Comic Sans MS" pitchFamily="66" charset="0"/>
              </a:rPr>
              <a:t>Buddhismus</a:t>
            </a:r>
          </a:p>
          <a:p>
            <a:pPr eaLnBrk="1" fontAlgn="auto" hangingPunct="1">
              <a:spcAft>
                <a:spcPts val="0"/>
              </a:spcAft>
              <a:buFontTx/>
              <a:buNone/>
              <a:defRPr/>
            </a:pPr>
            <a:r>
              <a:rPr lang="cs-CZ" sz="4000" b="1" dirty="0">
                <a:solidFill>
                  <a:schemeClr val="accent4">
                    <a:lumMod val="50000"/>
                  </a:schemeClr>
                </a:solidFill>
                <a:latin typeface="Comic Sans MS" pitchFamily="66" charset="0"/>
              </a:rPr>
              <a:t>Judaismus</a:t>
            </a:r>
          </a:p>
          <a:p>
            <a:pPr eaLnBrk="1" fontAlgn="auto" hangingPunct="1">
              <a:spcAft>
                <a:spcPts val="0"/>
              </a:spcAft>
              <a:buFont typeface="Arial" pitchFamily="34" charset="0"/>
              <a:buChar char="•"/>
              <a:defRPr/>
            </a:pPr>
            <a:endParaRPr lang="cs-CZ" dirty="0">
              <a:latin typeface="Comic Sans MS" pitchFamily="66"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defRPr/>
            </a:pPr>
            <a:r>
              <a:rPr lang="cs-CZ" sz="4000" b="1" dirty="0">
                <a:solidFill>
                  <a:schemeClr val="accent4">
                    <a:lumMod val="50000"/>
                  </a:schemeClr>
                </a:solidFill>
                <a:latin typeface="Comic Sans MS" pitchFamily="66" charset="0"/>
              </a:rPr>
              <a:t>Křesťanství</a:t>
            </a:r>
          </a:p>
        </p:txBody>
      </p:sp>
      <p:sp>
        <p:nvSpPr>
          <p:cNvPr id="16387" name="Rectangle 3"/>
          <p:cNvSpPr>
            <a:spLocks noGrp="1" noChangeArrowheads="1"/>
          </p:cNvSpPr>
          <p:nvPr>
            <p:ph idx="1"/>
          </p:nvPr>
        </p:nvSpPr>
        <p:spPr/>
        <p:txBody>
          <a:bodyPr/>
          <a:lstStyle/>
          <a:p>
            <a:pPr eaLnBrk="1" hangingPunct="1">
              <a:defRPr/>
            </a:pPr>
            <a:r>
              <a:rPr lang="cs-CZ" b="1" dirty="0">
                <a:solidFill>
                  <a:schemeClr val="accent4">
                    <a:lumMod val="50000"/>
                  </a:schemeClr>
                </a:solidFill>
                <a:latin typeface="Comic Sans MS" pitchFamily="66" charset="0"/>
              </a:rPr>
              <a:t>Historie stravování římských katolíků</a:t>
            </a:r>
          </a:p>
          <a:p>
            <a:pPr eaLnBrk="1" hangingPunct="1">
              <a:defRPr/>
            </a:pPr>
            <a:endParaRPr lang="cs-CZ" b="1" dirty="0">
              <a:solidFill>
                <a:schemeClr val="accent4">
                  <a:lumMod val="50000"/>
                </a:schemeClr>
              </a:solidFill>
              <a:latin typeface="Comic Sans MS" pitchFamily="66" charset="0"/>
            </a:endParaRPr>
          </a:p>
          <a:p>
            <a:pPr eaLnBrk="1" hangingPunct="1">
              <a:defRPr/>
            </a:pPr>
            <a:r>
              <a:rPr lang="cs-CZ" b="1" dirty="0">
                <a:solidFill>
                  <a:schemeClr val="accent4">
                    <a:lumMod val="50000"/>
                  </a:schemeClr>
                </a:solidFill>
                <a:latin typeface="Comic Sans MS" pitchFamily="66" charset="0"/>
              </a:rPr>
              <a:t>Církve vzešlé z reformace </a:t>
            </a:r>
          </a:p>
          <a:p>
            <a:pPr eaLnBrk="1" hangingPunct="1">
              <a:defRPr/>
            </a:pPr>
            <a:endParaRPr lang="cs-CZ" b="1" dirty="0">
              <a:solidFill>
                <a:schemeClr val="accent4">
                  <a:lumMod val="50000"/>
                </a:schemeClr>
              </a:solidFill>
              <a:latin typeface="Comic Sans MS" pitchFamily="66" charset="0"/>
            </a:endParaRPr>
          </a:p>
          <a:p>
            <a:pPr eaLnBrk="1" hangingPunct="1">
              <a:defRPr/>
            </a:pPr>
            <a:r>
              <a:rPr lang="cs-CZ" b="1" dirty="0">
                <a:solidFill>
                  <a:schemeClr val="accent4">
                    <a:lumMod val="50000"/>
                  </a:schemeClr>
                </a:solidFill>
                <a:latin typeface="Comic Sans MS" pitchFamily="66" charset="0"/>
              </a:rPr>
              <a:t>Historie stravování v pravoslavné církvi</a:t>
            </a:r>
          </a:p>
          <a:p>
            <a:pPr eaLnBrk="1" hangingPunct="1">
              <a:defRPr/>
            </a:pPr>
            <a:endParaRPr lang="cs-CZ" b="1" dirty="0">
              <a:solidFill>
                <a:schemeClr val="accent4">
                  <a:lumMod val="50000"/>
                </a:schemeClr>
              </a:solidFill>
              <a:latin typeface="Comic Sans MS" pitchFamily="66" charset="0"/>
            </a:endParaRPr>
          </a:p>
          <a:p>
            <a:pPr eaLnBrk="1" hangingPunct="1">
              <a:defRPr/>
            </a:pPr>
            <a:endParaRPr lang="cs-CZ" b="1" dirty="0">
              <a:solidFill>
                <a:schemeClr val="accent4">
                  <a:lumMod val="50000"/>
                </a:schemeClr>
              </a:solidFill>
              <a:latin typeface="Comic Sans MS" pitchFamily="66"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68313" y="404813"/>
            <a:ext cx="8229600" cy="1368425"/>
          </a:xfrm>
        </p:spPr>
        <p:txBody>
          <a:bodyPr rtlCol="0">
            <a:normAutofit fontScale="90000"/>
          </a:bodyPr>
          <a:lstStyle/>
          <a:p>
            <a:pPr eaLnBrk="1" fontAlgn="auto" hangingPunct="1">
              <a:spcAft>
                <a:spcPts val="0"/>
              </a:spcAft>
              <a:defRPr/>
            </a:pPr>
            <a:r>
              <a:rPr lang="cs-CZ" sz="4000" b="1" dirty="0">
                <a:solidFill>
                  <a:schemeClr val="accent4">
                    <a:lumMod val="50000"/>
                  </a:schemeClr>
                </a:solidFill>
                <a:latin typeface="Comic Sans MS" pitchFamily="66" charset="0"/>
              </a:rPr>
              <a:t>Historie stravování a křesťanství</a:t>
            </a:r>
            <a:br>
              <a:rPr lang="cs-CZ" sz="4000" b="1" dirty="0">
                <a:solidFill>
                  <a:schemeClr val="accent4">
                    <a:lumMod val="50000"/>
                  </a:schemeClr>
                </a:solidFill>
                <a:latin typeface="Comic Sans MS" pitchFamily="66" charset="0"/>
              </a:rPr>
            </a:br>
            <a:endParaRPr lang="cs-CZ" sz="4000" b="1" dirty="0">
              <a:solidFill>
                <a:schemeClr val="accent4">
                  <a:lumMod val="50000"/>
                </a:schemeClr>
              </a:solidFill>
              <a:latin typeface="Comic Sans MS" pitchFamily="66" charset="0"/>
            </a:endParaRPr>
          </a:p>
        </p:txBody>
      </p:sp>
      <p:sp>
        <p:nvSpPr>
          <p:cNvPr id="17411" name="Rectangle 3"/>
          <p:cNvSpPr>
            <a:spLocks noGrp="1" noChangeArrowheads="1"/>
          </p:cNvSpPr>
          <p:nvPr>
            <p:ph idx="1"/>
          </p:nvPr>
        </p:nvSpPr>
        <p:spPr/>
        <p:txBody>
          <a:bodyPr/>
          <a:lstStyle/>
          <a:p>
            <a:pPr eaLnBrk="1" hangingPunct="1">
              <a:lnSpc>
                <a:spcPct val="90000"/>
              </a:lnSpc>
              <a:buFontTx/>
              <a:buNone/>
              <a:defRPr/>
            </a:pPr>
            <a:endParaRPr lang="cs-CZ" sz="2800" b="1" dirty="0">
              <a:latin typeface="Comic Sans MS" pitchFamily="66" charset="0"/>
            </a:endParaRPr>
          </a:p>
          <a:p>
            <a:pPr eaLnBrk="1" hangingPunct="1">
              <a:lnSpc>
                <a:spcPct val="90000"/>
              </a:lnSpc>
              <a:buFontTx/>
              <a:buNone/>
              <a:defRPr/>
            </a:pPr>
            <a:r>
              <a:rPr lang="cs-CZ" sz="2800" b="1" dirty="0">
                <a:solidFill>
                  <a:schemeClr val="accent4">
                    <a:lumMod val="50000"/>
                  </a:schemeClr>
                </a:solidFill>
                <a:latin typeface="Comic Sans MS" pitchFamily="66" charset="0"/>
              </a:rPr>
              <a:t>Stravování u římských katolíků</a:t>
            </a:r>
          </a:p>
          <a:p>
            <a:pPr eaLnBrk="1" hangingPunct="1">
              <a:lnSpc>
                <a:spcPct val="90000"/>
              </a:lnSpc>
              <a:buFont typeface="Arial" pitchFamily="34" charset="0"/>
              <a:buChar char="•"/>
              <a:defRPr/>
            </a:pPr>
            <a:r>
              <a:rPr lang="cs-CZ" sz="2400" b="1" dirty="0">
                <a:solidFill>
                  <a:schemeClr val="accent4">
                    <a:lumMod val="50000"/>
                  </a:schemeClr>
                </a:solidFill>
                <a:latin typeface="Comic Sans MS" pitchFamily="66" charset="0"/>
              </a:rPr>
              <a:t>   Do roku 1966 zákaz v pátek konzumovat maso</a:t>
            </a:r>
          </a:p>
          <a:p>
            <a:pPr eaLnBrk="1" hangingPunct="1">
              <a:lnSpc>
                <a:spcPct val="90000"/>
              </a:lnSpc>
              <a:buFont typeface="Arial" pitchFamily="34" charset="0"/>
              <a:buChar char="•"/>
              <a:defRPr/>
            </a:pPr>
            <a:r>
              <a:rPr lang="cs-CZ" sz="2400" b="1" dirty="0">
                <a:solidFill>
                  <a:schemeClr val="accent4">
                    <a:lumMod val="50000"/>
                  </a:schemeClr>
                </a:solidFill>
                <a:latin typeface="Comic Sans MS" pitchFamily="66" charset="0"/>
              </a:rPr>
              <a:t>   Některé řeholní řády vegetariánství</a:t>
            </a:r>
          </a:p>
          <a:p>
            <a:pPr eaLnBrk="1" hangingPunct="1">
              <a:lnSpc>
                <a:spcPct val="90000"/>
              </a:lnSpc>
              <a:buFont typeface="Arial" charset="0"/>
              <a:buNone/>
              <a:defRPr/>
            </a:pPr>
            <a:r>
              <a:rPr lang="cs-CZ" sz="2000" b="1" dirty="0">
                <a:solidFill>
                  <a:schemeClr val="accent4">
                    <a:lumMod val="50000"/>
                  </a:schemeClr>
                </a:solidFill>
              </a:rPr>
              <a:t>       </a:t>
            </a:r>
          </a:p>
          <a:p>
            <a:pPr eaLnBrk="1" hangingPunct="1">
              <a:lnSpc>
                <a:spcPct val="90000"/>
              </a:lnSpc>
              <a:buFontTx/>
              <a:buNone/>
              <a:defRPr/>
            </a:pPr>
            <a:r>
              <a:rPr lang="cs-CZ" sz="2800" b="1" dirty="0">
                <a:solidFill>
                  <a:schemeClr val="accent4">
                    <a:lumMod val="50000"/>
                  </a:schemeClr>
                </a:solidFill>
              </a:rPr>
              <a:t> </a:t>
            </a:r>
            <a:r>
              <a:rPr lang="cs-CZ" sz="2800" b="1" dirty="0">
                <a:solidFill>
                  <a:schemeClr val="accent4">
                    <a:lumMod val="50000"/>
                  </a:schemeClr>
                </a:solidFill>
                <a:latin typeface="Comic Sans MS" pitchFamily="66" charset="0"/>
              </a:rPr>
              <a:t>Církve vzešlé z reformace:</a:t>
            </a:r>
          </a:p>
          <a:p>
            <a:pPr eaLnBrk="1" hangingPunct="1">
              <a:lnSpc>
                <a:spcPct val="90000"/>
              </a:lnSpc>
              <a:buFont typeface="Arial" pitchFamily="34" charset="0"/>
              <a:buChar char="•"/>
              <a:defRPr/>
            </a:pPr>
            <a:r>
              <a:rPr lang="cs-CZ" sz="2800" b="1" dirty="0">
                <a:solidFill>
                  <a:schemeClr val="accent4">
                    <a:lumMod val="50000"/>
                  </a:schemeClr>
                </a:solidFill>
                <a:latin typeface="Comic Sans MS" pitchFamily="66" charset="0"/>
              </a:rPr>
              <a:t>   </a:t>
            </a:r>
            <a:r>
              <a:rPr lang="cs-CZ" sz="2400" b="1" dirty="0">
                <a:solidFill>
                  <a:schemeClr val="accent4">
                    <a:lumMod val="50000"/>
                  </a:schemeClr>
                </a:solidFill>
                <a:latin typeface="Comic Sans MS" pitchFamily="66" charset="0"/>
              </a:rPr>
              <a:t>Snaha odlišit se od římských katolíků</a:t>
            </a:r>
          </a:p>
          <a:p>
            <a:pPr eaLnBrk="1" hangingPunct="1">
              <a:lnSpc>
                <a:spcPct val="90000"/>
              </a:lnSpc>
              <a:buFont typeface="Arial" charset="0"/>
              <a:buNone/>
              <a:defRPr/>
            </a:pPr>
            <a:endParaRPr lang="cs-CZ" sz="2400" b="1" dirty="0">
              <a:solidFill>
                <a:schemeClr val="accent4">
                  <a:lumMod val="50000"/>
                </a:schemeClr>
              </a:solidFill>
              <a:latin typeface="Comic Sans MS" pitchFamily="66" charset="0"/>
            </a:endParaRPr>
          </a:p>
          <a:p>
            <a:pPr eaLnBrk="1" hangingPunct="1">
              <a:lnSpc>
                <a:spcPct val="90000"/>
              </a:lnSpc>
              <a:buFont typeface="Arial" pitchFamily="34" charset="0"/>
              <a:buChar char="•"/>
              <a:defRPr/>
            </a:pPr>
            <a:r>
              <a:rPr lang="cs-CZ" sz="2400" b="1" dirty="0">
                <a:solidFill>
                  <a:schemeClr val="accent4">
                    <a:lumMod val="50000"/>
                  </a:schemeClr>
                </a:solidFill>
                <a:latin typeface="Comic Sans MS" pitchFamily="66" charset="0"/>
              </a:rPr>
              <a:t>   Adventisté</a:t>
            </a:r>
          </a:p>
          <a:p>
            <a:pPr eaLnBrk="1" hangingPunct="1">
              <a:lnSpc>
                <a:spcPct val="90000"/>
              </a:lnSpc>
              <a:buFont typeface="Arial" charset="0"/>
              <a:buNone/>
              <a:defRPr/>
            </a:pPr>
            <a:r>
              <a:rPr lang="cs-CZ" sz="2400" b="1" dirty="0">
                <a:solidFill>
                  <a:schemeClr val="accent4">
                    <a:lumMod val="50000"/>
                  </a:schemeClr>
                </a:solidFill>
                <a:latin typeface="Comic Sans MS" pitchFamily="66" charset="0"/>
              </a:rPr>
              <a:t>	   </a:t>
            </a:r>
            <a:r>
              <a:rPr lang="cs-CZ" sz="2400" b="1" dirty="0" err="1">
                <a:solidFill>
                  <a:schemeClr val="accent4">
                    <a:lumMod val="50000"/>
                  </a:schemeClr>
                </a:solidFill>
                <a:latin typeface="Comic Sans MS" pitchFamily="66" charset="0"/>
              </a:rPr>
              <a:t>lakto-ovo</a:t>
            </a:r>
            <a:r>
              <a:rPr lang="cs-CZ" sz="2400" b="1" dirty="0">
                <a:solidFill>
                  <a:schemeClr val="accent4">
                    <a:lumMod val="50000"/>
                  </a:schemeClr>
                </a:solidFill>
                <a:latin typeface="Comic Sans MS" pitchFamily="66" charset="0"/>
              </a:rPr>
              <a:t> vegetariáni       </a:t>
            </a:r>
          </a:p>
          <a:p>
            <a:pPr eaLnBrk="1" hangingPunct="1">
              <a:lnSpc>
                <a:spcPct val="90000"/>
              </a:lnSpc>
              <a:buFont typeface="Arial" charset="0"/>
              <a:buNone/>
              <a:defRPr/>
            </a:pPr>
            <a:r>
              <a:rPr lang="cs-CZ" sz="2400" b="1" dirty="0">
                <a:solidFill>
                  <a:schemeClr val="accent4">
                    <a:lumMod val="50000"/>
                  </a:schemeClr>
                </a:solidFill>
                <a:latin typeface="Comic Sans MS" pitchFamily="66" charset="0"/>
              </a:rPr>
              <a:t>      nekonzumují</a:t>
            </a:r>
          </a:p>
          <a:p>
            <a:pPr eaLnBrk="1" hangingPunct="1">
              <a:lnSpc>
                <a:spcPct val="90000"/>
              </a:lnSpc>
              <a:buFont typeface="Arial" charset="0"/>
              <a:buNone/>
              <a:defRPr/>
            </a:pPr>
            <a:r>
              <a:rPr lang="cs-CZ" sz="2400" b="1" dirty="0">
                <a:solidFill>
                  <a:schemeClr val="accent4">
                    <a:lumMod val="50000"/>
                  </a:schemeClr>
                </a:solidFill>
                <a:latin typeface="Comic Sans MS" pitchFamily="66" charset="0"/>
              </a:rPr>
              <a:t>(maso, ryby, alkohol, čaj, kávu,tabák)</a:t>
            </a:r>
            <a:endParaRPr lang="cs-CZ" sz="2800" b="1" dirty="0">
              <a:solidFill>
                <a:schemeClr val="accent4">
                  <a:lumMod val="50000"/>
                </a:schemeClr>
              </a:solidFill>
              <a:latin typeface="Comic Sans MS" pitchFamily="66" charset="0"/>
            </a:endParaRPr>
          </a:p>
          <a:p>
            <a:pPr eaLnBrk="1" hangingPunct="1">
              <a:lnSpc>
                <a:spcPct val="90000"/>
              </a:lnSpc>
              <a:buFont typeface="Arial" charset="0"/>
              <a:buNone/>
              <a:defRPr/>
            </a:pPr>
            <a:r>
              <a:rPr lang="cs-CZ" sz="2400" b="1" dirty="0">
                <a:latin typeface="Comic Sans MS" pitchFamily="66" charset="0"/>
              </a:rPr>
              <a:t> </a:t>
            </a:r>
          </a:p>
        </p:txBody>
      </p:sp>
      <p:pic>
        <p:nvPicPr>
          <p:cNvPr id="4" name="Picture 4" descr="EugeneVatican">
            <a:extLst>
              <a:ext uri="{FF2B5EF4-FFF2-40B4-BE49-F238E27FC236}">
                <a16:creationId xmlns:a16="http://schemas.microsoft.com/office/drawing/2014/main" id="{65EFA197-A03D-4DFA-9845-960C742C750E}"/>
              </a:ext>
            </a:extLst>
          </p:cNvPr>
          <p:cNvPicPr>
            <a:picLocks noChangeAspect="1" noChangeArrowheads="1"/>
          </p:cNvPicPr>
          <p:nvPr/>
        </p:nvPicPr>
        <p:blipFill>
          <a:blip r:embed="rId3" cstate="print"/>
          <a:srcRect/>
          <a:stretch>
            <a:fillRect/>
          </a:stretch>
        </p:blipFill>
        <p:spPr bwMode="auto">
          <a:xfrm>
            <a:off x="6659563" y="2905322"/>
            <a:ext cx="2305050" cy="1284288"/>
          </a:xfrm>
          <a:prstGeom prst="rect">
            <a:avLst/>
          </a:prstGeom>
          <a:ln>
            <a:noFill/>
          </a:ln>
          <a:effectLst>
            <a:softEdge rad="112500"/>
          </a:effectLst>
        </p:spPr>
      </p:pic>
      <p:pic>
        <p:nvPicPr>
          <p:cNvPr id="5" name="Picture 6" descr="luther">
            <a:extLst>
              <a:ext uri="{FF2B5EF4-FFF2-40B4-BE49-F238E27FC236}">
                <a16:creationId xmlns:a16="http://schemas.microsoft.com/office/drawing/2014/main" id="{CD83E31F-361B-4B26-865A-0775B053F22A}"/>
              </a:ext>
            </a:extLst>
          </p:cNvPr>
          <p:cNvPicPr>
            <a:picLocks noChangeAspect="1" noChangeArrowheads="1"/>
          </p:cNvPicPr>
          <p:nvPr/>
        </p:nvPicPr>
        <p:blipFill>
          <a:blip r:embed="rId4" cstate="print"/>
          <a:srcRect/>
          <a:stretch>
            <a:fillRect/>
          </a:stretch>
        </p:blipFill>
        <p:spPr bwMode="auto">
          <a:xfrm>
            <a:off x="7153275" y="4800404"/>
            <a:ext cx="1990725" cy="2076450"/>
          </a:xfrm>
          <a:prstGeom prst="rect">
            <a:avLst/>
          </a:prstGeom>
          <a:ln>
            <a:noFill/>
          </a:ln>
          <a:effectLst>
            <a:softEdge rad="112500"/>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68313" y="0"/>
            <a:ext cx="8218487" cy="188913"/>
          </a:xfrm>
        </p:spPr>
        <p:txBody>
          <a:bodyPr rtlCol="0">
            <a:normAutofit fontScale="90000"/>
          </a:bodyPr>
          <a:lstStyle/>
          <a:p>
            <a:pPr eaLnBrk="1" fontAlgn="auto" hangingPunct="1">
              <a:spcAft>
                <a:spcPts val="0"/>
              </a:spcAft>
              <a:defRPr/>
            </a:pPr>
            <a:endParaRPr lang="cs-CZ" sz="4000"/>
          </a:p>
        </p:txBody>
      </p:sp>
      <p:sp>
        <p:nvSpPr>
          <p:cNvPr id="18435" name="Rectangle 3"/>
          <p:cNvSpPr>
            <a:spLocks noGrp="1" noChangeArrowheads="1"/>
          </p:cNvSpPr>
          <p:nvPr>
            <p:ph idx="1"/>
          </p:nvPr>
        </p:nvSpPr>
        <p:spPr>
          <a:xfrm>
            <a:off x="395288" y="260350"/>
            <a:ext cx="8229600" cy="5030788"/>
          </a:xfrm>
        </p:spPr>
        <p:txBody>
          <a:bodyPr/>
          <a:lstStyle/>
          <a:p>
            <a:pPr eaLnBrk="1" hangingPunct="1">
              <a:lnSpc>
                <a:spcPct val="80000"/>
              </a:lnSpc>
              <a:buFontTx/>
              <a:buNone/>
              <a:defRPr/>
            </a:pPr>
            <a:r>
              <a:rPr lang="cs-CZ" sz="3600" b="1" dirty="0">
                <a:solidFill>
                  <a:schemeClr val="accent4">
                    <a:lumMod val="50000"/>
                  </a:schemeClr>
                </a:solidFill>
                <a:latin typeface="Comic Sans MS" pitchFamily="66" charset="0"/>
              </a:rPr>
              <a:t>Historie stravování v pravoslavné církvi</a:t>
            </a:r>
            <a:r>
              <a:rPr lang="cs-CZ" sz="2000" b="1" dirty="0">
                <a:solidFill>
                  <a:schemeClr val="accent4">
                    <a:lumMod val="50000"/>
                  </a:schemeClr>
                </a:solidFill>
                <a:latin typeface="Comic Sans MS" pitchFamily="66" charset="0"/>
              </a:rPr>
              <a:t>:</a:t>
            </a:r>
          </a:p>
          <a:p>
            <a:pPr eaLnBrk="1" hangingPunct="1">
              <a:lnSpc>
                <a:spcPct val="80000"/>
              </a:lnSpc>
              <a:buFontTx/>
              <a:buNone/>
              <a:defRPr/>
            </a:pPr>
            <a:endParaRPr lang="cs-CZ" sz="2000" b="1" dirty="0">
              <a:solidFill>
                <a:schemeClr val="accent4">
                  <a:lumMod val="50000"/>
                </a:schemeClr>
              </a:solidFill>
              <a:latin typeface="Comic Sans MS" pitchFamily="66" charset="0"/>
            </a:endParaRPr>
          </a:p>
          <a:p>
            <a:pPr eaLnBrk="1" hangingPunct="1">
              <a:lnSpc>
                <a:spcPct val="80000"/>
              </a:lnSpc>
              <a:buFont typeface="Arial" pitchFamily="34" charset="0"/>
              <a:buChar char="•"/>
              <a:defRPr/>
            </a:pPr>
            <a:r>
              <a:rPr lang="cs-CZ" sz="2800" b="1" dirty="0">
                <a:solidFill>
                  <a:schemeClr val="accent4">
                    <a:lumMod val="50000"/>
                  </a:schemeClr>
                </a:solidFill>
                <a:latin typeface="Comic Sans MS" pitchFamily="66" charset="0"/>
              </a:rPr>
              <a:t>  Přísné dodržování půstu v pátek a ve   </a:t>
            </a:r>
          </a:p>
          <a:p>
            <a:pPr eaLnBrk="1" hangingPunct="1">
              <a:lnSpc>
                <a:spcPct val="80000"/>
              </a:lnSpc>
              <a:buFont typeface="Arial" charset="0"/>
              <a:buNone/>
              <a:defRPr/>
            </a:pPr>
            <a:r>
              <a:rPr lang="cs-CZ" sz="2800" b="1" dirty="0">
                <a:solidFill>
                  <a:schemeClr val="accent4">
                    <a:lumMod val="50000"/>
                  </a:schemeClr>
                </a:solidFill>
                <a:latin typeface="Comic Sans MS" pitchFamily="66" charset="0"/>
              </a:rPr>
              <a:t>    středu</a:t>
            </a:r>
          </a:p>
          <a:p>
            <a:pPr eaLnBrk="1" hangingPunct="1">
              <a:lnSpc>
                <a:spcPct val="80000"/>
              </a:lnSpc>
              <a:defRPr/>
            </a:pPr>
            <a:r>
              <a:rPr lang="cs-CZ" sz="2800" b="1" dirty="0">
                <a:solidFill>
                  <a:schemeClr val="accent4">
                    <a:lumMod val="50000"/>
                  </a:schemeClr>
                </a:solidFill>
                <a:latin typeface="Comic Sans MS" pitchFamily="66" charset="0"/>
              </a:rPr>
              <a:t>  Před významnými svátky </a:t>
            </a:r>
          </a:p>
          <a:p>
            <a:pPr eaLnBrk="1" hangingPunct="1">
              <a:lnSpc>
                <a:spcPct val="80000"/>
              </a:lnSpc>
              <a:buFontTx/>
              <a:buNone/>
              <a:defRPr/>
            </a:pPr>
            <a:r>
              <a:rPr lang="cs-CZ" sz="700" b="1" dirty="0">
                <a:solidFill>
                  <a:schemeClr val="accent4">
                    <a:lumMod val="50000"/>
                  </a:schemeClr>
                </a:solidFill>
                <a:latin typeface="Comic Sans MS" pitchFamily="66" charset="0"/>
              </a:rPr>
              <a:t>    </a:t>
            </a:r>
            <a:endParaRPr lang="cs-CZ" b="1" dirty="0">
              <a:solidFill>
                <a:schemeClr val="accent4">
                  <a:lumMod val="50000"/>
                </a:schemeClr>
              </a:solidFill>
              <a:latin typeface="Comic Sans MS" pitchFamily="66" charset="0"/>
            </a:endParaRPr>
          </a:p>
          <a:p>
            <a:pPr eaLnBrk="1" hangingPunct="1">
              <a:lnSpc>
                <a:spcPct val="80000"/>
              </a:lnSpc>
              <a:buFontTx/>
              <a:buNone/>
              <a:defRPr/>
            </a:pPr>
            <a:r>
              <a:rPr lang="cs-CZ" sz="3600" b="1" dirty="0">
                <a:solidFill>
                  <a:schemeClr val="accent4">
                    <a:lumMod val="50000"/>
                  </a:schemeClr>
                </a:solidFill>
                <a:latin typeface="Comic Sans MS" pitchFamily="66" charset="0"/>
              </a:rPr>
              <a:t>Ostatní křesťanské církve</a:t>
            </a:r>
          </a:p>
          <a:p>
            <a:pPr eaLnBrk="1" hangingPunct="1">
              <a:lnSpc>
                <a:spcPct val="80000"/>
              </a:lnSpc>
              <a:buFont typeface="Arial" pitchFamily="34" charset="0"/>
              <a:buChar char="•"/>
              <a:defRPr/>
            </a:pPr>
            <a:r>
              <a:rPr lang="cs-CZ" sz="2800" b="1" dirty="0">
                <a:solidFill>
                  <a:schemeClr val="accent4">
                    <a:lumMod val="50000"/>
                  </a:schemeClr>
                </a:solidFill>
                <a:latin typeface="Comic Sans MS" pitchFamily="66" charset="0"/>
              </a:rPr>
              <a:t>  Církev Ježíše Krista Svatých posledních</a:t>
            </a:r>
          </a:p>
          <a:p>
            <a:pPr eaLnBrk="1" hangingPunct="1">
              <a:lnSpc>
                <a:spcPct val="80000"/>
              </a:lnSpc>
              <a:buFont typeface="Arial" charset="0"/>
              <a:buNone/>
              <a:defRPr/>
            </a:pPr>
            <a:r>
              <a:rPr lang="cs-CZ" sz="2800" b="1" dirty="0">
                <a:solidFill>
                  <a:schemeClr val="accent4">
                    <a:lumMod val="50000"/>
                  </a:schemeClr>
                </a:solidFill>
                <a:latin typeface="Comic Sans MS" pitchFamily="66" charset="0"/>
              </a:rPr>
              <a:t>    dnů </a:t>
            </a:r>
          </a:p>
          <a:p>
            <a:pPr eaLnBrk="1" hangingPunct="1">
              <a:lnSpc>
                <a:spcPct val="80000"/>
              </a:lnSpc>
              <a:buFontTx/>
              <a:buNone/>
              <a:defRPr/>
            </a:pPr>
            <a:endParaRPr lang="cs-CZ" sz="2800" b="1" dirty="0">
              <a:latin typeface="Comic Sans MS" pitchFamily="66" charset="0"/>
            </a:endParaRPr>
          </a:p>
          <a:p>
            <a:pPr eaLnBrk="1" hangingPunct="1">
              <a:lnSpc>
                <a:spcPct val="80000"/>
              </a:lnSpc>
              <a:buFontTx/>
              <a:buNone/>
              <a:defRPr/>
            </a:pPr>
            <a:endParaRPr lang="cs-CZ" sz="2400" b="1" dirty="0">
              <a:latin typeface="Comic Sans MS" pitchFamily="66" charset="0"/>
            </a:endParaRPr>
          </a:p>
          <a:p>
            <a:pPr eaLnBrk="1" hangingPunct="1">
              <a:lnSpc>
                <a:spcPct val="80000"/>
              </a:lnSpc>
              <a:buFontTx/>
              <a:buNone/>
              <a:defRPr/>
            </a:pPr>
            <a:r>
              <a:rPr lang="cs-CZ" sz="700" b="1" dirty="0">
                <a:latin typeface="Comic Sans MS" pitchFamily="66" charset="0"/>
              </a:rPr>
              <a:t>    </a:t>
            </a:r>
          </a:p>
          <a:p>
            <a:pPr eaLnBrk="1" hangingPunct="1">
              <a:lnSpc>
                <a:spcPct val="80000"/>
              </a:lnSpc>
              <a:buFontTx/>
              <a:buNone/>
              <a:defRPr/>
            </a:pPr>
            <a:r>
              <a:rPr lang="cs-CZ" sz="700" dirty="0">
                <a:latin typeface="Comic Sans MS" pitchFamily="66" charset="0"/>
              </a:rPr>
              <a:t>    </a:t>
            </a:r>
          </a:p>
          <a:p>
            <a:pPr eaLnBrk="1" hangingPunct="1">
              <a:lnSpc>
                <a:spcPct val="80000"/>
              </a:lnSpc>
              <a:buFontTx/>
              <a:buNone/>
              <a:defRPr/>
            </a:pPr>
            <a:r>
              <a:rPr lang="cs-CZ" sz="700" dirty="0">
                <a:latin typeface="Comic Sans MS" pitchFamily="66" charset="0"/>
              </a:rPr>
              <a:t>    </a:t>
            </a:r>
          </a:p>
          <a:p>
            <a:pPr eaLnBrk="1" hangingPunct="1">
              <a:lnSpc>
                <a:spcPct val="80000"/>
              </a:lnSpc>
              <a:buFontTx/>
              <a:buNone/>
              <a:defRPr/>
            </a:pPr>
            <a:r>
              <a:rPr lang="cs-CZ" sz="700" dirty="0">
                <a:latin typeface="Comic Sans MS" pitchFamily="66" charset="0"/>
              </a:rPr>
              <a:t>    </a:t>
            </a:r>
          </a:p>
        </p:txBody>
      </p:sp>
      <p:pic>
        <p:nvPicPr>
          <p:cNvPr id="4" name="Picture 4" descr="Orthodox">
            <a:extLst>
              <a:ext uri="{FF2B5EF4-FFF2-40B4-BE49-F238E27FC236}">
                <a16:creationId xmlns:a16="http://schemas.microsoft.com/office/drawing/2014/main" id="{CCF9A467-013B-4DC4-B1FD-0F2D373BB514}"/>
              </a:ext>
            </a:extLst>
          </p:cNvPr>
          <p:cNvPicPr>
            <a:picLocks noChangeAspect="1" noChangeArrowheads="1"/>
          </p:cNvPicPr>
          <p:nvPr/>
        </p:nvPicPr>
        <p:blipFill>
          <a:blip r:embed="rId3" cstate="print"/>
          <a:srcRect/>
          <a:stretch>
            <a:fillRect/>
          </a:stretch>
        </p:blipFill>
        <p:spPr bwMode="auto">
          <a:xfrm>
            <a:off x="611188" y="4508500"/>
            <a:ext cx="2520950" cy="1946275"/>
          </a:xfrm>
          <a:prstGeom prst="rect">
            <a:avLst/>
          </a:prstGeom>
          <a:noFill/>
          <a:ln w="9525">
            <a:noFill/>
            <a:miter lim="800000"/>
            <a:headEnd/>
            <a:tailEnd/>
          </a:ln>
        </p:spPr>
      </p:pic>
      <p:pic>
        <p:nvPicPr>
          <p:cNvPr id="5" name="Obrázek 5" descr="meteora,greece,architecture,escape,buildings,cliff-ca1d775b6ccdddb4270b63f2855d2fdd_h.jpg">
            <a:extLst>
              <a:ext uri="{FF2B5EF4-FFF2-40B4-BE49-F238E27FC236}">
                <a16:creationId xmlns:a16="http://schemas.microsoft.com/office/drawing/2014/main" id="{B26B6EFB-E769-47EE-8B6B-6883C4FA737A}"/>
              </a:ext>
            </a:extLst>
          </p:cNvPr>
          <p:cNvPicPr>
            <a:picLocks noChangeAspect="1"/>
          </p:cNvPicPr>
          <p:nvPr/>
        </p:nvPicPr>
        <p:blipFill>
          <a:blip r:embed="rId4" cstate="print"/>
          <a:srcRect/>
          <a:stretch>
            <a:fillRect/>
          </a:stretch>
        </p:blipFill>
        <p:spPr bwMode="auto">
          <a:xfrm>
            <a:off x="3563888" y="4008437"/>
            <a:ext cx="2195512" cy="2708275"/>
          </a:xfrm>
          <a:prstGeom prst="rect">
            <a:avLst/>
          </a:prstGeom>
          <a:noFill/>
          <a:ln w="9525">
            <a:noFill/>
            <a:miter lim="800000"/>
            <a:headEnd/>
            <a:tailEnd/>
          </a:ln>
        </p:spPr>
      </p:pic>
      <p:pic>
        <p:nvPicPr>
          <p:cNvPr id="6" name="Obrázek 5" descr="images (3).jpg">
            <a:extLst>
              <a:ext uri="{FF2B5EF4-FFF2-40B4-BE49-F238E27FC236}">
                <a16:creationId xmlns:a16="http://schemas.microsoft.com/office/drawing/2014/main" id="{77B6FA20-9F0D-47F0-9979-9AD6D2F647F3}"/>
              </a:ext>
            </a:extLst>
          </p:cNvPr>
          <p:cNvPicPr>
            <a:picLocks noChangeAspect="1"/>
          </p:cNvPicPr>
          <p:nvPr/>
        </p:nvPicPr>
        <p:blipFill>
          <a:blip r:embed="rId5" cstate="print"/>
          <a:srcRect/>
          <a:stretch>
            <a:fillRect/>
          </a:stretch>
        </p:blipFill>
        <p:spPr bwMode="auto">
          <a:xfrm>
            <a:off x="6444208" y="3978275"/>
            <a:ext cx="1743075" cy="261937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sz="3600" b="1" dirty="0">
                <a:solidFill>
                  <a:schemeClr val="accent4">
                    <a:lumMod val="50000"/>
                  </a:schemeClr>
                </a:solidFill>
                <a:latin typeface="Comic Sans MS" pitchFamily="66" charset="0"/>
              </a:rPr>
              <a:t>Křesťanství a mentální anorexie</a:t>
            </a:r>
          </a:p>
        </p:txBody>
      </p:sp>
      <p:sp>
        <p:nvSpPr>
          <p:cNvPr id="3" name="Zástupný symbol pro obsah 2"/>
          <p:cNvSpPr>
            <a:spLocks noGrp="1"/>
          </p:cNvSpPr>
          <p:nvPr>
            <p:ph idx="1"/>
          </p:nvPr>
        </p:nvSpPr>
        <p:spPr/>
        <p:txBody>
          <a:bodyPr/>
          <a:lstStyle/>
          <a:p>
            <a:pPr>
              <a:defRPr/>
            </a:pPr>
            <a:r>
              <a:rPr lang="cs-CZ" b="1" dirty="0">
                <a:solidFill>
                  <a:schemeClr val="accent4">
                    <a:lumMod val="50000"/>
                  </a:schemeClr>
                </a:solidFill>
                <a:latin typeface="Comic Sans MS" pitchFamily="66" charset="0"/>
              </a:rPr>
              <a:t>Sv. Kateřina Sienská</a:t>
            </a:r>
          </a:p>
          <a:p>
            <a:pPr>
              <a:defRPr/>
            </a:pPr>
            <a:r>
              <a:rPr lang="cs-CZ" b="1" dirty="0">
                <a:solidFill>
                  <a:schemeClr val="accent4">
                    <a:lumMod val="50000"/>
                  </a:schemeClr>
                </a:solidFill>
                <a:latin typeface="Comic Sans MS" pitchFamily="66" charset="0"/>
              </a:rPr>
              <a:t>Alžběta z </a:t>
            </a:r>
            <a:r>
              <a:rPr lang="cs-CZ" b="1" dirty="0" err="1">
                <a:solidFill>
                  <a:schemeClr val="accent4">
                    <a:lumMod val="50000"/>
                  </a:schemeClr>
                </a:solidFill>
                <a:latin typeface="Comic Sans MS" pitchFamily="66" charset="0"/>
              </a:rPr>
              <a:t>Reutte</a:t>
            </a:r>
            <a:endParaRPr lang="cs-CZ" b="1" dirty="0">
              <a:solidFill>
                <a:schemeClr val="accent4">
                  <a:lumMod val="50000"/>
                </a:schemeClr>
              </a:solidFill>
              <a:latin typeface="Comic Sans MS" pitchFamily="66" charset="0"/>
            </a:endParaRPr>
          </a:p>
          <a:p>
            <a:pPr>
              <a:defRPr/>
            </a:pPr>
            <a:r>
              <a:rPr lang="cs-CZ" b="1" dirty="0">
                <a:solidFill>
                  <a:schemeClr val="accent4">
                    <a:lumMod val="50000"/>
                  </a:schemeClr>
                </a:solidFill>
                <a:latin typeface="Comic Sans MS" pitchFamily="66" charset="0"/>
              </a:rPr>
              <a:t>Kateřina z Janova</a:t>
            </a:r>
          </a:p>
          <a:p>
            <a:pPr>
              <a:defRPr/>
            </a:pPr>
            <a:r>
              <a:rPr lang="cs-CZ" b="1" dirty="0" err="1">
                <a:solidFill>
                  <a:schemeClr val="accent4">
                    <a:lumMod val="50000"/>
                  </a:schemeClr>
                </a:solidFill>
                <a:latin typeface="Comic Sans MS" pitchFamily="66" charset="0"/>
              </a:rPr>
              <a:t>Domenica</a:t>
            </a:r>
            <a:r>
              <a:rPr lang="cs-CZ" b="1" dirty="0">
                <a:solidFill>
                  <a:schemeClr val="accent4">
                    <a:lumMod val="50000"/>
                  </a:schemeClr>
                </a:solidFill>
                <a:latin typeface="Comic Sans MS" pitchFamily="66" charset="0"/>
              </a:rPr>
              <a:t> </a:t>
            </a:r>
            <a:r>
              <a:rPr lang="cs-CZ" b="1" dirty="0" err="1">
                <a:solidFill>
                  <a:schemeClr val="accent4">
                    <a:lumMod val="50000"/>
                  </a:schemeClr>
                </a:solidFill>
                <a:latin typeface="Comic Sans MS" pitchFamily="66" charset="0"/>
              </a:rPr>
              <a:t>da</a:t>
            </a:r>
            <a:r>
              <a:rPr lang="cs-CZ" b="1" dirty="0">
                <a:solidFill>
                  <a:schemeClr val="accent4">
                    <a:lumMod val="50000"/>
                  </a:schemeClr>
                </a:solidFill>
                <a:latin typeface="Comic Sans MS" pitchFamily="66" charset="0"/>
              </a:rPr>
              <a:t> </a:t>
            </a:r>
            <a:r>
              <a:rPr lang="cs-CZ" b="1" dirty="0" err="1">
                <a:solidFill>
                  <a:schemeClr val="accent4">
                    <a:lumMod val="50000"/>
                  </a:schemeClr>
                </a:solidFill>
                <a:latin typeface="Comic Sans MS" pitchFamily="66" charset="0"/>
              </a:rPr>
              <a:t>Paradiso</a:t>
            </a:r>
            <a:endParaRPr lang="cs-CZ" b="1" dirty="0">
              <a:solidFill>
                <a:schemeClr val="accent4">
                  <a:lumMod val="50000"/>
                </a:schemeClr>
              </a:solidFill>
              <a:latin typeface="Comic Sans MS" pitchFamily="66" charset="0"/>
            </a:endParaRPr>
          </a:p>
          <a:p>
            <a:pPr>
              <a:defRPr/>
            </a:pPr>
            <a:r>
              <a:rPr lang="cs-CZ" b="1" dirty="0">
                <a:solidFill>
                  <a:schemeClr val="accent4">
                    <a:lumMod val="50000"/>
                  </a:schemeClr>
                </a:solidFill>
                <a:latin typeface="Comic Sans MS" pitchFamily="66" charset="0"/>
              </a:rPr>
              <a:t>Sv. Mikuláš z </a:t>
            </a:r>
            <a:r>
              <a:rPr lang="cs-CZ" b="1" dirty="0" err="1">
                <a:solidFill>
                  <a:schemeClr val="accent4">
                    <a:lumMod val="50000"/>
                  </a:schemeClr>
                </a:solidFill>
                <a:latin typeface="Comic Sans MS" pitchFamily="66" charset="0"/>
              </a:rPr>
              <a:t>Fl</a:t>
            </a:r>
            <a:r>
              <a:rPr lang="hu-HU" b="1" dirty="0">
                <a:solidFill>
                  <a:schemeClr val="accent4">
                    <a:lumMod val="50000"/>
                  </a:schemeClr>
                </a:solidFill>
                <a:latin typeface="Comic Sans MS" pitchFamily="66" charset="0"/>
              </a:rPr>
              <a:t>űte  </a:t>
            </a:r>
          </a:p>
          <a:p>
            <a:pPr>
              <a:defRPr/>
            </a:pPr>
            <a:endParaRPr lang="cs-CZ" dirty="0"/>
          </a:p>
        </p:txBody>
      </p:sp>
      <p:pic>
        <p:nvPicPr>
          <p:cNvPr id="4" name="Obrázek 4" descr="image.gif">
            <a:extLst>
              <a:ext uri="{FF2B5EF4-FFF2-40B4-BE49-F238E27FC236}">
                <a16:creationId xmlns:a16="http://schemas.microsoft.com/office/drawing/2014/main" id="{1A9EC1BD-33C2-47D2-8862-4BC6B6C55EEA}"/>
              </a:ext>
            </a:extLst>
          </p:cNvPr>
          <p:cNvPicPr>
            <a:picLocks noChangeAspect="1"/>
          </p:cNvPicPr>
          <p:nvPr/>
        </p:nvPicPr>
        <p:blipFill>
          <a:blip r:embed="rId2" cstate="print"/>
          <a:srcRect/>
          <a:stretch>
            <a:fillRect/>
          </a:stretch>
        </p:blipFill>
        <p:spPr bwMode="auto">
          <a:xfrm>
            <a:off x="5867400" y="1484313"/>
            <a:ext cx="1333500" cy="1971675"/>
          </a:xfrm>
          <a:prstGeom prst="rect">
            <a:avLst/>
          </a:prstGeom>
          <a:noFill/>
          <a:ln w="9525">
            <a:noFill/>
            <a:miter lim="800000"/>
            <a:headEnd/>
            <a:tailEnd/>
          </a:ln>
        </p:spPr>
      </p:pic>
      <p:pic>
        <p:nvPicPr>
          <p:cNvPr id="5" name="Obrázek 3" descr="catarina-di-genoa.jpg">
            <a:extLst>
              <a:ext uri="{FF2B5EF4-FFF2-40B4-BE49-F238E27FC236}">
                <a16:creationId xmlns:a16="http://schemas.microsoft.com/office/drawing/2014/main" id="{84C73E81-43DB-4BDC-937C-66F0B859527B}"/>
              </a:ext>
            </a:extLst>
          </p:cNvPr>
          <p:cNvPicPr>
            <a:picLocks noChangeAspect="1"/>
          </p:cNvPicPr>
          <p:nvPr/>
        </p:nvPicPr>
        <p:blipFill>
          <a:blip r:embed="rId3" cstate="print"/>
          <a:srcRect/>
          <a:stretch>
            <a:fillRect/>
          </a:stretch>
        </p:blipFill>
        <p:spPr bwMode="auto">
          <a:xfrm>
            <a:off x="3287074" y="4594225"/>
            <a:ext cx="2540000" cy="1989137"/>
          </a:xfrm>
          <a:prstGeom prst="rect">
            <a:avLst/>
          </a:prstGeom>
          <a:noFill/>
          <a:ln w="9525">
            <a:noFill/>
            <a:miter lim="800000"/>
            <a:headEnd/>
            <a:tailEnd/>
          </a:ln>
        </p:spPr>
      </p:pic>
      <p:pic>
        <p:nvPicPr>
          <p:cNvPr id="6" name="Obrázek 5" descr="Kateřina Sienská1.jpg">
            <a:extLst>
              <a:ext uri="{FF2B5EF4-FFF2-40B4-BE49-F238E27FC236}">
                <a16:creationId xmlns:a16="http://schemas.microsoft.com/office/drawing/2014/main" id="{C3B7649D-AD07-4699-B23F-9F151B63DC27}"/>
              </a:ext>
            </a:extLst>
          </p:cNvPr>
          <p:cNvPicPr>
            <a:picLocks noChangeAspect="1"/>
          </p:cNvPicPr>
          <p:nvPr/>
        </p:nvPicPr>
        <p:blipFill>
          <a:blip r:embed="rId4" cstate="print"/>
          <a:srcRect/>
          <a:stretch>
            <a:fillRect/>
          </a:stretch>
        </p:blipFill>
        <p:spPr bwMode="auto">
          <a:xfrm>
            <a:off x="6156176" y="3627239"/>
            <a:ext cx="2844800" cy="3141662"/>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9917276-4748-4DE6-85DC-87F351BE79BE}"/>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21EDEA0E-F3E8-4779-AC4C-A3F2D5E5D44C}"/>
              </a:ext>
            </a:extLst>
          </p:cNvPr>
          <p:cNvSpPr>
            <a:spLocks noGrp="1"/>
          </p:cNvSpPr>
          <p:nvPr>
            <p:ph idx="1"/>
          </p:nvPr>
        </p:nvSpPr>
        <p:spPr/>
        <p:txBody>
          <a:bodyPr/>
          <a:lstStyle/>
          <a:p>
            <a:pPr marL="0" indent="0">
              <a:buNone/>
            </a:pPr>
            <a:r>
              <a:rPr lang="cs-CZ" b="1" dirty="0">
                <a:solidFill>
                  <a:srgbClr val="00B050"/>
                </a:solidFill>
                <a:latin typeface="Comic Sans MS" pitchFamily="66" charset="0"/>
              </a:rPr>
              <a:t>    </a:t>
            </a:r>
          </a:p>
          <a:p>
            <a:pPr marL="0" indent="0">
              <a:buNone/>
            </a:pPr>
            <a:r>
              <a:rPr lang="cs-CZ" sz="6000" b="1" dirty="0">
                <a:solidFill>
                  <a:srgbClr val="00B050"/>
                </a:solidFill>
                <a:latin typeface="Comic Sans MS" pitchFamily="66" charset="0"/>
              </a:rPr>
              <a:t>Vaše osobní  	  			  zkušenosti  </a:t>
            </a:r>
          </a:p>
          <a:p>
            <a:endParaRPr lang="cs-CZ" b="1" dirty="0">
              <a:solidFill>
                <a:srgbClr val="00B050"/>
              </a:solidFill>
              <a:latin typeface="Comic Sans MS" pitchFamily="66" charset="0"/>
            </a:endParaRPr>
          </a:p>
          <a:p>
            <a:endParaRPr lang="cs-CZ" b="1" dirty="0">
              <a:solidFill>
                <a:srgbClr val="00B050"/>
              </a:solidFill>
              <a:latin typeface="Comic Sans MS" pitchFamily="66" charset="0"/>
            </a:endParaRPr>
          </a:p>
          <a:p>
            <a:pPr lvl="8"/>
            <a:endParaRPr lang="cs-CZ" dirty="0"/>
          </a:p>
        </p:txBody>
      </p:sp>
      <p:pic>
        <p:nvPicPr>
          <p:cNvPr id="4" name="Obrázek 3" descr="images.jpg">
            <a:extLst>
              <a:ext uri="{FF2B5EF4-FFF2-40B4-BE49-F238E27FC236}">
                <a16:creationId xmlns:a16="http://schemas.microsoft.com/office/drawing/2014/main" id="{05798D93-CFCC-45E4-8C32-3837D2127872}"/>
              </a:ext>
            </a:extLst>
          </p:cNvPr>
          <p:cNvPicPr>
            <a:picLocks noChangeAspect="1"/>
          </p:cNvPicPr>
          <p:nvPr/>
        </p:nvPicPr>
        <p:blipFill>
          <a:blip r:embed="rId2" cstate="print"/>
          <a:stretch>
            <a:fillRect/>
          </a:stretch>
        </p:blipFill>
        <p:spPr>
          <a:xfrm>
            <a:off x="6156176" y="3140968"/>
            <a:ext cx="1866900" cy="2457450"/>
          </a:xfrm>
          <a:prstGeom prst="rect">
            <a:avLst/>
          </a:prstGeom>
        </p:spPr>
      </p:pic>
    </p:spTree>
    <p:extLst>
      <p:ext uri="{BB962C8B-B14F-4D97-AF65-F5344CB8AC3E}">
        <p14:creationId xmlns:p14="http://schemas.microsoft.com/office/powerpoint/2010/main" val="7123040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9144000" y="-614363"/>
            <a:ext cx="201613" cy="2243138"/>
          </a:xfrm>
        </p:spPr>
        <p:txBody>
          <a:bodyPr/>
          <a:lstStyle/>
          <a:p>
            <a:pPr eaLnBrk="1" hangingPunct="1"/>
            <a:endParaRPr lang="cs-CZ" sz="3200" b="1">
              <a:latin typeface="Comic Sans MS" pitchFamily="66" charset="0"/>
            </a:endParaRPr>
          </a:p>
        </p:txBody>
      </p:sp>
      <p:sp>
        <p:nvSpPr>
          <p:cNvPr id="20483" name="Rectangle 3"/>
          <p:cNvSpPr>
            <a:spLocks noGrp="1" noChangeArrowheads="1"/>
          </p:cNvSpPr>
          <p:nvPr>
            <p:ph type="body" sz="half" idx="1"/>
          </p:nvPr>
        </p:nvSpPr>
        <p:spPr>
          <a:xfrm>
            <a:off x="468313" y="333375"/>
            <a:ext cx="6191250" cy="5749925"/>
          </a:xfrm>
        </p:spPr>
        <p:txBody>
          <a:bodyPr/>
          <a:lstStyle/>
          <a:p>
            <a:pPr eaLnBrk="1" hangingPunct="1">
              <a:lnSpc>
                <a:spcPct val="90000"/>
              </a:lnSpc>
              <a:buFontTx/>
              <a:buNone/>
              <a:defRPr/>
            </a:pPr>
            <a:r>
              <a:rPr lang="cs-CZ" sz="2800" b="1" dirty="0">
                <a:latin typeface="Comic Sans MS" pitchFamily="66" charset="0"/>
              </a:rPr>
              <a:t> 			</a:t>
            </a:r>
            <a:r>
              <a:rPr lang="cs-CZ" sz="3600" b="1" dirty="0">
                <a:solidFill>
                  <a:schemeClr val="accent4">
                    <a:lumMod val="50000"/>
                  </a:schemeClr>
                </a:solidFill>
                <a:latin typeface="Comic Sans MS" pitchFamily="66" charset="0"/>
              </a:rPr>
              <a:t>Islám a jídlo</a:t>
            </a:r>
            <a:r>
              <a:rPr lang="cs-CZ" sz="2800" b="1" dirty="0">
                <a:latin typeface="Comic Sans MS" pitchFamily="66" charset="0"/>
              </a:rPr>
              <a:t>		</a:t>
            </a:r>
            <a:endParaRPr lang="cs-CZ" sz="2400" dirty="0">
              <a:latin typeface="Comic Sans MS" pitchFamily="66" charset="0"/>
            </a:endParaRPr>
          </a:p>
          <a:p>
            <a:pPr eaLnBrk="1" hangingPunct="1">
              <a:lnSpc>
                <a:spcPct val="90000"/>
              </a:lnSpc>
              <a:buFontTx/>
              <a:buNone/>
              <a:defRPr/>
            </a:pPr>
            <a:endParaRPr lang="cs-CZ" sz="2400" dirty="0">
              <a:latin typeface="Comic Sans MS" pitchFamily="66" charset="0"/>
            </a:endParaRPr>
          </a:p>
          <a:p>
            <a:pPr eaLnBrk="1" hangingPunct="1">
              <a:lnSpc>
                <a:spcPct val="90000"/>
              </a:lnSpc>
              <a:buFont typeface="Arial" pitchFamily="34" charset="0"/>
              <a:buChar char="•"/>
              <a:defRPr/>
            </a:pPr>
            <a:r>
              <a:rPr lang="cs-CZ" sz="2400" b="1" dirty="0">
                <a:solidFill>
                  <a:schemeClr val="accent4">
                    <a:lumMod val="50000"/>
                  </a:schemeClr>
                </a:solidFill>
                <a:latin typeface="Comic Sans MS" pitchFamily="66" charset="0"/>
              </a:rPr>
              <a:t> </a:t>
            </a:r>
            <a:r>
              <a:rPr lang="cs-CZ" sz="2800" b="1" dirty="0">
                <a:solidFill>
                  <a:schemeClr val="accent4">
                    <a:lumMod val="50000"/>
                  </a:schemeClr>
                </a:solidFill>
                <a:latin typeface="Comic Sans MS" pitchFamily="66" charset="0"/>
              </a:rPr>
              <a:t>Podobné předpisy se židovskými</a:t>
            </a:r>
          </a:p>
          <a:p>
            <a:pPr eaLnBrk="1" hangingPunct="1">
              <a:lnSpc>
                <a:spcPct val="90000"/>
              </a:lnSpc>
              <a:buFont typeface="Arial" pitchFamily="34" charset="0"/>
              <a:buChar char="•"/>
              <a:defRPr/>
            </a:pPr>
            <a:r>
              <a:rPr lang="cs-CZ" sz="2800" b="1" dirty="0">
                <a:solidFill>
                  <a:schemeClr val="accent4">
                    <a:lumMod val="50000"/>
                  </a:schemeClr>
                </a:solidFill>
                <a:latin typeface="Comic Sans MS" pitchFamily="66" charset="0"/>
              </a:rPr>
              <a:t> Potraviny se zvláštní mocí</a:t>
            </a:r>
          </a:p>
          <a:p>
            <a:pPr eaLnBrk="1" hangingPunct="1">
              <a:lnSpc>
                <a:spcPct val="90000"/>
              </a:lnSpc>
              <a:buFont typeface="Arial" pitchFamily="34" charset="0"/>
              <a:buChar char="•"/>
              <a:defRPr/>
            </a:pPr>
            <a:r>
              <a:rPr lang="cs-CZ" sz="2800" b="1" dirty="0">
                <a:solidFill>
                  <a:schemeClr val="accent4">
                    <a:lumMod val="50000"/>
                  </a:schemeClr>
                </a:solidFill>
                <a:latin typeface="Comic Sans MS" pitchFamily="66" charset="0"/>
              </a:rPr>
              <a:t> Rituály při vykrvení</a:t>
            </a:r>
          </a:p>
          <a:p>
            <a:pPr eaLnBrk="1" hangingPunct="1">
              <a:lnSpc>
                <a:spcPct val="90000"/>
              </a:lnSpc>
              <a:buFont typeface="Arial" pitchFamily="34" charset="0"/>
              <a:buChar char="•"/>
              <a:defRPr/>
            </a:pPr>
            <a:endParaRPr lang="cs-CZ" sz="2800" b="1" dirty="0">
              <a:solidFill>
                <a:schemeClr val="accent4">
                  <a:lumMod val="50000"/>
                </a:schemeClr>
              </a:solidFill>
              <a:latin typeface="Comic Sans MS" pitchFamily="66" charset="0"/>
            </a:endParaRPr>
          </a:p>
          <a:p>
            <a:pPr eaLnBrk="1" hangingPunct="1">
              <a:lnSpc>
                <a:spcPct val="90000"/>
              </a:lnSpc>
              <a:buFont typeface="Arial" pitchFamily="34" charset="0"/>
              <a:buChar char="•"/>
              <a:defRPr/>
            </a:pPr>
            <a:r>
              <a:rPr lang="cs-CZ" sz="2800" b="1" dirty="0">
                <a:solidFill>
                  <a:schemeClr val="accent4">
                    <a:lumMod val="50000"/>
                  </a:schemeClr>
                </a:solidFill>
                <a:latin typeface="Comic Sans MS" pitchFamily="66" charset="0"/>
              </a:rPr>
              <a:t> Ramadán</a:t>
            </a:r>
          </a:p>
          <a:p>
            <a:pPr eaLnBrk="1" hangingPunct="1">
              <a:lnSpc>
                <a:spcPct val="90000"/>
              </a:lnSpc>
              <a:buFont typeface="Arial" pitchFamily="34" charset="0"/>
              <a:buChar char="•"/>
              <a:defRPr/>
            </a:pPr>
            <a:endParaRPr lang="cs-CZ" sz="2800" b="1" dirty="0">
              <a:solidFill>
                <a:schemeClr val="accent4">
                  <a:lumMod val="50000"/>
                </a:schemeClr>
              </a:solidFill>
              <a:latin typeface="Comic Sans MS" pitchFamily="66" charset="0"/>
            </a:endParaRPr>
          </a:p>
          <a:p>
            <a:pPr eaLnBrk="1" hangingPunct="1">
              <a:lnSpc>
                <a:spcPct val="90000"/>
              </a:lnSpc>
              <a:buFont typeface="Arial" pitchFamily="34" charset="0"/>
              <a:buChar char="•"/>
              <a:defRPr/>
            </a:pPr>
            <a:endParaRPr lang="cs-CZ" sz="2800" b="1" dirty="0">
              <a:solidFill>
                <a:schemeClr val="accent4">
                  <a:lumMod val="50000"/>
                </a:schemeClr>
              </a:solidFill>
              <a:latin typeface="Comic Sans MS" pitchFamily="66" charset="0"/>
            </a:endParaRPr>
          </a:p>
          <a:p>
            <a:pPr eaLnBrk="1" hangingPunct="1">
              <a:lnSpc>
                <a:spcPct val="90000"/>
              </a:lnSpc>
              <a:buFontTx/>
              <a:buNone/>
              <a:defRPr/>
            </a:pPr>
            <a:endParaRPr lang="cs-CZ" sz="2400" dirty="0">
              <a:latin typeface="Comic Sans MS" pitchFamily="66" charset="0"/>
            </a:endParaRPr>
          </a:p>
          <a:p>
            <a:pPr eaLnBrk="1" hangingPunct="1">
              <a:lnSpc>
                <a:spcPct val="90000"/>
              </a:lnSpc>
              <a:buFontTx/>
              <a:buNone/>
              <a:defRPr/>
            </a:pPr>
            <a:r>
              <a:rPr lang="cs-CZ" sz="2800" b="1" dirty="0">
                <a:latin typeface="Comic Sans MS" pitchFamily="66" charset="0"/>
              </a:rPr>
              <a:t>  </a:t>
            </a:r>
          </a:p>
          <a:p>
            <a:pPr eaLnBrk="1" hangingPunct="1">
              <a:lnSpc>
                <a:spcPct val="90000"/>
              </a:lnSpc>
              <a:buFontTx/>
              <a:buNone/>
              <a:defRPr/>
            </a:pPr>
            <a:endParaRPr lang="cs-CZ" sz="2800" b="1" dirty="0">
              <a:latin typeface="Comic Sans MS" pitchFamily="66" charset="0"/>
            </a:endParaRPr>
          </a:p>
          <a:p>
            <a:pPr eaLnBrk="1" hangingPunct="1">
              <a:lnSpc>
                <a:spcPct val="90000"/>
              </a:lnSpc>
              <a:buFontTx/>
              <a:buNone/>
              <a:defRPr/>
            </a:pPr>
            <a:endParaRPr lang="cs-CZ" sz="2800" b="1" dirty="0">
              <a:latin typeface="Comic Sans MS" pitchFamily="66" charset="0"/>
            </a:endParaRPr>
          </a:p>
        </p:txBody>
      </p:sp>
      <p:pic>
        <p:nvPicPr>
          <p:cNvPr id="6" name="Picture 7" descr="C:\Users\Martina\Desktop\images.jpg">
            <a:extLst>
              <a:ext uri="{FF2B5EF4-FFF2-40B4-BE49-F238E27FC236}">
                <a16:creationId xmlns:a16="http://schemas.microsoft.com/office/drawing/2014/main" id="{B8A3B4C2-1FF2-4DB4-A9F5-28EC6FC36823}"/>
              </a:ext>
            </a:extLst>
          </p:cNvPr>
          <p:cNvPicPr>
            <a:picLocks noGrp="1" noChangeAspect="1" noChangeArrowheads="1"/>
          </p:cNvPicPr>
          <p:nvPr>
            <p:ph sz="quarter" idx="2"/>
          </p:nvPr>
        </p:nvPicPr>
        <p:blipFill>
          <a:blip r:embed="rId3" cstate="print"/>
          <a:srcRect/>
          <a:stretch>
            <a:fillRect/>
          </a:stretch>
        </p:blipFill>
        <p:spPr bwMode="auto">
          <a:xfrm>
            <a:off x="6667878" y="0"/>
            <a:ext cx="2466975" cy="1847850"/>
          </a:xfrm>
          <a:prstGeom prst="rect">
            <a:avLst/>
          </a:prstGeom>
          <a:noFill/>
          <a:ln w="9525">
            <a:noFill/>
            <a:miter lim="800000"/>
            <a:headEnd/>
            <a:tailEnd/>
          </a:ln>
        </p:spPr>
      </p:pic>
      <p:pic>
        <p:nvPicPr>
          <p:cNvPr id="7" name="Picture 8" descr="C:\Users\Martina\Desktop\profimedia-0003513292.jpg">
            <a:extLst>
              <a:ext uri="{FF2B5EF4-FFF2-40B4-BE49-F238E27FC236}">
                <a16:creationId xmlns:a16="http://schemas.microsoft.com/office/drawing/2014/main" id="{F143E133-7C90-4C03-8289-B2F2DA16E215}"/>
              </a:ext>
            </a:extLst>
          </p:cNvPr>
          <p:cNvPicPr>
            <a:picLocks noChangeAspect="1" noChangeArrowheads="1"/>
          </p:cNvPicPr>
          <p:nvPr/>
        </p:nvPicPr>
        <p:blipFill>
          <a:blip r:embed="rId4" cstate="print"/>
          <a:srcRect/>
          <a:stretch>
            <a:fillRect/>
          </a:stretch>
        </p:blipFill>
        <p:spPr bwMode="auto">
          <a:xfrm>
            <a:off x="6659563" y="1844675"/>
            <a:ext cx="2484437" cy="2671763"/>
          </a:xfrm>
          <a:prstGeom prst="rect">
            <a:avLst/>
          </a:prstGeom>
          <a:noFill/>
          <a:ln w="9525">
            <a:noFill/>
            <a:miter lim="800000"/>
            <a:headEnd/>
            <a:tailEnd/>
          </a:ln>
        </p:spPr>
      </p:pic>
      <p:pic>
        <p:nvPicPr>
          <p:cNvPr id="8" name="Picture 9" descr="DSC00991">
            <a:extLst>
              <a:ext uri="{FF2B5EF4-FFF2-40B4-BE49-F238E27FC236}">
                <a16:creationId xmlns:a16="http://schemas.microsoft.com/office/drawing/2014/main" id="{8FD10277-FA6D-474C-99D5-7F426E08410F}"/>
              </a:ext>
            </a:extLst>
          </p:cNvPr>
          <p:cNvPicPr>
            <a:picLocks noGrp="1" noChangeAspect="1" noChangeArrowheads="1"/>
          </p:cNvPicPr>
          <p:nvPr>
            <p:ph sz="quarter" idx="3"/>
          </p:nvPr>
        </p:nvPicPr>
        <p:blipFill>
          <a:blip r:embed="rId5" cstate="print"/>
          <a:srcRect/>
          <a:stretch>
            <a:fillRect/>
          </a:stretch>
        </p:blipFill>
        <p:spPr bwMode="auto">
          <a:xfrm>
            <a:off x="6667878" y="4516438"/>
            <a:ext cx="2466975" cy="2341562"/>
          </a:xfrm>
          <a:prstGeom prst="rect">
            <a:avLst/>
          </a:prstGeom>
          <a:noFill/>
          <a:ln w="9525">
            <a:noFill/>
            <a:miter lim="800000"/>
            <a:headEnd/>
            <a:tailEnd/>
          </a:ln>
        </p:spPr>
      </p:pic>
      <p:pic>
        <p:nvPicPr>
          <p:cNvPr id="9" name="Obrázek 15" descr="ramadan1.jpg">
            <a:extLst>
              <a:ext uri="{FF2B5EF4-FFF2-40B4-BE49-F238E27FC236}">
                <a16:creationId xmlns:a16="http://schemas.microsoft.com/office/drawing/2014/main" id="{A43CF0CC-A0EA-4587-95EA-F255E74A77B4}"/>
              </a:ext>
            </a:extLst>
          </p:cNvPr>
          <p:cNvPicPr>
            <a:picLocks noChangeAspect="1"/>
          </p:cNvPicPr>
          <p:nvPr/>
        </p:nvPicPr>
        <p:blipFill>
          <a:blip r:embed="rId6" cstate="print"/>
          <a:srcRect/>
          <a:stretch>
            <a:fillRect/>
          </a:stretch>
        </p:blipFill>
        <p:spPr bwMode="auto">
          <a:xfrm>
            <a:off x="1187624" y="4365104"/>
            <a:ext cx="3783881" cy="2448272"/>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750" y="260350"/>
            <a:ext cx="8229600" cy="1143000"/>
          </a:xfrm>
        </p:spPr>
        <p:txBody>
          <a:bodyPr/>
          <a:lstStyle/>
          <a:p>
            <a:pPr>
              <a:defRPr/>
            </a:pPr>
            <a:r>
              <a:rPr lang="cs-CZ" b="1" dirty="0">
                <a:solidFill>
                  <a:schemeClr val="accent4">
                    <a:lumMod val="50000"/>
                  </a:schemeClr>
                </a:solidFill>
                <a:latin typeface="Comic Sans MS" pitchFamily="66" charset="0"/>
              </a:rPr>
              <a:t>Hinduismus</a:t>
            </a:r>
            <a:br>
              <a:rPr lang="cs-CZ" b="1" dirty="0">
                <a:solidFill>
                  <a:schemeClr val="accent4">
                    <a:lumMod val="50000"/>
                  </a:schemeClr>
                </a:solidFill>
                <a:latin typeface="Comic Sans MS" pitchFamily="66" charset="0"/>
              </a:rPr>
            </a:br>
            <a:endParaRPr lang="cs-CZ" dirty="0">
              <a:solidFill>
                <a:schemeClr val="accent4">
                  <a:lumMod val="50000"/>
                </a:schemeClr>
              </a:solidFill>
            </a:endParaRPr>
          </a:p>
        </p:txBody>
      </p:sp>
      <p:sp>
        <p:nvSpPr>
          <p:cNvPr id="3" name="Zástupný symbol pro text 2"/>
          <p:cNvSpPr>
            <a:spLocks noGrp="1"/>
          </p:cNvSpPr>
          <p:nvPr>
            <p:ph type="body" sz="half" idx="1"/>
          </p:nvPr>
        </p:nvSpPr>
        <p:spPr>
          <a:xfrm>
            <a:off x="457200" y="1484313"/>
            <a:ext cx="5051425" cy="4525962"/>
          </a:xfrm>
        </p:spPr>
        <p:txBody>
          <a:bodyPr/>
          <a:lstStyle/>
          <a:p>
            <a:pPr eaLnBrk="1" hangingPunct="1">
              <a:lnSpc>
                <a:spcPct val="90000"/>
              </a:lnSpc>
              <a:buFont typeface="Arial" pitchFamily="34" charset="0"/>
              <a:buChar char="•"/>
              <a:defRPr/>
            </a:pPr>
            <a:r>
              <a:rPr lang="cs-CZ" b="1" dirty="0">
                <a:solidFill>
                  <a:schemeClr val="accent4">
                    <a:lumMod val="50000"/>
                  </a:schemeClr>
                </a:solidFill>
                <a:latin typeface="Comic Sans MS" pitchFamily="66" charset="0"/>
              </a:rPr>
              <a:t> Vegetariánství</a:t>
            </a:r>
          </a:p>
          <a:p>
            <a:pPr eaLnBrk="1" hangingPunct="1">
              <a:lnSpc>
                <a:spcPct val="90000"/>
              </a:lnSpc>
              <a:buFont typeface="Arial" charset="0"/>
              <a:buNone/>
              <a:defRPr/>
            </a:pPr>
            <a:r>
              <a:rPr lang="cs-CZ" sz="2400" b="1" dirty="0">
                <a:solidFill>
                  <a:schemeClr val="accent4">
                    <a:lumMod val="50000"/>
                  </a:schemeClr>
                </a:solidFill>
                <a:latin typeface="Comic Sans MS" pitchFamily="66" charset="0"/>
              </a:rPr>
              <a:t>kolem roku 1000 n.l</a:t>
            </a:r>
            <a:r>
              <a:rPr lang="cs-CZ" b="1" dirty="0">
                <a:solidFill>
                  <a:schemeClr val="accent4">
                    <a:lumMod val="50000"/>
                  </a:schemeClr>
                </a:solidFill>
                <a:latin typeface="Comic Sans MS" pitchFamily="66" charset="0"/>
              </a:rPr>
              <a:t>.</a:t>
            </a:r>
          </a:p>
          <a:p>
            <a:pPr eaLnBrk="1" hangingPunct="1">
              <a:lnSpc>
                <a:spcPct val="90000"/>
              </a:lnSpc>
              <a:buFont typeface="Arial" charset="0"/>
              <a:buNone/>
              <a:defRPr/>
            </a:pPr>
            <a:endParaRPr lang="cs-CZ" b="1" dirty="0">
              <a:solidFill>
                <a:schemeClr val="accent4">
                  <a:lumMod val="50000"/>
                </a:schemeClr>
              </a:solidFill>
              <a:latin typeface="Comic Sans MS" pitchFamily="66" charset="0"/>
            </a:endParaRPr>
          </a:p>
          <a:p>
            <a:pPr eaLnBrk="1" hangingPunct="1">
              <a:lnSpc>
                <a:spcPct val="90000"/>
              </a:lnSpc>
              <a:buFont typeface="Arial" pitchFamily="34" charset="0"/>
              <a:buChar char="•"/>
              <a:defRPr/>
            </a:pPr>
            <a:r>
              <a:rPr lang="cs-CZ" b="1" dirty="0">
                <a:solidFill>
                  <a:schemeClr val="accent4">
                    <a:lumMod val="50000"/>
                  </a:schemeClr>
                </a:solidFill>
                <a:latin typeface="Comic Sans MS" pitchFamily="66" charset="0"/>
              </a:rPr>
              <a:t>Kastovní systém</a:t>
            </a:r>
          </a:p>
          <a:p>
            <a:pPr eaLnBrk="1" hangingPunct="1">
              <a:lnSpc>
                <a:spcPct val="90000"/>
              </a:lnSpc>
              <a:buFont typeface="Arial" pitchFamily="34" charset="0"/>
              <a:buChar char="•"/>
              <a:defRPr/>
            </a:pPr>
            <a:r>
              <a:rPr lang="cs-CZ" b="1" dirty="0">
                <a:solidFill>
                  <a:schemeClr val="accent4">
                    <a:lumMod val="50000"/>
                  </a:schemeClr>
                </a:solidFill>
                <a:latin typeface="Comic Sans MS" pitchFamily="66" charset="0"/>
              </a:rPr>
              <a:t>Kult uctívání krávy</a:t>
            </a:r>
          </a:p>
          <a:p>
            <a:pPr eaLnBrk="1" hangingPunct="1">
              <a:lnSpc>
                <a:spcPct val="90000"/>
              </a:lnSpc>
              <a:defRPr/>
            </a:pPr>
            <a:r>
              <a:rPr lang="cs-CZ" b="1" dirty="0">
                <a:solidFill>
                  <a:schemeClr val="accent4">
                    <a:lumMod val="50000"/>
                  </a:schemeClr>
                </a:solidFill>
                <a:latin typeface="Comic Sans MS" pitchFamily="66" charset="0"/>
              </a:rPr>
              <a:t>Hnutí </a:t>
            </a:r>
            <a:r>
              <a:rPr lang="cs-CZ" b="1" dirty="0" err="1">
                <a:solidFill>
                  <a:schemeClr val="accent4">
                    <a:lumMod val="50000"/>
                  </a:schemeClr>
                </a:solidFill>
                <a:latin typeface="Comic Sans MS" pitchFamily="66" charset="0"/>
              </a:rPr>
              <a:t>Hare</a:t>
            </a:r>
            <a:r>
              <a:rPr lang="cs-CZ" b="1" dirty="0">
                <a:solidFill>
                  <a:schemeClr val="accent4">
                    <a:lumMod val="50000"/>
                  </a:schemeClr>
                </a:solidFill>
                <a:latin typeface="Comic Sans MS" pitchFamily="66" charset="0"/>
              </a:rPr>
              <a:t> Krišna</a:t>
            </a:r>
          </a:p>
          <a:p>
            <a:pPr eaLnBrk="1" hangingPunct="1">
              <a:lnSpc>
                <a:spcPct val="90000"/>
              </a:lnSpc>
              <a:buFont typeface="Arial" charset="0"/>
              <a:buNone/>
              <a:defRPr/>
            </a:pPr>
            <a:r>
              <a:rPr lang="cs-CZ" sz="2800" b="1" dirty="0">
                <a:solidFill>
                  <a:schemeClr val="accent4">
                    <a:lumMod val="50000"/>
                  </a:schemeClr>
                </a:solidFill>
                <a:latin typeface="Comic Sans MS" pitchFamily="66" charset="0"/>
              </a:rPr>
              <a:t>ochutnávání</a:t>
            </a:r>
            <a:endParaRPr lang="cs-CZ" sz="2800" b="1" dirty="0">
              <a:solidFill>
                <a:schemeClr val="accent4">
                  <a:lumMod val="50000"/>
                </a:schemeClr>
              </a:solidFill>
            </a:endParaRPr>
          </a:p>
        </p:txBody>
      </p:sp>
      <p:sp>
        <p:nvSpPr>
          <p:cNvPr id="9" name="Zástupný symbol pro obsah 8"/>
          <p:cNvSpPr>
            <a:spLocks noGrp="1"/>
          </p:cNvSpPr>
          <p:nvPr>
            <p:ph sz="quarter" idx="3"/>
          </p:nvPr>
        </p:nvSpPr>
        <p:spPr/>
        <p:txBody>
          <a:bodyPr/>
          <a:lstStyle/>
          <a:p>
            <a:endParaRPr lang="cs-CZ"/>
          </a:p>
        </p:txBody>
      </p:sp>
      <p:pic>
        <p:nvPicPr>
          <p:cNvPr id="6" name="Picture 6" descr="Hindu_Woman">
            <a:extLst>
              <a:ext uri="{FF2B5EF4-FFF2-40B4-BE49-F238E27FC236}">
                <a16:creationId xmlns:a16="http://schemas.microsoft.com/office/drawing/2014/main" id="{EED23FBD-37E0-4582-BDDA-E259B93B757E}"/>
              </a:ext>
            </a:extLst>
          </p:cNvPr>
          <p:cNvPicPr>
            <a:picLocks noGrp="1" noChangeAspect="1" noChangeArrowheads="1"/>
          </p:cNvPicPr>
          <p:nvPr>
            <p:ph sz="quarter" idx="2"/>
          </p:nvPr>
        </p:nvPicPr>
        <p:blipFill>
          <a:blip r:embed="rId3" cstate="print"/>
          <a:srcRect/>
          <a:stretch>
            <a:fillRect/>
          </a:stretch>
        </p:blipFill>
        <p:spPr>
          <a:xfrm>
            <a:off x="7020272" y="332656"/>
            <a:ext cx="1276350" cy="1676400"/>
          </a:xfrm>
          <a:noFill/>
        </p:spPr>
      </p:pic>
      <p:pic>
        <p:nvPicPr>
          <p:cNvPr id="7" name="Obrázek 8" descr="shiva.jpg">
            <a:extLst>
              <a:ext uri="{FF2B5EF4-FFF2-40B4-BE49-F238E27FC236}">
                <a16:creationId xmlns:a16="http://schemas.microsoft.com/office/drawing/2014/main" id="{B1DBE2BE-9EC3-41B3-8477-26F04E9E662F}"/>
              </a:ext>
            </a:extLst>
          </p:cNvPr>
          <p:cNvPicPr>
            <a:picLocks noChangeAspect="1"/>
          </p:cNvPicPr>
          <p:nvPr/>
        </p:nvPicPr>
        <p:blipFill>
          <a:blip r:embed="rId4" cstate="print"/>
          <a:srcRect/>
          <a:stretch>
            <a:fillRect/>
          </a:stretch>
        </p:blipFill>
        <p:spPr bwMode="auto">
          <a:xfrm>
            <a:off x="5614987" y="2262287"/>
            <a:ext cx="3416300" cy="4451350"/>
          </a:xfrm>
          <a:prstGeom prst="rect">
            <a:avLst/>
          </a:prstGeom>
          <a:noFill/>
          <a:ln w="9525">
            <a:noFill/>
            <a:miter lim="800000"/>
            <a:headEnd/>
            <a:tailEnd/>
          </a:ln>
        </p:spPr>
      </p:pic>
      <p:pic>
        <p:nvPicPr>
          <p:cNvPr id="11" name="Obrázek 9" descr="images (14).jpg">
            <a:extLst>
              <a:ext uri="{FF2B5EF4-FFF2-40B4-BE49-F238E27FC236}">
                <a16:creationId xmlns:a16="http://schemas.microsoft.com/office/drawing/2014/main" id="{3E0BC45D-3D2B-4EE8-866D-F6A83521A254}"/>
              </a:ext>
            </a:extLst>
          </p:cNvPr>
          <p:cNvPicPr>
            <a:picLocks noChangeAspect="1"/>
          </p:cNvPicPr>
          <p:nvPr/>
        </p:nvPicPr>
        <p:blipFill>
          <a:blip r:embed="rId5" cstate="print"/>
          <a:srcRect/>
          <a:stretch>
            <a:fillRect/>
          </a:stretch>
        </p:blipFill>
        <p:spPr bwMode="auto">
          <a:xfrm>
            <a:off x="3005137" y="5297161"/>
            <a:ext cx="2371725" cy="1409700"/>
          </a:xfrm>
          <a:prstGeom prst="rect">
            <a:avLst/>
          </a:prstGeom>
          <a:noFill/>
          <a:ln w="9525">
            <a:noFill/>
            <a:miter lim="800000"/>
            <a:headEnd/>
            <a:tailEnd/>
          </a:ln>
        </p:spPr>
      </p:pic>
      <p:pic>
        <p:nvPicPr>
          <p:cNvPr id="13" name="Picture 4" descr="hindugods_203_203x152">
            <a:extLst>
              <a:ext uri="{FF2B5EF4-FFF2-40B4-BE49-F238E27FC236}">
                <a16:creationId xmlns:a16="http://schemas.microsoft.com/office/drawing/2014/main" id="{02FD2D57-F2B6-4AC7-922F-0D1F5EB77CC2}"/>
              </a:ext>
            </a:extLst>
          </p:cNvPr>
          <p:cNvPicPr>
            <a:picLocks noChangeAspect="1" noChangeArrowheads="1"/>
          </p:cNvPicPr>
          <p:nvPr/>
        </p:nvPicPr>
        <p:blipFill>
          <a:blip r:embed="rId6" cstate="print"/>
          <a:srcRect/>
          <a:stretch>
            <a:fillRect/>
          </a:stretch>
        </p:blipFill>
        <p:spPr bwMode="auto">
          <a:xfrm>
            <a:off x="900113" y="5229225"/>
            <a:ext cx="1933575" cy="14478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b="1" dirty="0" err="1">
                <a:solidFill>
                  <a:schemeClr val="accent4">
                    <a:lumMod val="50000"/>
                  </a:schemeClr>
                </a:solidFill>
                <a:latin typeface="Comic Sans MS" pitchFamily="66" charset="0"/>
              </a:rPr>
              <a:t>Ašramová</a:t>
            </a:r>
            <a:r>
              <a:rPr lang="cs-CZ" b="1" dirty="0">
                <a:solidFill>
                  <a:schemeClr val="accent4">
                    <a:lumMod val="50000"/>
                  </a:schemeClr>
                </a:solidFill>
                <a:latin typeface="Comic Sans MS" pitchFamily="66" charset="0"/>
              </a:rPr>
              <a:t> kuchyně</a:t>
            </a:r>
          </a:p>
        </p:txBody>
      </p:sp>
      <p:sp>
        <p:nvSpPr>
          <p:cNvPr id="3" name="Zástupný symbol pro text 2"/>
          <p:cNvSpPr>
            <a:spLocks noGrp="1"/>
          </p:cNvSpPr>
          <p:nvPr>
            <p:ph type="body" sz="half" idx="1"/>
          </p:nvPr>
        </p:nvSpPr>
        <p:spPr>
          <a:xfrm>
            <a:off x="457200" y="1600200"/>
            <a:ext cx="7643813" cy="4525963"/>
          </a:xfrm>
          <a:ln>
            <a:solidFill>
              <a:schemeClr val="accent1"/>
            </a:solidFill>
          </a:ln>
        </p:spPr>
        <p:txBody>
          <a:bodyPr/>
          <a:lstStyle/>
          <a:p>
            <a:pPr>
              <a:buFont typeface="Arial" charset="0"/>
              <a:buNone/>
              <a:defRPr/>
            </a:pPr>
            <a:r>
              <a:rPr lang="cs-CZ" dirty="0">
                <a:solidFill>
                  <a:schemeClr val="accent4">
                    <a:lumMod val="50000"/>
                  </a:schemeClr>
                </a:solidFill>
              </a:rPr>
              <a:t> </a:t>
            </a:r>
            <a:r>
              <a:rPr lang="cs-CZ" b="1" dirty="0">
                <a:solidFill>
                  <a:schemeClr val="accent4">
                    <a:lumMod val="50000"/>
                  </a:schemeClr>
                </a:solidFill>
                <a:latin typeface="Comic Sans MS" pitchFamily="66" charset="0"/>
              </a:rPr>
              <a:t>Pořad duchovní kuchyně </a:t>
            </a:r>
            <a:r>
              <a:rPr lang="cs-CZ" b="1" dirty="0" err="1">
                <a:solidFill>
                  <a:schemeClr val="accent4">
                    <a:lumMod val="50000"/>
                  </a:schemeClr>
                </a:solidFill>
                <a:latin typeface="Comic Sans MS" pitchFamily="66" charset="0"/>
              </a:rPr>
              <a:t>čt</a:t>
            </a:r>
            <a:r>
              <a:rPr lang="cs-CZ" b="1" dirty="0">
                <a:solidFill>
                  <a:schemeClr val="accent4">
                    <a:lumMod val="50000"/>
                  </a:schemeClr>
                </a:solidFill>
                <a:latin typeface="Comic Sans MS" pitchFamily="66" charset="0"/>
              </a:rPr>
              <a:t> 2, 2007,  Režie S. Zeman.</a:t>
            </a:r>
          </a:p>
          <a:p>
            <a:pPr>
              <a:buFont typeface="Arial" charset="0"/>
              <a:buNone/>
              <a:defRPr/>
            </a:pPr>
            <a:r>
              <a:rPr lang="cs-CZ" b="1" dirty="0">
                <a:solidFill>
                  <a:schemeClr val="accent4">
                    <a:lumMod val="50000"/>
                  </a:schemeClr>
                </a:solidFill>
                <a:latin typeface="Comic Sans MS" pitchFamily="66" charset="0"/>
              </a:rPr>
              <a:t>(</a:t>
            </a:r>
            <a:r>
              <a:rPr lang="cs-CZ" b="1" dirty="0" err="1">
                <a:solidFill>
                  <a:schemeClr val="accent4">
                    <a:lumMod val="50000"/>
                  </a:schemeClr>
                </a:solidFill>
                <a:latin typeface="Comic Sans MS" pitchFamily="66" charset="0"/>
              </a:rPr>
              <a:t>new</a:t>
            </a:r>
            <a:r>
              <a:rPr lang="cs-CZ" b="1" dirty="0">
                <a:solidFill>
                  <a:schemeClr val="accent4">
                    <a:lumMod val="50000"/>
                  </a:schemeClr>
                </a:solidFill>
                <a:latin typeface="Comic Sans MS" pitchFamily="66" charset="0"/>
              </a:rPr>
              <a:t> </a:t>
            </a:r>
            <a:r>
              <a:rPr lang="cs-CZ" b="1" dirty="0" err="1">
                <a:solidFill>
                  <a:schemeClr val="accent4">
                    <a:lumMod val="50000"/>
                  </a:schemeClr>
                </a:solidFill>
                <a:latin typeface="Comic Sans MS" pitchFamily="66" charset="0"/>
              </a:rPr>
              <a:t>age</a:t>
            </a:r>
            <a:r>
              <a:rPr lang="cs-CZ" b="1" dirty="0">
                <a:solidFill>
                  <a:schemeClr val="accent4">
                    <a:lumMod val="50000"/>
                  </a:schemeClr>
                </a:solidFill>
                <a:latin typeface="Comic Sans MS" pitchFamily="66" charset="0"/>
              </a:rPr>
              <a:t>, katolicismus, pravoslaví, čínská náboženství…)</a:t>
            </a:r>
          </a:p>
          <a:p>
            <a:pPr>
              <a:buFont typeface="Arial" charset="0"/>
              <a:buNone/>
              <a:defRPr/>
            </a:pPr>
            <a:r>
              <a:rPr lang="cs-CZ" b="1" dirty="0"/>
              <a:t> </a:t>
            </a:r>
            <a:r>
              <a:rPr lang="cs-CZ" dirty="0">
                <a:hlinkClick r:id="rId3"/>
              </a:rPr>
              <a:t> http://www.</a:t>
            </a:r>
            <a:r>
              <a:rPr lang="cs-CZ" dirty="0" err="1">
                <a:hlinkClick r:id="rId3"/>
              </a:rPr>
              <a:t>ceskatelevize.cz</a:t>
            </a:r>
            <a:r>
              <a:rPr lang="cs-CZ" dirty="0">
                <a:hlinkClick r:id="rId3"/>
              </a:rPr>
              <a:t>/porady/10122711478-duchovni-</a:t>
            </a:r>
            <a:r>
              <a:rPr lang="cs-CZ" dirty="0" err="1">
                <a:hlinkClick r:id="rId3"/>
              </a:rPr>
              <a:t>kuchyne</a:t>
            </a:r>
            <a:r>
              <a:rPr lang="cs-CZ" dirty="0">
                <a:hlinkClick r:id="rId3"/>
              </a:rPr>
              <a:t>/307298380030009-hinduismus/</a:t>
            </a:r>
            <a:endParaRPr lang="cs-CZ" b="1" dirty="0">
              <a:solidFill>
                <a:schemeClr val="accent4">
                  <a:lumMod val="50000"/>
                </a:schemeClr>
              </a:solidFill>
              <a:latin typeface="Comic Sans MS" pitchFamily="66" charset="0"/>
            </a:endParaRPr>
          </a:p>
          <a:p>
            <a:pPr>
              <a:defRPr/>
            </a:pPr>
            <a:endParaRPr lang="cs-CZ" b="1" dirty="0">
              <a:solidFill>
                <a:schemeClr val="accent4">
                  <a:lumMod val="50000"/>
                </a:schemeClr>
              </a:solidFill>
              <a:latin typeface="Comic Sans MS" pitchFamily="66" charset="0"/>
            </a:endParaRPr>
          </a:p>
          <a:p>
            <a:pPr>
              <a:buFont typeface="Arial" charset="0"/>
              <a:buNone/>
              <a:defRPr/>
            </a:pPr>
            <a:r>
              <a:rPr lang="cs-CZ" dirty="0">
                <a:solidFill>
                  <a:schemeClr val="accent4">
                    <a:lumMod val="50000"/>
                  </a:schemeClr>
                </a:solidFill>
              </a:rPr>
              <a:t>  </a:t>
            </a:r>
          </a:p>
          <a:p>
            <a:pPr>
              <a:buFont typeface="Arial" charset="0"/>
              <a:buNone/>
              <a:defRPr/>
            </a:pPr>
            <a:endParaRPr lang="cs-CZ" dirty="0">
              <a:solidFill>
                <a:schemeClr val="accent4">
                  <a:lumMod val="50000"/>
                </a:schemeClr>
              </a:solidFill>
            </a:endParaRPr>
          </a:p>
          <a:p>
            <a:pPr>
              <a:defRPr/>
            </a:pPr>
            <a:endParaRPr lang="cs-CZ" dirty="0">
              <a:solidFill>
                <a:schemeClr val="accent4">
                  <a:lumMod val="50000"/>
                </a:schemeClr>
              </a:solidFill>
            </a:endParaRPr>
          </a:p>
        </p:txBody>
      </p:sp>
      <p:sp>
        <p:nvSpPr>
          <p:cNvPr id="22532" name="Zástupný symbol pro obsah 3"/>
          <p:cNvSpPr>
            <a:spLocks noGrp="1"/>
          </p:cNvSpPr>
          <p:nvPr>
            <p:ph sz="quarter" idx="2"/>
          </p:nvPr>
        </p:nvSpPr>
        <p:spPr>
          <a:xfrm>
            <a:off x="8101013" y="1600200"/>
            <a:ext cx="585787" cy="2185988"/>
          </a:xfrm>
        </p:spPr>
        <p:txBody>
          <a:bodyPr/>
          <a:lstStyle/>
          <a:p>
            <a:endParaRPr lang="cs-CZ"/>
          </a:p>
        </p:txBody>
      </p:sp>
      <p:sp>
        <p:nvSpPr>
          <p:cNvPr id="22533" name="Zástupný symbol pro obsah 4"/>
          <p:cNvSpPr>
            <a:spLocks noGrp="1"/>
          </p:cNvSpPr>
          <p:nvPr>
            <p:ph sz="quarter" idx="3"/>
          </p:nvPr>
        </p:nvSpPr>
        <p:spPr/>
        <p:txBody>
          <a:bodyPr/>
          <a:lstStyle/>
          <a:p>
            <a:endParaRPr lang="cs-CZ"/>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defRPr/>
            </a:pPr>
            <a:r>
              <a:rPr lang="cs-CZ" sz="4000" b="1" dirty="0">
                <a:solidFill>
                  <a:schemeClr val="accent4">
                    <a:lumMod val="50000"/>
                  </a:schemeClr>
                </a:solidFill>
                <a:latin typeface="Comic Sans MS" pitchFamily="66" charset="0"/>
              </a:rPr>
              <a:t>Buddhismus a jídlo</a:t>
            </a:r>
          </a:p>
        </p:txBody>
      </p:sp>
      <p:sp>
        <p:nvSpPr>
          <p:cNvPr id="21507" name="Rectangle 3"/>
          <p:cNvSpPr>
            <a:spLocks noGrp="1" noChangeArrowheads="1"/>
          </p:cNvSpPr>
          <p:nvPr>
            <p:ph type="body" sz="half" idx="1"/>
          </p:nvPr>
        </p:nvSpPr>
        <p:spPr>
          <a:xfrm>
            <a:off x="457200" y="1600200"/>
            <a:ext cx="5627688" cy="4525963"/>
          </a:xfrm>
        </p:spPr>
        <p:txBody>
          <a:bodyPr/>
          <a:lstStyle/>
          <a:p>
            <a:pPr eaLnBrk="1" hangingPunct="1">
              <a:buFont typeface="Arial" pitchFamily="34" charset="0"/>
              <a:buChar char="•"/>
              <a:defRPr/>
            </a:pPr>
            <a:r>
              <a:rPr lang="cs-CZ" sz="2800" dirty="0"/>
              <a:t>   </a:t>
            </a:r>
            <a:r>
              <a:rPr lang="cs-CZ" sz="2800" b="1" dirty="0">
                <a:solidFill>
                  <a:schemeClr val="accent4">
                    <a:lumMod val="50000"/>
                  </a:schemeClr>
                </a:solidFill>
                <a:latin typeface="Comic Sans MS" pitchFamily="66" charset="0"/>
              </a:rPr>
              <a:t>Vegetariánství? Mniši žebrání</a:t>
            </a:r>
          </a:p>
          <a:p>
            <a:pPr eaLnBrk="1" hangingPunct="1">
              <a:buFont typeface="Arial" pitchFamily="34" charset="0"/>
              <a:buChar char="•"/>
              <a:defRPr/>
            </a:pPr>
            <a:endParaRPr lang="cs-CZ" sz="2800" b="1" dirty="0">
              <a:solidFill>
                <a:schemeClr val="accent4">
                  <a:lumMod val="50000"/>
                </a:schemeClr>
              </a:solidFill>
              <a:latin typeface="Comic Sans MS" pitchFamily="66" charset="0"/>
            </a:endParaRPr>
          </a:p>
          <a:p>
            <a:pPr eaLnBrk="1" hangingPunct="1">
              <a:buFont typeface="Arial" pitchFamily="34" charset="0"/>
              <a:buChar char="•"/>
              <a:defRPr/>
            </a:pPr>
            <a:r>
              <a:rPr lang="cs-CZ" sz="2800" b="1" dirty="0">
                <a:solidFill>
                  <a:schemeClr val="accent4">
                    <a:lumMod val="50000"/>
                  </a:schemeClr>
                </a:solidFill>
                <a:latin typeface="Comic Sans MS" pitchFamily="66" charset="0"/>
              </a:rPr>
              <a:t>   Geografické poměry    </a:t>
            </a:r>
          </a:p>
          <a:p>
            <a:pPr eaLnBrk="1" hangingPunct="1">
              <a:buFont typeface="Arial" pitchFamily="34" charset="0"/>
              <a:buChar char="•"/>
              <a:defRPr/>
            </a:pPr>
            <a:endParaRPr lang="cs-CZ" sz="2800" b="1" dirty="0">
              <a:solidFill>
                <a:schemeClr val="accent4">
                  <a:lumMod val="50000"/>
                </a:schemeClr>
              </a:solidFill>
              <a:latin typeface="Comic Sans MS" pitchFamily="66" charset="0"/>
            </a:endParaRPr>
          </a:p>
          <a:p>
            <a:pPr eaLnBrk="1" hangingPunct="1">
              <a:buFont typeface="Arial" pitchFamily="34" charset="0"/>
              <a:buChar char="•"/>
              <a:defRPr/>
            </a:pPr>
            <a:r>
              <a:rPr lang="cs-CZ" sz="2800" b="1" dirty="0">
                <a:solidFill>
                  <a:schemeClr val="accent4">
                    <a:lumMod val="50000"/>
                  </a:schemeClr>
                </a:solidFill>
                <a:latin typeface="Comic Sans MS" pitchFamily="66" charset="0"/>
              </a:rPr>
              <a:t>   Peklo, jako hrozba po požití masa?</a:t>
            </a:r>
          </a:p>
          <a:p>
            <a:pPr eaLnBrk="1" hangingPunct="1">
              <a:buFontTx/>
              <a:buNone/>
              <a:defRPr/>
            </a:pPr>
            <a:endParaRPr lang="cs-CZ" sz="2800" dirty="0">
              <a:latin typeface="Comic Sans MS" pitchFamily="66" charset="0"/>
            </a:endParaRPr>
          </a:p>
          <a:p>
            <a:pPr eaLnBrk="1" hangingPunct="1">
              <a:buFontTx/>
              <a:buNone/>
              <a:defRPr/>
            </a:pPr>
            <a:r>
              <a:rPr lang="cs-CZ" sz="2400" dirty="0">
                <a:latin typeface="Comic Sans MS" pitchFamily="66" charset="0"/>
              </a:rPr>
              <a:t>                   </a:t>
            </a:r>
            <a:endParaRPr lang="cs-CZ" sz="2800" dirty="0">
              <a:latin typeface="Comic Sans MS" pitchFamily="66" charset="0"/>
            </a:endParaRPr>
          </a:p>
        </p:txBody>
      </p:sp>
      <p:sp>
        <p:nvSpPr>
          <p:cNvPr id="8" name="Zástupný symbol pro obsah 7"/>
          <p:cNvSpPr>
            <a:spLocks noGrp="1"/>
          </p:cNvSpPr>
          <p:nvPr>
            <p:ph sz="quarter" idx="2"/>
          </p:nvPr>
        </p:nvSpPr>
        <p:spPr>
          <a:xfrm>
            <a:off x="8388424" y="1600200"/>
            <a:ext cx="298376" cy="2185988"/>
          </a:xfrm>
        </p:spPr>
        <p:txBody>
          <a:bodyPr/>
          <a:lstStyle/>
          <a:p>
            <a:endParaRPr lang="cs-CZ" dirty="0"/>
          </a:p>
        </p:txBody>
      </p:sp>
      <p:pic>
        <p:nvPicPr>
          <p:cNvPr id="6" name="Picture 4" descr="is">
            <a:extLst>
              <a:ext uri="{FF2B5EF4-FFF2-40B4-BE49-F238E27FC236}">
                <a16:creationId xmlns:a16="http://schemas.microsoft.com/office/drawing/2014/main" id="{5FEB4328-0AB2-4365-A659-0D5F27AD9C97}"/>
              </a:ext>
            </a:extLst>
          </p:cNvPr>
          <p:cNvPicPr>
            <a:picLocks noChangeAspect="1" noChangeArrowheads="1"/>
          </p:cNvPicPr>
          <p:nvPr/>
        </p:nvPicPr>
        <p:blipFill>
          <a:blip r:embed="rId3" cstate="print"/>
          <a:srcRect/>
          <a:stretch>
            <a:fillRect/>
          </a:stretch>
        </p:blipFill>
        <p:spPr bwMode="auto">
          <a:xfrm>
            <a:off x="7596188" y="476250"/>
            <a:ext cx="1181100" cy="1625600"/>
          </a:xfrm>
          <a:prstGeom prst="rect">
            <a:avLst/>
          </a:prstGeom>
          <a:noFill/>
          <a:ln w="9525">
            <a:noFill/>
            <a:miter lim="800000"/>
            <a:headEnd/>
            <a:tailEnd/>
          </a:ln>
          <a:effectLst>
            <a:softEdge rad="112500"/>
          </a:effectLst>
        </p:spPr>
      </p:pic>
      <p:pic>
        <p:nvPicPr>
          <p:cNvPr id="7" name="Obrázek 6" descr="images (15).jpg">
            <a:extLst>
              <a:ext uri="{FF2B5EF4-FFF2-40B4-BE49-F238E27FC236}">
                <a16:creationId xmlns:a16="http://schemas.microsoft.com/office/drawing/2014/main" id="{71F3C71E-C2C5-4BE7-AE6A-52E4E660CA2F}"/>
              </a:ext>
            </a:extLst>
          </p:cNvPr>
          <p:cNvPicPr>
            <a:picLocks noChangeAspect="1"/>
          </p:cNvPicPr>
          <p:nvPr/>
        </p:nvPicPr>
        <p:blipFill>
          <a:blip r:embed="rId4" cstate="print"/>
          <a:srcRect/>
          <a:stretch>
            <a:fillRect/>
          </a:stretch>
        </p:blipFill>
        <p:spPr bwMode="auto">
          <a:xfrm>
            <a:off x="6102866" y="1755965"/>
            <a:ext cx="1905000" cy="1857375"/>
          </a:xfrm>
          <a:prstGeom prst="rect">
            <a:avLst/>
          </a:prstGeom>
          <a:ln>
            <a:noFill/>
          </a:ln>
          <a:effectLst>
            <a:softEdge rad="112500"/>
          </a:effectLst>
        </p:spPr>
      </p:pic>
      <p:pic>
        <p:nvPicPr>
          <p:cNvPr id="10" name="Picture 6" descr="tibet3">
            <a:extLst>
              <a:ext uri="{FF2B5EF4-FFF2-40B4-BE49-F238E27FC236}">
                <a16:creationId xmlns:a16="http://schemas.microsoft.com/office/drawing/2014/main" id="{BFDB8778-93BA-44D5-9D77-8AD361F4F9DC}"/>
              </a:ext>
            </a:extLst>
          </p:cNvPr>
          <p:cNvPicPr>
            <a:picLocks noGrp="1" noChangeAspect="1" noChangeArrowheads="1"/>
          </p:cNvPicPr>
          <p:nvPr>
            <p:ph sz="quarter" idx="3"/>
          </p:nvPr>
        </p:nvPicPr>
        <p:blipFill>
          <a:blip r:embed="rId5" cstate="print"/>
          <a:srcRect/>
          <a:stretch>
            <a:fillRect/>
          </a:stretch>
        </p:blipFill>
        <p:spPr>
          <a:xfrm>
            <a:off x="7006153" y="3285237"/>
            <a:ext cx="1743316" cy="2635090"/>
          </a:xfrm>
          <a:prstGeom prst="rect">
            <a:avLst/>
          </a:prstGeom>
          <a:ln>
            <a:noFill/>
          </a:ln>
          <a:effectLst>
            <a:softEdge rad="112500"/>
          </a:effectLst>
        </p:spPr>
      </p:pic>
      <p:pic>
        <p:nvPicPr>
          <p:cNvPr id="11" name="Obrázek 5" descr="buddha01.jpg">
            <a:extLst>
              <a:ext uri="{FF2B5EF4-FFF2-40B4-BE49-F238E27FC236}">
                <a16:creationId xmlns:a16="http://schemas.microsoft.com/office/drawing/2014/main" id="{9002EB75-ED33-4ACE-A5B4-9FEBAAF1295A}"/>
              </a:ext>
            </a:extLst>
          </p:cNvPr>
          <p:cNvPicPr>
            <a:picLocks noChangeAspect="1"/>
          </p:cNvPicPr>
          <p:nvPr/>
        </p:nvPicPr>
        <p:blipFill>
          <a:blip r:embed="rId6" cstate="print"/>
          <a:srcRect/>
          <a:stretch>
            <a:fillRect/>
          </a:stretch>
        </p:blipFill>
        <p:spPr bwMode="auto">
          <a:xfrm>
            <a:off x="3131840" y="4799013"/>
            <a:ext cx="3856335" cy="1943100"/>
          </a:xfrm>
          <a:prstGeom prst="rect">
            <a:avLst/>
          </a:prstGeom>
          <a:ln>
            <a:noFill/>
          </a:ln>
          <a:effectLst>
            <a:softEdge rad="112500"/>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11188" y="333375"/>
            <a:ext cx="8229600" cy="1143000"/>
          </a:xfrm>
        </p:spPr>
        <p:txBody>
          <a:bodyPr rtlCol="0">
            <a:normAutofit fontScale="90000"/>
          </a:bodyPr>
          <a:lstStyle/>
          <a:p>
            <a:pPr eaLnBrk="1" fontAlgn="auto" hangingPunct="1">
              <a:spcAft>
                <a:spcPts val="0"/>
              </a:spcAft>
              <a:defRPr/>
            </a:pPr>
            <a:r>
              <a:rPr lang="cs-CZ" sz="4000" b="1" dirty="0">
                <a:solidFill>
                  <a:schemeClr val="accent4">
                    <a:lumMod val="50000"/>
                  </a:schemeClr>
                </a:solidFill>
                <a:latin typeface="Comic Sans MS" pitchFamily="66" charset="0"/>
              </a:rPr>
              <a:t>Judaismus</a:t>
            </a:r>
            <a:br>
              <a:rPr lang="cs-CZ" sz="4000" b="1" dirty="0">
                <a:latin typeface="Comic Sans MS" pitchFamily="66" charset="0"/>
              </a:rPr>
            </a:br>
            <a:endParaRPr lang="cs-CZ" sz="4000" b="1" dirty="0">
              <a:latin typeface="Comic Sans MS" pitchFamily="66" charset="0"/>
            </a:endParaRPr>
          </a:p>
        </p:txBody>
      </p:sp>
      <p:sp>
        <p:nvSpPr>
          <p:cNvPr id="22531" name="Rectangle 6"/>
          <p:cNvSpPr>
            <a:spLocks noGrp="1" noChangeArrowheads="1"/>
          </p:cNvSpPr>
          <p:nvPr>
            <p:ph idx="1"/>
          </p:nvPr>
        </p:nvSpPr>
        <p:spPr>
          <a:xfrm>
            <a:off x="539750" y="836613"/>
            <a:ext cx="8147050" cy="5289550"/>
          </a:xfrm>
        </p:spPr>
        <p:txBody>
          <a:bodyPr/>
          <a:lstStyle/>
          <a:p>
            <a:pPr eaLnBrk="1" hangingPunct="1">
              <a:defRPr/>
            </a:pPr>
            <a:endParaRPr lang="cs-CZ" dirty="0"/>
          </a:p>
          <a:p>
            <a:pPr eaLnBrk="1" hangingPunct="1">
              <a:buFontTx/>
              <a:buNone/>
              <a:defRPr/>
            </a:pPr>
            <a:r>
              <a:rPr lang="cs-CZ" sz="2800" b="1" dirty="0">
                <a:solidFill>
                  <a:schemeClr val="accent4">
                    <a:lumMod val="50000"/>
                  </a:schemeClr>
                </a:solidFill>
                <a:latin typeface="Comic Sans MS" pitchFamily="66" charset="0"/>
              </a:rPr>
              <a:t>Nejkomplikovanější soubor stravovacích norem</a:t>
            </a:r>
          </a:p>
          <a:p>
            <a:pPr eaLnBrk="1" hangingPunct="1">
              <a:buFontTx/>
              <a:buNone/>
              <a:defRPr/>
            </a:pPr>
            <a:endParaRPr lang="cs-CZ" sz="2800" b="1" dirty="0">
              <a:solidFill>
                <a:schemeClr val="accent4">
                  <a:lumMod val="50000"/>
                </a:schemeClr>
              </a:solidFill>
              <a:latin typeface="Comic Sans MS" pitchFamily="66" charset="0"/>
            </a:endParaRPr>
          </a:p>
          <a:p>
            <a:pPr eaLnBrk="1" hangingPunct="1">
              <a:buFontTx/>
              <a:buNone/>
              <a:defRPr/>
            </a:pPr>
            <a:r>
              <a:rPr lang="cs-CZ" sz="2800" b="1" u="sng" dirty="0">
                <a:solidFill>
                  <a:schemeClr val="accent4">
                    <a:lumMod val="50000"/>
                  </a:schemeClr>
                </a:solidFill>
                <a:latin typeface="Comic Sans MS" pitchFamily="66" charset="0"/>
              </a:rPr>
              <a:t>3 základní pravidla:    </a:t>
            </a:r>
          </a:p>
          <a:p>
            <a:pPr eaLnBrk="1" hangingPunct="1">
              <a:buFontTx/>
              <a:buNone/>
              <a:defRPr/>
            </a:pPr>
            <a:endParaRPr lang="cs-CZ" sz="2800" b="1" dirty="0">
              <a:solidFill>
                <a:schemeClr val="accent4">
                  <a:lumMod val="50000"/>
                </a:schemeClr>
              </a:solidFill>
              <a:latin typeface="Comic Sans MS" pitchFamily="66" charset="0"/>
            </a:endParaRPr>
          </a:p>
          <a:p>
            <a:pPr eaLnBrk="1" hangingPunct="1">
              <a:defRPr/>
            </a:pPr>
            <a:r>
              <a:rPr lang="cs-CZ" sz="2800" b="1" dirty="0">
                <a:solidFill>
                  <a:schemeClr val="accent4">
                    <a:lumMod val="50000"/>
                  </a:schemeClr>
                </a:solidFill>
                <a:latin typeface="Comic Sans MS" pitchFamily="66" charset="0"/>
              </a:rPr>
              <a:t>Povolené druhy masa</a:t>
            </a:r>
          </a:p>
          <a:p>
            <a:pPr eaLnBrk="1" hangingPunct="1">
              <a:buFont typeface="Arial" charset="0"/>
              <a:buNone/>
              <a:defRPr/>
            </a:pPr>
            <a:r>
              <a:rPr lang="cs-CZ" sz="1800" b="1" dirty="0">
                <a:solidFill>
                  <a:schemeClr val="accent4">
                    <a:lumMod val="50000"/>
                  </a:schemeClr>
                </a:solidFill>
                <a:latin typeface="Comic Sans MS" pitchFamily="66" charset="0"/>
              </a:rPr>
              <a:t>Zákon </a:t>
            </a:r>
            <a:r>
              <a:rPr lang="cs-CZ" sz="1800" b="1" dirty="0" err="1">
                <a:solidFill>
                  <a:schemeClr val="accent4">
                    <a:lumMod val="50000"/>
                  </a:schemeClr>
                </a:solidFill>
                <a:latin typeface="Comic Sans MS" pitchFamily="66" charset="0"/>
              </a:rPr>
              <a:t>Kashrutu</a:t>
            </a:r>
            <a:r>
              <a:rPr lang="cs-CZ" sz="1800" b="1" dirty="0">
                <a:solidFill>
                  <a:schemeClr val="accent4">
                    <a:lumMod val="50000"/>
                  </a:schemeClr>
                </a:solidFill>
                <a:latin typeface="Comic Sans MS" pitchFamily="66" charset="0"/>
              </a:rPr>
              <a:t> (skot, ovce, kozy, buvoli, jeleni, srnci, </a:t>
            </a:r>
            <a:r>
              <a:rPr lang="cs-CZ" sz="1800" b="1" dirty="0" err="1">
                <a:solidFill>
                  <a:schemeClr val="accent4">
                    <a:lumMod val="50000"/>
                  </a:schemeClr>
                </a:solidFill>
                <a:latin typeface="Comic Sans MS" pitchFamily="66" charset="0"/>
              </a:rPr>
              <a:t>daňci</a:t>
            </a:r>
            <a:r>
              <a:rPr lang="cs-CZ" sz="1800" b="1" dirty="0">
                <a:solidFill>
                  <a:schemeClr val="accent4">
                    <a:lumMod val="50000"/>
                  </a:schemeClr>
                </a:solidFill>
                <a:latin typeface="Comic Sans MS" pitchFamily="66" charset="0"/>
              </a:rPr>
              <a:t>, kamzíci, losi, husa, kachna, slepice, bažant, křepelka koroptev, okoun cejn, lín, kapr, losos..) Zakázáno: vepř, osel, kůň, zajíc, králík, velbloud, úhoř. </a:t>
            </a:r>
            <a:endParaRPr lang="cs-CZ" sz="2800" b="1" dirty="0">
              <a:solidFill>
                <a:schemeClr val="accent4">
                  <a:lumMod val="50000"/>
                </a:schemeClr>
              </a:solidFill>
              <a:latin typeface="Comic Sans MS" pitchFamily="66" charset="0"/>
            </a:endParaRPr>
          </a:p>
          <a:p>
            <a:pPr eaLnBrk="1" hangingPunct="1">
              <a:defRPr/>
            </a:pPr>
            <a:r>
              <a:rPr lang="cs-CZ" sz="2800" b="1" dirty="0">
                <a:solidFill>
                  <a:schemeClr val="accent4">
                    <a:lumMod val="50000"/>
                  </a:schemeClr>
                </a:solidFill>
                <a:latin typeface="Comic Sans MS" pitchFamily="66" charset="0"/>
              </a:rPr>
              <a:t>Správná příprava</a:t>
            </a:r>
          </a:p>
          <a:p>
            <a:pPr eaLnBrk="1" hangingPunct="1">
              <a:defRPr/>
            </a:pPr>
            <a:r>
              <a:rPr lang="cs-CZ" sz="2800" b="1" dirty="0">
                <a:solidFill>
                  <a:schemeClr val="accent4">
                    <a:lumMod val="50000"/>
                  </a:schemeClr>
                </a:solidFill>
                <a:latin typeface="Comic Sans MS" pitchFamily="66" charset="0"/>
              </a:rPr>
              <a:t>Masité X Mléčné </a:t>
            </a:r>
          </a:p>
          <a:p>
            <a:pPr eaLnBrk="1" hangingPunct="1">
              <a:buFont typeface="Arial" charset="0"/>
              <a:buNone/>
              <a:defRPr/>
            </a:pPr>
            <a:r>
              <a:rPr lang="cs-CZ" sz="2800" b="1" dirty="0">
                <a:solidFill>
                  <a:schemeClr val="accent4">
                    <a:lumMod val="50000"/>
                  </a:schemeClr>
                </a:solidFill>
                <a:latin typeface="Comic Sans MS" pitchFamily="66" charset="0"/>
              </a:rPr>
              <a:t> </a:t>
            </a:r>
            <a:r>
              <a:rPr lang="cs-CZ" sz="1800" b="1" dirty="0">
                <a:solidFill>
                  <a:schemeClr val="accent4">
                    <a:lumMod val="50000"/>
                  </a:schemeClr>
                </a:solidFill>
                <a:latin typeface="Comic Sans MS" pitchFamily="66" charset="0"/>
              </a:rPr>
              <a:t>6hodin</a:t>
            </a:r>
          </a:p>
          <a:p>
            <a:pPr eaLnBrk="1" hangingPunct="1">
              <a:buFontTx/>
              <a:buNone/>
              <a:defRPr/>
            </a:pPr>
            <a:endParaRPr lang="cs-CZ" sz="2800" dirty="0">
              <a:latin typeface="Comic Sans MS" pitchFamily="66" charset="0"/>
            </a:endParaRPr>
          </a:p>
        </p:txBody>
      </p:sp>
      <p:pic>
        <p:nvPicPr>
          <p:cNvPr id="4" name="Picture 9" descr="CAUF0TYJ">
            <a:extLst>
              <a:ext uri="{FF2B5EF4-FFF2-40B4-BE49-F238E27FC236}">
                <a16:creationId xmlns:a16="http://schemas.microsoft.com/office/drawing/2014/main" id="{2074B6BD-AE85-406A-9183-AF130E2ED939}"/>
              </a:ext>
            </a:extLst>
          </p:cNvPr>
          <p:cNvPicPr>
            <a:picLocks noChangeAspect="1" noChangeArrowheads="1"/>
          </p:cNvPicPr>
          <p:nvPr/>
        </p:nvPicPr>
        <p:blipFill>
          <a:blip r:embed="rId3" cstate="print"/>
          <a:srcRect/>
          <a:stretch>
            <a:fillRect/>
          </a:stretch>
        </p:blipFill>
        <p:spPr bwMode="auto">
          <a:xfrm>
            <a:off x="5580112" y="2060575"/>
            <a:ext cx="3313063" cy="1728788"/>
          </a:xfrm>
          <a:prstGeom prst="rect">
            <a:avLst/>
          </a:prstGeom>
          <a:ln>
            <a:noFill/>
          </a:ln>
          <a:effectLst>
            <a:softEdge rad="112500"/>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74638"/>
            <a:ext cx="8147050" cy="1498600"/>
          </a:xfrm>
        </p:spPr>
        <p:txBody>
          <a:bodyPr/>
          <a:lstStyle/>
          <a:p>
            <a:pPr eaLnBrk="1" hangingPunct="1"/>
            <a:endParaRPr lang="cs-CZ" sz="3600" b="1" dirty="0"/>
          </a:p>
        </p:txBody>
      </p:sp>
      <p:sp>
        <p:nvSpPr>
          <p:cNvPr id="23555" name="Rectangle 3"/>
          <p:cNvSpPr>
            <a:spLocks noGrp="1" noChangeArrowheads="1"/>
          </p:cNvSpPr>
          <p:nvPr>
            <p:ph idx="1"/>
          </p:nvPr>
        </p:nvSpPr>
        <p:spPr/>
        <p:txBody>
          <a:bodyPr/>
          <a:lstStyle/>
          <a:p>
            <a:pPr algn="ctr" eaLnBrk="1" hangingPunct="1">
              <a:buFontTx/>
              <a:buNone/>
              <a:defRPr/>
            </a:pPr>
            <a:r>
              <a:rPr lang="cs-CZ" dirty="0"/>
              <a:t> </a:t>
            </a:r>
            <a:r>
              <a:rPr lang="cs-CZ" sz="4400" b="1" dirty="0">
                <a:solidFill>
                  <a:schemeClr val="accent4">
                    <a:lumMod val="50000"/>
                  </a:schemeClr>
                </a:solidFill>
                <a:latin typeface="Comic Sans MS" pitchFamily="66" charset="0"/>
              </a:rPr>
              <a:t>Jak mohou stravovací návyky</a:t>
            </a:r>
          </a:p>
          <a:p>
            <a:pPr algn="ctr" eaLnBrk="1" hangingPunct="1">
              <a:buFontTx/>
              <a:buNone/>
              <a:defRPr/>
            </a:pPr>
            <a:r>
              <a:rPr lang="cs-CZ" sz="4400" dirty="0">
                <a:solidFill>
                  <a:schemeClr val="accent4">
                    <a:lumMod val="50000"/>
                  </a:schemeClr>
                </a:solidFill>
              </a:rPr>
              <a:t> </a:t>
            </a:r>
            <a:r>
              <a:rPr lang="cs-CZ" sz="4400" b="1" dirty="0">
                <a:solidFill>
                  <a:schemeClr val="accent4">
                    <a:lumMod val="50000"/>
                  </a:schemeClr>
                </a:solidFill>
                <a:latin typeface="Comic Sans MS" pitchFamily="66" charset="0"/>
              </a:rPr>
              <a:t>ovlivnit zdravotní stav</a:t>
            </a:r>
          </a:p>
          <a:p>
            <a:pPr algn="ctr" eaLnBrk="1" hangingPunct="1">
              <a:buFontTx/>
              <a:buNone/>
              <a:defRPr/>
            </a:pPr>
            <a:r>
              <a:rPr lang="cs-CZ" sz="4400" b="1" dirty="0">
                <a:solidFill>
                  <a:schemeClr val="accent4">
                    <a:lumMod val="50000"/>
                  </a:schemeClr>
                </a:solidFill>
                <a:latin typeface="Comic Sans MS" pitchFamily="66" charset="0"/>
              </a:rPr>
              <a:t> věřících??</a:t>
            </a:r>
          </a:p>
        </p:txBody>
      </p:sp>
      <p:pic>
        <p:nvPicPr>
          <p:cNvPr id="4" name="Picture 10" descr="ovoce2">
            <a:extLst>
              <a:ext uri="{FF2B5EF4-FFF2-40B4-BE49-F238E27FC236}">
                <a16:creationId xmlns:a16="http://schemas.microsoft.com/office/drawing/2014/main" id="{3E88E5A4-284F-46FB-A5CF-802BBF662355}"/>
              </a:ext>
            </a:extLst>
          </p:cNvPr>
          <p:cNvPicPr>
            <a:picLocks noChangeAspect="1" noChangeArrowheads="1"/>
          </p:cNvPicPr>
          <p:nvPr/>
        </p:nvPicPr>
        <p:blipFill>
          <a:blip r:embed="rId2" cstate="print"/>
          <a:srcRect/>
          <a:stretch>
            <a:fillRect/>
          </a:stretch>
        </p:blipFill>
        <p:spPr bwMode="auto">
          <a:xfrm>
            <a:off x="755650" y="4581525"/>
            <a:ext cx="3168278" cy="1600200"/>
          </a:xfrm>
          <a:prstGeom prst="rect">
            <a:avLst/>
          </a:prstGeom>
          <a:noFill/>
          <a:ln w="9525">
            <a:noFill/>
            <a:miter lim="800000"/>
            <a:headEnd/>
            <a:tailEnd/>
          </a:ln>
        </p:spPr>
      </p:pic>
      <p:pic>
        <p:nvPicPr>
          <p:cNvPr id="5" name="Picture 13" descr="veprove-maso-recepty">
            <a:extLst>
              <a:ext uri="{FF2B5EF4-FFF2-40B4-BE49-F238E27FC236}">
                <a16:creationId xmlns:a16="http://schemas.microsoft.com/office/drawing/2014/main" id="{3EC8AF01-5022-4631-9ABD-AA0EB7EF981B}"/>
              </a:ext>
            </a:extLst>
          </p:cNvPr>
          <p:cNvPicPr>
            <a:picLocks noChangeAspect="1" noChangeArrowheads="1"/>
          </p:cNvPicPr>
          <p:nvPr/>
        </p:nvPicPr>
        <p:blipFill>
          <a:blip r:embed="rId3" cstate="print"/>
          <a:srcRect/>
          <a:stretch>
            <a:fillRect/>
          </a:stretch>
        </p:blipFill>
        <p:spPr bwMode="auto">
          <a:xfrm>
            <a:off x="5364088" y="4941888"/>
            <a:ext cx="3438600" cy="15240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title"/>
          </p:nvPr>
        </p:nvSpPr>
        <p:spPr/>
        <p:txBody>
          <a:bodyPr rtlCol="0">
            <a:normAutofit fontScale="90000"/>
          </a:bodyPr>
          <a:lstStyle/>
          <a:p>
            <a:pPr eaLnBrk="1" fontAlgn="auto" hangingPunct="1">
              <a:spcAft>
                <a:spcPts val="0"/>
              </a:spcAft>
              <a:defRPr/>
            </a:pPr>
            <a:r>
              <a:rPr lang="cs-CZ" sz="3200" b="1" dirty="0">
                <a:solidFill>
                  <a:schemeClr val="accent4">
                    <a:lumMod val="50000"/>
                  </a:schemeClr>
                </a:solidFill>
                <a:latin typeface="Comic Sans MS" pitchFamily="66" charset="0"/>
              </a:rPr>
              <a:t>Hinduismus, buddhismus, Církev Adventistů sedmého dne - </a:t>
            </a:r>
            <a:r>
              <a:rPr lang="cs-CZ" sz="3200" b="1" u="sng" dirty="0">
                <a:solidFill>
                  <a:schemeClr val="accent4">
                    <a:lumMod val="50000"/>
                  </a:schemeClr>
                </a:solidFill>
                <a:latin typeface="Comic Sans MS" pitchFamily="66" charset="0"/>
              </a:rPr>
              <a:t>Vegetariánství</a:t>
            </a:r>
          </a:p>
        </p:txBody>
      </p:sp>
      <p:sp>
        <p:nvSpPr>
          <p:cNvPr id="24579" name="Rectangle 8"/>
          <p:cNvSpPr>
            <a:spLocks noGrp="1" noChangeArrowheads="1"/>
          </p:cNvSpPr>
          <p:nvPr>
            <p:ph idx="1"/>
          </p:nvPr>
        </p:nvSpPr>
        <p:spPr/>
        <p:txBody>
          <a:bodyPr/>
          <a:lstStyle/>
          <a:p>
            <a:pPr eaLnBrk="1" hangingPunct="1">
              <a:buFontTx/>
              <a:buNone/>
              <a:defRPr/>
            </a:pPr>
            <a:endParaRPr lang="cs-CZ" dirty="0">
              <a:latin typeface="Comic Sans MS" pitchFamily="66" charset="0"/>
            </a:endParaRPr>
          </a:p>
          <a:p>
            <a:pPr eaLnBrk="1" hangingPunct="1">
              <a:buFontTx/>
              <a:buNone/>
              <a:defRPr/>
            </a:pPr>
            <a:r>
              <a:rPr lang="cs-CZ" sz="2800" b="1" u="sng" dirty="0">
                <a:solidFill>
                  <a:schemeClr val="accent4">
                    <a:lumMod val="50000"/>
                  </a:schemeClr>
                </a:solidFill>
                <a:latin typeface="Comic Sans MS" pitchFamily="66" charset="0"/>
              </a:rPr>
              <a:t>Stanovisko ADA:</a:t>
            </a:r>
            <a:r>
              <a:rPr lang="cs-CZ" sz="2800" b="1" dirty="0">
                <a:solidFill>
                  <a:schemeClr val="accent4">
                    <a:lumMod val="50000"/>
                  </a:schemeClr>
                </a:solidFill>
                <a:latin typeface="Comic Sans MS" pitchFamily="66" charset="0"/>
              </a:rPr>
              <a:t> </a:t>
            </a:r>
          </a:p>
          <a:p>
            <a:pPr eaLnBrk="1" hangingPunct="1">
              <a:buFontTx/>
              <a:buNone/>
              <a:defRPr/>
            </a:pPr>
            <a:endParaRPr lang="cs-CZ" sz="2800" b="1" dirty="0">
              <a:solidFill>
                <a:schemeClr val="accent4">
                  <a:lumMod val="50000"/>
                </a:schemeClr>
              </a:solidFill>
              <a:latin typeface="Comic Sans MS" pitchFamily="66" charset="0"/>
            </a:endParaRPr>
          </a:p>
          <a:p>
            <a:pPr eaLnBrk="1" hangingPunct="1">
              <a:buFontTx/>
              <a:buNone/>
              <a:defRPr/>
            </a:pPr>
            <a:r>
              <a:rPr lang="cs-CZ" sz="2800" b="1" dirty="0">
                <a:solidFill>
                  <a:schemeClr val="accent4">
                    <a:lumMod val="50000"/>
                  </a:schemeClr>
                </a:solidFill>
                <a:latin typeface="Comic Sans MS" pitchFamily="66" charset="0"/>
              </a:rPr>
              <a:t>Správně</a:t>
            </a:r>
            <a:r>
              <a:rPr lang="cs-CZ" b="1" dirty="0">
                <a:solidFill>
                  <a:schemeClr val="accent4">
                    <a:lumMod val="50000"/>
                  </a:schemeClr>
                </a:solidFill>
                <a:latin typeface="Comic Sans MS" pitchFamily="66" charset="0"/>
              </a:rPr>
              <a:t> rozvržená vegetariánská strava je zdravá, nutričně vyvážená a může být dokonce zdravotně přínosná</a:t>
            </a:r>
            <a:r>
              <a:rPr lang="cs-CZ" dirty="0">
                <a:latin typeface="Comic Sans MS" pitchFamily="66" charset="0"/>
              </a:rPr>
              <a:t>.</a:t>
            </a:r>
          </a:p>
          <a:p>
            <a:pPr eaLnBrk="1" hangingPunct="1">
              <a:buFontTx/>
              <a:buNone/>
              <a:defRPr/>
            </a:pPr>
            <a:endParaRPr lang="cs-CZ" dirty="0">
              <a:latin typeface="Comic Sans MS" pitchFamily="66" charset="0"/>
            </a:endParaRPr>
          </a:p>
          <a:p>
            <a:pPr eaLnBrk="1" hangingPunct="1">
              <a:buFontTx/>
              <a:buNone/>
              <a:defRPr/>
            </a:pPr>
            <a:endParaRPr lang="cs-CZ" dirty="0">
              <a:latin typeface="Comic Sans MS" pitchFamily="66" charset="0"/>
            </a:endParaRPr>
          </a:p>
          <a:p>
            <a:pPr eaLnBrk="1" hangingPunct="1">
              <a:buFontTx/>
              <a:buNone/>
              <a:defRPr/>
            </a:pPr>
            <a:endParaRPr lang="cs-CZ" dirty="0">
              <a:latin typeface="Comic Sans MS" pitchFamily="66" charset="0"/>
            </a:endParaRPr>
          </a:p>
        </p:txBody>
      </p:sp>
      <p:pic>
        <p:nvPicPr>
          <p:cNvPr id="4" name="Picture 12" descr="Jidlo4">
            <a:extLst>
              <a:ext uri="{FF2B5EF4-FFF2-40B4-BE49-F238E27FC236}">
                <a16:creationId xmlns:a16="http://schemas.microsoft.com/office/drawing/2014/main" id="{67EBD57F-5951-4C97-B48C-8B1A229C1917}"/>
              </a:ext>
            </a:extLst>
          </p:cNvPr>
          <p:cNvPicPr>
            <a:picLocks noChangeAspect="1" noChangeArrowheads="1"/>
          </p:cNvPicPr>
          <p:nvPr/>
        </p:nvPicPr>
        <p:blipFill>
          <a:blip r:embed="rId2" cstate="print"/>
          <a:srcRect/>
          <a:stretch>
            <a:fillRect/>
          </a:stretch>
        </p:blipFill>
        <p:spPr bwMode="auto">
          <a:xfrm>
            <a:off x="7251700" y="4725144"/>
            <a:ext cx="1892300" cy="2139206"/>
          </a:xfrm>
          <a:prstGeom prst="rect">
            <a:avLst/>
          </a:prstGeom>
          <a:ln>
            <a:noFill/>
          </a:ln>
          <a:effectLst>
            <a:softEdge rad="112500"/>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lgn="l" eaLnBrk="1" hangingPunct="1">
              <a:defRPr/>
            </a:pPr>
            <a:r>
              <a:rPr lang="cs-CZ" sz="3200" b="1" dirty="0">
                <a:solidFill>
                  <a:schemeClr val="accent4">
                    <a:lumMod val="50000"/>
                  </a:schemeClr>
                </a:solidFill>
                <a:latin typeface="Comic Sans MS" pitchFamily="66" charset="0"/>
              </a:rPr>
              <a:t>Studie provedená u Adventistů:</a:t>
            </a:r>
          </a:p>
        </p:txBody>
      </p:sp>
      <p:sp>
        <p:nvSpPr>
          <p:cNvPr id="53251" name="Rectangle 3"/>
          <p:cNvSpPr>
            <a:spLocks noGrp="1" noChangeArrowheads="1"/>
          </p:cNvSpPr>
          <p:nvPr>
            <p:ph idx="1"/>
          </p:nvPr>
        </p:nvSpPr>
        <p:spPr/>
        <p:txBody>
          <a:bodyPr rtlCol="0">
            <a:normAutofit lnSpcReduction="10000"/>
          </a:bodyPr>
          <a:lstStyle/>
          <a:p>
            <a:pPr eaLnBrk="1" fontAlgn="auto" hangingPunct="1">
              <a:lnSpc>
                <a:spcPct val="90000"/>
              </a:lnSpc>
              <a:spcAft>
                <a:spcPts val="0"/>
              </a:spcAft>
              <a:buFontTx/>
              <a:buNone/>
              <a:defRPr/>
            </a:pPr>
            <a:r>
              <a:rPr lang="cs-CZ" sz="2800" b="1" u="sng" dirty="0">
                <a:solidFill>
                  <a:schemeClr val="accent4">
                    <a:lumMod val="50000"/>
                  </a:schemeClr>
                </a:solidFill>
                <a:latin typeface="Comic Sans MS" pitchFamily="66" charset="0"/>
              </a:rPr>
              <a:t>Bylo </a:t>
            </a:r>
            <a:r>
              <a:rPr lang="cs-CZ" sz="2800" b="1" u="sng" dirty="0">
                <a:solidFill>
                  <a:schemeClr val="accent4">
                    <a:lumMod val="50000"/>
                  </a:schemeClr>
                </a:solidFill>
                <a:effectLst>
                  <a:outerShdw blurRad="38100" dist="38100" dir="2700000" algn="tl">
                    <a:srgbClr val="C0C0C0"/>
                  </a:outerShdw>
                </a:effectLst>
                <a:latin typeface="Comic Sans MS" pitchFamily="66" charset="0"/>
              </a:rPr>
              <a:t>zjištěno:</a:t>
            </a:r>
          </a:p>
          <a:p>
            <a:pPr eaLnBrk="1" fontAlgn="auto" hangingPunct="1">
              <a:lnSpc>
                <a:spcPct val="90000"/>
              </a:lnSpc>
              <a:spcAft>
                <a:spcPts val="0"/>
              </a:spcAft>
              <a:buFontTx/>
              <a:buNone/>
              <a:defRPr/>
            </a:pPr>
            <a:r>
              <a:rPr lang="cs-CZ" sz="2800" b="1" dirty="0">
                <a:solidFill>
                  <a:schemeClr val="accent4">
                    <a:lumMod val="50000"/>
                  </a:schemeClr>
                </a:solidFill>
              </a:rPr>
              <a:t>↓ </a:t>
            </a:r>
            <a:r>
              <a:rPr lang="cs-CZ" sz="2800" b="1" dirty="0">
                <a:solidFill>
                  <a:schemeClr val="accent4">
                    <a:lumMod val="50000"/>
                  </a:schemeClr>
                </a:solidFill>
                <a:latin typeface="Comic Sans MS" pitchFamily="66" charset="0"/>
              </a:rPr>
              <a:t>BMI</a:t>
            </a:r>
          </a:p>
          <a:p>
            <a:pPr eaLnBrk="1" fontAlgn="auto" hangingPunct="1">
              <a:lnSpc>
                <a:spcPct val="90000"/>
              </a:lnSpc>
              <a:spcAft>
                <a:spcPts val="0"/>
              </a:spcAft>
              <a:buFontTx/>
              <a:buNone/>
              <a:defRPr/>
            </a:pPr>
            <a:r>
              <a:rPr lang="cs-CZ" sz="2800" b="1" dirty="0">
                <a:solidFill>
                  <a:schemeClr val="accent4">
                    <a:lumMod val="50000"/>
                  </a:schemeClr>
                </a:solidFill>
                <a:latin typeface="Comic Sans MS" pitchFamily="66" charset="0"/>
              </a:rPr>
              <a:t>↑ vláknina</a:t>
            </a:r>
          </a:p>
          <a:p>
            <a:pPr eaLnBrk="1" fontAlgn="auto" hangingPunct="1">
              <a:lnSpc>
                <a:spcPct val="90000"/>
              </a:lnSpc>
              <a:spcAft>
                <a:spcPts val="0"/>
              </a:spcAft>
              <a:buFontTx/>
              <a:buNone/>
              <a:defRPr/>
            </a:pPr>
            <a:r>
              <a:rPr lang="cs-CZ" sz="2800" b="1" dirty="0">
                <a:solidFill>
                  <a:schemeClr val="accent4">
                    <a:lumMod val="50000"/>
                  </a:schemeClr>
                </a:solidFill>
              </a:rPr>
              <a:t>↓ </a:t>
            </a:r>
            <a:r>
              <a:rPr lang="cs-CZ" sz="2800" b="1" dirty="0">
                <a:solidFill>
                  <a:schemeClr val="accent4">
                    <a:lumMod val="50000"/>
                  </a:schemeClr>
                </a:solidFill>
                <a:latin typeface="Comic Sans MS" pitchFamily="66" charset="0"/>
              </a:rPr>
              <a:t>alkohol              </a:t>
            </a:r>
          </a:p>
          <a:p>
            <a:pPr eaLnBrk="1" fontAlgn="auto" hangingPunct="1">
              <a:lnSpc>
                <a:spcPct val="90000"/>
              </a:lnSpc>
              <a:spcAft>
                <a:spcPts val="0"/>
              </a:spcAft>
              <a:buFontTx/>
              <a:buNone/>
              <a:defRPr/>
            </a:pPr>
            <a:r>
              <a:rPr lang="cs-CZ" sz="2800" b="1" dirty="0">
                <a:solidFill>
                  <a:schemeClr val="accent4">
                    <a:lumMod val="50000"/>
                  </a:schemeClr>
                </a:solidFill>
                <a:latin typeface="Comic Sans MS" pitchFamily="66" charset="0"/>
              </a:rPr>
              <a:t>↑ zelenina</a:t>
            </a:r>
          </a:p>
          <a:p>
            <a:pPr eaLnBrk="1" fontAlgn="auto" hangingPunct="1">
              <a:lnSpc>
                <a:spcPct val="90000"/>
              </a:lnSpc>
              <a:spcAft>
                <a:spcPts val="0"/>
              </a:spcAft>
              <a:buFontTx/>
              <a:buNone/>
              <a:defRPr/>
            </a:pPr>
            <a:endParaRPr lang="cs-CZ" sz="2800" dirty="0">
              <a:latin typeface="Comic Sans MS" pitchFamily="66" charset="0"/>
            </a:endParaRPr>
          </a:p>
          <a:p>
            <a:pPr eaLnBrk="1" fontAlgn="auto" hangingPunct="1">
              <a:lnSpc>
                <a:spcPct val="90000"/>
              </a:lnSpc>
              <a:spcAft>
                <a:spcPts val="0"/>
              </a:spcAft>
              <a:buFontTx/>
              <a:buNone/>
              <a:defRPr/>
            </a:pPr>
            <a:r>
              <a:rPr lang="cs-CZ" sz="2800" b="1" dirty="0">
                <a:solidFill>
                  <a:schemeClr val="accent4">
                    <a:lumMod val="50000"/>
                  </a:schemeClr>
                </a:solidFill>
                <a:latin typeface="Comic Sans MS" pitchFamily="66" charset="0"/>
              </a:rPr>
              <a:t>Méně častý výskyt diabetu 2.typu a hypertenze.</a:t>
            </a:r>
          </a:p>
          <a:p>
            <a:pPr eaLnBrk="1" fontAlgn="auto" hangingPunct="1">
              <a:lnSpc>
                <a:spcPct val="90000"/>
              </a:lnSpc>
              <a:spcAft>
                <a:spcPts val="0"/>
              </a:spcAft>
              <a:buFontTx/>
              <a:buNone/>
              <a:defRPr/>
            </a:pPr>
            <a:r>
              <a:rPr lang="cs-CZ" sz="2800" b="1" dirty="0">
                <a:solidFill>
                  <a:schemeClr val="accent4">
                    <a:lumMod val="50000"/>
                  </a:schemeClr>
                </a:solidFill>
                <a:latin typeface="Comic Sans MS" pitchFamily="66" charset="0"/>
              </a:rPr>
              <a:t>Prevence kolorektálního karcinomu a aterosklerózy. </a:t>
            </a:r>
          </a:p>
          <a:p>
            <a:pPr eaLnBrk="1" fontAlgn="auto" hangingPunct="1">
              <a:lnSpc>
                <a:spcPct val="90000"/>
              </a:lnSpc>
              <a:spcAft>
                <a:spcPts val="0"/>
              </a:spcAft>
              <a:buFontTx/>
              <a:buNone/>
              <a:defRPr/>
            </a:pPr>
            <a:endParaRPr lang="cs-CZ" sz="2800" dirty="0">
              <a:latin typeface="Comic Sans MS" pitchFamily="66" charset="0"/>
            </a:endParaRPr>
          </a:p>
          <a:p>
            <a:pPr eaLnBrk="1" fontAlgn="auto" hangingPunct="1">
              <a:lnSpc>
                <a:spcPct val="90000"/>
              </a:lnSpc>
              <a:spcAft>
                <a:spcPts val="0"/>
              </a:spcAft>
              <a:buFontTx/>
              <a:buNone/>
              <a:defRPr/>
            </a:pPr>
            <a:endParaRPr lang="cs-CZ" sz="2800" dirty="0">
              <a:latin typeface="Comic Sans MS" pitchFamily="66" charset="0"/>
            </a:endParaRPr>
          </a:p>
          <a:p>
            <a:pPr eaLnBrk="1" fontAlgn="auto" hangingPunct="1">
              <a:lnSpc>
                <a:spcPct val="90000"/>
              </a:lnSpc>
              <a:spcAft>
                <a:spcPts val="0"/>
              </a:spcAft>
              <a:buFontTx/>
              <a:buNone/>
              <a:defRPr/>
            </a:pPr>
            <a:endParaRPr lang="cs-CZ" sz="2800" dirty="0">
              <a:latin typeface="Comic Sans MS" pitchFamily="66" charset="0"/>
            </a:endParaRPr>
          </a:p>
          <a:p>
            <a:pPr eaLnBrk="1" fontAlgn="auto" hangingPunct="1">
              <a:lnSpc>
                <a:spcPct val="90000"/>
              </a:lnSpc>
              <a:spcAft>
                <a:spcPts val="0"/>
              </a:spcAft>
              <a:buFontTx/>
              <a:buNone/>
              <a:defRPr/>
            </a:pPr>
            <a:endParaRPr lang="cs-CZ" sz="2800" dirty="0">
              <a:effectLst>
                <a:outerShdw blurRad="38100" dist="38100" dir="2700000" algn="tl">
                  <a:srgbClr val="C0C0C0"/>
                </a:outerShdw>
              </a:effectLst>
              <a:latin typeface="Comic Sans MS" pitchFamily="66" charset="0"/>
            </a:endParaRPr>
          </a:p>
          <a:p>
            <a:pPr eaLnBrk="1" fontAlgn="auto" hangingPunct="1">
              <a:lnSpc>
                <a:spcPct val="90000"/>
              </a:lnSpc>
              <a:spcAft>
                <a:spcPts val="0"/>
              </a:spcAft>
              <a:buFontTx/>
              <a:buNone/>
              <a:defRPr/>
            </a:pPr>
            <a:endParaRPr lang="cs-CZ" sz="2800" dirty="0">
              <a:effectLst>
                <a:outerShdw blurRad="38100" dist="38100" dir="2700000" algn="tl">
                  <a:srgbClr val="C0C0C0"/>
                </a:outerShdw>
              </a:effectLst>
              <a:latin typeface="Comic Sans MS" pitchFamily="66" charset="0"/>
            </a:endParaRPr>
          </a:p>
        </p:txBody>
      </p:sp>
      <p:pic>
        <p:nvPicPr>
          <p:cNvPr id="4" name="Picture 4" descr="zelenina">
            <a:extLst>
              <a:ext uri="{FF2B5EF4-FFF2-40B4-BE49-F238E27FC236}">
                <a16:creationId xmlns:a16="http://schemas.microsoft.com/office/drawing/2014/main" id="{50CFF856-62EB-4CA4-BEE9-467869A6E8F5}"/>
              </a:ext>
            </a:extLst>
          </p:cNvPr>
          <p:cNvPicPr>
            <a:picLocks noChangeAspect="1" noChangeArrowheads="1"/>
          </p:cNvPicPr>
          <p:nvPr/>
        </p:nvPicPr>
        <p:blipFill>
          <a:blip r:embed="rId3" cstate="print"/>
          <a:srcRect/>
          <a:stretch>
            <a:fillRect/>
          </a:stretch>
        </p:blipFill>
        <p:spPr bwMode="auto">
          <a:xfrm>
            <a:off x="4572000" y="1412875"/>
            <a:ext cx="3240088" cy="2606675"/>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914400" y="404813"/>
            <a:ext cx="8229600" cy="1143000"/>
          </a:xfrm>
        </p:spPr>
        <p:txBody>
          <a:bodyPr/>
          <a:lstStyle/>
          <a:p>
            <a:pPr eaLnBrk="1" hangingPunct="1">
              <a:defRPr/>
            </a:pPr>
            <a:r>
              <a:rPr lang="cs-CZ" sz="3200" b="1" dirty="0">
                <a:solidFill>
                  <a:schemeClr val="accent4">
                    <a:lumMod val="50000"/>
                  </a:schemeClr>
                </a:solidFill>
                <a:latin typeface="Comic Sans MS" pitchFamily="66" charset="0"/>
              </a:rPr>
              <a:t>Pravoslavné křesťanství a stravování během půstu</a:t>
            </a:r>
          </a:p>
        </p:txBody>
      </p:sp>
      <p:sp>
        <p:nvSpPr>
          <p:cNvPr id="26627" name="Rectangle 3"/>
          <p:cNvSpPr>
            <a:spLocks noGrp="1" noChangeArrowheads="1"/>
          </p:cNvSpPr>
          <p:nvPr>
            <p:ph idx="1"/>
          </p:nvPr>
        </p:nvSpPr>
        <p:spPr>
          <a:xfrm>
            <a:off x="323528" y="1546553"/>
            <a:ext cx="8517632" cy="4690759"/>
          </a:xfrm>
        </p:spPr>
        <p:txBody>
          <a:bodyPr/>
          <a:lstStyle/>
          <a:p>
            <a:pPr eaLnBrk="1" hangingPunct="1">
              <a:lnSpc>
                <a:spcPct val="80000"/>
              </a:lnSpc>
              <a:buFontTx/>
              <a:buNone/>
              <a:defRPr/>
            </a:pPr>
            <a:r>
              <a:rPr lang="cs-CZ" sz="2800" b="1" dirty="0">
                <a:solidFill>
                  <a:schemeClr val="accent4">
                    <a:lumMod val="50000"/>
                  </a:schemeClr>
                </a:solidFill>
                <a:latin typeface="Comic Sans MS" pitchFamily="66" charset="0"/>
              </a:rPr>
              <a:t>↑ vlákniny, sacharidů </a:t>
            </a:r>
          </a:p>
          <a:p>
            <a:pPr eaLnBrk="1" hangingPunct="1">
              <a:lnSpc>
                <a:spcPct val="80000"/>
              </a:lnSpc>
              <a:buFontTx/>
              <a:buNone/>
              <a:defRPr/>
            </a:pPr>
            <a:r>
              <a:rPr lang="cs-CZ" sz="2800" b="1" dirty="0">
                <a:solidFill>
                  <a:schemeClr val="accent4">
                    <a:lumMod val="50000"/>
                  </a:schemeClr>
                </a:solidFill>
              </a:rPr>
              <a:t>↓</a:t>
            </a:r>
            <a:r>
              <a:rPr lang="cs-CZ" sz="2800" b="1" dirty="0">
                <a:solidFill>
                  <a:schemeClr val="accent4">
                    <a:lumMod val="50000"/>
                  </a:schemeClr>
                </a:solidFill>
                <a:latin typeface="Comic Sans MS" panose="030F0702030302020204" pitchFamily="66" charset="0"/>
              </a:rPr>
              <a:t>celkový příjem energie, tuků  </a:t>
            </a:r>
          </a:p>
          <a:p>
            <a:pPr eaLnBrk="1" hangingPunct="1">
              <a:lnSpc>
                <a:spcPct val="80000"/>
              </a:lnSpc>
              <a:buFontTx/>
              <a:buNone/>
              <a:defRPr/>
            </a:pPr>
            <a:r>
              <a:rPr lang="cs-CZ" sz="2800" b="1" dirty="0">
                <a:solidFill>
                  <a:schemeClr val="accent4">
                    <a:lumMod val="50000"/>
                  </a:schemeClr>
                </a:solidFill>
                <a:latin typeface="Comic Sans MS" panose="030F0702030302020204" pitchFamily="66" charset="0"/>
              </a:rPr>
              <a:t> příjem B-nejasné výsledky</a:t>
            </a:r>
          </a:p>
          <a:p>
            <a:pPr eaLnBrk="1" hangingPunct="1">
              <a:lnSpc>
                <a:spcPct val="80000"/>
              </a:lnSpc>
              <a:buFontTx/>
              <a:buNone/>
              <a:defRPr/>
            </a:pPr>
            <a:r>
              <a:rPr lang="cs-CZ" sz="2800" b="1" dirty="0">
                <a:solidFill>
                  <a:schemeClr val="accent4">
                    <a:lumMod val="50000"/>
                  </a:schemeClr>
                </a:solidFill>
              </a:rPr>
              <a:t>↓ </a:t>
            </a:r>
            <a:r>
              <a:rPr lang="cs-CZ" sz="2800" b="1" dirty="0">
                <a:solidFill>
                  <a:schemeClr val="accent4">
                    <a:lumMod val="50000"/>
                  </a:schemeClr>
                </a:solidFill>
                <a:latin typeface="Comic Sans MS" pitchFamily="66" charset="0"/>
              </a:rPr>
              <a:t>celkový a LDL CH, </a:t>
            </a:r>
          </a:p>
          <a:p>
            <a:pPr eaLnBrk="1" hangingPunct="1">
              <a:lnSpc>
                <a:spcPct val="80000"/>
              </a:lnSpc>
              <a:buFontTx/>
              <a:buNone/>
              <a:defRPr/>
            </a:pPr>
            <a:r>
              <a:rPr lang="cs-CZ" sz="2800" b="1" dirty="0">
                <a:solidFill>
                  <a:schemeClr val="accent4">
                    <a:lumMod val="50000"/>
                  </a:schemeClr>
                </a:solidFill>
                <a:latin typeface="Comic Sans MS" pitchFamily="66" charset="0"/>
              </a:rPr>
              <a:t>HDL CH- nejasné výsledky</a:t>
            </a:r>
          </a:p>
          <a:p>
            <a:pPr eaLnBrk="1" hangingPunct="1">
              <a:lnSpc>
                <a:spcPct val="80000"/>
              </a:lnSpc>
              <a:buFontTx/>
              <a:buNone/>
              <a:defRPr/>
            </a:pPr>
            <a:r>
              <a:rPr lang="cs-CZ" sz="2800" b="1" dirty="0">
                <a:solidFill>
                  <a:schemeClr val="accent4">
                    <a:lumMod val="50000"/>
                  </a:schemeClr>
                </a:solidFill>
                <a:latin typeface="Comic Sans MS" pitchFamily="66" charset="0"/>
              </a:rPr>
              <a:t>Tělesná hmotnost- nejasné výsledky</a:t>
            </a:r>
          </a:p>
          <a:p>
            <a:pPr eaLnBrk="1" hangingPunct="1">
              <a:lnSpc>
                <a:spcPct val="80000"/>
              </a:lnSpc>
              <a:buFontTx/>
              <a:buNone/>
              <a:defRPr/>
            </a:pPr>
            <a:endParaRPr lang="cs-CZ" sz="2800" b="1" dirty="0">
              <a:solidFill>
                <a:schemeClr val="accent4">
                  <a:lumMod val="50000"/>
                </a:schemeClr>
              </a:solidFill>
              <a:latin typeface="Comic Sans MS" pitchFamily="66" charset="0"/>
            </a:endParaRPr>
          </a:p>
          <a:p>
            <a:pPr eaLnBrk="1" hangingPunct="1">
              <a:lnSpc>
                <a:spcPct val="80000"/>
              </a:lnSpc>
              <a:buFontTx/>
              <a:buNone/>
              <a:defRPr/>
            </a:pPr>
            <a:r>
              <a:rPr lang="cs-CZ" sz="2800" b="1" dirty="0" err="1">
                <a:solidFill>
                  <a:schemeClr val="accent4">
                    <a:lumMod val="50000"/>
                  </a:schemeClr>
                </a:solidFill>
                <a:latin typeface="Comic Sans MS" pitchFamily="66" charset="0"/>
              </a:rPr>
              <a:t>Vit.D</a:t>
            </a:r>
            <a:r>
              <a:rPr lang="cs-CZ" sz="2800" b="1" dirty="0">
                <a:solidFill>
                  <a:schemeClr val="accent4">
                    <a:lumMod val="50000"/>
                  </a:schemeClr>
                </a:solidFill>
                <a:latin typeface="Comic Sans MS" pitchFamily="66" charset="0"/>
              </a:rPr>
              <a:t>, B12, Ca- nejasné výsledky</a:t>
            </a:r>
          </a:p>
          <a:p>
            <a:pPr eaLnBrk="1" hangingPunct="1">
              <a:lnSpc>
                <a:spcPct val="80000"/>
              </a:lnSpc>
              <a:buFontTx/>
              <a:buNone/>
              <a:defRPr/>
            </a:pPr>
            <a:endParaRPr lang="cs-CZ" sz="2800" b="1" dirty="0">
              <a:solidFill>
                <a:schemeClr val="accent4">
                  <a:lumMod val="50000"/>
                </a:schemeClr>
              </a:solidFill>
              <a:latin typeface="Comic Sans MS" pitchFamily="66" charset="0"/>
            </a:endParaRPr>
          </a:p>
          <a:p>
            <a:pPr eaLnBrk="1" hangingPunct="1">
              <a:lnSpc>
                <a:spcPct val="80000"/>
              </a:lnSpc>
              <a:buFontTx/>
              <a:buNone/>
              <a:defRPr/>
            </a:pPr>
            <a:r>
              <a:rPr lang="cs-CZ" sz="2800" b="1" dirty="0">
                <a:solidFill>
                  <a:schemeClr val="accent4">
                    <a:lumMod val="50000"/>
                  </a:schemeClr>
                </a:solidFill>
                <a:latin typeface="Comic Sans MS" pitchFamily="66" charset="0"/>
              </a:rPr>
              <a:t>Systematický přehled 2017 </a:t>
            </a:r>
          </a:p>
          <a:p>
            <a:pPr eaLnBrk="1" hangingPunct="1">
              <a:lnSpc>
                <a:spcPct val="80000"/>
              </a:lnSpc>
              <a:buNone/>
              <a:defRPr/>
            </a:pPr>
            <a:r>
              <a:rPr lang="cs-CZ" sz="2400" dirty="0">
                <a:hlinkClick r:id="rId3"/>
              </a:rPr>
              <a:t>https://link.springer.com/article/10.1007%2Fs00394-017-1534-8</a:t>
            </a:r>
            <a:endParaRPr lang="cs-CZ" sz="2400" dirty="0">
              <a:latin typeface="Comic Sans MS" pitchFamily="66" charset="0"/>
            </a:endParaRPr>
          </a:p>
          <a:p>
            <a:pPr eaLnBrk="1" hangingPunct="1">
              <a:lnSpc>
                <a:spcPct val="80000"/>
              </a:lnSpc>
              <a:buFontTx/>
              <a:buNone/>
              <a:defRPr/>
            </a:pPr>
            <a:endParaRPr lang="cs-CZ" sz="2400" dirty="0">
              <a:latin typeface="Comic Sans MS" pitchFamily="66" charset="0"/>
            </a:endParaRPr>
          </a:p>
          <a:p>
            <a:pPr eaLnBrk="1" hangingPunct="1">
              <a:lnSpc>
                <a:spcPct val="80000"/>
              </a:lnSpc>
              <a:buFontTx/>
              <a:buNone/>
              <a:defRPr/>
            </a:pPr>
            <a:endParaRPr lang="cs-CZ" sz="2400" dirty="0">
              <a:latin typeface="Comic Sans MS" pitchFamily="66" charset="0"/>
            </a:endParaRPr>
          </a:p>
          <a:p>
            <a:pPr eaLnBrk="1" hangingPunct="1">
              <a:lnSpc>
                <a:spcPct val="80000"/>
              </a:lnSpc>
              <a:buFontTx/>
              <a:buNone/>
              <a:defRPr/>
            </a:pPr>
            <a:endParaRPr lang="cs-CZ" sz="2400" dirty="0">
              <a:latin typeface="Comic Sans MS" pitchFamily="66" charset="0"/>
            </a:endParaRPr>
          </a:p>
          <a:p>
            <a:pPr eaLnBrk="1" hangingPunct="1">
              <a:lnSpc>
                <a:spcPct val="80000"/>
              </a:lnSpc>
              <a:buFontTx/>
              <a:buNone/>
              <a:defRPr/>
            </a:pPr>
            <a:endParaRPr lang="cs-CZ" sz="2400" dirty="0">
              <a:latin typeface="Comic Sans MS" pitchFamily="66" charset="0"/>
            </a:endParaRPr>
          </a:p>
        </p:txBody>
      </p:sp>
      <p:pic>
        <p:nvPicPr>
          <p:cNvPr id="4" name="Obrázek 3" descr="images (4).jpg">
            <a:extLst>
              <a:ext uri="{FF2B5EF4-FFF2-40B4-BE49-F238E27FC236}">
                <a16:creationId xmlns:a16="http://schemas.microsoft.com/office/drawing/2014/main" id="{09A74802-C8F1-43E3-A686-E937951AA464}"/>
              </a:ext>
            </a:extLst>
          </p:cNvPr>
          <p:cNvPicPr>
            <a:picLocks noChangeAspect="1"/>
          </p:cNvPicPr>
          <p:nvPr/>
        </p:nvPicPr>
        <p:blipFill>
          <a:blip r:embed="rId4" cstate="print"/>
          <a:srcRect/>
          <a:stretch>
            <a:fillRect/>
          </a:stretch>
        </p:blipFill>
        <p:spPr bwMode="auto">
          <a:xfrm>
            <a:off x="6228184" y="1124744"/>
            <a:ext cx="2143125" cy="2143125"/>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defRPr/>
            </a:pPr>
            <a:r>
              <a:rPr lang="cs-CZ" sz="3200" b="1" dirty="0">
                <a:solidFill>
                  <a:schemeClr val="accent4">
                    <a:lumMod val="50000"/>
                  </a:schemeClr>
                </a:solidFill>
                <a:latin typeface="Comic Sans MS" pitchFamily="66" charset="0"/>
              </a:rPr>
              <a:t>Vliv Ramadánu na věřící</a:t>
            </a:r>
          </a:p>
        </p:txBody>
      </p:sp>
      <p:sp>
        <p:nvSpPr>
          <p:cNvPr id="27651" name="Rectangle 3"/>
          <p:cNvSpPr>
            <a:spLocks noGrp="1" noChangeArrowheads="1"/>
          </p:cNvSpPr>
          <p:nvPr>
            <p:ph idx="1"/>
          </p:nvPr>
        </p:nvSpPr>
        <p:spPr/>
        <p:txBody>
          <a:bodyPr/>
          <a:lstStyle/>
          <a:p>
            <a:pPr eaLnBrk="1" hangingPunct="1">
              <a:buFontTx/>
              <a:buNone/>
              <a:defRPr/>
            </a:pPr>
            <a:r>
              <a:rPr lang="cs-CZ" sz="2800" b="1" dirty="0">
                <a:solidFill>
                  <a:schemeClr val="accent4">
                    <a:lumMod val="50000"/>
                  </a:schemeClr>
                </a:solidFill>
                <a:latin typeface="Comic Sans MS" pitchFamily="66" charset="0"/>
              </a:rPr>
              <a:t>Výsledky jednotlivých studií se velmi liší.</a:t>
            </a:r>
          </a:p>
          <a:p>
            <a:pPr eaLnBrk="1" hangingPunct="1">
              <a:buFontTx/>
              <a:buNone/>
              <a:defRPr/>
            </a:pPr>
            <a:r>
              <a:rPr lang="cs-CZ" sz="2800" b="1" dirty="0">
                <a:solidFill>
                  <a:schemeClr val="accent4">
                    <a:lumMod val="50000"/>
                  </a:schemeClr>
                </a:solidFill>
                <a:latin typeface="Comic Sans MS" pitchFamily="66" charset="0"/>
              </a:rPr>
              <a:t>Měřené parametry (HDL, LDL, celkový CH, TAG, glukóza) zřejmě závisí na stravování v povolených denních hodinách.</a:t>
            </a:r>
          </a:p>
          <a:p>
            <a:pPr eaLnBrk="1" hangingPunct="1">
              <a:buFontTx/>
              <a:buNone/>
              <a:defRPr/>
            </a:pPr>
            <a:endParaRPr lang="cs-CZ" sz="2800" b="1" dirty="0">
              <a:solidFill>
                <a:srgbClr val="FF0000"/>
              </a:solidFill>
              <a:latin typeface="Comic Sans MS" pitchFamily="66" charset="0"/>
            </a:endParaRPr>
          </a:p>
          <a:p>
            <a:pPr eaLnBrk="1" hangingPunct="1">
              <a:defRPr/>
            </a:pPr>
            <a:r>
              <a:rPr lang="cs-CZ" sz="2800" b="1" dirty="0">
                <a:latin typeface="Comic Sans MS" pitchFamily="66" charset="0"/>
              </a:rPr>
              <a:t>pokles hmotnosti a množství tělesného tuku u obézních a lidí s nadváhou </a:t>
            </a:r>
          </a:p>
          <a:p>
            <a:pPr marL="0" indent="0" eaLnBrk="1" hangingPunct="1">
              <a:buNone/>
              <a:defRPr/>
            </a:pPr>
            <a:r>
              <a:rPr lang="cs-CZ" sz="2800" b="1" dirty="0">
                <a:latin typeface="Comic Sans MS" pitchFamily="66" charset="0"/>
              </a:rPr>
              <a:t>	</a:t>
            </a:r>
            <a:r>
              <a:rPr lang="cs-CZ" sz="1800" b="1" dirty="0">
                <a:latin typeface="Comic Sans MS" pitchFamily="66" charset="0"/>
              </a:rPr>
              <a:t>Systematický přehled 2019</a:t>
            </a:r>
          </a:p>
          <a:p>
            <a:pPr marL="0" indent="0" eaLnBrk="1" hangingPunct="1">
              <a:buNone/>
              <a:defRPr/>
            </a:pPr>
            <a:r>
              <a:rPr lang="cs-CZ" sz="1800" dirty="0">
                <a:hlinkClick r:id="rId3"/>
              </a:rPr>
              <a:t>https://www.mdpi.com/2072-6643/11/2/478/htm</a:t>
            </a:r>
            <a:endParaRPr lang="cs-CZ" sz="1800" b="1" dirty="0">
              <a:solidFill>
                <a:srgbClr val="FF0000"/>
              </a:solidFill>
              <a:latin typeface="Comic Sans MS" pitchFamily="66" charset="0"/>
            </a:endParaRPr>
          </a:p>
          <a:p>
            <a:pPr eaLnBrk="1" hangingPunct="1">
              <a:lnSpc>
                <a:spcPct val="90000"/>
              </a:lnSpc>
              <a:buFontTx/>
              <a:buNone/>
              <a:defRPr/>
            </a:pPr>
            <a:endParaRPr lang="cs-CZ" sz="2400" b="1" dirty="0">
              <a:latin typeface="Comic Sans MS" pitchFamily="66" charset="0"/>
            </a:endParaRPr>
          </a:p>
          <a:p>
            <a:pPr eaLnBrk="1" hangingPunct="1">
              <a:lnSpc>
                <a:spcPct val="90000"/>
              </a:lnSpc>
              <a:buFontTx/>
              <a:buNone/>
              <a:defRPr/>
            </a:pPr>
            <a:endParaRPr lang="cs-CZ" sz="2400" b="1" dirty="0">
              <a:latin typeface="Comic Sans MS" pitchFamily="66" charset="0"/>
            </a:endParaRPr>
          </a:p>
          <a:p>
            <a:pPr eaLnBrk="1" hangingPunct="1">
              <a:lnSpc>
                <a:spcPct val="90000"/>
              </a:lnSpc>
              <a:buFontTx/>
              <a:buNone/>
              <a:defRPr/>
            </a:pPr>
            <a:endParaRPr lang="cs-CZ" sz="2400" dirty="0">
              <a:latin typeface="Comic Sans MS" pitchFamily="66" charset="0"/>
            </a:endParaRPr>
          </a:p>
          <a:p>
            <a:pPr eaLnBrk="1" hangingPunct="1">
              <a:lnSpc>
                <a:spcPct val="90000"/>
              </a:lnSpc>
              <a:buFontTx/>
              <a:buNone/>
              <a:defRPr/>
            </a:pPr>
            <a:r>
              <a:rPr lang="cs-CZ" sz="2800" b="1" dirty="0">
                <a:latin typeface="Comic Sans MS" pitchFamily="66" charset="0"/>
              </a:rPr>
              <a:t>  </a:t>
            </a:r>
          </a:p>
          <a:p>
            <a:pPr eaLnBrk="1" hangingPunct="1">
              <a:buNone/>
              <a:defRPr/>
            </a:pPr>
            <a:endParaRPr lang="cs-CZ" sz="2800" dirty="0"/>
          </a:p>
          <a:p>
            <a:pPr eaLnBrk="1" hangingPunct="1">
              <a:buFontTx/>
              <a:buNone/>
              <a:defRPr/>
            </a:pPr>
            <a:endParaRPr lang="cs-CZ" sz="2800" b="1" dirty="0">
              <a:solidFill>
                <a:schemeClr val="accent4">
                  <a:lumMod val="50000"/>
                </a:schemeClr>
              </a:solidFill>
              <a:latin typeface="Comic Sans MS" pitchFamily="66" charset="0"/>
            </a:endParaRPr>
          </a:p>
          <a:p>
            <a:pPr eaLnBrk="1" hangingPunct="1">
              <a:buFontTx/>
              <a:buNone/>
              <a:defRPr/>
            </a:pPr>
            <a:endParaRPr lang="cs-CZ" sz="2800" dirty="0">
              <a:latin typeface="Comic Sans MS" pitchFamily="66"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B38516B-ABB5-4915-B3FA-4925DB0B6BE3}"/>
              </a:ext>
            </a:extLst>
          </p:cNvPr>
          <p:cNvSpPr>
            <a:spLocks noGrp="1"/>
          </p:cNvSpPr>
          <p:nvPr>
            <p:ph type="title"/>
          </p:nvPr>
        </p:nvSpPr>
        <p:spPr/>
        <p:txBody>
          <a:bodyPr/>
          <a:lstStyle/>
          <a:p>
            <a:endParaRPr lang="cs-CZ" dirty="0"/>
          </a:p>
        </p:txBody>
      </p:sp>
      <p:pic>
        <p:nvPicPr>
          <p:cNvPr id="4" name="Picture 4" descr="C:\Users\Martina\Desktop\mekka.jpg">
            <a:extLst>
              <a:ext uri="{FF2B5EF4-FFF2-40B4-BE49-F238E27FC236}">
                <a16:creationId xmlns:a16="http://schemas.microsoft.com/office/drawing/2014/main" id="{B34480F5-E2F8-4D66-8B41-7674BB0A6335}"/>
              </a:ext>
            </a:extLst>
          </p:cNvPr>
          <p:cNvPicPr>
            <a:picLocks noGrp="1" noChangeAspect="1" noChangeArrowheads="1"/>
          </p:cNvPicPr>
          <p:nvPr>
            <p:ph idx="1"/>
          </p:nvPr>
        </p:nvPicPr>
        <p:blipFill>
          <a:blip r:embed="rId2" cstate="print"/>
          <a:srcRect/>
          <a:stretch>
            <a:fillRect/>
          </a:stretch>
        </p:blipFill>
        <p:spPr bwMode="auto">
          <a:xfrm>
            <a:off x="0" y="9427"/>
            <a:ext cx="9144000" cy="6848573"/>
          </a:xfrm>
          <a:prstGeom prst="rect">
            <a:avLst/>
          </a:prstGeom>
          <a:noFill/>
          <a:ln w="9525">
            <a:noFill/>
            <a:miter lim="800000"/>
            <a:headEnd/>
            <a:tailEnd/>
          </a:ln>
        </p:spPr>
      </p:pic>
    </p:spTree>
    <p:extLst>
      <p:ext uri="{BB962C8B-B14F-4D97-AF65-F5344CB8AC3E}">
        <p14:creationId xmlns:p14="http://schemas.microsoft.com/office/powerpoint/2010/main" val="15038991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defRPr/>
            </a:pPr>
            <a:r>
              <a:rPr lang="cs-CZ" sz="3200" b="1" dirty="0">
                <a:solidFill>
                  <a:schemeClr val="accent4">
                    <a:lumMod val="50000"/>
                  </a:schemeClr>
                </a:solidFill>
                <a:latin typeface="Comic Sans MS" pitchFamily="66" charset="0"/>
              </a:rPr>
              <a:t>Vliv stravování Židů na jejich zdravotní stav</a:t>
            </a:r>
          </a:p>
        </p:txBody>
      </p:sp>
      <p:sp>
        <p:nvSpPr>
          <p:cNvPr id="28675" name="Rectangle 3"/>
          <p:cNvSpPr>
            <a:spLocks noGrp="1" noChangeArrowheads="1"/>
          </p:cNvSpPr>
          <p:nvPr>
            <p:ph idx="1"/>
          </p:nvPr>
        </p:nvSpPr>
        <p:spPr/>
        <p:txBody>
          <a:bodyPr/>
          <a:lstStyle/>
          <a:p>
            <a:pPr eaLnBrk="1" hangingPunct="1">
              <a:buFontTx/>
              <a:buNone/>
              <a:defRPr/>
            </a:pPr>
            <a:r>
              <a:rPr lang="cs-CZ" sz="2800" b="1" dirty="0">
                <a:solidFill>
                  <a:schemeClr val="accent4">
                    <a:lumMod val="50000"/>
                  </a:schemeClr>
                </a:solidFill>
                <a:latin typeface="Comic Sans MS" pitchFamily="66" charset="0"/>
              </a:rPr>
              <a:t>Pouze malý počet studií</a:t>
            </a:r>
          </a:p>
          <a:p>
            <a:pPr eaLnBrk="1" hangingPunct="1">
              <a:buFontTx/>
              <a:buNone/>
              <a:defRPr/>
            </a:pPr>
            <a:r>
              <a:rPr lang="cs-CZ" sz="2800" b="1" dirty="0">
                <a:solidFill>
                  <a:schemeClr val="accent4">
                    <a:lumMod val="50000"/>
                  </a:schemeClr>
                </a:solidFill>
              </a:rPr>
              <a:t>↓ </a:t>
            </a:r>
            <a:r>
              <a:rPr lang="cs-CZ" sz="2800" b="1" dirty="0">
                <a:solidFill>
                  <a:schemeClr val="accent4">
                    <a:lumMod val="50000"/>
                  </a:schemeClr>
                </a:solidFill>
                <a:latin typeface="Comic Sans MS" pitchFamily="66" charset="0"/>
              </a:rPr>
              <a:t>celkový CH, LDL, TAG </a:t>
            </a:r>
          </a:p>
          <a:p>
            <a:pPr eaLnBrk="1" hangingPunct="1">
              <a:buFontTx/>
              <a:buNone/>
              <a:defRPr/>
            </a:pPr>
            <a:r>
              <a:rPr lang="cs-CZ" sz="2800" b="1" dirty="0">
                <a:solidFill>
                  <a:schemeClr val="accent4">
                    <a:lumMod val="50000"/>
                  </a:schemeClr>
                </a:solidFill>
                <a:latin typeface="Comic Sans MS" pitchFamily="66" charset="0"/>
              </a:rPr>
              <a:t>↑ HDL</a:t>
            </a:r>
          </a:p>
          <a:p>
            <a:pPr eaLnBrk="1" hangingPunct="1">
              <a:buFontTx/>
              <a:buNone/>
              <a:defRPr/>
            </a:pPr>
            <a:r>
              <a:rPr lang="cs-CZ" sz="2800" b="1" dirty="0">
                <a:solidFill>
                  <a:schemeClr val="accent4">
                    <a:lumMod val="50000"/>
                  </a:schemeClr>
                </a:solidFill>
              </a:rPr>
              <a:t>↓ </a:t>
            </a:r>
            <a:r>
              <a:rPr lang="cs-CZ" sz="2800" b="1" dirty="0">
                <a:solidFill>
                  <a:schemeClr val="accent4">
                    <a:lumMod val="50000"/>
                  </a:schemeClr>
                </a:solidFill>
                <a:latin typeface="Comic Sans MS" pitchFamily="66" charset="0"/>
              </a:rPr>
              <a:t>BMI</a:t>
            </a:r>
          </a:p>
          <a:p>
            <a:pPr eaLnBrk="1" hangingPunct="1">
              <a:buFontTx/>
              <a:buNone/>
              <a:defRPr/>
            </a:pPr>
            <a:r>
              <a:rPr lang="cs-CZ" sz="2800" b="1" dirty="0">
                <a:solidFill>
                  <a:schemeClr val="accent4">
                    <a:lumMod val="50000"/>
                  </a:schemeClr>
                </a:solidFill>
              </a:rPr>
              <a:t>↓ </a:t>
            </a:r>
            <a:r>
              <a:rPr lang="cs-CZ" sz="2800" b="1" dirty="0">
                <a:solidFill>
                  <a:schemeClr val="accent4">
                    <a:lumMod val="50000"/>
                  </a:schemeClr>
                </a:solidFill>
                <a:latin typeface="Comic Sans MS" pitchFamily="66" charset="0"/>
              </a:rPr>
              <a:t>nasycených MK</a:t>
            </a:r>
          </a:p>
          <a:p>
            <a:pPr eaLnBrk="1" hangingPunct="1">
              <a:buFontTx/>
              <a:buNone/>
              <a:defRPr/>
            </a:pPr>
            <a:r>
              <a:rPr lang="cs-CZ" sz="2800" b="1" dirty="0">
                <a:solidFill>
                  <a:schemeClr val="accent4">
                    <a:lumMod val="50000"/>
                  </a:schemeClr>
                </a:solidFill>
                <a:latin typeface="Comic Sans MS" pitchFamily="66" charset="0"/>
              </a:rPr>
              <a:t>↑ S</a:t>
            </a:r>
          </a:p>
          <a:p>
            <a:pPr eaLnBrk="1" hangingPunct="1">
              <a:buFontTx/>
              <a:buNone/>
              <a:defRPr/>
            </a:pPr>
            <a:r>
              <a:rPr lang="cs-CZ" sz="2800" b="1" dirty="0">
                <a:solidFill>
                  <a:schemeClr val="accent4">
                    <a:lumMod val="50000"/>
                  </a:schemeClr>
                </a:solidFill>
              </a:rPr>
              <a:t>↓ </a:t>
            </a:r>
            <a:r>
              <a:rPr lang="cs-CZ" sz="2800" b="1" dirty="0">
                <a:solidFill>
                  <a:schemeClr val="accent4">
                    <a:lumMod val="50000"/>
                  </a:schemeClr>
                </a:solidFill>
                <a:latin typeface="Comic Sans MS" pitchFamily="66" charset="0"/>
              </a:rPr>
              <a:t>T</a:t>
            </a:r>
          </a:p>
          <a:p>
            <a:pPr eaLnBrk="1" hangingPunct="1">
              <a:buFontTx/>
              <a:buNone/>
              <a:defRPr/>
            </a:pPr>
            <a:r>
              <a:rPr lang="cs-CZ" sz="2800" b="1" dirty="0">
                <a:solidFill>
                  <a:schemeClr val="accent4">
                    <a:lumMod val="50000"/>
                  </a:schemeClr>
                </a:solidFill>
                <a:latin typeface="Comic Sans MS" pitchFamily="66" charset="0"/>
              </a:rPr>
              <a:t>(kostní </a:t>
            </a:r>
            <a:r>
              <a:rPr lang="cs-CZ" sz="2800" b="1" dirty="0" err="1">
                <a:solidFill>
                  <a:schemeClr val="accent4">
                    <a:lumMod val="50000"/>
                  </a:schemeClr>
                </a:solidFill>
                <a:latin typeface="Comic Sans MS" pitchFamily="66" charset="0"/>
              </a:rPr>
              <a:t>denzita</a:t>
            </a:r>
            <a:r>
              <a:rPr lang="cs-CZ" sz="2800" b="1" dirty="0">
                <a:solidFill>
                  <a:schemeClr val="accent4">
                    <a:lumMod val="50000"/>
                  </a:schemeClr>
                </a:solidFill>
                <a:latin typeface="Comic Sans MS" pitchFamily="66" charset="0"/>
              </a:rPr>
              <a:t> a vitamin D)??</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defRPr/>
            </a:pPr>
            <a:r>
              <a:rPr lang="cs-CZ" sz="3200" b="1" dirty="0">
                <a:solidFill>
                  <a:schemeClr val="accent4">
                    <a:lumMod val="50000"/>
                  </a:schemeClr>
                </a:solidFill>
                <a:latin typeface="Comic Sans MS" pitchFamily="66" charset="0"/>
              </a:rPr>
              <a:t>Praktická část</a:t>
            </a:r>
          </a:p>
        </p:txBody>
      </p:sp>
      <p:sp>
        <p:nvSpPr>
          <p:cNvPr id="29699" name="Rectangle 3"/>
          <p:cNvSpPr>
            <a:spLocks noGrp="1" noChangeArrowheads="1"/>
          </p:cNvSpPr>
          <p:nvPr>
            <p:ph idx="1"/>
          </p:nvPr>
        </p:nvSpPr>
        <p:spPr>
          <a:xfrm>
            <a:off x="323850" y="1125538"/>
            <a:ext cx="8229600" cy="4525962"/>
          </a:xfrm>
        </p:spPr>
        <p:txBody>
          <a:bodyPr/>
          <a:lstStyle/>
          <a:p>
            <a:pPr eaLnBrk="1" hangingPunct="1">
              <a:buFontTx/>
              <a:buNone/>
              <a:defRPr/>
            </a:pPr>
            <a:r>
              <a:rPr lang="cs-CZ" sz="2800" b="1" dirty="0">
                <a:solidFill>
                  <a:schemeClr val="accent4">
                    <a:lumMod val="50000"/>
                  </a:schemeClr>
                </a:solidFill>
                <a:latin typeface="Comic Sans MS" pitchFamily="66" charset="0"/>
              </a:rPr>
              <a:t>Jak ovlivní půst pravoslavných věřících hodnoty antropometrické a biochemické.</a:t>
            </a:r>
          </a:p>
          <a:p>
            <a:pPr eaLnBrk="1" hangingPunct="1">
              <a:buFontTx/>
              <a:buNone/>
              <a:defRPr/>
            </a:pPr>
            <a:r>
              <a:rPr lang="cs-CZ" sz="2800" b="1" dirty="0" err="1">
                <a:solidFill>
                  <a:schemeClr val="accent4">
                    <a:lumMod val="50000"/>
                  </a:schemeClr>
                </a:solidFill>
                <a:latin typeface="Comic Sans MS" pitchFamily="66" charset="0"/>
              </a:rPr>
              <a:t>Filipovský</a:t>
            </a:r>
            <a:r>
              <a:rPr lang="cs-CZ" sz="2800" b="1" dirty="0">
                <a:solidFill>
                  <a:schemeClr val="accent4">
                    <a:lumMod val="50000"/>
                  </a:schemeClr>
                </a:solidFill>
                <a:latin typeface="Comic Sans MS" pitchFamily="66" charset="0"/>
              </a:rPr>
              <a:t> půst před Vánocemi (40 dnů).</a:t>
            </a:r>
          </a:p>
          <a:p>
            <a:pPr eaLnBrk="1" hangingPunct="1">
              <a:buFontTx/>
              <a:buNone/>
              <a:defRPr/>
            </a:pPr>
            <a:endParaRPr lang="cs-CZ" sz="2800" b="1" dirty="0">
              <a:solidFill>
                <a:schemeClr val="accent4">
                  <a:lumMod val="50000"/>
                </a:schemeClr>
              </a:solidFill>
              <a:latin typeface="Comic Sans MS" pitchFamily="66" charset="0"/>
            </a:endParaRPr>
          </a:p>
          <a:p>
            <a:pPr eaLnBrk="1" hangingPunct="1">
              <a:buFontTx/>
              <a:buNone/>
              <a:defRPr/>
            </a:pPr>
            <a:r>
              <a:rPr lang="cs-CZ" sz="2800" b="1" u="sng" dirty="0">
                <a:solidFill>
                  <a:schemeClr val="accent4">
                    <a:lumMod val="50000"/>
                  </a:schemeClr>
                </a:solidFill>
                <a:latin typeface="Comic Sans MS" pitchFamily="66" charset="0"/>
              </a:rPr>
              <a:t>Vyšetřované osoby a metodika:</a:t>
            </a:r>
          </a:p>
          <a:p>
            <a:pPr eaLnBrk="1" hangingPunct="1">
              <a:buFontTx/>
              <a:buNone/>
              <a:defRPr/>
            </a:pPr>
            <a:r>
              <a:rPr lang="cs-CZ" sz="2800" b="1" dirty="0">
                <a:solidFill>
                  <a:schemeClr val="accent4">
                    <a:lumMod val="50000"/>
                  </a:schemeClr>
                </a:solidFill>
                <a:latin typeface="Comic Sans MS" pitchFamily="66" charset="0"/>
              </a:rPr>
              <a:t>2 ženy (22 a 54let), 2muži (57 a 76let).</a:t>
            </a:r>
          </a:p>
          <a:p>
            <a:pPr eaLnBrk="1" hangingPunct="1">
              <a:buFontTx/>
              <a:buNone/>
              <a:defRPr/>
            </a:pPr>
            <a:r>
              <a:rPr lang="cs-CZ" sz="2800" b="1" dirty="0">
                <a:solidFill>
                  <a:schemeClr val="accent4">
                    <a:lumMod val="50000"/>
                  </a:schemeClr>
                </a:solidFill>
                <a:latin typeface="Comic Sans MS" pitchFamily="66" charset="0"/>
              </a:rPr>
              <a:t>Antropometrie:</a:t>
            </a:r>
          </a:p>
          <a:p>
            <a:pPr eaLnBrk="1" hangingPunct="1">
              <a:buFontTx/>
              <a:buNone/>
              <a:defRPr/>
            </a:pPr>
            <a:r>
              <a:rPr lang="cs-CZ" sz="2800" b="1" dirty="0">
                <a:solidFill>
                  <a:schemeClr val="accent4">
                    <a:lumMod val="50000"/>
                  </a:schemeClr>
                </a:solidFill>
                <a:latin typeface="Comic Sans MS" pitchFamily="66" charset="0"/>
              </a:rPr>
              <a:t>Tělesná hmotnost, BMI, procento tělesného tuku, obvod paže pasu a boků, KT.</a:t>
            </a:r>
          </a:p>
          <a:p>
            <a:pPr eaLnBrk="1" hangingPunct="1">
              <a:buFontTx/>
              <a:buNone/>
              <a:defRPr/>
            </a:pPr>
            <a:endParaRPr lang="cs-CZ" sz="2800" dirty="0">
              <a:latin typeface="Comic Sans MS" pitchFamily="66"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5"/>
          <p:cNvSpPr>
            <a:spLocks noGrp="1" noChangeArrowheads="1"/>
          </p:cNvSpPr>
          <p:nvPr>
            <p:ph type="title"/>
          </p:nvPr>
        </p:nvSpPr>
        <p:spPr/>
        <p:txBody>
          <a:bodyPr/>
          <a:lstStyle/>
          <a:p>
            <a:pPr eaLnBrk="1" hangingPunct="1"/>
            <a:endParaRPr lang="cs-CZ" dirty="0"/>
          </a:p>
        </p:txBody>
      </p:sp>
      <p:sp>
        <p:nvSpPr>
          <p:cNvPr id="30723" name="Rectangle 6"/>
          <p:cNvSpPr>
            <a:spLocks noGrp="1" noChangeArrowheads="1"/>
          </p:cNvSpPr>
          <p:nvPr>
            <p:ph idx="1"/>
          </p:nvPr>
        </p:nvSpPr>
        <p:spPr>
          <a:xfrm>
            <a:off x="395288" y="476250"/>
            <a:ext cx="8291512" cy="5649913"/>
          </a:xfrm>
        </p:spPr>
        <p:txBody>
          <a:bodyPr/>
          <a:lstStyle/>
          <a:p>
            <a:pPr eaLnBrk="1" hangingPunct="1">
              <a:buFontTx/>
              <a:buNone/>
              <a:defRPr/>
            </a:pPr>
            <a:r>
              <a:rPr lang="cs-CZ" sz="2800" b="1" dirty="0">
                <a:solidFill>
                  <a:schemeClr val="accent4">
                    <a:lumMod val="50000"/>
                  </a:schemeClr>
                </a:solidFill>
                <a:latin typeface="Comic Sans MS" pitchFamily="66" charset="0"/>
              </a:rPr>
              <a:t>Biochemie:</a:t>
            </a:r>
          </a:p>
          <a:p>
            <a:pPr eaLnBrk="1" hangingPunct="1">
              <a:buFontTx/>
              <a:buNone/>
              <a:defRPr/>
            </a:pPr>
            <a:r>
              <a:rPr lang="cs-CZ" sz="2800" b="1" dirty="0">
                <a:solidFill>
                  <a:schemeClr val="accent4">
                    <a:lumMod val="50000"/>
                  </a:schemeClr>
                </a:solidFill>
                <a:latin typeface="Comic Sans MS" pitchFamily="66" charset="0"/>
              </a:rPr>
              <a:t>bilirubin, ALT, AST, glukóza, alfa-amyláza,</a:t>
            </a:r>
          </a:p>
          <a:p>
            <a:pPr eaLnBrk="1" hangingPunct="1">
              <a:buFontTx/>
              <a:buNone/>
              <a:defRPr/>
            </a:pPr>
            <a:r>
              <a:rPr lang="cs-CZ" sz="2800" b="1" dirty="0">
                <a:solidFill>
                  <a:schemeClr val="accent4">
                    <a:lumMod val="50000"/>
                  </a:schemeClr>
                </a:solidFill>
                <a:latin typeface="Comic Sans MS" pitchFamily="66" charset="0"/>
              </a:rPr>
              <a:t>lipáza, celkový CH, HDL-CH, LDL-CH. </a:t>
            </a:r>
          </a:p>
          <a:p>
            <a:pPr eaLnBrk="1" hangingPunct="1">
              <a:buFontTx/>
              <a:buNone/>
              <a:defRPr/>
            </a:pPr>
            <a:endParaRPr lang="cs-CZ" sz="2800" b="1" dirty="0">
              <a:solidFill>
                <a:schemeClr val="accent4">
                  <a:lumMod val="50000"/>
                </a:schemeClr>
              </a:solidFill>
              <a:latin typeface="Comic Sans MS" pitchFamily="66" charset="0"/>
            </a:endParaRPr>
          </a:p>
          <a:p>
            <a:pPr eaLnBrk="1" hangingPunct="1">
              <a:buFontTx/>
              <a:buNone/>
              <a:defRPr/>
            </a:pPr>
            <a:r>
              <a:rPr lang="cs-CZ" sz="2800" b="1" dirty="0">
                <a:solidFill>
                  <a:schemeClr val="accent4">
                    <a:lumMod val="50000"/>
                  </a:schemeClr>
                </a:solidFill>
                <a:latin typeface="Comic Sans MS" pitchFamily="66" charset="0"/>
              </a:rPr>
              <a:t>Pro zjištění energetického příjmu bílkovin, sacharidů, tuků a cholesterolu byla použita metoda 24h </a:t>
            </a:r>
            <a:r>
              <a:rPr lang="cs-CZ" sz="2800" b="1" dirty="0" err="1">
                <a:solidFill>
                  <a:schemeClr val="accent4">
                    <a:lumMod val="50000"/>
                  </a:schemeClr>
                </a:solidFill>
                <a:latin typeface="Comic Sans MS" pitchFamily="66" charset="0"/>
              </a:rPr>
              <a:t>recallu</a:t>
            </a:r>
            <a:r>
              <a:rPr lang="cs-CZ" sz="2800" b="1" dirty="0">
                <a:solidFill>
                  <a:schemeClr val="accent4">
                    <a:lumMod val="50000"/>
                  </a:schemeClr>
                </a:solidFill>
                <a:latin typeface="Comic Sans MS" pitchFamily="66" charset="0"/>
              </a:rPr>
              <a:t>. </a:t>
            </a:r>
          </a:p>
          <a:p>
            <a:pPr eaLnBrk="1" hangingPunct="1">
              <a:buFontTx/>
              <a:buNone/>
              <a:defRPr/>
            </a:pPr>
            <a:endParaRPr lang="cs-CZ" sz="2800" b="1" dirty="0">
              <a:latin typeface="Comic Sans MS" pitchFamily="66" charset="0"/>
            </a:endParaRPr>
          </a:p>
          <a:p>
            <a:pPr eaLnBrk="1" hangingPunct="1">
              <a:buFontTx/>
              <a:buNone/>
              <a:defRPr/>
            </a:pPr>
            <a:r>
              <a:rPr lang="cs-CZ" sz="2800" b="1" dirty="0">
                <a:latin typeface="Comic Sans MS" pitchFamily="66" charset="0"/>
              </a:rPr>
              <a:t> </a:t>
            </a:r>
          </a:p>
          <a:p>
            <a:pPr eaLnBrk="1" hangingPunct="1">
              <a:buFontTx/>
              <a:buNone/>
              <a:defRPr/>
            </a:pPr>
            <a:endParaRPr lang="cs-CZ" sz="2800" b="1" dirty="0">
              <a:latin typeface="Comic Sans MS" pitchFamily="66" charset="0"/>
            </a:endParaRPr>
          </a:p>
          <a:p>
            <a:pPr eaLnBrk="1" hangingPunct="1">
              <a:buFontTx/>
              <a:buNone/>
              <a:defRPr/>
            </a:pPr>
            <a:endParaRPr lang="cs-CZ" sz="2800" dirty="0">
              <a:latin typeface="Comic Sans MS" pitchFamily="66"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algn="l" eaLnBrk="1" hangingPunct="1">
              <a:defRPr/>
            </a:pPr>
            <a:r>
              <a:rPr lang="cs-CZ" sz="3200" b="1" dirty="0">
                <a:solidFill>
                  <a:schemeClr val="accent4">
                    <a:lumMod val="50000"/>
                  </a:schemeClr>
                </a:solidFill>
                <a:latin typeface="Comic Sans MS" pitchFamily="66" charset="0"/>
              </a:rPr>
              <a:t>Výsledky praktické části:</a:t>
            </a:r>
          </a:p>
        </p:txBody>
      </p:sp>
      <p:sp>
        <p:nvSpPr>
          <p:cNvPr id="31747" name="Rectangle 3"/>
          <p:cNvSpPr>
            <a:spLocks noGrp="1" noChangeArrowheads="1"/>
          </p:cNvSpPr>
          <p:nvPr>
            <p:ph idx="1"/>
          </p:nvPr>
        </p:nvSpPr>
        <p:spPr/>
        <p:txBody>
          <a:bodyPr/>
          <a:lstStyle/>
          <a:p>
            <a:pPr eaLnBrk="1" hangingPunct="1">
              <a:buFontTx/>
              <a:buNone/>
              <a:defRPr/>
            </a:pPr>
            <a:r>
              <a:rPr lang="cs-CZ" sz="2800" b="1" dirty="0">
                <a:solidFill>
                  <a:schemeClr val="accent4">
                    <a:lumMod val="50000"/>
                  </a:schemeClr>
                </a:solidFill>
                <a:latin typeface="Comic Sans MS" pitchFamily="66" charset="0"/>
              </a:rPr>
              <a:t>Antropometrie</a:t>
            </a:r>
            <a:r>
              <a:rPr lang="cs-CZ" sz="2800" dirty="0">
                <a:solidFill>
                  <a:schemeClr val="accent4">
                    <a:lumMod val="50000"/>
                  </a:schemeClr>
                </a:solidFill>
                <a:latin typeface="Comic Sans MS" pitchFamily="66" charset="0"/>
              </a:rPr>
              <a:t>: </a:t>
            </a:r>
          </a:p>
          <a:p>
            <a:pPr eaLnBrk="1" hangingPunct="1">
              <a:buFontTx/>
              <a:buNone/>
              <a:defRPr/>
            </a:pPr>
            <a:r>
              <a:rPr lang="cs-CZ" sz="2800" dirty="0">
                <a:solidFill>
                  <a:schemeClr val="accent4">
                    <a:lumMod val="50000"/>
                  </a:schemeClr>
                </a:solidFill>
                <a:latin typeface="Comic Sans MS" pitchFamily="66" charset="0"/>
              </a:rPr>
              <a:t>BMI, % tělesného tuku, obvod paže pasu a boků se výrazně nelišily před a po skončení půstu.</a:t>
            </a:r>
          </a:p>
          <a:p>
            <a:pPr eaLnBrk="1" hangingPunct="1">
              <a:buFontTx/>
              <a:buNone/>
              <a:defRPr/>
            </a:pPr>
            <a:r>
              <a:rPr lang="cs-CZ" sz="2800" dirty="0">
                <a:solidFill>
                  <a:schemeClr val="accent4">
                    <a:lumMod val="50000"/>
                  </a:schemeClr>
                </a:solidFill>
                <a:latin typeface="Comic Sans MS" pitchFamily="66" charset="0"/>
              </a:rPr>
              <a:t>Nebyl zjištěn ani rozdíl v příjmu S, B, T. Převládala konzumace rostlinných bílkovin.</a:t>
            </a:r>
          </a:p>
          <a:p>
            <a:pPr eaLnBrk="1" hangingPunct="1">
              <a:buFontTx/>
              <a:buNone/>
              <a:defRPr/>
            </a:pPr>
            <a:r>
              <a:rPr lang="cs-CZ" sz="2800" dirty="0">
                <a:solidFill>
                  <a:schemeClr val="accent4">
                    <a:lumMod val="50000"/>
                  </a:schemeClr>
                </a:solidFill>
                <a:latin typeface="Comic Sans MS" pitchFamily="66" charset="0"/>
              </a:rPr>
              <a:t>Zastoupení jednotlivých aminokyselin ve stravě se velmi lišilo a nedá se jednoznačně říci, že by některé byly deficitní, či by jejich příjem byl zvýšený.</a:t>
            </a:r>
          </a:p>
          <a:p>
            <a:pPr eaLnBrk="1" hangingPunct="1">
              <a:buFontTx/>
              <a:buNone/>
              <a:defRPr/>
            </a:pPr>
            <a:endParaRPr lang="cs-CZ" sz="2800" dirty="0">
              <a:latin typeface="Comic Sans MS" pitchFamily="66" charset="0"/>
            </a:endParaRPr>
          </a:p>
          <a:p>
            <a:pPr eaLnBrk="1" hangingPunct="1">
              <a:buFontTx/>
              <a:buNone/>
              <a:defRPr/>
            </a:pPr>
            <a:endParaRPr lang="cs-CZ" sz="2800" dirty="0">
              <a:latin typeface="Comic Sans MS" pitchFamily="66" charset="0"/>
            </a:endParaRPr>
          </a:p>
          <a:p>
            <a:pPr eaLnBrk="1" hangingPunct="1">
              <a:buFontTx/>
              <a:buNone/>
              <a:defRPr/>
            </a:pPr>
            <a:endParaRPr lang="cs-CZ" sz="2800" dirty="0">
              <a:latin typeface="Comic Sans MS" pitchFamily="66" charset="0"/>
            </a:endParaRPr>
          </a:p>
          <a:p>
            <a:pPr eaLnBrk="1" hangingPunct="1">
              <a:buFontTx/>
              <a:buNone/>
              <a:defRPr/>
            </a:pPr>
            <a:endParaRPr lang="cs-CZ" sz="2800" dirty="0">
              <a:latin typeface="Comic Sans MS" pitchFamily="66"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endParaRPr lang="cs-CZ"/>
          </a:p>
        </p:txBody>
      </p:sp>
      <p:sp>
        <p:nvSpPr>
          <p:cNvPr id="32771" name="Rectangle 3"/>
          <p:cNvSpPr>
            <a:spLocks noGrp="1" noChangeArrowheads="1"/>
          </p:cNvSpPr>
          <p:nvPr>
            <p:ph idx="1"/>
          </p:nvPr>
        </p:nvSpPr>
        <p:spPr>
          <a:xfrm>
            <a:off x="395288" y="549275"/>
            <a:ext cx="8229600" cy="4525963"/>
          </a:xfrm>
        </p:spPr>
        <p:txBody>
          <a:bodyPr/>
          <a:lstStyle/>
          <a:p>
            <a:pPr eaLnBrk="1" hangingPunct="1">
              <a:lnSpc>
                <a:spcPct val="90000"/>
              </a:lnSpc>
              <a:buFontTx/>
              <a:buNone/>
              <a:defRPr/>
            </a:pPr>
            <a:r>
              <a:rPr lang="cs-CZ" sz="2800" b="1" dirty="0">
                <a:solidFill>
                  <a:schemeClr val="accent4">
                    <a:lumMod val="50000"/>
                  </a:schemeClr>
                </a:solidFill>
                <a:latin typeface="Comic Sans MS" pitchFamily="66" charset="0"/>
              </a:rPr>
              <a:t>Z biochemických hodnot došlo k výrazné změně hladin bilirubinu u všech vyšetřovaných osob.</a:t>
            </a:r>
          </a:p>
          <a:p>
            <a:pPr eaLnBrk="1" hangingPunct="1">
              <a:lnSpc>
                <a:spcPct val="90000"/>
              </a:lnSpc>
              <a:defRPr/>
            </a:pPr>
            <a:endParaRPr lang="cs-CZ" sz="2800" dirty="0">
              <a:latin typeface="Comic Sans MS" pitchFamily="66" charset="0"/>
            </a:endParaRPr>
          </a:p>
          <a:p>
            <a:pPr eaLnBrk="1" hangingPunct="1">
              <a:lnSpc>
                <a:spcPct val="90000"/>
              </a:lnSpc>
              <a:defRPr/>
            </a:pPr>
            <a:r>
              <a:rPr lang="cs-CZ" sz="2800" b="1" dirty="0">
                <a:solidFill>
                  <a:schemeClr val="accent4">
                    <a:lumMod val="50000"/>
                  </a:schemeClr>
                </a:solidFill>
                <a:latin typeface="Comic Sans MS" pitchFamily="66" charset="0"/>
              </a:rPr>
              <a:t>Při restrikci energetického příjmu může být způsobeno mutací genu UGT1A1</a:t>
            </a:r>
          </a:p>
          <a:p>
            <a:pPr eaLnBrk="1" hangingPunct="1">
              <a:lnSpc>
                <a:spcPct val="90000"/>
              </a:lnSpc>
              <a:defRPr/>
            </a:pPr>
            <a:r>
              <a:rPr lang="cs-CZ" sz="2800" b="1" dirty="0">
                <a:solidFill>
                  <a:schemeClr val="accent4">
                    <a:lumMod val="50000"/>
                  </a:schemeClr>
                </a:solidFill>
                <a:latin typeface="Comic Sans MS" pitchFamily="66" charset="0"/>
              </a:rPr>
              <a:t>Gilbertův syndrom</a:t>
            </a:r>
          </a:p>
          <a:p>
            <a:pPr eaLnBrk="1" hangingPunct="1">
              <a:lnSpc>
                <a:spcPct val="90000"/>
              </a:lnSpc>
              <a:defRPr/>
            </a:pPr>
            <a:r>
              <a:rPr lang="cs-CZ" sz="2800" b="1" dirty="0">
                <a:solidFill>
                  <a:schemeClr val="accent4">
                    <a:lumMod val="50000"/>
                  </a:schemeClr>
                </a:solidFill>
                <a:latin typeface="Comic Sans MS" pitchFamily="66" charset="0"/>
              </a:rPr>
              <a:t>Zvýšená konzumace ovsa </a:t>
            </a:r>
          </a:p>
          <a:p>
            <a:pPr eaLnBrk="1" hangingPunct="1">
              <a:lnSpc>
                <a:spcPct val="90000"/>
              </a:lnSpc>
              <a:defRPr/>
            </a:pPr>
            <a:endParaRPr lang="cs-CZ" sz="2800" b="1" dirty="0">
              <a:solidFill>
                <a:schemeClr val="accent4">
                  <a:lumMod val="50000"/>
                </a:schemeClr>
              </a:solidFill>
              <a:latin typeface="Comic Sans MS" pitchFamily="66" charset="0"/>
            </a:endParaRPr>
          </a:p>
          <a:p>
            <a:pPr eaLnBrk="1" hangingPunct="1">
              <a:lnSpc>
                <a:spcPct val="90000"/>
              </a:lnSpc>
              <a:buFontTx/>
              <a:buNone/>
              <a:defRPr/>
            </a:pPr>
            <a:r>
              <a:rPr lang="cs-CZ" sz="2800" b="1" dirty="0">
                <a:solidFill>
                  <a:schemeClr val="accent4">
                    <a:lumMod val="50000"/>
                  </a:schemeClr>
                </a:solidFill>
                <a:latin typeface="Comic Sans MS" pitchFamily="66" charset="0"/>
              </a:rPr>
              <a:t>Hladiny bilirubinu však byly v normě</a:t>
            </a:r>
            <a:r>
              <a:rPr lang="cs-CZ" sz="2800" dirty="0">
                <a:latin typeface="Comic Sans MS" pitchFamily="66" charset="0"/>
              </a:rPr>
              <a:t>.</a:t>
            </a:r>
          </a:p>
          <a:p>
            <a:pPr eaLnBrk="1" hangingPunct="1">
              <a:lnSpc>
                <a:spcPct val="90000"/>
              </a:lnSpc>
              <a:buFontTx/>
              <a:buNone/>
              <a:defRPr/>
            </a:pPr>
            <a:endParaRPr lang="cs-CZ" sz="2800" dirty="0">
              <a:latin typeface="Comic Sans MS" pitchFamily="66" charset="0"/>
            </a:endParaRPr>
          </a:p>
          <a:p>
            <a:pPr eaLnBrk="1" hangingPunct="1">
              <a:lnSpc>
                <a:spcPct val="90000"/>
              </a:lnSpc>
              <a:defRPr/>
            </a:pPr>
            <a:endParaRPr lang="cs-CZ" sz="2800" dirty="0">
              <a:latin typeface="Comic Sans MS" pitchFamily="66" charset="0"/>
            </a:endParaRPr>
          </a:p>
          <a:p>
            <a:pPr eaLnBrk="1" hangingPunct="1">
              <a:lnSpc>
                <a:spcPct val="90000"/>
              </a:lnSpc>
              <a:defRPr/>
            </a:pPr>
            <a:endParaRPr lang="cs-CZ" sz="2800" dirty="0">
              <a:latin typeface="Comic Sans MS" pitchFamily="66" charset="0"/>
            </a:endParaRPr>
          </a:p>
          <a:p>
            <a:pPr eaLnBrk="1" hangingPunct="1">
              <a:lnSpc>
                <a:spcPct val="90000"/>
              </a:lnSpc>
              <a:buFontTx/>
              <a:buNone/>
              <a:defRPr/>
            </a:pPr>
            <a:endParaRPr lang="cs-CZ" sz="2800" dirty="0">
              <a:latin typeface="Comic Sans MS" pitchFamily="66"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algn="l" eaLnBrk="1" hangingPunct="1"/>
            <a:endParaRPr lang="cs-CZ"/>
          </a:p>
        </p:txBody>
      </p:sp>
      <p:sp>
        <p:nvSpPr>
          <p:cNvPr id="33795" name="Rectangle 3"/>
          <p:cNvSpPr>
            <a:spLocks noGrp="1" noChangeArrowheads="1"/>
          </p:cNvSpPr>
          <p:nvPr>
            <p:ph idx="1"/>
          </p:nvPr>
        </p:nvSpPr>
        <p:spPr>
          <a:xfrm>
            <a:off x="323850" y="404813"/>
            <a:ext cx="8516938" cy="4454525"/>
          </a:xfrm>
        </p:spPr>
        <p:txBody>
          <a:bodyPr/>
          <a:lstStyle/>
          <a:p>
            <a:pPr eaLnBrk="1" hangingPunct="1">
              <a:buFontTx/>
              <a:buNone/>
              <a:defRPr/>
            </a:pPr>
            <a:r>
              <a:rPr lang="cs-CZ" sz="2800" b="1" dirty="0">
                <a:solidFill>
                  <a:schemeClr val="accent4">
                    <a:lumMod val="50000"/>
                  </a:schemeClr>
                </a:solidFill>
                <a:latin typeface="Comic Sans MS" pitchFamily="66" charset="0"/>
              </a:rPr>
              <a:t>Hladiny celkového cholesterolu u tří osob klesly u ženy (1956) však stouply, což bylo zřejmě způsobeno endogenní tvorbou.</a:t>
            </a:r>
          </a:p>
          <a:p>
            <a:pPr eaLnBrk="1" hangingPunct="1">
              <a:buFontTx/>
              <a:buNone/>
              <a:defRPr/>
            </a:pPr>
            <a:endParaRPr lang="cs-CZ" sz="2800" b="1" dirty="0">
              <a:solidFill>
                <a:schemeClr val="accent4">
                  <a:lumMod val="50000"/>
                </a:schemeClr>
              </a:solidFill>
              <a:latin typeface="Comic Sans MS" pitchFamily="66" charset="0"/>
            </a:endParaRPr>
          </a:p>
          <a:p>
            <a:pPr eaLnBrk="1" hangingPunct="1">
              <a:buFontTx/>
              <a:buNone/>
              <a:defRPr/>
            </a:pPr>
            <a:r>
              <a:rPr lang="cs-CZ" sz="2800" b="1" dirty="0">
                <a:solidFill>
                  <a:schemeClr val="accent4">
                    <a:lumMod val="50000"/>
                  </a:schemeClr>
                </a:solidFill>
                <a:latin typeface="Comic Sans MS" pitchFamily="66" charset="0"/>
              </a:rPr>
              <a:t>Nedošlo k výrazným změnám hodnot ALT, AST, lipázy a alfa-amylázy, hladina glukózy se také nezměnila.</a:t>
            </a:r>
          </a:p>
          <a:p>
            <a:pPr eaLnBrk="1" hangingPunct="1">
              <a:buFontTx/>
              <a:buNone/>
              <a:defRPr/>
            </a:pPr>
            <a:endParaRPr lang="cs-CZ" sz="2800" dirty="0">
              <a:latin typeface="Comic Sans MS" pitchFamily="66"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defRPr/>
            </a:pPr>
            <a:r>
              <a:rPr lang="cs-CZ" sz="3200" b="1" dirty="0">
                <a:solidFill>
                  <a:schemeClr val="accent4">
                    <a:lumMod val="50000"/>
                  </a:schemeClr>
                </a:solidFill>
                <a:latin typeface="Comic Sans MS" pitchFamily="66" charset="0"/>
              </a:rPr>
              <a:t>Závěr praktické části:</a:t>
            </a:r>
          </a:p>
        </p:txBody>
      </p:sp>
      <p:sp>
        <p:nvSpPr>
          <p:cNvPr id="34819" name="Rectangle 3"/>
          <p:cNvSpPr>
            <a:spLocks noGrp="1" noChangeArrowheads="1"/>
          </p:cNvSpPr>
          <p:nvPr>
            <p:ph idx="1"/>
          </p:nvPr>
        </p:nvSpPr>
        <p:spPr/>
        <p:txBody>
          <a:bodyPr/>
          <a:lstStyle/>
          <a:p>
            <a:pPr eaLnBrk="1" hangingPunct="1">
              <a:defRPr/>
            </a:pPr>
            <a:r>
              <a:rPr lang="cs-CZ" sz="2800" b="1" dirty="0">
                <a:solidFill>
                  <a:schemeClr val="accent4">
                    <a:lumMod val="50000"/>
                  </a:schemeClr>
                </a:solidFill>
                <a:latin typeface="Comic Sans MS" pitchFamily="66" charset="0"/>
              </a:rPr>
              <a:t>Z výsledků praktické části vyplývá, že dodržování půstu nemá negativní vliv na zdravotní stav věřících. Strava je kvalitativně i kvantitativně plnohodnotná.</a:t>
            </a:r>
          </a:p>
          <a:p>
            <a:pPr eaLnBrk="1" hangingPunct="1">
              <a:buFontTx/>
              <a:buNone/>
              <a:defRPr/>
            </a:pPr>
            <a:r>
              <a:rPr lang="cs-CZ" sz="2800" b="1" dirty="0">
                <a:solidFill>
                  <a:schemeClr val="accent4">
                    <a:lumMod val="50000"/>
                  </a:schemeClr>
                </a:solidFill>
                <a:latin typeface="Comic Sans MS" pitchFamily="66" charset="0"/>
              </a:rPr>
              <a:t>Důležitá je celková pestrost stravy a dostatek všech makro i </a:t>
            </a:r>
            <a:r>
              <a:rPr lang="cs-CZ" sz="2800" b="1" dirty="0" err="1">
                <a:solidFill>
                  <a:schemeClr val="accent4">
                    <a:lumMod val="50000"/>
                  </a:schemeClr>
                </a:solidFill>
                <a:latin typeface="Comic Sans MS" pitchFamily="66" charset="0"/>
              </a:rPr>
              <a:t>mikronutrienů</a:t>
            </a:r>
            <a:r>
              <a:rPr lang="cs-CZ" sz="2800" b="1" dirty="0">
                <a:solidFill>
                  <a:schemeClr val="accent4">
                    <a:lumMod val="50000"/>
                  </a:schemeClr>
                </a:solidFill>
                <a:latin typeface="Comic Sans MS" pitchFamily="66" charset="0"/>
              </a:rPr>
              <a:t>.</a:t>
            </a:r>
          </a:p>
          <a:p>
            <a:pPr eaLnBrk="1" hangingPunct="1">
              <a:buFontTx/>
              <a:buNone/>
              <a:defRPr/>
            </a:pPr>
            <a:endParaRPr lang="cs-CZ" sz="2800" dirty="0">
              <a:latin typeface="Comic Sans MS" pitchFamily="66" charset="0"/>
            </a:endParaRPr>
          </a:p>
          <a:p>
            <a:pPr eaLnBrk="1" hangingPunct="1">
              <a:buFontTx/>
              <a:buNone/>
              <a:defRPr/>
            </a:pPr>
            <a:endParaRPr lang="cs-CZ" sz="2800" dirty="0">
              <a:latin typeface="Comic Sans MS" pitchFamily="66"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defRPr/>
            </a:pPr>
            <a:r>
              <a:rPr lang="cs-CZ" sz="3200" b="1" dirty="0">
                <a:solidFill>
                  <a:schemeClr val="accent4">
                    <a:lumMod val="50000"/>
                  </a:schemeClr>
                </a:solidFill>
                <a:latin typeface="Comic Sans MS" pitchFamily="66" charset="0"/>
              </a:rPr>
              <a:t>Závěr</a:t>
            </a:r>
          </a:p>
        </p:txBody>
      </p:sp>
      <p:sp>
        <p:nvSpPr>
          <p:cNvPr id="35843" name="Rectangle 3"/>
          <p:cNvSpPr>
            <a:spLocks noGrp="1" noChangeArrowheads="1"/>
          </p:cNvSpPr>
          <p:nvPr>
            <p:ph idx="1"/>
          </p:nvPr>
        </p:nvSpPr>
        <p:spPr>
          <a:xfrm>
            <a:off x="539750" y="1125538"/>
            <a:ext cx="8229600" cy="4525962"/>
          </a:xfrm>
        </p:spPr>
        <p:txBody>
          <a:bodyPr/>
          <a:lstStyle/>
          <a:p>
            <a:pPr eaLnBrk="1" hangingPunct="1">
              <a:buFontTx/>
              <a:buNone/>
              <a:defRPr/>
            </a:pPr>
            <a:r>
              <a:rPr lang="cs-CZ" sz="2400" dirty="0">
                <a:solidFill>
                  <a:schemeClr val="accent4">
                    <a:lumMod val="50000"/>
                  </a:schemeClr>
                </a:solidFill>
                <a:latin typeface="Comic Sans MS" pitchFamily="66" charset="0"/>
              </a:rPr>
              <a:t>Stravování hraje v náboženství významnou roli.</a:t>
            </a:r>
          </a:p>
          <a:p>
            <a:pPr eaLnBrk="1" hangingPunct="1">
              <a:buFontTx/>
              <a:buNone/>
              <a:defRPr/>
            </a:pPr>
            <a:r>
              <a:rPr lang="cs-CZ" sz="2400" dirty="0">
                <a:solidFill>
                  <a:schemeClr val="accent4">
                    <a:lumMod val="50000"/>
                  </a:schemeClr>
                </a:solidFill>
                <a:latin typeface="Comic Sans MS" pitchFamily="66" charset="0"/>
              </a:rPr>
              <a:t>Každí náboženství je specifické svými stravovacími praktikami a rituály .</a:t>
            </a:r>
          </a:p>
          <a:p>
            <a:pPr eaLnBrk="1" hangingPunct="1">
              <a:buFontTx/>
              <a:buNone/>
              <a:defRPr/>
            </a:pPr>
            <a:r>
              <a:rPr lang="cs-CZ" sz="2400" b="1" dirty="0">
                <a:solidFill>
                  <a:schemeClr val="accent4">
                    <a:lumMod val="50000"/>
                  </a:schemeClr>
                </a:solidFill>
                <a:latin typeface="Comic Sans MS" pitchFamily="66" charset="0"/>
              </a:rPr>
              <a:t>Většina náboženství však splňuje zásady správné výživy a obsahuje dostatečné množství všech makro i </a:t>
            </a:r>
            <a:r>
              <a:rPr lang="cs-CZ" sz="2400" b="1" dirty="0" err="1">
                <a:solidFill>
                  <a:schemeClr val="accent4">
                    <a:lumMod val="50000"/>
                  </a:schemeClr>
                </a:solidFill>
                <a:latin typeface="Comic Sans MS" pitchFamily="66" charset="0"/>
              </a:rPr>
              <a:t>mikronutrientů</a:t>
            </a:r>
            <a:r>
              <a:rPr lang="cs-CZ" sz="2400" b="1" dirty="0">
                <a:solidFill>
                  <a:schemeClr val="accent4">
                    <a:lumMod val="50000"/>
                  </a:schemeClr>
                </a:solidFill>
                <a:latin typeface="Comic Sans MS" pitchFamily="66" charset="0"/>
              </a:rPr>
              <a:t>.</a:t>
            </a:r>
          </a:p>
          <a:p>
            <a:pPr eaLnBrk="1" hangingPunct="1">
              <a:buFontTx/>
              <a:buNone/>
              <a:defRPr/>
            </a:pPr>
            <a:r>
              <a:rPr lang="cs-CZ" sz="2400" dirty="0">
                <a:solidFill>
                  <a:schemeClr val="accent4">
                    <a:lumMod val="50000"/>
                  </a:schemeClr>
                </a:solidFill>
                <a:latin typeface="Comic Sans MS" pitchFamily="66" charset="0"/>
              </a:rPr>
              <a:t>Většina náboženství ve svých stravovacích předpisech zohledňuje potřeby u rizikových skupin.</a:t>
            </a:r>
          </a:p>
          <a:p>
            <a:pPr eaLnBrk="1" hangingPunct="1">
              <a:buFontTx/>
              <a:buNone/>
              <a:defRPr/>
            </a:pPr>
            <a:r>
              <a:rPr lang="cs-CZ" sz="2400" dirty="0">
                <a:solidFill>
                  <a:schemeClr val="accent4">
                    <a:lumMod val="50000"/>
                  </a:schemeClr>
                </a:solidFill>
                <a:latin typeface="Comic Sans MS" pitchFamily="66" charset="0"/>
              </a:rPr>
              <a:t>Studie provedené v posledních letech dokonce zdůrazňují příznivé účinky některých náboženských stravovacích praktik na zdraví.</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BECC55C-FB73-4D68-ADF8-94A76DD6BADC}"/>
              </a:ext>
            </a:extLst>
          </p:cNvPr>
          <p:cNvSpPr>
            <a:spLocks noGrp="1"/>
          </p:cNvSpPr>
          <p:nvPr>
            <p:ph type="title"/>
          </p:nvPr>
        </p:nvSpPr>
        <p:spPr/>
        <p:txBody>
          <a:bodyPr/>
          <a:lstStyle/>
          <a:p>
            <a:r>
              <a:rPr lang="cs-CZ" dirty="0">
                <a:latin typeface="Comic Sans MS" panose="030F0702030302020204" pitchFamily="66" charset="0"/>
              </a:rPr>
              <a:t>ÚKOL</a:t>
            </a:r>
          </a:p>
        </p:txBody>
      </p:sp>
      <p:sp>
        <p:nvSpPr>
          <p:cNvPr id="3" name="Zástupný obsah 2">
            <a:extLst>
              <a:ext uri="{FF2B5EF4-FFF2-40B4-BE49-F238E27FC236}">
                <a16:creationId xmlns:a16="http://schemas.microsoft.com/office/drawing/2014/main" id="{F6DABCE7-92E4-437B-A66D-60259CCA981A}"/>
              </a:ext>
            </a:extLst>
          </p:cNvPr>
          <p:cNvSpPr>
            <a:spLocks noGrp="1"/>
          </p:cNvSpPr>
          <p:nvPr>
            <p:ph idx="1"/>
          </p:nvPr>
        </p:nvSpPr>
        <p:spPr>
          <a:xfrm>
            <a:off x="457200" y="908720"/>
            <a:ext cx="8229600" cy="5832648"/>
          </a:xfrm>
        </p:spPr>
        <p:txBody>
          <a:bodyPr/>
          <a:lstStyle/>
          <a:p>
            <a:pPr marL="0" indent="0">
              <a:buNone/>
            </a:pPr>
            <a:r>
              <a:rPr lang="cs-CZ" sz="1600" dirty="0">
                <a:latin typeface="Comic Sans MS" panose="030F0702030302020204" pitchFamily="66" charset="0"/>
              </a:rPr>
              <a:t>Každý máte níže zadané jedno video z pořadu </a:t>
            </a:r>
            <a:r>
              <a:rPr lang="cs-CZ" sz="1600" b="1" dirty="0">
                <a:latin typeface="Comic Sans MS" panose="030F0702030302020204" pitchFamily="66" charset="0"/>
              </a:rPr>
              <a:t>Duchovní kuchyně ČT- archiv </a:t>
            </a:r>
            <a:r>
              <a:rPr lang="cs-CZ" sz="1600" dirty="0">
                <a:latin typeface="Comic Sans MS" panose="030F0702030302020204" pitchFamily="66" charset="0"/>
              </a:rPr>
              <a:t>a ve zkratce ho popište-co vás zaujalo atd.</a:t>
            </a:r>
          </a:p>
          <a:p>
            <a:pPr marL="0" indent="0">
              <a:buNone/>
            </a:pPr>
            <a:r>
              <a:rPr lang="cs-CZ" sz="1600" dirty="0">
                <a:hlinkClick r:id="rId2"/>
              </a:rPr>
              <a:t>https://www.ceskatelevize.cz/porady/10122711478-duchovni-kuchyne/dily/</a:t>
            </a:r>
            <a:endParaRPr lang="cs-CZ" sz="1600" dirty="0">
              <a:latin typeface="Comic Sans MS" panose="030F0702030302020204" pitchFamily="66" charset="0"/>
            </a:endParaRPr>
          </a:p>
          <a:p>
            <a:pPr marL="0" indent="0">
              <a:buNone/>
            </a:pPr>
            <a:r>
              <a:rPr lang="cs-CZ" sz="1600" dirty="0">
                <a:latin typeface="Comic Sans MS" panose="030F0702030302020204" pitchFamily="66" charset="0"/>
              </a:rPr>
              <a:t>                                                             </a:t>
            </a:r>
          </a:p>
          <a:p>
            <a:pPr marL="0" indent="0">
              <a:buNone/>
            </a:pPr>
            <a:r>
              <a:rPr lang="cs-CZ" sz="1600" dirty="0">
                <a:latin typeface="Comic Sans MS" panose="030F0702030302020204" pitchFamily="66" charset="0"/>
              </a:rPr>
              <a:t>New Age- Bauer			      	</a:t>
            </a:r>
          </a:p>
          <a:p>
            <a:pPr marL="0" indent="0">
              <a:buNone/>
            </a:pPr>
            <a:r>
              <a:rPr lang="cs-CZ" sz="1600" dirty="0">
                <a:latin typeface="Comic Sans MS" panose="030F0702030302020204" pitchFamily="66" charset="0"/>
              </a:rPr>
              <a:t>Slovanské pohanství- Kolísková		       		</a:t>
            </a:r>
          </a:p>
          <a:p>
            <a:pPr marL="0" indent="0">
              <a:buNone/>
            </a:pPr>
            <a:r>
              <a:rPr lang="cs-CZ" sz="1600" dirty="0">
                <a:latin typeface="Comic Sans MS" panose="030F0702030302020204" pitchFamily="66" charset="0"/>
              </a:rPr>
              <a:t>Indiánská náboženství- Kolková	                     		</a:t>
            </a:r>
          </a:p>
          <a:p>
            <a:pPr marL="0" indent="0">
              <a:buNone/>
            </a:pPr>
            <a:r>
              <a:rPr lang="cs-CZ" sz="1600" dirty="0">
                <a:latin typeface="Comic Sans MS" panose="030F0702030302020204" pitchFamily="66" charset="0"/>
              </a:rPr>
              <a:t>Buddhismus Diamantové cesty- Kováčová	     </a:t>
            </a:r>
          </a:p>
          <a:p>
            <a:pPr marL="0" indent="0">
              <a:buNone/>
            </a:pPr>
            <a:r>
              <a:rPr lang="cs-CZ" sz="1600" dirty="0">
                <a:latin typeface="Comic Sans MS" panose="030F0702030302020204" pitchFamily="66" charset="0"/>
              </a:rPr>
              <a:t>Mahájánový buddhismus- Křupková                             </a:t>
            </a:r>
          </a:p>
          <a:p>
            <a:pPr marL="0" indent="0">
              <a:buNone/>
            </a:pPr>
            <a:r>
              <a:rPr lang="cs-CZ" sz="1600" dirty="0">
                <a:latin typeface="Comic Sans MS" panose="030F0702030302020204" pitchFamily="66" charset="0"/>
              </a:rPr>
              <a:t>Šintoismus- Lacinová                                                  </a:t>
            </a:r>
          </a:p>
          <a:p>
            <a:pPr marL="0" indent="0">
              <a:buNone/>
            </a:pPr>
            <a:r>
              <a:rPr lang="cs-CZ" sz="1600" dirty="0">
                <a:latin typeface="Comic Sans MS" panose="030F0702030302020204" pitchFamily="66" charset="0"/>
              </a:rPr>
              <a:t>Konfuciánství a taoismus- Lukáčová</a:t>
            </a:r>
          </a:p>
          <a:p>
            <a:pPr marL="0" indent="0">
              <a:buNone/>
            </a:pPr>
            <a:r>
              <a:rPr lang="cs-CZ" sz="1600" dirty="0">
                <a:latin typeface="Comic Sans MS" panose="030F0702030302020204" pitchFamily="66" charset="0"/>
              </a:rPr>
              <a:t>Hinduismus – </a:t>
            </a:r>
            <a:r>
              <a:rPr lang="cs-CZ" sz="1600" dirty="0" err="1">
                <a:latin typeface="Comic Sans MS" panose="030F0702030302020204" pitchFamily="66" charset="0"/>
              </a:rPr>
              <a:t>Mičolová</a:t>
            </a:r>
            <a:endParaRPr lang="cs-CZ" sz="1600" dirty="0">
              <a:latin typeface="Comic Sans MS" panose="030F0702030302020204" pitchFamily="66" charset="0"/>
            </a:endParaRPr>
          </a:p>
          <a:p>
            <a:pPr marL="0" indent="0">
              <a:buNone/>
            </a:pPr>
            <a:r>
              <a:rPr lang="cs-CZ" sz="1600" dirty="0">
                <a:latin typeface="Comic Sans MS" panose="030F0702030302020204" pitchFamily="66" charset="0"/>
              </a:rPr>
              <a:t>Islám- Nováčková</a:t>
            </a:r>
          </a:p>
          <a:p>
            <a:pPr marL="0" indent="0">
              <a:buNone/>
            </a:pPr>
            <a:r>
              <a:rPr lang="cs-CZ" sz="1600" dirty="0">
                <a:latin typeface="Comic Sans MS" panose="030F0702030302020204" pitchFamily="66" charset="0"/>
              </a:rPr>
              <a:t>Anglikánství- </a:t>
            </a:r>
            <a:r>
              <a:rPr lang="cs-CZ" sz="1600" dirty="0" err="1">
                <a:latin typeface="Comic Sans MS" panose="030F0702030302020204" pitchFamily="66" charset="0"/>
              </a:rPr>
              <a:t>Sivuľková</a:t>
            </a:r>
            <a:endParaRPr lang="cs-CZ" sz="1600" dirty="0">
              <a:latin typeface="Comic Sans MS" panose="030F0702030302020204" pitchFamily="66" charset="0"/>
            </a:endParaRPr>
          </a:p>
          <a:p>
            <a:pPr marL="0" indent="0">
              <a:buNone/>
            </a:pPr>
            <a:r>
              <a:rPr lang="cs-CZ" sz="1600" dirty="0">
                <a:latin typeface="Comic Sans MS" panose="030F0702030302020204" pitchFamily="66" charset="0"/>
              </a:rPr>
              <a:t>Protestanství- </a:t>
            </a:r>
            <a:r>
              <a:rPr lang="cs-CZ" sz="1600" dirty="0" err="1">
                <a:latin typeface="Comic Sans MS" panose="030F0702030302020204" pitchFamily="66" charset="0"/>
              </a:rPr>
              <a:t>Slanařová</a:t>
            </a:r>
            <a:endParaRPr lang="cs-CZ" sz="1600" dirty="0">
              <a:latin typeface="Comic Sans MS" panose="030F0702030302020204" pitchFamily="66" charset="0"/>
            </a:endParaRPr>
          </a:p>
          <a:p>
            <a:pPr marL="0" indent="0">
              <a:buNone/>
            </a:pPr>
            <a:r>
              <a:rPr lang="cs-CZ" sz="1600" dirty="0">
                <a:latin typeface="Comic Sans MS" panose="030F0702030302020204" pitchFamily="66" charset="0"/>
              </a:rPr>
              <a:t>Katolictví- Tóthová</a:t>
            </a:r>
          </a:p>
          <a:p>
            <a:pPr marL="0" indent="0">
              <a:buNone/>
            </a:pPr>
            <a:r>
              <a:rPr lang="cs-CZ" sz="1600" dirty="0">
                <a:latin typeface="Comic Sans MS" panose="030F0702030302020204" pitchFamily="66" charset="0"/>
              </a:rPr>
              <a:t> Pravoslaví- Vanišová</a:t>
            </a:r>
          </a:p>
          <a:p>
            <a:pPr marL="0" indent="0">
              <a:buNone/>
            </a:pPr>
            <a:r>
              <a:rPr lang="cs-CZ" sz="1600" dirty="0">
                <a:latin typeface="Comic Sans MS" panose="030F0702030302020204" pitchFamily="66" charset="0"/>
              </a:rPr>
              <a:t>Judaismus- Vychytilová</a:t>
            </a:r>
          </a:p>
        </p:txBody>
      </p:sp>
    </p:spTree>
    <p:extLst>
      <p:ext uri="{BB962C8B-B14F-4D97-AF65-F5344CB8AC3E}">
        <p14:creationId xmlns:p14="http://schemas.microsoft.com/office/powerpoint/2010/main" val="1564209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br>
              <a:rPr lang="cs-CZ" dirty="0">
                <a:latin typeface="Comic Sans MS" pitchFamily="66" charset="0"/>
              </a:rPr>
            </a:br>
            <a:r>
              <a:rPr lang="cs-CZ" dirty="0">
                <a:latin typeface="Comic Sans MS" pitchFamily="66" charset="0"/>
              </a:rPr>
              <a:t>Zdroje:</a:t>
            </a:r>
          </a:p>
        </p:txBody>
      </p:sp>
      <p:sp>
        <p:nvSpPr>
          <p:cNvPr id="3" name="Zástupný symbol pro obsah 2"/>
          <p:cNvSpPr>
            <a:spLocks noGrp="1"/>
          </p:cNvSpPr>
          <p:nvPr>
            <p:ph idx="1"/>
          </p:nvPr>
        </p:nvSpPr>
        <p:spPr>
          <a:xfrm>
            <a:off x="417607" y="1417638"/>
            <a:ext cx="8229600" cy="4525963"/>
          </a:xfrm>
        </p:spPr>
        <p:txBody>
          <a:bodyPr/>
          <a:lstStyle/>
          <a:p>
            <a:pPr>
              <a:buNone/>
            </a:pPr>
            <a:r>
              <a:rPr lang="cs-CZ" sz="1600" dirty="0"/>
              <a:t>STOJANOVIČOVÁ, M. Vliv náboženství na stravovací návyky. Brno, 2010. 60 s. Bakalářská práce na Lékařské fakultě Masarykovy univerzity. Vedoucí bakalářské práce: Prof. MUDr. Zuzana </a:t>
            </a:r>
            <a:r>
              <a:rPr lang="cs-CZ" sz="1600" dirty="0" err="1"/>
              <a:t>Derflerová</a:t>
            </a:r>
            <a:r>
              <a:rPr lang="cs-CZ" sz="1600" dirty="0"/>
              <a:t> Brázdová, DrSc.</a:t>
            </a:r>
          </a:p>
          <a:p>
            <a:pPr>
              <a:buNone/>
            </a:pPr>
            <a:endParaRPr lang="cs-CZ" sz="1600" dirty="0"/>
          </a:p>
          <a:p>
            <a:pPr eaLnBrk="1" hangingPunct="1">
              <a:buFontTx/>
              <a:buNone/>
              <a:defRPr/>
            </a:pPr>
            <a:r>
              <a:rPr lang="cs-CZ" sz="1600" dirty="0">
                <a:hlinkClick r:id="rId2"/>
              </a:rPr>
              <a:t>https://www.mdpi.com/2072-6643/11/2/478/htm</a:t>
            </a:r>
            <a:endParaRPr lang="cs-CZ" sz="1600" dirty="0"/>
          </a:p>
          <a:p>
            <a:pPr eaLnBrk="1" hangingPunct="1">
              <a:buFontTx/>
              <a:buNone/>
              <a:defRPr/>
            </a:pPr>
            <a:r>
              <a:rPr lang="cs-CZ" sz="1600" dirty="0">
                <a:hlinkClick r:id="rId3"/>
              </a:rPr>
              <a:t>http://jnfh.mums.ac.ir/article_9315.html</a:t>
            </a:r>
            <a:endParaRPr lang="cs-CZ" sz="1600" b="1" dirty="0">
              <a:solidFill>
                <a:schemeClr val="accent4">
                  <a:lumMod val="50000"/>
                </a:schemeClr>
              </a:solidFill>
              <a:latin typeface="Comic Sans MS" pitchFamily="66" charset="0"/>
            </a:endParaRPr>
          </a:p>
          <a:p>
            <a:pPr eaLnBrk="1" hangingPunct="1">
              <a:buNone/>
              <a:defRPr/>
            </a:pPr>
            <a:r>
              <a:rPr lang="cs-CZ" sz="1600" dirty="0">
                <a:hlinkClick r:id="rId4"/>
              </a:rPr>
              <a:t>https://www.frontiersin.org/articles/10.3389/fendo.2016.00032/full</a:t>
            </a:r>
            <a:endParaRPr lang="cs-CZ" sz="1600" dirty="0"/>
          </a:p>
          <a:p>
            <a:pPr eaLnBrk="1" hangingPunct="1">
              <a:buNone/>
              <a:defRPr/>
            </a:pPr>
            <a:r>
              <a:rPr lang="cs-CZ" sz="1600" dirty="0">
                <a:hlinkClick r:id="rId5"/>
              </a:rPr>
              <a:t>https://www.sciencedirect.com/science/article/pii/S01</a:t>
            </a:r>
            <a:endParaRPr lang="cs-CZ" sz="1600" dirty="0"/>
          </a:p>
          <a:p>
            <a:pPr eaLnBrk="1" hangingPunct="1">
              <a:buNone/>
              <a:defRPr/>
            </a:pPr>
            <a:r>
              <a:rPr lang="cs-CZ" sz="1600" dirty="0">
                <a:hlinkClick r:id="rId6"/>
              </a:rPr>
              <a:t>https://link.springer.com/article/10.1007%2Fs00394-017-1534-8</a:t>
            </a:r>
            <a:endParaRPr lang="cs-CZ" sz="1600" dirty="0">
              <a:latin typeface="Comic Sans MS" pitchFamily="66" charset="0"/>
            </a:endParaRPr>
          </a:p>
          <a:p>
            <a:pPr eaLnBrk="1" hangingPunct="1">
              <a:buNone/>
              <a:defRPr/>
            </a:pPr>
            <a:endParaRPr lang="cs-CZ" sz="1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normAutofit/>
          </a:bodyPr>
          <a:lstStyle/>
          <a:p>
            <a:pPr eaLnBrk="1" fontAlgn="auto" hangingPunct="1">
              <a:spcAft>
                <a:spcPts val="0"/>
              </a:spcAft>
              <a:defRPr/>
            </a:pPr>
            <a:r>
              <a:rPr lang="cs-CZ" sz="4000" b="1" dirty="0">
                <a:solidFill>
                  <a:schemeClr val="accent4">
                    <a:lumMod val="50000"/>
                  </a:schemeClr>
                </a:solidFill>
                <a:latin typeface="Comic Sans MS" pitchFamily="66" charset="0"/>
              </a:rPr>
              <a:t>Počty věřících </a:t>
            </a:r>
          </a:p>
        </p:txBody>
      </p:sp>
      <p:sp>
        <p:nvSpPr>
          <p:cNvPr id="3" name="Zástupný symbol pro obsah 2"/>
          <p:cNvSpPr>
            <a:spLocks noGrp="1"/>
          </p:cNvSpPr>
          <p:nvPr>
            <p:ph idx="1"/>
          </p:nvPr>
        </p:nvSpPr>
        <p:spPr/>
        <p:txBody>
          <a:bodyPr rtlCol="0">
            <a:normAutofit fontScale="92500" lnSpcReduction="20000"/>
          </a:bodyPr>
          <a:lstStyle/>
          <a:p>
            <a:pPr eaLnBrk="1" fontAlgn="auto" hangingPunct="1">
              <a:spcAft>
                <a:spcPts val="0"/>
              </a:spcAft>
              <a:buFont typeface="Arial" pitchFamily="34" charset="0"/>
              <a:buChar char="•"/>
              <a:defRPr/>
            </a:pPr>
            <a:r>
              <a:rPr lang="cs-CZ" sz="4000" b="1" dirty="0">
                <a:solidFill>
                  <a:schemeClr val="accent4">
                    <a:lumMod val="50000"/>
                  </a:schemeClr>
                </a:solidFill>
                <a:latin typeface="Comic Sans MS" pitchFamily="66" charset="0"/>
              </a:rPr>
              <a:t>Křesťanství</a:t>
            </a:r>
            <a:r>
              <a:rPr lang="cs-CZ" sz="4000" b="1" dirty="0">
                <a:latin typeface="Comic Sans MS" pitchFamily="66" charset="0"/>
              </a:rPr>
              <a:t> </a:t>
            </a:r>
            <a:r>
              <a:rPr lang="cs-CZ" sz="4000" b="1" dirty="0">
                <a:solidFill>
                  <a:srgbClr val="00B050"/>
                </a:solidFill>
                <a:latin typeface="Comic Sans MS" pitchFamily="66" charset="0"/>
              </a:rPr>
              <a:t>2,4</a:t>
            </a:r>
            <a:r>
              <a:rPr lang="cs-CZ" sz="4000" b="1" dirty="0">
                <a:latin typeface="Comic Sans MS" pitchFamily="66" charset="0"/>
              </a:rPr>
              <a:t> </a:t>
            </a:r>
            <a:r>
              <a:rPr lang="cs-CZ" sz="4000" b="1" dirty="0">
                <a:solidFill>
                  <a:srgbClr val="00B050"/>
                </a:solidFill>
                <a:latin typeface="Comic Sans MS" pitchFamily="66" charset="0"/>
              </a:rPr>
              <a:t>miliardy</a:t>
            </a:r>
          </a:p>
          <a:p>
            <a:pPr eaLnBrk="1" fontAlgn="auto" hangingPunct="1">
              <a:spcAft>
                <a:spcPts val="0"/>
              </a:spcAft>
              <a:buFont typeface="Arial" pitchFamily="34" charset="0"/>
              <a:buChar char="•"/>
              <a:defRPr/>
            </a:pPr>
            <a:r>
              <a:rPr lang="cs-CZ" sz="4000" b="1" dirty="0">
                <a:solidFill>
                  <a:schemeClr val="accent4">
                    <a:lumMod val="50000"/>
                  </a:schemeClr>
                </a:solidFill>
                <a:latin typeface="Comic Sans MS" pitchFamily="66" charset="0"/>
              </a:rPr>
              <a:t>Islám</a:t>
            </a:r>
            <a:r>
              <a:rPr lang="cs-CZ" sz="4000" b="1" dirty="0">
                <a:latin typeface="Comic Sans MS" pitchFamily="66" charset="0"/>
              </a:rPr>
              <a:t> </a:t>
            </a:r>
            <a:r>
              <a:rPr lang="cs-CZ" sz="4000" b="1" dirty="0">
                <a:solidFill>
                  <a:srgbClr val="00B050"/>
                </a:solidFill>
                <a:latin typeface="Comic Sans MS" pitchFamily="66" charset="0"/>
              </a:rPr>
              <a:t>1,8 miliardy</a:t>
            </a:r>
          </a:p>
          <a:p>
            <a:pPr eaLnBrk="1" fontAlgn="auto" hangingPunct="1">
              <a:spcAft>
                <a:spcPts val="0"/>
              </a:spcAft>
              <a:buFont typeface="Arial" pitchFamily="34" charset="0"/>
              <a:buChar char="•"/>
              <a:defRPr/>
            </a:pPr>
            <a:r>
              <a:rPr lang="cs-CZ" sz="4000" b="1" dirty="0">
                <a:solidFill>
                  <a:schemeClr val="accent4">
                    <a:lumMod val="50000"/>
                  </a:schemeClr>
                </a:solidFill>
                <a:latin typeface="Comic Sans MS" pitchFamily="66" charset="0"/>
              </a:rPr>
              <a:t>Hinduismus</a:t>
            </a:r>
            <a:r>
              <a:rPr lang="cs-CZ" sz="4000" b="1" dirty="0">
                <a:latin typeface="Comic Sans MS" pitchFamily="66" charset="0"/>
              </a:rPr>
              <a:t> </a:t>
            </a:r>
            <a:r>
              <a:rPr lang="cs-CZ" sz="4000" b="1" dirty="0">
                <a:solidFill>
                  <a:srgbClr val="00B050"/>
                </a:solidFill>
                <a:latin typeface="Comic Sans MS" pitchFamily="66" charset="0"/>
              </a:rPr>
              <a:t>1,15 miliardy</a:t>
            </a:r>
          </a:p>
          <a:p>
            <a:pPr eaLnBrk="1" fontAlgn="auto" hangingPunct="1">
              <a:spcAft>
                <a:spcPts val="0"/>
              </a:spcAft>
              <a:buFont typeface="Arial" pitchFamily="34" charset="0"/>
              <a:buChar char="•"/>
              <a:defRPr/>
            </a:pPr>
            <a:r>
              <a:rPr lang="cs-CZ" sz="4000" b="1" dirty="0">
                <a:solidFill>
                  <a:schemeClr val="accent4">
                    <a:lumMod val="50000"/>
                  </a:schemeClr>
                </a:solidFill>
                <a:latin typeface="Comic Sans MS" pitchFamily="66" charset="0"/>
              </a:rPr>
              <a:t>Buddhismus</a:t>
            </a:r>
            <a:r>
              <a:rPr lang="cs-CZ" sz="4000" b="1" dirty="0">
                <a:latin typeface="Comic Sans MS" pitchFamily="66" charset="0"/>
              </a:rPr>
              <a:t> </a:t>
            </a:r>
            <a:r>
              <a:rPr lang="cs-CZ" sz="4000" b="1" dirty="0">
                <a:solidFill>
                  <a:srgbClr val="00B050"/>
                </a:solidFill>
                <a:latin typeface="Comic Sans MS" pitchFamily="66" charset="0"/>
              </a:rPr>
              <a:t>521 milionů</a:t>
            </a:r>
          </a:p>
          <a:p>
            <a:pPr eaLnBrk="1" fontAlgn="auto" hangingPunct="1">
              <a:spcAft>
                <a:spcPts val="0"/>
              </a:spcAft>
              <a:buFont typeface="Arial" pitchFamily="34" charset="0"/>
              <a:buChar char="•"/>
              <a:defRPr/>
            </a:pPr>
            <a:r>
              <a:rPr lang="cs-CZ" sz="4000" b="1" dirty="0">
                <a:solidFill>
                  <a:schemeClr val="accent4">
                    <a:lumMod val="50000"/>
                  </a:schemeClr>
                </a:solidFill>
                <a:latin typeface="Comic Sans MS" pitchFamily="66" charset="0"/>
              </a:rPr>
              <a:t>Judaismus</a:t>
            </a:r>
            <a:r>
              <a:rPr lang="cs-CZ" sz="4000" b="1" dirty="0">
                <a:latin typeface="Comic Sans MS" pitchFamily="66" charset="0"/>
              </a:rPr>
              <a:t> </a:t>
            </a:r>
            <a:r>
              <a:rPr lang="cs-CZ" sz="4000" b="1" dirty="0">
                <a:solidFill>
                  <a:srgbClr val="00B050"/>
                </a:solidFill>
                <a:latin typeface="Comic Sans MS" pitchFamily="66" charset="0"/>
              </a:rPr>
              <a:t>14,5 milionů</a:t>
            </a:r>
          </a:p>
          <a:p>
            <a:pPr eaLnBrk="1" fontAlgn="auto" hangingPunct="1">
              <a:spcAft>
                <a:spcPts val="0"/>
              </a:spcAft>
              <a:buFont typeface="Arial" pitchFamily="34" charset="0"/>
              <a:buChar char="•"/>
              <a:defRPr/>
            </a:pPr>
            <a:endParaRPr lang="cs-CZ" sz="4000" b="1" dirty="0">
              <a:solidFill>
                <a:srgbClr val="00B050"/>
              </a:solidFill>
              <a:latin typeface="Comic Sans MS" pitchFamily="66" charset="0"/>
            </a:endParaRPr>
          </a:p>
          <a:p>
            <a:pPr eaLnBrk="1" fontAlgn="auto" hangingPunct="1">
              <a:spcAft>
                <a:spcPts val="0"/>
              </a:spcAft>
              <a:buFont typeface="Arial" pitchFamily="34" charset="0"/>
              <a:buChar char="•"/>
              <a:defRPr/>
            </a:pPr>
            <a:r>
              <a:rPr lang="cs-CZ" sz="4000" dirty="0">
                <a:hlinkClick r:id="rId2"/>
              </a:rPr>
              <a:t>https://www.youtube.com/watch?v=_rZwnJ1cE1s</a:t>
            </a:r>
            <a:endParaRPr lang="cs-CZ" sz="4000" b="1" dirty="0">
              <a:solidFill>
                <a:srgbClr val="00B050"/>
              </a:solidFill>
              <a:latin typeface="Comic Sans MS" pitchFamily="66"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p:txBody>
          <a:bodyPr/>
          <a:lstStyle/>
          <a:p>
            <a:pPr>
              <a:buNone/>
            </a:pPr>
            <a:r>
              <a:rPr lang="cs-CZ" b="1" dirty="0">
                <a:solidFill>
                  <a:schemeClr val="accent4">
                    <a:lumMod val="50000"/>
                  </a:schemeClr>
                </a:solidFill>
                <a:latin typeface="Comic Sans MS" pitchFamily="66" charset="0"/>
              </a:rPr>
              <a:t>        </a:t>
            </a:r>
          </a:p>
          <a:p>
            <a:endParaRPr lang="cs-CZ" b="1" dirty="0">
              <a:solidFill>
                <a:schemeClr val="accent4">
                  <a:lumMod val="50000"/>
                </a:schemeClr>
              </a:solidFill>
              <a:latin typeface="Comic Sans MS" pitchFamily="66" charset="0"/>
            </a:endParaRPr>
          </a:p>
          <a:p>
            <a:endParaRPr lang="cs-CZ" b="1" dirty="0">
              <a:solidFill>
                <a:schemeClr val="accent4">
                  <a:lumMod val="50000"/>
                </a:schemeClr>
              </a:solidFill>
              <a:latin typeface="Comic Sans MS" pitchFamily="66" charset="0"/>
            </a:endParaRPr>
          </a:p>
          <a:p>
            <a:pPr>
              <a:buNone/>
            </a:pPr>
            <a:r>
              <a:rPr lang="cs-CZ" sz="4000" b="1" dirty="0">
                <a:solidFill>
                  <a:schemeClr val="accent4">
                    <a:lumMod val="50000"/>
                  </a:schemeClr>
                </a:solidFill>
                <a:latin typeface="Comic Sans MS" pitchFamily="66" charset="0"/>
              </a:rPr>
              <a:t>        Děkuji za pozornost</a:t>
            </a:r>
            <a:endParaRPr lang="cs-CZ" sz="4000" dirty="0"/>
          </a:p>
        </p:txBody>
      </p:sp>
      <p:pic>
        <p:nvPicPr>
          <p:cNvPr id="4" name="Picture 4" descr="20041102-nezdrave">
            <a:extLst>
              <a:ext uri="{FF2B5EF4-FFF2-40B4-BE49-F238E27FC236}">
                <a16:creationId xmlns:a16="http://schemas.microsoft.com/office/drawing/2014/main" id="{AFBAF8EA-AD2A-4877-BF38-C33A5C0FB552}"/>
              </a:ext>
            </a:extLst>
          </p:cNvPr>
          <p:cNvPicPr>
            <a:picLocks noChangeAspect="1" noChangeArrowheads="1"/>
          </p:cNvPicPr>
          <p:nvPr/>
        </p:nvPicPr>
        <p:blipFill>
          <a:blip r:embed="rId2" cstate="print"/>
          <a:srcRect/>
          <a:stretch>
            <a:fillRect/>
          </a:stretch>
        </p:blipFill>
        <p:spPr bwMode="auto">
          <a:xfrm>
            <a:off x="6804025" y="4149725"/>
            <a:ext cx="2095500" cy="241935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Nadpis 1"/>
          <p:cNvSpPr>
            <a:spLocks noGrp="1"/>
          </p:cNvSpPr>
          <p:nvPr>
            <p:ph type="title"/>
          </p:nvPr>
        </p:nvSpPr>
        <p:spPr/>
        <p:txBody>
          <a:bodyPr/>
          <a:lstStyle/>
          <a:p>
            <a:pPr eaLnBrk="1" hangingPunct="1"/>
            <a:endParaRPr lang="cs-CZ" dirty="0"/>
          </a:p>
        </p:txBody>
      </p:sp>
      <p:sp>
        <p:nvSpPr>
          <p:cNvPr id="5123" name="Zástupný symbol pro obsah 2"/>
          <p:cNvSpPr>
            <a:spLocks noGrp="1"/>
          </p:cNvSpPr>
          <p:nvPr>
            <p:ph idx="1"/>
          </p:nvPr>
        </p:nvSpPr>
        <p:spPr/>
        <p:txBody>
          <a:bodyPr/>
          <a:lstStyle/>
          <a:p>
            <a:pPr eaLnBrk="1" hangingPunct="1">
              <a:buFont typeface="Arial" charset="0"/>
              <a:buNone/>
            </a:pPr>
            <a:endParaRPr lang="cs-CZ" b="1">
              <a:latin typeface="Comic Sans MS" pitchFamily="66" charset="0"/>
            </a:endParaRPr>
          </a:p>
          <a:p>
            <a:pPr eaLnBrk="1" hangingPunct="1">
              <a:buFont typeface="Arial" charset="0"/>
              <a:buNone/>
            </a:pPr>
            <a:endParaRPr lang="cs-CZ" b="1">
              <a:latin typeface="Comic Sans MS" pitchFamily="66" charset="0"/>
            </a:endParaRPr>
          </a:p>
          <a:p>
            <a:pPr eaLnBrk="1" hangingPunct="1">
              <a:buFont typeface="Arial" charset="0"/>
              <a:buNone/>
            </a:pPr>
            <a:endParaRPr lang="cs-CZ"/>
          </a:p>
        </p:txBody>
      </p:sp>
      <p:pic>
        <p:nvPicPr>
          <p:cNvPr id="5124" name="Obrázek 5" descr="Religion_distribution.png"/>
          <p:cNvPicPr>
            <a:picLocks noChangeAspect="1"/>
          </p:cNvPicPr>
          <p:nvPr/>
        </p:nvPicPr>
        <p:blipFill>
          <a:blip r:embed="rId2" cstate="print"/>
          <a:srcRect/>
          <a:stretch>
            <a:fillRect/>
          </a:stretch>
        </p:blipFill>
        <p:spPr bwMode="auto">
          <a:xfrm>
            <a:off x="0" y="549275"/>
            <a:ext cx="9144000" cy="550862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adpis 1"/>
          <p:cNvSpPr>
            <a:spLocks noGrp="1"/>
          </p:cNvSpPr>
          <p:nvPr>
            <p:ph type="title"/>
          </p:nvPr>
        </p:nvSpPr>
        <p:spPr/>
        <p:txBody>
          <a:bodyPr/>
          <a:lstStyle/>
          <a:p>
            <a:pPr eaLnBrk="1" hangingPunct="1"/>
            <a:endParaRPr lang="cs-CZ"/>
          </a:p>
        </p:txBody>
      </p:sp>
      <p:sp>
        <p:nvSpPr>
          <p:cNvPr id="3" name="Zástupný symbol pro obsah 2"/>
          <p:cNvSpPr>
            <a:spLocks noGrp="1"/>
          </p:cNvSpPr>
          <p:nvPr>
            <p:ph idx="1"/>
          </p:nvPr>
        </p:nvSpPr>
        <p:spPr/>
        <p:txBody>
          <a:bodyPr rtlCol="0">
            <a:normAutofit lnSpcReduction="10000"/>
          </a:bodyPr>
          <a:lstStyle/>
          <a:p>
            <a:pPr eaLnBrk="1" fontAlgn="auto" hangingPunct="1">
              <a:spcAft>
                <a:spcPts val="0"/>
              </a:spcAft>
              <a:buFont typeface="Arial" pitchFamily="34" charset="0"/>
              <a:buChar char="•"/>
              <a:defRPr/>
            </a:pPr>
            <a:r>
              <a:rPr lang="cs-CZ" sz="4000" b="1" dirty="0">
                <a:solidFill>
                  <a:schemeClr val="accent4">
                    <a:lumMod val="50000"/>
                  </a:schemeClr>
                </a:solidFill>
                <a:latin typeface="Comic Sans MS" pitchFamily="66" charset="0"/>
              </a:rPr>
              <a:t>Aktuálnost			</a:t>
            </a:r>
          </a:p>
          <a:p>
            <a:pPr eaLnBrk="1" fontAlgn="auto" hangingPunct="1">
              <a:spcAft>
                <a:spcPts val="0"/>
              </a:spcAft>
              <a:buFont typeface="Arial" pitchFamily="34" charset="0"/>
              <a:buNone/>
              <a:defRPr/>
            </a:pPr>
            <a:endParaRPr lang="cs-CZ" sz="4000" b="1" dirty="0">
              <a:latin typeface="Comic Sans MS" pitchFamily="66" charset="0"/>
            </a:endParaRPr>
          </a:p>
          <a:p>
            <a:pPr eaLnBrk="1" fontAlgn="auto" hangingPunct="1">
              <a:spcAft>
                <a:spcPts val="0"/>
              </a:spcAft>
              <a:buFont typeface="Arial" pitchFamily="34" charset="0"/>
              <a:buChar char="•"/>
              <a:defRPr/>
            </a:pPr>
            <a:r>
              <a:rPr lang="cs-CZ" sz="4000" b="1" dirty="0">
                <a:solidFill>
                  <a:schemeClr val="accent4">
                    <a:lumMod val="50000"/>
                  </a:schemeClr>
                </a:solidFill>
                <a:latin typeface="Comic Sans MS" pitchFamily="66" charset="0"/>
              </a:rPr>
              <a:t>V době globalizace je nutné se zajímat o ostatní kultury</a:t>
            </a:r>
          </a:p>
          <a:p>
            <a:pPr eaLnBrk="1" fontAlgn="auto" hangingPunct="1">
              <a:spcAft>
                <a:spcPts val="0"/>
              </a:spcAft>
              <a:buFont typeface="Arial" pitchFamily="34" charset="0"/>
              <a:buChar char="•"/>
              <a:defRPr/>
            </a:pPr>
            <a:endParaRPr lang="cs-CZ" sz="4000" b="1" dirty="0">
              <a:solidFill>
                <a:schemeClr val="accent4">
                  <a:lumMod val="50000"/>
                </a:schemeClr>
              </a:solidFill>
              <a:latin typeface="Comic Sans MS" pitchFamily="66" charset="0"/>
            </a:endParaRPr>
          </a:p>
          <a:p>
            <a:pPr eaLnBrk="1" fontAlgn="auto" hangingPunct="1">
              <a:spcAft>
                <a:spcPts val="0"/>
              </a:spcAft>
              <a:buFont typeface="Arial" pitchFamily="34" charset="0"/>
              <a:buChar char="•"/>
              <a:defRPr/>
            </a:pPr>
            <a:r>
              <a:rPr lang="cs-CZ" sz="4000" b="1" dirty="0">
                <a:solidFill>
                  <a:schemeClr val="accent4">
                    <a:lumMod val="50000"/>
                  </a:schemeClr>
                </a:solidFill>
                <a:latin typeface="Comic Sans MS" pitchFamily="66" charset="0"/>
              </a:rPr>
              <a:t>Lepší spolupráce pacientů při terapii</a:t>
            </a:r>
          </a:p>
          <a:p>
            <a:pPr eaLnBrk="1" fontAlgn="auto" hangingPunct="1">
              <a:spcAft>
                <a:spcPts val="0"/>
              </a:spcAft>
              <a:buFont typeface="Arial" pitchFamily="34" charset="0"/>
              <a:buChar char="•"/>
              <a:defRPr/>
            </a:pPr>
            <a:endParaRPr lang="cs-CZ" b="1" dirty="0">
              <a:latin typeface="Comic Sans MS" pitchFamily="66" charset="0"/>
            </a:endParaRPr>
          </a:p>
          <a:p>
            <a:pPr eaLnBrk="1" fontAlgn="auto" hangingPunct="1">
              <a:spcAft>
                <a:spcPts val="0"/>
              </a:spcAft>
              <a:buFont typeface="Arial" pitchFamily="34" charset="0"/>
              <a:buChar char="•"/>
              <a:defRPr/>
            </a:pPr>
            <a:endParaRPr lang="cs-CZ" dirty="0"/>
          </a:p>
        </p:txBody>
      </p:sp>
      <p:pic>
        <p:nvPicPr>
          <p:cNvPr id="4" name="Obrázek 4" descr="images (1).jpg">
            <a:extLst>
              <a:ext uri="{FF2B5EF4-FFF2-40B4-BE49-F238E27FC236}">
                <a16:creationId xmlns:a16="http://schemas.microsoft.com/office/drawing/2014/main" id="{68147A9B-48BC-4C07-9A38-193A7E9D73DD}"/>
              </a:ext>
            </a:extLst>
          </p:cNvPr>
          <p:cNvPicPr>
            <a:picLocks noChangeAspect="1"/>
          </p:cNvPicPr>
          <p:nvPr/>
        </p:nvPicPr>
        <p:blipFill>
          <a:blip r:embed="rId3" cstate="print"/>
          <a:srcRect/>
          <a:stretch>
            <a:fillRect/>
          </a:stretch>
        </p:blipFill>
        <p:spPr bwMode="auto">
          <a:xfrm>
            <a:off x="5004048" y="620713"/>
            <a:ext cx="2695327" cy="208597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11188" y="274638"/>
            <a:ext cx="8075612" cy="130175"/>
          </a:xfrm>
        </p:spPr>
        <p:txBody>
          <a:bodyPr rtlCol="0">
            <a:normAutofit fontScale="90000"/>
          </a:bodyPr>
          <a:lstStyle/>
          <a:p>
            <a:pPr eaLnBrk="1" fontAlgn="auto" hangingPunct="1">
              <a:spcAft>
                <a:spcPts val="0"/>
              </a:spcAft>
              <a:defRPr/>
            </a:pPr>
            <a:endParaRPr lang="cs-CZ" sz="4000" dirty="0"/>
          </a:p>
        </p:txBody>
      </p:sp>
      <p:sp>
        <p:nvSpPr>
          <p:cNvPr id="4099" name="Rectangle 3"/>
          <p:cNvSpPr>
            <a:spLocks noGrp="1" noChangeArrowheads="1"/>
          </p:cNvSpPr>
          <p:nvPr>
            <p:ph idx="1"/>
          </p:nvPr>
        </p:nvSpPr>
        <p:spPr>
          <a:xfrm>
            <a:off x="250825" y="260350"/>
            <a:ext cx="8496300" cy="5749925"/>
          </a:xfrm>
        </p:spPr>
        <p:txBody>
          <a:bodyPr rtlCol="0">
            <a:normAutofit fontScale="92500" lnSpcReduction="10000"/>
          </a:bodyPr>
          <a:lstStyle/>
          <a:p>
            <a:pPr eaLnBrk="1" fontAlgn="auto" hangingPunct="1">
              <a:lnSpc>
                <a:spcPct val="90000"/>
              </a:lnSpc>
              <a:spcAft>
                <a:spcPts val="0"/>
              </a:spcAft>
              <a:buFont typeface="Arial" pitchFamily="34" charset="0"/>
              <a:buNone/>
              <a:defRPr/>
            </a:pPr>
            <a:r>
              <a:rPr lang="cs-CZ" b="1" dirty="0">
                <a:latin typeface="Comic Sans MS" pitchFamily="66" charset="0"/>
              </a:rPr>
              <a:t>		    </a:t>
            </a:r>
            <a:r>
              <a:rPr lang="cs-CZ" sz="4000" b="1" dirty="0">
                <a:solidFill>
                  <a:schemeClr val="accent4">
                    <a:lumMod val="50000"/>
                  </a:schemeClr>
                </a:solidFill>
                <a:latin typeface="Comic Sans MS" pitchFamily="66" charset="0"/>
              </a:rPr>
              <a:t>Kulturní kompetence NT</a:t>
            </a:r>
          </a:p>
          <a:p>
            <a:pPr eaLnBrk="1" fontAlgn="auto" hangingPunct="1">
              <a:lnSpc>
                <a:spcPct val="90000"/>
              </a:lnSpc>
              <a:spcAft>
                <a:spcPts val="0"/>
              </a:spcAft>
              <a:buFont typeface="Arial" pitchFamily="34" charset="0"/>
              <a:buNone/>
              <a:defRPr/>
            </a:pPr>
            <a:endParaRPr lang="cs-CZ" sz="4000" b="1" dirty="0">
              <a:solidFill>
                <a:schemeClr val="accent4">
                  <a:lumMod val="50000"/>
                </a:schemeClr>
              </a:solidFill>
              <a:latin typeface="Comic Sans MS" pitchFamily="66" charset="0"/>
            </a:endParaRPr>
          </a:p>
          <a:p>
            <a:pPr eaLnBrk="1" fontAlgn="auto" hangingPunct="1">
              <a:spcAft>
                <a:spcPts val="0"/>
              </a:spcAft>
              <a:buFont typeface="Arial" pitchFamily="34" charset="0"/>
              <a:buNone/>
              <a:defRPr/>
            </a:pPr>
            <a:r>
              <a:rPr lang="cs-CZ" b="1" dirty="0">
                <a:solidFill>
                  <a:schemeClr val="accent4">
                    <a:lumMod val="50000"/>
                  </a:schemeClr>
                </a:solidFill>
                <a:latin typeface="Comic Sans MS" pitchFamily="66" charset="0"/>
              </a:rPr>
              <a:t>3 principy:</a:t>
            </a:r>
          </a:p>
          <a:p>
            <a:pPr eaLnBrk="1" fontAlgn="auto" hangingPunct="1">
              <a:spcAft>
                <a:spcPts val="0"/>
              </a:spcAft>
              <a:buFont typeface="Arial" pitchFamily="34" charset="0"/>
              <a:buNone/>
              <a:defRPr/>
            </a:pPr>
            <a:r>
              <a:rPr lang="cs-CZ" dirty="0"/>
              <a:t>								</a:t>
            </a:r>
          </a:p>
          <a:p>
            <a:pPr eaLnBrk="1" fontAlgn="auto" hangingPunct="1">
              <a:spcAft>
                <a:spcPts val="0"/>
              </a:spcAft>
              <a:buFont typeface="Arial" pitchFamily="34" charset="0"/>
              <a:buNone/>
              <a:defRPr/>
            </a:pPr>
            <a:endParaRPr lang="cs-CZ" dirty="0"/>
          </a:p>
          <a:p>
            <a:pPr lvl="1" eaLnBrk="1" fontAlgn="auto" hangingPunct="1">
              <a:spcAft>
                <a:spcPts val="0"/>
              </a:spcAft>
              <a:buFont typeface="Wingdings" pitchFamily="2" charset="2"/>
              <a:buChar char="v"/>
              <a:defRPr/>
            </a:pPr>
            <a:r>
              <a:rPr lang="cs-CZ" b="1" dirty="0">
                <a:solidFill>
                  <a:schemeClr val="accent4">
                    <a:lumMod val="50000"/>
                  </a:schemeClr>
                </a:solidFill>
                <a:latin typeface="Comic Sans MS" pitchFamily="66" charset="0"/>
              </a:rPr>
              <a:t> Vůle dovědět se o kultuře klientů</a:t>
            </a:r>
          </a:p>
          <a:p>
            <a:pPr lvl="1" eaLnBrk="1" fontAlgn="auto" hangingPunct="1">
              <a:spcAft>
                <a:spcPts val="0"/>
              </a:spcAft>
              <a:buFont typeface="Arial" pitchFamily="34" charset="0"/>
              <a:buChar char="–"/>
              <a:defRPr/>
            </a:pPr>
            <a:endParaRPr lang="cs-CZ" b="1" dirty="0">
              <a:solidFill>
                <a:schemeClr val="accent4">
                  <a:lumMod val="50000"/>
                </a:schemeClr>
              </a:solidFill>
              <a:latin typeface="Comic Sans MS" pitchFamily="66" charset="0"/>
            </a:endParaRPr>
          </a:p>
          <a:p>
            <a:pPr lvl="1" eaLnBrk="1" fontAlgn="auto" hangingPunct="1">
              <a:spcAft>
                <a:spcPts val="0"/>
              </a:spcAft>
              <a:buFont typeface="Wingdings" pitchFamily="2" charset="2"/>
              <a:buChar char="v"/>
              <a:defRPr/>
            </a:pPr>
            <a:r>
              <a:rPr lang="cs-CZ" b="1" dirty="0">
                <a:solidFill>
                  <a:schemeClr val="accent4">
                    <a:lumMod val="50000"/>
                  </a:schemeClr>
                </a:solidFill>
                <a:latin typeface="Comic Sans MS" pitchFamily="66" charset="0"/>
              </a:rPr>
              <a:t> Sebereflexe - jsou si vědomi, jak jsou   </a:t>
            </a:r>
          </a:p>
          <a:p>
            <a:pPr lvl="1" eaLnBrk="1" fontAlgn="auto" hangingPunct="1">
              <a:spcAft>
                <a:spcPts val="0"/>
              </a:spcAft>
              <a:buFont typeface="Arial" pitchFamily="34" charset="0"/>
              <a:buNone/>
              <a:defRPr/>
            </a:pPr>
            <a:r>
              <a:rPr lang="cs-CZ" b="1" dirty="0">
                <a:solidFill>
                  <a:schemeClr val="accent4">
                    <a:lumMod val="50000"/>
                  </a:schemeClr>
                </a:solidFill>
                <a:latin typeface="Comic Sans MS" pitchFamily="66" charset="0"/>
              </a:rPr>
              <a:t>   jejich vlastní výživové zvyklosti ovlivněny   </a:t>
            </a:r>
          </a:p>
          <a:p>
            <a:pPr lvl="1" eaLnBrk="1" fontAlgn="auto" hangingPunct="1">
              <a:spcAft>
                <a:spcPts val="0"/>
              </a:spcAft>
              <a:buFont typeface="Arial" pitchFamily="34" charset="0"/>
              <a:buNone/>
              <a:defRPr/>
            </a:pPr>
            <a:r>
              <a:rPr lang="cs-CZ" b="1" dirty="0">
                <a:solidFill>
                  <a:schemeClr val="accent4">
                    <a:lumMod val="50000"/>
                  </a:schemeClr>
                </a:solidFill>
                <a:latin typeface="Comic Sans MS" pitchFamily="66" charset="0"/>
              </a:rPr>
              <a:t>   kulturou, ve které žijí</a:t>
            </a:r>
          </a:p>
          <a:p>
            <a:pPr lvl="1" eaLnBrk="1" fontAlgn="auto" hangingPunct="1">
              <a:spcAft>
                <a:spcPts val="0"/>
              </a:spcAft>
              <a:buFont typeface="Arial" pitchFamily="34" charset="0"/>
              <a:buNone/>
              <a:defRPr/>
            </a:pPr>
            <a:endParaRPr lang="cs-CZ" b="1" dirty="0">
              <a:solidFill>
                <a:schemeClr val="accent4">
                  <a:lumMod val="50000"/>
                </a:schemeClr>
              </a:solidFill>
              <a:latin typeface="Comic Sans MS" pitchFamily="66" charset="0"/>
            </a:endParaRPr>
          </a:p>
          <a:p>
            <a:pPr lvl="1" eaLnBrk="1" fontAlgn="auto" hangingPunct="1">
              <a:spcAft>
                <a:spcPts val="0"/>
              </a:spcAft>
              <a:buFont typeface="Wingdings" pitchFamily="2" charset="2"/>
              <a:buChar char="v"/>
              <a:defRPr/>
            </a:pPr>
            <a:r>
              <a:rPr lang="cs-CZ" b="1" dirty="0">
                <a:solidFill>
                  <a:schemeClr val="accent4">
                    <a:lumMod val="50000"/>
                  </a:schemeClr>
                </a:solidFill>
                <a:latin typeface="Comic Sans MS" pitchFamily="66" charset="0"/>
              </a:rPr>
              <a:t> Použití znalostí při poskytování péče</a:t>
            </a:r>
          </a:p>
        </p:txBody>
      </p:sp>
      <p:pic>
        <p:nvPicPr>
          <p:cNvPr id="4" name="Obrázek 7" descr="images (2).jpg">
            <a:extLst>
              <a:ext uri="{FF2B5EF4-FFF2-40B4-BE49-F238E27FC236}">
                <a16:creationId xmlns:a16="http://schemas.microsoft.com/office/drawing/2014/main" id="{0BA473F3-B7D6-4F19-8168-279876081888}"/>
              </a:ext>
            </a:extLst>
          </p:cNvPr>
          <p:cNvPicPr>
            <a:picLocks noChangeAspect="1"/>
          </p:cNvPicPr>
          <p:nvPr/>
        </p:nvPicPr>
        <p:blipFill>
          <a:blip r:embed="rId2" cstate="print"/>
          <a:srcRect/>
          <a:stretch>
            <a:fillRect/>
          </a:stretch>
        </p:blipFill>
        <p:spPr bwMode="auto">
          <a:xfrm>
            <a:off x="5868144" y="836613"/>
            <a:ext cx="2555131" cy="184785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normAutofit fontScale="90000"/>
          </a:bodyPr>
          <a:lstStyle/>
          <a:p>
            <a:pPr eaLnBrk="1" fontAlgn="auto" hangingPunct="1">
              <a:spcAft>
                <a:spcPts val="0"/>
              </a:spcAft>
              <a:defRPr/>
            </a:pPr>
            <a:r>
              <a:rPr lang="cs-CZ" b="1" dirty="0">
                <a:solidFill>
                  <a:schemeClr val="accent4">
                    <a:lumMod val="50000"/>
                  </a:schemeClr>
                </a:solidFill>
                <a:latin typeface="Comic Sans MS" pitchFamily="66" charset="0"/>
              </a:rPr>
              <a:t>Důsledky začlenění kulturních kompetencí</a:t>
            </a:r>
            <a:r>
              <a:rPr lang="cs-CZ" b="1" dirty="0">
                <a:solidFill>
                  <a:schemeClr val="accent4">
                    <a:lumMod val="50000"/>
                  </a:schemeClr>
                </a:solidFill>
              </a:rPr>
              <a:t> </a:t>
            </a:r>
          </a:p>
        </p:txBody>
      </p:sp>
      <p:sp>
        <p:nvSpPr>
          <p:cNvPr id="3" name="Zástupný symbol pro obsah 2"/>
          <p:cNvSpPr>
            <a:spLocks noGrp="1"/>
          </p:cNvSpPr>
          <p:nvPr>
            <p:ph idx="1"/>
          </p:nvPr>
        </p:nvSpPr>
        <p:spPr/>
        <p:txBody>
          <a:bodyPr rtlCol="0">
            <a:normAutofit fontScale="70000" lnSpcReduction="20000"/>
          </a:bodyPr>
          <a:lstStyle/>
          <a:p>
            <a:pPr eaLnBrk="1" fontAlgn="auto" hangingPunct="1">
              <a:lnSpc>
                <a:spcPct val="90000"/>
              </a:lnSpc>
              <a:spcAft>
                <a:spcPts val="0"/>
              </a:spcAft>
              <a:buFont typeface="Wingdings" pitchFamily="2" charset="2"/>
              <a:buChar char="v"/>
              <a:defRPr/>
            </a:pPr>
            <a:endParaRPr lang="cs-CZ" b="1" dirty="0">
              <a:solidFill>
                <a:schemeClr val="accent4">
                  <a:lumMod val="50000"/>
                </a:schemeClr>
              </a:solidFill>
              <a:latin typeface="Comic Sans MS" pitchFamily="66" charset="0"/>
            </a:endParaRPr>
          </a:p>
          <a:p>
            <a:pPr eaLnBrk="1" fontAlgn="auto" hangingPunct="1">
              <a:lnSpc>
                <a:spcPct val="90000"/>
              </a:lnSpc>
              <a:spcAft>
                <a:spcPts val="0"/>
              </a:spcAft>
              <a:buFont typeface="Wingdings" pitchFamily="2" charset="2"/>
              <a:buChar char="v"/>
              <a:defRPr/>
            </a:pPr>
            <a:r>
              <a:rPr lang="cs-CZ" b="1" dirty="0">
                <a:solidFill>
                  <a:schemeClr val="accent4">
                    <a:lumMod val="50000"/>
                  </a:schemeClr>
                </a:solidFill>
                <a:latin typeface="Comic Sans MS" pitchFamily="66" charset="0"/>
              </a:rPr>
              <a:t>Pacienti/klienti cítí porozumění a respekt, nebojí se vyhledat zdravotní péči </a:t>
            </a:r>
          </a:p>
          <a:p>
            <a:pPr eaLnBrk="1" fontAlgn="auto" hangingPunct="1">
              <a:lnSpc>
                <a:spcPct val="90000"/>
              </a:lnSpc>
              <a:spcAft>
                <a:spcPts val="0"/>
              </a:spcAft>
              <a:buFont typeface="Wingdings" pitchFamily="2" charset="2"/>
              <a:buChar char="v"/>
              <a:defRPr/>
            </a:pPr>
            <a:endParaRPr lang="cs-CZ" b="1" dirty="0">
              <a:solidFill>
                <a:schemeClr val="accent4">
                  <a:lumMod val="50000"/>
                </a:schemeClr>
              </a:solidFill>
              <a:latin typeface="Comic Sans MS" pitchFamily="66" charset="0"/>
            </a:endParaRPr>
          </a:p>
          <a:p>
            <a:pPr eaLnBrk="1" fontAlgn="auto" hangingPunct="1">
              <a:lnSpc>
                <a:spcPct val="90000"/>
              </a:lnSpc>
              <a:spcAft>
                <a:spcPts val="0"/>
              </a:spcAft>
              <a:buFont typeface="Arial" pitchFamily="34" charset="0"/>
              <a:buChar char="•"/>
              <a:defRPr/>
            </a:pPr>
            <a:endParaRPr lang="cs-CZ" b="1" dirty="0">
              <a:solidFill>
                <a:schemeClr val="accent4">
                  <a:lumMod val="50000"/>
                </a:schemeClr>
              </a:solidFill>
              <a:latin typeface="Comic Sans MS" pitchFamily="66" charset="0"/>
            </a:endParaRPr>
          </a:p>
          <a:p>
            <a:pPr eaLnBrk="1" fontAlgn="auto" hangingPunct="1">
              <a:lnSpc>
                <a:spcPct val="90000"/>
              </a:lnSpc>
              <a:spcAft>
                <a:spcPts val="0"/>
              </a:spcAft>
              <a:buFont typeface="Wingdings" pitchFamily="2" charset="2"/>
              <a:buChar char="v"/>
              <a:defRPr/>
            </a:pPr>
            <a:r>
              <a:rPr lang="cs-CZ" b="1" dirty="0">
                <a:solidFill>
                  <a:schemeClr val="accent4">
                    <a:lumMod val="50000"/>
                  </a:schemeClr>
                </a:solidFill>
                <a:latin typeface="Comic Sans MS" pitchFamily="66" charset="0"/>
              </a:rPr>
              <a:t>Odborníci mohou získat přesnější informace a lépe určit diagnózu, pokud rozumějí a dobře komunikují s pacienty</a:t>
            </a:r>
          </a:p>
          <a:p>
            <a:pPr eaLnBrk="1" fontAlgn="auto" hangingPunct="1">
              <a:lnSpc>
                <a:spcPct val="90000"/>
              </a:lnSpc>
              <a:spcAft>
                <a:spcPts val="0"/>
              </a:spcAft>
              <a:buFont typeface="Arial" pitchFamily="34" charset="0"/>
              <a:buChar char="•"/>
              <a:defRPr/>
            </a:pPr>
            <a:endParaRPr lang="cs-CZ" b="1" dirty="0">
              <a:solidFill>
                <a:schemeClr val="accent4">
                  <a:lumMod val="50000"/>
                </a:schemeClr>
              </a:solidFill>
              <a:latin typeface="Comic Sans MS" pitchFamily="66" charset="0"/>
            </a:endParaRPr>
          </a:p>
          <a:p>
            <a:pPr eaLnBrk="1" fontAlgn="auto" hangingPunct="1">
              <a:lnSpc>
                <a:spcPct val="90000"/>
              </a:lnSpc>
              <a:spcAft>
                <a:spcPts val="0"/>
              </a:spcAft>
              <a:buFont typeface="Wingdings" pitchFamily="2" charset="2"/>
              <a:buChar char="v"/>
              <a:defRPr/>
            </a:pPr>
            <a:r>
              <a:rPr lang="cs-CZ" b="1" dirty="0">
                <a:solidFill>
                  <a:schemeClr val="accent4">
                    <a:lumMod val="50000"/>
                  </a:schemeClr>
                </a:solidFill>
                <a:latin typeface="Comic Sans MS" pitchFamily="66" charset="0"/>
              </a:rPr>
              <a:t>Pacienti jsou s péčí více spokojeni</a:t>
            </a:r>
          </a:p>
          <a:p>
            <a:pPr eaLnBrk="1" fontAlgn="auto" hangingPunct="1">
              <a:lnSpc>
                <a:spcPct val="90000"/>
              </a:lnSpc>
              <a:spcAft>
                <a:spcPts val="0"/>
              </a:spcAft>
              <a:buFont typeface="Wingdings" pitchFamily="2" charset="2"/>
              <a:buChar char="v"/>
              <a:defRPr/>
            </a:pPr>
            <a:endParaRPr lang="cs-CZ" b="1" dirty="0">
              <a:solidFill>
                <a:schemeClr val="accent4">
                  <a:lumMod val="50000"/>
                </a:schemeClr>
              </a:solidFill>
              <a:latin typeface="Comic Sans MS" pitchFamily="66" charset="0"/>
            </a:endParaRPr>
          </a:p>
          <a:p>
            <a:pPr eaLnBrk="1" fontAlgn="auto" hangingPunct="1">
              <a:lnSpc>
                <a:spcPct val="90000"/>
              </a:lnSpc>
              <a:spcAft>
                <a:spcPts val="0"/>
              </a:spcAft>
              <a:buFont typeface="Wingdings" pitchFamily="2" charset="2"/>
              <a:buChar char="v"/>
              <a:defRPr/>
            </a:pPr>
            <a:r>
              <a:rPr lang="cs-CZ" b="1" dirty="0">
                <a:solidFill>
                  <a:schemeClr val="accent4">
                    <a:lumMod val="50000"/>
                  </a:schemeClr>
                </a:solidFill>
                <a:latin typeface="Comic Sans MS" pitchFamily="66" charset="0"/>
              </a:rPr>
              <a:t>Spokojení pacienti lépe spolupracují a dodržují doporučení</a:t>
            </a:r>
          </a:p>
          <a:p>
            <a:pPr eaLnBrk="1" fontAlgn="auto" hangingPunct="1">
              <a:lnSpc>
                <a:spcPct val="90000"/>
              </a:lnSpc>
              <a:spcAft>
                <a:spcPts val="0"/>
              </a:spcAft>
              <a:buFont typeface="Arial" pitchFamily="34" charset="0"/>
              <a:buChar char="•"/>
              <a:defRPr/>
            </a:pPr>
            <a:endParaRPr lang="cs-CZ" b="1" dirty="0">
              <a:solidFill>
                <a:schemeClr val="accent4">
                  <a:lumMod val="50000"/>
                </a:schemeClr>
              </a:solidFill>
              <a:latin typeface="Comic Sans MS" pitchFamily="66" charset="0"/>
            </a:endParaRPr>
          </a:p>
          <a:p>
            <a:pPr eaLnBrk="1" fontAlgn="auto" hangingPunct="1">
              <a:lnSpc>
                <a:spcPct val="90000"/>
              </a:lnSpc>
              <a:spcAft>
                <a:spcPts val="0"/>
              </a:spcAft>
              <a:buFont typeface="Wingdings" pitchFamily="2" charset="2"/>
              <a:buChar char="v"/>
              <a:defRPr/>
            </a:pPr>
            <a:r>
              <a:rPr lang="cs-CZ" b="1" dirty="0">
                <a:solidFill>
                  <a:schemeClr val="accent4">
                    <a:lumMod val="50000"/>
                  </a:schemeClr>
                </a:solidFill>
                <a:latin typeface="Comic Sans MS" pitchFamily="66" charset="0"/>
              </a:rPr>
              <a:t>Rodina více spolupracuje a podporuje pacienta, pokud doporučení jsou kompatibilní s jejich přesvědčením </a:t>
            </a:r>
          </a:p>
          <a:p>
            <a:pPr eaLnBrk="1" fontAlgn="auto" hangingPunct="1">
              <a:spcAft>
                <a:spcPts val="0"/>
              </a:spcAft>
              <a:buFont typeface="Arial" pitchFamily="34" charset="0"/>
              <a:buNone/>
              <a:defRPr/>
            </a:pPr>
            <a:endParaRPr lang="cs-CZ"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hangingPunct="1">
              <a:defRPr/>
            </a:pPr>
            <a:r>
              <a:rPr lang="cs-CZ" b="1" dirty="0">
                <a:solidFill>
                  <a:schemeClr val="accent4">
                    <a:lumMod val="50000"/>
                  </a:schemeClr>
                </a:solidFill>
                <a:latin typeface="Comic Sans MS" pitchFamily="66" charset="0"/>
              </a:rPr>
              <a:t>Co můžete udělat</a:t>
            </a:r>
          </a:p>
        </p:txBody>
      </p:sp>
      <p:sp>
        <p:nvSpPr>
          <p:cNvPr id="3" name="Zástupný symbol pro obsah 2"/>
          <p:cNvSpPr>
            <a:spLocks noGrp="1"/>
          </p:cNvSpPr>
          <p:nvPr>
            <p:ph idx="1"/>
          </p:nvPr>
        </p:nvSpPr>
        <p:spPr/>
        <p:txBody>
          <a:bodyPr/>
          <a:lstStyle/>
          <a:p>
            <a:pPr eaLnBrk="1" hangingPunct="1">
              <a:buFont typeface="Courier New" pitchFamily="49" charset="0"/>
              <a:buChar char="o"/>
              <a:defRPr/>
            </a:pPr>
            <a:r>
              <a:rPr lang="cs-CZ" sz="2800" b="1" dirty="0">
                <a:solidFill>
                  <a:schemeClr val="accent4">
                    <a:lumMod val="50000"/>
                  </a:schemeClr>
                </a:solidFill>
                <a:latin typeface="Comic Sans MS" pitchFamily="66" charset="0"/>
              </a:rPr>
              <a:t>Dovědět se co nejvíce z knih a článků</a:t>
            </a:r>
          </a:p>
          <a:p>
            <a:pPr eaLnBrk="1" hangingPunct="1">
              <a:buFont typeface="Courier New" pitchFamily="49" charset="0"/>
              <a:buChar char="o"/>
              <a:defRPr/>
            </a:pPr>
            <a:r>
              <a:rPr lang="cs-CZ" sz="2800" b="1" dirty="0">
                <a:solidFill>
                  <a:schemeClr val="accent4">
                    <a:lumMod val="50000"/>
                  </a:schemeClr>
                </a:solidFill>
                <a:latin typeface="Comic Sans MS" pitchFamily="66" charset="0"/>
              </a:rPr>
              <a:t>Strávit čas v jejich kulturním prostředí</a:t>
            </a:r>
          </a:p>
          <a:p>
            <a:pPr eaLnBrk="1" hangingPunct="1">
              <a:buFont typeface="Courier New" pitchFamily="49" charset="0"/>
              <a:buChar char="o"/>
              <a:defRPr/>
            </a:pPr>
            <a:r>
              <a:rPr lang="cs-CZ" sz="2800" b="1" dirty="0">
                <a:solidFill>
                  <a:schemeClr val="accent4">
                    <a:lumMod val="50000"/>
                  </a:schemeClr>
                </a:solidFill>
                <a:latin typeface="Comic Sans MS" pitchFamily="66" charset="0"/>
              </a:rPr>
              <a:t>Kurzy, workshopy interkulturní komunikace</a:t>
            </a:r>
          </a:p>
          <a:p>
            <a:pPr eaLnBrk="1" hangingPunct="1">
              <a:buFont typeface="Courier New" pitchFamily="49" charset="0"/>
              <a:buChar char="o"/>
              <a:defRPr/>
            </a:pPr>
            <a:r>
              <a:rPr lang="cs-CZ" sz="2800" b="1" dirty="0">
                <a:solidFill>
                  <a:schemeClr val="accent4">
                    <a:lumMod val="50000"/>
                  </a:schemeClr>
                </a:solidFill>
                <a:latin typeface="Comic Sans MS" pitchFamily="66" charset="0"/>
              </a:rPr>
              <a:t>Organizace:</a:t>
            </a:r>
          </a:p>
          <a:p>
            <a:pPr eaLnBrk="1" hangingPunct="1">
              <a:defRPr/>
            </a:pPr>
            <a:r>
              <a:rPr lang="cs-CZ" dirty="0"/>
              <a:t> </a:t>
            </a:r>
            <a:r>
              <a:rPr lang="cs-CZ" sz="2400" b="1" dirty="0">
                <a:latin typeface="Comic Sans MS" pitchFamily="66" charset="0"/>
              </a:rPr>
              <a:t>Zaměstnat tlumočníka</a:t>
            </a:r>
          </a:p>
          <a:p>
            <a:pPr eaLnBrk="1" hangingPunct="1">
              <a:buFont typeface="Arial" pitchFamily="34" charset="0"/>
              <a:buChar char="•"/>
              <a:defRPr/>
            </a:pPr>
            <a:r>
              <a:rPr lang="cs-CZ" sz="2400" b="1" dirty="0">
                <a:latin typeface="Comic Sans MS" pitchFamily="66" charset="0"/>
              </a:rPr>
              <a:t>Materiály v jazyce klienta</a:t>
            </a:r>
          </a:p>
          <a:p>
            <a:pPr eaLnBrk="1" hangingPunct="1">
              <a:buFont typeface="Arial" pitchFamily="34" charset="0"/>
              <a:buChar char="•"/>
              <a:defRPr/>
            </a:pPr>
            <a:r>
              <a:rPr lang="cs-CZ" sz="2400" b="1" dirty="0">
                <a:latin typeface="Comic Sans MS" pitchFamily="66" charset="0"/>
              </a:rPr>
              <a:t>Zaměstnat členy komunity		</a:t>
            </a:r>
          </a:p>
          <a:p>
            <a:pPr eaLnBrk="1" hangingPunct="1">
              <a:buFont typeface="Arial" pitchFamily="34" charset="0"/>
              <a:buChar char="•"/>
              <a:defRPr/>
            </a:pPr>
            <a:r>
              <a:rPr lang="cs-CZ" sz="2400" b="1" dirty="0">
                <a:latin typeface="Comic Sans MS" pitchFamily="66" charset="0"/>
              </a:rPr>
              <a:t>Pomoc při tvorbě edukačních </a:t>
            </a:r>
          </a:p>
          <a:p>
            <a:pPr eaLnBrk="1" hangingPunct="1">
              <a:buFont typeface="Arial" charset="0"/>
              <a:buNone/>
              <a:defRPr/>
            </a:pPr>
            <a:r>
              <a:rPr lang="cs-CZ" sz="2400" b="1" dirty="0">
                <a:latin typeface="Comic Sans MS" pitchFamily="66" charset="0"/>
              </a:rPr>
              <a:t>   materiálů</a:t>
            </a:r>
          </a:p>
          <a:p>
            <a:pPr eaLnBrk="1" hangingPunct="1">
              <a:defRPr/>
            </a:pPr>
            <a:endParaRPr lang="cs-CZ" b="1" dirty="0">
              <a:solidFill>
                <a:schemeClr val="accent4">
                  <a:lumMod val="50000"/>
                </a:schemeClr>
              </a:solidFill>
              <a:latin typeface="Comic Sans MS" pitchFamily="66" charset="0"/>
            </a:endParaRPr>
          </a:p>
          <a:p>
            <a:pPr eaLnBrk="1" hangingPunct="1">
              <a:defRPr/>
            </a:pPr>
            <a:endParaRPr lang="cs-CZ" dirty="0"/>
          </a:p>
        </p:txBody>
      </p:sp>
      <p:pic>
        <p:nvPicPr>
          <p:cNvPr id="4" name="Obrázek 3" descr="5823631-happy-elderly-woman-with-a-nurse-smiling-together.jpg">
            <a:extLst>
              <a:ext uri="{FF2B5EF4-FFF2-40B4-BE49-F238E27FC236}">
                <a16:creationId xmlns:a16="http://schemas.microsoft.com/office/drawing/2014/main" id="{E41A361A-FF8C-4BFD-9336-BA4FE4B4661F}"/>
              </a:ext>
            </a:extLst>
          </p:cNvPr>
          <p:cNvPicPr>
            <a:picLocks noChangeAspect="1"/>
          </p:cNvPicPr>
          <p:nvPr/>
        </p:nvPicPr>
        <p:blipFill>
          <a:blip r:embed="rId2" cstate="print"/>
          <a:srcRect/>
          <a:stretch>
            <a:fillRect/>
          </a:stretch>
        </p:blipFill>
        <p:spPr bwMode="auto">
          <a:xfrm>
            <a:off x="5219700" y="3429000"/>
            <a:ext cx="3673475" cy="3195638"/>
          </a:xfrm>
          <a:prstGeom prst="rect">
            <a:avLst/>
          </a:prstGeom>
          <a:ln>
            <a:noFill/>
          </a:ln>
          <a:effectLst>
            <a:softEdge rad="112500"/>
          </a:effectLst>
        </p:spPr>
      </p:pic>
    </p:spTree>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4623</TotalTime>
  <Words>4318</Words>
  <Application>Microsoft Office PowerPoint</Application>
  <PresentationFormat>Předvádění na obrazovce (4:3)</PresentationFormat>
  <Paragraphs>366</Paragraphs>
  <Slides>40</Slides>
  <Notes>17</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40</vt:i4>
      </vt:variant>
    </vt:vector>
  </HeadingPairs>
  <TitlesOfParts>
    <vt:vector size="46" baseType="lpstr">
      <vt:lpstr>Arial</vt:lpstr>
      <vt:lpstr>Calibri</vt:lpstr>
      <vt:lpstr>Comic Sans MS</vt:lpstr>
      <vt:lpstr>Courier New</vt:lpstr>
      <vt:lpstr>Wingdings</vt:lpstr>
      <vt:lpstr>Motiv sady Office</vt:lpstr>
      <vt:lpstr>      Nutriční aspekty světových náboženství</vt:lpstr>
      <vt:lpstr>Prezentace aplikace PowerPoint</vt:lpstr>
      <vt:lpstr>Prezentace aplikace PowerPoint</vt:lpstr>
      <vt:lpstr>Počty věřících </vt:lpstr>
      <vt:lpstr>Prezentace aplikace PowerPoint</vt:lpstr>
      <vt:lpstr>Prezentace aplikace PowerPoint</vt:lpstr>
      <vt:lpstr>Prezentace aplikace PowerPoint</vt:lpstr>
      <vt:lpstr>Důsledky začlenění kulturních kompetencí </vt:lpstr>
      <vt:lpstr>Co můžete udělat</vt:lpstr>
      <vt:lpstr>Kulturní podmíněnost</vt:lpstr>
      <vt:lpstr>Prezentace aplikace PowerPoint</vt:lpstr>
      <vt:lpstr>Mnohoznačný význam</vt:lpstr>
      <vt:lpstr>Potrava jako etnický znak a symbol moci</vt:lpstr>
      <vt:lpstr>Etnocentrismus</vt:lpstr>
      <vt:lpstr>Prezentace aplikace PowerPoint</vt:lpstr>
      <vt:lpstr>Křesťanství</vt:lpstr>
      <vt:lpstr>Historie stravování a křesťanství </vt:lpstr>
      <vt:lpstr>Prezentace aplikace PowerPoint</vt:lpstr>
      <vt:lpstr>Křesťanství a mentální anorexie</vt:lpstr>
      <vt:lpstr>Prezentace aplikace PowerPoint</vt:lpstr>
      <vt:lpstr>Hinduismus </vt:lpstr>
      <vt:lpstr>Ašramová kuchyně</vt:lpstr>
      <vt:lpstr>Buddhismus a jídlo</vt:lpstr>
      <vt:lpstr>Judaismus </vt:lpstr>
      <vt:lpstr>Prezentace aplikace PowerPoint</vt:lpstr>
      <vt:lpstr>Hinduismus, buddhismus, Církev Adventistů sedmého dne - Vegetariánství</vt:lpstr>
      <vt:lpstr>Studie provedená u Adventistů:</vt:lpstr>
      <vt:lpstr>Pravoslavné křesťanství a stravování během půstu</vt:lpstr>
      <vt:lpstr>Vliv Ramadánu na věřící</vt:lpstr>
      <vt:lpstr>Vliv stravování Židů na jejich zdravotní stav</vt:lpstr>
      <vt:lpstr>Praktická část</vt:lpstr>
      <vt:lpstr>Prezentace aplikace PowerPoint</vt:lpstr>
      <vt:lpstr>Výsledky praktické části:</vt:lpstr>
      <vt:lpstr>Prezentace aplikace PowerPoint</vt:lpstr>
      <vt:lpstr>Prezentace aplikace PowerPoint</vt:lpstr>
      <vt:lpstr>Závěr praktické části:</vt:lpstr>
      <vt:lpstr>Závěr</vt:lpstr>
      <vt:lpstr>ÚKOL</vt:lpstr>
      <vt:lpstr> Zdroje:</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Vliv náboženství na stravovací návyky</dc:title>
  <dc:creator>Martina</dc:creator>
  <cp:lastModifiedBy>Martina Nevrlá</cp:lastModifiedBy>
  <cp:revision>125</cp:revision>
  <dcterms:created xsi:type="dcterms:W3CDTF">2010-05-30T20:15:53Z</dcterms:created>
  <dcterms:modified xsi:type="dcterms:W3CDTF">2020-04-26T12:08:56Z</dcterms:modified>
</cp:coreProperties>
</file>