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2" r:id="rId3"/>
    <p:sldId id="283" r:id="rId4"/>
    <p:sldId id="278" r:id="rId5"/>
    <p:sldId id="280" r:id="rId6"/>
    <p:sldId id="274" r:id="rId7"/>
    <p:sldId id="273" r:id="rId8"/>
    <p:sldId id="289" r:id="rId9"/>
    <p:sldId id="270" r:id="rId10"/>
    <p:sldId id="281" r:id="rId11"/>
    <p:sldId id="265" r:id="rId12"/>
    <p:sldId id="271" r:id="rId13"/>
    <p:sldId id="257" r:id="rId14"/>
    <p:sldId id="259" r:id="rId15"/>
    <p:sldId id="260" r:id="rId16"/>
    <p:sldId id="290" r:id="rId17"/>
    <p:sldId id="261" r:id="rId18"/>
    <p:sldId id="262" r:id="rId19"/>
    <p:sldId id="263" r:id="rId20"/>
    <p:sldId id="264" r:id="rId21"/>
    <p:sldId id="266" r:id="rId22"/>
    <p:sldId id="267" r:id="rId23"/>
    <p:sldId id="284" r:id="rId24"/>
    <p:sldId id="268" r:id="rId25"/>
    <p:sldId id="269" r:id="rId26"/>
    <p:sldId id="285" r:id="rId27"/>
    <p:sldId id="277" r:id="rId28"/>
    <p:sldId id="286" r:id="rId29"/>
    <p:sldId id="287" r:id="rId30"/>
    <p:sldId id="288" r:id="rId31"/>
    <p:sldId id="276" r:id="rId32"/>
    <p:sldId id="282" r:id="rId33"/>
    <p:sldId id="25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63" autoAdjust="0"/>
  </p:normalViewPr>
  <p:slideViewPr>
    <p:cSldViewPr>
      <p:cViewPr varScale="1">
        <p:scale>
          <a:sx n="90" d="100"/>
          <a:sy n="90" d="100"/>
        </p:scale>
        <p:origin x="22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B930F-1BF9-41C1-A14E-A8F7A3FB9791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BB998-2063-4011-8503-FDFD3FC676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02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%C3%BDchov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s.wikipedia.org/wiki/Vzd%C4%9Bl%C3%A1v%C3%A1n%C3%AD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Nutno rozlišit edukaci pacienta prožívajícího akutní onemocnění a edukaci široké veřejnosti.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861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99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Pedagogika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společenská věda, která zkoumá podstatu, strukturu a zákonitosti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ýchova"/>
              </a:rPr>
              <a:t>výchovy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Vzdělávání"/>
              </a:rPr>
              <a:t>vzdělávání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jako záměrné, cílevědomé a soustavné činnosti formující osobnost člověka v nejrůznějších sférách života společnosti.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22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Umění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6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432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pro vás? PHTLS, ALS, EPALS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72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44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ICT též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704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43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BB998-2063-4011-8503-FDFD3FC6764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4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8" y="1950397"/>
            <a:ext cx="6514043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_Y-LJ_JP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uppraha.cz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w707cD372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sya24BOdtBg" TargetMode="External"/><Relationship Id="rId4" Type="http://schemas.openxmlformats.org/officeDocument/2006/relationships/hyperlink" Target="https://www.youtube.com/watch?v=SGlGN1bUo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877" y="2339154"/>
            <a:ext cx="8521200" cy="1171580"/>
          </a:xfrm>
        </p:spPr>
        <p:txBody>
          <a:bodyPr/>
          <a:lstStyle/>
          <a:p>
            <a:r>
              <a:rPr lang="cs-CZ" dirty="0"/>
              <a:t>Edukace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923" y="3429000"/>
            <a:ext cx="8521200" cy="698497"/>
          </a:xfrm>
        </p:spPr>
        <p:txBody>
          <a:bodyPr/>
          <a:lstStyle/>
          <a:p>
            <a:r>
              <a:rPr lang="cs-CZ" dirty="0"/>
              <a:t>Osobnost </a:t>
            </a:r>
            <a:r>
              <a:rPr lang="cs-CZ" dirty="0" err="1"/>
              <a:t>edukátora</a:t>
            </a:r>
            <a:r>
              <a:rPr lang="cs-CZ" dirty="0"/>
              <a:t> (inspirace PŠL)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8F8C068-F348-4D31-B336-4EDD6F27F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209231"/>
            <a:ext cx="2099671" cy="248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C9DB7-10AC-4895-9659-87DE493A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Jaké kurzy by měly v budoucnu zajímat vás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4AF0BE-5D60-4250-B16F-7A7A664E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2348880"/>
            <a:ext cx="8064900" cy="3096344"/>
          </a:xfrm>
        </p:spPr>
        <p:txBody>
          <a:bodyPr/>
          <a:lstStyle/>
          <a:p>
            <a:r>
              <a:rPr lang="cs-CZ" sz="2400" dirty="0"/>
              <a:t>ALS</a:t>
            </a:r>
          </a:p>
          <a:p>
            <a:r>
              <a:rPr lang="cs-CZ" sz="2400" dirty="0"/>
              <a:t>PHTLS</a:t>
            </a:r>
          </a:p>
          <a:p>
            <a:r>
              <a:rPr lang="cs-CZ" sz="2400" dirty="0"/>
              <a:t>EPALS</a:t>
            </a:r>
          </a:p>
          <a:p>
            <a:r>
              <a:rPr lang="cs-CZ" sz="2400" dirty="0"/>
              <a:t>Kurz urgentní medicíny</a:t>
            </a:r>
          </a:p>
        </p:txBody>
      </p:sp>
    </p:spTree>
    <p:extLst>
      <p:ext uri="{BB962C8B-B14F-4D97-AF65-F5344CB8AC3E}">
        <p14:creationId xmlns:p14="http://schemas.microsoft.com/office/powerpoint/2010/main" val="323944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620768"/>
          </a:xfrm>
        </p:spPr>
        <p:txBody>
          <a:bodyPr/>
          <a:lstStyle/>
          <a:p>
            <a:r>
              <a:rPr lang="cs-CZ" dirty="0"/>
              <a:t>Historie PŠL a vzdělávání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900" cy="4320480"/>
          </a:xfrm>
        </p:spPr>
        <p:txBody>
          <a:bodyPr>
            <a:normAutofit fontScale="77500" lnSpcReduction="20000"/>
          </a:bodyPr>
          <a:lstStyle/>
          <a:p>
            <a:pPr marL="72000" indent="0">
              <a:buNone/>
            </a:pPr>
            <a:endParaRPr lang="cs-CZ" dirty="0"/>
          </a:p>
          <a:p>
            <a:r>
              <a:rPr lang="cs-CZ" dirty="0"/>
              <a:t>Občanské sdružení zabývající se kurzy pro rozvoj osobnosti.</a:t>
            </a:r>
          </a:p>
          <a:p>
            <a:endParaRPr lang="cs-CZ" dirty="0"/>
          </a:p>
          <a:p>
            <a:r>
              <a:rPr lang="cs-CZ" dirty="0"/>
              <a:t>Hlavní doménou kurzů je zážitková pedagogika.</a:t>
            </a:r>
          </a:p>
          <a:p>
            <a:endParaRPr lang="cs-CZ" dirty="0"/>
          </a:p>
          <a:p>
            <a:r>
              <a:rPr lang="cs-CZ" dirty="0"/>
              <a:t>Průkopníci oboru v Československu (založena v roce 1977)</a:t>
            </a:r>
          </a:p>
          <a:p>
            <a:endParaRPr lang="cs-CZ" dirty="0"/>
          </a:p>
          <a:p>
            <a:r>
              <a:rPr lang="cs-CZ" dirty="0"/>
              <a:t>Úzká spolupráce s MŠMT, metodická práce v oblasti zážitkové pedagogiky a didaktiky – materiály volně dostupné.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2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ZdrSem</a:t>
            </a:r>
            <a:r>
              <a:rPr lang="cs-CZ" dirty="0"/>
              <a:t> – užitečné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ZdrSem</a:t>
            </a:r>
            <a:r>
              <a:rPr lang="cs-CZ" dirty="0"/>
              <a:t> se odloučil od PŠL</a:t>
            </a:r>
          </a:p>
          <a:p>
            <a:endParaRPr lang="cs-CZ" dirty="0"/>
          </a:p>
          <a:p>
            <a:r>
              <a:rPr lang="cs-CZ" dirty="0"/>
              <a:t>Zabývají se zážitkovými kurzy první pomoci, po ČK u nás mají v tomto odvětví nejdelší tradici.</a:t>
            </a:r>
          </a:p>
        </p:txBody>
      </p:sp>
    </p:spTree>
    <p:extLst>
      <p:ext uri="{BB962C8B-B14F-4D97-AF65-F5344CB8AC3E}">
        <p14:creationId xmlns:p14="http://schemas.microsoft.com/office/powerpoint/2010/main" val="202604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Komunikativní</a:t>
            </a:r>
          </a:p>
          <a:p>
            <a:r>
              <a:rPr lang="cs-CZ" dirty="0"/>
              <a:t>Pracovní</a:t>
            </a:r>
          </a:p>
          <a:p>
            <a:r>
              <a:rPr lang="cs-CZ" dirty="0"/>
              <a:t>Sociální a personální</a:t>
            </a:r>
          </a:p>
          <a:p>
            <a:r>
              <a:rPr lang="cs-CZ" dirty="0"/>
              <a:t>Kompetence k řešení problémů</a:t>
            </a:r>
          </a:p>
          <a:p>
            <a:r>
              <a:rPr lang="cs-CZ" dirty="0"/>
              <a:t>Kompetence občanské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699512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Umět logicky, srozumitelně a kultivovaně vyjádřit své myšlenky. </a:t>
            </a:r>
          </a:p>
          <a:p>
            <a:endParaRPr lang="cs-CZ" dirty="0"/>
          </a:p>
          <a:p>
            <a:r>
              <a:rPr lang="cs-CZ" dirty="0"/>
              <a:t>Umět naslouchat druhým, reagovat na jejich  slova </a:t>
            </a:r>
            <a:br>
              <a:rPr lang="cs-CZ" dirty="0"/>
            </a:br>
            <a:r>
              <a:rPr lang="cs-CZ" dirty="0"/>
              <a:t>a obhájit svůj názor.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Rozumět také dalším způsobům komunikace (tedy textům, záznamům, obrazovému materiálu, gestům atd.) a umět je využívat.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Umět používat nové komunikační technologie. Komunikativní dovednosti využívat k lepší spolupráci </a:t>
            </a:r>
            <a:br>
              <a:rPr lang="cs-CZ" dirty="0"/>
            </a:br>
            <a:r>
              <a:rPr lang="cs-CZ" dirty="0"/>
              <a:t>a soužití s druhými.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76672"/>
            <a:ext cx="686301" cy="136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600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dirty="0"/>
              <a:t>Srozumitelně se vyjadřujte a prezentujte své myšlenky. Výstižné a jasné vyjadřování je základem každé ústní komunikace. Patří sem také schopnosti správného a </a:t>
            </a:r>
            <a:r>
              <a:rPr lang="cs-CZ" u="sng" dirty="0"/>
              <a:t>zřetelného</a:t>
            </a:r>
            <a:r>
              <a:rPr lang="cs-CZ" dirty="0"/>
              <a:t> vyslovování, používání </a:t>
            </a:r>
            <a:r>
              <a:rPr lang="cs-CZ" u="sng" dirty="0"/>
              <a:t>přiměřené rychlosti</a:t>
            </a:r>
            <a:r>
              <a:rPr lang="cs-CZ" dirty="0"/>
              <a:t>, rytmu či tempa řeči apod. Důležitý je výběr vhodných komunikačních prostředků s ohledem na cíl projevu, jeho podmínky, </a:t>
            </a:r>
            <a:r>
              <a:rPr lang="cs-CZ" u="sng" dirty="0"/>
              <a:t>okolnosti a adresáty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Trénujte i jasné a pochopitelné vyjadřování písemnou formou. I zde je důležitá výstižnost a srozumitelnost, vhodné používání slovní zásoby a volba správné formy. Písemnou komunikaci nejlépe nacvičíte v hodinách slohu; na kurzu jste si ji zkoušeli např. při psaní petice.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Vědomě používejte neverbální komunikaci, přemýšlejte nad tím, jak působíte navenek.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Nezbytnou součástí komunikace je naslouchání, díky němuž je udržován kontakt s partnerem v rozhovoru. Patří sem také schopnost vlastními slovy shrnout, co bylo řečeno, požádat o doplňující informace nebo schopnost podat či vhodně přijmout zpětnou vazbu.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Komunikovat znamená také vést dialog a diskusi. Sem patří dovednost vyjadřovat a argumenty obhajovat svůj vlastní názor, držet se tématu, popřípadě schopnost vyslechnout </a:t>
            </a:r>
            <a:r>
              <a:rPr lang="pl-PL" dirty="0"/>
              <a:t>názory a návrhy druhých a respektovat 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62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EEC29-63DA-4EF7-B1E6-613D3DF2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SLI.DO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A0FD39-3486-4FCD-8B33-29E957741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EVENT CODE: 2362</a:t>
            </a:r>
          </a:p>
        </p:txBody>
      </p:sp>
    </p:spTree>
    <p:extLst>
      <p:ext uri="{BB962C8B-B14F-4D97-AF65-F5344CB8AC3E}">
        <p14:creationId xmlns:p14="http://schemas.microsoft.com/office/powerpoint/2010/main" val="211114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to důležité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/>
              <a:t>Bez schopnosti se dorozumět není možné vzájemně vyměňovat informace mezi lidmi. Jejich předání tak, aby byly správně pochopeny, je klíčové nejen z hlediska fungování společnosti jako celku, ale i pro vztahy mezi lidmi. Je až překvapivé, kolik konfliktů vzniká pouze na základě nepochopení toho, co má druhý člověk na mysli.</a:t>
            </a:r>
          </a:p>
        </p:txBody>
      </p:sp>
    </p:spTree>
    <p:extLst>
      <p:ext uri="{BB962C8B-B14F-4D97-AF65-F5344CB8AC3E}">
        <p14:creationId xmlns:p14="http://schemas.microsoft.com/office/powerpoint/2010/main" val="3257987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kompetence -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Umět za daných podmínek bezpečně pracovat s konkrétními nástroji a materiály. Při práci nemyslet jen na sebe, ale i na své okolí.</a:t>
            </a:r>
          </a:p>
          <a:p>
            <a:endParaRPr lang="cs-CZ" dirty="0"/>
          </a:p>
          <a:p>
            <a:r>
              <a:rPr lang="cs-CZ" dirty="0"/>
              <a:t>Umět využít výsledky své práce při uvažování o tom, co budu chtít v životě dělat, jaké budu volit zaměstnání. Mít základní dovednosti potřebné k uskutečnění vlastního podniku.</a:t>
            </a:r>
          </a:p>
        </p:txBody>
      </p:sp>
    </p:spTree>
    <p:extLst>
      <p:ext uri="{BB962C8B-B14F-4D97-AF65-F5344CB8AC3E}">
        <p14:creationId xmlns:p14="http://schemas.microsoft.com/office/powerpoint/2010/main" val="4251452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pracovní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Ať už děláte cokoli, berte vždy na vědomí, co máte k této činnosti k dispozici a jaká omezení vám mohou bránit v jejím úspěšném vykonávání..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Myslete v kontextu, nejen na to, co bezprostředně děláte.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Zhodnoťte, jak vás to, co děláte, baví a jak vám to jde. Uvažujte, v jakých zaměstnáních by se podobné činnosti mohly objevit.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Při uskutečňování svého podniku budete zažívat situace v principu podobné situacím, které jste si vyzkoušeli při programu „Zachraňte naši vesnici“, u realizace sociálních </a:t>
            </a:r>
            <a:r>
              <a:rPr lang="pt-BR" dirty="0"/>
              <a:t>spotů a především při plánování a</a:t>
            </a:r>
            <a:r>
              <a:rPr lang="cs-CZ" dirty="0"/>
              <a:t> uskutečňování vlastních týmových projektů. Snažte se tyto zkušenosti pozitivně využít!</a:t>
            </a:r>
          </a:p>
        </p:txBody>
      </p:sp>
    </p:spTree>
    <p:extLst>
      <p:ext uri="{BB962C8B-B14F-4D97-AF65-F5344CB8AC3E}">
        <p14:creationId xmlns:p14="http://schemas.microsoft.com/office/powerpoint/2010/main" val="176026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Jak může být záchranář </a:t>
            </a:r>
            <a:r>
              <a:rPr lang="cs-CZ" b="0" dirty="0" err="1"/>
              <a:t>edukátorem</a:t>
            </a:r>
            <a:r>
              <a:rPr lang="cs-CZ" b="0" dirty="0"/>
              <a:t>?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6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to důležité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900" cy="4139998"/>
          </a:xfrm>
        </p:spPr>
        <p:txBody>
          <a:bodyPr>
            <a:normAutofit/>
          </a:bodyPr>
          <a:lstStyle/>
          <a:p>
            <a:pPr marL="72000" indent="0" algn="just">
              <a:buNone/>
            </a:pPr>
            <a:r>
              <a:rPr lang="cs-CZ" sz="2000" dirty="0"/>
              <a:t>Práce je jedna ze základních činností, která nás charakterizuje jako lidské bytosti; bez ní bychom nemohli žít v takovém komfortu, jaký nám moderní společnost poskytuje. Měla by pro nás být nejen povinností, kterou dobře zvládáme, ale i zdrojem uspokojení. To není možné, pokud dobře neposoudíme, co nás baví a v čem jsme dobří.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65104"/>
            <a:ext cx="120628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391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sociální a personální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257278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Umět spolupracovat ve skupině a vytvářet pravidla práce v týmu.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Podílet se na vytváření příjemné atmosféry v týmu </a:t>
            </a:r>
            <a:br>
              <a:rPr lang="cs-CZ" dirty="0"/>
            </a:br>
            <a:r>
              <a:rPr lang="cs-CZ" dirty="0"/>
              <a:t>a zachovávat ohleduplnost a úctu při jednání s druhými lidmi.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Umět přispívat do diskuse a chápat potřebu dobré a příjemné spolupráce.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Mít pozitivní představu o sobě samém a být zdravě sebevědomý.</a:t>
            </a:r>
          </a:p>
        </p:txBody>
      </p:sp>
    </p:spTree>
    <p:extLst>
      <p:ext uri="{BB962C8B-B14F-4D97-AF65-F5344CB8AC3E}">
        <p14:creationId xmlns:p14="http://schemas.microsoft.com/office/powerpoint/2010/main" val="77734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Zásady sociální a personální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7848424" cy="4905350"/>
          </a:xfrm>
        </p:spPr>
        <p:txBody>
          <a:bodyPr>
            <a:normAutofit fontScale="62500" lnSpcReduction="20000"/>
          </a:bodyPr>
          <a:lstStyle/>
          <a:p>
            <a:pPr marL="72000" indent="0" algn="just">
              <a:buNone/>
            </a:pPr>
            <a:r>
              <a:rPr lang="cs-CZ" dirty="0"/>
              <a:t>1) Snaha i touha dosáhnout stanoveného cíle je „hnacím motorem“ úsilí, které aktivně vyvíjejí všichni členové skupiny. Důležité je umět si společně určit pravidla, která pomáhají všem členům být spolu a dobře spolupracovat, a nadále je respektovat. Příkladem mohou být pravidla, která jste si určovali na kurzu nebo ve třídě.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dirty="0"/>
              <a:t>2) Buďte loajální ke svému týmu – naučte se umět obhájit výsledek společné práce, i když můžete mít na věc sami za sebe částečně jiný názor.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dirty="0"/>
              <a:t>3) Během spolupráce může docházet k nejrůznějším situacím, se kterými je zapotřebí vyrovnat se rychle a konstruktivně. Je proto důležité, aby spolupracující členové skupiny dokázali požádat o pomoc, když ji potřebují, nebo sami pomoc poskytovali, když vidí, že ji potřebují druzí.</a:t>
            </a:r>
          </a:p>
          <a:p>
            <a:pPr marL="720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010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E98F0-DD63-43C0-A07F-D7A52CC1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Zásady sociální a personální kompetence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0CE61D-3A77-41E6-824C-D0827EA07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628800"/>
            <a:ext cx="8064900" cy="4139998"/>
          </a:xfrm>
        </p:spPr>
        <p:txBody>
          <a:bodyPr>
            <a:normAutofit fontScale="55000" lnSpcReduction="20000"/>
          </a:bodyPr>
          <a:lstStyle/>
          <a:p>
            <a:pPr marL="72000" indent="0" algn="just">
              <a:buNone/>
            </a:pPr>
            <a:r>
              <a:rPr lang="cs-CZ" dirty="0"/>
              <a:t>4) Klíčová je pozitivní atmosféra ve skupině, vyznačující se přirozenými, situačně přiměřenými emočními projevy, citovou vřelostí a otevřeností. Sehrává při dosahování společných cílů důležitou roli. Napomáhá jí vzájemný </a:t>
            </a:r>
            <a:r>
              <a:rPr lang="cs-CZ" u="sng" dirty="0"/>
              <a:t>respekt, diskuse, ochota naslouchat, podporování přínosných námětů</a:t>
            </a:r>
            <a:r>
              <a:rPr lang="cs-CZ" dirty="0"/>
              <a:t>, vzájemné povzbuzování i společně prožívaná radost z úspěchů. Nejde o to zříci se kritiky a kritického náhledu; kritické výhrady mohou projevit všichni</a:t>
            </a:r>
          </a:p>
          <a:p>
            <a:pPr marL="72000" indent="0" algn="just">
              <a:buNone/>
            </a:pPr>
            <a:r>
              <a:rPr lang="cs-CZ" dirty="0"/>
              <a:t>zúčastnění. Konflikty však nesmějí být destruktivní. Rozdílná stanoviska nebo názory jsou pronášeny bez zášti, s logikou a nadhledem. Skupina má stále na paměti, že cílem je dospět k vyřešení úkolu, ke společnému závěru, konkrétnímu postupu, dohodě.</a:t>
            </a:r>
          </a:p>
          <a:p>
            <a:pPr marL="72000" indent="0" algn="just">
              <a:buNone/>
            </a:pPr>
            <a:endParaRPr lang="cs-CZ" dirty="0"/>
          </a:p>
          <a:p>
            <a:pPr marL="72000" indent="0" algn="just">
              <a:buNone/>
            </a:pPr>
            <a:r>
              <a:rPr lang="cs-CZ" dirty="0"/>
              <a:t>5) Smyslem zpětné vazby je pomoci členům skupiny dozvědět se něco o sobě, o vlivu jejich konání nebo chování na ostatní, na průběh či výsledek společného úsilí. Má napomoci identifikovat to, v čem je jejich počínání neadekvátní a co je na něm zapotřebí změnit, aby byl výsledek společného úsilí kvalitnější. Stejně tak však umožnit identifikovat to, v čem si členové skupiny vedou dobře a co by mělo zůstat nezměněno.</a:t>
            </a:r>
          </a:p>
        </p:txBody>
      </p:sp>
    </p:spTree>
    <p:extLst>
      <p:ext uri="{BB962C8B-B14F-4D97-AF65-F5344CB8AC3E}">
        <p14:creationId xmlns:p14="http://schemas.microsoft.com/office/powerpoint/2010/main" val="2289884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to důležité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Pokud chcete úspěšně dosáhnout svého cíle a přitom být také pracovat v příjemném prostředí a dobře vycházet s lidmi kolem sebe, je základem znát sebe sama, věřit si a umět jednat s druhými.</a:t>
            </a:r>
          </a:p>
          <a:p>
            <a:endParaRPr lang="cs-CZ" dirty="0"/>
          </a:p>
          <a:p>
            <a:r>
              <a:rPr lang="cs-CZ" dirty="0"/>
              <a:t>Předpoklad toho tvoří znalost svých možností a limitů, respekt k sobě i k ostatním, schopnost empatie, snaha vyjít vstříc a v případě neshody ochota udělat kompromis. Spolupráce s dalšími lidmi je základem fungování jedince ve společnosti, ale i v rodině a ve vztazích s přáteli.</a:t>
            </a:r>
          </a:p>
        </p:txBody>
      </p:sp>
    </p:spTree>
    <p:extLst>
      <p:ext uri="{BB962C8B-B14F-4D97-AF65-F5344CB8AC3E}">
        <p14:creationId xmlns:p14="http://schemas.microsoft.com/office/powerpoint/2010/main" val="3860362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 řešení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Umět vnímat nejrůznější problémové situace ve škole i mimo ni a rozpoznat a pochopit problém.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Umět vyhledávat informace vhodné k řešení problémů. ~ Umět samostatně řešit problémy vhodným způsobem.</a:t>
            </a:r>
          </a:p>
        </p:txBody>
      </p:sp>
    </p:spTree>
    <p:extLst>
      <p:ext uri="{BB962C8B-B14F-4D97-AF65-F5344CB8AC3E}">
        <p14:creationId xmlns:p14="http://schemas.microsoft.com/office/powerpoint/2010/main" val="3362130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920D4-0854-4D36-AAF6-478F6524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0D895-5868-41EC-B204-54D5F1A8B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6792"/>
            <a:ext cx="8064900" cy="4896544"/>
          </a:xfrm>
        </p:spPr>
        <p:txBody>
          <a:bodyPr>
            <a:normAutofit/>
          </a:bodyPr>
          <a:lstStyle/>
          <a:p>
            <a:r>
              <a:rPr lang="cs-CZ" sz="1600" dirty="0"/>
              <a:t>Učte se: rozpoznat včas problém a správně ho pojmenovat; posoudit problém a zařadit ho do situačního kontextu; umět se podívat na problém z různých úhlů; promyslet nejen důsledky problému, ale zabývat se už jeho samotnými příčinami.</a:t>
            </a:r>
          </a:p>
          <a:p>
            <a:r>
              <a:rPr lang="cs-CZ" sz="1600" dirty="0"/>
              <a:t>Naučte se klást si správné otázky, které vám poskytnou cestu k podstatě a návod k řešení problému. Hledejte ve vhodných zdrojích odpovědi na ně, ověřujte jejich věrohodnost a testujte funkčnost pro řešení problému.</a:t>
            </a:r>
          </a:p>
          <a:p>
            <a:r>
              <a:rPr lang="cs-CZ" sz="1600" dirty="0"/>
              <a:t>Plánujte různé možnosti řešení problému, ověřujte a vybírejte tu nejlepší variantu.</a:t>
            </a:r>
          </a:p>
          <a:p>
            <a:r>
              <a:rPr lang="cs-CZ" sz="1600" dirty="0"/>
              <a:t>Nevyhýbejte se řešení problému.</a:t>
            </a:r>
          </a:p>
          <a:p>
            <a:r>
              <a:rPr lang="cs-CZ" sz="1600" dirty="0"/>
              <a:t>Nenechte se odradit nezdarem a v případě potřeby požádejte druhé o pomoc.</a:t>
            </a:r>
          </a:p>
          <a:p>
            <a:r>
              <a:rPr lang="cs-CZ" sz="1600" dirty="0"/>
              <a:t>Naučte se své řešení problému obhájit, diskutovat o něm a nést za něj odpovědnost.</a:t>
            </a:r>
          </a:p>
          <a:p>
            <a:r>
              <a:rPr lang="cs-CZ" sz="1600" dirty="0"/>
              <a:t>Zhodnoťte, zda byl vaším postupem problém úspěšně</a:t>
            </a:r>
          </a:p>
        </p:txBody>
      </p:sp>
    </p:spTree>
    <p:extLst>
      <p:ext uri="{BB962C8B-B14F-4D97-AF65-F5344CB8AC3E}">
        <p14:creationId xmlns:p14="http://schemas.microsoft.com/office/powerpoint/2010/main" val="1931734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0C51E-C5BF-4B71-AE06-E5AAE7C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to důležité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0D05EA-08DC-4C78-8D35-EBC31D12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36706"/>
            <a:ext cx="7848872" cy="399655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Ze zkušenosti všichni víme, že pokud řešení problému odkládáme na později, vyroste z něj zpravidla velký průšvih. Druhý důležitý poznatek je, že při řešení nějaké problematiky, čili komplexního jevu, který nám neposkytuje návod k postupu, je zapotřebí samostatnosti, rozhodnosti a aktivního přístupu. Jak hledat řešení a nikoliv jen bariéry, jak se už od raného věku naučit ponořit do jádra problému nebo problematiky, postavit se jim čelem, rozhodovat se a jednat (a nikoliv jen čekat, že se nějak vyřeší samy nebo nám někdo řekne, co máme dělat) – to vše učí právě tato kompetence. Čím samostatněji a úspěšněji si při tom počínáte, tím větší šanci uspět budete mít ve škole, budoucím zaměstnání i v každodenním životě.</a:t>
            </a:r>
          </a:p>
        </p:txBody>
      </p:sp>
    </p:spTree>
    <p:extLst>
      <p:ext uri="{BB962C8B-B14F-4D97-AF65-F5344CB8AC3E}">
        <p14:creationId xmlns:p14="http://schemas.microsoft.com/office/powerpoint/2010/main" val="4140738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DDA18-3A8C-4393-8A30-D4E4D708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občanské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400125-FF75-42F2-8AC2-3AFE936E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Umět respektovat přesvědčení druhých lidí, vážit si jejich hodnot a vcítit se do jejich situací; odmítat útlak, uvědomovat si povinnost postavit se proti fyzickému i psychickému násilí. 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Chápat základní principy, na nichž spočívají zákony a společenské normy, být si vědom svých práv a povinností ve škole i mimo školu. </a:t>
            </a:r>
          </a:p>
          <a:p>
            <a:endParaRPr lang="cs-CZ" dirty="0"/>
          </a:p>
          <a:p>
            <a:r>
              <a:rPr lang="cs-CZ" dirty="0"/>
              <a:t>Umět dle svých možností poskytnout pomoc a chovat se zodpovědně v krizových situacích.</a:t>
            </a:r>
          </a:p>
          <a:p>
            <a:endParaRPr lang="cs-CZ" dirty="0"/>
          </a:p>
          <a:p>
            <a:r>
              <a:rPr lang="cs-CZ" dirty="0"/>
              <a:t>Respektovat, chránit a oceňovat naše tradice a kulturní a historické dědictví. </a:t>
            </a:r>
          </a:p>
          <a:p>
            <a:endParaRPr lang="cs-CZ" dirty="0"/>
          </a:p>
          <a:p>
            <a:r>
              <a:rPr lang="cs-CZ" dirty="0"/>
              <a:t>Chápat základní ekologické souvislosti a environmentální problémy, rozhodovat se v souladu s ochranou zdraví a udržitelného rozvoje společnosti.</a:t>
            </a:r>
          </a:p>
        </p:txBody>
      </p:sp>
    </p:spTree>
    <p:extLst>
      <p:ext uri="{BB962C8B-B14F-4D97-AF65-F5344CB8AC3E}">
        <p14:creationId xmlns:p14="http://schemas.microsoft.com/office/powerpoint/2010/main" val="2371177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07580-667D-419F-AF01-F0292475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639554-DB7F-4867-A3FF-3F91E5884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54531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Respektujte sebe, respektujte druhé.</a:t>
            </a:r>
          </a:p>
          <a:p>
            <a:r>
              <a:rPr lang="cs-CZ" dirty="0"/>
              <a:t>Neubližujte druhým psychicky ani fyzicky a mějte v sobě odvahu a ochotu postavit se na obranu těch, jimž je ubližováno.</a:t>
            </a:r>
          </a:p>
          <a:p>
            <a:r>
              <a:rPr lang="cs-CZ" dirty="0"/>
              <a:t>Uvažujte o tom, proč existují zákony a pravidla. Vnímejte je </a:t>
            </a:r>
            <a:r>
              <a:rPr lang="pl-PL" dirty="0"/>
              <a:t>jako to, co zajišťuje ochranu jedince před bezprávím, protože</a:t>
            </a:r>
          </a:p>
          <a:p>
            <a:r>
              <a:rPr lang="cs-CZ" dirty="0"/>
              <a:t>Naše svoboda končí tam, kde začíná svoboda druhých.</a:t>
            </a:r>
          </a:p>
          <a:p>
            <a:r>
              <a:rPr lang="pl-PL" dirty="0"/>
              <a:t>Respektujte tato pravidla a zákony.</a:t>
            </a:r>
          </a:p>
          <a:p>
            <a:r>
              <a:rPr lang="cs-CZ" dirty="0"/>
              <a:t>Učte se neustále dle svých možností poskytnout pomoc a chovat se zodpovědně v krizových situacích.</a:t>
            </a:r>
          </a:p>
          <a:p>
            <a:r>
              <a:rPr lang="cs-CZ" dirty="0"/>
              <a:t>Vnímejte se jako součást společnosti – jako jedinec, který má nejen povinnosti, ale i práva; jako někdo, kdo při zachování respektu k ostatním má možnost, právo i schopnost kolem sebe něco změnit.</a:t>
            </a:r>
          </a:p>
          <a:p>
            <a:r>
              <a:rPr lang="cs-CZ" dirty="0"/>
              <a:t>Nevnímejte sebe sama jako izolovaného jedince, ale jako člověka žijícího ve společnosti a s odpovědností k ní: společnosti, pro kterou je důležitá její minulost (tradice a historie) i bezpečná budoucnost (podmíněná péčí o životní prostředí a udržitelný rozvoj).</a:t>
            </a:r>
          </a:p>
        </p:txBody>
      </p:sp>
    </p:spTree>
    <p:extLst>
      <p:ext uri="{BB962C8B-B14F-4D97-AF65-F5344CB8AC3E}">
        <p14:creationId xmlns:p14="http://schemas.microsoft.com/office/powerpoint/2010/main" val="8004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E4923-4590-4A0B-B254-F117EDB1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8" y="1772816"/>
            <a:ext cx="8136904" cy="4104456"/>
          </a:xfrm>
        </p:spPr>
        <p:txBody>
          <a:bodyPr>
            <a:noAutofit/>
          </a:bodyPr>
          <a:lstStyle/>
          <a:p>
            <a:r>
              <a:rPr lang="cs-CZ" sz="1800" b="0" kern="1200" dirty="0">
                <a:solidFill>
                  <a:schemeClr val="tx1"/>
                </a:solidFill>
              </a:rPr>
              <a:t>Edukace (vyučování či vzdělávání a výchova) je intencionální (záměrné, cílevědomé) a systematické působení např. učitele, vychovatele, vedoucího pracovníka i rodičů na děti i dospělé osoby s cílem vštípit jim určité vědomosti, dovednosti a návyky, formovat přitom i jeho způsoby chování a prožívání </a:t>
            </a:r>
            <a:br>
              <a:rPr lang="cs-CZ" sz="1800" b="0" kern="1200" dirty="0">
                <a:solidFill>
                  <a:schemeClr val="tx1"/>
                </a:solidFill>
              </a:rPr>
            </a:br>
            <a:r>
              <a:rPr lang="cs-CZ" sz="1800" b="0" kern="1200" dirty="0">
                <a:solidFill>
                  <a:schemeClr val="tx1"/>
                </a:solidFill>
              </a:rPr>
              <a:t>i charakterové vlastnosti. Problematikou edukace se zabývá např. pedagogika, didaktika, edukační psychologie, tj. pedagogická psychologie, resp. Psychologie vyučování a výchovy.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980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5870B-28A5-44F8-B2A8-B2B5F358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to důležité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9EE06-1821-4025-A6C8-B9E78456E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76" y="1700808"/>
            <a:ext cx="8064900" cy="413999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Občanské kompetence jsou takové znalosti, dovednosti, schopnosti, postoje a hodnoty, které umožní žákům v dospělosti </a:t>
            </a:r>
            <a:r>
              <a:rPr lang="cs-CZ" u="sng" dirty="0"/>
              <a:t>plnohodnotné zapojení do života občanské společnosti</a:t>
            </a:r>
            <a:r>
              <a:rPr lang="cs-CZ" dirty="0"/>
              <a:t>. Tyto kompetence zahrnují osobní, mezilidské, mezikulturní, sociální a občanské kompetence a pokrývají </a:t>
            </a:r>
            <a:r>
              <a:rPr lang="cs-CZ" u="sng" dirty="0"/>
              <a:t>všechny formy chování</a:t>
            </a:r>
            <a:r>
              <a:rPr lang="cs-CZ" dirty="0"/>
              <a:t>, které jedince připravují na jeho efektivní a konstruktivní účast na společenském a pracovním životě, a to ve stále rozmanitějších společnosti, a na ř</a:t>
            </a:r>
            <a:r>
              <a:rPr lang="cs-CZ" u="sng" dirty="0"/>
              <a:t>ešení případných konfliktů</a:t>
            </a:r>
            <a:r>
              <a:rPr lang="cs-CZ" dirty="0"/>
              <a:t>. Občanské kompetence jedince na základě znalostí sociálních a politických koncepcí a struktur připravují na plné aktivní demokratické zapojení do občanského života.</a:t>
            </a:r>
          </a:p>
        </p:txBody>
      </p:sp>
    </p:spTree>
    <p:extLst>
      <p:ext uri="{BB962C8B-B14F-4D97-AF65-F5344CB8AC3E}">
        <p14:creationId xmlns:p14="http://schemas.microsoft.com/office/powerpoint/2010/main" val="2143313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73CE4-E652-416D-B5CA-5A6725E9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</a:t>
            </a:r>
            <a:r>
              <a:rPr lang="cs-CZ" dirty="0" err="1"/>
              <a:t>ZdrSem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A2CDFE9-E58C-46F6-A01B-14B3AA6B5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094" y="1412776"/>
            <a:ext cx="7855334" cy="451837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56E876B-0506-4A04-959E-1865DFBF5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681" y="0"/>
            <a:ext cx="69066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A9F35-FCA9-4E7A-B398-00E33A06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FFA55E-81F8-4474-A13B-2E6032CA7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Ivana </a:t>
            </a:r>
            <a:r>
              <a:rPr lang="cs-CZ" dirty="0" err="1"/>
              <a:t>Kreuzerová</a:t>
            </a:r>
            <a:r>
              <a:rPr lang="cs-CZ" dirty="0"/>
              <a:t>: „TO DÁM“ - první pomoc pro žáky druhého stupně základních škol</a:t>
            </a:r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https://www.youtube.com/watch?v=Nn_Y-LJ_JPE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461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Rámcový vzdělávací program pro základní vzdělávání (se změnami provedenými k 1. 9. 2007), Klíčové kompetence v základním vzdělávání</a:t>
            </a:r>
          </a:p>
          <a:p>
            <a:endParaRPr lang="cs-CZ" dirty="0"/>
          </a:p>
          <a:p>
            <a:r>
              <a:rPr lang="cs-CZ" dirty="0"/>
              <a:t>(www.rvp.cz, www.msmt.cz, </a:t>
            </a:r>
            <a:r>
              <a:rPr lang="cs-CZ" dirty="0">
                <a:hlinkClick r:id="rId2"/>
              </a:rPr>
              <a:t>www.vuppraha.cz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BENEŠ, Zdeněk, Daniel DRAHANSKÝ, Jana HAKOVÁ, Milan HANUŠ, Miroslav HANUŠ, Radek HANUŠ, Aleš POKORNÝ a Karel ŠTĚPÁNEK. </a:t>
            </a:r>
            <a:r>
              <a:rPr lang="cs-CZ" i="1" dirty="0"/>
              <a:t>Instruktorský slabikář: metodická příručka pro všechny, kdo organizují kurzy zážitkové pedagogiky</a:t>
            </a:r>
            <a:r>
              <a:rPr lang="cs-CZ" dirty="0"/>
              <a:t>. Třetí, doplněné vydání. Praha: [Nadační fond Gymnasion], [2016]. Gymnasion. ISBN 9788027004768.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76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E33899-3F53-457E-AA24-E3246D31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Co je to didaktika?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EE4AF97-24C7-4787-978C-3DF3E3B1C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93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47805-409D-4F31-80D6-94BA4760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Co potřebuji umět ? Jaké potřebuji vlastnosti?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E18590-AD51-48E6-9FFB-6BA4D74AC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4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BF0C72B-CC35-4982-B19B-F4F8FEC3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studia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33A63D-C013-48A2-A66C-6490B661A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100% účast na cvičeních</a:t>
            </a:r>
          </a:p>
          <a:p>
            <a:r>
              <a:rPr lang="cs-CZ" dirty="0"/>
              <a:t>Zpracování zadaných úkolů během lekcí</a:t>
            </a:r>
          </a:p>
          <a:p>
            <a:r>
              <a:rPr lang="cs-CZ" dirty="0"/>
              <a:t>Vytvoření edukačního projektu </a:t>
            </a:r>
          </a:p>
          <a:p>
            <a:r>
              <a:rPr lang="cs-CZ" dirty="0"/>
              <a:t>Příprava a výuka v terénu (10h)</a:t>
            </a:r>
          </a:p>
          <a:p>
            <a:r>
              <a:rPr lang="cs-CZ" dirty="0"/>
              <a:t>Odevzdání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314763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0" y="2276872"/>
            <a:ext cx="8064900" cy="2088232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/>
              <a:t>Zapamatujeme si 20% z toho, co slyšíme; 50% z toho, co slyšíme a vidíme;70% z toho, co říkáme; - 90% z toho, co děláme (učíme); </a:t>
            </a:r>
          </a:p>
          <a:p>
            <a:pPr marL="72000" indent="0">
              <a:buNone/>
            </a:pPr>
            <a:r>
              <a:rPr lang="cs-CZ" dirty="0"/>
              <a:t>- </a:t>
            </a:r>
            <a:r>
              <a:rPr lang="cs-CZ" dirty="0" err="1"/>
              <a:t>J.Holler</a:t>
            </a:r>
            <a:r>
              <a:rPr lang="cs-CZ" dirty="0"/>
              <a:t> 1996</a:t>
            </a:r>
          </a:p>
        </p:txBody>
      </p:sp>
    </p:spTree>
    <p:extLst>
      <p:ext uri="{BB962C8B-B14F-4D97-AF65-F5344CB8AC3E}">
        <p14:creationId xmlns:p14="http://schemas.microsoft.com/office/powerpoint/2010/main" val="238920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816FB0-F38A-4A88-94CF-F73D4075D3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1A4AEC-368E-42FD-8B58-B114AF43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Náplň předmětu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9F5FB5E0-74A9-45A8-A48F-BFCD20187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359261"/>
              </p:ext>
            </p:extLst>
          </p:nvPr>
        </p:nvGraphicFramePr>
        <p:xfrm>
          <a:off x="539750" y="1567577"/>
          <a:ext cx="8064500" cy="3994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834">
                  <a:extLst>
                    <a:ext uri="{9D8B030D-6E8A-4147-A177-3AD203B41FA5}">
                      <a16:colId xmlns:a16="http://schemas.microsoft.com/office/drawing/2014/main" val="341607203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9837210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37043898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6056414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998434588"/>
                    </a:ext>
                  </a:extLst>
                </a:gridCol>
                <a:gridCol w="3960242">
                  <a:extLst>
                    <a:ext uri="{9D8B030D-6E8A-4147-A177-3AD203B41FA5}">
                      <a16:colId xmlns:a16="http://schemas.microsoft.com/office/drawing/2014/main" val="2949036353"/>
                    </a:ext>
                  </a:extLst>
                </a:gridCol>
              </a:tblGrid>
              <a:tr h="499302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Pořadí hodiny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Datum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Časová dotace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Téma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 dirty="0">
                          <a:effectLst/>
                        </a:rPr>
                        <a:t>Vyučující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Popis náplně výuky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7861687"/>
                  </a:ext>
                </a:extLst>
              </a:tr>
              <a:tr h="1248257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20.2.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11:00 - 13:30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Představení předmětu a základní pojmy v oblasti edukace, osobnost edukátora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MP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 dirty="0">
                          <a:effectLst/>
                        </a:rPr>
                        <a:t>Pedagogika, didaktika,  historická východiska a osobnosti výchovně vzdělávacího procesu;</a:t>
                      </a:r>
                      <a:br>
                        <a:rPr lang="cs-CZ" sz="900" u="none" strike="noStrike" dirty="0">
                          <a:effectLst/>
                        </a:rPr>
                      </a:br>
                      <a:r>
                        <a:rPr lang="cs-CZ" sz="900" u="none" strike="noStrike" dirty="0">
                          <a:effectLst/>
                        </a:rPr>
                        <a:t>- pedagogika jako věda o edukaci a její vztah k profesi; -zážitková pedagogika  charakteristika, rozvoj v ČR.</a:t>
                      </a:r>
                      <a:br>
                        <a:rPr lang="cs-CZ" sz="900" u="none" strike="noStrike" dirty="0">
                          <a:effectLst/>
                        </a:rPr>
                      </a:br>
                      <a:r>
                        <a:rPr lang="cs-CZ" sz="900" u="none" strike="noStrike" dirty="0">
                          <a:effectLst/>
                        </a:rPr>
                        <a:t>- </a:t>
                      </a:r>
                      <a:r>
                        <a:rPr lang="cs-CZ" sz="900" u="none" strike="noStrike" dirty="0" err="1">
                          <a:effectLst/>
                        </a:rPr>
                        <a:t>edukátor</a:t>
                      </a:r>
                      <a:r>
                        <a:rPr lang="cs-CZ" sz="900" u="none" strike="noStrike" dirty="0">
                          <a:effectLst/>
                        </a:rPr>
                        <a:t> (základní kompetence, vztahy a kategorie);  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49215256"/>
                  </a:ext>
                </a:extLst>
              </a:tr>
              <a:tr h="748955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27.2.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11:00 - 13:30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Edukační proces,  Prezentační dovednosti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MP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Průběh, etapy, cíle, obsah, složky, podmínky, prostředky, formy a metody;  Subjekt edukace;- ; podmínky, ovlivňující faktroy, zpětný vazba, cílená zpětná vazba, - využití ICT ve výuce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0854210"/>
                  </a:ext>
                </a:extLst>
              </a:tr>
              <a:tr h="499302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3.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5.3.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11:00 - 14:20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Vzdělávací projekt – metodologie - tvorba a příprava na edukaci v terénu. Ukázky zpracovaných úkolů (Kahoots, Hry)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MP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Výběr problému a jeho meta-analýza, práce s informačními zdroji, analýza subjektu, cíle, struktura, evaluace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8404356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4.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12.3.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11:00 - 13:30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Kurz maskování, rétorické hry (scénáře, audio/video)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MP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rozdělení na dve skupiny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3987140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5.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19.3.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11:00 - 13:30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Kurz maskování, rétorické hry (scénáře, audio/video)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MP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rozdělení na dve skupiny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7483039"/>
                  </a:ext>
                </a:extLst>
              </a:tr>
              <a:tr h="499302"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6.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26.3.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16:00 - 19:00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700" u="none" strike="noStrike">
                          <a:effectLst/>
                        </a:rPr>
                        <a:t>Bonusová hodina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 dirty="0">
                          <a:effectLst/>
                        </a:rPr>
                        <a:t>promítání dokumentu Klíčení na Kafaře, překvápko - host, volná diskuze - zábava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559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3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64900" cy="451576"/>
          </a:xfrm>
        </p:spPr>
        <p:txBody>
          <a:bodyPr>
            <a:noAutofit/>
          </a:bodyPr>
          <a:lstStyle/>
          <a:p>
            <a:r>
              <a:rPr lang="cs-CZ" sz="3200" dirty="0"/>
              <a:t>Vzdělavatelé první pomoci pro </a:t>
            </a:r>
            <a:r>
              <a:rPr lang="cs-CZ" sz="3200" dirty="0" err="1"/>
              <a:t>laickoui</a:t>
            </a:r>
            <a:r>
              <a:rPr lang="cs-CZ" sz="3200" dirty="0"/>
              <a:t> odbornou veřejnost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4" cy="391516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ZdrSem</a:t>
            </a:r>
            <a:r>
              <a:rPr lang="cs-CZ" dirty="0">
                <a:hlinkClick r:id="rId3"/>
              </a:rPr>
              <a:t>https://www.youtube.com/watch?v=Ow707cD372g</a:t>
            </a:r>
            <a:endParaRPr lang="cs-CZ" dirty="0"/>
          </a:p>
          <a:p>
            <a:r>
              <a:rPr lang="cs-CZ" dirty="0"/>
              <a:t>ČČK</a:t>
            </a:r>
          </a:p>
          <a:p>
            <a:r>
              <a:rPr lang="cs-CZ" dirty="0" err="1"/>
              <a:t>PrPom</a:t>
            </a:r>
            <a:r>
              <a:rPr lang="cs-CZ" dirty="0"/>
              <a:t> </a:t>
            </a:r>
            <a:r>
              <a:rPr lang="cs-CZ" dirty="0">
                <a:hlinkClick r:id="rId4"/>
              </a:rPr>
              <a:t>https://www.youtube.com/watch?v=SGlGN1bUoVA</a:t>
            </a:r>
            <a:endParaRPr lang="cs-CZ" dirty="0"/>
          </a:p>
          <a:p>
            <a:r>
              <a:rPr lang="cs-CZ" dirty="0"/>
              <a:t>ZZS</a:t>
            </a:r>
          </a:p>
          <a:p>
            <a:r>
              <a:rPr lang="cs-CZ" dirty="0"/>
              <a:t>IPVZ </a:t>
            </a:r>
            <a:r>
              <a:rPr lang="cs-CZ" dirty="0">
                <a:hlinkClick r:id="rId5"/>
              </a:rPr>
              <a:t>https://www.youtube.com/watch?v=sya24BOdtBg</a:t>
            </a:r>
            <a:endParaRPr lang="cs-CZ" dirty="0"/>
          </a:p>
          <a:p>
            <a:r>
              <a:rPr lang="cs-CZ" dirty="0"/>
              <a:t>NCO NZO</a:t>
            </a:r>
          </a:p>
          <a:p>
            <a:r>
              <a:rPr lang="cs-CZ" dirty="0"/>
              <a:t>ČRR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726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378</TotalTime>
  <Words>2539</Words>
  <Application>Microsoft Office PowerPoint</Application>
  <PresentationFormat>Předvádění na obrazovce (4:3)</PresentationFormat>
  <Paragraphs>208</Paragraphs>
  <Slides>33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Tahoma</vt:lpstr>
      <vt:lpstr>Wingdings</vt:lpstr>
      <vt:lpstr>Prezentace_MU_CZ</vt:lpstr>
      <vt:lpstr>Edukace ve zdravotnictví</vt:lpstr>
      <vt:lpstr>Jak může být záchranář edukátorem?</vt:lpstr>
      <vt:lpstr>Edukace (vyučování či vzdělávání a výchova) je intencionální (záměrné, cílevědomé) a systematické působení např. učitele, vychovatele, vedoucího pracovníka i rodičů na děti i dospělé osoby s cílem vštípit jim určité vědomosti, dovednosti a návyky, formovat přitom i jeho způsoby chování a prožívání  i charakterové vlastnosti. Problematikou edukace se zabývá např. pedagogika, didaktika, edukační psychologie, tj. pedagogická psychologie, resp. Psychologie vyučování a výchovy. </vt:lpstr>
      <vt:lpstr>Co je to didaktika?</vt:lpstr>
      <vt:lpstr>Co potřebuji umět ? Jaké potřebuji vlastnosti?</vt:lpstr>
      <vt:lpstr>Podmínky ukončení studia</vt:lpstr>
      <vt:lpstr>Prezentace aplikace PowerPoint</vt:lpstr>
      <vt:lpstr>Náplň předmětu</vt:lpstr>
      <vt:lpstr>Vzdělavatelé první pomoci pro laickoui odbornou veřejnost </vt:lpstr>
      <vt:lpstr>Jaké kurzy by měly v budoucnu zajímat vás ?</vt:lpstr>
      <vt:lpstr>Historie PŠL a vzdělávání v ČR</vt:lpstr>
      <vt:lpstr>ZdrSem – užitečné materiály</vt:lpstr>
      <vt:lpstr>Klíčové kompetence</vt:lpstr>
      <vt:lpstr>Komunikace - význam</vt:lpstr>
      <vt:lpstr>Komunikace - zásady</vt:lpstr>
      <vt:lpstr>SLI.DO</vt:lpstr>
      <vt:lpstr>Proč je to důležité</vt:lpstr>
      <vt:lpstr>Pracovní kompetence - význam</vt:lpstr>
      <vt:lpstr>Zásady pracovní kompetence</vt:lpstr>
      <vt:lpstr>Proč je to důležité</vt:lpstr>
      <vt:lpstr>Kompetence sociální a personální</vt:lpstr>
      <vt:lpstr>Zásady sociální a personální kompetence</vt:lpstr>
      <vt:lpstr>Zásady sociální a personální kompetence</vt:lpstr>
      <vt:lpstr>Proč je to důležité </vt:lpstr>
      <vt:lpstr>Kompetence k řešení problémů</vt:lpstr>
      <vt:lpstr>Zásady</vt:lpstr>
      <vt:lpstr>Proč je to důležité</vt:lpstr>
      <vt:lpstr>Kompetence občanské</vt:lpstr>
      <vt:lpstr>Zásady</vt:lpstr>
      <vt:lpstr>Proč je to důležité</vt:lpstr>
      <vt:lpstr>Metodika ZdrSem</vt:lpstr>
      <vt:lpstr>Video prezentace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ve zdravotnictví</dc:title>
  <dc:creator>Hudec Jan</dc:creator>
  <cp:lastModifiedBy>Michal Pospíšil</cp:lastModifiedBy>
  <cp:revision>27</cp:revision>
  <dcterms:created xsi:type="dcterms:W3CDTF">2020-02-15T23:41:16Z</dcterms:created>
  <dcterms:modified xsi:type="dcterms:W3CDTF">2020-02-20T09:59:43Z</dcterms:modified>
</cp:coreProperties>
</file>