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5"/>
  </p:notesMasterIdLst>
  <p:sldIdLst>
    <p:sldId id="256" r:id="rId2"/>
    <p:sldId id="272" r:id="rId3"/>
    <p:sldId id="283" r:id="rId4"/>
    <p:sldId id="278" r:id="rId5"/>
    <p:sldId id="280" r:id="rId6"/>
    <p:sldId id="274" r:id="rId7"/>
    <p:sldId id="273" r:id="rId8"/>
    <p:sldId id="289" r:id="rId9"/>
    <p:sldId id="270" r:id="rId10"/>
    <p:sldId id="281" r:id="rId11"/>
    <p:sldId id="265" r:id="rId12"/>
    <p:sldId id="271" r:id="rId13"/>
    <p:sldId id="257" r:id="rId14"/>
    <p:sldId id="259" r:id="rId15"/>
    <p:sldId id="260" r:id="rId16"/>
    <p:sldId id="290" r:id="rId17"/>
    <p:sldId id="261" r:id="rId18"/>
    <p:sldId id="262" r:id="rId19"/>
    <p:sldId id="263" r:id="rId20"/>
    <p:sldId id="264" r:id="rId21"/>
    <p:sldId id="266" r:id="rId22"/>
    <p:sldId id="267" r:id="rId23"/>
    <p:sldId id="284" r:id="rId24"/>
    <p:sldId id="268" r:id="rId25"/>
    <p:sldId id="269" r:id="rId26"/>
    <p:sldId id="285" r:id="rId27"/>
    <p:sldId id="277" r:id="rId28"/>
    <p:sldId id="286" r:id="rId29"/>
    <p:sldId id="287" r:id="rId30"/>
    <p:sldId id="288" r:id="rId31"/>
    <p:sldId id="276" r:id="rId32"/>
    <p:sldId id="282" r:id="rId33"/>
    <p:sldId id="258" r:id="rId3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8363" autoAdjust="0"/>
  </p:normalViewPr>
  <p:slideViewPr>
    <p:cSldViewPr>
      <p:cViewPr varScale="1">
        <p:scale>
          <a:sx n="90" d="100"/>
          <a:sy n="90" d="100"/>
        </p:scale>
        <p:origin x="221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6B930F-1BF9-41C1-A14E-A8F7A3FB9791}" type="datetimeFigureOut">
              <a:rPr lang="cs-CZ" smtClean="0"/>
              <a:t>20.02.2020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5BB998-2063-4011-8503-FDFD3FC676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1024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V%C3%BDchova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cs.wikipedia.org/wiki/Vzd%C4%9Bl%C3%A1v%C3%A1n%C3%AD" TargetMode="Externa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Nutno rozlišit edukaci pacienta prožívajícího akutní onemocnění a edukaci široké veřejnosti.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5BB998-2063-4011-8503-FDFD3FC67644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48614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5BB998-2063-4011-8503-FDFD3FC67644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69926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Pedagogika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je společenská věda, která zkoumá podstatu, strukturu a zákonitosti </a:t>
            </a:r>
            <a:r>
              <a:rPr lang="cs-CZ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Výchova"/>
              </a:rPr>
              <a:t>výchovy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a </a:t>
            </a:r>
            <a:r>
              <a:rPr lang="cs-CZ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Vzdělávání"/>
              </a:rPr>
              <a:t>vzdělávání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jako záměrné, cílevědomé a soustavné činnosti formující osobnost člověka v nejrůznějších sférách života společnosti. 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5BB998-2063-4011-8503-FDFD3FC67644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22220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Umění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5BB998-2063-4011-8503-FDFD3FC67644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8560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5BB998-2063-4011-8503-FDFD3FC67644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74327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Co pro vás? PHTLS, ALS, EPALS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5BB998-2063-4011-8503-FDFD3FC67644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57232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5BB998-2063-4011-8503-FDFD3FC67644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02442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ICT též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5BB998-2063-4011-8503-FDFD3FC67644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67040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5BB998-2063-4011-8503-FDFD3FC67644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64348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5BB998-2063-4011-8503-FDFD3FC67644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6141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00" y="6228000"/>
            <a:ext cx="189000" cy="252000"/>
          </a:xfrm>
          <a:prstGeom prst="rect">
            <a:avLst/>
          </a:prstGeo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Nadpis 6">
            <a:extLst>
              <a:ext uri="{FF2B5EF4-FFF2-40B4-BE49-F238E27FC236}">
                <a16:creationId xmlns:a16="http://schemas.microsoft.com/office/drawing/2014/main" id="{F31C6098-45F4-4855-8153-FB7904CE4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44BB26B4-1DB3-416F-8DA4-AFF4E665D6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501" y="414000"/>
            <a:ext cx="1160207" cy="1067390"/>
          </a:xfrm>
          <a:prstGeom prst="rect">
            <a:avLst/>
          </a:prstGeom>
        </p:spPr>
      </p:pic>
      <p:sp>
        <p:nvSpPr>
          <p:cNvPr id="14" name="Podnadpis 2">
            <a:extLst>
              <a:ext uri="{FF2B5EF4-FFF2-40B4-BE49-F238E27FC236}">
                <a16:creationId xmlns:a16="http://schemas.microsoft.com/office/drawing/2014/main" id="{6623C95A-60BE-40EB-9BC7-25260893EB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Zástupný symbol pro obsah 12">
            <a:extLst>
              <a:ext uri="{FF2B5EF4-FFF2-40B4-BE49-F238E27FC236}">
                <a16:creationId xmlns:a16="http://schemas.microsoft.com/office/drawing/2014/main" id="{9547EBDF-D870-4615-B89A-66FC8E0A0F0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998" y="718713"/>
            <a:ext cx="3915001" cy="32040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2" name="Zástupný symbol pro text 5">
            <a:extLst>
              <a:ext uri="{FF2B5EF4-FFF2-40B4-BE49-F238E27FC236}">
                <a16:creationId xmlns:a16="http://schemas.microsoft.com/office/drawing/2014/main" id="{FE825788-55A0-4392-9284-0099917A1B9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3" name="Zástupný symbol pro text 13">
            <a:extLst>
              <a:ext uri="{FF2B5EF4-FFF2-40B4-BE49-F238E27FC236}">
                <a16:creationId xmlns:a16="http://schemas.microsoft.com/office/drawing/2014/main" id="{BB6DC7A3-6070-4788-8925-ECEF5D270E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4" name="Zástupný symbol pro text 5">
            <a:extLst>
              <a:ext uri="{FF2B5EF4-FFF2-40B4-BE49-F238E27FC236}">
                <a16:creationId xmlns:a16="http://schemas.microsoft.com/office/drawing/2014/main" id="{7B2FBDD4-6F42-4D3A-ABC8-DAF530179BD2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5" name="Zástupný symbol pro text 13">
            <a:extLst>
              <a:ext uri="{FF2B5EF4-FFF2-40B4-BE49-F238E27FC236}">
                <a16:creationId xmlns:a16="http://schemas.microsoft.com/office/drawing/2014/main" id="{6559EC12-76DD-40DE-8DB8-8B359A47CC5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002" y="4068000"/>
            <a:ext cx="3915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6" name="Zástupný symbol pro obsah 12">
            <a:extLst>
              <a:ext uri="{FF2B5EF4-FFF2-40B4-BE49-F238E27FC236}">
                <a16:creationId xmlns:a16="http://schemas.microsoft.com/office/drawing/2014/main" id="{137F4524-A39B-43FB-9E07-67C451992724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8459" y="718713"/>
            <a:ext cx="3915001" cy="32040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pic>
        <p:nvPicPr>
          <p:cNvPr id="27" name="Obrázek 26">
            <a:extLst>
              <a:ext uri="{FF2B5EF4-FFF2-40B4-BE49-F238E27FC236}">
                <a16:creationId xmlns:a16="http://schemas.microsoft.com/office/drawing/2014/main" id="{6838A12A-82A1-4709-9D33-F39AFA8AFA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958" y="6048048"/>
            <a:ext cx="650507" cy="598465"/>
          </a:xfrm>
          <a:prstGeom prst="rect">
            <a:avLst/>
          </a:prstGeom>
        </p:spPr>
      </p:pic>
      <p:sp>
        <p:nvSpPr>
          <p:cNvPr id="28" name="Rectangle 17">
            <a:extLst>
              <a:ext uri="{FF2B5EF4-FFF2-40B4-BE49-F238E27FC236}">
                <a16:creationId xmlns:a16="http://schemas.microsoft.com/office/drawing/2014/main" id="{DE0BEEF4-6DAC-4D6C-AD80-575053D4229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29" name="Rectangle 18">
            <a:extLst>
              <a:ext uri="{FF2B5EF4-FFF2-40B4-BE49-F238E27FC236}">
                <a16:creationId xmlns:a16="http://schemas.microsoft.com/office/drawing/2014/main" id="{D54EEC6B-F6F3-491F-AF84-5FBBB3FC67C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693E3813-A8A0-4605-A751-A0C7062485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958" y="6048048"/>
            <a:ext cx="650507" cy="598465"/>
          </a:xfrm>
          <a:prstGeom prst="rect">
            <a:avLst/>
          </a:prstGeom>
        </p:spPr>
      </p:pic>
      <p:sp>
        <p:nvSpPr>
          <p:cNvPr id="7" name="Rectangle 17">
            <a:extLst>
              <a:ext uri="{FF2B5EF4-FFF2-40B4-BE49-F238E27FC236}">
                <a16:creationId xmlns:a16="http://schemas.microsoft.com/office/drawing/2014/main" id="{77EDFCFB-BDDB-45EE-9574-EB8FA8F8867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8" name="Rectangle 18">
            <a:extLst>
              <a:ext uri="{FF2B5EF4-FFF2-40B4-BE49-F238E27FC236}">
                <a16:creationId xmlns:a16="http://schemas.microsoft.com/office/drawing/2014/main" id="{560DCD67-AE12-4FF8-B224-2C33488C5A4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verzní snímek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rázek 7">
            <a:extLst>
              <a:ext uri="{FF2B5EF4-FFF2-40B4-BE49-F238E27FC236}">
                <a16:creationId xmlns:a16="http://schemas.microsoft.com/office/drawing/2014/main" id="{F4024E46-62E6-44CE-9E2C-14E827C7CC9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083CAA91-E696-4AD2-90D7-33C9838102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958" y="6048047"/>
            <a:ext cx="649064" cy="597600"/>
          </a:xfrm>
          <a:prstGeom prst="rect">
            <a:avLst/>
          </a:prstGeom>
        </p:spPr>
      </p:pic>
      <p:sp>
        <p:nvSpPr>
          <p:cNvPr id="9" name="Rectangle 17">
            <a:extLst>
              <a:ext uri="{FF2B5EF4-FFF2-40B4-BE49-F238E27FC236}">
                <a16:creationId xmlns:a16="http://schemas.microsoft.com/office/drawing/2014/main" id="{D1C4BF70-4C1E-4AF7-81E0-104F006A02E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chemeClr val="bg1"/>
                </a:solidFill>
                <a:effectLst/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10" name="Rectangle 18">
            <a:extLst>
              <a:ext uri="{FF2B5EF4-FFF2-40B4-BE49-F238E27FC236}">
                <a16:creationId xmlns:a16="http://schemas.microsoft.com/office/drawing/2014/main" id="{3E5CFC32-FE61-424D-B52A-0545883D659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bg1"/>
                </a:solidFill>
                <a:latin typeface="+mj-lt"/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2155" y="2014648"/>
            <a:ext cx="3079691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16480462-23C7-4E09-BE59-6229F8EBE2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4978" y="1950397"/>
            <a:ext cx="6514043" cy="2957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6">
            <a:extLst>
              <a:ext uri="{FF2B5EF4-FFF2-40B4-BE49-F238E27FC236}">
                <a16:creationId xmlns:a16="http://schemas.microsoft.com/office/drawing/2014/main" id="{A863908E-35CD-40EF-A9BC-99C58ABB7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1" name="Podnadpis 2">
            <a:extLst>
              <a:ext uri="{FF2B5EF4-FFF2-40B4-BE49-F238E27FC236}">
                <a16:creationId xmlns:a16="http://schemas.microsoft.com/office/drawing/2014/main" id="{B6C1BCC2-A34F-44AA-A794-995C12271B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A5A4303E-2B43-4D3D-A41D-FED699B967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501" y="414868"/>
            <a:ext cx="1160207" cy="1065653"/>
          </a:xfrm>
          <a:prstGeom prst="rect">
            <a:avLst/>
          </a:prstGeom>
        </p:spPr>
      </p:pic>
      <p:sp>
        <p:nvSpPr>
          <p:cNvPr id="13" name="Rectangle 17">
            <a:extLst>
              <a:ext uri="{FF2B5EF4-FFF2-40B4-BE49-F238E27FC236}">
                <a16:creationId xmlns:a16="http://schemas.microsoft.com/office/drawing/2014/main" id="{7870222A-3184-483B-8432-BC2DC270157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chemeClr val="bg1"/>
                </a:solidFill>
                <a:effectLst/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14" name="Rectangle 18">
            <a:extLst>
              <a:ext uri="{FF2B5EF4-FFF2-40B4-BE49-F238E27FC236}">
                <a16:creationId xmlns:a16="http://schemas.microsoft.com/office/drawing/2014/main" id="{9151A81E-EB70-4E3D-8B26-0F63114D610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bg1"/>
                </a:solidFill>
                <a:latin typeface="+mj-lt"/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2">
            <a:extLst>
              <a:ext uri="{FF2B5EF4-FFF2-40B4-BE49-F238E27FC236}">
                <a16:creationId xmlns:a16="http://schemas.microsoft.com/office/drawing/2014/main" id="{FB42411C-CED0-4ED2-B4E8-5D353B0A3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21D70DC-2864-41C2-B8C6-05CA897F7C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958" y="6048048"/>
            <a:ext cx="650507" cy="598465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2FD3E81E-40FE-4E13-9B11-5767EF4D1D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12" name="Rectangle 17">
            <a:extLst>
              <a:ext uri="{FF2B5EF4-FFF2-40B4-BE49-F238E27FC236}">
                <a16:creationId xmlns:a16="http://schemas.microsoft.com/office/drawing/2014/main" id="{3B718662-BCEF-4F53-80CB-8B7864BBF9F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14" name="Rectangle 18">
            <a:extLst>
              <a:ext uri="{FF2B5EF4-FFF2-40B4-BE49-F238E27FC236}">
                <a16:creationId xmlns:a16="http://schemas.microsoft.com/office/drawing/2014/main" id="{817F25E5-B573-488B-992B-821062693CA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61655828-74E8-4C8C-9A46-D37055D421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10" name="Zástupný symbol pro text 7">
            <a:extLst>
              <a:ext uri="{FF2B5EF4-FFF2-40B4-BE49-F238E27FC236}">
                <a16:creationId xmlns:a16="http://schemas.microsoft.com/office/drawing/2014/main" id="{75DC10B1-1F87-4724-A431-B37F17D5CC7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1" name="Nadpis 12">
            <a:extLst>
              <a:ext uri="{FF2B5EF4-FFF2-40B4-BE49-F238E27FC236}">
                <a16:creationId xmlns:a16="http://schemas.microsoft.com/office/drawing/2014/main" id="{AC2C2C02-70BC-4CA2-A448-691E5EA52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B250CC6C-D8E6-4BFA-8121-125E87CAF9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958" y="6048048"/>
            <a:ext cx="650507" cy="598465"/>
          </a:xfrm>
          <a:prstGeom prst="rect">
            <a:avLst/>
          </a:prstGeom>
        </p:spPr>
      </p:pic>
      <p:sp>
        <p:nvSpPr>
          <p:cNvPr id="14" name="Zástupný symbol pro zápatí 1">
            <a:extLst>
              <a:ext uri="{FF2B5EF4-FFF2-40B4-BE49-F238E27FC236}">
                <a16:creationId xmlns:a16="http://schemas.microsoft.com/office/drawing/2014/main" id="{7031899D-0AAE-4B99-AEF8-0822F14C8E1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15" name="Zástupný symbol pro číslo snímku 2">
            <a:extLst>
              <a:ext uri="{FF2B5EF4-FFF2-40B4-BE49-F238E27FC236}">
                <a16:creationId xmlns:a16="http://schemas.microsoft.com/office/drawing/2014/main" id="{D92A2384-FACF-4740-A29F-249FD2ADBF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00" y="6228000"/>
            <a:ext cx="189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D4C2477F-94C0-46AB-8F78-23BC6DD4FC02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2" name="Nadpis 12">
            <a:extLst>
              <a:ext uri="{FF2B5EF4-FFF2-40B4-BE49-F238E27FC236}">
                <a16:creationId xmlns:a16="http://schemas.microsoft.com/office/drawing/2014/main" id="{C4106739-3F30-4F60-A2E3-CF2394B80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13" name="Zástupný symbol pro text 7">
            <a:extLst>
              <a:ext uri="{FF2B5EF4-FFF2-40B4-BE49-F238E27FC236}">
                <a16:creationId xmlns:a16="http://schemas.microsoft.com/office/drawing/2014/main" id="{E339B93E-CBDC-488E-BF9A-45D7166AC8D0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BFD74342-09BD-4472-B28E-114F4330F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692001"/>
            <a:ext cx="3914999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15" name="Zástupný symbol pro obsah 2">
            <a:extLst>
              <a:ext uri="{FF2B5EF4-FFF2-40B4-BE49-F238E27FC236}">
                <a16:creationId xmlns:a16="http://schemas.microsoft.com/office/drawing/2014/main" id="{AD2DE495-3325-41DE-A9F8-9591CFE84142}"/>
              </a:ext>
            </a:extLst>
          </p:cNvPr>
          <p:cNvSpPr>
            <a:spLocks noGrp="1"/>
          </p:cNvSpPr>
          <p:nvPr>
            <p:ph idx="28"/>
          </p:nvPr>
        </p:nvSpPr>
        <p:spPr>
          <a:xfrm>
            <a:off x="4688460" y="1690271"/>
            <a:ext cx="3914999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1764A665-A1E3-4A8F-B626-FB65BDBAFB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958" y="6048048"/>
            <a:ext cx="650507" cy="598465"/>
          </a:xfrm>
          <a:prstGeom prst="rect">
            <a:avLst/>
          </a:prstGeom>
        </p:spPr>
      </p:pic>
      <p:sp>
        <p:nvSpPr>
          <p:cNvPr id="19" name="Rectangle 17">
            <a:extLst>
              <a:ext uri="{FF2B5EF4-FFF2-40B4-BE49-F238E27FC236}">
                <a16:creationId xmlns:a16="http://schemas.microsoft.com/office/drawing/2014/main" id="{ADC4F307-3DF9-4410-8992-A762F287764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20" name="Rectangle 18">
            <a:extLst>
              <a:ext uri="{FF2B5EF4-FFF2-40B4-BE49-F238E27FC236}">
                <a16:creationId xmlns:a16="http://schemas.microsoft.com/office/drawing/2014/main" id="{437C06DE-EC9E-4277-9F01-ABCD1D78511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Zástupný symbol pro obsah 12">
            <a:extLst>
              <a:ext uri="{FF2B5EF4-FFF2-40B4-BE49-F238E27FC236}">
                <a16:creationId xmlns:a16="http://schemas.microsoft.com/office/drawing/2014/main" id="{3CE5E861-D1D4-4121-A3EE-54C338DE09BB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353" y="1695075"/>
            <a:ext cx="3913810" cy="3896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8" name="Nadpis 3">
            <a:extLst>
              <a:ext uri="{FF2B5EF4-FFF2-40B4-BE49-F238E27FC236}">
                <a16:creationId xmlns:a16="http://schemas.microsoft.com/office/drawing/2014/main" id="{F7E125D3-8983-4C68-BE8E-3E28EE043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9" name="Zástupný symbol pro text 13">
            <a:extLst>
              <a:ext uri="{FF2B5EF4-FFF2-40B4-BE49-F238E27FC236}">
                <a16:creationId xmlns:a16="http://schemas.microsoft.com/office/drawing/2014/main" id="{437D9636-8187-40FB-9014-91A485647AB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4" y="5599670"/>
            <a:ext cx="391380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pic>
        <p:nvPicPr>
          <p:cNvPr id="30" name="Obrázek 29">
            <a:extLst>
              <a:ext uri="{FF2B5EF4-FFF2-40B4-BE49-F238E27FC236}">
                <a16:creationId xmlns:a16="http://schemas.microsoft.com/office/drawing/2014/main" id="{338E8CF6-8E6E-495F-9305-499E00CAAB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958" y="6048048"/>
            <a:ext cx="650507" cy="598465"/>
          </a:xfrm>
          <a:prstGeom prst="rect">
            <a:avLst/>
          </a:prstGeom>
        </p:spPr>
      </p:pic>
      <p:sp>
        <p:nvSpPr>
          <p:cNvPr id="31" name="Zástupný symbol pro obsah 2">
            <a:extLst>
              <a:ext uri="{FF2B5EF4-FFF2-40B4-BE49-F238E27FC236}">
                <a16:creationId xmlns:a16="http://schemas.microsoft.com/office/drawing/2014/main" id="{F1218642-4B36-47A8-993D-095CD9ED7856}"/>
              </a:ext>
            </a:extLst>
          </p:cNvPr>
          <p:cNvSpPr>
            <a:spLocks noGrp="1"/>
          </p:cNvSpPr>
          <p:nvPr>
            <p:ph idx="28"/>
          </p:nvPr>
        </p:nvSpPr>
        <p:spPr>
          <a:xfrm>
            <a:off x="4688460" y="1667024"/>
            <a:ext cx="3914999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32" name="Rectangle 17">
            <a:extLst>
              <a:ext uri="{FF2B5EF4-FFF2-40B4-BE49-F238E27FC236}">
                <a16:creationId xmlns:a16="http://schemas.microsoft.com/office/drawing/2014/main" id="{B6B70499-49FF-4F72-990E-E50DCAF4970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33" name="Rectangle 18">
            <a:extLst>
              <a:ext uri="{FF2B5EF4-FFF2-40B4-BE49-F238E27FC236}">
                <a16:creationId xmlns:a16="http://schemas.microsoft.com/office/drawing/2014/main" id="{306C7E2E-0F6D-4FCC-BEBB-E477C0EDE1A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8CE0E250-5D3F-4EB8-8C80-318156771048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000" y="1692003"/>
            <a:ext cx="2483644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3" name="Zástupný symbol pro text 5">
            <a:extLst>
              <a:ext uri="{FF2B5EF4-FFF2-40B4-BE49-F238E27FC236}">
                <a16:creationId xmlns:a16="http://schemas.microsoft.com/office/drawing/2014/main" id="{0F223511-4560-47CD-B05A-BADF3B3D147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39999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4" name="Zástupný symbol pro text 5">
            <a:extLst>
              <a:ext uri="{FF2B5EF4-FFF2-40B4-BE49-F238E27FC236}">
                <a16:creationId xmlns:a16="http://schemas.microsoft.com/office/drawing/2014/main" id="{3AFBD400-6ACB-4E94-8A8F-EF5BE839526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5" name="Zástupný symbol pro text 5">
            <a:extLst>
              <a:ext uri="{FF2B5EF4-FFF2-40B4-BE49-F238E27FC236}">
                <a16:creationId xmlns:a16="http://schemas.microsoft.com/office/drawing/2014/main" id="{F6BCDF9B-5557-4C01-BFEA-AC54389E048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6" name="Zástupný symbol pro text 13">
            <a:extLst>
              <a:ext uri="{FF2B5EF4-FFF2-40B4-BE49-F238E27FC236}">
                <a16:creationId xmlns:a16="http://schemas.microsoft.com/office/drawing/2014/main" id="{978AEBEE-D3B8-4F1E-84B5-BAC5E748B03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7" name="Zástupný symbol pro text 13">
            <a:extLst>
              <a:ext uri="{FF2B5EF4-FFF2-40B4-BE49-F238E27FC236}">
                <a16:creationId xmlns:a16="http://schemas.microsoft.com/office/drawing/2014/main" id="{8BEF53DA-BDCC-402C-8853-0C952D6B00F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8" name="Zástupný symbol pro text 13">
            <a:extLst>
              <a:ext uri="{FF2B5EF4-FFF2-40B4-BE49-F238E27FC236}">
                <a16:creationId xmlns:a16="http://schemas.microsoft.com/office/drawing/2014/main" id="{1B869AE0-B815-43F3-9C57-774B126513C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9" name="Zástupný symbol pro obsah 12">
            <a:extLst>
              <a:ext uri="{FF2B5EF4-FFF2-40B4-BE49-F238E27FC236}">
                <a16:creationId xmlns:a16="http://schemas.microsoft.com/office/drawing/2014/main" id="{7EE296DF-188D-46CD-A248-5E32B38204A8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00" y="1692003"/>
            <a:ext cx="2483644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0" name="Zástupný symbol pro obsah 12">
            <a:extLst>
              <a:ext uri="{FF2B5EF4-FFF2-40B4-BE49-F238E27FC236}">
                <a16:creationId xmlns:a16="http://schemas.microsoft.com/office/drawing/2014/main" id="{86567007-60CB-42DC-93EA-A0AFB168C810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0001" y="1692003"/>
            <a:ext cx="2483644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1" name="Zástupný symbol pro text 7">
            <a:extLst>
              <a:ext uri="{FF2B5EF4-FFF2-40B4-BE49-F238E27FC236}">
                <a16:creationId xmlns:a16="http://schemas.microsoft.com/office/drawing/2014/main" id="{F1BE8CEB-F37E-4115-BEAE-2A66158C125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2" name="Nadpis 12">
            <a:extLst>
              <a:ext uri="{FF2B5EF4-FFF2-40B4-BE49-F238E27FC236}">
                <a16:creationId xmlns:a16="http://schemas.microsoft.com/office/drawing/2014/main" id="{9063DEBF-5704-4C60-927D-4EE182D48D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33" name="Obrázek 32">
            <a:extLst>
              <a:ext uri="{FF2B5EF4-FFF2-40B4-BE49-F238E27FC236}">
                <a16:creationId xmlns:a16="http://schemas.microsoft.com/office/drawing/2014/main" id="{C1E17AD7-C41E-4941-82E2-9E0085CDE6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958" y="6048048"/>
            <a:ext cx="650507" cy="598465"/>
          </a:xfrm>
          <a:prstGeom prst="rect">
            <a:avLst/>
          </a:prstGeom>
        </p:spPr>
      </p:pic>
      <p:sp>
        <p:nvSpPr>
          <p:cNvPr id="34" name="Rectangle 17">
            <a:extLst>
              <a:ext uri="{FF2B5EF4-FFF2-40B4-BE49-F238E27FC236}">
                <a16:creationId xmlns:a16="http://schemas.microsoft.com/office/drawing/2014/main" id="{2019F1A4-69A0-4FF8-8995-9B76480FDF9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35" name="Rectangle 18">
            <a:extLst>
              <a:ext uri="{FF2B5EF4-FFF2-40B4-BE49-F238E27FC236}">
                <a16:creationId xmlns:a16="http://schemas.microsoft.com/office/drawing/2014/main" id="{70B6F527-4F6F-407F-ACB8-3642D3D05B9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6D2A4ADF-EE22-48A9-9D57-09381DE87A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4160" y="692150"/>
            <a:ext cx="390074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5327AD19-2866-498E-B141-60DB67C20A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958" y="6048048"/>
            <a:ext cx="650507" cy="598465"/>
          </a:xfrm>
          <a:prstGeom prst="rect">
            <a:avLst/>
          </a:prstGeom>
        </p:spPr>
      </p:pic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F362095D-69A9-4E7E-B0AD-45833F6F0960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353" y="692151"/>
            <a:ext cx="3913810" cy="489963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816C4316-2D20-4A0F-97F8-1B81D6F3D2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4" y="5599670"/>
            <a:ext cx="391380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6" name="Rectangle 17">
            <a:extLst>
              <a:ext uri="{FF2B5EF4-FFF2-40B4-BE49-F238E27FC236}">
                <a16:creationId xmlns:a16="http://schemas.microsoft.com/office/drawing/2014/main" id="{479503A6-16CC-4F01-AF35-CF704ACE787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17" name="Rectangle 18">
            <a:extLst>
              <a:ext uri="{FF2B5EF4-FFF2-40B4-BE49-F238E27FC236}">
                <a16:creationId xmlns:a16="http://schemas.microsoft.com/office/drawing/2014/main" id="{0C31BCEF-D9FF-4796-A774-A41223BD563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8A9C999D-0177-4D2E-B8A6-1E94C72C47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692150"/>
            <a:ext cx="80649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9166C581-4BC7-43C0-A297-97463012AF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958" y="6048048"/>
            <a:ext cx="650507" cy="598465"/>
          </a:xfrm>
          <a:prstGeom prst="rect">
            <a:avLst/>
          </a:prstGeom>
        </p:spPr>
      </p:pic>
      <p:sp>
        <p:nvSpPr>
          <p:cNvPr id="9" name="Rectangle 17">
            <a:extLst>
              <a:ext uri="{FF2B5EF4-FFF2-40B4-BE49-F238E27FC236}">
                <a16:creationId xmlns:a16="http://schemas.microsoft.com/office/drawing/2014/main" id="{804A2AC6-8CD7-45FD-9072-6BC53E42A30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11" name="Rectangle 18">
            <a:extLst>
              <a:ext uri="{FF2B5EF4-FFF2-40B4-BE49-F238E27FC236}">
                <a16:creationId xmlns:a16="http://schemas.microsoft.com/office/drawing/2014/main" id="{CB7837D4-109B-4305-835D-58924C78A80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nadpis 1">
            <a:extLst>
              <a:ext uri="{FF2B5EF4-FFF2-40B4-BE49-F238E27FC236}">
                <a16:creationId xmlns:a16="http://schemas.microsoft.com/office/drawing/2014/main" id="{357E978C-D332-46B0-BCEB-191876BAED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7" name="Zástupný symbol pro text 4">
            <a:extLst>
              <a:ext uri="{FF2B5EF4-FFF2-40B4-BE49-F238E27FC236}">
                <a16:creationId xmlns:a16="http://schemas.microsoft.com/office/drawing/2014/main" id="{BF356BAA-D86E-48F6-AB0E-D85145D01E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872000"/>
            <a:ext cx="80649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  <p:sp>
        <p:nvSpPr>
          <p:cNvPr id="8" name="Rectangle 17">
            <a:extLst>
              <a:ext uri="{FF2B5EF4-FFF2-40B4-BE49-F238E27FC236}">
                <a16:creationId xmlns:a16="http://schemas.microsoft.com/office/drawing/2014/main" id="{04A51A6C-23BF-41AD-B682-A75C089948D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9" name="Rectangle 18">
            <a:extLst>
              <a:ext uri="{FF2B5EF4-FFF2-40B4-BE49-F238E27FC236}">
                <a16:creationId xmlns:a16="http://schemas.microsoft.com/office/drawing/2014/main" id="{F8DFAB6E-B377-4196-8D95-E94BE6B31EB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n_Y-LJ_JPE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uppraha.cz/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Ow707cD372g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www.youtube.com/watch?v=sya24BOdtBg" TargetMode="External"/><Relationship Id="rId4" Type="http://schemas.openxmlformats.org/officeDocument/2006/relationships/hyperlink" Target="https://www.youtube.com/watch?v=SGlGN1bUoV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8877" y="2339154"/>
            <a:ext cx="8521200" cy="1171580"/>
          </a:xfrm>
        </p:spPr>
        <p:txBody>
          <a:bodyPr/>
          <a:lstStyle/>
          <a:p>
            <a:r>
              <a:rPr lang="cs-CZ" dirty="0"/>
              <a:t>Edukace ve zdravotnictví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23923" y="3429000"/>
            <a:ext cx="8521200" cy="698497"/>
          </a:xfrm>
        </p:spPr>
        <p:txBody>
          <a:bodyPr/>
          <a:lstStyle/>
          <a:p>
            <a:r>
              <a:rPr lang="cs-CZ" dirty="0"/>
              <a:t>Osobnost </a:t>
            </a:r>
            <a:r>
              <a:rPr lang="cs-CZ" dirty="0" err="1"/>
              <a:t>edukátora</a:t>
            </a:r>
            <a:r>
              <a:rPr lang="cs-CZ" dirty="0"/>
              <a:t> (inspirace PŠL)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18F8C068-F348-4D31-B336-4EDD6F27FC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72200" y="4209231"/>
            <a:ext cx="2099671" cy="2489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21437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3C9DB7-10AC-4895-9659-87DE493A0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/>
              <a:t>Jaké kurzy by měly v budoucnu zajímat vás 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E4AF0BE-5D60-4250-B16F-7A7A664E54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0" y="2348880"/>
            <a:ext cx="8064900" cy="3096344"/>
          </a:xfrm>
        </p:spPr>
        <p:txBody>
          <a:bodyPr/>
          <a:lstStyle/>
          <a:p>
            <a:r>
              <a:rPr lang="cs-CZ" sz="2400" dirty="0"/>
              <a:t>ALS</a:t>
            </a:r>
          </a:p>
          <a:p>
            <a:r>
              <a:rPr lang="cs-CZ" sz="2400" dirty="0"/>
              <a:t>PHTLS</a:t>
            </a:r>
          </a:p>
          <a:p>
            <a:r>
              <a:rPr lang="cs-CZ" sz="2400" dirty="0"/>
              <a:t>EPALS</a:t>
            </a:r>
          </a:p>
          <a:p>
            <a:r>
              <a:rPr lang="cs-CZ" sz="2400" dirty="0"/>
              <a:t>Kurz urgentní medicíny</a:t>
            </a:r>
          </a:p>
        </p:txBody>
      </p:sp>
    </p:spTree>
    <p:extLst>
      <p:ext uri="{BB962C8B-B14F-4D97-AF65-F5344CB8AC3E}">
        <p14:creationId xmlns:p14="http://schemas.microsoft.com/office/powerpoint/2010/main" val="32394426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620768"/>
          </a:xfrm>
        </p:spPr>
        <p:txBody>
          <a:bodyPr/>
          <a:lstStyle/>
          <a:p>
            <a:r>
              <a:rPr lang="cs-CZ" dirty="0"/>
              <a:t>Historie PŠL a vzdělávání v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8064900" cy="4320480"/>
          </a:xfrm>
        </p:spPr>
        <p:txBody>
          <a:bodyPr>
            <a:normAutofit fontScale="77500" lnSpcReduction="20000"/>
          </a:bodyPr>
          <a:lstStyle/>
          <a:p>
            <a:pPr marL="72000" indent="0">
              <a:buNone/>
            </a:pPr>
            <a:endParaRPr lang="cs-CZ" dirty="0"/>
          </a:p>
          <a:p>
            <a:r>
              <a:rPr lang="cs-CZ" dirty="0"/>
              <a:t>Občanské sdružení zabývající se kurzy pro rozvoj osobnosti.</a:t>
            </a:r>
          </a:p>
          <a:p>
            <a:endParaRPr lang="cs-CZ" dirty="0"/>
          </a:p>
          <a:p>
            <a:r>
              <a:rPr lang="cs-CZ" dirty="0"/>
              <a:t>Hlavní doménou kurzů je zážitková pedagogika.</a:t>
            </a:r>
          </a:p>
          <a:p>
            <a:endParaRPr lang="cs-CZ" dirty="0"/>
          </a:p>
          <a:p>
            <a:r>
              <a:rPr lang="cs-CZ" dirty="0"/>
              <a:t>Průkopníci oboru v Československu (založena v roce 1977)</a:t>
            </a:r>
          </a:p>
          <a:p>
            <a:endParaRPr lang="cs-CZ" dirty="0"/>
          </a:p>
          <a:p>
            <a:r>
              <a:rPr lang="cs-CZ" dirty="0"/>
              <a:t>Úzká spolupráce s MŠMT, metodická práce v oblasti zážitkové pedagogiky a didaktiky – materiály volně dostupné.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60248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ZdrSem</a:t>
            </a:r>
            <a:r>
              <a:rPr lang="cs-CZ" dirty="0"/>
              <a:t> – užitečné materiály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ZdrSem</a:t>
            </a:r>
            <a:r>
              <a:rPr lang="cs-CZ" dirty="0"/>
              <a:t> se odloučil od PŠL</a:t>
            </a:r>
          </a:p>
          <a:p>
            <a:endParaRPr lang="cs-CZ" dirty="0"/>
          </a:p>
          <a:p>
            <a:r>
              <a:rPr lang="cs-CZ" dirty="0"/>
              <a:t>Zabývají se zážitkovými kurzy první pomoci, po ČK u nás mají v tomto odvětví nejdelší tradici.</a:t>
            </a:r>
          </a:p>
        </p:txBody>
      </p:sp>
    </p:spTree>
    <p:extLst>
      <p:ext uri="{BB962C8B-B14F-4D97-AF65-F5344CB8AC3E}">
        <p14:creationId xmlns:p14="http://schemas.microsoft.com/office/powerpoint/2010/main" val="20260401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Klíčové kompetence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Komunikativní</a:t>
            </a:r>
          </a:p>
          <a:p>
            <a:r>
              <a:rPr lang="cs-CZ" dirty="0"/>
              <a:t>Pracovní</a:t>
            </a:r>
          </a:p>
          <a:p>
            <a:r>
              <a:rPr lang="cs-CZ" dirty="0"/>
              <a:t>Sociální a personální</a:t>
            </a:r>
          </a:p>
          <a:p>
            <a:r>
              <a:rPr lang="cs-CZ" dirty="0"/>
              <a:t>Kompetence k řešení problémů</a:t>
            </a:r>
          </a:p>
          <a:p>
            <a:r>
              <a:rPr lang="cs-CZ" dirty="0"/>
              <a:t>Kompetence občanské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485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Komunikace - význam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6995120" cy="4525963"/>
          </a:xfrm>
        </p:spPr>
        <p:txBody>
          <a:bodyPr>
            <a:normAutofit fontScale="62500" lnSpcReduction="20000"/>
          </a:bodyPr>
          <a:lstStyle/>
          <a:p>
            <a:r>
              <a:rPr lang="cs-CZ" dirty="0"/>
              <a:t>Umět logicky, srozumitelně a kultivovaně vyjádřit své myšlenky. </a:t>
            </a:r>
          </a:p>
          <a:p>
            <a:endParaRPr lang="cs-CZ" dirty="0"/>
          </a:p>
          <a:p>
            <a:r>
              <a:rPr lang="cs-CZ" dirty="0"/>
              <a:t>Umět naslouchat druhým, reagovat na jejich  slova </a:t>
            </a:r>
            <a:br>
              <a:rPr lang="cs-CZ" dirty="0"/>
            </a:br>
            <a:r>
              <a:rPr lang="cs-CZ" dirty="0"/>
              <a:t>a obhájit svůj názor.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Rozumět také dalším způsobům komunikace (tedy textům, záznamům, obrazovému materiálu, gestům atd.) a umět je využívat.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Umět používat nové komunikační technologie. Komunikativní dovednosti využívat k lepší spolupráci </a:t>
            </a:r>
            <a:br>
              <a:rPr lang="cs-CZ" dirty="0"/>
            </a:br>
            <a:r>
              <a:rPr lang="cs-CZ" dirty="0"/>
              <a:t>a soužití s druhými.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476672"/>
            <a:ext cx="686301" cy="1360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886006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Komunikace - zásady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cs-CZ" dirty="0"/>
              <a:t>Srozumitelně se vyjadřujte a prezentujte své myšlenky. Výstižné a jasné vyjadřování je základem každé ústní komunikace. Patří sem také schopnosti správného a </a:t>
            </a:r>
            <a:r>
              <a:rPr lang="cs-CZ" u="sng" dirty="0"/>
              <a:t>zřetelného</a:t>
            </a:r>
            <a:r>
              <a:rPr lang="cs-CZ" dirty="0"/>
              <a:t> vyslovování, používání </a:t>
            </a:r>
            <a:r>
              <a:rPr lang="cs-CZ" u="sng" dirty="0"/>
              <a:t>přiměřené rychlosti</a:t>
            </a:r>
            <a:r>
              <a:rPr lang="cs-CZ" dirty="0"/>
              <a:t>, rytmu či tempa řeči apod. Důležitý je výběr vhodných komunikačních prostředků s ohledem na cíl projevu, jeho podmínky, </a:t>
            </a:r>
            <a:r>
              <a:rPr lang="cs-CZ" u="sng" dirty="0"/>
              <a:t>okolnosti a adresáty</a:t>
            </a:r>
            <a:r>
              <a:rPr lang="cs-CZ" dirty="0"/>
              <a:t>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Trénujte i jasné a pochopitelné vyjadřování písemnou formou. I zde je důležitá výstižnost a srozumitelnost, vhodné používání slovní zásoby a volba správné formy. Písemnou komunikaci nejlépe nacvičíte v hodinách slohu; na kurzu jste si ji zkoušeli např. při psaní petice.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Vědomě používejte neverbální komunikaci, přemýšlejte nad tím, jak působíte navenek.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Nezbytnou součástí komunikace je naslouchání, díky němuž je udržován kontakt s partnerem v rozhovoru. Patří sem také schopnost vlastními slovy shrnout, co bylo řečeno, požádat o doplňující informace nebo schopnost podat či vhodně přijmout zpětnou vazbu.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Komunikovat znamená také vést dialog a diskusi. Sem patří dovednost vyjadřovat a argumenty obhajovat svůj vlastní názor, držet se tématu, popřípadě schopnost vyslechnout </a:t>
            </a:r>
            <a:r>
              <a:rPr lang="pl-PL" dirty="0"/>
              <a:t>názory a návrhy druhých a respektovat je.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76261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BEEC29-63DA-4EF7-B1E6-613D3DF29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SLI.DO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A0FD39-3486-4FCD-8B33-29E9577419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EVENT CODE: 2362</a:t>
            </a:r>
          </a:p>
        </p:txBody>
      </p:sp>
    </p:spTree>
    <p:extLst>
      <p:ext uri="{BB962C8B-B14F-4D97-AF65-F5344CB8AC3E}">
        <p14:creationId xmlns:p14="http://schemas.microsoft.com/office/powerpoint/2010/main" val="21111452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je to důležité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cs-CZ" sz="2400" dirty="0"/>
              <a:t>Bez schopnosti se dorozumět není možné vzájemně vyměňovat informace mezi lidmi. Jejich předání tak, aby byly správně pochopeny, je klíčové nejen z hlediska fungování společnosti jako celku, ale i pro vztahy mezi lidmi. Je až překvapivé, kolik konfliktů vzniká pouze na základě nepochopení toho, co má druhý člověk na mysli.</a:t>
            </a:r>
          </a:p>
        </p:txBody>
      </p:sp>
    </p:spTree>
    <p:extLst>
      <p:ext uri="{BB962C8B-B14F-4D97-AF65-F5344CB8AC3E}">
        <p14:creationId xmlns:p14="http://schemas.microsoft.com/office/powerpoint/2010/main" val="32579872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Pracovní kompetence - význam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Umět za daných podmínek bezpečně pracovat s konkrétními nástroji a materiály. Při práci nemyslet jen na sebe, ale i na své okolí.</a:t>
            </a:r>
          </a:p>
          <a:p>
            <a:endParaRPr lang="cs-CZ" dirty="0"/>
          </a:p>
          <a:p>
            <a:r>
              <a:rPr lang="cs-CZ" dirty="0"/>
              <a:t>Umět využít výsledky své práce při uvažování o tom, co budu chtít v životě dělat, jaké budu volit zaměstnání. Mít základní dovednosti potřebné k uskutečnění vlastního podniku.</a:t>
            </a:r>
          </a:p>
        </p:txBody>
      </p:sp>
    </p:spTree>
    <p:extLst>
      <p:ext uri="{BB962C8B-B14F-4D97-AF65-F5344CB8AC3E}">
        <p14:creationId xmlns:p14="http://schemas.microsoft.com/office/powerpoint/2010/main" val="42514523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 pracovní kompetence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cs-CZ" dirty="0"/>
              <a:t>Ať už děláte cokoli, berte vždy na vědomí, co máte k této činnosti k dispozici a jaká omezení vám mohou bránit v jejím úspěšném vykonávání..</a:t>
            </a:r>
          </a:p>
          <a:p>
            <a:pPr>
              <a:buFont typeface="Arial" pitchFamily="34" charset="0"/>
              <a:buChar char="•"/>
            </a:pPr>
            <a:endParaRPr lang="cs-CZ" dirty="0"/>
          </a:p>
          <a:p>
            <a:pPr>
              <a:buFont typeface="Arial" pitchFamily="34" charset="0"/>
              <a:buChar char="•"/>
            </a:pPr>
            <a:r>
              <a:rPr lang="cs-CZ" dirty="0"/>
              <a:t>Myslete v kontextu, nejen na to, co bezprostředně děláte.</a:t>
            </a:r>
          </a:p>
          <a:p>
            <a:pPr>
              <a:buFont typeface="Arial" pitchFamily="34" charset="0"/>
              <a:buChar char="•"/>
            </a:pPr>
            <a:endParaRPr lang="cs-CZ" dirty="0"/>
          </a:p>
          <a:p>
            <a:pPr>
              <a:buFont typeface="Arial" pitchFamily="34" charset="0"/>
              <a:buChar char="•"/>
            </a:pPr>
            <a:r>
              <a:rPr lang="cs-CZ" dirty="0"/>
              <a:t>Zhodnoťte, jak vás to, co děláte, baví a jak vám to jde. Uvažujte, v jakých zaměstnáních by se podobné činnosti mohly objevit.</a:t>
            </a:r>
          </a:p>
          <a:p>
            <a:pPr>
              <a:buFont typeface="Arial" pitchFamily="34" charset="0"/>
              <a:buChar char="•"/>
            </a:pPr>
            <a:endParaRPr lang="cs-CZ" dirty="0"/>
          </a:p>
          <a:p>
            <a:pPr>
              <a:buFont typeface="Arial" pitchFamily="34" charset="0"/>
              <a:buChar char="•"/>
            </a:pPr>
            <a:r>
              <a:rPr lang="cs-CZ" dirty="0"/>
              <a:t>Při uskutečňování svého podniku budete zažívat situace v principu podobné situacím, které jste si vyzkoušeli při programu „Zachraňte naši vesnici“, u realizace sociálních </a:t>
            </a:r>
            <a:r>
              <a:rPr lang="pt-BR" dirty="0"/>
              <a:t>spotů a především při plánování a</a:t>
            </a:r>
            <a:r>
              <a:rPr lang="cs-CZ" dirty="0"/>
              <a:t> uskutečňování vlastních týmových projektů. Snažte se tyto zkušenosti pozitivně využít!</a:t>
            </a:r>
          </a:p>
        </p:txBody>
      </p:sp>
    </p:spTree>
    <p:extLst>
      <p:ext uri="{BB962C8B-B14F-4D97-AF65-F5344CB8AC3E}">
        <p14:creationId xmlns:p14="http://schemas.microsoft.com/office/powerpoint/2010/main" val="1760262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/>
              <a:t>Jak může být záchranář </a:t>
            </a:r>
            <a:r>
              <a:rPr lang="cs-CZ" b="0" dirty="0" err="1"/>
              <a:t>edukátorem</a:t>
            </a:r>
            <a:r>
              <a:rPr lang="cs-CZ" b="0" dirty="0"/>
              <a:t>?</a:t>
            </a:r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5672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je to důležité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064900" cy="4139998"/>
          </a:xfrm>
        </p:spPr>
        <p:txBody>
          <a:bodyPr>
            <a:normAutofit/>
          </a:bodyPr>
          <a:lstStyle/>
          <a:p>
            <a:pPr marL="72000" indent="0" algn="just">
              <a:buNone/>
            </a:pPr>
            <a:r>
              <a:rPr lang="cs-CZ" sz="2000" dirty="0"/>
              <a:t>Práce je jedna ze základních činností, která nás charakterizuje jako lidské bytosti; bez ní bychom nemohli žít v takovém komfortu, jaký nám moderní společnost poskytuje. Měla by pro nás být nejen povinností, kterou dobře zvládáme, ale i zdrojem uspokojení. To není možné, pokud dobře neposoudíme, co nás baví a v čem jsme dobří.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4365104"/>
            <a:ext cx="1206288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023917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Kompetence sociální a personální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692002"/>
            <a:ext cx="8064900" cy="4257278"/>
          </a:xfrm>
        </p:spPr>
        <p:txBody>
          <a:bodyPr>
            <a:normAutofit fontScale="700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cs-CZ" dirty="0"/>
              <a:t>Umět spolupracovat ve skupině a vytvářet pravidla práce v týmu.</a:t>
            </a:r>
          </a:p>
          <a:p>
            <a:pPr>
              <a:buFont typeface="Arial" pitchFamily="34" charset="0"/>
              <a:buChar char="•"/>
            </a:pPr>
            <a:endParaRPr lang="cs-CZ" dirty="0"/>
          </a:p>
          <a:p>
            <a:pPr>
              <a:buFont typeface="Arial" pitchFamily="34" charset="0"/>
              <a:buChar char="•"/>
            </a:pPr>
            <a:r>
              <a:rPr lang="cs-CZ" dirty="0"/>
              <a:t>Podílet se na vytváření příjemné atmosféry v týmu </a:t>
            </a:r>
            <a:br>
              <a:rPr lang="cs-CZ" dirty="0"/>
            </a:br>
            <a:r>
              <a:rPr lang="cs-CZ" dirty="0"/>
              <a:t>a zachovávat ohleduplnost a úctu při jednání s druhými lidmi.</a:t>
            </a:r>
          </a:p>
          <a:p>
            <a:pPr>
              <a:buFont typeface="Arial" pitchFamily="34" charset="0"/>
              <a:buChar char="•"/>
            </a:pPr>
            <a:endParaRPr lang="cs-CZ" dirty="0"/>
          </a:p>
          <a:p>
            <a:pPr>
              <a:buFont typeface="Arial" pitchFamily="34" charset="0"/>
              <a:buChar char="•"/>
            </a:pPr>
            <a:r>
              <a:rPr lang="cs-CZ" dirty="0"/>
              <a:t>Umět přispívat do diskuse a chápat potřebu dobré a příjemné spolupráce.</a:t>
            </a:r>
          </a:p>
          <a:p>
            <a:pPr>
              <a:buFont typeface="Arial" pitchFamily="34" charset="0"/>
              <a:buChar char="•"/>
            </a:pPr>
            <a:endParaRPr lang="cs-CZ" dirty="0"/>
          </a:p>
          <a:p>
            <a:pPr>
              <a:buFont typeface="Arial" pitchFamily="34" charset="0"/>
              <a:buChar char="•"/>
            </a:pPr>
            <a:r>
              <a:rPr lang="cs-CZ" dirty="0"/>
              <a:t>Mít pozitivní představu o sobě samém a být zdravě sebevědomý.</a:t>
            </a:r>
          </a:p>
        </p:txBody>
      </p:sp>
    </p:spTree>
    <p:extLst>
      <p:ext uri="{BB962C8B-B14F-4D97-AF65-F5344CB8AC3E}">
        <p14:creationId xmlns:p14="http://schemas.microsoft.com/office/powerpoint/2010/main" val="777341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/>
              <a:t>Zásady sociální a personální kompetence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692002"/>
            <a:ext cx="7848424" cy="4905350"/>
          </a:xfrm>
        </p:spPr>
        <p:txBody>
          <a:bodyPr>
            <a:normAutofit fontScale="62500" lnSpcReduction="20000"/>
          </a:bodyPr>
          <a:lstStyle/>
          <a:p>
            <a:pPr marL="72000" indent="0" algn="just">
              <a:buNone/>
            </a:pPr>
            <a:r>
              <a:rPr lang="cs-CZ" dirty="0"/>
              <a:t>1) Snaha i touha dosáhnout stanoveného cíle je „hnacím motorem“ úsilí, které aktivně vyvíjejí všichni členové skupiny. Důležité je umět si společně určit pravidla, která pomáhají všem členům být spolu a dobře spolupracovat, a nadále je respektovat. Příkladem mohou být pravidla, která jste si určovali na kurzu nebo ve třídě.</a:t>
            </a:r>
          </a:p>
          <a:p>
            <a:pPr marL="72000" indent="0" algn="just">
              <a:buNone/>
            </a:pPr>
            <a:endParaRPr lang="cs-CZ" dirty="0"/>
          </a:p>
          <a:p>
            <a:pPr marL="72000" indent="0" algn="just">
              <a:buNone/>
            </a:pPr>
            <a:r>
              <a:rPr lang="cs-CZ" dirty="0"/>
              <a:t>2) Buďte loajální ke svému týmu – naučte se umět obhájit výsledek společné práce, i když můžete mít na věc sami za sebe částečně jiný názor.</a:t>
            </a:r>
          </a:p>
          <a:p>
            <a:pPr marL="72000" indent="0" algn="just">
              <a:buNone/>
            </a:pPr>
            <a:endParaRPr lang="cs-CZ" dirty="0"/>
          </a:p>
          <a:p>
            <a:pPr marL="72000" indent="0" algn="just">
              <a:buNone/>
            </a:pPr>
            <a:r>
              <a:rPr lang="cs-CZ" dirty="0"/>
              <a:t>3) Během spolupráce může docházet k nejrůznějším situacím, se kterými je zapotřebí vyrovnat se rychle a konstruktivně. Je proto důležité, aby spolupracující členové skupiny dokázali požádat o pomoc, když ji potřebují, nebo sami pomoc poskytovali, když vidí, že ji potřebují druzí.</a:t>
            </a:r>
          </a:p>
          <a:p>
            <a:pPr marL="7200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80103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0E98F0-DD63-43C0-A07F-D7A52CC1C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/>
              <a:t>Zásady sociální a personální kompetence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60CE61D-3A77-41E6-824C-D0827EA07E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0" y="1628800"/>
            <a:ext cx="8064900" cy="4139998"/>
          </a:xfrm>
        </p:spPr>
        <p:txBody>
          <a:bodyPr>
            <a:normAutofit fontScale="55000" lnSpcReduction="20000"/>
          </a:bodyPr>
          <a:lstStyle/>
          <a:p>
            <a:pPr marL="72000" indent="0" algn="just">
              <a:buNone/>
            </a:pPr>
            <a:r>
              <a:rPr lang="cs-CZ" dirty="0"/>
              <a:t>4) Klíčová je pozitivní atmosféra ve skupině, vyznačující se přirozenými, situačně přiměřenými emočními projevy, citovou vřelostí a otevřeností. Sehrává při dosahování společných cílů důležitou roli. Napomáhá jí vzájemný </a:t>
            </a:r>
            <a:r>
              <a:rPr lang="cs-CZ" u="sng" dirty="0"/>
              <a:t>respekt, diskuse, ochota naslouchat, podporování přínosných námětů</a:t>
            </a:r>
            <a:r>
              <a:rPr lang="cs-CZ" dirty="0"/>
              <a:t>, vzájemné povzbuzování i společně prožívaná radost z úspěchů. Nejde o to zříci se kritiky a kritického náhledu; kritické výhrady mohou projevit všichni</a:t>
            </a:r>
          </a:p>
          <a:p>
            <a:pPr marL="72000" indent="0" algn="just">
              <a:buNone/>
            </a:pPr>
            <a:r>
              <a:rPr lang="cs-CZ" dirty="0"/>
              <a:t>zúčastnění. Konflikty však nesmějí být destruktivní. Rozdílná stanoviska nebo názory jsou pronášeny bez zášti, s logikou a nadhledem. Skupina má stále na paměti, že cílem je dospět k vyřešení úkolu, ke společnému závěru, konkrétnímu postupu, dohodě.</a:t>
            </a:r>
          </a:p>
          <a:p>
            <a:pPr marL="72000" indent="0" algn="just">
              <a:buNone/>
            </a:pPr>
            <a:endParaRPr lang="cs-CZ" dirty="0"/>
          </a:p>
          <a:p>
            <a:pPr marL="72000" indent="0" algn="just">
              <a:buNone/>
            </a:pPr>
            <a:r>
              <a:rPr lang="cs-CZ" dirty="0"/>
              <a:t>5) Smyslem zpětné vazby je pomoci členům skupiny dozvědět se něco o sobě, o vlivu jejich konání nebo chování na ostatní, na průběh či výsledek společného úsilí. Má napomoci identifikovat to, v čem je jejich počínání neadekvátní a co je na něm zapotřebí změnit, aby byl výsledek společného úsilí kvalitnější. Stejně tak však umožnit identifikovat to, v čem si členové skupiny vedou dobře a co by mělo zůstat nezměněno.</a:t>
            </a:r>
          </a:p>
        </p:txBody>
      </p:sp>
    </p:spTree>
    <p:extLst>
      <p:ext uri="{BB962C8B-B14F-4D97-AF65-F5344CB8AC3E}">
        <p14:creationId xmlns:p14="http://schemas.microsoft.com/office/powerpoint/2010/main" val="22898849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je to důležité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Pokud chcete úspěšně dosáhnout svého cíle a přitom být také pracovat v příjemném prostředí a dobře vycházet s lidmi kolem sebe, je základem znát sebe sama, věřit si a umět jednat s druhými.</a:t>
            </a:r>
          </a:p>
          <a:p>
            <a:endParaRPr lang="cs-CZ" dirty="0"/>
          </a:p>
          <a:p>
            <a:r>
              <a:rPr lang="cs-CZ" dirty="0"/>
              <a:t>Předpoklad toho tvoří znalost svých možností a limitů, respekt k sobě i k ostatním, schopnost empatie, snaha vyjít vstříc a v případě neshody ochota udělat kompromis. Spolupráce s dalšími lidmi je základem fungování jedince ve společnosti, ale i v rodině a ve vztazích s přáteli.</a:t>
            </a:r>
          </a:p>
        </p:txBody>
      </p:sp>
    </p:spTree>
    <p:extLst>
      <p:ext uri="{BB962C8B-B14F-4D97-AF65-F5344CB8AC3E}">
        <p14:creationId xmlns:p14="http://schemas.microsoft.com/office/powerpoint/2010/main" val="38603625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Kompetence k řešení problémů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/>
              <a:t>Umět vnímat nejrůznější problémové situace ve škole i mimo ni a rozpoznat a pochopit problém. 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Umět vyhledávat informace vhodné k řešení problémů. ~ Umět samostatně řešit problémy vhodným způsobem.</a:t>
            </a:r>
          </a:p>
        </p:txBody>
      </p:sp>
    </p:spTree>
    <p:extLst>
      <p:ext uri="{BB962C8B-B14F-4D97-AF65-F5344CB8AC3E}">
        <p14:creationId xmlns:p14="http://schemas.microsoft.com/office/powerpoint/2010/main" val="33621300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A920D4-0854-4D36-AAF6-478F6524E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C60D895-5868-41EC-B204-54D5F1A8BC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556792"/>
            <a:ext cx="8064900" cy="4896544"/>
          </a:xfrm>
        </p:spPr>
        <p:txBody>
          <a:bodyPr>
            <a:normAutofit/>
          </a:bodyPr>
          <a:lstStyle/>
          <a:p>
            <a:r>
              <a:rPr lang="cs-CZ" sz="1600" dirty="0"/>
              <a:t>Učte se: rozpoznat včas problém a správně ho pojmenovat; posoudit problém a zařadit ho do situačního kontextu; umět se podívat na problém z různých úhlů; promyslet nejen důsledky problému, ale zabývat se už jeho samotnými příčinami.</a:t>
            </a:r>
          </a:p>
          <a:p>
            <a:r>
              <a:rPr lang="cs-CZ" sz="1600" dirty="0"/>
              <a:t>Naučte se klást si správné otázky, které vám poskytnou cestu k podstatě a návod k řešení problému. Hledejte ve vhodných zdrojích odpovědi na ně, ověřujte jejich věrohodnost a testujte funkčnost pro řešení problému.</a:t>
            </a:r>
          </a:p>
          <a:p>
            <a:r>
              <a:rPr lang="cs-CZ" sz="1600" dirty="0"/>
              <a:t>Plánujte různé možnosti řešení problému, ověřujte a vybírejte tu nejlepší variantu.</a:t>
            </a:r>
          </a:p>
          <a:p>
            <a:r>
              <a:rPr lang="cs-CZ" sz="1600" dirty="0"/>
              <a:t>Nevyhýbejte se řešení problému.</a:t>
            </a:r>
          </a:p>
          <a:p>
            <a:r>
              <a:rPr lang="cs-CZ" sz="1600" dirty="0"/>
              <a:t>Nenechte se odradit nezdarem a v případě potřeby požádejte druhé o pomoc.</a:t>
            </a:r>
          </a:p>
          <a:p>
            <a:r>
              <a:rPr lang="cs-CZ" sz="1600" dirty="0"/>
              <a:t>Naučte se své řešení problému obhájit, diskutovat o něm a nést za něj odpovědnost.</a:t>
            </a:r>
          </a:p>
          <a:p>
            <a:r>
              <a:rPr lang="cs-CZ" sz="1600" dirty="0"/>
              <a:t>Zhodnoťte, zda byl vaším postupem problém úspěšně</a:t>
            </a:r>
          </a:p>
        </p:txBody>
      </p:sp>
    </p:spTree>
    <p:extLst>
      <p:ext uri="{BB962C8B-B14F-4D97-AF65-F5344CB8AC3E}">
        <p14:creationId xmlns:p14="http://schemas.microsoft.com/office/powerpoint/2010/main" val="19317340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20C51E-C5BF-4B71-AE06-E5AAE7C7DA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je to důležité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80D05EA-08DC-4C78-8D35-EBC31D12DF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736706"/>
            <a:ext cx="7848872" cy="3996550"/>
          </a:xfrm>
        </p:spPr>
        <p:txBody>
          <a:bodyPr>
            <a:normAutofit fontScale="62500" lnSpcReduction="20000"/>
          </a:bodyPr>
          <a:lstStyle/>
          <a:p>
            <a:r>
              <a:rPr lang="cs-CZ" dirty="0"/>
              <a:t>Ze zkušenosti všichni víme, že pokud řešení problému odkládáme na později, vyroste z něj zpravidla velký průšvih. Druhý důležitý poznatek je, že při řešení nějaké problematiky, čili komplexního jevu, který nám neposkytuje návod k postupu, je zapotřebí samostatnosti, rozhodnosti a aktivního přístupu. Jak hledat řešení a nikoliv jen bariéry, jak se už od raného věku naučit ponořit do jádra problému nebo problematiky, postavit se jim čelem, rozhodovat se a jednat (a nikoliv jen čekat, že se nějak vyřeší samy nebo nám někdo řekne, co máme dělat) – to vše učí právě tato kompetence. Čím samostatněji a úspěšněji si při tom počínáte, tím větší šanci uspět budete mít ve škole, budoucím zaměstnání i v každodenním životě.</a:t>
            </a:r>
          </a:p>
        </p:txBody>
      </p:sp>
    </p:spTree>
    <p:extLst>
      <p:ext uri="{BB962C8B-B14F-4D97-AF65-F5344CB8AC3E}">
        <p14:creationId xmlns:p14="http://schemas.microsoft.com/office/powerpoint/2010/main" val="414073819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1DDA18-3A8C-4393-8A30-D4E4D7086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Kompetence občanské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6400125-FF75-42F2-8AC2-3AFE936E59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/>
              <a:t>Umět respektovat přesvědčení druhých lidí, vážit si jejich hodnot a vcítit se do jejich situací; odmítat útlak, uvědomovat si povinnost postavit se proti fyzickému i psychickému násilí. </a:t>
            </a:r>
          </a:p>
          <a:p>
            <a:pPr marL="72000" indent="0">
              <a:buNone/>
            </a:pPr>
            <a:endParaRPr lang="cs-CZ" dirty="0"/>
          </a:p>
          <a:p>
            <a:r>
              <a:rPr lang="cs-CZ" dirty="0"/>
              <a:t>Chápat základní principy, na nichž spočívají zákony a společenské normy, být si vědom svých práv a povinností ve škole i mimo školu. </a:t>
            </a:r>
          </a:p>
          <a:p>
            <a:endParaRPr lang="cs-CZ" dirty="0"/>
          </a:p>
          <a:p>
            <a:r>
              <a:rPr lang="cs-CZ" dirty="0"/>
              <a:t>Umět dle svých možností poskytnout pomoc a chovat se zodpovědně v krizových situacích.</a:t>
            </a:r>
          </a:p>
          <a:p>
            <a:endParaRPr lang="cs-CZ" dirty="0"/>
          </a:p>
          <a:p>
            <a:r>
              <a:rPr lang="cs-CZ" dirty="0"/>
              <a:t>Respektovat, chránit a oceňovat naše tradice a kulturní a historické dědictví. </a:t>
            </a:r>
          </a:p>
          <a:p>
            <a:endParaRPr lang="cs-CZ" dirty="0"/>
          </a:p>
          <a:p>
            <a:r>
              <a:rPr lang="cs-CZ" dirty="0"/>
              <a:t>Chápat základní ekologické souvislosti a environmentální problémy, rozhodovat se v souladu s ochranou zdraví a udržitelného rozvoje společnosti.</a:t>
            </a:r>
          </a:p>
        </p:txBody>
      </p:sp>
    </p:spTree>
    <p:extLst>
      <p:ext uri="{BB962C8B-B14F-4D97-AF65-F5344CB8AC3E}">
        <p14:creationId xmlns:p14="http://schemas.microsoft.com/office/powerpoint/2010/main" val="23711776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A07580-667D-419F-AF01-F02924759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4639554-DB7F-4867-A3FF-3F91E58847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692002"/>
            <a:ext cx="8064900" cy="4545310"/>
          </a:xfrm>
        </p:spPr>
        <p:txBody>
          <a:bodyPr>
            <a:normAutofit fontScale="55000" lnSpcReduction="20000"/>
          </a:bodyPr>
          <a:lstStyle/>
          <a:p>
            <a:r>
              <a:rPr lang="cs-CZ" dirty="0"/>
              <a:t>Respektujte sebe, respektujte druhé.</a:t>
            </a:r>
          </a:p>
          <a:p>
            <a:r>
              <a:rPr lang="cs-CZ" dirty="0"/>
              <a:t>Neubližujte druhým psychicky ani fyzicky a mějte v sobě odvahu a ochotu postavit se na obranu těch, jimž je ubližováno.</a:t>
            </a:r>
          </a:p>
          <a:p>
            <a:r>
              <a:rPr lang="cs-CZ" dirty="0"/>
              <a:t>Uvažujte o tom, proč existují zákony a pravidla. Vnímejte je </a:t>
            </a:r>
            <a:r>
              <a:rPr lang="pl-PL" dirty="0"/>
              <a:t>jako to, co zajišťuje ochranu jedince před bezprávím, protože</a:t>
            </a:r>
          </a:p>
          <a:p>
            <a:r>
              <a:rPr lang="cs-CZ" dirty="0"/>
              <a:t>Naše svoboda končí tam, kde začíná svoboda druhých.</a:t>
            </a:r>
          </a:p>
          <a:p>
            <a:r>
              <a:rPr lang="pl-PL" dirty="0"/>
              <a:t>Respektujte tato pravidla a zákony.</a:t>
            </a:r>
          </a:p>
          <a:p>
            <a:r>
              <a:rPr lang="cs-CZ" dirty="0"/>
              <a:t>Učte se neustále dle svých možností poskytnout pomoc a chovat se zodpovědně v krizových situacích.</a:t>
            </a:r>
          </a:p>
          <a:p>
            <a:r>
              <a:rPr lang="cs-CZ" dirty="0"/>
              <a:t>Vnímejte se jako součást společnosti – jako jedinec, který má nejen povinnosti, ale i práva; jako někdo, kdo při zachování respektu k ostatním má možnost, právo i schopnost kolem sebe něco změnit.</a:t>
            </a:r>
          </a:p>
          <a:p>
            <a:r>
              <a:rPr lang="cs-CZ" dirty="0"/>
              <a:t>Nevnímejte sebe sama jako izolovaného jedince, ale jako člověka žijícího ve společnosti a s odpovědností k ní: společnosti, pro kterou je důležitá její minulost (tradice a historie) i bezpečná budoucnost (podmíněná péčí o životní prostředí a udržitelný rozvoj).</a:t>
            </a:r>
          </a:p>
        </p:txBody>
      </p:sp>
    </p:spTree>
    <p:extLst>
      <p:ext uri="{BB962C8B-B14F-4D97-AF65-F5344CB8AC3E}">
        <p14:creationId xmlns:p14="http://schemas.microsoft.com/office/powerpoint/2010/main" val="80043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8E4923-4590-4A0B-B254-F117EDB1A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548" y="1772816"/>
            <a:ext cx="8136904" cy="4104456"/>
          </a:xfrm>
        </p:spPr>
        <p:txBody>
          <a:bodyPr>
            <a:noAutofit/>
          </a:bodyPr>
          <a:lstStyle/>
          <a:p>
            <a:r>
              <a:rPr lang="cs-CZ" sz="1800" b="0" kern="1200" dirty="0">
                <a:solidFill>
                  <a:schemeClr val="tx1"/>
                </a:solidFill>
              </a:rPr>
              <a:t>Edukace (vyučování či vzdělávání a výchova) je intencionální (záměrné, cílevědomé) a systematické působení např. učitele, vychovatele, vedoucího pracovníka i rodičů na děti i dospělé osoby s cílem vštípit jim určité vědomosti, dovednosti a návyky, formovat přitom i jeho způsoby chování a prožívání </a:t>
            </a:r>
            <a:br>
              <a:rPr lang="cs-CZ" sz="1800" b="0" kern="1200" dirty="0">
                <a:solidFill>
                  <a:schemeClr val="tx1"/>
                </a:solidFill>
              </a:rPr>
            </a:br>
            <a:r>
              <a:rPr lang="cs-CZ" sz="1800" b="0" kern="1200" dirty="0">
                <a:solidFill>
                  <a:schemeClr val="tx1"/>
                </a:solidFill>
              </a:rPr>
              <a:t>i charakterové vlastnosti. Problematikou edukace se zabývá např. pedagogika, didaktika, edukační psychologie, tj. pedagogická psychologie, resp. Psychologie vyučování a výchovy.</a:t>
            </a:r>
            <a:br>
              <a:rPr lang="cs-CZ" sz="1800" dirty="0"/>
            </a:b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13980203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05870B-28A5-44F8-B2A8-B2B5F3581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je to důležité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EC9EE06-1821-4025-A6C8-B9E78456E4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876" y="1700808"/>
            <a:ext cx="8064900" cy="4139998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Občanské kompetence jsou takové znalosti, dovednosti, schopnosti, postoje a hodnoty, které umožní žákům v dospělosti </a:t>
            </a:r>
            <a:r>
              <a:rPr lang="cs-CZ" u="sng" dirty="0"/>
              <a:t>plnohodnotné zapojení do života občanské společnosti</a:t>
            </a:r>
            <a:r>
              <a:rPr lang="cs-CZ" dirty="0"/>
              <a:t>. Tyto kompetence zahrnují osobní, mezilidské, mezikulturní, sociální a občanské kompetence a pokrývají </a:t>
            </a:r>
            <a:r>
              <a:rPr lang="cs-CZ" u="sng" dirty="0"/>
              <a:t>všechny formy chování</a:t>
            </a:r>
            <a:r>
              <a:rPr lang="cs-CZ" dirty="0"/>
              <a:t>, které jedince připravují na jeho efektivní a konstruktivní účast na společenském a pracovním životě, a to ve stále rozmanitějších společnosti, a na ř</a:t>
            </a:r>
            <a:r>
              <a:rPr lang="cs-CZ" u="sng" dirty="0"/>
              <a:t>ešení případných konfliktů</a:t>
            </a:r>
            <a:r>
              <a:rPr lang="cs-CZ" dirty="0"/>
              <a:t>. Občanské kompetence jedince na základě znalostí sociálních a politických koncepcí a struktur připravují na plné aktivní demokratické zapojení do občanského života.</a:t>
            </a:r>
          </a:p>
        </p:txBody>
      </p:sp>
    </p:spTree>
    <p:extLst>
      <p:ext uri="{BB962C8B-B14F-4D97-AF65-F5344CB8AC3E}">
        <p14:creationId xmlns:p14="http://schemas.microsoft.com/office/powerpoint/2010/main" val="214331356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573CE4-E652-416D-B5CA-5A6725E97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Metodika </a:t>
            </a:r>
            <a:r>
              <a:rPr lang="cs-CZ" dirty="0" err="1"/>
              <a:t>ZdrSem</a:t>
            </a:r>
            <a:endParaRPr lang="cs-CZ" dirty="0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FA2CDFE9-E58C-46F6-A01B-14B3AA6B5DA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8094" y="1412776"/>
            <a:ext cx="7855334" cy="4518372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56E876B-0506-4A04-959E-1865DFBF52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8681" y="0"/>
            <a:ext cx="690663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4706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EA9F35-FCA9-4E7A-B398-00E33A0647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Video prezentace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CFFA55E-81F8-4474-A13B-2E6032CA79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/>
              <a:t>Ivana </a:t>
            </a:r>
            <a:r>
              <a:rPr lang="cs-CZ" dirty="0" err="1"/>
              <a:t>Kreuzerová</a:t>
            </a:r>
            <a:r>
              <a:rPr lang="cs-CZ" dirty="0"/>
              <a:t>: „TO DÁM“ - první pomoc pro žáky druhého stupně základních škol</a:t>
            </a:r>
          </a:p>
          <a:p>
            <a:endParaRPr lang="cs-CZ" dirty="0">
              <a:hlinkClick r:id="rId3"/>
            </a:endParaRPr>
          </a:p>
          <a:p>
            <a:r>
              <a:rPr lang="cs-CZ" dirty="0">
                <a:hlinkClick r:id="rId3"/>
              </a:rPr>
              <a:t>https://www.youtube.com/watch?v=Nn_Y-LJ_JPE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146143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Rámcový vzdělávací program pro základní vzdělávání (se změnami provedenými k 1. 9. 2007), Klíčové kompetence v základním vzdělávání</a:t>
            </a:r>
          </a:p>
          <a:p>
            <a:endParaRPr lang="cs-CZ" dirty="0"/>
          </a:p>
          <a:p>
            <a:r>
              <a:rPr lang="cs-CZ" dirty="0"/>
              <a:t>(www.rvp.cz, www.msmt.cz, </a:t>
            </a:r>
            <a:r>
              <a:rPr lang="cs-CZ" dirty="0">
                <a:hlinkClick r:id="rId2"/>
              </a:rPr>
              <a:t>www.vuppraha.cz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dirty="0"/>
              <a:t>BENEŠ, Zdeněk, Daniel DRAHANSKÝ, Jana HAKOVÁ, Milan HANUŠ, Miroslav HANUŠ, Radek HANUŠ, Aleš POKORNÝ a Karel ŠTĚPÁNEK. </a:t>
            </a:r>
            <a:r>
              <a:rPr lang="cs-CZ" i="1" dirty="0"/>
              <a:t>Instruktorský slabikář: metodická příručka pro všechny, kdo organizují kurzy zážitkové pedagogiky</a:t>
            </a:r>
            <a:r>
              <a:rPr lang="cs-CZ" dirty="0"/>
              <a:t>. Třetí, doplněné vydání. Praha: [Nadační fond Gymnasion], [2016]. Gymnasion. ISBN 9788027004768.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9762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5DE33899-3F53-457E-AA24-E3246D319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/>
              <a:t>Co je to didaktika?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5EE4AF97-24C7-4787-978C-3DF3E3B1C8B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2933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E47805-409D-4F31-80D6-94BA47607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/>
              <a:t>Co potřebuji umět ? Jaké potřebuji vlastnosti?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1E18590-AD51-48E6-9FFB-6BA4D74ACCD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09457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4BF0C72B-CC35-4982-B19B-F4F8FEC3A9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ukončení studia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333A63D-C013-48A2-A66C-6490B661A7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100% účast na cvičeních</a:t>
            </a:r>
          </a:p>
          <a:p>
            <a:r>
              <a:rPr lang="cs-CZ" dirty="0"/>
              <a:t>Zpracování zadaných úkolů během lekcí</a:t>
            </a:r>
          </a:p>
          <a:p>
            <a:r>
              <a:rPr lang="cs-CZ" dirty="0"/>
              <a:t>Vytvoření edukačního projektu </a:t>
            </a:r>
          </a:p>
          <a:p>
            <a:r>
              <a:rPr lang="cs-CZ" dirty="0"/>
              <a:t>Příprava a výuka v terénu (10h)</a:t>
            </a:r>
          </a:p>
          <a:p>
            <a:r>
              <a:rPr lang="cs-CZ" dirty="0"/>
              <a:t>Odevzdání seminární práce</a:t>
            </a:r>
          </a:p>
        </p:txBody>
      </p:sp>
    </p:spTree>
    <p:extLst>
      <p:ext uri="{BB962C8B-B14F-4D97-AF65-F5344CB8AC3E}">
        <p14:creationId xmlns:p14="http://schemas.microsoft.com/office/powerpoint/2010/main" val="31476322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39550" y="2276872"/>
            <a:ext cx="8064900" cy="2088232"/>
          </a:xfrm>
        </p:spPr>
        <p:txBody>
          <a:bodyPr/>
          <a:lstStyle/>
          <a:p>
            <a:pPr marL="72000" indent="0">
              <a:buNone/>
            </a:pPr>
            <a:r>
              <a:rPr lang="cs-CZ" i="1" dirty="0"/>
              <a:t>Zapamatujeme si 20% z toho, co slyšíme; 50% z toho, co slyšíme a vidíme;70% z toho, co říkáme; - 90% z toho, co děláme (učíme); </a:t>
            </a:r>
          </a:p>
          <a:p>
            <a:pPr marL="72000" indent="0">
              <a:buNone/>
            </a:pPr>
            <a:r>
              <a:rPr lang="cs-CZ" dirty="0"/>
              <a:t>- </a:t>
            </a:r>
            <a:r>
              <a:rPr lang="cs-CZ" dirty="0" err="1"/>
              <a:t>J.Holler</a:t>
            </a:r>
            <a:r>
              <a:rPr lang="cs-CZ" dirty="0"/>
              <a:t> 1996</a:t>
            </a:r>
          </a:p>
        </p:txBody>
      </p:sp>
    </p:spTree>
    <p:extLst>
      <p:ext uri="{BB962C8B-B14F-4D97-AF65-F5344CB8AC3E}">
        <p14:creationId xmlns:p14="http://schemas.microsoft.com/office/powerpoint/2010/main" val="2389200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D816FB0-F38A-4A88-94CF-F73D4075D33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81A4AEC-368E-42FD-8B58-B114AF436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Náplň předmětu</a:t>
            </a:r>
          </a:p>
        </p:txBody>
      </p:sp>
      <p:graphicFrame>
        <p:nvGraphicFramePr>
          <p:cNvPr id="8" name="Zástupný symbol pro obsah 7">
            <a:extLst>
              <a:ext uri="{FF2B5EF4-FFF2-40B4-BE49-F238E27FC236}">
                <a16:creationId xmlns:a16="http://schemas.microsoft.com/office/drawing/2014/main" id="{9F5FB5E0-74A9-45A8-A48F-BFCD2018716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7359261"/>
              </p:ext>
            </p:extLst>
          </p:nvPr>
        </p:nvGraphicFramePr>
        <p:xfrm>
          <a:off x="539750" y="1567577"/>
          <a:ext cx="8064500" cy="39944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7834">
                  <a:extLst>
                    <a:ext uri="{9D8B030D-6E8A-4147-A177-3AD203B41FA5}">
                      <a16:colId xmlns:a16="http://schemas.microsoft.com/office/drawing/2014/main" val="3416072032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3983721046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3370438988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val="3605641402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1998434588"/>
                    </a:ext>
                  </a:extLst>
                </a:gridCol>
                <a:gridCol w="3960242">
                  <a:extLst>
                    <a:ext uri="{9D8B030D-6E8A-4147-A177-3AD203B41FA5}">
                      <a16:colId xmlns:a16="http://schemas.microsoft.com/office/drawing/2014/main" val="2949036353"/>
                    </a:ext>
                  </a:extLst>
                </a:gridCol>
              </a:tblGrid>
              <a:tr h="499302">
                <a:tc>
                  <a:txBody>
                    <a:bodyPr/>
                    <a:lstStyle/>
                    <a:p>
                      <a:pPr algn="ctr" fontAlgn="t"/>
                      <a:r>
                        <a:rPr lang="cs-CZ" sz="700" u="none" strike="noStrike">
                          <a:effectLst/>
                        </a:rPr>
                        <a:t>Pořadí hodiny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700" u="none" strike="noStrike">
                          <a:effectLst/>
                        </a:rPr>
                        <a:t>Datum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700" u="none" strike="noStrike" dirty="0">
                          <a:effectLst/>
                        </a:rPr>
                        <a:t>Časová dotace</a:t>
                      </a:r>
                      <a:endParaRPr lang="cs-CZ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700" u="none" strike="noStrike">
                          <a:effectLst/>
                        </a:rPr>
                        <a:t>Téma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700" u="none" strike="noStrike" dirty="0">
                          <a:effectLst/>
                        </a:rPr>
                        <a:t>Vyučující</a:t>
                      </a:r>
                      <a:endParaRPr lang="cs-CZ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700" u="none" strike="noStrike">
                          <a:effectLst/>
                        </a:rPr>
                        <a:t>Popis náplně výuky</a:t>
                      </a:r>
                      <a:endParaRPr lang="cs-CZ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367861687"/>
                  </a:ext>
                </a:extLst>
              </a:tr>
              <a:tr h="1248257">
                <a:tc>
                  <a:txBody>
                    <a:bodyPr/>
                    <a:lstStyle/>
                    <a:p>
                      <a:pPr algn="ctr" fontAlgn="t"/>
                      <a:r>
                        <a:rPr lang="cs-CZ" sz="700" u="none" strike="noStrike">
                          <a:effectLst/>
                        </a:rPr>
                        <a:t>1.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700" u="none" strike="noStrike">
                          <a:effectLst/>
                        </a:rPr>
                        <a:t>20.2.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700" u="none" strike="noStrike">
                          <a:effectLst/>
                        </a:rPr>
                        <a:t>11:00 - 13:30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700" u="none" strike="noStrike">
                          <a:effectLst/>
                        </a:rPr>
                        <a:t>Představení předmětu a základní pojmy v oblasti edukace, osobnost edukátora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700" u="none" strike="noStrike">
                          <a:effectLst/>
                        </a:rPr>
                        <a:t>MP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900" u="none" strike="noStrike" dirty="0">
                          <a:effectLst/>
                        </a:rPr>
                        <a:t>Pedagogika, didaktika,  historická východiska a osobnosti výchovně vzdělávacího procesu;</a:t>
                      </a:r>
                      <a:br>
                        <a:rPr lang="cs-CZ" sz="900" u="none" strike="noStrike" dirty="0">
                          <a:effectLst/>
                        </a:rPr>
                      </a:br>
                      <a:r>
                        <a:rPr lang="cs-CZ" sz="900" u="none" strike="noStrike" dirty="0">
                          <a:effectLst/>
                        </a:rPr>
                        <a:t>- pedagogika jako věda o edukaci a její vztah k profesi; -zážitková pedagogika  charakteristika, rozvoj v ČR.</a:t>
                      </a:r>
                      <a:br>
                        <a:rPr lang="cs-CZ" sz="900" u="none" strike="noStrike" dirty="0">
                          <a:effectLst/>
                        </a:rPr>
                      </a:br>
                      <a:r>
                        <a:rPr lang="cs-CZ" sz="900" u="none" strike="noStrike" dirty="0">
                          <a:effectLst/>
                        </a:rPr>
                        <a:t>- </a:t>
                      </a:r>
                      <a:r>
                        <a:rPr lang="cs-CZ" sz="900" u="none" strike="noStrike" dirty="0" err="1">
                          <a:effectLst/>
                        </a:rPr>
                        <a:t>edukátor</a:t>
                      </a:r>
                      <a:r>
                        <a:rPr lang="cs-CZ" sz="900" u="none" strike="noStrike" dirty="0">
                          <a:effectLst/>
                        </a:rPr>
                        <a:t> (základní kompetence, vztahy a kategorie);  </a:t>
                      </a:r>
                      <a:endParaRPr lang="cs-CZ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149215256"/>
                  </a:ext>
                </a:extLst>
              </a:tr>
              <a:tr h="748955">
                <a:tc>
                  <a:txBody>
                    <a:bodyPr/>
                    <a:lstStyle/>
                    <a:p>
                      <a:pPr algn="ctr" fontAlgn="t"/>
                      <a:r>
                        <a:rPr lang="cs-CZ" sz="700" u="none" strike="noStrike">
                          <a:effectLst/>
                        </a:rPr>
                        <a:t>2.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700" u="none" strike="noStrike">
                          <a:effectLst/>
                        </a:rPr>
                        <a:t>27.2.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700" u="none" strike="noStrike">
                          <a:effectLst/>
                        </a:rPr>
                        <a:t>11:00 - 13:30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700" u="none" strike="noStrike">
                          <a:effectLst/>
                        </a:rPr>
                        <a:t>Edukační proces,  Prezentační dovednosti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700" u="none" strike="noStrike">
                          <a:effectLst/>
                        </a:rPr>
                        <a:t>MP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900" u="none" strike="noStrike">
                          <a:effectLst/>
                        </a:rPr>
                        <a:t>Průběh, etapy, cíle, obsah, složky, podmínky, prostředky, formy a metody;  Subjekt edukace;- ; podmínky, ovlivňující faktroy, zpětný vazba, cílená zpětná vazba, - využití ICT ve výuce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880854210"/>
                  </a:ext>
                </a:extLst>
              </a:tr>
              <a:tr h="499302">
                <a:tc>
                  <a:txBody>
                    <a:bodyPr/>
                    <a:lstStyle/>
                    <a:p>
                      <a:pPr algn="ctr" fontAlgn="t"/>
                      <a:r>
                        <a:rPr lang="cs-CZ" sz="700" u="none" strike="noStrike">
                          <a:effectLst/>
                        </a:rPr>
                        <a:t>3.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700" u="none" strike="noStrike">
                          <a:effectLst/>
                        </a:rPr>
                        <a:t>5.3.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700" u="none" strike="noStrike">
                          <a:effectLst/>
                        </a:rPr>
                        <a:t>11:00 - 14:20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700" u="none" strike="noStrike">
                          <a:effectLst/>
                        </a:rPr>
                        <a:t>Vzdělávací projekt – metodologie - tvorba a příprava na edukaci v terénu. Ukázky zpracovaných úkolů (Kahoots, Hry)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700" u="none" strike="noStrike">
                          <a:effectLst/>
                        </a:rPr>
                        <a:t>MP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900" u="none" strike="noStrike">
                          <a:effectLst/>
                        </a:rPr>
                        <a:t>Výběr problému a jeho meta-analýza, práce s informačními zdroji, analýza subjektu, cíle, struktura, evaluace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668404356"/>
                  </a:ext>
                </a:extLst>
              </a:tr>
              <a:tr h="249652">
                <a:tc>
                  <a:txBody>
                    <a:bodyPr/>
                    <a:lstStyle/>
                    <a:p>
                      <a:pPr algn="ctr" fontAlgn="t"/>
                      <a:r>
                        <a:rPr lang="cs-CZ" sz="700" u="none" strike="noStrike">
                          <a:effectLst/>
                        </a:rPr>
                        <a:t>4.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700" u="none" strike="noStrike">
                          <a:effectLst/>
                        </a:rPr>
                        <a:t>12.3.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700" u="none" strike="noStrike">
                          <a:effectLst/>
                        </a:rPr>
                        <a:t>11:00 - 13:30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700" u="none" strike="noStrike">
                          <a:effectLst/>
                        </a:rPr>
                        <a:t>Kurz maskování, rétorické hry (scénáře, audio/video)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700" u="none" strike="noStrike">
                          <a:effectLst/>
                        </a:rPr>
                        <a:t>MP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900" u="none" strike="noStrike">
                          <a:effectLst/>
                        </a:rPr>
                        <a:t>rozdělení na dve skupiny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403987140"/>
                  </a:ext>
                </a:extLst>
              </a:tr>
              <a:tr h="249652">
                <a:tc>
                  <a:txBody>
                    <a:bodyPr/>
                    <a:lstStyle/>
                    <a:p>
                      <a:pPr algn="ctr" fontAlgn="t"/>
                      <a:r>
                        <a:rPr lang="cs-CZ" sz="700" u="none" strike="noStrike">
                          <a:effectLst/>
                        </a:rPr>
                        <a:t>5.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700" u="none" strike="noStrike">
                          <a:effectLst/>
                        </a:rPr>
                        <a:t>19.3.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700" u="none" strike="noStrike">
                          <a:effectLst/>
                        </a:rPr>
                        <a:t>11:00 - 13:30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700" u="none" strike="noStrike">
                          <a:effectLst/>
                        </a:rPr>
                        <a:t>Kurz maskování, rétorické hry (scénáře, audio/video)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700" u="none" strike="noStrike">
                          <a:effectLst/>
                        </a:rPr>
                        <a:t>MP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900" u="none" strike="noStrike">
                          <a:effectLst/>
                        </a:rPr>
                        <a:t>rozdělení na dve skupiny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7483039"/>
                  </a:ext>
                </a:extLst>
              </a:tr>
              <a:tr h="499302">
                <a:tc>
                  <a:txBody>
                    <a:bodyPr/>
                    <a:lstStyle/>
                    <a:p>
                      <a:pPr algn="ctr" fontAlgn="t"/>
                      <a:r>
                        <a:rPr lang="cs-CZ" sz="700" u="none" strike="noStrike">
                          <a:effectLst/>
                        </a:rPr>
                        <a:t>6.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700" u="none" strike="noStrike">
                          <a:effectLst/>
                        </a:rPr>
                        <a:t>26.3.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700" u="none" strike="noStrike">
                          <a:effectLst/>
                        </a:rPr>
                        <a:t>16:00 - 19:00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700" u="none" strike="noStrike">
                          <a:effectLst/>
                        </a:rPr>
                        <a:t>Bonusová hodina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900" u="none" strike="noStrike" dirty="0">
                          <a:effectLst/>
                        </a:rPr>
                        <a:t>promítání dokumentu Klíčení na Kafaře, překvápko - host, volná diskuze - zábava</a:t>
                      </a:r>
                      <a:endParaRPr lang="cs-CZ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4955906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26352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764704"/>
            <a:ext cx="8064900" cy="451576"/>
          </a:xfrm>
        </p:spPr>
        <p:txBody>
          <a:bodyPr>
            <a:noAutofit/>
          </a:bodyPr>
          <a:lstStyle/>
          <a:p>
            <a:r>
              <a:rPr lang="cs-CZ" sz="3200" dirty="0"/>
              <a:t>Vzdělavatelé první pomoci pro </a:t>
            </a:r>
            <a:r>
              <a:rPr lang="cs-CZ" sz="3200" dirty="0" err="1"/>
              <a:t>laickoui</a:t>
            </a:r>
            <a:r>
              <a:rPr lang="cs-CZ" sz="3200" dirty="0"/>
              <a:t> odbornou veřejnost</a:t>
            </a:r>
            <a:br>
              <a:rPr lang="cs-CZ" sz="3200" dirty="0"/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988840"/>
            <a:ext cx="8208914" cy="3915168"/>
          </a:xfrm>
        </p:spPr>
        <p:txBody>
          <a:bodyPr>
            <a:normAutofit fontScale="85000" lnSpcReduction="10000"/>
          </a:bodyPr>
          <a:lstStyle/>
          <a:p>
            <a:r>
              <a:rPr lang="cs-CZ" dirty="0"/>
              <a:t>ZdrSem</a:t>
            </a:r>
            <a:r>
              <a:rPr lang="cs-CZ" dirty="0">
                <a:hlinkClick r:id="rId3"/>
              </a:rPr>
              <a:t>https://www.youtube.com/watch?v=Ow707cD372g</a:t>
            </a:r>
            <a:endParaRPr lang="cs-CZ" dirty="0"/>
          </a:p>
          <a:p>
            <a:r>
              <a:rPr lang="cs-CZ" dirty="0"/>
              <a:t>ČČK</a:t>
            </a:r>
          </a:p>
          <a:p>
            <a:r>
              <a:rPr lang="cs-CZ" dirty="0" err="1"/>
              <a:t>PrPom</a:t>
            </a:r>
            <a:r>
              <a:rPr lang="cs-CZ" dirty="0"/>
              <a:t> </a:t>
            </a:r>
            <a:r>
              <a:rPr lang="cs-CZ" dirty="0">
                <a:hlinkClick r:id="rId4"/>
              </a:rPr>
              <a:t>https://www.youtube.com/watch?v=SGlGN1bUoVA</a:t>
            </a:r>
            <a:endParaRPr lang="cs-CZ" dirty="0"/>
          </a:p>
          <a:p>
            <a:r>
              <a:rPr lang="cs-CZ" dirty="0"/>
              <a:t>ZZS</a:t>
            </a:r>
          </a:p>
          <a:p>
            <a:r>
              <a:rPr lang="cs-CZ" dirty="0"/>
              <a:t>IPVZ </a:t>
            </a:r>
            <a:r>
              <a:rPr lang="cs-CZ" dirty="0">
                <a:hlinkClick r:id="rId5"/>
              </a:rPr>
              <a:t>https://www.youtube.com/watch?v=sya24BOdtBg</a:t>
            </a:r>
            <a:endParaRPr lang="cs-CZ" dirty="0"/>
          </a:p>
          <a:p>
            <a:r>
              <a:rPr lang="cs-CZ" dirty="0"/>
              <a:t>NCO NZO</a:t>
            </a:r>
          </a:p>
          <a:p>
            <a:r>
              <a:rPr lang="cs-CZ" dirty="0"/>
              <a:t>ČRR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17268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1" id="{94EEA1FC-F0E7-4E0A-B47F-AE2894ABED08}" vid="{7A9D376A-24CE-43C6-8B04-4EECE7865B79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prezentace-med-cz-v9</Template>
  <TotalTime>378</TotalTime>
  <Words>2539</Words>
  <Application>Microsoft Office PowerPoint</Application>
  <PresentationFormat>Předvádění na obrazovce (4:3)</PresentationFormat>
  <Paragraphs>208</Paragraphs>
  <Slides>33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8" baseType="lpstr">
      <vt:lpstr>Arial</vt:lpstr>
      <vt:lpstr>Calibri</vt:lpstr>
      <vt:lpstr>Tahoma</vt:lpstr>
      <vt:lpstr>Wingdings</vt:lpstr>
      <vt:lpstr>Prezentace_MU_CZ</vt:lpstr>
      <vt:lpstr>Edukace ve zdravotnictví</vt:lpstr>
      <vt:lpstr>Jak může být záchranář edukátorem?</vt:lpstr>
      <vt:lpstr>Edukace (vyučování či vzdělávání a výchova) je intencionální (záměrné, cílevědomé) a systematické působení např. učitele, vychovatele, vedoucího pracovníka i rodičů na děti i dospělé osoby s cílem vštípit jim určité vědomosti, dovednosti a návyky, formovat přitom i jeho způsoby chování a prožívání  i charakterové vlastnosti. Problematikou edukace se zabývá např. pedagogika, didaktika, edukační psychologie, tj. pedagogická psychologie, resp. Psychologie vyučování a výchovy. </vt:lpstr>
      <vt:lpstr>Co je to didaktika?</vt:lpstr>
      <vt:lpstr>Co potřebuji umět ? Jaké potřebuji vlastnosti?</vt:lpstr>
      <vt:lpstr>Podmínky ukončení studia</vt:lpstr>
      <vt:lpstr>Prezentace aplikace PowerPoint</vt:lpstr>
      <vt:lpstr>Náplň předmětu</vt:lpstr>
      <vt:lpstr>Vzdělavatelé první pomoci pro laickoui odbornou veřejnost </vt:lpstr>
      <vt:lpstr>Jaké kurzy by měly v budoucnu zajímat vás ?</vt:lpstr>
      <vt:lpstr>Historie PŠL a vzdělávání v ČR</vt:lpstr>
      <vt:lpstr>ZdrSem – užitečné materiály</vt:lpstr>
      <vt:lpstr>Klíčové kompetence</vt:lpstr>
      <vt:lpstr>Komunikace - význam</vt:lpstr>
      <vt:lpstr>Komunikace - zásady</vt:lpstr>
      <vt:lpstr>SLI.DO</vt:lpstr>
      <vt:lpstr>Proč je to důležité</vt:lpstr>
      <vt:lpstr>Pracovní kompetence - význam</vt:lpstr>
      <vt:lpstr>Zásady pracovní kompetence</vt:lpstr>
      <vt:lpstr>Proč je to důležité</vt:lpstr>
      <vt:lpstr>Kompetence sociální a personální</vt:lpstr>
      <vt:lpstr>Zásady sociální a personální kompetence</vt:lpstr>
      <vt:lpstr>Zásady sociální a personální kompetence</vt:lpstr>
      <vt:lpstr>Proč je to důležité </vt:lpstr>
      <vt:lpstr>Kompetence k řešení problémů</vt:lpstr>
      <vt:lpstr>Zásady</vt:lpstr>
      <vt:lpstr>Proč je to důležité</vt:lpstr>
      <vt:lpstr>Kompetence občanské</vt:lpstr>
      <vt:lpstr>Zásady</vt:lpstr>
      <vt:lpstr>Proč je to důležité</vt:lpstr>
      <vt:lpstr>Metodika ZdrSem</vt:lpstr>
      <vt:lpstr>Video prezentace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Edukace ve zdravotnictví</dc:title>
  <dc:creator>Hudec Jan</dc:creator>
  <cp:lastModifiedBy>Michal Pospíšil</cp:lastModifiedBy>
  <cp:revision>27</cp:revision>
  <dcterms:created xsi:type="dcterms:W3CDTF">2020-02-15T23:41:16Z</dcterms:created>
  <dcterms:modified xsi:type="dcterms:W3CDTF">2020-02-20T09:59:43Z</dcterms:modified>
</cp:coreProperties>
</file>