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89" r:id="rId6"/>
    <p:sldId id="284" r:id="rId7"/>
    <p:sldId id="286" r:id="rId8"/>
    <p:sldId id="287" r:id="rId9"/>
    <p:sldId id="283" r:id="rId10"/>
    <p:sldId id="285" r:id="rId11"/>
    <p:sldId id="288" r:id="rId12"/>
    <p:sldId id="260" r:id="rId13"/>
    <p:sldId id="266" r:id="rId14"/>
    <p:sldId id="294" r:id="rId15"/>
    <p:sldId id="291" r:id="rId16"/>
    <p:sldId id="262" r:id="rId17"/>
    <p:sldId id="263" r:id="rId18"/>
    <p:sldId id="264" r:id="rId19"/>
    <p:sldId id="265"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90" r:id="rId36"/>
    <p:sldId id="267" r:id="rId37"/>
    <p:sldId id="293" r:id="rId38"/>
    <p:sldId id="261" r:id="rId3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2573" autoAdjust="0"/>
  </p:normalViewPr>
  <p:slideViewPr>
    <p:cSldViewPr snapToGrid="0">
      <p:cViewPr varScale="1">
        <p:scale>
          <a:sx n="71" d="100"/>
          <a:sy n="71" d="100"/>
        </p:scale>
        <p:origin x="20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2C2D6-5358-4261-97E3-E30324D65168}" type="datetimeFigureOut">
              <a:rPr lang="cs-CZ" smtClean="0"/>
              <a:t>27.02.2020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0581C-BE2B-4D8B-82EA-4264E1803DFA}" type="slidenum">
              <a:rPr lang="cs-CZ" smtClean="0"/>
              <a:t>‹#›</a:t>
            </a:fld>
            <a:endParaRPr lang="cs-CZ"/>
          </a:p>
        </p:txBody>
      </p:sp>
    </p:spTree>
    <p:extLst>
      <p:ext uri="{BB962C8B-B14F-4D97-AF65-F5344CB8AC3E}">
        <p14:creationId xmlns:p14="http://schemas.microsoft.com/office/powerpoint/2010/main" val="381405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3</a:t>
            </a:fld>
            <a:endParaRPr lang="cs-CZ"/>
          </a:p>
        </p:txBody>
      </p:sp>
    </p:spTree>
    <p:extLst>
      <p:ext uri="{BB962C8B-B14F-4D97-AF65-F5344CB8AC3E}">
        <p14:creationId xmlns:p14="http://schemas.microsoft.com/office/powerpoint/2010/main" val="2067265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30</a:t>
            </a:fld>
            <a:endParaRPr lang="cs-CZ"/>
          </a:p>
        </p:txBody>
      </p:sp>
    </p:spTree>
    <p:extLst>
      <p:ext uri="{BB962C8B-B14F-4D97-AF65-F5344CB8AC3E}">
        <p14:creationId xmlns:p14="http://schemas.microsoft.com/office/powerpoint/2010/main" val="2523243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31</a:t>
            </a:fld>
            <a:endParaRPr lang="cs-CZ"/>
          </a:p>
        </p:txBody>
      </p:sp>
    </p:spTree>
    <p:extLst>
      <p:ext uri="{BB962C8B-B14F-4D97-AF65-F5344CB8AC3E}">
        <p14:creationId xmlns:p14="http://schemas.microsoft.com/office/powerpoint/2010/main" val="290866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32</a:t>
            </a:fld>
            <a:endParaRPr lang="cs-CZ"/>
          </a:p>
        </p:txBody>
      </p:sp>
    </p:spTree>
    <p:extLst>
      <p:ext uri="{BB962C8B-B14F-4D97-AF65-F5344CB8AC3E}">
        <p14:creationId xmlns:p14="http://schemas.microsoft.com/office/powerpoint/2010/main" val="363865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35</a:t>
            </a:fld>
            <a:endParaRPr lang="cs-CZ"/>
          </a:p>
        </p:txBody>
      </p:sp>
    </p:spTree>
    <p:extLst>
      <p:ext uri="{BB962C8B-B14F-4D97-AF65-F5344CB8AC3E}">
        <p14:creationId xmlns:p14="http://schemas.microsoft.com/office/powerpoint/2010/main" val="409819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36</a:t>
            </a:fld>
            <a:endParaRPr lang="cs-CZ"/>
          </a:p>
        </p:txBody>
      </p:sp>
    </p:spTree>
    <p:extLst>
      <p:ext uri="{BB962C8B-B14F-4D97-AF65-F5344CB8AC3E}">
        <p14:creationId xmlns:p14="http://schemas.microsoft.com/office/powerpoint/2010/main" val="1823388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38</a:t>
            </a:fld>
            <a:endParaRPr lang="cs-CZ"/>
          </a:p>
        </p:txBody>
      </p:sp>
    </p:spTree>
    <p:extLst>
      <p:ext uri="{BB962C8B-B14F-4D97-AF65-F5344CB8AC3E}">
        <p14:creationId xmlns:p14="http://schemas.microsoft.com/office/powerpoint/2010/main" val="63364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4</a:t>
            </a:fld>
            <a:endParaRPr lang="cs-CZ"/>
          </a:p>
        </p:txBody>
      </p:sp>
    </p:spTree>
    <p:extLst>
      <p:ext uri="{BB962C8B-B14F-4D97-AF65-F5344CB8AC3E}">
        <p14:creationId xmlns:p14="http://schemas.microsoft.com/office/powerpoint/2010/main" val="167284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5</a:t>
            </a:fld>
            <a:endParaRPr lang="cs-CZ"/>
          </a:p>
        </p:txBody>
      </p:sp>
    </p:spTree>
    <p:extLst>
      <p:ext uri="{BB962C8B-B14F-4D97-AF65-F5344CB8AC3E}">
        <p14:creationId xmlns:p14="http://schemas.microsoft.com/office/powerpoint/2010/main" val="91708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14</a:t>
            </a:fld>
            <a:endParaRPr lang="cs-CZ"/>
          </a:p>
        </p:txBody>
      </p:sp>
    </p:spTree>
    <p:extLst>
      <p:ext uri="{BB962C8B-B14F-4D97-AF65-F5344CB8AC3E}">
        <p14:creationId xmlns:p14="http://schemas.microsoft.com/office/powerpoint/2010/main" val="142102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15</a:t>
            </a:fld>
            <a:endParaRPr lang="cs-CZ"/>
          </a:p>
        </p:txBody>
      </p:sp>
    </p:spTree>
    <p:extLst>
      <p:ext uri="{BB962C8B-B14F-4D97-AF65-F5344CB8AC3E}">
        <p14:creationId xmlns:p14="http://schemas.microsoft.com/office/powerpoint/2010/main" val="29736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16</a:t>
            </a:fld>
            <a:endParaRPr lang="cs-CZ"/>
          </a:p>
        </p:txBody>
      </p:sp>
    </p:spTree>
    <p:extLst>
      <p:ext uri="{BB962C8B-B14F-4D97-AF65-F5344CB8AC3E}">
        <p14:creationId xmlns:p14="http://schemas.microsoft.com/office/powerpoint/2010/main" val="227180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17</a:t>
            </a:fld>
            <a:endParaRPr lang="cs-CZ"/>
          </a:p>
        </p:txBody>
      </p:sp>
    </p:spTree>
    <p:extLst>
      <p:ext uri="{BB962C8B-B14F-4D97-AF65-F5344CB8AC3E}">
        <p14:creationId xmlns:p14="http://schemas.microsoft.com/office/powerpoint/2010/main" val="71729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Vyventilování emocí spontánně mezi účastníky při přesunu je vhodné, vyjma zcela krizové situace (úplné selhání účastníka-záchranáře; konflikt mezi účastníky; konflikt mezi účastníkem x figurantem x lektorem). V tom </a:t>
            </a:r>
            <a:r>
              <a:rPr lang="cs-CZ" sz="1200" b="0" i="0" kern="1200" dirty="0" err="1">
                <a:solidFill>
                  <a:schemeClr val="tx1"/>
                </a:solidFill>
                <a:effectLst/>
                <a:latin typeface="+mn-lt"/>
                <a:ea typeface="+mn-ea"/>
                <a:cs typeface="+mn-cs"/>
              </a:rPr>
              <a:t>pořípadě</a:t>
            </a:r>
            <a:r>
              <a:rPr lang="cs-CZ" sz="1200" b="0" i="0" kern="1200" dirty="0">
                <a:solidFill>
                  <a:schemeClr val="tx1"/>
                </a:solidFill>
                <a:effectLst/>
                <a:latin typeface="+mn-lt"/>
                <a:ea typeface="+mn-ea"/>
                <a:cs typeface="+mn-cs"/>
              </a:rPr>
              <a:t> je vhodné strukturovat od začátku</a:t>
            </a:r>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28</a:t>
            </a:fld>
            <a:endParaRPr lang="cs-CZ"/>
          </a:p>
        </p:txBody>
      </p:sp>
    </p:spTree>
    <p:extLst>
      <p:ext uri="{BB962C8B-B14F-4D97-AF65-F5344CB8AC3E}">
        <p14:creationId xmlns:p14="http://schemas.microsoft.com/office/powerpoint/2010/main" val="190748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80581C-BE2B-4D8B-82EA-4264E1803DFA}" type="slidenum">
              <a:rPr lang="cs-CZ" smtClean="0"/>
              <a:t>29</a:t>
            </a:fld>
            <a:endParaRPr lang="cs-CZ"/>
          </a:p>
        </p:txBody>
      </p:sp>
    </p:spTree>
    <p:extLst>
      <p:ext uri="{BB962C8B-B14F-4D97-AF65-F5344CB8AC3E}">
        <p14:creationId xmlns:p14="http://schemas.microsoft.com/office/powerpoint/2010/main" val="2474369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0" y="6228000"/>
            <a:ext cx="7920000" cy="252000"/>
          </a:xfrm>
          <a:prstGeom prst="rect">
            <a:avLst/>
          </a:prstGeom>
        </p:spPr>
        <p:txBody>
          <a:bodyPr/>
          <a:lstStyle>
            <a:lvl1pPr>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a:xfrm>
            <a:off x="414000" y="6228000"/>
            <a:ext cx="252000" cy="252000"/>
          </a:xfrm>
          <a:prstGeom prst="rect">
            <a:avLst/>
          </a:prstGeom>
        </p:spPr>
        <p:txBody>
          <a:bodyPr/>
          <a:lstStyle/>
          <a:p>
            <a:fld id="{3B367C94-28D5-413C-9A72-20B9C07FDBE1}" type="slidenum">
              <a:rPr lang="cs-CZ" smtClean="0"/>
              <a:t>‹#›</a:t>
            </a:fld>
            <a:endParaRPr lang="cs-CZ"/>
          </a:p>
        </p:txBody>
      </p:sp>
      <p:sp>
        <p:nvSpPr>
          <p:cNvPr id="12" name="Nadpis 6">
            <a:extLst>
              <a:ext uri="{FF2B5EF4-FFF2-40B4-BE49-F238E27FC236}">
                <a16:creationId xmlns:a16="http://schemas.microsoft.com/office/drawing/2014/main" id="{F31C6098-45F4-4855-8153-FB7904CE4FE3}"/>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13" name="Obrázek 12">
            <a:extLst>
              <a:ext uri="{FF2B5EF4-FFF2-40B4-BE49-F238E27FC236}">
                <a16:creationId xmlns:a16="http://schemas.microsoft.com/office/drawing/2014/main" id="{44BB26B4-1DB3-416F-8DA4-AFF4E665D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4" name="Podnadpis 2">
            <a:extLst>
              <a:ext uri="{FF2B5EF4-FFF2-40B4-BE49-F238E27FC236}">
                <a16:creationId xmlns:a16="http://schemas.microsoft.com/office/drawing/2014/main" id="{6623C95A-60BE-40EB-9BC7-25260893EBB3}"/>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2385574322"/>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21" name="Zástupný symbol pro obsah 12">
            <a:extLst>
              <a:ext uri="{FF2B5EF4-FFF2-40B4-BE49-F238E27FC236}">
                <a16:creationId xmlns:a16="http://schemas.microsoft.com/office/drawing/2014/main" id="{9547EBDF-D870-4615-B89A-66FC8E0A0F0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2" name="Zástupný symbol pro text 5">
            <a:extLst>
              <a:ext uri="{FF2B5EF4-FFF2-40B4-BE49-F238E27FC236}">
                <a16:creationId xmlns:a16="http://schemas.microsoft.com/office/drawing/2014/main" id="{FE825788-55A0-4392-9284-0099917A1B96}"/>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3" name="Zástupný symbol pro text 13">
            <a:extLst>
              <a:ext uri="{FF2B5EF4-FFF2-40B4-BE49-F238E27FC236}">
                <a16:creationId xmlns:a16="http://schemas.microsoft.com/office/drawing/2014/main" id="{BB6DC7A3-6070-4788-8925-ECEF5D270E06}"/>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24" name="Zástupný symbol pro text 5">
            <a:extLst>
              <a:ext uri="{FF2B5EF4-FFF2-40B4-BE49-F238E27FC236}">
                <a16:creationId xmlns:a16="http://schemas.microsoft.com/office/drawing/2014/main" id="{7B2FBDD4-6F42-4D3A-ABC8-DAF530179BD2}"/>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5" name="Zástupný symbol pro text 13">
            <a:extLst>
              <a:ext uri="{FF2B5EF4-FFF2-40B4-BE49-F238E27FC236}">
                <a16:creationId xmlns:a16="http://schemas.microsoft.com/office/drawing/2014/main" id="{6559EC12-76DD-40DE-8DB8-8B359A47CC54}"/>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26" name="Zástupný symbol pro obsah 12">
            <a:extLst>
              <a:ext uri="{FF2B5EF4-FFF2-40B4-BE49-F238E27FC236}">
                <a16:creationId xmlns:a16="http://schemas.microsoft.com/office/drawing/2014/main" id="{137F4524-A39B-43FB-9E07-67C451992724}"/>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27" name="Obrázek 26">
            <a:extLst>
              <a:ext uri="{FF2B5EF4-FFF2-40B4-BE49-F238E27FC236}">
                <a16:creationId xmlns:a16="http://schemas.microsoft.com/office/drawing/2014/main" id="{6838A12A-82A1-4709-9D33-F39AFA8AF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28" name="Rectangle 17">
            <a:extLst>
              <a:ext uri="{FF2B5EF4-FFF2-40B4-BE49-F238E27FC236}">
                <a16:creationId xmlns:a16="http://schemas.microsoft.com/office/drawing/2014/main" id="{DE0BEEF4-6DAC-4D6C-AD80-575053D4229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endParaRPr lang="cs-CZ"/>
          </a:p>
        </p:txBody>
      </p:sp>
      <p:sp>
        <p:nvSpPr>
          <p:cNvPr id="29" name="Rectangle 18">
            <a:extLst>
              <a:ext uri="{FF2B5EF4-FFF2-40B4-BE49-F238E27FC236}">
                <a16:creationId xmlns:a16="http://schemas.microsoft.com/office/drawing/2014/main" id="{D54EEC6B-F6F3-491F-AF84-5FBBB3FC67C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28759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snímek">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693E3813-A8A0-4605-A751-A0C706248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Rectangle 17">
            <a:extLst>
              <a:ext uri="{FF2B5EF4-FFF2-40B4-BE49-F238E27FC236}">
                <a16:creationId xmlns:a16="http://schemas.microsoft.com/office/drawing/2014/main" id="{77EDFCFB-BDDB-45EE-9574-EB8FA8F88673}"/>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endParaRPr lang="cs-CZ"/>
          </a:p>
        </p:txBody>
      </p:sp>
      <p:sp>
        <p:nvSpPr>
          <p:cNvPr id="8" name="Rectangle 18">
            <a:extLst>
              <a:ext uri="{FF2B5EF4-FFF2-40B4-BE49-F238E27FC236}">
                <a16:creationId xmlns:a16="http://schemas.microsoft.com/office/drawing/2014/main" id="{560DCD67-AE12-4FF8-B224-2C33488C5A4B}"/>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374487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6" name="Zástupný symbol pro obrázek 7">
            <a:extLst>
              <a:ext uri="{FF2B5EF4-FFF2-40B4-BE49-F238E27FC236}">
                <a16:creationId xmlns:a16="http://schemas.microsoft.com/office/drawing/2014/main" id="{F4024E46-62E6-44CE-9E2C-14E827C7CC91}"/>
              </a:ext>
            </a:extLst>
          </p:cNvPr>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083CAA91-E696-4AD2-90D7-33C983810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9" name="Rectangle 17">
            <a:extLst>
              <a:ext uri="{FF2B5EF4-FFF2-40B4-BE49-F238E27FC236}">
                <a16:creationId xmlns:a16="http://schemas.microsoft.com/office/drawing/2014/main" id="{D1C4BF70-4C1E-4AF7-81E0-104F006A02E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endParaRPr lang="cs-CZ"/>
          </a:p>
        </p:txBody>
      </p:sp>
      <p:sp>
        <p:nvSpPr>
          <p:cNvPr id="10" name="Rectangle 18">
            <a:extLst>
              <a:ext uri="{FF2B5EF4-FFF2-40B4-BE49-F238E27FC236}">
                <a16:creationId xmlns:a16="http://schemas.microsoft.com/office/drawing/2014/main" id="{3E5CFC32-FE61-424D-B52A-0545883D659D}"/>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2864558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nímek MUNI MED">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129434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16480462-23C7-4E09-BE59-6229F8EBE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27731127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Úvodní snímek – inverzní">
    <p:bg>
      <p:bgPr>
        <a:solidFill>
          <a:srgbClr val="F01928"/>
        </a:solidFill>
        <a:effectLst/>
      </p:bgPr>
    </p:bg>
    <p:spTree>
      <p:nvGrpSpPr>
        <p:cNvPr id="1" name=""/>
        <p:cNvGrpSpPr/>
        <p:nvPr/>
      </p:nvGrpSpPr>
      <p:grpSpPr>
        <a:xfrm>
          <a:off x="0" y="0"/>
          <a:ext cx="0" cy="0"/>
          <a:chOff x="0" y="0"/>
          <a:chExt cx="0" cy="0"/>
        </a:xfrm>
      </p:grpSpPr>
      <p:sp>
        <p:nvSpPr>
          <p:cNvPr id="10" name="Nadpis 6">
            <a:extLst>
              <a:ext uri="{FF2B5EF4-FFF2-40B4-BE49-F238E27FC236}">
                <a16:creationId xmlns:a16="http://schemas.microsoft.com/office/drawing/2014/main" id="{A863908E-35CD-40EF-A9BC-99C58ABB70B5}"/>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11" name="Podnadpis 2">
            <a:extLst>
              <a:ext uri="{FF2B5EF4-FFF2-40B4-BE49-F238E27FC236}">
                <a16:creationId xmlns:a16="http://schemas.microsoft.com/office/drawing/2014/main" id="{B6C1BCC2-A34F-44AA-A794-995C12271BB1}"/>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A5A4303E-2B43-4D3D-A41D-FED699B96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3" name="Rectangle 17">
            <a:extLst>
              <a:ext uri="{FF2B5EF4-FFF2-40B4-BE49-F238E27FC236}">
                <a16:creationId xmlns:a16="http://schemas.microsoft.com/office/drawing/2014/main" id="{7870222A-3184-483B-8432-BC2DC270157E}"/>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endParaRPr lang="cs-CZ"/>
          </a:p>
        </p:txBody>
      </p:sp>
      <p:sp>
        <p:nvSpPr>
          <p:cNvPr id="14" name="Rectangle 18">
            <a:extLst>
              <a:ext uri="{FF2B5EF4-FFF2-40B4-BE49-F238E27FC236}">
                <a16:creationId xmlns:a16="http://schemas.microsoft.com/office/drawing/2014/main" id="{9151A81E-EB70-4E3D-8B26-0F63114D610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280076980"/>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8" name="Nadpis 12">
            <a:extLst>
              <a:ext uri="{FF2B5EF4-FFF2-40B4-BE49-F238E27FC236}">
                <a16:creationId xmlns:a16="http://schemas.microsoft.com/office/drawing/2014/main" id="{FB42411C-CED0-4ED2-B4E8-5D353B0A354E}"/>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521D70DC-2864-41C2-B8C6-05CA897F7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2FD3E81E-40FE-4E13-9B11-5767EF4D1D74}"/>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2" name="Rectangle 17">
            <a:extLst>
              <a:ext uri="{FF2B5EF4-FFF2-40B4-BE49-F238E27FC236}">
                <a16:creationId xmlns:a16="http://schemas.microsoft.com/office/drawing/2014/main" id="{3B718662-BCEF-4F53-80CB-8B7864BBF9F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endParaRPr lang="cs-CZ"/>
          </a:p>
        </p:txBody>
      </p:sp>
      <p:sp>
        <p:nvSpPr>
          <p:cNvPr id="14" name="Rectangle 18">
            <a:extLst>
              <a:ext uri="{FF2B5EF4-FFF2-40B4-BE49-F238E27FC236}">
                <a16:creationId xmlns:a16="http://schemas.microsoft.com/office/drawing/2014/main" id="{817F25E5-B573-488B-992B-821062693CA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2770763952"/>
      </p:ext>
    </p:extLst>
  </p:cSld>
  <p:clrMapOvr>
    <a:masterClrMapping/>
  </p:clrMapOvr>
  <p:extLst mod="1">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1655828-74E8-4C8C-9A46-D37055D42135}"/>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0" name="Zástupný symbol pro text 7">
            <a:extLst>
              <a:ext uri="{FF2B5EF4-FFF2-40B4-BE49-F238E27FC236}">
                <a16:creationId xmlns:a16="http://schemas.microsoft.com/office/drawing/2014/main" id="{75DC10B1-1F87-4724-A431-B37F17D5CC79}"/>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1" name="Nadpis 12">
            <a:extLst>
              <a:ext uri="{FF2B5EF4-FFF2-40B4-BE49-F238E27FC236}">
                <a16:creationId xmlns:a16="http://schemas.microsoft.com/office/drawing/2014/main" id="{AC2C2C02-70BC-4CA2-A448-691E5EA52A73}"/>
              </a:ext>
            </a:extLst>
          </p:cNvPr>
          <p:cNvSpPr>
            <a:spLocks noGrp="1"/>
          </p:cNvSpPr>
          <p:nvPr>
            <p:ph type="title"/>
          </p:nvPr>
        </p:nvSpPr>
        <p:spPr>
          <a:xfrm>
            <a:off x="720000" y="720000"/>
            <a:ext cx="10753200" cy="451576"/>
          </a:xfrm>
        </p:spPr>
        <p:txBody>
          <a:bodyPr/>
          <a:lstStyle/>
          <a:p>
            <a:r>
              <a:rPr lang="cs-CZ"/>
              <a:t>Kliknutím lze upravit styl.</a:t>
            </a:r>
          </a:p>
        </p:txBody>
      </p:sp>
      <p:pic>
        <p:nvPicPr>
          <p:cNvPr id="12" name="Obrázek 11">
            <a:extLst>
              <a:ext uri="{FF2B5EF4-FFF2-40B4-BE49-F238E27FC236}">
                <a16:creationId xmlns:a16="http://schemas.microsoft.com/office/drawing/2014/main" id="{B250CC6C-D8E6-4BFA-8121-125E87CAF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4" name="Zástupný symbol pro zápatí 1">
            <a:extLst>
              <a:ext uri="{FF2B5EF4-FFF2-40B4-BE49-F238E27FC236}">
                <a16:creationId xmlns:a16="http://schemas.microsoft.com/office/drawing/2014/main" id="{7031899D-0AAE-4B99-AEF8-0822F14C8E1E}"/>
              </a:ext>
            </a:extLst>
          </p:cNvPr>
          <p:cNvSpPr>
            <a:spLocks noGrp="1"/>
          </p:cNvSpPr>
          <p:nvPr>
            <p:ph type="ftr" sz="quarter" idx="10"/>
          </p:nvPr>
        </p:nvSpPr>
        <p:spPr>
          <a:xfrm>
            <a:off x="720000" y="6228000"/>
            <a:ext cx="7920000" cy="252000"/>
          </a:xfrm>
          <a:prstGeom prst="rect">
            <a:avLst/>
          </a:prstGeom>
        </p:spPr>
        <p:txBody>
          <a:bodyPr/>
          <a:lstStyle>
            <a:lvl1pPr>
              <a:defRPr/>
            </a:lvl1pPr>
          </a:lstStyle>
          <a:p>
            <a:endParaRPr lang="cs-CZ"/>
          </a:p>
        </p:txBody>
      </p:sp>
      <p:sp>
        <p:nvSpPr>
          <p:cNvPr id="15" name="Zástupný symbol pro číslo snímku 2">
            <a:extLst>
              <a:ext uri="{FF2B5EF4-FFF2-40B4-BE49-F238E27FC236}">
                <a16:creationId xmlns:a16="http://schemas.microsoft.com/office/drawing/2014/main" id="{D92A2384-FACF-4740-A29F-249FD2ADBF59}"/>
              </a:ext>
            </a:extLst>
          </p:cNvPr>
          <p:cNvSpPr>
            <a:spLocks noGrp="1"/>
          </p:cNvSpPr>
          <p:nvPr>
            <p:ph type="sldNum" sz="quarter" idx="11"/>
          </p:nvPr>
        </p:nvSpPr>
        <p:spPr>
          <a:xfrm>
            <a:off x="414000" y="6228000"/>
            <a:ext cx="252000" cy="252000"/>
          </a:xfrm>
          <a:prstGeom prst="rect">
            <a:avLst/>
          </a:prstGeom>
        </p:spPr>
        <p:txBody>
          <a:bodyPr/>
          <a:lstStyle>
            <a:lvl1pPr>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107951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11" name="Zástupný symbol pro text 7">
            <a:extLst>
              <a:ext uri="{FF2B5EF4-FFF2-40B4-BE49-F238E27FC236}">
                <a16:creationId xmlns:a16="http://schemas.microsoft.com/office/drawing/2014/main" id="{D4C2477F-94C0-46AB-8F78-23BC6DD4FC02}"/>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2" name="Nadpis 12">
            <a:extLst>
              <a:ext uri="{FF2B5EF4-FFF2-40B4-BE49-F238E27FC236}">
                <a16:creationId xmlns:a16="http://schemas.microsoft.com/office/drawing/2014/main" id="{C4106739-3F30-4F60-A2E3-CF2394B80FA6}"/>
              </a:ext>
            </a:extLst>
          </p:cNvPr>
          <p:cNvSpPr>
            <a:spLocks noGrp="1"/>
          </p:cNvSpPr>
          <p:nvPr>
            <p:ph type="title"/>
          </p:nvPr>
        </p:nvSpPr>
        <p:spPr>
          <a:xfrm>
            <a:off x="720000" y="720000"/>
            <a:ext cx="10753200" cy="451576"/>
          </a:xfrm>
        </p:spPr>
        <p:txBody>
          <a:bodyPr/>
          <a:lstStyle/>
          <a:p>
            <a:r>
              <a:rPr lang="cs-CZ"/>
              <a:t>Kliknutím lze upravit styl.</a:t>
            </a:r>
          </a:p>
        </p:txBody>
      </p:sp>
      <p:sp>
        <p:nvSpPr>
          <p:cNvPr id="13" name="Zástupný symbol pro text 7">
            <a:extLst>
              <a:ext uri="{FF2B5EF4-FFF2-40B4-BE49-F238E27FC236}">
                <a16:creationId xmlns:a16="http://schemas.microsoft.com/office/drawing/2014/main" id="{E339B93E-CBDC-488E-BF9A-45D7166AC8D0}"/>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4" name="Zástupný symbol pro obsah 2">
            <a:extLst>
              <a:ext uri="{FF2B5EF4-FFF2-40B4-BE49-F238E27FC236}">
                <a16:creationId xmlns:a16="http://schemas.microsoft.com/office/drawing/2014/main" id="{BFD74342-09BD-4472-B28E-114F4330FAF5}"/>
              </a:ext>
            </a:extLst>
          </p:cNvPr>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5" name="Zástupný symbol pro obsah 2">
            <a:extLst>
              <a:ext uri="{FF2B5EF4-FFF2-40B4-BE49-F238E27FC236}">
                <a16:creationId xmlns:a16="http://schemas.microsoft.com/office/drawing/2014/main" id="{AD2DE495-3325-41DE-A9F8-9591CFE84142}"/>
              </a:ext>
            </a:extLst>
          </p:cNvPr>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7" name="Obrázek 16">
            <a:extLst>
              <a:ext uri="{FF2B5EF4-FFF2-40B4-BE49-F238E27FC236}">
                <a16:creationId xmlns:a16="http://schemas.microsoft.com/office/drawing/2014/main" id="{1764A665-A1E3-4A8F-B626-FB65BDBAF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9" name="Rectangle 17">
            <a:extLst>
              <a:ext uri="{FF2B5EF4-FFF2-40B4-BE49-F238E27FC236}">
                <a16:creationId xmlns:a16="http://schemas.microsoft.com/office/drawing/2014/main" id="{ADC4F307-3DF9-4410-8992-A762F2877648}"/>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endParaRPr lang="cs-CZ"/>
          </a:p>
        </p:txBody>
      </p:sp>
      <p:sp>
        <p:nvSpPr>
          <p:cNvPr id="20" name="Rectangle 18">
            <a:extLst>
              <a:ext uri="{FF2B5EF4-FFF2-40B4-BE49-F238E27FC236}">
                <a16:creationId xmlns:a16="http://schemas.microsoft.com/office/drawing/2014/main" id="{437C06DE-EC9E-4277-9F01-ABCD1D78511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1217773096"/>
      </p:ext>
    </p:extLst>
  </p:cSld>
  <p:clrMapOvr>
    <a:masterClrMapping/>
  </p:clrMapOvr>
  <p:extLst mod="1">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obsah a text">
    <p:spTree>
      <p:nvGrpSpPr>
        <p:cNvPr id="1" name=""/>
        <p:cNvGrpSpPr/>
        <p:nvPr/>
      </p:nvGrpSpPr>
      <p:grpSpPr>
        <a:xfrm>
          <a:off x="0" y="0"/>
          <a:ext cx="0" cy="0"/>
          <a:chOff x="0" y="0"/>
          <a:chExt cx="0" cy="0"/>
        </a:xfrm>
      </p:grpSpPr>
      <p:sp>
        <p:nvSpPr>
          <p:cNvPr id="27" name="Zástupný symbol pro obsah 12">
            <a:extLst>
              <a:ext uri="{FF2B5EF4-FFF2-40B4-BE49-F238E27FC236}">
                <a16:creationId xmlns:a16="http://schemas.microsoft.com/office/drawing/2014/main" id="{3CE5E861-D1D4-4121-A3EE-54C338DE09BB}"/>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8" name="Nadpis 3">
            <a:extLst>
              <a:ext uri="{FF2B5EF4-FFF2-40B4-BE49-F238E27FC236}">
                <a16:creationId xmlns:a16="http://schemas.microsoft.com/office/drawing/2014/main" id="{F7E125D3-8983-4C68-BE8E-3E28EE0434C6}"/>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9" name="Zástupný symbol pro text 13">
            <a:extLst>
              <a:ext uri="{FF2B5EF4-FFF2-40B4-BE49-F238E27FC236}">
                <a16:creationId xmlns:a16="http://schemas.microsoft.com/office/drawing/2014/main" id="{437D9636-8187-40FB-9014-91A485647AB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30" name="Obrázek 29">
            <a:extLst>
              <a:ext uri="{FF2B5EF4-FFF2-40B4-BE49-F238E27FC236}">
                <a16:creationId xmlns:a16="http://schemas.microsoft.com/office/drawing/2014/main" id="{338E8CF6-8E6E-495F-9305-499E00CAA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1" name="Zástupný symbol pro obsah 2">
            <a:extLst>
              <a:ext uri="{FF2B5EF4-FFF2-40B4-BE49-F238E27FC236}">
                <a16:creationId xmlns:a16="http://schemas.microsoft.com/office/drawing/2014/main" id="{F1218642-4B36-47A8-993D-095CD9ED7856}"/>
              </a:ext>
            </a:extLst>
          </p:cNvPr>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32" name="Rectangle 17">
            <a:extLst>
              <a:ext uri="{FF2B5EF4-FFF2-40B4-BE49-F238E27FC236}">
                <a16:creationId xmlns:a16="http://schemas.microsoft.com/office/drawing/2014/main" id="{B6B70499-49FF-4F72-990E-E50DCAF49705}"/>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endParaRPr lang="cs-CZ"/>
          </a:p>
        </p:txBody>
      </p:sp>
      <p:sp>
        <p:nvSpPr>
          <p:cNvPr id="33" name="Rectangle 18">
            <a:extLst>
              <a:ext uri="{FF2B5EF4-FFF2-40B4-BE49-F238E27FC236}">
                <a16:creationId xmlns:a16="http://schemas.microsoft.com/office/drawing/2014/main" id="{306C7E2E-0F6D-4FCC-BEBB-E477C0EDE1A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1905852678"/>
      </p:ext>
    </p:extLst>
  </p:cSld>
  <p:clrMapOvr>
    <a:masterClrMapping/>
  </p:clrMapOvr>
  <p:extLst mod="1">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7" name="Zástupný symbol pro obsah 12">
            <a:extLst>
              <a:ext uri="{FF2B5EF4-FFF2-40B4-BE49-F238E27FC236}">
                <a16:creationId xmlns:a16="http://schemas.microsoft.com/office/drawing/2014/main" id="{8CE0E250-5D3F-4EB8-8C80-318156771048}"/>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3" name="Zástupný symbol pro text 5">
            <a:extLst>
              <a:ext uri="{FF2B5EF4-FFF2-40B4-BE49-F238E27FC236}">
                <a16:creationId xmlns:a16="http://schemas.microsoft.com/office/drawing/2014/main" id="{0F223511-4560-47CD-B05A-BADF3B3D1471}"/>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4" name="Zástupný symbol pro text 5">
            <a:extLst>
              <a:ext uri="{FF2B5EF4-FFF2-40B4-BE49-F238E27FC236}">
                <a16:creationId xmlns:a16="http://schemas.microsoft.com/office/drawing/2014/main" id="{3AFBD400-6ACB-4E94-8A8F-EF5BE8395260}"/>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5" name="Zástupný symbol pro text 5">
            <a:extLst>
              <a:ext uri="{FF2B5EF4-FFF2-40B4-BE49-F238E27FC236}">
                <a16:creationId xmlns:a16="http://schemas.microsoft.com/office/drawing/2014/main" id="{F6BCDF9B-5557-4C01-BFEA-AC54389E0489}"/>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6" name="Zástupný symbol pro text 13">
            <a:extLst>
              <a:ext uri="{FF2B5EF4-FFF2-40B4-BE49-F238E27FC236}">
                <a16:creationId xmlns:a16="http://schemas.microsoft.com/office/drawing/2014/main" id="{978AEBEE-D3B8-4F1E-84B5-BAC5E748B03D}"/>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27" name="Zástupný symbol pro text 13">
            <a:extLst>
              <a:ext uri="{FF2B5EF4-FFF2-40B4-BE49-F238E27FC236}">
                <a16:creationId xmlns:a16="http://schemas.microsoft.com/office/drawing/2014/main" id="{8BEF53DA-BDCC-402C-8853-0C952D6B00FE}"/>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28" name="Zástupný symbol pro text 13">
            <a:extLst>
              <a:ext uri="{FF2B5EF4-FFF2-40B4-BE49-F238E27FC236}">
                <a16:creationId xmlns:a16="http://schemas.microsoft.com/office/drawing/2014/main" id="{1B869AE0-B815-43F3-9C57-774B126513C2}"/>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29" name="Zástupný symbol pro obsah 12">
            <a:extLst>
              <a:ext uri="{FF2B5EF4-FFF2-40B4-BE49-F238E27FC236}">
                <a16:creationId xmlns:a16="http://schemas.microsoft.com/office/drawing/2014/main" id="{7EE296DF-188D-46CD-A248-5E32B38204A8}"/>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30" name="Zástupný symbol pro obsah 12">
            <a:extLst>
              <a:ext uri="{FF2B5EF4-FFF2-40B4-BE49-F238E27FC236}">
                <a16:creationId xmlns:a16="http://schemas.microsoft.com/office/drawing/2014/main" id="{86567007-60CB-42DC-93EA-A0AFB168C810}"/>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31" name="Zástupný symbol pro text 7">
            <a:extLst>
              <a:ext uri="{FF2B5EF4-FFF2-40B4-BE49-F238E27FC236}">
                <a16:creationId xmlns:a16="http://schemas.microsoft.com/office/drawing/2014/main" id="{F1BE8CEB-F37E-4115-BEAE-2A66158C125A}"/>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32" name="Nadpis 12">
            <a:extLst>
              <a:ext uri="{FF2B5EF4-FFF2-40B4-BE49-F238E27FC236}">
                <a16:creationId xmlns:a16="http://schemas.microsoft.com/office/drawing/2014/main" id="{9063DEBF-5704-4C60-927D-4EE182D48D4E}"/>
              </a:ext>
            </a:extLst>
          </p:cNvPr>
          <p:cNvSpPr>
            <a:spLocks noGrp="1"/>
          </p:cNvSpPr>
          <p:nvPr>
            <p:ph type="title"/>
          </p:nvPr>
        </p:nvSpPr>
        <p:spPr>
          <a:xfrm>
            <a:off x="720000" y="720000"/>
            <a:ext cx="10753200" cy="451576"/>
          </a:xfrm>
        </p:spPr>
        <p:txBody>
          <a:bodyPr/>
          <a:lstStyle/>
          <a:p>
            <a:r>
              <a:rPr lang="cs-CZ"/>
              <a:t>Kliknutím lze upravit styl.</a:t>
            </a:r>
          </a:p>
        </p:txBody>
      </p:sp>
      <p:pic>
        <p:nvPicPr>
          <p:cNvPr id="33" name="Obrázek 32">
            <a:extLst>
              <a:ext uri="{FF2B5EF4-FFF2-40B4-BE49-F238E27FC236}">
                <a16:creationId xmlns:a16="http://schemas.microsoft.com/office/drawing/2014/main" id="{C1E17AD7-C41E-4941-82E2-9E0085CDE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4" name="Rectangle 17">
            <a:extLst>
              <a:ext uri="{FF2B5EF4-FFF2-40B4-BE49-F238E27FC236}">
                <a16:creationId xmlns:a16="http://schemas.microsoft.com/office/drawing/2014/main" id="{2019F1A4-69A0-4FF8-8995-9B76480FDF9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endParaRPr lang="cs-CZ"/>
          </a:p>
        </p:txBody>
      </p:sp>
      <p:sp>
        <p:nvSpPr>
          <p:cNvPr id="35" name="Rectangle 18">
            <a:extLst>
              <a:ext uri="{FF2B5EF4-FFF2-40B4-BE49-F238E27FC236}">
                <a16:creationId xmlns:a16="http://schemas.microsoft.com/office/drawing/2014/main" id="{70B6F527-4F6F-407F-ACB8-3642D3D05B9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3098875485"/>
      </p:ext>
    </p:extLst>
  </p:cSld>
  <p:clrMapOvr>
    <a:masterClrMapping/>
  </p:clrMapOvr>
  <p:extLst mod="1">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sah a text bez nadpisu">
    <p:spTree>
      <p:nvGrpSpPr>
        <p:cNvPr id="1" name=""/>
        <p:cNvGrpSpPr/>
        <p:nvPr/>
      </p:nvGrpSpPr>
      <p:grpSpPr>
        <a:xfrm>
          <a:off x="0" y="0"/>
          <a:ext cx="0" cy="0"/>
          <a:chOff x="0" y="0"/>
          <a:chExt cx="0" cy="0"/>
        </a:xfrm>
      </p:grpSpPr>
      <p:sp>
        <p:nvSpPr>
          <p:cNvPr id="11" name="Zástupný symbol pro obsah 2">
            <a:extLst>
              <a:ext uri="{FF2B5EF4-FFF2-40B4-BE49-F238E27FC236}">
                <a16:creationId xmlns:a16="http://schemas.microsoft.com/office/drawing/2014/main" id="{6D2A4ADF-EE22-48A9-9D57-09381DE87AB6}"/>
              </a:ext>
            </a:extLst>
          </p:cNvPr>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5327AD19-2866-498E-B141-60DB67C20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3" name="Zástupný symbol pro obsah 12">
            <a:extLst>
              <a:ext uri="{FF2B5EF4-FFF2-40B4-BE49-F238E27FC236}">
                <a16:creationId xmlns:a16="http://schemas.microsoft.com/office/drawing/2014/main" id="{F362095D-69A9-4E7E-B0AD-45833F6F0960}"/>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5" name="Zástupný symbol pro text 13">
            <a:extLst>
              <a:ext uri="{FF2B5EF4-FFF2-40B4-BE49-F238E27FC236}">
                <a16:creationId xmlns:a16="http://schemas.microsoft.com/office/drawing/2014/main" id="{816C4316-2D20-4A0F-97F8-1B81D6F3D27C}"/>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6" name="Rectangle 17">
            <a:extLst>
              <a:ext uri="{FF2B5EF4-FFF2-40B4-BE49-F238E27FC236}">
                <a16:creationId xmlns:a16="http://schemas.microsoft.com/office/drawing/2014/main" id="{479503A6-16CC-4F01-AF35-CF704ACE787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endParaRPr lang="cs-CZ"/>
          </a:p>
        </p:txBody>
      </p:sp>
      <p:sp>
        <p:nvSpPr>
          <p:cNvPr id="17" name="Rectangle 18">
            <a:extLst>
              <a:ext uri="{FF2B5EF4-FFF2-40B4-BE49-F238E27FC236}">
                <a16:creationId xmlns:a16="http://schemas.microsoft.com/office/drawing/2014/main" id="{0C31BCEF-D9FF-4796-A774-A41223BD563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3472762424"/>
      </p:ext>
    </p:extLst>
  </p:cSld>
  <p:clrMapOvr>
    <a:masterClrMapping/>
  </p:clrMapOvr>
  <p:extLst mod="1">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sah bez nadpisu">
    <p:spTree>
      <p:nvGrpSpPr>
        <p:cNvPr id="1" name=""/>
        <p:cNvGrpSpPr/>
        <p:nvPr/>
      </p:nvGrpSpPr>
      <p:grpSpPr>
        <a:xfrm>
          <a:off x="0" y="0"/>
          <a:ext cx="0" cy="0"/>
          <a:chOff x="0" y="0"/>
          <a:chExt cx="0" cy="0"/>
        </a:xfrm>
      </p:grpSpPr>
      <p:sp>
        <p:nvSpPr>
          <p:cNvPr id="7" name="Zástupný symbol pro obsah 2">
            <a:extLst>
              <a:ext uri="{FF2B5EF4-FFF2-40B4-BE49-F238E27FC236}">
                <a16:creationId xmlns:a16="http://schemas.microsoft.com/office/drawing/2014/main" id="{8A9C999D-0177-4D2E-B8A6-1E94C72C47BF}"/>
              </a:ext>
            </a:extLst>
          </p:cNvPr>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9166C581-4BC7-43C0-A297-97463012A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Rectangle 17">
            <a:extLst>
              <a:ext uri="{FF2B5EF4-FFF2-40B4-BE49-F238E27FC236}">
                <a16:creationId xmlns:a16="http://schemas.microsoft.com/office/drawing/2014/main" id="{804A2AC6-8CD7-45FD-9072-6BC53E42A30C}"/>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endParaRPr lang="cs-CZ"/>
          </a:p>
        </p:txBody>
      </p:sp>
      <p:sp>
        <p:nvSpPr>
          <p:cNvPr id="11" name="Rectangle 18">
            <a:extLst>
              <a:ext uri="{FF2B5EF4-FFF2-40B4-BE49-F238E27FC236}">
                <a16:creationId xmlns:a16="http://schemas.microsoft.com/office/drawing/2014/main" id="{CB7837D4-109B-4305-835D-58924C78A80A}"/>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1364697284"/>
      </p:ext>
    </p:extLst>
  </p:cSld>
  <p:clrMapOvr>
    <a:masterClrMapping/>
  </p:clrMapOvr>
  <p:extLst mod="1">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ástupný nadpis 1">
            <a:extLst>
              <a:ext uri="{FF2B5EF4-FFF2-40B4-BE49-F238E27FC236}">
                <a16:creationId xmlns:a16="http://schemas.microsoft.com/office/drawing/2014/main" id="{357E978C-D332-46B0-BCEB-191876BAED30}"/>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7" name="Zástupný symbol pro text 4">
            <a:extLst>
              <a:ext uri="{FF2B5EF4-FFF2-40B4-BE49-F238E27FC236}">
                <a16:creationId xmlns:a16="http://schemas.microsoft.com/office/drawing/2014/main" id="{BF356BAA-D86E-48F6-AB0E-D85145D01EBA}"/>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
        <p:nvSpPr>
          <p:cNvPr id="8" name="Rectangle 17">
            <a:extLst>
              <a:ext uri="{FF2B5EF4-FFF2-40B4-BE49-F238E27FC236}">
                <a16:creationId xmlns:a16="http://schemas.microsoft.com/office/drawing/2014/main" id="{04A51A6C-23BF-41AD-B682-A75C089948D1}"/>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endParaRPr lang="cs-CZ"/>
          </a:p>
        </p:txBody>
      </p:sp>
      <p:sp>
        <p:nvSpPr>
          <p:cNvPr id="9" name="Rectangle 18">
            <a:extLst>
              <a:ext uri="{FF2B5EF4-FFF2-40B4-BE49-F238E27FC236}">
                <a16:creationId xmlns:a16="http://schemas.microsoft.com/office/drawing/2014/main" id="{F8DFAB6E-B377-4196-8D95-E94BE6B31EB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3B367C94-28D5-413C-9A72-20B9C07FDBE1}" type="slidenum">
              <a:rPr lang="cs-CZ" smtClean="0"/>
              <a:t>‹#›</a:t>
            </a:fld>
            <a:endParaRPr lang="cs-CZ"/>
          </a:p>
        </p:txBody>
      </p:sp>
    </p:spTree>
    <p:extLst>
      <p:ext uri="{BB962C8B-B14F-4D97-AF65-F5344CB8AC3E}">
        <p14:creationId xmlns:p14="http://schemas.microsoft.com/office/powerpoint/2010/main" val="1922573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metodika.zdrsem.cz/index.php?title=Teplom%C4%9Br&amp;action=edit&amp;redlink=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Mw6fZs3B81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youtube.com/watch?v=F3nlUGpu97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metodika.zdrsem.cz/"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089BDE-549A-4384-9542-7FC5B3B65F83}"/>
              </a:ext>
            </a:extLst>
          </p:cNvPr>
          <p:cNvSpPr>
            <a:spLocks noGrp="1"/>
          </p:cNvSpPr>
          <p:nvPr>
            <p:ph type="title"/>
          </p:nvPr>
        </p:nvSpPr>
        <p:spPr/>
        <p:txBody>
          <a:bodyPr/>
          <a:lstStyle/>
          <a:p>
            <a:r>
              <a:rPr lang="cs-CZ" dirty="0"/>
              <a:t>Plánování edukačního projektu</a:t>
            </a:r>
          </a:p>
        </p:txBody>
      </p:sp>
      <p:sp>
        <p:nvSpPr>
          <p:cNvPr id="3" name="Podnadpis 2">
            <a:extLst>
              <a:ext uri="{FF2B5EF4-FFF2-40B4-BE49-F238E27FC236}">
                <a16:creationId xmlns:a16="http://schemas.microsoft.com/office/drawing/2014/main" id="{DE840A91-4496-4875-BA5B-CFC2A9559EDC}"/>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79710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7C8467-5341-4376-9855-B08769D5CA84}"/>
              </a:ext>
            </a:extLst>
          </p:cNvPr>
          <p:cNvSpPr>
            <a:spLocks noGrp="1"/>
          </p:cNvSpPr>
          <p:nvPr>
            <p:ph type="title"/>
          </p:nvPr>
        </p:nvSpPr>
        <p:spPr/>
        <p:txBody>
          <a:bodyPr/>
          <a:lstStyle/>
          <a:p>
            <a:r>
              <a:rPr lang="cs-CZ" dirty="0"/>
              <a:t>Cíle psychomotorické</a:t>
            </a:r>
          </a:p>
        </p:txBody>
      </p:sp>
      <p:sp>
        <p:nvSpPr>
          <p:cNvPr id="3" name="Zástupný symbol pro obsah 2">
            <a:extLst>
              <a:ext uri="{FF2B5EF4-FFF2-40B4-BE49-F238E27FC236}">
                <a16:creationId xmlns:a16="http://schemas.microsoft.com/office/drawing/2014/main" id="{5CB472B4-5413-4E09-B2B1-6C86269BEC8F}"/>
              </a:ext>
            </a:extLst>
          </p:cNvPr>
          <p:cNvSpPr>
            <a:spLocks noGrp="1"/>
          </p:cNvSpPr>
          <p:nvPr>
            <p:ph idx="1"/>
          </p:nvPr>
        </p:nvSpPr>
        <p:spPr/>
        <p:txBody>
          <a:bodyPr/>
          <a:lstStyle/>
          <a:p>
            <a:r>
              <a:rPr lang="cs-CZ" dirty="0"/>
              <a:t>učitel stanoví na základě toho, jaké výukové </a:t>
            </a:r>
            <a:r>
              <a:rPr lang="cs-CZ" b="1" dirty="0"/>
              <a:t>dovednosti</a:t>
            </a:r>
            <a:r>
              <a:rPr lang="cs-CZ" dirty="0"/>
              <a:t> mají žáci získat. </a:t>
            </a:r>
          </a:p>
        </p:txBody>
      </p:sp>
    </p:spTree>
    <p:extLst>
      <p:ext uri="{BB962C8B-B14F-4D97-AF65-F5344CB8AC3E}">
        <p14:creationId xmlns:p14="http://schemas.microsoft.com/office/powerpoint/2010/main" val="143291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10FBD0-7261-4233-843A-241B95316743}"/>
              </a:ext>
            </a:extLst>
          </p:cNvPr>
          <p:cNvSpPr>
            <a:spLocks noGrp="1"/>
          </p:cNvSpPr>
          <p:nvPr>
            <p:ph type="title"/>
          </p:nvPr>
        </p:nvSpPr>
        <p:spPr/>
        <p:txBody>
          <a:bodyPr/>
          <a:lstStyle/>
          <a:p>
            <a:r>
              <a:rPr lang="cs-CZ" dirty="0"/>
              <a:t>Psychomotorická taxonomie</a:t>
            </a:r>
          </a:p>
        </p:txBody>
      </p:sp>
      <p:sp>
        <p:nvSpPr>
          <p:cNvPr id="3" name="Zástupný symbol pro obsah 2">
            <a:extLst>
              <a:ext uri="{FF2B5EF4-FFF2-40B4-BE49-F238E27FC236}">
                <a16:creationId xmlns:a16="http://schemas.microsoft.com/office/drawing/2014/main" id="{27DC3A35-5DE1-45D9-BAA7-4530BB0D26B7}"/>
              </a:ext>
            </a:extLst>
          </p:cNvPr>
          <p:cNvSpPr>
            <a:spLocks noGrp="1"/>
          </p:cNvSpPr>
          <p:nvPr>
            <p:ph idx="1"/>
          </p:nvPr>
        </p:nvSpPr>
        <p:spPr>
          <a:xfrm>
            <a:off x="720000" y="1692001"/>
            <a:ext cx="10753200" cy="4312191"/>
          </a:xfrm>
        </p:spPr>
        <p:txBody>
          <a:bodyPr>
            <a:normAutofit fontScale="62500" lnSpcReduction="20000"/>
          </a:bodyPr>
          <a:lstStyle/>
          <a:p>
            <a:r>
              <a:rPr lang="cs-CZ" b="1" dirty="0"/>
              <a:t>Imitace</a:t>
            </a:r>
            <a:r>
              <a:rPr lang="cs-CZ" dirty="0"/>
              <a:t> - žák po impulsu pozoruje příslušnou činnost a vědomě ji začíná napodobovat.</a:t>
            </a:r>
          </a:p>
          <a:p>
            <a:endParaRPr lang="cs-CZ" dirty="0"/>
          </a:p>
          <a:p>
            <a:r>
              <a:rPr lang="cs-CZ" b="1" dirty="0"/>
              <a:t>Manipulace</a:t>
            </a:r>
            <a:r>
              <a:rPr lang="cs-CZ" dirty="0"/>
              <a:t> - žák je schopen vykonat činnost podle slovního návodu, rozlišit a zvolit vhodnou činnost.</a:t>
            </a:r>
          </a:p>
          <a:p>
            <a:pPr marL="72000" indent="0">
              <a:buNone/>
            </a:pPr>
            <a:r>
              <a:rPr lang="cs-CZ" dirty="0"/>
              <a:t> </a:t>
            </a:r>
          </a:p>
          <a:p>
            <a:r>
              <a:rPr lang="cs-CZ" dirty="0"/>
              <a:t>Zpřesňování - žák již dokáže vykonávat pohybový úkol s větší přesností a účinností.</a:t>
            </a:r>
          </a:p>
          <a:p>
            <a:pPr marL="72000" indent="0">
              <a:buNone/>
            </a:pPr>
            <a:endParaRPr lang="cs-CZ" dirty="0"/>
          </a:p>
          <a:p>
            <a:r>
              <a:rPr lang="cs-CZ" b="1" dirty="0"/>
              <a:t>Koordinace</a:t>
            </a:r>
            <a:r>
              <a:rPr lang="cs-CZ" dirty="0"/>
              <a:t> - žák provádí několik různých činností řazených za sebou v požadovaném sledu.</a:t>
            </a:r>
          </a:p>
          <a:p>
            <a:pPr marL="72000" indent="0">
              <a:buNone/>
            </a:pPr>
            <a:r>
              <a:rPr lang="cs-CZ" dirty="0"/>
              <a:t> </a:t>
            </a:r>
          </a:p>
          <a:p>
            <a:r>
              <a:rPr lang="cs-CZ" b="1" dirty="0"/>
              <a:t>Automatizace</a:t>
            </a:r>
            <a:r>
              <a:rPr lang="cs-CZ" dirty="0"/>
              <a:t> - zde se projevují automatizované prvky - ty vedou k maximu výkonu při minimálním vynaložení energie.</a:t>
            </a:r>
          </a:p>
        </p:txBody>
      </p:sp>
    </p:spTree>
    <p:extLst>
      <p:ext uri="{BB962C8B-B14F-4D97-AF65-F5344CB8AC3E}">
        <p14:creationId xmlns:p14="http://schemas.microsoft.com/office/powerpoint/2010/main" val="4030332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D162B7F-1133-4C7F-BF6F-26C0EC2A5547}"/>
              </a:ext>
            </a:extLst>
          </p:cNvPr>
          <p:cNvSpPr>
            <a:spLocks noGrp="1"/>
          </p:cNvSpPr>
          <p:nvPr>
            <p:ph type="title"/>
          </p:nvPr>
        </p:nvSpPr>
        <p:spPr/>
        <p:txBody>
          <a:bodyPr/>
          <a:lstStyle/>
          <a:p>
            <a:r>
              <a:rPr lang="cs-CZ" dirty="0"/>
              <a:t>Pojmy inovativního školství</a:t>
            </a:r>
          </a:p>
        </p:txBody>
      </p:sp>
      <p:sp>
        <p:nvSpPr>
          <p:cNvPr id="5" name="Zástupný symbol pro obsah 4">
            <a:extLst>
              <a:ext uri="{FF2B5EF4-FFF2-40B4-BE49-F238E27FC236}">
                <a16:creationId xmlns:a16="http://schemas.microsoft.com/office/drawing/2014/main" id="{5B966493-9298-4E70-94D0-6C168F60F4BE}"/>
              </a:ext>
            </a:extLst>
          </p:cNvPr>
          <p:cNvSpPr>
            <a:spLocks noGrp="1"/>
          </p:cNvSpPr>
          <p:nvPr>
            <p:ph idx="1"/>
          </p:nvPr>
        </p:nvSpPr>
        <p:spPr/>
        <p:txBody>
          <a:bodyPr>
            <a:normAutofit fontScale="70000" lnSpcReduction="20000"/>
          </a:bodyPr>
          <a:lstStyle/>
          <a:p>
            <a:r>
              <a:rPr lang="cs-CZ" dirty="0"/>
              <a:t>inkluzivní vzdělávání, respekt k individuálním potřebám, zájmům a možnostem žáků </a:t>
            </a:r>
          </a:p>
          <a:p>
            <a:r>
              <a:rPr lang="cs-CZ" dirty="0"/>
              <a:t>orientace na všestranný osobnostní a sociální rozvoj žáků  </a:t>
            </a:r>
          </a:p>
          <a:p>
            <a:r>
              <a:rPr lang="cs-CZ" dirty="0"/>
              <a:t>důraz na rozvíjení klíčových kompetencí </a:t>
            </a:r>
          </a:p>
          <a:p>
            <a:r>
              <a:rPr lang="cs-CZ" dirty="0"/>
              <a:t>konstruktivistické způsoby ve zprostředkovávání poznání </a:t>
            </a:r>
          </a:p>
          <a:p>
            <a:r>
              <a:rPr lang="cs-CZ" dirty="0"/>
              <a:t>propojování poznatků z různých vzdělávacích oblastí </a:t>
            </a:r>
          </a:p>
          <a:p>
            <a:r>
              <a:rPr lang="cs-CZ" dirty="0"/>
              <a:t>kooperativní strategie učení </a:t>
            </a:r>
          </a:p>
          <a:p>
            <a:r>
              <a:rPr lang="cs-CZ" dirty="0"/>
              <a:t>kvalitativní, formativní, diagnostické pojetí hodnocení žáků </a:t>
            </a:r>
          </a:p>
          <a:p>
            <a:r>
              <a:rPr lang="cs-CZ" dirty="0"/>
              <a:t>otevřená partnerská komunikace ve třídě i uvnitř školy, důraz na kvalitativní sociální klima třídy a školy</a:t>
            </a:r>
          </a:p>
          <a:p>
            <a:r>
              <a:rPr lang="cs-CZ" dirty="0"/>
              <a:t>spolupráce s rodinou a místní komunitou</a:t>
            </a:r>
          </a:p>
        </p:txBody>
      </p:sp>
    </p:spTree>
    <p:extLst>
      <p:ext uri="{BB962C8B-B14F-4D97-AF65-F5344CB8AC3E}">
        <p14:creationId xmlns:p14="http://schemas.microsoft.com/office/powerpoint/2010/main" val="78282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6DBF600-7BA9-48DC-BF81-49DD92B77220}"/>
              </a:ext>
            </a:extLst>
          </p:cNvPr>
          <p:cNvSpPr>
            <a:spLocks noGrp="1"/>
          </p:cNvSpPr>
          <p:nvPr>
            <p:ph type="title"/>
          </p:nvPr>
        </p:nvSpPr>
        <p:spPr/>
        <p:txBody>
          <a:bodyPr/>
          <a:lstStyle/>
          <a:p>
            <a:r>
              <a:rPr lang="cs-CZ" dirty="0" err="1"/>
              <a:t>ZDrSEM</a:t>
            </a:r>
            <a:endParaRPr lang="cs-CZ" dirty="0"/>
          </a:p>
        </p:txBody>
      </p:sp>
      <p:sp>
        <p:nvSpPr>
          <p:cNvPr id="5" name="Podnadpis 4">
            <a:extLst>
              <a:ext uri="{FF2B5EF4-FFF2-40B4-BE49-F238E27FC236}">
                <a16:creationId xmlns:a16="http://schemas.microsoft.com/office/drawing/2014/main" id="{02F9C560-78C0-4ECA-B2A3-685219D381FD}"/>
              </a:ext>
            </a:extLst>
          </p:cNvPr>
          <p:cNvSpPr>
            <a:spLocks noGrp="1"/>
          </p:cNvSpPr>
          <p:nvPr>
            <p:ph type="subTitle" idx="1"/>
          </p:nvPr>
        </p:nvSpPr>
        <p:spPr/>
        <p:txBody>
          <a:bodyPr/>
          <a:lstStyle/>
          <a:p>
            <a:r>
              <a:rPr lang="cs-CZ" dirty="0"/>
              <a:t>Jan Ptáček a Robert Pleskot - Metodika k přípravě simulace</a:t>
            </a:r>
          </a:p>
        </p:txBody>
      </p:sp>
    </p:spTree>
    <p:extLst>
      <p:ext uri="{BB962C8B-B14F-4D97-AF65-F5344CB8AC3E}">
        <p14:creationId xmlns:p14="http://schemas.microsoft.com/office/powerpoint/2010/main" val="108248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F98D30F-2062-4782-84B9-13366D481915}"/>
              </a:ext>
            </a:extLst>
          </p:cNvPr>
          <p:cNvSpPr>
            <a:spLocks noGrp="1"/>
          </p:cNvSpPr>
          <p:nvPr>
            <p:ph type="title"/>
          </p:nvPr>
        </p:nvSpPr>
        <p:spPr/>
        <p:txBody>
          <a:bodyPr/>
          <a:lstStyle/>
          <a:p>
            <a:endParaRPr lang="cs-CZ"/>
          </a:p>
        </p:txBody>
      </p:sp>
      <p:pic>
        <p:nvPicPr>
          <p:cNvPr id="6" name="Zástupný symbol pro obsah 5">
            <a:extLst>
              <a:ext uri="{FF2B5EF4-FFF2-40B4-BE49-F238E27FC236}">
                <a16:creationId xmlns:a16="http://schemas.microsoft.com/office/drawing/2014/main" id="{BD915B20-312D-412B-B91C-54E3DF601040}"/>
              </a:ext>
            </a:extLst>
          </p:cNvPr>
          <p:cNvPicPr>
            <a:picLocks noGrp="1" noChangeAspect="1"/>
          </p:cNvPicPr>
          <p:nvPr>
            <p:ph idx="1"/>
          </p:nvPr>
        </p:nvPicPr>
        <p:blipFill>
          <a:blip r:embed="rId3"/>
          <a:stretch>
            <a:fillRect/>
          </a:stretch>
        </p:blipFill>
        <p:spPr>
          <a:xfrm>
            <a:off x="1613648" y="42040"/>
            <a:ext cx="8928846" cy="6801563"/>
          </a:xfrm>
          <a:prstGeom prst="rect">
            <a:avLst/>
          </a:prstGeom>
        </p:spPr>
      </p:pic>
    </p:spTree>
    <p:extLst>
      <p:ext uri="{BB962C8B-B14F-4D97-AF65-F5344CB8AC3E}">
        <p14:creationId xmlns:p14="http://schemas.microsoft.com/office/powerpoint/2010/main" val="118286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51DC0D1C-8C33-4C36-8687-9A5D60625882}"/>
              </a:ext>
            </a:extLst>
          </p:cNvPr>
          <p:cNvSpPr>
            <a:spLocks noGrp="1"/>
          </p:cNvSpPr>
          <p:nvPr>
            <p:ph type="title"/>
          </p:nvPr>
        </p:nvSpPr>
        <p:spPr/>
        <p:txBody>
          <a:bodyPr/>
          <a:lstStyle/>
          <a:p>
            <a:r>
              <a:rPr lang="cs-CZ" dirty="0"/>
              <a:t>Metodika k přípravě simulace</a:t>
            </a:r>
          </a:p>
        </p:txBody>
      </p:sp>
      <p:sp>
        <p:nvSpPr>
          <p:cNvPr id="7" name="Zástupný symbol pro obsah 6">
            <a:extLst>
              <a:ext uri="{FF2B5EF4-FFF2-40B4-BE49-F238E27FC236}">
                <a16:creationId xmlns:a16="http://schemas.microsoft.com/office/drawing/2014/main" id="{AC44F243-4353-48CF-B8CF-94C1BE2C710F}"/>
              </a:ext>
            </a:extLst>
          </p:cNvPr>
          <p:cNvSpPr>
            <a:spLocks noGrp="1"/>
          </p:cNvSpPr>
          <p:nvPr>
            <p:ph idx="1"/>
          </p:nvPr>
        </p:nvSpPr>
        <p:spPr/>
        <p:txBody>
          <a:bodyPr>
            <a:normAutofit fontScale="77500" lnSpcReduction="20000"/>
          </a:bodyPr>
          <a:lstStyle/>
          <a:p>
            <a:r>
              <a:rPr lang="cs-CZ" dirty="0"/>
              <a:t>Plánování</a:t>
            </a:r>
          </a:p>
          <a:p>
            <a:r>
              <a:rPr lang="cs-CZ" dirty="0"/>
              <a:t>Cíle</a:t>
            </a:r>
          </a:p>
          <a:p>
            <a:r>
              <a:rPr lang="cs-CZ" dirty="0" err="1"/>
              <a:t>Time</a:t>
            </a:r>
            <a:r>
              <a:rPr lang="cs-CZ" dirty="0"/>
              <a:t> management a dramaturgie</a:t>
            </a:r>
          </a:p>
          <a:p>
            <a:r>
              <a:rPr lang="cs-CZ" dirty="0"/>
              <a:t>Účastnící</a:t>
            </a:r>
          </a:p>
          <a:p>
            <a:r>
              <a:rPr lang="cs-CZ" dirty="0"/>
              <a:t>Lektoři</a:t>
            </a:r>
          </a:p>
          <a:p>
            <a:r>
              <a:rPr lang="cs-CZ" dirty="0"/>
              <a:t>Figuranti</a:t>
            </a:r>
          </a:p>
          <a:p>
            <a:r>
              <a:rPr lang="cs-CZ" dirty="0"/>
              <a:t>Potřeby a rekvizity</a:t>
            </a:r>
          </a:p>
          <a:p>
            <a:r>
              <a:rPr lang="cs-CZ" dirty="0"/>
              <a:t>Zadání – příprava – průběh</a:t>
            </a:r>
          </a:p>
          <a:p>
            <a:r>
              <a:rPr lang="cs-CZ" dirty="0"/>
              <a:t>Zpracování a rozbor</a:t>
            </a:r>
          </a:p>
          <a:p>
            <a:endParaRPr lang="cs-CZ" dirty="0"/>
          </a:p>
          <a:p>
            <a:endParaRPr lang="cs-CZ" dirty="0"/>
          </a:p>
        </p:txBody>
      </p:sp>
    </p:spTree>
    <p:extLst>
      <p:ext uri="{BB962C8B-B14F-4D97-AF65-F5344CB8AC3E}">
        <p14:creationId xmlns:p14="http://schemas.microsoft.com/office/powerpoint/2010/main" val="177360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A81C48-B1B6-4F9B-8051-554D422B3CA1}"/>
              </a:ext>
            </a:extLst>
          </p:cNvPr>
          <p:cNvSpPr>
            <a:spLocks noGrp="1"/>
          </p:cNvSpPr>
          <p:nvPr>
            <p:ph type="title"/>
          </p:nvPr>
        </p:nvSpPr>
        <p:spPr/>
        <p:txBody>
          <a:bodyPr/>
          <a:lstStyle/>
          <a:p>
            <a:r>
              <a:rPr lang="cs-CZ" dirty="0"/>
              <a:t>Plánování</a:t>
            </a:r>
            <a:br>
              <a:rPr lang="cs-CZ" dirty="0"/>
            </a:br>
            <a:endParaRPr lang="cs-CZ" dirty="0"/>
          </a:p>
        </p:txBody>
      </p:sp>
      <p:sp>
        <p:nvSpPr>
          <p:cNvPr id="3" name="Zástupný symbol pro obsah 2">
            <a:extLst>
              <a:ext uri="{FF2B5EF4-FFF2-40B4-BE49-F238E27FC236}">
                <a16:creationId xmlns:a16="http://schemas.microsoft.com/office/drawing/2014/main" id="{8F5D6892-E139-4842-B661-F583A250421D}"/>
              </a:ext>
            </a:extLst>
          </p:cNvPr>
          <p:cNvSpPr>
            <a:spLocks noGrp="1"/>
          </p:cNvSpPr>
          <p:nvPr>
            <p:ph idx="1"/>
          </p:nvPr>
        </p:nvSpPr>
        <p:spPr/>
        <p:txBody>
          <a:bodyPr>
            <a:normAutofit fontScale="70000" lnSpcReduction="20000"/>
          </a:bodyPr>
          <a:lstStyle/>
          <a:p>
            <a:r>
              <a:rPr lang="cs-CZ" dirty="0"/>
              <a:t>S ohledem na možnou sílu zážitku je dobré každou simulaci dobře promyslet. Čím větší simulaci chystáte, tím více byste se měli zamyslet než se do toho pustíte.</a:t>
            </a:r>
          </a:p>
          <a:p>
            <a:endParaRPr lang="cs-CZ" dirty="0"/>
          </a:p>
          <a:p>
            <a:r>
              <a:rPr lang="cs-CZ" dirty="0"/>
              <a:t>Vždy si předem (nejlépe písemně) formulujte proč simulaci děláte. Bez jasného cíle nebude výsledek dobrý.</a:t>
            </a:r>
          </a:p>
          <a:p>
            <a:endParaRPr lang="cs-CZ" dirty="0"/>
          </a:p>
          <a:p>
            <a:r>
              <a:rPr lang="cs-CZ" dirty="0"/>
              <a:t>Smysl simulace je zážitek, nikoliv naučení konkrétního tématu. Výsledek je závislý na fázi kurzu a stavu účastníků. Pokud neproběhl nácvik (případně lehčí simulace) nelze očekávat vytvoření dobré paměťové stopy u většiny účastníků. Naopak může dojít k vtisknutí špatně provedeného postupu.</a:t>
            </a:r>
          </a:p>
          <a:p>
            <a:endParaRPr lang="cs-CZ" dirty="0"/>
          </a:p>
        </p:txBody>
      </p:sp>
    </p:spTree>
    <p:extLst>
      <p:ext uri="{BB962C8B-B14F-4D97-AF65-F5344CB8AC3E}">
        <p14:creationId xmlns:p14="http://schemas.microsoft.com/office/powerpoint/2010/main" val="398463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2FE39-C2EA-45FA-A127-F3DA24BB41EE}"/>
              </a:ext>
            </a:extLst>
          </p:cNvPr>
          <p:cNvSpPr>
            <a:spLocks noGrp="1"/>
          </p:cNvSpPr>
          <p:nvPr>
            <p:ph type="title"/>
          </p:nvPr>
        </p:nvSpPr>
        <p:spPr/>
        <p:txBody>
          <a:bodyPr/>
          <a:lstStyle/>
          <a:p>
            <a:r>
              <a:rPr lang="cs-CZ" dirty="0"/>
              <a:t>Cíle</a:t>
            </a:r>
            <a:br>
              <a:rPr lang="cs-CZ" dirty="0"/>
            </a:br>
            <a:endParaRPr lang="cs-CZ" dirty="0"/>
          </a:p>
        </p:txBody>
      </p:sp>
      <p:sp>
        <p:nvSpPr>
          <p:cNvPr id="4" name="Rectangle 1">
            <a:extLst>
              <a:ext uri="{FF2B5EF4-FFF2-40B4-BE49-F238E27FC236}">
                <a16:creationId xmlns:a16="http://schemas.microsoft.com/office/drawing/2014/main" id="{0A278658-B7EA-485E-B4E1-1439905B44AA}"/>
              </a:ext>
            </a:extLst>
          </p:cNvPr>
          <p:cNvSpPr>
            <a:spLocks noGrp="1" noChangeArrowheads="1"/>
          </p:cNvSpPr>
          <p:nvPr>
            <p:ph idx="1"/>
          </p:nvPr>
        </p:nvSpPr>
        <p:spPr bwMode="auto">
          <a:xfrm>
            <a:off x="466612" y="1275666"/>
            <a:ext cx="10252801" cy="5218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457200" lvl="1" indent="-457200">
              <a:spcBef>
                <a:spcPct val="0"/>
              </a:spcBef>
              <a:buClrTx/>
              <a:buSzTx/>
            </a:pPr>
            <a:r>
              <a:rPr kumimoji="0" lang="cs-CZ" altLang="cs-CZ" b="0" i="0" u="none" strike="noStrike" cap="none" normalizeH="0" baseline="0" dirty="0">
                <a:ln>
                  <a:noFill/>
                </a:ln>
                <a:solidFill>
                  <a:srgbClr val="000000"/>
                </a:solidFill>
                <a:effectLst/>
                <a:latin typeface="+mn-lt"/>
              </a:rPr>
              <a:t>Chci něco naučit a motivovat k učení?</a:t>
            </a:r>
          </a:p>
          <a:p>
            <a:pPr marL="457200" lvl="1" indent="-457200">
              <a:spcBef>
                <a:spcPct val="0"/>
              </a:spcBef>
              <a:buClrTx/>
              <a:buSzTx/>
            </a:pPr>
            <a:r>
              <a:rPr kumimoji="0" lang="cs-CZ" altLang="cs-CZ" b="0" i="0" u="none" strike="noStrike" cap="none" normalizeH="0" baseline="0" dirty="0">
                <a:ln>
                  <a:noFill/>
                </a:ln>
                <a:solidFill>
                  <a:srgbClr val="000000"/>
                </a:solidFill>
                <a:effectLst/>
                <a:latin typeface="+mn-lt"/>
              </a:rPr>
              <a:t>Dril základních dovedností?</a:t>
            </a:r>
          </a:p>
          <a:p>
            <a:pPr marL="457200" lvl="1" indent="-457200">
              <a:spcBef>
                <a:spcPct val="0"/>
              </a:spcBef>
              <a:buClrTx/>
              <a:buSzTx/>
            </a:pPr>
            <a:r>
              <a:rPr kumimoji="0" lang="cs-CZ" altLang="cs-CZ" b="0" i="0" u="none" strike="noStrike" cap="none" normalizeH="0" baseline="0" dirty="0">
                <a:ln>
                  <a:noFill/>
                </a:ln>
                <a:solidFill>
                  <a:srgbClr val="000000"/>
                </a:solidFill>
                <a:effectLst/>
                <a:latin typeface="+mn-lt"/>
              </a:rPr>
              <a:t>Ukázat situaci v reálu?</a:t>
            </a:r>
          </a:p>
          <a:p>
            <a:pPr marL="457200" lvl="1" indent="-457200">
              <a:spcBef>
                <a:spcPct val="0"/>
              </a:spcBef>
              <a:buClrTx/>
              <a:buSzTx/>
            </a:pPr>
            <a:r>
              <a:rPr kumimoji="0" lang="cs-CZ" altLang="cs-CZ" b="0" i="0" u="none" strike="noStrike" cap="none" normalizeH="0" baseline="0" dirty="0">
                <a:ln>
                  <a:noFill/>
                </a:ln>
                <a:solidFill>
                  <a:srgbClr val="000000"/>
                </a:solidFill>
                <a:effectLst/>
                <a:latin typeface="+mn-lt"/>
              </a:rPr>
              <a:t>Vyzkoušet si probrané?</a:t>
            </a:r>
          </a:p>
          <a:p>
            <a:pPr marL="457200" lvl="1" indent="-457200">
              <a:spcBef>
                <a:spcPct val="0"/>
              </a:spcBef>
              <a:buClrTx/>
              <a:buSzTx/>
            </a:pPr>
            <a:r>
              <a:rPr kumimoji="0" lang="cs-CZ" altLang="cs-CZ" b="0" i="0" u="none" strike="noStrike" cap="none" normalizeH="0" baseline="0" dirty="0">
                <a:ln>
                  <a:noFill/>
                </a:ln>
                <a:solidFill>
                  <a:srgbClr val="000000"/>
                </a:solidFill>
                <a:effectLst/>
                <a:latin typeface="+mn-lt"/>
              </a:rPr>
              <a:t>Nachytat, připomenout, že nikdy nevíme co přijde ?</a:t>
            </a: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a:ln>
                <a:noFill/>
              </a:ln>
              <a:solidFill>
                <a:srgbClr val="00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Arial" panose="020B0604020202020204" pitchFamily="34" charset="0"/>
              </a:rPr>
              <a:t>Zamyslete se také nad tím jestli váš cíl ve skutečnosti není jeden z „oblíbených“, ale nevhodných cílů:</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latin typeface="+mn-lt"/>
            </a:endParaRPr>
          </a:p>
          <a:p>
            <a:pPr marL="457200" lvl="1" indent="-457200">
              <a:spcBef>
                <a:spcPct val="0"/>
              </a:spcBef>
              <a:buClrTx/>
              <a:buSzTx/>
            </a:pPr>
            <a:r>
              <a:rPr kumimoji="0" lang="cs-CZ" altLang="cs-CZ" b="0" i="0" u="none" strike="noStrike" cap="none" normalizeH="0" baseline="0" dirty="0">
                <a:ln>
                  <a:noFill/>
                </a:ln>
                <a:solidFill>
                  <a:srgbClr val="000000"/>
                </a:solidFill>
                <a:effectLst/>
                <a:latin typeface="+mn-lt"/>
                <a:cs typeface="Arial" panose="020B0604020202020204" pitchFamily="34" charset="0"/>
              </a:rPr>
              <a:t>Dokázat, že to pořádně neumí („dám jim to sežrat“)</a:t>
            </a:r>
          </a:p>
          <a:p>
            <a:pPr marL="457200" lvl="1" indent="-457200">
              <a:spcBef>
                <a:spcPct val="0"/>
              </a:spcBef>
              <a:buClrTx/>
              <a:buSzTx/>
            </a:pPr>
            <a:r>
              <a:rPr kumimoji="0" lang="cs-CZ" altLang="cs-CZ" b="0" i="0" u="none" strike="noStrike" cap="none" normalizeH="0" baseline="0" dirty="0">
                <a:ln>
                  <a:noFill/>
                </a:ln>
                <a:solidFill>
                  <a:srgbClr val="000000"/>
                </a:solidFill>
                <a:effectLst/>
                <a:latin typeface="+mn-lt"/>
                <a:cs typeface="Arial" panose="020B0604020202020204" pitchFamily="34" charset="0"/>
              </a:rPr>
              <a:t>Ukázat jim, že to může být pořádné maso. A že to umíme připravit.</a:t>
            </a:r>
          </a:p>
          <a:p>
            <a:pPr marL="457200" lvl="1" indent="-457200">
              <a:spcBef>
                <a:spcPct val="0"/>
              </a:spcBef>
              <a:buClrTx/>
              <a:buSzTx/>
            </a:pPr>
            <a:r>
              <a:rPr kumimoji="0" lang="cs-CZ" altLang="cs-CZ" b="0" i="0" u="none" strike="noStrike" cap="none" normalizeH="0" baseline="0" dirty="0">
                <a:ln>
                  <a:noFill/>
                </a:ln>
                <a:solidFill>
                  <a:srgbClr val="000000"/>
                </a:solidFill>
                <a:effectLst/>
                <a:latin typeface="+mn-lt"/>
                <a:cs typeface="Arial" panose="020B0604020202020204" pitchFamily="34" charset="0"/>
              </a:rPr>
              <a:t>Bude to legrace</a:t>
            </a:r>
          </a:p>
          <a:p>
            <a:pPr marL="457200" lvl="1" indent="-457200">
              <a:spcBef>
                <a:spcPct val="0"/>
              </a:spcBef>
              <a:buClrTx/>
              <a:buSzTx/>
            </a:pPr>
            <a:r>
              <a:rPr kumimoji="0" lang="cs-CZ" altLang="cs-CZ" b="0" i="0" u="none" strike="noStrike" cap="none" normalizeH="0" baseline="0" dirty="0">
                <a:ln>
                  <a:noFill/>
                </a:ln>
                <a:solidFill>
                  <a:srgbClr val="000000"/>
                </a:solidFill>
                <a:effectLst/>
                <a:latin typeface="+mn-lt"/>
                <a:cs typeface="Arial" panose="020B0604020202020204" pitchFamily="34" charset="0"/>
              </a:rPr>
              <a:t>Potřebujme „jen něco“ vložit mezi teorii</a:t>
            </a:r>
          </a:p>
          <a:p>
            <a:pPr marL="457200" lvl="1" indent="-457200">
              <a:spcBef>
                <a:spcPct val="0"/>
              </a:spcBef>
              <a:buClrTx/>
              <a:buSzTx/>
            </a:pPr>
            <a:r>
              <a:rPr kumimoji="0" lang="cs-CZ" altLang="cs-CZ" b="0" i="0" u="none" strike="noStrike" cap="none" normalizeH="0" baseline="0" dirty="0">
                <a:ln>
                  <a:noFill/>
                </a:ln>
                <a:solidFill>
                  <a:srgbClr val="000000"/>
                </a:solidFill>
                <a:effectLst/>
                <a:latin typeface="+mn-lt"/>
                <a:cs typeface="Arial" panose="020B0604020202020204" pitchFamily="34" charset="0"/>
              </a:rPr>
              <a:t>Chceme vyzkoušet kolik toho zvládnou („testování nosnosti mravence naložením cihly“)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202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2CD24-D820-4BC0-A554-1D815BDC8316}"/>
              </a:ext>
            </a:extLst>
          </p:cNvPr>
          <p:cNvSpPr>
            <a:spLocks noGrp="1"/>
          </p:cNvSpPr>
          <p:nvPr>
            <p:ph type="title"/>
          </p:nvPr>
        </p:nvSpPr>
        <p:spPr/>
        <p:txBody>
          <a:bodyPr>
            <a:normAutofit fontScale="90000"/>
          </a:bodyPr>
          <a:lstStyle/>
          <a:p>
            <a:r>
              <a:rPr lang="cs-CZ" dirty="0"/>
              <a:t>Čas, dramaturgie</a:t>
            </a:r>
            <a:br>
              <a:rPr lang="cs-CZ" dirty="0"/>
            </a:br>
            <a:endParaRPr lang="cs-CZ" dirty="0"/>
          </a:p>
        </p:txBody>
      </p:sp>
      <p:sp>
        <p:nvSpPr>
          <p:cNvPr id="3" name="Zástupný symbol pro obsah 2">
            <a:extLst>
              <a:ext uri="{FF2B5EF4-FFF2-40B4-BE49-F238E27FC236}">
                <a16:creationId xmlns:a16="http://schemas.microsoft.com/office/drawing/2014/main" id="{73CE2A70-87DE-409F-AAD7-42770FC078DC}"/>
              </a:ext>
            </a:extLst>
          </p:cNvPr>
          <p:cNvSpPr>
            <a:spLocks noGrp="1"/>
          </p:cNvSpPr>
          <p:nvPr>
            <p:ph idx="1"/>
          </p:nvPr>
        </p:nvSpPr>
        <p:spPr>
          <a:xfrm>
            <a:off x="521697" y="1725053"/>
            <a:ext cx="10753200" cy="4202022"/>
          </a:xfrm>
        </p:spPr>
        <p:txBody>
          <a:bodyPr>
            <a:normAutofit fontScale="77500" lnSpcReduction="20000"/>
          </a:bodyPr>
          <a:lstStyle/>
          <a:p>
            <a:r>
              <a:rPr lang="cs-CZ" dirty="0"/>
              <a:t>Příprava - dostatek času vzhledem k schopnostem a zkušenostem lektora to celé připravit.</a:t>
            </a:r>
          </a:p>
          <a:p>
            <a:endParaRPr lang="cs-CZ" dirty="0"/>
          </a:p>
          <a:p>
            <a:r>
              <a:rPr lang="cs-CZ" dirty="0"/>
              <a:t>Realizace - prostor v rámci scénáře kurzu - nebudeme tu do noci? nezničí to účastníky pro následující část programu? Jak dlouho bude trvat přesun na místo simulace?</a:t>
            </a:r>
          </a:p>
          <a:p>
            <a:endParaRPr lang="cs-CZ" dirty="0"/>
          </a:p>
          <a:p>
            <a:r>
              <a:rPr lang="cs-CZ" dirty="0"/>
              <a:t>Rozbor - stihneme to adekvátně rozebrat? Zpracování zážitku - nevypouštíme účastníka po traumatické simulaci jen tak do světa (konec dne, konec kurzu)?</a:t>
            </a:r>
          </a:p>
          <a:p>
            <a:endParaRPr lang="cs-CZ" dirty="0"/>
          </a:p>
        </p:txBody>
      </p:sp>
    </p:spTree>
    <p:extLst>
      <p:ext uri="{BB962C8B-B14F-4D97-AF65-F5344CB8AC3E}">
        <p14:creationId xmlns:p14="http://schemas.microsoft.com/office/powerpoint/2010/main" val="111255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96EFC0-F74E-40E0-83CF-0612A3E81AB9}"/>
              </a:ext>
            </a:extLst>
          </p:cNvPr>
          <p:cNvSpPr>
            <a:spLocks noGrp="1"/>
          </p:cNvSpPr>
          <p:nvPr>
            <p:ph type="title"/>
          </p:nvPr>
        </p:nvSpPr>
        <p:spPr/>
        <p:txBody>
          <a:bodyPr>
            <a:normAutofit fontScale="90000"/>
          </a:bodyPr>
          <a:lstStyle/>
          <a:p>
            <a:r>
              <a:rPr lang="cs-CZ" dirty="0"/>
              <a:t>Účastníci</a:t>
            </a:r>
            <a:br>
              <a:rPr lang="cs-CZ" dirty="0"/>
            </a:br>
            <a:endParaRPr lang="cs-CZ" dirty="0"/>
          </a:p>
        </p:txBody>
      </p:sp>
      <p:sp>
        <p:nvSpPr>
          <p:cNvPr id="3" name="Zástupný symbol pro obsah 2">
            <a:extLst>
              <a:ext uri="{FF2B5EF4-FFF2-40B4-BE49-F238E27FC236}">
                <a16:creationId xmlns:a16="http://schemas.microsoft.com/office/drawing/2014/main" id="{724B07A1-92D2-4837-BFCF-D4B93C0A7D43}"/>
              </a:ext>
            </a:extLst>
          </p:cNvPr>
          <p:cNvSpPr>
            <a:spLocks noGrp="1"/>
          </p:cNvSpPr>
          <p:nvPr>
            <p:ph idx="1"/>
          </p:nvPr>
        </p:nvSpPr>
        <p:spPr/>
        <p:txBody>
          <a:bodyPr>
            <a:normAutofit fontScale="85000" lnSpcReduction="10000"/>
          </a:bodyPr>
          <a:lstStyle/>
          <a:p>
            <a:r>
              <a:rPr lang="cs-CZ" dirty="0"/>
              <a:t>Mají adekvátní znalostí a schopnosti a úroveň simulace je bude dále rozvíjet. Náročná situace plná neprobraných témat je pro účastníky demotivující!</a:t>
            </a:r>
          </a:p>
          <a:p>
            <a:endParaRPr lang="cs-CZ" dirty="0"/>
          </a:p>
          <a:p>
            <a:r>
              <a:rPr lang="cs-CZ" dirty="0"/>
              <a:t>Mají na to účastníci fyzicky a psychicky? Jak budou vypadat po předcházejícím programu?</a:t>
            </a:r>
          </a:p>
          <a:p>
            <a:endParaRPr lang="cs-CZ" dirty="0"/>
          </a:p>
          <a:p>
            <a:r>
              <a:rPr lang="cs-CZ" dirty="0"/>
              <a:t>Oblečení/Vybavení - mají adekvátní oblečení/další vybavení pro dané počasí a místo.</a:t>
            </a:r>
          </a:p>
          <a:p>
            <a:endParaRPr lang="cs-CZ" dirty="0"/>
          </a:p>
        </p:txBody>
      </p:sp>
    </p:spTree>
    <p:extLst>
      <p:ext uri="{BB962C8B-B14F-4D97-AF65-F5344CB8AC3E}">
        <p14:creationId xmlns:p14="http://schemas.microsoft.com/office/powerpoint/2010/main" val="159645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8E6C555-5525-472D-B1EF-920492061BD2}"/>
              </a:ext>
            </a:extLst>
          </p:cNvPr>
          <p:cNvSpPr>
            <a:spLocks noGrp="1"/>
          </p:cNvSpPr>
          <p:nvPr>
            <p:ph type="title"/>
          </p:nvPr>
        </p:nvSpPr>
        <p:spPr/>
        <p:txBody>
          <a:bodyPr>
            <a:normAutofit fontScale="90000"/>
          </a:bodyPr>
          <a:lstStyle/>
          <a:p>
            <a:r>
              <a:rPr lang="cs-CZ" dirty="0"/>
              <a:t>Jak to uvařit? Vyber si kuchařku, přísady jsou však na Tobě</a:t>
            </a:r>
          </a:p>
        </p:txBody>
      </p:sp>
      <p:sp>
        <p:nvSpPr>
          <p:cNvPr id="5" name="Zástupný symbol pro obsah 4">
            <a:extLst>
              <a:ext uri="{FF2B5EF4-FFF2-40B4-BE49-F238E27FC236}">
                <a16:creationId xmlns:a16="http://schemas.microsoft.com/office/drawing/2014/main" id="{9105D7CC-6128-4703-9260-F760DCF7B255}"/>
              </a:ext>
            </a:extLst>
          </p:cNvPr>
          <p:cNvSpPr>
            <a:spLocks noGrp="1"/>
          </p:cNvSpPr>
          <p:nvPr>
            <p:ph idx="1"/>
          </p:nvPr>
        </p:nvSpPr>
        <p:spPr>
          <a:xfrm>
            <a:off x="720000" y="2220811"/>
            <a:ext cx="10753200" cy="4139998"/>
          </a:xfrm>
        </p:spPr>
        <p:txBody>
          <a:bodyPr/>
          <a:lstStyle/>
          <a:p>
            <a:r>
              <a:rPr lang="cs-CZ" dirty="0"/>
              <a:t>SMART </a:t>
            </a:r>
          </a:p>
          <a:p>
            <a:endParaRPr lang="cs-CZ" dirty="0"/>
          </a:p>
          <a:p>
            <a:r>
              <a:rPr lang="cs-CZ" dirty="0"/>
              <a:t>PICO proces</a:t>
            </a:r>
          </a:p>
          <a:p>
            <a:endParaRPr lang="cs-CZ" dirty="0"/>
          </a:p>
          <a:p>
            <a:r>
              <a:rPr lang="cs-CZ" dirty="0"/>
              <a:t>…vlastně jich je spoustu</a:t>
            </a:r>
          </a:p>
        </p:txBody>
      </p:sp>
    </p:spTree>
    <p:extLst>
      <p:ext uri="{BB962C8B-B14F-4D97-AF65-F5344CB8AC3E}">
        <p14:creationId xmlns:p14="http://schemas.microsoft.com/office/powerpoint/2010/main" val="534684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64448-D295-457B-B423-F70D8B6FDF82}"/>
              </a:ext>
            </a:extLst>
          </p:cNvPr>
          <p:cNvSpPr>
            <a:spLocks noGrp="1"/>
          </p:cNvSpPr>
          <p:nvPr>
            <p:ph type="title"/>
          </p:nvPr>
        </p:nvSpPr>
        <p:spPr/>
        <p:txBody>
          <a:bodyPr/>
          <a:lstStyle/>
          <a:p>
            <a:r>
              <a:rPr lang="cs-CZ" dirty="0"/>
              <a:t>Lektoři</a:t>
            </a:r>
          </a:p>
        </p:txBody>
      </p:sp>
      <p:sp>
        <p:nvSpPr>
          <p:cNvPr id="3" name="Zástupný symbol pro obsah 2">
            <a:extLst>
              <a:ext uri="{FF2B5EF4-FFF2-40B4-BE49-F238E27FC236}">
                <a16:creationId xmlns:a16="http://schemas.microsoft.com/office/drawing/2014/main" id="{A7095D6A-9BE6-4C31-8A76-5272964448FC}"/>
              </a:ext>
            </a:extLst>
          </p:cNvPr>
          <p:cNvSpPr>
            <a:spLocks noGrp="1"/>
          </p:cNvSpPr>
          <p:nvPr>
            <p:ph idx="1"/>
          </p:nvPr>
        </p:nvSpPr>
        <p:spPr/>
        <p:txBody>
          <a:bodyPr/>
          <a:lstStyle/>
          <a:p>
            <a:r>
              <a:rPr lang="cs-CZ" dirty="0"/>
              <a:t>Zvládnu to sám? </a:t>
            </a:r>
          </a:p>
          <a:p>
            <a:r>
              <a:rPr lang="cs-CZ" dirty="0"/>
              <a:t>Potřebuji někoho na pomoc s přípravou? </a:t>
            </a:r>
          </a:p>
          <a:p>
            <a:r>
              <a:rPr lang="cs-CZ" dirty="0"/>
              <a:t>Mám dostatek zkušeností zvládnout rozbor? </a:t>
            </a:r>
          </a:p>
          <a:p>
            <a:r>
              <a:rPr lang="cs-CZ" dirty="0"/>
              <a:t>Zvládnu úroveň psychické zátěže rozebrat? </a:t>
            </a:r>
          </a:p>
          <a:p>
            <a:r>
              <a:rPr lang="cs-CZ" dirty="0"/>
              <a:t>Mám dost pozorovatelů při komplikovaném scénáři?</a:t>
            </a:r>
          </a:p>
        </p:txBody>
      </p:sp>
    </p:spTree>
    <p:extLst>
      <p:ext uri="{BB962C8B-B14F-4D97-AF65-F5344CB8AC3E}">
        <p14:creationId xmlns:p14="http://schemas.microsoft.com/office/powerpoint/2010/main" val="13728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CCB442-6A9B-494F-901F-208EEAED6580}"/>
              </a:ext>
            </a:extLst>
          </p:cNvPr>
          <p:cNvSpPr>
            <a:spLocks noGrp="1"/>
          </p:cNvSpPr>
          <p:nvPr>
            <p:ph type="title"/>
          </p:nvPr>
        </p:nvSpPr>
        <p:spPr/>
        <p:txBody>
          <a:bodyPr/>
          <a:lstStyle/>
          <a:p>
            <a:r>
              <a:rPr lang="cs-CZ" dirty="0"/>
              <a:t>Figuranti</a:t>
            </a:r>
            <a:br>
              <a:rPr lang="cs-CZ" dirty="0"/>
            </a:br>
            <a:endParaRPr lang="cs-CZ" dirty="0"/>
          </a:p>
        </p:txBody>
      </p:sp>
      <p:sp>
        <p:nvSpPr>
          <p:cNvPr id="3" name="Zástupný symbol pro obsah 2">
            <a:extLst>
              <a:ext uri="{FF2B5EF4-FFF2-40B4-BE49-F238E27FC236}">
                <a16:creationId xmlns:a16="http://schemas.microsoft.com/office/drawing/2014/main" id="{B35126D7-55E6-4331-A7D6-85FA12155B08}"/>
              </a:ext>
            </a:extLst>
          </p:cNvPr>
          <p:cNvSpPr>
            <a:spLocks noGrp="1"/>
          </p:cNvSpPr>
          <p:nvPr>
            <p:ph idx="1"/>
          </p:nvPr>
        </p:nvSpPr>
        <p:spPr/>
        <p:txBody>
          <a:bodyPr/>
          <a:lstStyle/>
          <a:p>
            <a:r>
              <a:rPr lang="cs-CZ" dirty="0"/>
              <a:t>Mám jich dost? </a:t>
            </a:r>
          </a:p>
          <a:p>
            <a:r>
              <a:rPr lang="cs-CZ" dirty="0"/>
              <a:t>Mají adekvátní oblečení (na umazání/roztrhání?) </a:t>
            </a:r>
          </a:p>
          <a:p>
            <a:r>
              <a:rPr lang="cs-CZ" dirty="0"/>
              <a:t>Zvládnou zahrát danou roli?</a:t>
            </a:r>
          </a:p>
        </p:txBody>
      </p:sp>
    </p:spTree>
    <p:extLst>
      <p:ext uri="{BB962C8B-B14F-4D97-AF65-F5344CB8AC3E}">
        <p14:creationId xmlns:p14="http://schemas.microsoft.com/office/powerpoint/2010/main" val="2262178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890EF4-9270-4043-AA47-79776FEC8E41}"/>
              </a:ext>
            </a:extLst>
          </p:cNvPr>
          <p:cNvSpPr>
            <a:spLocks noGrp="1"/>
          </p:cNvSpPr>
          <p:nvPr>
            <p:ph type="title"/>
          </p:nvPr>
        </p:nvSpPr>
        <p:spPr/>
        <p:txBody>
          <a:bodyPr/>
          <a:lstStyle/>
          <a:p>
            <a:r>
              <a:rPr lang="cs-CZ" dirty="0"/>
              <a:t>Potřeby, rekvizity</a:t>
            </a:r>
            <a:br>
              <a:rPr lang="cs-CZ" dirty="0"/>
            </a:br>
            <a:endParaRPr lang="cs-CZ" dirty="0"/>
          </a:p>
        </p:txBody>
      </p:sp>
      <p:sp>
        <p:nvSpPr>
          <p:cNvPr id="3" name="Zástupný symbol pro obsah 2">
            <a:extLst>
              <a:ext uri="{FF2B5EF4-FFF2-40B4-BE49-F238E27FC236}">
                <a16:creationId xmlns:a16="http://schemas.microsoft.com/office/drawing/2014/main" id="{0E454B9E-288B-420C-942A-8E9FEAE33797}"/>
              </a:ext>
            </a:extLst>
          </p:cNvPr>
          <p:cNvSpPr>
            <a:spLocks noGrp="1"/>
          </p:cNvSpPr>
          <p:nvPr>
            <p:ph idx="1"/>
          </p:nvPr>
        </p:nvSpPr>
        <p:spPr/>
        <p:txBody>
          <a:bodyPr/>
          <a:lstStyle/>
          <a:p>
            <a:r>
              <a:rPr lang="cs-CZ" dirty="0"/>
              <a:t>Maskování, cvičné lékárničky, telefony pro účastníky,</a:t>
            </a:r>
          </a:p>
          <a:p>
            <a:endParaRPr lang="cs-CZ" dirty="0"/>
          </a:p>
          <a:p>
            <a:r>
              <a:rPr lang="cs-CZ" dirty="0"/>
              <a:t>Místo - zejména jeho bezpečnost - silnice, skály, střepy, stříkačky, psi, lidi, kluzko, tma...</a:t>
            </a:r>
          </a:p>
          <a:p>
            <a:endParaRPr lang="cs-CZ" dirty="0"/>
          </a:p>
          <a:p>
            <a:r>
              <a:rPr lang="cs-CZ" dirty="0"/>
              <a:t>Pravidla simulací - znají je figuranti i zachránci?</a:t>
            </a:r>
          </a:p>
          <a:p>
            <a:endParaRPr lang="cs-CZ" dirty="0"/>
          </a:p>
        </p:txBody>
      </p:sp>
    </p:spTree>
    <p:extLst>
      <p:ext uri="{BB962C8B-B14F-4D97-AF65-F5344CB8AC3E}">
        <p14:creationId xmlns:p14="http://schemas.microsoft.com/office/powerpoint/2010/main" val="326690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18C7B7-7F8B-4C26-B5E6-35BB7CD933CE}"/>
              </a:ext>
            </a:extLst>
          </p:cNvPr>
          <p:cNvSpPr>
            <a:spLocks noGrp="1"/>
          </p:cNvSpPr>
          <p:nvPr>
            <p:ph type="title"/>
          </p:nvPr>
        </p:nvSpPr>
        <p:spPr/>
        <p:txBody>
          <a:bodyPr/>
          <a:lstStyle/>
          <a:p>
            <a:r>
              <a:rPr lang="cs-CZ" b="0" dirty="0"/>
              <a:t>Příprava simulace</a:t>
            </a:r>
            <a:br>
              <a:rPr lang="cs-CZ" b="0" dirty="0"/>
            </a:br>
            <a:endParaRPr lang="cs-CZ" dirty="0"/>
          </a:p>
        </p:txBody>
      </p:sp>
      <p:sp>
        <p:nvSpPr>
          <p:cNvPr id="3" name="Zástupný symbol pro obsah 2">
            <a:extLst>
              <a:ext uri="{FF2B5EF4-FFF2-40B4-BE49-F238E27FC236}">
                <a16:creationId xmlns:a16="http://schemas.microsoft.com/office/drawing/2014/main" id="{82EF55A0-E2F4-4869-B74E-D7232CE5AB95}"/>
              </a:ext>
            </a:extLst>
          </p:cNvPr>
          <p:cNvSpPr>
            <a:spLocks noGrp="1"/>
          </p:cNvSpPr>
          <p:nvPr>
            <p:ph idx="1"/>
          </p:nvPr>
        </p:nvSpPr>
        <p:spPr>
          <a:xfrm>
            <a:off x="720000" y="1692002"/>
            <a:ext cx="10753200" cy="4224056"/>
          </a:xfrm>
        </p:spPr>
        <p:txBody>
          <a:bodyPr>
            <a:normAutofit fontScale="92500" lnSpcReduction="20000"/>
          </a:bodyPr>
          <a:lstStyle/>
          <a:p>
            <a:r>
              <a:rPr lang="cs-CZ" dirty="0"/>
              <a:t>Rozdělení do skupin (tři nebo dvě)</a:t>
            </a:r>
          </a:p>
          <a:p>
            <a:r>
              <a:rPr lang="cs-CZ" dirty="0"/>
              <a:t>Zadání pro figuranty</a:t>
            </a:r>
          </a:p>
          <a:p>
            <a:r>
              <a:rPr lang="cs-CZ" dirty="0"/>
              <a:t>Maskování</a:t>
            </a:r>
          </a:p>
          <a:p>
            <a:r>
              <a:rPr lang="cs-CZ" dirty="0"/>
              <a:t>Rozvedení na místa (oddělit místně nesouvisející děje a skupiny)</a:t>
            </a:r>
          </a:p>
          <a:p>
            <a:r>
              <a:rPr lang="cs-CZ" dirty="0"/>
              <a:t>Kontaktujte linku 155, uveďte kde a kdy pořádáte simulaci</a:t>
            </a:r>
          </a:p>
          <a:p>
            <a:r>
              <a:rPr lang="cs-CZ" dirty="0"/>
              <a:t>Organizace zachránců – jasně sděl kdo (figuranti, zachránci), kde</a:t>
            </a:r>
          </a:p>
          <a:p>
            <a:r>
              <a:rPr lang="cs-CZ" dirty="0"/>
              <a:t>(místo), kdy (čas), s kým (skupiny), v čem(oblečení), jak dlouho bude simulace trvat (zahájení, ukončení)</a:t>
            </a:r>
          </a:p>
          <a:p>
            <a:endParaRPr lang="cs-CZ" dirty="0"/>
          </a:p>
        </p:txBody>
      </p:sp>
    </p:spTree>
    <p:extLst>
      <p:ext uri="{BB962C8B-B14F-4D97-AF65-F5344CB8AC3E}">
        <p14:creationId xmlns:p14="http://schemas.microsoft.com/office/powerpoint/2010/main" val="2021350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9A4F0C-283C-4BB2-87BC-AFFAE335C354}"/>
              </a:ext>
            </a:extLst>
          </p:cNvPr>
          <p:cNvSpPr>
            <a:spLocks noGrp="1"/>
          </p:cNvSpPr>
          <p:nvPr>
            <p:ph type="title"/>
          </p:nvPr>
        </p:nvSpPr>
        <p:spPr/>
        <p:txBody>
          <a:bodyPr>
            <a:normAutofit fontScale="90000"/>
          </a:bodyPr>
          <a:lstStyle/>
          <a:p>
            <a:r>
              <a:rPr lang="cs-CZ" dirty="0"/>
              <a:t>Zadání pro figuranty</a:t>
            </a:r>
            <a:br>
              <a:rPr lang="cs-CZ" dirty="0"/>
            </a:br>
            <a:endParaRPr lang="cs-CZ" dirty="0"/>
          </a:p>
        </p:txBody>
      </p:sp>
      <p:sp>
        <p:nvSpPr>
          <p:cNvPr id="3" name="Zástupný symbol pro obsah 2">
            <a:extLst>
              <a:ext uri="{FF2B5EF4-FFF2-40B4-BE49-F238E27FC236}">
                <a16:creationId xmlns:a16="http://schemas.microsoft.com/office/drawing/2014/main" id="{AC25E5A7-31E0-40C5-8AF9-F3282FCFAF89}"/>
              </a:ext>
            </a:extLst>
          </p:cNvPr>
          <p:cNvSpPr>
            <a:spLocks noGrp="1"/>
          </p:cNvSpPr>
          <p:nvPr>
            <p:ph idx="1"/>
          </p:nvPr>
        </p:nvSpPr>
        <p:spPr>
          <a:xfrm>
            <a:off x="444578" y="1836826"/>
            <a:ext cx="10753200" cy="4301174"/>
          </a:xfrm>
        </p:spPr>
        <p:txBody>
          <a:bodyPr>
            <a:normAutofit fontScale="47500" lnSpcReduction="20000"/>
          </a:bodyPr>
          <a:lstStyle/>
          <a:p>
            <a:r>
              <a:rPr lang="cs-CZ" dirty="0"/>
              <a:t>Kvalitně zahranou roli vyžaduje především znalost role – herecké zkušenosti jsou podružné. S velkou většinou závažných stavů se nikdo ze „figurantů“ nesetkal a proto je klíčové dobře popsat a ukázat jak mají roli zahrát.</a:t>
            </a:r>
          </a:p>
          <a:p>
            <a:endParaRPr lang="cs-CZ" dirty="0"/>
          </a:p>
          <a:p>
            <a:r>
              <a:rPr lang="cs-CZ" dirty="0"/>
              <a:t>Popisujeme-li figurantovi jeho roli, musíme jasně říci co cítí, jak se chová. Informace "</a:t>
            </a:r>
            <a:r>
              <a:rPr lang="cs-CZ" dirty="0" err="1"/>
              <a:t>bolejí</a:t>
            </a:r>
            <a:r>
              <a:rPr lang="cs-CZ" dirty="0"/>
              <a:t> tě strašně zuby" je nedostatečná. Figurant hovorovým tónem oznámí: "jo, bolí mě to" bez jakékoliv herecké akce.</a:t>
            </a:r>
          </a:p>
          <a:p>
            <a:endParaRPr lang="cs-CZ" dirty="0"/>
          </a:p>
          <a:p>
            <a:r>
              <a:rPr lang="cs-CZ" dirty="0"/>
              <a:t>Lépe je říci: "Bolí tě celá půlka čelisti, žahavá bolest ti každou chvíli vystřeluje od tváře k uchu. Jsi vyčerpaný, bojíš se každé další chvíle." Popis doprovodíme vlastní hereckou akcí ((schoulené držení těla, bázlivý dotyk bolavého místa, neschopnost se soustředit na rozhovor.</a:t>
            </a:r>
          </a:p>
          <a:p>
            <a:endParaRPr lang="cs-CZ" dirty="0"/>
          </a:p>
          <a:p>
            <a:r>
              <a:rPr lang="cs-CZ" dirty="0"/>
              <a:t>Připravte si písemně v bodech shrnutí co chcete figurantům sdělit. Převyprávějte jim to vlastními slovy, ale na závěr znovu přečtěte osnovu v bodech.</a:t>
            </a:r>
          </a:p>
          <a:p>
            <a:endParaRPr lang="cs-CZ" dirty="0"/>
          </a:p>
          <a:p>
            <a:pPr marL="72000" indent="0">
              <a:buNone/>
            </a:pPr>
            <a:r>
              <a:rPr lang="cs-CZ" dirty="0"/>
              <a:t>Na co myslet:</a:t>
            </a:r>
          </a:p>
          <a:p>
            <a:r>
              <a:rPr lang="cs-CZ" dirty="0"/>
              <a:t>Příběh a role v něm pro figuranty i zachránce (používáme skutečná jména) Někdy je příběh pouze “obsažen” v situaci, nevyprávíme ho. Každý ze figurantů se dozví jen “svoji” část. Příliš informací z příběhu může figuranta zmást.</a:t>
            </a:r>
          </a:p>
          <a:p>
            <a:endParaRPr lang="cs-CZ" dirty="0"/>
          </a:p>
        </p:txBody>
      </p:sp>
    </p:spTree>
    <p:extLst>
      <p:ext uri="{BB962C8B-B14F-4D97-AF65-F5344CB8AC3E}">
        <p14:creationId xmlns:p14="http://schemas.microsoft.com/office/powerpoint/2010/main" val="3704207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9CA680-FAE2-4679-A432-33EA62352359}"/>
              </a:ext>
            </a:extLst>
          </p:cNvPr>
          <p:cNvSpPr>
            <a:spLocks noGrp="1"/>
          </p:cNvSpPr>
          <p:nvPr>
            <p:ph type="title"/>
          </p:nvPr>
        </p:nvSpPr>
        <p:spPr/>
        <p:txBody>
          <a:bodyPr>
            <a:normAutofit fontScale="90000"/>
          </a:bodyPr>
          <a:lstStyle/>
          <a:p>
            <a:r>
              <a:rPr lang="cs-CZ" dirty="0"/>
              <a:t>Zadání pro figuranty</a:t>
            </a:r>
          </a:p>
        </p:txBody>
      </p:sp>
      <p:sp>
        <p:nvSpPr>
          <p:cNvPr id="3" name="Zástupný symbol pro obsah 2">
            <a:extLst>
              <a:ext uri="{FF2B5EF4-FFF2-40B4-BE49-F238E27FC236}">
                <a16:creationId xmlns:a16="http://schemas.microsoft.com/office/drawing/2014/main" id="{631936A3-1D44-4B4A-B803-3121ED6A9A51}"/>
              </a:ext>
            </a:extLst>
          </p:cNvPr>
          <p:cNvSpPr>
            <a:spLocks noGrp="1"/>
          </p:cNvSpPr>
          <p:nvPr>
            <p:ph idx="1"/>
          </p:nvPr>
        </p:nvSpPr>
        <p:spPr/>
        <p:txBody>
          <a:bodyPr>
            <a:normAutofit fontScale="62500" lnSpcReduction="20000"/>
          </a:bodyPr>
          <a:lstStyle/>
          <a:p>
            <a:r>
              <a:rPr lang="cs-CZ" b="1" dirty="0"/>
              <a:t>Nezdůraznit diagnosu ani sobě, natož figurantovi</a:t>
            </a:r>
          </a:p>
          <a:p>
            <a:endParaRPr lang="cs-CZ" b="1" dirty="0"/>
          </a:p>
          <a:p>
            <a:r>
              <a:rPr lang="cs-CZ" dirty="0"/>
              <a:t>Popisovat příznaky v tom pořadí, ve kterém je bude figurant sdělovat, zdůraznit na konec ty nejdůležitější</a:t>
            </a:r>
          </a:p>
          <a:p>
            <a:endParaRPr lang="cs-CZ" dirty="0"/>
          </a:p>
          <a:p>
            <a:r>
              <a:rPr lang="cs-CZ" dirty="0"/>
              <a:t>Pokud je ve scénáři změna stavu v průběhu děje, je vhodné aby figurant nechal dostatečný čas pro zachránce („Počítej v duchu do 30 a pak přestaň reagovat“. „Až zavolají záchranku začni se pomalu probírat“.) ¨ • Nechat je se vžít „fakt Vás hodně bolí břicho“</a:t>
            </a:r>
          </a:p>
          <a:p>
            <a:endParaRPr lang="cs-CZ" dirty="0"/>
          </a:p>
          <a:p>
            <a:r>
              <a:rPr lang="cs-CZ" dirty="0"/>
              <a:t>Pozor na „tajenky“ (informace na které se musí záchranář zeptat), nezdůraznit je figurantovi příliš, být smířen s tím že někdy „tajenka“ zapadne. Není vhodné říci „vy jste na to nepřišli“</a:t>
            </a:r>
          </a:p>
          <a:p>
            <a:endParaRPr lang="cs-CZ" dirty="0"/>
          </a:p>
        </p:txBody>
      </p:sp>
    </p:spTree>
    <p:extLst>
      <p:ext uri="{BB962C8B-B14F-4D97-AF65-F5344CB8AC3E}">
        <p14:creationId xmlns:p14="http://schemas.microsoft.com/office/powerpoint/2010/main" val="176575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1A8267-799E-4AB6-B39F-D4282DDFE404}"/>
              </a:ext>
            </a:extLst>
          </p:cNvPr>
          <p:cNvSpPr>
            <a:spLocks noGrp="1"/>
          </p:cNvSpPr>
          <p:nvPr>
            <p:ph type="title"/>
          </p:nvPr>
        </p:nvSpPr>
        <p:spPr/>
        <p:txBody>
          <a:bodyPr>
            <a:normAutofit fontScale="90000"/>
          </a:bodyPr>
          <a:lstStyle/>
          <a:p>
            <a:r>
              <a:rPr lang="cs-CZ" b="0" dirty="0"/>
              <a:t>Průběh simulace</a:t>
            </a:r>
            <a:br>
              <a:rPr lang="cs-CZ" b="0" dirty="0"/>
            </a:br>
            <a:endParaRPr lang="cs-CZ" dirty="0"/>
          </a:p>
        </p:txBody>
      </p:sp>
      <p:sp>
        <p:nvSpPr>
          <p:cNvPr id="3" name="Zástupný symbol pro obsah 2">
            <a:extLst>
              <a:ext uri="{FF2B5EF4-FFF2-40B4-BE49-F238E27FC236}">
                <a16:creationId xmlns:a16="http://schemas.microsoft.com/office/drawing/2014/main" id="{37B6C640-95F8-49C7-9C8C-746C622612FB}"/>
              </a:ext>
            </a:extLst>
          </p:cNvPr>
          <p:cNvSpPr>
            <a:spLocks noGrp="1"/>
          </p:cNvSpPr>
          <p:nvPr>
            <p:ph idx="1"/>
          </p:nvPr>
        </p:nvSpPr>
        <p:spPr>
          <a:xfrm>
            <a:off x="720000" y="1692002"/>
            <a:ext cx="10753200" cy="4224056"/>
          </a:xfrm>
        </p:spPr>
        <p:txBody>
          <a:bodyPr>
            <a:normAutofit fontScale="55000" lnSpcReduction="20000"/>
          </a:bodyPr>
          <a:lstStyle/>
          <a:p>
            <a:r>
              <a:rPr lang="cs-CZ" dirty="0"/>
              <a:t>Jak hrají figuranti? Pochopili zachránci zadání(roli)? Zapisujte si jednotlivé chyby a klíčové události.</a:t>
            </a:r>
          </a:p>
          <a:p>
            <a:endParaRPr lang="cs-CZ" dirty="0"/>
          </a:p>
          <a:p>
            <a:r>
              <a:rPr lang="cs-CZ" dirty="0"/>
              <a:t>Pokud simulace probíhá jinak než jste plánovali vnímejte co se opravdu děje. Budete reagovat na skutečnou událost, nikdy ne na Vaše plány. Později hledejte, jak to příště zadat lépe. Nehledejte chybu na straně účastníků.</a:t>
            </a:r>
          </a:p>
          <a:p>
            <a:endParaRPr lang="cs-CZ" dirty="0"/>
          </a:p>
          <a:p>
            <a:r>
              <a:rPr lang="cs-CZ" dirty="0"/>
              <a:t>Bezpečnost - neustále hlídáme okolí kvůli bezpečnosti figurantů i zachránců - při simulaci mají “tunelové vidění” a např. projíždějící auto snadno přehlédnou.</a:t>
            </a:r>
          </a:p>
          <a:p>
            <a:endParaRPr lang="cs-CZ" dirty="0"/>
          </a:p>
          <a:p>
            <a:r>
              <a:rPr lang="cs-CZ" dirty="0"/>
              <a:t>Jasným předem domluveným způsobem (např. příjezd záchranky) ukončete simulaci. Je velmi vhodné aby lektor v ještě roli záchranáře vyslechl minimální shrnutí pacienta.</a:t>
            </a:r>
          </a:p>
          <a:p>
            <a:endParaRPr lang="cs-CZ" dirty="0"/>
          </a:p>
          <a:p>
            <a:r>
              <a:rPr lang="cs-CZ" dirty="0"/>
              <a:t>Vždy zadejte jasnou informaci co se bude dít dál – jasně a stručně – pozornost zasahujících i figurantů je po simulaci rozptýlena.</a:t>
            </a:r>
          </a:p>
          <a:p>
            <a:endParaRPr lang="cs-CZ" dirty="0"/>
          </a:p>
        </p:txBody>
      </p:sp>
    </p:spTree>
    <p:extLst>
      <p:ext uri="{BB962C8B-B14F-4D97-AF65-F5344CB8AC3E}">
        <p14:creationId xmlns:p14="http://schemas.microsoft.com/office/powerpoint/2010/main" val="2447363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3618EE3-5082-4C4B-A1FC-5B660DB835D2}"/>
              </a:ext>
            </a:extLst>
          </p:cNvPr>
          <p:cNvSpPr>
            <a:spLocks noGrp="1"/>
          </p:cNvSpPr>
          <p:nvPr>
            <p:ph type="title"/>
          </p:nvPr>
        </p:nvSpPr>
        <p:spPr>
          <a:xfrm>
            <a:off x="266299" y="3010923"/>
            <a:ext cx="11361600" cy="1171580"/>
          </a:xfrm>
        </p:spPr>
        <p:txBody>
          <a:bodyPr/>
          <a:lstStyle/>
          <a:p>
            <a:r>
              <a:rPr lang="cs-CZ" b="0" dirty="0"/>
              <a:t>Zpracování a rozbor</a:t>
            </a:r>
            <a:br>
              <a:rPr lang="cs-CZ" b="0" dirty="0"/>
            </a:br>
            <a:endParaRPr lang="cs-CZ" dirty="0"/>
          </a:p>
        </p:txBody>
      </p:sp>
      <p:sp>
        <p:nvSpPr>
          <p:cNvPr id="5" name="Podnadpis 4">
            <a:extLst>
              <a:ext uri="{FF2B5EF4-FFF2-40B4-BE49-F238E27FC236}">
                <a16:creationId xmlns:a16="http://schemas.microsoft.com/office/drawing/2014/main" id="{9B4FF837-3F1B-435C-B7B7-85583EC980D4}"/>
              </a:ext>
            </a:extLst>
          </p:cNvPr>
          <p:cNvSpPr>
            <a:spLocks noGrp="1"/>
          </p:cNvSpPr>
          <p:nvPr>
            <p:ph type="subTitle" idx="1"/>
          </p:nvPr>
        </p:nvSpPr>
        <p:spPr>
          <a:xfrm>
            <a:off x="266299" y="4182503"/>
            <a:ext cx="11361600" cy="698497"/>
          </a:xfrm>
        </p:spPr>
        <p:txBody>
          <a:bodyPr>
            <a:normAutofit fontScale="77500" lnSpcReduction="20000"/>
          </a:bodyPr>
          <a:lstStyle/>
          <a:p>
            <a:r>
              <a:rPr lang="cs-CZ" dirty="0"/>
              <a:t>Uvědomte si, že zatímco pro vás mohla být simulace pouze rutinou v harmonogramu kurzu, pro účastníka to může být jeden z nejsilnějších zážitků v celém jeho životě. Míra náročnosti je vždy individuální a nedá se zvenku posoudit.</a:t>
            </a:r>
          </a:p>
        </p:txBody>
      </p:sp>
    </p:spTree>
    <p:extLst>
      <p:ext uri="{BB962C8B-B14F-4D97-AF65-F5344CB8AC3E}">
        <p14:creationId xmlns:p14="http://schemas.microsoft.com/office/powerpoint/2010/main" val="778586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AA3BFF2-514C-450C-8DED-E3C8EC59B336}"/>
              </a:ext>
            </a:extLst>
          </p:cNvPr>
          <p:cNvSpPr>
            <a:spLocks noGrp="1"/>
          </p:cNvSpPr>
          <p:nvPr>
            <p:ph type="title"/>
          </p:nvPr>
        </p:nvSpPr>
        <p:spPr/>
        <p:txBody>
          <a:bodyPr/>
          <a:lstStyle/>
          <a:p>
            <a:r>
              <a:rPr lang="cs-CZ" dirty="0"/>
              <a:t>Větrání emocí</a:t>
            </a:r>
            <a:br>
              <a:rPr lang="cs-CZ" dirty="0"/>
            </a:br>
            <a:endParaRPr lang="cs-CZ" dirty="0"/>
          </a:p>
        </p:txBody>
      </p:sp>
      <p:sp>
        <p:nvSpPr>
          <p:cNvPr id="5" name="Zástupný symbol pro obsah 4">
            <a:extLst>
              <a:ext uri="{FF2B5EF4-FFF2-40B4-BE49-F238E27FC236}">
                <a16:creationId xmlns:a16="http://schemas.microsoft.com/office/drawing/2014/main" id="{F46B0D2E-E76F-4465-A23B-7D13D65B03F1}"/>
              </a:ext>
            </a:extLst>
          </p:cNvPr>
          <p:cNvSpPr>
            <a:spLocks noGrp="1"/>
          </p:cNvSpPr>
          <p:nvPr>
            <p:ph idx="1"/>
          </p:nvPr>
        </p:nvSpPr>
        <p:spPr>
          <a:xfrm>
            <a:off x="418641" y="1692001"/>
            <a:ext cx="11054559" cy="4631681"/>
          </a:xfrm>
        </p:spPr>
        <p:txBody>
          <a:bodyPr>
            <a:normAutofit fontScale="55000" lnSpcReduction="20000"/>
          </a:bodyPr>
          <a:lstStyle/>
          <a:p>
            <a:r>
              <a:rPr lang="cs-CZ" dirty="0"/>
              <a:t>Emoce, osobní prožitky - provázejí každou akci a zážitkovou obzvláště - je třeba dát vždy prostor pro jejich ventilování – možností je vícero:</a:t>
            </a:r>
          </a:p>
          <a:p>
            <a:endParaRPr lang="cs-CZ" dirty="0"/>
          </a:p>
          <a:p>
            <a:r>
              <a:rPr lang="cs-CZ" dirty="0"/>
              <a:t>Prostor pro spontánní sdílení - přestávka, dlouhý čas na přesun z místa simulace,...</a:t>
            </a:r>
          </a:p>
          <a:p>
            <a:endParaRPr lang="cs-CZ" dirty="0"/>
          </a:p>
          <a:p>
            <a:r>
              <a:rPr lang="cs-CZ" dirty="0"/>
              <a:t>Sdílení ve skupinkách – zadání práce v malých skupinkách s dostatečným prostorem i pro sdílení pocitů, zážitků,...</a:t>
            </a:r>
          </a:p>
          <a:p>
            <a:endParaRPr lang="cs-CZ" dirty="0"/>
          </a:p>
          <a:p>
            <a:r>
              <a:rPr lang="cs-CZ" dirty="0"/>
              <a:t>Odstřižení pohybem</a:t>
            </a:r>
          </a:p>
          <a:p>
            <a:endParaRPr lang="cs-CZ" dirty="0"/>
          </a:p>
          <a:p>
            <a:r>
              <a:rPr lang="cs-CZ" dirty="0"/>
              <a:t>Strukturovanými ("Každý řekněte jedno pozitivum a jedno negativum") nebo otevřenými otázkami (“Tak co, jak to šlo?“ “Jaký </a:t>
            </a:r>
            <a:br>
              <a:rPr lang="cs-CZ" dirty="0"/>
            </a:br>
            <a:r>
              <a:rPr lang="cs-CZ" dirty="0"/>
              <a:t>z toho máte dojem/pocit?”) pro celou skupinu a prostorem odpovědět</a:t>
            </a:r>
          </a:p>
          <a:p>
            <a:endParaRPr lang="cs-CZ" dirty="0"/>
          </a:p>
          <a:p>
            <a:r>
              <a:rPr lang="cs-CZ" dirty="0"/>
              <a:t>Samostatným prostorem pro každého (“kolečko” ve skupině)</a:t>
            </a:r>
          </a:p>
          <a:p>
            <a:endParaRPr lang="cs-CZ" dirty="0"/>
          </a:p>
          <a:p>
            <a:r>
              <a:rPr lang="cs-CZ" dirty="0">
                <a:hlinkClick r:id="rId3" tooltip="Teploměr (stránka neexistuje)"/>
              </a:rPr>
              <a:t>Teploměr</a:t>
            </a:r>
            <a:r>
              <a:rPr lang="cs-CZ" dirty="0"/>
              <a:t> konfrontuje náladu účastníků s náladou skupiny, vhodný pro zahájení skupinové práce</a:t>
            </a:r>
          </a:p>
          <a:p>
            <a:endParaRPr lang="cs-CZ" dirty="0"/>
          </a:p>
        </p:txBody>
      </p:sp>
    </p:spTree>
    <p:extLst>
      <p:ext uri="{BB962C8B-B14F-4D97-AF65-F5344CB8AC3E}">
        <p14:creationId xmlns:p14="http://schemas.microsoft.com/office/powerpoint/2010/main" val="4107848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ECC7D3-D35C-43B5-9E8F-0090DE456E32}"/>
              </a:ext>
            </a:extLst>
          </p:cNvPr>
          <p:cNvSpPr>
            <a:spLocks noGrp="1"/>
          </p:cNvSpPr>
          <p:nvPr>
            <p:ph type="title"/>
          </p:nvPr>
        </p:nvSpPr>
        <p:spPr/>
        <p:txBody>
          <a:bodyPr/>
          <a:lstStyle/>
          <a:p>
            <a:r>
              <a:rPr lang="cs-CZ" dirty="0"/>
              <a:t>Rozbor</a:t>
            </a:r>
            <a:br>
              <a:rPr lang="cs-CZ" dirty="0"/>
            </a:br>
            <a:endParaRPr lang="cs-CZ" dirty="0"/>
          </a:p>
        </p:txBody>
      </p:sp>
      <p:sp>
        <p:nvSpPr>
          <p:cNvPr id="3" name="Zástupný symbol pro obsah 2">
            <a:extLst>
              <a:ext uri="{FF2B5EF4-FFF2-40B4-BE49-F238E27FC236}">
                <a16:creationId xmlns:a16="http://schemas.microsoft.com/office/drawing/2014/main" id="{0D6FE6E2-3B72-4A9B-9F3E-E9DA11F432DE}"/>
              </a:ext>
            </a:extLst>
          </p:cNvPr>
          <p:cNvSpPr>
            <a:spLocks noGrp="1"/>
          </p:cNvSpPr>
          <p:nvPr>
            <p:ph idx="1"/>
          </p:nvPr>
        </p:nvSpPr>
        <p:spPr>
          <a:xfrm>
            <a:off x="720000" y="1692002"/>
            <a:ext cx="10753200" cy="4257106"/>
          </a:xfrm>
        </p:spPr>
        <p:txBody>
          <a:bodyPr>
            <a:normAutofit fontScale="70000" lnSpcReduction="20000"/>
          </a:bodyPr>
          <a:lstStyle/>
          <a:p>
            <a:r>
              <a:rPr lang="cs-CZ" dirty="0"/>
              <a:t>Po ventilování emocí se věnujte odbornému obsahu – co se skutečně dělo, co se mělo dělat, jak se měla situace řešit.</a:t>
            </a:r>
          </a:p>
          <a:p>
            <a:endParaRPr lang="cs-CZ" dirty="0"/>
          </a:p>
          <a:p>
            <a:r>
              <a:rPr lang="cs-CZ" dirty="0"/>
              <a:t>Pracujte vždy s tím co se skutečně stalo. Na začátku rozboru opusťte všechny své představy o tom, co jste chtěli na simulaci ukázat nebo naučit a pracujte pouze s tím, co se tam dělo. Nepopírejte realitu (figurant to jinak zahrál; účastník to myslel jinak,...)</a:t>
            </a:r>
          </a:p>
          <a:p>
            <a:endParaRPr lang="cs-CZ" dirty="0"/>
          </a:p>
          <a:p>
            <a:r>
              <a:rPr lang="cs-CZ" dirty="0"/>
              <a:t>Ptejte se figurantů na pocity, ale nenechte je hodnotit zachránce. Odborné hodnocení má dělat lektor vedoucí rozbor, pokud se rozhodne, že je takové hodnocení užitečné (což nebývá příliš často).</a:t>
            </a:r>
          </a:p>
          <a:p>
            <a:endParaRPr lang="cs-CZ" dirty="0"/>
          </a:p>
        </p:txBody>
      </p:sp>
    </p:spTree>
    <p:extLst>
      <p:ext uri="{BB962C8B-B14F-4D97-AF65-F5344CB8AC3E}">
        <p14:creationId xmlns:p14="http://schemas.microsoft.com/office/powerpoint/2010/main" val="219870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176932-4ECE-4AD8-807F-2BDB04F32BE0}"/>
              </a:ext>
            </a:extLst>
          </p:cNvPr>
          <p:cNvSpPr>
            <a:spLocks noGrp="1"/>
          </p:cNvSpPr>
          <p:nvPr>
            <p:ph type="title"/>
          </p:nvPr>
        </p:nvSpPr>
        <p:spPr/>
        <p:txBody>
          <a:bodyPr/>
          <a:lstStyle/>
          <a:p>
            <a:r>
              <a:rPr lang="cs-CZ" dirty="0"/>
              <a:t>SMART - </a:t>
            </a:r>
            <a:r>
              <a:rPr lang="cs-CZ" dirty="0" err="1"/>
              <a:t>project</a:t>
            </a:r>
            <a:r>
              <a:rPr lang="cs-CZ" dirty="0"/>
              <a:t> management style</a:t>
            </a:r>
          </a:p>
        </p:txBody>
      </p:sp>
      <p:sp>
        <p:nvSpPr>
          <p:cNvPr id="3" name="Zástupný symbol pro obsah 2">
            <a:extLst>
              <a:ext uri="{FF2B5EF4-FFF2-40B4-BE49-F238E27FC236}">
                <a16:creationId xmlns:a16="http://schemas.microsoft.com/office/drawing/2014/main" id="{441D4CE3-46D7-4803-8D57-FECE218249C1}"/>
              </a:ext>
            </a:extLst>
          </p:cNvPr>
          <p:cNvSpPr>
            <a:spLocks noGrp="1"/>
          </p:cNvSpPr>
          <p:nvPr>
            <p:ph idx="1"/>
          </p:nvPr>
        </p:nvSpPr>
        <p:spPr>
          <a:xfrm>
            <a:off x="720000" y="1998002"/>
            <a:ext cx="10753200" cy="4139998"/>
          </a:xfrm>
        </p:spPr>
        <p:txBody>
          <a:bodyPr/>
          <a:lstStyle/>
          <a:p>
            <a:pPr marL="72000" indent="0">
              <a:buNone/>
            </a:pPr>
            <a:r>
              <a:rPr lang="cs-CZ" dirty="0"/>
              <a:t>S – </a:t>
            </a:r>
            <a:r>
              <a:rPr lang="cs-CZ" dirty="0" err="1"/>
              <a:t>Specific</a:t>
            </a:r>
            <a:endParaRPr lang="cs-CZ" dirty="0"/>
          </a:p>
          <a:p>
            <a:pPr marL="72000" indent="0">
              <a:buNone/>
            </a:pPr>
            <a:r>
              <a:rPr lang="cs-CZ" dirty="0"/>
              <a:t>M – </a:t>
            </a:r>
            <a:r>
              <a:rPr lang="cs-CZ" dirty="0" err="1"/>
              <a:t>Measurable</a:t>
            </a:r>
            <a:endParaRPr lang="cs-CZ" dirty="0"/>
          </a:p>
          <a:p>
            <a:pPr marL="72000" indent="0">
              <a:buNone/>
            </a:pPr>
            <a:r>
              <a:rPr lang="cs-CZ" dirty="0"/>
              <a:t>A – </a:t>
            </a:r>
            <a:r>
              <a:rPr lang="cs-CZ" dirty="0" err="1"/>
              <a:t>Achiaveble</a:t>
            </a:r>
            <a:endParaRPr lang="cs-CZ" dirty="0"/>
          </a:p>
          <a:p>
            <a:pPr marL="72000" indent="0">
              <a:buNone/>
            </a:pPr>
            <a:r>
              <a:rPr lang="cs-CZ" dirty="0"/>
              <a:t>R – </a:t>
            </a:r>
            <a:r>
              <a:rPr lang="cs-CZ" dirty="0" err="1"/>
              <a:t>Realistic</a:t>
            </a:r>
            <a:endParaRPr lang="cs-CZ" dirty="0"/>
          </a:p>
          <a:p>
            <a:pPr marL="72000" indent="0">
              <a:buNone/>
            </a:pPr>
            <a:r>
              <a:rPr lang="cs-CZ" dirty="0"/>
              <a:t>T -  </a:t>
            </a:r>
            <a:r>
              <a:rPr lang="cs-CZ" dirty="0" err="1"/>
              <a:t>Timed</a:t>
            </a:r>
            <a:endParaRPr lang="cs-CZ" dirty="0"/>
          </a:p>
          <a:p>
            <a:pPr marL="72000" indent="0">
              <a:buNone/>
            </a:pPr>
            <a:endParaRPr lang="cs-CZ" dirty="0"/>
          </a:p>
        </p:txBody>
      </p:sp>
      <p:pic>
        <p:nvPicPr>
          <p:cNvPr id="5" name="Obrázek 4">
            <a:extLst>
              <a:ext uri="{FF2B5EF4-FFF2-40B4-BE49-F238E27FC236}">
                <a16:creationId xmlns:a16="http://schemas.microsoft.com/office/drawing/2014/main" id="{ED17A6CA-6249-4460-AFC5-801AA0DE7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846" y="2336265"/>
            <a:ext cx="4572000" cy="1943100"/>
          </a:xfrm>
          <a:prstGeom prst="rect">
            <a:avLst/>
          </a:prstGeom>
        </p:spPr>
      </p:pic>
    </p:spTree>
    <p:extLst>
      <p:ext uri="{BB962C8B-B14F-4D97-AF65-F5344CB8AC3E}">
        <p14:creationId xmlns:p14="http://schemas.microsoft.com/office/powerpoint/2010/main" val="1759532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6935F6-FD25-4A8A-B2F1-120FAE5CECB1}"/>
              </a:ext>
            </a:extLst>
          </p:cNvPr>
          <p:cNvSpPr>
            <a:spLocks noGrp="1"/>
          </p:cNvSpPr>
          <p:nvPr>
            <p:ph type="title"/>
          </p:nvPr>
        </p:nvSpPr>
        <p:spPr/>
        <p:txBody>
          <a:bodyPr/>
          <a:lstStyle/>
          <a:p>
            <a:r>
              <a:rPr lang="cs-CZ" dirty="0" err="1"/>
              <a:t>Review</a:t>
            </a:r>
            <a:r>
              <a:rPr lang="cs-CZ" dirty="0"/>
              <a:t> jednoduchých simulací</a:t>
            </a:r>
          </a:p>
        </p:txBody>
      </p:sp>
      <p:sp>
        <p:nvSpPr>
          <p:cNvPr id="3" name="Zástupný symbol pro obsah 2">
            <a:extLst>
              <a:ext uri="{FF2B5EF4-FFF2-40B4-BE49-F238E27FC236}">
                <a16:creationId xmlns:a16="http://schemas.microsoft.com/office/drawing/2014/main" id="{57897322-C6B0-40AB-ABBD-059D235B41D5}"/>
              </a:ext>
            </a:extLst>
          </p:cNvPr>
          <p:cNvSpPr>
            <a:spLocks noGrp="1"/>
          </p:cNvSpPr>
          <p:nvPr>
            <p:ph idx="1"/>
          </p:nvPr>
        </p:nvSpPr>
        <p:spPr/>
        <p:txBody>
          <a:bodyPr/>
          <a:lstStyle/>
          <a:p>
            <a:r>
              <a:rPr lang="cs-CZ" dirty="0"/>
              <a:t>Co zachránce slyšel</a:t>
            </a:r>
          </a:p>
          <a:p>
            <a:r>
              <a:rPr lang="cs-CZ" dirty="0"/>
              <a:t>Co se rozhodl s tím dělat</a:t>
            </a:r>
          </a:p>
          <a:p>
            <a:r>
              <a:rPr lang="cs-CZ" dirty="0"/>
              <a:t>Co figurant doopravdy říkal</a:t>
            </a:r>
          </a:p>
          <a:p>
            <a:r>
              <a:rPr lang="cs-CZ" dirty="0"/>
              <a:t>Neuzavírat diagnózou pokud to není nutné</a:t>
            </a:r>
          </a:p>
          <a:p>
            <a:endParaRPr lang="cs-CZ" dirty="0"/>
          </a:p>
        </p:txBody>
      </p:sp>
    </p:spTree>
    <p:extLst>
      <p:ext uri="{BB962C8B-B14F-4D97-AF65-F5344CB8AC3E}">
        <p14:creationId xmlns:p14="http://schemas.microsoft.com/office/powerpoint/2010/main" val="2416344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4AFC7-7809-467A-AB74-72AABE5A2EB8}"/>
              </a:ext>
            </a:extLst>
          </p:cNvPr>
          <p:cNvSpPr>
            <a:spLocks noGrp="1"/>
          </p:cNvSpPr>
          <p:nvPr>
            <p:ph type="title"/>
          </p:nvPr>
        </p:nvSpPr>
        <p:spPr/>
        <p:txBody>
          <a:bodyPr/>
          <a:lstStyle/>
          <a:p>
            <a:r>
              <a:rPr lang="cs-CZ" dirty="0" err="1"/>
              <a:t>Review</a:t>
            </a:r>
            <a:r>
              <a:rPr lang="cs-CZ" dirty="0"/>
              <a:t> složitějších simulací</a:t>
            </a:r>
          </a:p>
        </p:txBody>
      </p:sp>
      <p:sp>
        <p:nvSpPr>
          <p:cNvPr id="3" name="Zástupný symbol pro obsah 2">
            <a:extLst>
              <a:ext uri="{FF2B5EF4-FFF2-40B4-BE49-F238E27FC236}">
                <a16:creationId xmlns:a16="http://schemas.microsoft.com/office/drawing/2014/main" id="{A2CB2264-D49C-45DB-8D0E-EEBADBE8F4A2}"/>
              </a:ext>
            </a:extLst>
          </p:cNvPr>
          <p:cNvSpPr>
            <a:spLocks noGrp="1"/>
          </p:cNvSpPr>
          <p:nvPr>
            <p:ph idx="1"/>
          </p:nvPr>
        </p:nvSpPr>
        <p:spPr>
          <a:xfrm>
            <a:off x="605928" y="1692002"/>
            <a:ext cx="10867272" cy="4139998"/>
          </a:xfrm>
        </p:spPr>
        <p:txBody>
          <a:bodyPr>
            <a:normAutofit lnSpcReduction="10000"/>
          </a:bodyPr>
          <a:lstStyle/>
          <a:p>
            <a:r>
              <a:rPr lang="cs-CZ" dirty="0"/>
              <a:t>Kolečko emocí – sdílení pocitů. Pokud jsou chyby veliké (ztráty pacientů, í konflikty mezi zachránci), je možné provést kolečko kdy každý řekne jedno pozitivum </a:t>
            </a:r>
            <a:r>
              <a:rPr lang="cs-CZ" b="1" dirty="0"/>
              <a:t>Co se nám povedlo</a:t>
            </a:r>
            <a:r>
              <a:rPr lang="cs-CZ" dirty="0"/>
              <a:t> a jedno negativum </a:t>
            </a:r>
            <a:r>
              <a:rPr lang="cs-CZ" b="1" dirty="0"/>
              <a:t>Co příště udělám lépe</a:t>
            </a:r>
            <a:r>
              <a:rPr lang="cs-CZ" dirty="0"/>
              <a:t>).</a:t>
            </a:r>
          </a:p>
          <a:p>
            <a:endParaRPr lang="cs-CZ" dirty="0"/>
          </a:p>
          <a:p>
            <a:r>
              <a:rPr lang="cs-CZ" dirty="0"/>
              <a:t>Nevyvolejte konfrontaci lektor x zachránce, vysvětlování, zdůvodňování - není to zkoušení, je to forma výuky.</a:t>
            </a:r>
          </a:p>
        </p:txBody>
      </p:sp>
    </p:spTree>
    <p:extLst>
      <p:ext uri="{BB962C8B-B14F-4D97-AF65-F5344CB8AC3E}">
        <p14:creationId xmlns:p14="http://schemas.microsoft.com/office/powerpoint/2010/main" val="2376882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4927CF-B08A-495B-818E-146AD1D9F564}"/>
              </a:ext>
            </a:extLst>
          </p:cNvPr>
          <p:cNvSpPr>
            <a:spLocks noGrp="1"/>
          </p:cNvSpPr>
          <p:nvPr>
            <p:ph type="title"/>
          </p:nvPr>
        </p:nvSpPr>
        <p:spPr/>
        <p:txBody>
          <a:bodyPr/>
          <a:lstStyle/>
          <a:p>
            <a:r>
              <a:rPr lang="cs-CZ" dirty="0" err="1"/>
              <a:t>Review</a:t>
            </a:r>
            <a:r>
              <a:rPr lang="cs-CZ" dirty="0"/>
              <a:t> složitějších simulací</a:t>
            </a:r>
          </a:p>
        </p:txBody>
      </p:sp>
      <p:sp>
        <p:nvSpPr>
          <p:cNvPr id="3" name="Zástupný symbol pro obsah 2">
            <a:extLst>
              <a:ext uri="{FF2B5EF4-FFF2-40B4-BE49-F238E27FC236}">
                <a16:creationId xmlns:a16="http://schemas.microsoft.com/office/drawing/2014/main" id="{A6DE3FA9-CC42-408A-AF03-C21C4EBF2B21}"/>
              </a:ext>
            </a:extLst>
          </p:cNvPr>
          <p:cNvSpPr>
            <a:spLocks noGrp="1"/>
          </p:cNvSpPr>
          <p:nvPr>
            <p:ph idx="1"/>
          </p:nvPr>
        </p:nvSpPr>
        <p:spPr/>
        <p:txBody>
          <a:bodyPr>
            <a:normAutofit lnSpcReduction="10000"/>
          </a:bodyPr>
          <a:lstStyle/>
          <a:p>
            <a:r>
              <a:rPr lang="cs-CZ" dirty="0"/>
              <a:t>Zabraňte konfrontaci figurant x zachránce („já jsem to říkal“ „ne já jsem se ptal na něco </a:t>
            </a:r>
            <a:r>
              <a:rPr lang="cs-CZ" dirty="0" err="1"/>
              <a:t>jinýho</a:t>
            </a:r>
            <a:r>
              <a:rPr lang="cs-CZ" dirty="0"/>
              <a:t>“) </a:t>
            </a:r>
          </a:p>
          <a:p>
            <a:endParaRPr lang="cs-CZ" dirty="0"/>
          </a:p>
          <a:p>
            <a:r>
              <a:rPr lang="cs-CZ" dirty="0"/>
              <a:t>Lze zdůraznit problém očitého svědectví (plný sál psychologů, ale nikdo není schopen popsat právě proběhlou událost)</a:t>
            </a:r>
          </a:p>
          <a:p>
            <a:endParaRPr lang="cs-CZ" dirty="0"/>
          </a:p>
          <a:p>
            <a:r>
              <a:rPr lang="cs-CZ" dirty="0"/>
              <a:t>Zabraňujte omlouvání reality.</a:t>
            </a:r>
          </a:p>
        </p:txBody>
      </p:sp>
    </p:spTree>
    <p:extLst>
      <p:ext uri="{BB962C8B-B14F-4D97-AF65-F5344CB8AC3E}">
        <p14:creationId xmlns:p14="http://schemas.microsoft.com/office/powerpoint/2010/main" val="2579930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B5BF9F-8F2C-4A91-A700-15931E266EA8}"/>
              </a:ext>
            </a:extLst>
          </p:cNvPr>
          <p:cNvSpPr>
            <a:spLocks noGrp="1"/>
          </p:cNvSpPr>
          <p:nvPr>
            <p:ph type="title"/>
          </p:nvPr>
        </p:nvSpPr>
        <p:spPr/>
        <p:txBody>
          <a:bodyPr/>
          <a:lstStyle/>
          <a:p>
            <a:r>
              <a:rPr lang="cs-CZ" dirty="0"/>
              <a:t>Možná struktura:</a:t>
            </a:r>
            <a:br>
              <a:rPr lang="cs-CZ" dirty="0"/>
            </a:br>
            <a:endParaRPr lang="cs-CZ" dirty="0"/>
          </a:p>
        </p:txBody>
      </p:sp>
      <p:sp>
        <p:nvSpPr>
          <p:cNvPr id="3" name="Zástupný symbol pro obsah 2">
            <a:extLst>
              <a:ext uri="{FF2B5EF4-FFF2-40B4-BE49-F238E27FC236}">
                <a16:creationId xmlns:a16="http://schemas.microsoft.com/office/drawing/2014/main" id="{CA42A971-905E-4FBC-892E-90B4EAF4F37A}"/>
              </a:ext>
            </a:extLst>
          </p:cNvPr>
          <p:cNvSpPr>
            <a:spLocks noGrp="1"/>
          </p:cNvSpPr>
          <p:nvPr>
            <p:ph idx="1"/>
          </p:nvPr>
        </p:nvSpPr>
        <p:spPr>
          <a:xfrm>
            <a:off x="719400" y="1548783"/>
            <a:ext cx="10753200" cy="4356258"/>
          </a:xfrm>
        </p:spPr>
        <p:txBody>
          <a:bodyPr>
            <a:normAutofit fontScale="92500" lnSpcReduction="20000"/>
          </a:bodyPr>
          <a:lstStyle/>
          <a:p>
            <a:r>
              <a:rPr lang="cs-CZ" dirty="0"/>
              <a:t>První krok. Nebezpečí musí být reálná, nefrustrujte účastníky vymýšlením "možnosti uklouznutí po slimákovi"</a:t>
            </a:r>
          </a:p>
          <a:p>
            <a:r>
              <a:rPr lang="cs-CZ" dirty="0"/>
              <a:t>Seznam všech figurantů</a:t>
            </a:r>
          </a:p>
          <a:p>
            <a:r>
              <a:rPr lang="cs-CZ" dirty="0"/>
              <a:t>Druhý krok pro jednotlivé figuranty – shrnutí, rizika, plán co s ním dělat</a:t>
            </a:r>
          </a:p>
          <a:p>
            <a:r>
              <a:rPr lang="cs-CZ" dirty="0"/>
              <a:t>figuranti („Jak jsi se cítil jako zraněný člověk v té situaci, jak to na tebe působilo?“)</a:t>
            </a:r>
          </a:p>
          <a:p>
            <a:r>
              <a:rPr lang="cs-CZ" dirty="0"/>
              <a:t>Shrnutí celkové. Výstupem by mělo být spíše doporučení pro budoucnost než shrnutí chyb</a:t>
            </a:r>
          </a:p>
          <a:p>
            <a:endParaRPr lang="cs-CZ" dirty="0"/>
          </a:p>
        </p:txBody>
      </p:sp>
    </p:spTree>
    <p:extLst>
      <p:ext uri="{BB962C8B-B14F-4D97-AF65-F5344CB8AC3E}">
        <p14:creationId xmlns:p14="http://schemas.microsoft.com/office/powerpoint/2010/main" val="4063672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49D2B9-BD26-4C49-B84B-C2ADE8A71580}"/>
              </a:ext>
            </a:extLst>
          </p:cNvPr>
          <p:cNvSpPr>
            <a:spLocks noGrp="1"/>
          </p:cNvSpPr>
          <p:nvPr>
            <p:ph type="title"/>
          </p:nvPr>
        </p:nvSpPr>
        <p:spPr/>
        <p:txBody>
          <a:bodyPr/>
          <a:lstStyle/>
          <a:p>
            <a:r>
              <a:rPr lang="cs-CZ" dirty="0"/>
              <a:t>Fáze úklidu</a:t>
            </a:r>
          </a:p>
        </p:txBody>
      </p:sp>
      <p:sp>
        <p:nvSpPr>
          <p:cNvPr id="3" name="Zástupný symbol pro obsah 2">
            <a:extLst>
              <a:ext uri="{FF2B5EF4-FFF2-40B4-BE49-F238E27FC236}">
                <a16:creationId xmlns:a16="http://schemas.microsoft.com/office/drawing/2014/main" id="{C95406D9-A4C6-4C5F-83CD-A6D3068FDF75}"/>
              </a:ext>
            </a:extLst>
          </p:cNvPr>
          <p:cNvSpPr>
            <a:spLocks noGrp="1"/>
          </p:cNvSpPr>
          <p:nvPr>
            <p:ph idx="1"/>
          </p:nvPr>
        </p:nvSpPr>
        <p:spPr>
          <a:xfrm>
            <a:off x="719400" y="1799579"/>
            <a:ext cx="10753200" cy="4139998"/>
          </a:xfrm>
        </p:spPr>
        <p:txBody>
          <a:bodyPr/>
          <a:lstStyle/>
          <a:p>
            <a:r>
              <a:rPr lang="cs-CZ" dirty="0"/>
              <a:t>Je nutné uklidit materiál. Zhodnotit výsledek a zformulovat doporučení pro další uvedení simulace. Pokud byl rozbor dramatický a jeden nebo více účastníků prošli krizí, je potřeba zvážit a provést krizovou intervenci.</a:t>
            </a:r>
          </a:p>
        </p:txBody>
      </p:sp>
    </p:spTree>
    <p:extLst>
      <p:ext uri="{BB962C8B-B14F-4D97-AF65-F5344CB8AC3E}">
        <p14:creationId xmlns:p14="http://schemas.microsoft.com/office/powerpoint/2010/main" val="2271983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22E1E2-51AB-4C9B-A316-91A02E2B516D}"/>
              </a:ext>
            </a:extLst>
          </p:cNvPr>
          <p:cNvSpPr>
            <a:spLocks noGrp="1"/>
          </p:cNvSpPr>
          <p:nvPr>
            <p:ph type="title"/>
          </p:nvPr>
        </p:nvSpPr>
        <p:spPr>
          <a:xfrm>
            <a:off x="612424" y="601788"/>
            <a:ext cx="10753200" cy="451576"/>
          </a:xfrm>
        </p:spPr>
        <p:txBody>
          <a:bodyPr/>
          <a:lstStyle/>
          <a:p>
            <a:r>
              <a:rPr lang="cs-CZ" dirty="0"/>
              <a:t>Tip na závěr</a:t>
            </a:r>
          </a:p>
        </p:txBody>
      </p:sp>
      <p:sp>
        <p:nvSpPr>
          <p:cNvPr id="3" name="Zástupný symbol pro obsah 2">
            <a:extLst>
              <a:ext uri="{FF2B5EF4-FFF2-40B4-BE49-F238E27FC236}">
                <a16:creationId xmlns:a16="http://schemas.microsoft.com/office/drawing/2014/main" id="{EB14652D-1E11-4C0A-9F99-8A991897F59B}"/>
              </a:ext>
            </a:extLst>
          </p:cNvPr>
          <p:cNvSpPr>
            <a:spLocks noGrp="1"/>
          </p:cNvSpPr>
          <p:nvPr>
            <p:ph idx="1"/>
          </p:nvPr>
        </p:nvSpPr>
        <p:spPr>
          <a:xfrm>
            <a:off x="612424" y="1584426"/>
            <a:ext cx="10753200" cy="4445998"/>
          </a:xfrm>
        </p:spPr>
        <p:txBody>
          <a:bodyPr>
            <a:normAutofit/>
          </a:bodyPr>
          <a:lstStyle/>
          <a:p>
            <a:pPr marL="72000" indent="0">
              <a:buNone/>
            </a:pPr>
            <a:r>
              <a:rPr lang="cs-CZ" dirty="0"/>
              <a:t>Metoda 4 kroků využívaná např. na kurzech ERC</a:t>
            </a:r>
          </a:p>
          <a:p>
            <a:pPr marL="72000" indent="0">
              <a:buNone/>
            </a:pPr>
            <a:endParaRPr lang="cs-CZ" dirty="0"/>
          </a:p>
          <a:p>
            <a:pPr marL="72000" indent="0">
              <a:buNone/>
            </a:pPr>
            <a:r>
              <a:rPr lang="cs-CZ" dirty="0"/>
              <a:t>1 – postup v reálném čase bez komentáře</a:t>
            </a:r>
          </a:p>
          <a:p>
            <a:pPr marL="72000" indent="0">
              <a:buNone/>
            </a:pPr>
            <a:r>
              <a:rPr lang="cs-CZ" dirty="0"/>
              <a:t>2 – postup s komentářem lektora k jednotlivým krokům</a:t>
            </a:r>
          </a:p>
          <a:p>
            <a:pPr marL="72000" indent="0">
              <a:buNone/>
            </a:pPr>
            <a:r>
              <a:rPr lang="cs-CZ" dirty="0"/>
              <a:t>3 – předvedení postupu lektorem, účastník komentuje</a:t>
            </a:r>
          </a:p>
          <a:p>
            <a:pPr marL="72000" indent="0">
              <a:buNone/>
            </a:pPr>
            <a:r>
              <a:rPr lang="cs-CZ" dirty="0"/>
              <a:t>4 – předvedení postupu účastníkem, další účastník může komentovat</a:t>
            </a:r>
          </a:p>
        </p:txBody>
      </p:sp>
    </p:spTree>
    <p:extLst>
      <p:ext uri="{BB962C8B-B14F-4D97-AF65-F5344CB8AC3E}">
        <p14:creationId xmlns:p14="http://schemas.microsoft.com/office/powerpoint/2010/main" val="1051353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A8E73-7781-49EC-8CE3-28115ED2ACE9}"/>
              </a:ext>
            </a:extLst>
          </p:cNvPr>
          <p:cNvSpPr>
            <a:spLocks noGrp="1"/>
          </p:cNvSpPr>
          <p:nvPr>
            <p:ph type="title"/>
          </p:nvPr>
        </p:nvSpPr>
        <p:spPr/>
        <p:txBody>
          <a:bodyPr/>
          <a:lstStyle/>
          <a:p>
            <a:r>
              <a:rPr lang="cs-CZ" dirty="0"/>
              <a:t>Video </a:t>
            </a:r>
            <a:r>
              <a:rPr lang="cs-CZ" dirty="0" err="1"/>
              <a:t>PrPom</a:t>
            </a:r>
            <a:r>
              <a:rPr lang="cs-CZ" dirty="0"/>
              <a:t>	</a:t>
            </a:r>
          </a:p>
        </p:txBody>
      </p:sp>
      <p:sp>
        <p:nvSpPr>
          <p:cNvPr id="3" name="Zástupný symbol pro obsah 2">
            <a:extLst>
              <a:ext uri="{FF2B5EF4-FFF2-40B4-BE49-F238E27FC236}">
                <a16:creationId xmlns:a16="http://schemas.microsoft.com/office/drawing/2014/main" id="{A1A612AF-16A6-422D-8858-1A68DC2FFCB6}"/>
              </a:ext>
            </a:extLst>
          </p:cNvPr>
          <p:cNvSpPr>
            <a:spLocks noGrp="1"/>
          </p:cNvSpPr>
          <p:nvPr>
            <p:ph idx="1"/>
          </p:nvPr>
        </p:nvSpPr>
        <p:spPr/>
        <p:txBody>
          <a:bodyPr/>
          <a:lstStyle/>
          <a:p>
            <a:r>
              <a:rPr lang="cs-CZ" dirty="0" err="1"/>
              <a:t>Modelovka</a:t>
            </a:r>
            <a:r>
              <a:rPr lang="cs-CZ" dirty="0"/>
              <a:t> autonehoda - </a:t>
            </a:r>
            <a:r>
              <a:rPr lang="cs-CZ" dirty="0">
                <a:hlinkClick r:id="rId3"/>
              </a:rPr>
              <a:t>https://www.youtube.com/watch?v=Mw6fZs3B818</a:t>
            </a:r>
            <a:endParaRPr lang="cs-CZ" dirty="0"/>
          </a:p>
          <a:p>
            <a:endParaRPr lang="cs-CZ" dirty="0"/>
          </a:p>
          <a:p>
            <a:r>
              <a:rPr lang="cs-CZ" dirty="0"/>
              <a:t>Stará reportáž na Primě </a:t>
            </a:r>
            <a:r>
              <a:rPr lang="cs-CZ" dirty="0">
                <a:hlinkClick r:id="rId4"/>
              </a:rPr>
              <a:t>https://www.youtube.com/watch?v=F3nlUGpu97k</a:t>
            </a:r>
            <a:endParaRPr lang="cs-CZ" dirty="0"/>
          </a:p>
        </p:txBody>
      </p:sp>
    </p:spTree>
    <p:extLst>
      <p:ext uri="{BB962C8B-B14F-4D97-AF65-F5344CB8AC3E}">
        <p14:creationId xmlns:p14="http://schemas.microsoft.com/office/powerpoint/2010/main" val="189181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4F9784-7B4A-4C6E-8DD4-41FC44E7A20D}"/>
              </a:ext>
            </a:extLst>
          </p:cNvPr>
          <p:cNvSpPr>
            <a:spLocks noGrp="1"/>
          </p:cNvSpPr>
          <p:nvPr>
            <p:ph type="title"/>
          </p:nvPr>
        </p:nvSpPr>
        <p:spPr/>
        <p:txBody>
          <a:bodyPr/>
          <a:lstStyle/>
          <a:p>
            <a:r>
              <a:rPr lang="cs-CZ" dirty="0"/>
              <a:t>Video hra Sanitka</a:t>
            </a:r>
          </a:p>
        </p:txBody>
      </p:sp>
      <p:sp>
        <p:nvSpPr>
          <p:cNvPr id="3" name="Zástupný symbol pro obsah 2">
            <a:extLst>
              <a:ext uri="{FF2B5EF4-FFF2-40B4-BE49-F238E27FC236}">
                <a16:creationId xmlns:a16="http://schemas.microsoft.com/office/drawing/2014/main" id="{02ADE027-0234-4F80-8211-090716CF2CDF}"/>
              </a:ext>
            </a:extLst>
          </p:cNvPr>
          <p:cNvSpPr>
            <a:spLocks noGrp="1"/>
          </p:cNvSpPr>
          <p:nvPr>
            <p:ph idx="1"/>
          </p:nvPr>
        </p:nvSpPr>
        <p:spPr/>
        <p:txBody>
          <a:bodyPr/>
          <a:lstStyle/>
          <a:p>
            <a:r>
              <a:rPr lang="cs-CZ" dirty="0"/>
              <a:t>http://www.ceskatelevize.cz/specialy/sanitka2-hra/</a:t>
            </a:r>
          </a:p>
        </p:txBody>
      </p:sp>
    </p:spTree>
    <p:extLst>
      <p:ext uri="{BB962C8B-B14F-4D97-AF65-F5344CB8AC3E}">
        <p14:creationId xmlns:p14="http://schemas.microsoft.com/office/powerpoint/2010/main" val="2687970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430D44-5BB7-435A-A6E8-310821240470}"/>
              </a:ext>
            </a:extLst>
          </p:cNvPr>
          <p:cNvSpPr>
            <a:spLocks noGrp="1"/>
          </p:cNvSpPr>
          <p:nvPr>
            <p:ph type="title"/>
          </p:nvPr>
        </p:nvSpPr>
        <p:spPr/>
        <p:txBody>
          <a:bodyPr>
            <a:normAutofit fontScale="90000"/>
          </a:bodyPr>
          <a:lstStyle/>
          <a:p>
            <a:r>
              <a:rPr lang="cs-CZ" dirty="0"/>
              <a:t>Zdroje</a:t>
            </a:r>
          </a:p>
        </p:txBody>
      </p:sp>
      <p:sp>
        <p:nvSpPr>
          <p:cNvPr id="3" name="Zástupný symbol pro obsah 2">
            <a:extLst>
              <a:ext uri="{FF2B5EF4-FFF2-40B4-BE49-F238E27FC236}">
                <a16:creationId xmlns:a16="http://schemas.microsoft.com/office/drawing/2014/main" id="{73FF41E3-B342-4937-908E-3C10DEA56B55}"/>
              </a:ext>
            </a:extLst>
          </p:cNvPr>
          <p:cNvSpPr>
            <a:spLocks noGrp="1"/>
          </p:cNvSpPr>
          <p:nvPr>
            <p:ph idx="1"/>
          </p:nvPr>
        </p:nvSpPr>
        <p:spPr>
          <a:xfrm>
            <a:off x="477953" y="1866814"/>
            <a:ext cx="10753200" cy="4139998"/>
          </a:xfrm>
        </p:spPr>
        <p:txBody>
          <a:bodyPr>
            <a:normAutofit fontScale="55000" lnSpcReduction="20000"/>
          </a:bodyPr>
          <a:lstStyle/>
          <a:p>
            <a:r>
              <a:rPr lang="cs-CZ" dirty="0"/>
              <a:t>IRÁSEK, Ivo. </a:t>
            </a:r>
            <a:r>
              <a:rPr lang="cs-CZ" i="1" dirty="0"/>
              <a:t>Zážitková pedagogika: teorie holistické výchovy (v přírodě a volném čase)</a:t>
            </a:r>
            <a:r>
              <a:rPr lang="cs-CZ" dirty="0"/>
              <a:t>. Praha: Portál, 2019. Gymnasion. ISBN 978-80-262-1485-4.</a:t>
            </a:r>
          </a:p>
          <a:p>
            <a:endParaRPr lang="cs-CZ" dirty="0"/>
          </a:p>
          <a:p>
            <a:r>
              <a:rPr lang="cs-CZ" dirty="0"/>
              <a:t>BENEŠ, Zdeněk, Daniel DRAHANSKÝ, Jana HAKOVÁ, Milan HANUŠ, Miroslav HANUŠ, Radek HANUŠ, Aleš POKORNÝ a Karel ŠTĚPÁNEK. </a:t>
            </a:r>
            <a:r>
              <a:rPr lang="cs-CZ" i="1" dirty="0"/>
              <a:t>Instruktorský slabikář: metodická příručka pro všechny, kdo organizují kurzy zážitkové pedagogiky</a:t>
            </a:r>
            <a:r>
              <a:rPr lang="cs-CZ" dirty="0"/>
              <a:t>. Třetí, doplněné vydání. Praha: [Nadační fond Gymnasion], [2016]. Gymnasion. ISBN 978-80-270-0476-8.</a:t>
            </a:r>
          </a:p>
          <a:p>
            <a:endParaRPr lang="cs-CZ" dirty="0"/>
          </a:p>
          <a:p>
            <a:r>
              <a:rPr lang="cs-CZ" dirty="0"/>
              <a:t>KLEIN, </a:t>
            </a:r>
            <a:r>
              <a:rPr lang="cs-CZ" dirty="0" err="1"/>
              <a:t>Zamyat</a:t>
            </a:r>
            <a:r>
              <a:rPr lang="cs-CZ" dirty="0"/>
              <a:t> M. </a:t>
            </a:r>
            <a:r>
              <a:rPr lang="cs-CZ" i="1" dirty="0"/>
              <a:t>100 kreativních metod a her na semináře a workshopy</a:t>
            </a:r>
            <a:r>
              <a:rPr lang="cs-CZ" dirty="0"/>
              <a:t>. Praha: </a:t>
            </a:r>
            <a:r>
              <a:rPr lang="cs-CZ" dirty="0" err="1"/>
              <a:t>Grada</a:t>
            </a:r>
            <a:r>
              <a:rPr lang="cs-CZ" dirty="0"/>
              <a:t>, 2012. ISBN 978-80-247-4023-2.</a:t>
            </a:r>
          </a:p>
          <a:p>
            <a:endParaRPr lang="cs-CZ" dirty="0"/>
          </a:p>
          <a:p>
            <a:r>
              <a:rPr lang="cs-CZ" dirty="0"/>
              <a:t>Průcha, </a:t>
            </a:r>
            <a:r>
              <a:rPr lang="cs-CZ" dirty="0" err="1"/>
              <a:t>ed</a:t>
            </a:r>
            <a:r>
              <a:rPr lang="cs-CZ" dirty="0"/>
              <a:t>., 2009</a:t>
            </a:r>
          </a:p>
          <a:p>
            <a:endParaRPr lang="cs-CZ" dirty="0"/>
          </a:p>
          <a:p>
            <a:r>
              <a:rPr lang="cs-CZ" dirty="0">
                <a:hlinkClick r:id="rId3"/>
              </a:rPr>
              <a:t>http://metodika.zdrsem.cz/</a:t>
            </a:r>
            <a:endParaRPr lang="cs-CZ" dirty="0"/>
          </a:p>
        </p:txBody>
      </p:sp>
    </p:spTree>
    <p:extLst>
      <p:ext uri="{BB962C8B-B14F-4D97-AF65-F5344CB8AC3E}">
        <p14:creationId xmlns:p14="http://schemas.microsoft.com/office/powerpoint/2010/main" val="25673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2D520A-8196-4AB8-A75B-73195FCADD56}"/>
              </a:ext>
            </a:extLst>
          </p:cNvPr>
          <p:cNvSpPr>
            <a:spLocks noGrp="1"/>
          </p:cNvSpPr>
          <p:nvPr>
            <p:ph type="title"/>
          </p:nvPr>
        </p:nvSpPr>
        <p:spPr>
          <a:xfrm>
            <a:off x="554747" y="574424"/>
            <a:ext cx="10753200" cy="451576"/>
          </a:xfrm>
        </p:spPr>
        <p:txBody>
          <a:bodyPr/>
          <a:lstStyle/>
          <a:p>
            <a:r>
              <a:rPr lang="cs-CZ" dirty="0"/>
              <a:t>SMART</a:t>
            </a:r>
          </a:p>
        </p:txBody>
      </p:sp>
      <p:sp>
        <p:nvSpPr>
          <p:cNvPr id="3" name="Zástupný symbol pro obsah 2">
            <a:extLst>
              <a:ext uri="{FF2B5EF4-FFF2-40B4-BE49-F238E27FC236}">
                <a16:creationId xmlns:a16="http://schemas.microsoft.com/office/drawing/2014/main" id="{D9CD9219-0BA1-4873-8526-15A7EBAD2FD5}"/>
              </a:ext>
            </a:extLst>
          </p:cNvPr>
          <p:cNvSpPr>
            <a:spLocks noGrp="1"/>
          </p:cNvSpPr>
          <p:nvPr>
            <p:ph idx="1"/>
          </p:nvPr>
        </p:nvSpPr>
        <p:spPr>
          <a:xfrm>
            <a:off x="554747" y="1795749"/>
            <a:ext cx="10495171" cy="4487827"/>
          </a:xfrm>
        </p:spPr>
        <p:txBody>
          <a:bodyPr>
            <a:normAutofit fontScale="70000" lnSpcReduction="20000"/>
          </a:bodyPr>
          <a:lstStyle/>
          <a:p>
            <a:r>
              <a:rPr lang="cs-CZ" dirty="0"/>
              <a:t>Jasně definuj co chceš, napiš konkrétní cíle.</a:t>
            </a:r>
          </a:p>
          <a:p>
            <a:endParaRPr lang="cs-CZ" dirty="0"/>
          </a:p>
          <a:p>
            <a:r>
              <a:rPr lang="cs-CZ" dirty="0"/>
              <a:t>Pokud neumíš změřit čeho jsi dosáhl úspěchu, jak víš, že jsi toho dosáhl? Definuj si metodu hodnocení splnění cíle.</a:t>
            </a:r>
          </a:p>
          <a:p>
            <a:endParaRPr lang="cs-CZ" dirty="0"/>
          </a:p>
          <a:p>
            <a:r>
              <a:rPr lang="cs-CZ" dirty="0"/>
              <a:t>Stůj nohama na zemi, zhodnoť svoje možnosti – je to tvůj obor</a:t>
            </a:r>
          </a:p>
          <a:p>
            <a:endParaRPr lang="cs-CZ" dirty="0"/>
          </a:p>
          <a:p>
            <a:r>
              <a:rPr lang="cs-CZ" dirty="0"/>
              <a:t>Máš na to čas? Máš na to zdroje? Máš na to vybavení? Lze takový počet lidí kvalitně vzdělat?</a:t>
            </a:r>
          </a:p>
          <a:p>
            <a:endParaRPr lang="cs-CZ" dirty="0"/>
          </a:p>
          <a:p>
            <a:r>
              <a:rPr lang="cs-CZ" dirty="0"/>
              <a:t>Dám si </a:t>
            </a:r>
            <a:r>
              <a:rPr lang="cs-CZ" dirty="0" err="1"/>
              <a:t>deadline</a:t>
            </a:r>
            <a:r>
              <a:rPr lang="cs-CZ" dirty="0"/>
              <a:t> k jednotlivým fázím</a:t>
            </a:r>
          </a:p>
        </p:txBody>
      </p:sp>
    </p:spTree>
    <p:extLst>
      <p:ext uri="{BB962C8B-B14F-4D97-AF65-F5344CB8AC3E}">
        <p14:creationId xmlns:p14="http://schemas.microsoft.com/office/powerpoint/2010/main" val="285297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BC4B3D-6164-47C7-A351-EC16316EFA95}"/>
              </a:ext>
            </a:extLst>
          </p:cNvPr>
          <p:cNvSpPr>
            <a:spLocks noGrp="1"/>
          </p:cNvSpPr>
          <p:nvPr>
            <p:ph type="title"/>
          </p:nvPr>
        </p:nvSpPr>
        <p:spPr/>
        <p:txBody>
          <a:bodyPr/>
          <a:lstStyle/>
          <a:p>
            <a:r>
              <a:rPr lang="cs-CZ" dirty="0"/>
              <a:t>PICO (TS) – </a:t>
            </a:r>
            <a:r>
              <a:rPr lang="cs-CZ" dirty="0" err="1"/>
              <a:t>researcher</a:t>
            </a:r>
            <a:r>
              <a:rPr lang="cs-CZ" dirty="0"/>
              <a:t> style</a:t>
            </a:r>
          </a:p>
        </p:txBody>
      </p:sp>
      <p:sp>
        <p:nvSpPr>
          <p:cNvPr id="3" name="Zástupný symbol pro obsah 2">
            <a:extLst>
              <a:ext uri="{FF2B5EF4-FFF2-40B4-BE49-F238E27FC236}">
                <a16:creationId xmlns:a16="http://schemas.microsoft.com/office/drawing/2014/main" id="{C07226D6-2AC5-484A-ABFF-FC505C88AB7A}"/>
              </a:ext>
            </a:extLst>
          </p:cNvPr>
          <p:cNvSpPr>
            <a:spLocks noGrp="1"/>
          </p:cNvSpPr>
          <p:nvPr>
            <p:ph idx="1"/>
          </p:nvPr>
        </p:nvSpPr>
        <p:spPr>
          <a:xfrm>
            <a:off x="720000" y="1692002"/>
            <a:ext cx="10753200" cy="4532528"/>
          </a:xfrm>
        </p:spPr>
        <p:txBody>
          <a:bodyPr>
            <a:normAutofit fontScale="85000" lnSpcReduction="20000"/>
          </a:bodyPr>
          <a:lstStyle/>
          <a:p>
            <a:r>
              <a:rPr lang="cs-CZ" dirty="0"/>
              <a:t>Metodika tvorby klinické otázky, lze aplikovat i na edukační projekt</a:t>
            </a:r>
          </a:p>
          <a:p>
            <a:endParaRPr lang="cs-CZ" dirty="0"/>
          </a:p>
          <a:p>
            <a:r>
              <a:rPr lang="cs-CZ" dirty="0"/>
              <a:t>P – problém/</a:t>
            </a:r>
            <a:r>
              <a:rPr lang="cs-CZ" dirty="0" err="1"/>
              <a:t>patient</a:t>
            </a:r>
            <a:r>
              <a:rPr lang="cs-CZ" dirty="0"/>
              <a:t>/</a:t>
            </a:r>
            <a:r>
              <a:rPr lang="cs-CZ" dirty="0" err="1"/>
              <a:t>population</a:t>
            </a:r>
            <a:endParaRPr lang="cs-CZ" dirty="0"/>
          </a:p>
          <a:p>
            <a:r>
              <a:rPr lang="cs-CZ" dirty="0"/>
              <a:t>I – </a:t>
            </a:r>
            <a:r>
              <a:rPr lang="cs-CZ" dirty="0" err="1"/>
              <a:t>intervention</a:t>
            </a:r>
            <a:r>
              <a:rPr lang="cs-CZ" dirty="0"/>
              <a:t> (předmět zájmu)</a:t>
            </a:r>
          </a:p>
          <a:p>
            <a:r>
              <a:rPr lang="cs-CZ" dirty="0"/>
              <a:t>C – </a:t>
            </a:r>
            <a:r>
              <a:rPr lang="cs-CZ" dirty="0" err="1"/>
              <a:t>comparison</a:t>
            </a:r>
            <a:r>
              <a:rPr lang="cs-CZ" dirty="0"/>
              <a:t> (srovnání – fáze hodnocení)</a:t>
            </a:r>
          </a:p>
          <a:p>
            <a:r>
              <a:rPr lang="cs-CZ" dirty="0"/>
              <a:t>O – </a:t>
            </a:r>
            <a:r>
              <a:rPr lang="cs-CZ" dirty="0" err="1"/>
              <a:t>outcome</a:t>
            </a:r>
            <a:r>
              <a:rPr lang="cs-CZ" dirty="0"/>
              <a:t> (výsledný efekt)</a:t>
            </a:r>
          </a:p>
          <a:p>
            <a:endParaRPr lang="cs-CZ" dirty="0"/>
          </a:p>
          <a:p>
            <a:r>
              <a:rPr lang="cs-CZ" dirty="0"/>
              <a:t>T – časový rámec</a:t>
            </a:r>
          </a:p>
          <a:p>
            <a:r>
              <a:rPr lang="cs-CZ" dirty="0"/>
              <a:t>S - prostředí</a:t>
            </a:r>
          </a:p>
        </p:txBody>
      </p:sp>
      <p:pic>
        <p:nvPicPr>
          <p:cNvPr id="5" name="Obrázek 4">
            <a:extLst>
              <a:ext uri="{FF2B5EF4-FFF2-40B4-BE49-F238E27FC236}">
                <a16:creationId xmlns:a16="http://schemas.microsoft.com/office/drawing/2014/main" id="{94BBFBFA-1F66-4D18-AB39-6C81ED16F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538" y="2902204"/>
            <a:ext cx="4024523" cy="2263794"/>
          </a:xfrm>
          <a:prstGeom prst="rect">
            <a:avLst/>
          </a:prstGeom>
          <a:ln>
            <a:noFill/>
          </a:ln>
          <a:effectLst>
            <a:softEdge rad="112500"/>
          </a:effectLst>
        </p:spPr>
      </p:pic>
    </p:spTree>
    <p:extLst>
      <p:ext uri="{BB962C8B-B14F-4D97-AF65-F5344CB8AC3E}">
        <p14:creationId xmlns:p14="http://schemas.microsoft.com/office/powerpoint/2010/main" val="268931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38767-A155-475A-823C-778C58BBA7A0}"/>
              </a:ext>
            </a:extLst>
          </p:cNvPr>
          <p:cNvSpPr>
            <a:spLocks noGrp="1"/>
          </p:cNvSpPr>
          <p:nvPr>
            <p:ph type="title"/>
          </p:nvPr>
        </p:nvSpPr>
        <p:spPr/>
        <p:txBody>
          <a:bodyPr/>
          <a:lstStyle/>
          <a:p>
            <a:r>
              <a:rPr lang="cs-CZ" dirty="0"/>
              <a:t>Cíle kognitivní</a:t>
            </a:r>
          </a:p>
        </p:txBody>
      </p:sp>
      <p:sp>
        <p:nvSpPr>
          <p:cNvPr id="3" name="Zástupný symbol pro obsah 2">
            <a:extLst>
              <a:ext uri="{FF2B5EF4-FFF2-40B4-BE49-F238E27FC236}">
                <a16:creationId xmlns:a16="http://schemas.microsoft.com/office/drawing/2014/main" id="{E851CECA-3A9E-4E84-A4F2-4372414ED0CB}"/>
              </a:ext>
            </a:extLst>
          </p:cNvPr>
          <p:cNvSpPr>
            <a:spLocks noGrp="1"/>
          </p:cNvSpPr>
          <p:nvPr>
            <p:ph idx="1"/>
          </p:nvPr>
        </p:nvSpPr>
        <p:spPr/>
        <p:txBody>
          <a:bodyPr/>
          <a:lstStyle/>
          <a:p>
            <a:r>
              <a:rPr lang="cs-CZ" dirty="0"/>
              <a:t>by měl učitel stanovit tak, aby věděl, co a jak se má žák naučit. Musí se rozhodnout, zda látku reprodukovat či vysvětlit. Žák by měl přesně pochopit, jaký výkon se od něho očekává.</a:t>
            </a:r>
          </a:p>
          <a:p>
            <a:endParaRPr lang="cs-CZ" dirty="0"/>
          </a:p>
          <a:p>
            <a:endParaRPr lang="cs-CZ" dirty="0"/>
          </a:p>
        </p:txBody>
      </p:sp>
    </p:spTree>
    <p:extLst>
      <p:ext uri="{BB962C8B-B14F-4D97-AF65-F5344CB8AC3E}">
        <p14:creationId xmlns:p14="http://schemas.microsoft.com/office/powerpoint/2010/main" val="414797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1E77EF-F987-4306-8A4C-1C4B4AEE772F}"/>
              </a:ext>
            </a:extLst>
          </p:cNvPr>
          <p:cNvSpPr>
            <a:spLocks noGrp="1"/>
          </p:cNvSpPr>
          <p:nvPr>
            <p:ph type="title"/>
          </p:nvPr>
        </p:nvSpPr>
        <p:spPr/>
        <p:txBody>
          <a:bodyPr/>
          <a:lstStyle/>
          <a:p>
            <a:r>
              <a:rPr lang="cs-CZ" dirty="0"/>
              <a:t>Kognitivní cíle</a:t>
            </a:r>
          </a:p>
        </p:txBody>
      </p:sp>
      <p:sp>
        <p:nvSpPr>
          <p:cNvPr id="3" name="Zástupný symbol pro obsah 2">
            <a:extLst>
              <a:ext uri="{FF2B5EF4-FFF2-40B4-BE49-F238E27FC236}">
                <a16:creationId xmlns:a16="http://schemas.microsoft.com/office/drawing/2014/main" id="{62F298E7-E084-4DE7-8611-5B027AD91EC0}"/>
              </a:ext>
            </a:extLst>
          </p:cNvPr>
          <p:cNvSpPr>
            <a:spLocks noGrp="1"/>
          </p:cNvSpPr>
          <p:nvPr>
            <p:ph idx="1"/>
          </p:nvPr>
        </p:nvSpPr>
        <p:spPr>
          <a:xfrm>
            <a:off x="719400" y="1532950"/>
            <a:ext cx="10753200" cy="4605050"/>
          </a:xfrm>
        </p:spPr>
        <p:txBody>
          <a:bodyPr>
            <a:normAutofit fontScale="55000" lnSpcReduction="20000"/>
          </a:bodyPr>
          <a:lstStyle/>
          <a:p>
            <a:r>
              <a:rPr lang="cs-CZ" dirty="0"/>
              <a:t>Tyto cíle se týkají poznávacích procesů žáka, často zde hovoříme o poznatcích a vědomostech. Jsou to nejčastěji stanovované cíle a prostupují všemi předměty. </a:t>
            </a:r>
          </a:p>
          <a:p>
            <a:r>
              <a:rPr lang="cs-CZ" dirty="0"/>
              <a:t>Podle B. S. </a:t>
            </a:r>
            <a:r>
              <a:rPr lang="cs-CZ" dirty="0" err="1"/>
              <a:t>Blooma</a:t>
            </a:r>
            <a:r>
              <a:rPr lang="cs-CZ" dirty="0"/>
              <a:t>: Vychází z pedagogických a psychologických požadavků na záměrně řízenou kognitivní činnost žáků ve výuce; je na ní zaměřena, strukturuje ji a vytváří z ní hierarchicky uspořádaný systém. </a:t>
            </a:r>
          </a:p>
          <a:p>
            <a:r>
              <a:rPr lang="cs-CZ" dirty="0"/>
              <a:t> Skládá se ze šesti hierarchicky uspořádaných kategorií cílů označených jako: </a:t>
            </a:r>
          </a:p>
          <a:p>
            <a:endParaRPr lang="cs-CZ" dirty="0"/>
          </a:p>
          <a:p>
            <a:pPr marL="72000" indent="0">
              <a:buNone/>
            </a:pPr>
            <a:r>
              <a:rPr lang="cs-CZ" dirty="0"/>
              <a:t>▫ znalost (zapamatování) </a:t>
            </a:r>
          </a:p>
          <a:p>
            <a:pPr marL="72000" indent="0">
              <a:buNone/>
            </a:pPr>
            <a:r>
              <a:rPr lang="cs-CZ" dirty="0"/>
              <a:t>▫ porozumění </a:t>
            </a:r>
          </a:p>
          <a:p>
            <a:pPr marL="72000" indent="0">
              <a:buNone/>
            </a:pPr>
            <a:r>
              <a:rPr lang="cs-CZ" dirty="0"/>
              <a:t>▫ aplikace </a:t>
            </a:r>
          </a:p>
          <a:p>
            <a:pPr marL="72000" indent="0">
              <a:buNone/>
            </a:pPr>
            <a:r>
              <a:rPr lang="cs-CZ" dirty="0"/>
              <a:t>▫ analýza (rozbor) </a:t>
            </a:r>
          </a:p>
          <a:p>
            <a:pPr marL="72000" indent="0">
              <a:buNone/>
            </a:pPr>
            <a:r>
              <a:rPr lang="cs-CZ" dirty="0"/>
              <a:t>▫ syntéza (shrnutí, sjednocení v celek) </a:t>
            </a:r>
          </a:p>
          <a:p>
            <a:pPr marL="72000" indent="0">
              <a:buNone/>
            </a:pPr>
            <a:r>
              <a:rPr lang="cs-CZ" dirty="0"/>
              <a:t>▫ hodnocení </a:t>
            </a:r>
          </a:p>
          <a:p>
            <a:pPr marL="72000" indent="0">
              <a:buNone/>
            </a:pPr>
            <a:endParaRPr lang="cs-CZ" dirty="0"/>
          </a:p>
          <a:p>
            <a:pPr marL="72000" indent="0">
              <a:buNone/>
            </a:pPr>
            <a:r>
              <a:rPr lang="cs-CZ" dirty="0"/>
              <a:t>Hierarchické uspořádání poukazuje, že je nutné nejprve zvládnout nižší úroveň učiva, aby bylo možné zvládnout vyšší úroveň. Poslední tři kategorie jsou na prvních mnohdy málo závislé. </a:t>
            </a:r>
          </a:p>
        </p:txBody>
      </p:sp>
    </p:spTree>
    <p:extLst>
      <p:ext uri="{BB962C8B-B14F-4D97-AF65-F5344CB8AC3E}">
        <p14:creationId xmlns:p14="http://schemas.microsoft.com/office/powerpoint/2010/main" val="207819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7B1346-0223-46C5-85D2-BBA46B4AD82C}"/>
              </a:ext>
            </a:extLst>
          </p:cNvPr>
          <p:cNvSpPr>
            <a:spLocks noGrp="1"/>
          </p:cNvSpPr>
          <p:nvPr>
            <p:ph type="title"/>
          </p:nvPr>
        </p:nvSpPr>
        <p:spPr>
          <a:xfrm>
            <a:off x="532713" y="411528"/>
            <a:ext cx="10753200" cy="451576"/>
          </a:xfrm>
        </p:spPr>
        <p:txBody>
          <a:bodyPr/>
          <a:lstStyle/>
          <a:p>
            <a:r>
              <a:rPr lang="cs-CZ" dirty="0"/>
              <a:t>Afektivní taxonomie</a:t>
            </a:r>
          </a:p>
        </p:txBody>
      </p:sp>
      <p:sp>
        <p:nvSpPr>
          <p:cNvPr id="3" name="Zástupný symbol pro obsah 2">
            <a:extLst>
              <a:ext uri="{FF2B5EF4-FFF2-40B4-BE49-F238E27FC236}">
                <a16:creationId xmlns:a16="http://schemas.microsoft.com/office/drawing/2014/main" id="{F066034B-1CCA-4E19-930A-226AF05BBC82}"/>
              </a:ext>
            </a:extLst>
          </p:cNvPr>
          <p:cNvSpPr>
            <a:spLocks noGrp="1"/>
          </p:cNvSpPr>
          <p:nvPr>
            <p:ph idx="1"/>
          </p:nvPr>
        </p:nvSpPr>
        <p:spPr>
          <a:xfrm>
            <a:off x="532714" y="1432193"/>
            <a:ext cx="10753200" cy="4627084"/>
          </a:xfrm>
        </p:spPr>
        <p:txBody>
          <a:bodyPr>
            <a:normAutofit fontScale="47500" lnSpcReduction="20000"/>
          </a:bodyPr>
          <a:lstStyle/>
          <a:p>
            <a:r>
              <a:rPr lang="cs-CZ" b="1" dirty="0"/>
              <a:t>Přijímání </a:t>
            </a:r>
            <a:r>
              <a:rPr lang="cs-CZ" dirty="0"/>
              <a:t>označuje citlivost jedince k existenci určitých jevů nebo podnětů - subjekt je ochoten je přijímat či vnímat. </a:t>
            </a:r>
          </a:p>
          <a:p>
            <a:endParaRPr lang="cs-CZ" dirty="0"/>
          </a:p>
          <a:p>
            <a:r>
              <a:rPr lang="cs-CZ" b="1" dirty="0"/>
              <a:t>Reagování </a:t>
            </a:r>
            <a:r>
              <a:rPr lang="cs-CZ" dirty="0"/>
              <a:t>je charakterizováno zvýšenou aktivitou jedince a vyšším stupněm jeho zainteresovanosti. Jedná se o činnost z vlastní vůle. </a:t>
            </a:r>
          </a:p>
          <a:p>
            <a:pPr marL="72000" indent="0">
              <a:buNone/>
            </a:pPr>
            <a:endParaRPr lang="cs-CZ" dirty="0"/>
          </a:p>
          <a:p>
            <a:r>
              <a:rPr lang="cs-CZ" b="1" dirty="0"/>
              <a:t>Oceňování</a:t>
            </a:r>
            <a:r>
              <a:rPr lang="cs-CZ" dirty="0"/>
              <a:t> hodnoty znamená, že určité skutečnosti nabývají pro jedince vnitřní hodnotu. Tato hodnota začíná motivovat a ovlivňovat jednání člověka. Tato úroveň se člení na </a:t>
            </a:r>
          </a:p>
          <a:p>
            <a:pPr marL="72000" indent="0">
              <a:buNone/>
            </a:pPr>
            <a:endParaRPr lang="cs-CZ" dirty="0"/>
          </a:p>
          <a:p>
            <a:pPr marL="72000" indent="0">
              <a:buNone/>
            </a:pPr>
            <a:r>
              <a:rPr lang="cs-CZ" dirty="0"/>
              <a:t>- akceptování hodnoty,</a:t>
            </a:r>
          </a:p>
          <a:p>
            <a:pPr marL="72000" indent="0">
              <a:buNone/>
            </a:pPr>
            <a:r>
              <a:rPr lang="cs-CZ" dirty="0"/>
              <a:t>- preferování hodnoty, </a:t>
            </a:r>
          </a:p>
          <a:p>
            <a:pPr marL="72000" indent="0">
              <a:buNone/>
            </a:pPr>
            <a:r>
              <a:rPr lang="cs-CZ" dirty="0"/>
              <a:t>- přesvědčení o hodnotě. </a:t>
            </a:r>
          </a:p>
          <a:p>
            <a:endParaRPr lang="cs-CZ" dirty="0"/>
          </a:p>
          <a:p>
            <a:r>
              <a:rPr lang="cs-CZ" b="1" dirty="0"/>
              <a:t>Integrování hodnot </a:t>
            </a:r>
            <a:r>
              <a:rPr lang="cs-CZ" dirty="0"/>
              <a:t>- ocitne-li se jedinec v situaci, na kterou se vztahuje více hodnot, je nutné hodnoty integrovat do soustavy, a tak stanovit základní a dominantní hodnoty. </a:t>
            </a:r>
          </a:p>
          <a:p>
            <a:endParaRPr lang="cs-CZ" dirty="0"/>
          </a:p>
          <a:p>
            <a:r>
              <a:rPr lang="cs-CZ" b="1" dirty="0"/>
              <a:t>Internalizace</a:t>
            </a:r>
            <a:r>
              <a:rPr lang="cs-CZ" dirty="0"/>
              <a:t> hodnot v charakteru - hodnoty získávají pevné místo v hodnotové hierarchii jedince, dlouhodobě ovlivňují lidské chování. </a:t>
            </a:r>
          </a:p>
        </p:txBody>
      </p:sp>
    </p:spTree>
    <p:extLst>
      <p:ext uri="{BB962C8B-B14F-4D97-AF65-F5344CB8AC3E}">
        <p14:creationId xmlns:p14="http://schemas.microsoft.com/office/powerpoint/2010/main" val="343652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77B023-4923-44E6-803E-236D292BA0DD}"/>
              </a:ext>
            </a:extLst>
          </p:cNvPr>
          <p:cNvSpPr>
            <a:spLocks noGrp="1"/>
          </p:cNvSpPr>
          <p:nvPr>
            <p:ph type="title"/>
          </p:nvPr>
        </p:nvSpPr>
        <p:spPr/>
        <p:txBody>
          <a:bodyPr/>
          <a:lstStyle/>
          <a:p>
            <a:r>
              <a:rPr lang="cs-CZ" dirty="0"/>
              <a:t>Cíle afektivní</a:t>
            </a:r>
          </a:p>
        </p:txBody>
      </p:sp>
      <p:sp>
        <p:nvSpPr>
          <p:cNvPr id="3" name="Zástupný symbol pro obsah 2">
            <a:extLst>
              <a:ext uri="{FF2B5EF4-FFF2-40B4-BE49-F238E27FC236}">
                <a16:creationId xmlns:a16="http://schemas.microsoft.com/office/drawing/2014/main" id="{9FEB36AE-DDB6-485D-918D-55E61A90B8A0}"/>
              </a:ext>
            </a:extLst>
          </p:cNvPr>
          <p:cNvSpPr>
            <a:spLocks noGrp="1"/>
          </p:cNvSpPr>
          <p:nvPr>
            <p:ph idx="1"/>
          </p:nvPr>
        </p:nvSpPr>
        <p:spPr/>
        <p:txBody>
          <a:bodyPr/>
          <a:lstStyle/>
          <a:p>
            <a:r>
              <a:rPr lang="cs-CZ" dirty="0"/>
              <a:t>jak a ve kterých rovinách příslušné téma může ovlivnit postoje žáků a jejich hodnotovou orientaci. Plánuje, kde budou moci žáci polemizovat o určitém problému. </a:t>
            </a:r>
          </a:p>
        </p:txBody>
      </p:sp>
    </p:spTree>
    <p:extLst>
      <p:ext uri="{BB962C8B-B14F-4D97-AF65-F5344CB8AC3E}">
        <p14:creationId xmlns:p14="http://schemas.microsoft.com/office/powerpoint/2010/main" val="103902065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94EEA1FC-F0E7-4E0A-B47F-AE2894ABED08}" vid="{7A9D376A-24CE-43C6-8B04-4EECE7865B7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prezentace-med-cz-v9</Template>
  <TotalTime>327</TotalTime>
  <Words>2488</Words>
  <Application>Microsoft Office PowerPoint</Application>
  <PresentationFormat>Širokoúhlá obrazovka</PresentationFormat>
  <Paragraphs>268</Paragraphs>
  <Slides>38</Slides>
  <Notes>15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Arial</vt:lpstr>
      <vt:lpstr>Calibri</vt:lpstr>
      <vt:lpstr>Tahoma</vt:lpstr>
      <vt:lpstr>Wingdings</vt:lpstr>
      <vt:lpstr>Prezentace_MU_CZ</vt:lpstr>
      <vt:lpstr>Plánování edukačního projektu</vt:lpstr>
      <vt:lpstr>Jak to uvařit? Vyber si kuchařku, přísady jsou však na Tobě</vt:lpstr>
      <vt:lpstr>SMART - project management style</vt:lpstr>
      <vt:lpstr>SMART</vt:lpstr>
      <vt:lpstr>PICO (TS) – researcher style</vt:lpstr>
      <vt:lpstr>Cíle kognitivní</vt:lpstr>
      <vt:lpstr>Kognitivní cíle</vt:lpstr>
      <vt:lpstr>Afektivní taxonomie</vt:lpstr>
      <vt:lpstr>Cíle afektivní</vt:lpstr>
      <vt:lpstr>Cíle psychomotorické</vt:lpstr>
      <vt:lpstr>Psychomotorická taxonomie</vt:lpstr>
      <vt:lpstr>Pojmy inovativního školství</vt:lpstr>
      <vt:lpstr>ZDrSEM</vt:lpstr>
      <vt:lpstr>Prezentace aplikace PowerPoint</vt:lpstr>
      <vt:lpstr>Metodika k přípravě simulace</vt:lpstr>
      <vt:lpstr>Plánování </vt:lpstr>
      <vt:lpstr>Cíle </vt:lpstr>
      <vt:lpstr>Čas, dramaturgie </vt:lpstr>
      <vt:lpstr>Účastníci </vt:lpstr>
      <vt:lpstr>Lektoři</vt:lpstr>
      <vt:lpstr>Figuranti </vt:lpstr>
      <vt:lpstr>Potřeby, rekvizity </vt:lpstr>
      <vt:lpstr>Příprava simulace </vt:lpstr>
      <vt:lpstr>Zadání pro figuranty </vt:lpstr>
      <vt:lpstr>Zadání pro figuranty</vt:lpstr>
      <vt:lpstr>Průběh simulace </vt:lpstr>
      <vt:lpstr>Zpracování a rozbor </vt:lpstr>
      <vt:lpstr>Větrání emocí </vt:lpstr>
      <vt:lpstr>Rozbor </vt:lpstr>
      <vt:lpstr>Review jednoduchých simulací</vt:lpstr>
      <vt:lpstr>Review složitějších simulací</vt:lpstr>
      <vt:lpstr>Review složitějších simulací</vt:lpstr>
      <vt:lpstr>Možná struktura: </vt:lpstr>
      <vt:lpstr>Fáze úklidu</vt:lpstr>
      <vt:lpstr>Tip na závěr</vt:lpstr>
      <vt:lpstr>Video PrPom </vt:lpstr>
      <vt:lpstr>Video hra Sanitka</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Plánování edukačního projektu</dc:title>
  <dc:creator>Michal Pospíšil</dc:creator>
  <cp:lastModifiedBy>Michal Pospíšil</cp:lastModifiedBy>
  <cp:revision>24</cp:revision>
  <dcterms:created xsi:type="dcterms:W3CDTF">2020-02-26T10:56:37Z</dcterms:created>
  <dcterms:modified xsi:type="dcterms:W3CDTF">2020-02-27T13:48:14Z</dcterms:modified>
</cp:coreProperties>
</file>